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4"/>
  </p:sldMasterIdLst>
  <p:notesMasterIdLst>
    <p:notesMasterId r:id="rId20"/>
  </p:notesMasterIdLst>
  <p:handoutMasterIdLst>
    <p:handoutMasterId r:id="rId21"/>
  </p:handoutMasterIdLst>
  <p:sldIdLst>
    <p:sldId id="273" r:id="rId5"/>
    <p:sldId id="274" r:id="rId6"/>
    <p:sldId id="275" r:id="rId7"/>
    <p:sldId id="276" r:id="rId8"/>
    <p:sldId id="277" r:id="rId9"/>
    <p:sldId id="278" r:id="rId10"/>
    <p:sldId id="285" r:id="rId11"/>
    <p:sldId id="286" r:id="rId12"/>
    <p:sldId id="287" r:id="rId13"/>
    <p:sldId id="279" r:id="rId14"/>
    <p:sldId id="280" r:id="rId15"/>
    <p:sldId id="281" r:id="rId16"/>
    <p:sldId id="282" r:id="rId17"/>
    <p:sldId id="283" r:id="rId18"/>
    <p:sldId id="284" r:id="rId19"/>
  </p:sldIdLst>
  <p:sldSz cx="12192000" cy="6858000"/>
  <p:notesSz cx="7302500" cy="9588500"/>
  <p:defaultTextStyle>
    <a:defPPr>
      <a:defRPr lang="en-US"/>
    </a:defPPr>
    <a:lvl1pPr algn="ctr" rtl="0" eaLnBrk="0" fontAlgn="base" hangingPunct="0">
      <a:spcBef>
        <a:spcPct val="0"/>
      </a:spcBef>
      <a:spcAft>
        <a:spcPct val="0"/>
      </a:spcAft>
      <a:defRPr sz="2000" b="1" kern="1200">
        <a:solidFill>
          <a:schemeClr val="tx1"/>
        </a:solidFill>
        <a:latin typeface="Times" charset="0"/>
        <a:ea typeface="ＭＳ Ｐゴシック" charset="-128"/>
        <a:cs typeface="+mn-cs"/>
      </a:defRPr>
    </a:lvl1pPr>
    <a:lvl2pPr marL="457200" algn="ctr" rtl="0" eaLnBrk="0" fontAlgn="base" hangingPunct="0">
      <a:spcBef>
        <a:spcPct val="0"/>
      </a:spcBef>
      <a:spcAft>
        <a:spcPct val="0"/>
      </a:spcAft>
      <a:defRPr sz="2000" b="1" kern="1200">
        <a:solidFill>
          <a:schemeClr val="tx1"/>
        </a:solidFill>
        <a:latin typeface="Times" charset="0"/>
        <a:ea typeface="ＭＳ Ｐゴシック" charset="-128"/>
        <a:cs typeface="+mn-cs"/>
      </a:defRPr>
    </a:lvl2pPr>
    <a:lvl3pPr marL="914400" algn="ctr" rtl="0" eaLnBrk="0" fontAlgn="base" hangingPunct="0">
      <a:spcBef>
        <a:spcPct val="0"/>
      </a:spcBef>
      <a:spcAft>
        <a:spcPct val="0"/>
      </a:spcAft>
      <a:defRPr sz="2000" b="1" kern="1200">
        <a:solidFill>
          <a:schemeClr val="tx1"/>
        </a:solidFill>
        <a:latin typeface="Times" charset="0"/>
        <a:ea typeface="ＭＳ Ｐゴシック" charset="-128"/>
        <a:cs typeface="+mn-cs"/>
      </a:defRPr>
    </a:lvl3pPr>
    <a:lvl4pPr marL="1371600" algn="ctr" rtl="0" eaLnBrk="0" fontAlgn="base" hangingPunct="0">
      <a:spcBef>
        <a:spcPct val="0"/>
      </a:spcBef>
      <a:spcAft>
        <a:spcPct val="0"/>
      </a:spcAft>
      <a:defRPr sz="2000" b="1" kern="1200">
        <a:solidFill>
          <a:schemeClr val="tx1"/>
        </a:solidFill>
        <a:latin typeface="Times" charset="0"/>
        <a:ea typeface="ＭＳ Ｐゴシック" charset="-128"/>
        <a:cs typeface="+mn-cs"/>
      </a:defRPr>
    </a:lvl4pPr>
    <a:lvl5pPr marL="1828800" algn="ctr" rtl="0" eaLnBrk="0" fontAlgn="base" hangingPunct="0">
      <a:spcBef>
        <a:spcPct val="0"/>
      </a:spcBef>
      <a:spcAft>
        <a:spcPct val="0"/>
      </a:spcAft>
      <a:defRPr sz="2000" b="1" kern="1200">
        <a:solidFill>
          <a:schemeClr val="tx1"/>
        </a:solidFill>
        <a:latin typeface="Times" charset="0"/>
        <a:ea typeface="ＭＳ Ｐゴシック" charset="-128"/>
        <a:cs typeface="+mn-cs"/>
      </a:defRPr>
    </a:lvl5pPr>
    <a:lvl6pPr marL="2286000" algn="l" defTabSz="914400" rtl="0" eaLnBrk="1" latinLnBrk="0" hangingPunct="1">
      <a:defRPr sz="2000" b="1" kern="1200">
        <a:solidFill>
          <a:schemeClr val="tx1"/>
        </a:solidFill>
        <a:latin typeface="Times" charset="0"/>
        <a:ea typeface="ＭＳ Ｐゴシック" charset="-128"/>
        <a:cs typeface="+mn-cs"/>
      </a:defRPr>
    </a:lvl6pPr>
    <a:lvl7pPr marL="2743200" algn="l" defTabSz="914400" rtl="0" eaLnBrk="1" latinLnBrk="0" hangingPunct="1">
      <a:defRPr sz="2000" b="1" kern="1200">
        <a:solidFill>
          <a:schemeClr val="tx1"/>
        </a:solidFill>
        <a:latin typeface="Times" charset="0"/>
        <a:ea typeface="ＭＳ Ｐゴシック" charset="-128"/>
        <a:cs typeface="+mn-cs"/>
      </a:defRPr>
    </a:lvl7pPr>
    <a:lvl8pPr marL="3200400" algn="l" defTabSz="914400" rtl="0" eaLnBrk="1" latinLnBrk="0" hangingPunct="1">
      <a:defRPr sz="2000" b="1" kern="1200">
        <a:solidFill>
          <a:schemeClr val="tx1"/>
        </a:solidFill>
        <a:latin typeface="Times" charset="0"/>
        <a:ea typeface="ＭＳ Ｐゴシック" charset="-128"/>
        <a:cs typeface="+mn-cs"/>
      </a:defRPr>
    </a:lvl8pPr>
    <a:lvl9pPr marL="3657600" algn="l" defTabSz="914400" rtl="0" eaLnBrk="1" latinLnBrk="0" hangingPunct="1">
      <a:defRPr sz="2000" b="1" kern="1200">
        <a:solidFill>
          <a:schemeClr val="tx1"/>
        </a:solidFill>
        <a:latin typeface="Times" charset="0"/>
        <a:ea typeface="ＭＳ Ｐゴシック" charset="-128"/>
        <a:cs typeface="+mn-cs"/>
      </a:defRPr>
    </a:lvl9pPr>
  </p:defaultTextStyle>
  <p:extLst>
    <p:ext uri="{EFAFB233-063F-42B5-8137-9DF3F51BA10A}">
      <p15:sldGuideLst xmlns:p15="http://schemas.microsoft.com/office/powerpoint/2012/main">
        <p15:guide id="1" orient="horz" pos="288"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020">
          <p15:clr>
            <a:srgbClr val="A4A3A4"/>
          </p15:clr>
        </p15:guide>
        <p15:guide id="2" pos="230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05442B4-804C-ADFD-F768-582B66B435CD}" name="Gilligan, Ryan P. (GRC-LTF0)" initials="G(" userId="S::rgilliga@ndc.nasa.gov::fa511eb3-9f8d-4fa1-b2cd-89a5c1c047f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99"/>
    <a:srgbClr val="2B2B82"/>
    <a:srgbClr val="B0B3F6"/>
    <a:srgbClr val="5F5F5F"/>
    <a:srgbClr val="DDDDDD"/>
    <a:srgbClr val="777777"/>
    <a:srgbClr val="CCFFCC"/>
    <a:srgbClr val="FFFF99"/>
    <a:srgbClr val="FFCCCC"/>
    <a:srgbClr val="C0C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8F3254-6C0C-45EC-8351-ABCF146D7401}" v="15" dt="2024-06-20T14:28:10.4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3" autoAdjust="0"/>
    <p:restoredTop sz="94660"/>
  </p:normalViewPr>
  <p:slideViewPr>
    <p:cSldViewPr snapToGrid="0">
      <p:cViewPr varScale="1">
        <p:scale>
          <a:sx n="159" d="100"/>
          <a:sy n="159" d="100"/>
        </p:scale>
        <p:origin x="150" y="132"/>
      </p:cViewPr>
      <p:guideLst>
        <p:guide orient="horz" pos="288"/>
        <p:guide pos="3840"/>
      </p:guideLst>
    </p:cSldViewPr>
  </p:slideViewPr>
  <p:notesTextViewPr>
    <p:cViewPr>
      <p:scale>
        <a:sx n="1" d="1"/>
        <a:sy n="1" d="1"/>
      </p:scale>
      <p:origin x="0" y="0"/>
    </p:cViewPr>
  </p:notesTextViewPr>
  <p:notesViewPr>
    <p:cSldViewPr snapToGrid="0">
      <p:cViewPr>
        <p:scale>
          <a:sx n="1" d="2"/>
          <a:sy n="1" d="2"/>
        </p:scale>
        <p:origin x="0" y="0"/>
      </p:cViewPr>
      <p:guideLst>
        <p:guide orient="horz" pos="3020"/>
        <p:guide pos="230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730" name="Rectangle 2"/>
          <p:cNvSpPr>
            <a:spLocks noGrp="1" noChangeArrowheads="1"/>
          </p:cNvSpPr>
          <p:nvPr>
            <p:ph type="hdr" sz="quarter"/>
          </p:nvPr>
        </p:nvSpPr>
        <p:spPr bwMode="auto">
          <a:xfrm>
            <a:off x="0" y="0"/>
            <a:ext cx="3163888" cy="479425"/>
          </a:xfrm>
          <a:prstGeom prst="rect">
            <a:avLst/>
          </a:prstGeom>
          <a:noFill/>
          <a:ln w="9525">
            <a:noFill/>
            <a:miter lim="800000"/>
            <a:headEnd/>
            <a:tailEnd/>
          </a:ln>
          <a:effectLst/>
        </p:spPr>
        <p:txBody>
          <a:bodyPr vert="horz" wrap="square" lIns="95601" tIns="47800" rIns="95601" bIns="47800" numCol="1" anchor="t" anchorCtr="0" compatLnSpc="1">
            <a:prstTxWarp prst="textNoShape">
              <a:avLst/>
            </a:prstTxWarp>
          </a:bodyPr>
          <a:lstStyle>
            <a:lvl1pPr algn="l" defTabSz="955675">
              <a:defRPr sz="1300">
                <a:latin typeface="Times" pitchFamily="18" charset="0"/>
                <a:ea typeface="+mn-ea"/>
              </a:defRPr>
            </a:lvl1pPr>
          </a:lstStyle>
          <a:p>
            <a:pPr>
              <a:defRPr/>
            </a:pPr>
            <a:endParaRPr lang="en-US"/>
          </a:p>
        </p:txBody>
      </p:sp>
      <p:sp>
        <p:nvSpPr>
          <p:cNvPr id="73731" name="Rectangle 3"/>
          <p:cNvSpPr>
            <a:spLocks noGrp="1" noChangeArrowheads="1"/>
          </p:cNvSpPr>
          <p:nvPr>
            <p:ph type="dt" sz="quarter" idx="1"/>
          </p:nvPr>
        </p:nvSpPr>
        <p:spPr bwMode="auto">
          <a:xfrm>
            <a:off x="4138613" y="0"/>
            <a:ext cx="3163887" cy="479425"/>
          </a:xfrm>
          <a:prstGeom prst="rect">
            <a:avLst/>
          </a:prstGeom>
          <a:noFill/>
          <a:ln w="9525">
            <a:noFill/>
            <a:miter lim="800000"/>
            <a:headEnd/>
            <a:tailEnd/>
          </a:ln>
          <a:effectLst/>
        </p:spPr>
        <p:txBody>
          <a:bodyPr vert="horz" wrap="square" lIns="95601" tIns="47800" rIns="95601" bIns="47800" numCol="1" anchor="t" anchorCtr="0" compatLnSpc="1">
            <a:prstTxWarp prst="textNoShape">
              <a:avLst/>
            </a:prstTxWarp>
          </a:bodyPr>
          <a:lstStyle>
            <a:lvl1pPr algn="r" defTabSz="955675">
              <a:defRPr sz="1300">
                <a:latin typeface="Times" pitchFamily="18" charset="0"/>
                <a:ea typeface="+mn-ea"/>
              </a:defRPr>
            </a:lvl1pPr>
          </a:lstStyle>
          <a:p>
            <a:pPr>
              <a:defRPr/>
            </a:pPr>
            <a:endParaRPr lang="en-US"/>
          </a:p>
        </p:txBody>
      </p:sp>
      <p:sp>
        <p:nvSpPr>
          <p:cNvPr id="73732" name="Rectangle 4"/>
          <p:cNvSpPr>
            <a:spLocks noGrp="1" noChangeArrowheads="1"/>
          </p:cNvSpPr>
          <p:nvPr>
            <p:ph type="ftr" sz="quarter" idx="2"/>
          </p:nvPr>
        </p:nvSpPr>
        <p:spPr bwMode="auto">
          <a:xfrm>
            <a:off x="0" y="9109075"/>
            <a:ext cx="3163888" cy="479425"/>
          </a:xfrm>
          <a:prstGeom prst="rect">
            <a:avLst/>
          </a:prstGeom>
          <a:noFill/>
          <a:ln w="9525">
            <a:noFill/>
            <a:miter lim="800000"/>
            <a:headEnd/>
            <a:tailEnd/>
          </a:ln>
          <a:effectLst/>
        </p:spPr>
        <p:txBody>
          <a:bodyPr vert="horz" wrap="square" lIns="95601" tIns="47800" rIns="95601" bIns="47800" numCol="1" anchor="b" anchorCtr="0" compatLnSpc="1">
            <a:prstTxWarp prst="textNoShape">
              <a:avLst/>
            </a:prstTxWarp>
          </a:bodyPr>
          <a:lstStyle>
            <a:lvl1pPr algn="l" defTabSz="955675">
              <a:defRPr sz="1300">
                <a:latin typeface="Times" pitchFamily="18" charset="0"/>
                <a:ea typeface="+mn-ea"/>
              </a:defRPr>
            </a:lvl1pPr>
          </a:lstStyle>
          <a:p>
            <a:pPr>
              <a:defRPr/>
            </a:pPr>
            <a:endParaRPr lang="en-US"/>
          </a:p>
        </p:txBody>
      </p:sp>
      <p:sp>
        <p:nvSpPr>
          <p:cNvPr id="73733" name="Rectangle 5"/>
          <p:cNvSpPr>
            <a:spLocks noGrp="1" noChangeArrowheads="1"/>
          </p:cNvSpPr>
          <p:nvPr>
            <p:ph type="sldNum" sz="quarter" idx="3"/>
          </p:nvPr>
        </p:nvSpPr>
        <p:spPr bwMode="auto">
          <a:xfrm>
            <a:off x="4138613" y="9109075"/>
            <a:ext cx="3163887" cy="479425"/>
          </a:xfrm>
          <a:prstGeom prst="rect">
            <a:avLst/>
          </a:prstGeom>
          <a:noFill/>
          <a:ln w="9525">
            <a:noFill/>
            <a:miter lim="800000"/>
            <a:headEnd/>
            <a:tailEnd/>
          </a:ln>
          <a:effectLst/>
        </p:spPr>
        <p:txBody>
          <a:bodyPr vert="horz" wrap="square" lIns="95601" tIns="47800" rIns="95601" bIns="47800" numCol="1" anchor="b" anchorCtr="0" compatLnSpc="1">
            <a:prstTxWarp prst="textNoShape">
              <a:avLst/>
            </a:prstTxWarp>
          </a:bodyPr>
          <a:lstStyle>
            <a:lvl1pPr algn="r" defTabSz="955675">
              <a:defRPr sz="1300"/>
            </a:lvl1pPr>
          </a:lstStyle>
          <a:p>
            <a:fld id="{3C251C5B-2413-49AF-878E-346224ED81B7}" type="slidenum">
              <a:rPr lang="en-US"/>
              <a:pPr/>
              <a:t>‹#›</a:t>
            </a:fld>
            <a:endParaRPr lang="en-US"/>
          </a:p>
        </p:txBody>
      </p:sp>
    </p:spTree>
    <p:extLst>
      <p:ext uri="{BB962C8B-B14F-4D97-AF65-F5344CB8AC3E}">
        <p14:creationId xmlns:p14="http://schemas.microsoft.com/office/powerpoint/2010/main" val="14048767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hdr" sz="quarter"/>
          </p:nvPr>
        </p:nvSpPr>
        <p:spPr bwMode="auto">
          <a:xfrm>
            <a:off x="0" y="0"/>
            <a:ext cx="3163888" cy="479425"/>
          </a:xfrm>
          <a:prstGeom prst="rect">
            <a:avLst/>
          </a:prstGeom>
          <a:noFill/>
          <a:ln w="9525">
            <a:noFill/>
            <a:miter lim="800000"/>
            <a:headEnd/>
            <a:tailEnd/>
          </a:ln>
          <a:effectLst/>
        </p:spPr>
        <p:txBody>
          <a:bodyPr vert="horz" wrap="square" lIns="95601" tIns="47800" rIns="95601" bIns="47800" numCol="1" anchor="t" anchorCtr="0" compatLnSpc="1">
            <a:prstTxWarp prst="textNoShape">
              <a:avLst/>
            </a:prstTxWarp>
          </a:bodyPr>
          <a:lstStyle>
            <a:lvl1pPr algn="l" defTabSz="955675">
              <a:defRPr sz="1300">
                <a:latin typeface="Times" pitchFamily="18" charset="0"/>
                <a:ea typeface="+mn-ea"/>
              </a:defRPr>
            </a:lvl1pPr>
          </a:lstStyle>
          <a:p>
            <a:pPr>
              <a:defRPr/>
            </a:pPr>
            <a:endParaRPr lang="en-US"/>
          </a:p>
        </p:txBody>
      </p:sp>
      <p:sp>
        <p:nvSpPr>
          <p:cNvPr id="57347" name="Rectangle 3"/>
          <p:cNvSpPr>
            <a:spLocks noGrp="1" noChangeArrowheads="1"/>
          </p:cNvSpPr>
          <p:nvPr>
            <p:ph type="dt" idx="1"/>
          </p:nvPr>
        </p:nvSpPr>
        <p:spPr bwMode="auto">
          <a:xfrm>
            <a:off x="4138613" y="0"/>
            <a:ext cx="3163887" cy="479425"/>
          </a:xfrm>
          <a:prstGeom prst="rect">
            <a:avLst/>
          </a:prstGeom>
          <a:noFill/>
          <a:ln w="9525">
            <a:noFill/>
            <a:miter lim="800000"/>
            <a:headEnd/>
            <a:tailEnd/>
          </a:ln>
          <a:effectLst/>
        </p:spPr>
        <p:txBody>
          <a:bodyPr vert="horz" wrap="square" lIns="95601" tIns="47800" rIns="95601" bIns="47800" numCol="1" anchor="t" anchorCtr="0" compatLnSpc="1">
            <a:prstTxWarp prst="textNoShape">
              <a:avLst/>
            </a:prstTxWarp>
          </a:bodyPr>
          <a:lstStyle>
            <a:lvl1pPr algn="r" defTabSz="955675">
              <a:defRPr sz="1300">
                <a:latin typeface="Times" pitchFamily="18" charset="0"/>
                <a:ea typeface="+mn-ea"/>
              </a:defRPr>
            </a:lvl1pPr>
          </a:lstStyle>
          <a:p>
            <a:pPr>
              <a:defRPr/>
            </a:pPr>
            <a:endParaRPr lang="en-US"/>
          </a:p>
        </p:txBody>
      </p:sp>
      <p:sp>
        <p:nvSpPr>
          <p:cNvPr id="12292" name="Rectangle 4"/>
          <p:cNvSpPr>
            <a:spLocks noGrp="1" noRot="1" noChangeAspect="1" noChangeArrowheads="1" noTextEdit="1"/>
          </p:cNvSpPr>
          <p:nvPr>
            <p:ph type="sldImg" idx="2"/>
          </p:nvPr>
        </p:nvSpPr>
        <p:spPr bwMode="auto">
          <a:xfrm>
            <a:off x="455613" y="719138"/>
            <a:ext cx="6391275" cy="3595687"/>
          </a:xfrm>
          <a:prstGeom prst="rect">
            <a:avLst/>
          </a:prstGeom>
          <a:noFill/>
          <a:ln w="9525">
            <a:solidFill>
              <a:srgbClr val="000000"/>
            </a:solidFill>
            <a:miter lim="800000"/>
            <a:headEnd/>
            <a:tailEnd/>
          </a:ln>
        </p:spPr>
      </p:sp>
      <p:sp>
        <p:nvSpPr>
          <p:cNvPr id="57349" name="Rectangle 5"/>
          <p:cNvSpPr>
            <a:spLocks noGrp="1" noChangeArrowheads="1"/>
          </p:cNvSpPr>
          <p:nvPr>
            <p:ph type="body" sz="quarter" idx="3"/>
          </p:nvPr>
        </p:nvSpPr>
        <p:spPr bwMode="auto">
          <a:xfrm>
            <a:off x="973138" y="4554538"/>
            <a:ext cx="5356225" cy="4314825"/>
          </a:xfrm>
          <a:prstGeom prst="rect">
            <a:avLst/>
          </a:prstGeom>
          <a:noFill/>
          <a:ln w="9525">
            <a:noFill/>
            <a:miter lim="800000"/>
            <a:headEnd/>
            <a:tailEnd/>
          </a:ln>
          <a:effectLst/>
        </p:spPr>
        <p:txBody>
          <a:bodyPr vert="horz" wrap="square" lIns="95601" tIns="47800" rIns="95601" bIns="4780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7350" name="Rectangle 6"/>
          <p:cNvSpPr>
            <a:spLocks noGrp="1" noChangeArrowheads="1"/>
          </p:cNvSpPr>
          <p:nvPr>
            <p:ph type="ftr" sz="quarter" idx="4"/>
          </p:nvPr>
        </p:nvSpPr>
        <p:spPr bwMode="auto">
          <a:xfrm>
            <a:off x="0" y="9109075"/>
            <a:ext cx="3163888" cy="479425"/>
          </a:xfrm>
          <a:prstGeom prst="rect">
            <a:avLst/>
          </a:prstGeom>
          <a:noFill/>
          <a:ln w="9525">
            <a:noFill/>
            <a:miter lim="800000"/>
            <a:headEnd/>
            <a:tailEnd/>
          </a:ln>
          <a:effectLst/>
        </p:spPr>
        <p:txBody>
          <a:bodyPr vert="horz" wrap="square" lIns="95601" tIns="47800" rIns="95601" bIns="47800" numCol="1" anchor="b" anchorCtr="0" compatLnSpc="1">
            <a:prstTxWarp prst="textNoShape">
              <a:avLst/>
            </a:prstTxWarp>
          </a:bodyPr>
          <a:lstStyle>
            <a:lvl1pPr algn="l" defTabSz="955675">
              <a:defRPr sz="1300">
                <a:latin typeface="Times" pitchFamily="18" charset="0"/>
                <a:ea typeface="+mn-ea"/>
              </a:defRPr>
            </a:lvl1pPr>
          </a:lstStyle>
          <a:p>
            <a:pPr>
              <a:defRPr/>
            </a:pPr>
            <a:endParaRPr lang="en-US"/>
          </a:p>
        </p:txBody>
      </p:sp>
      <p:sp>
        <p:nvSpPr>
          <p:cNvPr id="57351" name="Rectangle 7"/>
          <p:cNvSpPr>
            <a:spLocks noGrp="1" noChangeArrowheads="1"/>
          </p:cNvSpPr>
          <p:nvPr>
            <p:ph type="sldNum" sz="quarter" idx="5"/>
          </p:nvPr>
        </p:nvSpPr>
        <p:spPr bwMode="auto">
          <a:xfrm>
            <a:off x="4138613" y="9109075"/>
            <a:ext cx="3163887" cy="479425"/>
          </a:xfrm>
          <a:prstGeom prst="rect">
            <a:avLst/>
          </a:prstGeom>
          <a:noFill/>
          <a:ln w="9525">
            <a:noFill/>
            <a:miter lim="800000"/>
            <a:headEnd/>
            <a:tailEnd/>
          </a:ln>
          <a:effectLst/>
        </p:spPr>
        <p:txBody>
          <a:bodyPr vert="horz" wrap="square" lIns="95601" tIns="47800" rIns="95601" bIns="47800" numCol="1" anchor="b" anchorCtr="0" compatLnSpc="1">
            <a:prstTxWarp prst="textNoShape">
              <a:avLst/>
            </a:prstTxWarp>
          </a:bodyPr>
          <a:lstStyle>
            <a:lvl1pPr algn="r" defTabSz="955675">
              <a:defRPr sz="1300"/>
            </a:lvl1pPr>
          </a:lstStyle>
          <a:p>
            <a:fld id="{6653CE95-F5CB-483A-9B02-1D2576EA1684}" type="slidenum">
              <a:rPr lang="en-US"/>
              <a:pPr/>
              <a:t>‹#›</a:t>
            </a:fld>
            <a:endParaRPr lang="en-US"/>
          </a:p>
        </p:txBody>
      </p:sp>
    </p:spTree>
    <p:extLst>
      <p:ext uri="{BB962C8B-B14F-4D97-AF65-F5344CB8AC3E}">
        <p14:creationId xmlns:p14="http://schemas.microsoft.com/office/powerpoint/2010/main" val="389403712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8" charset="0"/>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Times" pitchFamily="18"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pitchFamily="18"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pitchFamily="18"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pitchFamily="18"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7"/>
          <p:cNvSpPr>
            <a:spLocks noGrp="1" noChangeArrowheads="1"/>
          </p:cNvSpPr>
          <p:nvPr>
            <p:ph type="sldNum" sz="quarter" idx="5"/>
          </p:nvPr>
        </p:nvSpPr>
        <p:spPr>
          <a:noFill/>
        </p:spPr>
        <p:txBody>
          <a:bodyPr/>
          <a:lstStyle/>
          <a:p>
            <a:fld id="{3113401D-7A41-4710-97B0-05C9D2CF1C69}" type="slidenum">
              <a:rPr lang="en-US"/>
              <a:pPr/>
              <a:t>1</a:t>
            </a:fld>
            <a:endParaRPr lang="en-US"/>
          </a:p>
        </p:txBody>
      </p:sp>
      <p:sp>
        <p:nvSpPr>
          <p:cNvPr id="14338" name="Rectangle 2"/>
          <p:cNvSpPr>
            <a:spLocks noGrp="1" noRot="1" noChangeAspect="1" noChangeArrowheads="1" noTextEdit="1"/>
          </p:cNvSpPr>
          <p:nvPr>
            <p:ph type="sldImg"/>
          </p:nvPr>
        </p:nvSpPr>
        <p:spPr>
          <a:ln/>
        </p:spPr>
      </p:sp>
      <p:sp>
        <p:nvSpPr>
          <p:cNvPr id="14339" name="Rectangle 3"/>
          <p:cNvSpPr>
            <a:spLocks noGrp="1" noChangeArrowheads="1"/>
          </p:cNvSpPr>
          <p:nvPr>
            <p:ph type="body" idx="1"/>
          </p:nvPr>
        </p:nvSpPr>
        <p:spPr>
          <a:noFill/>
          <a:ln/>
        </p:spPr>
        <p:txBody>
          <a:bodyPr/>
          <a:lstStyle/>
          <a:p>
            <a:pPr eaLnBrk="1" hangingPunct="1"/>
            <a:endParaRPr lang="en-US">
              <a:latin typeface="Times" charset="0"/>
              <a:ea typeface="ＭＳ Ｐゴシック" charset="-128"/>
            </a:endParaRPr>
          </a:p>
        </p:txBody>
      </p:sp>
    </p:spTree>
    <p:extLst>
      <p:ext uri="{BB962C8B-B14F-4D97-AF65-F5344CB8AC3E}">
        <p14:creationId xmlns:p14="http://schemas.microsoft.com/office/powerpoint/2010/main" val="9700355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10" name="Title 9">
            <a:extLst>
              <a:ext uri="{FF2B5EF4-FFF2-40B4-BE49-F238E27FC236}">
                <a16:creationId xmlns:a16="http://schemas.microsoft.com/office/drawing/2014/main" id="{B764CC28-7C81-4F68-BC75-A20671960421}"/>
              </a:ext>
            </a:extLst>
          </p:cNvPr>
          <p:cNvSpPr>
            <a:spLocks noGrp="1"/>
          </p:cNvSpPr>
          <p:nvPr>
            <p:ph type="title"/>
          </p:nvPr>
        </p:nvSpPr>
        <p:spPr>
          <a:xfrm>
            <a:off x="609600" y="190500"/>
            <a:ext cx="10972800" cy="533400"/>
          </a:xfrm>
          <a:prstGeom prst="rect">
            <a:avLst/>
          </a:prstGeom>
        </p:spPr>
        <p:txBody>
          <a:bodyPr/>
          <a:lstStyle/>
          <a:p>
            <a:r>
              <a:rPr lang="en-US"/>
              <a:t>Click to edit Master title style</a:t>
            </a:r>
          </a:p>
        </p:txBody>
      </p:sp>
      <p:sp>
        <p:nvSpPr>
          <p:cNvPr id="11" name="Footer Placeholder 10">
            <a:extLst>
              <a:ext uri="{FF2B5EF4-FFF2-40B4-BE49-F238E27FC236}">
                <a16:creationId xmlns:a16="http://schemas.microsoft.com/office/drawing/2014/main" id="{40658E1A-83A6-4D43-8BAC-8CC650DFB1FF}"/>
              </a:ext>
            </a:extLst>
          </p:cNvPr>
          <p:cNvSpPr>
            <a:spLocks noGrp="1"/>
          </p:cNvSpPr>
          <p:nvPr>
            <p:ph type="ftr" sz="quarter" idx="13"/>
          </p:nvPr>
        </p:nvSpPr>
        <p:spPr/>
        <p:txBody>
          <a:bodyPr/>
          <a:lstStyle/>
          <a:p>
            <a:r>
              <a:rPr lang="en-US">
                <a:latin typeface="Arial"/>
                <a:ea typeface="ＭＳ Ｐゴシック"/>
                <a:cs typeface="Arial"/>
              </a:rPr>
              <a:t>TFAWS 2024 – August 26-30, 2024</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90500"/>
            <a:ext cx="10972800" cy="5334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1"/>
          </p:nvPr>
        </p:nvSpPr>
        <p:spPr/>
        <p:txBody>
          <a:bodyPr/>
          <a:lstStyle>
            <a:lvl1pPr>
              <a:defRPr/>
            </a:lvl1pPr>
          </a:lstStyle>
          <a:p>
            <a:r>
              <a:rPr lang="en-US">
                <a:latin typeface="Arial"/>
                <a:ea typeface="ＭＳ Ｐゴシック"/>
                <a:cs typeface="Arial"/>
              </a:rPr>
              <a:t>TFAWS 2024 – August 26-30, 2024</a:t>
            </a:r>
          </a:p>
        </p:txBody>
      </p:sp>
      <p:sp>
        <p:nvSpPr>
          <p:cNvPr id="6" name="Rectangle 6"/>
          <p:cNvSpPr>
            <a:spLocks noGrp="1" noChangeArrowheads="1"/>
          </p:cNvSpPr>
          <p:nvPr>
            <p:ph type="sldNum" sz="quarter" idx="12"/>
          </p:nvPr>
        </p:nvSpPr>
        <p:spPr/>
        <p:txBody>
          <a:bodyPr/>
          <a:lstStyle>
            <a:lvl1pPr>
              <a:defRPr/>
            </a:lvl1pPr>
          </a:lstStyle>
          <a:p>
            <a:fld id="{33F42015-0FC7-4B0E-8D2B-76EADF48D957}"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5"/>
          <p:cNvSpPr>
            <a:spLocks noGrp="1" noChangeArrowheads="1"/>
          </p:cNvSpPr>
          <p:nvPr>
            <p:ph type="ftr" sz="quarter" idx="11"/>
          </p:nvPr>
        </p:nvSpPr>
        <p:spPr/>
        <p:txBody>
          <a:bodyPr/>
          <a:lstStyle>
            <a:lvl1pPr>
              <a:defRPr/>
            </a:lvl1pPr>
          </a:lstStyle>
          <a:p>
            <a:r>
              <a:rPr lang="en-US">
                <a:latin typeface="Arial"/>
                <a:ea typeface="ＭＳ Ｐゴシック"/>
                <a:cs typeface="Arial"/>
              </a:rPr>
              <a:t>TFAWS 2024 – August 26-30, 2024</a:t>
            </a:r>
          </a:p>
        </p:txBody>
      </p:sp>
      <p:sp>
        <p:nvSpPr>
          <p:cNvPr id="6" name="Rectangle 6"/>
          <p:cNvSpPr>
            <a:spLocks noGrp="1" noChangeArrowheads="1"/>
          </p:cNvSpPr>
          <p:nvPr>
            <p:ph type="sldNum" sz="quarter" idx="12"/>
          </p:nvPr>
        </p:nvSpPr>
        <p:spPr/>
        <p:txBody>
          <a:bodyPr/>
          <a:lstStyle>
            <a:lvl1pPr>
              <a:defRPr/>
            </a:lvl1pPr>
          </a:lstStyle>
          <a:p>
            <a:fld id="{EE9E8C48-CEA1-40D7-918C-CBF5F81BA8C8}"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90500"/>
            <a:ext cx="10972800" cy="5334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914400"/>
            <a:ext cx="53848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914400"/>
            <a:ext cx="53848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sldNum" sz="quarter" idx="12"/>
          </p:nvPr>
        </p:nvSpPr>
        <p:spPr/>
        <p:txBody>
          <a:bodyPr/>
          <a:lstStyle>
            <a:lvl1pPr>
              <a:defRPr/>
            </a:lvl1pPr>
          </a:lstStyle>
          <a:p>
            <a:fld id="{89199CED-6919-4E7D-A690-AD3E6D16DAA7}" type="slidenum">
              <a:rPr lang="en-US"/>
              <a:pPr/>
              <a:t>‹#›</a:t>
            </a:fld>
            <a:endParaRPr lang="en-US"/>
          </a:p>
        </p:txBody>
      </p:sp>
      <p:sp>
        <p:nvSpPr>
          <p:cNvPr id="6" name="Footer Placeholder 5">
            <a:extLst>
              <a:ext uri="{FF2B5EF4-FFF2-40B4-BE49-F238E27FC236}">
                <a16:creationId xmlns:a16="http://schemas.microsoft.com/office/drawing/2014/main" id="{1D956BF8-FFF3-4911-B918-FF080B8BD184}"/>
              </a:ext>
            </a:extLst>
          </p:cNvPr>
          <p:cNvSpPr>
            <a:spLocks noGrp="1"/>
          </p:cNvSpPr>
          <p:nvPr>
            <p:ph type="ftr" sz="quarter" idx="13"/>
          </p:nvPr>
        </p:nvSpPr>
        <p:spPr/>
        <p:txBody>
          <a:bodyPr/>
          <a:lstStyle/>
          <a:p>
            <a:r>
              <a:rPr lang="en-US">
                <a:latin typeface="Arial"/>
                <a:ea typeface="ＭＳ Ｐゴシック"/>
                <a:cs typeface="Arial"/>
              </a:rPr>
              <a:t>TFAWS 2024 – August 26-30, 2024</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411162"/>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219200"/>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1858962"/>
            <a:ext cx="5386917" cy="41608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219200"/>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1858962"/>
            <a:ext cx="5389033" cy="41608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6"/>
          <p:cNvSpPr>
            <a:spLocks noGrp="1" noChangeArrowheads="1"/>
          </p:cNvSpPr>
          <p:nvPr>
            <p:ph type="sldNum" sz="quarter" idx="12"/>
          </p:nvPr>
        </p:nvSpPr>
        <p:spPr/>
        <p:txBody>
          <a:bodyPr/>
          <a:lstStyle>
            <a:lvl1pPr>
              <a:defRPr/>
            </a:lvl1pPr>
          </a:lstStyle>
          <a:p>
            <a:fld id="{7FABF8B5-A29F-4527-8EF2-13DD397BE681}" type="slidenum">
              <a:rPr lang="en-US"/>
              <a:pPr/>
              <a:t>‹#›</a:t>
            </a:fld>
            <a:endParaRPr lang="en-US"/>
          </a:p>
        </p:txBody>
      </p:sp>
      <p:sp>
        <p:nvSpPr>
          <p:cNvPr id="10" name="Rectangle 5">
            <a:extLst>
              <a:ext uri="{FF2B5EF4-FFF2-40B4-BE49-F238E27FC236}">
                <a16:creationId xmlns:a16="http://schemas.microsoft.com/office/drawing/2014/main" id="{92D923EA-ABD6-D9E1-0232-9D3269B7E94A}"/>
              </a:ext>
            </a:extLst>
          </p:cNvPr>
          <p:cNvSpPr>
            <a:spLocks noGrp="1" noChangeArrowheads="1"/>
          </p:cNvSpPr>
          <p:nvPr>
            <p:ph type="ftr" sz="quarter" idx="11"/>
          </p:nvPr>
        </p:nvSpPr>
        <p:spPr>
          <a:xfrm>
            <a:off x="3657600" y="6400800"/>
            <a:ext cx="4876800" cy="304800"/>
          </a:xfrm>
        </p:spPr>
        <p:txBody>
          <a:bodyPr/>
          <a:lstStyle>
            <a:lvl1pPr>
              <a:defRPr/>
            </a:lvl1pPr>
          </a:lstStyle>
          <a:p>
            <a:r>
              <a:rPr lang="en-US">
                <a:latin typeface="Arial"/>
                <a:ea typeface="ＭＳ Ｐゴシック"/>
                <a:cs typeface="Arial"/>
              </a:rPr>
              <a:t>TFAWS 2024 – August 26-30, 2024</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190500"/>
            <a:ext cx="10972800" cy="533400"/>
          </a:xfrm>
          <a:prstGeom prst="rect">
            <a:avLst/>
          </a:prstGeom>
        </p:spPr>
        <p:txBody>
          <a:bodyPr/>
          <a:lstStyle/>
          <a:p>
            <a:r>
              <a:rPr lang="en-US"/>
              <a:t>Click to edit Master title style</a:t>
            </a:r>
          </a:p>
        </p:txBody>
      </p:sp>
      <p:sp>
        <p:nvSpPr>
          <p:cNvPr id="5" name="Rectangle 6"/>
          <p:cNvSpPr>
            <a:spLocks noGrp="1" noChangeArrowheads="1"/>
          </p:cNvSpPr>
          <p:nvPr>
            <p:ph type="sldNum" sz="quarter" idx="12"/>
          </p:nvPr>
        </p:nvSpPr>
        <p:spPr/>
        <p:txBody>
          <a:bodyPr/>
          <a:lstStyle>
            <a:lvl1pPr>
              <a:defRPr/>
            </a:lvl1pPr>
          </a:lstStyle>
          <a:p>
            <a:fld id="{640FA3E2-4CB8-43B1-9AF4-23FEB8A0CB92}" type="slidenum">
              <a:rPr lang="en-US"/>
              <a:pPr/>
              <a:t>‹#›</a:t>
            </a:fld>
            <a:endParaRPr lang="en-US"/>
          </a:p>
        </p:txBody>
      </p:sp>
      <p:sp>
        <p:nvSpPr>
          <p:cNvPr id="6" name="Rectangle 5">
            <a:extLst>
              <a:ext uri="{FF2B5EF4-FFF2-40B4-BE49-F238E27FC236}">
                <a16:creationId xmlns:a16="http://schemas.microsoft.com/office/drawing/2014/main" id="{B421A504-53A7-23C9-529A-B3C0862B2F0C}"/>
              </a:ext>
            </a:extLst>
          </p:cNvPr>
          <p:cNvSpPr>
            <a:spLocks noGrp="1" noChangeArrowheads="1"/>
          </p:cNvSpPr>
          <p:nvPr>
            <p:ph type="ftr" sz="quarter" idx="11"/>
          </p:nvPr>
        </p:nvSpPr>
        <p:spPr>
          <a:xfrm>
            <a:off x="3657600" y="6400800"/>
            <a:ext cx="4876800" cy="304800"/>
          </a:xfrm>
        </p:spPr>
        <p:txBody>
          <a:bodyPr/>
          <a:lstStyle>
            <a:lvl1pPr>
              <a:defRPr/>
            </a:lvl1pPr>
          </a:lstStyle>
          <a:p>
            <a:r>
              <a:rPr lang="en-US">
                <a:latin typeface="Arial"/>
                <a:ea typeface="ＭＳ Ｐゴシック"/>
                <a:cs typeface="Arial"/>
              </a:rPr>
              <a:t>TFAWS 2024 – August 26-30, 2024</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Rectangle 6"/>
          <p:cNvSpPr>
            <a:spLocks noGrp="1" noChangeArrowheads="1"/>
          </p:cNvSpPr>
          <p:nvPr>
            <p:ph type="sldNum" sz="quarter" idx="12"/>
          </p:nvPr>
        </p:nvSpPr>
        <p:spPr/>
        <p:txBody>
          <a:bodyPr/>
          <a:lstStyle>
            <a:lvl1pPr>
              <a:defRPr/>
            </a:lvl1pPr>
          </a:lstStyle>
          <a:p>
            <a:fld id="{2624FCD2-9C05-4241-882C-3D134303B4EB}" type="slidenum">
              <a:rPr lang="en-US"/>
              <a:pPr/>
              <a:t>‹#›</a:t>
            </a:fld>
            <a:endParaRPr lang="en-US"/>
          </a:p>
        </p:txBody>
      </p:sp>
      <p:sp>
        <p:nvSpPr>
          <p:cNvPr id="5" name="Rectangle 5">
            <a:extLst>
              <a:ext uri="{FF2B5EF4-FFF2-40B4-BE49-F238E27FC236}">
                <a16:creationId xmlns:a16="http://schemas.microsoft.com/office/drawing/2014/main" id="{F80190D3-EFDF-0F6E-3929-98722B9A9A3D}"/>
              </a:ext>
            </a:extLst>
          </p:cNvPr>
          <p:cNvSpPr>
            <a:spLocks noGrp="1" noChangeArrowheads="1"/>
          </p:cNvSpPr>
          <p:nvPr>
            <p:ph type="ftr" sz="quarter" idx="11"/>
          </p:nvPr>
        </p:nvSpPr>
        <p:spPr>
          <a:xfrm>
            <a:off x="3657600" y="6400800"/>
            <a:ext cx="4876800" cy="304800"/>
          </a:xfrm>
        </p:spPr>
        <p:txBody>
          <a:bodyPr/>
          <a:lstStyle>
            <a:lvl1pPr>
              <a:defRPr/>
            </a:lvl1pPr>
          </a:lstStyle>
          <a:p>
            <a:r>
              <a:rPr lang="en-US">
                <a:latin typeface="Arial"/>
                <a:ea typeface="ＭＳ Ｐゴシック"/>
                <a:cs typeface="Arial"/>
              </a:rPr>
              <a:t>TFAWS 2024 – August 26-30, 2024</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914400"/>
            <a:ext cx="4011084" cy="52070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914400"/>
            <a:ext cx="6815667" cy="521176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Rectangle 6"/>
          <p:cNvSpPr>
            <a:spLocks noGrp="1" noChangeArrowheads="1"/>
          </p:cNvSpPr>
          <p:nvPr>
            <p:ph type="sldNum" sz="quarter" idx="12"/>
          </p:nvPr>
        </p:nvSpPr>
        <p:spPr/>
        <p:txBody>
          <a:bodyPr/>
          <a:lstStyle>
            <a:lvl1pPr>
              <a:defRPr/>
            </a:lvl1pPr>
          </a:lstStyle>
          <a:p>
            <a:fld id="{8340803C-64EA-4536-A101-47E17B86F670}" type="slidenum">
              <a:rPr lang="en-US"/>
              <a:pPr/>
              <a:t>‹#›</a:t>
            </a:fld>
            <a:endParaRPr lang="en-US"/>
          </a:p>
        </p:txBody>
      </p:sp>
      <p:sp>
        <p:nvSpPr>
          <p:cNvPr id="8" name="Rectangle 5">
            <a:extLst>
              <a:ext uri="{FF2B5EF4-FFF2-40B4-BE49-F238E27FC236}">
                <a16:creationId xmlns:a16="http://schemas.microsoft.com/office/drawing/2014/main" id="{1FB25FD5-3767-7224-BCE7-AD65822549A2}"/>
              </a:ext>
            </a:extLst>
          </p:cNvPr>
          <p:cNvSpPr>
            <a:spLocks noGrp="1" noChangeArrowheads="1"/>
          </p:cNvSpPr>
          <p:nvPr>
            <p:ph type="ftr" sz="quarter" idx="11"/>
          </p:nvPr>
        </p:nvSpPr>
        <p:spPr>
          <a:xfrm>
            <a:off x="3657600" y="6400800"/>
            <a:ext cx="4876800" cy="304800"/>
          </a:xfrm>
        </p:spPr>
        <p:txBody>
          <a:bodyPr/>
          <a:lstStyle>
            <a:lvl1pPr>
              <a:defRPr/>
            </a:lvl1pPr>
          </a:lstStyle>
          <a:p>
            <a:r>
              <a:rPr lang="en-US">
                <a:latin typeface="Arial"/>
                <a:ea typeface="ＭＳ Ｐゴシック"/>
                <a:cs typeface="Arial"/>
              </a:rPr>
              <a:t>TFAWS 2024 – August 26-30, 2024</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914399"/>
            <a:ext cx="7315200" cy="38131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Rectangle 6"/>
          <p:cNvSpPr>
            <a:spLocks noGrp="1" noChangeArrowheads="1"/>
          </p:cNvSpPr>
          <p:nvPr>
            <p:ph type="sldNum" sz="quarter" idx="12"/>
          </p:nvPr>
        </p:nvSpPr>
        <p:spPr/>
        <p:txBody>
          <a:bodyPr/>
          <a:lstStyle>
            <a:lvl1pPr>
              <a:defRPr/>
            </a:lvl1pPr>
          </a:lstStyle>
          <a:p>
            <a:fld id="{BACCA9B2-5165-4ADC-9763-7293ADD3F29A}" type="slidenum">
              <a:rPr lang="en-US"/>
              <a:pPr/>
              <a:t>‹#›</a:t>
            </a:fld>
            <a:endParaRPr lang="en-US"/>
          </a:p>
        </p:txBody>
      </p:sp>
      <p:sp>
        <p:nvSpPr>
          <p:cNvPr id="8" name="Rectangle 5">
            <a:extLst>
              <a:ext uri="{FF2B5EF4-FFF2-40B4-BE49-F238E27FC236}">
                <a16:creationId xmlns:a16="http://schemas.microsoft.com/office/drawing/2014/main" id="{51DE3015-D9A1-BD07-2F15-45C69819794C}"/>
              </a:ext>
            </a:extLst>
          </p:cNvPr>
          <p:cNvSpPr>
            <a:spLocks noGrp="1" noChangeArrowheads="1"/>
          </p:cNvSpPr>
          <p:nvPr>
            <p:ph type="ftr" sz="quarter" idx="11"/>
          </p:nvPr>
        </p:nvSpPr>
        <p:spPr>
          <a:xfrm>
            <a:off x="3657600" y="6400800"/>
            <a:ext cx="4876800" cy="304800"/>
          </a:xfrm>
        </p:spPr>
        <p:txBody>
          <a:bodyPr/>
          <a:lstStyle>
            <a:lvl1pPr>
              <a:defRPr/>
            </a:lvl1pPr>
          </a:lstStyle>
          <a:p>
            <a:r>
              <a:rPr lang="en-US">
                <a:latin typeface="Arial"/>
                <a:ea typeface="ＭＳ Ｐゴシック"/>
                <a:cs typeface="Arial"/>
              </a:rPr>
              <a:t>TFAWS 2024 – August 26-30, 2024</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sv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2"/>
          <p:cNvSpPr>
            <a:spLocks noGrp="1" noChangeArrowheads="1"/>
          </p:cNvSpPr>
          <p:nvPr>
            <p:ph type="title"/>
          </p:nvPr>
        </p:nvSpPr>
        <p:spPr bwMode="auto">
          <a:xfrm>
            <a:off x="609600" y="190500"/>
            <a:ext cx="10972800" cy="533400"/>
          </a:xfrm>
          <a:prstGeom prst="rect">
            <a:avLst/>
          </a:prstGeom>
          <a:noFill/>
          <a:ln w="9525">
            <a:noFill/>
            <a:miter lim="800000"/>
            <a:headEnd/>
            <a:tailEnd/>
          </a:ln>
        </p:spPr>
        <p:txBody>
          <a:bodyPr vert="horz" wrap="square" lIns="91440" tIns="0" rIns="91440" bIns="0" numCol="1" anchor="ctr" anchorCtr="0" compatLnSpc="1">
            <a:prstTxWarp prst="textNoShape">
              <a:avLst/>
            </a:prstTxWarp>
          </a:bodyPr>
          <a:lstStyle/>
          <a:p>
            <a:pPr lvl="0"/>
            <a:r>
              <a:rPr lang="en-US"/>
              <a:t>Click to edit Master title style</a:t>
            </a:r>
          </a:p>
        </p:txBody>
      </p:sp>
      <p:sp>
        <p:nvSpPr>
          <p:cNvPr id="1052" name="Text Box 28"/>
          <p:cNvSpPr txBox="1">
            <a:spLocks noChangeArrowheads="1"/>
          </p:cNvSpPr>
          <p:nvPr userDrawn="1"/>
        </p:nvSpPr>
        <p:spPr bwMode="auto">
          <a:xfrm>
            <a:off x="838200" y="685800"/>
            <a:ext cx="10393680" cy="76200"/>
          </a:xfrm>
          <a:prstGeom prst="rect">
            <a:avLst/>
          </a:prstGeom>
          <a:gradFill rotWithShape="0">
            <a:gsLst>
              <a:gs pos="0">
                <a:schemeClr val="accent2"/>
              </a:gs>
              <a:gs pos="100000">
                <a:schemeClr val="accent2">
                  <a:gamma/>
                  <a:shade val="48627"/>
                  <a:invGamma/>
                </a:schemeClr>
              </a:gs>
            </a:gsLst>
            <a:lin ang="0" scaled="1"/>
          </a:gradFill>
          <a:ln w="9525">
            <a:noFill/>
            <a:miter lim="800000"/>
            <a:headEnd/>
            <a:tailEnd/>
          </a:ln>
          <a:effectLst/>
        </p:spPr>
        <p:txBody>
          <a:bodyPr anchor="ctr"/>
          <a:lstStyle/>
          <a:p>
            <a:pPr algn="l">
              <a:spcBef>
                <a:spcPct val="50000"/>
              </a:spcBef>
              <a:tabLst>
                <a:tab pos="4459288" algn="ctr"/>
              </a:tabLst>
              <a:defRPr/>
            </a:pPr>
            <a:r>
              <a:rPr lang="en-US" sz="2800">
                <a:solidFill>
                  <a:schemeClr val="bg1"/>
                </a:solidFill>
                <a:latin typeface="Arial" charset="0"/>
                <a:ea typeface="+mn-ea"/>
              </a:rPr>
              <a:t>	</a:t>
            </a:r>
          </a:p>
        </p:txBody>
      </p:sp>
      <p:sp>
        <p:nvSpPr>
          <p:cNvPr id="1029" name="Rectangle 3"/>
          <p:cNvSpPr>
            <a:spLocks noGrp="1" noChangeArrowheads="1"/>
          </p:cNvSpPr>
          <p:nvPr>
            <p:ph type="body" idx="1"/>
          </p:nvPr>
        </p:nvSpPr>
        <p:spPr bwMode="auto">
          <a:xfrm>
            <a:off x="609600" y="914400"/>
            <a:ext cx="109728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5"/>
          <p:cNvSpPr>
            <a:spLocks noGrp="1" noChangeArrowheads="1"/>
          </p:cNvSpPr>
          <p:nvPr>
            <p:ph type="ftr" sz="quarter" idx="3"/>
          </p:nvPr>
        </p:nvSpPr>
        <p:spPr bwMode="auto">
          <a:xfrm>
            <a:off x="3657600" y="6400800"/>
            <a:ext cx="4876800" cy="3048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defRPr sz="1200" b="0">
                <a:solidFill>
                  <a:srgbClr val="333399"/>
                </a:solidFill>
                <a:latin typeface="Arial" pitchFamily="34" charset="0"/>
              </a:defRPr>
            </a:lvl1pPr>
          </a:lstStyle>
          <a:p>
            <a:r>
              <a:rPr lang="en-US">
                <a:latin typeface="Arial"/>
                <a:ea typeface="ＭＳ Ｐゴシック"/>
                <a:cs typeface="Arial"/>
              </a:rPr>
              <a:t>TFAWS 2024 – August 26-30, 2024</a:t>
            </a:r>
          </a:p>
        </p:txBody>
      </p:sp>
      <p:sp>
        <p:nvSpPr>
          <p:cNvPr id="1030" name="Rectangle 6"/>
          <p:cNvSpPr>
            <a:spLocks noGrp="1" noChangeArrowheads="1"/>
          </p:cNvSpPr>
          <p:nvPr>
            <p:ph type="sldNum" sz="quarter" idx="4"/>
          </p:nvPr>
        </p:nvSpPr>
        <p:spPr bwMode="auto">
          <a:xfrm>
            <a:off x="9042400" y="6400800"/>
            <a:ext cx="2540000" cy="3048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a:defRPr sz="1000" b="0">
                <a:solidFill>
                  <a:srgbClr val="333399"/>
                </a:solidFill>
                <a:latin typeface="Arial" pitchFamily="34" charset="0"/>
              </a:defRPr>
            </a:lvl1pPr>
          </a:lstStyle>
          <a:p>
            <a:fld id="{A937B6BC-EA0C-470E-B991-7E852790E29C}" type="slidenum">
              <a:rPr lang="en-US"/>
              <a:pPr/>
              <a:t>‹#›</a:t>
            </a:fld>
            <a:endParaRPr lang="en-US"/>
          </a:p>
        </p:txBody>
      </p:sp>
      <p:pic>
        <p:nvPicPr>
          <p:cNvPr id="4" name="Picture 3"/>
          <p:cNvPicPr>
            <a:picLocks noChangeAspect="1"/>
          </p:cNvPicPr>
          <p:nvPr userDrawn="1"/>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45720" y="45720"/>
            <a:ext cx="868680" cy="810267"/>
          </a:xfrm>
          <a:prstGeom prst="rect">
            <a:avLst/>
          </a:prstGeom>
        </p:spPr>
      </p:pic>
      <p:pic>
        <p:nvPicPr>
          <p:cNvPr id="7" name="Graphic 6">
            <a:extLst>
              <a:ext uri="{FF2B5EF4-FFF2-40B4-BE49-F238E27FC236}">
                <a16:creationId xmlns:a16="http://schemas.microsoft.com/office/drawing/2014/main" id="{BB6B5A49-D4D6-2B87-693D-2F74F7E52D6C}"/>
              </a:ext>
            </a:extLst>
          </p:cNvPr>
          <p:cNvPicPr>
            <a:picLocks noChangeAspect="1"/>
          </p:cNvPicPr>
          <p:nvPr userDrawn="1"/>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250930" y="0"/>
            <a:ext cx="914400" cy="914400"/>
          </a:xfrm>
          <a:prstGeom prst="rect">
            <a:avLst/>
          </a:prstGeom>
        </p:spPr>
      </p:pic>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Lst>
  <p:hf hdr="0" dt="0"/>
  <p:txStyles>
    <p:titleStyle>
      <a:lvl1pPr algn="ctr" rtl="0" eaLnBrk="0" fontAlgn="base" hangingPunct="0">
        <a:spcBef>
          <a:spcPct val="0"/>
        </a:spcBef>
        <a:spcAft>
          <a:spcPct val="0"/>
        </a:spcAft>
        <a:defRPr sz="2800" b="1">
          <a:solidFill>
            <a:schemeClr val="accent2"/>
          </a:solidFill>
          <a:latin typeface="+mj-lt"/>
          <a:ea typeface="ＭＳ Ｐゴシック" charset="0"/>
          <a:cs typeface="+mj-cs"/>
        </a:defRPr>
      </a:lvl1pPr>
      <a:lvl2pPr algn="ctr" rtl="0" eaLnBrk="0" fontAlgn="base" hangingPunct="0">
        <a:spcBef>
          <a:spcPct val="0"/>
        </a:spcBef>
        <a:spcAft>
          <a:spcPct val="0"/>
        </a:spcAft>
        <a:defRPr sz="2800" b="1">
          <a:solidFill>
            <a:schemeClr val="accent2"/>
          </a:solidFill>
          <a:latin typeface="Arial" charset="0"/>
          <a:ea typeface="ＭＳ Ｐゴシック" charset="0"/>
        </a:defRPr>
      </a:lvl2pPr>
      <a:lvl3pPr algn="ctr" rtl="0" eaLnBrk="0" fontAlgn="base" hangingPunct="0">
        <a:spcBef>
          <a:spcPct val="0"/>
        </a:spcBef>
        <a:spcAft>
          <a:spcPct val="0"/>
        </a:spcAft>
        <a:defRPr sz="2800" b="1">
          <a:solidFill>
            <a:schemeClr val="accent2"/>
          </a:solidFill>
          <a:latin typeface="Arial" charset="0"/>
          <a:ea typeface="ＭＳ Ｐゴシック" charset="0"/>
        </a:defRPr>
      </a:lvl3pPr>
      <a:lvl4pPr algn="ctr" rtl="0" eaLnBrk="0" fontAlgn="base" hangingPunct="0">
        <a:spcBef>
          <a:spcPct val="0"/>
        </a:spcBef>
        <a:spcAft>
          <a:spcPct val="0"/>
        </a:spcAft>
        <a:defRPr sz="2800" b="1">
          <a:solidFill>
            <a:schemeClr val="accent2"/>
          </a:solidFill>
          <a:latin typeface="Arial" charset="0"/>
          <a:ea typeface="ＭＳ Ｐゴシック" charset="0"/>
        </a:defRPr>
      </a:lvl4pPr>
      <a:lvl5pPr algn="ctr" rtl="0" eaLnBrk="0" fontAlgn="base" hangingPunct="0">
        <a:spcBef>
          <a:spcPct val="0"/>
        </a:spcBef>
        <a:spcAft>
          <a:spcPct val="0"/>
        </a:spcAft>
        <a:defRPr sz="2800" b="1">
          <a:solidFill>
            <a:schemeClr val="accent2"/>
          </a:solidFill>
          <a:latin typeface="Arial" charset="0"/>
          <a:ea typeface="ＭＳ Ｐゴシック" charset="0"/>
        </a:defRPr>
      </a:lvl5pPr>
      <a:lvl6pPr marL="457200" algn="ctr" rtl="0" fontAlgn="base">
        <a:spcBef>
          <a:spcPct val="0"/>
        </a:spcBef>
        <a:spcAft>
          <a:spcPct val="0"/>
        </a:spcAft>
        <a:defRPr sz="2800" b="1">
          <a:solidFill>
            <a:schemeClr val="accent2"/>
          </a:solidFill>
          <a:latin typeface="Arial" charset="0"/>
        </a:defRPr>
      </a:lvl6pPr>
      <a:lvl7pPr marL="914400" algn="ctr" rtl="0" fontAlgn="base">
        <a:spcBef>
          <a:spcPct val="0"/>
        </a:spcBef>
        <a:spcAft>
          <a:spcPct val="0"/>
        </a:spcAft>
        <a:defRPr sz="2800" b="1">
          <a:solidFill>
            <a:schemeClr val="accent2"/>
          </a:solidFill>
          <a:latin typeface="Arial" charset="0"/>
        </a:defRPr>
      </a:lvl7pPr>
      <a:lvl8pPr marL="1371600" algn="ctr" rtl="0" fontAlgn="base">
        <a:spcBef>
          <a:spcPct val="0"/>
        </a:spcBef>
        <a:spcAft>
          <a:spcPct val="0"/>
        </a:spcAft>
        <a:defRPr sz="2800" b="1">
          <a:solidFill>
            <a:schemeClr val="accent2"/>
          </a:solidFill>
          <a:latin typeface="Arial" charset="0"/>
        </a:defRPr>
      </a:lvl8pPr>
      <a:lvl9pPr marL="1828800" algn="ctr" rtl="0" fontAlgn="base">
        <a:spcBef>
          <a:spcPct val="0"/>
        </a:spcBef>
        <a:spcAft>
          <a:spcPct val="0"/>
        </a:spcAft>
        <a:defRPr sz="2800" b="1">
          <a:solidFill>
            <a:schemeClr val="accent2"/>
          </a:solidFill>
          <a:latin typeface="Arial" charset="0"/>
        </a:defRPr>
      </a:lvl9pPr>
    </p:titleStyle>
    <p:bodyStyle>
      <a:lvl1pPr marL="342900" indent="-342900" algn="l" rtl="0" eaLnBrk="0" fontAlgn="base" hangingPunct="0">
        <a:spcBef>
          <a:spcPct val="20000"/>
        </a:spcBef>
        <a:spcAft>
          <a:spcPct val="0"/>
        </a:spcAft>
        <a:buChar char="•"/>
        <a:defRPr sz="2400">
          <a:solidFill>
            <a:schemeClr val="accent2"/>
          </a:solidFill>
          <a:latin typeface="+mn-lt"/>
          <a:ea typeface="ＭＳ Ｐゴシック" charset="0"/>
          <a:cs typeface="+mn-cs"/>
        </a:defRPr>
      </a:lvl1pPr>
      <a:lvl2pPr marL="742950" indent="-285750" algn="l" rtl="0" eaLnBrk="0" fontAlgn="base" hangingPunct="0">
        <a:spcBef>
          <a:spcPct val="20000"/>
        </a:spcBef>
        <a:spcAft>
          <a:spcPct val="0"/>
        </a:spcAft>
        <a:buChar char="–"/>
        <a:defRPr sz="20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16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1600">
          <a:solidFill>
            <a:schemeClr val="tx1"/>
          </a:solidFill>
          <a:latin typeface="+mn-lt"/>
          <a:ea typeface="ＭＳ Ｐゴシック" charset="0"/>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svg"/></Relationships>
</file>

<file path=ppt/slides/_rels/slide1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2.xml"/><Relationship Id="rId7" Type="http://schemas.openxmlformats.org/officeDocument/2006/relationships/image" Target="../media/image34.sv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3.png"/><Relationship Id="rId5" Type="http://schemas.openxmlformats.org/officeDocument/2006/relationships/image" Target="../media/image32.sv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3" Type="http://schemas.microsoft.com/office/2007/relationships/media" Target="../media/media4.mp4"/><Relationship Id="rId7" Type="http://schemas.openxmlformats.org/officeDocument/2006/relationships/image" Target="../media/image37.sv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6.png"/><Relationship Id="rId5" Type="http://schemas.openxmlformats.org/officeDocument/2006/relationships/slideLayout" Target="../slideLayouts/slideLayout2.xml"/><Relationship Id="rId4" Type="http://schemas.openxmlformats.org/officeDocument/2006/relationships/video" Target="../media/media4.mp4"/><Relationship Id="rId9" Type="http://schemas.openxmlformats.org/officeDocument/2006/relationships/image" Target="../media/image38.png"/></Relationships>
</file>

<file path=ppt/slides/_rels/slide13.xml.rels><?xml version="1.0" encoding="UTF-8" standalone="yes"?>
<Relationships xmlns="http://schemas.openxmlformats.org/package/2006/relationships"><Relationship Id="rId8" Type="http://schemas.openxmlformats.org/officeDocument/2006/relationships/image" Target="../media/image41.png"/><Relationship Id="rId3" Type="http://schemas.microsoft.com/office/2007/relationships/media" Target="../media/media6.mp4"/><Relationship Id="rId7" Type="http://schemas.openxmlformats.org/officeDocument/2006/relationships/image" Target="../media/image40.sv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slideLayout" Target="../slideLayouts/slideLayout2.xml"/><Relationship Id="rId10" Type="http://schemas.openxmlformats.org/officeDocument/2006/relationships/image" Target="../media/image43.png"/><Relationship Id="rId4" Type="http://schemas.openxmlformats.org/officeDocument/2006/relationships/video" Target="../media/media6.mp4"/><Relationship Id="rId9" Type="http://schemas.openxmlformats.org/officeDocument/2006/relationships/image" Target="../media/image42.sv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2.xml"/><Relationship Id="rId7" Type="http://schemas.openxmlformats.org/officeDocument/2006/relationships/image" Target="../media/image26.sv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5.png"/><Relationship Id="rId5" Type="http://schemas.openxmlformats.org/officeDocument/2006/relationships/image" Target="../media/image24.sv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5"/>
          <p:cNvSpPr>
            <a:spLocks noGrp="1" noChangeArrowheads="1"/>
          </p:cNvSpPr>
          <p:nvPr>
            <p:ph type="subTitle" idx="1"/>
          </p:nvPr>
        </p:nvSpPr>
        <p:spPr>
          <a:xfrm>
            <a:off x="5029200" y="3601427"/>
            <a:ext cx="6096000" cy="914400"/>
          </a:xfrm>
        </p:spPr>
        <p:txBody>
          <a:bodyPr/>
          <a:lstStyle/>
          <a:p>
            <a:pPr eaLnBrk="1" hangingPunct="1"/>
            <a:r>
              <a:rPr lang="en-US" sz="1800" dirty="0">
                <a:solidFill>
                  <a:schemeClr val="tx1"/>
                </a:solidFill>
                <a:ea typeface="ＭＳ Ｐゴシック" charset="-128"/>
              </a:rPr>
              <a:t>Presented By</a:t>
            </a:r>
          </a:p>
          <a:p>
            <a:pPr eaLnBrk="1" hangingPunct="1"/>
            <a:r>
              <a:rPr lang="en-US" sz="1800" dirty="0">
                <a:solidFill>
                  <a:schemeClr val="tx1"/>
                </a:solidFill>
                <a:ea typeface="ＭＳ Ｐゴシック" charset="-128"/>
              </a:rPr>
              <a:t>Nelson Longmire</a:t>
            </a:r>
            <a:endParaRPr lang="en-US" dirty="0">
              <a:solidFill>
                <a:schemeClr val="tx1"/>
              </a:solidFill>
              <a:ea typeface="ＭＳ Ｐゴシック" charset="-128"/>
            </a:endParaRPr>
          </a:p>
        </p:txBody>
      </p:sp>
      <p:sp>
        <p:nvSpPr>
          <p:cNvPr id="13314" name="Rectangle 10"/>
          <p:cNvSpPr>
            <a:spLocks noGrp="1" noChangeArrowheads="1"/>
          </p:cNvSpPr>
          <p:nvPr>
            <p:ph type="ctrTitle"/>
          </p:nvPr>
        </p:nvSpPr>
        <p:spPr>
          <a:xfrm>
            <a:off x="4876800" y="1656373"/>
            <a:ext cx="6134100" cy="1600200"/>
          </a:xfrm>
        </p:spPr>
        <p:txBody>
          <a:bodyPr/>
          <a:lstStyle/>
          <a:p>
            <a:pPr eaLnBrk="1" hangingPunct="1"/>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Validation of Computational Fluid Dynamics Model for Pressurized Expulsion of Liquid Methane using Non-Condensable Pressurant</a:t>
            </a:r>
            <a:br>
              <a:rPr lang="en-US" sz="2400" dirty="0">
                <a:ea typeface="ＭＳ Ｐゴシック" charset="-128"/>
              </a:rPr>
            </a:br>
            <a:br>
              <a:rPr lang="en-US" sz="2400" dirty="0">
                <a:ea typeface="ＭＳ Ｐゴシック" charset="-128"/>
              </a:rPr>
            </a:br>
            <a:r>
              <a:rPr lang="en-US" sz="2000" b="0" dirty="0">
                <a:ea typeface="ＭＳ Ｐゴシック" charset="-128"/>
              </a:rPr>
              <a:t>Nelson Longmire, GRC/LTF [HX5, LLC]</a:t>
            </a:r>
            <a:br>
              <a:rPr lang="en-US" sz="2000" b="0" dirty="0">
                <a:ea typeface="ＭＳ Ｐゴシック" charset="-128"/>
              </a:rPr>
            </a:br>
            <a:r>
              <a:rPr lang="en-US" sz="2000" b="0" dirty="0">
                <a:ea typeface="ＭＳ Ｐゴシック" charset="-128"/>
              </a:rPr>
              <a:t>Dan Hauser, GRC/LTF</a:t>
            </a:r>
          </a:p>
        </p:txBody>
      </p:sp>
      <p:sp>
        <p:nvSpPr>
          <p:cNvPr id="13315" name="Rectangle 11"/>
          <p:cNvSpPr>
            <a:spLocks noChangeArrowheads="1"/>
          </p:cNvSpPr>
          <p:nvPr/>
        </p:nvSpPr>
        <p:spPr bwMode="auto">
          <a:xfrm>
            <a:off x="6477000" y="4800600"/>
            <a:ext cx="4038600" cy="1477962"/>
          </a:xfrm>
          <a:prstGeom prst="rect">
            <a:avLst/>
          </a:prstGeom>
          <a:noFill/>
          <a:ln w="9525">
            <a:noFill/>
            <a:miter lim="800000"/>
            <a:headEnd/>
            <a:tailEnd/>
          </a:ln>
        </p:spPr>
        <p:txBody>
          <a:bodyPr wrap="square" lIns="91440" tIns="45720" rIns="91440" bIns="45720" anchor="t">
            <a:spAutoFit/>
          </a:bodyPr>
          <a:lstStyle/>
          <a:p>
            <a:pPr algn="l" eaLnBrk="1" hangingPunct="1"/>
            <a:r>
              <a:rPr lang="en-US" sz="1800" b="0" dirty="0">
                <a:solidFill>
                  <a:schemeClr val="accent2"/>
                </a:solidFill>
                <a:latin typeface="Arial"/>
                <a:ea typeface="ＭＳ Ｐゴシック"/>
                <a:cs typeface="Arial"/>
              </a:rPr>
              <a:t>Thermal &amp; Fluids Analysis Workshop</a:t>
            </a:r>
            <a:br>
              <a:rPr lang="en-US" sz="1800" b="0" dirty="0">
                <a:latin typeface="Arial" pitchFamily="34" charset="0"/>
              </a:rPr>
            </a:br>
            <a:r>
              <a:rPr lang="en-US" sz="1800" b="0" dirty="0">
                <a:solidFill>
                  <a:schemeClr val="accent2"/>
                </a:solidFill>
                <a:latin typeface="Arial"/>
                <a:ea typeface="ＭＳ Ｐゴシック"/>
                <a:cs typeface="Arial"/>
              </a:rPr>
              <a:t>TFAWS 2024</a:t>
            </a:r>
            <a:br>
              <a:rPr lang="en-US" sz="1800" b="0" dirty="0">
                <a:latin typeface="Arial" pitchFamily="34" charset="0"/>
              </a:rPr>
            </a:br>
            <a:r>
              <a:rPr lang="en-US" sz="1800" b="0" dirty="0">
                <a:solidFill>
                  <a:schemeClr val="accent2"/>
                </a:solidFill>
                <a:latin typeface="Arial"/>
                <a:ea typeface="ＭＳ Ｐゴシック"/>
                <a:cs typeface="Arial"/>
              </a:rPr>
              <a:t>August 26-30, 2024</a:t>
            </a:r>
          </a:p>
          <a:p>
            <a:pPr algn="l" eaLnBrk="1" hangingPunct="1"/>
            <a:r>
              <a:rPr lang="en-US" sz="1800" b="0" dirty="0">
                <a:solidFill>
                  <a:schemeClr val="accent2"/>
                </a:solidFill>
                <a:latin typeface="Arial"/>
                <a:ea typeface="ＭＳ Ｐゴシック"/>
                <a:cs typeface="Arial"/>
              </a:rPr>
              <a:t>NASA Glenn Research Center</a:t>
            </a:r>
          </a:p>
          <a:p>
            <a:pPr algn="l" eaLnBrk="1" hangingPunct="1"/>
            <a:r>
              <a:rPr lang="en-US" sz="1800" b="0" dirty="0">
                <a:solidFill>
                  <a:schemeClr val="accent2"/>
                </a:solidFill>
                <a:latin typeface="Arial"/>
                <a:ea typeface="ＭＳ Ｐゴシック"/>
                <a:cs typeface="Arial"/>
              </a:rPr>
              <a:t>Cleveland, OH</a:t>
            </a:r>
          </a:p>
        </p:txBody>
      </p:sp>
      <p:sp>
        <p:nvSpPr>
          <p:cNvPr id="6" name="Text Box 36">
            <a:extLst>
              <a:ext uri="{FF2B5EF4-FFF2-40B4-BE49-F238E27FC236}">
                <a16:creationId xmlns:a16="http://schemas.microsoft.com/office/drawing/2014/main" id="{F917E5F1-6E57-4C5E-B693-B8880278A8DD}"/>
              </a:ext>
            </a:extLst>
          </p:cNvPr>
          <p:cNvSpPr txBox="1">
            <a:spLocks noChangeArrowheads="1"/>
          </p:cNvSpPr>
          <p:nvPr/>
        </p:nvSpPr>
        <p:spPr bwMode="auto">
          <a:xfrm>
            <a:off x="0" y="-1"/>
            <a:ext cx="12192000" cy="914399"/>
          </a:xfrm>
          <a:prstGeom prst="rect">
            <a:avLst/>
          </a:prstGeom>
          <a:gradFill rotWithShape="0">
            <a:gsLst>
              <a:gs pos="0">
                <a:schemeClr val="accent2"/>
              </a:gs>
              <a:gs pos="100000">
                <a:schemeClr val="accent2">
                  <a:gamma/>
                  <a:shade val="48627"/>
                  <a:invGamma/>
                </a:schemeClr>
              </a:gs>
            </a:gsLst>
            <a:lin ang="0" scaled="1"/>
          </a:gradFill>
          <a:ln w="9525">
            <a:noFill/>
            <a:miter lim="800000"/>
            <a:headEnd/>
            <a:tailEnd/>
          </a:ln>
          <a:effectLst/>
        </p:spPr>
        <p:txBody>
          <a:bodyPr anchor="ctr"/>
          <a:lstStyle/>
          <a:p>
            <a:pPr>
              <a:spcBef>
                <a:spcPct val="50000"/>
              </a:spcBef>
              <a:tabLst>
                <a:tab pos="4459288" algn="ctr"/>
              </a:tabLst>
              <a:defRPr/>
            </a:pPr>
            <a:r>
              <a:rPr lang="en-US" sz="2800" dirty="0">
                <a:solidFill>
                  <a:schemeClr val="bg1"/>
                </a:solidFill>
                <a:latin typeface="Arial" charset="0"/>
                <a:ea typeface="+mn-ea"/>
              </a:rPr>
              <a:t>	TFAWS Cryogenics</a:t>
            </a:r>
            <a:r>
              <a:rPr lang="en-US" sz="2800" dirty="0">
                <a:solidFill>
                  <a:srgbClr val="FF0000"/>
                </a:solidFill>
                <a:latin typeface="Arial" charset="0"/>
                <a:ea typeface="+mn-ea"/>
              </a:rPr>
              <a:t> </a:t>
            </a:r>
            <a:r>
              <a:rPr lang="en-US" sz="2800" dirty="0">
                <a:solidFill>
                  <a:schemeClr val="bg1"/>
                </a:solidFill>
                <a:latin typeface="Arial" charset="0"/>
                <a:ea typeface="+mn-ea"/>
              </a:rPr>
              <a:t>Paper Session</a:t>
            </a:r>
          </a:p>
        </p:txBody>
      </p:sp>
      <p:pic>
        <p:nvPicPr>
          <p:cNvPr id="2" name="Graphic 1">
            <a:extLst>
              <a:ext uri="{FF2B5EF4-FFF2-40B4-BE49-F238E27FC236}">
                <a16:creationId xmlns:a16="http://schemas.microsoft.com/office/drawing/2014/main" id="{A5900BD7-A98A-53B4-DB32-EDBE31DE33B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20272" y="109728"/>
            <a:ext cx="838200" cy="698700"/>
          </a:xfrm>
          <a:prstGeom prst="rect">
            <a:avLst/>
          </a:prstGeom>
        </p:spPr>
      </p:pic>
      <p:pic>
        <p:nvPicPr>
          <p:cNvPr id="5" name="Picture 4" descr="Logo">
            <a:extLst>
              <a:ext uri="{FF2B5EF4-FFF2-40B4-BE49-F238E27FC236}">
                <a16:creationId xmlns:a16="http://schemas.microsoft.com/office/drawing/2014/main" id="{D4E2AD1C-FE65-7794-C0DE-B0C288375B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0876" y="1633156"/>
            <a:ext cx="3845924" cy="514864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08F98-8B2F-4349-8A31-9D4DABA3139B}"/>
              </a:ext>
            </a:extLst>
          </p:cNvPr>
          <p:cNvSpPr>
            <a:spLocks noGrp="1"/>
          </p:cNvSpPr>
          <p:nvPr>
            <p:ph type="title"/>
          </p:nvPr>
        </p:nvSpPr>
        <p:spPr/>
        <p:txBody>
          <a:bodyPr/>
          <a:lstStyle/>
          <a:p>
            <a:r>
              <a:rPr lang="en-US" sz="2400" dirty="0"/>
              <a:t>Initialization and boundary conditions for sloshing expulsion (Run 45)</a:t>
            </a:r>
          </a:p>
        </p:txBody>
      </p:sp>
      <p:sp>
        <p:nvSpPr>
          <p:cNvPr id="4" name="Footer Placeholder 3">
            <a:extLst>
              <a:ext uri="{FF2B5EF4-FFF2-40B4-BE49-F238E27FC236}">
                <a16:creationId xmlns:a16="http://schemas.microsoft.com/office/drawing/2014/main" id="{84F6D8A6-7821-B7F9-DA53-F3FD32FABFDA}"/>
              </a:ext>
            </a:extLst>
          </p:cNvPr>
          <p:cNvSpPr>
            <a:spLocks noGrp="1"/>
          </p:cNvSpPr>
          <p:nvPr>
            <p:ph type="ftr" sz="quarter" idx="11"/>
          </p:nvPr>
        </p:nvSpPr>
        <p:spPr/>
        <p:txBody>
          <a:bodyPr/>
          <a:lstStyle/>
          <a:p>
            <a:r>
              <a:rPr lang="en-US">
                <a:latin typeface="Arial"/>
                <a:ea typeface="ＭＳ Ｐゴシック"/>
                <a:cs typeface="Arial"/>
              </a:rPr>
              <a:t>TFAWS 2024 – August 26-30, 2024</a:t>
            </a:r>
          </a:p>
        </p:txBody>
      </p:sp>
      <p:sp>
        <p:nvSpPr>
          <p:cNvPr id="5" name="Slide Number Placeholder 4">
            <a:extLst>
              <a:ext uri="{FF2B5EF4-FFF2-40B4-BE49-F238E27FC236}">
                <a16:creationId xmlns:a16="http://schemas.microsoft.com/office/drawing/2014/main" id="{E3F11F4D-2048-5FC3-6A9D-A39D01E02EA3}"/>
              </a:ext>
            </a:extLst>
          </p:cNvPr>
          <p:cNvSpPr>
            <a:spLocks noGrp="1"/>
          </p:cNvSpPr>
          <p:nvPr>
            <p:ph type="sldNum" sz="quarter" idx="12"/>
          </p:nvPr>
        </p:nvSpPr>
        <p:spPr/>
        <p:txBody>
          <a:bodyPr/>
          <a:lstStyle/>
          <a:p>
            <a:fld id="{33F42015-0FC7-4B0E-8D2B-76EADF48D957}" type="slidenum">
              <a:rPr lang="en-US" smtClean="0"/>
              <a:pPr/>
              <a:t>10</a:t>
            </a:fld>
            <a:endParaRPr lang="en-US"/>
          </a:p>
        </p:txBody>
      </p:sp>
      <p:sp>
        <p:nvSpPr>
          <p:cNvPr id="3" name="Content Placeholder 2">
            <a:extLst>
              <a:ext uri="{FF2B5EF4-FFF2-40B4-BE49-F238E27FC236}">
                <a16:creationId xmlns:a16="http://schemas.microsoft.com/office/drawing/2014/main" id="{7CB0DBE6-9E1B-9A13-8AD3-2A10583DB0AB}"/>
              </a:ext>
            </a:extLst>
          </p:cNvPr>
          <p:cNvSpPr txBox="1">
            <a:spLocks/>
          </p:cNvSpPr>
          <p:nvPr/>
        </p:nvSpPr>
        <p:spPr>
          <a:xfrm>
            <a:off x="609600" y="1020842"/>
            <a:ext cx="4724400" cy="5472039"/>
          </a:xfrm>
          <a:prstGeom prst="rect">
            <a:avLst/>
          </a:prstGeom>
        </p:spPr>
        <p:txBody>
          <a:bodyPr vert="horz" lIns="91440" tIns="45720" rIns="91440" bIns="45720" rtlCol="0">
            <a:normAutofit fontScale="92500" lnSpcReduction="20000"/>
          </a:bodyPr>
          <a:lstStyle>
            <a:lvl1pPr marL="342891" indent="-342891" algn="l" defTabSz="457189" rtl="0" eaLnBrk="1" latinLnBrk="0" hangingPunct="1">
              <a:spcBef>
                <a:spcPct val="20000"/>
              </a:spcBef>
              <a:buFont typeface="Arial"/>
              <a:buChar char="•"/>
              <a:defRPr sz="2000" kern="1200">
                <a:solidFill>
                  <a:schemeClr val="tx1"/>
                </a:solidFill>
                <a:latin typeface="+mj-lt"/>
                <a:ea typeface="+mn-ea"/>
                <a:cs typeface="Helvetica"/>
              </a:defRPr>
            </a:lvl1pPr>
            <a:lvl2pPr marL="742932" indent="-285744" algn="l" defTabSz="457189" rtl="0" eaLnBrk="1" latinLnBrk="0" hangingPunct="1">
              <a:spcBef>
                <a:spcPct val="20000"/>
              </a:spcBef>
              <a:buFont typeface="Arial"/>
              <a:buChar char="–"/>
              <a:defRPr sz="1800" kern="1200">
                <a:solidFill>
                  <a:schemeClr val="tx1"/>
                </a:solidFill>
                <a:latin typeface="+mj-lt"/>
                <a:ea typeface="+mn-ea"/>
                <a:cs typeface="Helvetica"/>
              </a:defRPr>
            </a:lvl2pPr>
            <a:lvl3pPr marL="1142971" indent="-228594" algn="l" defTabSz="457189" rtl="0" eaLnBrk="1" latinLnBrk="0" hangingPunct="1">
              <a:spcBef>
                <a:spcPct val="20000"/>
              </a:spcBef>
              <a:buFont typeface="Arial"/>
              <a:buChar char="•"/>
              <a:defRPr sz="1600" kern="1200">
                <a:solidFill>
                  <a:schemeClr val="tx1"/>
                </a:solidFill>
                <a:latin typeface="+mj-lt"/>
                <a:ea typeface="+mn-ea"/>
                <a:cs typeface="Helvetica"/>
              </a:defRPr>
            </a:lvl3pPr>
            <a:lvl4pPr marL="1600160" indent="-228594" algn="l" defTabSz="457189" rtl="0" eaLnBrk="1" latinLnBrk="0" hangingPunct="1">
              <a:spcBef>
                <a:spcPct val="20000"/>
              </a:spcBef>
              <a:buFont typeface="Arial"/>
              <a:buChar char="–"/>
              <a:defRPr sz="1400" kern="1200">
                <a:solidFill>
                  <a:schemeClr val="tx1"/>
                </a:solidFill>
                <a:latin typeface="+mj-lt"/>
                <a:ea typeface="+mn-ea"/>
                <a:cs typeface="Helvetica"/>
              </a:defRPr>
            </a:lvl4pPr>
            <a:lvl5pPr marL="2057349" indent="-228594" algn="l" defTabSz="457189" rtl="0" eaLnBrk="1" latinLnBrk="0" hangingPunct="1">
              <a:spcBef>
                <a:spcPct val="20000"/>
              </a:spcBef>
              <a:buFont typeface="Arial"/>
              <a:buChar char="»"/>
              <a:defRPr sz="1400" kern="1200">
                <a:solidFill>
                  <a:schemeClr val="tx1"/>
                </a:solidFill>
                <a:latin typeface="+mj-lt"/>
                <a:ea typeface="+mn-ea"/>
                <a:cs typeface="Helvetica"/>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342891" marR="0" lvl="0" indent="-342891" algn="l" defTabSz="457189"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dirty="0">
                <a:ln>
                  <a:noFill/>
                </a:ln>
                <a:solidFill>
                  <a:sysClr val="windowText" lastClr="000000"/>
                </a:solidFill>
                <a:effectLst/>
                <a:uLnTx/>
                <a:uFillTx/>
                <a:latin typeface="Calibri"/>
                <a:ea typeface="+mn-ea"/>
                <a:cs typeface="Helvetica"/>
              </a:rPr>
              <a:t>For Ramp:</a:t>
            </a:r>
          </a:p>
          <a:p>
            <a:pPr marL="742932" marR="0" lvl="1" indent="-285744" algn="l" defTabSz="457189" rtl="0" eaLnBrk="1" fontAlgn="auto" latinLnBrk="0" hangingPunct="1">
              <a:lnSpc>
                <a:spcPct val="10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sysClr val="windowText" lastClr="000000"/>
                </a:solidFill>
                <a:effectLst/>
                <a:uLnTx/>
                <a:uFillTx/>
                <a:latin typeface="Calibri"/>
                <a:ea typeface="+mn-ea"/>
                <a:cs typeface="Helvetica"/>
              </a:rPr>
              <a:t>Duration: 31.7 s</a:t>
            </a:r>
          </a:p>
          <a:p>
            <a:pPr marL="742932" marR="0" lvl="1" indent="-285744" algn="l" defTabSz="457189" rtl="0" eaLnBrk="1" fontAlgn="auto" latinLnBrk="0" hangingPunct="1">
              <a:lnSpc>
                <a:spcPct val="10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sysClr val="windowText" lastClr="000000"/>
                </a:solidFill>
                <a:effectLst/>
                <a:uLnTx/>
                <a:uFillTx/>
                <a:latin typeface="Calibri"/>
                <a:ea typeface="+mn-ea"/>
                <a:cs typeface="Helvetica"/>
              </a:rPr>
              <a:t>Fill level: 95%</a:t>
            </a:r>
          </a:p>
          <a:p>
            <a:pPr marL="742932" marR="0" lvl="1" indent="-285744" algn="l" defTabSz="457189" rtl="0" eaLnBrk="1" fontAlgn="auto" latinLnBrk="0" hangingPunct="1">
              <a:lnSpc>
                <a:spcPct val="10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sysClr val="windowText" lastClr="000000"/>
                </a:solidFill>
                <a:effectLst/>
                <a:uLnTx/>
                <a:uFillTx/>
                <a:latin typeface="Calibri"/>
                <a:ea typeface="+mn-ea"/>
                <a:cs typeface="Helvetica"/>
              </a:rPr>
              <a:t>Pressure: 1 bar</a:t>
            </a:r>
          </a:p>
          <a:p>
            <a:pPr marL="742932" marR="0" lvl="1" indent="-285744" algn="l" defTabSz="457189" rtl="0" eaLnBrk="1" fontAlgn="auto" latinLnBrk="0" hangingPunct="1">
              <a:lnSpc>
                <a:spcPct val="10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sysClr val="windowText" lastClr="000000"/>
                </a:solidFill>
                <a:effectLst/>
                <a:uLnTx/>
                <a:uFillTx/>
                <a:latin typeface="Calibri"/>
                <a:ea typeface="+mn-ea"/>
                <a:cs typeface="Helvetica"/>
              </a:rPr>
              <a:t>Liquid temp: 112.5 K</a:t>
            </a:r>
          </a:p>
          <a:p>
            <a:pPr marL="742932" marR="0" lvl="1" indent="-285744" algn="l" defTabSz="457189" rtl="0" eaLnBrk="1" fontAlgn="auto" latinLnBrk="0" hangingPunct="1">
              <a:lnSpc>
                <a:spcPct val="10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sysClr val="windowText" lastClr="000000"/>
                </a:solidFill>
                <a:effectLst/>
                <a:uLnTx/>
                <a:uFillTx/>
                <a:latin typeface="Calibri"/>
                <a:ea typeface="+mn-ea"/>
                <a:cs typeface="Helvetica"/>
              </a:rPr>
              <a:t>Ullage and wall temp: 128.73 K </a:t>
            </a:r>
          </a:p>
          <a:p>
            <a:pPr marL="742932" marR="0" lvl="1" indent="-285744" algn="l" defTabSz="457189" rtl="0" eaLnBrk="1" fontAlgn="auto" latinLnBrk="0" hangingPunct="1">
              <a:lnSpc>
                <a:spcPct val="10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sysClr val="windowText" lastClr="000000"/>
                </a:solidFill>
                <a:effectLst/>
                <a:uLnTx/>
                <a:uFillTx/>
                <a:latin typeface="Calibri"/>
                <a:ea typeface="+mn-ea"/>
                <a:cs typeface="Helvetica"/>
              </a:rPr>
              <a:t>Ullage concentration: 100% gCH4</a:t>
            </a:r>
          </a:p>
          <a:p>
            <a:pPr marL="742932" marR="0" lvl="1" indent="-285744" algn="l" defTabSz="457189" rtl="0" eaLnBrk="1" fontAlgn="auto" latinLnBrk="0" hangingPunct="1">
              <a:lnSpc>
                <a:spcPct val="10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sysClr val="windowText" lastClr="000000"/>
                </a:solidFill>
                <a:effectLst/>
                <a:uLnTx/>
                <a:uFillTx/>
                <a:latin typeface="Calibri"/>
                <a:ea typeface="+mn-ea"/>
                <a:cs typeface="Helvetica"/>
              </a:rPr>
              <a:t>He pressurant at 226 K added to raise tank pressure to 3.41 bar</a:t>
            </a:r>
          </a:p>
          <a:p>
            <a:pPr marL="342891" marR="0" lvl="0" indent="-342891" algn="l" defTabSz="457189"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dirty="0">
                <a:ln>
                  <a:noFill/>
                </a:ln>
                <a:solidFill>
                  <a:sysClr val="windowText" lastClr="000000"/>
                </a:solidFill>
                <a:effectLst/>
                <a:uLnTx/>
                <a:uFillTx/>
                <a:latin typeface="Calibri"/>
                <a:ea typeface="+mn-ea"/>
                <a:cs typeface="Helvetica"/>
              </a:rPr>
              <a:t>For expulsion:</a:t>
            </a:r>
          </a:p>
          <a:p>
            <a:pPr marL="742932" marR="0" lvl="1" indent="-285744" algn="l" defTabSz="457189" rtl="0" eaLnBrk="1" fontAlgn="auto" latinLnBrk="0" hangingPunct="1">
              <a:lnSpc>
                <a:spcPct val="10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sysClr val="windowText" lastClr="000000"/>
                </a:solidFill>
                <a:effectLst/>
                <a:uLnTx/>
                <a:uFillTx/>
                <a:latin typeface="Calibri"/>
                <a:ea typeface="+mn-ea"/>
                <a:cs typeface="Helvetica"/>
              </a:rPr>
              <a:t>Duration: 217.4 s</a:t>
            </a:r>
          </a:p>
          <a:p>
            <a:pPr marL="742932" marR="0" lvl="1" indent="-285744" algn="l" defTabSz="457189" rtl="0" eaLnBrk="1" fontAlgn="auto" latinLnBrk="0" hangingPunct="1">
              <a:lnSpc>
                <a:spcPct val="10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sysClr val="windowText" lastClr="000000"/>
                </a:solidFill>
                <a:effectLst/>
                <a:uLnTx/>
                <a:uFillTx/>
                <a:latin typeface="Calibri"/>
                <a:ea typeface="+mn-ea"/>
                <a:cs typeface="Helvetica"/>
              </a:rPr>
              <a:t>Flow field from end of ramp was used as initialization for expulsion</a:t>
            </a:r>
          </a:p>
          <a:p>
            <a:pPr marL="742932" marR="0" lvl="1" indent="-285744" algn="l" defTabSz="457189" rtl="0" eaLnBrk="1" fontAlgn="auto" latinLnBrk="0" hangingPunct="1">
              <a:lnSpc>
                <a:spcPct val="10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sysClr val="windowText" lastClr="000000"/>
                </a:solidFill>
                <a:effectLst/>
                <a:uLnTx/>
                <a:uFillTx/>
                <a:latin typeface="Calibri"/>
                <a:ea typeface="+mn-ea"/>
                <a:cs typeface="Helvetica"/>
              </a:rPr>
              <a:t>Fill level: 95%</a:t>
            </a:r>
          </a:p>
          <a:p>
            <a:pPr marL="742932" marR="0" lvl="1" indent="-285744" algn="l" defTabSz="457189" rtl="0" eaLnBrk="1" fontAlgn="auto" latinLnBrk="0" hangingPunct="1">
              <a:lnSpc>
                <a:spcPct val="10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sysClr val="windowText" lastClr="000000"/>
                </a:solidFill>
                <a:effectLst/>
                <a:uLnTx/>
                <a:uFillTx/>
                <a:latin typeface="Calibri"/>
                <a:ea typeface="+mn-ea"/>
                <a:cs typeface="Helvetica"/>
              </a:rPr>
              <a:t>Pressure: 3.41 bar </a:t>
            </a:r>
          </a:p>
          <a:p>
            <a:pPr marL="1142971" marR="0" lvl="2" indent="-228594" algn="l" defTabSz="457189" rtl="0" eaLnBrk="1" fontAlgn="auto" latinLnBrk="0" hangingPunct="1">
              <a:lnSpc>
                <a:spcPct val="100000"/>
              </a:lnSpc>
              <a:spcBef>
                <a:spcPct val="20000"/>
              </a:spcBef>
              <a:spcAft>
                <a:spcPts val="0"/>
              </a:spcAft>
              <a:buClrTx/>
              <a:buSzTx/>
              <a:buFont typeface="Arial"/>
              <a:buChar char="•"/>
              <a:tabLst/>
              <a:defRPr/>
            </a:pPr>
            <a:r>
              <a:rPr kumimoji="0" lang="en-US" sz="1600" b="0" i="0" u="none" strike="noStrike" kern="1200" cap="none" spc="0" normalizeH="0" baseline="0" noProof="0" dirty="0">
                <a:ln>
                  <a:noFill/>
                </a:ln>
                <a:solidFill>
                  <a:sysClr val="windowText" lastClr="000000"/>
                </a:solidFill>
                <a:effectLst/>
                <a:uLnTx/>
                <a:uFillTx/>
                <a:latin typeface="Calibri"/>
                <a:ea typeface="+mn-ea"/>
                <a:cs typeface="Helvetica"/>
              </a:rPr>
              <a:t>Held constant by adding He pressurant</a:t>
            </a:r>
          </a:p>
          <a:p>
            <a:pPr marL="742932" marR="0" lvl="1" indent="-285744" algn="l" defTabSz="457189" rtl="0" eaLnBrk="1" fontAlgn="auto" latinLnBrk="0" hangingPunct="1">
              <a:lnSpc>
                <a:spcPct val="10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sysClr val="windowText" lastClr="000000"/>
                </a:solidFill>
                <a:effectLst/>
                <a:uLnTx/>
                <a:uFillTx/>
                <a:latin typeface="Calibri"/>
                <a:ea typeface="+mn-ea"/>
                <a:cs typeface="Helvetica"/>
              </a:rPr>
              <a:t>Drain rate: 2.92 kg/s</a:t>
            </a:r>
          </a:p>
          <a:p>
            <a:pPr marL="742932" marR="0" lvl="1" indent="-285744" algn="l" defTabSz="457189" rtl="0" eaLnBrk="1" fontAlgn="auto" latinLnBrk="0" hangingPunct="1">
              <a:lnSpc>
                <a:spcPct val="10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sysClr val="windowText" lastClr="000000"/>
                </a:solidFill>
                <a:effectLst/>
                <a:uLnTx/>
                <a:uFillTx/>
                <a:latin typeface="Calibri"/>
                <a:ea typeface="+mn-ea"/>
                <a:cs typeface="Helvetica"/>
              </a:rPr>
              <a:t>Tank was accelerated back and forth side to side to induce sloshing and mimic how tank was shaken in experiment</a:t>
            </a:r>
          </a:p>
          <a:p>
            <a:pPr marL="742932" marR="0" lvl="1" indent="-285744" algn="l" defTabSz="457189" rtl="0" eaLnBrk="1" fontAlgn="auto" latinLnBrk="0" hangingPunct="1">
              <a:lnSpc>
                <a:spcPct val="100000"/>
              </a:lnSpc>
              <a:spcBef>
                <a:spcPct val="20000"/>
              </a:spcBef>
              <a:spcAft>
                <a:spcPts val="0"/>
              </a:spcAft>
              <a:buClrTx/>
              <a:buSzTx/>
              <a:buFont typeface="Arial"/>
              <a:buChar char="–"/>
              <a:tabLst/>
              <a:defRPr/>
            </a:pPr>
            <a:endParaRPr kumimoji="0" lang="en-US" sz="1800" b="0" i="0" u="none" strike="noStrike" kern="1200" cap="none" spc="0" normalizeH="0" baseline="0" noProof="0" dirty="0">
              <a:ln>
                <a:noFill/>
              </a:ln>
              <a:solidFill>
                <a:sysClr val="windowText" lastClr="000000"/>
              </a:solidFill>
              <a:effectLst/>
              <a:uLnTx/>
              <a:uFillTx/>
              <a:latin typeface="Calibri"/>
              <a:ea typeface="+mn-ea"/>
              <a:cs typeface="Helvetica"/>
            </a:endParaRPr>
          </a:p>
        </p:txBody>
      </p:sp>
      <p:pic>
        <p:nvPicPr>
          <p:cNvPr id="7" name="Picture 6">
            <a:extLst>
              <a:ext uri="{FF2B5EF4-FFF2-40B4-BE49-F238E27FC236}">
                <a16:creationId xmlns:a16="http://schemas.microsoft.com/office/drawing/2014/main" id="{A0EE0128-AB4A-F4CB-549B-D3236FC9B9AE}"/>
              </a:ext>
            </a:extLst>
          </p:cNvPr>
          <p:cNvPicPr>
            <a:picLocks noChangeAspect="1"/>
          </p:cNvPicPr>
          <p:nvPr/>
        </p:nvPicPr>
        <p:blipFill>
          <a:blip r:embed="rId2"/>
          <a:stretch>
            <a:fillRect/>
          </a:stretch>
        </p:blipFill>
        <p:spPr>
          <a:xfrm>
            <a:off x="5867400" y="1914532"/>
            <a:ext cx="6079581" cy="3505200"/>
          </a:xfrm>
          <a:prstGeom prst="rect">
            <a:avLst/>
          </a:prstGeom>
        </p:spPr>
      </p:pic>
    </p:spTree>
    <p:extLst>
      <p:ext uri="{BB962C8B-B14F-4D97-AF65-F5344CB8AC3E}">
        <p14:creationId xmlns:p14="http://schemas.microsoft.com/office/powerpoint/2010/main" val="34228401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F6A95-CAF4-D6A9-322D-D840050522B6}"/>
              </a:ext>
            </a:extLst>
          </p:cNvPr>
          <p:cNvSpPr>
            <a:spLocks noGrp="1"/>
          </p:cNvSpPr>
          <p:nvPr>
            <p:ph type="title"/>
          </p:nvPr>
        </p:nvSpPr>
        <p:spPr/>
        <p:txBody>
          <a:bodyPr/>
          <a:lstStyle/>
          <a:p>
            <a:r>
              <a:rPr lang="en-US" sz="2400" dirty="0"/>
              <a:t>Run 45 predicted pressurant mass vs experimentally required</a:t>
            </a:r>
          </a:p>
        </p:txBody>
      </p:sp>
      <p:sp>
        <p:nvSpPr>
          <p:cNvPr id="5" name="Slide Number Placeholder 4">
            <a:extLst>
              <a:ext uri="{FF2B5EF4-FFF2-40B4-BE49-F238E27FC236}">
                <a16:creationId xmlns:a16="http://schemas.microsoft.com/office/drawing/2014/main" id="{67F8D21A-1A61-956A-BB08-77855D7AB355}"/>
              </a:ext>
            </a:extLst>
          </p:cNvPr>
          <p:cNvSpPr>
            <a:spLocks noGrp="1"/>
          </p:cNvSpPr>
          <p:nvPr>
            <p:ph type="sldNum" sz="quarter" idx="12"/>
          </p:nvPr>
        </p:nvSpPr>
        <p:spPr/>
        <p:txBody>
          <a:bodyPr/>
          <a:lstStyle/>
          <a:p>
            <a:fld id="{33F42015-0FC7-4B0E-8D2B-76EADF48D957}" type="slidenum">
              <a:rPr lang="en-US" smtClean="0"/>
              <a:pPr/>
              <a:t>11</a:t>
            </a:fld>
            <a:endParaRPr lang="en-US"/>
          </a:p>
        </p:txBody>
      </p:sp>
      <p:pic>
        <p:nvPicPr>
          <p:cNvPr id="6" name="Picture 4">
            <a:extLst>
              <a:ext uri="{FF2B5EF4-FFF2-40B4-BE49-F238E27FC236}">
                <a16:creationId xmlns:a16="http://schemas.microsoft.com/office/drawing/2014/main" id="{6B405239-2697-288B-0B2B-8AA76842968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200121" y="866141"/>
            <a:ext cx="5105212" cy="2938682"/>
          </a:xfrm>
          <a:prstGeom prst="rect">
            <a:avLst/>
          </a:prstGeom>
        </p:spPr>
      </p:pic>
      <p:pic>
        <p:nvPicPr>
          <p:cNvPr id="7" name="Picture 5">
            <a:extLst>
              <a:ext uri="{FF2B5EF4-FFF2-40B4-BE49-F238E27FC236}">
                <a16:creationId xmlns:a16="http://schemas.microsoft.com/office/drawing/2014/main" id="{A6EEF3E2-166D-9177-9341-17A3DA92E2D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96978" y="3804823"/>
            <a:ext cx="5105212" cy="3026406"/>
          </a:xfrm>
          <a:prstGeom prst="rect">
            <a:avLst/>
          </a:prstGeom>
        </p:spPr>
      </p:pic>
      <p:graphicFrame>
        <p:nvGraphicFramePr>
          <p:cNvPr id="8" name="Table 8">
            <a:extLst>
              <a:ext uri="{FF2B5EF4-FFF2-40B4-BE49-F238E27FC236}">
                <a16:creationId xmlns:a16="http://schemas.microsoft.com/office/drawing/2014/main" id="{F3B41B3F-8475-9CC5-E197-4159628BC18A}"/>
              </a:ext>
            </a:extLst>
          </p:cNvPr>
          <p:cNvGraphicFramePr>
            <a:graphicFrameLocks noGrp="1"/>
          </p:cNvGraphicFramePr>
          <p:nvPr>
            <p:extLst>
              <p:ext uri="{D42A27DB-BD31-4B8C-83A1-F6EECF244321}">
                <p14:modId xmlns:p14="http://schemas.microsoft.com/office/powerpoint/2010/main" val="904432430"/>
              </p:ext>
            </p:extLst>
          </p:nvPr>
        </p:nvGraphicFramePr>
        <p:xfrm>
          <a:off x="5562600" y="990600"/>
          <a:ext cx="6324600" cy="2026920"/>
        </p:xfrm>
        <a:graphic>
          <a:graphicData uri="http://schemas.openxmlformats.org/drawingml/2006/table">
            <a:tbl>
              <a:tblPr firstRow="1" bandRow="1"/>
              <a:tblGrid>
                <a:gridCol w="1905000">
                  <a:extLst>
                    <a:ext uri="{9D8B030D-6E8A-4147-A177-3AD203B41FA5}">
                      <a16:colId xmlns:a16="http://schemas.microsoft.com/office/drawing/2014/main" val="4111230687"/>
                    </a:ext>
                  </a:extLst>
                </a:gridCol>
                <a:gridCol w="1257300">
                  <a:extLst>
                    <a:ext uri="{9D8B030D-6E8A-4147-A177-3AD203B41FA5}">
                      <a16:colId xmlns:a16="http://schemas.microsoft.com/office/drawing/2014/main" val="1484455909"/>
                    </a:ext>
                  </a:extLst>
                </a:gridCol>
                <a:gridCol w="1581150">
                  <a:extLst>
                    <a:ext uri="{9D8B030D-6E8A-4147-A177-3AD203B41FA5}">
                      <a16:colId xmlns:a16="http://schemas.microsoft.com/office/drawing/2014/main" val="2006343354"/>
                    </a:ext>
                  </a:extLst>
                </a:gridCol>
                <a:gridCol w="1581150">
                  <a:extLst>
                    <a:ext uri="{9D8B030D-6E8A-4147-A177-3AD203B41FA5}">
                      <a16:colId xmlns:a16="http://schemas.microsoft.com/office/drawing/2014/main" val="229225640"/>
                    </a:ext>
                  </a:extLst>
                </a:gridCol>
              </a:tblGrid>
              <a:tr h="37084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dirty="0"/>
                        <a:t>Pressurant added (kg)</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dirty="0"/>
                        <a:t>% difference from experiment</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dirty="0"/>
                        <a:t>Amount of evaporation (kg)</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3099127629"/>
                  </a:ext>
                </a:extLst>
              </a:tr>
              <a:tr h="37084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dirty="0"/>
                        <a:t>Experiment</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dirty="0"/>
                        <a:t>1.582</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dirty="0"/>
                        <a:t>0%</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dirty="0"/>
                        <a:t>1.715</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2280165551"/>
                  </a:ext>
                </a:extLst>
              </a:tr>
              <a:tr h="37084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dirty="0"/>
                        <a:t>No phase change</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dirty="0"/>
                        <a:t>1.887</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dirty="0"/>
                        <a:t>19%</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dirty="0"/>
                        <a:t>0</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353021705"/>
                  </a:ext>
                </a:extLst>
              </a:tr>
              <a:tr h="37084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dirty="0"/>
                        <a:t>AC = 1e-3</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dirty="0"/>
                        <a:t>1.56</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dirty="0"/>
                        <a:t>1%</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dirty="0"/>
                        <a:t>1.344</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2388715908"/>
                  </a:ext>
                </a:extLst>
              </a:tr>
            </a:tbl>
          </a:graphicData>
        </a:graphic>
      </p:graphicFrame>
      <p:sp>
        <p:nvSpPr>
          <p:cNvPr id="9" name="TextBox 8">
            <a:extLst>
              <a:ext uri="{FF2B5EF4-FFF2-40B4-BE49-F238E27FC236}">
                <a16:creationId xmlns:a16="http://schemas.microsoft.com/office/drawing/2014/main" id="{F156D73B-B04B-5FC5-4968-944D7923E55C}"/>
              </a:ext>
            </a:extLst>
          </p:cNvPr>
          <p:cNvSpPr txBox="1"/>
          <p:nvPr/>
        </p:nvSpPr>
        <p:spPr>
          <a:xfrm>
            <a:off x="9147079" y="3387940"/>
            <a:ext cx="2844800" cy="3323987"/>
          </a:xfrm>
          <a:prstGeom prst="rect">
            <a:avLst/>
          </a:prstGeom>
          <a:noFill/>
        </p:spPr>
        <p:txBody>
          <a:bodyPr wrap="square" rtlCol="0">
            <a:spAutoFit/>
          </a:bodyPr>
          <a:lstStyle/>
          <a:p>
            <a:pPr marL="285750" indent="-285750" algn="l" eaLnBrk="1" fontAlgn="auto" hangingPunct="1">
              <a:spcBef>
                <a:spcPts val="0"/>
              </a:spcBef>
              <a:spcAft>
                <a:spcPts val="0"/>
              </a:spcAft>
              <a:buFont typeface="Arial" panose="020B0604020202020204" pitchFamily="34" charset="0"/>
              <a:buChar char="•"/>
            </a:pPr>
            <a:r>
              <a:rPr lang="en-US" sz="1400" b="0" dirty="0">
                <a:solidFill>
                  <a:prstClr val="black"/>
                </a:solidFill>
                <a:latin typeface="Calibri"/>
                <a:ea typeface="+mn-ea"/>
              </a:rPr>
              <a:t>Amount of added pressurant is over predicted by Flow3D  when phase change is not included </a:t>
            </a:r>
          </a:p>
          <a:p>
            <a:pPr marL="285750" indent="-285750" algn="l" eaLnBrk="1" fontAlgn="auto" hangingPunct="1">
              <a:spcBef>
                <a:spcPts val="0"/>
              </a:spcBef>
              <a:spcAft>
                <a:spcPts val="0"/>
              </a:spcAft>
              <a:buFont typeface="Arial" panose="020B0604020202020204" pitchFamily="34" charset="0"/>
              <a:buChar char="•"/>
            </a:pPr>
            <a:r>
              <a:rPr lang="en-US" sz="1400" b="0" dirty="0">
                <a:solidFill>
                  <a:prstClr val="black"/>
                </a:solidFill>
                <a:latin typeface="Calibri"/>
                <a:ea typeface="+mn-ea"/>
              </a:rPr>
              <a:t>When phase change is included the evaporation causes a reduction in the amount of added pressurant required and matches the experiment well</a:t>
            </a:r>
          </a:p>
          <a:p>
            <a:pPr marL="285750" indent="-285750" algn="l" eaLnBrk="1" fontAlgn="auto" hangingPunct="1">
              <a:spcBef>
                <a:spcPts val="0"/>
              </a:spcBef>
              <a:spcAft>
                <a:spcPts val="0"/>
              </a:spcAft>
              <a:buFont typeface="Arial" panose="020B0604020202020204" pitchFamily="34" charset="0"/>
              <a:buChar char="•"/>
            </a:pPr>
            <a:r>
              <a:rPr lang="en-US" sz="1400" b="0" dirty="0">
                <a:solidFill>
                  <a:prstClr val="black"/>
                </a:solidFill>
                <a:latin typeface="Calibri"/>
                <a:ea typeface="+mn-ea"/>
              </a:rPr>
              <a:t>The predicted amount of evaporation in Flow3D is less than the amount of evaporation calculated in the experiment</a:t>
            </a:r>
          </a:p>
          <a:p>
            <a:pPr marL="285750" indent="-285750" algn="l" eaLnBrk="1" fontAlgn="auto" hangingPunct="1">
              <a:spcBef>
                <a:spcPts val="0"/>
              </a:spcBef>
              <a:spcAft>
                <a:spcPts val="0"/>
              </a:spcAft>
              <a:buFont typeface="Arial" panose="020B0604020202020204" pitchFamily="34" charset="0"/>
              <a:buChar char="•"/>
            </a:pPr>
            <a:r>
              <a:rPr lang="en-US" sz="1400" b="0" dirty="0">
                <a:solidFill>
                  <a:prstClr val="black"/>
                </a:solidFill>
                <a:latin typeface="Calibri"/>
                <a:ea typeface="+mn-ea"/>
              </a:rPr>
              <a:t>Very little difference when using a higher accommodation coefficient</a:t>
            </a:r>
          </a:p>
        </p:txBody>
      </p:sp>
      <p:pic>
        <p:nvPicPr>
          <p:cNvPr id="3" name="He_con">
            <a:hlinkClick r:id="" action="ppaction://media"/>
            <a:extLst>
              <a:ext uri="{FF2B5EF4-FFF2-40B4-BE49-F238E27FC236}">
                <a16:creationId xmlns:a16="http://schemas.microsoft.com/office/drawing/2014/main" id="{C22C7393-D488-09F9-9D43-525A722DA2AB}"/>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8"/>
          <a:srcRect l="16120" t="1532" r="19960" b="9190"/>
          <a:stretch/>
        </p:blipFill>
        <p:spPr>
          <a:xfrm>
            <a:off x="5379900" y="3153032"/>
            <a:ext cx="3764036" cy="3552568"/>
          </a:xfrm>
          <a:prstGeom prst="rect">
            <a:avLst/>
          </a:prstGeom>
        </p:spPr>
      </p:pic>
    </p:spTree>
    <p:extLst>
      <p:ext uri="{BB962C8B-B14F-4D97-AF65-F5344CB8AC3E}">
        <p14:creationId xmlns:p14="http://schemas.microsoft.com/office/powerpoint/2010/main" val="1434246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8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B8507-AC1E-248A-AADC-C32382C4B04F}"/>
              </a:ext>
            </a:extLst>
          </p:cNvPr>
          <p:cNvSpPr>
            <a:spLocks noGrp="1"/>
          </p:cNvSpPr>
          <p:nvPr>
            <p:ph type="title"/>
          </p:nvPr>
        </p:nvSpPr>
        <p:spPr/>
        <p:txBody>
          <a:bodyPr/>
          <a:lstStyle/>
          <a:p>
            <a:r>
              <a:rPr lang="en-US" sz="2000" dirty="0"/>
              <a:t>Run 45 predicted helium concentration in ullage vs experimentally measured</a:t>
            </a:r>
          </a:p>
        </p:txBody>
      </p:sp>
      <p:sp>
        <p:nvSpPr>
          <p:cNvPr id="4" name="Footer Placeholder 3">
            <a:extLst>
              <a:ext uri="{FF2B5EF4-FFF2-40B4-BE49-F238E27FC236}">
                <a16:creationId xmlns:a16="http://schemas.microsoft.com/office/drawing/2014/main" id="{8689771E-953D-1674-0C91-50B3336DB4E3}"/>
              </a:ext>
            </a:extLst>
          </p:cNvPr>
          <p:cNvSpPr>
            <a:spLocks noGrp="1"/>
          </p:cNvSpPr>
          <p:nvPr>
            <p:ph type="ftr" sz="quarter" idx="11"/>
          </p:nvPr>
        </p:nvSpPr>
        <p:spPr/>
        <p:txBody>
          <a:bodyPr/>
          <a:lstStyle/>
          <a:p>
            <a:r>
              <a:rPr lang="en-US">
                <a:latin typeface="Arial"/>
                <a:ea typeface="ＭＳ Ｐゴシック"/>
                <a:cs typeface="Arial"/>
              </a:rPr>
              <a:t>TFAWS 2024 – August 26-30, 2024</a:t>
            </a:r>
          </a:p>
        </p:txBody>
      </p:sp>
      <p:sp>
        <p:nvSpPr>
          <p:cNvPr id="5" name="Slide Number Placeholder 4">
            <a:extLst>
              <a:ext uri="{FF2B5EF4-FFF2-40B4-BE49-F238E27FC236}">
                <a16:creationId xmlns:a16="http://schemas.microsoft.com/office/drawing/2014/main" id="{CDF73A35-1312-E449-B17B-DB09CC78729B}"/>
              </a:ext>
            </a:extLst>
          </p:cNvPr>
          <p:cNvSpPr>
            <a:spLocks noGrp="1"/>
          </p:cNvSpPr>
          <p:nvPr>
            <p:ph type="sldNum" sz="quarter" idx="12"/>
          </p:nvPr>
        </p:nvSpPr>
        <p:spPr/>
        <p:txBody>
          <a:bodyPr/>
          <a:lstStyle/>
          <a:p>
            <a:fld id="{33F42015-0FC7-4B0E-8D2B-76EADF48D957}" type="slidenum">
              <a:rPr lang="en-US" smtClean="0"/>
              <a:pPr/>
              <a:t>12</a:t>
            </a:fld>
            <a:endParaRPr lang="en-US"/>
          </a:p>
        </p:txBody>
      </p:sp>
      <p:pic>
        <p:nvPicPr>
          <p:cNvPr id="7" name="Picture 6">
            <a:extLst>
              <a:ext uri="{FF2B5EF4-FFF2-40B4-BE49-F238E27FC236}">
                <a16:creationId xmlns:a16="http://schemas.microsoft.com/office/drawing/2014/main" id="{B57C9023-1ABD-5085-AA8E-DA485E2BA93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1872" y="1291389"/>
            <a:ext cx="5243293" cy="3196766"/>
          </a:xfrm>
          <a:prstGeom prst="rect">
            <a:avLst/>
          </a:prstGeom>
        </p:spPr>
      </p:pic>
      <p:sp>
        <p:nvSpPr>
          <p:cNvPr id="9" name="TextBox 8">
            <a:extLst>
              <a:ext uri="{FF2B5EF4-FFF2-40B4-BE49-F238E27FC236}">
                <a16:creationId xmlns:a16="http://schemas.microsoft.com/office/drawing/2014/main" id="{4EFA3C38-A0E2-C099-04DA-2D63E77E79CE}"/>
              </a:ext>
            </a:extLst>
          </p:cNvPr>
          <p:cNvSpPr txBox="1"/>
          <p:nvPr/>
        </p:nvSpPr>
        <p:spPr>
          <a:xfrm>
            <a:off x="5260552" y="914400"/>
            <a:ext cx="3426248" cy="381000"/>
          </a:xfrm>
          <a:prstGeom prst="rect">
            <a:avLst/>
          </a:prstGeom>
          <a:noFill/>
        </p:spPr>
        <p:txBody>
          <a:bodyPr wrap="square" rtlCol="0">
            <a:spAutoFit/>
          </a:bodyPr>
          <a:lstStyle/>
          <a:p>
            <a:pPr eaLnBrk="1" fontAlgn="auto" hangingPunct="1">
              <a:spcBef>
                <a:spcPts val="0"/>
              </a:spcBef>
              <a:spcAft>
                <a:spcPts val="0"/>
              </a:spcAft>
            </a:pPr>
            <a:r>
              <a:rPr lang="en-US" sz="1800" b="0" dirty="0">
                <a:solidFill>
                  <a:prstClr val="black"/>
                </a:solidFill>
                <a:latin typeface="Calibri"/>
                <a:ea typeface="+mn-ea"/>
              </a:rPr>
              <a:t>No phase change</a:t>
            </a:r>
          </a:p>
        </p:txBody>
      </p:sp>
      <p:sp>
        <p:nvSpPr>
          <p:cNvPr id="10" name="TextBox 9">
            <a:extLst>
              <a:ext uri="{FF2B5EF4-FFF2-40B4-BE49-F238E27FC236}">
                <a16:creationId xmlns:a16="http://schemas.microsoft.com/office/drawing/2014/main" id="{66396A9A-9F3C-AE26-A116-F222DB1D5ED9}"/>
              </a:ext>
            </a:extLst>
          </p:cNvPr>
          <p:cNvSpPr txBox="1"/>
          <p:nvPr/>
        </p:nvSpPr>
        <p:spPr>
          <a:xfrm>
            <a:off x="8811010" y="910389"/>
            <a:ext cx="3426248" cy="381000"/>
          </a:xfrm>
          <a:prstGeom prst="rect">
            <a:avLst/>
          </a:prstGeom>
          <a:noFill/>
        </p:spPr>
        <p:txBody>
          <a:bodyPr wrap="square" rtlCol="0">
            <a:spAutoFit/>
          </a:bodyPr>
          <a:lstStyle/>
          <a:p>
            <a:pPr eaLnBrk="1" fontAlgn="auto" hangingPunct="1">
              <a:spcBef>
                <a:spcPts val="0"/>
              </a:spcBef>
              <a:spcAft>
                <a:spcPts val="0"/>
              </a:spcAft>
            </a:pPr>
            <a:r>
              <a:rPr lang="en-US" sz="1800" b="0" dirty="0">
                <a:solidFill>
                  <a:prstClr val="black"/>
                </a:solidFill>
                <a:latin typeface="Calibri"/>
                <a:ea typeface="+mn-ea"/>
              </a:rPr>
              <a:t>With phase change</a:t>
            </a:r>
          </a:p>
        </p:txBody>
      </p:sp>
      <p:sp>
        <p:nvSpPr>
          <p:cNvPr id="11" name="TextBox 10">
            <a:extLst>
              <a:ext uri="{FF2B5EF4-FFF2-40B4-BE49-F238E27FC236}">
                <a16:creationId xmlns:a16="http://schemas.microsoft.com/office/drawing/2014/main" id="{6AE2949C-130A-20D6-A499-16610827AB83}"/>
              </a:ext>
            </a:extLst>
          </p:cNvPr>
          <p:cNvSpPr txBox="1"/>
          <p:nvPr/>
        </p:nvSpPr>
        <p:spPr>
          <a:xfrm>
            <a:off x="609600" y="4913174"/>
            <a:ext cx="10972800" cy="1754326"/>
          </a:xfrm>
          <a:prstGeom prst="rect">
            <a:avLst/>
          </a:prstGeom>
          <a:noFill/>
        </p:spPr>
        <p:txBody>
          <a:bodyPr wrap="square" rtlCol="0">
            <a:spAutoFit/>
          </a:bodyPr>
          <a:lstStyle/>
          <a:p>
            <a:pPr marL="285750" indent="-285750" algn="l" eaLnBrk="1" fontAlgn="auto" hangingPunct="1">
              <a:spcBef>
                <a:spcPts val="0"/>
              </a:spcBef>
              <a:spcAft>
                <a:spcPts val="0"/>
              </a:spcAft>
              <a:buFont typeface="Arial" panose="020B0604020202020204" pitchFamily="34" charset="0"/>
              <a:buChar char="•"/>
            </a:pPr>
            <a:r>
              <a:rPr lang="en-US" sz="1800" b="0" dirty="0">
                <a:solidFill>
                  <a:prstClr val="black"/>
                </a:solidFill>
                <a:latin typeface="Calibri"/>
                <a:ea typeface="+mn-ea"/>
              </a:rPr>
              <a:t>The plot compares the He concentration in the ullage at the end of the expulsion</a:t>
            </a:r>
          </a:p>
          <a:p>
            <a:pPr marL="285750" indent="-285750" algn="l" eaLnBrk="1" fontAlgn="auto" hangingPunct="1">
              <a:spcBef>
                <a:spcPts val="0"/>
              </a:spcBef>
              <a:spcAft>
                <a:spcPts val="0"/>
              </a:spcAft>
              <a:buFont typeface="Arial" panose="020B0604020202020204" pitchFamily="34" charset="0"/>
              <a:buChar char="•"/>
            </a:pPr>
            <a:r>
              <a:rPr lang="en-US" sz="1800" b="0" dirty="0">
                <a:solidFill>
                  <a:prstClr val="black"/>
                </a:solidFill>
                <a:latin typeface="Calibri"/>
                <a:ea typeface="+mn-ea"/>
              </a:rPr>
              <a:t>The case without phase change does not match the experiment as Flow3D predicts almost 100% concentration of helium in the ullage as no evaporation was occurring</a:t>
            </a:r>
          </a:p>
          <a:p>
            <a:pPr marL="285750" indent="-285750" algn="l" eaLnBrk="1" fontAlgn="auto" hangingPunct="1">
              <a:spcBef>
                <a:spcPts val="0"/>
              </a:spcBef>
              <a:spcAft>
                <a:spcPts val="0"/>
              </a:spcAft>
              <a:buFont typeface="Arial" panose="020B0604020202020204" pitchFamily="34" charset="0"/>
              <a:buChar char="•"/>
            </a:pPr>
            <a:r>
              <a:rPr lang="en-US" sz="1800" b="0" dirty="0">
                <a:solidFill>
                  <a:prstClr val="black"/>
                </a:solidFill>
                <a:latin typeface="Calibri"/>
                <a:ea typeface="+mn-ea"/>
              </a:rPr>
              <a:t>The case with phase change prediction is much closer to the exp due to the evaporation which added more methane to the ullage</a:t>
            </a:r>
          </a:p>
          <a:p>
            <a:pPr marL="742950" lvl="1" indent="-285750" algn="l" eaLnBrk="1" fontAlgn="auto" hangingPunct="1">
              <a:spcBef>
                <a:spcPts val="0"/>
              </a:spcBef>
              <a:spcAft>
                <a:spcPts val="0"/>
              </a:spcAft>
              <a:buFont typeface="Arial" panose="020B0604020202020204" pitchFamily="34" charset="0"/>
              <a:buChar char="•"/>
            </a:pPr>
            <a:endParaRPr lang="en-US" sz="1800" b="0" dirty="0">
              <a:solidFill>
                <a:prstClr val="black"/>
              </a:solidFill>
              <a:latin typeface="Calibri"/>
              <a:ea typeface="+mn-ea"/>
            </a:endParaRPr>
          </a:p>
        </p:txBody>
      </p:sp>
      <p:pic>
        <p:nvPicPr>
          <p:cNvPr id="3" name="He_con">
            <a:hlinkClick r:id="" action="ppaction://media"/>
            <a:extLst>
              <a:ext uri="{FF2B5EF4-FFF2-40B4-BE49-F238E27FC236}">
                <a16:creationId xmlns:a16="http://schemas.microsoft.com/office/drawing/2014/main" id="{AFFA264F-0505-655D-6F96-CA9EFF0D6B4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8"/>
          <a:srcRect l="16120" t="1532" r="19960" b="9190"/>
          <a:stretch/>
        </p:blipFill>
        <p:spPr>
          <a:xfrm>
            <a:off x="8870378" y="1491445"/>
            <a:ext cx="3309750" cy="3123804"/>
          </a:xfrm>
          <a:prstGeom prst="rect">
            <a:avLst/>
          </a:prstGeom>
        </p:spPr>
      </p:pic>
      <p:pic>
        <p:nvPicPr>
          <p:cNvPr id="6" name="vol_con_full">
            <a:hlinkClick r:id="" action="ppaction://media"/>
            <a:extLst>
              <a:ext uri="{FF2B5EF4-FFF2-40B4-BE49-F238E27FC236}">
                <a16:creationId xmlns:a16="http://schemas.microsoft.com/office/drawing/2014/main" id="{92964A63-A67A-877C-2471-AB2D1864E54A}"/>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9"/>
          <a:srcRect l="21908" r="25834" b="8772"/>
          <a:stretch/>
        </p:blipFill>
        <p:spPr>
          <a:xfrm>
            <a:off x="5377051" y="1410808"/>
            <a:ext cx="3309749" cy="3250026"/>
          </a:xfrm>
          <a:prstGeom prst="rect">
            <a:avLst/>
          </a:prstGeom>
        </p:spPr>
      </p:pic>
    </p:spTree>
    <p:extLst>
      <p:ext uri="{BB962C8B-B14F-4D97-AF65-F5344CB8AC3E}">
        <p14:creationId xmlns:p14="http://schemas.microsoft.com/office/powerpoint/2010/main" val="2316630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8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596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3"/>
                                        </p:tgtEl>
                                      </p:cBhvr>
                                    </p:cmd>
                                  </p:childTnLst>
                                </p:cTn>
                              </p:par>
                            </p:childTnLst>
                          </p:cTn>
                        </p:par>
                      </p:childTnLst>
                    </p:cTn>
                  </p:par>
                </p:childTnLst>
              </p:cTn>
              <p:nextCondLst>
                <p:cond evt="onClick" delay="0">
                  <p:tgtEl>
                    <p:spTgt spid="3"/>
                  </p:tgtEl>
                </p:cond>
              </p:nextCondLst>
            </p:seq>
            <p:video>
              <p:cMediaNode vol="80000">
                <p:cTn id="16" fill="hold" display="0">
                  <p:stCondLst>
                    <p:cond delay="indefinite"/>
                  </p:stCondLst>
                </p:cTn>
                <p:tgtEl>
                  <p:spTgt spid="3"/>
                </p:tgtEl>
              </p:cMediaNode>
            </p:video>
            <p:video>
              <p:cMediaNode vol="80000">
                <p:cTn id="17" fill="hold" display="0">
                  <p:stCondLst>
                    <p:cond delay="indefinite"/>
                  </p:stCondLst>
                </p:cTn>
                <p:tgtEl>
                  <p:spTgt spid="6"/>
                </p:tgtEl>
              </p:cMediaNode>
            </p:video>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35CCA-C269-880E-5428-DE9270009106}"/>
              </a:ext>
            </a:extLst>
          </p:cNvPr>
          <p:cNvSpPr>
            <a:spLocks noGrp="1"/>
          </p:cNvSpPr>
          <p:nvPr>
            <p:ph type="title"/>
          </p:nvPr>
        </p:nvSpPr>
        <p:spPr/>
        <p:txBody>
          <a:bodyPr/>
          <a:lstStyle/>
          <a:p>
            <a:r>
              <a:rPr lang="en-US" sz="2000" dirty="0"/>
              <a:t>Run 45 predicted temperature in ullage and wall vs experimentally measured</a:t>
            </a:r>
          </a:p>
        </p:txBody>
      </p:sp>
      <p:sp>
        <p:nvSpPr>
          <p:cNvPr id="5" name="Slide Number Placeholder 4">
            <a:extLst>
              <a:ext uri="{FF2B5EF4-FFF2-40B4-BE49-F238E27FC236}">
                <a16:creationId xmlns:a16="http://schemas.microsoft.com/office/drawing/2014/main" id="{2CBDB69B-FFEA-A57F-294B-7E80B92E6978}"/>
              </a:ext>
            </a:extLst>
          </p:cNvPr>
          <p:cNvSpPr>
            <a:spLocks noGrp="1"/>
          </p:cNvSpPr>
          <p:nvPr>
            <p:ph type="sldNum" sz="quarter" idx="12"/>
          </p:nvPr>
        </p:nvSpPr>
        <p:spPr/>
        <p:txBody>
          <a:bodyPr/>
          <a:lstStyle/>
          <a:p>
            <a:fld id="{33F42015-0FC7-4B0E-8D2B-76EADF48D957}" type="slidenum">
              <a:rPr lang="en-US" smtClean="0"/>
              <a:pPr/>
              <a:t>13</a:t>
            </a:fld>
            <a:endParaRPr lang="en-US"/>
          </a:p>
        </p:txBody>
      </p:sp>
      <p:pic>
        <p:nvPicPr>
          <p:cNvPr id="7" name="Picture 5">
            <a:extLst>
              <a:ext uri="{FF2B5EF4-FFF2-40B4-BE49-F238E27FC236}">
                <a16:creationId xmlns:a16="http://schemas.microsoft.com/office/drawing/2014/main" id="{87B4901E-8CEF-ACB9-9E35-C0507DCA0D3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421733" y="877891"/>
            <a:ext cx="4705552" cy="3084311"/>
          </a:xfrm>
          <a:prstGeom prst="rect">
            <a:avLst/>
          </a:prstGeom>
        </p:spPr>
      </p:pic>
      <p:pic>
        <p:nvPicPr>
          <p:cNvPr id="8" name="Picture 6">
            <a:extLst>
              <a:ext uri="{FF2B5EF4-FFF2-40B4-BE49-F238E27FC236}">
                <a16:creationId xmlns:a16="http://schemas.microsoft.com/office/drawing/2014/main" id="{105036EE-2FCC-1DF1-3BBB-A414B0CD00B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424958" y="3737586"/>
            <a:ext cx="4705552" cy="3084311"/>
          </a:xfrm>
          <a:prstGeom prst="rect">
            <a:avLst/>
          </a:prstGeom>
        </p:spPr>
      </p:pic>
      <p:sp>
        <p:nvSpPr>
          <p:cNvPr id="10" name="TextBox 9">
            <a:extLst>
              <a:ext uri="{FF2B5EF4-FFF2-40B4-BE49-F238E27FC236}">
                <a16:creationId xmlns:a16="http://schemas.microsoft.com/office/drawing/2014/main" id="{94893827-00A5-EF18-626E-A62EE4C07ED4}"/>
              </a:ext>
            </a:extLst>
          </p:cNvPr>
          <p:cNvSpPr txBox="1"/>
          <p:nvPr/>
        </p:nvSpPr>
        <p:spPr>
          <a:xfrm>
            <a:off x="5537438" y="854290"/>
            <a:ext cx="2590800" cy="369332"/>
          </a:xfrm>
          <a:prstGeom prst="rect">
            <a:avLst/>
          </a:prstGeom>
          <a:noFill/>
        </p:spPr>
        <p:txBody>
          <a:bodyPr wrap="square" rtlCol="0">
            <a:spAutoFit/>
          </a:bodyPr>
          <a:lstStyle/>
          <a:p>
            <a:pPr eaLnBrk="1" fontAlgn="auto" hangingPunct="1">
              <a:spcBef>
                <a:spcPts val="0"/>
              </a:spcBef>
              <a:spcAft>
                <a:spcPts val="0"/>
              </a:spcAft>
            </a:pPr>
            <a:r>
              <a:rPr lang="en-US" sz="1800" b="0" dirty="0">
                <a:solidFill>
                  <a:prstClr val="black"/>
                </a:solidFill>
                <a:latin typeface="Calibri"/>
                <a:ea typeface="+mn-ea"/>
              </a:rPr>
              <a:t>No phase change</a:t>
            </a:r>
          </a:p>
        </p:txBody>
      </p:sp>
      <p:sp>
        <p:nvSpPr>
          <p:cNvPr id="11" name="TextBox 10">
            <a:extLst>
              <a:ext uri="{FF2B5EF4-FFF2-40B4-BE49-F238E27FC236}">
                <a16:creationId xmlns:a16="http://schemas.microsoft.com/office/drawing/2014/main" id="{A94D3E88-C855-06BD-E608-E2588182F6F5}"/>
              </a:ext>
            </a:extLst>
          </p:cNvPr>
          <p:cNvSpPr txBox="1"/>
          <p:nvPr/>
        </p:nvSpPr>
        <p:spPr>
          <a:xfrm>
            <a:off x="9193555" y="854290"/>
            <a:ext cx="2590800" cy="369332"/>
          </a:xfrm>
          <a:prstGeom prst="rect">
            <a:avLst/>
          </a:prstGeom>
          <a:noFill/>
        </p:spPr>
        <p:txBody>
          <a:bodyPr wrap="square" rtlCol="0">
            <a:spAutoFit/>
          </a:bodyPr>
          <a:lstStyle/>
          <a:p>
            <a:pPr eaLnBrk="1" fontAlgn="auto" hangingPunct="1">
              <a:spcBef>
                <a:spcPts val="0"/>
              </a:spcBef>
              <a:spcAft>
                <a:spcPts val="0"/>
              </a:spcAft>
            </a:pPr>
            <a:r>
              <a:rPr lang="en-US" sz="1800" b="0" dirty="0">
                <a:solidFill>
                  <a:prstClr val="black"/>
                </a:solidFill>
                <a:latin typeface="Calibri"/>
                <a:ea typeface="+mn-ea"/>
              </a:rPr>
              <a:t>With phase change</a:t>
            </a:r>
          </a:p>
        </p:txBody>
      </p:sp>
      <p:sp>
        <p:nvSpPr>
          <p:cNvPr id="12" name="TextBox 11">
            <a:extLst>
              <a:ext uri="{FF2B5EF4-FFF2-40B4-BE49-F238E27FC236}">
                <a16:creationId xmlns:a16="http://schemas.microsoft.com/office/drawing/2014/main" id="{84F1B29C-5608-3603-929E-F2DF4DB98F9F}"/>
              </a:ext>
            </a:extLst>
          </p:cNvPr>
          <p:cNvSpPr txBox="1"/>
          <p:nvPr/>
        </p:nvSpPr>
        <p:spPr>
          <a:xfrm>
            <a:off x="5257800" y="4422900"/>
            <a:ext cx="6776366" cy="2031325"/>
          </a:xfrm>
          <a:prstGeom prst="rect">
            <a:avLst/>
          </a:prstGeom>
          <a:noFill/>
        </p:spPr>
        <p:txBody>
          <a:bodyPr wrap="square" rtlCol="0">
            <a:spAutoFit/>
          </a:bodyPr>
          <a:lstStyle/>
          <a:p>
            <a:pPr marL="285750" indent="-285750" algn="l" eaLnBrk="1" fontAlgn="auto" hangingPunct="1">
              <a:spcBef>
                <a:spcPts val="0"/>
              </a:spcBef>
              <a:spcAft>
                <a:spcPts val="0"/>
              </a:spcAft>
              <a:buFont typeface="Arial" panose="020B0604020202020204" pitchFamily="34" charset="0"/>
              <a:buChar char="•"/>
            </a:pPr>
            <a:r>
              <a:rPr lang="en-US" sz="1400" b="0" dirty="0">
                <a:solidFill>
                  <a:prstClr val="black"/>
                </a:solidFill>
                <a:latin typeface="Calibri"/>
                <a:ea typeface="+mn-ea"/>
              </a:rPr>
              <a:t>Comparison of the ullage and wall temperature of the tank at the end of the expulsion</a:t>
            </a:r>
          </a:p>
          <a:p>
            <a:pPr marL="285750" indent="-285750" algn="l" eaLnBrk="1" fontAlgn="auto" hangingPunct="1">
              <a:spcBef>
                <a:spcPts val="0"/>
              </a:spcBef>
              <a:spcAft>
                <a:spcPts val="0"/>
              </a:spcAft>
              <a:buFont typeface="Arial" panose="020B0604020202020204" pitchFamily="34" charset="0"/>
              <a:buChar char="•"/>
            </a:pPr>
            <a:r>
              <a:rPr lang="en-US" sz="1400" b="0" dirty="0">
                <a:solidFill>
                  <a:prstClr val="black"/>
                </a:solidFill>
                <a:latin typeface="Calibri"/>
                <a:ea typeface="+mn-ea"/>
              </a:rPr>
              <a:t>No large difference between case with and without phase change</a:t>
            </a:r>
          </a:p>
          <a:p>
            <a:pPr marL="285750" indent="-285750" algn="l" eaLnBrk="1" fontAlgn="auto" hangingPunct="1">
              <a:spcBef>
                <a:spcPts val="0"/>
              </a:spcBef>
              <a:spcAft>
                <a:spcPts val="0"/>
              </a:spcAft>
              <a:buFont typeface="Arial" panose="020B0604020202020204" pitchFamily="34" charset="0"/>
              <a:buChar char="•"/>
            </a:pPr>
            <a:r>
              <a:rPr lang="en-US" sz="1400" b="0" dirty="0">
                <a:solidFill>
                  <a:prstClr val="black"/>
                </a:solidFill>
                <a:latin typeface="Calibri"/>
                <a:ea typeface="+mn-ea"/>
              </a:rPr>
              <a:t>Flow3D predicts a hotter ullage and hotter walls compared to the experiment</a:t>
            </a:r>
          </a:p>
          <a:p>
            <a:pPr marL="285750" indent="-285750" algn="l" eaLnBrk="1" fontAlgn="auto" hangingPunct="1">
              <a:spcBef>
                <a:spcPts val="0"/>
              </a:spcBef>
              <a:spcAft>
                <a:spcPts val="0"/>
              </a:spcAft>
              <a:buFont typeface="Arial" panose="020B0604020202020204" pitchFamily="34" charset="0"/>
              <a:buChar char="•"/>
            </a:pPr>
            <a:r>
              <a:rPr lang="en-US" sz="1400" b="0" dirty="0">
                <a:solidFill>
                  <a:prstClr val="black"/>
                </a:solidFill>
                <a:latin typeface="Calibri"/>
                <a:ea typeface="+mn-ea"/>
              </a:rPr>
              <a:t>There are few factors that may be causing this offset</a:t>
            </a:r>
          </a:p>
          <a:p>
            <a:pPr marL="742950" lvl="1" indent="-285750" algn="l" eaLnBrk="1" fontAlgn="auto" hangingPunct="1">
              <a:spcBef>
                <a:spcPts val="0"/>
              </a:spcBef>
              <a:spcAft>
                <a:spcPts val="0"/>
              </a:spcAft>
              <a:buFont typeface="Arial" panose="020B0604020202020204" pitchFamily="34" charset="0"/>
              <a:buChar char="•"/>
            </a:pPr>
            <a:r>
              <a:rPr lang="en-US" sz="1400" b="0" dirty="0">
                <a:solidFill>
                  <a:prstClr val="black"/>
                </a:solidFill>
                <a:latin typeface="Calibri"/>
                <a:ea typeface="+mn-ea"/>
              </a:rPr>
              <a:t>Flow3D only allows to set one thermal conductivity for both the vapor and non condensable gas </a:t>
            </a:r>
          </a:p>
          <a:p>
            <a:pPr marL="1200150" lvl="2" indent="-285750" algn="l" eaLnBrk="1" fontAlgn="auto" hangingPunct="1">
              <a:spcBef>
                <a:spcPts val="0"/>
              </a:spcBef>
              <a:spcAft>
                <a:spcPts val="0"/>
              </a:spcAft>
              <a:buFont typeface="Arial" panose="020B0604020202020204" pitchFamily="34" charset="0"/>
              <a:buChar char="•"/>
            </a:pPr>
            <a:r>
              <a:rPr lang="en-US" sz="1400" b="0" dirty="0">
                <a:solidFill>
                  <a:prstClr val="black"/>
                </a:solidFill>
                <a:latin typeface="Calibri"/>
                <a:ea typeface="+mn-ea"/>
              </a:rPr>
              <a:t>He and gaseous CH4 have a thermal conductivity difference by about a factor of 10</a:t>
            </a:r>
          </a:p>
          <a:p>
            <a:pPr marL="742950" lvl="1" indent="-285750" algn="l" eaLnBrk="1" fontAlgn="auto" hangingPunct="1">
              <a:spcBef>
                <a:spcPts val="0"/>
              </a:spcBef>
              <a:spcAft>
                <a:spcPts val="0"/>
              </a:spcAft>
              <a:buFont typeface="Arial" panose="020B0604020202020204" pitchFamily="34" charset="0"/>
              <a:buChar char="•"/>
            </a:pPr>
            <a:r>
              <a:rPr lang="en-US" sz="1400" b="0" dirty="0">
                <a:solidFill>
                  <a:prstClr val="black"/>
                </a:solidFill>
                <a:latin typeface="Calibri"/>
                <a:ea typeface="+mn-ea"/>
              </a:rPr>
              <a:t>The k-w turbulence model maybe affecting the ullage temperatures </a:t>
            </a:r>
          </a:p>
        </p:txBody>
      </p:sp>
      <p:pic>
        <p:nvPicPr>
          <p:cNvPr id="3" name="temP_contour">
            <a:hlinkClick r:id="" action="ppaction://media"/>
            <a:extLst>
              <a:ext uri="{FF2B5EF4-FFF2-40B4-BE49-F238E27FC236}">
                <a16:creationId xmlns:a16="http://schemas.microsoft.com/office/drawing/2014/main" id="{3DD2797D-4899-0E61-69FA-AE2D92F4EF8F}"/>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0"/>
          <a:srcRect l="16545" r="20992" b="8829"/>
          <a:stretch/>
        </p:blipFill>
        <p:spPr>
          <a:xfrm>
            <a:off x="8865973" y="1153311"/>
            <a:ext cx="3245964" cy="3201567"/>
          </a:xfrm>
          <a:prstGeom prst="rect">
            <a:avLst/>
          </a:prstGeom>
        </p:spPr>
      </p:pic>
      <p:pic>
        <p:nvPicPr>
          <p:cNvPr id="4" name="temp_con_full">
            <a:hlinkClick r:id="" action="ppaction://media"/>
            <a:extLst>
              <a:ext uri="{FF2B5EF4-FFF2-40B4-BE49-F238E27FC236}">
                <a16:creationId xmlns:a16="http://schemas.microsoft.com/office/drawing/2014/main" id="{15AFDE07-E40D-2774-AFB1-E955BF03A07D}"/>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11"/>
          <a:srcRect l="21612" t="1228" r="25833" b="9035"/>
          <a:stretch/>
        </p:blipFill>
        <p:spPr>
          <a:xfrm>
            <a:off x="5350634" y="1196141"/>
            <a:ext cx="3288764" cy="3158737"/>
          </a:xfrm>
          <a:prstGeom prst="rect">
            <a:avLst/>
          </a:prstGeom>
        </p:spPr>
      </p:pic>
    </p:spTree>
    <p:extLst>
      <p:ext uri="{BB962C8B-B14F-4D97-AF65-F5344CB8AC3E}">
        <p14:creationId xmlns:p14="http://schemas.microsoft.com/office/powerpoint/2010/main" val="4176132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8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596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fill="hold" display="0">
                  <p:stCondLst>
                    <p:cond delay="indefinite"/>
                  </p:stCondLst>
                </p:cTn>
                <p:tgtEl>
                  <p:spTgt spid="4"/>
                </p:tgtEl>
              </p:cMediaNode>
            </p:video>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AEC5E-B23A-E737-F21B-403D676AD2ED}"/>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0988B5CD-8D68-7E19-B94A-593CB0055711}"/>
              </a:ext>
            </a:extLst>
          </p:cNvPr>
          <p:cNvSpPr>
            <a:spLocks noGrp="1"/>
          </p:cNvSpPr>
          <p:nvPr>
            <p:ph idx="1"/>
          </p:nvPr>
        </p:nvSpPr>
        <p:spPr>
          <a:xfrm>
            <a:off x="609600" y="857250"/>
            <a:ext cx="10972800" cy="5410200"/>
          </a:xfrm>
        </p:spPr>
        <p:txBody>
          <a:bodyPr/>
          <a:lstStyle/>
          <a:p>
            <a:r>
              <a:rPr lang="en-US" dirty="0">
                <a:solidFill>
                  <a:schemeClr val="tx1"/>
                </a:solidFill>
              </a:rPr>
              <a:t>Flow3D with the non-condensable model predicted amount of pressurant required during the expulsion to high accuracy within 1-2% of what experimented reported </a:t>
            </a:r>
          </a:p>
          <a:p>
            <a:pPr lvl="1"/>
            <a:r>
              <a:rPr lang="en-US" dirty="0">
                <a:solidFill>
                  <a:schemeClr val="tx1"/>
                </a:solidFill>
              </a:rPr>
              <a:t>Flow3D predicts slightly different wall temperatures and ullage temperatures at the end of the expulsion when compared to the experiment</a:t>
            </a:r>
          </a:p>
          <a:p>
            <a:pPr lvl="2"/>
            <a:r>
              <a:rPr lang="en-US" dirty="0">
                <a:solidFill>
                  <a:schemeClr val="tx1"/>
                </a:solidFill>
              </a:rPr>
              <a:t>Discrepancy</a:t>
            </a:r>
            <a:r>
              <a:rPr lang="en-US" dirty="0"/>
              <a:t> is due to limitation of non-condensable model allowing only a single thermal conductivity to be specified for both the vapor and non-condensable gas</a:t>
            </a:r>
            <a:endParaRPr lang="en-US" dirty="0">
              <a:solidFill>
                <a:schemeClr val="tx1"/>
              </a:solidFill>
            </a:endParaRPr>
          </a:p>
          <a:p>
            <a:r>
              <a:rPr lang="en-US" dirty="0">
                <a:solidFill>
                  <a:schemeClr val="tx1"/>
                </a:solidFill>
              </a:rPr>
              <a:t>When including phase change Flow3D predicts evaporation of methane at the liquid vapor interface which reflects what was observed in experimental data </a:t>
            </a:r>
          </a:p>
          <a:p>
            <a:pPr lvl="1"/>
            <a:r>
              <a:rPr lang="en-US" dirty="0"/>
              <a:t>Without sloshing there is less interaction with the helium which results in lower amounts of evaporation when compared to the sloshing case, and Flow3D’s prediction of evaporation for the two different cases reflected this</a:t>
            </a:r>
            <a:endParaRPr lang="en-US" dirty="0">
              <a:solidFill>
                <a:schemeClr val="tx1"/>
              </a:solidFill>
            </a:endParaRPr>
          </a:p>
          <a:p>
            <a:r>
              <a:rPr lang="en-US" dirty="0">
                <a:solidFill>
                  <a:schemeClr val="tx1"/>
                </a:solidFill>
              </a:rPr>
              <a:t>Including phase change also improves accuracy of Flow3D predictions of pressurant required and the ullage concentration at the end of the expulsion when compared to the experiment</a:t>
            </a:r>
          </a:p>
        </p:txBody>
      </p:sp>
      <p:sp>
        <p:nvSpPr>
          <p:cNvPr id="5" name="Slide Number Placeholder 4">
            <a:extLst>
              <a:ext uri="{FF2B5EF4-FFF2-40B4-BE49-F238E27FC236}">
                <a16:creationId xmlns:a16="http://schemas.microsoft.com/office/drawing/2014/main" id="{A3221B0A-5485-F014-6D20-6CB07D93E53F}"/>
              </a:ext>
            </a:extLst>
          </p:cNvPr>
          <p:cNvSpPr>
            <a:spLocks noGrp="1"/>
          </p:cNvSpPr>
          <p:nvPr>
            <p:ph type="sldNum" sz="quarter" idx="12"/>
          </p:nvPr>
        </p:nvSpPr>
        <p:spPr/>
        <p:txBody>
          <a:bodyPr/>
          <a:lstStyle/>
          <a:p>
            <a:fld id="{33F42015-0FC7-4B0E-8D2B-76EADF48D957}" type="slidenum">
              <a:rPr lang="en-US" smtClean="0"/>
              <a:pPr/>
              <a:t>14</a:t>
            </a:fld>
            <a:endParaRPr lang="en-US"/>
          </a:p>
        </p:txBody>
      </p:sp>
    </p:spTree>
    <p:extLst>
      <p:ext uri="{BB962C8B-B14F-4D97-AF65-F5344CB8AC3E}">
        <p14:creationId xmlns:p14="http://schemas.microsoft.com/office/powerpoint/2010/main" val="9007964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0FEE8-BE8D-53D0-3334-E1C95FE40757}"/>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FB0BE9D5-1BC4-BC5B-0F73-4E70F37866D7}"/>
              </a:ext>
            </a:extLst>
          </p:cNvPr>
          <p:cNvSpPr>
            <a:spLocks noGrp="1"/>
          </p:cNvSpPr>
          <p:nvPr>
            <p:ph idx="1"/>
          </p:nvPr>
        </p:nvSpPr>
        <p:spPr/>
        <p:txBody>
          <a:bodyPr/>
          <a:lstStyle/>
          <a:p>
            <a:pPr lvl="1"/>
            <a:r>
              <a:rPr lang="en-US" dirty="0">
                <a:effectLst/>
                <a:ea typeface="Times New Roman" panose="02020603050405020304" pitchFamily="18" charset="0"/>
              </a:rPr>
              <a:t>DeWitt, R. L., &amp; McIntire, T. O. (1974). </a:t>
            </a:r>
            <a:r>
              <a:rPr lang="en-US" i="1" dirty="0">
                <a:effectLst/>
                <a:ea typeface="Times New Roman" panose="02020603050405020304" pitchFamily="18" charset="0"/>
              </a:rPr>
              <a:t>Pressurant requirements for discharge of liquid methane from a 1.52-meter-(5-ft-) diameter spherical tank under both static and slosh conditions.</a:t>
            </a:r>
            <a:r>
              <a:rPr lang="en-US" dirty="0">
                <a:effectLst/>
                <a:ea typeface="Times New Roman" panose="02020603050405020304" pitchFamily="18" charset="0"/>
              </a:rPr>
              <a:t> NASA. Washington D.C.: NASA.</a:t>
            </a:r>
          </a:p>
          <a:p>
            <a:pPr lvl="1"/>
            <a:r>
              <a:rPr lang="en-US" dirty="0"/>
              <a:t>FLOW-3D® Version 2022R2 Users Manual (2023). FLOW-3D [Computer software]. Santa Fe, NM: Flow Science, Inc</a:t>
            </a:r>
          </a:p>
        </p:txBody>
      </p:sp>
      <p:sp>
        <p:nvSpPr>
          <p:cNvPr id="4" name="Footer Placeholder 3">
            <a:extLst>
              <a:ext uri="{FF2B5EF4-FFF2-40B4-BE49-F238E27FC236}">
                <a16:creationId xmlns:a16="http://schemas.microsoft.com/office/drawing/2014/main" id="{9DE779E2-DAF2-5B82-8889-80407ADBE512}"/>
              </a:ext>
            </a:extLst>
          </p:cNvPr>
          <p:cNvSpPr>
            <a:spLocks noGrp="1"/>
          </p:cNvSpPr>
          <p:nvPr>
            <p:ph type="ftr" sz="quarter" idx="11"/>
          </p:nvPr>
        </p:nvSpPr>
        <p:spPr/>
        <p:txBody>
          <a:bodyPr/>
          <a:lstStyle/>
          <a:p>
            <a:r>
              <a:rPr lang="en-US">
                <a:latin typeface="Arial"/>
                <a:ea typeface="ＭＳ Ｐゴシック"/>
                <a:cs typeface="Arial"/>
              </a:rPr>
              <a:t>TFAWS 2024 – August 26-30, 2024</a:t>
            </a:r>
          </a:p>
        </p:txBody>
      </p:sp>
      <p:sp>
        <p:nvSpPr>
          <p:cNvPr id="5" name="Slide Number Placeholder 4">
            <a:extLst>
              <a:ext uri="{FF2B5EF4-FFF2-40B4-BE49-F238E27FC236}">
                <a16:creationId xmlns:a16="http://schemas.microsoft.com/office/drawing/2014/main" id="{7DF9E010-5C3A-34D6-54D4-AA4B8A0FB63D}"/>
              </a:ext>
            </a:extLst>
          </p:cNvPr>
          <p:cNvSpPr>
            <a:spLocks noGrp="1"/>
          </p:cNvSpPr>
          <p:nvPr>
            <p:ph type="sldNum" sz="quarter" idx="12"/>
          </p:nvPr>
        </p:nvSpPr>
        <p:spPr/>
        <p:txBody>
          <a:bodyPr/>
          <a:lstStyle/>
          <a:p>
            <a:fld id="{33F42015-0FC7-4B0E-8D2B-76EADF48D957}" type="slidenum">
              <a:rPr lang="en-US" smtClean="0"/>
              <a:pPr/>
              <a:t>15</a:t>
            </a:fld>
            <a:endParaRPr lang="en-US"/>
          </a:p>
        </p:txBody>
      </p:sp>
    </p:spTree>
    <p:extLst>
      <p:ext uri="{BB962C8B-B14F-4D97-AF65-F5344CB8AC3E}">
        <p14:creationId xmlns:p14="http://schemas.microsoft.com/office/powerpoint/2010/main" val="641048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K-site pressurized expulsion of LCH4</a:t>
            </a:r>
          </a:p>
        </p:txBody>
      </p:sp>
      <p:sp>
        <p:nvSpPr>
          <p:cNvPr id="3" name="Content Placeholder 2"/>
          <p:cNvSpPr>
            <a:spLocks noGrp="1"/>
          </p:cNvSpPr>
          <p:nvPr>
            <p:ph idx="1"/>
          </p:nvPr>
        </p:nvSpPr>
        <p:spPr>
          <a:xfrm>
            <a:off x="609600" y="914400"/>
            <a:ext cx="6086475" cy="5410200"/>
          </a:xfrm>
        </p:spPr>
        <p:txBody>
          <a:bodyPr/>
          <a:lstStyle/>
          <a:p>
            <a:pPr lvl="1" indent="-342900">
              <a:buFont typeface="Arial" panose="020B0604020202020204" pitchFamily="34" charset="0"/>
              <a:buChar char="•"/>
            </a:pPr>
            <a:r>
              <a:rPr lang="en-US" dirty="0"/>
              <a:t>Tests were conducted which liquid methane is expelled from a 1.52 m diameter spherical aluminum tank while pressurant is added to the top of the tank to keep the tank at a certain pressure</a:t>
            </a:r>
          </a:p>
          <a:p>
            <a:pPr marL="685800" lvl="1">
              <a:buFont typeface="Arial" panose="020B0604020202020204" pitchFamily="34" charset="0"/>
              <a:buChar char="•"/>
            </a:pPr>
            <a:r>
              <a:rPr lang="en-US" dirty="0"/>
              <a:t>Different species of pressurant were tested</a:t>
            </a:r>
          </a:p>
          <a:p>
            <a:pPr lvl="2" indent="-285750">
              <a:buFont typeface="Arial" panose="020B0604020202020204" pitchFamily="34" charset="0"/>
              <a:buChar char="•"/>
            </a:pPr>
            <a:r>
              <a:rPr lang="en-US" dirty="0"/>
              <a:t>Helium, hydrogen, and methane</a:t>
            </a:r>
          </a:p>
          <a:p>
            <a:pPr marL="685800" lvl="1">
              <a:buFont typeface="Arial" panose="020B0604020202020204" pitchFamily="34" charset="0"/>
              <a:buChar char="•"/>
            </a:pPr>
            <a:r>
              <a:rPr lang="en-US" dirty="0"/>
              <a:t>Tested with a static tank and while shaking the tank to induce slosh</a:t>
            </a:r>
          </a:p>
          <a:p>
            <a:pPr marL="685800" lvl="1">
              <a:buFont typeface="Arial" panose="020B0604020202020204" pitchFamily="34" charset="0"/>
              <a:buChar char="•"/>
            </a:pPr>
            <a:r>
              <a:rPr lang="en-US" dirty="0"/>
              <a:t>Tank included wall temperature sensors, a rake of temperature sensors inside of the tank, and 5 gas sampling tubes</a:t>
            </a:r>
          </a:p>
          <a:p>
            <a:pPr marL="685800" lvl="1">
              <a:buFont typeface="Arial" panose="020B0604020202020204" pitchFamily="34" charset="0"/>
              <a:buChar char="•"/>
            </a:pPr>
            <a:r>
              <a:rPr lang="en-US" dirty="0"/>
              <a:t>The focus of this study was to simulate cases using helium as the pressurant gas to validate the non-condensable gas model in commercial CFD solver Flow3D</a:t>
            </a:r>
          </a:p>
          <a:p>
            <a:pPr marL="0" indent="0">
              <a:buNone/>
            </a:pPr>
            <a:endParaRPr lang="en-US" dirty="0"/>
          </a:p>
          <a:p>
            <a:endParaRPr lang="en-US" dirty="0"/>
          </a:p>
          <a:p>
            <a:endParaRPr lang="en-US" dirty="0"/>
          </a:p>
        </p:txBody>
      </p:sp>
      <p:sp>
        <p:nvSpPr>
          <p:cNvPr id="5" name="Slide Number Placeholder 4"/>
          <p:cNvSpPr>
            <a:spLocks noGrp="1"/>
          </p:cNvSpPr>
          <p:nvPr>
            <p:ph type="sldNum" sz="quarter" idx="12"/>
          </p:nvPr>
        </p:nvSpPr>
        <p:spPr/>
        <p:txBody>
          <a:bodyPr/>
          <a:lstStyle/>
          <a:p>
            <a:fld id="{33F42015-0FC7-4B0E-8D2B-76EADF48D957}" type="slidenum">
              <a:rPr lang="en-US" smtClean="0"/>
              <a:pPr/>
              <a:t>2</a:t>
            </a:fld>
            <a:endParaRPr lang="en-US"/>
          </a:p>
        </p:txBody>
      </p:sp>
      <p:sp>
        <p:nvSpPr>
          <p:cNvPr id="6" name="Footer Placeholder 3">
            <a:extLst>
              <a:ext uri="{FF2B5EF4-FFF2-40B4-BE49-F238E27FC236}">
                <a16:creationId xmlns:a16="http://schemas.microsoft.com/office/drawing/2014/main" id="{5E240ADE-5CD7-C84F-FB53-16587793A73A}"/>
              </a:ext>
            </a:extLst>
          </p:cNvPr>
          <p:cNvSpPr>
            <a:spLocks noGrp="1"/>
          </p:cNvSpPr>
          <p:nvPr>
            <p:ph type="ftr" sz="quarter" idx="11"/>
          </p:nvPr>
        </p:nvSpPr>
        <p:spPr>
          <a:xfrm>
            <a:off x="3657600" y="6400800"/>
            <a:ext cx="4876800" cy="304800"/>
          </a:xfrm>
        </p:spPr>
        <p:txBody>
          <a:bodyPr/>
          <a:lstStyle/>
          <a:p>
            <a:r>
              <a:rPr lang="en-US">
                <a:latin typeface="Arial"/>
                <a:ea typeface="ＭＳ Ｐゴシック"/>
                <a:cs typeface="Arial"/>
              </a:rPr>
              <a:t>TFAWS 2024 – August 26-30, 2024</a:t>
            </a:r>
          </a:p>
        </p:txBody>
      </p:sp>
      <p:pic>
        <p:nvPicPr>
          <p:cNvPr id="4" name="Picture 3">
            <a:extLst>
              <a:ext uri="{FF2B5EF4-FFF2-40B4-BE49-F238E27FC236}">
                <a16:creationId xmlns:a16="http://schemas.microsoft.com/office/drawing/2014/main" id="{DB17E38A-D2D7-0AE4-0601-A31479C3C3BC}"/>
              </a:ext>
            </a:extLst>
          </p:cNvPr>
          <p:cNvPicPr>
            <a:picLocks noChangeAspect="1"/>
          </p:cNvPicPr>
          <p:nvPr/>
        </p:nvPicPr>
        <p:blipFill>
          <a:blip r:embed="rId2"/>
          <a:stretch>
            <a:fillRect/>
          </a:stretch>
        </p:blipFill>
        <p:spPr>
          <a:xfrm>
            <a:off x="7064375" y="914400"/>
            <a:ext cx="4226370" cy="5295900"/>
          </a:xfrm>
          <a:prstGeom prst="rect">
            <a:avLst/>
          </a:prstGeom>
        </p:spPr>
      </p:pic>
    </p:spTree>
    <p:extLst>
      <p:ext uri="{BB962C8B-B14F-4D97-AF65-F5344CB8AC3E}">
        <p14:creationId xmlns:p14="http://schemas.microsoft.com/office/powerpoint/2010/main" val="27986855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A067F-E6F8-31BD-BF25-6689CC575DD9}"/>
              </a:ext>
            </a:extLst>
          </p:cNvPr>
          <p:cNvSpPr>
            <a:spLocks noGrp="1"/>
          </p:cNvSpPr>
          <p:nvPr>
            <p:ph type="title"/>
          </p:nvPr>
        </p:nvSpPr>
        <p:spPr/>
        <p:txBody>
          <a:bodyPr/>
          <a:lstStyle/>
          <a:p>
            <a:r>
              <a:rPr lang="en-US" dirty="0"/>
              <a:t>K-site liquid methane expulsion tests</a:t>
            </a:r>
          </a:p>
        </p:txBody>
      </p:sp>
      <p:sp>
        <p:nvSpPr>
          <p:cNvPr id="4" name="Footer Placeholder 3">
            <a:extLst>
              <a:ext uri="{FF2B5EF4-FFF2-40B4-BE49-F238E27FC236}">
                <a16:creationId xmlns:a16="http://schemas.microsoft.com/office/drawing/2014/main" id="{398A2BB5-5D06-9D8F-7851-CCB10C304B8F}"/>
              </a:ext>
            </a:extLst>
          </p:cNvPr>
          <p:cNvSpPr>
            <a:spLocks noGrp="1"/>
          </p:cNvSpPr>
          <p:nvPr>
            <p:ph type="ftr" sz="quarter" idx="11"/>
          </p:nvPr>
        </p:nvSpPr>
        <p:spPr/>
        <p:txBody>
          <a:bodyPr/>
          <a:lstStyle/>
          <a:p>
            <a:r>
              <a:rPr lang="en-US">
                <a:latin typeface="Arial"/>
                <a:ea typeface="ＭＳ Ｐゴシック"/>
                <a:cs typeface="Arial"/>
              </a:rPr>
              <a:t>TFAWS 2024 – August 26-30, 2024</a:t>
            </a:r>
          </a:p>
        </p:txBody>
      </p:sp>
      <p:sp>
        <p:nvSpPr>
          <p:cNvPr id="5" name="Slide Number Placeholder 4">
            <a:extLst>
              <a:ext uri="{FF2B5EF4-FFF2-40B4-BE49-F238E27FC236}">
                <a16:creationId xmlns:a16="http://schemas.microsoft.com/office/drawing/2014/main" id="{6881635A-40A2-32EC-0384-EF63179C8544}"/>
              </a:ext>
            </a:extLst>
          </p:cNvPr>
          <p:cNvSpPr>
            <a:spLocks noGrp="1"/>
          </p:cNvSpPr>
          <p:nvPr>
            <p:ph type="sldNum" sz="quarter" idx="12"/>
          </p:nvPr>
        </p:nvSpPr>
        <p:spPr/>
        <p:txBody>
          <a:bodyPr/>
          <a:lstStyle/>
          <a:p>
            <a:fld id="{33F42015-0FC7-4B0E-8D2B-76EADF48D957}" type="slidenum">
              <a:rPr lang="en-US" smtClean="0"/>
              <a:pPr/>
              <a:t>3</a:t>
            </a:fld>
            <a:endParaRPr lang="en-US"/>
          </a:p>
        </p:txBody>
      </p:sp>
      <p:pic>
        <p:nvPicPr>
          <p:cNvPr id="7" name="Picture 6">
            <a:extLst>
              <a:ext uri="{FF2B5EF4-FFF2-40B4-BE49-F238E27FC236}">
                <a16:creationId xmlns:a16="http://schemas.microsoft.com/office/drawing/2014/main" id="{0756D0E9-EE72-6BA0-57C3-7E95B9B12AFF}"/>
              </a:ext>
            </a:extLst>
          </p:cNvPr>
          <p:cNvPicPr>
            <a:picLocks noChangeAspect="1"/>
          </p:cNvPicPr>
          <p:nvPr/>
        </p:nvPicPr>
        <p:blipFill rotWithShape="1">
          <a:blip r:embed="rId2"/>
          <a:srcRect t="17555" b="23803"/>
          <a:stretch/>
        </p:blipFill>
        <p:spPr>
          <a:xfrm>
            <a:off x="4699214" y="3610361"/>
            <a:ext cx="6883186" cy="3066023"/>
          </a:xfrm>
          <a:prstGeom prst="rect">
            <a:avLst/>
          </a:prstGeom>
        </p:spPr>
      </p:pic>
      <p:sp>
        <p:nvSpPr>
          <p:cNvPr id="8" name="Rectangle 7">
            <a:extLst>
              <a:ext uri="{FF2B5EF4-FFF2-40B4-BE49-F238E27FC236}">
                <a16:creationId xmlns:a16="http://schemas.microsoft.com/office/drawing/2014/main" id="{07C15184-57A4-A4B6-1D0E-AB31BFFA95B7}"/>
              </a:ext>
            </a:extLst>
          </p:cNvPr>
          <p:cNvSpPr/>
          <p:nvPr/>
        </p:nvSpPr>
        <p:spPr>
          <a:xfrm>
            <a:off x="4858703" y="5925065"/>
            <a:ext cx="6966745" cy="186187"/>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B3BB7C3-4E8C-87CB-FD31-EC6F67AAD471}"/>
              </a:ext>
            </a:extLst>
          </p:cNvPr>
          <p:cNvSpPr txBox="1"/>
          <p:nvPr/>
        </p:nvSpPr>
        <p:spPr>
          <a:xfrm>
            <a:off x="108209" y="2179200"/>
            <a:ext cx="4591005" cy="2862322"/>
          </a:xfrm>
          <a:prstGeom prst="rect">
            <a:avLst/>
          </a:prstGeom>
          <a:noFill/>
        </p:spPr>
        <p:txBody>
          <a:bodyPr wrap="square" rtlCol="0">
            <a:spAutoFit/>
          </a:bodyPr>
          <a:lstStyle/>
          <a:p>
            <a:pPr marL="285750" indent="-285750" algn="l" eaLnBrk="1" fontAlgn="auto" hangingPunct="1">
              <a:spcBef>
                <a:spcPts val="0"/>
              </a:spcBef>
              <a:spcAft>
                <a:spcPts val="0"/>
              </a:spcAft>
              <a:buFont typeface="Arial" panose="020B0604020202020204" pitchFamily="34" charset="0"/>
              <a:buChar char="•"/>
            </a:pPr>
            <a:r>
              <a:rPr lang="en-US" sz="1800" b="0" dirty="0">
                <a:solidFill>
                  <a:prstClr val="black"/>
                </a:solidFill>
                <a:latin typeface="Calibri"/>
                <a:ea typeface="+mn-ea"/>
              </a:rPr>
              <a:t>Used Flow3D to simulate run 37 (static expulsion and run 45 (sloshing expulsion)</a:t>
            </a:r>
          </a:p>
          <a:p>
            <a:pPr marL="285750" indent="-285750" algn="l" eaLnBrk="1" fontAlgn="auto" hangingPunct="1">
              <a:spcBef>
                <a:spcPts val="0"/>
              </a:spcBef>
              <a:spcAft>
                <a:spcPts val="0"/>
              </a:spcAft>
              <a:buFont typeface="Arial" panose="020B0604020202020204" pitchFamily="34" charset="0"/>
              <a:buChar char="•"/>
            </a:pPr>
            <a:r>
              <a:rPr lang="en-US" sz="1800" b="0" dirty="0">
                <a:solidFill>
                  <a:prstClr val="black"/>
                </a:solidFill>
                <a:latin typeface="Calibri"/>
                <a:ea typeface="+mn-ea"/>
              </a:rPr>
              <a:t>Expulsion of LCH4 at 112.5 K</a:t>
            </a:r>
          </a:p>
          <a:p>
            <a:pPr marL="285750" indent="-285750" algn="l" eaLnBrk="1" fontAlgn="auto" hangingPunct="1">
              <a:spcBef>
                <a:spcPts val="0"/>
              </a:spcBef>
              <a:spcAft>
                <a:spcPts val="0"/>
              </a:spcAft>
              <a:buFont typeface="Arial" panose="020B0604020202020204" pitchFamily="34" charset="0"/>
              <a:buChar char="•"/>
            </a:pPr>
            <a:r>
              <a:rPr lang="en-US" sz="1800" b="0" dirty="0">
                <a:solidFill>
                  <a:prstClr val="black"/>
                </a:solidFill>
                <a:latin typeface="Calibri"/>
                <a:ea typeface="+mn-ea"/>
              </a:rPr>
              <a:t>Helium was used as the pressurant gas</a:t>
            </a:r>
          </a:p>
          <a:p>
            <a:pPr marL="285750" indent="-285750" algn="l" eaLnBrk="1" fontAlgn="auto" hangingPunct="1">
              <a:spcBef>
                <a:spcPts val="0"/>
              </a:spcBef>
              <a:spcAft>
                <a:spcPts val="0"/>
              </a:spcAft>
              <a:buFont typeface="Arial" panose="020B0604020202020204" pitchFamily="34" charset="0"/>
              <a:buChar char="•"/>
            </a:pPr>
            <a:r>
              <a:rPr lang="en-US" sz="1800" b="0" dirty="0">
                <a:solidFill>
                  <a:prstClr val="black"/>
                </a:solidFill>
                <a:latin typeface="Calibri"/>
                <a:ea typeface="+mn-ea"/>
              </a:rPr>
              <a:t>Simulated ramp and expulsion portions of experiments (skipped hold portion)</a:t>
            </a:r>
          </a:p>
          <a:p>
            <a:pPr marL="285750" indent="-285750" algn="l" eaLnBrk="1" fontAlgn="auto" hangingPunct="1">
              <a:spcBef>
                <a:spcPts val="0"/>
              </a:spcBef>
              <a:spcAft>
                <a:spcPts val="0"/>
              </a:spcAft>
              <a:buFont typeface="Arial" panose="020B0604020202020204" pitchFamily="34" charset="0"/>
              <a:buChar char="•"/>
            </a:pPr>
            <a:r>
              <a:rPr lang="en-US" sz="1800" b="0" dirty="0">
                <a:solidFill>
                  <a:prstClr val="black"/>
                </a:solidFill>
                <a:latin typeface="Calibri"/>
                <a:ea typeface="+mn-ea"/>
              </a:rPr>
              <a:t>Compared amount of pressurant added during expulsion, wall temperatures, ullage temperatures, and ullage concentration at the end of expulsion</a:t>
            </a:r>
          </a:p>
        </p:txBody>
      </p:sp>
      <p:pic>
        <p:nvPicPr>
          <p:cNvPr id="6" name="Picture 5">
            <a:extLst>
              <a:ext uri="{FF2B5EF4-FFF2-40B4-BE49-F238E27FC236}">
                <a16:creationId xmlns:a16="http://schemas.microsoft.com/office/drawing/2014/main" id="{275C6FEF-15F6-3502-9ADB-7E7E5BD0F132}"/>
              </a:ext>
            </a:extLst>
          </p:cNvPr>
          <p:cNvPicPr>
            <a:picLocks noChangeAspect="1"/>
          </p:cNvPicPr>
          <p:nvPr/>
        </p:nvPicPr>
        <p:blipFill rotWithShape="1">
          <a:blip r:embed="rId3"/>
          <a:srcRect l="3105" t="20178"/>
          <a:stretch/>
        </p:blipFill>
        <p:spPr>
          <a:xfrm>
            <a:off x="4750294" y="884836"/>
            <a:ext cx="6722956" cy="2564589"/>
          </a:xfrm>
          <a:prstGeom prst="rect">
            <a:avLst/>
          </a:prstGeom>
        </p:spPr>
      </p:pic>
    </p:spTree>
    <p:extLst>
      <p:ext uri="{BB962C8B-B14F-4D97-AF65-F5344CB8AC3E}">
        <p14:creationId xmlns:p14="http://schemas.microsoft.com/office/powerpoint/2010/main" val="8403018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E5D7D-1ACD-7123-C243-A53EB43F4E7F}"/>
              </a:ext>
            </a:extLst>
          </p:cNvPr>
          <p:cNvSpPr>
            <a:spLocks noGrp="1"/>
          </p:cNvSpPr>
          <p:nvPr>
            <p:ph type="title"/>
          </p:nvPr>
        </p:nvSpPr>
        <p:spPr/>
        <p:txBody>
          <a:bodyPr/>
          <a:lstStyle/>
          <a:p>
            <a:r>
              <a:rPr lang="en-US" dirty="0"/>
              <a:t>CFD geometry</a:t>
            </a:r>
          </a:p>
        </p:txBody>
      </p:sp>
      <p:sp>
        <p:nvSpPr>
          <p:cNvPr id="5" name="Slide Number Placeholder 4">
            <a:extLst>
              <a:ext uri="{FF2B5EF4-FFF2-40B4-BE49-F238E27FC236}">
                <a16:creationId xmlns:a16="http://schemas.microsoft.com/office/drawing/2014/main" id="{028F0F4E-FB25-E221-FA8D-847EE27873DE}"/>
              </a:ext>
            </a:extLst>
          </p:cNvPr>
          <p:cNvSpPr>
            <a:spLocks noGrp="1"/>
          </p:cNvSpPr>
          <p:nvPr>
            <p:ph type="sldNum" sz="quarter" idx="12"/>
          </p:nvPr>
        </p:nvSpPr>
        <p:spPr/>
        <p:txBody>
          <a:bodyPr/>
          <a:lstStyle/>
          <a:p>
            <a:fld id="{33F42015-0FC7-4B0E-8D2B-76EADF48D957}" type="slidenum">
              <a:rPr lang="en-US" smtClean="0"/>
              <a:pPr/>
              <a:t>4</a:t>
            </a:fld>
            <a:endParaRPr lang="en-US"/>
          </a:p>
        </p:txBody>
      </p:sp>
      <p:sp>
        <p:nvSpPr>
          <p:cNvPr id="6" name="Content Placeholder 2">
            <a:extLst>
              <a:ext uri="{FF2B5EF4-FFF2-40B4-BE49-F238E27FC236}">
                <a16:creationId xmlns:a16="http://schemas.microsoft.com/office/drawing/2014/main" id="{43B2D4C5-670C-586F-FB5D-28A8917E3C7D}"/>
              </a:ext>
            </a:extLst>
          </p:cNvPr>
          <p:cNvSpPr txBox="1">
            <a:spLocks/>
          </p:cNvSpPr>
          <p:nvPr/>
        </p:nvSpPr>
        <p:spPr>
          <a:xfrm>
            <a:off x="563884" y="844925"/>
            <a:ext cx="5791200" cy="5472039"/>
          </a:xfrm>
          <a:prstGeom prst="rect">
            <a:avLst/>
          </a:prstGeom>
        </p:spPr>
        <p:txBody>
          <a:bodyPr vert="horz" lIns="91440" tIns="45720" rIns="91440" bIns="45720" rtlCol="0">
            <a:normAutofit fontScale="92500"/>
          </a:bodyPr>
          <a:lstStyle>
            <a:lvl1pPr marL="342891" indent="-342891" algn="l" defTabSz="457189" rtl="0" eaLnBrk="1" latinLnBrk="0" hangingPunct="1">
              <a:spcBef>
                <a:spcPct val="20000"/>
              </a:spcBef>
              <a:buFont typeface="Arial"/>
              <a:buChar char="•"/>
              <a:defRPr sz="2000" kern="1200">
                <a:solidFill>
                  <a:schemeClr val="tx1"/>
                </a:solidFill>
                <a:latin typeface="+mj-lt"/>
                <a:ea typeface="+mn-ea"/>
                <a:cs typeface="Helvetica"/>
              </a:defRPr>
            </a:lvl1pPr>
            <a:lvl2pPr marL="742932" indent="-285744" algn="l" defTabSz="457189" rtl="0" eaLnBrk="1" latinLnBrk="0" hangingPunct="1">
              <a:spcBef>
                <a:spcPct val="20000"/>
              </a:spcBef>
              <a:buFont typeface="Arial"/>
              <a:buChar char="–"/>
              <a:defRPr sz="1800" kern="1200">
                <a:solidFill>
                  <a:schemeClr val="tx1"/>
                </a:solidFill>
                <a:latin typeface="+mj-lt"/>
                <a:ea typeface="+mn-ea"/>
                <a:cs typeface="Helvetica"/>
              </a:defRPr>
            </a:lvl2pPr>
            <a:lvl3pPr marL="1142971" indent="-228594" algn="l" defTabSz="457189" rtl="0" eaLnBrk="1" latinLnBrk="0" hangingPunct="1">
              <a:spcBef>
                <a:spcPct val="20000"/>
              </a:spcBef>
              <a:buFont typeface="Arial"/>
              <a:buChar char="•"/>
              <a:defRPr sz="1600" kern="1200">
                <a:solidFill>
                  <a:schemeClr val="tx1"/>
                </a:solidFill>
                <a:latin typeface="+mj-lt"/>
                <a:ea typeface="+mn-ea"/>
                <a:cs typeface="Helvetica"/>
              </a:defRPr>
            </a:lvl3pPr>
            <a:lvl4pPr marL="1600160" indent="-228594" algn="l" defTabSz="457189" rtl="0" eaLnBrk="1" latinLnBrk="0" hangingPunct="1">
              <a:spcBef>
                <a:spcPct val="20000"/>
              </a:spcBef>
              <a:buFont typeface="Arial"/>
              <a:buChar char="–"/>
              <a:defRPr sz="1400" kern="1200">
                <a:solidFill>
                  <a:schemeClr val="tx1"/>
                </a:solidFill>
                <a:latin typeface="+mj-lt"/>
                <a:ea typeface="+mn-ea"/>
                <a:cs typeface="Helvetica"/>
              </a:defRPr>
            </a:lvl4pPr>
            <a:lvl5pPr marL="2057349" indent="-228594" algn="l" defTabSz="457189" rtl="0" eaLnBrk="1" latinLnBrk="0" hangingPunct="1">
              <a:spcBef>
                <a:spcPct val="20000"/>
              </a:spcBef>
              <a:buFont typeface="Arial"/>
              <a:buChar char="»"/>
              <a:defRPr sz="1400" kern="1200">
                <a:solidFill>
                  <a:schemeClr val="tx1"/>
                </a:solidFill>
                <a:latin typeface="+mj-lt"/>
                <a:ea typeface="+mn-ea"/>
                <a:cs typeface="Helvetica"/>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342891" marR="0" lvl="0" indent="-342891" algn="l" defTabSz="457189"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dirty="0">
                <a:ln>
                  <a:noFill/>
                </a:ln>
                <a:solidFill>
                  <a:sysClr val="windowText" lastClr="000000"/>
                </a:solidFill>
                <a:effectLst/>
                <a:uLnTx/>
                <a:uFillTx/>
                <a:latin typeface="Calibri"/>
                <a:ea typeface="+mn-ea"/>
                <a:cs typeface="Helvetica"/>
              </a:rPr>
              <a:t>A 3D CAD model of the k-site tank was imported into Flow3D (1.52 m spherical tank)</a:t>
            </a:r>
          </a:p>
          <a:p>
            <a:pPr marL="342891" marR="0" lvl="0" indent="-342891" algn="l" defTabSz="457189"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dirty="0">
                <a:ln>
                  <a:noFill/>
                </a:ln>
                <a:solidFill>
                  <a:sysClr val="windowText" lastClr="000000"/>
                </a:solidFill>
                <a:effectLst/>
                <a:uLnTx/>
                <a:uFillTx/>
                <a:latin typeface="Calibri"/>
                <a:ea typeface="+mn-ea"/>
                <a:cs typeface="Helvetica"/>
              </a:rPr>
              <a:t>Diffuser was modeled as a hemisphere at the top of the tank</a:t>
            </a:r>
          </a:p>
          <a:p>
            <a:pPr marL="742932" marR="0" lvl="1" indent="-285744" algn="l" defTabSz="457189" rtl="0" eaLnBrk="1" fontAlgn="auto" latinLnBrk="0" hangingPunct="1">
              <a:lnSpc>
                <a:spcPct val="10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sysClr val="windowText" lastClr="000000"/>
                </a:solidFill>
                <a:effectLst/>
                <a:uLnTx/>
                <a:uFillTx/>
                <a:latin typeface="Calibri"/>
                <a:ea typeface="+mn-ea"/>
                <a:cs typeface="Helvetica"/>
              </a:rPr>
              <a:t>Defined as a mass source that added He pressurant at 226 K to keep tank pressure at 3.4 bar for the extent of the expulsion</a:t>
            </a:r>
          </a:p>
          <a:p>
            <a:pPr marL="342891" marR="0" lvl="0" indent="-342891" algn="l" defTabSz="457189"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dirty="0">
                <a:ln>
                  <a:noFill/>
                </a:ln>
                <a:solidFill>
                  <a:sysClr val="windowText" lastClr="000000"/>
                </a:solidFill>
                <a:effectLst/>
                <a:uLnTx/>
                <a:uFillTx/>
                <a:latin typeface="Calibri"/>
                <a:ea typeface="+mn-ea"/>
                <a:cs typeface="Helvetica"/>
              </a:rPr>
              <a:t>Tank had no baffles for the runs that were examined </a:t>
            </a:r>
          </a:p>
          <a:p>
            <a:pPr marL="342891" marR="0" lvl="0" indent="-342891" algn="l" defTabSz="457189"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dirty="0">
                <a:ln>
                  <a:noFill/>
                </a:ln>
                <a:solidFill>
                  <a:sysClr val="windowText" lastClr="000000"/>
                </a:solidFill>
                <a:effectLst/>
                <a:uLnTx/>
                <a:uFillTx/>
                <a:latin typeface="Calibri"/>
                <a:ea typeface="+mn-ea"/>
                <a:cs typeface="Helvetica"/>
              </a:rPr>
              <a:t>Cell size of 0.01 m was used (5.7 million cells)</a:t>
            </a:r>
          </a:p>
          <a:p>
            <a:pPr marL="342891" marR="0" lvl="0" indent="-342891" algn="l" defTabSz="457189"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dirty="0">
                <a:ln>
                  <a:noFill/>
                </a:ln>
                <a:solidFill>
                  <a:sysClr val="windowText" lastClr="000000"/>
                </a:solidFill>
                <a:effectLst/>
                <a:uLnTx/>
                <a:uFillTx/>
                <a:latin typeface="Calibri"/>
                <a:ea typeface="+mn-ea"/>
                <a:cs typeface="Helvetica"/>
              </a:rPr>
              <a:t>Tank walls in the experiment were 7.62 mm but due to the split cell meshing Flow3D uses it would be impossible to efficiently mesh that wall thickness</a:t>
            </a:r>
          </a:p>
          <a:p>
            <a:pPr marL="742932" marR="0" lvl="1" indent="-285744" algn="l" defTabSz="457189" rtl="0" eaLnBrk="1" fontAlgn="auto" latinLnBrk="0" hangingPunct="1">
              <a:lnSpc>
                <a:spcPct val="10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sysClr val="windowText" lastClr="000000"/>
                </a:solidFill>
                <a:effectLst/>
                <a:uLnTx/>
                <a:uFillTx/>
                <a:latin typeface="Calibri"/>
                <a:ea typeface="+mn-ea"/>
                <a:cs typeface="Helvetica"/>
              </a:rPr>
              <a:t>Instead, a wall thickness of 76.2 mm was used but the total thermal mass of the experimental walls was matched in the simulation by scaling the heat capacity of the wall using a ration between the experimental wall thickness and the scaled wall thickness</a:t>
            </a:r>
          </a:p>
        </p:txBody>
      </p:sp>
      <p:pic>
        <p:nvPicPr>
          <p:cNvPr id="7" name="Picture 6">
            <a:extLst>
              <a:ext uri="{FF2B5EF4-FFF2-40B4-BE49-F238E27FC236}">
                <a16:creationId xmlns:a16="http://schemas.microsoft.com/office/drawing/2014/main" id="{330779ED-2C98-8872-64FF-4D2A4FF825E4}"/>
              </a:ext>
            </a:extLst>
          </p:cNvPr>
          <p:cNvPicPr>
            <a:picLocks noChangeAspect="1"/>
          </p:cNvPicPr>
          <p:nvPr/>
        </p:nvPicPr>
        <p:blipFill>
          <a:blip r:embed="rId2"/>
          <a:stretch>
            <a:fillRect/>
          </a:stretch>
        </p:blipFill>
        <p:spPr>
          <a:xfrm>
            <a:off x="8610600" y="895418"/>
            <a:ext cx="3296248" cy="3146294"/>
          </a:xfrm>
          <a:prstGeom prst="rect">
            <a:avLst/>
          </a:prstGeom>
        </p:spPr>
      </p:pic>
      <p:pic>
        <p:nvPicPr>
          <p:cNvPr id="8" name="Picture 7">
            <a:extLst>
              <a:ext uri="{FF2B5EF4-FFF2-40B4-BE49-F238E27FC236}">
                <a16:creationId xmlns:a16="http://schemas.microsoft.com/office/drawing/2014/main" id="{379CDBB0-D4CD-B341-3338-931DC0A11D2F}"/>
              </a:ext>
            </a:extLst>
          </p:cNvPr>
          <p:cNvPicPr>
            <a:picLocks noChangeAspect="1"/>
          </p:cNvPicPr>
          <p:nvPr/>
        </p:nvPicPr>
        <p:blipFill>
          <a:blip r:embed="rId3"/>
          <a:stretch>
            <a:fillRect/>
          </a:stretch>
        </p:blipFill>
        <p:spPr>
          <a:xfrm>
            <a:off x="8839200" y="4073694"/>
            <a:ext cx="2797249" cy="2784299"/>
          </a:xfrm>
          <a:prstGeom prst="rect">
            <a:avLst/>
          </a:prstGeom>
        </p:spPr>
      </p:pic>
      <p:cxnSp>
        <p:nvCxnSpPr>
          <p:cNvPr id="9" name="Straight Arrow Connector 8">
            <a:extLst>
              <a:ext uri="{FF2B5EF4-FFF2-40B4-BE49-F238E27FC236}">
                <a16:creationId xmlns:a16="http://schemas.microsoft.com/office/drawing/2014/main" id="{9E896CEE-6A38-B57D-C6E1-5DA5D8A558DE}"/>
              </a:ext>
            </a:extLst>
          </p:cNvPr>
          <p:cNvCxnSpPr>
            <a:cxnSpLocks/>
          </p:cNvCxnSpPr>
          <p:nvPr/>
        </p:nvCxnSpPr>
        <p:spPr>
          <a:xfrm>
            <a:off x="8203532" y="3817953"/>
            <a:ext cx="1981200" cy="76200"/>
          </a:xfrm>
          <a:prstGeom prst="straightConnector1">
            <a:avLst/>
          </a:prstGeom>
          <a:noFill/>
          <a:ln w="5715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10" name="TextBox 9">
            <a:extLst>
              <a:ext uri="{FF2B5EF4-FFF2-40B4-BE49-F238E27FC236}">
                <a16:creationId xmlns:a16="http://schemas.microsoft.com/office/drawing/2014/main" id="{D2C17092-E5C2-4F20-22D1-8559307EFF96}"/>
              </a:ext>
            </a:extLst>
          </p:cNvPr>
          <p:cNvSpPr txBox="1"/>
          <p:nvPr/>
        </p:nvSpPr>
        <p:spPr>
          <a:xfrm>
            <a:off x="7071560" y="3633287"/>
            <a:ext cx="1219200" cy="369332"/>
          </a:xfrm>
          <a:prstGeom prst="rect">
            <a:avLst/>
          </a:prstGeom>
          <a:noFill/>
        </p:spPr>
        <p:txBody>
          <a:bodyPr wrap="square" rtlCol="0">
            <a:spAutoFit/>
          </a:bodyPr>
          <a:lstStyle/>
          <a:p>
            <a:pPr algn="l" eaLnBrk="1" fontAlgn="auto" hangingPunct="1">
              <a:spcBef>
                <a:spcPts val="0"/>
              </a:spcBef>
              <a:spcAft>
                <a:spcPts val="0"/>
              </a:spcAft>
            </a:pPr>
            <a:r>
              <a:rPr lang="en-US" sz="1800" b="0" dirty="0">
                <a:solidFill>
                  <a:prstClr val="black"/>
                </a:solidFill>
                <a:latin typeface="Calibri"/>
                <a:ea typeface="+mn-ea"/>
              </a:rPr>
              <a:t>Outlet</a:t>
            </a:r>
          </a:p>
        </p:txBody>
      </p:sp>
      <p:cxnSp>
        <p:nvCxnSpPr>
          <p:cNvPr id="11" name="Straight Arrow Connector 10">
            <a:extLst>
              <a:ext uri="{FF2B5EF4-FFF2-40B4-BE49-F238E27FC236}">
                <a16:creationId xmlns:a16="http://schemas.microsoft.com/office/drawing/2014/main" id="{A323E68D-36BE-D35B-19AD-D9CBF8FF348F}"/>
              </a:ext>
            </a:extLst>
          </p:cNvPr>
          <p:cNvCxnSpPr>
            <a:cxnSpLocks/>
          </p:cNvCxnSpPr>
          <p:nvPr/>
        </p:nvCxnSpPr>
        <p:spPr>
          <a:xfrm flipV="1">
            <a:off x="8229600" y="1447800"/>
            <a:ext cx="1828800" cy="76200"/>
          </a:xfrm>
          <a:prstGeom prst="straightConnector1">
            <a:avLst/>
          </a:prstGeom>
          <a:noFill/>
          <a:ln w="5715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12" name="TextBox 11">
            <a:extLst>
              <a:ext uri="{FF2B5EF4-FFF2-40B4-BE49-F238E27FC236}">
                <a16:creationId xmlns:a16="http://schemas.microsoft.com/office/drawing/2014/main" id="{2EC5DFF3-EC6D-7D52-6235-2F9CE04DAD23}"/>
              </a:ext>
            </a:extLst>
          </p:cNvPr>
          <p:cNvSpPr txBox="1"/>
          <p:nvPr/>
        </p:nvSpPr>
        <p:spPr>
          <a:xfrm>
            <a:off x="7283116" y="1326024"/>
            <a:ext cx="1219200" cy="369332"/>
          </a:xfrm>
          <a:prstGeom prst="rect">
            <a:avLst/>
          </a:prstGeom>
          <a:noFill/>
        </p:spPr>
        <p:txBody>
          <a:bodyPr wrap="square" rtlCol="0">
            <a:spAutoFit/>
          </a:bodyPr>
          <a:lstStyle/>
          <a:p>
            <a:pPr algn="l" eaLnBrk="1" fontAlgn="auto" hangingPunct="1">
              <a:spcBef>
                <a:spcPts val="0"/>
              </a:spcBef>
              <a:spcAft>
                <a:spcPts val="0"/>
              </a:spcAft>
            </a:pPr>
            <a:r>
              <a:rPr lang="en-US" sz="1800" b="0" dirty="0">
                <a:solidFill>
                  <a:prstClr val="black"/>
                </a:solidFill>
                <a:latin typeface="Calibri"/>
                <a:ea typeface="+mn-ea"/>
              </a:rPr>
              <a:t>Diffuser</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B01B21F3-175C-9059-916C-5EF9DF445F05}"/>
                  </a:ext>
                </a:extLst>
              </p:cNvPr>
              <p:cNvSpPr txBox="1"/>
              <p:nvPr/>
            </p:nvSpPr>
            <p:spPr>
              <a:xfrm>
                <a:off x="1744078" y="6161021"/>
                <a:ext cx="1715406" cy="479555"/>
              </a:xfrm>
              <a:prstGeom prst="rect">
                <a:avLst/>
              </a:prstGeom>
              <a:noFill/>
            </p:spPr>
            <p:txBody>
              <a:bodyPr wrap="none" lIns="0" tIns="0" rIns="0" bIns="0" rtlCol="0">
                <a:spAutoFit/>
              </a:bodyPr>
              <a:lstStyle/>
              <a:p>
                <a:pPr algn="l"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1800" b="0" i="1" smtClean="0">
                              <a:solidFill>
                                <a:prstClr val="black"/>
                              </a:solidFill>
                              <a:latin typeface="Cambria Math" panose="02040503050406030204" pitchFamily="18" charset="0"/>
                              <a:ea typeface="+mn-ea"/>
                            </a:rPr>
                          </m:ctrlPr>
                        </m:sSubPr>
                        <m:e>
                          <m:r>
                            <a:rPr lang="en-US" sz="1800" b="0" i="1" smtClean="0">
                              <a:solidFill>
                                <a:prstClr val="black"/>
                              </a:solidFill>
                              <a:latin typeface="Cambria Math" panose="02040503050406030204" pitchFamily="18" charset="0"/>
                              <a:ea typeface="+mn-ea"/>
                            </a:rPr>
                            <m:t>𝑐</m:t>
                          </m:r>
                        </m:e>
                        <m:sub>
                          <m:r>
                            <a:rPr lang="en-US" sz="1800" b="0" i="1" smtClean="0">
                              <a:solidFill>
                                <a:prstClr val="black"/>
                              </a:solidFill>
                              <a:latin typeface="Cambria Math" panose="02040503050406030204" pitchFamily="18" charset="0"/>
                              <a:ea typeface="+mn-ea"/>
                            </a:rPr>
                            <m:t>𝑝</m:t>
                          </m:r>
                          <m:r>
                            <a:rPr lang="en-US" sz="1800" b="0" i="1" smtClean="0">
                              <a:solidFill>
                                <a:prstClr val="black"/>
                              </a:solidFill>
                              <a:latin typeface="Cambria Math" panose="02040503050406030204" pitchFamily="18" charset="0"/>
                              <a:ea typeface="+mn-ea"/>
                            </a:rPr>
                            <m:t>,</m:t>
                          </m:r>
                          <m:r>
                            <a:rPr lang="en-US" sz="1800" b="0" i="1" smtClean="0">
                              <a:solidFill>
                                <a:prstClr val="black"/>
                              </a:solidFill>
                              <a:latin typeface="Cambria Math" panose="02040503050406030204" pitchFamily="18" charset="0"/>
                              <a:ea typeface="+mn-ea"/>
                            </a:rPr>
                            <m:t>𝑤</m:t>
                          </m:r>
                          <m:r>
                            <a:rPr lang="en-US" sz="1800" b="0" i="1" smtClean="0">
                              <a:solidFill>
                                <a:prstClr val="black"/>
                              </a:solidFill>
                              <a:latin typeface="Cambria Math" panose="02040503050406030204" pitchFamily="18" charset="0"/>
                              <a:ea typeface="+mn-ea"/>
                            </a:rPr>
                            <m:t>,</m:t>
                          </m:r>
                          <m:r>
                            <a:rPr lang="en-US" sz="1800" b="0" i="1" smtClean="0">
                              <a:solidFill>
                                <a:prstClr val="black"/>
                              </a:solidFill>
                              <a:latin typeface="Cambria Math" panose="02040503050406030204" pitchFamily="18" charset="0"/>
                              <a:ea typeface="+mn-ea"/>
                            </a:rPr>
                            <m:t>𝑠𝑐𝑎𝑙𝑒𝑑</m:t>
                          </m:r>
                        </m:sub>
                      </m:sSub>
                      <m:r>
                        <a:rPr lang="en-US" sz="1800" b="0" i="1" smtClean="0">
                          <a:solidFill>
                            <a:prstClr val="black"/>
                          </a:solidFill>
                          <a:latin typeface="Cambria Math" panose="02040503050406030204" pitchFamily="18" charset="0"/>
                          <a:ea typeface="+mn-ea"/>
                        </a:rPr>
                        <m:t>=</m:t>
                      </m:r>
                      <m:f>
                        <m:fPr>
                          <m:ctrlPr>
                            <a:rPr lang="en-US" sz="1800" b="0" i="1" smtClean="0">
                              <a:solidFill>
                                <a:prstClr val="black"/>
                              </a:solidFill>
                              <a:latin typeface="Cambria Math" panose="02040503050406030204" pitchFamily="18" charset="0"/>
                              <a:ea typeface="+mn-ea"/>
                            </a:rPr>
                          </m:ctrlPr>
                        </m:fPr>
                        <m:num>
                          <m:sSub>
                            <m:sSubPr>
                              <m:ctrlPr>
                                <a:rPr lang="en-US" sz="1800" b="0" i="1" smtClean="0">
                                  <a:solidFill>
                                    <a:prstClr val="black"/>
                                  </a:solidFill>
                                  <a:latin typeface="Cambria Math" panose="02040503050406030204" pitchFamily="18" charset="0"/>
                                  <a:ea typeface="+mn-ea"/>
                                </a:rPr>
                              </m:ctrlPr>
                            </m:sSubPr>
                            <m:e>
                              <m:r>
                                <a:rPr lang="en-US" sz="1800" b="0" i="1" smtClean="0">
                                  <a:solidFill>
                                    <a:prstClr val="black"/>
                                  </a:solidFill>
                                  <a:latin typeface="Cambria Math" panose="02040503050406030204" pitchFamily="18" charset="0"/>
                                  <a:ea typeface="+mn-ea"/>
                                </a:rPr>
                                <m:t>𝑐</m:t>
                              </m:r>
                            </m:e>
                            <m:sub>
                              <m:r>
                                <a:rPr lang="en-US" sz="1800" b="0" i="1" smtClean="0">
                                  <a:solidFill>
                                    <a:prstClr val="black"/>
                                  </a:solidFill>
                                  <a:latin typeface="Cambria Math" panose="02040503050406030204" pitchFamily="18" charset="0"/>
                                  <a:ea typeface="+mn-ea"/>
                                </a:rPr>
                                <m:t>𝑝</m:t>
                              </m:r>
                              <m:r>
                                <a:rPr lang="en-US" sz="1800" b="0" i="1" smtClean="0">
                                  <a:solidFill>
                                    <a:prstClr val="black"/>
                                  </a:solidFill>
                                  <a:latin typeface="Cambria Math" panose="02040503050406030204" pitchFamily="18" charset="0"/>
                                  <a:ea typeface="+mn-ea"/>
                                </a:rPr>
                                <m:t>,</m:t>
                              </m:r>
                              <m:r>
                                <a:rPr lang="en-US" sz="1800" b="0" i="1" smtClean="0">
                                  <a:solidFill>
                                    <a:prstClr val="black"/>
                                  </a:solidFill>
                                  <a:latin typeface="Cambria Math" panose="02040503050406030204" pitchFamily="18" charset="0"/>
                                  <a:ea typeface="+mn-ea"/>
                                </a:rPr>
                                <m:t>𝑤</m:t>
                              </m:r>
                            </m:sub>
                          </m:sSub>
                        </m:num>
                        <m:den>
                          <m:r>
                            <a:rPr lang="en-US" sz="1800" b="0" i="1" smtClean="0">
                              <a:solidFill>
                                <a:prstClr val="black"/>
                              </a:solidFill>
                              <a:latin typeface="Cambria Math" panose="02040503050406030204" pitchFamily="18" charset="0"/>
                              <a:ea typeface="+mn-ea"/>
                            </a:rPr>
                            <m:t>𝐶</m:t>
                          </m:r>
                        </m:den>
                      </m:f>
                    </m:oMath>
                  </m:oMathPara>
                </a14:m>
                <a:endParaRPr lang="en-US" sz="1800" b="0" dirty="0">
                  <a:solidFill>
                    <a:prstClr val="black"/>
                  </a:solidFill>
                  <a:latin typeface="Calibri"/>
                  <a:ea typeface="+mn-ea"/>
                </a:endParaRPr>
              </a:p>
            </p:txBody>
          </p:sp>
        </mc:Choice>
        <mc:Fallback xmlns="">
          <p:sp>
            <p:nvSpPr>
              <p:cNvPr id="13" name="TextBox 12">
                <a:extLst>
                  <a:ext uri="{FF2B5EF4-FFF2-40B4-BE49-F238E27FC236}">
                    <a16:creationId xmlns:a16="http://schemas.microsoft.com/office/drawing/2014/main" id="{B01B21F3-175C-9059-916C-5EF9DF445F05}"/>
                  </a:ext>
                </a:extLst>
              </p:cNvPr>
              <p:cNvSpPr txBox="1">
                <a:spLocks noRot="1" noChangeAspect="1" noMove="1" noResize="1" noEditPoints="1" noAdjustHandles="1" noChangeArrowheads="1" noChangeShapeType="1" noTextEdit="1"/>
              </p:cNvSpPr>
              <p:nvPr/>
            </p:nvSpPr>
            <p:spPr>
              <a:xfrm>
                <a:off x="1744078" y="6161021"/>
                <a:ext cx="1715406" cy="47955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512D412F-6734-73CF-78DF-05DC94DE9E01}"/>
                  </a:ext>
                </a:extLst>
              </p:cNvPr>
              <p:cNvSpPr txBox="1"/>
              <p:nvPr/>
            </p:nvSpPr>
            <p:spPr>
              <a:xfrm>
                <a:off x="3949748" y="6127295"/>
                <a:ext cx="1313116" cy="547009"/>
              </a:xfrm>
              <a:prstGeom prst="rect">
                <a:avLst/>
              </a:prstGeom>
              <a:noFill/>
            </p:spPr>
            <p:txBody>
              <a:bodyPr wrap="none" lIns="0" tIns="0" rIns="0" bIns="0" rtlCol="0">
                <a:spAutoFit/>
              </a:bodyPr>
              <a:lstStyle/>
              <a:p>
                <a:pPr algn="l"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r>
                        <a:rPr lang="en-US" sz="1800" b="0" i="1" smtClean="0">
                          <a:solidFill>
                            <a:prstClr val="black"/>
                          </a:solidFill>
                          <a:latin typeface="Cambria Math" panose="02040503050406030204" pitchFamily="18" charset="0"/>
                          <a:ea typeface="+mn-ea"/>
                        </a:rPr>
                        <m:t>𝐶</m:t>
                      </m:r>
                      <m:r>
                        <a:rPr lang="en-US" sz="1800" b="0" i="1" smtClean="0">
                          <a:solidFill>
                            <a:prstClr val="black"/>
                          </a:solidFill>
                          <a:latin typeface="Cambria Math" panose="02040503050406030204" pitchFamily="18" charset="0"/>
                          <a:ea typeface="+mn-ea"/>
                        </a:rPr>
                        <m:t>=</m:t>
                      </m:r>
                      <m:f>
                        <m:fPr>
                          <m:ctrlPr>
                            <a:rPr lang="en-US" sz="1800" b="0" i="1" smtClean="0">
                              <a:solidFill>
                                <a:prstClr val="black"/>
                              </a:solidFill>
                              <a:latin typeface="Cambria Math" panose="02040503050406030204" pitchFamily="18" charset="0"/>
                              <a:ea typeface="+mn-ea"/>
                            </a:rPr>
                          </m:ctrlPr>
                        </m:fPr>
                        <m:num>
                          <m:sSub>
                            <m:sSubPr>
                              <m:ctrlPr>
                                <a:rPr lang="en-US" sz="1800" b="0" i="1" smtClean="0">
                                  <a:solidFill>
                                    <a:prstClr val="black"/>
                                  </a:solidFill>
                                  <a:latin typeface="Cambria Math" panose="02040503050406030204" pitchFamily="18" charset="0"/>
                                  <a:ea typeface="+mn-ea"/>
                                </a:rPr>
                              </m:ctrlPr>
                            </m:sSubPr>
                            <m:e>
                              <m:r>
                                <a:rPr lang="en-US" sz="1800" b="0" i="1" smtClean="0">
                                  <a:solidFill>
                                    <a:prstClr val="black"/>
                                  </a:solidFill>
                                  <a:latin typeface="Cambria Math" panose="02040503050406030204" pitchFamily="18" charset="0"/>
                                  <a:ea typeface="+mn-ea"/>
                                </a:rPr>
                                <m:t>𝑡</m:t>
                              </m:r>
                            </m:e>
                            <m:sub>
                              <m:r>
                                <a:rPr lang="en-US" sz="1800" b="0" i="1" smtClean="0">
                                  <a:solidFill>
                                    <a:prstClr val="black"/>
                                  </a:solidFill>
                                  <a:latin typeface="Cambria Math" panose="02040503050406030204" pitchFamily="18" charset="0"/>
                                  <a:ea typeface="+mn-ea"/>
                                </a:rPr>
                                <m:t>𝑤</m:t>
                              </m:r>
                              <m:r>
                                <a:rPr lang="en-US" sz="1800" b="0" i="1" smtClean="0">
                                  <a:solidFill>
                                    <a:prstClr val="black"/>
                                  </a:solidFill>
                                  <a:latin typeface="Cambria Math" panose="02040503050406030204" pitchFamily="18" charset="0"/>
                                  <a:ea typeface="+mn-ea"/>
                                </a:rPr>
                                <m:t>,</m:t>
                              </m:r>
                              <m:r>
                                <a:rPr lang="en-US" sz="1800" b="0" i="1" smtClean="0">
                                  <a:solidFill>
                                    <a:prstClr val="black"/>
                                  </a:solidFill>
                                  <a:latin typeface="Cambria Math" panose="02040503050406030204" pitchFamily="18" charset="0"/>
                                  <a:ea typeface="+mn-ea"/>
                                </a:rPr>
                                <m:t>𝑠𝑐𝑎𝑙𝑒𝑑</m:t>
                              </m:r>
                            </m:sub>
                          </m:sSub>
                        </m:num>
                        <m:den>
                          <m:sSub>
                            <m:sSubPr>
                              <m:ctrlPr>
                                <a:rPr lang="en-US" sz="1800" b="0" i="1" smtClean="0">
                                  <a:solidFill>
                                    <a:prstClr val="black"/>
                                  </a:solidFill>
                                  <a:latin typeface="Cambria Math" panose="02040503050406030204" pitchFamily="18" charset="0"/>
                                  <a:ea typeface="+mn-ea"/>
                                </a:rPr>
                              </m:ctrlPr>
                            </m:sSubPr>
                            <m:e>
                              <m:r>
                                <a:rPr lang="en-US" sz="1800" b="0" i="1" smtClean="0">
                                  <a:solidFill>
                                    <a:prstClr val="black"/>
                                  </a:solidFill>
                                  <a:latin typeface="Cambria Math" panose="02040503050406030204" pitchFamily="18" charset="0"/>
                                  <a:ea typeface="+mn-ea"/>
                                </a:rPr>
                                <m:t>𝑡</m:t>
                              </m:r>
                            </m:e>
                            <m:sub>
                              <m:r>
                                <a:rPr lang="en-US" sz="1800" b="0" i="1" smtClean="0">
                                  <a:solidFill>
                                    <a:prstClr val="black"/>
                                  </a:solidFill>
                                  <a:latin typeface="Cambria Math" panose="02040503050406030204" pitchFamily="18" charset="0"/>
                                  <a:ea typeface="+mn-ea"/>
                                </a:rPr>
                                <m:t>𝑤</m:t>
                              </m:r>
                            </m:sub>
                          </m:sSub>
                        </m:den>
                      </m:f>
                    </m:oMath>
                  </m:oMathPara>
                </a14:m>
                <a:endParaRPr lang="en-US" sz="1800" b="0" dirty="0">
                  <a:solidFill>
                    <a:prstClr val="black"/>
                  </a:solidFill>
                  <a:latin typeface="Calibri"/>
                  <a:ea typeface="+mn-ea"/>
                </a:endParaRPr>
              </a:p>
            </p:txBody>
          </p:sp>
        </mc:Choice>
        <mc:Fallback xmlns="">
          <p:sp>
            <p:nvSpPr>
              <p:cNvPr id="14" name="TextBox 13">
                <a:extLst>
                  <a:ext uri="{FF2B5EF4-FFF2-40B4-BE49-F238E27FC236}">
                    <a16:creationId xmlns:a16="http://schemas.microsoft.com/office/drawing/2014/main" id="{512D412F-6734-73CF-78DF-05DC94DE9E01}"/>
                  </a:ext>
                </a:extLst>
              </p:cNvPr>
              <p:cNvSpPr txBox="1">
                <a:spLocks noRot="1" noChangeAspect="1" noMove="1" noResize="1" noEditPoints="1" noAdjustHandles="1" noChangeArrowheads="1" noChangeShapeType="1" noTextEdit="1"/>
              </p:cNvSpPr>
              <p:nvPr/>
            </p:nvSpPr>
            <p:spPr>
              <a:xfrm>
                <a:off x="3949748" y="6127295"/>
                <a:ext cx="1313116" cy="547009"/>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0676489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66535-FAE3-2929-EBF8-A034F4EB3299}"/>
              </a:ext>
            </a:extLst>
          </p:cNvPr>
          <p:cNvSpPr>
            <a:spLocks noGrp="1"/>
          </p:cNvSpPr>
          <p:nvPr>
            <p:ph type="title"/>
          </p:nvPr>
        </p:nvSpPr>
        <p:spPr/>
        <p:txBody>
          <a:bodyPr/>
          <a:lstStyle/>
          <a:p>
            <a:r>
              <a:rPr lang="en-US" dirty="0"/>
              <a:t>CFD set up</a:t>
            </a:r>
          </a:p>
        </p:txBody>
      </p:sp>
      <p:sp>
        <p:nvSpPr>
          <p:cNvPr id="5" name="Slide Number Placeholder 4">
            <a:extLst>
              <a:ext uri="{FF2B5EF4-FFF2-40B4-BE49-F238E27FC236}">
                <a16:creationId xmlns:a16="http://schemas.microsoft.com/office/drawing/2014/main" id="{A5E68BC6-4398-F556-436F-D9DE2A568475}"/>
              </a:ext>
            </a:extLst>
          </p:cNvPr>
          <p:cNvSpPr>
            <a:spLocks noGrp="1"/>
          </p:cNvSpPr>
          <p:nvPr>
            <p:ph type="sldNum" sz="quarter" idx="12"/>
          </p:nvPr>
        </p:nvSpPr>
        <p:spPr/>
        <p:txBody>
          <a:bodyPr/>
          <a:lstStyle/>
          <a:p>
            <a:fld id="{33F42015-0FC7-4B0E-8D2B-76EADF48D957}" type="slidenum">
              <a:rPr lang="en-US" smtClean="0"/>
              <a:pPr/>
              <a:t>5</a:t>
            </a:fld>
            <a:endParaRPr lang="en-US"/>
          </a:p>
        </p:txBody>
      </p:sp>
      <p:sp>
        <p:nvSpPr>
          <p:cNvPr id="6" name="Content Placeholder 2">
            <a:extLst>
              <a:ext uri="{FF2B5EF4-FFF2-40B4-BE49-F238E27FC236}">
                <a16:creationId xmlns:a16="http://schemas.microsoft.com/office/drawing/2014/main" id="{B29701F1-DB14-4CDB-AE7F-37DCA21DD48D}"/>
              </a:ext>
            </a:extLst>
          </p:cNvPr>
          <p:cNvSpPr txBox="1">
            <a:spLocks/>
          </p:cNvSpPr>
          <p:nvPr/>
        </p:nvSpPr>
        <p:spPr>
          <a:xfrm>
            <a:off x="609600" y="1020842"/>
            <a:ext cx="6096000" cy="5472039"/>
          </a:xfrm>
          <a:prstGeom prst="rect">
            <a:avLst/>
          </a:prstGeom>
        </p:spPr>
        <p:txBody>
          <a:bodyPr vert="horz" lIns="91440" tIns="45720" rIns="91440" bIns="45720" rtlCol="0">
            <a:normAutofit fontScale="92500" lnSpcReduction="10000"/>
          </a:bodyPr>
          <a:lstStyle>
            <a:lvl1pPr marL="342891" indent="-342891" algn="l" defTabSz="457189" rtl="0" eaLnBrk="1" latinLnBrk="0" hangingPunct="1">
              <a:spcBef>
                <a:spcPct val="20000"/>
              </a:spcBef>
              <a:buFont typeface="Arial"/>
              <a:buChar char="•"/>
              <a:defRPr sz="2000" kern="1200">
                <a:solidFill>
                  <a:schemeClr val="tx1"/>
                </a:solidFill>
                <a:latin typeface="+mj-lt"/>
                <a:ea typeface="+mn-ea"/>
                <a:cs typeface="Helvetica"/>
              </a:defRPr>
            </a:lvl1pPr>
            <a:lvl2pPr marL="742932" indent="-285744" algn="l" defTabSz="457189" rtl="0" eaLnBrk="1" latinLnBrk="0" hangingPunct="1">
              <a:spcBef>
                <a:spcPct val="20000"/>
              </a:spcBef>
              <a:buFont typeface="Arial"/>
              <a:buChar char="–"/>
              <a:defRPr sz="1800" kern="1200">
                <a:solidFill>
                  <a:schemeClr val="tx1"/>
                </a:solidFill>
                <a:latin typeface="+mj-lt"/>
                <a:ea typeface="+mn-ea"/>
                <a:cs typeface="Helvetica"/>
              </a:defRPr>
            </a:lvl2pPr>
            <a:lvl3pPr marL="1142971" indent="-228594" algn="l" defTabSz="457189" rtl="0" eaLnBrk="1" latinLnBrk="0" hangingPunct="1">
              <a:spcBef>
                <a:spcPct val="20000"/>
              </a:spcBef>
              <a:buFont typeface="Arial"/>
              <a:buChar char="•"/>
              <a:defRPr sz="1600" kern="1200">
                <a:solidFill>
                  <a:schemeClr val="tx1"/>
                </a:solidFill>
                <a:latin typeface="+mj-lt"/>
                <a:ea typeface="+mn-ea"/>
                <a:cs typeface="Helvetica"/>
              </a:defRPr>
            </a:lvl3pPr>
            <a:lvl4pPr marL="1600160" indent="-228594" algn="l" defTabSz="457189" rtl="0" eaLnBrk="1" latinLnBrk="0" hangingPunct="1">
              <a:spcBef>
                <a:spcPct val="20000"/>
              </a:spcBef>
              <a:buFont typeface="Arial"/>
              <a:buChar char="–"/>
              <a:defRPr sz="1400" kern="1200">
                <a:solidFill>
                  <a:schemeClr val="tx1"/>
                </a:solidFill>
                <a:latin typeface="+mj-lt"/>
                <a:ea typeface="+mn-ea"/>
                <a:cs typeface="Helvetica"/>
              </a:defRPr>
            </a:lvl4pPr>
            <a:lvl5pPr marL="2057349" indent="-228594" algn="l" defTabSz="457189" rtl="0" eaLnBrk="1" latinLnBrk="0" hangingPunct="1">
              <a:spcBef>
                <a:spcPct val="20000"/>
              </a:spcBef>
              <a:buFont typeface="Arial"/>
              <a:buChar char="»"/>
              <a:defRPr sz="1400" kern="1200">
                <a:solidFill>
                  <a:schemeClr val="tx1"/>
                </a:solidFill>
                <a:latin typeface="+mj-lt"/>
                <a:ea typeface="+mn-ea"/>
                <a:cs typeface="Helvetica"/>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342891" marR="0" lvl="0" indent="-342891" algn="l" defTabSz="457189"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dirty="0">
                <a:ln>
                  <a:noFill/>
                </a:ln>
                <a:solidFill>
                  <a:sysClr val="windowText" lastClr="000000"/>
                </a:solidFill>
                <a:effectLst/>
                <a:uLnTx/>
                <a:uFillTx/>
                <a:latin typeface="Calibri"/>
                <a:ea typeface="+mn-ea"/>
                <a:cs typeface="Helvetica"/>
              </a:rPr>
              <a:t>Used commercial CFD code Flow3D</a:t>
            </a:r>
          </a:p>
          <a:p>
            <a:pPr marL="342891" marR="0" lvl="0" indent="-342891" algn="l" defTabSz="457189"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dirty="0">
                <a:ln>
                  <a:noFill/>
                </a:ln>
                <a:solidFill>
                  <a:sysClr val="windowText" lastClr="000000"/>
                </a:solidFill>
                <a:effectLst/>
                <a:uLnTx/>
                <a:uFillTx/>
                <a:latin typeface="Calibri"/>
                <a:ea typeface="+mn-ea"/>
                <a:cs typeface="Helvetica"/>
              </a:rPr>
              <a:t>3D VOF solver</a:t>
            </a:r>
          </a:p>
          <a:p>
            <a:pPr marL="342891" marR="0" lvl="0" indent="-342891" algn="l" defTabSz="457189"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dirty="0">
                <a:ln>
                  <a:noFill/>
                </a:ln>
                <a:solidFill>
                  <a:sysClr val="windowText" lastClr="000000"/>
                </a:solidFill>
                <a:effectLst/>
                <a:uLnTx/>
                <a:uFillTx/>
                <a:latin typeface="Calibri"/>
                <a:ea typeface="+mn-ea"/>
                <a:cs typeface="Helvetica"/>
              </a:rPr>
              <a:t> K-w turbulence model</a:t>
            </a:r>
          </a:p>
          <a:p>
            <a:pPr marL="342891" marR="0" lvl="0" indent="-342891" algn="l" defTabSz="457189"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dirty="0">
                <a:ln>
                  <a:noFill/>
                </a:ln>
                <a:solidFill>
                  <a:sysClr val="windowText" lastClr="000000"/>
                </a:solidFill>
                <a:effectLst/>
                <a:uLnTx/>
                <a:uFillTx/>
                <a:latin typeface="Calibri"/>
                <a:ea typeface="+mn-ea"/>
                <a:cs typeface="Helvetica"/>
              </a:rPr>
              <a:t>Included surface tension</a:t>
            </a:r>
          </a:p>
          <a:p>
            <a:pPr marL="742932" marR="0" lvl="1" indent="-285744" algn="l" defTabSz="457189" rtl="0" eaLnBrk="1" fontAlgn="auto" latinLnBrk="0" hangingPunct="1">
              <a:lnSpc>
                <a:spcPct val="10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sysClr val="windowText" lastClr="000000"/>
                </a:solidFill>
                <a:effectLst/>
                <a:uLnTx/>
                <a:uFillTx/>
                <a:latin typeface="Calibri"/>
                <a:ea typeface="+mn-ea"/>
                <a:cs typeface="Helvetica"/>
              </a:rPr>
              <a:t>Contact angle: 1 degree</a:t>
            </a:r>
            <a:endParaRPr kumimoji="0" lang="en-US" sz="2000" b="0" i="0" u="none" strike="noStrike" kern="1200" cap="none" spc="0" normalizeH="0" baseline="0" noProof="0" dirty="0">
              <a:ln>
                <a:noFill/>
              </a:ln>
              <a:solidFill>
                <a:sysClr val="windowText" lastClr="000000"/>
              </a:solidFill>
              <a:effectLst/>
              <a:uLnTx/>
              <a:uFillTx/>
              <a:latin typeface="Calibri"/>
              <a:ea typeface="+mn-ea"/>
              <a:cs typeface="Helvetica"/>
            </a:endParaRPr>
          </a:p>
          <a:p>
            <a:pPr marL="342891" marR="0" lvl="0" indent="-342891" algn="l" defTabSz="457189"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dirty="0">
                <a:ln>
                  <a:noFill/>
                </a:ln>
                <a:solidFill>
                  <a:sysClr val="windowText" lastClr="000000"/>
                </a:solidFill>
                <a:effectLst/>
                <a:uLnTx/>
                <a:uFillTx/>
                <a:latin typeface="Calibri"/>
                <a:ea typeface="+mn-ea"/>
                <a:cs typeface="Helvetica"/>
              </a:rPr>
              <a:t>Included heat and mass transfer</a:t>
            </a:r>
          </a:p>
          <a:p>
            <a:pPr marL="742932" marR="0" lvl="1" indent="-285744" algn="l" defTabSz="457189" rtl="0" eaLnBrk="1" fontAlgn="auto" latinLnBrk="0" hangingPunct="1">
              <a:lnSpc>
                <a:spcPct val="10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sysClr val="windowText" lastClr="000000"/>
                </a:solidFill>
                <a:effectLst/>
                <a:uLnTx/>
                <a:uFillTx/>
                <a:latin typeface="Calibri"/>
                <a:ea typeface="+mn-ea"/>
                <a:cs typeface="Helvetica"/>
              </a:rPr>
              <a:t>Accommodation coefficient: 1e-3</a:t>
            </a:r>
          </a:p>
          <a:p>
            <a:pPr marL="342891" marR="0" lvl="0" indent="-342891" algn="l" defTabSz="457189"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dirty="0">
                <a:ln>
                  <a:noFill/>
                </a:ln>
                <a:solidFill>
                  <a:sysClr val="windowText" lastClr="000000"/>
                </a:solidFill>
                <a:effectLst/>
                <a:uLnTx/>
                <a:uFillTx/>
                <a:latin typeface="Calibri"/>
                <a:ea typeface="+mn-ea"/>
                <a:cs typeface="Helvetica"/>
              </a:rPr>
              <a:t>Used Flow3D non-condensable gas model to model helium pressurant</a:t>
            </a:r>
          </a:p>
          <a:p>
            <a:pPr marL="342891" marR="0" lvl="0" indent="-342891" algn="l" defTabSz="457189"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dirty="0">
                <a:ln>
                  <a:noFill/>
                </a:ln>
                <a:solidFill>
                  <a:sysClr val="windowText" lastClr="000000"/>
                </a:solidFill>
                <a:effectLst/>
                <a:uLnTx/>
                <a:uFillTx/>
                <a:latin typeface="Calibri"/>
                <a:ea typeface="+mn-ea"/>
                <a:cs typeface="Helvetica"/>
              </a:rPr>
              <a:t>Assumptions:</a:t>
            </a:r>
          </a:p>
          <a:p>
            <a:pPr lvl="1" indent="-342891" fontAlgn="auto">
              <a:spcAft>
                <a:spcPts val="0"/>
              </a:spcAft>
              <a:buFont typeface="Arial"/>
              <a:buChar char="•"/>
              <a:defRPr/>
            </a:pPr>
            <a:r>
              <a:rPr kumimoji="0" lang="en-US" b="0" i="0" u="none" strike="noStrike" kern="1200" cap="none" spc="0" normalizeH="0" baseline="0" noProof="0" dirty="0">
                <a:ln>
                  <a:noFill/>
                </a:ln>
                <a:solidFill>
                  <a:sysClr val="windowText" lastClr="000000"/>
                </a:solidFill>
                <a:effectLst/>
                <a:uLnTx/>
                <a:uFillTx/>
                <a:latin typeface="Calibri"/>
                <a:ea typeface="+mn-ea"/>
                <a:cs typeface="Helvetica"/>
              </a:rPr>
              <a:t>Used constant liquid fluid properties  (LCH4 at 112.5 K)</a:t>
            </a:r>
          </a:p>
          <a:p>
            <a:pPr lvl="1" indent="-342891" fontAlgn="auto">
              <a:spcAft>
                <a:spcPts val="0"/>
              </a:spcAft>
              <a:buFont typeface="Arial"/>
              <a:buChar char="•"/>
              <a:defRPr/>
            </a:pPr>
            <a:r>
              <a:rPr kumimoji="0" lang="en-US" b="0" i="0" u="none" strike="noStrike" kern="1200" cap="none" spc="0" normalizeH="0" baseline="0" noProof="0" dirty="0">
                <a:ln>
                  <a:noFill/>
                </a:ln>
                <a:solidFill>
                  <a:sysClr val="windowText" lastClr="000000"/>
                </a:solidFill>
                <a:effectLst/>
                <a:uLnTx/>
                <a:uFillTx/>
                <a:latin typeface="Calibri"/>
                <a:ea typeface="+mn-ea"/>
                <a:cs typeface="Helvetica"/>
              </a:rPr>
              <a:t>Used compressible ideal gas for ullage </a:t>
            </a:r>
          </a:p>
          <a:p>
            <a:pPr lvl="1" indent="-342891" fontAlgn="auto">
              <a:spcAft>
                <a:spcPts val="0"/>
              </a:spcAft>
              <a:buFont typeface="Arial"/>
              <a:buChar char="•"/>
              <a:defRPr/>
            </a:pPr>
            <a:r>
              <a:rPr kumimoji="0" lang="en-US" b="0" i="0" u="none" strike="noStrike" kern="1200" cap="none" spc="0" normalizeH="0" baseline="0" noProof="0" dirty="0">
                <a:ln>
                  <a:noFill/>
                </a:ln>
                <a:solidFill>
                  <a:sysClr val="windowText" lastClr="000000"/>
                </a:solidFill>
                <a:effectLst/>
                <a:uLnTx/>
                <a:uFillTx/>
                <a:latin typeface="Calibri"/>
                <a:ea typeface="+mn-ea"/>
                <a:cs typeface="Helvetica"/>
              </a:rPr>
              <a:t>The walls had constant Aluminum 2219 properties at </a:t>
            </a:r>
            <a:r>
              <a:rPr kumimoji="0" lang="en-US" b="0" i="0" u="none" strike="noStrike" kern="1200" cap="none" spc="0" normalizeH="0" baseline="0" noProof="0" dirty="0" err="1">
                <a:ln>
                  <a:noFill/>
                </a:ln>
                <a:solidFill>
                  <a:sysClr val="windowText" lastClr="000000"/>
                </a:solidFill>
                <a:effectLst/>
                <a:uLnTx/>
                <a:uFillTx/>
                <a:latin typeface="Calibri"/>
                <a:ea typeface="+mn-ea"/>
                <a:cs typeface="Helvetica"/>
              </a:rPr>
              <a:t>Tsat</a:t>
            </a:r>
            <a:r>
              <a:rPr kumimoji="0" lang="en-US" b="0" i="0" u="none" strike="noStrike" kern="1200" cap="none" spc="0" normalizeH="0" baseline="0" noProof="0" dirty="0">
                <a:ln>
                  <a:noFill/>
                </a:ln>
                <a:solidFill>
                  <a:sysClr val="windowText" lastClr="000000"/>
                </a:solidFill>
                <a:effectLst/>
                <a:uLnTx/>
                <a:uFillTx/>
                <a:latin typeface="Calibri"/>
                <a:ea typeface="+mn-ea"/>
                <a:cs typeface="Helvetica"/>
              </a:rPr>
              <a:t> (128.73 K)</a:t>
            </a:r>
          </a:p>
          <a:p>
            <a:pPr lvl="1" indent="-342891" fontAlgn="auto">
              <a:spcAft>
                <a:spcPts val="0"/>
              </a:spcAft>
              <a:buFont typeface="Arial"/>
              <a:buChar char="•"/>
              <a:defRPr/>
            </a:pPr>
            <a:r>
              <a:rPr kumimoji="0" lang="en-US" b="0" i="0" u="none" strike="noStrike" kern="1200" cap="none" spc="0" normalizeH="0" baseline="0" noProof="0" dirty="0">
                <a:ln>
                  <a:noFill/>
                </a:ln>
                <a:solidFill>
                  <a:sysClr val="windowText" lastClr="000000"/>
                </a:solidFill>
                <a:effectLst/>
                <a:uLnTx/>
                <a:uFillTx/>
                <a:latin typeface="Calibri"/>
                <a:ea typeface="+mn-ea"/>
                <a:cs typeface="Helvetica"/>
              </a:rPr>
              <a:t>At start of the ramp</a:t>
            </a:r>
            <a:r>
              <a:rPr lang="en-US" b="0" dirty="0">
                <a:solidFill>
                  <a:sysClr val="windowText" lastClr="000000"/>
                </a:solidFill>
                <a:latin typeface="Calibri"/>
              </a:rPr>
              <a:t> the ullage and wall temps were initialized at </a:t>
            </a:r>
            <a:r>
              <a:rPr lang="en-US" b="0" dirty="0" err="1">
                <a:solidFill>
                  <a:sysClr val="windowText" lastClr="000000"/>
                </a:solidFill>
                <a:latin typeface="Calibri"/>
              </a:rPr>
              <a:t>Tsat</a:t>
            </a:r>
            <a:endParaRPr lang="en-US" b="0" dirty="0">
              <a:solidFill>
                <a:sysClr val="windowText" lastClr="000000"/>
              </a:solidFill>
              <a:latin typeface="Calibri"/>
            </a:endParaRPr>
          </a:p>
          <a:p>
            <a:pPr lvl="1" indent="-342891" fontAlgn="auto">
              <a:spcAft>
                <a:spcPts val="0"/>
              </a:spcAft>
              <a:buFont typeface="Arial"/>
              <a:buChar char="•"/>
              <a:defRPr/>
            </a:pPr>
            <a:r>
              <a:rPr kumimoji="0" lang="en-US" b="0" i="0" u="none" strike="noStrike" kern="1200" cap="none" spc="0" normalizeH="0" baseline="0" noProof="0" dirty="0">
                <a:ln>
                  <a:noFill/>
                </a:ln>
                <a:solidFill>
                  <a:sysClr val="windowText" lastClr="000000"/>
                </a:solidFill>
                <a:effectLst/>
                <a:uLnTx/>
                <a:uFillTx/>
                <a:latin typeface="Calibri"/>
                <a:ea typeface="+mn-ea"/>
                <a:cs typeface="Helvetica"/>
              </a:rPr>
              <a:t>Flow rate of diffuser was unknown, so diffuser was set to have a flow rate </a:t>
            </a:r>
            <a:r>
              <a:rPr kumimoji="0" lang="en-US" b="0" i="0" u="none" strike="noStrike" kern="1200" cap="none" spc="0" normalizeH="0" baseline="0" noProof="0">
                <a:ln>
                  <a:noFill/>
                </a:ln>
                <a:solidFill>
                  <a:sysClr val="windowText" lastClr="000000"/>
                </a:solidFill>
                <a:effectLst/>
                <a:uLnTx/>
                <a:uFillTx/>
                <a:latin typeface="Calibri"/>
                <a:ea typeface="+mn-ea"/>
                <a:cs typeface="Helvetica"/>
              </a:rPr>
              <a:t>of 0.009 </a:t>
            </a:r>
            <a:r>
              <a:rPr kumimoji="0" lang="en-US" b="0" i="0" u="none" strike="noStrike" kern="1200" cap="none" spc="0" normalizeH="0" baseline="0" noProof="0" dirty="0">
                <a:ln>
                  <a:noFill/>
                </a:ln>
                <a:solidFill>
                  <a:sysClr val="windowText" lastClr="000000"/>
                </a:solidFill>
                <a:effectLst/>
                <a:uLnTx/>
                <a:uFillTx/>
                <a:latin typeface="Calibri"/>
                <a:ea typeface="+mn-ea"/>
                <a:cs typeface="Helvetica"/>
              </a:rPr>
              <a:t>kg/s and </a:t>
            </a:r>
            <a:r>
              <a:rPr lang="en-US" b="0" dirty="0">
                <a:solidFill>
                  <a:sysClr val="windowText" lastClr="000000"/>
                </a:solidFill>
                <a:latin typeface="Calibri"/>
              </a:rPr>
              <a:t>was</a:t>
            </a:r>
            <a:r>
              <a:rPr kumimoji="0" lang="en-US" b="0" i="0" u="none" strike="noStrike" kern="1200" cap="none" spc="0" normalizeH="0" baseline="0" noProof="0" dirty="0">
                <a:ln>
                  <a:noFill/>
                </a:ln>
                <a:solidFill>
                  <a:sysClr val="windowText" lastClr="000000"/>
                </a:solidFill>
                <a:effectLst/>
                <a:uLnTx/>
                <a:uFillTx/>
                <a:latin typeface="Calibri"/>
                <a:ea typeface="+mn-ea"/>
                <a:cs typeface="Helvetica"/>
              </a:rPr>
              <a:t> turned off and on to keep pressure at target pressure of 3.4 bar</a:t>
            </a:r>
          </a:p>
        </p:txBody>
      </p:sp>
      <p:pic>
        <p:nvPicPr>
          <p:cNvPr id="7" name="Picture 6">
            <a:extLst>
              <a:ext uri="{FF2B5EF4-FFF2-40B4-BE49-F238E27FC236}">
                <a16:creationId xmlns:a16="http://schemas.microsoft.com/office/drawing/2014/main" id="{39A51946-9A1C-4288-2691-E8257BD87A54}"/>
              </a:ext>
            </a:extLst>
          </p:cNvPr>
          <p:cNvPicPr>
            <a:picLocks noChangeAspect="1"/>
          </p:cNvPicPr>
          <p:nvPr/>
        </p:nvPicPr>
        <p:blipFill>
          <a:blip r:embed="rId2"/>
          <a:stretch>
            <a:fillRect/>
          </a:stretch>
        </p:blipFill>
        <p:spPr>
          <a:xfrm>
            <a:off x="6765925" y="1485900"/>
            <a:ext cx="5162550" cy="3886200"/>
          </a:xfrm>
          <a:prstGeom prst="rect">
            <a:avLst/>
          </a:prstGeom>
        </p:spPr>
      </p:pic>
    </p:spTree>
    <p:extLst>
      <p:ext uri="{BB962C8B-B14F-4D97-AF65-F5344CB8AC3E}">
        <p14:creationId xmlns:p14="http://schemas.microsoft.com/office/powerpoint/2010/main" val="8985380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868B2-02A1-5CC1-4E07-DE2B1E3C8E11}"/>
              </a:ext>
            </a:extLst>
          </p:cNvPr>
          <p:cNvSpPr>
            <a:spLocks noGrp="1"/>
          </p:cNvSpPr>
          <p:nvPr>
            <p:ph type="title"/>
          </p:nvPr>
        </p:nvSpPr>
        <p:spPr/>
        <p:txBody>
          <a:bodyPr/>
          <a:lstStyle/>
          <a:p>
            <a:r>
              <a:rPr lang="en-US" dirty="0"/>
              <a:t>Flow3D non-condensable gas model</a:t>
            </a:r>
          </a:p>
        </p:txBody>
      </p:sp>
      <p:sp>
        <p:nvSpPr>
          <p:cNvPr id="4" name="Footer Placeholder 3">
            <a:extLst>
              <a:ext uri="{FF2B5EF4-FFF2-40B4-BE49-F238E27FC236}">
                <a16:creationId xmlns:a16="http://schemas.microsoft.com/office/drawing/2014/main" id="{7188C216-C600-F063-ECF2-AD707EC2431D}"/>
              </a:ext>
            </a:extLst>
          </p:cNvPr>
          <p:cNvSpPr>
            <a:spLocks noGrp="1"/>
          </p:cNvSpPr>
          <p:nvPr>
            <p:ph type="ftr" sz="quarter" idx="11"/>
          </p:nvPr>
        </p:nvSpPr>
        <p:spPr/>
        <p:txBody>
          <a:bodyPr/>
          <a:lstStyle/>
          <a:p>
            <a:r>
              <a:rPr lang="en-US">
                <a:latin typeface="Arial"/>
                <a:ea typeface="ＭＳ Ｐゴシック"/>
                <a:cs typeface="Arial"/>
              </a:rPr>
              <a:t>TFAWS 2024 – August 26-30, 2024</a:t>
            </a:r>
          </a:p>
        </p:txBody>
      </p:sp>
      <p:sp>
        <p:nvSpPr>
          <p:cNvPr id="5" name="Slide Number Placeholder 4">
            <a:extLst>
              <a:ext uri="{FF2B5EF4-FFF2-40B4-BE49-F238E27FC236}">
                <a16:creationId xmlns:a16="http://schemas.microsoft.com/office/drawing/2014/main" id="{31B81404-F6A6-E634-7051-693E10BC4109}"/>
              </a:ext>
            </a:extLst>
          </p:cNvPr>
          <p:cNvSpPr>
            <a:spLocks noGrp="1"/>
          </p:cNvSpPr>
          <p:nvPr>
            <p:ph type="sldNum" sz="quarter" idx="12"/>
          </p:nvPr>
        </p:nvSpPr>
        <p:spPr/>
        <p:txBody>
          <a:bodyPr/>
          <a:lstStyle/>
          <a:p>
            <a:fld id="{33F42015-0FC7-4B0E-8D2B-76EADF48D957}" type="slidenum">
              <a:rPr lang="en-US" smtClean="0"/>
              <a:pPr/>
              <a:t>6</a:t>
            </a:fld>
            <a:endParaRPr lang="en-US"/>
          </a:p>
        </p:txBody>
      </p:sp>
      <p:sp>
        <p:nvSpPr>
          <p:cNvPr id="6" name="Content Placeholder 2">
            <a:extLst>
              <a:ext uri="{FF2B5EF4-FFF2-40B4-BE49-F238E27FC236}">
                <a16:creationId xmlns:a16="http://schemas.microsoft.com/office/drawing/2014/main" id="{9D6166DD-70E0-B6E6-CC9A-314DE39DAEA4}"/>
              </a:ext>
            </a:extLst>
          </p:cNvPr>
          <p:cNvSpPr txBox="1">
            <a:spLocks/>
          </p:cNvSpPr>
          <p:nvPr/>
        </p:nvSpPr>
        <p:spPr>
          <a:xfrm>
            <a:off x="609600" y="1020842"/>
            <a:ext cx="5638800" cy="5472039"/>
          </a:xfrm>
          <a:prstGeom prst="rect">
            <a:avLst/>
          </a:prstGeom>
        </p:spPr>
        <p:txBody>
          <a:bodyPr vert="horz" lIns="91440" tIns="45720" rIns="91440" bIns="45720" rtlCol="0">
            <a:normAutofit lnSpcReduction="10000"/>
          </a:bodyPr>
          <a:lstStyle>
            <a:lvl1pPr marL="342891" indent="-342891" algn="l" defTabSz="457189" rtl="0" eaLnBrk="1" latinLnBrk="0" hangingPunct="1">
              <a:spcBef>
                <a:spcPct val="20000"/>
              </a:spcBef>
              <a:buFont typeface="Arial"/>
              <a:buChar char="•"/>
              <a:defRPr sz="2000" kern="1200">
                <a:solidFill>
                  <a:schemeClr val="tx1"/>
                </a:solidFill>
                <a:latin typeface="+mj-lt"/>
                <a:ea typeface="+mn-ea"/>
                <a:cs typeface="Helvetica"/>
              </a:defRPr>
            </a:lvl1pPr>
            <a:lvl2pPr marL="742932" indent="-285744" algn="l" defTabSz="457189" rtl="0" eaLnBrk="1" latinLnBrk="0" hangingPunct="1">
              <a:spcBef>
                <a:spcPct val="20000"/>
              </a:spcBef>
              <a:buFont typeface="Arial"/>
              <a:buChar char="–"/>
              <a:defRPr sz="1800" kern="1200">
                <a:solidFill>
                  <a:schemeClr val="tx1"/>
                </a:solidFill>
                <a:latin typeface="+mj-lt"/>
                <a:ea typeface="+mn-ea"/>
                <a:cs typeface="Helvetica"/>
              </a:defRPr>
            </a:lvl2pPr>
            <a:lvl3pPr marL="1142971" indent="-228594" algn="l" defTabSz="457189" rtl="0" eaLnBrk="1" latinLnBrk="0" hangingPunct="1">
              <a:spcBef>
                <a:spcPct val="20000"/>
              </a:spcBef>
              <a:buFont typeface="Arial"/>
              <a:buChar char="•"/>
              <a:defRPr sz="1600" kern="1200">
                <a:solidFill>
                  <a:schemeClr val="tx1"/>
                </a:solidFill>
                <a:latin typeface="+mj-lt"/>
                <a:ea typeface="+mn-ea"/>
                <a:cs typeface="Helvetica"/>
              </a:defRPr>
            </a:lvl3pPr>
            <a:lvl4pPr marL="1600160" indent="-228594" algn="l" defTabSz="457189" rtl="0" eaLnBrk="1" latinLnBrk="0" hangingPunct="1">
              <a:spcBef>
                <a:spcPct val="20000"/>
              </a:spcBef>
              <a:buFont typeface="Arial"/>
              <a:buChar char="–"/>
              <a:defRPr sz="1400" kern="1200">
                <a:solidFill>
                  <a:schemeClr val="tx1"/>
                </a:solidFill>
                <a:latin typeface="+mj-lt"/>
                <a:ea typeface="+mn-ea"/>
                <a:cs typeface="Helvetica"/>
              </a:defRPr>
            </a:lvl4pPr>
            <a:lvl5pPr marL="2057349" indent="-228594" algn="l" defTabSz="457189" rtl="0" eaLnBrk="1" latinLnBrk="0" hangingPunct="1">
              <a:spcBef>
                <a:spcPct val="20000"/>
              </a:spcBef>
              <a:buFont typeface="Arial"/>
              <a:buChar char="»"/>
              <a:defRPr sz="1400" kern="1200">
                <a:solidFill>
                  <a:schemeClr val="tx1"/>
                </a:solidFill>
                <a:latin typeface="+mj-lt"/>
                <a:ea typeface="+mn-ea"/>
                <a:cs typeface="Helvetica"/>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342891" marR="0" lvl="0" indent="-342891" algn="l" defTabSz="457189"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dirty="0">
                <a:ln>
                  <a:noFill/>
                </a:ln>
                <a:solidFill>
                  <a:sysClr val="windowText" lastClr="000000"/>
                </a:solidFill>
                <a:effectLst/>
                <a:uLnTx/>
                <a:uFillTx/>
                <a:latin typeface="Calibri"/>
                <a:ea typeface="+mn-ea"/>
                <a:cs typeface="Helvetica"/>
              </a:rPr>
              <a:t>Flow3D has a non condensable gas model which allows the gaseous phase to be a mixture of vapor and non-condensable gas </a:t>
            </a:r>
          </a:p>
          <a:p>
            <a:pPr marL="742932" marR="0" lvl="1" indent="-285744" algn="l" defTabSz="457189" rtl="0" eaLnBrk="1" fontAlgn="auto" latinLnBrk="0" hangingPunct="1">
              <a:lnSpc>
                <a:spcPct val="10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sysClr val="windowText" lastClr="000000"/>
                </a:solidFill>
                <a:effectLst/>
                <a:uLnTx/>
                <a:uFillTx/>
                <a:latin typeface="Calibri"/>
                <a:ea typeface="+mn-ea"/>
                <a:cs typeface="Helvetica"/>
              </a:rPr>
              <a:t>In this case, the vapor is methane, and the non-condensable gas is helium</a:t>
            </a:r>
          </a:p>
          <a:p>
            <a:pPr marL="342891" marR="0" lvl="0" indent="-342891" algn="l" defTabSz="457189"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dirty="0">
                <a:ln>
                  <a:noFill/>
                </a:ln>
                <a:solidFill>
                  <a:sysClr val="windowText" lastClr="000000"/>
                </a:solidFill>
                <a:effectLst/>
                <a:uLnTx/>
                <a:uFillTx/>
                <a:latin typeface="Calibri"/>
                <a:ea typeface="+mn-ea"/>
                <a:cs typeface="Helvetica"/>
              </a:rPr>
              <a:t>The mixture gas constant is calculated as a density weighted average of the gas constants of the vapor and the non-condensable gas  </a:t>
            </a:r>
          </a:p>
          <a:p>
            <a:pPr marL="342891" marR="0" lvl="0" indent="-342891" algn="l" defTabSz="457189"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dirty="0">
                <a:ln>
                  <a:noFill/>
                </a:ln>
                <a:solidFill>
                  <a:sysClr val="windowText" lastClr="000000"/>
                </a:solidFill>
                <a:effectLst/>
                <a:uLnTx/>
                <a:uFillTx/>
                <a:latin typeface="Calibri"/>
                <a:ea typeface="+mn-ea"/>
                <a:cs typeface="Helvetica"/>
              </a:rPr>
              <a:t>Then the pressure is computed using that mixture gas constant</a:t>
            </a:r>
          </a:p>
          <a:p>
            <a:pPr marL="342891" marR="0" lvl="0" indent="-342891" algn="l" defTabSz="457189"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dirty="0">
                <a:ln>
                  <a:noFill/>
                </a:ln>
                <a:solidFill>
                  <a:sysClr val="windowText" lastClr="000000"/>
                </a:solidFill>
                <a:effectLst/>
                <a:uLnTx/>
                <a:uFillTx/>
                <a:latin typeface="Calibri"/>
                <a:ea typeface="+mn-ea"/>
                <a:cs typeface="Helvetica"/>
              </a:rPr>
              <a:t>A specific heat is specified for both the non-condensable gas and vapor </a:t>
            </a:r>
          </a:p>
          <a:p>
            <a:pPr marL="342891" marR="0" lvl="0" indent="-342891" algn="l" defTabSz="457189"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dirty="0">
                <a:ln>
                  <a:noFill/>
                </a:ln>
                <a:solidFill>
                  <a:sysClr val="windowText" lastClr="000000"/>
                </a:solidFill>
                <a:effectLst/>
                <a:uLnTx/>
                <a:uFillTx/>
                <a:latin typeface="Calibri"/>
                <a:ea typeface="+mn-ea"/>
                <a:cs typeface="Helvetica"/>
              </a:rPr>
              <a:t>However, a singular viscosity and thermal conductivity is set for the non-condensable and vapor</a:t>
            </a:r>
          </a:p>
          <a:p>
            <a:pPr marL="742932" marR="0" lvl="1" indent="-285744" algn="l" defTabSz="457189" rtl="0" eaLnBrk="1" fontAlgn="auto" latinLnBrk="0" hangingPunct="1">
              <a:lnSpc>
                <a:spcPct val="10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sysClr val="windowText" lastClr="000000"/>
                </a:solidFill>
                <a:effectLst/>
                <a:uLnTx/>
                <a:uFillTx/>
                <a:latin typeface="Calibri"/>
                <a:ea typeface="+mn-ea"/>
                <a:cs typeface="Helvetica"/>
              </a:rPr>
              <a:t>These properties can vary by temperature but not mixture</a:t>
            </a:r>
          </a:p>
          <a:p>
            <a:pPr marL="0" marR="0" lvl="0" indent="0" algn="l" defTabSz="457189" rtl="0" eaLnBrk="1" fontAlgn="auto" latinLnBrk="0" hangingPunct="1">
              <a:lnSpc>
                <a:spcPct val="100000"/>
              </a:lnSpc>
              <a:spcBef>
                <a:spcPct val="20000"/>
              </a:spcBef>
              <a:spcAft>
                <a:spcPts val="0"/>
              </a:spcAft>
              <a:buClrTx/>
              <a:buSzTx/>
              <a:buFont typeface="Arial"/>
              <a:buNone/>
              <a:tabLst/>
              <a:defRPr/>
            </a:pPr>
            <a:endParaRPr kumimoji="0" lang="en-US" sz="2000" b="0" i="0" u="none" strike="noStrike" kern="1200" cap="none" spc="0" normalizeH="0" baseline="0" noProof="0" dirty="0">
              <a:ln>
                <a:noFill/>
              </a:ln>
              <a:solidFill>
                <a:sysClr val="windowText" lastClr="000000"/>
              </a:solidFill>
              <a:effectLst/>
              <a:uLnTx/>
              <a:uFillTx/>
              <a:latin typeface="Calibri"/>
              <a:ea typeface="+mn-ea"/>
              <a:cs typeface="Helvetica"/>
            </a:endParaRPr>
          </a:p>
          <a:p>
            <a:pPr marL="342891" marR="0" lvl="0" indent="-342891" algn="l" defTabSz="457189" rtl="0" eaLnBrk="1" fontAlgn="auto" latinLnBrk="0" hangingPunct="1">
              <a:lnSpc>
                <a:spcPct val="100000"/>
              </a:lnSpc>
              <a:spcBef>
                <a:spcPct val="20000"/>
              </a:spcBef>
              <a:spcAft>
                <a:spcPts val="0"/>
              </a:spcAft>
              <a:buClrTx/>
              <a:buSzTx/>
              <a:buFont typeface="Arial"/>
              <a:buChar char="•"/>
              <a:tabLst/>
              <a:defRPr/>
            </a:pPr>
            <a:endParaRPr kumimoji="0" lang="en-US" sz="2000" b="0" i="0" u="none" strike="noStrike" kern="1200" cap="none" spc="0" normalizeH="0" baseline="0" noProof="0" dirty="0">
              <a:ln>
                <a:noFill/>
              </a:ln>
              <a:solidFill>
                <a:sysClr val="windowText" lastClr="000000"/>
              </a:solidFill>
              <a:effectLst/>
              <a:uLnTx/>
              <a:uFillTx/>
              <a:latin typeface="Calibri"/>
              <a:ea typeface="+mn-ea"/>
              <a:cs typeface="Helvetica"/>
            </a:endParaRPr>
          </a:p>
          <a:p>
            <a:pPr marL="342891" marR="0" lvl="0" indent="-342891" algn="l" defTabSz="457189" rtl="0" eaLnBrk="1" fontAlgn="auto" latinLnBrk="0" hangingPunct="1">
              <a:lnSpc>
                <a:spcPct val="100000"/>
              </a:lnSpc>
              <a:spcBef>
                <a:spcPct val="20000"/>
              </a:spcBef>
              <a:spcAft>
                <a:spcPts val="0"/>
              </a:spcAft>
              <a:buClrTx/>
              <a:buSzTx/>
              <a:buFont typeface="Arial"/>
              <a:buChar char="•"/>
              <a:tabLst/>
              <a:defRPr/>
            </a:pPr>
            <a:endParaRPr kumimoji="0" lang="en-US" sz="2000" b="0" i="0" u="none" strike="noStrike" kern="1200" cap="none" spc="0" normalizeH="0" baseline="0" noProof="0" dirty="0">
              <a:ln>
                <a:noFill/>
              </a:ln>
              <a:solidFill>
                <a:sysClr val="windowText" lastClr="000000"/>
              </a:solidFill>
              <a:effectLst/>
              <a:uLnTx/>
              <a:uFillTx/>
              <a:latin typeface="Calibri"/>
              <a:ea typeface="+mn-ea"/>
              <a:cs typeface="Helvetica"/>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A6699442-AA41-0655-159E-FE3ACC8712FE}"/>
                  </a:ext>
                </a:extLst>
              </p:cNvPr>
              <p:cNvSpPr txBox="1"/>
              <p:nvPr/>
            </p:nvSpPr>
            <p:spPr>
              <a:xfrm>
                <a:off x="7711784" y="1561363"/>
                <a:ext cx="3270832" cy="763414"/>
              </a:xfrm>
              <a:prstGeom prst="rect">
                <a:avLst/>
              </a:prstGeom>
              <a:noFill/>
            </p:spPr>
            <p:txBody>
              <a:bodyPr wrap="none" lIns="0" tIns="0" rIns="0" bIns="0" rtlCol="0">
                <a:spAutoFit/>
              </a:bodyPr>
              <a:lstStyle/>
              <a:p>
                <a:pPr algn="l"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acc>
                        <m:accPr>
                          <m:chr m:val="̅"/>
                          <m:ctrlPr>
                            <a:rPr lang="en-US" sz="2400" b="0" i="1" smtClean="0">
                              <a:solidFill>
                                <a:prstClr val="black"/>
                              </a:solidFill>
                              <a:latin typeface="Cambria Math" panose="02040503050406030204" pitchFamily="18" charset="0"/>
                              <a:ea typeface="+mn-ea"/>
                            </a:rPr>
                          </m:ctrlPr>
                        </m:accPr>
                        <m:e>
                          <m:sSub>
                            <m:sSubPr>
                              <m:ctrlPr>
                                <a:rPr lang="en-US" sz="2400" b="0" i="1" smtClean="0">
                                  <a:solidFill>
                                    <a:prstClr val="black"/>
                                  </a:solidFill>
                                  <a:latin typeface="Cambria Math" panose="02040503050406030204" pitchFamily="18" charset="0"/>
                                  <a:ea typeface="+mn-ea"/>
                                </a:rPr>
                              </m:ctrlPr>
                            </m:sSubPr>
                            <m:e>
                              <m:r>
                                <a:rPr lang="en-US" sz="2400" b="0" i="1" smtClean="0">
                                  <a:solidFill>
                                    <a:prstClr val="black"/>
                                  </a:solidFill>
                                  <a:latin typeface="Cambria Math" panose="02040503050406030204" pitchFamily="18" charset="0"/>
                                  <a:ea typeface="+mn-ea"/>
                                </a:rPr>
                                <m:t>𝑅</m:t>
                              </m:r>
                            </m:e>
                            <m:sub>
                              <m:r>
                                <a:rPr lang="en-US" sz="2400" b="0" i="1" smtClean="0">
                                  <a:solidFill>
                                    <a:prstClr val="black"/>
                                  </a:solidFill>
                                  <a:latin typeface="Cambria Math" panose="02040503050406030204" pitchFamily="18" charset="0"/>
                                  <a:ea typeface="+mn-ea"/>
                                </a:rPr>
                                <m:t>𝑓</m:t>
                              </m:r>
                            </m:sub>
                          </m:sSub>
                        </m:e>
                      </m:acc>
                      <m:r>
                        <a:rPr lang="en-US" sz="2400" b="0" i="1" smtClean="0">
                          <a:solidFill>
                            <a:prstClr val="black"/>
                          </a:solidFill>
                          <a:latin typeface="Cambria Math" panose="02040503050406030204" pitchFamily="18" charset="0"/>
                          <a:ea typeface="+mn-ea"/>
                        </a:rPr>
                        <m:t>=</m:t>
                      </m:r>
                      <m:f>
                        <m:fPr>
                          <m:ctrlPr>
                            <a:rPr lang="en-US" sz="2400" b="0" i="1" smtClean="0">
                              <a:solidFill>
                                <a:prstClr val="black"/>
                              </a:solidFill>
                              <a:latin typeface="Cambria Math" panose="02040503050406030204" pitchFamily="18" charset="0"/>
                              <a:ea typeface="+mn-ea"/>
                            </a:rPr>
                          </m:ctrlPr>
                        </m:fPr>
                        <m:num>
                          <m:sSub>
                            <m:sSubPr>
                              <m:ctrlPr>
                                <a:rPr lang="en-US" sz="2400" b="0" i="1">
                                  <a:solidFill>
                                    <a:prstClr val="black"/>
                                  </a:solidFill>
                                  <a:latin typeface="Cambria Math" panose="02040503050406030204" pitchFamily="18" charset="0"/>
                                  <a:ea typeface="Cambria Math" panose="02040503050406030204" pitchFamily="18" charset="0"/>
                                </a:rPr>
                              </m:ctrlPr>
                            </m:sSubPr>
                            <m:e>
                              <m:r>
                                <a:rPr lang="en-US" sz="2400" b="0" i="1">
                                  <a:solidFill>
                                    <a:prstClr val="black"/>
                                  </a:solidFill>
                                  <a:latin typeface="Cambria Math" panose="02040503050406030204" pitchFamily="18" charset="0"/>
                                  <a:ea typeface="Cambria Math" panose="02040503050406030204" pitchFamily="18" charset="0"/>
                                </a:rPr>
                                <m:t>𝜌</m:t>
                              </m:r>
                            </m:e>
                            <m:sub>
                              <m:r>
                                <a:rPr lang="en-US" sz="2400" b="0" i="1">
                                  <a:solidFill>
                                    <a:prstClr val="black"/>
                                  </a:solidFill>
                                  <a:latin typeface="Cambria Math" panose="02040503050406030204" pitchFamily="18" charset="0"/>
                                  <a:ea typeface="Cambria Math" panose="02040503050406030204" pitchFamily="18" charset="0"/>
                                </a:rPr>
                                <m:t>𝑣𝑎𝑝</m:t>
                              </m:r>
                            </m:sub>
                          </m:sSub>
                          <m:sSub>
                            <m:sSubPr>
                              <m:ctrlPr>
                                <a:rPr lang="en-US" sz="2400" b="0" i="1">
                                  <a:solidFill>
                                    <a:prstClr val="black"/>
                                  </a:solidFill>
                                  <a:latin typeface="Cambria Math" panose="02040503050406030204" pitchFamily="18" charset="0"/>
                                  <a:ea typeface="Cambria Math" panose="02040503050406030204" pitchFamily="18" charset="0"/>
                                </a:rPr>
                              </m:ctrlPr>
                            </m:sSubPr>
                            <m:e>
                              <m:r>
                                <a:rPr lang="en-US" sz="2400" b="0" i="1">
                                  <a:solidFill>
                                    <a:prstClr val="black"/>
                                  </a:solidFill>
                                  <a:latin typeface="Cambria Math" panose="02040503050406030204" pitchFamily="18" charset="0"/>
                                  <a:ea typeface="Cambria Math" panose="02040503050406030204" pitchFamily="18" charset="0"/>
                                </a:rPr>
                                <m:t>𝑅</m:t>
                              </m:r>
                            </m:e>
                            <m:sub>
                              <m:r>
                                <a:rPr lang="en-US" sz="2400" b="0" i="1">
                                  <a:solidFill>
                                    <a:prstClr val="black"/>
                                  </a:solidFill>
                                  <a:latin typeface="Cambria Math" panose="02040503050406030204" pitchFamily="18" charset="0"/>
                                  <a:ea typeface="Cambria Math" panose="02040503050406030204" pitchFamily="18" charset="0"/>
                                </a:rPr>
                                <m:t>𝑣𝑎𝑝</m:t>
                              </m:r>
                            </m:sub>
                          </m:sSub>
                          <m:r>
                            <a:rPr lang="en-US" sz="2400" b="0" i="1">
                              <a:solidFill>
                                <a:prstClr val="black"/>
                              </a:solidFill>
                              <a:latin typeface="Cambria Math" panose="02040503050406030204" pitchFamily="18" charset="0"/>
                              <a:ea typeface="Cambria Math" panose="02040503050406030204" pitchFamily="18" charset="0"/>
                            </a:rPr>
                            <m:t>+</m:t>
                          </m:r>
                          <m:sSub>
                            <m:sSubPr>
                              <m:ctrlPr>
                                <a:rPr lang="en-US" sz="2400" b="0" i="1">
                                  <a:solidFill>
                                    <a:prstClr val="black"/>
                                  </a:solidFill>
                                  <a:latin typeface="Cambria Math" panose="02040503050406030204" pitchFamily="18" charset="0"/>
                                  <a:ea typeface="Cambria Math" panose="02040503050406030204" pitchFamily="18" charset="0"/>
                                </a:rPr>
                              </m:ctrlPr>
                            </m:sSubPr>
                            <m:e>
                              <m:r>
                                <a:rPr lang="en-US" sz="2400" b="0" i="1">
                                  <a:solidFill>
                                    <a:prstClr val="black"/>
                                  </a:solidFill>
                                  <a:latin typeface="Cambria Math" panose="02040503050406030204" pitchFamily="18" charset="0"/>
                                  <a:ea typeface="Cambria Math" panose="02040503050406030204" pitchFamily="18" charset="0"/>
                                </a:rPr>
                                <m:t>𝜌</m:t>
                              </m:r>
                            </m:e>
                            <m:sub>
                              <m:r>
                                <a:rPr lang="en-US" sz="2400" b="0" i="1">
                                  <a:solidFill>
                                    <a:prstClr val="black"/>
                                  </a:solidFill>
                                  <a:latin typeface="Cambria Math" panose="02040503050406030204" pitchFamily="18" charset="0"/>
                                  <a:ea typeface="Cambria Math" panose="02040503050406030204" pitchFamily="18" charset="0"/>
                                </a:rPr>
                                <m:t>𝑛𝑐</m:t>
                              </m:r>
                            </m:sub>
                          </m:sSub>
                          <m:sSub>
                            <m:sSubPr>
                              <m:ctrlPr>
                                <a:rPr lang="en-US" sz="2400" b="0" i="1">
                                  <a:solidFill>
                                    <a:prstClr val="black"/>
                                  </a:solidFill>
                                  <a:latin typeface="Cambria Math" panose="02040503050406030204" pitchFamily="18" charset="0"/>
                                  <a:ea typeface="Cambria Math" panose="02040503050406030204" pitchFamily="18" charset="0"/>
                                </a:rPr>
                              </m:ctrlPr>
                            </m:sSubPr>
                            <m:e>
                              <m:r>
                                <a:rPr lang="en-US" sz="2400" b="0" i="1">
                                  <a:solidFill>
                                    <a:prstClr val="black"/>
                                  </a:solidFill>
                                  <a:latin typeface="Cambria Math" panose="02040503050406030204" pitchFamily="18" charset="0"/>
                                  <a:ea typeface="Cambria Math" panose="02040503050406030204" pitchFamily="18" charset="0"/>
                                </a:rPr>
                                <m:t>𝑅</m:t>
                              </m:r>
                            </m:e>
                            <m:sub>
                              <m:r>
                                <a:rPr lang="en-US" sz="2400" b="0" i="1">
                                  <a:solidFill>
                                    <a:prstClr val="black"/>
                                  </a:solidFill>
                                  <a:latin typeface="Cambria Math" panose="02040503050406030204" pitchFamily="18" charset="0"/>
                                  <a:ea typeface="Cambria Math" panose="02040503050406030204" pitchFamily="18" charset="0"/>
                                </a:rPr>
                                <m:t>𝑛𝑐</m:t>
                              </m:r>
                            </m:sub>
                          </m:sSub>
                        </m:num>
                        <m:den>
                          <m:r>
                            <a:rPr lang="en-US" sz="2400" b="0" i="1" smtClean="0">
                              <a:solidFill>
                                <a:prstClr val="black"/>
                              </a:solidFill>
                              <a:latin typeface="Cambria Math" panose="02040503050406030204" pitchFamily="18" charset="0"/>
                              <a:ea typeface="Cambria Math" panose="02040503050406030204" pitchFamily="18" charset="0"/>
                            </a:rPr>
                            <m:t>𝜌</m:t>
                          </m:r>
                        </m:den>
                      </m:f>
                    </m:oMath>
                  </m:oMathPara>
                </a14:m>
                <a:endParaRPr lang="en-US" sz="2400" b="0" dirty="0">
                  <a:solidFill>
                    <a:prstClr val="black"/>
                  </a:solidFill>
                  <a:latin typeface="Calibri"/>
                  <a:ea typeface="Cambria Math" panose="02040503050406030204" pitchFamily="18" charset="0"/>
                </a:endParaRPr>
              </a:p>
            </p:txBody>
          </p:sp>
        </mc:Choice>
        <mc:Fallback xmlns="">
          <p:sp>
            <p:nvSpPr>
              <p:cNvPr id="7" name="TextBox 6">
                <a:extLst>
                  <a:ext uri="{FF2B5EF4-FFF2-40B4-BE49-F238E27FC236}">
                    <a16:creationId xmlns:a16="http://schemas.microsoft.com/office/drawing/2014/main" id="{A6699442-AA41-0655-159E-FE3ACC8712FE}"/>
                  </a:ext>
                </a:extLst>
              </p:cNvPr>
              <p:cNvSpPr txBox="1">
                <a:spLocks noRot="1" noChangeAspect="1" noMove="1" noResize="1" noEditPoints="1" noAdjustHandles="1" noChangeArrowheads="1" noChangeShapeType="1" noTextEdit="1"/>
              </p:cNvSpPr>
              <p:nvPr/>
            </p:nvSpPr>
            <p:spPr>
              <a:xfrm>
                <a:off x="7711784" y="1561363"/>
                <a:ext cx="3270832" cy="763414"/>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CB956461-10AF-12E5-DF31-A59B05E485CB}"/>
                  </a:ext>
                </a:extLst>
              </p:cNvPr>
              <p:cNvSpPr txBox="1"/>
              <p:nvPr/>
            </p:nvSpPr>
            <p:spPr>
              <a:xfrm>
                <a:off x="8877890" y="2706249"/>
                <a:ext cx="1355050" cy="405817"/>
              </a:xfrm>
              <a:prstGeom prst="rect">
                <a:avLst/>
              </a:prstGeom>
              <a:noFill/>
            </p:spPr>
            <p:txBody>
              <a:bodyPr wrap="none" lIns="0" tIns="0" rIns="0" bIns="0" rtlCol="0">
                <a:spAutoFit/>
              </a:bodyPr>
              <a:lstStyle/>
              <a:p>
                <a:pPr algn="l" eaLnBrk="1" fontAlgn="auto" hangingPunct="1">
                  <a:spcBef>
                    <a:spcPts val="0"/>
                  </a:spcBef>
                  <a:spcAft>
                    <a:spcPts val="0"/>
                  </a:spcAft>
                </a:pPr>
                <a14:m>
                  <m:oMathPara xmlns:m="http://schemas.openxmlformats.org/officeDocument/2006/math">
                    <m:oMathParaPr>
                      <m:jc m:val="centerGroup"/>
                    </m:oMathParaPr>
                    <m:oMath xmlns:m="http://schemas.openxmlformats.org/officeDocument/2006/math">
                      <m:r>
                        <a:rPr lang="en-US" sz="2400" b="0" i="1" smtClean="0">
                          <a:solidFill>
                            <a:prstClr val="black"/>
                          </a:solidFill>
                          <a:latin typeface="Cambria Math" panose="02040503050406030204" pitchFamily="18" charset="0"/>
                          <a:ea typeface="+mn-ea"/>
                        </a:rPr>
                        <m:t>𝑃</m:t>
                      </m:r>
                      <m:r>
                        <a:rPr lang="en-US" sz="2400" b="0" i="1" smtClean="0">
                          <a:solidFill>
                            <a:prstClr val="black"/>
                          </a:solidFill>
                          <a:latin typeface="Cambria Math" panose="02040503050406030204" pitchFamily="18" charset="0"/>
                          <a:ea typeface="+mn-ea"/>
                        </a:rPr>
                        <m:t>=</m:t>
                      </m:r>
                      <m:acc>
                        <m:accPr>
                          <m:chr m:val="̅"/>
                          <m:ctrlPr>
                            <a:rPr lang="en-US" sz="2400" b="0" i="1" smtClean="0">
                              <a:solidFill>
                                <a:prstClr val="black"/>
                              </a:solidFill>
                              <a:latin typeface="Cambria Math" panose="02040503050406030204" pitchFamily="18" charset="0"/>
                              <a:ea typeface="+mn-ea"/>
                            </a:rPr>
                          </m:ctrlPr>
                        </m:accPr>
                        <m:e>
                          <m:sSub>
                            <m:sSubPr>
                              <m:ctrlPr>
                                <a:rPr lang="en-US" sz="2400" b="0" i="1" smtClean="0">
                                  <a:solidFill>
                                    <a:prstClr val="black"/>
                                  </a:solidFill>
                                  <a:latin typeface="Cambria Math" panose="02040503050406030204" pitchFamily="18" charset="0"/>
                                  <a:ea typeface="+mn-ea"/>
                                </a:rPr>
                              </m:ctrlPr>
                            </m:sSubPr>
                            <m:e>
                              <m:r>
                                <a:rPr lang="en-US" sz="2400" b="0" i="1" smtClean="0">
                                  <a:solidFill>
                                    <a:prstClr val="black"/>
                                  </a:solidFill>
                                  <a:latin typeface="Cambria Math" panose="02040503050406030204" pitchFamily="18" charset="0"/>
                                  <a:ea typeface="+mn-ea"/>
                                </a:rPr>
                                <m:t>𝑅</m:t>
                              </m:r>
                            </m:e>
                            <m:sub>
                              <m:r>
                                <a:rPr lang="en-US" sz="2400" b="0" i="1" smtClean="0">
                                  <a:solidFill>
                                    <a:prstClr val="black"/>
                                  </a:solidFill>
                                  <a:latin typeface="Cambria Math" panose="02040503050406030204" pitchFamily="18" charset="0"/>
                                  <a:ea typeface="+mn-ea"/>
                                </a:rPr>
                                <m:t>𝑓</m:t>
                              </m:r>
                            </m:sub>
                          </m:sSub>
                        </m:e>
                      </m:acc>
                      <m:r>
                        <a:rPr lang="en-US" sz="2400" b="0" i="1" smtClean="0">
                          <a:solidFill>
                            <a:prstClr val="black"/>
                          </a:solidFill>
                          <a:latin typeface="Cambria Math" panose="02040503050406030204" pitchFamily="18" charset="0"/>
                          <a:ea typeface="Cambria Math" panose="02040503050406030204" pitchFamily="18" charset="0"/>
                        </a:rPr>
                        <m:t>𝜌</m:t>
                      </m:r>
                      <m:r>
                        <a:rPr lang="en-US" sz="2400" b="0" i="1" smtClean="0">
                          <a:solidFill>
                            <a:prstClr val="black"/>
                          </a:solidFill>
                          <a:latin typeface="Cambria Math" panose="02040503050406030204" pitchFamily="18" charset="0"/>
                          <a:ea typeface="Cambria Math" panose="02040503050406030204" pitchFamily="18" charset="0"/>
                        </a:rPr>
                        <m:t>𝑇</m:t>
                      </m:r>
                    </m:oMath>
                  </m:oMathPara>
                </a14:m>
                <a:endParaRPr lang="en-US" sz="2400" b="0" dirty="0">
                  <a:solidFill>
                    <a:prstClr val="black"/>
                  </a:solidFill>
                  <a:latin typeface="Calibri"/>
                  <a:ea typeface="Cambria Math" panose="02040503050406030204" pitchFamily="18" charset="0"/>
                </a:endParaRPr>
              </a:p>
            </p:txBody>
          </p:sp>
        </mc:Choice>
        <mc:Fallback xmlns="">
          <p:sp>
            <p:nvSpPr>
              <p:cNvPr id="8" name="TextBox 7">
                <a:extLst>
                  <a:ext uri="{FF2B5EF4-FFF2-40B4-BE49-F238E27FC236}">
                    <a16:creationId xmlns:a16="http://schemas.microsoft.com/office/drawing/2014/main" id="{CB956461-10AF-12E5-DF31-A59B05E485CB}"/>
                  </a:ext>
                </a:extLst>
              </p:cNvPr>
              <p:cNvSpPr txBox="1">
                <a:spLocks noRot="1" noChangeAspect="1" noMove="1" noResize="1" noEditPoints="1" noAdjustHandles="1" noChangeArrowheads="1" noChangeShapeType="1" noTextEdit="1"/>
              </p:cNvSpPr>
              <p:nvPr/>
            </p:nvSpPr>
            <p:spPr>
              <a:xfrm>
                <a:off x="8877890" y="2706249"/>
                <a:ext cx="1355050" cy="405817"/>
              </a:xfrm>
              <a:prstGeom prst="rect">
                <a:avLst/>
              </a:prstGeom>
              <a:blipFill>
                <a:blip r:embed="rId3"/>
                <a:stretch>
                  <a:fillRect l="-4484" r="-6726" b="-25373"/>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1836B8E8-3629-87D3-F925-F581B094C606}"/>
              </a:ext>
            </a:extLst>
          </p:cNvPr>
          <p:cNvPicPr>
            <a:picLocks noChangeAspect="1"/>
          </p:cNvPicPr>
          <p:nvPr/>
        </p:nvPicPr>
        <p:blipFill>
          <a:blip r:embed="rId4"/>
          <a:stretch>
            <a:fillRect/>
          </a:stretch>
        </p:blipFill>
        <p:spPr>
          <a:xfrm>
            <a:off x="6855077" y="3745935"/>
            <a:ext cx="5172075" cy="1543050"/>
          </a:xfrm>
          <a:prstGeom prst="rect">
            <a:avLst/>
          </a:prstGeom>
        </p:spPr>
      </p:pic>
    </p:spTree>
    <p:extLst>
      <p:ext uri="{BB962C8B-B14F-4D97-AF65-F5344CB8AC3E}">
        <p14:creationId xmlns:p14="http://schemas.microsoft.com/office/powerpoint/2010/main" val="10377262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08F98-8B2F-4349-8A31-9D4DABA3139B}"/>
              </a:ext>
            </a:extLst>
          </p:cNvPr>
          <p:cNvSpPr>
            <a:spLocks noGrp="1"/>
          </p:cNvSpPr>
          <p:nvPr>
            <p:ph type="title"/>
          </p:nvPr>
        </p:nvSpPr>
        <p:spPr/>
        <p:txBody>
          <a:bodyPr/>
          <a:lstStyle/>
          <a:p>
            <a:r>
              <a:rPr lang="en-US" sz="2400" dirty="0"/>
              <a:t>Initialization and boundary conditions for static expulsion (Run 37)</a:t>
            </a:r>
          </a:p>
        </p:txBody>
      </p:sp>
      <p:sp>
        <p:nvSpPr>
          <p:cNvPr id="4" name="Footer Placeholder 3">
            <a:extLst>
              <a:ext uri="{FF2B5EF4-FFF2-40B4-BE49-F238E27FC236}">
                <a16:creationId xmlns:a16="http://schemas.microsoft.com/office/drawing/2014/main" id="{84F6D8A6-7821-B7F9-DA53-F3FD32FABFDA}"/>
              </a:ext>
            </a:extLst>
          </p:cNvPr>
          <p:cNvSpPr>
            <a:spLocks noGrp="1"/>
          </p:cNvSpPr>
          <p:nvPr>
            <p:ph type="ftr" sz="quarter" idx="11"/>
          </p:nvPr>
        </p:nvSpPr>
        <p:spPr/>
        <p:txBody>
          <a:bodyPr/>
          <a:lstStyle/>
          <a:p>
            <a:r>
              <a:rPr lang="en-US">
                <a:latin typeface="Arial"/>
                <a:ea typeface="ＭＳ Ｐゴシック"/>
                <a:cs typeface="Arial"/>
              </a:rPr>
              <a:t>TFAWS 2024 – August 26-30, 2024</a:t>
            </a:r>
          </a:p>
        </p:txBody>
      </p:sp>
      <p:sp>
        <p:nvSpPr>
          <p:cNvPr id="5" name="Slide Number Placeholder 4">
            <a:extLst>
              <a:ext uri="{FF2B5EF4-FFF2-40B4-BE49-F238E27FC236}">
                <a16:creationId xmlns:a16="http://schemas.microsoft.com/office/drawing/2014/main" id="{E3F11F4D-2048-5FC3-6A9D-A39D01E02EA3}"/>
              </a:ext>
            </a:extLst>
          </p:cNvPr>
          <p:cNvSpPr>
            <a:spLocks noGrp="1"/>
          </p:cNvSpPr>
          <p:nvPr>
            <p:ph type="sldNum" sz="quarter" idx="12"/>
          </p:nvPr>
        </p:nvSpPr>
        <p:spPr/>
        <p:txBody>
          <a:bodyPr/>
          <a:lstStyle/>
          <a:p>
            <a:fld id="{33F42015-0FC7-4B0E-8D2B-76EADF48D957}" type="slidenum">
              <a:rPr lang="en-US" smtClean="0"/>
              <a:pPr/>
              <a:t>7</a:t>
            </a:fld>
            <a:endParaRPr lang="en-US"/>
          </a:p>
        </p:txBody>
      </p:sp>
      <p:sp>
        <p:nvSpPr>
          <p:cNvPr id="3" name="Content Placeholder 2">
            <a:extLst>
              <a:ext uri="{FF2B5EF4-FFF2-40B4-BE49-F238E27FC236}">
                <a16:creationId xmlns:a16="http://schemas.microsoft.com/office/drawing/2014/main" id="{7CB0DBE6-9E1B-9A13-8AD3-2A10583DB0AB}"/>
              </a:ext>
            </a:extLst>
          </p:cNvPr>
          <p:cNvSpPr txBox="1">
            <a:spLocks/>
          </p:cNvSpPr>
          <p:nvPr/>
        </p:nvSpPr>
        <p:spPr>
          <a:xfrm>
            <a:off x="609600" y="1020842"/>
            <a:ext cx="4724400" cy="5472039"/>
          </a:xfrm>
          <a:prstGeom prst="rect">
            <a:avLst/>
          </a:prstGeom>
        </p:spPr>
        <p:txBody>
          <a:bodyPr vert="horz" lIns="91440" tIns="45720" rIns="91440" bIns="45720" rtlCol="0">
            <a:normAutofit fontScale="92500" lnSpcReduction="10000"/>
          </a:bodyPr>
          <a:lstStyle>
            <a:lvl1pPr marL="342891" indent="-342891" algn="l" defTabSz="457189" rtl="0" eaLnBrk="1" latinLnBrk="0" hangingPunct="1">
              <a:spcBef>
                <a:spcPct val="20000"/>
              </a:spcBef>
              <a:buFont typeface="Arial"/>
              <a:buChar char="•"/>
              <a:defRPr sz="2000" kern="1200">
                <a:solidFill>
                  <a:schemeClr val="tx1"/>
                </a:solidFill>
                <a:latin typeface="+mj-lt"/>
                <a:ea typeface="+mn-ea"/>
                <a:cs typeface="Helvetica"/>
              </a:defRPr>
            </a:lvl1pPr>
            <a:lvl2pPr marL="742932" indent="-285744" algn="l" defTabSz="457189" rtl="0" eaLnBrk="1" latinLnBrk="0" hangingPunct="1">
              <a:spcBef>
                <a:spcPct val="20000"/>
              </a:spcBef>
              <a:buFont typeface="Arial"/>
              <a:buChar char="–"/>
              <a:defRPr sz="1800" kern="1200">
                <a:solidFill>
                  <a:schemeClr val="tx1"/>
                </a:solidFill>
                <a:latin typeface="+mj-lt"/>
                <a:ea typeface="+mn-ea"/>
                <a:cs typeface="Helvetica"/>
              </a:defRPr>
            </a:lvl2pPr>
            <a:lvl3pPr marL="1142971" indent="-228594" algn="l" defTabSz="457189" rtl="0" eaLnBrk="1" latinLnBrk="0" hangingPunct="1">
              <a:spcBef>
                <a:spcPct val="20000"/>
              </a:spcBef>
              <a:buFont typeface="Arial"/>
              <a:buChar char="•"/>
              <a:defRPr sz="1600" kern="1200">
                <a:solidFill>
                  <a:schemeClr val="tx1"/>
                </a:solidFill>
                <a:latin typeface="+mj-lt"/>
                <a:ea typeface="+mn-ea"/>
                <a:cs typeface="Helvetica"/>
              </a:defRPr>
            </a:lvl3pPr>
            <a:lvl4pPr marL="1600160" indent="-228594" algn="l" defTabSz="457189" rtl="0" eaLnBrk="1" latinLnBrk="0" hangingPunct="1">
              <a:spcBef>
                <a:spcPct val="20000"/>
              </a:spcBef>
              <a:buFont typeface="Arial"/>
              <a:buChar char="–"/>
              <a:defRPr sz="1400" kern="1200">
                <a:solidFill>
                  <a:schemeClr val="tx1"/>
                </a:solidFill>
                <a:latin typeface="+mj-lt"/>
                <a:ea typeface="+mn-ea"/>
                <a:cs typeface="Helvetica"/>
              </a:defRPr>
            </a:lvl4pPr>
            <a:lvl5pPr marL="2057349" indent="-228594" algn="l" defTabSz="457189" rtl="0" eaLnBrk="1" latinLnBrk="0" hangingPunct="1">
              <a:spcBef>
                <a:spcPct val="20000"/>
              </a:spcBef>
              <a:buFont typeface="Arial"/>
              <a:buChar char="»"/>
              <a:defRPr sz="1400" kern="1200">
                <a:solidFill>
                  <a:schemeClr val="tx1"/>
                </a:solidFill>
                <a:latin typeface="+mj-lt"/>
                <a:ea typeface="+mn-ea"/>
                <a:cs typeface="Helvetica"/>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342891" marR="0" lvl="0" indent="-342891" algn="l" defTabSz="457189"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dirty="0">
                <a:ln>
                  <a:noFill/>
                </a:ln>
                <a:solidFill>
                  <a:sysClr val="windowText" lastClr="000000"/>
                </a:solidFill>
                <a:effectLst/>
                <a:uLnTx/>
                <a:uFillTx/>
                <a:latin typeface="Calibri"/>
                <a:ea typeface="+mn-ea"/>
                <a:cs typeface="Helvetica"/>
              </a:rPr>
              <a:t>For Ramp:</a:t>
            </a:r>
          </a:p>
          <a:p>
            <a:pPr marL="742932" marR="0" lvl="1" indent="-285744" algn="l" defTabSz="457189" rtl="0" eaLnBrk="1" fontAlgn="auto" latinLnBrk="0" hangingPunct="1">
              <a:lnSpc>
                <a:spcPct val="10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sysClr val="windowText" lastClr="000000"/>
                </a:solidFill>
                <a:effectLst/>
                <a:uLnTx/>
                <a:uFillTx/>
                <a:latin typeface="Calibri"/>
                <a:ea typeface="+mn-ea"/>
                <a:cs typeface="Helvetica"/>
              </a:rPr>
              <a:t>Duration: 31.9 s</a:t>
            </a:r>
          </a:p>
          <a:p>
            <a:pPr marL="742932" marR="0" lvl="1" indent="-285744" algn="l" defTabSz="457189" rtl="0" eaLnBrk="1" fontAlgn="auto" latinLnBrk="0" hangingPunct="1">
              <a:lnSpc>
                <a:spcPct val="10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sysClr val="windowText" lastClr="000000"/>
                </a:solidFill>
                <a:effectLst/>
                <a:uLnTx/>
                <a:uFillTx/>
                <a:latin typeface="Calibri"/>
                <a:ea typeface="+mn-ea"/>
                <a:cs typeface="Helvetica"/>
              </a:rPr>
              <a:t>Fill level: 95%</a:t>
            </a:r>
          </a:p>
          <a:p>
            <a:pPr marL="742932" marR="0" lvl="1" indent="-285744" algn="l" defTabSz="457189" rtl="0" eaLnBrk="1" fontAlgn="auto" latinLnBrk="0" hangingPunct="1">
              <a:lnSpc>
                <a:spcPct val="10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sysClr val="windowText" lastClr="000000"/>
                </a:solidFill>
                <a:effectLst/>
                <a:uLnTx/>
                <a:uFillTx/>
                <a:latin typeface="Calibri"/>
                <a:ea typeface="+mn-ea"/>
                <a:cs typeface="Helvetica"/>
              </a:rPr>
              <a:t>Pressure: 1 bar</a:t>
            </a:r>
          </a:p>
          <a:p>
            <a:pPr marL="742932" marR="0" lvl="1" indent="-285744" algn="l" defTabSz="457189" rtl="0" eaLnBrk="1" fontAlgn="auto" latinLnBrk="0" hangingPunct="1">
              <a:lnSpc>
                <a:spcPct val="10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sysClr val="windowText" lastClr="000000"/>
                </a:solidFill>
                <a:effectLst/>
                <a:uLnTx/>
                <a:uFillTx/>
                <a:latin typeface="Calibri"/>
                <a:ea typeface="+mn-ea"/>
                <a:cs typeface="Helvetica"/>
              </a:rPr>
              <a:t>Liquid temp: 112.5 K</a:t>
            </a:r>
          </a:p>
          <a:p>
            <a:pPr marL="742932" marR="0" lvl="1" indent="-285744" algn="l" defTabSz="457189" rtl="0" eaLnBrk="1" fontAlgn="auto" latinLnBrk="0" hangingPunct="1">
              <a:lnSpc>
                <a:spcPct val="10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sysClr val="windowText" lastClr="000000"/>
                </a:solidFill>
                <a:effectLst/>
                <a:uLnTx/>
                <a:uFillTx/>
                <a:latin typeface="Calibri"/>
                <a:ea typeface="+mn-ea"/>
                <a:cs typeface="Helvetica"/>
              </a:rPr>
              <a:t>Ullage and wall temp: 128.73 K </a:t>
            </a:r>
          </a:p>
          <a:p>
            <a:pPr marL="742932" marR="0" lvl="1" indent="-285744" algn="l" defTabSz="457189" rtl="0" eaLnBrk="1" fontAlgn="auto" latinLnBrk="0" hangingPunct="1">
              <a:lnSpc>
                <a:spcPct val="10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sysClr val="windowText" lastClr="000000"/>
                </a:solidFill>
                <a:effectLst/>
                <a:uLnTx/>
                <a:uFillTx/>
                <a:latin typeface="Calibri"/>
                <a:ea typeface="+mn-ea"/>
                <a:cs typeface="Helvetica"/>
              </a:rPr>
              <a:t>Ullage concentration: 100% gCH4</a:t>
            </a:r>
          </a:p>
          <a:p>
            <a:pPr marL="742932" marR="0" lvl="1" indent="-285744" algn="l" defTabSz="457189" rtl="0" eaLnBrk="1" fontAlgn="auto" latinLnBrk="0" hangingPunct="1">
              <a:lnSpc>
                <a:spcPct val="10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sysClr val="windowText" lastClr="000000"/>
                </a:solidFill>
                <a:effectLst/>
                <a:uLnTx/>
                <a:uFillTx/>
                <a:latin typeface="Calibri"/>
                <a:ea typeface="+mn-ea"/>
                <a:cs typeface="Helvetica"/>
              </a:rPr>
              <a:t>He pressurant at 226 K added to raise tank pressure to 3.41 bar</a:t>
            </a:r>
          </a:p>
          <a:p>
            <a:pPr marL="342891" marR="0" lvl="0" indent="-342891" algn="l" defTabSz="457189"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dirty="0">
                <a:ln>
                  <a:noFill/>
                </a:ln>
                <a:solidFill>
                  <a:sysClr val="windowText" lastClr="000000"/>
                </a:solidFill>
                <a:effectLst/>
                <a:uLnTx/>
                <a:uFillTx/>
                <a:latin typeface="Calibri"/>
                <a:ea typeface="+mn-ea"/>
                <a:cs typeface="Helvetica"/>
              </a:rPr>
              <a:t>For expulsion:</a:t>
            </a:r>
          </a:p>
          <a:p>
            <a:pPr marL="742932" marR="0" lvl="1" indent="-285744" algn="l" defTabSz="457189" rtl="0" eaLnBrk="1" fontAlgn="auto" latinLnBrk="0" hangingPunct="1">
              <a:lnSpc>
                <a:spcPct val="10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sysClr val="windowText" lastClr="000000"/>
                </a:solidFill>
                <a:effectLst/>
                <a:uLnTx/>
                <a:uFillTx/>
                <a:latin typeface="Calibri"/>
                <a:ea typeface="+mn-ea"/>
                <a:cs typeface="Helvetica"/>
              </a:rPr>
              <a:t>Duration: 223.4 s</a:t>
            </a:r>
          </a:p>
          <a:p>
            <a:pPr marL="742932" marR="0" lvl="1" indent="-285744" algn="l" defTabSz="457189" rtl="0" eaLnBrk="1" fontAlgn="auto" latinLnBrk="0" hangingPunct="1">
              <a:lnSpc>
                <a:spcPct val="10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sysClr val="windowText" lastClr="000000"/>
                </a:solidFill>
                <a:effectLst/>
                <a:uLnTx/>
                <a:uFillTx/>
                <a:latin typeface="Calibri"/>
                <a:ea typeface="+mn-ea"/>
                <a:cs typeface="Helvetica"/>
              </a:rPr>
              <a:t>Flow field from end of ramp was used as initialization for expulsion</a:t>
            </a:r>
          </a:p>
          <a:p>
            <a:pPr marL="742932" marR="0" lvl="1" indent="-285744" algn="l" defTabSz="457189" rtl="0" eaLnBrk="1" fontAlgn="auto" latinLnBrk="0" hangingPunct="1">
              <a:lnSpc>
                <a:spcPct val="10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sysClr val="windowText" lastClr="000000"/>
                </a:solidFill>
                <a:effectLst/>
                <a:uLnTx/>
                <a:uFillTx/>
                <a:latin typeface="Calibri"/>
                <a:ea typeface="+mn-ea"/>
                <a:cs typeface="Helvetica"/>
              </a:rPr>
              <a:t>Fill level: 95%</a:t>
            </a:r>
          </a:p>
          <a:p>
            <a:pPr marL="742932" marR="0" lvl="1" indent="-285744" algn="l" defTabSz="457189" rtl="0" eaLnBrk="1" fontAlgn="auto" latinLnBrk="0" hangingPunct="1">
              <a:lnSpc>
                <a:spcPct val="10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sysClr val="windowText" lastClr="000000"/>
                </a:solidFill>
                <a:effectLst/>
                <a:uLnTx/>
                <a:uFillTx/>
                <a:latin typeface="Calibri"/>
                <a:ea typeface="+mn-ea"/>
                <a:cs typeface="Helvetica"/>
              </a:rPr>
              <a:t>Pressure: 3.41 bar </a:t>
            </a:r>
          </a:p>
          <a:p>
            <a:pPr marL="1142971" marR="0" lvl="2" indent="-228594" algn="l" defTabSz="457189" rtl="0" eaLnBrk="1" fontAlgn="auto" latinLnBrk="0" hangingPunct="1">
              <a:lnSpc>
                <a:spcPct val="100000"/>
              </a:lnSpc>
              <a:spcBef>
                <a:spcPct val="20000"/>
              </a:spcBef>
              <a:spcAft>
                <a:spcPts val="0"/>
              </a:spcAft>
              <a:buClrTx/>
              <a:buSzTx/>
              <a:buFont typeface="Arial"/>
              <a:buChar char="•"/>
              <a:tabLst/>
              <a:defRPr/>
            </a:pPr>
            <a:r>
              <a:rPr kumimoji="0" lang="en-US" sz="1600" b="0" i="0" u="none" strike="noStrike" kern="1200" cap="none" spc="0" normalizeH="0" baseline="0" noProof="0" dirty="0">
                <a:ln>
                  <a:noFill/>
                </a:ln>
                <a:solidFill>
                  <a:sysClr val="windowText" lastClr="000000"/>
                </a:solidFill>
                <a:effectLst/>
                <a:uLnTx/>
                <a:uFillTx/>
                <a:latin typeface="Calibri"/>
                <a:ea typeface="+mn-ea"/>
                <a:cs typeface="Helvetica"/>
              </a:rPr>
              <a:t>Held constant by adding He pressurant</a:t>
            </a:r>
          </a:p>
          <a:p>
            <a:pPr marL="742932" marR="0" lvl="1" indent="-285744" algn="l" defTabSz="457189" rtl="0" eaLnBrk="1" fontAlgn="auto" latinLnBrk="0" hangingPunct="1">
              <a:lnSpc>
                <a:spcPct val="10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sysClr val="windowText" lastClr="000000"/>
                </a:solidFill>
                <a:effectLst/>
                <a:uLnTx/>
                <a:uFillTx/>
                <a:latin typeface="Calibri"/>
                <a:ea typeface="+mn-ea"/>
                <a:cs typeface="Helvetica"/>
              </a:rPr>
              <a:t>Drain rate: 2.89 kg/s</a:t>
            </a:r>
          </a:p>
          <a:p>
            <a:pPr marL="742932" marR="0" lvl="1" indent="-285744" algn="l" defTabSz="457189" rtl="0" eaLnBrk="1" fontAlgn="auto" latinLnBrk="0" hangingPunct="1">
              <a:lnSpc>
                <a:spcPct val="100000"/>
              </a:lnSpc>
              <a:spcBef>
                <a:spcPct val="20000"/>
              </a:spcBef>
              <a:spcAft>
                <a:spcPts val="0"/>
              </a:spcAft>
              <a:buClrTx/>
              <a:buSzTx/>
              <a:buFont typeface="Arial"/>
              <a:buChar char="–"/>
              <a:tabLst/>
              <a:defRPr/>
            </a:pPr>
            <a:r>
              <a:rPr lang="en-US" b="0" dirty="0">
                <a:solidFill>
                  <a:sysClr val="windowText" lastClr="000000"/>
                </a:solidFill>
                <a:latin typeface="Calibri"/>
              </a:rPr>
              <a:t>Tank was static so no sloshing during expulsion</a:t>
            </a:r>
            <a:endParaRPr kumimoji="0" lang="en-US" sz="1800" b="0" i="0" u="none" strike="noStrike" kern="1200" cap="none" spc="0" normalizeH="0" baseline="0" noProof="0" dirty="0">
              <a:ln>
                <a:noFill/>
              </a:ln>
              <a:solidFill>
                <a:sysClr val="windowText" lastClr="000000"/>
              </a:solidFill>
              <a:effectLst/>
              <a:uLnTx/>
              <a:uFillTx/>
              <a:latin typeface="Calibri"/>
              <a:ea typeface="+mn-ea"/>
              <a:cs typeface="Helvetica"/>
            </a:endParaRPr>
          </a:p>
        </p:txBody>
      </p:sp>
      <p:pic>
        <p:nvPicPr>
          <p:cNvPr id="13" name="Picture 12">
            <a:extLst>
              <a:ext uri="{FF2B5EF4-FFF2-40B4-BE49-F238E27FC236}">
                <a16:creationId xmlns:a16="http://schemas.microsoft.com/office/drawing/2014/main" id="{E05F4A70-7344-D00A-9FFD-75268AEC06DF}"/>
              </a:ext>
            </a:extLst>
          </p:cNvPr>
          <p:cNvPicPr>
            <a:picLocks noChangeAspect="1"/>
          </p:cNvPicPr>
          <p:nvPr/>
        </p:nvPicPr>
        <p:blipFill>
          <a:blip r:embed="rId2"/>
          <a:stretch>
            <a:fillRect/>
          </a:stretch>
        </p:blipFill>
        <p:spPr>
          <a:xfrm>
            <a:off x="5932111" y="1020842"/>
            <a:ext cx="5594684" cy="4865377"/>
          </a:xfrm>
          <a:prstGeom prst="rect">
            <a:avLst/>
          </a:prstGeom>
        </p:spPr>
      </p:pic>
    </p:spTree>
    <p:extLst>
      <p:ext uri="{BB962C8B-B14F-4D97-AF65-F5344CB8AC3E}">
        <p14:creationId xmlns:p14="http://schemas.microsoft.com/office/powerpoint/2010/main" val="11742783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C45F7-054E-603C-227A-638378293291}"/>
              </a:ext>
            </a:extLst>
          </p:cNvPr>
          <p:cNvSpPr>
            <a:spLocks noGrp="1"/>
          </p:cNvSpPr>
          <p:nvPr>
            <p:ph type="title"/>
          </p:nvPr>
        </p:nvSpPr>
        <p:spPr/>
        <p:txBody>
          <a:bodyPr/>
          <a:lstStyle/>
          <a:p>
            <a:r>
              <a:rPr lang="en-US" sz="2400" dirty="0"/>
              <a:t>Run 37 predicted pressurant mass vs experimentally required</a:t>
            </a:r>
          </a:p>
        </p:txBody>
      </p:sp>
      <p:sp>
        <p:nvSpPr>
          <p:cNvPr id="5" name="Slide Number Placeholder 4">
            <a:extLst>
              <a:ext uri="{FF2B5EF4-FFF2-40B4-BE49-F238E27FC236}">
                <a16:creationId xmlns:a16="http://schemas.microsoft.com/office/drawing/2014/main" id="{8F0796E0-1429-9EBD-1747-00D5C2FE4D82}"/>
              </a:ext>
            </a:extLst>
          </p:cNvPr>
          <p:cNvSpPr>
            <a:spLocks noGrp="1"/>
          </p:cNvSpPr>
          <p:nvPr>
            <p:ph type="sldNum" sz="quarter" idx="12"/>
          </p:nvPr>
        </p:nvSpPr>
        <p:spPr/>
        <p:txBody>
          <a:bodyPr/>
          <a:lstStyle/>
          <a:p>
            <a:fld id="{33F42015-0FC7-4B0E-8D2B-76EADF48D957}" type="slidenum">
              <a:rPr lang="en-US" smtClean="0"/>
              <a:pPr/>
              <a:t>8</a:t>
            </a:fld>
            <a:endParaRPr lang="en-US"/>
          </a:p>
        </p:txBody>
      </p:sp>
      <p:pic>
        <p:nvPicPr>
          <p:cNvPr id="7" name="Picture 6">
            <a:extLst>
              <a:ext uri="{FF2B5EF4-FFF2-40B4-BE49-F238E27FC236}">
                <a16:creationId xmlns:a16="http://schemas.microsoft.com/office/drawing/2014/main" id="{ACD96A4D-2398-CEA1-75F6-725EAD7386BD}"/>
              </a:ext>
            </a:extLst>
          </p:cNvPr>
          <p:cNvPicPr>
            <a:picLocks noChangeAspect="1"/>
          </p:cNvPicPr>
          <p:nvPr/>
        </p:nvPicPr>
        <p:blipFill>
          <a:blip r:embed="rId4"/>
          <a:stretch>
            <a:fillRect/>
          </a:stretch>
        </p:blipFill>
        <p:spPr>
          <a:xfrm>
            <a:off x="76200" y="3829842"/>
            <a:ext cx="4800600" cy="3028151"/>
          </a:xfrm>
          <a:prstGeom prst="rect">
            <a:avLst/>
          </a:prstGeom>
        </p:spPr>
      </p:pic>
      <p:pic>
        <p:nvPicPr>
          <p:cNvPr id="8" name="Picture 7">
            <a:extLst>
              <a:ext uri="{FF2B5EF4-FFF2-40B4-BE49-F238E27FC236}">
                <a16:creationId xmlns:a16="http://schemas.microsoft.com/office/drawing/2014/main" id="{63677F69-106F-88B4-4D74-BA36822B18C6}"/>
              </a:ext>
            </a:extLst>
          </p:cNvPr>
          <p:cNvPicPr>
            <a:picLocks noChangeAspect="1"/>
          </p:cNvPicPr>
          <p:nvPr/>
        </p:nvPicPr>
        <p:blipFill>
          <a:blip r:embed="rId5"/>
          <a:stretch>
            <a:fillRect/>
          </a:stretch>
        </p:blipFill>
        <p:spPr>
          <a:xfrm>
            <a:off x="152400" y="862060"/>
            <a:ext cx="4724400" cy="2967782"/>
          </a:xfrm>
          <a:prstGeom prst="rect">
            <a:avLst/>
          </a:prstGeom>
        </p:spPr>
      </p:pic>
      <p:pic>
        <p:nvPicPr>
          <p:cNvPr id="9" name="Picture 8">
            <a:extLst>
              <a:ext uri="{FF2B5EF4-FFF2-40B4-BE49-F238E27FC236}">
                <a16:creationId xmlns:a16="http://schemas.microsoft.com/office/drawing/2014/main" id="{32DCB5A2-B94B-C3EF-2A49-EDF90E292070}"/>
              </a:ext>
            </a:extLst>
          </p:cNvPr>
          <p:cNvPicPr>
            <a:picLocks noChangeAspect="1"/>
          </p:cNvPicPr>
          <p:nvPr/>
        </p:nvPicPr>
        <p:blipFill>
          <a:blip r:embed="rId6"/>
          <a:stretch>
            <a:fillRect/>
          </a:stretch>
        </p:blipFill>
        <p:spPr>
          <a:xfrm>
            <a:off x="4953000" y="809626"/>
            <a:ext cx="7053683" cy="3072650"/>
          </a:xfrm>
          <a:prstGeom prst="rect">
            <a:avLst/>
          </a:prstGeom>
        </p:spPr>
      </p:pic>
      <p:sp>
        <p:nvSpPr>
          <p:cNvPr id="11" name="TextBox 10">
            <a:extLst>
              <a:ext uri="{FF2B5EF4-FFF2-40B4-BE49-F238E27FC236}">
                <a16:creationId xmlns:a16="http://schemas.microsoft.com/office/drawing/2014/main" id="{42C12883-B000-FA90-24DC-A87DE6A49C5E}"/>
              </a:ext>
            </a:extLst>
          </p:cNvPr>
          <p:cNvSpPr txBox="1"/>
          <p:nvPr/>
        </p:nvSpPr>
        <p:spPr>
          <a:xfrm>
            <a:off x="8695799" y="3875345"/>
            <a:ext cx="3233202" cy="2462213"/>
          </a:xfrm>
          <a:prstGeom prst="rect">
            <a:avLst/>
          </a:prstGeom>
          <a:noFill/>
        </p:spPr>
        <p:txBody>
          <a:bodyPr wrap="square" rtlCol="0">
            <a:spAutoFit/>
          </a:bodyPr>
          <a:lstStyle/>
          <a:p>
            <a:pPr marL="285750" indent="-285750" algn="l" eaLnBrk="1" fontAlgn="auto" hangingPunct="1">
              <a:spcBef>
                <a:spcPts val="0"/>
              </a:spcBef>
              <a:spcAft>
                <a:spcPts val="0"/>
              </a:spcAft>
              <a:buFont typeface="Arial" panose="020B0604020202020204" pitchFamily="34" charset="0"/>
              <a:buChar char="•"/>
            </a:pPr>
            <a:r>
              <a:rPr lang="en-US" sz="1400" b="0" dirty="0">
                <a:solidFill>
                  <a:prstClr val="black"/>
                </a:solidFill>
                <a:latin typeface="Calibri"/>
                <a:ea typeface="+mn-ea"/>
              </a:rPr>
              <a:t>Flow3D predicts the amount of He pressurant required during the expulsion within 5% of the experiment</a:t>
            </a:r>
          </a:p>
          <a:p>
            <a:pPr marL="285750" indent="-285750" algn="l" eaLnBrk="1" fontAlgn="auto" hangingPunct="1">
              <a:spcBef>
                <a:spcPts val="0"/>
              </a:spcBef>
              <a:spcAft>
                <a:spcPts val="0"/>
              </a:spcAft>
              <a:buFont typeface="Arial" panose="020B0604020202020204" pitchFamily="34" charset="0"/>
              <a:buChar char="•"/>
            </a:pPr>
            <a:r>
              <a:rPr lang="en-US" sz="1400" b="0" dirty="0">
                <a:solidFill>
                  <a:prstClr val="black"/>
                </a:solidFill>
                <a:latin typeface="Calibri"/>
                <a:ea typeface="+mn-ea"/>
              </a:rPr>
              <a:t>For the static case only a small amount of evaporation occurred during the experiment </a:t>
            </a:r>
          </a:p>
          <a:p>
            <a:pPr marL="285750" indent="-285750" algn="l" eaLnBrk="1" fontAlgn="auto" hangingPunct="1">
              <a:spcBef>
                <a:spcPts val="0"/>
              </a:spcBef>
              <a:spcAft>
                <a:spcPts val="0"/>
              </a:spcAft>
              <a:buFont typeface="Arial" panose="020B0604020202020204" pitchFamily="34" charset="0"/>
              <a:buChar char="•"/>
            </a:pPr>
            <a:r>
              <a:rPr lang="en-US" sz="1400" b="0" dirty="0">
                <a:solidFill>
                  <a:prstClr val="black"/>
                </a:solidFill>
                <a:latin typeface="Calibri"/>
                <a:ea typeface="+mn-ea"/>
              </a:rPr>
              <a:t>Including phase change does not have large effect on the amount of pressurant added because very little evaporation occurred</a:t>
            </a:r>
          </a:p>
        </p:txBody>
      </p:sp>
      <p:pic>
        <p:nvPicPr>
          <p:cNvPr id="13" name="he_con">
            <a:hlinkClick r:id="" action="ppaction://media"/>
            <a:extLst>
              <a:ext uri="{FF2B5EF4-FFF2-40B4-BE49-F238E27FC236}">
                <a16:creationId xmlns:a16="http://schemas.microsoft.com/office/drawing/2014/main" id="{8038C392-F575-C4D2-1841-8B47C32D765B}"/>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15754" t="2223" r="20385" b="9008"/>
          <a:stretch/>
        </p:blipFill>
        <p:spPr>
          <a:xfrm>
            <a:off x="5115434" y="3859276"/>
            <a:ext cx="3168737" cy="2976419"/>
          </a:xfrm>
          <a:prstGeom prst="rect">
            <a:avLst/>
          </a:prstGeom>
        </p:spPr>
      </p:pic>
    </p:spTree>
    <p:extLst>
      <p:ext uri="{BB962C8B-B14F-4D97-AF65-F5344CB8AC3E}">
        <p14:creationId xmlns:p14="http://schemas.microsoft.com/office/powerpoint/2010/main" val="4022677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00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10D78-4A44-17F5-796A-EB2364E07136}"/>
              </a:ext>
            </a:extLst>
          </p:cNvPr>
          <p:cNvSpPr>
            <a:spLocks noGrp="1"/>
          </p:cNvSpPr>
          <p:nvPr>
            <p:ph type="title"/>
          </p:nvPr>
        </p:nvSpPr>
        <p:spPr/>
        <p:txBody>
          <a:bodyPr/>
          <a:lstStyle/>
          <a:p>
            <a:r>
              <a:rPr lang="en-US" sz="2000" dirty="0"/>
              <a:t>Run 37 predicted temperatures and ullage concentration vs experimentally measured</a:t>
            </a:r>
          </a:p>
        </p:txBody>
      </p:sp>
      <p:sp>
        <p:nvSpPr>
          <p:cNvPr id="5" name="Slide Number Placeholder 4">
            <a:extLst>
              <a:ext uri="{FF2B5EF4-FFF2-40B4-BE49-F238E27FC236}">
                <a16:creationId xmlns:a16="http://schemas.microsoft.com/office/drawing/2014/main" id="{FF3AF5BD-5B8D-4C05-8A25-248CA267E8EE}"/>
              </a:ext>
            </a:extLst>
          </p:cNvPr>
          <p:cNvSpPr>
            <a:spLocks noGrp="1"/>
          </p:cNvSpPr>
          <p:nvPr>
            <p:ph type="sldNum" sz="quarter" idx="12"/>
          </p:nvPr>
        </p:nvSpPr>
        <p:spPr/>
        <p:txBody>
          <a:bodyPr/>
          <a:lstStyle/>
          <a:p>
            <a:fld id="{33F42015-0FC7-4B0E-8D2B-76EADF48D957}" type="slidenum">
              <a:rPr lang="en-US" smtClean="0"/>
              <a:pPr/>
              <a:t>9</a:t>
            </a:fld>
            <a:endParaRPr lang="en-US"/>
          </a:p>
        </p:txBody>
      </p:sp>
      <p:pic>
        <p:nvPicPr>
          <p:cNvPr id="7" name="Picture 5">
            <a:extLst>
              <a:ext uri="{FF2B5EF4-FFF2-40B4-BE49-F238E27FC236}">
                <a16:creationId xmlns:a16="http://schemas.microsoft.com/office/drawing/2014/main" id="{33D8FDF0-9608-35F2-A50D-0F9A9DD87E2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2759" y="861641"/>
            <a:ext cx="4705552" cy="3084311"/>
          </a:xfrm>
          <a:prstGeom prst="rect">
            <a:avLst/>
          </a:prstGeom>
        </p:spPr>
      </p:pic>
      <p:pic>
        <p:nvPicPr>
          <p:cNvPr id="8" name="Picture 6">
            <a:extLst>
              <a:ext uri="{FF2B5EF4-FFF2-40B4-BE49-F238E27FC236}">
                <a16:creationId xmlns:a16="http://schemas.microsoft.com/office/drawing/2014/main" id="{C7BCD126-A18C-F668-34E4-AFB90AF8A96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12759" y="3640860"/>
            <a:ext cx="4705552" cy="3084311"/>
          </a:xfrm>
          <a:prstGeom prst="rect">
            <a:avLst/>
          </a:prstGeom>
        </p:spPr>
      </p:pic>
      <p:pic>
        <p:nvPicPr>
          <p:cNvPr id="9" name="Picture 6">
            <a:extLst>
              <a:ext uri="{FF2B5EF4-FFF2-40B4-BE49-F238E27FC236}">
                <a16:creationId xmlns:a16="http://schemas.microsoft.com/office/drawing/2014/main" id="{9C5E398B-2B18-71DD-BEF8-61BF09109DE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4818311" y="859652"/>
            <a:ext cx="4705552" cy="2868911"/>
          </a:xfrm>
          <a:prstGeom prst="rect">
            <a:avLst/>
          </a:prstGeom>
        </p:spPr>
      </p:pic>
      <p:pic>
        <p:nvPicPr>
          <p:cNvPr id="10" name="out">
            <a:hlinkClick r:id="" action="ppaction://media"/>
            <a:extLst>
              <a:ext uri="{FF2B5EF4-FFF2-40B4-BE49-F238E27FC236}">
                <a16:creationId xmlns:a16="http://schemas.microsoft.com/office/drawing/2014/main" id="{5BA2D7EE-69EF-374E-4E95-13593EC0776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0"/>
          <a:srcRect l="15754" r="20447" b="9190"/>
          <a:stretch/>
        </p:blipFill>
        <p:spPr>
          <a:xfrm>
            <a:off x="5027321" y="3728563"/>
            <a:ext cx="3199528" cy="3077407"/>
          </a:xfrm>
          <a:prstGeom prst="rect">
            <a:avLst/>
          </a:prstGeom>
        </p:spPr>
      </p:pic>
      <p:sp>
        <p:nvSpPr>
          <p:cNvPr id="13" name="TextBox 12">
            <a:extLst>
              <a:ext uri="{FF2B5EF4-FFF2-40B4-BE49-F238E27FC236}">
                <a16:creationId xmlns:a16="http://schemas.microsoft.com/office/drawing/2014/main" id="{912D47C3-8846-1E88-605F-7A58E753A881}"/>
              </a:ext>
            </a:extLst>
          </p:cNvPr>
          <p:cNvSpPr txBox="1"/>
          <p:nvPr/>
        </p:nvSpPr>
        <p:spPr>
          <a:xfrm>
            <a:off x="8391471" y="3875544"/>
            <a:ext cx="3452480" cy="2893100"/>
          </a:xfrm>
          <a:prstGeom prst="rect">
            <a:avLst/>
          </a:prstGeom>
          <a:noFill/>
        </p:spPr>
        <p:txBody>
          <a:bodyPr wrap="square" rtlCol="0">
            <a:spAutoFit/>
          </a:bodyPr>
          <a:lstStyle/>
          <a:p>
            <a:pPr marL="285750" indent="-285750" algn="l" eaLnBrk="1" fontAlgn="auto" hangingPunct="1">
              <a:spcBef>
                <a:spcPts val="0"/>
              </a:spcBef>
              <a:spcAft>
                <a:spcPts val="0"/>
              </a:spcAft>
              <a:buFont typeface="Arial" panose="020B0604020202020204" pitchFamily="34" charset="0"/>
              <a:buChar char="•"/>
            </a:pPr>
            <a:r>
              <a:rPr lang="en-US" sz="1400" b="0" dirty="0">
                <a:solidFill>
                  <a:prstClr val="black"/>
                </a:solidFill>
                <a:latin typeface="Calibri"/>
                <a:ea typeface="+mn-ea"/>
              </a:rPr>
              <a:t>Flow3D predicts the wall temperature very close to the experimentally measured wall temperature</a:t>
            </a:r>
          </a:p>
          <a:p>
            <a:pPr marL="285750" indent="-285750" algn="l" eaLnBrk="1" fontAlgn="auto" hangingPunct="1">
              <a:spcBef>
                <a:spcPts val="0"/>
              </a:spcBef>
              <a:spcAft>
                <a:spcPts val="0"/>
              </a:spcAft>
              <a:buFont typeface="Arial" panose="020B0604020202020204" pitchFamily="34" charset="0"/>
              <a:buChar char="•"/>
            </a:pPr>
            <a:r>
              <a:rPr lang="en-US" sz="1400" b="0" dirty="0">
                <a:solidFill>
                  <a:prstClr val="black"/>
                </a:solidFill>
                <a:latin typeface="Calibri"/>
                <a:ea typeface="+mn-ea"/>
              </a:rPr>
              <a:t>The ullage temperature near the top of the tank is slightly underpredicted and is slightly overpredicted it near the interface</a:t>
            </a:r>
          </a:p>
          <a:p>
            <a:pPr marL="285750" indent="-285750" algn="l" eaLnBrk="1" fontAlgn="auto" hangingPunct="1">
              <a:spcBef>
                <a:spcPts val="0"/>
              </a:spcBef>
              <a:spcAft>
                <a:spcPts val="0"/>
              </a:spcAft>
              <a:buFont typeface="Arial" panose="020B0604020202020204" pitchFamily="34" charset="0"/>
              <a:buChar char="•"/>
            </a:pPr>
            <a:r>
              <a:rPr lang="en-US" sz="1400" b="0" dirty="0">
                <a:solidFill>
                  <a:prstClr val="black"/>
                </a:solidFill>
                <a:latin typeface="Calibri"/>
                <a:ea typeface="+mn-ea"/>
              </a:rPr>
              <a:t>The prediction of the helium concentration in the ullage matches well with the experiment but overpredicts the amount methane vapor near the interface</a:t>
            </a:r>
          </a:p>
          <a:p>
            <a:pPr marL="285750" indent="-285750" algn="l" eaLnBrk="1" fontAlgn="auto" hangingPunct="1">
              <a:spcBef>
                <a:spcPts val="0"/>
              </a:spcBef>
              <a:spcAft>
                <a:spcPts val="0"/>
              </a:spcAft>
              <a:buFont typeface="Arial" panose="020B0604020202020204" pitchFamily="34" charset="0"/>
              <a:buChar char="•"/>
            </a:pPr>
            <a:endParaRPr lang="en-US" sz="1400" b="0" dirty="0">
              <a:solidFill>
                <a:prstClr val="black"/>
              </a:solidFill>
              <a:latin typeface="Calibri"/>
              <a:ea typeface="+mn-ea"/>
            </a:endParaRPr>
          </a:p>
        </p:txBody>
      </p:sp>
    </p:spTree>
    <p:extLst>
      <p:ext uri="{BB962C8B-B14F-4D97-AF65-F5344CB8AC3E}">
        <p14:creationId xmlns:p14="http://schemas.microsoft.com/office/powerpoint/2010/main" val="2210410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0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fill="hold" display="0">
                  <p:stCondLst>
                    <p:cond delay="indefinite"/>
                  </p:stCondLst>
                </p:cTn>
                <p:tgtEl>
                  <p:spTgt spid="10"/>
                </p:tgtEl>
              </p:cMediaNode>
            </p:video>
          </p:childTnLst>
        </p:cTn>
      </p:par>
    </p:tnLst>
  </p:timing>
</p:sld>
</file>

<file path=ppt/theme/theme1.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Times" pitchFamily="18"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9349bec-f6d6-4581-a243-30eb8b4d9727">
      <Terms xmlns="http://schemas.microsoft.com/office/infopath/2007/PartnerControls"/>
    </lcf76f155ced4ddcb4097134ff3c332f>
    <TaxCatchAll xmlns="f1c8cde4-8972-4c28-8907-b1a5623db717"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654DBCF558E974F8F6042B85F27F550" ma:contentTypeVersion="13" ma:contentTypeDescription="Create a new document." ma:contentTypeScope="" ma:versionID="7b74fb5f3375dd4fc092dbfc1fb88b89">
  <xsd:schema xmlns:xsd="http://www.w3.org/2001/XMLSchema" xmlns:xs="http://www.w3.org/2001/XMLSchema" xmlns:p="http://schemas.microsoft.com/office/2006/metadata/properties" xmlns:ns2="49349bec-f6d6-4581-a243-30eb8b4d9727" xmlns:ns3="f1c8cde4-8972-4c28-8907-b1a5623db717" targetNamespace="http://schemas.microsoft.com/office/2006/metadata/properties" ma:root="true" ma:fieldsID="9682bcb3a656ed21ee82cdfd8496da3d" ns2:_="" ns3:_="">
    <xsd:import namespace="49349bec-f6d6-4581-a243-30eb8b4d9727"/>
    <xsd:import namespace="f1c8cde4-8972-4c28-8907-b1a5623db717"/>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349bec-f6d6-4581-a243-30eb8b4d972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0fb68aea-d2ee-4a6c-85e6-e4b5686e96e8"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1c8cde4-8972-4c28-8907-b1a5623db717"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aebc1034-8d74-4b17-a399-7b30c8a07dcb}" ma:internalName="TaxCatchAll" ma:showField="CatchAllData" ma:web="f1c8cde4-8972-4c28-8907-b1a5623db717">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475F7E1-25EC-49AD-AD10-E5DBBDD78C4A}">
  <ds:schemaRefs>
    <ds:schemaRef ds:uri="49349bec-f6d6-4581-a243-30eb8b4d9727"/>
    <ds:schemaRef ds:uri="f1c8cde4-8972-4c28-8907-b1a5623db71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B0894325-1500-46CD-AACB-D910819C9C55}">
  <ds:schemaRefs>
    <ds:schemaRef ds:uri="49349bec-f6d6-4581-a243-30eb8b4d9727"/>
    <ds:schemaRef ds:uri="f1c8cde4-8972-4c28-8907-b1a5623db71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A631D46-A88B-44F9-B011-0891D5ECFBA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9146</TotalTime>
  <Words>1570</Words>
  <Application>Microsoft Office PowerPoint</Application>
  <PresentationFormat>Widescreen</PresentationFormat>
  <Paragraphs>169</Paragraphs>
  <Slides>15</Slides>
  <Notes>1</Notes>
  <HiddenSlides>0</HiddenSlides>
  <MMClips>7</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Calibri</vt:lpstr>
      <vt:lpstr>Cambria Math</vt:lpstr>
      <vt:lpstr>Times</vt:lpstr>
      <vt:lpstr>Times New Roman</vt:lpstr>
      <vt:lpstr>Blank</vt:lpstr>
      <vt:lpstr>Validation of Computational Fluid Dynamics Model for Pressurized Expulsion of Liquid Methane using Non-Condensable Pressurant  Nelson Longmire, GRC/LTF [HX5, LLC] Dan Hauser, GRC/LTF</vt:lpstr>
      <vt:lpstr>K-site pressurized expulsion of LCH4</vt:lpstr>
      <vt:lpstr>K-site liquid methane expulsion tests</vt:lpstr>
      <vt:lpstr>CFD geometry</vt:lpstr>
      <vt:lpstr>CFD set up</vt:lpstr>
      <vt:lpstr>Flow3D non-condensable gas model</vt:lpstr>
      <vt:lpstr>Initialization and boundary conditions for static expulsion (Run 37)</vt:lpstr>
      <vt:lpstr>Run 37 predicted pressurant mass vs experimentally required</vt:lpstr>
      <vt:lpstr>Run 37 predicted temperatures and ullage concentration vs experimentally measured</vt:lpstr>
      <vt:lpstr>Initialization and boundary conditions for sloshing expulsion (Run 45)</vt:lpstr>
      <vt:lpstr>Run 45 predicted pressurant mass vs experimentally required</vt:lpstr>
      <vt:lpstr>Run 45 predicted helium concentration in ullage vs experimentally measured</vt:lpstr>
      <vt:lpstr>Run 45 predicted temperature in ullage and wall vs experimentally measured</vt:lpstr>
      <vt:lpstr>Conclusions</vt:lpstr>
      <vt:lpstr>References</vt:lpstr>
    </vt:vector>
  </TitlesOfParts>
  <Company>NASA/Ames Research Center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TFAWS 2010 Center Presentation</dc:title>
  <dc:creator>Tom Squire</dc:creator>
  <cp:lastModifiedBy>Longmire, Nelson P. (GRC-LTF0)[HX5, LLC]</cp:lastModifiedBy>
  <cp:revision>9</cp:revision>
  <cp:lastPrinted>2001-11-30T21:59:45Z</cp:lastPrinted>
  <dcterms:created xsi:type="dcterms:W3CDTF">2001-11-21T21:59:03Z</dcterms:created>
  <dcterms:modified xsi:type="dcterms:W3CDTF">2024-07-24T16:09:22Z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0x0101001654DBCF558E974F8F6042B85F27F550</vt:lpwstr>
  </property>
  <property fmtid="{D5CDD505-2E9C-101B-9397-08002B2CF9AE}" pid="3" name="MediaServiceImageTags">
    <vt:lpwstr/>
  </property>
</Properties>
</file>