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3"/>
  </p:notesMasterIdLst>
  <p:handoutMasterIdLst>
    <p:handoutMasterId r:id="rId24"/>
  </p:handoutMasterIdLst>
  <p:sldIdLst>
    <p:sldId id="273" r:id="rId5"/>
    <p:sldId id="274" r:id="rId6"/>
    <p:sldId id="275" r:id="rId7"/>
    <p:sldId id="276" r:id="rId8"/>
    <p:sldId id="278" r:id="rId9"/>
    <p:sldId id="277" r:id="rId10"/>
    <p:sldId id="279" r:id="rId11"/>
    <p:sldId id="281" r:id="rId12"/>
    <p:sldId id="280" r:id="rId13"/>
    <p:sldId id="283" r:id="rId14"/>
    <p:sldId id="282" r:id="rId15"/>
    <p:sldId id="284" r:id="rId16"/>
    <p:sldId id="285" r:id="rId17"/>
    <p:sldId id="286" r:id="rId18"/>
    <p:sldId id="287" r:id="rId19"/>
    <p:sldId id="289" r:id="rId20"/>
    <p:sldId id="288" r:id="rId21"/>
    <p:sldId id="290" r:id="rId22"/>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2B2B82"/>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F3254-6C0C-45EC-8351-ABCF146D7401}" v="15" dt="2024-06-20T14:28:10.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0"/>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xel, William R. (GRC-LTT0)" userId="7255e561-5754-40ec-8090-e28f6560a456" providerId="ADAL" clId="{0B8F3254-6C0C-45EC-8351-ABCF146D7401}"/>
    <pc:docChg chg="undo custSel addSld delSld modSld modMainMaster">
      <pc:chgData name="Sixel, William R. (GRC-LTT0)" userId="7255e561-5754-40ec-8090-e28f6560a456" providerId="ADAL" clId="{0B8F3254-6C0C-45EC-8351-ABCF146D7401}" dt="2024-06-20T14:28:10.418" v="15"/>
      <pc:docMkLst>
        <pc:docMk/>
      </pc:docMkLst>
      <pc:sldChg chg="modSp add del mod">
        <pc:chgData name="Sixel, William R. (GRC-LTT0)" userId="7255e561-5754-40ec-8090-e28f6560a456" providerId="ADAL" clId="{0B8F3254-6C0C-45EC-8351-ABCF146D7401}" dt="2024-06-20T14:27:15.427" v="4" actId="47"/>
        <pc:sldMkLst>
          <pc:docMk/>
          <pc:sldMk cId="2798685524" sldId="274"/>
        </pc:sldMkLst>
        <pc:spChg chg="mod">
          <ac:chgData name="Sixel, William R. (GRC-LTT0)" userId="7255e561-5754-40ec-8090-e28f6560a456" providerId="ADAL" clId="{0B8F3254-6C0C-45EC-8351-ABCF146D7401}" dt="2024-06-20T14:27:03.379" v="1" actId="1076"/>
          <ac:spMkLst>
            <pc:docMk/>
            <pc:sldMk cId="2798685524" sldId="274"/>
            <ac:spMk id="6" creationId="{5E240ADE-5CD7-C84F-FB53-16587793A73A}"/>
          </ac:spMkLst>
        </pc:spChg>
      </pc:sldChg>
      <pc:sldChg chg="new del">
        <pc:chgData name="Sixel, William R. (GRC-LTT0)" userId="7255e561-5754-40ec-8090-e28f6560a456" providerId="ADAL" clId="{0B8F3254-6C0C-45EC-8351-ABCF146D7401}" dt="2024-06-20T14:27:30.941" v="6" actId="2696"/>
        <pc:sldMkLst>
          <pc:docMk/>
          <pc:sldMk cId="4214113671" sldId="275"/>
        </pc:sldMkLst>
      </pc:sldChg>
      <pc:sldMasterChg chg="modSp mod modSldLayout">
        <pc:chgData name="Sixel, William R. (GRC-LTT0)" userId="7255e561-5754-40ec-8090-e28f6560a456" providerId="ADAL" clId="{0B8F3254-6C0C-45EC-8351-ABCF146D7401}" dt="2024-06-20T14:28:10.418" v="15"/>
        <pc:sldMasterMkLst>
          <pc:docMk/>
          <pc:sldMasterMk cId="0" sldId="2147483648"/>
        </pc:sldMasterMkLst>
        <pc:spChg chg="mod">
          <ac:chgData name="Sixel, William R. (GRC-LTT0)" userId="7255e561-5754-40ec-8090-e28f6560a456" providerId="ADAL" clId="{0B8F3254-6C0C-45EC-8351-ABCF146D7401}" dt="2024-06-20T14:27:23.058" v="5"/>
          <ac:spMkLst>
            <pc:docMk/>
            <pc:sldMasterMk cId="0" sldId="2147483648"/>
            <ac:spMk id="3" creationId="{00000000-0000-0000-0000-000000000000}"/>
          </ac:spMkLst>
        </pc:spChg>
        <pc:sldLayoutChg chg="modSp mod">
          <pc:chgData name="Sixel, William R. (GRC-LTT0)" userId="7255e561-5754-40ec-8090-e28f6560a456" providerId="ADAL" clId="{0B8F3254-6C0C-45EC-8351-ABCF146D7401}" dt="2024-06-20T14:27:52.436" v="7"/>
          <pc:sldLayoutMkLst>
            <pc:docMk/>
            <pc:sldMasterMk cId="0" sldId="2147483648"/>
            <pc:sldLayoutMk cId="0" sldId="2147483757"/>
          </pc:sldLayoutMkLst>
          <pc:spChg chg="mod">
            <ac:chgData name="Sixel, William R. (GRC-LTT0)" userId="7255e561-5754-40ec-8090-e28f6560a456" providerId="ADAL" clId="{0B8F3254-6C0C-45EC-8351-ABCF146D7401}" dt="2024-06-20T14:27:52.436" v="7"/>
            <ac:spMkLst>
              <pc:docMk/>
              <pc:sldMasterMk cId="0" sldId="2147483648"/>
              <pc:sldLayoutMk cId="0" sldId="2147483757"/>
              <ac:spMk id="11" creationId="{40658E1A-83A6-4D43-8BAC-8CC650DFB1FF}"/>
            </ac:spMkLst>
          </pc:spChg>
        </pc:sldLayoutChg>
        <pc:sldLayoutChg chg="modSp mod">
          <pc:chgData name="Sixel, William R. (GRC-LTT0)" userId="7255e561-5754-40ec-8090-e28f6560a456" providerId="ADAL" clId="{0B8F3254-6C0C-45EC-8351-ABCF146D7401}" dt="2024-06-20T14:27:54.353" v="8"/>
          <pc:sldLayoutMkLst>
            <pc:docMk/>
            <pc:sldMasterMk cId="0" sldId="2147483648"/>
            <pc:sldLayoutMk cId="0" sldId="2147483758"/>
          </pc:sldLayoutMkLst>
          <pc:spChg chg="mod">
            <ac:chgData name="Sixel, William R. (GRC-LTT0)" userId="7255e561-5754-40ec-8090-e28f6560a456" providerId="ADAL" clId="{0B8F3254-6C0C-45EC-8351-ABCF146D7401}" dt="2024-06-20T14:27:54.353" v="8"/>
            <ac:spMkLst>
              <pc:docMk/>
              <pc:sldMasterMk cId="0" sldId="2147483648"/>
              <pc:sldLayoutMk cId="0" sldId="2147483758"/>
              <ac:spMk id="5" creationId="{00000000-0000-0000-0000-000000000000}"/>
            </ac:spMkLst>
          </pc:spChg>
        </pc:sldLayoutChg>
        <pc:sldLayoutChg chg="modSp mod">
          <pc:chgData name="Sixel, William R. (GRC-LTT0)" userId="7255e561-5754-40ec-8090-e28f6560a456" providerId="ADAL" clId="{0B8F3254-6C0C-45EC-8351-ABCF146D7401}" dt="2024-06-20T14:27:56.510" v="9"/>
          <pc:sldLayoutMkLst>
            <pc:docMk/>
            <pc:sldMasterMk cId="0" sldId="2147483648"/>
            <pc:sldLayoutMk cId="0" sldId="2147483759"/>
          </pc:sldLayoutMkLst>
          <pc:spChg chg="mod">
            <ac:chgData name="Sixel, William R. (GRC-LTT0)" userId="7255e561-5754-40ec-8090-e28f6560a456" providerId="ADAL" clId="{0B8F3254-6C0C-45EC-8351-ABCF146D7401}" dt="2024-06-20T14:27:56.510" v="9"/>
            <ac:spMkLst>
              <pc:docMk/>
              <pc:sldMasterMk cId="0" sldId="2147483648"/>
              <pc:sldLayoutMk cId="0" sldId="2147483759"/>
              <ac:spMk id="5" creationId="{00000000-0000-0000-0000-000000000000}"/>
            </ac:spMkLst>
          </pc:spChg>
        </pc:sldLayoutChg>
        <pc:sldLayoutChg chg="modSp mod">
          <pc:chgData name="Sixel, William R. (GRC-LTT0)" userId="7255e561-5754-40ec-8090-e28f6560a456" providerId="ADAL" clId="{0B8F3254-6C0C-45EC-8351-ABCF146D7401}" dt="2024-06-20T14:27:58.500" v="10"/>
          <pc:sldLayoutMkLst>
            <pc:docMk/>
            <pc:sldMasterMk cId="0" sldId="2147483648"/>
            <pc:sldLayoutMk cId="0" sldId="2147483760"/>
          </pc:sldLayoutMkLst>
          <pc:spChg chg="mod">
            <ac:chgData name="Sixel, William R. (GRC-LTT0)" userId="7255e561-5754-40ec-8090-e28f6560a456" providerId="ADAL" clId="{0B8F3254-6C0C-45EC-8351-ABCF146D7401}" dt="2024-06-20T14:27:58.500" v="10"/>
            <ac:spMkLst>
              <pc:docMk/>
              <pc:sldMasterMk cId="0" sldId="2147483648"/>
              <pc:sldLayoutMk cId="0" sldId="2147483760"/>
              <ac:spMk id="6" creationId="{1D956BF8-FFF3-4911-B918-FF080B8BD184}"/>
            </ac:spMkLst>
          </pc:spChg>
        </pc:sldLayoutChg>
        <pc:sldLayoutChg chg="modSp mod">
          <pc:chgData name="Sixel, William R. (GRC-LTT0)" userId="7255e561-5754-40ec-8090-e28f6560a456" providerId="ADAL" clId="{0B8F3254-6C0C-45EC-8351-ABCF146D7401}" dt="2024-06-20T14:28:00.702" v="11"/>
          <pc:sldLayoutMkLst>
            <pc:docMk/>
            <pc:sldMasterMk cId="0" sldId="2147483648"/>
            <pc:sldLayoutMk cId="0" sldId="2147483761"/>
          </pc:sldLayoutMkLst>
          <pc:spChg chg="mod">
            <ac:chgData name="Sixel, William R. (GRC-LTT0)" userId="7255e561-5754-40ec-8090-e28f6560a456" providerId="ADAL" clId="{0B8F3254-6C0C-45EC-8351-ABCF146D7401}" dt="2024-06-20T14:28:00.702" v="11"/>
            <ac:spMkLst>
              <pc:docMk/>
              <pc:sldMasterMk cId="0" sldId="2147483648"/>
              <pc:sldLayoutMk cId="0" sldId="2147483761"/>
              <ac:spMk id="10" creationId="{92D923EA-ABD6-D9E1-0232-9D3269B7E94A}"/>
            </ac:spMkLst>
          </pc:spChg>
        </pc:sldLayoutChg>
        <pc:sldLayoutChg chg="modSp mod">
          <pc:chgData name="Sixel, William R. (GRC-LTT0)" userId="7255e561-5754-40ec-8090-e28f6560a456" providerId="ADAL" clId="{0B8F3254-6C0C-45EC-8351-ABCF146D7401}" dt="2024-06-20T14:28:03.056" v="12"/>
          <pc:sldLayoutMkLst>
            <pc:docMk/>
            <pc:sldMasterMk cId="0" sldId="2147483648"/>
            <pc:sldLayoutMk cId="0" sldId="2147483762"/>
          </pc:sldLayoutMkLst>
          <pc:spChg chg="mod">
            <ac:chgData name="Sixel, William R. (GRC-LTT0)" userId="7255e561-5754-40ec-8090-e28f6560a456" providerId="ADAL" clId="{0B8F3254-6C0C-45EC-8351-ABCF146D7401}" dt="2024-06-20T14:28:03.056" v="12"/>
            <ac:spMkLst>
              <pc:docMk/>
              <pc:sldMasterMk cId="0" sldId="2147483648"/>
              <pc:sldLayoutMk cId="0" sldId="2147483762"/>
              <ac:spMk id="6" creationId="{B421A504-53A7-23C9-529A-B3C0862B2F0C}"/>
            </ac:spMkLst>
          </pc:spChg>
        </pc:sldLayoutChg>
        <pc:sldLayoutChg chg="modSp mod">
          <pc:chgData name="Sixel, William R. (GRC-LTT0)" userId="7255e561-5754-40ec-8090-e28f6560a456" providerId="ADAL" clId="{0B8F3254-6C0C-45EC-8351-ABCF146D7401}" dt="2024-06-20T14:28:05.516" v="13"/>
          <pc:sldLayoutMkLst>
            <pc:docMk/>
            <pc:sldMasterMk cId="0" sldId="2147483648"/>
            <pc:sldLayoutMk cId="0" sldId="2147483763"/>
          </pc:sldLayoutMkLst>
          <pc:spChg chg="mod">
            <ac:chgData name="Sixel, William R. (GRC-LTT0)" userId="7255e561-5754-40ec-8090-e28f6560a456" providerId="ADAL" clId="{0B8F3254-6C0C-45EC-8351-ABCF146D7401}" dt="2024-06-20T14:28:05.516" v="13"/>
            <ac:spMkLst>
              <pc:docMk/>
              <pc:sldMasterMk cId="0" sldId="2147483648"/>
              <pc:sldLayoutMk cId="0" sldId="2147483763"/>
              <ac:spMk id="5" creationId="{F80190D3-EFDF-0F6E-3929-98722B9A9A3D}"/>
            </ac:spMkLst>
          </pc:spChg>
        </pc:sldLayoutChg>
        <pc:sldLayoutChg chg="modSp mod">
          <pc:chgData name="Sixel, William R. (GRC-LTT0)" userId="7255e561-5754-40ec-8090-e28f6560a456" providerId="ADAL" clId="{0B8F3254-6C0C-45EC-8351-ABCF146D7401}" dt="2024-06-20T14:28:07.508" v="14"/>
          <pc:sldLayoutMkLst>
            <pc:docMk/>
            <pc:sldMasterMk cId="0" sldId="2147483648"/>
            <pc:sldLayoutMk cId="0" sldId="2147483764"/>
          </pc:sldLayoutMkLst>
          <pc:spChg chg="mod">
            <ac:chgData name="Sixel, William R. (GRC-LTT0)" userId="7255e561-5754-40ec-8090-e28f6560a456" providerId="ADAL" clId="{0B8F3254-6C0C-45EC-8351-ABCF146D7401}" dt="2024-06-20T14:28:07.508" v="14"/>
            <ac:spMkLst>
              <pc:docMk/>
              <pc:sldMasterMk cId="0" sldId="2147483648"/>
              <pc:sldLayoutMk cId="0" sldId="2147483764"/>
              <ac:spMk id="8" creationId="{1FB25FD5-3767-7224-BCE7-AD65822549A2}"/>
            </ac:spMkLst>
          </pc:spChg>
        </pc:sldLayoutChg>
        <pc:sldLayoutChg chg="modSp mod">
          <pc:chgData name="Sixel, William R. (GRC-LTT0)" userId="7255e561-5754-40ec-8090-e28f6560a456" providerId="ADAL" clId="{0B8F3254-6C0C-45EC-8351-ABCF146D7401}" dt="2024-06-20T14:28:10.418" v="15"/>
          <pc:sldLayoutMkLst>
            <pc:docMk/>
            <pc:sldMasterMk cId="0" sldId="2147483648"/>
            <pc:sldLayoutMk cId="0" sldId="2147483765"/>
          </pc:sldLayoutMkLst>
          <pc:spChg chg="mod">
            <ac:chgData name="Sixel, William R. (GRC-LTT0)" userId="7255e561-5754-40ec-8090-e28f6560a456" providerId="ADAL" clId="{0B8F3254-6C0C-45EC-8351-ABCF146D7401}" dt="2024-06-20T14:28:10.418" v="15"/>
            <ac:spMkLst>
              <pc:docMk/>
              <pc:sldMasterMk cId="0" sldId="2147483648"/>
              <pc:sldLayoutMk cId="0" sldId="2147483765"/>
              <ac:spMk id="8" creationId="{51DE3015-D9A1-BD07-2F15-45C69819794C}"/>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2024 – August 26-30, 2024</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2024 – August 26-30, 2024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2024 – August 26-30, 2024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38200"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2024 – August 26-30, 2024</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4" name="Picture 3"/>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20" y="45720"/>
            <a:ext cx="868680" cy="810267"/>
          </a:xfrm>
          <a:prstGeom prst="rect">
            <a:avLst/>
          </a:prstGeom>
        </p:spPr>
      </p:pic>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1250930" y="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5029200" y="3601427"/>
            <a:ext cx="6096000" cy="914400"/>
          </a:xfrm>
        </p:spPr>
        <p:txBody>
          <a:bodyPr/>
          <a:lstStyle/>
          <a:p>
            <a:pPr eaLnBrk="1" hangingPunct="1"/>
            <a:r>
              <a:rPr lang="en-US" sz="1800" dirty="0">
                <a:solidFill>
                  <a:schemeClr val="tx1"/>
                </a:solidFill>
                <a:ea typeface="ＭＳ Ｐゴシック" charset="-128"/>
              </a:rPr>
              <a:t>Presented By</a:t>
            </a:r>
          </a:p>
          <a:p>
            <a:pPr eaLnBrk="1" hangingPunct="1"/>
            <a:r>
              <a:rPr lang="en-US" sz="1800" dirty="0" smtClean="0">
                <a:solidFill>
                  <a:schemeClr val="tx1"/>
                </a:solidFill>
                <a:ea typeface="ＭＳ Ｐゴシック" charset="-128"/>
              </a:rPr>
              <a:t>Michael Saeger</a:t>
            </a:r>
            <a:endParaRPr lang="en-US" dirty="0">
              <a:solidFill>
                <a:schemeClr val="tx1"/>
              </a:solidFill>
              <a:ea typeface="ＭＳ Ｐゴシック" charset="-128"/>
            </a:endParaRPr>
          </a:p>
        </p:txBody>
      </p:sp>
      <p:sp>
        <p:nvSpPr>
          <p:cNvPr id="13314" name="Rectangle 10"/>
          <p:cNvSpPr>
            <a:spLocks noGrp="1" noChangeArrowheads="1"/>
          </p:cNvSpPr>
          <p:nvPr>
            <p:ph type="ctrTitle"/>
          </p:nvPr>
        </p:nvSpPr>
        <p:spPr>
          <a:xfrm>
            <a:off x="4800600" y="1447800"/>
            <a:ext cx="6134100" cy="1600200"/>
          </a:xfrm>
        </p:spPr>
        <p:txBody>
          <a:bodyPr/>
          <a:lstStyle/>
          <a:p>
            <a:pPr eaLnBrk="1" hangingPunct="1"/>
            <a:r>
              <a:rPr lang="en-US" dirty="0" smtClean="0">
                <a:ea typeface="ＭＳ Ｐゴシック" charset="-128"/>
              </a:rPr>
              <a:t>A Method for Reduction of Radiation Networks for Simplification of Thermal Modeling and Analysis</a:t>
            </a:r>
            <a:r>
              <a:rPr lang="en-US" dirty="0">
                <a:ea typeface="ＭＳ Ｐゴシック" charset="-128"/>
              </a:rPr>
              <a:t/>
            </a:r>
            <a:br>
              <a:rPr lang="en-US" dirty="0">
                <a:ea typeface="ＭＳ Ｐゴシック" charset="-128"/>
              </a:rPr>
            </a:br>
            <a:r>
              <a:rPr lang="en-US" b="0" dirty="0" smtClean="0">
                <a:ea typeface="ＭＳ Ｐゴシック" charset="-128"/>
              </a:rPr>
              <a:t>Michael Saeger, ATA Engineering</a:t>
            </a:r>
            <a:endParaRPr lang="en-US" sz="2400" b="0" dirty="0">
              <a:ea typeface="ＭＳ Ｐゴシック" charset="-128"/>
            </a:endParaRPr>
          </a:p>
        </p:txBody>
      </p:sp>
      <p:sp>
        <p:nvSpPr>
          <p:cNvPr id="13315" name="Rectangle 11"/>
          <p:cNvSpPr>
            <a:spLocks noChangeArrowheads="1"/>
          </p:cNvSpPr>
          <p:nvPr/>
        </p:nvSpPr>
        <p:spPr bwMode="auto">
          <a:xfrm>
            <a:off x="6477000" y="4800600"/>
            <a:ext cx="4038600" cy="1477962"/>
          </a:xfrm>
          <a:prstGeom prst="rect">
            <a:avLst/>
          </a:prstGeom>
          <a:noFill/>
          <a:ln w="9525">
            <a:noFill/>
            <a:miter lim="800000"/>
            <a:headEnd/>
            <a:tailEnd/>
          </a:ln>
        </p:spPr>
        <p:txBody>
          <a:bodyPr wrap="square" lIns="91440" tIns="45720" rIns="91440" bIns="45720" anchor="t">
            <a:spAutoFit/>
          </a:bodyPr>
          <a:lstStyle/>
          <a:p>
            <a:pPr algn="l" eaLnBrk="1" hangingPunct="1"/>
            <a:r>
              <a:rPr lang="en-US" sz="1800" b="0" dirty="0">
                <a:solidFill>
                  <a:schemeClr val="accent2"/>
                </a:solidFill>
                <a:latin typeface="Arial"/>
                <a:ea typeface="ＭＳ Ｐゴシック"/>
                <a:cs typeface="Arial"/>
              </a:rPr>
              <a:t>Thermal &amp; Fluids Analysis Workshop</a:t>
            </a:r>
            <a:r>
              <a:rPr lang="en-US" sz="1800" b="0" dirty="0">
                <a:latin typeface="Arial" pitchFamily="34" charset="0"/>
              </a:rPr>
              <a:t/>
            </a:r>
            <a:br>
              <a:rPr lang="en-US" sz="1800" b="0" dirty="0">
                <a:latin typeface="Arial" pitchFamily="34" charset="0"/>
              </a:rPr>
            </a:br>
            <a:r>
              <a:rPr lang="en-US" sz="1800" b="0" dirty="0">
                <a:solidFill>
                  <a:schemeClr val="accent2"/>
                </a:solidFill>
                <a:latin typeface="Arial"/>
                <a:ea typeface="ＭＳ Ｐゴシック"/>
                <a:cs typeface="Arial"/>
              </a:rPr>
              <a:t>TFAWS 2024</a:t>
            </a:r>
            <a:r>
              <a:rPr lang="en-US" sz="1800" b="0" dirty="0">
                <a:latin typeface="Arial" pitchFamily="34" charset="0"/>
              </a:rPr>
              <a:t/>
            </a:r>
            <a:br>
              <a:rPr lang="en-US" sz="1800" b="0" dirty="0">
                <a:latin typeface="Arial" pitchFamily="34" charset="0"/>
              </a:rPr>
            </a:br>
            <a:r>
              <a:rPr lang="en-US" sz="1800" b="0" dirty="0">
                <a:solidFill>
                  <a:schemeClr val="accent2"/>
                </a:solidFill>
                <a:latin typeface="Arial"/>
                <a:ea typeface="ＭＳ Ｐゴシック"/>
                <a:cs typeface="Arial"/>
              </a:rPr>
              <a:t>August 26-30, 2024</a:t>
            </a:r>
          </a:p>
          <a:p>
            <a:pPr algn="l" eaLnBrk="1" hangingPunct="1"/>
            <a:r>
              <a:rPr lang="en-US" sz="1800" b="0" dirty="0">
                <a:solidFill>
                  <a:schemeClr val="accent2"/>
                </a:solidFill>
                <a:latin typeface="Arial"/>
                <a:ea typeface="ＭＳ Ｐゴシック"/>
                <a:cs typeface="Arial"/>
              </a:rPr>
              <a:t>NASA Glenn Research Center</a:t>
            </a:r>
          </a:p>
          <a:p>
            <a:pPr algn="l" eaLnBrk="1" hangingPunct="1"/>
            <a:r>
              <a:rPr lang="en-US" sz="1800" b="0" dirty="0">
                <a:solidFill>
                  <a:schemeClr val="accent2"/>
                </a:solidFill>
                <a:latin typeface="Arial"/>
                <a:ea typeface="ＭＳ Ｐゴシック"/>
                <a:cs typeface="Arial"/>
              </a:rPr>
              <a:t>Cleveland, OH</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spcBef>
                <a:spcPct val="50000"/>
              </a:spcBef>
              <a:tabLst>
                <a:tab pos="4459288" algn="ctr"/>
              </a:tabLst>
              <a:defRPr/>
            </a:pPr>
            <a:r>
              <a:rPr lang="en-US" sz="2800" dirty="0">
                <a:solidFill>
                  <a:schemeClr val="bg1"/>
                </a:solidFill>
                <a:latin typeface="Arial" charset="0"/>
                <a:ea typeface="+mn-ea"/>
              </a:rPr>
              <a:t>	TFAWS Passive Thermal Paper Session</a:t>
            </a:r>
          </a:p>
        </p:txBody>
      </p:sp>
      <p:pic>
        <p:nvPicPr>
          <p:cNvPr id="2" name="Graphic 1">
            <a:extLst>
              <a:ext uri="{FF2B5EF4-FFF2-40B4-BE49-F238E27FC236}">
                <a16:creationId xmlns:a16="http://schemas.microsoft.com/office/drawing/2014/main" id="{A5900BD7-A98A-53B4-DB32-EDBE31DE33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20272" y="109728"/>
            <a:ext cx="838200" cy="698700"/>
          </a:xfrm>
          <a:prstGeom prst="rect">
            <a:avLst/>
          </a:prstGeom>
        </p:spPr>
      </p:pic>
      <p:pic>
        <p:nvPicPr>
          <p:cNvPr id="5" name="Picture 4" descr="Logo">
            <a:extLst>
              <a:ext uri="{FF2B5EF4-FFF2-40B4-BE49-F238E27FC236}">
                <a16:creationId xmlns:a16="http://schemas.microsoft.com/office/drawing/2014/main" id="{D4E2AD1C-FE65-7794-C0DE-B0C288375B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76" y="1633156"/>
            <a:ext cx="3845924" cy="5148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Method: </a:t>
            </a:r>
            <a:r>
              <a:rPr lang="en-US" dirty="0" smtClean="0"/>
              <a:t>Generalized Past </a:t>
            </a:r>
            <a:r>
              <a:rPr lang="en-US" dirty="0"/>
              <a:t>Parallel Plates</a:t>
            </a:r>
            <a:endParaRPr lang="en-US" dirty="0"/>
          </a:p>
        </p:txBody>
      </p:sp>
      <p:sp>
        <p:nvSpPr>
          <p:cNvPr id="3" name="Content Placeholder 2"/>
          <p:cNvSpPr>
            <a:spLocks noGrp="1"/>
          </p:cNvSpPr>
          <p:nvPr>
            <p:ph idx="1"/>
          </p:nvPr>
        </p:nvSpPr>
        <p:spPr/>
        <p:txBody>
          <a:bodyPr/>
          <a:lstStyle/>
          <a:p>
            <a:r>
              <a:rPr lang="en-US" dirty="0"/>
              <a:t>Each element has both a positive conductor and a negative one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Selection of elements and grouping is very important</a:t>
            </a:r>
            <a:r>
              <a:rPr lang="en-US" dirty="0" smtClean="0"/>
              <a:t>.</a:t>
            </a:r>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10</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cxnSp>
        <p:nvCxnSpPr>
          <p:cNvPr id="7" name="Straight Connector 6"/>
          <p:cNvCxnSpPr/>
          <p:nvPr/>
        </p:nvCxnSpPr>
        <p:spPr>
          <a:xfrm>
            <a:off x="4891066" y="2866433"/>
            <a:ext cx="983919" cy="60298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967266" y="3476175"/>
            <a:ext cx="907720" cy="3733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130747" y="3476175"/>
            <a:ext cx="744238" cy="53081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807405" y="3469415"/>
            <a:ext cx="1067580" cy="2022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748000" y="3377105"/>
            <a:ext cx="1126986" cy="9231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7405" y="3116041"/>
            <a:ext cx="1067580" cy="35337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389852" y="4252759"/>
            <a:ext cx="233802" cy="8877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02470" y="4500732"/>
            <a:ext cx="1197578" cy="6264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402470" y="4463922"/>
            <a:ext cx="950008" cy="6633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35457" y="4020285"/>
            <a:ext cx="259738" cy="1106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402470" y="4413534"/>
            <a:ext cx="689863" cy="7136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402471" y="4318458"/>
            <a:ext cx="453288" cy="8220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83430" y="4144271"/>
            <a:ext cx="19040" cy="9829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23739" y="3883753"/>
            <a:ext cx="465160" cy="12434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45406" y="3282822"/>
            <a:ext cx="761998" cy="3800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45406" y="3275008"/>
            <a:ext cx="702594" cy="1020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45406" y="3110804"/>
            <a:ext cx="739496" cy="1720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045406" y="2886680"/>
            <a:ext cx="827471" cy="3883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3913757" y="3168522"/>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6" name="Straight Connector 25"/>
          <p:cNvCxnSpPr/>
          <p:nvPr/>
        </p:nvCxnSpPr>
        <p:spPr>
          <a:xfrm flipV="1">
            <a:off x="5383025" y="3469415"/>
            <a:ext cx="491960" cy="65160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29005" y="3476175"/>
            <a:ext cx="245980" cy="7596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74985" y="3489937"/>
            <a:ext cx="0" cy="8215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874985" y="3462882"/>
            <a:ext cx="228600" cy="9113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874984" y="3469415"/>
            <a:ext cx="474581" cy="9635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874983" y="3462882"/>
            <a:ext cx="720562" cy="10288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874982" y="3473322"/>
            <a:ext cx="983921" cy="9840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874981" y="3463289"/>
            <a:ext cx="1165718" cy="89064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5874980" y="3463289"/>
            <a:ext cx="1344307" cy="65773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5874979" y="3463289"/>
            <a:ext cx="1439962" cy="4453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874980" y="3432768"/>
            <a:ext cx="1279275" cy="297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909064" y="3469415"/>
            <a:ext cx="1379743" cy="1717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897252" y="3210989"/>
            <a:ext cx="1114050" cy="24576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897251" y="3020490"/>
            <a:ext cx="979335" cy="44892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895845" y="2802357"/>
            <a:ext cx="831483" cy="67096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895844" y="2641562"/>
            <a:ext cx="625212" cy="82096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69" idx="2"/>
          </p:cNvCxnSpPr>
          <p:nvPr/>
        </p:nvCxnSpPr>
        <p:spPr>
          <a:xfrm flipH="1">
            <a:off x="5905404" y="2493702"/>
            <a:ext cx="438921" cy="95138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879954" y="2438281"/>
            <a:ext cx="193326" cy="103504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35127" y="2453148"/>
            <a:ext cx="41264" cy="100236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66583" y="2497597"/>
            <a:ext cx="324292" cy="9894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31027" y="2589943"/>
            <a:ext cx="558487" cy="8756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9" idx="1"/>
          </p:cNvCxnSpPr>
          <p:nvPr/>
        </p:nvCxnSpPr>
        <p:spPr>
          <a:xfrm>
            <a:off x="5088962" y="2687431"/>
            <a:ext cx="787429" cy="7748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5761687" y="3346640"/>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9" name="Oval 48"/>
          <p:cNvSpPr/>
          <p:nvPr/>
        </p:nvSpPr>
        <p:spPr bwMode="auto">
          <a:xfrm>
            <a:off x="5291463" y="5001166"/>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0" name="Straight Connector 49"/>
          <p:cNvCxnSpPr/>
          <p:nvPr/>
        </p:nvCxnSpPr>
        <p:spPr>
          <a:xfrm flipH="1" flipV="1">
            <a:off x="6869703" y="4469735"/>
            <a:ext cx="553759" cy="3100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055683" y="4361248"/>
            <a:ext cx="375159" cy="418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49412" y="4121023"/>
            <a:ext cx="178821" cy="6587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300722" y="1924598"/>
            <a:ext cx="25112" cy="669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bwMode="auto">
          <a:xfrm>
            <a:off x="7314895" y="4662047"/>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5" name="Straight Connector 54"/>
          <p:cNvCxnSpPr/>
          <p:nvPr/>
        </p:nvCxnSpPr>
        <p:spPr>
          <a:xfrm flipV="1">
            <a:off x="7329470" y="2584168"/>
            <a:ext cx="670720" cy="13165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9" idx="2"/>
          </p:cNvCxnSpPr>
          <p:nvPr/>
        </p:nvCxnSpPr>
        <p:spPr>
          <a:xfrm>
            <a:off x="6344325" y="2493702"/>
            <a:ext cx="1646133" cy="93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546506" y="2589943"/>
            <a:ext cx="1461696" cy="516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715329" y="2597217"/>
            <a:ext cx="1275129" cy="2051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910634" y="2584168"/>
            <a:ext cx="1097568" cy="418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057891" y="2589943"/>
            <a:ext cx="950311" cy="621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168784" y="2576912"/>
            <a:ext cx="839418" cy="8463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285904" y="2594362"/>
            <a:ext cx="704554" cy="10468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bwMode="auto">
          <a:xfrm>
            <a:off x="7891725" y="2470724"/>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64" name="Straight Connector 63"/>
          <p:cNvCxnSpPr>
            <a:stCxn id="69" idx="1"/>
          </p:cNvCxnSpPr>
          <p:nvPr/>
        </p:nvCxnSpPr>
        <p:spPr>
          <a:xfrm flipV="1">
            <a:off x="5088962" y="1924599"/>
            <a:ext cx="206576" cy="762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5300722" y="1941765"/>
            <a:ext cx="534406" cy="4965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5303170" y="1941765"/>
            <a:ext cx="263413" cy="5622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311493" y="1940745"/>
            <a:ext cx="761787" cy="4868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bwMode="auto">
          <a:xfrm>
            <a:off x="5205725" y="1837891"/>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9" name="Freeform 68"/>
          <p:cNvSpPr/>
          <p:nvPr/>
        </p:nvSpPr>
        <p:spPr bwMode="auto">
          <a:xfrm>
            <a:off x="4738667" y="2427870"/>
            <a:ext cx="2576274" cy="2070025"/>
          </a:xfrm>
          <a:custGeom>
            <a:avLst/>
            <a:gdLst>
              <a:gd name="connsiteX0" fmla="*/ 1584 w 2576274"/>
              <a:gd name="connsiteY0" fmla="*/ 995730 h 2070025"/>
              <a:gd name="connsiteX1" fmla="*/ 350295 w 2576274"/>
              <a:gd name="connsiteY1" fmla="*/ 259561 h 2070025"/>
              <a:gd name="connsiteX2" fmla="*/ 1605658 w 2576274"/>
              <a:gd name="connsiteY2" fmla="*/ 65832 h 2070025"/>
              <a:gd name="connsiteX3" fmla="*/ 2566553 w 2576274"/>
              <a:gd name="connsiteY3" fmla="*/ 1313445 h 2070025"/>
              <a:gd name="connsiteX4" fmla="*/ 2000865 w 2576274"/>
              <a:gd name="connsiteY4" fmla="*/ 2065113 h 2070025"/>
              <a:gd name="connsiteX5" fmla="*/ 443285 w 2576274"/>
              <a:gd name="connsiteY5" fmla="*/ 1607913 h 2070025"/>
              <a:gd name="connsiteX6" fmla="*/ 1584 w 2576274"/>
              <a:gd name="connsiteY6" fmla="*/ 995730 h 207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274" h="2070025">
                <a:moveTo>
                  <a:pt x="1584" y="995730"/>
                </a:moveTo>
                <a:cubicBezTo>
                  <a:pt x="-13914" y="771005"/>
                  <a:pt x="82949" y="414544"/>
                  <a:pt x="350295" y="259561"/>
                </a:cubicBezTo>
                <a:cubicBezTo>
                  <a:pt x="617641" y="104578"/>
                  <a:pt x="1236282" y="-109815"/>
                  <a:pt x="1605658" y="65832"/>
                </a:cubicBezTo>
                <a:cubicBezTo>
                  <a:pt x="1975034" y="241479"/>
                  <a:pt x="2500685" y="980232"/>
                  <a:pt x="2566553" y="1313445"/>
                </a:cubicBezTo>
                <a:cubicBezTo>
                  <a:pt x="2632421" y="1646658"/>
                  <a:pt x="2354743" y="2016035"/>
                  <a:pt x="2000865" y="2065113"/>
                </a:cubicBezTo>
                <a:cubicBezTo>
                  <a:pt x="1646987" y="2114191"/>
                  <a:pt x="775207" y="1783560"/>
                  <a:pt x="443285" y="1607913"/>
                </a:cubicBezTo>
                <a:cubicBezTo>
                  <a:pt x="111363" y="1432266"/>
                  <a:pt x="17082" y="1220455"/>
                  <a:pt x="1584" y="995730"/>
                </a:cubicBezTo>
                <a:close/>
              </a:path>
            </a:pathLst>
          </a:custGeom>
          <a:noFill/>
          <a:ln w="25400"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510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Method: </a:t>
            </a:r>
            <a:r>
              <a:rPr lang="en-US" dirty="0" err="1" smtClean="0"/>
              <a:t>mesh→star</a:t>
            </a:r>
            <a:r>
              <a:rPr lang="en-US" dirty="0" smtClean="0"/>
              <a:t> </a:t>
            </a:r>
            <a:r>
              <a:rPr lang="en-US" dirty="0"/>
              <a:t>Transform Accuracy</a:t>
            </a:r>
            <a:endParaRPr lang="en-US" dirty="0"/>
          </a:p>
        </p:txBody>
      </p:sp>
      <p:sp>
        <p:nvSpPr>
          <p:cNvPr id="3" name="Content Placeholder 2"/>
          <p:cNvSpPr>
            <a:spLocks noGrp="1"/>
          </p:cNvSpPr>
          <p:nvPr>
            <p:ph idx="1"/>
          </p:nvPr>
        </p:nvSpPr>
        <p:spPr/>
        <p:txBody>
          <a:bodyPr/>
          <a:lstStyle/>
          <a:p>
            <a:r>
              <a:rPr lang="en-US" dirty="0"/>
              <a:t>The mesh-to-star transformation typically is not very accurate</a:t>
            </a:r>
            <a:r>
              <a:rPr lang="en-US" dirty="0" smtClean="0"/>
              <a:t>.</a:t>
            </a:r>
          </a:p>
          <a:p>
            <a:endParaRPr lang="en-US" dirty="0"/>
          </a:p>
          <a:p>
            <a:endParaRPr lang="en-US" dirty="0" smtClean="0"/>
          </a:p>
          <a:p>
            <a:endParaRPr lang="en-US" dirty="0"/>
          </a:p>
          <a:p>
            <a:endParaRPr lang="en-US" dirty="0" smtClean="0"/>
          </a:p>
          <a:p>
            <a:endParaRPr lang="en-US" dirty="0" smtClean="0"/>
          </a:p>
          <a:p>
            <a:endParaRPr lang="en-US" dirty="0"/>
          </a:p>
          <a:p>
            <a:r>
              <a:rPr lang="en-US" dirty="0"/>
              <a:t>This equation tends to give a result that is fairly close to the best possible choice for </a:t>
            </a:r>
            <a:r>
              <a:rPr lang="en-US" dirty="0" err="1"/>
              <a:t>Gi</a:t>
            </a:r>
            <a:r>
              <a:rPr lang="en-US" dirty="0"/>
              <a:t>, but even with the best possible </a:t>
            </a:r>
            <a:r>
              <a:rPr lang="en-US" dirty="0" err="1"/>
              <a:t>Gi</a:t>
            </a:r>
            <a:r>
              <a:rPr lang="en-US" dirty="0"/>
              <a:t>, agreement with the original mesh is still usually rather poor.</a:t>
            </a:r>
          </a:p>
          <a:p>
            <a:r>
              <a:rPr lang="en-US" dirty="0"/>
              <a:t>Nonetheless, stars use far fewer conductors, so many of them can be used to approximate a mesh while still reducing the overall conductor </a:t>
            </a:r>
            <a:r>
              <a:rPr lang="en-US" dirty="0" smtClean="0"/>
              <a:t>count.</a:t>
            </a:r>
            <a:endParaRPr lang="en-US" dirty="0"/>
          </a:p>
          <a:p>
            <a:endParaRPr lang="en-US" dirty="0"/>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11</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656" y="1749155"/>
            <a:ext cx="3800475" cy="2000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0800000">
            <a:off x="7246894" y="2619899"/>
            <a:ext cx="533400" cy="3048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auto">
          <a:xfrm>
            <a:off x="5727656" y="2349623"/>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456878" y="1786935"/>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6022529" y="3185417"/>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6918938" y="3185417"/>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7146310" y="2349623"/>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6456878" y="2594233"/>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7759727" y="2349623"/>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8488949" y="1786935"/>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8054600" y="3185417"/>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Oval 17"/>
          <p:cNvSpPr/>
          <p:nvPr/>
        </p:nvSpPr>
        <p:spPr bwMode="auto">
          <a:xfrm>
            <a:off x="8951009" y="3185417"/>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9178381" y="2349623"/>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rot="10800000">
            <a:off x="8488949" y="2594233"/>
            <a:ext cx="201168" cy="201168"/>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590859131"/>
              </p:ext>
            </p:extLst>
          </p:nvPr>
        </p:nvGraphicFramePr>
        <p:xfrm>
          <a:off x="3495001" y="2117403"/>
          <a:ext cx="1524000" cy="866775"/>
        </p:xfrm>
        <a:graphic>
          <a:graphicData uri="http://schemas.openxmlformats.org/presentationml/2006/ole">
            <mc:AlternateContent xmlns:mc="http://schemas.openxmlformats.org/markup-compatibility/2006">
              <mc:Choice xmlns:v="urn:schemas-microsoft-com:vml" Requires="v">
                <p:oleObj spid="_x0000_s3077" r:id="rId4" imgW="749022" imgH="431482" progId="">
                  <p:embed/>
                </p:oleObj>
              </mc:Choice>
              <mc:Fallback>
                <p:oleObj r:id="rId4" imgW="749022" imgH="431482" progId="">
                  <p:embed/>
                  <p:pic>
                    <p:nvPicPr>
                      <p:cNvPr id="22"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001" y="2117403"/>
                        <a:ext cx="1524000" cy="8667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523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Example Model</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12</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46328"/>
            <a:ext cx="4876800" cy="304800"/>
          </a:xfrm>
        </p:spPr>
        <p:txBody>
          <a:bodyPr/>
          <a:lstStyle/>
          <a:p>
            <a:r>
              <a:rPr lang="en-US">
                <a:latin typeface="Arial"/>
                <a:ea typeface="ＭＳ Ｐゴシック"/>
                <a:cs typeface="Arial"/>
              </a:rPr>
              <a:t>TFAWS 2024 – August 26-30, 2024</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006"/>
            <a:ext cx="8284883" cy="5317303"/>
          </a:xfrm>
          <a:prstGeom prst="rect">
            <a:avLst/>
          </a:prstGeom>
        </p:spPr>
      </p:pic>
      <p:sp>
        <p:nvSpPr>
          <p:cNvPr id="8" name="TextBox 7"/>
          <p:cNvSpPr txBox="1"/>
          <p:nvPr/>
        </p:nvSpPr>
        <p:spPr>
          <a:xfrm>
            <a:off x="8423565" y="3155525"/>
            <a:ext cx="3596986" cy="400110"/>
          </a:xfrm>
          <a:prstGeom prst="rect">
            <a:avLst/>
          </a:prstGeom>
          <a:noFill/>
          <a:ln w="25400">
            <a:solidFill>
              <a:srgbClr val="FFC000"/>
            </a:solidFill>
          </a:ln>
        </p:spPr>
        <p:txBody>
          <a:bodyPr wrap="square" rtlCol="0">
            <a:spAutoFit/>
          </a:bodyPr>
          <a:lstStyle/>
          <a:p>
            <a:r>
              <a:rPr lang="en-US" dirty="0" smtClean="0"/>
              <a:t>Support Strut Element 2048</a:t>
            </a:r>
            <a:endParaRPr lang="en-US" dirty="0"/>
          </a:p>
        </p:txBody>
      </p:sp>
      <p:cxnSp>
        <p:nvCxnSpPr>
          <p:cNvPr id="9" name="Straight Arrow Connector 8"/>
          <p:cNvCxnSpPr>
            <a:stCxn id="8" idx="1"/>
          </p:cNvCxnSpPr>
          <p:nvPr/>
        </p:nvCxnSpPr>
        <p:spPr>
          <a:xfrm flipH="1">
            <a:off x="5457825" y="3355580"/>
            <a:ext cx="2965740" cy="283549"/>
          </a:xfrm>
          <a:prstGeom prst="straightConnector1">
            <a:avLst/>
          </a:prstGeom>
          <a:ln w="254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23565" y="4648925"/>
            <a:ext cx="3596985" cy="400110"/>
          </a:xfrm>
          <a:prstGeom prst="rect">
            <a:avLst/>
          </a:prstGeom>
          <a:noFill/>
          <a:ln w="25400">
            <a:solidFill>
              <a:srgbClr val="FFC000"/>
            </a:solidFill>
          </a:ln>
        </p:spPr>
        <p:txBody>
          <a:bodyPr wrap="square" rtlCol="0">
            <a:spAutoFit/>
          </a:bodyPr>
          <a:lstStyle/>
          <a:p>
            <a:r>
              <a:rPr lang="en-US" dirty="0" smtClean="0"/>
              <a:t>Primary Reflector Element 212</a:t>
            </a:r>
            <a:endParaRPr lang="en-US" dirty="0"/>
          </a:p>
        </p:txBody>
      </p:sp>
      <p:cxnSp>
        <p:nvCxnSpPr>
          <p:cNvPr id="11" name="Straight Arrow Connector 10"/>
          <p:cNvCxnSpPr>
            <a:stCxn id="10" idx="1"/>
          </p:cNvCxnSpPr>
          <p:nvPr/>
        </p:nvCxnSpPr>
        <p:spPr>
          <a:xfrm flipH="1" flipV="1">
            <a:off x="3314701" y="4191001"/>
            <a:ext cx="5108864" cy="657979"/>
          </a:xfrm>
          <a:prstGeom prst="straightConnector1">
            <a:avLst/>
          </a:prstGeom>
          <a:ln w="254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23565" y="1848594"/>
            <a:ext cx="3596985" cy="707886"/>
          </a:xfrm>
          <a:prstGeom prst="rect">
            <a:avLst/>
          </a:prstGeom>
          <a:noFill/>
          <a:ln w="25400">
            <a:solidFill>
              <a:srgbClr val="FFC000"/>
            </a:solidFill>
          </a:ln>
        </p:spPr>
        <p:txBody>
          <a:bodyPr wrap="square" rtlCol="0">
            <a:spAutoFit/>
          </a:bodyPr>
          <a:lstStyle/>
          <a:p>
            <a:r>
              <a:rPr lang="en-US" dirty="0" smtClean="0"/>
              <a:t>Secondary Reflector Element 1789</a:t>
            </a:r>
            <a:endParaRPr lang="en-US" dirty="0"/>
          </a:p>
        </p:txBody>
      </p:sp>
      <p:cxnSp>
        <p:nvCxnSpPr>
          <p:cNvPr id="13" name="Straight Arrow Connector 12"/>
          <p:cNvCxnSpPr>
            <a:stCxn id="12" idx="1"/>
          </p:cNvCxnSpPr>
          <p:nvPr/>
        </p:nvCxnSpPr>
        <p:spPr>
          <a:xfrm flipH="1" flipV="1">
            <a:off x="4029075" y="1552577"/>
            <a:ext cx="4394490" cy="649960"/>
          </a:xfrm>
          <a:prstGeom prst="straightConnector1">
            <a:avLst/>
          </a:prstGeom>
          <a:ln w="254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bwMode="auto">
          <a:xfrm>
            <a:off x="8534400" y="5229215"/>
            <a:ext cx="3486150" cy="121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dirty="0"/>
              <a:t>Reflector is placed in a highly elliptical orbit facing the </a:t>
            </a:r>
            <a:r>
              <a:rPr lang="en-US" b="0" kern="0" dirty="0" smtClean="0"/>
              <a:t>Earth</a:t>
            </a:r>
          </a:p>
          <a:p>
            <a:pPr marL="0" indent="0">
              <a:buFontTx/>
              <a:buNone/>
            </a:pPr>
            <a:endParaRPr lang="en-US" b="0" kern="0" dirty="0" smtClean="0"/>
          </a:p>
          <a:p>
            <a:endParaRPr lang="en-US" b="0" kern="0" dirty="0" smtClean="0"/>
          </a:p>
          <a:p>
            <a:endParaRPr lang="en-US" b="0" kern="0" dirty="0"/>
          </a:p>
        </p:txBody>
      </p:sp>
    </p:spTree>
    <p:extLst>
      <p:ext uri="{BB962C8B-B14F-4D97-AF65-F5344CB8AC3E}">
        <p14:creationId xmlns:p14="http://schemas.microsoft.com/office/powerpoint/2010/main" val="397530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Slide Title</a:t>
            </a:r>
          </a:p>
        </p:txBody>
      </p:sp>
      <p:sp>
        <p:nvSpPr>
          <p:cNvPr id="3" name="Content Placeholder 2"/>
          <p:cNvSpPr>
            <a:spLocks noGrp="1"/>
          </p:cNvSpPr>
          <p:nvPr>
            <p:ph idx="1"/>
          </p:nvPr>
        </p:nvSpPr>
        <p:spPr/>
        <p:txBody>
          <a:bodyPr/>
          <a:lstStyle/>
          <a:p>
            <a:r>
              <a:rPr lang="en-US" dirty="0"/>
              <a:t>The thermal response of the antenna was studied for three radiation cases</a:t>
            </a:r>
            <a:r>
              <a:rPr lang="en-US" dirty="0" smtClean="0"/>
              <a:t>:</a:t>
            </a:r>
            <a:endParaRPr lang="en-US" dirty="0"/>
          </a:p>
          <a:p>
            <a:pPr lvl="1"/>
            <a:r>
              <a:rPr lang="en-US" dirty="0" smtClean="0"/>
              <a:t>Full Radiation</a:t>
            </a:r>
          </a:p>
          <a:p>
            <a:pPr lvl="2"/>
            <a:r>
              <a:rPr lang="en-US" dirty="0"/>
              <a:t>Solve the thermal model with all radiation conductors </a:t>
            </a:r>
            <a:r>
              <a:rPr lang="en-US" dirty="0" smtClean="0"/>
              <a:t>included</a:t>
            </a:r>
          </a:p>
          <a:p>
            <a:pPr lvl="2"/>
            <a:r>
              <a:rPr lang="en-US" dirty="0"/>
              <a:t>Number of radiation conductors: 2093124</a:t>
            </a:r>
          </a:p>
          <a:p>
            <a:pPr lvl="2"/>
            <a:r>
              <a:rPr lang="en-US" dirty="0"/>
              <a:t>Total number of conductors: </a:t>
            </a:r>
            <a:r>
              <a:rPr lang="en-US" dirty="0" smtClean="0"/>
              <a:t>2113720</a:t>
            </a:r>
          </a:p>
          <a:p>
            <a:pPr lvl="2"/>
            <a:endParaRPr lang="en-US" dirty="0"/>
          </a:p>
          <a:p>
            <a:pPr lvl="1"/>
            <a:r>
              <a:rPr lang="en-US" dirty="0"/>
              <a:t>Reduced </a:t>
            </a:r>
            <a:r>
              <a:rPr lang="en-US" dirty="0" smtClean="0"/>
              <a:t>Radiation</a:t>
            </a:r>
          </a:p>
          <a:p>
            <a:pPr lvl="2"/>
            <a:r>
              <a:rPr lang="en-US" dirty="0"/>
              <a:t>Reduce the radiation network and solve the thermal model with the reduced </a:t>
            </a:r>
            <a:r>
              <a:rPr lang="en-US" dirty="0" smtClean="0"/>
              <a:t>network</a:t>
            </a:r>
          </a:p>
          <a:p>
            <a:pPr lvl="2"/>
            <a:r>
              <a:rPr lang="en-US" dirty="0"/>
              <a:t>Number of radiation conductors: </a:t>
            </a:r>
            <a:r>
              <a:rPr lang="en-US" dirty="0" smtClean="0"/>
              <a:t>50148</a:t>
            </a:r>
          </a:p>
          <a:p>
            <a:pPr lvl="2"/>
            <a:r>
              <a:rPr lang="en-US" dirty="0" smtClean="0"/>
              <a:t>Total </a:t>
            </a:r>
            <a:r>
              <a:rPr lang="en-US" dirty="0"/>
              <a:t>number of conductors: </a:t>
            </a:r>
            <a:r>
              <a:rPr lang="en-US" dirty="0" smtClean="0"/>
              <a:t>70744</a:t>
            </a:r>
            <a:endParaRPr lang="en-US" dirty="0"/>
          </a:p>
          <a:p>
            <a:pPr lvl="2"/>
            <a:endParaRPr lang="en-US" dirty="0"/>
          </a:p>
          <a:p>
            <a:pPr lvl="1"/>
            <a:r>
              <a:rPr lang="en-US" dirty="0"/>
              <a:t>No Internal </a:t>
            </a:r>
            <a:r>
              <a:rPr lang="en-US" dirty="0" smtClean="0"/>
              <a:t>Radiation</a:t>
            </a:r>
          </a:p>
          <a:p>
            <a:pPr lvl="2"/>
            <a:r>
              <a:rPr lang="en-US" dirty="0"/>
              <a:t>Remove all radiation between antenna surfaces but retain radiation to </a:t>
            </a:r>
            <a:r>
              <a:rPr lang="en-US" dirty="0" smtClean="0"/>
              <a:t>space</a:t>
            </a:r>
          </a:p>
          <a:p>
            <a:pPr lvl="2"/>
            <a:r>
              <a:rPr lang="en-US" dirty="0"/>
              <a:t>Number of radiation conductors: 8455</a:t>
            </a:r>
          </a:p>
          <a:p>
            <a:pPr lvl="2"/>
            <a:r>
              <a:rPr lang="en-US" dirty="0"/>
              <a:t>Total number of conductors: </a:t>
            </a:r>
            <a:r>
              <a:rPr lang="en-US" dirty="0" smtClean="0"/>
              <a:t>29051</a:t>
            </a:r>
            <a:endParaRPr lang="en-US" dirty="0"/>
          </a:p>
          <a:p>
            <a:pPr lvl="2"/>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13</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spTree>
    <p:extLst>
      <p:ext uri="{BB962C8B-B14F-4D97-AF65-F5344CB8AC3E}">
        <p14:creationId xmlns:p14="http://schemas.microsoft.com/office/powerpoint/2010/main" val="186284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Example Primary Reflector Results</a:t>
            </a:r>
            <a:endParaRPr lang="en-US" dirty="0"/>
          </a:p>
        </p:txBody>
      </p:sp>
      <p:sp>
        <p:nvSpPr>
          <p:cNvPr id="3" name="Content Placeholder 2"/>
          <p:cNvSpPr>
            <a:spLocks noGrp="1"/>
          </p:cNvSpPr>
          <p:nvPr>
            <p:ph idx="1"/>
          </p:nvPr>
        </p:nvSpPr>
        <p:spPr/>
        <p:txBody>
          <a:bodyPr/>
          <a:lstStyle/>
          <a:p>
            <a:r>
              <a:rPr lang="en-US" dirty="0"/>
              <a:t>Temperature history comparison for primary reflector element 212</a:t>
            </a:r>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14</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109" y="1764144"/>
            <a:ext cx="5641848" cy="4093514"/>
          </a:xfrm>
          <a:prstGeom prst="rect">
            <a:avLst/>
          </a:prstGeom>
          <a:noFill/>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908" y="1764144"/>
            <a:ext cx="5638984" cy="4093514"/>
          </a:xfrm>
          <a:prstGeom prst="rect">
            <a:avLst/>
          </a:prstGeom>
          <a:noFill/>
        </p:spPr>
      </p:pic>
    </p:spTree>
    <p:extLst>
      <p:ext uri="{BB962C8B-B14F-4D97-AF65-F5344CB8AC3E}">
        <p14:creationId xmlns:p14="http://schemas.microsoft.com/office/powerpoint/2010/main" val="408457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Example Support Strut Results</a:t>
            </a:r>
            <a:endParaRPr lang="en-US" dirty="0"/>
          </a:p>
        </p:txBody>
      </p:sp>
      <p:sp>
        <p:nvSpPr>
          <p:cNvPr id="3" name="Content Placeholder 2"/>
          <p:cNvSpPr>
            <a:spLocks noGrp="1"/>
          </p:cNvSpPr>
          <p:nvPr>
            <p:ph idx="1"/>
          </p:nvPr>
        </p:nvSpPr>
        <p:spPr/>
        <p:txBody>
          <a:bodyPr/>
          <a:lstStyle/>
          <a:p>
            <a:r>
              <a:rPr lang="en-US" dirty="0"/>
              <a:t>Temperature history comparison for support strut element 2048</a:t>
            </a:r>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15</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4" y="1764792"/>
            <a:ext cx="5641848" cy="4096512"/>
          </a:xfrm>
          <a:prstGeom prst="rect">
            <a:avLst/>
          </a:prstGeom>
          <a:noFill/>
        </p:spPr>
      </p:pic>
      <p:pic>
        <p:nvPicPr>
          <p:cNvPr id="8" name="Picture 7"/>
          <p:cNvPicPr>
            <a:picLocks noChangeAspect="1"/>
          </p:cNvPicPr>
          <p:nvPr/>
        </p:nvPicPr>
        <p:blipFill>
          <a:blip r:embed="rId3"/>
          <a:stretch>
            <a:fillRect/>
          </a:stretch>
        </p:blipFill>
        <p:spPr>
          <a:xfrm>
            <a:off x="6227064" y="1764792"/>
            <a:ext cx="5640126" cy="4096512"/>
          </a:xfrm>
          <a:prstGeom prst="rect">
            <a:avLst/>
          </a:prstGeom>
        </p:spPr>
      </p:pic>
    </p:spTree>
    <p:extLst>
      <p:ext uri="{BB962C8B-B14F-4D97-AF65-F5344CB8AC3E}">
        <p14:creationId xmlns:p14="http://schemas.microsoft.com/office/powerpoint/2010/main" val="421543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Example Secondary Reflector Results</a:t>
            </a:r>
            <a:endParaRPr lang="en-US" dirty="0"/>
          </a:p>
        </p:txBody>
      </p:sp>
      <p:sp>
        <p:nvSpPr>
          <p:cNvPr id="3" name="Content Placeholder 2"/>
          <p:cNvSpPr>
            <a:spLocks noGrp="1"/>
          </p:cNvSpPr>
          <p:nvPr>
            <p:ph idx="1"/>
          </p:nvPr>
        </p:nvSpPr>
        <p:spPr/>
        <p:txBody>
          <a:bodyPr/>
          <a:lstStyle/>
          <a:p>
            <a:r>
              <a:rPr lang="en-US" dirty="0"/>
              <a:t>Temperature history comparison for secondary reflector element 1789</a:t>
            </a:r>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16</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4" y="1764792"/>
            <a:ext cx="5641848" cy="4096512"/>
          </a:xfrm>
          <a:prstGeom prst="rect">
            <a:avLst/>
          </a:prstGeom>
          <a:noFill/>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064" y="1764792"/>
            <a:ext cx="5641848" cy="4096512"/>
          </a:xfrm>
          <a:prstGeom prst="rect">
            <a:avLst/>
          </a:prstGeom>
          <a:noFill/>
        </p:spPr>
      </p:pic>
    </p:spTree>
    <p:extLst>
      <p:ext uri="{BB962C8B-B14F-4D97-AF65-F5344CB8AC3E}">
        <p14:creationId xmlns:p14="http://schemas.microsoft.com/office/powerpoint/2010/main" val="206851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Example Maximum </a:t>
            </a:r>
            <a:r>
              <a:rPr lang="en-US" dirty="0" smtClean="0"/>
              <a:t>Discrepancy</a:t>
            </a:r>
            <a:endParaRPr lang="en-US" dirty="0"/>
          </a:p>
        </p:txBody>
      </p:sp>
      <p:sp>
        <p:nvSpPr>
          <p:cNvPr id="3" name="Content Placeholder 2"/>
          <p:cNvSpPr>
            <a:spLocks noGrp="1"/>
          </p:cNvSpPr>
          <p:nvPr>
            <p:ph idx="1"/>
          </p:nvPr>
        </p:nvSpPr>
        <p:spPr/>
        <p:txBody>
          <a:bodyPr/>
          <a:lstStyle/>
          <a:p>
            <a:r>
              <a:rPr lang="en-US" dirty="0"/>
              <a:t>The largest discrepancy between Full Radiation and Reduced Radiation across all simulation times is:</a:t>
            </a:r>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17</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895412" y="1871403"/>
            <a:ext cx="6401175" cy="4453197"/>
          </a:xfrm>
          <a:prstGeom prst="rect">
            <a:avLst/>
          </a:prstGeom>
          <a:noFill/>
        </p:spPr>
      </p:pic>
    </p:spTree>
    <p:extLst>
      <p:ext uri="{BB962C8B-B14F-4D97-AF65-F5344CB8AC3E}">
        <p14:creationId xmlns:p14="http://schemas.microsoft.com/office/powerpoint/2010/main" val="101044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A method for approximating large radiation conductor networks with significantly smaller radiation conductor networks has been </a:t>
            </a:r>
            <a:r>
              <a:rPr lang="en-US" dirty="0" smtClean="0"/>
              <a:t>presented. Use of this method on a simple example model has demonstrated good agreement between original and reduced models, with the later containing only 2.4% as many radiation conductors.</a:t>
            </a:r>
            <a:endParaRPr lang="en-US" dirty="0" smtClean="0"/>
          </a:p>
          <a:p>
            <a:r>
              <a:rPr lang="en-US" dirty="0" smtClean="0"/>
              <a:t>Potential benefits include:</a:t>
            </a:r>
            <a:endParaRPr lang="en-US" dirty="0"/>
          </a:p>
          <a:p>
            <a:pPr lvl="1"/>
            <a:r>
              <a:rPr lang="en-US" dirty="0" smtClean="0"/>
              <a:t>Faster thermal model development time</a:t>
            </a:r>
          </a:p>
          <a:p>
            <a:pPr lvl="1"/>
            <a:r>
              <a:rPr lang="en-US" dirty="0" smtClean="0"/>
              <a:t>Less computer resources needed to perform a thermal simulation</a:t>
            </a:r>
          </a:p>
          <a:p>
            <a:pPr lvl="1"/>
            <a:r>
              <a:rPr lang="en-US" dirty="0" smtClean="0"/>
              <a:t>Faster transient thermal simulation run time</a:t>
            </a:r>
          </a:p>
          <a:p>
            <a:pPr lvl="1"/>
            <a:r>
              <a:rPr lang="en-US" dirty="0" smtClean="0"/>
              <a:t>Capability to solve larger thermal models</a:t>
            </a:r>
          </a:p>
          <a:p>
            <a:pPr lvl="1"/>
            <a:r>
              <a:rPr lang="en-US" dirty="0" smtClean="0"/>
              <a:t>Simple way to create low-conductor, system-level model of a component directly from its detailed, component-level model</a:t>
            </a:r>
          </a:p>
          <a:p>
            <a:pPr lvl="1"/>
            <a:r>
              <a:rPr lang="en-US" dirty="0" smtClean="0"/>
              <a:t>Quick trade studies</a:t>
            </a:r>
          </a:p>
          <a:p>
            <a:pPr lvl="1"/>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18</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spTree>
    <p:extLst>
      <p:ext uri="{BB962C8B-B14F-4D97-AF65-F5344CB8AC3E}">
        <p14:creationId xmlns:p14="http://schemas.microsoft.com/office/powerpoint/2010/main" val="127994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dirty="0"/>
          </a:p>
        </p:txBody>
      </p:sp>
      <p:sp>
        <p:nvSpPr>
          <p:cNvPr id="3" name="Content Placeholder 2"/>
          <p:cNvSpPr>
            <a:spLocks noGrp="1"/>
          </p:cNvSpPr>
          <p:nvPr>
            <p:ph idx="1"/>
          </p:nvPr>
        </p:nvSpPr>
        <p:spPr/>
        <p:txBody>
          <a:bodyPr/>
          <a:lstStyle/>
          <a:p>
            <a:r>
              <a:rPr lang="en-US" dirty="0"/>
              <a:t>Thermal models tend to have relatively few elements compared to other analysis types such as stress and CFD. In models that include heat transfer by radiation, low element count is typically made necessary by the large number of radiation conductors required to simulate radiative heat flows between elements</a:t>
            </a:r>
            <a:r>
              <a:rPr lang="en-US" dirty="0" smtClean="0"/>
              <a:t>.</a:t>
            </a:r>
          </a:p>
          <a:p>
            <a:r>
              <a:rPr lang="en-US" dirty="0"/>
              <a:t>Consequently, thermal engineers often spend a great deal of time and effort simplifying geometry, </a:t>
            </a:r>
            <a:r>
              <a:rPr lang="en-US" dirty="0" err="1"/>
              <a:t>remeshing</a:t>
            </a:r>
            <a:r>
              <a:rPr lang="en-US" dirty="0"/>
              <a:t>, and otherwise manipulating models to achieve low element count. </a:t>
            </a:r>
          </a:p>
          <a:p>
            <a:r>
              <a:rPr lang="en-US" dirty="0"/>
              <a:t>This presentation will focus on an alternate way of dealing with radiation modeling. Instead of painstakingly </a:t>
            </a:r>
            <a:r>
              <a:rPr lang="en-US" dirty="0" err="1"/>
              <a:t>defeaturing</a:t>
            </a:r>
            <a:r>
              <a:rPr lang="en-US" dirty="0"/>
              <a:t> geometry and making coarse thermal meshes to keep conductor counts and runtimes under control, a method of radiation reduction will be presented in which simplifying operations are performed on networks of conductors rather than on geometry and elements.</a:t>
            </a:r>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spTree>
    <p:extLst>
      <p:ext uri="{BB962C8B-B14F-4D97-AF65-F5344CB8AC3E}">
        <p14:creationId xmlns:p14="http://schemas.microsoft.com/office/powerpoint/2010/main" val="279868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Model Size Considerations</a:t>
            </a:r>
            <a:endParaRPr lang="en-US" dirty="0"/>
          </a:p>
        </p:txBody>
      </p:sp>
      <p:sp>
        <p:nvSpPr>
          <p:cNvPr id="3" name="Content Placeholder 2"/>
          <p:cNvSpPr>
            <a:spLocks noGrp="1"/>
          </p:cNvSpPr>
          <p:nvPr>
            <p:ph idx="1"/>
          </p:nvPr>
        </p:nvSpPr>
        <p:spPr/>
        <p:txBody>
          <a:bodyPr/>
          <a:lstStyle/>
          <a:p>
            <a:r>
              <a:rPr lang="en-US" dirty="0"/>
              <a:t>Once radiation is included in a thermal model, there is a radiative conductor between every surface element and every other surface element that it sees</a:t>
            </a:r>
            <a:r>
              <a:rPr lang="en-US" dirty="0" smtClean="0"/>
              <a:t>.</a:t>
            </a:r>
          </a:p>
          <a:p>
            <a:r>
              <a:rPr lang="en-US" dirty="0"/>
              <a:t>The number of radiative conductors can get very big very quickly, leading to long run times and/or run failure due to exceeding memory limitations.</a:t>
            </a:r>
          </a:p>
          <a:p>
            <a:endParaRPr lang="en-US" dirty="0" smtClean="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6"/>
          <p:cNvPicPr>
            <a:picLocks noChangeAspect="1"/>
          </p:cNvPicPr>
          <p:nvPr/>
        </p:nvPicPr>
        <p:blipFill>
          <a:blip r:embed="rId2"/>
          <a:stretch>
            <a:fillRect/>
          </a:stretch>
        </p:blipFill>
        <p:spPr>
          <a:xfrm>
            <a:off x="1122470" y="2689204"/>
            <a:ext cx="2874641" cy="3173305"/>
          </a:xfrm>
          <a:prstGeom prst="rect">
            <a:avLst/>
          </a:prstGeom>
        </p:spPr>
      </p:pic>
      <p:sp>
        <p:nvSpPr>
          <p:cNvPr id="9" name="TextBox 8"/>
          <p:cNvSpPr txBox="1"/>
          <p:nvPr/>
        </p:nvSpPr>
        <p:spPr bwMode="auto">
          <a:xfrm>
            <a:off x="4329412" y="3027706"/>
            <a:ext cx="1653892" cy="368888"/>
          </a:xfrm>
          <a:prstGeom prst="rect">
            <a:avLst/>
          </a:prstGeom>
          <a:solidFill>
            <a:schemeClr val="bg2">
              <a:lumMod val="20000"/>
              <a:lumOff val="80000"/>
            </a:schemeClr>
          </a:solidFill>
          <a:ln w="9525">
            <a:solidFill>
              <a:schemeClr val="tx1"/>
            </a:solidFill>
            <a:miter lim="800000"/>
            <a:headEnd/>
            <a:tailEnd/>
          </a:ln>
          <a:effectLst/>
        </p:spPr>
        <p:txBody>
          <a:bodyPr wrap="square" rtlCol="0">
            <a:noAutofit/>
          </a:bodyPr>
          <a:lstStyle/>
          <a:p>
            <a:pPr>
              <a:spcBef>
                <a:spcPct val="50000"/>
              </a:spcBef>
            </a:pPr>
            <a:r>
              <a:rPr lang="en-US" sz="1200" dirty="0" smtClean="0"/>
              <a:t>1000 elements</a:t>
            </a:r>
            <a:endParaRPr lang="en-US" sz="1200" dirty="0"/>
          </a:p>
        </p:txBody>
      </p:sp>
      <p:sp>
        <p:nvSpPr>
          <p:cNvPr id="11" name="TextBox 10"/>
          <p:cNvSpPr txBox="1"/>
          <p:nvPr/>
        </p:nvSpPr>
        <p:spPr bwMode="auto">
          <a:xfrm>
            <a:off x="4329412" y="5113744"/>
            <a:ext cx="1653892" cy="368888"/>
          </a:xfrm>
          <a:prstGeom prst="rect">
            <a:avLst/>
          </a:prstGeom>
          <a:solidFill>
            <a:schemeClr val="bg2">
              <a:lumMod val="20000"/>
              <a:lumOff val="80000"/>
            </a:schemeClr>
          </a:solidFill>
          <a:ln w="9525">
            <a:solidFill>
              <a:schemeClr val="tx1"/>
            </a:solidFill>
            <a:miter lim="800000"/>
            <a:headEnd/>
            <a:tailEnd/>
          </a:ln>
          <a:effectLst/>
        </p:spPr>
        <p:txBody>
          <a:bodyPr wrap="square" rtlCol="0">
            <a:noAutofit/>
          </a:bodyPr>
          <a:lstStyle/>
          <a:p>
            <a:pPr>
              <a:spcBef>
                <a:spcPct val="50000"/>
              </a:spcBef>
            </a:pPr>
            <a:r>
              <a:rPr lang="en-US" sz="1200" dirty="0" smtClean="0"/>
              <a:t>1000 elements</a:t>
            </a:r>
            <a:endParaRPr lang="en-US" sz="1200" dirty="0"/>
          </a:p>
        </p:txBody>
      </p:sp>
      <p:sp>
        <p:nvSpPr>
          <p:cNvPr id="12" name="Bent Arrow 11"/>
          <p:cNvSpPr/>
          <p:nvPr/>
        </p:nvSpPr>
        <p:spPr bwMode="auto">
          <a:xfrm>
            <a:off x="4936409" y="4251446"/>
            <a:ext cx="869338" cy="843157"/>
          </a:xfrm>
          <a:prstGeom prst="bentArrow">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Bent Arrow 12"/>
          <p:cNvSpPr/>
          <p:nvPr/>
        </p:nvSpPr>
        <p:spPr bwMode="auto">
          <a:xfrm flipV="1">
            <a:off x="4927173" y="3413681"/>
            <a:ext cx="869338" cy="811442"/>
          </a:xfrm>
          <a:prstGeom prst="bentArrow">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TextBox 13"/>
          <p:cNvSpPr txBox="1"/>
          <p:nvPr/>
        </p:nvSpPr>
        <p:spPr bwMode="auto">
          <a:xfrm>
            <a:off x="5851927" y="3697934"/>
            <a:ext cx="5565914" cy="1067769"/>
          </a:xfrm>
          <a:prstGeom prst="rect">
            <a:avLst/>
          </a:prstGeom>
          <a:solidFill>
            <a:schemeClr val="bg2">
              <a:lumMod val="20000"/>
              <a:lumOff val="80000"/>
            </a:schemeClr>
          </a:solidFill>
          <a:ln w="9525">
            <a:solidFill>
              <a:schemeClr val="tx1"/>
            </a:solidFill>
            <a:miter lim="800000"/>
            <a:headEnd/>
            <a:tailEnd/>
          </a:ln>
          <a:effectLst/>
        </p:spPr>
        <p:txBody>
          <a:bodyPr wrap="square" rtlCol="0" anchor="ctr">
            <a:noAutofit/>
          </a:bodyPr>
          <a:lstStyle/>
          <a:p>
            <a:pPr algn="ctr">
              <a:spcBef>
                <a:spcPct val="50000"/>
              </a:spcBef>
            </a:pPr>
            <a:r>
              <a:rPr lang="en-US" sz="2400" b="1" dirty="0" smtClean="0"/>
              <a:t>1,000,000 CONDUCTORS</a:t>
            </a:r>
            <a:endParaRPr lang="en-US" sz="2400" b="1" dirty="0"/>
          </a:p>
        </p:txBody>
      </p:sp>
      <p:cxnSp>
        <p:nvCxnSpPr>
          <p:cNvPr id="16" name="Straight Arrow Connector 15"/>
          <p:cNvCxnSpPr/>
          <p:nvPr/>
        </p:nvCxnSpPr>
        <p:spPr bwMode="auto">
          <a:xfrm flipV="1">
            <a:off x="3837354" y="3204534"/>
            <a:ext cx="492058" cy="0"/>
          </a:xfrm>
          <a:prstGeom prst="straightConnector1">
            <a:avLst/>
          </a:prstGeom>
          <a:solidFill>
            <a:srgbClr val="C0C0C0"/>
          </a:solidFill>
          <a:ln w="12700" cap="flat" cmpd="sng" algn="ctr">
            <a:solidFill>
              <a:schemeClr val="tx1"/>
            </a:solidFill>
            <a:prstDash val="solid"/>
            <a:round/>
            <a:headEnd type="none" w="med" len="med"/>
            <a:tailEnd type="stealth" w="lg" len="lg"/>
          </a:ln>
          <a:effectLst/>
        </p:spPr>
      </p:cxnSp>
      <p:cxnSp>
        <p:nvCxnSpPr>
          <p:cNvPr id="17" name="Straight Arrow Connector 16"/>
          <p:cNvCxnSpPr/>
          <p:nvPr/>
        </p:nvCxnSpPr>
        <p:spPr bwMode="auto">
          <a:xfrm>
            <a:off x="3837354" y="5298188"/>
            <a:ext cx="492057" cy="0"/>
          </a:xfrm>
          <a:prstGeom prst="straightConnector1">
            <a:avLst/>
          </a:prstGeom>
          <a:solidFill>
            <a:srgbClr val="C0C0C0"/>
          </a:solidFill>
          <a:ln w="127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37330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Deal With Radiation (the Usual Way)</a:t>
            </a:r>
            <a:endParaRPr lang="en-US" dirty="0"/>
          </a:p>
        </p:txBody>
      </p:sp>
      <p:sp>
        <p:nvSpPr>
          <p:cNvPr id="3" name="Content Placeholder 2"/>
          <p:cNvSpPr>
            <a:spLocks noGrp="1"/>
          </p:cNvSpPr>
          <p:nvPr>
            <p:ph idx="1"/>
          </p:nvPr>
        </p:nvSpPr>
        <p:spPr>
          <a:xfrm>
            <a:off x="609600" y="960582"/>
            <a:ext cx="10972800" cy="5410200"/>
          </a:xfrm>
        </p:spPr>
        <p:txBody>
          <a:bodyPr/>
          <a:lstStyle/>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4</a:t>
            </a:fld>
            <a:endParaRPr lang="en-US" dirty="0"/>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dirty="0">
                <a:latin typeface="Arial"/>
                <a:ea typeface="ＭＳ Ｐゴシック"/>
                <a:cs typeface="Arial"/>
              </a:rPr>
              <a:t>TFAWS 2024 – August 26-30, 2024</a:t>
            </a:r>
          </a:p>
        </p:txBody>
      </p:sp>
      <p:sp>
        <p:nvSpPr>
          <p:cNvPr id="7" name="TextBox 6"/>
          <p:cNvSpPr txBox="1"/>
          <p:nvPr/>
        </p:nvSpPr>
        <p:spPr>
          <a:xfrm>
            <a:off x="1039906" y="1126290"/>
            <a:ext cx="2151529" cy="1200329"/>
          </a:xfrm>
          <a:prstGeom prst="rect">
            <a:avLst/>
          </a:prstGeom>
          <a:solidFill>
            <a:schemeClr val="accent1">
              <a:lumMod val="90000"/>
            </a:schemeClr>
          </a:solidFill>
          <a:ln w="25400">
            <a:solidFill>
              <a:schemeClr val="tx1"/>
            </a:solidFill>
          </a:ln>
        </p:spPr>
        <p:txBody>
          <a:bodyPr wrap="square" rtlCol="0">
            <a:spAutoFit/>
          </a:bodyPr>
          <a:lstStyle/>
          <a:p>
            <a:pPr algn="ctr"/>
            <a:endParaRPr lang="en-US" dirty="0" smtClean="0"/>
          </a:p>
          <a:p>
            <a:pPr algn="ctr"/>
            <a:r>
              <a:rPr lang="en-US" dirty="0" smtClean="0"/>
              <a:t>IMPORT</a:t>
            </a:r>
          </a:p>
          <a:p>
            <a:pPr algn="ctr"/>
            <a:r>
              <a:rPr lang="en-US" dirty="0" smtClean="0"/>
              <a:t>GEOMETRY</a:t>
            </a:r>
          </a:p>
          <a:p>
            <a:pPr algn="ctr"/>
            <a:endParaRPr lang="en-US" dirty="0"/>
          </a:p>
        </p:txBody>
      </p:sp>
      <p:sp>
        <p:nvSpPr>
          <p:cNvPr id="8" name="TextBox 7"/>
          <p:cNvSpPr txBox="1"/>
          <p:nvPr/>
        </p:nvSpPr>
        <p:spPr>
          <a:xfrm>
            <a:off x="3908617" y="1126285"/>
            <a:ext cx="3635878" cy="1323439"/>
          </a:xfrm>
          <a:prstGeom prst="rect">
            <a:avLst/>
          </a:prstGeom>
          <a:solidFill>
            <a:srgbClr val="FFC000"/>
          </a:solidFill>
          <a:ln w="25400">
            <a:solidFill>
              <a:schemeClr val="tx1"/>
            </a:solidFill>
          </a:ln>
        </p:spPr>
        <p:txBody>
          <a:bodyPr wrap="square" rtlCol="0">
            <a:spAutoFit/>
          </a:bodyPr>
          <a:lstStyle/>
          <a:p>
            <a:pPr algn="ctr"/>
            <a:endParaRPr lang="en-US" dirty="0" smtClean="0"/>
          </a:p>
          <a:p>
            <a:pPr algn="ctr"/>
            <a:r>
              <a:rPr lang="en-US" dirty="0" smtClean="0"/>
              <a:t>SIMPLIFY/REBUILD </a:t>
            </a:r>
            <a:r>
              <a:rPr lang="en-US" dirty="0" smtClean="0"/>
              <a:t>GEOMETRY</a:t>
            </a:r>
            <a:endParaRPr lang="en-US" dirty="0"/>
          </a:p>
          <a:p>
            <a:pPr algn="ctr"/>
            <a:endParaRPr lang="en-US" dirty="0" smtClean="0"/>
          </a:p>
        </p:txBody>
      </p:sp>
      <p:sp>
        <p:nvSpPr>
          <p:cNvPr id="9" name="Right Arrow 8"/>
          <p:cNvSpPr/>
          <p:nvPr/>
        </p:nvSpPr>
        <p:spPr>
          <a:xfrm>
            <a:off x="3245225" y="1592455"/>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17570" y="3334852"/>
            <a:ext cx="3626925" cy="1015663"/>
          </a:xfrm>
          <a:prstGeom prst="rect">
            <a:avLst/>
          </a:prstGeom>
          <a:solidFill>
            <a:srgbClr val="FFC000"/>
          </a:solidFill>
          <a:ln w="25400">
            <a:solidFill>
              <a:schemeClr val="tx1"/>
            </a:solidFill>
          </a:ln>
        </p:spPr>
        <p:txBody>
          <a:bodyPr wrap="square" rtlCol="0">
            <a:spAutoFit/>
          </a:bodyPr>
          <a:lstStyle/>
          <a:p>
            <a:pPr algn="ctr"/>
            <a:r>
              <a:rPr lang="en-US" dirty="0" smtClean="0"/>
              <a:t>MESH </a:t>
            </a:r>
          </a:p>
          <a:p>
            <a:pPr algn="ctr"/>
            <a:r>
              <a:rPr lang="en-US" dirty="0" smtClean="0"/>
              <a:t>GEOMETRY AS COARSELY AS POSSIBLE</a:t>
            </a:r>
          </a:p>
        </p:txBody>
      </p:sp>
      <p:sp>
        <p:nvSpPr>
          <p:cNvPr id="11" name="Right Arrow 10"/>
          <p:cNvSpPr/>
          <p:nvPr/>
        </p:nvSpPr>
        <p:spPr>
          <a:xfrm rot="1593943">
            <a:off x="7678890" y="4439241"/>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9906" y="4769209"/>
            <a:ext cx="2151529" cy="1015663"/>
          </a:xfrm>
          <a:prstGeom prst="rect">
            <a:avLst/>
          </a:prstGeom>
          <a:solidFill>
            <a:schemeClr val="accent1">
              <a:lumMod val="90000"/>
            </a:schemeClr>
          </a:solidFill>
          <a:ln w="25400">
            <a:solidFill>
              <a:schemeClr val="tx1"/>
            </a:solidFill>
          </a:ln>
        </p:spPr>
        <p:txBody>
          <a:bodyPr wrap="square" rtlCol="0">
            <a:spAutoFit/>
          </a:bodyPr>
          <a:lstStyle/>
          <a:p>
            <a:pPr algn="ctr"/>
            <a:r>
              <a:rPr lang="en-US" dirty="0" smtClean="0"/>
              <a:t>IMPORT</a:t>
            </a:r>
            <a:endParaRPr lang="en-US" dirty="0" smtClean="0"/>
          </a:p>
          <a:p>
            <a:pPr algn="ctr"/>
            <a:r>
              <a:rPr lang="en-US" dirty="0" smtClean="0"/>
              <a:t>STRUCTURAL </a:t>
            </a:r>
            <a:r>
              <a:rPr lang="en-US" dirty="0" smtClean="0"/>
              <a:t>FEM</a:t>
            </a:r>
            <a:endParaRPr lang="en-US" dirty="0" smtClean="0"/>
          </a:p>
        </p:txBody>
      </p:sp>
      <p:sp>
        <p:nvSpPr>
          <p:cNvPr id="13" name="Right Arrow 12"/>
          <p:cNvSpPr/>
          <p:nvPr/>
        </p:nvSpPr>
        <p:spPr>
          <a:xfrm rot="5400000">
            <a:off x="5338676" y="2709409"/>
            <a:ext cx="775758"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245225" y="5208008"/>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08616" y="4771772"/>
            <a:ext cx="3635880" cy="1323439"/>
          </a:xfrm>
          <a:prstGeom prst="rect">
            <a:avLst/>
          </a:prstGeom>
          <a:solidFill>
            <a:srgbClr val="FFC000"/>
          </a:solidFill>
          <a:ln w="25400">
            <a:solidFill>
              <a:schemeClr val="tx1"/>
            </a:solidFill>
          </a:ln>
        </p:spPr>
        <p:txBody>
          <a:bodyPr wrap="square" rtlCol="0">
            <a:spAutoFit/>
          </a:bodyPr>
          <a:lstStyle/>
          <a:p>
            <a:pPr algn="ctr"/>
            <a:r>
              <a:rPr lang="en-US" dirty="0" smtClean="0"/>
              <a:t>MANIPULATE AND COMBINE ELEMENTS TO REDUCE MESH DRASTICALLY</a:t>
            </a:r>
            <a:endParaRPr lang="en-US" dirty="0"/>
          </a:p>
        </p:txBody>
      </p:sp>
      <p:sp>
        <p:nvSpPr>
          <p:cNvPr id="16" name="TextBox 15"/>
          <p:cNvSpPr txBox="1"/>
          <p:nvPr/>
        </p:nvSpPr>
        <p:spPr>
          <a:xfrm>
            <a:off x="8374937" y="4769209"/>
            <a:ext cx="2151529" cy="1015663"/>
          </a:xfrm>
          <a:prstGeom prst="rect">
            <a:avLst/>
          </a:prstGeom>
          <a:solidFill>
            <a:schemeClr val="accent1">
              <a:lumMod val="90000"/>
            </a:schemeClr>
          </a:solidFill>
          <a:ln w="25400">
            <a:solidFill>
              <a:schemeClr val="tx1"/>
            </a:solidFill>
          </a:ln>
        </p:spPr>
        <p:txBody>
          <a:bodyPr wrap="square" rtlCol="0">
            <a:spAutoFit/>
          </a:bodyPr>
          <a:lstStyle/>
          <a:p>
            <a:pPr algn="ctr"/>
            <a:r>
              <a:rPr lang="en-US" dirty="0" smtClean="0"/>
              <a:t>RUN</a:t>
            </a:r>
            <a:endParaRPr lang="en-US" dirty="0" smtClean="0"/>
          </a:p>
          <a:p>
            <a:pPr algn="ctr"/>
            <a:r>
              <a:rPr lang="en-US" dirty="0" smtClean="0"/>
              <a:t>THERMAL </a:t>
            </a:r>
            <a:r>
              <a:rPr lang="en-US" dirty="0" smtClean="0"/>
              <a:t>SOLVER</a:t>
            </a:r>
          </a:p>
        </p:txBody>
      </p:sp>
      <p:sp>
        <p:nvSpPr>
          <p:cNvPr id="17" name="Right Arrow 16"/>
          <p:cNvSpPr/>
          <p:nvPr/>
        </p:nvSpPr>
        <p:spPr>
          <a:xfrm>
            <a:off x="7645623" y="5208007"/>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8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Deal With Radiation (Using Reduction)</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5</a:t>
            </a:fld>
            <a:endParaRPr lang="en-US" dirty="0"/>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sp>
        <p:nvSpPr>
          <p:cNvPr id="7" name="TextBox 6"/>
          <p:cNvSpPr txBox="1"/>
          <p:nvPr/>
        </p:nvSpPr>
        <p:spPr>
          <a:xfrm>
            <a:off x="1039906" y="1541919"/>
            <a:ext cx="2151529" cy="1200329"/>
          </a:xfrm>
          <a:prstGeom prst="rect">
            <a:avLst/>
          </a:prstGeom>
          <a:solidFill>
            <a:schemeClr val="accent1">
              <a:lumMod val="90000"/>
            </a:schemeClr>
          </a:solidFill>
          <a:ln w="25400">
            <a:solidFill>
              <a:schemeClr val="tx1"/>
            </a:solidFill>
          </a:ln>
        </p:spPr>
        <p:txBody>
          <a:bodyPr wrap="square" rtlCol="0">
            <a:spAutoFit/>
          </a:bodyPr>
          <a:lstStyle/>
          <a:p>
            <a:pPr algn="ctr"/>
            <a:endParaRPr lang="en-US" dirty="0" smtClean="0"/>
          </a:p>
          <a:p>
            <a:pPr algn="ctr"/>
            <a:r>
              <a:rPr lang="en-US" dirty="0" smtClean="0"/>
              <a:t>IMPORT</a:t>
            </a:r>
          </a:p>
          <a:p>
            <a:pPr algn="ctr"/>
            <a:r>
              <a:rPr lang="en-US" dirty="0" smtClean="0"/>
              <a:t>GEOMETRY</a:t>
            </a:r>
          </a:p>
          <a:p>
            <a:pPr algn="ctr"/>
            <a:endParaRPr lang="en-US" dirty="0"/>
          </a:p>
        </p:txBody>
      </p:sp>
      <p:sp>
        <p:nvSpPr>
          <p:cNvPr id="8" name="TextBox 7"/>
          <p:cNvSpPr txBox="1"/>
          <p:nvPr/>
        </p:nvSpPr>
        <p:spPr>
          <a:xfrm>
            <a:off x="3908617" y="1541914"/>
            <a:ext cx="3535892" cy="707886"/>
          </a:xfrm>
          <a:prstGeom prst="rect">
            <a:avLst/>
          </a:prstGeom>
          <a:solidFill>
            <a:srgbClr val="92D050"/>
          </a:solidFill>
          <a:ln w="25400">
            <a:solidFill>
              <a:schemeClr val="tx1"/>
            </a:solidFill>
          </a:ln>
        </p:spPr>
        <p:txBody>
          <a:bodyPr wrap="square" rtlCol="0">
            <a:spAutoFit/>
          </a:bodyPr>
          <a:lstStyle/>
          <a:p>
            <a:pPr algn="ctr"/>
            <a:r>
              <a:rPr lang="en-US" dirty="0" smtClean="0"/>
              <a:t>SIMPLIFY </a:t>
            </a:r>
            <a:r>
              <a:rPr lang="en-US" dirty="0" smtClean="0"/>
              <a:t>GEOMETRY</a:t>
            </a:r>
            <a:endParaRPr lang="en-US" dirty="0"/>
          </a:p>
          <a:p>
            <a:pPr algn="ctr"/>
            <a:r>
              <a:rPr lang="en-US" dirty="0" smtClean="0"/>
              <a:t>WHERE </a:t>
            </a:r>
            <a:r>
              <a:rPr lang="en-US" dirty="0" smtClean="0"/>
              <a:t>FEASIBLE</a:t>
            </a:r>
            <a:endParaRPr lang="en-US" dirty="0" smtClean="0"/>
          </a:p>
        </p:txBody>
      </p:sp>
      <p:sp>
        <p:nvSpPr>
          <p:cNvPr id="9" name="Right Arrow 8"/>
          <p:cNvSpPr/>
          <p:nvPr/>
        </p:nvSpPr>
        <p:spPr>
          <a:xfrm>
            <a:off x="3236261" y="1819354"/>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17571" y="3334852"/>
            <a:ext cx="3526938" cy="1015663"/>
          </a:xfrm>
          <a:prstGeom prst="rect">
            <a:avLst/>
          </a:prstGeom>
          <a:solidFill>
            <a:srgbClr val="92D050"/>
          </a:solidFill>
          <a:ln w="25400">
            <a:solidFill>
              <a:schemeClr val="tx1"/>
            </a:solidFill>
          </a:ln>
        </p:spPr>
        <p:txBody>
          <a:bodyPr wrap="square" rtlCol="0">
            <a:spAutoFit/>
          </a:bodyPr>
          <a:lstStyle/>
          <a:p>
            <a:pPr algn="ctr"/>
            <a:r>
              <a:rPr lang="en-US" dirty="0" smtClean="0"/>
              <a:t>MESH GEOMETRY WITH REASONABLE NUMBER OF ELEMENTS</a:t>
            </a:r>
          </a:p>
        </p:txBody>
      </p:sp>
      <p:sp>
        <p:nvSpPr>
          <p:cNvPr id="11" name="Right Arrow 10"/>
          <p:cNvSpPr/>
          <p:nvPr/>
        </p:nvSpPr>
        <p:spPr>
          <a:xfrm rot="1593943">
            <a:off x="7513509" y="4434337"/>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9906" y="4769209"/>
            <a:ext cx="2151529" cy="1015663"/>
          </a:xfrm>
          <a:prstGeom prst="rect">
            <a:avLst/>
          </a:prstGeom>
          <a:solidFill>
            <a:schemeClr val="accent1">
              <a:lumMod val="90000"/>
            </a:schemeClr>
          </a:solidFill>
          <a:ln w="25400">
            <a:solidFill>
              <a:schemeClr val="tx1"/>
            </a:solidFill>
          </a:ln>
        </p:spPr>
        <p:txBody>
          <a:bodyPr wrap="square" rtlCol="0">
            <a:spAutoFit/>
          </a:bodyPr>
          <a:lstStyle/>
          <a:p>
            <a:pPr algn="ctr"/>
            <a:r>
              <a:rPr lang="en-US" dirty="0" smtClean="0"/>
              <a:t>IMPORT</a:t>
            </a:r>
            <a:endParaRPr lang="en-US" dirty="0" smtClean="0"/>
          </a:p>
          <a:p>
            <a:pPr algn="ctr"/>
            <a:r>
              <a:rPr lang="en-US" dirty="0" smtClean="0"/>
              <a:t>STRUCTURAL </a:t>
            </a:r>
            <a:r>
              <a:rPr lang="en-US" dirty="0" smtClean="0"/>
              <a:t>FEM</a:t>
            </a:r>
            <a:endParaRPr lang="en-US" dirty="0" smtClean="0"/>
          </a:p>
        </p:txBody>
      </p:sp>
      <p:sp>
        <p:nvSpPr>
          <p:cNvPr id="13" name="Right Arrow 12"/>
          <p:cNvSpPr/>
          <p:nvPr/>
        </p:nvSpPr>
        <p:spPr>
          <a:xfrm rot="5400000">
            <a:off x="5193872" y="2636592"/>
            <a:ext cx="895831"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245225" y="5208008"/>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08616" y="4771772"/>
            <a:ext cx="3535893" cy="1015663"/>
          </a:xfrm>
          <a:prstGeom prst="rect">
            <a:avLst/>
          </a:prstGeom>
          <a:solidFill>
            <a:srgbClr val="92D050"/>
          </a:solidFill>
          <a:ln w="25400">
            <a:solidFill>
              <a:schemeClr val="tx1"/>
            </a:solidFill>
          </a:ln>
        </p:spPr>
        <p:txBody>
          <a:bodyPr wrap="square" rtlCol="0">
            <a:spAutoFit/>
          </a:bodyPr>
          <a:lstStyle/>
          <a:p>
            <a:pPr algn="ctr"/>
            <a:r>
              <a:rPr lang="en-US" dirty="0" smtClean="0"/>
              <a:t>MAKE MESH COARSER IN AREAS WITH EXCESSIVE ELEMENT DENSITY</a:t>
            </a:r>
            <a:endParaRPr lang="en-US" dirty="0"/>
          </a:p>
        </p:txBody>
      </p:sp>
      <p:sp>
        <p:nvSpPr>
          <p:cNvPr id="16" name="TextBox 15"/>
          <p:cNvSpPr txBox="1"/>
          <p:nvPr/>
        </p:nvSpPr>
        <p:spPr>
          <a:xfrm>
            <a:off x="8176901" y="4769209"/>
            <a:ext cx="2151529" cy="1015663"/>
          </a:xfrm>
          <a:prstGeom prst="rect">
            <a:avLst/>
          </a:prstGeom>
          <a:solidFill>
            <a:srgbClr val="92D050"/>
          </a:solidFill>
          <a:ln w="25400">
            <a:solidFill>
              <a:schemeClr val="tx1"/>
            </a:solidFill>
          </a:ln>
        </p:spPr>
        <p:txBody>
          <a:bodyPr wrap="square" rtlCol="0">
            <a:spAutoFit/>
          </a:bodyPr>
          <a:lstStyle/>
          <a:p>
            <a:pPr algn="ctr"/>
            <a:r>
              <a:rPr lang="en-US" dirty="0" smtClean="0"/>
              <a:t>RUN </a:t>
            </a:r>
            <a:r>
              <a:rPr lang="en-US" dirty="0" smtClean="0"/>
              <a:t>RADIATION </a:t>
            </a:r>
            <a:r>
              <a:rPr lang="en-US" dirty="0" smtClean="0"/>
              <a:t>REDUCTION</a:t>
            </a:r>
            <a:endParaRPr lang="en-US" dirty="0" smtClean="0"/>
          </a:p>
        </p:txBody>
      </p:sp>
      <p:sp>
        <p:nvSpPr>
          <p:cNvPr id="17" name="Right Arrow 16"/>
          <p:cNvSpPr/>
          <p:nvPr/>
        </p:nvSpPr>
        <p:spPr>
          <a:xfrm>
            <a:off x="7500068" y="5204833"/>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850065" y="2809320"/>
            <a:ext cx="2151529" cy="1015663"/>
          </a:xfrm>
          <a:prstGeom prst="rect">
            <a:avLst/>
          </a:prstGeom>
          <a:solidFill>
            <a:schemeClr val="accent1">
              <a:lumMod val="90000"/>
            </a:schemeClr>
          </a:solidFill>
          <a:ln w="25400">
            <a:solidFill>
              <a:schemeClr val="tx1"/>
            </a:solidFill>
          </a:ln>
        </p:spPr>
        <p:txBody>
          <a:bodyPr wrap="square" rtlCol="0">
            <a:spAutoFit/>
          </a:bodyPr>
          <a:lstStyle/>
          <a:p>
            <a:pPr algn="ctr"/>
            <a:r>
              <a:rPr lang="en-US" dirty="0" smtClean="0"/>
              <a:t>RUN</a:t>
            </a:r>
            <a:endParaRPr lang="en-US" dirty="0" smtClean="0"/>
          </a:p>
          <a:p>
            <a:pPr algn="ctr"/>
            <a:r>
              <a:rPr lang="en-US" dirty="0" smtClean="0"/>
              <a:t>THERMAL </a:t>
            </a:r>
            <a:r>
              <a:rPr lang="en-US" dirty="0" smtClean="0"/>
              <a:t>SOLVER</a:t>
            </a:r>
            <a:endParaRPr lang="en-US" dirty="0" smtClean="0"/>
          </a:p>
        </p:txBody>
      </p:sp>
      <p:sp>
        <p:nvSpPr>
          <p:cNvPr id="19" name="Right Arrow 18"/>
          <p:cNvSpPr/>
          <p:nvPr/>
        </p:nvSpPr>
        <p:spPr>
          <a:xfrm rot="17705691">
            <a:off x="9199689" y="4108141"/>
            <a:ext cx="627530" cy="32272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84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Method: </a:t>
            </a:r>
            <a:r>
              <a:rPr lang="en-US" dirty="0">
                <a:latin typeface="Symbol" panose="05050102010706020507" pitchFamily="18" charset="2"/>
              </a:rPr>
              <a:t>D</a:t>
            </a:r>
            <a:r>
              <a:rPr lang="en-US" dirty="0"/>
              <a:t>-Y Transform</a:t>
            </a:r>
            <a:endParaRPr lang="en-US" dirty="0"/>
          </a:p>
        </p:txBody>
      </p:sp>
      <p:sp>
        <p:nvSpPr>
          <p:cNvPr id="3" name="Content Placeholder 2"/>
          <p:cNvSpPr>
            <a:spLocks noGrp="1"/>
          </p:cNvSpPr>
          <p:nvPr>
            <p:ph idx="1"/>
          </p:nvPr>
        </p:nvSpPr>
        <p:spPr/>
        <p:txBody>
          <a:bodyPr/>
          <a:lstStyle/>
          <a:p>
            <a:r>
              <a:rPr lang="en-US" dirty="0"/>
              <a:t>Model Reductions are based on an extension of the well-known </a:t>
            </a:r>
            <a:r>
              <a:rPr lang="en-US" dirty="0">
                <a:latin typeface="Symbol" panose="05050102010706020507" pitchFamily="18" charset="2"/>
              </a:rPr>
              <a:t>D</a:t>
            </a:r>
            <a:r>
              <a:rPr lang="en-US" dirty="0"/>
              <a:t>-Y transform:</a:t>
            </a:r>
          </a:p>
          <a:p>
            <a:endParaRPr lang="en-US" dirty="0" smtClean="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6</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551" y="2831230"/>
            <a:ext cx="5190508" cy="24405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059" y="2983344"/>
            <a:ext cx="2649727" cy="213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14" y="2991625"/>
            <a:ext cx="3643375" cy="211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Right Arrow 9"/>
          <p:cNvSpPr/>
          <p:nvPr/>
        </p:nvSpPr>
        <p:spPr>
          <a:xfrm>
            <a:off x="6426619" y="3899115"/>
            <a:ext cx="609600" cy="304800"/>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1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Method: </a:t>
            </a:r>
            <a:r>
              <a:rPr lang="en-US" dirty="0" smtClean="0"/>
              <a:t>Star-Mesh </a:t>
            </a:r>
            <a:r>
              <a:rPr lang="en-US" dirty="0"/>
              <a:t>Transform</a:t>
            </a:r>
            <a:endParaRPr lang="en-US" dirty="0"/>
          </a:p>
        </p:txBody>
      </p:sp>
      <p:sp>
        <p:nvSpPr>
          <p:cNvPr id="3" name="Content Placeholder 2"/>
          <p:cNvSpPr>
            <a:spLocks noGrp="1"/>
          </p:cNvSpPr>
          <p:nvPr>
            <p:ph idx="1"/>
          </p:nvPr>
        </p:nvSpPr>
        <p:spPr/>
        <p:txBody>
          <a:bodyPr/>
          <a:lstStyle/>
          <a:p>
            <a:r>
              <a:rPr lang="en-US" dirty="0"/>
              <a:t>The (less well-known) extension of the </a:t>
            </a:r>
            <a:r>
              <a:rPr lang="en-US" dirty="0">
                <a:latin typeface="Symbol" panose="05050102010706020507" pitchFamily="18" charset="2"/>
              </a:rPr>
              <a:t>D</a:t>
            </a:r>
            <a:r>
              <a:rPr lang="en-US" dirty="0"/>
              <a:t>-Y transform is the </a:t>
            </a:r>
            <a:r>
              <a:rPr lang="en-US" dirty="0" smtClean="0"/>
              <a:t>star-mesh </a:t>
            </a:r>
            <a:r>
              <a:rPr lang="en-US" dirty="0"/>
              <a:t>transform:</a:t>
            </a:r>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7</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108" y="2826112"/>
            <a:ext cx="3800475" cy="2000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6408346" y="3696856"/>
            <a:ext cx="533400" cy="3048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884276185"/>
              </p:ext>
            </p:extLst>
          </p:nvPr>
        </p:nvGraphicFramePr>
        <p:xfrm>
          <a:off x="9430734" y="3049156"/>
          <a:ext cx="1543050" cy="1295400"/>
        </p:xfrm>
        <a:graphic>
          <a:graphicData uri="http://schemas.openxmlformats.org/presentationml/2006/ole">
            <mc:AlternateContent xmlns:mc="http://schemas.openxmlformats.org/markup-compatibility/2006">
              <mc:Choice xmlns:v="urn:schemas-microsoft-com:vml" Requires="v">
                <p:oleObj spid="_x0000_s1031" name="Equation" r:id="rId4" imgW="749160" imgH="647640" progId="Equation.3">
                  <p:embed/>
                </p:oleObj>
              </mc:Choice>
              <mc:Fallback>
                <p:oleObj name="Equation" r:id="rId4" imgW="749160" imgH="647640" progId="Equation.3">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0734" y="3049156"/>
                        <a:ext cx="1543050" cy="129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996867" y="2659935"/>
            <a:ext cx="3524685" cy="216642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97290" y="4916056"/>
            <a:ext cx="7543800" cy="646331"/>
          </a:xfrm>
          <a:prstGeom prst="rect">
            <a:avLst/>
          </a:prstGeom>
          <a:noFill/>
          <a:ln w="25400">
            <a:solidFill>
              <a:srgbClr val="FF0000"/>
            </a:solidFill>
            <a:prstDash val="dash"/>
          </a:ln>
        </p:spPr>
        <p:txBody>
          <a:bodyPr wrap="square" rtlCol="0">
            <a:spAutoFit/>
          </a:bodyPr>
          <a:lstStyle/>
          <a:p>
            <a:r>
              <a:rPr lang="en-US" dirty="0" smtClean="0"/>
              <a:t>In general, meshes cannot be transformed into a star; however, for those that can, this equation is valid.</a:t>
            </a:r>
            <a:endParaRPr lang="en-US" dirty="0"/>
          </a:p>
        </p:txBody>
      </p:sp>
      <p:sp>
        <p:nvSpPr>
          <p:cNvPr id="12" name="TextBox 11"/>
          <p:cNvSpPr txBox="1"/>
          <p:nvPr/>
        </p:nvSpPr>
        <p:spPr>
          <a:xfrm>
            <a:off x="1797290" y="1868056"/>
            <a:ext cx="7543800" cy="646331"/>
          </a:xfrm>
          <a:prstGeom prst="rect">
            <a:avLst/>
          </a:prstGeom>
          <a:noFill/>
          <a:ln w="9525">
            <a:solidFill>
              <a:schemeClr val="tx1"/>
            </a:solidFill>
            <a:prstDash val="solid"/>
          </a:ln>
        </p:spPr>
        <p:txBody>
          <a:bodyPr wrap="square" rtlCol="0">
            <a:spAutoFit/>
          </a:bodyPr>
          <a:lstStyle/>
          <a:p>
            <a:r>
              <a:rPr lang="en-US" dirty="0" smtClean="0"/>
              <a:t>All stars whose conductance sum is nonzero can be transformed into a mesh. </a:t>
            </a:r>
            <a:r>
              <a:rPr lang="en-US" dirty="0"/>
              <a:t>T</a:t>
            </a:r>
            <a:r>
              <a:rPr lang="en-US" dirty="0" smtClean="0"/>
              <a:t>his equation is always valid.</a:t>
            </a:r>
            <a:endParaRPr lang="en-US" dirty="0"/>
          </a:p>
        </p:txBody>
      </p:sp>
      <p:pic>
        <p:nvPicPr>
          <p:cNvPr id="13" name="Picture 12"/>
          <p:cNvPicPr>
            <a:picLocks noChangeAspect="1"/>
          </p:cNvPicPr>
          <p:nvPr/>
        </p:nvPicPr>
        <p:blipFill>
          <a:blip r:embed="rId6"/>
          <a:stretch>
            <a:fillRect/>
          </a:stretch>
        </p:blipFill>
        <p:spPr>
          <a:xfrm>
            <a:off x="1060182" y="2689500"/>
            <a:ext cx="3400425" cy="2057400"/>
          </a:xfrm>
          <a:prstGeom prst="rect">
            <a:avLst/>
          </a:prstGeom>
        </p:spPr>
      </p:pic>
    </p:spTree>
    <p:extLst>
      <p:ext uri="{BB962C8B-B14F-4D97-AF65-F5344CB8AC3E}">
        <p14:creationId xmlns:p14="http://schemas.microsoft.com/office/powerpoint/2010/main" val="50833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Method: Parallel </a:t>
            </a:r>
            <a:r>
              <a:rPr lang="en-US" dirty="0" smtClean="0"/>
              <a:t>Plates</a:t>
            </a:r>
            <a:endParaRPr lang="en-US" dirty="0"/>
          </a:p>
        </p:txBody>
      </p:sp>
      <p:sp>
        <p:nvSpPr>
          <p:cNvPr id="3" name="Content Placeholder 2"/>
          <p:cNvSpPr>
            <a:spLocks noGrp="1"/>
          </p:cNvSpPr>
          <p:nvPr>
            <p:ph idx="1"/>
          </p:nvPr>
        </p:nvSpPr>
        <p:spPr>
          <a:xfrm>
            <a:off x="609600" y="914400"/>
            <a:ext cx="5975927" cy="5410200"/>
          </a:xfrm>
        </p:spPr>
        <p:txBody>
          <a:bodyPr/>
          <a:lstStyle/>
          <a:p>
            <a:r>
              <a:rPr lang="en-US" dirty="0"/>
              <a:t>Consider two parallel plates</a:t>
            </a:r>
            <a:r>
              <a:rPr lang="en-US" dirty="0" smtClean="0"/>
              <a:t>:</a:t>
            </a:r>
          </a:p>
          <a:p>
            <a:endParaRPr lang="en-US" dirty="0"/>
          </a:p>
          <a:p>
            <a:r>
              <a:rPr lang="en-US" dirty="0"/>
              <a:t>All conductors are from side A to side B</a:t>
            </a:r>
            <a:r>
              <a:rPr lang="en-US" dirty="0" smtClean="0"/>
              <a:t>.</a:t>
            </a:r>
          </a:p>
          <a:p>
            <a:endParaRPr lang="en-US" dirty="0"/>
          </a:p>
          <a:p>
            <a:r>
              <a:rPr lang="en-US" dirty="0"/>
              <a:t>Any star transformation produces conductors from                                every element to                               every other element                         which means A-A and                             B-B as well as A-B.</a:t>
            </a:r>
          </a:p>
          <a:p>
            <a:endParaRPr lang="en-US" dirty="0"/>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8</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177" y="6400800"/>
            <a:ext cx="4876800" cy="304800"/>
          </a:xfrm>
        </p:spPr>
        <p:txBody>
          <a:bodyPr/>
          <a:lstStyle/>
          <a:p>
            <a:r>
              <a:rPr lang="en-US">
                <a:latin typeface="Arial"/>
                <a:ea typeface="ＭＳ Ｐゴシック"/>
                <a:cs typeface="Arial"/>
              </a:rPr>
              <a:t>TFAWS 2024 – August 26-30, 2024</a:t>
            </a:r>
          </a:p>
        </p:txBody>
      </p:sp>
      <p:cxnSp>
        <p:nvCxnSpPr>
          <p:cNvPr id="7" name="Straight Connector 6"/>
          <p:cNvCxnSpPr/>
          <p:nvPr/>
        </p:nvCxnSpPr>
        <p:spPr>
          <a:xfrm>
            <a:off x="8533979" y="1716435"/>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05379" y="3316635"/>
            <a:ext cx="457200" cy="381000"/>
          </a:xfrm>
          <a:prstGeom prst="rect">
            <a:avLst/>
          </a:prstGeom>
          <a:noFill/>
        </p:spPr>
        <p:txBody>
          <a:bodyPr wrap="square" rtlCol="0">
            <a:spAutoFit/>
          </a:bodyPr>
          <a:lstStyle/>
          <a:p>
            <a:pPr algn="ctr"/>
            <a:r>
              <a:rPr lang="en-US" dirty="0" smtClean="0"/>
              <a:t>A</a:t>
            </a:r>
            <a:endParaRPr lang="en-US" dirty="0"/>
          </a:p>
        </p:txBody>
      </p:sp>
      <p:cxnSp>
        <p:nvCxnSpPr>
          <p:cNvPr id="9" name="Straight Connector 8"/>
          <p:cNvCxnSpPr/>
          <p:nvPr/>
        </p:nvCxnSpPr>
        <p:spPr>
          <a:xfrm>
            <a:off x="10362779" y="1716435"/>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34179" y="3316635"/>
            <a:ext cx="457200" cy="381000"/>
          </a:xfrm>
          <a:prstGeom prst="rect">
            <a:avLst/>
          </a:prstGeom>
          <a:noFill/>
        </p:spPr>
        <p:txBody>
          <a:bodyPr wrap="square" rtlCol="0">
            <a:spAutoFit/>
          </a:bodyPr>
          <a:lstStyle/>
          <a:p>
            <a:pPr algn="ctr"/>
            <a:r>
              <a:rPr lang="en-US" dirty="0" smtClean="0"/>
              <a:t>B</a:t>
            </a:r>
            <a:endParaRPr lang="en-US" dirty="0"/>
          </a:p>
        </p:txBody>
      </p:sp>
      <p:cxnSp>
        <p:nvCxnSpPr>
          <p:cNvPr id="11" name="Straight Connector 10"/>
          <p:cNvCxnSpPr/>
          <p:nvPr/>
        </p:nvCxnSpPr>
        <p:spPr>
          <a:xfrm>
            <a:off x="8533979" y="1716435"/>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533979" y="1716435"/>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533979" y="2097435"/>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533979" y="2326035"/>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33979" y="2326035"/>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33979" y="2097435"/>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95211" y="3844864"/>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66611" y="5445064"/>
            <a:ext cx="457200" cy="381000"/>
          </a:xfrm>
          <a:prstGeom prst="rect">
            <a:avLst/>
          </a:prstGeom>
          <a:noFill/>
        </p:spPr>
        <p:txBody>
          <a:bodyPr wrap="square" rtlCol="0">
            <a:spAutoFit/>
          </a:bodyPr>
          <a:lstStyle/>
          <a:p>
            <a:pPr algn="ctr"/>
            <a:r>
              <a:rPr lang="en-US" dirty="0" smtClean="0"/>
              <a:t>A</a:t>
            </a:r>
            <a:endParaRPr lang="en-US" dirty="0"/>
          </a:p>
        </p:txBody>
      </p:sp>
      <p:cxnSp>
        <p:nvCxnSpPr>
          <p:cNvPr id="19" name="Straight Connector 18"/>
          <p:cNvCxnSpPr/>
          <p:nvPr/>
        </p:nvCxnSpPr>
        <p:spPr>
          <a:xfrm>
            <a:off x="7524011" y="3844864"/>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95411" y="5445064"/>
            <a:ext cx="457200" cy="381000"/>
          </a:xfrm>
          <a:prstGeom prst="rect">
            <a:avLst/>
          </a:prstGeom>
          <a:noFill/>
        </p:spPr>
        <p:txBody>
          <a:bodyPr wrap="square" rtlCol="0">
            <a:spAutoFit/>
          </a:bodyPr>
          <a:lstStyle/>
          <a:p>
            <a:pPr algn="ctr"/>
            <a:r>
              <a:rPr lang="en-US" dirty="0" smtClean="0"/>
              <a:t>B</a:t>
            </a:r>
            <a:endParaRPr lang="en-US" dirty="0"/>
          </a:p>
        </p:txBody>
      </p:sp>
      <p:cxnSp>
        <p:nvCxnSpPr>
          <p:cNvPr id="21" name="Straight Connector 20"/>
          <p:cNvCxnSpPr/>
          <p:nvPr/>
        </p:nvCxnSpPr>
        <p:spPr>
          <a:xfrm>
            <a:off x="5695211" y="3844864"/>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95211" y="3844864"/>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95211" y="4225864"/>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695211" y="4454464"/>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95211" y="4454464"/>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95211" y="4225864"/>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533979" y="1716435"/>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533979" y="2098724"/>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533979" y="2326035"/>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533979" y="2630835"/>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533979" y="2868473"/>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533979" y="3240435"/>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8533979" y="1716435"/>
            <a:ext cx="1828800"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8533979" y="1716435"/>
            <a:ext cx="1828800"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533977" y="1716435"/>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8533978" y="1716435"/>
            <a:ext cx="1828801"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533977" y="1716435"/>
            <a:ext cx="1828802"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533977" y="2097435"/>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8533977" y="2097435"/>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533977" y="2097435"/>
            <a:ext cx="1828802"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533977" y="1716435"/>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533977" y="2097435"/>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8533977" y="2326035"/>
            <a:ext cx="1828802" cy="5424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8533977" y="2326035"/>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533977" y="1716435"/>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533977" y="2097435"/>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8533977" y="2630835"/>
            <a:ext cx="1828802" cy="2376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8533977" y="2630835"/>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533977" y="1716435"/>
            <a:ext cx="1828802" cy="11520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533977" y="2326035"/>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533977" y="2630835"/>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533977" y="2868473"/>
            <a:ext cx="1828802" cy="3719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533977" y="2097435"/>
            <a:ext cx="1828802"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8533977" y="2326035"/>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533977" y="2630835"/>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533977" y="2859435"/>
            <a:ext cx="1828802"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135832" y="3844864"/>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907232" y="5445064"/>
            <a:ext cx="457200" cy="381000"/>
          </a:xfrm>
          <a:prstGeom prst="rect">
            <a:avLst/>
          </a:prstGeom>
          <a:noFill/>
        </p:spPr>
        <p:txBody>
          <a:bodyPr wrap="square" rtlCol="0">
            <a:spAutoFit/>
          </a:bodyPr>
          <a:lstStyle/>
          <a:p>
            <a:pPr algn="ctr"/>
            <a:r>
              <a:rPr lang="en-US" dirty="0" smtClean="0"/>
              <a:t>A</a:t>
            </a:r>
            <a:endParaRPr lang="en-US" dirty="0"/>
          </a:p>
        </p:txBody>
      </p:sp>
      <p:cxnSp>
        <p:nvCxnSpPr>
          <p:cNvPr id="59" name="Straight Connector 58"/>
          <p:cNvCxnSpPr/>
          <p:nvPr/>
        </p:nvCxnSpPr>
        <p:spPr>
          <a:xfrm>
            <a:off x="10964632" y="3844864"/>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032" y="5445064"/>
            <a:ext cx="457200" cy="381000"/>
          </a:xfrm>
          <a:prstGeom prst="rect">
            <a:avLst/>
          </a:prstGeom>
          <a:noFill/>
        </p:spPr>
        <p:txBody>
          <a:bodyPr wrap="square" rtlCol="0">
            <a:spAutoFit/>
          </a:bodyPr>
          <a:lstStyle/>
          <a:p>
            <a:pPr algn="ctr"/>
            <a:r>
              <a:rPr lang="en-US" dirty="0" smtClean="0"/>
              <a:t>B</a:t>
            </a:r>
            <a:endParaRPr lang="en-US" dirty="0"/>
          </a:p>
        </p:txBody>
      </p:sp>
      <p:cxnSp>
        <p:nvCxnSpPr>
          <p:cNvPr id="61" name="Straight Connector 60"/>
          <p:cNvCxnSpPr/>
          <p:nvPr/>
        </p:nvCxnSpPr>
        <p:spPr>
          <a:xfrm>
            <a:off x="9135832" y="3844864"/>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9135832" y="3844864"/>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9135832" y="4225864"/>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9135832" y="4454464"/>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135832" y="4454464"/>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135832" y="4225864"/>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9135832" y="3844864"/>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9135832" y="4227153"/>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9135832" y="4454464"/>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9135832" y="4759264"/>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9135832" y="4996902"/>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9135832" y="5368864"/>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9135832" y="3844864"/>
            <a:ext cx="1828800"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9135832" y="3844864"/>
            <a:ext cx="1828800"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9135830" y="3844864"/>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9135831" y="3844864"/>
            <a:ext cx="1828801"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135830" y="3844864"/>
            <a:ext cx="1828802"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9135830" y="4225864"/>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9135830" y="4225864"/>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9135830" y="4225864"/>
            <a:ext cx="1828802"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135830" y="3844864"/>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135830" y="4225864"/>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9135830" y="4454464"/>
            <a:ext cx="1828802" cy="5424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9135830" y="4454464"/>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135830" y="3844864"/>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9135830" y="4225864"/>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9135830" y="4759264"/>
            <a:ext cx="1828802" cy="2376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9135830" y="4759264"/>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9135830" y="3844864"/>
            <a:ext cx="1828802" cy="11520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135830" y="4454464"/>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9135830" y="4759264"/>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9135830" y="4996902"/>
            <a:ext cx="1828802" cy="3719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9135830" y="4225864"/>
            <a:ext cx="1828802"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9135830" y="4454464"/>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9135830" y="4759264"/>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135830" y="4987864"/>
            <a:ext cx="1828802"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7" name="Arc 96"/>
          <p:cNvSpPr/>
          <p:nvPr/>
        </p:nvSpPr>
        <p:spPr bwMode="auto">
          <a:xfrm flipH="1">
            <a:off x="9076998" y="3843003"/>
            <a:ext cx="89096" cy="386025"/>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8" name="Arc 97"/>
          <p:cNvSpPr/>
          <p:nvPr/>
        </p:nvSpPr>
        <p:spPr bwMode="auto">
          <a:xfrm flipH="1" flipV="1">
            <a:off x="9076998" y="3843491"/>
            <a:ext cx="89096" cy="387126"/>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9" name="Arc 98"/>
          <p:cNvSpPr/>
          <p:nvPr/>
        </p:nvSpPr>
        <p:spPr bwMode="auto">
          <a:xfrm flipH="1">
            <a:off x="9086527" y="4235384"/>
            <a:ext cx="73117" cy="20794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0" name="Arc 99"/>
          <p:cNvSpPr/>
          <p:nvPr/>
        </p:nvSpPr>
        <p:spPr bwMode="auto">
          <a:xfrm flipH="1" flipV="1">
            <a:off x="9086527" y="4229255"/>
            <a:ext cx="73117" cy="21438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1" name="Arc 100"/>
          <p:cNvSpPr/>
          <p:nvPr/>
        </p:nvSpPr>
        <p:spPr bwMode="auto">
          <a:xfrm flipH="1">
            <a:off x="9081755" y="4455230"/>
            <a:ext cx="76209" cy="30643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2" name="Arc 101"/>
          <p:cNvSpPr/>
          <p:nvPr/>
        </p:nvSpPr>
        <p:spPr bwMode="auto">
          <a:xfrm flipH="1" flipV="1">
            <a:off x="9081755" y="4448090"/>
            <a:ext cx="76209" cy="315936"/>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3" name="Arc 102"/>
          <p:cNvSpPr/>
          <p:nvPr/>
        </p:nvSpPr>
        <p:spPr bwMode="auto">
          <a:xfrm flipH="1">
            <a:off x="9062700" y="4995386"/>
            <a:ext cx="128595" cy="36954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4" name="Arc 103"/>
          <p:cNvSpPr/>
          <p:nvPr/>
        </p:nvSpPr>
        <p:spPr bwMode="auto">
          <a:xfrm flipH="1" flipV="1">
            <a:off x="9062700" y="4987863"/>
            <a:ext cx="128595" cy="38099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5" name="Arc 104"/>
          <p:cNvSpPr/>
          <p:nvPr/>
        </p:nvSpPr>
        <p:spPr bwMode="auto">
          <a:xfrm flipH="1">
            <a:off x="9081757" y="4764028"/>
            <a:ext cx="73118" cy="224670"/>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6" name="Arc 105"/>
          <p:cNvSpPr/>
          <p:nvPr/>
        </p:nvSpPr>
        <p:spPr bwMode="auto">
          <a:xfrm flipH="1" flipV="1">
            <a:off x="9081759" y="4767428"/>
            <a:ext cx="73117" cy="21438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 name="Arc 106"/>
          <p:cNvSpPr/>
          <p:nvPr/>
        </p:nvSpPr>
        <p:spPr bwMode="auto">
          <a:xfrm flipH="1">
            <a:off x="9016723" y="3843345"/>
            <a:ext cx="203161" cy="59957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 name="Arc 107"/>
          <p:cNvSpPr/>
          <p:nvPr/>
        </p:nvSpPr>
        <p:spPr bwMode="auto">
          <a:xfrm flipH="1" flipV="1">
            <a:off x="9016723" y="3853027"/>
            <a:ext cx="174571" cy="586316"/>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 name="Arc 108"/>
          <p:cNvSpPr/>
          <p:nvPr/>
        </p:nvSpPr>
        <p:spPr bwMode="auto">
          <a:xfrm flipH="1">
            <a:off x="9016723" y="4222156"/>
            <a:ext cx="201663" cy="56092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 name="Arc 109"/>
          <p:cNvSpPr/>
          <p:nvPr/>
        </p:nvSpPr>
        <p:spPr bwMode="auto">
          <a:xfrm flipH="1" flipV="1">
            <a:off x="9016724" y="4249678"/>
            <a:ext cx="195259" cy="50474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1" name="Arc 110"/>
          <p:cNvSpPr/>
          <p:nvPr/>
        </p:nvSpPr>
        <p:spPr bwMode="auto">
          <a:xfrm flipH="1">
            <a:off x="9011964" y="4455525"/>
            <a:ext cx="201663" cy="56092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2" name="Arc 111"/>
          <p:cNvSpPr/>
          <p:nvPr/>
        </p:nvSpPr>
        <p:spPr bwMode="auto">
          <a:xfrm flipH="1" flipV="1">
            <a:off x="9011965" y="4483047"/>
            <a:ext cx="195259" cy="50474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3" name="Arc 112"/>
          <p:cNvSpPr/>
          <p:nvPr/>
        </p:nvSpPr>
        <p:spPr bwMode="auto">
          <a:xfrm flipH="1">
            <a:off x="9016720" y="4755563"/>
            <a:ext cx="183738" cy="68633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4" name="Arc 113"/>
          <p:cNvSpPr/>
          <p:nvPr/>
        </p:nvSpPr>
        <p:spPr bwMode="auto">
          <a:xfrm flipH="1" flipV="1">
            <a:off x="9016719" y="4783085"/>
            <a:ext cx="177904" cy="581848"/>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5" name="Arc 114"/>
          <p:cNvSpPr/>
          <p:nvPr/>
        </p:nvSpPr>
        <p:spPr bwMode="auto">
          <a:xfrm flipH="1">
            <a:off x="8921675" y="4233879"/>
            <a:ext cx="397309" cy="847725"/>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6" name="Arc 115"/>
          <p:cNvSpPr/>
          <p:nvPr/>
        </p:nvSpPr>
        <p:spPr bwMode="auto">
          <a:xfrm flipH="1" flipV="1">
            <a:off x="8921596" y="4325880"/>
            <a:ext cx="338011" cy="666224"/>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7" name="Arc 116"/>
          <p:cNvSpPr/>
          <p:nvPr/>
        </p:nvSpPr>
        <p:spPr bwMode="auto">
          <a:xfrm flipH="1">
            <a:off x="8935947" y="3844846"/>
            <a:ext cx="399981" cy="97957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8" name="Arc 117"/>
          <p:cNvSpPr/>
          <p:nvPr/>
        </p:nvSpPr>
        <p:spPr bwMode="auto">
          <a:xfrm flipH="1" flipV="1">
            <a:off x="8935868" y="3921040"/>
            <a:ext cx="318273" cy="82717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9" name="Arc 118"/>
          <p:cNvSpPr/>
          <p:nvPr/>
        </p:nvSpPr>
        <p:spPr bwMode="auto">
          <a:xfrm flipH="1">
            <a:off x="8945472" y="4459231"/>
            <a:ext cx="399981" cy="97957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0" name="Arc 119"/>
          <p:cNvSpPr/>
          <p:nvPr/>
        </p:nvSpPr>
        <p:spPr bwMode="auto">
          <a:xfrm flipH="1" flipV="1">
            <a:off x="8945393" y="4535425"/>
            <a:ext cx="318273" cy="82717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1" name="Arc 120"/>
          <p:cNvSpPr/>
          <p:nvPr/>
        </p:nvSpPr>
        <p:spPr bwMode="auto">
          <a:xfrm flipH="1">
            <a:off x="8758299" y="3848119"/>
            <a:ext cx="704850" cy="1616035"/>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2" name="Arc 121"/>
          <p:cNvSpPr/>
          <p:nvPr/>
        </p:nvSpPr>
        <p:spPr bwMode="auto">
          <a:xfrm flipH="1" flipV="1">
            <a:off x="8759877" y="3936840"/>
            <a:ext cx="703271" cy="143051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3" name="Arc 122"/>
          <p:cNvSpPr/>
          <p:nvPr/>
        </p:nvSpPr>
        <p:spPr bwMode="auto">
          <a:xfrm flipH="1">
            <a:off x="8885293" y="3848123"/>
            <a:ext cx="417596" cy="118109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4" name="Arc 123"/>
          <p:cNvSpPr/>
          <p:nvPr/>
        </p:nvSpPr>
        <p:spPr bwMode="auto">
          <a:xfrm flipH="1" flipV="1">
            <a:off x="8883492" y="3886205"/>
            <a:ext cx="378266" cy="109980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5" name="Arc 124"/>
          <p:cNvSpPr/>
          <p:nvPr/>
        </p:nvSpPr>
        <p:spPr bwMode="auto">
          <a:xfrm flipH="1">
            <a:off x="8890066" y="4224365"/>
            <a:ext cx="417596" cy="118109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6" name="Arc 125"/>
          <p:cNvSpPr/>
          <p:nvPr/>
        </p:nvSpPr>
        <p:spPr bwMode="auto">
          <a:xfrm flipH="1" flipV="1">
            <a:off x="8888265" y="4262447"/>
            <a:ext cx="378266" cy="109980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7" name="Arc 126"/>
          <p:cNvSpPr/>
          <p:nvPr/>
        </p:nvSpPr>
        <p:spPr bwMode="auto">
          <a:xfrm rot="10800000" flipH="1">
            <a:off x="10924861" y="3843003"/>
            <a:ext cx="89096" cy="386025"/>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8" name="Arc 127"/>
          <p:cNvSpPr/>
          <p:nvPr/>
        </p:nvSpPr>
        <p:spPr bwMode="auto">
          <a:xfrm rot="10800000" flipH="1" flipV="1">
            <a:off x="10924861" y="3843491"/>
            <a:ext cx="89096" cy="387126"/>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 name="Arc 128"/>
          <p:cNvSpPr/>
          <p:nvPr/>
        </p:nvSpPr>
        <p:spPr bwMode="auto">
          <a:xfrm rot="10800000" flipH="1">
            <a:off x="10939160" y="4235384"/>
            <a:ext cx="73117" cy="20794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 name="Arc 129"/>
          <p:cNvSpPr/>
          <p:nvPr/>
        </p:nvSpPr>
        <p:spPr bwMode="auto">
          <a:xfrm rot="10800000" flipH="1" flipV="1">
            <a:off x="10939160" y="4234018"/>
            <a:ext cx="73117" cy="21438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 name="Arc 130"/>
          <p:cNvSpPr/>
          <p:nvPr/>
        </p:nvSpPr>
        <p:spPr bwMode="auto">
          <a:xfrm rot="10800000" flipH="1">
            <a:off x="10934388" y="4455230"/>
            <a:ext cx="76209" cy="30643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2" name="Arc 131"/>
          <p:cNvSpPr/>
          <p:nvPr/>
        </p:nvSpPr>
        <p:spPr bwMode="auto">
          <a:xfrm rot="10800000" flipH="1" flipV="1">
            <a:off x="10934388" y="4452853"/>
            <a:ext cx="76209" cy="315936"/>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3" name="Arc 132"/>
          <p:cNvSpPr/>
          <p:nvPr/>
        </p:nvSpPr>
        <p:spPr bwMode="auto">
          <a:xfrm rot="10800000" flipH="1">
            <a:off x="10905799" y="5000151"/>
            <a:ext cx="128595" cy="36954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4" name="Arc 133"/>
          <p:cNvSpPr/>
          <p:nvPr/>
        </p:nvSpPr>
        <p:spPr bwMode="auto">
          <a:xfrm rot="10800000" flipH="1" flipV="1">
            <a:off x="10905799" y="4997391"/>
            <a:ext cx="128595" cy="38099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5" name="Arc 134"/>
          <p:cNvSpPr/>
          <p:nvPr/>
        </p:nvSpPr>
        <p:spPr bwMode="auto">
          <a:xfrm rot="10800000" flipH="1">
            <a:off x="10939151" y="4764028"/>
            <a:ext cx="73118" cy="224670"/>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6" name="Arc 135"/>
          <p:cNvSpPr/>
          <p:nvPr/>
        </p:nvSpPr>
        <p:spPr bwMode="auto">
          <a:xfrm rot="10800000" flipH="1" flipV="1">
            <a:off x="10939153" y="4767428"/>
            <a:ext cx="73117" cy="21438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7" name="Arc 136"/>
          <p:cNvSpPr/>
          <p:nvPr/>
        </p:nvSpPr>
        <p:spPr bwMode="auto">
          <a:xfrm rot="10800000" flipH="1">
            <a:off x="10869344" y="3843345"/>
            <a:ext cx="203161" cy="59957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8" name="Arc 137"/>
          <p:cNvSpPr/>
          <p:nvPr/>
        </p:nvSpPr>
        <p:spPr bwMode="auto">
          <a:xfrm rot="10800000" flipH="1" flipV="1">
            <a:off x="10897928" y="3853027"/>
            <a:ext cx="174571" cy="586316"/>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9" name="Arc 138"/>
          <p:cNvSpPr/>
          <p:nvPr/>
        </p:nvSpPr>
        <p:spPr bwMode="auto">
          <a:xfrm rot="10800000" flipH="1">
            <a:off x="10878876" y="4198341"/>
            <a:ext cx="201663" cy="56092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0" name="Arc 139"/>
          <p:cNvSpPr/>
          <p:nvPr/>
        </p:nvSpPr>
        <p:spPr bwMode="auto">
          <a:xfrm rot="10800000" flipH="1" flipV="1">
            <a:off x="10883643" y="4230626"/>
            <a:ext cx="195259" cy="50474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1" name="Arc 140"/>
          <p:cNvSpPr/>
          <p:nvPr/>
        </p:nvSpPr>
        <p:spPr bwMode="auto">
          <a:xfrm rot="10800000" flipH="1">
            <a:off x="10878883" y="4422184"/>
            <a:ext cx="201663" cy="56092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2" name="Arc 141"/>
          <p:cNvSpPr/>
          <p:nvPr/>
        </p:nvSpPr>
        <p:spPr bwMode="auto">
          <a:xfrm rot="10800000" flipH="1" flipV="1">
            <a:off x="10883652" y="4459232"/>
            <a:ext cx="195259" cy="50474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3" name="Arc 142"/>
          <p:cNvSpPr/>
          <p:nvPr/>
        </p:nvSpPr>
        <p:spPr bwMode="auto">
          <a:xfrm rot="10800000" flipH="1">
            <a:off x="10878873" y="4684118"/>
            <a:ext cx="183738" cy="68633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4" name="Arc 143"/>
          <p:cNvSpPr/>
          <p:nvPr/>
        </p:nvSpPr>
        <p:spPr bwMode="auto">
          <a:xfrm rot="10800000" flipH="1" flipV="1">
            <a:off x="10888386" y="4764033"/>
            <a:ext cx="177904" cy="581848"/>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5" name="Arc 144"/>
          <p:cNvSpPr/>
          <p:nvPr/>
        </p:nvSpPr>
        <p:spPr bwMode="auto">
          <a:xfrm rot="10800000" flipH="1">
            <a:off x="10760013" y="4143382"/>
            <a:ext cx="397309" cy="847725"/>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6" name="Arc 145"/>
          <p:cNvSpPr/>
          <p:nvPr/>
        </p:nvSpPr>
        <p:spPr bwMode="auto">
          <a:xfrm rot="10800000" flipH="1" flipV="1">
            <a:off x="10817085" y="4235383"/>
            <a:ext cx="338011" cy="666224"/>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7" name="Arc 146"/>
          <p:cNvSpPr/>
          <p:nvPr/>
        </p:nvSpPr>
        <p:spPr bwMode="auto">
          <a:xfrm rot="10800000" flipH="1">
            <a:off x="10759995" y="3773401"/>
            <a:ext cx="399981" cy="97957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8" name="Arc 147"/>
          <p:cNvSpPr/>
          <p:nvPr/>
        </p:nvSpPr>
        <p:spPr bwMode="auto">
          <a:xfrm rot="10800000" flipH="1" flipV="1">
            <a:off x="10840887" y="3849595"/>
            <a:ext cx="318273" cy="82717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9" name="Arc 148"/>
          <p:cNvSpPr/>
          <p:nvPr/>
        </p:nvSpPr>
        <p:spPr bwMode="auto">
          <a:xfrm rot="10800000" flipH="1">
            <a:off x="10755232" y="4387786"/>
            <a:ext cx="399981" cy="97957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0" name="Arc 149"/>
          <p:cNvSpPr/>
          <p:nvPr/>
        </p:nvSpPr>
        <p:spPr bwMode="auto">
          <a:xfrm rot="10800000" flipH="1" flipV="1">
            <a:off x="10836122" y="4463980"/>
            <a:ext cx="318273" cy="827172"/>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1" name="Arc 150"/>
          <p:cNvSpPr/>
          <p:nvPr/>
        </p:nvSpPr>
        <p:spPr bwMode="auto">
          <a:xfrm rot="10800000" flipH="1">
            <a:off x="10615679" y="3748096"/>
            <a:ext cx="704850" cy="1616035"/>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2" name="Arc 151"/>
          <p:cNvSpPr/>
          <p:nvPr/>
        </p:nvSpPr>
        <p:spPr bwMode="auto">
          <a:xfrm rot="10800000" flipH="1" flipV="1">
            <a:off x="10617257" y="3841580"/>
            <a:ext cx="703271" cy="1430517"/>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3" name="Arc 152"/>
          <p:cNvSpPr/>
          <p:nvPr/>
        </p:nvSpPr>
        <p:spPr bwMode="auto">
          <a:xfrm rot="10800000" flipH="1">
            <a:off x="10785537" y="3800493"/>
            <a:ext cx="417596" cy="1181099"/>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4" name="Arc 153"/>
          <p:cNvSpPr/>
          <p:nvPr/>
        </p:nvSpPr>
        <p:spPr bwMode="auto">
          <a:xfrm rot="10800000" flipH="1" flipV="1">
            <a:off x="10785536" y="3848101"/>
            <a:ext cx="419333" cy="109980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5" name="Arc 154"/>
          <p:cNvSpPr/>
          <p:nvPr/>
        </p:nvSpPr>
        <p:spPr bwMode="auto">
          <a:xfrm rot="10800000" flipH="1">
            <a:off x="10776030" y="4186262"/>
            <a:ext cx="452671" cy="1177870"/>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6" name="Arc 155"/>
          <p:cNvSpPr/>
          <p:nvPr/>
        </p:nvSpPr>
        <p:spPr bwMode="auto">
          <a:xfrm rot="10800000" flipH="1" flipV="1">
            <a:off x="10707520" y="4224344"/>
            <a:ext cx="521182" cy="1099803"/>
          </a:xfrm>
          <a:prstGeom prst="arc">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7" name="Oval 156"/>
          <p:cNvSpPr/>
          <p:nvPr/>
        </p:nvSpPr>
        <p:spPr bwMode="auto">
          <a:xfrm>
            <a:off x="6502743" y="4504310"/>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8" name="Right Arrow 157"/>
          <p:cNvSpPr/>
          <p:nvPr/>
        </p:nvSpPr>
        <p:spPr>
          <a:xfrm>
            <a:off x="7918433" y="4450763"/>
            <a:ext cx="533400" cy="3048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70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Reduction Method: Parallel Plates</a:t>
            </a:r>
            <a:endParaRPr lang="en-US" dirty="0"/>
          </a:p>
        </p:txBody>
      </p:sp>
      <p:sp>
        <p:nvSpPr>
          <p:cNvPr id="3" name="Content Placeholder 2"/>
          <p:cNvSpPr>
            <a:spLocks noGrp="1"/>
          </p:cNvSpPr>
          <p:nvPr>
            <p:ph idx="1"/>
          </p:nvPr>
        </p:nvSpPr>
        <p:spPr>
          <a:xfrm>
            <a:off x="609600" y="914400"/>
            <a:ext cx="7989455" cy="5410200"/>
          </a:xfrm>
        </p:spPr>
        <p:txBody>
          <a:bodyPr/>
          <a:lstStyle/>
          <a:p>
            <a:r>
              <a:rPr lang="en-US" dirty="0"/>
              <a:t>Use counter-acting stars:</a:t>
            </a:r>
          </a:p>
          <a:p>
            <a:endParaRPr lang="en-US" dirty="0" smtClean="0"/>
          </a:p>
          <a:p>
            <a:endParaRPr lang="en-US" dirty="0"/>
          </a:p>
          <a:p>
            <a:endParaRPr lang="en-US" dirty="0" smtClean="0"/>
          </a:p>
          <a:p>
            <a:endParaRPr lang="en-US" dirty="0" smtClean="0"/>
          </a:p>
          <a:p>
            <a:endParaRPr lang="en-US" dirty="0"/>
          </a:p>
          <a:p>
            <a:endParaRPr lang="en-US" dirty="0"/>
          </a:p>
          <a:p>
            <a:r>
              <a:rPr lang="en-US" dirty="0"/>
              <a:t>Cancel the unwanted A-A and B-B conductors with negative-valued stars</a:t>
            </a:r>
            <a:r>
              <a:rPr lang="en-US" dirty="0" smtClean="0"/>
              <a:t>.</a:t>
            </a:r>
          </a:p>
          <a:p>
            <a:r>
              <a:rPr lang="en-US" dirty="0"/>
              <a:t>From the equation, only an appropriate scale factor on the negative conductors is needed and the cancellation will be exact.</a:t>
            </a:r>
          </a:p>
          <a:p>
            <a:r>
              <a:rPr lang="en-US" dirty="0" err="1"/>
              <a:t>Gi</a:t>
            </a:r>
            <a:r>
              <a:rPr lang="en-US" dirty="0"/>
              <a:t>’ = -c x </a:t>
            </a:r>
            <a:r>
              <a:rPr lang="en-US" dirty="0" err="1"/>
              <a:t>Gi</a:t>
            </a:r>
            <a:r>
              <a:rPr lang="en-US" dirty="0"/>
              <a:t> so that </a:t>
            </a:r>
            <a:r>
              <a:rPr lang="en-US" dirty="0" err="1"/>
              <a:t>Gij</a:t>
            </a:r>
            <a:r>
              <a:rPr lang="en-US" dirty="0"/>
              <a:t>’ = -</a:t>
            </a:r>
            <a:r>
              <a:rPr lang="en-US" dirty="0" err="1"/>
              <a:t>Gij</a:t>
            </a:r>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9</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1"/>
          </p:nvPr>
        </p:nvSpPr>
        <p:spPr>
          <a:xfrm>
            <a:off x="3657600" y="6400800"/>
            <a:ext cx="4876800" cy="304800"/>
          </a:xfrm>
        </p:spPr>
        <p:txBody>
          <a:bodyPr/>
          <a:lstStyle/>
          <a:p>
            <a:r>
              <a:rPr lang="en-US">
                <a:latin typeface="Arial"/>
                <a:ea typeface="ＭＳ Ｐゴシック"/>
                <a:cs typeface="Arial"/>
              </a:rPr>
              <a:t>TFAWS 2024 – August 26-30, 2024</a:t>
            </a:r>
          </a:p>
        </p:txBody>
      </p:sp>
      <p:cxnSp>
        <p:nvCxnSpPr>
          <p:cNvPr id="7" name="Straight Connector 6"/>
          <p:cNvCxnSpPr/>
          <p:nvPr/>
        </p:nvCxnSpPr>
        <p:spPr>
          <a:xfrm>
            <a:off x="3842817" y="1845886"/>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14217" y="3446086"/>
            <a:ext cx="457200" cy="381000"/>
          </a:xfrm>
          <a:prstGeom prst="rect">
            <a:avLst/>
          </a:prstGeom>
          <a:noFill/>
        </p:spPr>
        <p:txBody>
          <a:bodyPr wrap="square" rtlCol="0">
            <a:spAutoFit/>
          </a:bodyPr>
          <a:lstStyle/>
          <a:p>
            <a:pPr algn="ctr"/>
            <a:r>
              <a:rPr lang="en-US" dirty="0" smtClean="0"/>
              <a:t>A</a:t>
            </a:r>
            <a:endParaRPr lang="en-US" dirty="0"/>
          </a:p>
        </p:txBody>
      </p:sp>
      <p:cxnSp>
        <p:nvCxnSpPr>
          <p:cNvPr id="9" name="Straight Connector 8"/>
          <p:cNvCxnSpPr/>
          <p:nvPr/>
        </p:nvCxnSpPr>
        <p:spPr>
          <a:xfrm>
            <a:off x="5671617" y="1845886"/>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43017" y="3446086"/>
            <a:ext cx="457200" cy="381000"/>
          </a:xfrm>
          <a:prstGeom prst="rect">
            <a:avLst/>
          </a:prstGeom>
          <a:noFill/>
        </p:spPr>
        <p:txBody>
          <a:bodyPr wrap="square" rtlCol="0">
            <a:spAutoFit/>
          </a:bodyPr>
          <a:lstStyle/>
          <a:p>
            <a:pPr algn="ctr"/>
            <a:r>
              <a:rPr lang="en-US" dirty="0" smtClean="0"/>
              <a:t>B</a:t>
            </a:r>
            <a:endParaRPr lang="en-US" dirty="0"/>
          </a:p>
        </p:txBody>
      </p:sp>
      <p:cxnSp>
        <p:nvCxnSpPr>
          <p:cNvPr id="11" name="Straight Connector 10"/>
          <p:cNvCxnSpPr/>
          <p:nvPr/>
        </p:nvCxnSpPr>
        <p:spPr>
          <a:xfrm>
            <a:off x="3842817" y="1845886"/>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42817" y="1845886"/>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42817" y="2226886"/>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42817" y="2455486"/>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42817" y="2455486"/>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42817" y="2226886"/>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76017" y="1845886"/>
            <a:ext cx="1066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776017" y="2226886"/>
            <a:ext cx="10668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76017" y="2455486"/>
            <a:ext cx="10668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671617" y="2600071"/>
            <a:ext cx="1066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776017" y="2607886"/>
            <a:ext cx="10668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776017" y="2607886"/>
            <a:ext cx="1066800" cy="3731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76017" y="2607886"/>
            <a:ext cx="1066800" cy="7541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71617" y="2607886"/>
            <a:ext cx="10668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671617" y="2607886"/>
            <a:ext cx="10668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71617" y="2455486"/>
            <a:ext cx="1066800" cy="1445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671617" y="2226886"/>
            <a:ext cx="10668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671617" y="1845886"/>
            <a:ext cx="1066800" cy="7541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47786" y="1845886"/>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19186" y="3446086"/>
            <a:ext cx="457200" cy="381000"/>
          </a:xfrm>
          <a:prstGeom prst="rect">
            <a:avLst/>
          </a:prstGeom>
          <a:noFill/>
        </p:spPr>
        <p:txBody>
          <a:bodyPr wrap="square" rtlCol="0">
            <a:spAutoFit/>
          </a:bodyPr>
          <a:lstStyle/>
          <a:p>
            <a:pPr algn="ctr"/>
            <a:r>
              <a:rPr lang="en-US" dirty="0" smtClean="0"/>
              <a:t>A</a:t>
            </a:r>
            <a:endParaRPr lang="en-US" dirty="0"/>
          </a:p>
        </p:txBody>
      </p:sp>
      <p:cxnSp>
        <p:nvCxnSpPr>
          <p:cNvPr id="31" name="Straight Connector 30"/>
          <p:cNvCxnSpPr/>
          <p:nvPr/>
        </p:nvCxnSpPr>
        <p:spPr>
          <a:xfrm>
            <a:off x="9876586" y="1845886"/>
            <a:ext cx="0" cy="16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647986" y="3446086"/>
            <a:ext cx="457200" cy="381000"/>
          </a:xfrm>
          <a:prstGeom prst="rect">
            <a:avLst/>
          </a:prstGeom>
          <a:noFill/>
        </p:spPr>
        <p:txBody>
          <a:bodyPr wrap="square" rtlCol="0">
            <a:spAutoFit/>
          </a:bodyPr>
          <a:lstStyle/>
          <a:p>
            <a:pPr algn="ctr"/>
            <a:r>
              <a:rPr lang="en-US" dirty="0" smtClean="0"/>
              <a:t>B</a:t>
            </a:r>
            <a:endParaRPr lang="en-US" dirty="0"/>
          </a:p>
        </p:txBody>
      </p:sp>
      <p:cxnSp>
        <p:nvCxnSpPr>
          <p:cNvPr id="33" name="Straight Connector 32"/>
          <p:cNvCxnSpPr/>
          <p:nvPr/>
        </p:nvCxnSpPr>
        <p:spPr>
          <a:xfrm>
            <a:off x="8047786" y="1845886"/>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047786" y="1845886"/>
            <a:ext cx="1828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047786" y="2226886"/>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047786" y="2455486"/>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47786" y="2455486"/>
            <a:ext cx="1828800" cy="304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47786" y="2226886"/>
            <a:ext cx="1828800" cy="762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047786" y="1845886"/>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047786" y="2228175"/>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047786" y="2455486"/>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047786" y="2760286"/>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047786" y="2997924"/>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047786" y="3369886"/>
            <a:ext cx="182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047786" y="1845886"/>
            <a:ext cx="1828800"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047786" y="1845886"/>
            <a:ext cx="1828800"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8047784" y="1845886"/>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8047785" y="1845886"/>
            <a:ext cx="1828801"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047784" y="1845886"/>
            <a:ext cx="1828802"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8047784" y="2226886"/>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8047784" y="2226886"/>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047784" y="2226886"/>
            <a:ext cx="1828802"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047784" y="1845886"/>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8047784" y="2226886"/>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8047784" y="2455486"/>
            <a:ext cx="1828802" cy="5424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8047784" y="2455486"/>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047784" y="1845886"/>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047784" y="2226886"/>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8047784" y="2760286"/>
            <a:ext cx="1828802" cy="2376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8047784" y="2760286"/>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8047784" y="1845886"/>
            <a:ext cx="1828802" cy="11520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8047784" y="2455486"/>
            <a:ext cx="1828802"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8047784" y="2760286"/>
            <a:ext cx="1828802" cy="22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8047784" y="2997924"/>
            <a:ext cx="1828802" cy="3719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8047784" y="2226886"/>
            <a:ext cx="1828802" cy="1143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047784" y="2455486"/>
            <a:ext cx="1828802" cy="914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8047784" y="2760286"/>
            <a:ext cx="1828802" cy="609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8047784" y="2988886"/>
            <a:ext cx="1828802" cy="381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9" name="Right Arrow 68"/>
          <p:cNvSpPr/>
          <p:nvPr/>
        </p:nvSpPr>
        <p:spPr>
          <a:xfrm>
            <a:off x="7078624" y="2456943"/>
            <a:ext cx="533400" cy="3048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bwMode="auto">
          <a:xfrm>
            <a:off x="4656633" y="2493586"/>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1" name="Oval 70"/>
          <p:cNvSpPr/>
          <p:nvPr/>
        </p:nvSpPr>
        <p:spPr bwMode="auto">
          <a:xfrm>
            <a:off x="2711065" y="2493586"/>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2" name="Oval 71"/>
          <p:cNvSpPr/>
          <p:nvPr/>
        </p:nvSpPr>
        <p:spPr bwMode="auto">
          <a:xfrm>
            <a:off x="6606768" y="2493586"/>
            <a:ext cx="201168" cy="201168"/>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1729064472"/>
              </p:ext>
            </p:extLst>
          </p:nvPr>
        </p:nvGraphicFramePr>
        <p:xfrm>
          <a:off x="9333661" y="4529972"/>
          <a:ext cx="1543050" cy="1295400"/>
        </p:xfrm>
        <a:graphic>
          <a:graphicData uri="http://schemas.openxmlformats.org/presentationml/2006/ole">
            <mc:AlternateContent xmlns:mc="http://schemas.openxmlformats.org/markup-compatibility/2006">
              <mc:Choice xmlns:v="urn:schemas-microsoft-com:vml" Requires="v">
                <p:oleObj spid="_x0000_s2053" name="Equation" r:id="rId3" imgW="749160" imgH="647640" progId="Equation.3">
                  <p:embed/>
                </p:oleObj>
              </mc:Choice>
              <mc:Fallback>
                <p:oleObj name="Equation" r:id="rId3" imgW="749160" imgH="647640" progId="Equation.3">
                  <p:embed/>
                  <p:pic>
                    <p:nvPicPr>
                      <p:cNvPr id="232" name="Object 2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3661" y="4529972"/>
                        <a:ext cx="1543050" cy="129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25233176"/>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2.xml><?xml version="1.0" encoding="utf-8"?>
<ds:datastoreItem xmlns:ds="http://schemas.openxmlformats.org/officeDocument/2006/customXml" ds:itemID="{A475F7E1-25EC-49AD-AD10-E5DBBDD78C4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9349bec-f6d6-4581-a243-30eb8b4d9727"/>
    <ds:schemaRef ds:uri="f1c8cde4-8972-4c28-8907-b1a5623db717"/>
    <ds:schemaRef ds:uri="http://www.w3.org/XML/1998/namespace"/>
    <ds:schemaRef ds:uri="http://purl.org/dc/dcmitype/"/>
  </ds:schemaRefs>
</ds:datastoreItem>
</file>

<file path=customXml/itemProps3.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366</TotalTime>
  <Words>1048</Words>
  <Application>Microsoft Office PowerPoint</Application>
  <PresentationFormat>Widescreen</PresentationFormat>
  <Paragraphs>201</Paragraphs>
  <Slides>18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ＭＳ Ｐゴシック</vt:lpstr>
      <vt:lpstr>Arial</vt:lpstr>
      <vt:lpstr>Symbol</vt:lpstr>
      <vt:lpstr>Times</vt:lpstr>
      <vt:lpstr>Blank</vt:lpstr>
      <vt:lpstr>Equation</vt:lpstr>
      <vt:lpstr>A Method for Reduction of Radiation Networks for Simplification of Thermal Modeling and Analysis Michael Saeger, ATA Engineering</vt:lpstr>
      <vt:lpstr>Introduction</vt:lpstr>
      <vt:lpstr>Radiation Model Size Considerations</vt:lpstr>
      <vt:lpstr>How to Deal With Radiation (the Usual Way)</vt:lpstr>
      <vt:lpstr>How to Deal With Radiation (Using Reduction)</vt:lpstr>
      <vt:lpstr>Radiation Reduction Method: D-Y Transform</vt:lpstr>
      <vt:lpstr>Radiation Reduction Method: Star-Mesh Transform</vt:lpstr>
      <vt:lpstr>Radiation Reduction Method: Parallel Plates</vt:lpstr>
      <vt:lpstr>Radiation Reduction Method: Parallel Plates</vt:lpstr>
      <vt:lpstr>Radiation Reduction Method: Generalized Past Parallel Plates</vt:lpstr>
      <vt:lpstr>Radiation Reduction Method: mesh→star Transform Accuracy</vt:lpstr>
      <vt:lpstr>Radiation Reduction Example Model</vt:lpstr>
      <vt:lpstr>Slide Title</vt:lpstr>
      <vt:lpstr>Radiation Reduction Example Primary Reflector Results</vt:lpstr>
      <vt:lpstr>Radiation Reduction Example Support Strut Results</vt:lpstr>
      <vt:lpstr>Radiation Reduction Example Secondary Reflector Results</vt:lpstr>
      <vt:lpstr>Radiation Reduction Example Maximum Discrepancy</vt:lpstr>
      <vt:lpstr>Conclusions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Michael Saeger</cp:lastModifiedBy>
  <cp:revision>41</cp:revision>
  <cp:lastPrinted>2001-11-30T21:59:45Z</cp:lastPrinted>
  <dcterms:created xsi:type="dcterms:W3CDTF">2001-11-21T21:59:03Z</dcterms:created>
  <dcterms:modified xsi:type="dcterms:W3CDTF">2024-08-05T23:21:57Z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