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3" r:id="rId5"/>
    <p:sldId id="274" r:id="rId6"/>
    <p:sldId id="276" r:id="rId7"/>
    <p:sldId id="275" r:id="rId8"/>
    <p:sldId id="279" r:id="rId9"/>
    <p:sldId id="297" r:id="rId10"/>
    <p:sldId id="285" r:id="rId11"/>
    <p:sldId id="277" r:id="rId12"/>
    <p:sldId id="292" r:id="rId13"/>
    <p:sldId id="280" r:id="rId14"/>
    <p:sldId id="278" r:id="rId15"/>
    <p:sldId id="286" r:id="rId16"/>
    <p:sldId id="294" r:id="rId17"/>
    <p:sldId id="290" r:id="rId18"/>
    <p:sldId id="289" r:id="rId19"/>
    <p:sldId id="295" r:id="rId20"/>
    <p:sldId id="281" r:id="rId21"/>
    <p:sldId id="284" r:id="rId22"/>
    <p:sldId id="296" r:id="rId23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24F11F-EC5E-3FE1-27C7-4B08C2468939}" name="Buckley, Matthew" initials="MB" userId="S::bucklm6@rpi.edu::9d90e45d-e2ca-4abd-a5ec-7f48f67d0365" providerId="AD"/>
  <p188:author id="{D4B7F8AB-4536-6C21-F9C9-4AC2EA0805F2}" name="Lan, Eymon" initials="EL" userId="S::lane@rpi.edu::6f7f6ea0-5818-4a0d-8620-60725d1f1970" providerId="AD"/>
  <p188:author id="{F05442B4-804C-ADFD-F768-582B66B435CD}" name="Gilligan, Ryan P. (GRC-LTF0)" initials="G(" userId="S::rgilliga@ndc.nasa.gov::fa511eb3-9f8d-4fa1-b2cd-89a5c1c047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2B2B82"/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42255-719B-9793-786D-7BEAB16E1E39}" v="4" dt="2024-08-21T20:34:14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86683" autoAdjust="0"/>
  </p:normalViewPr>
  <p:slideViewPr>
    <p:cSldViewPr snapToGrid="0">
      <p:cViewPr varScale="1">
        <p:scale>
          <a:sx n="96" d="100"/>
          <a:sy n="96" d="100"/>
        </p:scale>
        <p:origin x="1476" y="78"/>
      </p:cViewPr>
      <p:guideLst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kower, Joel T. (GRC-LTT0)" userId="S::jkrakowe@ndc.nasa.gov::5d95edcd-e8f5-4c9a-9f04-c24d30f6442a" providerId="AD" clId="Web-{53C42255-719B-9793-786D-7BEAB16E1E39}"/>
    <pc:docChg chg="modSld">
      <pc:chgData name="Krakower, Joel T. (GRC-LTT0)" userId="S::jkrakowe@ndc.nasa.gov::5d95edcd-e8f5-4c9a-9f04-c24d30f6442a" providerId="AD" clId="Web-{53C42255-719B-9793-786D-7BEAB16E1E39}" dt="2024-08-21T20:34:14.853" v="3" actId="1076"/>
      <pc:docMkLst>
        <pc:docMk/>
      </pc:docMkLst>
      <pc:sldChg chg="modSp">
        <pc:chgData name="Krakower, Joel T. (GRC-LTT0)" userId="S::jkrakowe@ndc.nasa.gov::5d95edcd-e8f5-4c9a-9f04-c24d30f6442a" providerId="AD" clId="Web-{53C42255-719B-9793-786D-7BEAB16E1E39}" dt="2024-08-21T20:34:14.853" v="3" actId="1076"/>
        <pc:sldMkLst>
          <pc:docMk/>
          <pc:sldMk cId="4290908276" sldId="277"/>
        </pc:sldMkLst>
        <pc:spChg chg="mod">
          <ac:chgData name="Krakower, Joel T. (GRC-LTT0)" userId="S::jkrakowe@ndc.nasa.gov::5d95edcd-e8f5-4c9a-9f04-c24d30f6442a" providerId="AD" clId="Web-{53C42255-719B-9793-786D-7BEAB16E1E39}" dt="2024-08-21T20:34:14.853" v="3" actId="1076"/>
          <ac:spMkLst>
            <pc:docMk/>
            <pc:sldMk cId="4290908276" sldId="277"/>
            <ac:spMk id="29" creationId="{F0879BAB-00B6-F8B9-3922-79C8C9E72C2C}"/>
          </ac:spMkLst>
        </pc:spChg>
        <pc:spChg chg="mod">
          <ac:chgData name="Krakower, Joel T. (GRC-LTT0)" userId="S::jkrakowe@ndc.nasa.gov::5d95edcd-e8f5-4c9a-9f04-c24d30f6442a" providerId="AD" clId="Web-{53C42255-719B-9793-786D-7BEAB16E1E39}" dt="2024-08-21T20:34:11.774" v="2" actId="1076"/>
          <ac:spMkLst>
            <pc:docMk/>
            <pc:sldMk cId="4290908276" sldId="277"/>
            <ac:spMk id="33" creationId="{3CB28DF0-A57C-F60B-EEB6-43EDC831C7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10-20W/</a:t>
            </a:r>
            <a:r>
              <a:rPr lang="en-US" dirty="0" err="1"/>
              <a:t>sqr</a:t>
            </a:r>
            <a:r>
              <a:rPr lang="en-US" dirty="0"/>
              <a:t> foot </a:t>
            </a:r>
            <a:r>
              <a:rPr lang="en-US"/>
              <a:t>area.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Arial"/>
              </a:rPr>
              <a:t>Normal household in winter loses 6.93 W/m</a:t>
            </a:r>
            <a:r>
              <a:rPr lang="en-US" baseline="30000">
                <a:sym typeface="Arial"/>
              </a:rPr>
              <a:t>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Wadis is a modified lunar regolith material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9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4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Boundary node temperature defined at the wall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8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38200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" y="45720"/>
            <a:ext cx="868680" cy="810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9.png"/><Relationship Id="rId7" Type="http://schemas.openxmlformats.org/officeDocument/2006/relationships/image" Target="../media/image13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42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53855" y="3558062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>
                <a:solidFill>
                  <a:schemeClr val="tx1"/>
                </a:solidFill>
                <a:ea typeface="ＭＳ Ｐゴシック" charset="-128"/>
              </a:rPr>
              <a:t>Presented By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ea typeface="ＭＳ Ｐゴシック" charset="-128"/>
              </a:rPr>
              <a:t>Matt Buckley</a:t>
            </a:r>
            <a:endParaRPr lang="en-US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353855" y="1474230"/>
            <a:ext cx="6284890" cy="19812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charset="-128"/>
              </a:rPr>
              <a:t>Numerical Analysis of Thermal Shielding for Lunar Surface Habitat Design</a:t>
            </a:r>
            <a:br>
              <a:rPr lang="en-US">
                <a:ea typeface="ＭＳ Ｐゴシック" charset="-128"/>
              </a:rPr>
            </a:br>
            <a:r>
              <a:rPr lang="en-US" sz="1800" b="0">
                <a:ea typeface="ＭＳ Ｐゴシック" charset="-128"/>
              </a:rPr>
              <a:t>Matt Buckley, Eymon Lan, and Shanbin Shi</a:t>
            </a:r>
            <a:br>
              <a:rPr lang="en-US" sz="1800" b="0">
                <a:ea typeface="ＭＳ Ｐゴシック" charset="-128"/>
              </a:rPr>
            </a:br>
            <a:r>
              <a:rPr lang="en-US" sz="1800" b="0">
                <a:ea typeface="ＭＳ Ｐゴシック" charset="-128"/>
              </a:rPr>
              <a:t>Rensselaer Polytechnic Institute</a:t>
            </a:r>
            <a:endParaRPr lang="en-US" sz="2400" b="0"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477000" y="4800600"/>
            <a:ext cx="4038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/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Thermal &amp; Fluids Analysis Workshop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TFAWS 2024</a:t>
            </a:r>
            <a:br>
              <a:rPr lang="en-US" sz="1800" b="0">
                <a:latin typeface="Arial" pitchFamily="34" charset="0"/>
              </a:rPr>
            </a:br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August 26-30, 2024</a:t>
            </a:r>
          </a:p>
          <a:p>
            <a:pPr algn="l" eaLnBrk="1" hangingPunct="1"/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NASA Glenn Research Center</a:t>
            </a:r>
          </a:p>
          <a:p>
            <a:pPr algn="l" eaLnBrk="1" hangingPunct="1"/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Cleveland, OH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TFAWS </a:t>
            </a:r>
            <a:r>
              <a:rPr lang="en-US" sz="2800">
                <a:solidFill>
                  <a:srgbClr val="FF0000"/>
                </a:solidFill>
                <a:latin typeface="Arial" charset="0"/>
                <a:ea typeface="+mn-ea"/>
              </a:rPr>
              <a:t>Passive Thermal </a:t>
            </a: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Paper Session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900BD7-A98A-53B4-DB32-EDBE31DE3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0272" y="109728"/>
            <a:ext cx="838200" cy="698700"/>
          </a:xfrm>
          <a:prstGeom prst="rect">
            <a:avLst/>
          </a:prstGeom>
        </p:spPr>
      </p:pic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D4E2AD1C-FE65-7794-C0DE-B0C288375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6" y="1633156"/>
            <a:ext cx="3845924" cy="5148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38D2-7F00-FB74-8E4D-61450896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Models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A34D0-41AC-7DD1-9D1A-69774925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843ED-F16D-AA8A-AAF1-6196AD95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5980D11-39FD-B246-4EA9-33986F946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08866"/>
              </p:ext>
            </p:extLst>
          </p:nvPr>
        </p:nvGraphicFramePr>
        <p:xfrm>
          <a:off x="5699410" y="1446721"/>
          <a:ext cx="6026142" cy="248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27120" imgH="1371600" progId="Equation.DSMT4">
                  <p:embed/>
                </p:oleObj>
              </mc:Choice>
              <mc:Fallback>
                <p:oleObj name="Equation" r:id="rId3" imgW="3327120" imgH="1371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5980D11-39FD-B246-4EA9-33986F946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410" y="1446721"/>
                        <a:ext cx="6026142" cy="248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4A2AF8-8DCF-40B0-9830-5F2B3F3A91D1}"/>
              </a:ext>
            </a:extLst>
          </p:cNvPr>
          <p:cNvSpPr txBox="1"/>
          <p:nvPr/>
        </p:nvSpPr>
        <p:spPr>
          <a:xfrm>
            <a:off x="5539740" y="4861660"/>
            <a:ext cx="51854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dirty="0"/>
              <a:t>S.W. Churchill, and H.H.S. Chu, “Correlating Equations for Laminar and Turbulent Free Convection From a Vertical Plate,” Int. J. Heat Mass Transfer, 18, pp. 1323-1329, 1975.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F9FB4BC-BDE1-8BBA-6E44-6568DBE38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29961"/>
              </p:ext>
            </p:extLst>
          </p:nvPr>
        </p:nvGraphicFramePr>
        <p:xfrm>
          <a:off x="718213" y="2952079"/>
          <a:ext cx="3746500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1002960" progId="Equation.DSMT4">
                  <p:embed/>
                </p:oleObj>
              </mc:Choice>
              <mc:Fallback>
                <p:oleObj name="Equation" r:id="rId5" imgW="1981080" imgH="1002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F9FB4BC-BDE1-8BBA-6E44-6568DBE38B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213" y="2952079"/>
                        <a:ext cx="3746500" cy="189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69A6263-C8F2-6795-B25E-1C6F517560A7}"/>
              </a:ext>
            </a:extLst>
          </p:cNvPr>
          <p:cNvGrpSpPr/>
          <p:nvPr/>
        </p:nvGrpSpPr>
        <p:grpSpPr>
          <a:xfrm>
            <a:off x="431372" y="1446820"/>
            <a:ext cx="4595631" cy="1006135"/>
            <a:chOff x="249575" y="1163404"/>
            <a:chExt cx="4595631" cy="10061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130ED46-46D4-2C74-B9A2-A34EC41CBDB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5350" y="1688748"/>
              <a:ext cx="3309035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80E3A1-9953-E420-09E1-76DFEB2C442D}"/>
                </a:ext>
              </a:extLst>
            </p:cNvPr>
            <p:cNvSpPr/>
            <p:nvPr/>
          </p:nvSpPr>
          <p:spPr bwMode="auto">
            <a:xfrm>
              <a:off x="652470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784031-F5A9-20C4-CBD0-C1D488BE2ED2}"/>
                </a:ext>
              </a:extLst>
            </p:cNvPr>
            <p:cNvSpPr/>
            <p:nvPr/>
          </p:nvSpPr>
          <p:spPr bwMode="auto">
            <a:xfrm>
              <a:off x="2980414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CD853D-6026-1668-3FEC-715E48A0DC67}"/>
                </a:ext>
              </a:extLst>
            </p:cNvPr>
            <p:cNvSpPr/>
            <p:nvPr/>
          </p:nvSpPr>
          <p:spPr bwMode="auto">
            <a:xfrm>
              <a:off x="4144385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AB59C72-6227-5C7E-6472-2454B10BA5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6593238"/>
                </p:ext>
              </p:extLst>
            </p:nvPr>
          </p:nvGraphicFramePr>
          <p:xfrm>
            <a:off x="1674725" y="1686939"/>
            <a:ext cx="5318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9360" imgH="253800" progId="Equation.DSMT4">
                    <p:embed/>
                  </p:oleObj>
                </mc:Choice>
                <mc:Fallback>
                  <p:oleObj name="Equation" r:id="rId7" imgW="279360" imgH="2538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300F7562-87BE-66A0-5716-9C2A00EE64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74725" y="1686939"/>
                          <a:ext cx="531813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49A94EFF-C391-13A4-EB26-F89D74ED06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9889159"/>
                </p:ext>
              </p:extLst>
            </p:nvPr>
          </p:nvGraphicFramePr>
          <p:xfrm>
            <a:off x="249575" y="1472038"/>
            <a:ext cx="345860" cy="433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40" imgH="241200" progId="Equation.DSMT4">
                    <p:embed/>
                  </p:oleObj>
                </mc:Choice>
                <mc:Fallback>
                  <p:oleObj name="Equation" r:id="rId9" imgW="215640" imgH="24120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A8DA2AD0-19CD-4B7C-8B3B-5ED0C9CFA8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9575" y="1472038"/>
                          <a:ext cx="345860" cy="433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A4260D-014C-F015-5B8C-BED0BEC5F3C9}"/>
                </a:ext>
              </a:extLst>
            </p:cNvPr>
            <p:cNvSpPr/>
            <p:nvPr/>
          </p:nvSpPr>
          <p:spPr bwMode="auto">
            <a:xfrm>
              <a:off x="1816442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6625412D-BA9B-6B62-4B14-DE7E03879F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682483"/>
                </p:ext>
              </p:extLst>
            </p:nvPr>
          </p:nvGraphicFramePr>
          <p:xfrm>
            <a:off x="2842022" y="1744089"/>
            <a:ext cx="53181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160" imgH="253800" progId="Equation.DSMT4">
                    <p:embed/>
                  </p:oleObj>
                </mc:Choice>
                <mc:Fallback>
                  <p:oleObj name="Equation" r:id="rId11" imgW="317160" imgH="2538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1F7063C4-8A2F-B065-84D0-7B0A239BB8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42022" y="1744089"/>
                          <a:ext cx="531813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47224F6C-AEFE-8962-FE06-080D065CD3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7521160"/>
                </p:ext>
              </p:extLst>
            </p:nvPr>
          </p:nvGraphicFramePr>
          <p:xfrm>
            <a:off x="4392407" y="1493456"/>
            <a:ext cx="45279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31F15DD8-CA0C-8DA1-D534-3AE4B828E6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392407" y="1493456"/>
                          <a:ext cx="452799" cy="362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0DB75D-BFDF-F5FF-0F27-EFE002F7B59F}"/>
                </a:ext>
              </a:extLst>
            </p:cNvPr>
            <p:cNvSpPr txBox="1"/>
            <p:nvPr/>
          </p:nvSpPr>
          <p:spPr>
            <a:xfrm>
              <a:off x="582280" y="1245262"/>
              <a:ext cx="1424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Natural convection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428D49-FD49-B826-168C-4BF2C5DE8A18}"/>
                </a:ext>
              </a:extLst>
            </p:cNvPr>
            <p:cNvSpPr txBox="1"/>
            <p:nvPr/>
          </p:nvSpPr>
          <p:spPr>
            <a:xfrm>
              <a:off x="1816977" y="1416074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Conduction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2F5C50-1EC3-842C-2A6C-BE56EFF320FD}"/>
                </a:ext>
              </a:extLst>
            </p:cNvPr>
            <p:cNvSpPr txBox="1"/>
            <p:nvPr/>
          </p:nvSpPr>
          <p:spPr>
            <a:xfrm>
              <a:off x="2919140" y="1420828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Radiation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476686-FE42-191B-AF0E-369E83CE3332}"/>
                </a:ext>
              </a:extLst>
            </p:cNvPr>
            <p:cNvSpPr/>
            <p:nvPr/>
          </p:nvSpPr>
          <p:spPr bwMode="auto">
            <a:xfrm>
              <a:off x="2409666" y="1163404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C430BE-6130-D28B-2ED6-D42B59804216}"/>
                </a:ext>
              </a:extLst>
            </p:cNvPr>
            <p:cNvSpPr/>
            <p:nvPr/>
          </p:nvSpPr>
          <p:spPr bwMode="auto">
            <a:xfrm>
              <a:off x="2961367" y="1169988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2CC7B9-BA5B-039B-48E2-053778953850}"/>
                </a:ext>
              </a:extLst>
            </p:cNvPr>
            <p:cNvSpPr/>
            <p:nvPr/>
          </p:nvSpPr>
          <p:spPr bwMode="auto">
            <a:xfrm>
              <a:off x="1808532" y="1176143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E06C0D-0049-F4F4-7F47-0040E1DF81C7}"/>
                </a:ext>
              </a:extLst>
            </p:cNvPr>
            <p:cNvSpPr/>
            <p:nvPr/>
          </p:nvSpPr>
          <p:spPr bwMode="auto">
            <a:xfrm>
              <a:off x="621866" y="1179612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11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5261-A388-7863-3606-8ECF093E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/>
              <a:t>Numerical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7C78-42B2-8F57-C3F2-35F930B9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/>
          <a:lstStyle/>
          <a:p>
            <a:r>
              <a:rPr lang="en-US" dirty="0"/>
              <a:t>Numerical tool: MATLAB</a:t>
            </a:r>
          </a:p>
          <a:p>
            <a:pPr lvl="1"/>
            <a:r>
              <a:rPr lang="en-US" dirty="0"/>
              <a:t>In house code using finite difference method</a:t>
            </a:r>
          </a:p>
          <a:p>
            <a:r>
              <a:rPr lang="en-US" dirty="0"/>
              <a:t>Time step size: 1 second</a:t>
            </a:r>
          </a:p>
          <a:p>
            <a:r>
              <a:rPr lang="en-US" dirty="0"/>
              <a:t>Cell size: </a:t>
            </a:r>
            <a:r>
              <a:rPr lang="en-US"/>
              <a:t>0.2 mm</a:t>
            </a:r>
          </a:p>
          <a:p>
            <a:r>
              <a:rPr lang="en-US"/>
              <a:t>Stability and convergence criteria for explicit scheme</a:t>
            </a:r>
          </a:p>
          <a:p>
            <a:pPr lvl="1"/>
            <a:r>
              <a:rPr lang="en-US"/>
              <a:t>Internal conduction nodes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 sz="1200"/>
          </a:p>
          <a:p>
            <a:pPr lvl="1"/>
            <a:r>
              <a:rPr lang="en-US"/>
              <a:t>External boundary nodes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07E04-9486-0941-FBC2-31E6C8C8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/>
          <a:p>
            <a:r>
              <a:rPr lang="en-US" dirty="0"/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66728-D0FB-DC61-A28E-EE8FF10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2A8DA7-B0EB-32EA-DCC2-946E847E9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408" y="1397684"/>
            <a:ext cx="3697091" cy="436713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3FF058-25B9-F3F6-F6BE-78212FBF4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30364"/>
              </p:ext>
            </p:extLst>
          </p:nvPr>
        </p:nvGraphicFramePr>
        <p:xfrm>
          <a:off x="6146800" y="3708400"/>
          <a:ext cx="914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0240" progId="Equation.DSMT4">
                  <p:embed/>
                </p:oleObj>
              </mc:Choice>
              <mc:Fallback>
                <p:oleObj name="Equation" r:id="rId4" imgW="914400" imgH="210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3FF058-25B9-F3F6-F6BE-78212FBF4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6800" y="3708400"/>
                        <a:ext cx="9144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F898A3-C258-EC6F-6CA2-46215FAA4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314281"/>
              </p:ext>
            </p:extLst>
          </p:nvPr>
        </p:nvGraphicFramePr>
        <p:xfrm>
          <a:off x="1396632" y="3429000"/>
          <a:ext cx="5083299" cy="109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9800" imgH="545760" progId="Equation.DSMT4">
                  <p:embed/>
                </p:oleObj>
              </mc:Choice>
              <mc:Fallback>
                <p:oleObj name="Equation" r:id="rId6" imgW="2539800" imgH="5457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F898A3-C258-EC6F-6CA2-46215FAA4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6632" y="3429000"/>
                        <a:ext cx="5083299" cy="1093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F7A8DC-2780-A179-1B35-E519FB876D7A}"/>
              </a:ext>
            </a:extLst>
          </p:cNvPr>
          <p:cNvSpPr txBox="1"/>
          <p:nvPr/>
        </p:nvSpPr>
        <p:spPr>
          <a:xfrm>
            <a:off x="146046" y="6460536"/>
            <a:ext cx="4197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dirty="0"/>
              <a:t>T. Bergman et.al, Fundamentals of Heat and Mass Transfer, 8</a:t>
            </a:r>
            <a:r>
              <a:rPr lang="en-US" sz="1100" b="0" baseline="30000" dirty="0"/>
              <a:t>th</a:t>
            </a:r>
            <a:r>
              <a:rPr lang="en-US" sz="1100" b="0" dirty="0"/>
              <a:t> Edition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AC3ECE8-59CF-30A4-563C-C6FBE843E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74596"/>
              </p:ext>
            </p:extLst>
          </p:nvPr>
        </p:nvGraphicFramePr>
        <p:xfrm>
          <a:off x="1384827" y="5169813"/>
          <a:ext cx="3542731" cy="77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393480" progId="Equation.DSMT4">
                  <p:embed/>
                </p:oleObj>
              </mc:Choice>
              <mc:Fallback>
                <p:oleObj name="Equation" r:id="rId8" imgW="1803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4827" y="5169813"/>
                        <a:ext cx="3542731" cy="77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41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4730-E685-4135-B04D-901A1243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5646-A5F1-C78B-7E1F-D163E78E1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1: Without temperature control</a:t>
            </a:r>
          </a:p>
          <a:p>
            <a:pPr lvl="1"/>
            <a:r>
              <a:rPr lang="en-US" dirty="0"/>
              <a:t>Considering inner ambient air heat storage term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74576-105D-FBDD-7B7F-FC339DA7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EB940-80FA-CCF2-9B34-115995B2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0192F2-9C05-D832-0AAA-2DEDE34678C6}"/>
              </a:ext>
            </a:extLst>
          </p:cNvPr>
          <p:cNvSpPr txBox="1"/>
          <p:nvPr/>
        </p:nvSpPr>
        <p:spPr>
          <a:xfrm>
            <a:off x="9038893" y="2453063"/>
            <a:ext cx="24806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Wall thickness</a:t>
            </a:r>
          </a:p>
          <a:p>
            <a:r>
              <a:rPr lang="en-US" sz="1800" b="0"/>
              <a:t>t = 1 meter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39A29B-71AB-420F-FE83-1C1B26E5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9" y="2042583"/>
            <a:ext cx="3844511" cy="3332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556266-B394-C85B-4470-7076C5EB8BE0}"/>
              </a:ext>
            </a:extLst>
          </p:cNvPr>
          <p:cNvSpPr txBox="1"/>
          <p:nvPr/>
        </p:nvSpPr>
        <p:spPr>
          <a:xfrm>
            <a:off x="609600" y="5366657"/>
            <a:ext cx="358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/>
              <a:t>Wall temperature at quasi-steady state during night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2C6EA-E696-F20B-F2DB-325EC70B96D7}"/>
              </a:ext>
            </a:extLst>
          </p:cNvPr>
          <p:cNvSpPr/>
          <p:nvPr/>
        </p:nvSpPr>
        <p:spPr bwMode="auto">
          <a:xfrm>
            <a:off x="3059269" y="2751711"/>
            <a:ext cx="962025" cy="16859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E6071F-CE04-1420-BEE0-B1F0087E7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10917"/>
              </p:ext>
            </p:extLst>
          </p:nvPr>
        </p:nvGraphicFramePr>
        <p:xfrm>
          <a:off x="9182424" y="4630122"/>
          <a:ext cx="26812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711000" progId="Equation.DSMT4">
                  <p:embed/>
                </p:oleObj>
              </mc:Choice>
              <mc:Fallback>
                <p:oleObj name="Equation" r:id="rId4" imgW="1739880" imgH="71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E6071F-CE04-1420-BEE0-B1F0087E7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2424" y="4630122"/>
                        <a:ext cx="2681288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DD3863E-C7CE-85C3-8F2D-1F01F16EC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049" y="1990367"/>
            <a:ext cx="3892882" cy="3376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589808-6780-7A96-9E89-F185B799DAE0}"/>
              </a:ext>
            </a:extLst>
          </p:cNvPr>
          <p:cNvSpPr txBox="1"/>
          <p:nvPr/>
        </p:nvSpPr>
        <p:spPr>
          <a:xfrm>
            <a:off x="4967187" y="5366657"/>
            <a:ext cx="337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Wall temperature profile along the wall at different instantaneous times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80F196-F3AE-FABC-265B-135095AE95A5}"/>
              </a:ext>
            </a:extLst>
          </p:cNvPr>
          <p:cNvGrpSpPr/>
          <p:nvPr/>
        </p:nvGrpSpPr>
        <p:grpSpPr>
          <a:xfrm>
            <a:off x="7362515" y="1158621"/>
            <a:ext cx="4595631" cy="1006135"/>
            <a:chOff x="249575" y="1163404"/>
            <a:chExt cx="4595631" cy="100613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FC8E59D-5003-B780-FCA3-B2E76B0E261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5350" y="1688748"/>
              <a:ext cx="3309035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1AE6A1-081A-F1CC-5D2B-3117D9F9118E}"/>
                </a:ext>
              </a:extLst>
            </p:cNvPr>
            <p:cNvSpPr/>
            <p:nvPr/>
          </p:nvSpPr>
          <p:spPr bwMode="auto">
            <a:xfrm>
              <a:off x="652470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56921F-FCF5-4AFC-A050-084B275D4985}"/>
                </a:ext>
              </a:extLst>
            </p:cNvPr>
            <p:cNvSpPr/>
            <p:nvPr/>
          </p:nvSpPr>
          <p:spPr bwMode="auto">
            <a:xfrm>
              <a:off x="2980414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172BDA-3F8F-1B99-C818-9BAA15A0F115}"/>
                </a:ext>
              </a:extLst>
            </p:cNvPr>
            <p:cNvSpPr/>
            <p:nvPr/>
          </p:nvSpPr>
          <p:spPr bwMode="auto">
            <a:xfrm>
              <a:off x="4144385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FFB33B9B-ADC4-B038-D735-316827FF9A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6593238"/>
                </p:ext>
              </p:extLst>
            </p:nvPr>
          </p:nvGraphicFramePr>
          <p:xfrm>
            <a:off x="1674725" y="1686939"/>
            <a:ext cx="5318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9360" imgH="253800" progId="Equation.DSMT4">
                    <p:embed/>
                  </p:oleObj>
                </mc:Choice>
                <mc:Fallback>
                  <p:oleObj name="Equation" r:id="rId7" imgW="279360" imgH="2538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300F7562-87BE-66A0-5716-9C2A00EE64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74725" y="1686939"/>
                          <a:ext cx="531813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AA170EB3-24D5-7409-1BFD-9474BB458F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9889159"/>
                </p:ext>
              </p:extLst>
            </p:nvPr>
          </p:nvGraphicFramePr>
          <p:xfrm>
            <a:off x="249575" y="1472038"/>
            <a:ext cx="345860" cy="433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40" imgH="241200" progId="Equation.DSMT4">
                    <p:embed/>
                  </p:oleObj>
                </mc:Choice>
                <mc:Fallback>
                  <p:oleObj name="Equation" r:id="rId9" imgW="215640" imgH="24120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A8DA2AD0-19CD-4B7C-8B3B-5ED0C9CFA8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9575" y="1472038"/>
                          <a:ext cx="345860" cy="433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5A8F0F-1EC2-C10F-1F94-EA45047D9681}"/>
                </a:ext>
              </a:extLst>
            </p:cNvPr>
            <p:cNvSpPr/>
            <p:nvPr/>
          </p:nvSpPr>
          <p:spPr bwMode="auto">
            <a:xfrm>
              <a:off x="1816442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E1E53DC2-79B3-017B-4F66-4B4D66BDEF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682483"/>
                </p:ext>
              </p:extLst>
            </p:nvPr>
          </p:nvGraphicFramePr>
          <p:xfrm>
            <a:off x="2842022" y="1744089"/>
            <a:ext cx="53181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160" imgH="253800" progId="Equation.DSMT4">
                    <p:embed/>
                  </p:oleObj>
                </mc:Choice>
                <mc:Fallback>
                  <p:oleObj name="Equation" r:id="rId11" imgW="317160" imgH="2538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1F7063C4-8A2F-B065-84D0-7B0A239BB8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42022" y="1744089"/>
                          <a:ext cx="531813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5F842DD0-7F2D-BD44-E043-9B88C2E7F4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7521160"/>
                </p:ext>
              </p:extLst>
            </p:nvPr>
          </p:nvGraphicFramePr>
          <p:xfrm>
            <a:off x="4392407" y="1493456"/>
            <a:ext cx="45279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31F15DD8-CA0C-8DA1-D534-3AE4B828E6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392407" y="1493456"/>
                          <a:ext cx="452799" cy="362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EF8FFB-FF5C-89D3-5E9C-E44D92396DC5}"/>
                </a:ext>
              </a:extLst>
            </p:cNvPr>
            <p:cNvSpPr txBox="1"/>
            <p:nvPr/>
          </p:nvSpPr>
          <p:spPr>
            <a:xfrm>
              <a:off x="582280" y="1245262"/>
              <a:ext cx="1424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Natural convection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45F89A-5C27-AFE6-01CD-CBE02C2C7554}"/>
                </a:ext>
              </a:extLst>
            </p:cNvPr>
            <p:cNvSpPr txBox="1"/>
            <p:nvPr/>
          </p:nvSpPr>
          <p:spPr>
            <a:xfrm>
              <a:off x="1816977" y="1416074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Conduction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6DC8B0-1C89-2F8D-6AA2-544BF0D70ADC}"/>
                </a:ext>
              </a:extLst>
            </p:cNvPr>
            <p:cNvSpPr txBox="1"/>
            <p:nvPr/>
          </p:nvSpPr>
          <p:spPr>
            <a:xfrm>
              <a:off x="2919140" y="1420828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Radiation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583D73-27F7-51CA-05FD-7B2D06854022}"/>
                </a:ext>
              </a:extLst>
            </p:cNvPr>
            <p:cNvSpPr/>
            <p:nvPr/>
          </p:nvSpPr>
          <p:spPr bwMode="auto">
            <a:xfrm>
              <a:off x="2409666" y="1163404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13C9B7-0949-CDDD-A593-D7546B0BA821}"/>
                </a:ext>
              </a:extLst>
            </p:cNvPr>
            <p:cNvSpPr/>
            <p:nvPr/>
          </p:nvSpPr>
          <p:spPr bwMode="auto">
            <a:xfrm>
              <a:off x="2961367" y="1169988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20EC94-A7BA-41D0-4936-6449C3B2CDAC}"/>
                </a:ext>
              </a:extLst>
            </p:cNvPr>
            <p:cNvSpPr/>
            <p:nvPr/>
          </p:nvSpPr>
          <p:spPr bwMode="auto">
            <a:xfrm>
              <a:off x="1808532" y="1176143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5CDA6A-5AD6-C879-5BF9-9179FA399411}"/>
                </a:ext>
              </a:extLst>
            </p:cNvPr>
            <p:cNvSpPr/>
            <p:nvPr/>
          </p:nvSpPr>
          <p:spPr bwMode="auto">
            <a:xfrm>
              <a:off x="621866" y="1179612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34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4730-E685-4135-B04D-901A1243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5646-A5F1-C78B-7E1F-D163E78E1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1: Without temperature control</a:t>
            </a:r>
          </a:p>
          <a:p>
            <a:pPr lvl="1"/>
            <a:r>
              <a:rPr lang="en-US" dirty="0"/>
              <a:t>Considering inner ambient air heat storage term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74576-105D-FBDD-7B7F-FC339DA7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EB940-80FA-CCF2-9B34-115995B2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56266-B394-C85B-4470-7076C5EB8BE0}"/>
              </a:ext>
            </a:extLst>
          </p:cNvPr>
          <p:cNvSpPr txBox="1"/>
          <p:nvPr/>
        </p:nvSpPr>
        <p:spPr>
          <a:xfrm>
            <a:off x="1877837" y="5175591"/>
            <a:ext cx="251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/>
              <a:t>Outer wall temperature at quasi-steady state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402A36-242C-FBA0-4676-07CAF7A0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83" y="1758608"/>
            <a:ext cx="3884162" cy="334078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30A5E9-5F6D-6761-35F3-C87395BD1AB3}"/>
              </a:ext>
            </a:extLst>
          </p:cNvPr>
          <p:cNvGrpSpPr/>
          <p:nvPr/>
        </p:nvGrpSpPr>
        <p:grpSpPr>
          <a:xfrm>
            <a:off x="7362515" y="1158621"/>
            <a:ext cx="4595631" cy="1006135"/>
            <a:chOff x="249575" y="1163404"/>
            <a:chExt cx="4595631" cy="10061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5E51D0-22C4-8F79-112D-4C9A2052CB5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5350" y="1688748"/>
              <a:ext cx="3309035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830291-199C-4852-4A96-851FB84F3689}"/>
                </a:ext>
              </a:extLst>
            </p:cNvPr>
            <p:cNvSpPr/>
            <p:nvPr/>
          </p:nvSpPr>
          <p:spPr bwMode="auto">
            <a:xfrm>
              <a:off x="652470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43D5D9-DB5C-8999-4202-E94F956FA75D}"/>
                </a:ext>
              </a:extLst>
            </p:cNvPr>
            <p:cNvSpPr/>
            <p:nvPr/>
          </p:nvSpPr>
          <p:spPr bwMode="auto">
            <a:xfrm>
              <a:off x="2980414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93F9A55-521A-75BE-B4E9-531DD44A29B1}"/>
                </a:ext>
              </a:extLst>
            </p:cNvPr>
            <p:cNvSpPr/>
            <p:nvPr/>
          </p:nvSpPr>
          <p:spPr bwMode="auto">
            <a:xfrm>
              <a:off x="4144385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309E8B89-538C-1060-15EE-068350F14E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055646"/>
                </p:ext>
              </p:extLst>
            </p:nvPr>
          </p:nvGraphicFramePr>
          <p:xfrm>
            <a:off x="1674725" y="1686939"/>
            <a:ext cx="5318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9360" imgH="253800" progId="Equation.DSMT4">
                    <p:embed/>
                  </p:oleObj>
                </mc:Choice>
                <mc:Fallback>
                  <p:oleObj name="Equation" r:id="rId4" imgW="279360" imgH="2538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FFB33B9B-ADC4-B038-D735-316827FF9A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74725" y="1686939"/>
                          <a:ext cx="531813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4125BA67-CA62-D3A1-B1A2-D524ADD7F3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4331559"/>
                </p:ext>
              </p:extLst>
            </p:nvPr>
          </p:nvGraphicFramePr>
          <p:xfrm>
            <a:off x="249575" y="1472038"/>
            <a:ext cx="345860" cy="433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40" imgH="241200" progId="Equation.DSMT4">
                    <p:embed/>
                  </p:oleObj>
                </mc:Choice>
                <mc:Fallback>
                  <p:oleObj name="Equation" r:id="rId6" imgW="215640" imgH="24120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AA170EB3-24D5-7409-1BFD-9474BB458F5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9575" y="1472038"/>
                          <a:ext cx="345860" cy="433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4EE1E8A-724F-8A46-1634-E682B0026D8D}"/>
                </a:ext>
              </a:extLst>
            </p:cNvPr>
            <p:cNvSpPr/>
            <p:nvPr/>
          </p:nvSpPr>
          <p:spPr bwMode="auto">
            <a:xfrm>
              <a:off x="1816442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8AB4E962-BB3E-0710-AB76-971098E883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0059000"/>
                </p:ext>
              </p:extLst>
            </p:nvPr>
          </p:nvGraphicFramePr>
          <p:xfrm>
            <a:off x="2842022" y="1744089"/>
            <a:ext cx="53181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17160" imgH="253800" progId="Equation.DSMT4">
                    <p:embed/>
                  </p:oleObj>
                </mc:Choice>
                <mc:Fallback>
                  <p:oleObj name="Equation" r:id="rId8" imgW="317160" imgH="25380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E1E53DC2-79B3-017B-4F66-4B4D66BDEF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42022" y="1744089"/>
                          <a:ext cx="531813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1F0F566C-43A2-87ED-2849-E2913A985C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0628876"/>
                </p:ext>
              </p:extLst>
            </p:nvPr>
          </p:nvGraphicFramePr>
          <p:xfrm>
            <a:off x="4392407" y="1493456"/>
            <a:ext cx="45279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17160" imgH="253800" progId="Equation.DSMT4">
                    <p:embed/>
                  </p:oleObj>
                </mc:Choice>
                <mc:Fallback>
                  <p:oleObj name="Equation" r:id="rId10" imgW="317160" imgH="25380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5F842DD0-7F2D-BD44-E043-9B88C2E7F4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92407" y="1493456"/>
                          <a:ext cx="452799" cy="362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CD49A7-33B5-8118-4C44-081B86960CD3}"/>
                </a:ext>
              </a:extLst>
            </p:cNvPr>
            <p:cNvSpPr txBox="1"/>
            <p:nvPr/>
          </p:nvSpPr>
          <p:spPr>
            <a:xfrm>
              <a:off x="582280" y="1245262"/>
              <a:ext cx="1424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Natural convection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DF5D3A-56CB-54BA-B359-CFF9A7767CFA}"/>
                </a:ext>
              </a:extLst>
            </p:cNvPr>
            <p:cNvSpPr txBox="1"/>
            <p:nvPr/>
          </p:nvSpPr>
          <p:spPr>
            <a:xfrm>
              <a:off x="1816977" y="1416074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Conduction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D5BBF4-A7BA-DDD2-6FBB-A1557A85026D}"/>
                </a:ext>
              </a:extLst>
            </p:cNvPr>
            <p:cNvSpPr txBox="1"/>
            <p:nvPr/>
          </p:nvSpPr>
          <p:spPr>
            <a:xfrm>
              <a:off x="2919140" y="1420828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Radiation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8CA295-D599-8CB2-48DB-6F914CC11670}"/>
                </a:ext>
              </a:extLst>
            </p:cNvPr>
            <p:cNvSpPr/>
            <p:nvPr/>
          </p:nvSpPr>
          <p:spPr bwMode="auto">
            <a:xfrm>
              <a:off x="2409666" y="1163404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A7AA18-1456-3F35-B964-4CE86D099BE3}"/>
                </a:ext>
              </a:extLst>
            </p:cNvPr>
            <p:cNvSpPr/>
            <p:nvPr/>
          </p:nvSpPr>
          <p:spPr bwMode="auto">
            <a:xfrm>
              <a:off x="2961367" y="1169988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CEC3F-013C-1C70-90C1-DD06185EA3EE}"/>
                </a:ext>
              </a:extLst>
            </p:cNvPr>
            <p:cNvSpPr/>
            <p:nvPr/>
          </p:nvSpPr>
          <p:spPr bwMode="auto">
            <a:xfrm>
              <a:off x="1808532" y="1176143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40E125-8C13-B519-CB9D-2B75EF2906A2}"/>
                </a:ext>
              </a:extLst>
            </p:cNvPr>
            <p:cNvSpPr/>
            <p:nvPr/>
          </p:nvSpPr>
          <p:spPr bwMode="auto">
            <a:xfrm>
              <a:off x="621866" y="1179612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5D68756-6FBB-4006-44B3-A2322F264556}"/>
              </a:ext>
            </a:extLst>
          </p:cNvPr>
          <p:cNvSpPr txBox="1"/>
          <p:nvPr/>
        </p:nvSpPr>
        <p:spPr>
          <a:xfrm>
            <a:off x="9038893" y="2453063"/>
            <a:ext cx="24806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Wall thickness</a:t>
            </a:r>
          </a:p>
          <a:p>
            <a:r>
              <a:rPr lang="en-US" sz="1800" b="0"/>
              <a:t>t = 1 meter</a:t>
            </a:r>
          </a:p>
        </p:txBody>
      </p:sp>
    </p:spTree>
    <p:extLst>
      <p:ext uri="{BB962C8B-B14F-4D97-AF65-F5344CB8AC3E}">
        <p14:creationId xmlns:p14="http://schemas.microsoft.com/office/powerpoint/2010/main" val="257781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6940D9-62C8-1147-1537-DFBFDDB5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6930277" cy="5410200"/>
          </a:xfrm>
        </p:spPr>
        <p:txBody>
          <a:bodyPr/>
          <a:lstStyle/>
          <a:p>
            <a:r>
              <a:rPr lang="en-US"/>
              <a:t>Case 2: Thermal requirements for different wall thicknesses</a:t>
            </a:r>
          </a:p>
          <a:p>
            <a:pPr lvl="1"/>
            <a:r>
              <a:rPr lang="en-US"/>
              <a:t>Environment temperature maintained at 20</a:t>
            </a:r>
            <a:r>
              <a:rPr lang="en-US">
                <a:sym typeface="Arial"/>
              </a:rPr>
              <a:t>℃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FEBD44-3F32-3D54-FB29-A56D267F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141" y="2303470"/>
            <a:ext cx="3891636" cy="33607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8F165-6776-8983-DCBC-76572C8B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5" y="2294392"/>
            <a:ext cx="3746456" cy="3324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5DA87-282D-0C8D-AC6D-FC0776EE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/>
              <a:t>Results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CD82B-D507-F2CC-A3A1-BBDE1C1F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/>
          <a:p>
            <a:r>
              <a:rPr lang="en-US"/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37E49-0B68-C475-3C41-5CED4D44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B5DA7-7AD6-9EBE-541E-5CDF6B2FD134}"/>
              </a:ext>
            </a:extLst>
          </p:cNvPr>
          <p:cNvSpPr txBox="1"/>
          <p:nvPr/>
        </p:nvSpPr>
        <p:spPr>
          <a:xfrm>
            <a:off x="988134" y="5616714"/>
            <a:ext cx="294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Inner wall heat flux for 0.5 m thickness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735E52-C03A-2990-0302-BB9D7BCF863C}"/>
              </a:ext>
            </a:extLst>
          </p:cNvPr>
          <p:cNvCxnSpPr>
            <a:cxnSpLocks/>
          </p:cNvCxnSpPr>
          <p:nvPr/>
        </p:nvCxnSpPr>
        <p:spPr bwMode="auto">
          <a:xfrm>
            <a:off x="1077110" y="4633002"/>
            <a:ext cx="32480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4DCE40-190E-92D5-0EAD-61D7C05D54C1}"/>
              </a:ext>
            </a:extLst>
          </p:cNvPr>
          <p:cNvSpPr txBox="1"/>
          <p:nvPr/>
        </p:nvSpPr>
        <p:spPr>
          <a:xfrm>
            <a:off x="4214160" y="4432947"/>
            <a:ext cx="158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-1.125 W/m</a:t>
            </a:r>
            <a:r>
              <a:rPr lang="en-US" baseline="3000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B1C1B-EE62-052F-6953-2F931B61A96F}"/>
              </a:ext>
            </a:extLst>
          </p:cNvPr>
          <p:cNvSpPr txBox="1"/>
          <p:nvPr/>
        </p:nvSpPr>
        <p:spPr>
          <a:xfrm>
            <a:off x="6993979" y="5629252"/>
            <a:ext cx="294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Inner wall heat flux for 0.1 m thickness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E50E70-0232-7293-B755-64F470DFF99F}"/>
              </a:ext>
            </a:extLst>
          </p:cNvPr>
          <p:cNvCxnSpPr>
            <a:cxnSpLocks/>
          </p:cNvCxnSpPr>
          <p:nvPr/>
        </p:nvCxnSpPr>
        <p:spPr bwMode="auto">
          <a:xfrm>
            <a:off x="6881479" y="3867914"/>
            <a:ext cx="32480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57F0D8-A46A-9164-C013-2DB4EBE76D41}"/>
              </a:ext>
            </a:extLst>
          </p:cNvPr>
          <p:cNvSpPr txBox="1"/>
          <p:nvPr/>
        </p:nvSpPr>
        <p:spPr>
          <a:xfrm>
            <a:off x="10154312" y="3656808"/>
            <a:ext cx="153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-5.07 W/m</a:t>
            </a:r>
            <a:r>
              <a:rPr lang="en-US" baseline="30000"/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07306B-7F6B-F1A4-7C2A-F05720297083}"/>
              </a:ext>
            </a:extLst>
          </p:cNvPr>
          <p:cNvGrpSpPr/>
          <p:nvPr/>
        </p:nvGrpSpPr>
        <p:grpSpPr>
          <a:xfrm>
            <a:off x="7350467" y="1018555"/>
            <a:ext cx="4595631" cy="1006135"/>
            <a:chOff x="249575" y="1163404"/>
            <a:chExt cx="4595631" cy="100613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4F9A37-351B-9AE2-DB07-13CB6147C64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5350" y="1688748"/>
              <a:ext cx="3309035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FCC411-D166-FABB-159B-732990ED8CEC}"/>
                </a:ext>
              </a:extLst>
            </p:cNvPr>
            <p:cNvSpPr/>
            <p:nvPr/>
          </p:nvSpPr>
          <p:spPr bwMode="auto">
            <a:xfrm>
              <a:off x="652470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3D0EE2-706F-C69D-E690-B8CFCC098558}"/>
                </a:ext>
              </a:extLst>
            </p:cNvPr>
            <p:cNvSpPr/>
            <p:nvPr/>
          </p:nvSpPr>
          <p:spPr bwMode="auto">
            <a:xfrm>
              <a:off x="2980414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35BD18-72D3-8966-D364-444EB0256F9F}"/>
                </a:ext>
              </a:extLst>
            </p:cNvPr>
            <p:cNvSpPr/>
            <p:nvPr/>
          </p:nvSpPr>
          <p:spPr bwMode="auto">
            <a:xfrm>
              <a:off x="4144385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2730685-2E12-6214-E751-3E0A4A5121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568659"/>
                </p:ext>
              </p:extLst>
            </p:nvPr>
          </p:nvGraphicFramePr>
          <p:xfrm>
            <a:off x="1674725" y="1686939"/>
            <a:ext cx="5318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79360" imgH="253800" progId="Equation.DSMT4">
                    <p:embed/>
                  </p:oleObj>
                </mc:Choice>
                <mc:Fallback>
                  <p:oleObj name="Equation" r:id="rId4" imgW="279360" imgH="2538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309E8B89-538C-1060-15EE-068350F14E5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74725" y="1686939"/>
                          <a:ext cx="531813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0AD0B9E0-341A-01DC-7C5D-7AA15FF363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8763288"/>
                </p:ext>
              </p:extLst>
            </p:nvPr>
          </p:nvGraphicFramePr>
          <p:xfrm>
            <a:off x="249575" y="1472038"/>
            <a:ext cx="345860" cy="433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5640" imgH="241200" progId="Equation.DSMT4">
                    <p:embed/>
                  </p:oleObj>
                </mc:Choice>
                <mc:Fallback>
                  <p:oleObj name="Equation" r:id="rId6" imgW="215640" imgH="24120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4125BA67-CA62-D3A1-B1A2-D524ADD7F3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9575" y="1472038"/>
                          <a:ext cx="345860" cy="433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6E2CA8-6B8D-A085-05D9-17E823E7CB92}"/>
                </a:ext>
              </a:extLst>
            </p:cNvPr>
            <p:cNvSpPr/>
            <p:nvPr/>
          </p:nvSpPr>
          <p:spPr bwMode="auto">
            <a:xfrm>
              <a:off x="1816442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4B2F7885-7EFE-42DB-DFD8-7D3D47D212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4691812"/>
                </p:ext>
              </p:extLst>
            </p:nvPr>
          </p:nvGraphicFramePr>
          <p:xfrm>
            <a:off x="2842022" y="1744089"/>
            <a:ext cx="53181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17160" imgH="253800" progId="Equation.DSMT4">
                    <p:embed/>
                  </p:oleObj>
                </mc:Choice>
                <mc:Fallback>
                  <p:oleObj name="Equation" r:id="rId8" imgW="317160" imgH="2538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8AB4E962-BB3E-0710-AB76-971098E8830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42022" y="1744089"/>
                          <a:ext cx="531813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E3670DDA-33EA-EC52-96A4-93EB4911B9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4091809"/>
                </p:ext>
              </p:extLst>
            </p:nvPr>
          </p:nvGraphicFramePr>
          <p:xfrm>
            <a:off x="4392407" y="1493456"/>
            <a:ext cx="45279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17160" imgH="253800" progId="Equation.DSMT4">
                    <p:embed/>
                  </p:oleObj>
                </mc:Choice>
                <mc:Fallback>
                  <p:oleObj name="Equation" r:id="rId10" imgW="317160" imgH="2538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1F0F566C-43A2-87ED-2849-E2913A985C2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92407" y="1493456"/>
                          <a:ext cx="452799" cy="362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A71780-E3EA-AF32-1466-C7819D6B07C4}"/>
                </a:ext>
              </a:extLst>
            </p:cNvPr>
            <p:cNvSpPr txBox="1"/>
            <p:nvPr/>
          </p:nvSpPr>
          <p:spPr>
            <a:xfrm>
              <a:off x="582280" y="1245262"/>
              <a:ext cx="1424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Natural convection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4F34F9-80B4-7B6F-26DF-E1587B000D2D}"/>
                </a:ext>
              </a:extLst>
            </p:cNvPr>
            <p:cNvSpPr txBox="1"/>
            <p:nvPr/>
          </p:nvSpPr>
          <p:spPr>
            <a:xfrm>
              <a:off x="1816977" y="1416074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Conduction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E5EA2D-F959-D416-6770-7E11E62F3FA1}"/>
                </a:ext>
              </a:extLst>
            </p:cNvPr>
            <p:cNvSpPr txBox="1"/>
            <p:nvPr/>
          </p:nvSpPr>
          <p:spPr>
            <a:xfrm>
              <a:off x="2919140" y="1420828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Radiation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4B923C-A770-8E54-5427-2DD3405DDEDA}"/>
                </a:ext>
              </a:extLst>
            </p:cNvPr>
            <p:cNvSpPr/>
            <p:nvPr/>
          </p:nvSpPr>
          <p:spPr bwMode="auto">
            <a:xfrm>
              <a:off x="2409666" y="1163404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A3A810-D4DB-1693-B7B8-6C97486468B5}"/>
                </a:ext>
              </a:extLst>
            </p:cNvPr>
            <p:cNvSpPr/>
            <p:nvPr/>
          </p:nvSpPr>
          <p:spPr bwMode="auto">
            <a:xfrm>
              <a:off x="2961367" y="1169988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A29D84-911D-6391-97D9-524FCB3A83AE}"/>
                </a:ext>
              </a:extLst>
            </p:cNvPr>
            <p:cNvSpPr/>
            <p:nvPr/>
          </p:nvSpPr>
          <p:spPr bwMode="auto">
            <a:xfrm>
              <a:off x="1808532" y="1176143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B29404F-4B57-41A4-A531-241B142B347A}"/>
                </a:ext>
              </a:extLst>
            </p:cNvPr>
            <p:cNvSpPr/>
            <p:nvPr/>
          </p:nvSpPr>
          <p:spPr bwMode="auto">
            <a:xfrm>
              <a:off x="621866" y="1179612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01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906A342-7DF8-798F-D958-15D3A4430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65" y="1618346"/>
            <a:ext cx="4751056" cy="41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B2275-C190-CB56-B2D9-CF6C3B8E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/>
              <a:t>Results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EB4D4-F559-EC78-7466-4C16E2342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14400"/>
            <a:ext cx="6497371" cy="5410200"/>
          </a:xfrm>
        </p:spPr>
        <p:txBody>
          <a:bodyPr/>
          <a:lstStyle/>
          <a:p>
            <a:r>
              <a:rPr lang="en-US" dirty="0"/>
              <a:t>Case 2: Thermal requirements for different wall thicknesses</a:t>
            </a:r>
          </a:p>
          <a:p>
            <a:pPr lvl="1"/>
            <a:r>
              <a:rPr lang="en-US" dirty="0"/>
              <a:t>Assuming ambient living environment temperature maintained at 20</a:t>
            </a:r>
            <a:r>
              <a:rPr lang="en-US" dirty="0">
                <a:sym typeface="Arial"/>
              </a:rPr>
              <a:t>℃</a:t>
            </a:r>
          </a:p>
          <a:p>
            <a:pPr lvl="1"/>
            <a:r>
              <a:rPr lang="en-US" dirty="0">
                <a:sym typeface="Arial"/>
              </a:rPr>
              <a:t>Floor area = </a:t>
            </a:r>
            <a:r>
              <a:rPr lang="en-US">
                <a:sym typeface="Arial"/>
              </a:rPr>
              <a:t>78.54 m</a:t>
            </a:r>
            <a:r>
              <a:rPr lang="en-US" baseline="30000">
                <a:sym typeface="Arial"/>
              </a:rPr>
              <a:t>2</a:t>
            </a:r>
          </a:p>
          <a:p>
            <a:pPr lvl="1"/>
            <a:r>
              <a:rPr lang="en-US">
                <a:sym typeface="Arial"/>
              </a:rPr>
              <a:t>Wall </a:t>
            </a:r>
            <a:r>
              <a:rPr lang="en-US" dirty="0">
                <a:sym typeface="Arial"/>
              </a:rPr>
              <a:t>area = </a:t>
            </a:r>
            <a:r>
              <a:rPr lang="en-US">
                <a:sym typeface="Arial"/>
              </a:rPr>
              <a:t>157.1 m</a:t>
            </a:r>
            <a:r>
              <a:rPr lang="en-US" baseline="30000">
                <a:sym typeface="Arial"/>
              </a:rPr>
              <a:t>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40FF5-C403-2CAA-E307-FD749A54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/>
          <a:p>
            <a:r>
              <a:rPr lang="en-US"/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D09E7-8BC3-7306-192A-79B71FB8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8E84C-76F4-7871-6B64-C2226E174C88}"/>
              </a:ext>
            </a:extLst>
          </p:cNvPr>
          <p:cNvSpPr/>
          <p:nvPr/>
        </p:nvSpPr>
        <p:spPr bwMode="auto">
          <a:xfrm>
            <a:off x="9042400" y="1922642"/>
            <a:ext cx="1674891" cy="7433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62E4C14-E894-90C8-379D-7E8F9EB2E6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629486"/>
                  </p:ext>
                </p:extLst>
              </p:nvPr>
            </p:nvGraphicFramePr>
            <p:xfrm>
              <a:off x="1346913" y="3399484"/>
              <a:ext cx="4621374" cy="14889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2829">
                      <a:extLst>
                        <a:ext uri="{9D8B030D-6E8A-4147-A177-3AD203B41FA5}">
                          <a16:colId xmlns:a16="http://schemas.microsoft.com/office/drawing/2014/main" val="3511407084"/>
                        </a:ext>
                      </a:extLst>
                    </a:gridCol>
                    <a:gridCol w="1521195">
                      <a:extLst>
                        <a:ext uri="{9D8B030D-6E8A-4147-A177-3AD203B41FA5}">
                          <a16:colId xmlns:a16="http://schemas.microsoft.com/office/drawing/2014/main" val="360804"/>
                        </a:ext>
                      </a:extLst>
                    </a:gridCol>
                    <a:gridCol w="2077350">
                      <a:extLst>
                        <a:ext uri="{9D8B030D-6E8A-4147-A177-3AD203B41FA5}">
                          <a16:colId xmlns:a16="http://schemas.microsoft.com/office/drawing/2014/main" val="1386633731"/>
                        </a:ext>
                      </a:extLst>
                    </a:gridCol>
                  </a:tblGrid>
                  <a:tr h="2623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 [m]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𝑖𝑛𝑛𝑒𝑟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 [W/m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Amplitude</m:t>
                              </m:r>
                            </m:oMath>
                          </a14:m>
                          <a:r>
                            <a:rPr lang="en-US" sz="1800" b="0" i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[W/m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6463640"/>
                      </a:ext>
                    </a:extLst>
                  </a:tr>
                  <a:tr h="2623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-2.67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2148550"/>
                      </a:ext>
                    </a:extLst>
                  </a:tr>
                  <a:tr h="2623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-1.83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5244503"/>
                      </a:ext>
                    </a:extLst>
                  </a:tr>
                  <a:tr h="2623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9960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62E4C14-E894-90C8-379D-7E8F9EB2E6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629486"/>
                  </p:ext>
                </p:extLst>
              </p:nvPr>
            </p:nvGraphicFramePr>
            <p:xfrm>
              <a:off x="1346913" y="3399484"/>
              <a:ext cx="4621374" cy="14889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2829">
                      <a:extLst>
                        <a:ext uri="{9D8B030D-6E8A-4147-A177-3AD203B41FA5}">
                          <a16:colId xmlns:a16="http://schemas.microsoft.com/office/drawing/2014/main" val="3511407084"/>
                        </a:ext>
                      </a:extLst>
                    </a:gridCol>
                    <a:gridCol w="1521195">
                      <a:extLst>
                        <a:ext uri="{9D8B030D-6E8A-4147-A177-3AD203B41FA5}">
                          <a16:colId xmlns:a16="http://schemas.microsoft.com/office/drawing/2014/main" val="360804"/>
                        </a:ext>
                      </a:extLst>
                    </a:gridCol>
                    <a:gridCol w="2077350">
                      <a:extLst>
                        <a:ext uri="{9D8B030D-6E8A-4147-A177-3AD203B41FA5}">
                          <a16:colId xmlns:a16="http://schemas.microsoft.com/office/drawing/2014/main" val="1386633731"/>
                        </a:ext>
                      </a:extLst>
                    </a:gridCol>
                  </a:tblGrid>
                  <a:tr h="3916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95" t="-4688" r="-354762" b="-3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7600" t="-4688" r="-138400" b="-3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22515" t="-4688" r="-1170" b="-3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64636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-2.67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521485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-1.83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52445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9960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CDAFB15-BA26-6E93-6525-2A9729FD3CCB}"/>
              </a:ext>
            </a:extLst>
          </p:cNvPr>
          <p:cNvSpPr txBox="1"/>
          <p:nvPr/>
        </p:nvSpPr>
        <p:spPr>
          <a:xfrm>
            <a:off x="718277" y="5728156"/>
            <a:ext cx="6273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dirty="0"/>
              <a:t>E. </a:t>
            </a:r>
            <a:r>
              <a:rPr lang="en-US" sz="1100" b="0" dirty="0" err="1"/>
              <a:t>Krecke</a:t>
            </a:r>
            <a:r>
              <a:rPr lang="en-US" sz="1100" b="0" dirty="0"/>
              <a:t> et.al, “Connection of Solar and Near Surface Geothermal Energy in Isomax Technology”, Central Europe towards Sustainable Building Conference, </a:t>
            </a:r>
            <a:r>
              <a:rPr lang="en-US" sz="1100" b="0"/>
              <a:t>September 24-26, Prague</a:t>
            </a:r>
            <a:r>
              <a:rPr lang="en-US" sz="1100" b="0" dirty="0"/>
              <a:t>, </a:t>
            </a:r>
            <a:r>
              <a:rPr lang="en-US" sz="1100" b="0"/>
              <a:t>Czech Republic, 2007.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130337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909D-1BB4-B8BF-775D-D414CE92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55FE3-3C92-3C83-4EB9-5AEF37B02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3: Considering floor effects</a:t>
            </a:r>
          </a:p>
          <a:p>
            <a:pPr lvl="1"/>
            <a:r>
              <a:rPr lang="en-US" dirty="0"/>
              <a:t>Assuming ambient living environment temperature maintained at 20</a:t>
            </a:r>
            <a:r>
              <a:rPr lang="en-US" dirty="0">
                <a:sym typeface="Arial"/>
              </a:rPr>
              <a:t>℃</a:t>
            </a:r>
          </a:p>
          <a:p>
            <a:pPr lvl="1"/>
            <a:r>
              <a:rPr lang="en-US" dirty="0">
                <a:sym typeface="Arial"/>
              </a:rPr>
              <a:t>0.3 meters below the floor the temperature of the soil is constant at -</a:t>
            </a:r>
            <a:r>
              <a:rPr lang="en-US">
                <a:sym typeface="Arial"/>
              </a:rPr>
              <a:t>18.35℃</a:t>
            </a:r>
            <a:endParaRPr lang="en-US" dirty="0">
              <a:sym typeface="Arial"/>
            </a:endParaRPr>
          </a:p>
          <a:p>
            <a:pPr lvl="1"/>
            <a:r>
              <a:rPr lang="en-US" dirty="0">
                <a:sym typeface="Arial"/>
              </a:rPr>
              <a:t>The habitat loses 1.271 W/m</a:t>
            </a:r>
            <a:r>
              <a:rPr lang="en-US" baseline="30000" dirty="0">
                <a:sym typeface="Arial"/>
              </a:rPr>
              <a:t>2</a:t>
            </a:r>
            <a:r>
              <a:rPr lang="en-US" dirty="0">
                <a:sym typeface="Arial"/>
              </a:rPr>
              <a:t> through the floor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2F1BB-35EE-97DB-AC70-DC6D105E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DCCBA-72D4-66E3-066C-881F02DE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A3C5EE-6A46-C5E9-256F-B0A23E4543B9}"/>
              </a:ext>
            </a:extLst>
          </p:cNvPr>
          <p:cNvSpPr txBox="1"/>
          <p:nvPr/>
        </p:nvSpPr>
        <p:spPr>
          <a:xfrm>
            <a:off x="635440" y="6101090"/>
            <a:ext cx="45409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100" b="0" i="0" u="none" strike="noStrike" baseline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E. Radziemska </a:t>
            </a:r>
            <a:r>
              <a:rPr lang="pl-PL" sz="1100" b="0" i="0" u="none" strike="noStrike" baseline="0" dirty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and </a:t>
            </a:r>
            <a:r>
              <a:rPr lang="pl-PL" sz="1100" b="0" i="0" u="none" strike="noStrike" baseline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W.M</a:t>
            </a:r>
            <a:r>
              <a:rPr lang="pl-PL" sz="1100" b="0" i="0" u="none" strike="noStrike" baseline="0" dirty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Lewandowski</a:t>
            </a:r>
            <a:r>
              <a:rPr lang="pl-PL" sz="1100" b="0" i="0" u="none" strike="noStrike" baseline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pl-PL" sz="1100" b="0" i="1" u="none" strike="noStrike" baseline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Applied</a:t>
            </a:r>
            <a:r>
              <a:rPr lang="en-US" sz="1100" b="0" i="1" u="none" strike="noStrike" baseline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Energy</a:t>
            </a:r>
            <a:r>
              <a:rPr lang="en-US" sz="1100" b="0" i="0" u="none" strike="noStrike" baseline="0" dirty="0">
                <a:solidFill>
                  <a:srgbClr val="231F2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68, 347, 2001.</a:t>
            </a:r>
            <a:endParaRPr lang="en-US" sz="1100" b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84C7B79-FC41-4F4A-F129-A645519941BF}"/>
              </a:ext>
            </a:extLst>
          </p:cNvPr>
          <p:cNvGrpSpPr/>
          <p:nvPr/>
        </p:nvGrpSpPr>
        <p:grpSpPr>
          <a:xfrm>
            <a:off x="7854950" y="2272519"/>
            <a:ext cx="3651847" cy="3291034"/>
            <a:chOff x="9284391" y="2098898"/>
            <a:chExt cx="3651847" cy="3291034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3D14292-54DF-E651-0754-9E6B0BE7BE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446552"/>
                </p:ext>
              </p:extLst>
            </p:nvPr>
          </p:nvGraphicFramePr>
          <p:xfrm>
            <a:off x="9292261" y="4095711"/>
            <a:ext cx="1310028" cy="520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90360" imgH="393480" progId="Equation.DSMT4">
                    <p:embed/>
                  </p:oleObj>
                </mc:Choice>
                <mc:Fallback>
                  <p:oleObj name="Equation" r:id="rId3" imgW="9903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92261" y="4095711"/>
                          <a:ext cx="1310028" cy="5206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00C8DF-F2AF-FAE8-E99B-707D6C9A2B1E}"/>
                </a:ext>
              </a:extLst>
            </p:cNvPr>
            <p:cNvCxnSpPr>
              <a:cxnSpLocks/>
              <a:stCxn id="26" idx="0"/>
            </p:cNvCxnSpPr>
            <p:nvPr/>
          </p:nvCxnSpPr>
          <p:spPr bwMode="auto">
            <a:xfrm>
              <a:off x="10800007" y="2192341"/>
              <a:ext cx="778" cy="29135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50AFDE71-A3A2-026A-D358-95BF12BFAF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018647"/>
                </p:ext>
              </p:extLst>
            </p:nvPr>
          </p:nvGraphicFramePr>
          <p:xfrm>
            <a:off x="11060812" y="4932547"/>
            <a:ext cx="1875426" cy="457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90360" imgH="241200" progId="Equation.DSMT4">
                    <p:embed/>
                  </p:oleObj>
                </mc:Choice>
                <mc:Fallback>
                  <p:oleObj name="Equation" r:id="rId5" imgW="990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060812" y="4932547"/>
                          <a:ext cx="1875426" cy="4573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12E5FE3-43E4-B173-DCFD-CABC39BA0A22}"/>
                </a:ext>
              </a:extLst>
            </p:cNvPr>
            <p:cNvSpPr/>
            <p:nvPr/>
          </p:nvSpPr>
          <p:spPr bwMode="auto">
            <a:xfrm>
              <a:off x="10672197" y="5060122"/>
              <a:ext cx="255619" cy="2353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ADCB91D-80E4-FFEE-2222-31375A68032A}"/>
                </a:ext>
              </a:extLst>
            </p:cNvPr>
            <p:cNvSpPr/>
            <p:nvPr/>
          </p:nvSpPr>
          <p:spPr bwMode="auto">
            <a:xfrm>
              <a:off x="10672197" y="3626232"/>
              <a:ext cx="255619" cy="2353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A2809D-309C-4909-5171-DD2B2EE1967A}"/>
                </a:ext>
              </a:extLst>
            </p:cNvPr>
            <p:cNvSpPr/>
            <p:nvPr/>
          </p:nvSpPr>
          <p:spPr bwMode="auto">
            <a:xfrm>
              <a:off x="10672197" y="2192341"/>
              <a:ext cx="255619" cy="2353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85B6D158-9141-8BA9-25F2-EB139AE400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0302738"/>
                </p:ext>
              </p:extLst>
            </p:nvPr>
          </p:nvGraphicFramePr>
          <p:xfrm>
            <a:off x="11050368" y="3542013"/>
            <a:ext cx="532032" cy="459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9360" imgH="241200" progId="Equation.DSMT4">
                    <p:embed/>
                  </p:oleObj>
                </mc:Choice>
                <mc:Fallback>
                  <p:oleObj name="Equation" r:id="rId7" imgW="2793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050368" y="3542013"/>
                          <a:ext cx="532032" cy="4594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5E7D4804-C549-12FD-7838-530581D544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6839371"/>
                </p:ext>
              </p:extLst>
            </p:nvPr>
          </p:nvGraphicFramePr>
          <p:xfrm>
            <a:off x="11023051" y="2098898"/>
            <a:ext cx="1195387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85800" imgH="241200" progId="Equation.DSMT4">
                    <p:embed/>
                  </p:oleObj>
                </mc:Choice>
                <mc:Fallback>
                  <p:oleObj name="Equation" r:id="rId9" imgW="6858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023051" y="2098898"/>
                          <a:ext cx="1195387" cy="422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B582085F-C725-814B-D689-2526F62E1F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58711"/>
                </p:ext>
              </p:extLst>
            </p:nvPr>
          </p:nvGraphicFramePr>
          <p:xfrm>
            <a:off x="9284391" y="2756904"/>
            <a:ext cx="13287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27000" imgH="279360" progId="Equation.DSMT4">
                    <p:embed/>
                  </p:oleObj>
                </mc:Choice>
                <mc:Fallback>
                  <p:oleObj name="Equation" r:id="rId11" imgW="9270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284391" y="2756904"/>
                          <a:ext cx="1328738" cy="400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C35DDD1-E3E3-945D-40A7-803CE2E27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42649"/>
              </p:ext>
            </p:extLst>
          </p:nvPr>
        </p:nvGraphicFramePr>
        <p:xfrm>
          <a:off x="6146800" y="3327400"/>
          <a:ext cx="914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210240" progId="Equation.DSMT4">
                  <p:embed/>
                </p:oleObj>
              </mc:Choice>
              <mc:Fallback>
                <p:oleObj name="Equation" r:id="rId13" imgW="914400" imgH="21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6800" y="3327400"/>
                        <a:ext cx="91440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09FB264-E1C7-4506-A1BE-28CC407DF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02026"/>
              </p:ext>
            </p:extLst>
          </p:nvPr>
        </p:nvGraphicFramePr>
        <p:xfrm>
          <a:off x="1088770" y="3096482"/>
          <a:ext cx="563877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920" imgH="583920" progId="Equation.DSMT4">
                  <p:embed/>
                </p:oleObj>
              </mc:Choice>
              <mc:Fallback>
                <p:oleObj name="Equation" r:id="rId15" imgW="33019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88770" y="3096482"/>
                        <a:ext cx="5638777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264389E-62F2-B896-186B-69E983262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04193"/>
              </p:ext>
            </p:extLst>
          </p:nvPr>
        </p:nvGraphicFramePr>
        <p:xfrm>
          <a:off x="1011238" y="4359275"/>
          <a:ext cx="36528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70000" imgH="482400" progId="Equation.DSMT4">
                  <p:embed/>
                </p:oleObj>
              </mc:Choice>
              <mc:Fallback>
                <p:oleObj name="Equation" r:id="rId17" imgW="2070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11238" y="4359275"/>
                        <a:ext cx="365283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15FE4B-8D89-4385-D27C-8F58C501D26E}"/>
              </a:ext>
            </a:extLst>
          </p:cNvPr>
          <p:cNvSpPr txBox="1"/>
          <p:nvPr/>
        </p:nvSpPr>
        <p:spPr>
          <a:xfrm>
            <a:off x="6259851" y="5858969"/>
            <a:ext cx="5565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/>
              <a:t>R.B. Malla and K.M. Brown, “Determination of Temperature Variation on Lunar Surface and Subsurface for Habitat Analysis and Design,” Acta Astronautica, 107, pp. 196-207, 2015.</a:t>
            </a:r>
          </a:p>
        </p:txBody>
      </p:sp>
    </p:spTree>
    <p:extLst>
      <p:ext uri="{BB962C8B-B14F-4D97-AF65-F5344CB8AC3E}">
        <p14:creationId xmlns:p14="http://schemas.microsoft.com/office/powerpoint/2010/main" val="275984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7017-6602-6EF2-CD91-A3A7EA89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5BF2-3B3A-9F79-A2BD-85BFF8D3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inhouse MATLAB code was developed to conduct transient thermal analysis of prototypical lunar habitat using regolith as the wall material</a:t>
            </a:r>
          </a:p>
          <a:p>
            <a:r>
              <a:rPr lang="en-US" b="0" i="0" dirty="0">
                <a:effectLst/>
                <a:latin typeface="Arial (Body)"/>
              </a:rPr>
              <a:t>Without thermal management systems the habitat loses heat to the environment throughout the lunar day and night cycles resulting in an internal temperature of -40</a:t>
            </a:r>
            <a:r>
              <a:rPr lang="en-US" dirty="0">
                <a:sym typeface="Arial"/>
              </a:rPr>
              <a:t>℃</a:t>
            </a:r>
            <a:r>
              <a:rPr lang="en-US" b="0" i="0" dirty="0">
                <a:effectLst/>
                <a:latin typeface="Arial (Body)"/>
              </a:rPr>
              <a:t> </a:t>
            </a:r>
          </a:p>
          <a:p>
            <a:r>
              <a:rPr lang="en-US" b="0" i="0" dirty="0">
                <a:effectLst/>
                <a:latin typeface="Arial (Body)"/>
              </a:rPr>
              <a:t>Wall thickness parametric study show that a reduction in wall thickness result in an exponential increase in average heat loss to environment with larger amplitudes</a:t>
            </a:r>
          </a:p>
          <a:p>
            <a:pPr lvl="1"/>
            <a:r>
              <a:rPr lang="en-US" b="0" i="0" dirty="0">
                <a:effectLst/>
              </a:rPr>
              <a:t>This implies an exponentially greater heating requirement and necessitates a PID thermostat that alternates between cooling and heating configurations </a:t>
            </a:r>
          </a:p>
          <a:p>
            <a:r>
              <a:rPr lang="en-US" b="0" i="0" dirty="0">
                <a:effectLst/>
              </a:rPr>
              <a:t>A thickness of 0.3 m wall thickness was recommended to minimize the internal heat flux fluctuations necessitating a consistent heater output of </a:t>
            </a:r>
            <a:r>
              <a:rPr lang="en-US" dirty="0"/>
              <a:t>387</a:t>
            </a:r>
            <a:r>
              <a:rPr lang="en-US" b="0" i="0" dirty="0">
                <a:effectLst/>
              </a:rPr>
              <a:t> W to maintain comfortable temperatures of 20</a:t>
            </a:r>
            <a:r>
              <a:rPr lang="en-US" dirty="0">
                <a:sym typeface="Arial"/>
              </a:rPr>
              <a:t>℃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Segoe UI" panose="020B0502040204020203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CBA11-99A4-4479-89F3-AF54256A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B2EA3-7D3B-3FE3-C15E-D3C59FC4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4A47-4470-7135-88AB-664E45D8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360E4-4812-A072-2485-8E2A93B29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MATLAB code development for spherical coordinates</a:t>
            </a:r>
          </a:p>
          <a:p>
            <a:r>
              <a:rPr lang="en-US" dirty="0"/>
              <a:t>Consideration of composite materials for habitat wall</a:t>
            </a:r>
          </a:p>
          <a:p>
            <a:r>
              <a:rPr lang="en-US" dirty="0"/>
              <a:t>Implementation of heat generation terms to account for heating/cooling requirements</a:t>
            </a:r>
          </a:p>
          <a:p>
            <a:r>
              <a:rPr lang="en-US" dirty="0"/>
              <a:t>Include solar reflection from the surrounding environment for the heat flux boundary condition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EB09-05C3-33FE-0D1E-571A4169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3518D-86A2-1FB5-9CF3-DE879329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9C08-01E1-83AF-062A-544B367F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23CE-F0AA-B2BF-1CC3-250C00497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8056"/>
            <a:ext cx="10972800" cy="21380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>
                <a:solidFill>
                  <a:schemeClr val="tx1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3200" b="1">
                <a:solidFill>
                  <a:schemeClr val="tx1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3200" b="1">
                <a:solidFill>
                  <a:schemeClr val="tx1"/>
                </a:solidFill>
              </a:rPr>
              <a:t>Questions?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0A8FF-475A-35B2-545C-1DADE888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74B58-9C59-0112-785A-9A728AAE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Background</a:t>
            </a:r>
          </a:p>
          <a:p>
            <a:r>
              <a:rPr lang="en-US"/>
              <a:t>Research objective</a:t>
            </a:r>
          </a:p>
          <a:p>
            <a:r>
              <a:rPr lang="en-US"/>
              <a:t>Technical approach</a:t>
            </a:r>
          </a:p>
          <a:p>
            <a:r>
              <a:rPr lang="en-US"/>
              <a:t>Problem description</a:t>
            </a:r>
          </a:p>
          <a:p>
            <a:r>
              <a:rPr lang="en-US"/>
              <a:t>Mathematical models</a:t>
            </a:r>
          </a:p>
          <a:p>
            <a:r>
              <a:rPr lang="en-US"/>
              <a:t>Numerical implementation</a:t>
            </a:r>
          </a:p>
          <a:p>
            <a:r>
              <a:rPr lang="en-US"/>
              <a:t>Results</a:t>
            </a:r>
          </a:p>
          <a:p>
            <a:r>
              <a:rPr lang="en-US"/>
              <a:t>Conclusions</a:t>
            </a:r>
          </a:p>
          <a:p>
            <a:r>
              <a:rPr lang="en-US"/>
              <a:t>Future work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E240ADE-5CD7-C84F-FB53-16587793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</p:spTree>
    <p:extLst>
      <p:ext uri="{BB962C8B-B14F-4D97-AF65-F5344CB8AC3E}">
        <p14:creationId xmlns:p14="http://schemas.microsoft.com/office/powerpoint/2010/main" val="279868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A9DD-0CFB-41A4-F2A4-438B5212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469D-FB20-1BCD-E42A-A198BEB0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/>
          <a:lstStyle/>
          <a:p>
            <a:r>
              <a:rPr lang="en-US">
                <a:sym typeface="Arial"/>
              </a:rPr>
              <a:t>Motivation</a:t>
            </a:r>
          </a:p>
          <a:p>
            <a:pPr lvl="1"/>
            <a:r>
              <a:rPr lang="en-US">
                <a:sym typeface="Arial"/>
              </a:rPr>
              <a:t>Pursuing long-duration human presence on the Moon is paramount for advancing scientific exploration</a:t>
            </a:r>
          </a:p>
          <a:p>
            <a:pPr lvl="1"/>
            <a:r>
              <a:rPr lang="en-US">
                <a:sym typeface="Arial"/>
              </a:rPr>
              <a:t>In-situ resource utilization is critical to minimize launch mass from Earth</a:t>
            </a:r>
          </a:p>
          <a:p>
            <a:pPr lvl="1"/>
            <a:r>
              <a:rPr lang="en-US">
                <a:sym typeface="Arial"/>
              </a:rPr>
              <a:t>Harsh lunar environments including extreme temperatures fluctuations from about -133℃ to 120℃ necessitating innovative solutions for habitat construction</a:t>
            </a:r>
          </a:p>
          <a:p>
            <a:pPr lvl="1"/>
            <a:r>
              <a:rPr lang="en-US">
                <a:sym typeface="Arial"/>
              </a:rPr>
              <a:t>Lunar regolith found to be an excellent insulator</a:t>
            </a:r>
          </a:p>
          <a:p>
            <a:r>
              <a:rPr lang="en-US">
                <a:sym typeface="Arial"/>
              </a:rPr>
              <a:t>Numerical challenges</a:t>
            </a:r>
          </a:p>
          <a:p>
            <a:pPr lvl="1"/>
            <a:r>
              <a:rPr lang="en-US">
                <a:ea typeface="ＭＳ Ｐゴシック"/>
                <a:sym typeface="Arial"/>
              </a:rPr>
              <a:t>Transient thermal analysis is a challenge due to lunar temperature fluctuations and lengthy day cycles</a:t>
            </a:r>
            <a:endParaRPr lang="en-US">
              <a:ea typeface="ＭＳ Ｐゴシック"/>
              <a:cs typeface="Arial"/>
            </a:endParaRPr>
          </a:p>
          <a:p>
            <a:pPr lvl="1"/>
            <a:r>
              <a:rPr lang="en-US">
                <a:sym typeface="Arial"/>
              </a:rPr>
              <a:t>Low thermal diffusivity of lunar regolith</a:t>
            </a:r>
          </a:p>
          <a:p>
            <a:pPr lvl="1"/>
            <a:r>
              <a:rPr lang="en-US">
                <a:sym typeface="Arial"/>
              </a:rPr>
              <a:t>Lumped assumption of conducting material not appropriate since Bi &gt;&gt; 0.1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80F56-479A-990B-26A1-9DF10962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/>
          <a:p>
            <a:r>
              <a:rPr lang="en-US"/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52B1F-1CEC-59E6-9D41-3935D95D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74AE-7455-8C52-52C6-776A4372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</p:spPr>
        <p:txBody>
          <a:bodyPr/>
          <a:lstStyle/>
          <a:p>
            <a:r>
              <a:rPr lang="en-US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40B5-538A-E4C4-3CCB-963D2FF7C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/>
          <a:lstStyle/>
          <a:p>
            <a:r>
              <a:rPr lang="en-US">
                <a:sym typeface="Arial"/>
              </a:rPr>
              <a:t>Develop a model to conduct transient thermal analysis of prototypical habitat utilizing in-situ resources</a:t>
            </a:r>
          </a:p>
          <a:p>
            <a:pPr lvl="1"/>
            <a:r>
              <a:rPr lang="en-US"/>
              <a:t>Approximate the transient heat transfer and find the internal temperature change</a:t>
            </a:r>
            <a:endParaRPr lang="en-US">
              <a:sym typeface="Arial"/>
            </a:endParaRPr>
          </a:p>
          <a:p>
            <a:pPr lvl="1"/>
            <a:r>
              <a:rPr lang="en-US">
                <a:sym typeface="Arial"/>
              </a:rPr>
              <a:t>Determine optimal regolith wall thickness for lunar habitat construction</a:t>
            </a:r>
          </a:p>
          <a:p>
            <a:pPr lvl="1"/>
            <a:r>
              <a:rPr lang="en-US">
                <a:sym typeface="Arial"/>
              </a:rPr>
              <a:t>Estimate energy requirements for maintaining habitable conditions within  prototypical lunar habitat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E7208-7E8A-F825-F1A3-CBD11206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/>
          <a:p>
            <a:r>
              <a:rPr lang="en-US"/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4F529-5294-CFBD-843A-109F9CE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304800"/>
          </a:xfrm>
        </p:spPr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028C-A4E0-F62A-4D37-13F3D41B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E4C2-CC29-CE22-B655-DF788A64C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literature review on lunar surface conditions and long duration space travel</a:t>
            </a:r>
          </a:p>
          <a:p>
            <a:r>
              <a:rPr lang="en-US" dirty="0"/>
              <a:t>Develop an in house MATLAB code for numerical analysis of heat transfer through a regolith wall</a:t>
            </a:r>
          </a:p>
          <a:p>
            <a:r>
              <a:rPr lang="en-US" dirty="0"/>
              <a:t>Conduct transient thermal analysis to account for lunar surface temperature variations across multiple lunar day cycles with a simplified model</a:t>
            </a:r>
          </a:p>
          <a:p>
            <a:r>
              <a:rPr lang="en-US" dirty="0"/>
              <a:t>Modify assumptions to make the analysis more accurate</a:t>
            </a:r>
          </a:p>
          <a:p>
            <a:r>
              <a:rPr lang="en-US" dirty="0"/>
              <a:t>Optimize the wall thickness based on quasi-steady heating requirements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9C9D3-5246-9669-E338-8A16CECE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54DCB-C9E6-522B-C4E9-BA7D664C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2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0D25-5954-4A15-080F-734EAC98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89C21-4707-E546-C04F-466449DA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lunar day cycles and large surface temperature fluctuations make transient heat transfer analysis difficult.</a:t>
            </a:r>
          </a:p>
          <a:p>
            <a:r>
              <a:rPr lang="en-US" dirty="0"/>
              <a:t>Thermal requirements for a prototypical lunar habitat need to consider environmental heat transfer</a:t>
            </a:r>
          </a:p>
          <a:p>
            <a:pPr lvl="1"/>
            <a:r>
              <a:rPr lang="en-US" dirty="0"/>
              <a:t>Solar radiation</a:t>
            </a:r>
          </a:p>
          <a:p>
            <a:pPr lvl="1"/>
            <a:r>
              <a:rPr lang="en-US" dirty="0"/>
              <a:t>Radiation to vacuum of space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3209E-41ED-7D6C-3DF9-1E3E8024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C90A7-0808-4D0B-A6FF-C8F10B88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08FBACC-2006-3EF6-EC92-E38B69EB3B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7283" y="3495619"/>
              <a:ext cx="7356475" cy="1402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00">
                      <a:extLst>
                        <a:ext uri="{9D8B030D-6E8A-4147-A177-3AD203B41FA5}">
                          <a16:colId xmlns:a16="http://schemas.microsoft.com/office/drawing/2014/main" val="351793815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187617891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26974329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1873344193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1702465570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3054275221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7075966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[kg/m</a:t>
                          </a:r>
                          <a:r>
                            <a:rPr lang="en-US" b="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[J/kg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K]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[W/m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K]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[1/K]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[Pa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s]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[m</a:t>
                          </a:r>
                          <a:r>
                            <a:rPr lang="en-US" b="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/s]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271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Wadis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1,800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840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6.6e-9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6763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Air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1.18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1006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0.02597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0.00367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1.8e-5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2.2e-5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94132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08FBACC-2006-3EF6-EC92-E38B69EB3B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7924328"/>
                  </p:ext>
                </p:extLst>
              </p:nvPr>
            </p:nvGraphicFramePr>
            <p:xfrm>
              <a:off x="337283" y="3495619"/>
              <a:ext cx="7356475" cy="1402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1400">
                      <a:extLst>
                        <a:ext uri="{9D8B030D-6E8A-4147-A177-3AD203B41FA5}">
                          <a16:colId xmlns:a16="http://schemas.microsoft.com/office/drawing/2014/main" val="351793815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187617891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26974329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1873344193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1702465570"/>
                        </a:ext>
                      </a:extLst>
                    </a:gridCol>
                    <a:gridCol w="923925">
                      <a:extLst>
                        <a:ext uri="{9D8B030D-6E8A-4147-A177-3AD203B41FA5}">
                          <a16:colId xmlns:a16="http://schemas.microsoft.com/office/drawing/2014/main" val="3054275221"/>
                        </a:ext>
                      </a:extLst>
                    </a:gridCol>
                    <a:gridCol w="1000125">
                      <a:extLst>
                        <a:ext uri="{9D8B030D-6E8A-4147-A177-3AD203B41FA5}">
                          <a16:colId xmlns:a16="http://schemas.microsoft.com/office/drawing/2014/main" val="707596692"/>
                        </a:ext>
                      </a:extLst>
                    </a:gridCol>
                  </a:tblGrid>
                  <a:tr h="661289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556" t="-917" r="-478333" b="-125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443" t="-917" r="-343814" b="-125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6742" t="-917" r="-274719" b="-125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8402" t="-917" r="-189349" b="-125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87500" t="-917" r="-110526" b="-125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37195" t="-917" r="-2439" b="-125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271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Wadis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1,800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840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6.6e-9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6763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Air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1.18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1006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0.02597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0.00367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>
                              <a:solidFill>
                                <a:schemeClr val="tx1"/>
                              </a:solidFill>
                            </a:rPr>
                            <a:t>1.8e-5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2.2e-5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94132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AE279B-3781-EF87-B0E3-0735375B6A73}"/>
              </a:ext>
            </a:extLst>
          </p:cNvPr>
          <p:cNvSpPr txBox="1"/>
          <p:nvPr/>
        </p:nvSpPr>
        <p:spPr>
          <a:xfrm>
            <a:off x="411897" y="4931253"/>
            <a:ext cx="714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dirty="0"/>
              <a:t>R. </a:t>
            </a:r>
            <a:r>
              <a:rPr lang="en-US" sz="1100" b="0" dirty="0" err="1"/>
              <a:t>Balasubramaniam</a:t>
            </a:r>
            <a:r>
              <a:rPr lang="en-US" sz="1100" b="0" dirty="0"/>
              <a:t> et al., “Analysis of Solar-Heated Thermal Wadis to Support Extended-Duration Lunar Exploration,” Proceedings of 47</a:t>
            </a:r>
            <a:r>
              <a:rPr lang="en-US" sz="1100" b="0" baseline="30000" dirty="0"/>
              <a:t>th</a:t>
            </a:r>
            <a:r>
              <a:rPr lang="en-US" sz="1100" b="0" dirty="0"/>
              <a:t> AIAA Aerospace Sciences Meeting, January 5-8, 2009, Orlando, Florida, USA.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73EB9-5737-1F92-0C69-A0907C1E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23"/>
          <a:stretch/>
        </p:blipFill>
        <p:spPr>
          <a:xfrm>
            <a:off x="7796982" y="2321629"/>
            <a:ext cx="3544082" cy="34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7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804A-29D1-4E8C-B96A-00727094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88DC1-61FD-0AE0-F112-7182518A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1D heat transfer</a:t>
            </a:r>
          </a:p>
          <a:p>
            <a:r>
              <a:rPr lang="en-US"/>
              <a:t>No heat generation</a:t>
            </a:r>
          </a:p>
          <a:p>
            <a:r>
              <a:rPr lang="en-US"/>
              <a:t>Consider only incoming solar radiation and radiation out to vacuum of space</a:t>
            </a:r>
          </a:p>
          <a:p>
            <a:r>
              <a:rPr lang="en-US"/>
              <a:t>Internal natural convection</a:t>
            </a:r>
          </a:p>
          <a:p>
            <a:r>
              <a:rPr lang="en-US"/>
              <a:t>Internal environment treated as lumped</a:t>
            </a:r>
          </a:p>
          <a:p>
            <a:r>
              <a:rPr lang="en-US"/>
              <a:t>Constant material properties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9522B-EDFF-799B-7026-C69ED870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F6963-B44E-63CD-184E-700F93B7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1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57F3-0C65-0AD2-9AA7-38DFF0BF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8604A-A067-D076-A7BE-C9AA055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33E66-5EB1-1E60-6726-329DB46C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6D9BE-7B49-FEB3-BB42-FA9FD616B10E}"/>
              </a:ext>
            </a:extLst>
          </p:cNvPr>
          <p:cNvSpPr txBox="1"/>
          <p:nvPr/>
        </p:nvSpPr>
        <p:spPr>
          <a:xfrm>
            <a:off x="6241476" y="5734304"/>
            <a:ext cx="5565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/>
              <a:t>R.B. Malla and K.M. Brown, “Determination of Temperature Variabtion on Lunar Surface and Subsurface for Habitat Analysis and Design,” Acta Astronautica, 107, pp. 196-207, 2015.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2BA1AB5-FC99-645D-F1CB-CBECD3C48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95120"/>
              </p:ext>
            </p:extLst>
          </p:nvPr>
        </p:nvGraphicFramePr>
        <p:xfrm>
          <a:off x="5237826" y="1465262"/>
          <a:ext cx="40640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320" imgH="2552400" progId="Equation.DSMT4">
                  <p:embed/>
                </p:oleObj>
              </mc:Choice>
              <mc:Fallback>
                <p:oleObj name="Equation" r:id="rId3" imgW="2641320" imgH="255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2BA1AB5-FC99-645D-F1CB-CBECD3C48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7826" y="1465262"/>
                        <a:ext cx="4064000" cy="392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4FA11B-0C3D-3B4F-9495-78A5D69C3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96195"/>
              </p:ext>
            </p:extLst>
          </p:nvPr>
        </p:nvGraphicFramePr>
        <p:xfrm>
          <a:off x="284163" y="2962275"/>
          <a:ext cx="4614862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81000" imgH="1231560" progId="Equation.DSMT4">
                  <p:embed/>
                </p:oleObj>
              </mc:Choice>
              <mc:Fallback>
                <p:oleObj name="Equation" r:id="rId5" imgW="2781000" imgH="1231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4FA11B-0C3D-3B4F-9495-78A5D69C3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63" y="2962275"/>
                        <a:ext cx="4614862" cy="20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B27A83B-8ED6-CE70-E4BD-ABB622718C3F}"/>
              </a:ext>
            </a:extLst>
          </p:cNvPr>
          <p:cNvGrpSpPr/>
          <p:nvPr/>
        </p:nvGrpSpPr>
        <p:grpSpPr>
          <a:xfrm>
            <a:off x="9024025" y="1814460"/>
            <a:ext cx="3038267" cy="2950482"/>
            <a:chOff x="6966368" y="1480800"/>
            <a:chExt cx="3485208" cy="3313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725133-0831-B39B-1BD5-8394AF3FF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6368" y="1480800"/>
              <a:ext cx="3485208" cy="29668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5E1708-42DA-E820-D01B-43AA53EAB9E0}"/>
                </a:ext>
              </a:extLst>
            </p:cNvPr>
            <p:cNvSpPr txBox="1"/>
            <p:nvPr/>
          </p:nvSpPr>
          <p:spPr>
            <a:xfrm>
              <a:off x="7321550" y="4393945"/>
              <a:ext cx="2990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Solar radiation heat flux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D51370-BECD-5969-CAE3-B1C10DABD4A6}"/>
              </a:ext>
            </a:extLst>
          </p:cNvPr>
          <p:cNvGrpSpPr/>
          <p:nvPr/>
        </p:nvGrpSpPr>
        <p:grpSpPr>
          <a:xfrm>
            <a:off x="431372" y="1446820"/>
            <a:ext cx="4595631" cy="1006135"/>
            <a:chOff x="249575" y="1163404"/>
            <a:chExt cx="4595631" cy="100613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FB8EB9-1617-75A1-CBD6-A9CF4F3F705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5350" y="1688748"/>
              <a:ext cx="3309035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3969BE-2C01-CCBF-56C6-6D6BE039DEE5}"/>
                </a:ext>
              </a:extLst>
            </p:cNvPr>
            <p:cNvSpPr/>
            <p:nvPr/>
          </p:nvSpPr>
          <p:spPr bwMode="auto">
            <a:xfrm>
              <a:off x="652470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2CBADF-F06A-1562-256E-9F5A27AE311A}"/>
                </a:ext>
              </a:extLst>
            </p:cNvPr>
            <p:cNvSpPr/>
            <p:nvPr/>
          </p:nvSpPr>
          <p:spPr bwMode="auto">
            <a:xfrm>
              <a:off x="2980414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E2A517-BC59-BE30-A1EB-6CDAFC8B4523}"/>
                </a:ext>
              </a:extLst>
            </p:cNvPr>
            <p:cNvSpPr/>
            <p:nvPr/>
          </p:nvSpPr>
          <p:spPr bwMode="auto">
            <a:xfrm>
              <a:off x="4144385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300F7562-87BE-66A0-5716-9C2A00EE64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0613675"/>
                </p:ext>
              </p:extLst>
            </p:nvPr>
          </p:nvGraphicFramePr>
          <p:xfrm>
            <a:off x="1674725" y="1686939"/>
            <a:ext cx="5318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360" imgH="253800" progId="Equation.DSMT4">
                    <p:embed/>
                  </p:oleObj>
                </mc:Choice>
                <mc:Fallback>
                  <p:oleObj name="Equation" r:id="rId8" imgW="279360" imgH="25380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85B6D158-9141-8BA9-25F2-EB139AE400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74725" y="1686939"/>
                          <a:ext cx="531813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A8DA2AD0-19CD-4B7C-8B3B-5ED0C9CFA8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020128"/>
                </p:ext>
              </p:extLst>
            </p:nvPr>
          </p:nvGraphicFramePr>
          <p:xfrm>
            <a:off x="249575" y="1472038"/>
            <a:ext cx="345860" cy="433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40" imgH="241200" progId="Equation.DSMT4">
                    <p:embed/>
                  </p:oleObj>
                </mc:Choice>
                <mc:Fallback>
                  <p:oleObj name="Equation" r:id="rId10" imgW="215640" imgH="24120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5E7D4804-C549-12FD-7838-530581D5448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9575" y="1472038"/>
                          <a:ext cx="345860" cy="433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2181CC-2D2B-09DB-3AF5-CB7D04C9CFC8}"/>
                </a:ext>
              </a:extLst>
            </p:cNvPr>
            <p:cNvSpPr/>
            <p:nvPr/>
          </p:nvSpPr>
          <p:spPr bwMode="auto">
            <a:xfrm>
              <a:off x="1816442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1F7063C4-8A2F-B065-84D0-7B0A239BB8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95188"/>
                </p:ext>
              </p:extLst>
            </p:nvPr>
          </p:nvGraphicFramePr>
          <p:xfrm>
            <a:off x="2842022" y="1744089"/>
            <a:ext cx="53181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17160" imgH="253800" progId="Equation.DSMT4">
                    <p:embed/>
                  </p:oleObj>
                </mc:Choice>
                <mc:Fallback>
                  <p:oleObj name="Equation" r:id="rId12" imgW="3171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42022" y="1744089"/>
                          <a:ext cx="531813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31F15DD8-CA0C-8DA1-D534-3AE4B828E6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5364163"/>
                </p:ext>
              </p:extLst>
            </p:nvPr>
          </p:nvGraphicFramePr>
          <p:xfrm>
            <a:off x="4392407" y="1493456"/>
            <a:ext cx="45279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17160" imgH="253800" progId="Equation.DSMT4">
                    <p:embed/>
                  </p:oleObj>
                </mc:Choice>
                <mc:Fallback>
                  <p:oleObj name="Equation" r:id="rId14" imgW="3171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392407" y="1493456"/>
                          <a:ext cx="452799" cy="362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0879BAB-00B6-F8B9-3922-79C8C9E72C2C}"/>
                </a:ext>
              </a:extLst>
            </p:cNvPr>
            <p:cNvSpPr txBox="1"/>
            <p:nvPr/>
          </p:nvSpPr>
          <p:spPr>
            <a:xfrm>
              <a:off x="582280" y="1245262"/>
              <a:ext cx="1424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Natural convection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305963-648C-9663-2D6E-C40B43A9C901}"/>
                </a:ext>
              </a:extLst>
            </p:cNvPr>
            <p:cNvSpPr txBox="1"/>
            <p:nvPr/>
          </p:nvSpPr>
          <p:spPr>
            <a:xfrm>
              <a:off x="1816977" y="1416074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Conduction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FC3432-981C-45D9-BCA8-F84B738354A5}"/>
                </a:ext>
              </a:extLst>
            </p:cNvPr>
            <p:cNvSpPr txBox="1"/>
            <p:nvPr/>
          </p:nvSpPr>
          <p:spPr>
            <a:xfrm>
              <a:off x="2919140" y="1420828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Radiation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08643D-7449-7ED5-A316-141EDCBF537D}"/>
                </a:ext>
              </a:extLst>
            </p:cNvPr>
            <p:cNvSpPr/>
            <p:nvPr/>
          </p:nvSpPr>
          <p:spPr bwMode="auto">
            <a:xfrm>
              <a:off x="2409666" y="1163404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B28DF0-A57C-F60B-EEB6-43EDC831C73D}"/>
                </a:ext>
              </a:extLst>
            </p:cNvPr>
            <p:cNvSpPr/>
            <p:nvPr/>
          </p:nvSpPr>
          <p:spPr bwMode="auto">
            <a:xfrm>
              <a:off x="2961367" y="1169988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AD0DD6-3200-F779-2FD2-B0184BF1E7AD}"/>
                </a:ext>
              </a:extLst>
            </p:cNvPr>
            <p:cNvSpPr/>
            <p:nvPr/>
          </p:nvSpPr>
          <p:spPr bwMode="auto">
            <a:xfrm>
              <a:off x="1808532" y="1176143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011D53-A312-3CF4-3E1A-E0C362257CA3}"/>
                </a:ext>
              </a:extLst>
            </p:cNvPr>
            <p:cNvSpPr/>
            <p:nvPr/>
          </p:nvSpPr>
          <p:spPr bwMode="auto">
            <a:xfrm>
              <a:off x="621866" y="1179612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0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4A85-B108-BBDD-66A1-AD2CB7B0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Models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A4788-3ACA-F425-D750-0065ECDC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2024 – August 26-30,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54019-008B-2049-9DD9-BE96729E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7C0AF0B-3289-21DF-C708-01A0DE83D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78497"/>
              </p:ext>
            </p:extLst>
          </p:nvPr>
        </p:nvGraphicFramePr>
        <p:xfrm>
          <a:off x="834267" y="2846807"/>
          <a:ext cx="3879817" cy="267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1473120" progId="Equation.DSMT4">
                  <p:embed/>
                </p:oleObj>
              </mc:Choice>
              <mc:Fallback>
                <p:oleObj name="Equation" r:id="rId3" imgW="2133360" imgH="1473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7C0AF0B-3289-21DF-C708-01A0DE83D6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267" y="2846807"/>
                        <a:ext cx="3879817" cy="2678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1F19E3E-65AC-FDDE-573C-29EE4B63F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41247"/>
              </p:ext>
            </p:extLst>
          </p:nvPr>
        </p:nvGraphicFramePr>
        <p:xfrm>
          <a:off x="5683250" y="1243013"/>
          <a:ext cx="5213350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71800" imgH="1828800" progId="Equation.DSMT4">
                  <p:embed/>
                </p:oleObj>
              </mc:Choice>
              <mc:Fallback>
                <p:oleObj name="Equation" r:id="rId5" imgW="2971800" imgH="1828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1F19E3E-65AC-FDDE-573C-29EE4B63F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3250" y="1243013"/>
                        <a:ext cx="5213350" cy="320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29A43A-B302-8124-2FFF-E0C5EAE1E814}"/>
              </a:ext>
            </a:extLst>
          </p:cNvPr>
          <p:cNvSpPr txBox="1"/>
          <p:nvPr/>
        </p:nvSpPr>
        <p:spPr>
          <a:xfrm>
            <a:off x="6096000" y="5344254"/>
            <a:ext cx="2572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dirty="0"/>
              <a:t>T. Bergman et.al, Fundamentals of Heat and Mass Transfer, 8</a:t>
            </a:r>
            <a:r>
              <a:rPr lang="en-US" sz="1100" b="0" baseline="30000" dirty="0"/>
              <a:t>th</a:t>
            </a:r>
            <a:r>
              <a:rPr lang="en-US" sz="1100" b="0" dirty="0"/>
              <a:t> Edition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A6BE04-0CC6-70EB-0A28-B9BCB2700D7D}"/>
              </a:ext>
            </a:extLst>
          </p:cNvPr>
          <p:cNvGrpSpPr/>
          <p:nvPr/>
        </p:nvGrpSpPr>
        <p:grpSpPr>
          <a:xfrm>
            <a:off x="431372" y="1446820"/>
            <a:ext cx="4595631" cy="1006135"/>
            <a:chOff x="249575" y="1163404"/>
            <a:chExt cx="4595631" cy="100613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A0763D6-2541-8519-AC8B-75D80378691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5350" y="1688748"/>
              <a:ext cx="3309035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BACDF15-8056-E552-EE3E-1008423BDBC4}"/>
                </a:ext>
              </a:extLst>
            </p:cNvPr>
            <p:cNvSpPr/>
            <p:nvPr/>
          </p:nvSpPr>
          <p:spPr bwMode="auto">
            <a:xfrm>
              <a:off x="652470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10D013-CC3F-7AE1-6DBB-DEC70D84A8A6}"/>
                </a:ext>
              </a:extLst>
            </p:cNvPr>
            <p:cNvSpPr/>
            <p:nvPr/>
          </p:nvSpPr>
          <p:spPr bwMode="auto">
            <a:xfrm>
              <a:off x="2980414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C792C29-ED3B-AECE-1AAD-3EFE94B6C09F}"/>
                </a:ext>
              </a:extLst>
            </p:cNvPr>
            <p:cNvSpPr/>
            <p:nvPr/>
          </p:nvSpPr>
          <p:spPr bwMode="auto">
            <a:xfrm>
              <a:off x="4144385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DCCB77B1-C29C-922B-38B6-4262F00C97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6593238"/>
                </p:ext>
              </p:extLst>
            </p:nvPr>
          </p:nvGraphicFramePr>
          <p:xfrm>
            <a:off x="1674725" y="1686939"/>
            <a:ext cx="5318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9360" imgH="253800" progId="Equation.DSMT4">
                    <p:embed/>
                  </p:oleObj>
                </mc:Choice>
                <mc:Fallback>
                  <p:oleObj name="Equation" r:id="rId7" imgW="279360" imgH="25380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300F7562-87BE-66A0-5716-9C2A00EE64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74725" y="1686939"/>
                          <a:ext cx="531813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F0D73D9C-DC69-9ED9-92A3-1CF97D200A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9889159"/>
                </p:ext>
              </p:extLst>
            </p:nvPr>
          </p:nvGraphicFramePr>
          <p:xfrm>
            <a:off x="249575" y="1472038"/>
            <a:ext cx="345860" cy="433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40" imgH="241200" progId="Equation.DSMT4">
                    <p:embed/>
                  </p:oleObj>
                </mc:Choice>
                <mc:Fallback>
                  <p:oleObj name="Equation" r:id="rId9" imgW="215640" imgH="24120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A8DA2AD0-19CD-4B7C-8B3B-5ED0C9CFA8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9575" y="1472038"/>
                          <a:ext cx="345860" cy="433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6A276E0-75C5-58E0-18B7-D10CBD66FD87}"/>
                </a:ext>
              </a:extLst>
            </p:cNvPr>
            <p:cNvSpPr/>
            <p:nvPr/>
          </p:nvSpPr>
          <p:spPr bwMode="auto">
            <a:xfrm>
              <a:off x="1816442" y="1597308"/>
              <a:ext cx="182881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490DF0EA-DF5F-9D8B-68D2-C97FB5D365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682483"/>
                </p:ext>
              </p:extLst>
            </p:nvPr>
          </p:nvGraphicFramePr>
          <p:xfrm>
            <a:off x="2842022" y="1744089"/>
            <a:ext cx="53181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160" imgH="253800" progId="Equation.DSMT4">
                    <p:embed/>
                  </p:oleObj>
                </mc:Choice>
                <mc:Fallback>
                  <p:oleObj name="Equation" r:id="rId11" imgW="317160" imgH="25380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1F7063C4-8A2F-B065-84D0-7B0A239BB8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42022" y="1744089"/>
                          <a:ext cx="531813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54C611D7-719E-0008-7AFB-0A0EF94BE2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7521160"/>
                </p:ext>
              </p:extLst>
            </p:nvPr>
          </p:nvGraphicFramePr>
          <p:xfrm>
            <a:off x="4392407" y="1493456"/>
            <a:ext cx="452799" cy="362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31F15DD8-CA0C-8DA1-D534-3AE4B828E6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392407" y="1493456"/>
                          <a:ext cx="452799" cy="362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2ABC88-9798-8464-3D0C-B5C3066DF12C}"/>
                </a:ext>
              </a:extLst>
            </p:cNvPr>
            <p:cNvSpPr txBox="1"/>
            <p:nvPr/>
          </p:nvSpPr>
          <p:spPr>
            <a:xfrm>
              <a:off x="582280" y="1245262"/>
              <a:ext cx="1424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Natural convection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BA7F84-EA69-CA49-8AFC-C510267D8BE2}"/>
                </a:ext>
              </a:extLst>
            </p:cNvPr>
            <p:cNvSpPr txBox="1"/>
            <p:nvPr/>
          </p:nvSpPr>
          <p:spPr>
            <a:xfrm>
              <a:off x="1816977" y="1416074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Conduction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ECB92B-29BD-EA2A-D455-6C5005502EA4}"/>
                </a:ext>
              </a:extLst>
            </p:cNvPr>
            <p:cNvSpPr txBox="1"/>
            <p:nvPr/>
          </p:nvSpPr>
          <p:spPr>
            <a:xfrm>
              <a:off x="2919140" y="1420828"/>
              <a:ext cx="142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Radiation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1C893E5-2148-A4C9-AF33-526BDAB54E46}"/>
                </a:ext>
              </a:extLst>
            </p:cNvPr>
            <p:cNvSpPr/>
            <p:nvPr/>
          </p:nvSpPr>
          <p:spPr bwMode="auto">
            <a:xfrm>
              <a:off x="2409666" y="1163404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881C36-039F-1444-DC28-FB6FD1532C86}"/>
                </a:ext>
              </a:extLst>
            </p:cNvPr>
            <p:cNvSpPr/>
            <p:nvPr/>
          </p:nvSpPr>
          <p:spPr bwMode="auto">
            <a:xfrm>
              <a:off x="2961367" y="1169988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700A38-A586-C4FE-EB8B-7CA46526790C}"/>
                </a:ext>
              </a:extLst>
            </p:cNvPr>
            <p:cNvSpPr/>
            <p:nvPr/>
          </p:nvSpPr>
          <p:spPr bwMode="auto">
            <a:xfrm>
              <a:off x="1808532" y="1176143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4DEDDE-C12C-5DF0-D8A5-CB1601C52331}"/>
                </a:ext>
              </a:extLst>
            </p:cNvPr>
            <p:cNvSpPr/>
            <p:nvPr/>
          </p:nvSpPr>
          <p:spPr bwMode="auto">
            <a:xfrm>
              <a:off x="621866" y="1179612"/>
              <a:ext cx="207808" cy="2599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9894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4DBCF558E974F8F6042B85F27F550" ma:contentTypeVersion="13" ma:contentTypeDescription="Create a new document." ma:contentTypeScope="" ma:versionID="7b74fb5f3375dd4fc092dbfc1fb88b89">
  <xsd:schema xmlns:xsd="http://www.w3.org/2001/XMLSchema" xmlns:xs="http://www.w3.org/2001/XMLSchema" xmlns:p="http://schemas.microsoft.com/office/2006/metadata/properties" xmlns:ns2="49349bec-f6d6-4581-a243-30eb8b4d9727" xmlns:ns3="f1c8cde4-8972-4c28-8907-b1a5623db717" targetNamespace="http://schemas.microsoft.com/office/2006/metadata/properties" ma:root="true" ma:fieldsID="9682bcb3a656ed21ee82cdfd8496da3d" ns2:_="" ns3:_="">
    <xsd:import namespace="49349bec-f6d6-4581-a243-30eb8b4d9727"/>
    <xsd:import namespace="f1c8cde4-8972-4c28-8907-b1a5623db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9bec-f6d6-4581-a243-30eb8b4d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cde4-8972-4c28-8907-b1a5623db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bc1034-8d74-4b17-a399-7b30c8a07dcb}" ma:internalName="TaxCatchAll" ma:showField="CatchAllData" ma:web="f1c8cde4-8972-4c28-8907-b1a5623db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8cde4-8972-4c28-8907-b1a5623db717" xsi:nil="true"/>
    <lcf76f155ced4ddcb4097134ff3c332f xmlns="49349bec-f6d6-4581-a243-30eb8b4d97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46DCFC-8D8E-4AB1-9799-5C595E268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349bec-f6d6-4581-a243-30eb8b4d9727"/>
    <ds:schemaRef ds:uri="f1c8cde4-8972-4c28-8907-b1a5623db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75F7E1-25EC-49AD-AD10-E5DBBDD78C4A}">
  <ds:schemaRefs>
    <ds:schemaRef ds:uri="ae66023d-6aa1-43af-888f-7625215be6b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c3c7ca0e-63ce-4653-96bc-36df13496454"/>
    <ds:schemaRef ds:uri="http://www.w3.org/XML/1998/namespace"/>
    <ds:schemaRef ds:uri="f1c8cde4-8972-4c28-8907-b1a5623db717"/>
    <ds:schemaRef ds:uri="49349bec-f6d6-4581-a243-30eb8b4d9727"/>
  </ds:schemaRefs>
</ds:datastoreItem>
</file>

<file path=customXml/itemProps3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1318</Words>
  <Application>Microsoft Office PowerPoint</Application>
  <PresentationFormat>Widescreen</PresentationFormat>
  <Paragraphs>252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Numerical Analysis of Thermal Shielding for Lunar Surface Habitat Design Matt Buckley, Eymon Lan, and Shanbin Shi Rensselaer Polytechnic Institute</vt:lpstr>
      <vt:lpstr>Contents</vt:lpstr>
      <vt:lpstr>Background</vt:lpstr>
      <vt:lpstr>Research Objectives</vt:lpstr>
      <vt:lpstr>Technical Approach</vt:lpstr>
      <vt:lpstr>Problem Description</vt:lpstr>
      <vt:lpstr>Assumptions</vt:lpstr>
      <vt:lpstr>Mathematical Models</vt:lpstr>
      <vt:lpstr>Mathematical Models (Cont’d)</vt:lpstr>
      <vt:lpstr>Mathematical Models (Cont’d)</vt:lpstr>
      <vt:lpstr>Numerical Implementation</vt:lpstr>
      <vt:lpstr>Results</vt:lpstr>
      <vt:lpstr>Results (Cont’d)</vt:lpstr>
      <vt:lpstr>Results (Cont’d)</vt:lpstr>
      <vt:lpstr>Results (Cont’d)</vt:lpstr>
      <vt:lpstr>Results (Cont’d)</vt:lpstr>
      <vt:lpstr>Conclusions</vt:lpstr>
      <vt:lpstr>Future Work</vt:lpstr>
      <vt:lpstr>PowerPoint Presentation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Lan, Eymon</cp:lastModifiedBy>
  <cp:revision>134</cp:revision>
  <cp:lastPrinted>2001-11-30T21:59:45Z</cp:lastPrinted>
  <dcterms:created xsi:type="dcterms:W3CDTF">2001-11-21T21:59:03Z</dcterms:created>
  <dcterms:modified xsi:type="dcterms:W3CDTF">2024-08-21T20:34:20Z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0x010100ACFF8931351A7244A7C1AF8BADCE4C2E</vt:lpwstr>
  </property>
  <property fmtid="{D5CDD505-2E9C-101B-9397-08002B2CF9AE}" pid="3" name="MediaServiceImageTags">
    <vt:lpwstr/>
  </property>
</Properties>
</file>