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451" r:id="rId1"/>
  </p:sldMasterIdLst>
  <p:notesMasterIdLst>
    <p:notesMasterId r:id="rId17"/>
  </p:notesMasterIdLst>
  <p:handoutMasterIdLst>
    <p:handoutMasterId r:id="rId18"/>
  </p:handoutMasterIdLst>
  <p:sldIdLst>
    <p:sldId id="256" r:id="rId2"/>
    <p:sldId id="2491" r:id="rId3"/>
    <p:sldId id="2492" r:id="rId4"/>
    <p:sldId id="2489" r:id="rId5"/>
    <p:sldId id="2493" r:id="rId6"/>
    <p:sldId id="2494" r:id="rId7"/>
    <p:sldId id="2495" r:id="rId8"/>
    <p:sldId id="2496" r:id="rId9"/>
    <p:sldId id="2498" r:id="rId10"/>
    <p:sldId id="2499" r:id="rId11"/>
    <p:sldId id="2500" r:id="rId12"/>
    <p:sldId id="2501" r:id="rId13"/>
    <p:sldId id="2502" r:id="rId14"/>
    <p:sldId id="2503" r:id="rId15"/>
    <p:sldId id="2504" r:id="rId16"/>
  </p:sldIdLst>
  <p:sldSz cx="14630400" cy="8229600"/>
  <p:notesSz cx="7315200" cy="9601200"/>
  <p:defaultTextStyle>
    <a:defPPr>
      <a:defRPr lang="en-US"/>
    </a:defPPr>
    <a:lvl1pPr marL="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  <p15:guide id="3" pos="87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9A9"/>
    <a:srgbClr val="AA2BE5"/>
    <a:srgbClr val="DADFEF"/>
    <a:srgbClr val="00BCFF"/>
    <a:srgbClr val="00FFFF"/>
    <a:srgbClr val="E200FF"/>
    <a:srgbClr val="3E00FF"/>
    <a:srgbClr val="000000"/>
    <a:srgbClr val="883290"/>
    <a:srgbClr val="FFF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solidFill>
                <a:schemeClr val="dk1"/>
              </a:solidFill>
            </a:ln>
          </a:insideH>
          <a:insideV>
            <a:ln>
              <a:solidFill>
                <a:schemeClr val="dk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86" autoAdjust="0"/>
  </p:normalViewPr>
  <p:slideViewPr>
    <p:cSldViewPr snapToGrid="0" snapToObjects="1">
      <p:cViewPr varScale="1">
        <p:scale>
          <a:sx n="89" d="100"/>
          <a:sy n="89" d="100"/>
        </p:scale>
        <p:origin x="138" y="96"/>
      </p:cViewPr>
      <p:guideLst>
        <p:guide orient="horz" pos="2592"/>
        <p:guide pos="4608"/>
        <p:guide pos="8790"/>
      </p:guideLst>
    </p:cSldViewPr>
  </p:slideViewPr>
  <p:outlineViewPr>
    <p:cViewPr>
      <p:scale>
        <a:sx n="33" d="100"/>
        <a:sy n="33" d="100"/>
      </p:scale>
      <p:origin x="0" y="-93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351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>
              <a:latin typeface="Arial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840316-3FB0-AC49-9724-FBCD29E0115A}" type="datetime1">
              <a:rPr lang="en-US" smtClean="0">
                <a:latin typeface="Arial Regular"/>
              </a:rPr>
              <a:t>8/6/2024</a:t>
            </a:fld>
            <a:endParaRPr lang="en-US" dirty="0">
              <a:latin typeface="Arial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>
              <a:latin typeface="Arial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48B889C-5E22-FE40-9F91-1D0E80D3B361}" type="slidenum">
              <a:rPr lang="en-US" smtClean="0">
                <a:latin typeface="Arial Regular"/>
              </a:rPr>
              <a:t>‹#›</a:t>
            </a:fld>
            <a:endParaRPr lang="en-US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7995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 b="0" i="0">
                <a:latin typeface="Arial Regular"/>
              </a:defRPr>
            </a:lvl1pPr>
          </a:lstStyle>
          <a:p>
            <a:fld id="{4C892A5C-EED2-8E42-8700-2077C2BD4744}" type="datetime1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 b="0" i="0">
                <a:latin typeface="Arial Regular"/>
              </a:defRPr>
            </a:lvl1pPr>
          </a:lstStyle>
          <a:p>
            <a:fld id="{C5520F8E-B86B-724D-83FF-760051E34C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23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31520" rtl="0" eaLnBrk="1" latinLnBrk="0" hangingPunct="1">
      <a:defRPr sz="1920" b="0" i="0" kern="1200">
        <a:solidFill>
          <a:schemeClr val="tx1"/>
        </a:solidFill>
        <a:latin typeface="Arial Regular"/>
        <a:ea typeface="+mn-ea"/>
        <a:cs typeface="+mn-cs"/>
      </a:defRPr>
    </a:lvl1pPr>
    <a:lvl2pPr marL="731520" algn="l" defTabSz="731520" rtl="0" eaLnBrk="1" latinLnBrk="0" hangingPunct="1">
      <a:defRPr sz="1920" b="0" i="0" kern="1200">
        <a:solidFill>
          <a:schemeClr val="tx1"/>
        </a:solidFill>
        <a:latin typeface="Arial Regular"/>
        <a:ea typeface="+mn-ea"/>
        <a:cs typeface="+mn-cs"/>
      </a:defRPr>
    </a:lvl2pPr>
    <a:lvl3pPr marL="1463040" algn="l" defTabSz="731520" rtl="0" eaLnBrk="1" latinLnBrk="0" hangingPunct="1">
      <a:defRPr sz="1920" b="0" i="0" kern="1200">
        <a:solidFill>
          <a:schemeClr val="tx1"/>
        </a:solidFill>
        <a:latin typeface="Arial Regular"/>
        <a:ea typeface="+mn-ea"/>
        <a:cs typeface="+mn-cs"/>
      </a:defRPr>
    </a:lvl3pPr>
    <a:lvl4pPr marL="2194560" algn="l" defTabSz="731520" rtl="0" eaLnBrk="1" latinLnBrk="0" hangingPunct="1">
      <a:defRPr sz="1920" b="0" i="0" kern="1200">
        <a:solidFill>
          <a:schemeClr val="tx1"/>
        </a:solidFill>
        <a:latin typeface="Arial Regular"/>
        <a:ea typeface="+mn-ea"/>
        <a:cs typeface="+mn-cs"/>
      </a:defRPr>
    </a:lvl4pPr>
    <a:lvl5pPr marL="2926080" algn="l" defTabSz="731520" rtl="0" eaLnBrk="1" latinLnBrk="0" hangingPunct="1">
      <a:defRPr sz="1920" b="0" i="0" kern="1200">
        <a:solidFill>
          <a:schemeClr val="tx1"/>
        </a:solidFill>
        <a:latin typeface="Arial Regular"/>
        <a:ea typeface="+mn-ea"/>
        <a:cs typeface="+mn-cs"/>
      </a:defRPr>
    </a:lvl5pPr>
    <a:lvl6pPr marL="365760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| Black 3D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31520" y="560194"/>
            <a:ext cx="8094950" cy="1941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HERE. CAPS. ARIAL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3C090984-216A-4A23-8537-89008586DB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519" y="2566582"/>
            <a:ext cx="8094952" cy="736624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 spc="3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HERE. ALL CAPS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92608" y="8043866"/>
            <a:ext cx="35509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CF5374A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668EB-3B18-6E98-A97C-C294F97F37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DCEEF-28DB-96B2-9BD3-92BC89DC6AF9}"/>
              </a:ext>
            </a:extLst>
          </p:cNvPr>
          <p:cNvSpPr txBox="1">
            <a:spLocks/>
          </p:cNvSpPr>
          <p:nvPr userDrawn="1"/>
        </p:nvSpPr>
        <p:spPr>
          <a:xfrm>
            <a:off x="13324911" y="143075"/>
            <a:ext cx="1222775" cy="321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600" b="0" kern="800" spc="4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VG-XXXX</a:t>
            </a:r>
          </a:p>
        </p:txBody>
      </p:sp>
    </p:spTree>
    <p:extLst>
      <p:ext uri="{BB962C8B-B14F-4D97-AF65-F5344CB8AC3E}">
        <p14:creationId xmlns:p14="http://schemas.microsoft.com/office/powerpoint/2010/main" val="46951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Two Columns |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C5A4B9D-E5EB-4E0B-9B27-98BCC447BC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2773" y="2104119"/>
            <a:ext cx="6464301" cy="5247206"/>
          </a:xfrm>
        </p:spPr>
        <p:txBody>
          <a:bodyPr/>
          <a:lstStyle>
            <a:lvl1pPr>
              <a:buClr>
                <a:srgbClr val="00BCFF"/>
              </a:buClr>
              <a:defRPr/>
            </a:lvl1pPr>
            <a:lvl2pPr>
              <a:buClr>
                <a:srgbClr val="00BCFF"/>
              </a:buClr>
              <a:defRPr/>
            </a:lvl2pPr>
            <a:lvl3pPr>
              <a:buClr>
                <a:srgbClr val="00BCFF"/>
              </a:buClr>
              <a:defRPr/>
            </a:lvl3pPr>
            <a:lvl4pPr>
              <a:buClr>
                <a:srgbClr val="00BCFF"/>
              </a:buClr>
              <a:defRPr/>
            </a:lvl4pPr>
            <a:lvl5pPr>
              <a:buClr>
                <a:srgbClr val="ACACAC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F1C83059-51E5-4C78-98F2-FD7F352BC5B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593328" y="2105593"/>
            <a:ext cx="6464301" cy="5236706"/>
          </a:xfrm>
        </p:spPr>
        <p:txBody>
          <a:bodyPr/>
          <a:lstStyle>
            <a:lvl1pPr>
              <a:buClr>
                <a:srgbClr val="00BCFF"/>
              </a:buClr>
              <a:defRPr/>
            </a:lvl1pPr>
            <a:lvl2pPr>
              <a:buClr>
                <a:srgbClr val="00BCFF"/>
              </a:buClr>
              <a:defRPr/>
            </a:lvl2pPr>
            <a:lvl3pPr>
              <a:buClr>
                <a:srgbClr val="00BCFF"/>
              </a:buClr>
              <a:defRPr/>
            </a:lvl3pPr>
            <a:lvl4pPr>
              <a:buClr>
                <a:srgbClr val="00BCFF"/>
              </a:buClr>
              <a:defRPr/>
            </a:lvl4pPr>
            <a:lvl5pPr>
              <a:buClr>
                <a:srgbClr val="ACACAC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8C014-E3EF-A171-CF6E-9E5ECDD03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79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Three Columns  |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572773" y="2103120"/>
            <a:ext cx="4242816" cy="5289389"/>
          </a:xfrm>
        </p:spPr>
        <p:txBody>
          <a:bodyPr>
            <a:normAutofit/>
          </a:bodyPr>
          <a:lstStyle>
            <a:lvl1pPr marL="342900" indent="-342900">
              <a:buClr>
                <a:srgbClr val="00BCFF"/>
              </a:buClr>
              <a:buFont typeface="Arial" panose="020B0604020202020204" pitchFamily="34" charset="0"/>
              <a:buChar char="•"/>
              <a:defRPr sz="2400"/>
            </a:lvl1pPr>
            <a:lvl2pPr marL="1079500" indent="-342900">
              <a:buClr>
                <a:srgbClr val="00BCFF"/>
              </a:buClr>
              <a:buFont typeface="Arial" panose="020B0604020202020204" pitchFamily="34" charset="0"/>
              <a:buChar char="•"/>
              <a:defRPr sz="2000"/>
            </a:lvl2pPr>
            <a:lvl3pPr marL="1748719" indent="-285750">
              <a:buClr>
                <a:srgbClr val="00BCFF"/>
              </a:buClr>
              <a:buFont typeface="Arial" panose="020B0604020202020204" pitchFamily="34" charset="0"/>
              <a:buChar char="•"/>
              <a:defRPr sz="1800"/>
            </a:lvl3pPr>
            <a:lvl4pPr marL="2194451" indent="0">
              <a:buClr>
                <a:schemeClr val="bg2"/>
              </a:buClr>
              <a:buNone/>
              <a:defRPr sz="1920"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 sz="192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2560192" marR="0" lvl="3" indent="-365741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CFF"/>
              </a:buClr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Fourth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814811" y="2103120"/>
            <a:ext cx="4242816" cy="5289389"/>
          </a:xfrm>
        </p:spPr>
        <p:txBody>
          <a:bodyPr>
            <a:normAutofit/>
          </a:bodyPr>
          <a:lstStyle>
            <a:lvl1pPr>
              <a:buClr>
                <a:srgbClr val="00BCFF"/>
              </a:buClr>
              <a:defRPr sz="2400"/>
            </a:lvl1pPr>
            <a:lvl2pPr>
              <a:buClr>
                <a:srgbClr val="00BCFF"/>
              </a:buClr>
              <a:defRPr sz="2000"/>
            </a:lvl2pPr>
            <a:lvl3pPr>
              <a:buClr>
                <a:srgbClr val="00BCFF"/>
              </a:buClr>
              <a:defRPr sz="1800"/>
            </a:lvl3pPr>
            <a:lvl4pPr>
              <a:buClr>
                <a:schemeClr val="bg2"/>
              </a:buClr>
              <a:defRPr sz="1920"/>
            </a:lvl4pPr>
            <a:lvl5pPr>
              <a:buClr>
                <a:schemeClr val="bg2"/>
              </a:buClr>
              <a:defRPr sz="192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2560192" marR="0" lvl="3" indent="-365741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CFF"/>
              </a:buClr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Fourth level</a:t>
            </a:r>
          </a:p>
          <a:p>
            <a:pPr lvl="2"/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2"/>
          </p:nvPr>
        </p:nvSpPr>
        <p:spPr>
          <a:xfrm>
            <a:off x="5193792" y="2103120"/>
            <a:ext cx="4242816" cy="5289389"/>
          </a:xfrm>
        </p:spPr>
        <p:txBody>
          <a:bodyPr>
            <a:normAutofit/>
          </a:bodyPr>
          <a:lstStyle>
            <a:lvl1pPr>
              <a:buClr>
                <a:srgbClr val="00BCFF"/>
              </a:buClr>
              <a:defRPr sz="2400"/>
            </a:lvl1pPr>
            <a:lvl2pPr>
              <a:buClr>
                <a:srgbClr val="00BCFF"/>
              </a:buClr>
              <a:defRPr sz="2000"/>
            </a:lvl2pPr>
            <a:lvl3pPr>
              <a:buClr>
                <a:srgbClr val="00BCFF"/>
              </a:buClr>
              <a:defRPr sz="1800"/>
            </a:lvl3pPr>
            <a:lvl4pPr>
              <a:buClr>
                <a:schemeClr val="bg2"/>
              </a:buClr>
              <a:defRPr sz="1920"/>
            </a:lvl4pPr>
            <a:lvl5pPr>
              <a:buClr>
                <a:schemeClr val="bg2"/>
              </a:buClr>
              <a:defRPr sz="192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2560192" marR="0" lvl="3" indent="-365741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CFF"/>
              </a:buClr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Fourth level</a:t>
            </a:r>
          </a:p>
          <a:p>
            <a:pPr lvl="2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C9331-EF00-CF4C-1103-AACE7EA3E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35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| Three Columns  |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D205CCD-5EC5-D33C-185F-33BD5AE7BF4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72773" y="2103120"/>
            <a:ext cx="6172850" cy="256032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00BCFF"/>
              </a:buClr>
              <a:defRPr sz="24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rgbClr val="00BCFF"/>
              </a:buClr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rgbClr val="00BCFF"/>
              </a:buClr>
              <a:defRPr sz="20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1ABE5-53BE-6527-ABF0-B072E471091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884777" y="2103120"/>
            <a:ext cx="6172850" cy="256032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00BCFF"/>
              </a:buClr>
              <a:defRPr sz="24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rgbClr val="00BCFF"/>
              </a:buClr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rgbClr val="00BCFF"/>
              </a:buClr>
              <a:defRPr sz="20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66E210-556B-1752-A515-2852D31683D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72773" y="4881603"/>
            <a:ext cx="6172850" cy="256032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00BCFF"/>
              </a:buClr>
              <a:defRPr sz="24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rgbClr val="00BCFF"/>
              </a:buClr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rgbClr val="00BCFF"/>
              </a:buClr>
              <a:defRPr sz="20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4155D6-3632-6A14-C1CB-3A9F51CA602F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7884777" y="4887800"/>
            <a:ext cx="6172850" cy="256032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00BCFF"/>
              </a:buClr>
              <a:defRPr sz="24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rgbClr val="00BCFF"/>
              </a:buClr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rgbClr val="00BCFF"/>
              </a:buClr>
              <a:defRPr sz="20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92E4E-2B43-5B44-28CF-35EE4D444B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2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 |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F84B69-E00D-6C48-AA83-A9DA1295FC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58610" y="4489701"/>
            <a:ext cx="5845381" cy="597149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/>
              <a:buNone/>
              <a:defRPr b="0">
                <a:solidFill>
                  <a:schemeClr val="tx1"/>
                </a:solidFill>
              </a:defRPr>
            </a:lvl1pPr>
            <a:lvl2pPr marL="1188661" indent="-457178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920144" indent="-45717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651629" indent="-457178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3383112" indent="-457178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563264-7759-FA45-9A58-015466D6032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158610" y="5086850"/>
            <a:ext cx="5845381" cy="597149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tx1"/>
                </a:solidFill>
              </a:defRPr>
            </a:lvl1pPr>
            <a:lvl2pPr marL="1188661" indent="-457178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920144" indent="-45717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651629" indent="-457178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3383112" indent="-457178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C073DC-BC1C-4940-80D4-3F38B2AD95E9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158610" y="5683998"/>
            <a:ext cx="5845381" cy="597149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tx1"/>
                </a:solidFill>
              </a:defRPr>
            </a:lvl1pPr>
            <a:lvl2pPr marL="1188661" indent="-457178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920144" indent="-45717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651629" indent="-457178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3383112" indent="-457178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phone number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218102-057F-FF40-966C-013A6C221BE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158610" y="6281147"/>
            <a:ext cx="5845381" cy="597149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tx1"/>
                </a:solidFill>
              </a:defRPr>
            </a:lvl1pPr>
            <a:lvl2pPr marL="1188661" indent="-457178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920144" indent="-45717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651629" indent="-457178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3383112" indent="-457178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email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AFDEE-92E8-CE48-A6CF-DFDDF3E12574}"/>
              </a:ext>
            </a:extLst>
          </p:cNvPr>
          <p:cNvSpPr txBox="1"/>
          <p:nvPr userDrawn="1"/>
        </p:nvSpPr>
        <p:spPr>
          <a:xfrm>
            <a:off x="8158606" y="3745474"/>
            <a:ext cx="402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cap="all" spc="800" baseline="0" dirty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0369A-4966-3CE5-90D4-1E81705FBD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04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Headlin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CF2EFB-1FFD-0640-A59A-CE7F226354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2773" y="1894138"/>
            <a:ext cx="13484854" cy="5512502"/>
          </a:xfrm>
        </p:spPr>
        <p:txBody>
          <a:bodyPr>
            <a:normAutofit/>
          </a:bodyPr>
          <a:lstStyle>
            <a:lvl1pPr marL="373381" indent="-373381"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>
                <a:solidFill>
                  <a:schemeClr val="tx1"/>
                </a:solidFill>
              </a:defRPr>
            </a:lvl1pPr>
            <a:lvl2pPr marL="1097280" indent="-360680"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2pPr>
            <a:lvl3pPr marL="1828710" indent="-365741">
              <a:buClr>
                <a:srgbClr val="00BC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</p:spTree>
    <p:extLst>
      <p:ext uri="{BB962C8B-B14F-4D97-AF65-F5344CB8AC3E}">
        <p14:creationId xmlns:p14="http://schemas.microsoft.com/office/powerpoint/2010/main" val="1895912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| Headline + NoSub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CF2EFB-1FFD-0640-A59A-CE7F226354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2773" y="1400049"/>
            <a:ext cx="13484854" cy="6006591"/>
          </a:xfrm>
        </p:spPr>
        <p:txBody>
          <a:bodyPr>
            <a:normAutofit/>
          </a:bodyPr>
          <a:lstStyle>
            <a:lvl1pPr marL="373381" indent="-373381"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>
                <a:solidFill>
                  <a:schemeClr val="tx1"/>
                </a:solidFill>
              </a:defRPr>
            </a:lvl1pPr>
            <a:lvl2pPr marL="1097280" indent="-360680"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2pPr>
            <a:lvl3pPr marL="1828710" indent="-365741">
              <a:buClr>
                <a:srgbClr val="00BC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</p:spTree>
    <p:extLst>
      <p:ext uri="{BB962C8B-B14F-4D97-AF65-F5344CB8AC3E}">
        <p14:creationId xmlns:p14="http://schemas.microsoft.com/office/powerpoint/2010/main" val="972602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</p:spTree>
    <p:extLst>
      <p:ext uri="{BB962C8B-B14F-4D97-AF65-F5344CB8AC3E}">
        <p14:creationId xmlns:p14="http://schemas.microsoft.com/office/powerpoint/2010/main" val="169942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3 Collage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7EED0EA-774D-0F41-A218-DE820FFCF14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774" y="2368485"/>
            <a:ext cx="6400800" cy="2212848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A25B962-B6D5-E443-8523-A4362723BE0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6827" y="2368483"/>
            <a:ext cx="6400800" cy="4971206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9303EEA9-2941-B74E-9117-7A9AD13BCA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2774" y="5126841"/>
            <a:ext cx="6400800" cy="2212848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</p:spTree>
    <p:extLst>
      <p:ext uri="{BB962C8B-B14F-4D97-AF65-F5344CB8AC3E}">
        <p14:creationId xmlns:p14="http://schemas.microsoft.com/office/powerpoint/2010/main" val="3375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C5A4B9D-E5EB-4E0B-9B27-98BCC447BC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2773" y="2103120"/>
            <a:ext cx="6464301" cy="5193019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F1C83059-51E5-4C78-98F2-FD7F352BC5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3328" y="2103120"/>
            <a:ext cx="6464301" cy="518262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</p:spTree>
    <p:extLst>
      <p:ext uri="{BB962C8B-B14F-4D97-AF65-F5344CB8AC3E}">
        <p14:creationId xmlns:p14="http://schemas.microsoft.com/office/powerpoint/2010/main" val="2781701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9814811" y="2103120"/>
            <a:ext cx="4242816" cy="5271326"/>
          </a:xfrm>
        </p:spPr>
        <p:txBody>
          <a:bodyPr>
            <a:noAutofit/>
          </a:bodyPr>
          <a:lstStyle>
            <a:lvl1pPr>
              <a:buClr>
                <a:srgbClr val="00BCFF"/>
              </a:buClr>
              <a:defRPr sz="2400"/>
            </a:lvl1pPr>
            <a:lvl2pPr>
              <a:buClr>
                <a:srgbClr val="00BCFF"/>
              </a:buClr>
              <a:defRPr sz="2000"/>
            </a:lvl2pPr>
            <a:lvl3pPr>
              <a:buClr>
                <a:srgbClr val="00BCFF"/>
              </a:buClr>
              <a:defRPr sz="1800"/>
            </a:lvl3pPr>
            <a:lvl4pPr>
              <a:buClr>
                <a:schemeClr val="bg2"/>
              </a:buClr>
              <a:defRPr sz="1920"/>
            </a:lvl4pPr>
            <a:lvl5pPr>
              <a:buClr>
                <a:schemeClr val="bg2"/>
              </a:buClr>
              <a:defRPr sz="192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2560192" marR="0" lvl="3" indent="-365741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CFF"/>
              </a:buClr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Fourth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5193792" y="2103120"/>
            <a:ext cx="4242816" cy="5271326"/>
          </a:xfrm>
        </p:spPr>
        <p:txBody>
          <a:bodyPr>
            <a:noAutofit/>
          </a:bodyPr>
          <a:lstStyle>
            <a:lvl1pPr>
              <a:buClr>
                <a:srgbClr val="00BCFF"/>
              </a:buClr>
              <a:defRPr sz="2400"/>
            </a:lvl1pPr>
            <a:lvl2pPr>
              <a:buClr>
                <a:srgbClr val="00BCFF"/>
              </a:buClr>
              <a:defRPr sz="2000"/>
            </a:lvl2pPr>
            <a:lvl3pPr>
              <a:buClr>
                <a:srgbClr val="00BCFF"/>
              </a:buClr>
              <a:defRPr sz="1800"/>
            </a:lvl3pPr>
            <a:lvl4pPr>
              <a:buClr>
                <a:schemeClr val="bg2"/>
              </a:buClr>
              <a:defRPr sz="1920"/>
            </a:lvl4pPr>
            <a:lvl5pPr>
              <a:buClr>
                <a:schemeClr val="bg2"/>
              </a:buClr>
              <a:defRPr sz="192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2560192" marR="0" lvl="3" indent="-365741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CFF"/>
              </a:buClr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Fourth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8C36669-D0EB-C66B-2739-D51A52EB16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0609" y="2103120"/>
            <a:ext cx="4242816" cy="5271326"/>
          </a:xfrm>
        </p:spPr>
        <p:txBody>
          <a:bodyPr>
            <a:noAutofit/>
          </a:bodyPr>
          <a:lstStyle>
            <a:lvl1pPr>
              <a:buClr>
                <a:srgbClr val="00BCFF"/>
              </a:buClr>
              <a:defRPr sz="2400"/>
            </a:lvl1pPr>
            <a:lvl2pPr>
              <a:buClr>
                <a:srgbClr val="00BCFF"/>
              </a:buClr>
              <a:defRPr sz="2000"/>
            </a:lvl2pPr>
            <a:lvl3pPr>
              <a:buClr>
                <a:srgbClr val="00BCFF"/>
              </a:buClr>
              <a:defRPr sz="1800"/>
            </a:lvl3pPr>
            <a:lvl4pPr>
              <a:buClr>
                <a:schemeClr val="bg2"/>
              </a:buClr>
              <a:defRPr sz="1920"/>
            </a:lvl4pPr>
            <a:lvl5pPr>
              <a:buClr>
                <a:schemeClr val="bg2"/>
              </a:buClr>
              <a:defRPr sz="192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2560192" marR="0" lvl="3" indent="-365741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CFF"/>
              </a:buClr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Fourth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1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Cover Slide | Solid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4A54FD8-B531-0B4E-8934-C853C4D67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1" y="3236731"/>
            <a:ext cx="8287690" cy="1941136"/>
          </a:xfrm>
          <a:prstGeom prst="rect">
            <a:avLst/>
          </a:prstGeom>
        </p:spPr>
        <p:txBody>
          <a:bodyPr anchor="b"/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HERE. ALL CAPS. black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D31D793F-8D60-444C-B182-F47C65D273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523" y="5251411"/>
            <a:ext cx="8287690" cy="736624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 spc="320" baseline="0">
                <a:solidFill>
                  <a:srgbClr val="00FFFF"/>
                </a:solidFill>
              </a:defRPr>
            </a:lvl1pPr>
          </a:lstStyle>
          <a:p>
            <a:pPr lvl="0"/>
            <a:r>
              <a:rPr lang="en-US" dirty="0"/>
              <a:t>SUBHEAD HERE. ALL 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765C00-3867-C5F5-2E4D-3A2B42C30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71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572773" y="2103120"/>
            <a:ext cx="6172850" cy="256032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00BCFF"/>
              </a:buClr>
              <a:defRPr sz="2400"/>
            </a:lvl1pPr>
            <a:lvl2pPr>
              <a:spcBef>
                <a:spcPts val="0"/>
              </a:spcBef>
              <a:buClr>
                <a:srgbClr val="00BCFF"/>
              </a:buClr>
              <a:defRPr sz="2400"/>
            </a:lvl2pPr>
            <a:lvl3pPr>
              <a:spcBef>
                <a:spcPts val="0"/>
              </a:spcBef>
              <a:buClr>
                <a:srgbClr val="00BCFF"/>
              </a:buClr>
              <a:defRPr sz="2000"/>
            </a:lvl3pPr>
            <a:lvl4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958B17C-FE6E-4F59-A161-671D59ABF9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64F619-8748-330B-EAAD-81B13DAB102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884777" y="2103120"/>
            <a:ext cx="6172850" cy="256032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00BCFF"/>
              </a:buClr>
              <a:defRPr sz="2400"/>
            </a:lvl1pPr>
            <a:lvl2pPr>
              <a:spcBef>
                <a:spcPts val="0"/>
              </a:spcBef>
              <a:buClr>
                <a:srgbClr val="00BCFF"/>
              </a:buClr>
              <a:defRPr sz="2400"/>
            </a:lvl2pPr>
            <a:lvl3pPr>
              <a:spcBef>
                <a:spcPts val="0"/>
              </a:spcBef>
              <a:buClr>
                <a:srgbClr val="00BCFF"/>
              </a:buClr>
              <a:defRPr sz="2000"/>
            </a:lvl3pPr>
            <a:lvl4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3CAA6-E27D-CBAA-1C88-EA23BD4AA6FB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72773" y="4882896"/>
            <a:ext cx="6172850" cy="256032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00BCFF"/>
              </a:buClr>
              <a:defRPr sz="2400"/>
            </a:lvl1pPr>
            <a:lvl2pPr>
              <a:spcBef>
                <a:spcPts val="0"/>
              </a:spcBef>
              <a:buClr>
                <a:srgbClr val="00BCFF"/>
              </a:buClr>
              <a:defRPr sz="2400"/>
            </a:lvl2pPr>
            <a:lvl3pPr>
              <a:spcBef>
                <a:spcPts val="0"/>
              </a:spcBef>
              <a:buClr>
                <a:srgbClr val="00BCFF"/>
              </a:buClr>
              <a:defRPr sz="2000"/>
            </a:lvl3pPr>
            <a:lvl4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EFBD81-E56C-DBED-C5FD-12F65CC7B52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7884777" y="4882896"/>
            <a:ext cx="6172850" cy="256032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00BCFF"/>
              </a:buClr>
              <a:defRPr sz="2400"/>
            </a:lvl1pPr>
            <a:lvl2pPr>
              <a:spcBef>
                <a:spcPts val="0"/>
              </a:spcBef>
              <a:buClr>
                <a:srgbClr val="00BCFF"/>
              </a:buClr>
              <a:defRPr sz="2400"/>
            </a:lvl2pPr>
            <a:lvl3pPr>
              <a:spcBef>
                <a:spcPts val="0"/>
              </a:spcBef>
              <a:buClr>
                <a:srgbClr val="00BCFF"/>
              </a:buClr>
              <a:defRPr sz="2000"/>
            </a:lvl3pPr>
            <a:lvl4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buClr>
                <a:srgbClr val="00BCFF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417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F84B69-E00D-6C48-AA83-A9DA1295FC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529" y="1511989"/>
            <a:ext cx="5860766" cy="597149"/>
          </a:xfrm>
        </p:spPr>
        <p:txBody>
          <a:bodyPr anchor="ctr"/>
          <a:lstStyle>
            <a:lvl1pPr marL="0" indent="0">
              <a:buFont typeface="Arial"/>
              <a:buNone/>
              <a:defRPr b="0">
                <a:solidFill>
                  <a:schemeClr val="tx1"/>
                </a:solidFill>
              </a:defRPr>
            </a:lvl1pPr>
            <a:lvl2pPr marL="1188661" indent="-457178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920144" indent="-45717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651629" indent="-457178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3383112" indent="-457178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563264-7759-FA45-9A58-015466D6032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1529" y="2109138"/>
            <a:ext cx="5860766" cy="597149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tx1"/>
                </a:solidFill>
              </a:defRPr>
            </a:lvl1pPr>
            <a:lvl2pPr marL="1188661" indent="-457178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920144" indent="-45717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651629" indent="-457178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3383112" indent="-457178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C073DC-BC1C-4940-80D4-3F38B2AD95E9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31529" y="2706286"/>
            <a:ext cx="5860766" cy="597149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tx1"/>
                </a:solidFill>
              </a:defRPr>
            </a:lvl1pPr>
            <a:lvl2pPr marL="1188661" indent="-457178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920144" indent="-45717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651629" indent="-457178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3383112" indent="-457178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phone number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218102-057F-FF40-966C-013A6C221BE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31529" y="3303435"/>
            <a:ext cx="5860766" cy="597149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tx1"/>
                </a:solidFill>
              </a:defRPr>
            </a:lvl1pPr>
            <a:lvl2pPr marL="1188661" indent="-457178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920144" indent="-45717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651629" indent="-457178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3383112" indent="-457178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email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AFDEE-92E8-CE48-A6CF-DFDDF3E12574}"/>
              </a:ext>
            </a:extLst>
          </p:cNvPr>
          <p:cNvSpPr txBox="1"/>
          <p:nvPr userDrawn="1"/>
        </p:nvSpPr>
        <p:spPr>
          <a:xfrm>
            <a:off x="731527" y="647272"/>
            <a:ext cx="402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cap="all" spc="800" baseline="0" dirty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241863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|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D77F097C-CB5B-3641-B30F-3DA07CE8FD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11" y="6488570"/>
            <a:ext cx="8296202" cy="501517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 spc="320" baseline="0">
                <a:solidFill>
                  <a:srgbClr val="00BCFF"/>
                </a:solidFill>
              </a:defRPr>
            </a:lvl1pPr>
          </a:lstStyle>
          <a:p>
            <a:pPr lvl="0"/>
            <a:r>
              <a:rPr lang="en-US" dirty="0"/>
              <a:t>SUBHEAD HERE. ALL CAPS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E988F-F066-469F-B9DB-250959693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399" y="2473687"/>
            <a:ext cx="13181990" cy="40148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600" spc="800">
                <a:solidFill>
                  <a:schemeClr val="accent6"/>
                </a:solidFill>
                <a:latin typeface="+mj-lt"/>
                <a:ea typeface="+mn-ea"/>
              </a:defRPr>
            </a:lvl1pPr>
          </a:lstStyle>
          <a:p>
            <a:pPr lvl="0"/>
            <a:r>
              <a:rPr lang="en-US" dirty="0"/>
              <a:t>TRANSITION TITLE. </a:t>
            </a:r>
            <a:br>
              <a:rPr lang="en-US" dirty="0"/>
            </a:br>
            <a:r>
              <a:rPr lang="en-US" dirty="0"/>
              <a:t>ALL CAPS. WHITE.</a:t>
            </a:r>
          </a:p>
        </p:txBody>
      </p:sp>
    </p:spTree>
    <p:extLst>
      <p:ext uri="{BB962C8B-B14F-4D97-AF65-F5344CB8AC3E}">
        <p14:creationId xmlns:p14="http://schemas.microsoft.com/office/powerpoint/2010/main" val="413144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| White  | Orbital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975B07-037C-3AB0-5A66-7CE81D1DA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1" y="3236731"/>
            <a:ext cx="8287690" cy="1941136"/>
          </a:xfrm>
          <a:prstGeom prst="rect">
            <a:avLst/>
          </a:prstGeom>
        </p:spPr>
        <p:txBody>
          <a:bodyPr anchor="b"/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HERE. ALL CAPS. white. 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C05C618F-9779-C5D8-748D-BAD347EB7E7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521" y="5251411"/>
            <a:ext cx="8287690" cy="736624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 spc="320" baseline="0">
                <a:solidFill>
                  <a:srgbClr val="00BCFF"/>
                </a:solidFill>
              </a:defRPr>
            </a:lvl1pPr>
          </a:lstStyle>
          <a:p>
            <a:pPr lvl="0"/>
            <a:r>
              <a:rPr lang="en-US" dirty="0"/>
              <a:t>SUBHEAD HERE. ALL CAPS</a:t>
            </a:r>
          </a:p>
        </p:txBody>
      </p:sp>
    </p:spTree>
    <p:extLst>
      <p:ext uri="{BB962C8B-B14F-4D97-AF65-F5344CB8AC3E}">
        <p14:creationId xmlns:p14="http://schemas.microsoft.com/office/powerpoint/2010/main" val="2204439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| Solid |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D77F097C-CB5B-3641-B30F-3DA07CE8FD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11" y="6488570"/>
            <a:ext cx="8296202" cy="501517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 spc="320" baseline="0">
                <a:solidFill>
                  <a:srgbClr val="00FFFF"/>
                </a:solidFill>
              </a:defRPr>
            </a:lvl1pPr>
          </a:lstStyle>
          <a:p>
            <a:pPr lvl="0"/>
            <a:r>
              <a:rPr lang="en-US" dirty="0"/>
              <a:t>SUBHEAD HERE. ALL CAPS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A2C1F3-FA25-47B6-8A37-E9A0CD151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399" y="2473687"/>
            <a:ext cx="13181990" cy="401488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600" spc="800">
                <a:ea typeface="+mn-ea"/>
              </a:defRPr>
            </a:lvl1pPr>
          </a:lstStyle>
          <a:p>
            <a:pPr lvl="0"/>
            <a:r>
              <a:rPr lang="en-US" dirty="0"/>
              <a:t>TRANSITION TITLE. </a:t>
            </a:r>
            <a:br>
              <a:rPr lang="en-US" dirty="0"/>
            </a:br>
            <a:r>
              <a:rPr lang="en-US" dirty="0"/>
              <a:t>ALL CAPS. Black.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8A846C-77D5-B2EE-2576-837DB2123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9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Headline + Sub + Body | Black">
    <p:bg>
      <p:bgRef idx="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8355C-FA3B-4066-92A2-32029C5A175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72773" y="2103120"/>
            <a:ext cx="13484854" cy="5282112"/>
          </a:xfrm>
          <a:prstGeom prst="rect">
            <a:avLst/>
          </a:prstGeom>
        </p:spPr>
        <p:txBody>
          <a:bodyPr>
            <a:normAutofit/>
          </a:bodyPr>
          <a:lstStyle>
            <a:lvl1pPr marL="373381" indent="-360680"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>
                <a:solidFill>
                  <a:schemeClr val="tx1"/>
                </a:solidFill>
              </a:defRPr>
            </a:lvl1pPr>
            <a:lvl2pPr marL="1097280" indent="-360680"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2pPr>
            <a:lvl3pPr marL="1828710" indent="-365741">
              <a:buClr>
                <a:srgbClr val="00BC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2480201" indent="-285750">
              <a:buClr>
                <a:srgbClr val="00BCFF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</a:defRPr>
            </a:lvl4pPr>
            <a:lvl5pPr marL="3291675" indent="-365741">
              <a:buClr>
                <a:srgbClr val="00BCFF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  <a:lvl6pPr>
              <a:buClr>
                <a:srgbClr val="00BCFF"/>
              </a:buClr>
              <a:defRPr sz="180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2560192" marR="0" lvl="3" indent="-365741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CFF"/>
              </a:buClr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1B381-B63C-8F5F-307D-B7013DF6FF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F1C6C-4E8E-C105-417A-D80B20B66CC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1B4C9-2E9D-73A2-17E0-094C3A5F79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84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Headline | Sub  |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694C-BDA5-30D6-9A96-FD9B84AF3F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F8349-FDD2-E456-2A87-4CAE33EB3C1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0E7AE-EB6C-A10B-FD4D-4D9E86505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3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| 3 Collage + Sub  |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F74A-62F7-EAC7-5433-F7D5BB48B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/>
          <a:p>
            <a:r>
              <a:rPr lang="en-US" dirty="0"/>
              <a:t>TITLE HERE. ALL 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73D27-FFE0-93E1-B3DD-CD27A6487D4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1D1441-C455-3EF3-817D-2483D1E9FD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771" y="2368485"/>
            <a:ext cx="6400800" cy="2212848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AFC7A4-ED84-6011-01E4-D09F19A228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6827" y="2368483"/>
            <a:ext cx="6400800" cy="4971206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25A2360-A129-60AE-B309-E44C2EF828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2771" y="5103013"/>
            <a:ext cx="6400800" cy="2212848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515A0-FBDE-9CF7-4E5C-BE57ECBD6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75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di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4A8F3-CBAA-F0EC-6F4E-51943B3747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608" y="7679039"/>
            <a:ext cx="1828800" cy="21020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152A544-412D-DFBF-65A4-A9D9EE6A56AE}"/>
              </a:ext>
            </a:extLst>
          </p:cNvPr>
          <p:cNvSpPr txBox="1">
            <a:spLocks/>
          </p:cNvSpPr>
          <p:nvPr userDrawn="1"/>
        </p:nvSpPr>
        <p:spPr>
          <a:xfrm>
            <a:off x="3587915" y="7587526"/>
            <a:ext cx="7454571" cy="321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600" b="0" kern="800" spc="4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U.S. Export Classification: INSERT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ARKA Group, L.P. Confidential and Proprietary. Use or disclosure is subject to the restrictions on the title page of this document.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5C0EB4D-7799-4714-F952-2DAC43BAFF1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72773" y="2103120"/>
            <a:ext cx="13484854" cy="5282112"/>
          </a:xfrm>
          <a:prstGeom prst="rect">
            <a:avLst/>
          </a:prstGeom>
        </p:spPr>
        <p:txBody>
          <a:bodyPr>
            <a:normAutofit/>
          </a:bodyPr>
          <a:lstStyle>
            <a:lvl1pPr marL="373381" indent="-360680"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>
                <a:solidFill>
                  <a:schemeClr val="bg1"/>
                </a:solidFill>
              </a:defRPr>
            </a:lvl1pPr>
            <a:lvl2pPr marL="1097280" indent="-360680"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2pPr>
            <a:lvl3pPr marL="1828710" indent="-365741">
              <a:buClr>
                <a:srgbClr val="00BCFF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480201" indent="-285750">
              <a:buClr>
                <a:srgbClr val="00BCFF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</a:defRPr>
            </a:lvl4pPr>
            <a:lvl5pPr marL="3291675" indent="-365741">
              <a:buClr>
                <a:srgbClr val="00BCFF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  <a:lvl6pPr>
              <a:buClr>
                <a:srgbClr val="00BCFF"/>
              </a:buClr>
              <a:defRPr sz="1800">
                <a:solidFill>
                  <a:schemeClr val="bg1"/>
                </a:solidFill>
              </a:defRPr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2560192" marR="0" lvl="3" indent="-365741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CFF"/>
              </a:buClr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A7ABFC-67DC-A7D5-3E82-32CE73BB2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773" y="560193"/>
            <a:ext cx="13484854" cy="91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HERE. ALL CAPS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D1E5F7A-945A-179E-88B5-1B9F2E89F28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2773" y="1400049"/>
            <a:ext cx="13484854" cy="4940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 cap="all" spc="320" baseline="0">
                <a:solidFill>
                  <a:srgbClr val="00BCFF"/>
                </a:solidFill>
              </a:defRPr>
            </a:lvl1pPr>
            <a:lvl2pPr marL="731485" indent="0">
              <a:buNone/>
              <a:defRPr sz="3200" b="1"/>
            </a:lvl2pPr>
            <a:lvl3pPr marL="1462968" indent="0">
              <a:buNone/>
              <a:defRPr sz="2880" b="1"/>
            </a:lvl3pPr>
            <a:lvl4pPr marL="2194451" indent="0">
              <a:buNone/>
              <a:defRPr sz="2560" b="1"/>
            </a:lvl4pPr>
            <a:lvl5pPr marL="2925934" indent="0">
              <a:buNone/>
              <a:defRPr sz="2560" b="1"/>
            </a:lvl5pPr>
            <a:lvl6pPr marL="3657418" indent="0">
              <a:buNone/>
              <a:defRPr sz="2560" b="1"/>
            </a:lvl6pPr>
            <a:lvl7pPr marL="4388902" indent="0">
              <a:buNone/>
              <a:defRPr sz="2560" b="1"/>
            </a:lvl7pPr>
            <a:lvl8pPr marL="5120384" indent="0">
              <a:buNone/>
              <a:defRPr sz="2560" b="1"/>
            </a:lvl8pPr>
            <a:lvl9pPr marL="5851869" indent="0">
              <a:buNone/>
              <a:defRPr sz="2560" b="1"/>
            </a:lvl9pPr>
          </a:lstStyle>
          <a:p>
            <a:pPr marL="0" marR="0" lvl="0" indent="0" algn="l" defTabSz="7314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 HERE. ALL CAPS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E540D57-497F-7433-A155-737EBCA8721D}"/>
              </a:ext>
            </a:extLst>
          </p:cNvPr>
          <p:cNvSpPr txBox="1">
            <a:spLocks/>
          </p:cNvSpPr>
          <p:nvPr userDrawn="1"/>
        </p:nvSpPr>
        <p:spPr>
          <a:xfrm>
            <a:off x="13324911" y="143075"/>
            <a:ext cx="1222775" cy="321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600" b="0" kern="800" spc="4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VG-XXXX</a:t>
            </a:r>
          </a:p>
        </p:txBody>
      </p:sp>
    </p:spTree>
    <p:extLst>
      <p:ext uri="{BB962C8B-B14F-4D97-AF65-F5344CB8AC3E}">
        <p14:creationId xmlns:p14="http://schemas.microsoft.com/office/powerpoint/2010/main" val="227192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470394"/>
            <a:ext cx="13167360" cy="5860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60193"/>
            <a:ext cx="13167360" cy="91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HERE. CAPS. WHITE. 24 PT. loose</a:t>
            </a:r>
          </a:p>
        </p:txBody>
      </p:sp>
      <p:sp>
        <p:nvSpPr>
          <p:cNvPr id="10" name="Slide Number Placeholder 1"/>
          <p:cNvSpPr txBox="1">
            <a:spLocks/>
          </p:cNvSpPr>
          <p:nvPr userDrawn="1"/>
        </p:nvSpPr>
        <p:spPr>
          <a:xfrm>
            <a:off x="13324911" y="7695415"/>
            <a:ext cx="582478" cy="284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9DF654-7552-4B9D-9287-15EA6E658DE7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BE68B8C-A1CD-405B-BDC2-C61FD93BAE27}"/>
              </a:ext>
            </a:extLst>
          </p:cNvPr>
          <p:cNvSpPr txBox="1">
            <a:spLocks/>
          </p:cNvSpPr>
          <p:nvPr userDrawn="1"/>
        </p:nvSpPr>
        <p:spPr>
          <a:xfrm>
            <a:off x="3587915" y="7587526"/>
            <a:ext cx="7454571" cy="321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600" b="0" kern="800" spc="4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This document does not contain any export controlled technical data. </a:t>
            </a:r>
          </a:p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ARKA Group, L.P. Confidential and Proprietary. Use or disclosure is subject to the restrictions on the title page of this document.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92608" y="8043866"/>
            <a:ext cx="38049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00" dirty="0">
                <a:latin typeface="+mj-lt"/>
                <a:cs typeface="Arial" panose="020B0604020202020204" pitchFamily="34" charset="0"/>
              </a:rPr>
              <a:t>CF5374A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22F78C-BBCE-05BE-0538-3C87D96DAF4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292608" y="7678969"/>
            <a:ext cx="1828800" cy="21034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D8E9279-C556-BF6A-E095-877AD64297A8}"/>
              </a:ext>
            </a:extLst>
          </p:cNvPr>
          <p:cNvSpPr txBox="1">
            <a:spLocks/>
          </p:cNvSpPr>
          <p:nvPr userDrawn="1"/>
        </p:nvSpPr>
        <p:spPr>
          <a:xfrm>
            <a:off x="13324911" y="143075"/>
            <a:ext cx="1222775" cy="321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600" b="0" kern="800" spc="4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VG-XXXX</a:t>
            </a:r>
          </a:p>
        </p:txBody>
      </p:sp>
    </p:spTree>
    <p:extLst>
      <p:ext uri="{BB962C8B-B14F-4D97-AF65-F5344CB8AC3E}">
        <p14:creationId xmlns:p14="http://schemas.microsoft.com/office/powerpoint/2010/main" val="3476781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4" r:id="rId1"/>
    <p:sldLayoutId id="2147484497" r:id="rId2"/>
    <p:sldLayoutId id="2147484458" r:id="rId3"/>
    <p:sldLayoutId id="2147484501" r:id="rId4"/>
    <p:sldLayoutId id="2147484459" r:id="rId5"/>
    <p:sldLayoutId id="2147484461" r:id="rId6"/>
    <p:sldLayoutId id="2147484462" r:id="rId7"/>
    <p:sldLayoutId id="2147484463" r:id="rId8"/>
    <p:sldLayoutId id="2147484502" r:id="rId9"/>
    <p:sldLayoutId id="2147484464" r:id="rId10"/>
    <p:sldLayoutId id="2147484465" r:id="rId11"/>
    <p:sldLayoutId id="2147484500" r:id="rId12"/>
    <p:sldLayoutId id="2147484466" r:id="rId13"/>
    <p:sldLayoutId id="2147484467" r:id="rId14"/>
    <p:sldLayoutId id="2147484503" r:id="rId15"/>
    <p:sldLayoutId id="2147484468" r:id="rId16"/>
    <p:sldLayoutId id="2147484469" r:id="rId17"/>
    <p:sldLayoutId id="2147484471" r:id="rId18"/>
    <p:sldLayoutId id="2147484472" r:id="rId19"/>
    <p:sldLayoutId id="2147484477" r:id="rId20"/>
    <p:sldLayoutId id="2147484486" r:id="rId21"/>
  </p:sldLayoutIdLst>
  <p:hf hdr="0" dt="0"/>
  <p:txStyles>
    <p:titleStyle>
      <a:lvl1pPr algn="l" defTabSz="731485" rtl="0" eaLnBrk="1" latinLnBrk="0" hangingPunct="1">
        <a:spcBef>
          <a:spcPct val="0"/>
        </a:spcBef>
        <a:buNone/>
        <a:defRPr sz="2400" b="1" i="0" kern="1200" cap="all" spc="3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73381" indent="-373381" algn="l" defTabSz="731485" rtl="0" eaLnBrk="1" latinLnBrk="0" hangingPunct="1">
        <a:spcBef>
          <a:spcPct val="20000"/>
        </a:spcBef>
        <a:buClr>
          <a:srgbClr val="00BCFF"/>
        </a:buClr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1097280" indent="-360680" algn="l" defTabSz="731485" rtl="0" eaLnBrk="1" latinLnBrk="0" hangingPunct="1">
        <a:spcBef>
          <a:spcPct val="20000"/>
        </a:spcBef>
        <a:buClr>
          <a:srgbClr val="00BCFF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1828710" indent="-365741" algn="l" defTabSz="731485" rtl="0" eaLnBrk="1" latinLnBrk="0" hangingPunct="1">
        <a:spcBef>
          <a:spcPct val="20000"/>
        </a:spcBef>
        <a:buClr>
          <a:srgbClr val="00BCF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2560192" indent="-365741" algn="l" defTabSz="731485" rtl="0" eaLnBrk="1" latinLnBrk="0" hangingPunct="1">
        <a:spcBef>
          <a:spcPct val="20000"/>
        </a:spcBef>
        <a:buClr>
          <a:srgbClr val="00BCFF"/>
        </a:buClr>
        <a:buFont typeface="Arial"/>
        <a:buChar char="–"/>
        <a:defRPr sz="1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3291675" indent="-365741" algn="l" defTabSz="7314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920" kern="1200">
          <a:solidFill>
            <a:schemeClr val="accent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023158" indent="-365741" algn="l" defTabSz="7314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643" indent="-365741" algn="l" defTabSz="7314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126" indent="-365741" algn="l" defTabSz="7314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610" indent="-365741" algn="l" defTabSz="7314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485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485" algn="l" defTabSz="731485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2968" algn="l" defTabSz="731485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451" algn="l" defTabSz="731485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5934" algn="l" defTabSz="731485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418" algn="l" defTabSz="731485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8902" algn="l" defTabSz="731485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384" algn="l" defTabSz="731485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1869" algn="l" defTabSz="731485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CE4C-B6EE-FE8F-D238-0F71F2B2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TFAWS Passive Thermal Paper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CBF72-1017-DC6B-36E1-074FBF4994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>
                <a:solidFill>
                  <a:srgbClr val="00FFFF"/>
                </a:solidFill>
              </a:rPr>
              <a:t>Passive Thermal Control for High Power Electronics Boxes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24A3A51-17A4-0E51-929B-A04DA0FDBEE1}"/>
              </a:ext>
            </a:extLst>
          </p:cNvPr>
          <p:cNvSpPr txBox="1">
            <a:spLocks/>
          </p:cNvSpPr>
          <p:nvPr/>
        </p:nvSpPr>
        <p:spPr>
          <a:xfrm>
            <a:off x="731518" y="3740401"/>
            <a:ext cx="8094952" cy="7366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None/>
              <a:tabLst/>
              <a:defRPr sz="1800" b="1" kern="1200" cap="all" spc="320" baseline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92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FFFF"/>
                </a:solidFill>
              </a:rPr>
              <a:t>Andrew Kraus</a:t>
            </a:r>
          </a:p>
        </p:txBody>
      </p:sp>
      <p:sp>
        <p:nvSpPr>
          <p:cNvPr id="5" name="TechnicalNote">
            <a:extLst>
              <a:ext uri="{FF2B5EF4-FFF2-40B4-BE49-F238E27FC236}">
                <a16:creationId xmlns:a16="http://schemas.microsoft.com/office/drawing/2014/main" id="{07CBC2E4-C48A-C39B-50E8-B5C64E44125C}"/>
              </a:ext>
            </a:extLst>
          </p:cNvPr>
          <p:cNvSpPr txBox="1"/>
          <p:nvPr/>
        </p:nvSpPr>
        <p:spPr>
          <a:xfrm>
            <a:off x="893445" y="6286612"/>
            <a:ext cx="3611881" cy="46423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480"/>
              </a:spcAft>
            </a:pPr>
            <a:r>
              <a:rPr lang="en-US" sz="1000" b="1" dirty="0">
                <a:solidFill>
                  <a:schemeClr val="bg1"/>
                </a:solidFill>
                <a:ea typeface="Times New Roman"/>
                <a:cs typeface="Times New Roman"/>
              </a:rPr>
              <a:t>©2024 ARKA Group, L.P. All rights reserved.</a:t>
            </a:r>
          </a:p>
          <a:p>
            <a:pPr>
              <a:spcAft>
                <a:spcPts val="480"/>
              </a:spcAft>
            </a:pPr>
            <a:r>
              <a:rPr lang="en-US" sz="1000" b="1" dirty="0">
                <a:solidFill>
                  <a:schemeClr val="bg1"/>
                </a:solidFill>
                <a:ea typeface="Times New Roman"/>
                <a:cs typeface="Times New Roman"/>
              </a:rPr>
              <a:t>Trademarks used herein are owned by ARKA Group, L.P.</a:t>
            </a:r>
            <a:endParaRPr lang="en-US" sz="1000" dirty="0">
              <a:solidFill>
                <a:schemeClr val="bg1"/>
              </a:solidFill>
              <a:ea typeface="Times New Roman"/>
              <a:cs typeface="Times New Roman"/>
            </a:endParaRP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559989C8-65B2-49D5-A60D-526EBD558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69" y="4991267"/>
            <a:ext cx="2721898" cy="9598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rot="0" vert="horz" wrap="square" lIns="146304" tIns="73152" rIns="146304" bIns="73152" anchor="t" anchorCtr="0" upright="1">
            <a:no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ARKA GROUP, L.P</a:t>
            </a: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100 Wooster Heights Road</a:t>
            </a:r>
            <a:endParaRPr lang="en-US" sz="11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Danbury, CT 06810-7509</a:t>
            </a:r>
            <a:endParaRPr lang="en-US" sz="11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Telephone (203) 797-5000</a:t>
            </a:r>
            <a:endParaRPr lang="en-US" sz="11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CAGE No. 8LAC5</a:t>
            </a:r>
            <a:endParaRPr lang="en-US" sz="11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87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Component Testing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A3C3B65-9A3F-8433-2256-C25CFDC90D25}"/>
              </a:ext>
            </a:extLst>
          </p:cNvPr>
          <p:cNvSpPr txBox="1">
            <a:spLocks/>
          </p:cNvSpPr>
          <p:nvPr/>
        </p:nvSpPr>
        <p:spPr>
          <a:xfrm>
            <a:off x="572773" y="5220499"/>
            <a:ext cx="5885779" cy="2223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Givens:</a:t>
            </a:r>
          </a:p>
          <a:p>
            <a:r>
              <a:rPr lang="en-US" sz="2000" dirty="0"/>
              <a:t>T</a:t>
            </a:r>
            <a:r>
              <a:rPr lang="en-US" sz="2000" baseline="-25000" dirty="0"/>
              <a:t>C</a:t>
            </a:r>
            <a:r>
              <a:rPr lang="en-US" sz="2000" dirty="0"/>
              <a:t> = 30.6°C (303.75°K)</a:t>
            </a:r>
          </a:p>
          <a:p>
            <a:r>
              <a:rPr lang="en-US" sz="2000" dirty="0"/>
              <a:t>T</a:t>
            </a:r>
            <a:r>
              <a:rPr lang="en-US" sz="2000" baseline="-25000" dirty="0"/>
              <a:t>B</a:t>
            </a:r>
            <a:r>
              <a:rPr lang="en-US" sz="2000" dirty="0"/>
              <a:t> was averaged = 26.3°C (299.45°K)</a:t>
            </a:r>
          </a:p>
          <a:p>
            <a:r>
              <a:rPr lang="en-US" sz="2000" dirty="0"/>
              <a:t>T</a:t>
            </a:r>
            <a:r>
              <a:rPr lang="en-US" sz="2000" baseline="-25000" dirty="0"/>
              <a:t>A </a:t>
            </a:r>
            <a:r>
              <a:rPr lang="en-US" sz="2000" dirty="0"/>
              <a:t> was measured via thermocouple = 20°C (293.15°K)</a:t>
            </a:r>
          </a:p>
          <a:p>
            <a:r>
              <a:rPr lang="el-GR" sz="2000" dirty="0"/>
              <a:t>ε</a:t>
            </a:r>
            <a:r>
              <a:rPr lang="en-US" sz="2000" dirty="0"/>
              <a:t> = 0.900</a:t>
            </a:r>
          </a:p>
          <a:p>
            <a:r>
              <a:rPr lang="en-US" sz="2000" dirty="0" err="1"/>
              <a:t>A</a:t>
            </a:r>
            <a:r>
              <a:rPr lang="en-US" sz="2000" baseline="-25000" dirty="0" err="1"/>
              <a:t>Component</a:t>
            </a:r>
            <a:r>
              <a:rPr lang="en-US" sz="2000" dirty="0"/>
              <a:t> = 0.000961 m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σ = 5.67E-8 W/(m</a:t>
            </a:r>
            <a:r>
              <a:rPr lang="en-US" sz="2000" baseline="30000" dirty="0"/>
              <a:t>2</a:t>
            </a:r>
            <a:r>
              <a:rPr lang="en-US" sz="2000" dirty="0"/>
              <a:t>K</a:t>
            </a:r>
            <a:r>
              <a:rPr lang="en-US" sz="2000" baseline="30000" dirty="0"/>
              <a:t>4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h</a:t>
            </a:r>
            <a:r>
              <a:rPr lang="en-US" sz="2000" baseline="-25000" dirty="0" err="1"/>
              <a:t>c</a:t>
            </a:r>
            <a:r>
              <a:rPr lang="en-US" sz="2000" dirty="0"/>
              <a:t> = 12.12 W/(m</a:t>
            </a:r>
            <a:r>
              <a:rPr lang="en-US" sz="2000" baseline="30000" dirty="0"/>
              <a:t>2</a:t>
            </a:r>
            <a:r>
              <a:rPr lang="en-US" sz="2000" dirty="0"/>
              <a:t>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3216F-3B1B-18CE-C8EC-57167350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42" y="1894137"/>
            <a:ext cx="2728643" cy="2728643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3E96EC5-3BC2-F76E-AEF8-EE35A9FFE3DD}"/>
              </a:ext>
            </a:extLst>
          </p:cNvPr>
          <p:cNvSpPr txBox="1">
            <a:spLocks/>
          </p:cNvSpPr>
          <p:nvPr/>
        </p:nvSpPr>
        <p:spPr>
          <a:xfrm>
            <a:off x="1039572" y="4624287"/>
            <a:ext cx="1987547" cy="440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Top Case View, T</a:t>
            </a:r>
            <a:r>
              <a:rPr lang="en-US" sz="1800" baseline="-25000" dirty="0"/>
              <a:t>C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A9801-E163-FFFF-CD21-FF5FD0F18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34" y="1894137"/>
            <a:ext cx="2730150" cy="2730150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A6B6F15-22DB-E7B0-3888-635E217BBC59}"/>
              </a:ext>
            </a:extLst>
          </p:cNvPr>
          <p:cNvSpPr txBox="1">
            <a:spLocks/>
          </p:cNvSpPr>
          <p:nvPr/>
        </p:nvSpPr>
        <p:spPr>
          <a:xfrm>
            <a:off x="4581686" y="4627533"/>
            <a:ext cx="1987547" cy="440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Board Left View, T</a:t>
            </a:r>
            <a:r>
              <a:rPr lang="en-US" sz="1800" baseline="-25000" dirty="0"/>
              <a:t>B</a:t>
            </a: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D4CDD3-F2A0-1BD4-6AA2-48074C279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33" y="1897383"/>
            <a:ext cx="2730150" cy="2730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62D4A2-88F6-1D8E-1A47-15EA717BA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0332" y="1897383"/>
            <a:ext cx="2730150" cy="2730150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C7BB55F-15DB-AA9C-F247-6A1AB7F50D5A}"/>
              </a:ext>
            </a:extLst>
          </p:cNvPr>
          <p:cNvSpPr txBox="1">
            <a:spLocks/>
          </p:cNvSpPr>
          <p:nvPr/>
        </p:nvSpPr>
        <p:spPr>
          <a:xfrm>
            <a:off x="8025485" y="4622780"/>
            <a:ext cx="1987547" cy="440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Board Top View, T</a:t>
            </a:r>
            <a:r>
              <a:rPr lang="en-US" sz="1800" baseline="-25000" dirty="0"/>
              <a:t>B</a:t>
            </a:r>
            <a:endParaRPr lang="en-US" sz="1800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B2D0A60E-1FC4-24AD-66C8-59EB43ED8016}"/>
              </a:ext>
            </a:extLst>
          </p:cNvPr>
          <p:cNvSpPr txBox="1">
            <a:spLocks/>
          </p:cNvSpPr>
          <p:nvPr/>
        </p:nvSpPr>
        <p:spPr>
          <a:xfrm>
            <a:off x="11469284" y="4630779"/>
            <a:ext cx="1987547" cy="440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Board Right View, T</a:t>
            </a:r>
            <a:r>
              <a:rPr lang="en-US" sz="1800" baseline="-25000" dirty="0"/>
              <a:t>B</a:t>
            </a:r>
            <a:endParaRPr lang="en-US" sz="1800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541CDC2-B118-9340-A761-216B108637F6}"/>
              </a:ext>
            </a:extLst>
          </p:cNvPr>
          <p:cNvSpPr txBox="1">
            <a:spLocks/>
          </p:cNvSpPr>
          <p:nvPr/>
        </p:nvSpPr>
        <p:spPr>
          <a:xfrm>
            <a:off x="6577278" y="5024764"/>
            <a:ext cx="5885779" cy="2223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r>
              <a:rPr lang="en-US" sz="1700" dirty="0"/>
              <a:t>V = 3.34V </a:t>
            </a:r>
          </a:p>
          <a:p>
            <a:r>
              <a:rPr lang="en-US" sz="1700" dirty="0"/>
              <a:t>I= 0.24A</a:t>
            </a:r>
          </a:p>
          <a:p>
            <a:r>
              <a:rPr lang="en-US" sz="1700" dirty="0"/>
              <a:t>P = 0.80W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669367-12C0-CAC8-1246-487007FF8E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38" t="23794" r="30554" b="30452"/>
          <a:stretch/>
        </p:blipFill>
        <p:spPr>
          <a:xfrm>
            <a:off x="10929749" y="4993319"/>
            <a:ext cx="2730150" cy="267608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638328-0A0F-1875-4FED-E0F266802AD4}"/>
              </a:ext>
            </a:extLst>
          </p:cNvPr>
          <p:cNvCxnSpPr>
            <a:cxnSpLocks/>
          </p:cNvCxnSpPr>
          <p:nvPr/>
        </p:nvCxnSpPr>
        <p:spPr>
          <a:xfrm flipH="1" flipV="1">
            <a:off x="2167343" y="3291112"/>
            <a:ext cx="10414440" cy="3258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58C836-6FB3-417B-6006-AECE26375D3B}"/>
              </a:ext>
            </a:extLst>
          </p:cNvPr>
          <p:cNvCxnSpPr>
            <a:cxnSpLocks/>
          </p:cNvCxnSpPr>
          <p:nvPr/>
        </p:nvCxnSpPr>
        <p:spPr>
          <a:xfrm flipH="1" flipV="1">
            <a:off x="5575459" y="3236281"/>
            <a:ext cx="6638312" cy="33138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8A70F0-91FD-35C7-DF29-DE5CBAC3E735}"/>
              </a:ext>
            </a:extLst>
          </p:cNvPr>
          <p:cNvCxnSpPr>
            <a:cxnSpLocks/>
          </p:cNvCxnSpPr>
          <p:nvPr/>
        </p:nvCxnSpPr>
        <p:spPr>
          <a:xfrm flipH="1" flipV="1">
            <a:off x="9006892" y="3236281"/>
            <a:ext cx="3574891" cy="29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1CF47ED-C28B-7510-6520-8021602A76ED}"/>
              </a:ext>
            </a:extLst>
          </p:cNvPr>
          <p:cNvCxnSpPr>
            <a:cxnSpLocks/>
          </p:cNvCxnSpPr>
          <p:nvPr/>
        </p:nvCxnSpPr>
        <p:spPr>
          <a:xfrm flipH="1" flipV="1">
            <a:off x="12463057" y="3258458"/>
            <a:ext cx="403495" cy="32752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1B3BF4F-EFB2-A8F6-592F-8D9F5C155E39}"/>
              </a:ext>
            </a:extLst>
          </p:cNvPr>
          <p:cNvSpPr txBox="1"/>
          <p:nvPr/>
        </p:nvSpPr>
        <p:spPr>
          <a:xfrm>
            <a:off x="6543140" y="6632695"/>
            <a:ext cx="27301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highlight>
                  <a:srgbClr val="FFFF00"/>
                </a:highlight>
                <a:ea typeface="PMingLiU-ExtB" panose="02020500000000000000" pitchFamily="18" charset="-120"/>
                <a:cs typeface="Arial" panose="020B0604020202020204" pitchFamily="34" charset="0"/>
              </a:rPr>
              <a:t>New</a:t>
            </a:r>
            <a:r>
              <a:rPr lang="en-US" sz="1600" dirty="0">
                <a:highlight>
                  <a:srgbClr val="FFFF00"/>
                </a:highlight>
                <a:latin typeface="PMingLiU-ExtB" panose="02020500000000000000" pitchFamily="18" charset="-120"/>
                <a:ea typeface="PMingLiU-ExtB" panose="02020500000000000000" pitchFamily="18" charset="-120"/>
                <a:cs typeface="Arial" panose="020B0604020202020204" pitchFamily="34" charset="0"/>
              </a:rPr>
              <a:t> Ø</a:t>
            </a:r>
            <a:r>
              <a:rPr lang="en-US" sz="1600" baseline="-25000" dirty="0">
                <a:highlight>
                  <a:srgbClr val="FFFF00"/>
                </a:highlight>
                <a:latin typeface="PMingLiU-ExtB" panose="02020500000000000000" pitchFamily="18" charset="-120"/>
                <a:ea typeface="PMingLiU-ExtB" panose="02020500000000000000" pitchFamily="18" charset="-120"/>
                <a:cs typeface="Arial" panose="020B0604020202020204" pitchFamily="34" charset="0"/>
              </a:rPr>
              <a:t>CB</a:t>
            </a:r>
            <a:r>
              <a:rPr lang="en-US" sz="1600" dirty="0">
                <a:highlight>
                  <a:srgbClr val="FFFF00"/>
                </a:highlight>
                <a:latin typeface="PMingLiU-ExtB" panose="02020500000000000000" pitchFamily="18" charset="-120"/>
                <a:ea typeface="PMingLiU-ExtB" panose="02020500000000000000" pitchFamily="18" charset="-120"/>
                <a:cs typeface="Arial" panose="020B0604020202020204" pitchFamily="34" charset="0"/>
              </a:rPr>
              <a:t> = </a:t>
            </a:r>
            <a:r>
              <a:rPr lang="en-US" sz="1600" dirty="0">
                <a:highlight>
                  <a:srgbClr val="FFFF00"/>
                </a:highlight>
                <a:ea typeface="PMingLiU-ExtB" panose="02020500000000000000" pitchFamily="18" charset="-120"/>
                <a:cs typeface="Arial" panose="020B0604020202020204" pitchFamily="34" charset="0"/>
              </a:rPr>
              <a:t>6.903 C/W</a:t>
            </a:r>
          </a:p>
          <a:p>
            <a:pPr algn="l"/>
            <a:endParaRPr lang="en-US" sz="1600" dirty="0">
              <a:highlight>
                <a:srgbClr val="FFFF00"/>
              </a:highlight>
              <a:ea typeface="PMingLiU-ExtB" panose="02020500000000000000" pitchFamily="18" charset="-120"/>
              <a:cs typeface="Arial" panose="020B0604020202020204" pitchFamily="34" charset="0"/>
            </a:endParaRPr>
          </a:p>
          <a:p>
            <a:pPr algn="l"/>
            <a:r>
              <a:rPr lang="en-US" sz="1200" dirty="0">
                <a:highlight>
                  <a:srgbClr val="FFFF00"/>
                </a:highlight>
                <a:ea typeface="PMingLiU-ExtB" panose="02020500000000000000" pitchFamily="18" charset="-120"/>
                <a:cs typeface="Arial" panose="020B0604020202020204" pitchFamily="34" charset="0"/>
              </a:rPr>
              <a:t>Correlation removes ~2°C of model conservatism</a:t>
            </a:r>
            <a:endParaRPr lang="en-US" sz="1200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61C1EB-484B-1FA0-41C2-D345BBEA205B}"/>
              </a:ext>
            </a:extLst>
          </p:cNvPr>
          <p:cNvSpPr txBox="1"/>
          <p:nvPr/>
        </p:nvSpPr>
        <p:spPr>
          <a:xfrm>
            <a:off x="6523813" y="6335463"/>
            <a:ext cx="3489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ea typeface="PMingLiU-ExtB" panose="02020500000000000000" pitchFamily="18" charset="-120"/>
                <a:cs typeface="Arial" panose="020B0604020202020204" pitchFamily="34" charset="0"/>
              </a:rPr>
              <a:t>Old</a:t>
            </a:r>
            <a:r>
              <a:rPr lang="en-US" sz="1600" dirty="0">
                <a:latin typeface="PMingLiU-ExtB" panose="02020500000000000000" pitchFamily="18" charset="-120"/>
                <a:ea typeface="PMingLiU-ExtB" panose="02020500000000000000" pitchFamily="18" charset="-120"/>
                <a:cs typeface="Arial" panose="020B0604020202020204" pitchFamily="34" charset="0"/>
              </a:rPr>
              <a:t> Ø</a:t>
            </a:r>
            <a:r>
              <a:rPr lang="en-US" sz="1600" baseline="-25000" dirty="0">
                <a:latin typeface="PMingLiU-ExtB" panose="02020500000000000000" pitchFamily="18" charset="-120"/>
                <a:ea typeface="PMingLiU-ExtB" panose="02020500000000000000" pitchFamily="18" charset="-120"/>
                <a:cs typeface="Arial" panose="020B0604020202020204" pitchFamily="34" charset="0"/>
              </a:rPr>
              <a:t>CB</a:t>
            </a:r>
            <a:r>
              <a:rPr lang="en-US" sz="1600" dirty="0">
                <a:latin typeface="PMingLiU-ExtB" panose="02020500000000000000" pitchFamily="18" charset="-120"/>
                <a:ea typeface="PMingLiU-ExtB" panose="02020500000000000000" pitchFamily="18" charset="-120"/>
                <a:cs typeface="Arial" panose="020B0604020202020204" pitchFamily="34" charset="0"/>
              </a:rPr>
              <a:t> = </a:t>
            </a:r>
            <a:r>
              <a:rPr lang="en-US" sz="1600" dirty="0">
                <a:ea typeface="PMingLiU-ExtB" panose="02020500000000000000" pitchFamily="18" charset="-120"/>
                <a:cs typeface="Arial" panose="020B0604020202020204" pitchFamily="34" charset="0"/>
              </a:rPr>
              <a:t>8.696 C/W (STCH)</a:t>
            </a:r>
            <a:endParaRPr 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9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Modification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B98C5D-875A-D6B2-82B8-DD15A092BF20}"/>
              </a:ext>
            </a:extLst>
          </p:cNvPr>
          <p:cNvSpPr txBox="1">
            <a:spLocks/>
          </p:cNvSpPr>
          <p:nvPr/>
        </p:nvSpPr>
        <p:spPr>
          <a:xfrm>
            <a:off x="503147" y="2773711"/>
            <a:ext cx="5613423" cy="40749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Problem: </a:t>
            </a:r>
          </a:p>
          <a:p>
            <a:pPr lvl="1"/>
            <a:r>
              <a:rPr lang="en-US" dirty="0"/>
              <a:t>Average Board 1 temperature is +78°C</a:t>
            </a:r>
          </a:p>
          <a:p>
            <a:pPr lvl="2"/>
            <a:r>
              <a:rPr lang="en-US" dirty="0"/>
              <a:t>Heat must be removed from board to allow for compliance</a:t>
            </a:r>
          </a:p>
          <a:p>
            <a:r>
              <a:rPr lang="en-US" dirty="0"/>
              <a:t>Solution: </a:t>
            </a:r>
          </a:p>
          <a:p>
            <a:pPr lvl="1"/>
            <a:r>
              <a:rPr lang="en-US" dirty="0"/>
              <a:t>Adding heat strap to board directly ties board to walls of enclosure</a:t>
            </a:r>
          </a:p>
          <a:p>
            <a:pPr lvl="1"/>
            <a:r>
              <a:rPr lang="en-US" dirty="0"/>
              <a:t>Average Board 1 temperature is now +74°C</a:t>
            </a:r>
          </a:p>
          <a:p>
            <a:pPr lvl="1"/>
            <a:endParaRPr lang="en-US" dirty="0"/>
          </a:p>
          <a:p>
            <a:r>
              <a:rPr lang="en-US" dirty="0"/>
              <a:t>Path Forward: </a:t>
            </a:r>
          </a:p>
          <a:p>
            <a:pPr lvl="1"/>
            <a:r>
              <a:rPr lang="en-US" dirty="0"/>
              <a:t>Modify component placement </a:t>
            </a:r>
          </a:p>
          <a:p>
            <a:pPr lvl="1"/>
            <a:r>
              <a:rPr lang="en-US" dirty="0"/>
              <a:t>Locate other easy sources to further remove heat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384E5-330A-7B9D-3B51-D211FE7D1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038" y="1883864"/>
            <a:ext cx="7984830" cy="548364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65E680-32B2-420B-D75F-590D01FF8A5A}"/>
              </a:ext>
            </a:extLst>
          </p:cNvPr>
          <p:cNvCxnSpPr/>
          <p:nvPr/>
        </p:nvCxnSpPr>
        <p:spPr>
          <a:xfrm>
            <a:off x="5971592" y="4525347"/>
            <a:ext cx="3340359" cy="186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70E2A-D1D4-BD16-B727-1017EC94E929}"/>
              </a:ext>
            </a:extLst>
          </p:cNvPr>
          <p:cNvSpPr txBox="1"/>
          <p:nvPr/>
        </p:nvSpPr>
        <p:spPr>
          <a:xfrm>
            <a:off x="11908724" y="1222144"/>
            <a:ext cx="188478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Conductive tie between other high-power components still exists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ADBF70-F016-6472-075C-455F84FC280F}"/>
              </a:ext>
            </a:extLst>
          </p:cNvPr>
          <p:cNvCxnSpPr>
            <a:cxnSpLocks/>
          </p:cNvCxnSpPr>
          <p:nvPr/>
        </p:nvCxnSpPr>
        <p:spPr>
          <a:xfrm flipH="1">
            <a:off x="10873274" y="2545583"/>
            <a:ext cx="1035450" cy="15692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215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Sources of Heat Removal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B98C5D-875A-D6B2-82B8-DD15A092BF20}"/>
              </a:ext>
            </a:extLst>
          </p:cNvPr>
          <p:cNvSpPr txBox="1">
            <a:spLocks/>
          </p:cNvSpPr>
          <p:nvPr/>
        </p:nvSpPr>
        <p:spPr>
          <a:xfrm>
            <a:off x="503147" y="2773712"/>
            <a:ext cx="5613423" cy="30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1C56-17F2-807E-28C5-74F10C63BDCA}"/>
              </a:ext>
            </a:extLst>
          </p:cNvPr>
          <p:cNvSpPr txBox="1">
            <a:spLocks/>
          </p:cNvSpPr>
          <p:nvPr/>
        </p:nvSpPr>
        <p:spPr>
          <a:xfrm>
            <a:off x="503146" y="2456470"/>
            <a:ext cx="5613423" cy="4074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Black anodize interior of enclosure </a:t>
            </a:r>
          </a:p>
          <a:p>
            <a:pPr lvl="1"/>
            <a:r>
              <a:rPr lang="en-US" dirty="0"/>
              <a:t>Result: 0.7°C decrease in average board temperature</a:t>
            </a:r>
          </a:p>
          <a:p>
            <a:pPr lvl="1"/>
            <a:r>
              <a:rPr lang="en-US" dirty="0"/>
              <a:t>Higher cost, lower reward</a:t>
            </a:r>
          </a:p>
          <a:p>
            <a:r>
              <a:rPr lang="en-US" dirty="0"/>
              <a:t>Gap pads added under components</a:t>
            </a:r>
          </a:p>
          <a:p>
            <a:pPr lvl="1"/>
            <a:r>
              <a:rPr lang="en-US" dirty="0"/>
              <a:t>Over 5°C drop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7F49-6A4D-E6E7-682E-2996C6FE3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2524443"/>
            <a:ext cx="6309447" cy="37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Modifications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B98C5D-875A-D6B2-82B8-DD15A092BF20}"/>
              </a:ext>
            </a:extLst>
          </p:cNvPr>
          <p:cNvSpPr txBox="1">
            <a:spLocks/>
          </p:cNvSpPr>
          <p:nvPr/>
        </p:nvSpPr>
        <p:spPr>
          <a:xfrm>
            <a:off x="503147" y="2773712"/>
            <a:ext cx="5613423" cy="30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338E8A-D74E-DA86-E0F8-1C87E7D6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055" y="1377629"/>
            <a:ext cx="9179093" cy="60224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722E5A-541D-DBCF-938D-D7F108406418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578080" y="2547257"/>
            <a:ext cx="1538490" cy="4898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D091C38-42CD-042D-6EED-9D7829288671}"/>
              </a:ext>
            </a:extLst>
          </p:cNvPr>
          <p:cNvSpPr txBox="1"/>
          <p:nvPr/>
        </p:nvSpPr>
        <p:spPr>
          <a:xfrm>
            <a:off x="9512559" y="1470393"/>
            <a:ext cx="20574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Heat strap to enclosure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75A066-C9CD-DFA6-889F-75EA044BE8E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122298" y="1855114"/>
            <a:ext cx="1390261" cy="505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509689-F186-2CD7-E03A-51A555221C63}"/>
              </a:ext>
            </a:extLst>
          </p:cNvPr>
          <p:cNvSpPr txBox="1"/>
          <p:nvPr/>
        </p:nvSpPr>
        <p:spPr>
          <a:xfrm>
            <a:off x="4747758" y="6598902"/>
            <a:ext cx="470415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Auxiliary high-power components moved to secondary side of board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BAAE25-D8BF-EC90-D106-2CCDA13A716E}"/>
              </a:ext>
            </a:extLst>
          </p:cNvPr>
          <p:cNvCxnSpPr>
            <a:cxnSpLocks/>
          </p:cNvCxnSpPr>
          <p:nvPr/>
        </p:nvCxnSpPr>
        <p:spPr>
          <a:xfrm flipH="1" flipV="1">
            <a:off x="6865911" y="4636542"/>
            <a:ext cx="357569" cy="1962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2B4BD61-C4D8-4D84-839C-CD0BE0AD1DF0}"/>
              </a:ext>
            </a:extLst>
          </p:cNvPr>
          <p:cNvCxnSpPr>
            <a:cxnSpLocks/>
          </p:cNvCxnSpPr>
          <p:nvPr/>
        </p:nvCxnSpPr>
        <p:spPr>
          <a:xfrm flipV="1">
            <a:off x="7223480" y="4788942"/>
            <a:ext cx="1848881" cy="17978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1C56-17F2-807E-28C5-74F10C63BDCA}"/>
              </a:ext>
            </a:extLst>
          </p:cNvPr>
          <p:cNvSpPr txBox="1">
            <a:spLocks/>
          </p:cNvSpPr>
          <p:nvPr/>
        </p:nvSpPr>
        <p:spPr>
          <a:xfrm>
            <a:off x="1125047" y="2207906"/>
            <a:ext cx="3453033" cy="1658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High power components are separated via bolted contacts to CCA carrier and to heat strap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76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6E676B-2C95-5118-6A91-6D811903C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38" y="3293071"/>
            <a:ext cx="5613424" cy="4132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B98C5D-875A-D6B2-82B8-DD15A092BF20}"/>
              </a:ext>
            </a:extLst>
          </p:cNvPr>
          <p:cNvSpPr txBox="1">
            <a:spLocks/>
          </p:cNvSpPr>
          <p:nvPr/>
        </p:nvSpPr>
        <p:spPr>
          <a:xfrm>
            <a:off x="503147" y="2773712"/>
            <a:ext cx="5613423" cy="30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BC178EC-2B9C-25DA-2846-3607604EB610}"/>
              </a:ext>
            </a:extLst>
          </p:cNvPr>
          <p:cNvSpPr txBox="1">
            <a:spLocks/>
          </p:cNvSpPr>
          <p:nvPr/>
        </p:nvSpPr>
        <p:spPr>
          <a:xfrm>
            <a:off x="503147" y="1470393"/>
            <a:ext cx="12709000" cy="1822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Conclusions:</a:t>
            </a:r>
          </a:p>
          <a:p>
            <a:r>
              <a:rPr lang="en-US" dirty="0"/>
              <a:t>Passive heat transfer solutions effectively reduce CCA temperature </a:t>
            </a:r>
          </a:p>
          <a:p>
            <a:pPr lvl="1"/>
            <a:r>
              <a:rPr lang="en-US" dirty="0"/>
              <a:t>Strategic component placement, conductive ties to boundary conditions and underfill </a:t>
            </a:r>
          </a:p>
          <a:p>
            <a:r>
              <a:rPr lang="en-US" dirty="0"/>
              <a:t>Collaborative efforts between thermal engineering and mechanical designers reduces program risk</a:t>
            </a:r>
          </a:p>
          <a:p>
            <a:r>
              <a:rPr lang="en-US" dirty="0"/>
              <a:t>In bounding cases, isolated CCAs can have an average temperature significantly higher than enclosure temperatures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BE2367-13DF-D9D9-3783-CDBC64519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608" y="3653502"/>
            <a:ext cx="5450049" cy="33298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5A2C77-C2F1-EAED-E538-C793F9494D41}"/>
              </a:ext>
            </a:extLst>
          </p:cNvPr>
          <p:cNvSpPr txBox="1"/>
          <p:nvPr/>
        </p:nvSpPr>
        <p:spPr>
          <a:xfrm>
            <a:off x="9138424" y="6501567"/>
            <a:ext cx="226794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Other components moved to secondary side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5326A7-844C-F934-BF40-E6B8F1FBB2C6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0032616" y="5317314"/>
            <a:ext cx="239781" cy="11842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709248-2070-3C70-A326-CA42C7772E5D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0272397" y="5429281"/>
            <a:ext cx="894192" cy="1072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D091C38-42CD-042D-6EED-9D7829288671}"/>
              </a:ext>
            </a:extLst>
          </p:cNvPr>
          <p:cNvSpPr txBox="1"/>
          <p:nvPr/>
        </p:nvSpPr>
        <p:spPr>
          <a:xfrm>
            <a:off x="6030248" y="5876505"/>
            <a:ext cx="256990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Critical component temperature compliant (&lt;85°C)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75A066-C9CD-DFA6-889F-75EA044BE8E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010539" y="5113176"/>
            <a:ext cx="1019709" cy="1224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11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B98C5D-875A-D6B2-82B8-DD15A092BF20}"/>
              </a:ext>
            </a:extLst>
          </p:cNvPr>
          <p:cNvSpPr txBox="1">
            <a:spLocks/>
          </p:cNvSpPr>
          <p:nvPr/>
        </p:nvSpPr>
        <p:spPr>
          <a:xfrm>
            <a:off x="503147" y="2773712"/>
            <a:ext cx="5613423" cy="30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BC178EC-2B9C-25DA-2846-3607604EB610}"/>
              </a:ext>
            </a:extLst>
          </p:cNvPr>
          <p:cNvSpPr txBox="1">
            <a:spLocks/>
          </p:cNvSpPr>
          <p:nvPr/>
        </p:nvSpPr>
        <p:spPr>
          <a:xfrm>
            <a:off x="3979153" y="3464179"/>
            <a:ext cx="6672094" cy="1716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/>
              <a:t>Thank you! Questions?</a:t>
            </a:r>
          </a:p>
          <a:p>
            <a:endParaRPr lang="en-US"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E80A76-E49D-4BB8-41C7-153D6EDC2EB7}"/>
              </a:ext>
            </a:extLst>
          </p:cNvPr>
          <p:cNvSpPr txBox="1">
            <a:spLocks/>
          </p:cNvSpPr>
          <p:nvPr/>
        </p:nvSpPr>
        <p:spPr>
          <a:xfrm>
            <a:off x="503147" y="6518401"/>
            <a:ext cx="2137417" cy="824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/>
              <a:t>Contact Information:</a:t>
            </a:r>
          </a:p>
          <a:p>
            <a:pPr marL="0" indent="0">
              <a:buNone/>
            </a:pPr>
            <a:r>
              <a:rPr lang="en-US" sz="4800" dirty="0"/>
              <a:t>Andrew Kraus</a:t>
            </a:r>
          </a:p>
          <a:p>
            <a:pPr marL="0" indent="0">
              <a:buNone/>
            </a:pPr>
            <a:r>
              <a:rPr lang="en-US" sz="4800" dirty="0"/>
              <a:t>akraus@arka.org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49959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A7ADD-3C25-0344-EC53-8753A6770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773" y="1400049"/>
            <a:ext cx="5613423" cy="6006591"/>
          </a:xfrm>
        </p:spPr>
        <p:txBody>
          <a:bodyPr/>
          <a:lstStyle/>
          <a:p>
            <a:r>
              <a:rPr lang="en-US" dirty="0"/>
              <a:t>Densely packed electronics box for space application</a:t>
            </a:r>
          </a:p>
          <a:p>
            <a:r>
              <a:rPr lang="en-US" dirty="0"/>
              <a:t>Select few high-power components with low operational range (85°C)</a:t>
            </a:r>
          </a:p>
          <a:p>
            <a:r>
              <a:rPr lang="en-US" dirty="0"/>
              <a:t>Requirement for operation with +71°C average enclosure temperature</a:t>
            </a:r>
          </a:p>
          <a:p>
            <a:r>
              <a:rPr lang="en-US" dirty="0"/>
              <a:t>Heat rejection though conduction and radiation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1DFD4A4-ABB6-6E6E-9F60-080503653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423" y="4114800"/>
            <a:ext cx="4436415" cy="313665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8564649-F3C2-923D-50FC-F618AA97A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313" y="429565"/>
            <a:ext cx="4667646" cy="3136658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710C844-A0A4-FC6B-D318-3401C2E1020B}"/>
              </a:ext>
            </a:extLst>
          </p:cNvPr>
          <p:cNvCxnSpPr>
            <a:cxnSpLocks/>
          </p:cNvCxnSpPr>
          <p:nvPr/>
        </p:nvCxnSpPr>
        <p:spPr>
          <a:xfrm>
            <a:off x="10011747" y="3470988"/>
            <a:ext cx="494522" cy="8210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24DE726E-5739-9D87-C613-6329F78FD97F}"/>
              </a:ext>
            </a:extLst>
          </p:cNvPr>
          <p:cNvSpPr txBox="1"/>
          <p:nvPr/>
        </p:nvSpPr>
        <p:spPr>
          <a:xfrm>
            <a:off x="10422294" y="3566223"/>
            <a:ext cx="1707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Design Iterations</a:t>
            </a:r>
          </a:p>
        </p:txBody>
      </p:sp>
    </p:spTree>
    <p:extLst>
      <p:ext uri="{BB962C8B-B14F-4D97-AF65-F5344CB8AC3E}">
        <p14:creationId xmlns:p14="http://schemas.microsoft.com/office/powerpoint/2010/main" val="1612721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0EDD1F5-87B8-4AF4-8767-58C5F567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308" y="1880024"/>
            <a:ext cx="2531173" cy="16843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0DD8EB-E136-92CC-5392-EC488127B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589" y="867750"/>
            <a:ext cx="2531173" cy="15810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1E3936-4757-906A-FABA-A303229FE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420" y="4788538"/>
            <a:ext cx="4499259" cy="2127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5B3FA-EA94-4F69-2793-AFB9882B5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714" y="5163474"/>
            <a:ext cx="5332738" cy="18797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A7ADD-3C25-0344-EC53-8753A6770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773" y="1400050"/>
            <a:ext cx="5613423" cy="3588102"/>
          </a:xfrm>
        </p:spPr>
        <p:txBody>
          <a:bodyPr/>
          <a:lstStyle/>
          <a:p>
            <a:r>
              <a:rPr lang="en-US" dirty="0"/>
              <a:t>Aluminum enclosure electronics box containing 2 boards</a:t>
            </a:r>
          </a:p>
          <a:p>
            <a:r>
              <a:rPr lang="en-US" dirty="0"/>
              <a:t>Roughly 0.8 ft</a:t>
            </a:r>
            <a:r>
              <a:rPr lang="en-US" baseline="30000" dirty="0"/>
              <a:t>3</a:t>
            </a:r>
            <a:r>
              <a:rPr lang="en-US" dirty="0"/>
              <a:t> Volume</a:t>
            </a:r>
          </a:p>
          <a:p>
            <a:r>
              <a:rPr lang="en-US" dirty="0"/>
              <a:t>Top cover converted to FOSR Silver 5mil FEP for first analysis </a:t>
            </a:r>
          </a:p>
          <a:p>
            <a:r>
              <a:rPr lang="en-US" dirty="0"/>
              <a:t>Titanium flexures to host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Design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F3FCC6-FE88-23C4-6ECA-5DA4CFCD98E8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7486942" y="2883701"/>
            <a:ext cx="1527948" cy="5255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310E2C9-3FCA-2671-E831-D4BD0EB88EED}"/>
              </a:ext>
            </a:extLst>
          </p:cNvPr>
          <p:cNvSpPr txBox="1"/>
          <p:nvPr/>
        </p:nvSpPr>
        <p:spPr>
          <a:xfrm>
            <a:off x="6451244" y="3116899"/>
            <a:ext cx="103569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Flexures To Host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337314-AFF8-3682-BB37-B055237BE108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7486942" y="2849245"/>
            <a:ext cx="294789" cy="560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743A5F-E110-3A5E-B915-42E99FC88C4D}"/>
              </a:ext>
            </a:extLst>
          </p:cNvPr>
          <p:cNvSpPr txBox="1"/>
          <p:nvPr/>
        </p:nvSpPr>
        <p:spPr>
          <a:xfrm>
            <a:off x="10089478" y="3677328"/>
            <a:ext cx="103569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Bottom Cover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A371F4-B807-B198-9490-EA67BA448994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9619861" y="3200400"/>
            <a:ext cx="987466" cy="4769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70517AD-9668-8D8B-101C-B18D43B414CE}"/>
              </a:ext>
            </a:extLst>
          </p:cNvPr>
          <p:cNvSpPr txBox="1"/>
          <p:nvPr/>
        </p:nvSpPr>
        <p:spPr>
          <a:xfrm>
            <a:off x="11877191" y="156564"/>
            <a:ext cx="158611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Top Cover/Radiator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E4F6818-127C-0544-70F6-03134994FE5F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11439331" y="741339"/>
            <a:ext cx="1230920" cy="463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874054-C3C7-A803-7AE3-CD1B76708F1C}"/>
              </a:ext>
            </a:extLst>
          </p:cNvPr>
          <p:cNvCxnSpPr>
            <a:cxnSpLocks/>
          </p:cNvCxnSpPr>
          <p:nvPr/>
        </p:nvCxnSpPr>
        <p:spPr>
          <a:xfrm>
            <a:off x="1296955" y="4576963"/>
            <a:ext cx="542168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79EB6F-3C73-8CD5-08E0-51F615C63FF9}"/>
              </a:ext>
            </a:extLst>
          </p:cNvPr>
          <p:cNvCxnSpPr>
            <a:cxnSpLocks/>
          </p:cNvCxnSpPr>
          <p:nvPr/>
        </p:nvCxnSpPr>
        <p:spPr>
          <a:xfrm flipV="1">
            <a:off x="1296955" y="4452029"/>
            <a:ext cx="0" cy="7594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01F8B3-D6CF-B1FA-DF24-5EC6A8760C49}"/>
              </a:ext>
            </a:extLst>
          </p:cNvPr>
          <p:cNvCxnSpPr>
            <a:cxnSpLocks/>
          </p:cNvCxnSpPr>
          <p:nvPr/>
        </p:nvCxnSpPr>
        <p:spPr>
          <a:xfrm flipV="1">
            <a:off x="6718639" y="4452029"/>
            <a:ext cx="0" cy="7626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8AF9DF-DAAE-2C22-9F3A-8AA444458D5D}"/>
              </a:ext>
            </a:extLst>
          </p:cNvPr>
          <p:cNvSpPr txBox="1"/>
          <p:nvPr/>
        </p:nvSpPr>
        <p:spPr>
          <a:xfrm>
            <a:off x="4661471" y="4282752"/>
            <a:ext cx="832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15”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B84CB7F-AE8A-AD41-48BC-D00C7894AF6B}"/>
              </a:ext>
            </a:extLst>
          </p:cNvPr>
          <p:cNvCxnSpPr>
            <a:cxnSpLocks/>
          </p:cNvCxnSpPr>
          <p:nvPr/>
        </p:nvCxnSpPr>
        <p:spPr>
          <a:xfrm flipV="1">
            <a:off x="6890107" y="5211431"/>
            <a:ext cx="0" cy="178384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58FDAB-DA03-F5FC-6763-FB38ABE5D3FF}"/>
              </a:ext>
            </a:extLst>
          </p:cNvPr>
          <p:cNvCxnSpPr>
            <a:cxnSpLocks/>
          </p:cNvCxnSpPr>
          <p:nvPr/>
        </p:nvCxnSpPr>
        <p:spPr>
          <a:xfrm flipH="1" flipV="1">
            <a:off x="6740815" y="5211431"/>
            <a:ext cx="361379" cy="32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1694D5-64F9-0267-CCEF-0918F5B08A32}"/>
              </a:ext>
            </a:extLst>
          </p:cNvPr>
          <p:cNvCxnSpPr>
            <a:cxnSpLocks/>
          </p:cNvCxnSpPr>
          <p:nvPr/>
        </p:nvCxnSpPr>
        <p:spPr>
          <a:xfrm flipH="1">
            <a:off x="6175854" y="6995280"/>
            <a:ext cx="9076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EFCC26-4B32-DB33-F4DF-118D22F4D997}"/>
              </a:ext>
            </a:extLst>
          </p:cNvPr>
          <p:cNvSpPr txBox="1"/>
          <p:nvPr/>
        </p:nvSpPr>
        <p:spPr>
          <a:xfrm>
            <a:off x="6813454" y="5904076"/>
            <a:ext cx="832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5”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41B1A8-0D52-6B3A-974F-E0E4523000B9}"/>
              </a:ext>
            </a:extLst>
          </p:cNvPr>
          <p:cNvCxnSpPr>
            <a:cxnSpLocks/>
          </p:cNvCxnSpPr>
          <p:nvPr/>
        </p:nvCxnSpPr>
        <p:spPr>
          <a:xfrm>
            <a:off x="7553633" y="4733026"/>
            <a:ext cx="443204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EF7C31-28B9-CA86-8652-B717C41A00AF}"/>
              </a:ext>
            </a:extLst>
          </p:cNvPr>
          <p:cNvCxnSpPr>
            <a:cxnSpLocks/>
          </p:cNvCxnSpPr>
          <p:nvPr/>
        </p:nvCxnSpPr>
        <p:spPr>
          <a:xfrm flipV="1">
            <a:off x="7553633" y="4611734"/>
            <a:ext cx="0" cy="354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20F9675-DE98-4671-BBB5-AC4807527641}"/>
              </a:ext>
            </a:extLst>
          </p:cNvPr>
          <p:cNvCxnSpPr>
            <a:cxnSpLocks/>
          </p:cNvCxnSpPr>
          <p:nvPr/>
        </p:nvCxnSpPr>
        <p:spPr>
          <a:xfrm flipV="1">
            <a:off x="11985679" y="4611734"/>
            <a:ext cx="0" cy="3764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863F761-5AD8-E88E-E3EA-59668D33A95E}"/>
              </a:ext>
            </a:extLst>
          </p:cNvPr>
          <p:cNvSpPr txBox="1"/>
          <p:nvPr/>
        </p:nvSpPr>
        <p:spPr>
          <a:xfrm>
            <a:off x="9826623" y="4449984"/>
            <a:ext cx="832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12”</a:t>
            </a:r>
          </a:p>
        </p:txBody>
      </p:sp>
    </p:spTree>
    <p:extLst>
      <p:ext uri="{BB962C8B-B14F-4D97-AF65-F5344CB8AC3E}">
        <p14:creationId xmlns:p14="http://schemas.microsoft.com/office/powerpoint/2010/main" val="200423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Design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58F30F-A850-2EB0-2A62-0A5A7A84D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467" y="631499"/>
            <a:ext cx="6880786" cy="658765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3A02E1-86D0-AF09-3852-E10FDF516461}"/>
              </a:ext>
            </a:extLst>
          </p:cNvPr>
          <p:cNvSpPr txBox="1"/>
          <p:nvPr/>
        </p:nvSpPr>
        <p:spPr>
          <a:xfrm>
            <a:off x="11436564" y="833261"/>
            <a:ext cx="174287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Power Components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BAEB8D-C77A-11B2-CD18-B18A6B421C73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0967862" y="1125649"/>
            <a:ext cx="468702" cy="5467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71B674-162A-E72A-3DC5-964F86243925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0595723" y="1125649"/>
            <a:ext cx="840841" cy="451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682E5D-8FA3-8617-1687-D9EDC208487C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9957769" y="1125649"/>
            <a:ext cx="1478795" cy="262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41FC439-BD9A-269C-26D4-4EA4C25B8814}"/>
              </a:ext>
            </a:extLst>
          </p:cNvPr>
          <p:cNvSpPr txBox="1"/>
          <p:nvPr/>
        </p:nvSpPr>
        <p:spPr>
          <a:xfrm>
            <a:off x="6874328" y="1958471"/>
            <a:ext cx="164392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Board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7C0CB5-F9D9-7FAB-1A62-647031546B32}"/>
              </a:ext>
            </a:extLst>
          </p:cNvPr>
          <p:cNvSpPr txBox="1"/>
          <p:nvPr/>
        </p:nvSpPr>
        <p:spPr>
          <a:xfrm>
            <a:off x="6395862" y="4153088"/>
            <a:ext cx="130531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Board 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EE766B-DE00-CD5B-3793-DCDA529184E9}"/>
              </a:ext>
            </a:extLst>
          </p:cNvPr>
          <p:cNvCxnSpPr>
            <a:cxnSpLocks/>
          </p:cNvCxnSpPr>
          <p:nvPr/>
        </p:nvCxnSpPr>
        <p:spPr>
          <a:xfrm>
            <a:off x="7701172" y="4322365"/>
            <a:ext cx="106575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73E272-550E-5124-CF7D-C69F3B4DBA82}"/>
              </a:ext>
            </a:extLst>
          </p:cNvPr>
          <p:cNvCxnSpPr>
            <a:cxnSpLocks/>
          </p:cNvCxnSpPr>
          <p:nvPr/>
        </p:nvCxnSpPr>
        <p:spPr>
          <a:xfrm>
            <a:off x="8518252" y="2104790"/>
            <a:ext cx="532442" cy="192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B98C5D-875A-D6B2-82B8-DD15A092BF20}"/>
              </a:ext>
            </a:extLst>
          </p:cNvPr>
          <p:cNvSpPr txBox="1">
            <a:spLocks/>
          </p:cNvSpPr>
          <p:nvPr/>
        </p:nvSpPr>
        <p:spPr>
          <a:xfrm>
            <a:off x="572773" y="1400049"/>
            <a:ext cx="5613423" cy="6006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Aluminum enclosure electronics box containing 2 boards</a:t>
            </a:r>
          </a:p>
          <a:p>
            <a:r>
              <a:rPr lang="en-US" dirty="0"/>
              <a:t>Steady State Power </a:t>
            </a:r>
          </a:p>
          <a:p>
            <a:pPr lvl="1"/>
            <a:r>
              <a:rPr lang="en-US" dirty="0"/>
              <a:t>~20 W</a:t>
            </a:r>
          </a:p>
          <a:p>
            <a:pPr lvl="1"/>
            <a:r>
              <a:rPr lang="en-US" dirty="0"/>
              <a:t>~1000 components</a:t>
            </a:r>
          </a:p>
          <a:p>
            <a:r>
              <a:rPr lang="en-US" dirty="0"/>
              <a:t>High Power Components dissipated ~1.5 W each WC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83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Design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B98C5D-875A-D6B2-82B8-DD15A092BF20}"/>
              </a:ext>
            </a:extLst>
          </p:cNvPr>
          <p:cNvSpPr txBox="1">
            <a:spLocks/>
          </p:cNvSpPr>
          <p:nvPr/>
        </p:nvSpPr>
        <p:spPr>
          <a:xfrm>
            <a:off x="572773" y="1400049"/>
            <a:ext cx="6051962" cy="18798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power converters tied directly to radiator/lid via fasteners</a:t>
            </a:r>
          </a:p>
          <a:p>
            <a:r>
              <a:rPr lang="en-US" dirty="0"/>
              <a:t>Heat passes from Board 1 through carrier and Board 2 to radiator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B52D3-1BF4-7237-21EB-19306AF5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691" y="3756749"/>
            <a:ext cx="5897446" cy="3419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35A38-DBA7-2393-2493-79920790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69" y="3427575"/>
            <a:ext cx="5534129" cy="3780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1A389-296E-9D10-B2E4-D937F4241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649" y="3374420"/>
            <a:ext cx="2445489" cy="2340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017EDE-FC80-7ACC-C1C5-C9CDC6FC13A9}"/>
              </a:ext>
            </a:extLst>
          </p:cNvPr>
          <p:cNvSpPr txBox="1"/>
          <p:nvPr/>
        </p:nvSpPr>
        <p:spPr>
          <a:xfrm>
            <a:off x="6052998" y="6266572"/>
            <a:ext cx="161307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Converter/Filter heat sink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02BA3A-1276-870D-17AB-1D2A33BE81F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859536" y="5183911"/>
            <a:ext cx="647050" cy="10826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FBE4C4-9342-A9D8-FF67-F8506F759B67}"/>
              </a:ext>
            </a:extLst>
          </p:cNvPr>
          <p:cNvSpPr txBox="1"/>
          <p:nvPr/>
        </p:nvSpPr>
        <p:spPr>
          <a:xfrm>
            <a:off x="549555" y="3983811"/>
            <a:ext cx="130531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Board 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0AE1DB-D533-2AF7-2E80-25733E44F566}"/>
              </a:ext>
            </a:extLst>
          </p:cNvPr>
          <p:cNvCxnSpPr>
            <a:cxnSpLocks/>
          </p:cNvCxnSpPr>
          <p:nvPr/>
        </p:nvCxnSpPr>
        <p:spPr>
          <a:xfrm>
            <a:off x="1854865" y="4153088"/>
            <a:ext cx="1168253" cy="8667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D37D5F-2800-FE3F-4897-740A498AC2F4}"/>
              </a:ext>
            </a:extLst>
          </p:cNvPr>
          <p:cNvCxnSpPr>
            <a:cxnSpLocks/>
          </p:cNvCxnSpPr>
          <p:nvPr/>
        </p:nvCxnSpPr>
        <p:spPr>
          <a:xfrm>
            <a:off x="8591064" y="5019869"/>
            <a:ext cx="1532650" cy="5505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8B3985-B67C-F543-2453-38AC06213984}"/>
              </a:ext>
            </a:extLst>
          </p:cNvPr>
          <p:cNvCxnSpPr>
            <a:cxnSpLocks/>
          </p:cNvCxnSpPr>
          <p:nvPr/>
        </p:nvCxnSpPr>
        <p:spPr>
          <a:xfrm>
            <a:off x="8591064" y="5019869"/>
            <a:ext cx="2055391" cy="8474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8459988-A261-16D4-4DDF-2DEAADE73EF3}"/>
              </a:ext>
            </a:extLst>
          </p:cNvPr>
          <p:cNvCxnSpPr>
            <a:cxnSpLocks/>
          </p:cNvCxnSpPr>
          <p:nvPr/>
        </p:nvCxnSpPr>
        <p:spPr>
          <a:xfrm flipV="1">
            <a:off x="8651101" y="4944987"/>
            <a:ext cx="3676444" cy="748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C1E23C-9660-007E-6CA8-73A96D237D39}"/>
              </a:ext>
            </a:extLst>
          </p:cNvPr>
          <p:cNvCxnSpPr>
            <a:cxnSpLocks/>
          </p:cNvCxnSpPr>
          <p:nvPr/>
        </p:nvCxnSpPr>
        <p:spPr>
          <a:xfrm flipV="1">
            <a:off x="8591064" y="4833257"/>
            <a:ext cx="3520071" cy="1866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9D994FA-ABCF-9CA0-6765-53DD27B6757A}"/>
              </a:ext>
            </a:extLst>
          </p:cNvPr>
          <p:cNvSpPr txBox="1"/>
          <p:nvPr/>
        </p:nvSpPr>
        <p:spPr>
          <a:xfrm>
            <a:off x="12099878" y="4038230"/>
            <a:ext cx="130531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Board 1 Heat</a:t>
            </a:r>
          </a:p>
        </p:txBody>
      </p:sp>
      <p:sp>
        <p:nvSpPr>
          <p:cNvPr id="45" name="Arrow: Striped Right 44">
            <a:extLst>
              <a:ext uri="{FF2B5EF4-FFF2-40B4-BE49-F238E27FC236}">
                <a16:creationId xmlns:a16="http://schemas.microsoft.com/office/drawing/2014/main" id="{B2270819-F210-0262-1ADF-84A9366708C0}"/>
              </a:ext>
            </a:extLst>
          </p:cNvPr>
          <p:cNvSpPr/>
          <p:nvPr/>
        </p:nvSpPr>
        <p:spPr>
          <a:xfrm rot="5400000">
            <a:off x="12269878" y="4812109"/>
            <a:ext cx="947372" cy="569168"/>
          </a:xfrm>
          <a:prstGeom prst="stripedRightArrow">
            <a:avLst>
              <a:gd name="adj1" fmla="val 30328"/>
              <a:gd name="adj2" fmla="val 64755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0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A7ADD-3C25-0344-EC53-8753A6770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773" y="1466413"/>
            <a:ext cx="13484854" cy="13009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Model run in steady state conditions</a:t>
            </a:r>
          </a:p>
          <a:p>
            <a:r>
              <a:rPr lang="en-US" dirty="0"/>
              <a:t>Radiation turned on</a:t>
            </a:r>
          </a:p>
          <a:p>
            <a:r>
              <a:rPr lang="en-US" dirty="0"/>
              <a:t>~70% of the power on top 9 dissipating components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4480E-7DDE-369E-DCB2-846244A7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92" y="2867182"/>
            <a:ext cx="4998895" cy="4437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842D1D-20C2-CC0A-E1AD-EEDAB1B0E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9" b="7208"/>
          <a:stretch/>
        </p:blipFill>
        <p:spPr>
          <a:xfrm>
            <a:off x="7964130" y="2767348"/>
            <a:ext cx="4253156" cy="41620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10E2C9-3FCA-2671-E831-D4BD0EB88EED}"/>
              </a:ext>
            </a:extLst>
          </p:cNvPr>
          <p:cNvSpPr txBox="1"/>
          <p:nvPr/>
        </p:nvSpPr>
        <p:spPr>
          <a:xfrm>
            <a:off x="11162608" y="2715810"/>
            <a:ext cx="169817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power components on Board 1 over operating limits (+85°C Rating)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072A16-1525-719E-C6AD-832275CA5FB0}"/>
              </a:ext>
            </a:extLst>
          </p:cNvPr>
          <p:cNvCxnSpPr/>
          <p:nvPr/>
        </p:nvCxnSpPr>
        <p:spPr>
          <a:xfrm flipH="1">
            <a:off x="10423399" y="3344805"/>
            <a:ext cx="739209" cy="13249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82369E-C8EB-5B54-3589-AF1EE23D9ED7}"/>
              </a:ext>
            </a:extLst>
          </p:cNvPr>
          <p:cNvCxnSpPr>
            <a:cxnSpLocks/>
          </p:cNvCxnSpPr>
          <p:nvPr/>
        </p:nvCxnSpPr>
        <p:spPr>
          <a:xfrm flipH="1">
            <a:off x="10022182" y="3344805"/>
            <a:ext cx="1140426" cy="1271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4078FF7-1BBF-BDE8-7EF9-92E6DDB3790A}"/>
              </a:ext>
            </a:extLst>
          </p:cNvPr>
          <p:cNvSpPr txBox="1"/>
          <p:nvPr/>
        </p:nvSpPr>
        <p:spPr>
          <a:xfrm>
            <a:off x="5473619" y="3011848"/>
            <a:ext cx="169817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power components on Board 2 showed to be non-issue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(+105°C Rating)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72D17-445A-6491-D8F7-58C70E98568B}"/>
              </a:ext>
            </a:extLst>
          </p:cNvPr>
          <p:cNvCxnSpPr>
            <a:cxnSpLocks/>
          </p:cNvCxnSpPr>
          <p:nvPr/>
        </p:nvCxnSpPr>
        <p:spPr>
          <a:xfrm flipH="1">
            <a:off x="3676261" y="3504584"/>
            <a:ext cx="1797358" cy="1581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0DCD9C-6FE5-6961-55D8-AF2D0F8916BB}"/>
              </a:ext>
            </a:extLst>
          </p:cNvPr>
          <p:cNvSpPr txBox="1"/>
          <p:nvPr/>
        </p:nvSpPr>
        <p:spPr>
          <a:xfrm>
            <a:off x="10840861" y="6189908"/>
            <a:ext cx="16981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Other components add realizable heat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578AED-57B8-C367-85B1-2BDF1EC9D45C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9919545" y="5194163"/>
            <a:ext cx="921316" cy="14112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EBE537-0E0C-368E-3474-5D6A118F5071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10575799" y="5425531"/>
            <a:ext cx="265062" cy="1179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397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58F30F-A850-2EB0-2A62-0A5A7A84D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467" y="631499"/>
            <a:ext cx="6880786" cy="658765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3A02E1-86D0-AF09-3852-E10FDF516461}"/>
              </a:ext>
            </a:extLst>
          </p:cNvPr>
          <p:cNvSpPr txBox="1"/>
          <p:nvPr/>
        </p:nvSpPr>
        <p:spPr>
          <a:xfrm>
            <a:off x="11436564" y="833261"/>
            <a:ext cx="174287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Power Components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BAEB8D-C77A-11B2-CD18-B18A6B421C73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0967862" y="1125649"/>
            <a:ext cx="468702" cy="5467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71B674-162A-E72A-3DC5-964F86243925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0595723" y="1125649"/>
            <a:ext cx="840841" cy="451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682E5D-8FA3-8617-1687-D9EDC208487C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9957769" y="1125649"/>
            <a:ext cx="1478795" cy="262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41FC439-BD9A-269C-26D4-4EA4C25B8814}"/>
              </a:ext>
            </a:extLst>
          </p:cNvPr>
          <p:cNvSpPr txBox="1"/>
          <p:nvPr/>
        </p:nvSpPr>
        <p:spPr>
          <a:xfrm>
            <a:off x="6874328" y="1958471"/>
            <a:ext cx="164392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Board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7C0CB5-F9D9-7FAB-1A62-647031546B32}"/>
              </a:ext>
            </a:extLst>
          </p:cNvPr>
          <p:cNvSpPr txBox="1"/>
          <p:nvPr/>
        </p:nvSpPr>
        <p:spPr>
          <a:xfrm>
            <a:off x="6395862" y="4153088"/>
            <a:ext cx="130531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Board 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EE766B-DE00-CD5B-3793-DCDA529184E9}"/>
              </a:ext>
            </a:extLst>
          </p:cNvPr>
          <p:cNvCxnSpPr>
            <a:cxnSpLocks/>
          </p:cNvCxnSpPr>
          <p:nvPr/>
        </p:nvCxnSpPr>
        <p:spPr>
          <a:xfrm>
            <a:off x="7701172" y="4322365"/>
            <a:ext cx="106575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73E272-550E-5124-CF7D-C69F3B4DBA82}"/>
              </a:ext>
            </a:extLst>
          </p:cNvPr>
          <p:cNvCxnSpPr>
            <a:cxnSpLocks/>
          </p:cNvCxnSpPr>
          <p:nvPr/>
        </p:nvCxnSpPr>
        <p:spPr>
          <a:xfrm>
            <a:off x="8518252" y="2104790"/>
            <a:ext cx="532442" cy="192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B98C5D-875A-D6B2-82B8-DD15A092BF20}"/>
              </a:ext>
            </a:extLst>
          </p:cNvPr>
          <p:cNvSpPr txBox="1">
            <a:spLocks/>
          </p:cNvSpPr>
          <p:nvPr/>
        </p:nvSpPr>
        <p:spPr>
          <a:xfrm>
            <a:off x="503147" y="2773712"/>
            <a:ext cx="5613423" cy="309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power components need isolation from each other and to better shed heat to environment</a:t>
            </a:r>
          </a:p>
          <a:p>
            <a:r>
              <a:rPr lang="en-US" dirty="0"/>
              <a:t>Components are lacking information</a:t>
            </a:r>
          </a:p>
          <a:p>
            <a:pPr lvl="1"/>
            <a:r>
              <a:rPr lang="en-US" dirty="0"/>
              <a:t>Testing required to fill gaps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4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Component Definition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FB48E-1438-AED2-AA42-4848A2C69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45" y="1614219"/>
            <a:ext cx="7040705" cy="4026240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E044FFF-E2FF-A6F4-9D05-2433AFCD317D}"/>
              </a:ext>
            </a:extLst>
          </p:cNvPr>
          <p:cNvSpPr txBox="1">
            <a:spLocks/>
          </p:cNvSpPr>
          <p:nvPr/>
        </p:nvSpPr>
        <p:spPr>
          <a:xfrm>
            <a:off x="5419538" y="5662180"/>
            <a:ext cx="8826048" cy="15463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Transceivers use QTY 4 0-80 Fasteners to mount to board </a:t>
            </a:r>
          </a:p>
          <a:p>
            <a:pPr lvl="1"/>
            <a:r>
              <a:rPr lang="en-US" sz="1800" dirty="0"/>
              <a:t>Prelim analysis used a linearized assumption from bolt conductance table (David Gilmore’s Spacecraft Thermal Control Handbook)</a:t>
            </a:r>
          </a:p>
          <a:p>
            <a:r>
              <a:rPr lang="en-US" sz="2200" dirty="0"/>
              <a:t>Mounting rails are not in contact around fasteners</a:t>
            </a:r>
          </a:p>
          <a:p>
            <a:pPr lvl="1"/>
            <a:r>
              <a:rPr lang="en-US" sz="1800" dirty="0"/>
              <a:t>Conductance path assumption is not accurate/predicable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9E3B3B-2C68-DBFD-4726-38AB5E300062}"/>
              </a:ext>
            </a:extLst>
          </p:cNvPr>
          <p:cNvSpPr/>
          <p:nvPr/>
        </p:nvSpPr>
        <p:spPr>
          <a:xfrm>
            <a:off x="8095042" y="4282457"/>
            <a:ext cx="1183908" cy="4427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C6ECE1-891D-E1AF-3148-94C8E61CD446}"/>
              </a:ext>
            </a:extLst>
          </p:cNvPr>
          <p:cNvSpPr/>
          <p:nvPr/>
        </p:nvSpPr>
        <p:spPr>
          <a:xfrm>
            <a:off x="9776897" y="4282457"/>
            <a:ext cx="1183908" cy="4427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66E4C-089F-91A3-6E30-228743008D86}"/>
              </a:ext>
            </a:extLst>
          </p:cNvPr>
          <p:cNvSpPr/>
          <p:nvPr/>
        </p:nvSpPr>
        <p:spPr>
          <a:xfrm>
            <a:off x="4618653" y="5094514"/>
            <a:ext cx="800885" cy="2416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7C3A77-7A82-194A-61E2-49C0D5C0C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7" y="4503838"/>
            <a:ext cx="4384363" cy="2635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ABE794-76D2-6E8D-D297-E3C5E667E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61" y="1697285"/>
            <a:ext cx="3021894" cy="241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34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7760-B4FF-3764-F7B0-F4F9B130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Component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5D791-3B06-3438-A691-D653F7521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27" t="6807" r="12413" b="17012"/>
          <a:stretch/>
        </p:blipFill>
        <p:spPr>
          <a:xfrm>
            <a:off x="1350740" y="1894137"/>
            <a:ext cx="5050060" cy="4190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CD024-96A0-6C5D-4619-103E3DFA2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49" t="17867" r="9825" b="3860"/>
          <a:stretch/>
        </p:blipFill>
        <p:spPr>
          <a:xfrm>
            <a:off x="8229601" y="1894137"/>
            <a:ext cx="5034012" cy="4190226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54563FE-5F27-FADF-6E27-10D4CFCA95B9}"/>
              </a:ext>
            </a:extLst>
          </p:cNvPr>
          <p:cNvSpPr txBox="1">
            <a:spLocks/>
          </p:cNvSpPr>
          <p:nvPr/>
        </p:nvSpPr>
        <p:spPr>
          <a:xfrm>
            <a:off x="765110" y="6164862"/>
            <a:ext cx="13162646" cy="1313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3381" indent="-37338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097280" indent="-360680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828710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2560192" indent="-365741" algn="l" defTabSz="731485" rtl="0" eaLnBrk="1" latinLnBrk="0" hangingPunct="1">
              <a:spcBef>
                <a:spcPct val="20000"/>
              </a:spcBef>
              <a:buClr>
                <a:srgbClr val="00BCFF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3291675" indent="-365741" algn="l" defTabSz="7314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023158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643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126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610" indent="-365741" algn="l" defTabSz="731485" rtl="0" eaLnBrk="1" latinLnBrk="0" hangingPunct="1">
              <a:spcBef>
                <a:spcPct val="20000"/>
              </a:spcBef>
              <a:buFont typeface="Arial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Kapton tape of known emissivity used to create continuity for IR camera measurements</a:t>
            </a:r>
          </a:p>
          <a:p>
            <a:r>
              <a:rPr lang="en-US" sz="2000" dirty="0"/>
              <a:t>Component powered on for over 1.5 hours as shown in free convection state to ensure soaked condition is met</a:t>
            </a:r>
          </a:p>
          <a:p>
            <a:r>
              <a:rPr lang="en-US" sz="2000" dirty="0"/>
              <a:t>Data taken with IR camera of various spots to gather local board temp and component temp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348068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ARKA-Correct">
      <a:dk1>
        <a:srgbClr val="FFFFFF"/>
      </a:dk1>
      <a:lt1>
        <a:srgbClr val="000000"/>
      </a:lt1>
      <a:dk2>
        <a:srgbClr val="00FFFF"/>
      </a:dk2>
      <a:lt2>
        <a:srgbClr val="000000"/>
      </a:lt2>
      <a:accent1>
        <a:srgbClr val="3E00FF"/>
      </a:accent1>
      <a:accent2>
        <a:srgbClr val="00BCFF"/>
      </a:accent2>
      <a:accent3>
        <a:srgbClr val="AA2BE5"/>
      </a:accent3>
      <a:accent4>
        <a:srgbClr val="E200FF"/>
      </a:accent4>
      <a:accent5>
        <a:srgbClr val="00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llins_ITC_UTAS_16x9.potx" id="{0BBE9906-8153-41EF-90ED-4167BE04DCFD}" vid="{0D45AC92-BE11-411F-866B-2DA034B438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F0A8C0-5275-4C91-A47E-58F719CA1A0D}"/>
</file>

<file path=customXml/itemProps2.xml><?xml version="1.0" encoding="utf-8"?>
<ds:datastoreItem xmlns:ds="http://schemas.openxmlformats.org/officeDocument/2006/customXml" ds:itemID="{9E40FD77-A14F-4C33-8853-ED405EF5F8BF}"/>
</file>

<file path=docProps/app.xml><?xml version="1.0" encoding="utf-8"?>
<Properties xmlns="http://schemas.openxmlformats.org/officeDocument/2006/extended-properties" xmlns:vt="http://schemas.openxmlformats.org/officeDocument/2006/docPropsVTypes">
  <Template>Collins_UTAS_Tech_Data_16x9</Template>
  <TotalTime>0</TotalTime>
  <Words>738</Words>
  <Application>Microsoft Office PowerPoint</Application>
  <PresentationFormat>Custom</PresentationFormat>
  <Paragraphs>139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PMingLiU-ExtB</vt:lpstr>
      <vt:lpstr>Arial</vt:lpstr>
      <vt:lpstr>Arial Regular</vt:lpstr>
      <vt:lpstr>Times New Roman</vt:lpstr>
      <vt:lpstr>Content Slides</vt:lpstr>
      <vt:lpstr>TFAWS Passive Thermal Paper Session</vt:lpstr>
      <vt:lpstr>Background</vt:lpstr>
      <vt:lpstr>Initial Design</vt:lpstr>
      <vt:lpstr>Initial Design</vt:lpstr>
      <vt:lpstr>Initial Design</vt:lpstr>
      <vt:lpstr>Preliminary Results</vt:lpstr>
      <vt:lpstr>Design Review</vt:lpstr>
      <vt:lpstr>Problem Component Definition</vt:lpstr>
      <vt:lpstr>Problem Component Testing</vt:lpstr>
      <vt:lpstr>Problem Component Testing</vt:lpstr>
      <vt:lpstr>Initial Modification</vt:lpstr>
      <vt:lpstr>Other Sources of Heat Removal</vt:lpstr>
      <vt:lpstr>Final Design Modifications</vt:lpstr>
      <vt:lpstr>Final Design Results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2024-01-08T11:59:08Z</dcterms:created>
  <dcterms:modified xsi:type="dcterms:W3CDTF">2024-08-06T13:47:03Z</dcterms:modified>
</cp:coreProperties>
</file>