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8" r:id="rId2"/>
    <p:sldId id="413" r:id="rId3"/>
    <p:sldId id="423" r:id="rId4"/>
    <p:sldId id="431" r:id="rId5"/>
    <p:sldId id="257" r:id="rId6"/>
    <p:sldId id="319" r:id="rId7"/>
    <p:sldId id="371" r:id="rId8"/>
    <p:sldId id="377" r:id="rId9"/>
    <p:sldId id="365" r:id="rId10"/>
    <p:sldId id="322" r:id="rId11"/>
    <p:sldId id="426" r:id="rId12"/>
    <p:sldId id="403" r:id="rId13"/>
    <p:sldId id="378" r:id="rId14"/>
    <p:sldId id="469" r:id="rId15"/>
    <p:sldId id="465" r:id="rId16"/>
    <p:sldId id="427" r:id="rId17"/>
    <p:sldId id="380" r:id="rId18"/>
    <p:sldId id="324" r:id="rId19"/>
    <p:sldId id="395" r:id="rId20"/>
    <p:sldId id="379" r:id="rId21"/>
    <p:sldId id="450" r:id="rId22"/>
    <p:sldId id="486" r:id="rId23"/>
    <p:sldId id="390" r:id="rId24"/>
    <p:sldId id="466" r:id="rId25"/>
    <p:sldId id="429" r:id="rId26"/>
    <p:sldId id="462" r:id="rId27"/>
    <p:sldId id="470" r:id="rId28"/>
    <p:sldId id="439" r:id="rId29"/>
    <p:sldId id="471" r:id="rId30"/>
    <p:sldId id="440" r:id="rId31"/>
    <p:sldId id="472" r:id="rId32"/>
    <p:sldId id="489" r:id="rId33"/>
    <p:sldId id="454" r:id="rId34"/>
    <p:sldId id="473" r:id="rId35"/>
    <p:sldId id="477" r:id="rId36"/>
    <p:sldId id="478" r:id="rId37"/>
    <p:sldId id="483" r:id="rId38"/>
    <p:sldId id="488" r:id="rId39"/>
    <p:sldId id="475" r:id="rId40"/>
    <p:sldId id="476" r:id="rId41"/>
    <p:sldId id="479" r:id="rId42"/>
    <p:sldId id="480" r:id="rId43"/>
    <p:sldId id="484" r:id="rId44"/>
    <p:sldId id="487" r:id="rId45"/>
    <p:sldId id="430" r:id="rId46"/>
    <p:sldId id="481" r:id="rId47"/>
    <p:sldId id="362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4ADA0A7-F8A8-7546-B548-998B20AEEB70}">
          <p14:sldIdLst>
            <p14:sldId id="258"/>
            <p14:sldId id="413"/>
            <p14:sldId id="423"/>
          </p14:sldIdLst>
        </p14:section>
        <p14:section name="Motivation and Background" id="{CC9192D5-8221-C943-B46B-70430AE3D60E}">
          <p14:sldIdLst>
            <p14:sldId id="431"/>
            <p14:sldId id="257"/>
            <p14:sldId id="319"/>
            <p14:sldId id="371"/>
            <p14:sldId id="377"/>
            <p14:sldId id="365"/>
            <p14:sldId id="322"/>
          </p14:sldIdLst>
        </p14:section>
        <p14:section name="Objectives and Programmatic Information" id="{FB5FC4B2-1B09-824B-B703-B73001B747F7}">
          <p14:sldIdLst>
            <p14:sldId id="426"/>
            <p14:sldId id="403"/>
            <p14:sldId id="378"/>
            <p14:sldId id="469"/>
            <p14:sldId id="465"/>
          </p14:sldIdLst>
        </p14:section>
        <p14:section name="Wall Model Formulation for High Enthalpy Hypersonic Flows" id="{FC2586DF-7F8F-0E48-84B3-A1C49698BA76}">
          <p14:sldIdLst>
            <p14:sldId id="427"/>
            <p14:sldId id="380"/>
            <p14:sldId id="324"/>
            <p14:sldId id="395"/>
            <p14:sldId id="379"/>
            <p14:sldId id="450"/>
            <p14:sldId id="486"/>
            <p14:sldId id="390"/>
            <p14:sldId id="466"/>
          </p14:sldIdLst>
        </p14:section>
        <p14:section name="Results" id="{DD5ED2C3-5F66-6E42-B274-B4A393C6F820}">
          <p14:sldIdLst>
            <p14:sldId id="429"/>
            <p14:sldId id="462"/>
            <p14:sldId id="470"/>
            <p14:sldId id="439"/>
            <p14:sldId id="471"/>
            <p14:sldId id="440"/>
            <p14:sldId id="472"/>
            <p14:sldId id="489"/>
            <p14:sldId id="454"/>
            <p14:sldId id="473"/>
            <p14:sldId id="477"/>
            <p14:sldId id="478"/>
            <p14:sldId id="483"/>
            <p14:sldId id="488"/>
            <p14:sldId id="475"/>
            <p14:sldId id="476"/>
            <p14:sldId id="479"/>
            <p14:sldId id="480"/>
            <p14:sldId id="484"/>
            <p14:sldId id="487"/>
          </p14:sldIdLst>
        </p14:section>
        <p14:section name="Summary and Acknowledgments" id="{F895CCE0-D52A-CC4F-AD5D-70E266772C0D}">
          <p14:sldIdLst>
            <p14:sldId id="430"/>
            <p14:sldId id="481"/>
            <p14:sldId id="362"/>
          </p14:sldIdLst>
        </p14:section>
        <p14:section name="Backup" id="{A6E57442-5937-7B4E-8E8F-8DEC5C01A860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2600"/>
    <a:srgbClr val="F8CBAD"/>
    <a:srgbClr val="FFFFFF"/>
    <a:srgbClr val="C5E0B4"/>
    <a:srgbClr val="BDD7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909"/>
    <p:restoredTop sz="96110"/>
  </p:normalViewPr>
  <p:slideViewPr>
    <p:cSldViewPr snapToGrid="0">
      <p:cViewPr varScale="1">
        <p:scale>
          <a:sx n="190" d="100"/>
          <a:sy n="190" d="100"/>
        </p:scale>
        <p:origin x="208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350F51-E5E7-4A48-BF3B-3003E5125B11}" type="datetimeFigureOut">
              <a:rPr lang="en-US" smtClean="0"/>
              <a:t>8/3/25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2BAEF1-5832-E14B-AB8D-D3369AB67B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961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Joey Schulz as research collaborator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2BAEF1-5832-E14B-AB8D-D3369AB67B2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2906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2BAEF1-5832-E14B-AB8D-D3369AB67B2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3112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2BAEF1-5832-E14B-AB8D-D3369AB67B2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5663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2BAEF1-5832-E14B-AB8D-D3369AB67B2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3173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012C82-C2BE-C1D4-6BBA-FA854EF744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938933-25D7-2994-569D-9E3C0181CF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96C9DE-E0D8-DCB1-7609-2E2EA903DA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45A6C-AD28-7F5A-D282-BCBE7018E1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2BAEF1-5832-E14B-AB8D-D3369AB67B2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9748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4FB4C9-0F4F-2478-723B-0D92F3BD6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553D38-0E98-F202-A24A-2A54DF8C1F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322065-E8D2-65D2-ADBE-289E6F5765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B02FD0-7B1B-C6DB-55FE-1EC07BA62F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2BAEF1-5832-E14B-AB8D-D3369AB67B2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3550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2BAEF1-5832-E14B-AB8D-D3369AB67B2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2062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2BAEF1-5832-E14B-AB8D-D3369AB67B2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636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2BAEF1-5832-E14B-AB8D-D3369AB67B2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4655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2BAEF1-5832-E14B-AB8D-D3369AB67B2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853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\begin{array}{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  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dfrac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{d}{dx_3}\left[ \left(\rho D_{s} +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dfrac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mu_t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Sc_t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\right)\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dfrac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dy_s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}{dx_3} \right] &amp; = - \dot{\omega}_s, \quad s = 1,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ldots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N_s \\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   &amp; \\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  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dfrac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{d}{dx_3}\left[ \left(\mu +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mu_t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\right)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dfrac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{du_{||}}{dx_3}\right] &amp; = 0 \\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   &amp; \\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  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dfrac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{d}{dx_3}\left[ \left(\mu +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mu_t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\right) u_{||}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dfrac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{du_{||}}{dx_3} + \left(\kappa +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dfrac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c_p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mu_t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Pr_t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\right)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dfrac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{dT}{dx_3}\right] +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dfrac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{d}{dx_3}\left[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kappa_v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dfrac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dT_v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}{dx_3}\right] +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dfrac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{d}{dx_3}\left[ \sum\limits_{s = 1}^{N_s} \rho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h_s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D_{s}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dfrac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dy_s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}{dx_3} \right] &amp; = 0 \\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   &amp; \\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  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dfrac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{d}{dx_3}\left[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kappa_v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dfrac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dT_v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}{dx_3}\right] +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dfrac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{d}{dx_3}\left[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dfrac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mu_t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Pr_t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dfrac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e_v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}{dx_3} \right] +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dfrac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{d}{dx_3}\left[ \sum\limits_{s = 1}^{N_s} \rho h_{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v,s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D_{s}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dfrac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dy_s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}{dx_3} \right] &amp; = -Q_{v-t} + \sum\limits_{s=1}^{N_s} \dot{\omega}_s \hat{D}_s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\end{array}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2BAEF1-5832-E14B-AB8D-D3369AB67B2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7835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2BAEF1-5832-E14B-AB8D-D3369AB67B2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1653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098DEC-A3D6-B58C-042D-954598AD40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4CFF0E-EE9F-B4AA-03FC-FCF605C875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354D6E-B84C-B633-DC95-00E8C2F129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scriptsize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\begin{array}{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  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dfrac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{d}{dx_3}\left[ \left(\mu +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mu_t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\right)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dfrac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{du_{||}}{dx_3}\right] &amp; = 0 \\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   &amp; \\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  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dfrac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{d}{dx_3}\left[ \left(\rho D_{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+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dfrac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mu_t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Sc_t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\right)\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dfrac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dy_s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}{dx_3} \right] &amp; = - \left.\dot{\omega}_s\right|^{k-1} \\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   &amp; \\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  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dfrac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{d}{dx_3}\left[ \left(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kappa_v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+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dfrac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mu_t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Pr_t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dfrac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e_v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dT_v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}\right)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dfrac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T_v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}{dx_3}\right] &amp; = - \left.\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dfrac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{d}{dx_3}\left[ \left(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kappa_v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+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dfrac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mu_t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Pr_t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dfrac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e_v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dT_v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}\right)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dfrac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T_v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}{dx_3}\right]\right|^{k-1} - \left.\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dfrac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{d}{dx_3}\left[ \sum\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limits_s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\rho h_{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v,s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D_{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dfrac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dy_s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}{dx_3} \right]\right|^{k-1} -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left.Q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_{v-t}\right|^{k-1} + \left.\sum\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limits_s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\dot{\omega}_s \hat{D}_s\right|^{k-1} \\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   &amp; \\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  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dfrac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{d}{dx_3}\left[ \left(\kappa +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dfrac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c_p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mu_t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Pr_t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\right)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dfrac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{dT}{dx_3}\right] &amp; = - \left.\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dfrac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{d}{dx_3}\left[\left(\mu +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mu_t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\right) u_{||}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dfrac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{du_{||}}{dx_3}\right]\right|^{k-1} - \left.\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dfrac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{d}{dx_3}\left[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kappa_v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dfrac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dT_v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}{dx_3}\right]\right|^{k-1} - \left.\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dfrac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{d}{dx_3}\left[ \sum\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limits_s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\rho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h_s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D_{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dfrac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dy_s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}{dx_3} \right]\right|^{k-1}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\end{array}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6B8C36-7BDB-D303-F98A-FFECE750AA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2BAEF1-5832-E14B-AB8D-D3369AB67B2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1463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37EB61-C4D1-0FC2-B93E-23F973F482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2174CBE-E1BD-DBDC-EEFE-2C0046324A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D81759-2884-FB2D-8123-CB7BDCECF4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Might remove - backup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3901B2-E825-4E99-2275-1FFD3E0ADA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2BAEF1-5832-E14B-AB8D-D3369AB67B2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5265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2BAEF1-5832-E14B-AB8D-D3369AB67B2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2658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359B35-DC96-8062-DFCE-0965097899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E0FAD6-20C4-6476-DF6A-A8CF43C6DC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3F8AE5-75BE-6889-7C3D-A63095D069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8886A0-4EDE-0B8D-D03A-FB4820FFEC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2BAEF1-5832-E14B-AB8D-D3369AB67B2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4913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2BAEF1-5832-E14B-AB8D-D3369AB67B2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6878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9685CB-B09B-A4BB-5A23-407F98A437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941D14-F2DA-30A7-78B8-361687F6BF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A4973A-0767-CAFB-D848-02137A04F6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freestream/boundary conditions from the RANS cases.</a:t>
            </a:r>
          </a:p>
          <a:p>
            <a:r>
              <a:rPr lang="en-US" dirty="0"/>
              <a:t>Add details on models/inputs to US3D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EC0D17-1AE4-AACE-D9F2-20966B9097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2BAEF1-5832-E14B-AB8D-D3369AB67B2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1145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CF2EEF-7C32-E1CC-151B-5B6F81729B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E76EB0-F3BA-7450-2C77-52109C5F87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EC2580-C262-258E-BFCE-5FD1CC63D7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boundary layer profiles</a:t>
            </a:r>
          </a:p>
          <a:p>
            <a:r>
              <a:rPr lang="en-US" dirty="0"/>
              <a:t>Add domain schematic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139F6-0B85-6D9E-0E9C-27A7FCD495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2BAEF1-5832-E14B-AB8D-D3369AB67B2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5779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FFED7B-C49F-5849-6D5D-0FEA54E55D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59E226-204E-09FD-2ED3-7366A080D1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0D0728-B8D6-9057-9A8E-20DE4E2E7F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Plot of properties at different streamwise locations in RANS cases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DBAE4B-211D-918E-DE95-2D4DBD1B3A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2BAEF1-5832-E14B-AB8D-D3369AB67B2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2126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E8EA67-69C1-704F-C878-FAAAF84BF8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6E3D36-93C5-0FB5-4632-B064CFAF71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3A6B31-ED53-1964-51E3-8C5ADC6B73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Plot of properties at different streamwise locations in RANS cases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3FC447-F8E2-F6B0-C621-9822CBB652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2BAEF1-5832-E14B-AB8D-D3369AB67B2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23016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5A5771-98ED-99CB-6849-FB6E789A4F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34C2B1-1180-4732-A5B1-6B9B0A1046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9A4B4F-3826-DAFA-276F-2A7125B459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Plot of properties at different streamwise locations in RANS cases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A35E98-BC19-CE31-B791-B48700250F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2BAEF1-5832-E14B-AB8D-D3369AB67B2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8229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2BAEF1-5832-E14B-AB8D-D3369AB67B2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8478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51F762-19F9-C95E-6FA8-22C303F10A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63105FF-6582-CF3A-7976-1B7B56E2C8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96FBE0-95EF-D447-420F-40AB71F3D7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Plot of properties at different streamwise locations in RANS cases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676881-D8B9-A39B-3CFA-761617A093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2BAEF1-5832-E14B-AB8D-D3369AB67B2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7908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89E22D-145B-C2CD-A644-41A77FE371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6B2FB03-B50F-582E-51C1-A5B5CF7257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1B9CF6-6B62-28F3-320F-BA845E39E2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Plot of properties at different streamwise locations in RANS cases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415A10-857C-472F-0E40-0D512D0230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2BAEF1-5832-E14B-AB8D-D3369AB67B2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81870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F99849-C26E-BF02-78F5-04F727C9DF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4A9110-C4DF-E8E8-99D9-7EE08C65CF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61D76D-A388-6F49-3655-CD2F5608E4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Nitrogen adiabatic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A54E9B-BCEE-73F3-B053-282527678B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2BAEF1-5832-E14B-AB8D-D3369AB67B2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58155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0893FF-CF5F-B59C-5D9F-556338EF13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FDFC29-2F57-9CEF-7105-068C11317A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EF73FD-3D38-6754-562F-94D2A5BEC8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Nitrogen adiabatic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76B5FA-1A30-03A1-7D05-6FB0300FDB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2BAEF1-5832-E14B-AB8D-D3369AB67B2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3590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45F6F8-3724-A4D9-9EFF-C1185A118F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132DF5-9E79-702B-1879-20F8B73771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309F52-D878-524F-6937-C701EBC3C2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Nitrogen adiabatic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BD89C8-FF3F-F8B8-DDF3-46800C7AFE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2BAEF1-5832-E14B-AB8D-D3369AB67B2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34999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B98721-751B-B677-B2A3-F171FA9547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EDCB395-ABAF-B0E3-DFCD-FA98750FC6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E73A23-5AAC-FCD9-99B5-9FE337FB6A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Nitrogen adiabatic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ECC85A-5DF9-E514-8F4A-7E5E8E572F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2BAEF1-5832-E14B-AB8D-D3369AB67B2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72360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AF67BA-64CF-35C0-BD7B-06BE0150AF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79C1A2-53F1-DD8C-DD19-D3BE5B974D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E539A0-6C7B-EC3B-9351-B9B0827254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Nitrogen adiabatic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382BD8-6D14-1321-95FE-D5BE108210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2BAEF1-5832-E14B-AB8D-D3369AB67B2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72864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3CBC1C-262D-DFFA-3487-01C96A4578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C441798-3EB0-E0E7-742A-2D68D7DC38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690F79F-BDF9-AF4D-90C6-C0E4874DAA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Nitrogen adiabatic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52935-9BB6-24B7-7BD5-EC4ED1137A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2BAEF1-5832-E14B-AB8D-D3369AB67B2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72336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A3A55D-336B-500A-1D95-9C11295F33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A255FE-D268-FD7A-561F-8B7826A4E4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060D32-2628-E687-6404-5A19207A38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Nitrogen adiabatic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559DFE-799C-DD38-1210-D4F036E77C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2BAEF1-5832-E14B-AB8D-D3369AB67B2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96864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7DD4D0-5875-9BE8-22AA-0B232F4E6B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7402631-50DA-7681-4FD3-AAC9424AA1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7B4731-047E-3DF7-11E6-CEED932826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Nitrogen adiabatic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AA0AEE-B485-6883-5A00-690009BF9B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2BAEF1-5832-E14B-AB8D-D3369AB67B2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6288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2BAEF1-5832-E14B-AB8D-D3369AB67B2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50507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4CA13B-2EA4-DFB7-4C4F-5D7152C1A9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09CA47E-072A-1DCA-6F80-B36BF32CDD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5788A0-E3BB-B197-190B-EFD719FC5E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Nitrogen adiabatic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BC4EC8-E64F-11DC-54F9-E1BB11A2FF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2BAEF1-5832-E14B-AB8D-D3369AB67B26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73818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1C311F-BB5D-D13E-B0E9-7B2AB850B3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348B37-BC26-2B0A-8D64-26475D5FE2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6335BD-B618-3E9B-8C32-66C7348429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Nitrogen adiabatic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D22946-EA94-7187-6905-0A6652E1B6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2BAEF1-5832-E14B-AB8D-D3369AB67B26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07576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7D79FC-5A34-656D-4ED0-FB7C06BF06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E4C8EF-FE7A-5BE2-C687-B658768597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E632B8-469C-95B8-B58D-07E2B00646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Nitrogen adiabatic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9AC3E5-2DC4-42FF-FF54-DABD6A4533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2BAEF1-5832-E14B-AB8D-D3369AB67B26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92116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73B08A-C1DC-EAFE-7FEF-E06497A6D8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F831CB-8700-A391-D947-B9A727DA09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B695E1-54B9-03DB-43ED-34F40804D6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Nitrogen adiabatic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AF859F-C52C-4E96-F873-F265CFE500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2BAEF1-5832-E14B-AB8D-D3369AB67B26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79469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2BAEF1-5832-E14B-AB8D-D3369AB67B26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84811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9B34B6-E2C1-857D-A455-518CC8F99C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208ADF-632E-5204-26FD-A290722083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69CD1F-4E3B-B7A2-6537-146275AC0B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E1106F-3726-D645-AEE2-4FC239BDDC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2BAEF1-5832-E14B-AB8D-D3369AB67B26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51550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2BAEF1-5832-E14B-AB8D-D3369AB67B26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1158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2BAEF1-5832-E14B-AB8D-D3369AB67B2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9129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2BAEF1-5832-E14B-AB8D-D3369AB67B2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6476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2BAEF1-5832-E14B-AB8D-D3369AB67B2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6238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2BAEF1-5832-E14B-AB8D-D3369AB67B2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4432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2BAEF1-5832-E14B-AB8D-D3369AB67B2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523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CFB87C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>
              <a:defRPr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2pPr>
            <a:lvl3pPr>
              <a:defRPr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3pPr>
            <a:lvl4pPr>
              <a:defRPr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4pPr>
            <a:lvl5pPr>
              <a:defRPr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51DDE-3C44-384F-9DB7-327F4A5EF14C}" type="datetime1">
              <a:rPr lang="en-US" smtClean="0"/>
              <a:t>8/3/25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AB268-5651-8449-B4FF-0C1906E4DC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414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32520-AFFA-9541-B993-A5786A49F646}" type="datetime1">
              <a:rPr lang="en-US" smtClean="0"/>
              <a:t>8/3/25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D0C89-E953-4E5B-9B92-19F3441A27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459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94339-F0E8-884B-A78F-6B6A8B89777A}" type="datetime1">
              <a:rPr lang="en-US" smtClean="0"/>
              <a:t>8/3/25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D0C89-E953-4E5B-9B92-19F3441A27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336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7FC98-BB7F-C948-9AA6-72CFFCF98C25}" type="datetime1">
              <a:rPr lang="en-US" smtClean="0"/>
              <a:t>8/3/25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D0C89-E953-4E5B-9B92-19F3441A27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18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8D195-3220-0641-A710-0911EC27E473}" type="datetime1">
              <a:rPr lang="en-US" smtClean="0"/>
              <a:t>8/3/25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D0C89-E953-4E5B-9B92-19F3441A27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330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F0F57-FE16-4647-870E-C1E5AECB35B3}" type="datetime1">
              <a:rPr lang="en-US" smtClean="0"/>
              <a:t>8/3/25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D0C89-E953-4E5B-9B92-19F3441A27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357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1B3A5-43D5-204E-A80A-E78139A29E75}" type="datetime1">
              <a:rPr lang="en-US" smtClean="0"/>
              <a:t>8/3/25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D0C89-E953-4E5B-9B92-19F3441A27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731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E8B7A-A89E-A54B-B13B-3F56B7D5D004}" type="datetime1">
              <a:rPr lang="en-US" smtClean="0"/>
              <a:t>8/3/25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D0C89-E953-4E5B-9B92-19F3441A27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474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4CA41-8516-0D4C-B310-B8A6665658E4}" type="datetime1">
              <a:rPr lang="en-US" smtClean="0"/>
              <a:t>8/3/25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D0C89-E953-4E5B-9B92-19F3441A27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072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0BDAD-89A1-E144-9928-002A4E183A79}" type="datetime1">
              <a:rPr lang="en-US" smtClean="0"/>
              <a:t>8/3/25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D0C89-E953-4E5B-9B92-19F3441A27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07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59E86-DE15-344A-846F-9FB1FB9CF2C9}" type="datetime1">
              <a:rPr lang="en-US" smtClean="0"/>
              <a:t>8/3/25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D0C89-E953-4E5B-9B92-19F3441A27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812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5CB8E-A309-3D46-9475-F6205A05C01B}" type="datetime1">
              <a:rPr lang="en-US" smtClean="0"/>
              <a:t>8/3/25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D0C89-E953-4E5B-9B92-19F3441A27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201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CBC4D7-4C93-E443-92C3-551ED6AF6364}" type="datetime1">
              <a:rPr lang="en-US" smtClean="0"/>
              <a:t>8/3/25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7D0C89-E953-4E5B-9B92-19F3441A275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6145619"/>
            <a:ext cx="12192000" cy="71238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42" y="6220047"/>
            <a:ext cx="2693582" cy="538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162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400" b="1" kern="1200" dirty="0" smtClean="0">
          <a:solidFill>
            <a:srgbClr val="CFB87C"/>
          </a:solidFill>
          <a:latin typeface="Helvetica" panose="020B0604020202020204" pitchFamily="34" charset="0"/>
          <a:ea typeface="+mj-ea"/>
          <a:cs typeface="Helvetica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image" Target="../media/image30.emf"/><Relationship Id="rId7" Type="http://schemas.openxmlformats.org/officeDocument/2006/relationships/image" Target="../media/image34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emf"/><Relationship Id="rId11" Type="http://schemas.openxmlformats.org/officeDocument/2006/relationships/image" Target="../media/image38.emf"/><Relationship Id="rId5" Type="http://schemas.openxmlformats.org/officeDocument/2006/relationships/image" Target="../media/image32.emf"/><Relationship Id="rId10" Type="http://schemas.openxmlformats.org/officeDocument/2006/relationships/image" Target="../media/image37.emf"/><Relationship Id="rId4" Type="http://schemas.openxmlformats.org/officeDocument/2006/relationships/image" Target="../media/image31.emf"/><Relationship Id="rId9" Type="http://schemas.openxmlformats.org/officeDocument/2006/relationships/image" Target="../media/image36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47F60-528D-77FE-3C80-FAD23BC0A7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3750" y="470262"/>
            <a:ext cx="10604500" cy="1760151"/>
          </a:xfrm>
        </p:spPr>
        <p:txBody>
          <a:bodyPr anchor="ctr">
            <a:no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Wall model for simulation of</a:t>
            </a:r>
            <a:br>
              <a:rPr lang="en-US" sz="3600" dirty="0">
                <a:solidFill>
                  <a:schemeClr val="tx1"/>
                </a:solidFill>
              </a:rPr>
            </a:br>
            <a:r>
              <a:rPr lang="en-US" sz="3600" dirty="0">
                <a:solidFill>
                  <a:schemeClr val="tx1"/>
                </a:solidFill>
              </a:rPr>
              <a:t>high-enthalpy hypersonic flows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E8A27C-02D4-96C3-EEC1-33A6A36338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076995"/>
            <a:ext cx="12192000" cy="392497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200" dirty="0"/>
              <a:t>Robyn L. Macdonald</a:t>
            </a:r>
          </a:p>
          <a:p>
            <a:pPr marL="0" indent="0" algn="ctr">
              <a:buNone/>
            </a:pPr>
            <a:r>
              <a:rPr lang="en-US" sz="1800" dirty="0"/>
              <a:t>Assistant Professor</a:t>
            </a:r>
          </a:p>
          <a:p>
            <a:pPr marL="0" indent="0" algn="ctr">
              <a:buNone/>
            </a:pPr>
            <a:r>
              <a:rPr lang="en-US" sz="1800" dirty="0"/>
              <a:t>Aerospace Engineering Sciences</a:t>
            </a:r>
          </a:p>
          <a:p>
            <a:pPr marL="0" indent="0" algn="ctr">
              <a:buNone/>
            </a:pPr>
            <a:r>
              <a:rPr lang="en-US" sz="1800" dirty="0"/>
              <a:t>University of Colorado Boulder</a:t>
            </a:r>
          </a:p>
          <a:p>
            <a:pPr marL="0" indent="0" algn="ctr">
              <a:buNone/>
            </a:pPr>
            <a:r>
              <a:rPr lang="en-US" sz="1800" dirty="0"/>
              <a:t>August 4, 2025</a:t>
            </a:r>
          </a:p>
          <a:p>
            <a:pPr marL="0" indent="0" algn="ctr">
              <a:buNone/>
            </a:pPr>
            <a:endParaRPr lang="en-US" sz="2000" dirty="0"/>
          </a:p>
          <a:p>
            <a:r>
              <a:rPr lang="en-US" b="1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2025 Thermal &amp; Fluids Analysis Workshop</a:t>
            </a:r>
          </a:p>
          <a:p>
            <a:pPr marL="0" indent="0" algn="ctr">
              <a:buNone/>
            </a:pPr>
            <a:r>
              <a:rPr lang="en-US" dirty="0"/>
              <a:t>NASA Ames Research Center</a:t>
            </a:r>
          </a:p>
          <a:p>
            <a:pPr marL="0" indent="0" algn="ctr">
              <a:buNone/>
            </a:pPr>
            <a:r>
              <a:rPr lang="en-US" b="1" i="1" dirty="0"/>
              <a:t>NASA Grant: 80NSSC23K1500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4224BF-2EE7-9E24-E860-03F7DF641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D0C89-E953-4E5B-9B92-19F3441A275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9768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86D2877-E037-E27C-76C6-F7252BED4B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" b="1226"/>
          <a:stretch/>
        </p:blipFill>
        <p:spPr>
          <a:xfrm>
            <a:off x="7174317" y="3918871"/>
            <a:ext cx="5036045" cy="18842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4137F1E-EF95-D9E6-BBC6-CFFB73304A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9636" y="800880"/>
            <a:ext cx="3250019" cy="28413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C9576B-B636-A28C-216C-0549ABFF3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7904"/>
            <a:ext cx="9932581" cy="734794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DNS of Hypersonic Flows with High-Enthalpy Effects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DA0CC52-B234-ECF1-441F-CA3329C81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AB268-5651-8449-B4FF-0C1906E4DCE1}" type="slidenum">
              <a:rPr lang="en-US" smtClean="0"/>
              <a:t>10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3E36973-E455-F2B3-BD17-B5F14FAA67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66692"/>
            <a:ext cx="8416636" cy="4351338"/>
          </a:xfrm>
        </p:spPr>
        <p:txBody>
          <a:bodyPr>
            <a:normAutofit/>
          </a:bodyPr>
          <a:lstStyle/>
          <a:p>
            <a:r>
              <a:rPr lang="en-US" sz="2200" dirty="0"/>
              <a:t>Duan &amp; Martin, JFM, 2011</a:t>
            </a:r>
          </a:p>
          <a:p>
            <a:pPr lvl="1"/>
            <a:r>
              <a:rPr lang="en-US" sz="1800" dirty="0"/>
              <a:t>DNS of reacting flat plate boundary layer at Mach 3 – 10 </a:t>
            </a:r>
          </a:p>
          <a:p>
            <a:pPr lvl="1"/>
            <a:r>
              <a:rPr lang="en-US" sz="1800" dirty="0"/>
              <a:t>No vibrational energy equation but 5-species air chemistry</a:t>
            </a:r>
          </a:p>
          <a:p>
            <a:r>
              <a:rPr lang="en-US" sz="2200" dirty="0"/>
              <a:t>Di Renzo &amp; </a:t>
            </a:r>
            <a:r>
              <a:rPr lang="en-US" sz="2200" dirty="0" err="1"/>
              <a:t>Urzay</a:t>
            </a:r>
            <a:r>
              <a:rPr lang="en-US" sz="2200" dirty="0"/>
              <a:t>, JFM 2021</a:t>
            </a:r>
          </a:p>
          <a:p>
            <a:pPr lvl="1"/>
            <a:r>
              <a:rPr lang="en-US" sz="1800" dirty="0"/>
              <a:t>DNS of reacting flat plate boundary layer at Mach 10</a:t>
            </a:r>
          </a:p>
          <a:p>
            <a:pPr lvl="1"/>
            <a:r>
              <a:rPr lang="en-US" sz="1800" dirty="0"/>
              <a:t>No vibrational energy equation but 5-species air chemistry</a:t>
            </a:r>
          </a:p>
          <a:p>
            <a:r>
              <a:rPr lang="en-US" sz="2200" dirty="0" err="1"/>
              <a:t>Passiatore</a:t>
            </a:r>
            <a:r>
              <a:rPr lang="en-US" sz="2200" dirty="0"/>
              <a:t> et al, PRF, 2021</a:t>
            </a:r>
          </a:p>
          <a:p>
            <a:pPr lvl="1"/>
            <a:r>
              <a:rPr lang="en-US" sz="1800" dirty="0"/>
              <a:t>DNS of reacting flat plate boundary layer at Mach 10</a:t>
            </a:r>
          </a:p>
          <a:p>
            <a:pPr lvl="1"/>
            <a:r>
              <a:rPr lang="en-US" sz="1800" dirty="0"/>
              <a:t>No vibrational energy equation but 5-species air chemistry</a:t>
            </a:r>
          </a:p>
          <a:p>
            <a:r>
              <a:rPr lang="en-US" sz="2200" dirty="0" err="1"/>
              <a:t>Passiatore</a:t>
            </a:r>
            <a:r>
              <a:rPr lang="en-US" sz="2200" dirty="0"/>
              <a:t> et al, JFM, 2022</a:t>
            </a:r>
          </a:p>
          <a:p>
            <a:pPr lvl="1"/>
            <a:r>
              <a:rPr lang="en-US" sz="1800" dirty="0"/>
              <a:t>DNS of reacting flat plate boundary layer at Mach 12.5</a:t>
            </a:r>
          </a:p>
          <a:p>
            <a:pPr lvl="1"/>
            <a:r>
              <a:rPr lang="en-US" sz="1800" dirty="0"/>
              <a:t>Includes vibrational energy equation and 5-species air</a:t>
            </a:r>
          </a:p>
          <a:p>
            <a:pPr lvl="1"/>
            <a:endParaRPr lang="en-US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9C8ED9-5747-6C27-6B6F-2480C8A3A2B7}"/>
              </a:ext>
            </a:extLst>
          </p:cNvPr>
          <p:cNvSpPr txBox="1"/>
          <p:nvPr/>
        </p:nvSpPr>
        <p:spPr>
          <a:xfrm>
            <a:off x="9638091" y="2995940"/>
            <a:ext cx="24135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800" dirty="0">
                <a:latin typeface="Helvetica" pitchFamily="2" charset="0"/>
              </a:rPr>
              <a:t>Di Renzo &amp; </a:t>
            </a:r>
            <a:r>
              <a:rPr lang="en-US" sz="1800" dirty="0" err="1">
                <a:latin typeface="Helvetica" pitchFamily="2" charset="0"/>
              </a:rPr>
              <a:t>Urzay</a:t>
            </a:r>
            <a:r>
              <a:rPr lang="en-US" sz="1800" dirty="0">
                <a:latin typeface="Helvetica" pitchFamily="2" charset="0"/>
              </a:rPr>
              <a:t>, JFM 2021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3CFC55-E404-19B3-CED1-B5D8BFDECBD4}"/>
              </a:ext>
            </a:extLst>
          </p:cNvPr>
          <p:cNvSpPr txBox="1"/>
          <p:nvPr/>
        </p:nvSpPr>
        <p:spPr>
          <a:xfrm>
            <a:off x="7273556" y="5827563"/>
            <a:ext cx="30355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800" dirty="0" err="1">
                <a:latin typeface="Helvetica" pitchFamily="2" charset="0"/>
              </a:rPr>
              <a:t>Passiatore</a:t>
            </a:r>
            <a:r>
              <a:rPr lang="en-US" sz="1800" dirty="0">
                <a:latin typeface="Helvetica" pitchFamily="2" charset="0"/>
              </a:rPr>
              <a:t> et al, PRF, 2021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2F313BD-62D2-05FF-2F28-4C1F690778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586" y="5056038"/>
            <a:ext cx="6865731" cy="7347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33B1E09-82F7-EC6F-3D09-9767A123CC92}"/>
              </a:ext>
            </a:extLst>
          </p:cNvPr>
          <p:cNvSpPr txBox="1"/>
          <p:nvPr/>
        </p:nvSpPr>
        <p:spPr>
          <a:xfrm>
            <a:off x="2320558" y="5827563"/>
            <a:ext cx="30355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800" dirty="0" err="1">
                <a:latin typeface="Helvetica" pitchFamily="2" charset="0"/>
              </a:rPr>
              <a:t>Passiatore</a:t>
            </a:r>
            <a:r>
              <a:rPr lang="en-US" sz="1800" dirty="0">
                <a:latin typeface="Helvetica" pitchFamily="2" charset="0"/>
              </a:rPr>
              <a:t> et al, JFM, 2022</a:t>
            </a:r>
          </a:p>
        </p:txBody>
      </p:sp>
    </p:spTree>
    <p:extLst>
      <p:ext uri="{BB962C8B-B14F-4D97-AF65-F5344CB8AC3E}">
        <p14:creationId xmlns:p14="http://schemas.microsoft.com/office/powerpoint/2010/main" val="4589154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9576B-B636-A28C-216C-0549ABFF3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7904"/>
            <a:ext cx="10515600" cy="73479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FAA81-ABE0-0CC5-6C23-CA4E25EA13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79" y="1006244"/>
            <a:ext cx="10713721" cy="494227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200" dirty="0"/>
              <a:t>Motivation &amp; Background</a:t>
            </a:r>
          </a:p>
          <a:p>
            <a:pPr>
              <a:lnSpc>
                <a:spcPct val="150000"/>
              </a:lnSpc>
            </a:pPr>
            <a:r>
              <a:rPr lang="en-US" sz="2200" dirty="0"/>
              <a:t>Research Objectives</a:t>
            </a:r>
          </a:p>
          <a:p>
            <a:pPr>
              <a:lnSpc>
                <a:spcPct val="150000"/>
              </a:lnSpc>
            </a:pPr>
            <a:r>
              <a:rPr lang="en-US" sz="2200" dirty="0"/>
              <a:t>Wall-model Formulation</a:t>
            </a:r>
          </a:p>
          <a:p>
            <a:pPr>
              <a:lnSpc>
                <a:spcPct val="150000"/>
              </a:lnSpc>
            </a:pPr>
            <a:r>
              <a:rPr lang="en-US" sz="2200" dirty="0"/>
              <a:t>Results</a:t>
            </a:r>
          </a:p>
          <a:p>
            <a:pPr>
              <a:lnSpc>
                <a:spcPct val="150000"/>
              </a:lnSpc>
            </a:pPr>
            <a:r>
              <a:rPr lang="en-US" sz="2200" dirty="0"/>
              <a:t>Summary &amp; Acknowledgments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DA0CC52-B234-ECF1-441F-CA3329C81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AB268-5651-8449-B4FF-0C1906E4DCE1}" type="slidenum">
              <a:rPr lang="en-US" smtClean="0"/>
              <a:t>11</a:t>
            </a:fld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4E97534-F77B-3201-8DC5-79E1915869B2}"/>
              </a:ext>
            </a:extLst>
          </p:cNvPr>
          <p:cNvSpPr txBox="1">
            <a:spLocks/>
          </p:cNvSpPr>
          <p:nvPr/>
        </p:nvSpPr>
        <p:spPr>
          <a:xfrm>
            <a:off x="2060840" y="5678129"/>
            <a:ext cx="5782985" cy="1043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2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B922C2-7E85-4343-79DB-67CF7A0C8417}"/>
              </a:ext>
            </a:extLst>
          </p:cNvPr>
          <p:cNvSpPr/>
          <p:nvPr/>
        </p:nvSpPr>
        <p:spPr>
          <a:xfrm>
            <a:off x="447040" y="2316480"/>
            <a:ext cx="6028267" cy="280416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AF248D2-CFB6-BEC1-8211-11C524736A17}"/>
              </a:ext>
            </a:extLst>
          </p:cNvPr>
          <p:cNvSpPr/>
          <p:nvPr/>
        </p:nvSpPr>
        <p:spPr>
          <a:xfrm>
            <a:off x="447040" y="1072434"/>
            <a:ext cx="6028267" cy="471088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80207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9576B-B636-A28C-216C-0549ABFF3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7904"/>
            <a:ext cx="10515600" cy="73479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Current State-of-the-Art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DA0CC52-B234-ECF1-441F-CA3329C81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AB268-5651-8449-B4FF-0C1906E4DCE1}" type="slidenum">
              <a:rPr lang="en-US" smtClean="0"/>
              <a:t>12</a:t>
            </a:fld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4E97534-F77B-3201-8DC5-79E1915869B2}"/>
              </a:ext>
            </a:extLst>
          </p:cNvPr>
          <p:cNvSpPr txBox="1">
            <a:spLocks/>
          </p:cNvSpPr>
          <p:nvPr/>
        </p:nvSpPr>
        <p:spPr>
          <a:xfrm>
            <a:off x="2060840" y="5678129"/>
            <a:ext cx="5782985" cy="1043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200" dirty="0"/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40769FA7-4A3D-3CAD-E69B-5CC46BEF18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940836"/>
            <a:ext cx="7459135" cy="5010902"/>
          </a:xfrm>
        </p:spPr>
        <p:txBody>
          <a:bodyPr>
            <a:noAutofit/>
          </a:bodyPr>
          <a:lstStyle/>
          <a:p>
            <a:pPr marL="171450" indent="-171450">
              <a:spcAft>
                <a:spcPts val="400"/>
              </a:spcAft>
            </a:pPr>
            <a:r>
              <a:rPr lang="en-US" sz="2200" dirty="0">
                <a:latin typeface="Helvetica" pitchFamily="2" charset="0"/>
                <a:cs typeface="Arial" panose="020B0604020202020204" pitchFamily="34" charset="0"/>
              </a:rPr>
              <a:t>Scale-resolved simulations of high-enthalpy hypersonic flows:</a:t>
            </a:r>
          </a:p>
          <a:p>
            <a:pPr marL="628650" lvl="1" indent="-171450">
              <a:spcAft>
                <a:spcPts val="400"/>
              </a:spcAft>
            </a:pPr>
            <a:r>
              <a:rPr lang="en-US" sz="1800" dirty="0">
                <a:latin typeface="Helvetica" pitchFamily="2" charset="0"/>
                <a:cs typeface="Arial" panose="020B0604020202020204" pitchFamily="34" charset="0"/>
              </a:rPr>
              <a:t>DNS or LES of simplified geometries such as flat plates</a:t>
            </a:r>
          </a:p>
          <a:p>
            <a:pPr marL="628650" lvl="1" indent="-171450">
              <a:spcAft>
                <a:spcPts val="400"/>
              </a:spcAft>
            </a:pPr>
            <a:r>
              <a:rPr lang="en-US" sz="1800" dirty="0">
                <a:latin typeface="Helvetica" pitchFamily="2" charset="0"/>
                <a:cs typeface="Arial" panose="020B0604020202020204" pitchFamily="34" charset="0"/>
              </a:rPr>
              <a:t>LES models (both sub-grid scale and wall-models) are largely undeveloped/untested for hypersonic high-enthalpy flows</a:t>
            </a:r>
          </a:p>
          <a:p>
            <a:pPr marL="171450" indent="-171450">
              <a:spcAft>
                <a:spcPts val="400"/>
              </a:spcAft>
            </a:pPr>
            <a:r>
              <a:rPr lang="en-US" sz="2200" dirty="0">
                <a:latin typeface="Helvetica" pitchFamily="2" charset="0"/>
                <a:cs typeface="Arial" panose="020B0604020202020204" pitchFamily="34" charset="0"/>
              </a:rPr>
              <a:t>Design/production level simulations of high-enthalpy hypersonic flows:</a:t>
            </a:r>
          </a:p>
          <a:p>
            <a:pPr marL="628650" lvl="1" indent="-171450">
              <a:spcAft>
                <a:spcPts val="400"/>
              </a:spcAft>
            </a:pPr>
            <a:r>
              <a:rPr lang="en-US" sz="1800" dirty="0">
                <a:latin typeface="Helvetica" pitchFamily="2" charset="0"/>
                <a:cs typeface="Arial" panose="020B0604020202020204" pitchFamily="34" charset="0"/>
              </a:rPr>
              <a:t>Rely on RANS models which are chosen based on agreement with ground test experiments</a:t>
            </a:r>
          </a:p>
          <a:p>
            <a:pPr marL="628650" lvl="1" indent="-171450">
              <a:spcAft>
                <a:spcPts val="400"/>
              </a:spcAft>
            </a:pPr>
            <a:r>
              <a:rPr lang="en-US" sz="1800" dirty="0">
                <a:latin typeface="Helvetica" pitchFamily="2" charset="0"/>
                <a:cs typeface="Arial" panose="020B0604020202020204" pitchFamily="34" charset="0"/>
              </a:rPr>
              <a:t>Unquantified uncertainty in RANS models</a:t>
            </a:r>
          </a:p>
          <a:p>
            <a:pPr marL="628650" lvl="1" indent="-171450">
              <a:spcAft>
                <a:spcPts val="400"/>
              </a:spcAft>
            </a:pPr>
            <a:r>
              <a:rPr lang="en-US" sz="1800" dirty="0">
                <a:latin typeface="Helvetica" pitchFamily="2" charset="0"/>
                <a:cs typeface="Arial" panose="020B0604020202020204" pitchFamily="34" charset="0"/>
              </a:rPr>
              <a:t>RANS models were generally not designed to predict hypersonic flows</a:t>
            </a:r>
            <a:endParaRPr lang="en-US" sz="2000" dirty="0">
              <a:latin typeface="Helvetica" pitchFamily="2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60F845-D9EC-C1F1-56C5-D49BF85E6C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7229" y="192824"/>
            <a:ext cx="3104201" cy="24045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AD4E95D-11D3-E11E-2098-63CA1CE38E66}"/>
              </a:ext>
            </a:extLst>
          </p:cNvPr>
          <p:cNvSpPr txBox="1"/>
          <p:nvPr/>
        </p:nvSpPr>
        <p:spPr>
          <a:xfrm>
            <a:off x="10568321" y="192824"/>
            <a:ext cx="1288473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latin typeface="Helvetica" pitchFamily="2" charset="0"/>
              </a:rPr>
              <a:t>Wright et al, JTHT, 2006.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C3D89D-C03E-DDCB-242D-9C0EDA8BD4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7229" y="3078536"/>
            <a:ext cx="3185868" cy="25365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CCE6595-566C-A4B8-7C17-502E58EE393A}"/>
              </a:ext>
            </a:extLst>
          </p:cNvPr>
          <p:cNvSpPr txBox="1"/>
          <p:nvPr/>
        </p:nvSpPr>
        <p:spPr>
          <a:xfrm>
            <a:off x="10357040" y="3762052"/>
            <a:ext cx="1499754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en-US" sz="1600" dirty="0" err="1">
                <a:latin typeface="Helvetica" pitchFamily="2" charset="0"/>
              </a:rPr>
              <a:t>Edquist</a:t>
            </a:r>
            <a:r>
              <a:rPr lang="en-US" sz="1600" dirty="0">
                <a:latin typeface="Helvetica" pitchFamily="2" charset="0"/>
              </a:rPr>
              <a:t> et al, JSR, 2023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1F6E3F0-76D9-DCE1-C93E-FC0695D3EF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8094" y="5031384"/>
            <a:ext cx="6865731" cy="73479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4AA929E-83D9-24B2-388D-8F1312277DA9}"/>
              </a:ext>
            </a:extLst>
          </p:cNvPr>
          <p:cNvSpPr txBox="1"/>
          <p:nvPr/>
        </p:nvSpPr>
        <p:spPr>
          <a:xfrm>
            <a:off x="2990066" y="5802909"/>
            <a:ext cx="30355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800" dirty="0" err="1">
                <a:latin typeface="Helvetica" pitchFamily="2" charset="0"/>
              </a:rPr>
              <a:t>Passiatore</a:t>
            </a:r>
            <a:r>
              <a:rPr lang="en-US" sz="1800" dirty="0">
                <a:latin typeface="Helvetica" pitchFamily="2" charset="0"/>
              </a:rPr>
              <a:t> et al, JFM, 2022</a:t>
            </a:r>
          </a:p>
        </p:txBody>
      </p:sp>
    </p:spTree>
    <p:extLst>
      <p:ext uri="{BB962C8B-B14F-4D97-AF65-F5344CB8AC3E}">
        <p14:creationId xmlns:p14="http://schemas.microsoft.com/office/powerpoint/2010/main" val="23425192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9576B-B636-A28C-216C-0549ABFF3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7904"/>
            <a:ext cx="10515600" cy="73479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Research Objective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DA0CC52-B234-ECF1-441F-CA3329C81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AB268-5651-8449-B4FF-0C1906E4DCE1}" type="slidenum">
              <a:rPr lang="en-US" smtClean="0"/>
              <a:t>13</a:t>
            </a:fld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4E97534-F77B-3201-8DC5-79E1915869B2}"/>
              </a:ext>
            </a:extLst>
          </p:cNvPr>
          <p:cNvSpPr txBox="1">
            <a:spLocks/>
          </p:cNvSpPr>
          <p:nvPr/>
        </p:nvSpPr>
        <p:spPr>
          <a:xfrm>
            <a:off x="2060840" y="5678129"/>
            <a:ext cx="5782985" cy="1043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9CC531-EBD7-6FD5-E22F-C819505FBF62}"/>
              </a:ext>
            </a:extLst>
          </p:cNvPr>
          <p:cNvSpPr txBox="1"/>
          <p:nvPr/>
        </p:nvSpPr>
        <p:spPr>
          <a:xfrm>
            <a:off x="1462257" y="5029618"/>
            <a:ext cx="9267484" cy="7694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Helvetica" pitchFamily="2" charset="0"/>
              </a:rPr>
              <a:t>The objective of this work is to construct a LES wall-model capable of capturing NASA relevant thermo-chemical non-equilibrium phenomena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CF5A82-B626-8F4F-ED90-A90C7577AA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17" t="18515" r="4578" b="17473"/>
          <a:stretch/>
        </p:blipFill>
        <p:spPr>
          <a:xfrm>
            <a:off x="569044" y="1056381"/>
            <a:ext cx="11053909" cy="384955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920887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F00547-37BD-E52B-08BA-E5856BECAF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1AB5F-DE1E-D62C-669C-4131D64B3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7904"/>
            <a:ext cx="10515600" cy="73479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Innovations &amp; Potential Impacts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98912B6D-A8AF-044D-638C-CA0AF263A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AB268-5651-8449-B4FF-0C1906E4DCE1}" type="slidenum">
              <a:rPr lang="en-US" smtClean="0"/>
              <a:t>14</a:t>
            </a:fld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BE13CC7-56AE-0F26-318A-035E0A8FECAB}"/>
              </a:ext>
            </a:extLst>
          </p:cNvPr>
          <p:cNvSpPr txBox="1">
            <a:spLocks/>
          </p:cNvSpPr>
          <p:nvPr/>
        </p:nvSpPr>
        <p:spPr>
          <a:xfrm>
            <a:off x="2060840" y="5678129"/>
            <a:ext cx="5782985" cy="1043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200" dirty="0"/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9C5A485B-DB87-A476-5EB0-AF0F56E4CD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7" y="940837"/>
            <a:ext cx="10515599" cy="689720"/>
          </a:xfr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 algn="ctr">
              <a:spcAft>
                <a:spcPts val="400"/>
              </a:spcAft>
              <a:buNone/>
            </a:pPr>
            <a:r>
              <a:rPr lang="en-US" sz="2200" i="1" dirty="0">
                <a:latin typeface="Helvetica" pitchFamily="2" charset="0"/>
                <a:cs typeface="Arial" panose="020B0604020202020204" pitchFamily="34" charset="0"/>
              </a:rPr>
              <a:t>Innovation</a:t>
            </a:r>
            <a:r>
              <a:rPr lang="en-US" sz="2200" dirty="0">
                <a:latin typeface="Helvetica" pitchFamily="2" charset="0"/>
                <a:cs typeface="Arial" panose="020B0604020202020204" pitchFamily="34" charset="0"/>
              </a:rPr>
              <a:t>: Enable scale-resolved simulations of full-scale entry vehicles accounting for high-enthalpy phenomena.</a:t>
            </a:r>
          </a:p>
        </p:txBody>
      </p:sp>
      <p:pic>
        <p:nvPicPr>
          <p:cNvPr id="6" name="Picture 5" descr="A diagram of a heat shield&#10;&#10;Description automatically generated">
            <a:extLst>
              <a:ext uri="{FF2B5EF4-FFF2-40B4-BE49-F238E27FC236}">
                <a16:creationId xmlns:a16="http://schemas.microsoft.com/office/drawing/2014/main" id="{0C600E7A-34EF-E3E4-5B57-2565D0E7CC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17" y="2898712"/>
            <a:ext cx="3957681" cy="26634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1BD9E8-D17D-C5CE-6A7E-BD8014C5B974}"/>
              </a:ext>
            </a:extLst>
          </p:cNvPr>
          <p:cNvSpPr txBox="1"/>
          <p:nvPr/>
        </p:nvSpPr>
        <p:spPr>
          <a:xfrm>
            <a:off x="1348784" y="5537585"/>
            <a:ext cx="3421345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Helvetica" pitchFamily="2" charset="0"/>
              </a:rPr>
              <a:t>Mars 2020 MEDLI2 Heat Flux Data</a:t>
            </a:r>
          </a:p>
          <a:p>
            <a:pPr algn="ctr"/>
            <a:r>
              <a:rPr lang="en-US" sz="1600" dirty="0">
                <a:latin typeface="Helvetica" pitchFamily="2" charset="0"/>
              </a:rPr>
              <a:t>Alpert et al, JSR, 2023</a:t>
            </a:r>
          </a:p>
        </p:txBody>
      </p:sp>
      <p:pic>
        <p:nvPicPr>
          <p:cNvPr id="9" name="Picture 8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8C6BF017-B96E-6848-B195-3DD1B82DE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358" y="2779067"/>
            <a:ext cx="3421345" cy="276437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49BBA5E-F873-8200-00EB-32FCB7252BDC}"/>
              </a:ext>
            </a:extLst>
          </p:cNvPr>
          <p:cNvSpPr txBox="1"/>
          <p:nvPr/>
        </p:nvSpPr>
        <p:spPr>
          <a:xfrm>
            <a:off x="6694392" y="5539717"/>
            <a:ext cx="4225275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Helvetica" pitchFamily="2" charset="0"/>
              </a:rPr>
              <a:t>Comparison of RANS models on MSL model</a:t>
            </a:r>
          </a:p>
          <a:p>
            <a:pPr algn="ctr"/>
            <a:r>
              <a:rPr lang="en-US" sz="1600" dirty="0">
                <a:latin typeface="Helvetica" pitchFamily="2" charset="0"/>
              </a:rPr>
              <a:t>Hollis and Borrelli, PAS, 2012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F4387D-3598-57CD-199A-CC4928D2597B}"/>
              </a:ext>
            </a:extLst>
          </p:cNvPr>
          <p:cNvSpPr txBox="1"/>
          <p:nvPr/>
        </p:nvSpPr>
        <p:spPr>
          <a:xfrm>
            <a:off x="673925" y="1662491"/>
            <a:ext cx="542207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en-US" sz="2200" i="1" dirty="0">
                <a:latin typeface="Helvetica" pitchFamily="2" charset="0"/>
                <a:cs typeface="Arial" panose="020B0604020202020204" pitchFamily="34" charset="0"/>
              </a:rPr>
              <a:t>Potential Impact 1: </a:t>
            </a:r>
            <a:r>
              <a:rPr lang="en-US" sz="2200" dirty="0">
                <a:latin typeface="Helvetica" pitchFamily="2" charset="0"/>
                <a:cs typeface="Arial" panose="020B0604020202020204" pitchFamily="34" charset="0"/>
              </a:rPr>
              <a:t>Improved post-flight reconstruction; reduced uncertainty in atmospheric entry physics models.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09F1939-9CC5-958E-1A12-0B7252C0C60B}"/>
              </a:ext>
            </a:extLst>
          </p:cNvPr>
          <p:cNvSpPr txBox="1"/>
          <p:nvPr/>
        </p:nvSpPr>
        <p:spPr>
          <a:xfrm>
            <a:off x="6095996" y="1662491"/>
            <a:ext cx="542207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en-US" sz="2200" i="1" dirty="0">
                <a:latin typeface="Helvetica" pitchFamily="2" charset="0"/>
                <a:cs typeface="Arial" panose="020B0604020202020204" pitchFamily="34" charset="0"/>
              </a:rPr>
              <a:t>Potential Impact 2: </a:t>
            </a:r>
            <a:r>
              <a:rPr lang="en-US" sz="2200" dirty="0">
                <a:latin typeface="Helvetica" pitchFamily="2" charset="0"/>
                <a:cs typeface="Arial" panose="020B0604020202020204" pitchFamily="34" charset="0"/>
              </a:rPr>
              <a:t>Improved RANS models with better understanding of the physics from scale-resolved simulations.</a:t>
            </a:r>
          </a:p>
        </p:txBody>
      </p:sp>
    </p:spTree>
    <p:extLst>
      <p:ext uri="{BB962C8B-B14F-4D97-AF65-F5344CB8AC3E}">
        <p14:creationId xmlns:p14="http://schemas.microsoft.com/office/powerpoint/2010/main" val="34008238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015DBB-CE12-08D2-F958-0C90832CF9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1832B-CC07-5A53-ED4E-2E976C686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7904"/>
            <a:ext cx="10515600" cy="73479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Approach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98FA1E6-2103-2BFA-E4E8-695925434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AB268-5651-8449-B4FF-0C1906E4DCE1}" type="slidenum">
              <a:rPr lang="en-US" smtClean="0"/>
              <a:t>15</a:t>
            </a:fld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9B42C05-8823-BC71-0A78-8B8F6E804661}"/>
              </a:ext>
            </a:extLst>
          </p:cNvPr>
          <p:cNvSpPr txBox="1">
            <a:spLocks/>
          </p:cNvSpPr>
          <p:nvPr/>
        </p:nvSpPr>
        <p:spPr>
          <a:xfrm>
            <a:off x="2060840" y="5678129"/>
            <a:ext cx="5782985" cy="1043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200" dirty="0"/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8E3A92D5-19D4-9158-5514-94B9731A5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940836"/>
            <a:ext cx="5838267" cy="5010902"/>
          </a:xfrm>
        </p:spPr>
        <p:txBody>
          <a:bodyPr>
            <a:noAutofit/>
          </a:bodyPr>
          <a:lstStyle/>
          <a:p>
            <a:pPr marL="171450" indent="-171450">
              <a:spcAft>
                <a:spcPts val="400"/>
              </a:spcAft>
            </a:pPr>
            <a:r>
              <a:rPr lang="en-US" sz="2200" dirty="0">
                <a:latin typeface="Helvetica" pitchFamily="2" charset="0"/>
                <a:cs typeface="Arial" panose="020B0604020202020204" pitchFamily="34" charset="0"/>
              </a:rPr>
              <a:t>Develop thermo-chemical non-equilibrium wall model for LES.</a:t>
            </a:r>
          </a:p>
          <a:p>
            <a:pPr marL="171450" indent="-171450">
              <a:spcAft>
                <a:spcPts val="400"/>
              </a:spcAft>
            </a:pPr>
            <a:r>
              <a:rPr lang="en-US" sz="2200" dirty="0">
                <a:latin typeface="Helvetica" pitchFamily="2" charset="0"/>
                <a:cs typeface="Arial" panose="020B0604020202020204" pitchFamily="34" charset="0"/>
              </a:rPr>
              <a:t>Implement into stand-alone code for testing.</a:t>
            </a:r>
          </a:p>
          <a:p>
            <a:pPr marL="171450" indent="-171450">
              <a:spcAft>
                <a:spcPts val="400"/>
              </a:spcAft>
            </a:pPr>
            <a:r>
              <a:rPr lang="en-US" sz="2200" dirty="0">
                <a:latin typeface="Helvetica" pitchFamily="2" charset="0"/>
                <a:cs typeface="Arial" panose="020B0604020202020204" pitchFamily="34" charset="0"/>
              </a:rPr>
              <a:t>Compare stand-alone wall model code with results of RANS simulations for </a:t>
            </a:r>
            <a:r>
              <a:rPr lang="en-US" sz="2200" b="1" i="1" dirty="0">
                <a:latin typeface="Helvetica" pitchFamily="2" charset="0"/>
                <a:cs typeface="Arial" panose="020B0604020202020204" pitchFamily="34" charset="0"/>
              </a:rPr>
              <a:t>verification</a:t>
            </a:r>
            <a:r>
              <a:rPr lang="en-US" sz="2200" dirty="0">
                <a:latin typeface="Helvetica" pitchFamily="2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spcAft>
                <a:spcPts val="400"/>
              </a:spcAft>
            </a:pPr>
            <a:r>
              <a:rPr lang="en-US" sz="2200" dirty="0">
                <a:latin typeface="Helvetica" pitchFamily="2" charset="0"/>
                <a:cs typeface="Arial" panose="020B0604020202020204" pitchFamily="34" charset="0"/>
              </a:rPr>
              <a:t>Implement into US3D Plugin.</a:t>
            </a:r>
          </a:p>
          <a:p>
            <a:pPr marL="171450" indent="-171450">
              <a:spcAft>
                <a:spcPts val="400"/>
              </a:spcAft>
            </a:pPr>
            <a:r>
              <a:rPr lang="en-US" sz="2200" dirty="0">
                <a:latin typeface="Helvetica" pitchFamily="2" charset="0"/>
                <a:cs typeface="Arial" panose="020B0604020202020204" pitchFamily="34" charset="0"/>
              </a:rPr>
              <a:t>Compare WMLES results from US3D plugin with WRLES results from US3D for </a:t>
            </a:r>
            <a:r>
              <a:rPr lang="en-US" sz="2200" b="1" i="1" dirty="0">
                <a:latin typeface="Helvetica" pitchFamily="2" charset="0"/>
                <a:cs typeface="Arial" panose="020B0604020202020204" pitchFamily="34" charset="0"/>
              </a:rPr>
              <a:t>verification/validation</a:t>
            </a:r>
            <a:r>
              <a:rPr lang="en-US" sz="2200" dirty="0">
                <a:latin typeface="Helvetica" pitchFamily="2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spcAft>
                <a:spcPts val="400"/>
              </a:spcAft>
            </a:pPr>
            <a:r>
              <a:rPr lang="en-US" sz="2200" dirty="0">
                <a:latin typeface="Helvetica" pitchFamily="2" charset="0"/>
                <a:cs typeface="Arial" panose="020B0604020202020204" pitchFamily="34" charset="0"/>
              </a:rPr>
              <a:t>Compare WMLES results from US3D plugin with experimental data from T5/MSL</a:t>
            </a:r>
          </a:p>
          <a:p>
            <a:pPr marL="171450" indent="-171450">
              <a:spcAft>
                <a:spcPts val="400"/>
              </a:spcAft>
            </a:pPr>
            <a:endParaRPr lang="en-US" sz="2200" dirty="0"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0D18B5-D009-FE6E-9CE6-1FB81A3DF972}"/>
              </a:ext>
            </a:extLst>
          </p:cNvPr>
          <p:cNvSpPr/>
          <p:nvPr/>
        </p:nvSpPr>
        <p:spPr>
          <a:xfrm>
            <a:off x="727401" y="3749876"/>
            <a:ext cx="6123875" cy="1808756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8BDB854-B433-F1EB-B05D-9B33CCCC06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" b="1226"/>
          <a:stretch/>
        </p:blipFill>
        <p:spPr>
          <a:xfrm>
            <a:off x="7155955" y="2283981"/>
            <a:ext cx="5036045" cy="188427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099CFFD-8484-E4B3-7750-37FE0E6ADE6A}"/>
              </a:ext>
            </a:extLst>
          </p:cNvPr>
          <p:cNvSpPr/>
          <p:nvPr/>
        </p:nvSpPr>
        <p:spPr>
          <a:xfrm>
            <a:off x="8191792" y="3871713"/>
            <a:ext cx="2521323" cy="4370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C8B3B6A-E114-729E-68DB-C4803911A19B}"/>
              </a:ext>
            </a:extLst>
          </p:cNvPr>
          <p:cNvSpPr/>
          <p:nvPr/>
        </p:nvSpPr>
        <p:spPr>
          <a:xfrm>
            <a:off x="10471959" y="3230897"/>
            <a:ext cx="1720041" cy="9373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C0A112-75DA-B28F-A810-306678068D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5972" y="3568903"/>
            <a:ext cx="2884404" cy="22342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8003AA5-2F94-191A-E2EB-B96F8BF6F52E}"/>
              </a:ext>
            </a:extLst>
          </p:cNvPr>
          <p:cNvSpPr txBox="1"/>
          <p:nvPr/>
        </p:nvSpPr>
        <p:spPr>
          <a:xfrm>
            <a:off x="10986773" y="3659824"/>
            <a:ext cx="1066858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latin typeface="Helvetica" pitchFamily="2" charset="0"/>
              </a:rPr>
              <a:t>Wright et al, JTHT, 2006.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B3F5C7-6717-752F-ECF3-F6A5C9A79091}"/>
              </a:ext>
            </a:extLst>
          </p:cNvPr>
          <p:cNvSpPr txBox="1"/>
          <p:nvPr/>
        </p:nvSpPr>
        <p:spPr>
          <a:xfrm>
            <a:off x="7155955" y="2741173"/>
            <a:ext cx="1212517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200" dirty="0" err="1">
                <a:latin typeface="Helvetica" pitchFamily="2" charset="0"/>
              </a:rPr>
              <a:t>Passiatore</a:t>
            </a:r>
            <a:r>
              <a:rPr lang="en-US" sz="1200" dirty="0">
                <a:latin typeface="Helvetica" pitchFamily="2" charset="0"/>
              </a:rPr>
              <a:t> et al, PRF, 2021</a:t>
            </a:r>
          </a:p>
        </p:txBody>
      </p:sp>
      <p:pic>
        <p:nvPicPr>
          <p:cNvPr id="5" name="Picture 4" descr="A diagram of a solar energy model&#10;&#10;AI-generated content may be incorrect.">
            <a:extLst>
              <a:ext uri="{FF2B5EF4-FFF2-40B4-BE49-F238E27FC236}">
                <a16:creationId xmlns:a16="http://schemas.microsoft.com/office/drawing/2014/main" id="{31ACD090-3E49-33C5-14B8-4A36EEBCEC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123" y="98687"/>
            <a:ext cx="3527696" cy="242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762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9576B-B636-A28C-216C-0549ABFF3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7904"/>
            <a:ext cx="10515600" cy="73479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FAA81-ABE0-0CC5-6C23-CA4E25EA13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79" y="1006244"/>
            <a:ext cx="10713721" cy="494227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200" dirty="0"/>
              <a:t>Motivation &amp; Background</a:t>
            </a:r>
          </a:p>
          <a:p>
            <a:pPr>
              <a:lnSpc>
                <a:spcPct val="150000"/>
              </a:lnSpc>
            </a:pPr>
            <a:r>
              <a:rPr lang="en-US" sz="2200" dirty="0"/>
              <a:t>Research Objectives</a:t>
            </a:r>
          </a:p>
          <a:p>
            <a:pPr>
              <a:lnSpc>
                <a:spcPct val="150000"/>
              </a:lnSpc>
            </a:pPr>
            <a:r>
              <a:rPr lang="en-US" sz="2200" dirty="0"/>
              <a:t>Wall-model Formulation</a:t>
            </a:r>
          </a:p>
          <a:p>
            <a:pPr>
              <a:lnSpc>
                <a:spcPct val="150000"/>
              </a:lnSpc>
            </a:pPr>
            <a:r>
              <a:rPr lang="en-US" sz="2200" dirty="0"/>
              <a:t>Results</a:t>
            </a:r>
          </a:p>
          <a:p>
            <a:pPr>
              <a:lnSpc>
                <a:spcPct val="150000"/>
              </a:lnSpc>
            </a:pPr>
            <a:r>
              <a:rPr lang="en-US" sz="2200" dirty="0"/>
              <a:t>Summary &amp; Acknowledgments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DA0CC52-B234-ECF1-441F-CA3329C81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AB268-5651-8449-B4FF-0C1906E4DCE1}" type="slidenum">
              <a:rPr lang="en-US" smtClean="0"/>
              <a:t>16</a:t>
            </a:fld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4E97534-F77B-3201-8DC5-79E1915869B2}"/>
              </a:ext>
            </a:extLst>
          </p:cNvPr>
          <p:cNvSpPr txBox="1">
            <a:spLocks/>
          </p:cNvSpPr>
          <p:nvPr/>
        </p:nvSpPr>
        <p:spPr>
          <a:xfrm>
            <a:off x="2060840" y="5678129"/>
            <a:ext cx="5782985" cy="1043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2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12276A8-8BFE-13FA-C2CF-040C2A1F72EA}"/>
              </a:ext>
            </a:extLst>
          </p:cNvPr>
          <p:cNvSpPr/>
          <p:nvPr/>
        </p:nvSpPr>
        <p:spPr>
          <a:xfrm>
            <a:off x="447040" y="2959946"/>
            <a:ext cx="6028267" cy="216069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E78DA9-1EE5-413D-D47B-5A0D5960A08A}"/>
              </a:ext>
            </a:extLst>
          </p:cNvPr>
          <p:cNvSpPr/>
          <p:nvPr/>
        </p:nvSpPr>
        <p:spPr>
          <a:xfrm>
            <a:off x="447040" y="1072433"/>
            <a:ext cx="6028267" cy="1189859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0411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9576B-B636-A28C-216C-0549ABFF3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7903"/>
            <a:ext cx="6045240" cy="123381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Standard Equilibrium ODE Based Wall Model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DA0CC52-B234-ECF1-441F-CA3329C81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AB268-5651-8449-B4FF-0C1906E4DCE1}" type="slidenum">
              <a:rPr lang="en-US" smtClean="0"/>
              <a:t>17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0FDABA-3558-545C-D971-79C8257D5A73}"/>
              </a:ext>
            </a:extLst>
          </p:cNvPr>
          <p:cNvSpPr txBox="1">
            <a:spLocks/>
          </p:cNvSpPr>
          <p:nvPr/>
        </p:nvSpPr>
        <p:spPr>
          <a:xfrm>
            <a:off x="838199" y="1577799"/>
            <a:ext cx="6619506" cy="9540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Solve a reduced set of RANS equations in the wall normal direction: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A365C52-5DAF-7E8C-8D09-6A00EC527D01}"/>
              </a:ext>
            </a:extLst>
          </p:cNvPr>
          <p:cNvSpPr txBox="1">
            <a:spLocks/>
          </p:cNvSpPr>
          <p:nvPr/>
        </p:nvSpPr>
        <p:spPr>
          <a:xfrm>
            <a:off x="838199" y="3761379"/>
            <a:ext cx="6619506" cy="18528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>
                <a:latin typeface="Arial" panose="020B0604020202020204" pitchFamily="34" charset="0"/>
              </a:rPr>
              <a:t>Boundary conditions are taken from the probe point and from the wall.</a:t>
            </a:r>
          </a:p>
          <a:p>
            <a:r>
              <a:rPr lang="en-US" sz="2200" dirty="0">
                <a:latin typeface="Arial" panose="020B0604020202020204" pitchFamily="34" charset="0"/>
              </a:rPr>
              <a:t>Wall shear stress and heat flux are passed back to the LES solver.</a:t>
            </a:r>
          </a:p>
        </p:txBody>
      </p:sp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D033E54-E1C3-EA45-F3A9-7E71AAB6C5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1580" y="-57762"/>
            <a:ext cx="4253510" cy="6399085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900D1F4-0A95-D3BF-94A6-16FBB8846FA6}"/>
              </a:ext>
            </a:extLst>
          </p:cNvPr>
          <p:cNvSpPr txBox="1">
            <a:spLocks/>
          </p:cNvSpPr>
          <p:nvPr/>
        </p:nvSpPr>
        <p:spPr>
          <a:xfrm>
            <a:off x="872590" y="5730849"/>
            <a:ext cx="8369733" cy="4161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400" dirty="0">
                <a:latin typeface="Helvetica" pitchFamily="2" charset="0"/>
              </a:rPr>
              <a:t>Kawai and Larsson, </a:t>
            </a:r>
            <a:r>
              <a:rPr lang="en-US" sz="1400" i="1" dirty="0">
                <a:latin typeface="Helvetica" pitchFamily="2" charset="0"/>
              </a:rPr>
              <a:t>Physics of Fluids</a:t>
            </a:r>
            <a:r>
              <a:rPr lang="en-US" sz="1400" dirty="0">
                <a:latin typeface="Helvetica" pitchFamily="2" charset="0"/>
              </a:rPr>
              <a:t>, 2012. Komives, PhD Thesis, University of Minnesota, 2016.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61671C7-E524-AA54-1F0C-9D672B5289F6}"/>
              </a:ext>
            </a:extLst>
          </p:cNvPr>
          <p:cNvCxnSpPr>
            <a:cxnSpLocks/>
          </p:cNvCxnSpPr>
          <p:nvPr/>
        </p:nvCxnSpPr>
        <p:spPr>
          <a:xfrm>
            <a:off x="872590" y="5730849"/>
            <a:ext cx="4608365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6576CF69-E44A-EEDB-8614-508FD837C5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3944" y="2230299"/>
            <a:ext cx="5489496" cy="1409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9266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9576B-B636-A28C-216C-0549ABFF3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7904"/>
            <a:ext cx="10515600" cy="73479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Two-Temperature Wall Model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DA0CC52-B234-ECF1-441F-CA3329C81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AB268-5651-8449-B4FF-0C1906E4DCE1}" type="slidenum">
              <a:rPr lang="en-US" smtClean="0"/>
              <a:t>18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61554E6-6A55-CA8A-6269-705E2D986B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1" y="386545"/>
            <a:ext cx="12169817" cy="608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8185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9576B-B636-A28C-216C-0549ABFF3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7904"/>
            <a:ext cx="10515600" cy="73479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Two-Temperature Governing Equations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DA0CC52-B234-ECF1-441F-CA3329C81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AB268-5651-8449-B4FF-0C1906E4DCE1}" type="slidenum">
              <a:rPr lang="en-US" smtClean="0"/>
              <a:t>19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3E36973-E455-F2B3-BD17-B5F14FAA67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93014"/>
            <a:ext cx="10515600" cy="870437"/>
          </a:xfrm>
        </p:spPr>
        <p:txBody>
          <a:bodyPr>
            <a:normAutofit/>
          </a:bodyPr>
          <a:lstStyle/>
          <a:p>
            <a:r>
              <a:rPr lang="en-US" sz="2200" dirty="0"/>
              <a:t>Starting from the two-temperature model implemented in many hypersonic CFD codes: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7E96E71C-3F1B-4994-3F69-F0C633FAA5FB}"/>
              </a:ext>
            </a:extLst>
          </p:cNvPr>
          <p:cNvSpPr txBox="1">
            <a:spLocks/>
          </p:cNvSpPr>
          <p:nvPr/>
        </p:nvSpPr>
        <p:spPr>
          <a:xfrm>
            <a:off x="838200" y="5165281"/>
            <a:ext cx="10515600" cy="5997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For now we neglect the effects associated with ionized flows.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483828-0718-7E9A-59FB-1A0042102E28}"/>
              </a:ext>
            </a:extLst>
          </p:cNvPr>
          <p:cNvSpPr txBox="1">
            <a:spLocks/>
          </p:cNvSpPr>
          <p:nvPr/>
        </p:nvSpPr>
        <p:spPr>
          <a:xfrm>
            <a:off x="872590" y="5730849"/>
            <a:ext cx="8369733" cy="4161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400" dirty="0">
                <a:latin typeface="Helvetica" pitchFamily="2" charset="0"/>
              </a:rPr>
              <a:t>Gnoffo, NASA TR, 1989.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C1A53A8-4175-BD6B-DFBE-3306CC7607CD}"/>
              </a:ext>
            </a:extLst>
          </p:cNvPr>
          <p:cNvCxnSpPr>
            <a:cxnSpLocks/>
          </p:cNvCxnSpPr>
          <p:nvPr/>
        </p:nvCxnSpPr>
        <p:spPr>
          <a:xfrm>
            <a:off x="872590" y="5730849"/>
            <a:ext cx="4608365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D184C8F4-23B5-9F82-B40D-185C74FEF1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0082" y="2041835"/>
            <a:ext cx="8111836" cy="2774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955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9576B-B636-A28C-216C-0549ABFF3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7904"/>
            <a:ext cx="10515600" cy="73479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Research Team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FAA81-ABE0-0CC5-6C23-CA4E25EA13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2037" y="3752888"/>
            <a:ext cx="2866018" cy="1043346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2200" dirty="0"/>
              <a:t>Robyn L. Macdonald</a:t>
            </a:r>
          </a:p>
          <a:p>
            <a:pPr marL="0" indent="0" algn="ctr">
              <a:buNone/>
            </a:pPr>
            <a:r>
              <a:rPr lang="en-US" sz="1600" dirty="0"/>
              <a:t>Principal Investigator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DA0CC52-B234-ECF1-441F-CA3329C81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AB268-5651-8449-B4FF-0C1906E4DCE1}" type="slidenum">
              <a:rPr lang="en-US" smtClean="0"/>
              <a:t>2</a:t>
            </a:fld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4E97534-F77B-3201-8DC5-79E1915869B2}"/>
              </a:ext>
            </a:extLst>
          </p:cNvPr>
          <p:cNvSpPr txBox="1">
            <a:spLocks/>
          </p:cNvSpPr>
          <p:nvPr/>
        </p:nvSpPr>
        <p:spPr>
          <a:xfrm>
            <a:off x="2060840" y="5678129"/>
            <a:ext cx="5782985" cy="1043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200" dirty="0"/>
          </a:p>
        </p:txBody>
      </p:sp>
      <p:pic>
        <p:nvPicPr>
          <p:cNvPr id="5" name="Picture 4" descr="A person smiling at camera&#10;&#10;Description automatically generated">
            <a:extLst>
              <a:ext uri="{FF2B5EF4-FFF2-40B4-BE49-F238E27FC236}">
                <a16:creationId xmlns:a16="http://schemas.microsoft.com/office/drawing/2014/main" id="{7CEC5B83-2A1B-F935-4D2E-DAEACF9FDA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959" y="1785223"/>
            <a:ext cx="2076174" cy="1999278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5267533-023A-0CE7-3113-E62BBC1E3E4D}"/>
              </a:ext>
            </a:extLst>
          </p:cNvPr>
          <p:cNvSpPr txBox="1">
            <a:spLocks/>
          </p:cNvSpPr>
          <p:nvPr/>
        </p:nvSpPr>
        <p:spPr>
          <a:xfrm>
            <a:off x="4398055" y="3784501"/>
            <a:ext cx="2866018" cy="1043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200" dirty="0"/>
              <a:t>Joshua Camp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dirty="0"/>
              <a:t>Graduate Research Assistant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5F27404-7387-E3E7-4DCF-8B3E02338A28}"/>
              </a:ext>
            </a:extLst>
          </p:cNvPr>
          <p:cNvSpPr txBox="1">
            <a:spLocks/>
          </p:cNvSpPr>
          <p:nvPr/>
        </p:nvSpPr>
        <p:spPr>
          <a:xfrm>
            <a:off x="7452090" y="3771058"/>
            <a:ext cx="3381292" cy="10702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200" dirty="0"/>
              <a:t>Jackson Simon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dirty="0"/>
              <a:t>Undergraduate Research Assistant</a:t>
            </a:r>
          </a:p>
        </p:txBody>
      </p:sp>
      <p:pic>
        <p:nvPicPr>
          <p:cNvPr id="16" name="Picture 15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1911B5E1-65AF-D669-AA9B-69F120AAFC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62"/>
          <a:stretch/>
        </p:blipFill>
        <p:spPr>
          <a:xfrm>
            <a:off x="8327710" y="1791686"/>
            <a:ext cx="1744409" cy="1961202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D0A34F3B-1FD7-0838-B39F-FAE3468743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07" b="20894"/>
          <a:stretch/>
        </p:blipFill>
        <p:spPr bwMode="auto">
          <a:xfrm>
            <a:off x="4927927" y="1769538"/>
            <a:ext cx="2336146" cy="198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64475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9576B-B636-A28C-216C-0549ABFF3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7904"/>
            <a:ext cx="10515600" cy="73479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Two-Temperature Wall Model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DA0CC52-B234-ECF1-441F-CA3329C81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AB268-5651-8449-B4FF-0C1906E4DCE1}" type="slidenum">
              <a:rPr lang="en-US" smtClean="0"/>
              <a:t>20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3E36973-E455-F2B3-BD17-B5F14FAA67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93014"/>
            <a:ext cx="10515600" cy="1253946"/>
          </a:xfrm>
        </p:spPr>
        <p:txBody>
          <a:bodyPr>
            <a:normAutofit/>
          </a:bodyPr>
          <a:lstStyle/>
          <a:p>
            <a:r>
              <a:rPr lang="en-US" sz="2200" dirty="0"/>
              <a:t>Assume: no gradients in spanwise/streamwise directions; no inertial terms; zero pressure gradient.</a:t>
            </a:r>
          </a:p>
          <a:p>
            <a:r>
              <a:rPr lang="en-US" sz="2200" dirty="0"/>
              <a:t>System of coupled ODEs: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2301AB-C9E8-2A89-75B5-5BBD0D9272F7}"/>
              </a:ext>
            </a:extLst>
          </p:cNvPr>
          <p:cNvSpPr txBox="1">
            <a:spLocks/>
          </p:cNvSpPr>
          <p:nvPr/>
        </p:nvSpPr>
        <p:spPr>
          <a:xfrm>
            <a:off x="872590" y="5730849"/>
            <a:ext cx="8369733" cy="4161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400" dirty="0" err="1">
                <a:latin typeface="Helvetica" pitchFamily="2" charset="0"/>
              </a:rPr>
              <a:t>Urzay</a:t>
            </a:r>
            <a:r>
              <a:rPr lang="en-US" sz="1400" dirty="0">
                <a:latin typeface="Helvetica" pitchFamily="2" charset="0"/>
              </a:rPr>
              <a:t> &amp; Di Renzo, CTR, 2020.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B82D1D6-52BD-D04D-E42E-74DE5A26D5AB}"/>
              </a:ext>
            </a:extLst>
          </p:cNvPr>
          <p:cNvCxnSpPr>
            <a:cxnSpLocks/>
          </p:cNvCxnSpPr>
          <p:nvPr/>
        </p:nvCxnSpPr>
        <p:spPr>
          <a:xfrm>
            <a:off x="872590" y="5730849"/>
            <a:ext cx="4608365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A2B8A1EC-FF2A-5588-A3DE-CB198D99B1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572" y="2132770"/>
            <a:ext cx="11040855" cy="318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0980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B9B8F5-961B-D8BD-65AE-58F9BF8913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E3D5C-26DA-1113-D2A1-C3541F119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7904"/>
            <a:ext cx="10515600" cy="73479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Numerical Implementation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22684A4F-A8F9-1FBD-3BE6-0BD7215B0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AB268-5651-8449-B4FF-0C1906E4DCE1}" type="slidenum">
              <a:rPr lang="en-US" smtClean="0"/>
              <a:t>21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C90A97E-3A6C-2D5A-67EE-E7CA7F74D8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073027"/>
            <a:ext cx="10515599" cy="4351338"/>
          </a:xfrm>
        </p:spPr>
        <p:txBody>
          <a:bodyPr>
            <a:normAutofit/>
          </a:bodyPr>
          <a:lstStyle/>
          <a:p>
            <a:r>
              <a:rPr lang="en-US" sz="2200" dirty="0"/>
              <a:t>We are solving for variables </a:t>
            </a:r>
            <a:r>
              <a:rPr lang="en-US" sz="2200" dirty="0" err="1"/>
              <a:t>y</a:t>
            </a:r>
            <a:r>
              <a:rPr lang="en-US" sz="2200" baseline="-25000" dirty="0" err="1"/>
              <a:t>s</a:t>
            </a:r>
            <a:r>
              <a:rPr lang="en-US" sz="2200" dirty="0"/>
              <a:t>, u</a:t>
            </a:r>
            <a:r>
              <a:rPr lang="en-US" sz="2200" baseline="-25000" dirty="0"/>
              <a:t>||</a:t>
            </a:r>
            <a:r>
              <a:rPr lang="en-US" sz="2200" dirty="0"/>
              <a:t>, T</a:t>
            </a:r>
            <a:r>
              <a:rPr lang="en-US" sz="2200" baseline="-25000" dirty="0"/>
              <a:t>v</a:t>
            </a:r>
            <a:r>
              <a:rPr lang="en-US" sz="2200" dirty="0"/>
              <a:t>, and T</a:t>
            </a:r>
          </a:p>
          <a:p>
            <a:r>
              <a:rPr lang="en-US" sz="2200" dirty="0"/>
              <a:t>We solve using a second-order central finite difference scheme with an inner-loop/outer-loop structure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33193E-4B35-D3B8-683B-FAC4CB7F1C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299" y="2515095"/>
            <a:ext cx="11649402" cy="240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2264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266398-BA09-680E-8F25-E7CCA88286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92B5ED2C-0EC4-5776-E637-A82E4AE19FE7}"/>
              </a:ext>
            </a:extLst>
          </p:cNvPr>
          <p:cNvCxnSpPr/>
          <p:nvPr/>
        </p:nvCxnSpPr>
        <p:spPr>
          <a:xfrm>
            <a:off x="11705371" y="1892119"/>
            <a:ext cx="0" cy="1249832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899DA7A2-4A61-D96E-5574-FA423DD88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7904"/>
            <a:ext cx="10515600" cy="73479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Discretized System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15F32BF-C05E-3CBF-5AB7-8865483BD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AB268-5651-8449-B4FF-0C1906E4DCE1}" type="slidenum">
              <a:rPr lang="en-US" smtClean="0"/>
              <a:t>22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A9C9393-A8F9-0399-5448-23DA43ECAF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32698"/>
            <a:ext cx="8732520" cy="850772"/>
          </a:xfrm>
        </p:spPr>
        <p:txBody>
          <a:bodyPr>
            <a:normAutofit/>
          </a:bodyPr>
          <a:lstStyle/>
          <a:p>
            <a:r>
              <a:rPr lang="en-US" sz="2200" dirty="0"/>
              <a:t>Express each independent variable as the sum of the variable and change from the previous iteration: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E11E6C-86B2-C983-F1AD-1185E7EBF4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7485" y="1637765"/>
            <a:ext cx="2393950" cy="3156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727D5F9-B1B1-29B8-A58F-BB0DC612C1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583" y="3295440"/>
            <a:ext cx="8973753" cy="1342575"/>
          </a:xfrm>
          <a:prstGeom prst="rect">
            <a:avLst/>
          </a:prstGeom>
        </p:spPr>
      </p:pic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A9C18822-D0A9-F90D-5276-133BC96728B0}"/>
              </a:ext>
            </a:extLst>
          </p:cNvPr>
          <p:cNvSpPr txBox="1">
            <a:spLocks/>
          </p:cNvSpPr>
          <p:nvPr/>
        </p:nvSpPr>
        <p:spPr>
          <a:xfrm>
            <a:off x="838200" y="2208856"/>
            <a:ext cx="8732520" cy="1113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Using finite differences, write the energy equation in terms of previous iteration temperature (k-1) and temperature update for the current step (k)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24EAF584-DF7B-C56D-23F2-0417EF15A1D4}"/>
              </a:ext>
            </a:extLst>
          </p:cNvPr>
          <p:cNvSpPr txBox="1">
            <a:spLocks/>
          </p:cNvSpPr>
          <p:nvPr/>
        </p:nvSpPr>
        <p:spPr>
          <a:xfrm>
            <a:off x="838200" y="4806083"/>
            <a:ext cx="8732520" cy="7111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We can re-arrange this into a simple tri-diagonal matrix system for the temperature update: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3ECB69-EF8D-B590-9822-368D350CB6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3213" y="5508586"/>
            <a:ext cx="4682491" cy="352952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26ADB1C-120B-7AA1-F670-428652F965A8}"/>
              </a:ext>
            </a:extLst>
          </p:cNvPr>
          <p:cNvCxnSpPr>
            <a:cxnSpLocks/>
            <a:stCxn id="11" idx="4"/>
            <a:endCxn id="17" idx="0"/>
          </p:cNvCxnSpPr>
          <p:nvPr/>
        </p:nvCxnSpPr>
        <p:spPr>
          <a:xfrm>
            <a:off x="10714989" y="691808"/>
            <a:ext cx="0" cy="487548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61BA00EE-03F0-D902-C0CD-C0837F7E1D3B}"/>
              </a:ext>
            </a:extLst>
          </p:cNvPr>
          <p:cNvSpPr/>
          <p:nvPr/>
        </p:nvSpPr>
        <p:spPr>
          <a:xfrm flipV="1">
            <a:off x="10623549" y="691808"/>
            <a:ext cx="182880" cy="1828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02A7350-7BA4-E547-1253-0E237EF32D80}"/>
              </a:ext>
            </a:extLst>
          </p:cNvPr>
          <p:cNvSpPr/>
          <p:nvPr/>
        </p:nvSpPr>
        <p:spPr>
          <a:xfrm flipV="1">
            <a:off x="10618469" y="1800679"/>
            <a:ext cx="182880" cy="1828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D257E94-AA05-E8C2-519C-D2C36795A82D}"/>
              </a:ext>
            </a:extLst>
          </p:cNvPr>
          <p:cNvSpPr/>
          <p:nvPr/>
        </p:nvSpPr>
        <p:spPr>
          <a:xfrm flipV="1">
            <a:off x="10618469" y="3039123"/>
            <a:ext cx="182880" cy="1828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00C0F8D-A8F2-707D-1861-0F3993186404}"/>
              </a:ext>
            </a:extLst>
          </p:cNvPr>
          <p:cNvSpPr/>
          <p:nvPr/>
        </p:nvSpPr>
        <p:spPr>
          <a:xfrm flipV="1">
            <a:off x="10618469" y="4212660"/>
            <a:ext cx="182880" cy="1828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2171E88-E387-4AB1-0A4D-DAF1E2AD2B8D}"/>
              </a:ext>
            </a:extLst>
          </p:cNvPr>
          <p:cNvSpPr/>
          <p:nvPr/>
        </p:nvSpPr>
        <p:spPr>
          <a:xfrm flipV="1">
            <a:off x="10623549" y="5384413"/>
            <a:ext cx="182880" cy="1828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CE1EEB1-4890-0E0A-E264-04BC47160DF6}"/>
              </a:ext>
            </a:extLst>
          </p:cNvPr>
          <p:cNvCxnSpPr>
            <a:cxnSpLocks/>
          </p:cNvCxnSpPr>
          <p:nvPr/>
        </p:nvCxnSpPr>
        <p:spPr>
          <a:xfrm>
            <a:off x="10486389" y="1352453"/>
            <a:ext cx="457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8DA9356-D895-9DB1-8B00-9B6A5B379DDA}"/>
              </a:ext>
            </a:extLst>
          </p:cNvPr>
          <p:cNvCxnSpPr>
            <a:cxnSpLocks/>
          </p:cNvCxnSpPr>
          <p:nvPr/>
        </p:nvCxnSpPr>
        <p:spPr>
          <a:xfrm>
            <a:off x="10492102" y="2510693"/>
            <a:ext cx="457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704C8CC-1AF9-47B1-18DC-961DB1951A33}"/>
              </a:ext>
            </a:extLst>
          </p:cNvPr>
          <p:cNvCxnSpPr>
            <a:cxnSpLocks/>
          </p:cNvCxnSpPr>
          <p:nvPr/>
        </p:nvCxnSpPr>
        <p:spPr>
          <a:xfrm>
            <a:off x="10486389" y="3740053"/>
            <a:ext cx="457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FFDA035-6C3B-0CBD-40E6-54FFA73667B1}"/>
              </a:ext>
            </a:extLst>
          </p:cNvPr>
          <p:cNvCxnSpPr>
            <a:cxnSpLocks/>
          </p:cNvCxnSpPr>
          <p:nvPr/>
        </p:nvCxnSpPr>
        <p:spPr>
          <a:xfrm>
            <a:off x="10486389" y="4867813"/>
            <a:ext cx="457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DF3293F4-36AD-0923-8116-931D0F624D15}"/>
              </a:ext>
            </a:extLst>
          </p:cNvPr>
          <p:cNvCxnSpPr/>
          <p:nvPr/>
        </p:nvCxnSpPr>
        <p:spPr>
          <a:xfrm>
            <a:off x="10486389" y="2510693"/>
            <a:ext cx="0" cy="122936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C32D302-891B-514C-F377-1696B1A496A9}"/>
              </a:ext>
            </a:extLst>
          </p:cNvPr>
          <p:cNvGrpSpPr/>
          <p:nvPr/>
        </p:nvGrpSpPr>
        <p:grpSpPr>
          <a:xfrm>
            <a:off x="9957395" y="2919836"/>
            <a:ext cx="613504" cy="415685"/>
            <a:chOff x="-995680" y="1731336"/>
            <a:chExt cx="613504" cy="415685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B1002178-0FC2-16E7-7BFD-5179D72C89BA}"/>
                </a:ext>
              </a:extLst>
            </p:cNvPr>
            <p:cNvSpPr/>
            <p:nvPr/>
          </p:nvSpPr>
          <p:spPr>
            <a:xfrm flipV="1">
              <a:off x="-995680" y="1731336"/>
              <a:ext cx="613504" cy="4156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DB45D19C-2D7B-B382-395B-3E8CD1A84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977051" y="1759881"/>
              <a:ext cx="594874" cy="387140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FAC62F4-0E66-FA35-9403-5BCD84FCE84C}"/>
              </a:ext>
            </a:extLst>
          </p:cNvPr>
          <p:cNvGrpSpPr/>
          <p:nvPr/>
        </p:nvGrpSpPr>
        <p:grpSpPr>
          <a:xfrm>
            <a:off x="11353800" y="2302850"/>
            <a:ext cx="689078" cy="415685"/>
            <a:chOff x="-1672966" y="1874115"/>
            <a:chExt cx="689078" cy="415685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12C28AA0-9C5E-280E-9B7B-6C735B4F6D0D}"/>
                </a:ext>
              </a:extLst>
            </p:cNvPr>
            <p:cNvSpPr/>
            <p:nvPr/>
          </p:nvSpPr>
          <p:spPr>
            <a:xfrm flipV="1">
              <a:off x="-1672966" y="1874115"/>
              <a:ext cx="675013" cy="4156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0AF38DDD-395D-6C7C-8412-C662FB337D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1658901" y="1888387"/>
              <a:ext cx="675013" cy="387140"/>
            </a:xfrm>
            <a:prstGeom prst="rect">
              <a:avLst/>
            </a:prstGeom>
          </p:spPr>
        </p:pic>
      </p:grp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F4882BF1-EA29-B492-2DC8-68A467491E86}"/>
              </a:ext>
            </a:extLst>
          </p:cNvPr>
          <p:cNvCxnSpPr>
            <a:cxnSpLocks/>
          </p:cNvCxnSpPr>
          <p:nvPr/>
        </p:nvCxnSpPr>
        <p:spPr>
          <a:xfrm>
            <a:off x="11705371" y="3141951"/>
            <a:ext cx="0" cy="1162149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34369911-E4BC-FC8B-91AF-ECA0270AB6C8}"/>
              </a:ext>
            </a:extLst>
          </p:cNvPr>
          <p:cNvCxnSpPr>
            <a:cxnSpLocks/>
          </p:cNvCxnSpPr>
          <p:nvPr/>
        </p:nvCxnSpPr>
        <p:spPr>
          <a:xfrm>
            <a:off x="10705556" y="3125373"/>
            <a:ext cx="119180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C1D9C652-AF76-EC2A-BBDB-CDF66D0AF025}"/>
              </a:ext>
            </a:extLst>
          </p:cNvPr>
          <p:cNvCxnSpPr>
            <a:cxnSpLocks/>
          </p:cNvCxnSpPr>
          <p:nvPr/>
        </p:nvCxnSpPr>
        <p:spPr>
          <a:xfrm>
            <a:off x="10709909" y="1892119"/>
            <a:ext cx="119180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0214CB2C-96CA-6881-ECD3-08318FC3D556}"/>
              </a:ext>
            </a:extLst>
          </p:cNvPr>
          <p:cNvCxnSpPr>
            <a:cxnSpLocks/>
          </p:cNvCxnSpPr>
          <p:nvPr/>
        </p:nvCxnSpPr>
        <p:spPr>
          <a:xfrm>
            <a:off x="10704829" y="4304100"/>
            <a:ext cx="119180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oup 56">
            <a:extLst>
              <a:ext uri="{FF2B5EF4-FFF2-40B4-BE49-F238E27FC236}">
                <a16:creationId xmlns:a16="http://schemas.microsoft.com/office/drawing/2014/main" id="{CBD4C5EF-0812-E761-09E2-9BF3B718FBA3}"/>
              </a:ext>
            </a:extLst>
          </p:cNvPr>
          <p:cNvGrpSpPr/>
          <p:nvPr/>
        </p:nvGrpSpPr>
        <p:grpSpPr>
          <a:xfrm>
            <a:off x="11367865" y="3517447"/>
            <a:ext cx="675013" cy="415685"/>
            <a:chOff x="-1762760" y="2095007"/>
            <a:chExt cx="675013" cy="415685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A1B2B3E6-523F-E528-83C2-1F267CFADF1A}"/>
                </a:ext>
              </a:extLst>
            </p:cNvPr>
            <p:cNvSpPr/>
            <p:nvPr/>
          </p:nvSpPr>
          <p:spPr>
            <a:xfrm flipV="1">
              <a:off x="-1762760" y="2095007"/>
              <a:ext cx="675013" cy="4156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C01ED3C2-D2B5-F0F5-D032-96A1777B9E2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1762760" y="2134097"/>
              <a:ext cx="675012" cy="337506"/>
            </a:xfrm>
            <a:prstGeom prst="rect">
              <a:avLst/>
            </a:prstGeom>
          </p:spPr>
        </p:pic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C783DE4F-BC2E-0F6E-0558-47685E91B712}"/>
              </a:ext>
            </a:extLst>
          </p:cNvPr>
          <p:cNvGrpSpPr/>
          <p:nvPr/>
        </p:nvGrpSpPr>
        <p:grpSpPr>
          <a:xfrm>
            <a:off x="10883131" y="4148244"/>
            <a:ext cx="788170" cy="288626"/>
            <a:chOff x="12575906" y="4723459"/>
            <a:chExt cx="788170" cy="288626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956BA1F2-1AF4-D6CF-B30B-1C095FB137B5}"/>
                </a:ext>
              </a:extLst>
            </p:cNvPr>
            <p:cNvSpPr/>
            <p:nvPr/>
          </p:nvSpPr>
          <p:spPr>
            <a:xfrm flipV="1">
              <a:off x="12575907" y="4723460"/>
              <a:ext cx="788169" cy="2886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68AC7AD-000D-DB29-7D36-913ED5CE432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575906" y="4723459"/>
              <a:ext cx="788169" cy="288625"/>
            </a:xfrm>
            <a:prstGeom prst="rect">
              <a:avLst/>
            </a:prstGeom>
          </p:spPr>
        </p:pic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72CA0478-7602-281D-3E40-9AE3404B113D}"/>
              </a:ext>
            </a:extLst>
          </p:cNvPr>
          <p:cNvGrpSpPr/>
          <p:nvPr/>
        </p:nvGrpSpPr>
        <p:grpSpPr>
          <a:xfrm>
            <a:off x="10859080" y="2989536"/>
            <a:ext cx="357603" cy="288625"/>
            <a:chOff x="12771119" y="3222001"/>
            <a:chExt cx="357603" cy="288625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A24687A8-F9B0-E7A7-75B3-DC4AA80FEC2F}"/>
                </a:ext>
              </a:extLst>
            </p:cNvPr>
            <p:cNvSpPr/>
            <p:nvPr/>
          </p:nvSpPr>
          <p:spPr>
            <a:xfrm flipV="1">
              <a:off x="12771119" y="3222001"/>
              <a:ext cx="357603" cy="2886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208A04F-BBC4-39F7-925A-5A3F2BFD65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2872175" y="3222003"/>
              <a:ext cx="117676" cy="278144"/>
            </a:xfrm>
            <a:prstGeom prst="rect">
              <a:avLst/>
            </a:prstGeom>
          </p:spPr>
        </p:pic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6928C62D-1C33-1F9D-D0E6-88E5BE10E3CA}"/>
              </a:ext>
            </a:extLst>
          </p:cNvPr>
          <p:cNvGrpSpPr/>
          <p:nvPr/>
        </p:nvGrpSpPr>
        <p:grpSpPr>
          <a:xfrm>
            <a:off x="10822598" y="1749378"/>
            <a:ext cx="788169" cy="288627"/>
            <a:chOff x="12625109" y="2022536"/>
            <a:chExt cx="788169" cy="288627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A2EE8FE6-B66F-9A57-E620-D4B346218DB5}"/>
                </a:ext>
              </a:extLst>
            </p:cNvPr>
            <p:cNvSpPr/>
            <p:nvPr/>
          </p:nvSpPr>
          <p:spPr>
            <a:xfrm flipV="1">
              <a:off x="12625109" y="2022536"/>
              <a:ext cx="788169" cy="2886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4A8B5CDF-3107-839A-5B8B-955B20B87F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2681403" y="2022536"/>
              <a:ext cx="731875" cy="2886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006557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9576B-B636-A28C-216C-0549ABFF3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7904"/>
            <a:ext cx="10515600" cy="73479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Helvetica" pitchFamily="2" charset="0"/>
              </a:rPr>
              <a:t>Numerical Implementation (Wall-model equations)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DA0CC52-B234-ECF1-441F-CA3329C81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AB268-5651-8449-B4FF-0C1906E4DCE1}" type="slidenum">
              <a:rPr lang="en-US" smtClean="0">
                <a:latin typeface="Helvetica" pitchFamily="2" charset="0"/>
              </a:rPr>
              <a:t>23</a:t>
            </a:fld>
            <a:endParaRPr lang="en-US">
              <a:latin typeface="Helvetica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46ADD6-36C0-34F3-99B5-06B0478CEDE4}"/>
              </a:ext>
            </a:extLst>
          </p:cNvPr>
          <p:cNvSpPr/>
          <p:nvPr/>
        </p:nvSpPr>
        <p:spPr>
          <a:xfrm>
            <a:off x="2477829" y="911812"/>
            <a:ext cx="6719554" cy="37483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Helvetica" pitchFamily="2" charset="0"/>
              </a:rPr>
              <a:t>Initialize wall-grid and initial solution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68092E-31E3-F63C-0FC2-C420E86D88D8}"/>
              </a:ext>
            </a:extLst>
          </p:cNvPr>
          <p:cNvSpPr/>
          <p:nvPr/>
        </p:nvSpPr>
        <p:spPr>
          <a:xfrm>
            <a:off x="2477829" y="1677922"/>
            <a:ext cx="6719554" cy="38790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Helvetica" pitchFamily="2" charset="0"/>
              </a:rPr>
              <a:t>Calculate thermodynamic properties (𝜇, 𝜇</a:t>
            </a:r>
            <a:r>
              <a:rPr lang="en-US" baseline="-25000" dirty="0">
                <a:solidFill>
                  <a:schemeClr val="tx1"/>
                </a:solidFill>
                <a:latin typeface="Helvetica" pitchFamily="2" charset="0"/>
              </a:rPr>
              <a:t>t</a:t>
            </a:r>
            <a:r>
              <a:rPr lang="en-US" dirty="0">
                <a:solidFill>
                  <a:schemeClr val="tx1"/>
                </a:solidFill>
                <a:latin typeface="Helvetica" pitchFamily="2" charset="0"/>
              </a:rPr>
              <a:t>, 𝜅, 𝜅</a:t>
            </a:r>
            <a:r>
              <a:rPr lang="en-US" baseline="-25000" dirty="0">
                <a:solidFill>
                  <a:schemeClr val="tx1"/>
                </a:solidFill>
                <a:latin typeface="Helvetica" pitchFamily="2" charset="0"/>
              </a:rPr>
              <a:t>t</a:t>
            </a:r>
            <a:r>
              <a:rPr lang="en-US" dirty="0">
                <a:solidFill>
                  <a:schemeClr val="tx1"/>
                </a:solidFill>
                <a:latin typeface="Helvetica" pitchFamily="2" charset="0"/>
              </a:rPr>
              <a:t>, c</a:t>
            </a:r>
            <a:r>
              <a:rPr lang="en-US" baseline="-25000" dirty="0">
                <a:solidFill>
                  <a:schemeClr val="tx1"/>
                </a:solidFill>
                <a:latin typeface="Helvetica" pitchFamily="2" charset="0"/>
              </a:rPr>
              <a:t>p</a:t>
            </a:r>
            <a:r>
              <a:rPr lang="en-US" dirty="0">
                <a:solidFill>
                  <a:schemeClr val="tx1"/>
                </a:solidFill>
                <a:latin typeface="Helvetica" pitchFamily="2" charset="0"/>
              </a:rPr>
              <a:t>, …)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E87356-1E67-CDBB-4275-F2EC803B7227}"/>
              </a:ext>
            </a:extLst>
          </p:cNvPr>
          <p:cNvSpPr/>
          <p:nvPr/>
        </p:nvSpPr>
        <p:spPr>
          <a:xfrm>
            <a:off x="3241909" y="2368619"/>
            <a:ext cx="5191395" cy="37084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Helvetica" pitchFamily="2" charset="0"/>
              </a:rPr>
              <a:t>Calculate RHS source term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98EE137-4A5F-6154-844A-157854D15BA1}"/>
              </a:ext>
            </a:extLst>
          </p:cNvPr>
          <p:cNvSpPr/>
          <p:nvPr/>
        </p:nvSpPr>
        <p:spPr>
          <a:xfrm>
            <a:off x="3241909" y="3092414"/>
            <a:ext cx="5191395" cy="39849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Helvetica" pitchFamily="2" charset="0"/>
              </a:rPr>
              <a:t>Solve for solution variable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4463A1C-968B-5490-D760-CC6B55710E8A}"/>
              </a:ext>
            </a:extLst>
          </p:cNvPr>
          <p:cNvSpPr/>
          <p:nvPr/>
        </p:nvSpPr>
        <p:spPr>
          <a:xfrm>
            <a:off x="2477788" y="3892316"/>
            <a:ext cx="6719636" cy="34878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Helvetica" pitchFamily="2" charset="0"/>
              </a:rPr>
              <a:t>Sync density with equation of state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983D930-84F8-8029-21EC-A36F097A7026}"/>
              </a:ext>
            </a:extLst>
          </p:cNvPr>
          <p:cNvSpPr/>
          <p:nvPr/>
        </p:nvSpPr>
        <p:spPr>
          <a:xfrm>
            <a:off x="2477829" y="5695113"/>
            <a:ext cx="6719554" cy="34878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Helvetica" pitchFamily="2" charset="0"/>
              </a:rPr>
              <a:t>Pass wall shear/heat flux/wall temperature back to CFD solver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4BC8E5F-FB74-56C9-7B59-356B4BD9AEA3}"/>
              </a:ext>
            </a:extLst>
          </p:cNvPr>
          <p:cNvCxnSpPr>
            <a:cxnSpLocks/>
          </p:cNvCxnSpPr>
          <p:nvPr/>
        </p:nvCxnSpPr>
        <p:spPr>
          <a:xfrm>
            <a:off x="8452867" y="3327519"/>
            <a:ext cx="123888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417D7DC-3576-EC58-87C3-854E6C7710A1}"/>
              </a:ext>
            </a:extLst>
          </p:cNvPr>
          <p:cNvCxnSpPr>
            <a:cxnSpLocks/>
          </p:cNvCxnSpPr>
          <p:nvPr/>
        </p:nvCxnSpPr>
        <p:spPr>
          <a:xfrm flipV="1">
            <a:off x="9691755" y="2567039"/>
            <a:ext cx="0" cy="76048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0E27762B-9F2F-F983-D3C0-8458890CAF9E}"/>
              </a:ext>
            </a:extLst>
          </p:cNvPr>
          <p:cNvCxnSpPr>
            <a:cxnSpLocks/>
          </p:cNvCxnSpPr>
          <p:nvPr/>
        </p:nvCxnSpPr>
        <p:spPr>
          <a:xfrm flipH="1">
            <a:off x="8452867" y="2567039"/>
            <a:ext cx="1238888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20EFDF2D-83A3-882C-69B7-32F4BC51D694}"/>
              </a:ext>
            </a:extLst>
          </p:cNvPr>
          <p:cNvSpPr txBox="1"/>
          <p:nvPr/>
        </p:nvSpPr>
        <p:spPr>
          <a:xfrm>
            <a:off x="8890438" y="2624114"/>
            <a:ext cx="1602633" cy="6463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" pitchFamily="2" charset="0"/>
              </a:rPr>
              <a:t>Repeat for each variable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4A8728D0-43AD-A727-80E4-52D748B579F1}"/>
              </a:ext>
            </a:extLst>
          </p:cNvPr>
          <p:cNvCxnSpPr>
            <a:cxnSpLocks/>
            <a:stCxn id="4" idx="2"/>
            <a:endCxn id="6" idx="0"/>
          </p:cNvCxnSpPr>
          <p:nvPr/>
        </p:nvCxnSpPr>
        <p:spPr>
          <a:xfrm>
            <a:off x="5837606" y="1286645"/>
            <a:ext cx="0" cy="39127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46192006-58F4-EB6E-5B59-B6F39EA3EA2A}"/>
              </a:ext>
            </a:extLst>
          </p:cNvPr>
          <p:cNvCxnSpPr>
            <a:cxnSpLocks/>
            <a:stCxn id="6" idx="2"/>
            <a:endCxn id="7" idx="0"/>
          </p:cNvCxnSpPr>
          <p:nvPr/>
        </p:nvCxnSpPr>
        <p:spPr>
          <a:xfrm>
            <a:off x="5837606" y="2065827"/>
            <a:ext cx="1" cy="30279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F8095DC8-4B15-2ACD-EEF5-1B6A1AA68269}"/>
              </a:ext>
            </a:extLst>
          </p:cNvPr>
          <p:cNvCxnSpPr>
            <a:cxnSpLocks/>
            <a:stCxn id="8" idx="2"/>
            <a:endCxn id="9" idx="0"/>
          </p:cNvCxnSpPr>
          <p:nvPr/>
        </p:nvCxnSpPr>
        <p:spPr>
          <a:xfrm flipH="1">
            <a:off x="5837606" y="3490908"/>
            <a:ext cx="1" cy="40140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BB698A36-48F0-B7E1-C416-1D6B7F9BE55C}"/>
              </a:ext>
            </a:extLst>
          </p:cNvPr>
          <p:cNvCxnSpPr>
            <a:cxnSpLocks/>
            <a:stCxn id="9" idx="2"/>
            <a:endCxn id="54" idx="0"/>
          </p:cNvCxnSpPr>
          <p:nvPr/>
        </p:nvCxnSpPr>
        <p:spPr>
          <a:xfrm flipH="1">
            <a:off x="5835057" y="4241096"/>
            <a:ext cx="2549" cy="38274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149AA9DC-9456-92B0-7579-8807497A9750}"/>
              </a:ext>
            </a:extLst>
          </p:cNvPr>
          <p:cNvSpPr/>
          <p:nvPr/>
        </p:nvSpPr>
        <p:spPr>
          <a:xfrm>
            <a:off x="2241755" y="2257382"/>
            <a:ext cx="8367215" cy="1337188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C01FBB7-7D64-1579-3925-852894BF828A}"/>
              </a:ext>
            </a:extLst>
          </p:cNvPr>
          <p:cNvSpPr txBox="1"/>
          <p:nvPr/>
        </p:nvSpPr>
        <p:spPr>
          <a:xfrm rot="16200000">
            <a:off x="1445383" y="2798198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Inner-loop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C2B2DF92-0843-673E-5819-2CF1C0A326AE}"/>
              </a:ext>
            </a:extLst>
          </p:cNvPr>
          <p:cNvCxnSpPr>
            <a:cxnSpLocks/>
            <a:endCxn id="8" idx="0"/>
          </p:cNvCxnSpPr>
          <p:nvPr/>
        </p:nvCxnSpPr>
        <p:spPr>
          <a:xfrm>
            <a:off x="5826818" y="2759895"/>
            <a:ext cx="10789" cy="33251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>
            <a:extLst>
              <a:ext uri="{FF2B5EF4-FFF2-40B4-BE49-F238E27FC236}">
                <a16:creationId xmlns:a16="http://schemas.microsoft.com/office/drawing/2014/main" id="{26192D07-4EB6-096B-0F06-D60A159579F3}"/>
              </a:ext>
            </a:extLst>
          </p:cNvPr>
          <p:cNvSpPr/>
          <p:nvPr/>
        </p:nvSpPr>
        <p:spPr>
          <a:xfrm>
            <a:off x="1288232" y="4623840"/>
            <a:ext cx="9093650" cy="34328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Helvetica" pitchFamily="2" charset="0"/>
              </a:rPr>
              <a:t>Check for convergence of wall shear/heat flux/wall temperature/species concentrations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37491B9A-17FF-5AAB-F50E-303C8F727D24}"/>
              </a:ext>
            </a:extLst>
          </p:cNvPr>
          <p:cNvCxnSpPr>
            <a:cxnSpLocks/>
            <a:stCxn id="54" idx="2"/>
            <a:endCxn id="28" idx="0"/>
          </p:cNvCxnSpPr>
          <p:nvPr/>
        </p:nvCxnSpPr>
        <p:spPr>
          <a:xfrm>
            <a:off x="5835057" y="4967125"/>
            <a:ext cx="2549" cy="72798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C4BBA5B8-F046-1DE1-A0AD-94D80AFA0F80}"/>
              </a:ext>
            </a:extLst>
          </p:cNvPr>
          <p:cNvCxnSpPr>
            <a:cxnSpLocks/>
            <a:stCxn id="54" idx="3"/>
          </p:cNvCxnSpPr>
          <p:nvPr/>
        </p:nvCxnSpPr>
        <p:spPr>
          <a:xfrm>
            <a:off x="10381882" y="4795483"/>
            <a:ext cx="58895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54CBA04E-95CE-4BEA-26E1-CB84405ED9BF}"/>
              </a:ext>
            </a:extLst>
          </p:cNvPr>
          <p:cNvCxnSpPr>
            <a:cxnSpLocks/>
          </p:cNvCxnSpPr>
          <p:nvPr/>
        </p:nvCxnSpPr>
        <p:spPr>
          <a:xfrm flipH="1">
            <a:off x="9197325" y="1939432"/>
            <a:ext cx="1647656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287AFE99-BB2B-C8F5-1E16-538A0ADB0813}"/>
              </a:ext>
            </a:extLst>
          </p:cNvPr>
          <p:cNvCxnSpPr>
            <a:cxnSpLocks/>
          </p:cNvCxnSpPr>
          <p:nvPr/>
        </p:nvCxnSpPr>
        <p:spPr>
          <a:xfrm flipV="1">
            <a:off x="10844981" y="1939432"/>
            <a:ext cx="0" cy="286458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3">
            <a:extLst>
              <a:ext uri="{FF2B5EF4-FFF2-40B4-BE49-F238E27FC236}">
                <a16:creationId xmlns:a16="http://schemas.microsoft.com/office/drawing/2014/main" id="{2E2ED741-8035-FF2E-C75F-C84458072A5C}"/>
              </a:ext>
            </a:extLst>
          </p:cNvPr>
          <p:cNvSpPr/>
          <p:nvPr/>
        </p:nvSpPr>
        <p:spPr>
          <a:xfrm>
            <a:off x="5588960" y="5288952"/>
            <a:ext cx="497292" cy="23019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Helvetica" pitchFamily="2" charset="0"/>
              </a:rPr>
              <a:t>Yes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FBC4E6AA-7EE3-6CE3-BD3A-E0E556E77BED}"/>
              </a:ext>
            </a:extLst>
          </p:cNvPr>
          <p:cNvSpPr/>
          <p:nvPr/>
        </p:nvSpPr>
        <p:spPr>
          <a:xfrm>
            <a:off x="10596335" y="4688378"/>
            <a:ext cx="497292" cy="23019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Helvetica" pitchFamily="2" charset="0"/>
              </a:rPr>
              <a:t>No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6E45EB8-F421-3892-AC0B-5F81EF279CAA}"/>
              </a:ext>
            </a:extLst>
          </p:cNvPr>
          <p:cNvSpPr/>
          <p:nvPr/>
        </p:nvSpPr>
        <p:spPr>
          <a:xfrm>
            <a:off x="838200" y="1462616"/>
            <a:ext cx="10515600" cy="3657795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E4A9589-9648-2B3D-2945-5B2581159F4E}"/>
              </a:ext>
            </a:extLst>
          </p:cNvPr>
          <p:cNvSpPr txBox="1"/>
          <p:nvPr/>
        </p:nvSpPr>
        <p:spPr>
          <a:xfrm rot="16200000">
            <a:off x="-299989" y="3142853"/>
            <a:ext cx="1936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" pitchFamily="2" charset="0"/>
              </a:rPr>
              <a:t>Outer-loop</a:t>
            </a:r>
          </a:p>
        </p:txBody>
      </p:sp>
    </p:spTree>
    <p:extLst>
      <p:ext uri="{BB962C8B-B14F-4D97-AF65-F5344CB8AC3E}">
        <p14:creationId xmlns:p14="http://schemas.microsoft.com/office/powerpoint/2010/main" val="12182447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E25F75-1640-5CA8-75C4-B6D78D64BC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9A79F-3A68-DCE6-E13A-73E04DC22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7904"/>
            <a:ext cx="10515600" cy="73479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Helvetica" pitchFamily="2" charset="0"/>
              </a:rPr>
              <a:t>Stand-alone Wall Model Code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29004807-045D-22B3-A126-B112D0DF5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AB268-5651-8449-B4FF-0C1906E4DCE1}" type="slidenum">
              <a:rPr lang="en-US" smtClean="0">
                <a:latin typeface="Helvetica" pitchFamily="2" charset="0"/>
              </a:rPr>
              <a:t>24</a:t>
            </a:fld>
            <a:endParaRPr lang="en-US">
              <a:latin typeface="Helvetica" pitchFamily="2" charset="0"/>
            </a:endParaRP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AC6DBD4A-8F9E-C515-D206-C52C09BE88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073026"/>
            <a:ext cx="6180437" cy="4911253"/>
          </a:xfrm>
        </p:spPr>
        <p:txBody>
          <a:bodyPr>
            <a:normAutofit/>
          </a:bodyPr>
          <a:lstStyle/>
          <a:p>
            <a:r>
              <a:rPr lang="en-US" sz="2200" dirty="0"/>
              <a:t>Two-temperature reacting wall model is implemented into a stand-alone piece of code.</a:t>
            </a:r>
          </a:p>
          <a:p>
            <a:r>
              <a:rPr lang="en-US" sz="2200" dirty="0"/>
              <a:t>Specify boundary conditions (wall and probe point).</a:t>
            </a:r>
          </a:p>
          <a:p>
            <a:r>
              <a:rPr lang="en-US" sz="2200" dirty="0"/>
              <a:t>Call DPLR Gas Property module to evaluate:</a:t>
            </a:r>
          </a:p>
          <a:p>
            <a:pPr lvl="1"/>
            <a:r>
              <a:rPr lang="en-US" sz="1800" dirty="0"/>
              <a:t>Diffusion coefficients</a:t>
            </a:r>
          </a:p>
          <a:p>
            <a:pPr lvl="1"/>
            <a:r>
              <a:rPr lang="en-US" sz="1800" dirty="0"/>
              <a:t>Species mass source terms</a:t>
            </a:r>
          </a:p>
          <a:p>
            <a:pPr lvl="1"/>
            <a:r>
              <a:rPr lang="en-US" sz="1800" dirty="0"/>
              <a:t>Vibrational energy loss due to chemical reactions</a:t>
            </a:r>
          </a:p>
          <a:p>
            <a:pPr lvl="1"/>
            <a:r>
              <a:rPr lang="en-US" sz="1800" dirty="0"/>
              <a:t>VT relaxation term</a:t>
            </a:r>
          </a:p>
          <a:p>
            <a:pPr lvl="1"/>
            <a:r>
              <a:rPr lang="en-US" sz="1800" dirty="0"/>
              <a:t>Thermodynamic model</a:t>
            </a:r>
          </a:p>
          <a:p>
            <a:r>
              <a:rPr lang="en-US" sz="2200" dirty="0"/>
              <a:t>Solves the boundary value problem using a tri-diagonal matrix algorithm.</a:t>
            </a:r>
          </a:p>
          <a:p>
            <a:r>
              <a:rPr lang="en-US" sz="2200" dirty="0"/>
              <a:t>Convenient for testing and debugging.</a:t>
            </a:r>
          </a:p>
          <a:p>
            <a:pPr lvl="1"/>
            <a:endParaRPr lang="en-US" sz="1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DCEEBC-68E8-14E0-C1CD-CE43CA8DEDCA}"/>
              </a:ext>
            </a:extLst>
          </p:cNvPr>
          <p:cNvSpPr txBox="1"/>
          <p:nvPr/>
        </p:nvSpPr>
        <p:spPr>
          <a:xfrm>
            <a:off x="7185454" y="136525"/>
            <a:ext cx="5006546" cy="5847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100" dirty="0">
                <a:effectLst/>
                <a:latin typeface="Andale Mono" panose="020B0509000000000004" pitchFamily="49" charset="0"/>
              </a:rPr>
              <a:t># Number of wall points (</a:t>
            </a:r>
            <a:r>
              <a:rPr lang="en-US" sz="1100" dirty="0" err="1">
                <a:effectLst/>
                <a:latin typeface="Andale Mono" panose="020B0509000000000004" pitchFamily="49" charset="0"/>
              </a:rPr>
              <a:t>nyw</a:t>
            </a:r>
            <a:r>
              <a:rPr lang="en-US" sz="1100" dirty="0">
                <a:effectLst/>
                <a:latin typeface="Andale Mono" panose="020B0509000000000004" pitchFamily="49" charset="0"/>
              </a:rPr>
              <a:t>)</a:t>
            </a:r>
          </a:p>
          <a:p>
            <a:pPr>
              <a:buNone/>
            </a:pPr>
            <a:r>
              <a:rPr lang="en-US" sz="1100" dirty="0" err="1">
                <a:effectLst/>
                <a:latin typeface="Andale Mono" panose="020B0509000000000004" pitchFamily="49" charset="0"/>
              </a:rPr>
              <a:t>nyw</a:t>
            </a:r>
            <a:r>
              <a:rPr lang="en-US" sz="1100" dirty="0">
                <a:effectLst/>
                <a:latin typeface="Andale Mono" panose="020B0509000000000004" pitchFamily="49" charset="0"/>
              </a:rPr>
              <a:t> = 200</a:t>
            </a:r>
          </a:p>
          <a:p>
            <a:pPr>
              <a:buNone/>
            </a:pPr>
            <a:r>
              <a:rPr lang="en-US" sz="1100" dirty="0">
                <a:effectLst/>
                <a:latin typeface="Andale Mono" panose="020B0509000000000004" pitchFamily="49" charset="0"/>
              </a:rPr>
              <a:t># Inner/outer loop iterations</a:t>
            </a:r>
          </a:p>
          <a:p>
            <a:pPr>
              <a:buNone/>
            </a:pPr>
            <a:r>
              <a:rPr lang="en-US" sz="1100" dirty="0" err="1">
                <a:effectLst/>
                <a:latin typeface="Andale Mono" panose="020B0509000000000004" pitchFamily="49" charset="0"/>
              </a:rPr>
              <a:t>ninner</a:t>
            </a:r>
            <a:r>
              <a:rPr lang="en-US" sz="1100" dirty="0">
                <a:effectLst/>
                <a:latin typeface="Andale Mono" panose="020B0509000000000004" pitchFamily="49" charset="0"/>
              </a:rPr>
              <a:t> = 3</a:t>
            </a:r>
          </a:p>
          <a:p>
            <a:pPr>
              <a:buNone/>
            </a:pPr>
            <a:r>
              <a:rPr lang="en-US" sz="1100" dirty="0" err="1">
                <a:effectLst/>
                <a:latin typeface="Andale Mono" panose="020B0509000000000004" pitchFamily="49" charset="0"/>
              </a:rPr>
              <a:t>nouter</a:t>
            </a:r>
            <a:r>
              <a:rPr lang="en-US" sz="1100" dirty="0">
                <a:effectLst/>
                <a:latin typeface="Andale Mono" panose="020B0509000000000004" pitchFamily="49" charset="0"/>
              </a:rPr>
              <a:t> = 100</a:t>
            </a:r>
          </a:p>
          <a:p>
            <a:pPr>
              <a:buNone/>
            </a:pPr>
            <a:r>
              <a:rPr lang="en-US" sz="1100" dirty="0">
                <a:effectLst/>
                <a:latin typeface="Andale Mono" panose="020B0509000000000004" pitchFamily="49" charset="0"/>
              </a:rPr>
              <a:t># Convergence criteria</a:t>
            </a:r>
          </a:p>
          <a:p>
            <a:pPr>
              <a:buNone/>
            </a:pPr>
            <a:r>
              <a:rPr lang="en-US" sz="1100" dirty="0" err="1">
                <a:effectLst/>
                <a:latin typeface="Andale Mono" panose="020B0509000000000004" pitchFamily="49" charset="0"/>
              </a:rPr>
              <a:t>tol</a:t>
            </a:r>
            <a:r>
              <a:rPr lang="en-US" sz="1100" dirty="0">
                <a:effectLst/>
                <a:latin typeface="Andale Mono" panose="020B0509000000000004" pitchFamily="49" charset="0"/>
              </a:rPr>
              <a:t> = 1.d-8</a:t>
            </a:r>
          </a:p>
          <a:p>
            <a:pPr>
              <a:buNone/>
            </a:pPr>
            <a:r>
              <a:rPr lang="en-US" sz="1100" dirty="0">
                <a:effectLst/>
                <a:latin typeface="Andale Mono" panose="020B0509000000000004" pitchFamily="49" charset="0"/>
              </a:rPr>
              <a:t># Relaxation parameter</a:t>
            </a:r>
          </a:p>
          <a:p>
            <a:pPr>
              <a:buNone/>
            </a:pPr>
            <a:r>
              <a:rPr lang="en-US" sz="1100" dirty="0" err="1">
                <a:effectLst/>
                <a:latin typeface="Andale Mono" panose="020B0509000000000004" pitchFamily="49" charset="0"/>
              </a:rPr>
              <a:t>womega</a:t>
            </a:r>
            <a:r>
              <a:rPr lang="en-US" sz="1100" dirty="0">
                <a:effectLst/>
                <a:latin typeface="Andale Mono" panose="020B0509000000000004" pitchFamily="49" charset="0"/>
              </a:rPr>
              <a:t> = 0.5</a:t>
            </a:r>
          </a:p>
          <a:p>
            <a:pPr>
              <a:buNone/>
            </a:pPr>
            <a:r>
              <a:rPr lang="en-US" sz="1100" dirty="0">
                <a:effectLst/>
                <a:latin typeface="Andale Mono" panose="020B0509000000000004" pitchFamily="49" charset="0"/>
              </a:rPr>
              <a:t># Height of the probe point (SI units)</a:t>
            </a:r>
          </a:p>
          <a:p>
            <a:r>
              <a:rPr lang="en-US" sz="1100" dirty="0" err="1">
                <a:effectLst/>
                <a:latin typeface="Andale Mono" panose="020B0509000000000004" pitchFamily="49" charset="0"/>
              </a:rPr>
              <a:t>yp</a:t>
            </a:r>
            <a:r>
              <a:rPr lang="en-US" sz="1100" dirty="0">
                <a:effectLst/>
                <a:latin typeface="Andale Mono" panose="020B0509000000000004" pitchFamily="49" charset="0"/>
              </a:rPr>
              <a:t> =  0.000792d0</a:t>
            </a:r>
          </a:p>
          <a:p>
            <a:pPr>
              <a:buNone/>
            </a:pPr>
            <a:r>
              <a:rPr lang="en-US" sz="1100" dirty="0">
                <a:effectLst/>
                <a:latin typeface="Andale Mono" panose="020B0509000000000004" pitchFamily="49" charset="0"/>
              </a:rPr>
              <a:t># Number of species (ns)</a:t>
            </a:r>
          </a:p>
          <a:p>
            <a:pPr>
              <a:buNone/>
            </a:pPr>
            <a:r>
              <a:rPr lang="en-US" sz="1100" dirty="0">
                <a:effectLst/>
                <a:latin typeface="Andale Mono" panose="020B0509000000000004" pitchFamily="49" charset="0"/>
              </a:rPr>
              <a:t>ns = 2</a:t>
            </a:r>
          </a:p>
          <a:p>
            <a:pPr>
              <a:buNone/>
            </a:pPr>
            <a:r>
              <a:rPr lang="en-US" sz="1100" dirty="0">
                <a:effectLst/>
                <a:latin typeface="Andale Mono" panose="020B0509000000000004" pitchFamily="49" charset="0"/>
              </a:rPr>
              <a:t># Number of vibrational modes (</a:t>
            </a:r>
            <a:r>
              <a:rPr lang="en-US" sz="1100" dirty="0" err="1">
                <a:effectLst/>
                <a:latin typeface="Andale Mono" panose="020B0509000000000004" pitchFamily="49" charset="0"/>
              </a:rPr>
              <a:t>nv</a:t>
            </a:r>
            <a:r>
              <a:rPr lang="en-US" sz="1100" dirty="0">
                <a:effectLst/>
                <a:latin typeface="Andale Mono" panose="020B0509000000000004" pitchFamily="49" charset="0"/>
              </a:rPr>
              <a:t>)</a:t>
            </a:r>
          </a:p>
          <a:p>
            <a:pPr>
              <a:buNone/>
            </a:pPr>
            <a:r>
              <a:rPr lang="en-US" sz="1100" dirty="0" err="1">
                <a:effectLst/>
                <a:latin typeface="Andale Mono" panose="020B0509000000000004" pitchFamily="49" charset="0"/>
              </a:rPr>
              <a:t>nv</a:t>
            </a:r>
            <a:r>
              <a:rPr lang="en-US" sz="1100" dirty="0">
                <a:effectLst/>
                <a:latin typeface="Andale Mono" panose="020B0509000000000004" pitchFamily="49" charset="0"/>
              </a:rPr>
              <a:t> = 1</a:t>
            </a:r>
          </a:p>
          <a:p>
            <a:pPr>
              <a:buNone/>
            </a:pPr>
            <a:r>
              <a:rPr lang="en-US" sz="1100" dirty="0">
                <a:effectLst/>
                <a:latin typeface="Andale Mono" panose="020B0509000000000004" pitchFamily="49" charset="0"/>
              </a:rPr>
              <a:t># Wall temperature boundary condition (</a:t>
            </a:r>
            <a:r>
              <a:rPr lang="en-US" sz="1100" dirty="0" err="1">
                <a:effectLst/>
                <a:latin typeface="Andale Mono" panose="020B0509000000000004" pitchFamily="49" charset="0"/>
              </a:rPr>
              <a:t>wallbc_temp</a:t>
            </a:r>
            <a:r>
              <a:rPr lang="en-US" sz="1100" dirty="0">
                <a:effectLst/>
                <a:latin typeface="Andale Mono" panose="020B0509000000000004" pitchFamily="49" charset="0"/>
              </a:rPr>
              <a:t>) and guess/value (adiabatic/isothermal)</a:t>
            </a:r>
          </a:p>
          <a:p>
            <a:pPr>
              <a:buNone/>
            </a:pPr>
            <a:r>
              <a:rPr lang="en-US" sz="1100" dirty="0">
                <a:effectLst/>
                <a:latin typeface="Andale Mono" panose="020B0509000000000004" pitchFamily="49" charset="0"/>
              </a:rPr>
              <a:t># 1 – adiabatic; 2 - isothermal</a:t>
            </a:r>
          </a:p>
          <a:p>
            <a:pPr>
              <a:buNone/>
            </a:pPr>
            <a:r>
              <a:rPr lang="en-US" sz="1100" dirty="0" err="1">
                <a:effectLst/>
                <a:latin typeface="Andale Mono" panose="020B0509000000000004" pitchFamily="49" charset="0"/>
              </a:rPr>
              <a:t>wallbc_temp</a:t>
            </a:r>
            <a:r>
              <a:rPr lang="en-US" sz="1100" dirty="0">
                <a:effectLst/>
                <a:latin typeface="Andale Mono" panose="020B0509000000000004" pitchFamily="49" charset="0"/>
              </a:rPr>
              <a:t> = 1</a:t>
            </a:r>
          </a:p>
          <a:p>
            <a:pPr>
              <a:buNone/>
            </a:pPr>
            <a:r>
              <a:rPr lang="en-US" sz="1100" dirty="0">
                <a:effectLst/>
                <a:latin typeface="Andale Mono" panose="020B0509000000000004" pitchFamily="49" charset="0"/>
              </a:rPr>
              <a:t>Tw = 2000.d0</a:t>
            </a:r>
          </a:p>
          <a:p>
            <a:pPr>
              <a:buNone/>
            </a:pPr>
            <a:r>
              <a:rPr lang="en-US" sz="1100" dirty="0" err="1">
                <a:effectLst/>
                <a:latin typeface="Andale Mono" panose="020B0509000000000004" pitchFamily="49" charset="0"/>
              </a:rPr>
              <a:t>Tvw</a:t>
            </a:r>
            <a:r>
              <a:rPr lang="en-US" sz="1100" dirty="0">
                <a:effectLst/>
                <a:latin typeface="Andale Mono" panose="020B0509000000000004" pitchFamily="49" charset="0"/>
              </a:rPr>
              <a:t> = 2000.d0</a:t>
            </a:r>
          </a:p>
          <a:p>
            <a:pPr>
              <a:buNone/>
            </a:pPr>
            <a:r>
              <a:rPr lang="en-US" sz="1100" dirty="0">
                <a:effectLst/>
                <a:latin typeface="Andale Mono" panose="020B0509000000000004" pitchFamily="49" charset="0"/>
              </a:rPr>
              <a:t># Wall chemistry boundary condition (</a:t>
            </a:r>
            <a:r>
              <a:rPr lang="en-US" sz="1100" dirty="0" err="1">
                <a:effectLst/>
                <a:latin typeface="Andale Mono" panose="020B0509000000000004" pitchFamily="49" charset="0"/>
              </a:rPr>
              <a:t>wallbc_chem</a:t>
            </a:r>
            <a:r>
              <a:rPr lang="en-US" sz="1100" dirty="0">
                <a:effectLst/>
                <a:latin typeface="Andale Mono" panose="020B0509000000000004" pitchFamily="49" charset="0"/>
              </a:rPr>
              <a:t>)</a:t>
            </a:r>
          </a:p>
          <a:p>
            <a:pPr>
              <a:buNone/>
            </a:pPr>
            <a:r>
              <a:rPr lang="en-US" sz="1100" dirty="0">
                <a:effectLst/>
                <a:latin typeface="Andale Mono" panose="020B0509000000000004" pitchFamily="49" charset="0"/>
              </a:rPr>
              <a:t># 1 - fully catalytic; 2 - non-catalytic</a:t>
            </a:r>
          </a:p>
          <a:p>
            <a:pPr>
              <a:buNone/>
            </a:pPr>
            <a:r>
              <a:rPr lang="en-US" sz="1100" dirty="0" err="1">
                <a:effectLst/>
                <a:latin typeface="Andale Mono" panose="020B0509000000000004" pitchFamily="49" charset="0"/>
              </a:rPr>
              <a:t>wallbc_chem</a:t>
            </a:r>
            <a:r>
              <a:rPr lang="en-US" sz="1100" dirty="0">
                <a:effectLst/>
                <a:latin typeface="Andale Mono" panose="020B0509000000000004" pitchFamily="49" charset="0"/>
              </a:rPr>
              <a:t> = 2</a:t>
            </a:r>
          </a:p>
          <a:p>
            <a:pPr>
              <a:buNone/>
            </a:pPr>
            <a:r>
              <a:rPr lang="en-US" sz="1100" dirty="0" err="1">
                <a:effectLst/>
                <a:latin typeface="Andale Mono" panose="020B0509000000000004" pitchFamily="49" charset="0"/>
              </a:rPr>
              <a:t>wallbc_ys</a:t>
            </a:r>
            <a:r>
              <a:rPr lang="en-US" sz="1100" dirty="0">
                <a:effectLst/>
                <a:latin typeface="Andale Mono" panose="020B0509000000000004" pitchFamily="49" charset="0"/>
              </a:rPr>
              <a:t> = 0.9 0.1</a:t>
            </a:r>
          </a:p>
          <a:p>
            <a:pPr>
              <a:buNone/>
            </a:pPr>
            <a:r>
              <a:rPr lang="en-US" sz="1100" dirty="0">
                <a:effectLst/>
                <a:latin typeface="Andale Mono" panose="020B0509000000000004" pitchFamily="49" charset="0"/>
              </a:rPr>
              <a:t># DPLR </a:t>
            </a:r>
            <a:r>
              <a:rPr lang="en-US" sz="1100" dirty="0" err="1">
                <a:effectLst/>
                <a:latin typeface="Andale Mono" panose="020B0509000000000004" pitchFamily="49" charset="0"/>
              </a:rPr>
              <a:t>GasProps</a:t>
            </a:r>
            <a:r>
              <a:rPr lang="en-US" sz="1100" dirty="0">
                <a:effectLst/>
                <a:latin typeface="Andale Mono" panose="020B0509000000000004" pitchFamily="49" charset="0"/>
              </a:rPr>
              <a:t> path</a:t>
            </a:r>
          </a:p>
          <a:p>
            <a:pPr>
              <a:buNone/>
            </a:pPr>
            <a:r>
              <a:rPr lang="en-US" sz="1100" dirty="0" err="1">
                <a:effectLst/>
                <a:latin typeface="Andale Mono" panose="020B0509000000000004" pitchFamily="49" charset="0"/>
              </a:rPr>
              <a:t>thermochem_dplr</a:t>
            </a:r>
            <a:r>
              <a:rPr lang="en-US" sz="1100" dirty="0">
                <a:effectLst/>
                <a:latin typeface="Andale Mono" panose="020B0509000000000004" pitchFamily="49" charset="0"/>
              </a:rPr>
              <a:t> = /projects/roma6120/workspace/...</a:t>
            </a:r>
          </a:p>
          <a:p>
            <a:pPr>
              <a:buNone/>
            </a:pPr>
            <a:r>
              <a:rPr lang="en-US" sz="1100" dirty="0">
                <a:effectLst/>
                <a:latin typeface="Andale Mono" panose="020B0509000000000004" pitchFamily="49" charset="0"/>
              </a:rPr>
              <a:t># Probe point properties (</a:t>
            </a:r>
            <a:r>
              <a:rPr lang="en-US" sz="1100" dirty="0" err="1">
                <a:effectLst/>
                <a:latin typeface="Andale Mono" panose="020B0509000000000004" pitchFamily="49" charset="0"/>
              </a:rPr>
              <a:t>u,v,T,Tv,rhos,p</a:t>
            </a:r>
            <a:r>
              <a:rPr lang="en-US" sz="1100" dirty="0">
                <a:effectLst/>
                <a:latin typeface="Andale Mono" panose="020B0509000000000004" pitchFamily="49" charset="0"/>
              </a:rPr>
              <a:t>) – SI units</a:t>
            </a:r>
          </a:p>
          <a:p>
            <a:pPr>
              <a:buNone/>
            </a:pPr>
            <a:r>
              <a:rPr lang="en-US" sz="1100" dirty="0">
                <a:effectLst/>
                <a:latin typeface="Andale Mono" panose="020B0509000000000004" pitchFamily="49" charset="0"/>
              </a:rPr>
              <a:t>u  = 3100.46d0</a:t>
            </a:r>
          </a:p>
          <a:p>
            <a:pPr>
              <a:buNone/>
            </a:pPr>
            <a:r>
              <a:rPr lang="en-US" sz="1100" dirty="0">
                <a:effectLst/>
                <a:latin typeface="Andale Mono" panose="020B0509000000000004" pitchFamily="49" charset="0"/>
              </a:rPr>
              <a:t>v  = 0.d0</a:t>
            </a:r>
          </a:p>
          <a:p>
            <a:pPr>
              <a:buNone/>
            </a:pPr>
            <a:r>
              <a:rPr lang="en-US" sz="1100" dirty="0">
                <a:effectLst/>
                <a:latin typeface="Andale Mono" panose="020B0509000000000004" pitchFamily="49" charset="0"/>
              </a:rPr>
              <a:t>T  = 3804.21d0</a:t>
            </a:r>
          </a:p>
          <a:p>
            <a:pPr>
              <a:buNone/>
            </a:pPr>
            <a:r>
              <a:rPr lang="en-US" sz="1100" dirty="0">
                <a:effectLst/>
                <a:latin typeface="Andale Mono" panose="020B0509000000000004" pitchFamily="49" charset="0"/>
              </a:rPr>
              <a:t>Tv = 3804.56d0</a:t>
            </a:r>
          </a:p>
          <a:p>
            <a:pPr>
              <a:buNone/>
            </a:pPr>
            <a:r>
              <a:rPr lang="en-US" sz="1100" dirty="0">
                <a:effectLst/>
                <a:latin typeface="Andale Mono" panose="020B0509000000000004" pitchFamily="49" charset="0"/>
              </a:rPr>
              <a:t>p  = 28233.59d0</a:t>
            </a:r>
          </a:p>
          <a:p>
            <a:r>
              <a:rPr lang="en-US" sz="1100" dirty="0" err="1">
                <a:effectLst/>
                <a:latin typeface="Andale Mono" panose="020B0509000000000004" pitchFamily="49" charset="0"/>
              </a:rPr>
              <a:t>ys</a:t>
            </a:r>
            <a:r>
              <a:rPr lang="en-US" sz="1100" dirty="0">
                <a:effectLst/>
                <a:latin typeface="Andale Mono" panose="020B0509000000000004" pitchFamily="49" charset="0"/>
              </a:rPr>
              <a:t> = 0.66d0 0.34d0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18D6AEF-676B-DE89-CA2E-8DF2D8EB1558}"/>
              </a:ext>
            </a:extLst>
          </p:cNvPr>
          <p:cNvSpPr/>
          <p:nvPr/>
        </p:nvSpPr>
        <p:spPr>
          <a:xfrm>
            <a:off x="7185454" y="136525"/>
            <a:ext cx="4695568" cy="255107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928EE7B-88C7-E70F-013E-04027953261E}"/>
              </a:ext>
            </a:extLst>
          </p:cNvPr>
          <p:cNvSpPr txBox="1">
            <a:spLocks/>
          </p:cNvSpPr>
          <p:nvPr/>
        </p:nvSpPr>
        <p:spPr>
          <a:xfrm>
            <a:off x="9987348" y="210024"/>
            <a:ext cx="2049163" cy="6304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1" kern="1200">
                <a:solidFill>
                  <a:srgbClr val="CFB87C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sz="1800" dirty="0">
                <a:solidFill>
                  <a:srgbClr val="C00000"/>
                </a:solidFill>
                <a:latin typeface="Helvetica" pitchFamily="2" charset="0"/>
              </a:rPr>
              <a:t>Sample input file</a:t>
            </a:r>
          </a:p>
        </p:txBody>
      </p:sp>
    </p:spTree>
    <p:extLst>
      <p:ext uri="{BB962C8B-B14F-4D97-AF65-F5344CB8AC3E}">
        <p14:creationId xmlns:p14="http://schemas.microsoft.com/office/powerpoint/2010/main" val="1708265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9576B-B636-A28C-216C-0549ABFF3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7904"/>
            <a:ext cx="10515600" cy="73479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FAA81-ABE0-0CC5-6C23-CA4E25EA13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79" y="1006244"/>
            <a:ext cx="10713721" cy="494227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200" dirty="0"/>
              <a:t>Motivation &amp; Background</a:t>
            </a:r>
          </a:p>
          <a:p>
            <a:pPr>
              <a:lnSpc>
                <a:spcPct val="150000"/>
              </a:lnSpc>
            </a:pPr>
            <a:r>
              <a:rPr lang="en-US" sz="2200" dirty="0"/>
              <a:t>Research Objectives</a:t>
            </a:r>
          </a:p>
          <a:p>
            <a:pPr>
              <a:lnSpc>
                <a:spcPct val="150000"/>
              </a:lnSpc>
            </a:pPr>
            <a:r>
              <a:rPr lang="en-US" sz="2200" dirty="0"/>
              <a:t>Wall-model Formulation</a:t>
            </a:r>
          </a:p>
          <a:p>
            <a:pPr>
              <a:lnSpc>
                <a:spcPct val="150000"/>
              </a:lnSpc>
            </a:pPr>
            <a:r>
              <a:rPr lang="en-US" sz="2200" dirty="0"/>
              <a:t>Results</a:t>
            </a:r>
            <a:endParaRPr lang="en-US" sz="1800" dirty="0"/>
          </a:p>
          <a:p>
            <a:pPr>
              <a:lnSpc>
                <a:spcPct val="150000"/>
              </a:lnSpc>
            </a:pPr>
            <a:r>
              <a:rPr lang="en-US" sz="2200" dirty="0"/>
              <a:t>Summary &amp; Acknowledgments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DA0CC52-B234-ECF1-441F-CA3329C81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AB268-5651-8449-B4FF-0C1906E4DCE1}" type="slidenum">
              <a:rPr lang="en-US" smtClean="0"/>
              <a:t>25</a:t>
            </a:fld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4E97534-F77B-3201-8DC5-79E1915869B2}"/>
              </a:ext>
            </a:extLst>
          </p:cNvPr>
          <p:cNvSpPr txBox="1">
            <a:spLocks/>
          </p:cNvSpPr>
          <p:nvPr/>
        </p:nvSpPr>
        <p:spPr>
          <a:xfrm>
            <a:off x="2060840" y="5678129"/>
            <a:ext cx="5782985" cy="1043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2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B2CA174-D493-9554-9D2F-731102D3A6CF}"/>
              </a:ext>
            </a:extLst>
          </p:cNvPr>
          <p:cNvSpPr/>
          <p:nvPr/>
        </p:nvSpPr>
        <p:spPr>
          <a:xfrm>
            <a:off x="490289" y="3595778"/>
            <a:ext cx="6028267" cy="104334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CFF83C-723E-880C-A75F-C27860881B34}"/>
              </a:ext>
            </a:extLst>
          </p:cNvPr>
          <p:cNvSpPr/>
          <p:nvPr/>
        </p:nvSpPr>
        <p:spPr>
          <a:xfrm>
            <a:off x="447040" y="1072434"/>
            <a:ext cx="6028267" cy="194261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5960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264EB9-062B-790C-6E9F-8BC61FCEA1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680DB-8750-CFBF-DA5B-4A735379C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7904"/>
            <a:ext cx="10515600" cy="73479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Verification of the Two-Temperature Wall model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4B7E9D3-57AE-ADCE-D86B-A7E42432D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AB268-5651-8449-B4FF-0C1906E4DCE1}" type="slidenum">
              <a:rPr lang="en-US" smtClean="0"/>
              <a:t>26</a:t>
            </a:fld>
            <a:endParaRPr lang="en-US"/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150D7CBD-9377-BF64-228D-FB7E5EDF62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795" y="1012855"/>
            <a:ext cx="10954409" cy="3751881"/>
          </a:xfrm>
        </p:spPr>
        <p:txBody>
          <a:bodyPr>
            <a:noAutofit/>
          </a:bodyPr>
          <a:lstStyle/>
          <a:p>
            <a:r>
              <a:rPr lang="en-US" sz="2200" dirty="0"/>
              <a:t>To verify implementation of the proposed wall-model we compare against RANS.</a:t>
            </a:r>
          </a:p>
          <a:p>
            <a:r>
              <a:rPr lang="en-US" sz="2200" dirty="0"/>
              <a:t>Future validation efforts will make use of DNS data.</a:t>
            </a:r>
          </a:p>
          <a:p>
            <a:r>
              <a:rPr lang="en-US" sz="2200" dirty="0"/>
              <a:t>Start with a simple zero-pressure gradient boundary layer (eliminates possible pressure gradient or inertial effects).</a:t>
            </a:r>
          </a:p>
          <a:p>
            <a:r>
              <a:rPr lang="en-US" sz="2200" dirty="0"/>
              <a:t>Use RANS simulations to extract boundary conditions to test stand-alone wall model code.</a:t>
            </a:r>
          </a:p>
          <a:p>
            <a:r>
              <a:rPr lang="en-US" sz="2200" dirty="0"/>
              <a:t>Compare RANS near wall solution with wall model.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C08557-B62A-6122-C83D-0A98041707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44893"/>
            <a:ext cx="12192000" cy="13048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39C242A-5C74-1A04-B31F-0BFADA8D1C76}"/>
              </a:ext>
            </a:extLst>
          </p:cNvPr>
          <p:cNvSpPr txBox="1"/>
          <p:nvPr/>
        </p:nvSpPr>
        <p:spPr>
          <a:xfrm>
            <a:off x="9143262" y="4860297"/>
            <a:ext cx="30355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800" dirty="0" err="1">
                <a:latin typeface="Helvetica" pitchFamily="2" charset="0"/>
              </a:rPr>
              <a:t>Passiatore</a:t>
            </a:r>
            <a:r>
              <a:rPr lang="en-US" sz="1800" dirty="0">
                <a:latin typeface="Helvetica" pitchFamily="2" charset="0"/>
              </a:rPr>
              <a:t> et al, JFM, 2022</a:t>
            </a:r>
          </a:p>
        </p:txBody>
      </p:sp>
    </p:spTree>
    <p:extLst>
      <p:ext uri="{BB962C8B-B14F-4D97-AF65-F5344CB8AC3E}">
        <p14:creationId xmlns:p14="http://schemas.microsoft.com/office/powerpoint/2010/main" val="39550245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83F033-45B5-3AFD-9903-53A8EEE468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8F51A-93D1-FA04-778A-40F6C267F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7904"/>
            <a:ext cx="10515600" cy="73479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RANS Test Cases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24407B1-806B-A130-4CF2-15E20AE5C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AB268-5651-8449-B4FF-0C1906E4DCE1}" type="slidenum">
              <a:rPr lang="en-US" smtClean="0"/>
              <a:t>27</a:t>
            </a:fld>
            <a:endParaRPr lang="en-US"/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E40C719C-513A-ECB4-F077-6E0D4D9A03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93012"/>
            <a:ext cx="10515600" cy="4083419"/>
          </a:xfrm>
        </p:spPr>
        <p:txBody>
          <a:bodyPr>
            <a:normAutofit/>
          </a:bodyPr>
          <a:lstStyle/>
          <a:p>
            <a:r>
              <a:rPr lang="en-US" sz="2000" dirty="0"/>
              <a:t>Inflow specified with compressible Blasius boundary layer with only diatomic molecules (N</a:t>
            </a:r>
            <a:r>
              <a:rPr lang="en-US" sz="2000" baseline="-25000" dirty="0"/>
              <a:t>2</a:t>
            </a:r>
            <a:r>
              <a:rPr lang="en-US" sz="2000" dirty="0"/>
              <a:t> or O</a:t>
            </a:r>
            <a:r>
              <a:rPr lang="en-US" sz="2000" baseline="-25000" dirty="0"/>
              <a:t>2</a:t>
            </a:r>
            <a:r>
              <a:rPr lang="en-US" sz="2000" dirty="0"/>
              <a:t>)*.</a:t>
            </a:r>
          </a:p>
          <a:p>
            <a:r>
              <a:rPr lang="en-US" sz="2000" dirty="0"/>
              <a:t>Freestream conditions are: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Extract profiles at various stations to see the effect of the inflow condition.</a:t>
            </a:r>
          </a:p>
          <a:p>
            <a:r>
              <a:rPr lang="en-US" sz="2000" dirty="0"/>
              <a:t>Select a station far downstream for comparing with wall-model.</a:t>
            </a:r>
          </a:p>
          <a:p>
            <a:r>
              <a:rPr lang="en-US" sz="2000" dirty="0"/>
              <a:t>All results are plotted in semi-local units.</a:t>
            </a:r>
          </a:p>
          <a:p>
            <a:endParaRPr lang="en-US" sz="160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36BB186-D62D-8C28-0215-B3A5B007E76C}"/>
              </a:ext>
            </a:extLst>
          </p:cNvPr>
          <p:cNvSpPr txBox="1">
            <a:spLocks/>
          </p:cNvSpPr>
          <p:nvPr/>
        </p:nvSpPr>
        <p:spPr>
          <a:xfrm>
            <a:off x="872590" y="5730849"/>
            <a:ext cx="8369733" cy="4161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400" dirty="0">
                <a:latin typeface="Helvetica" pitchFamily="2" charset="0"/>
              </a:rPr>
              <a:t>*Future work will improve the inflow condition for all simulations with a reacting boundary layer solver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414C335-020E-3D26-E599-5A6F431E512F}"/>
              </a:ext>
            </a:extLst>
          </p:cNvPr>
          <p:cNvCxnSpPr>
            <a:cxnSpLocks/>
          </p:cNvCxnSpPr>
          <p:nvPr/>
        </p:nvCxnSpPr>
        <p:spPr>
          <a:xfrm>
            <a:off x="872590" y="5730849"/>
            <a:ext cx="4608365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E7AB4B11-A287-310B-0D88-8EAE80F20D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8297" y="2240414"/>
            <a:ext cx="3250159" cy="102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5159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1512DF-2547-DAC1-251C-F73D08FB26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2EE600-66ED-EC41-8632-9172FE182D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80" y="777240"/>
            <a:ext cx="10607040" cy="53035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33E1C2-E0A1-3511-AA13-1474717DF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7904"/>
            <a:ext cx="10515600" cy="73479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Isothermal Wall RANS (Nitrogen)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EF60A1B-9B0A-C351-B508-6104FAEEF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AB268-5651-8449-B4FF-0C1906E4DCE1}" type="slidenum">
              <a:rPr lang="en-US" smtClean="0"/>
              <a:t>28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2C7750D-F8FD-86B1-F310-1891D68071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15553" y="136525"/>
            <a:ext cx="3260834" cy="4190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rgbClr val="C00000"/>
                </a:solidFill>
              </a:rPr>
              <a:t>Lines darken moving downstream </a:t>
            </a:r>
          </a:p>
        </p:txBody>
      </p:sp>
    </p:spTree>
    <p:extLst>
      <p:ext uri="{BB962C8B-B14F-4D97-AF65-F5344CB8AC3E}">
        <p14:creationId xmlns:p14="http://schemas.microsoft.com/office/powerpoint/2010/main" val="16956328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C70A45-0589-4BE8-7C1D-4076FF6352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C6FB4-003D-F180-4106-B7EE7FEBE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7904"/>
            <a:ext cx="10515600" cy="73479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Isothermal Wall RANS (Oxygen)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2697D1A8-80A8-F90E-6ACB-516FC4C02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AB268-5651-8449-B4FF-0C1906E4DCE1}" type="slidenum">
              <a:rPr lang="en-US" smtClean="0"/>
              <a:t>29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DEC924-304B-C7F7-48D3-51830E9DA2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80" y="777240"/>
            <a:ext cx="10607040" cy="5303520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A851BE0-B934-5B8E-B364-8DDEA36EF6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15553" y="136525"/>
            <a:ext cx="3260834" cy="4190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rgbClr val="C00000"/>
                </a:solidFill>
              </a:rPr>
              <a:t>Lines darken moving downstream </a:t>
            </a:r>
          </a:p>
        </p:txBody>
      </p:sp>
    </p:spTree>
    <p:extLst>
      <p:ext uri="{BB962C8B-B14F-4D97-AF65-F5344CB8AC3E}">
        <p14:creationId xmlns:p14="http://schemas.microsoft.com/office/powerpoint/2010/main" val="5809582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9576B-B636-A28C-216C-0549ABFF3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7904"/>
            <a:ext cx="10515600" cy="73479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FAA81-ABE0-0CC5-6C23-CA4E25EA13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79" y="1006244"/>
            <a:ext cx="10713721" cy="494227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200" dirty="0"/>
              <a:t>Motivation &amp; Background</a:t>
            </a:r>
          </a:p>
          <a:p>
            <a:pPr>
              <a:lnSpc>
                <a:spcPct val="150000"/>
              </a:lnSpc>
            </a:pPr>
            <a:r>
              <a:rPr lang="en-US" sz="2200" dirty="0"/>
              <a:t>Research Objectives</a:t>
            </a:r>
          </a:p>
          <a:p>
            <a:pPr>
              <a:lnSpc>
                <a:spcPct val="150000"/>
              </a:lnSpc>
            </a:pPr>
            <a:r>
              <a:rPr lang="en-US" sz="2200" dirty="0"/>
              <a:t>Wall-model Formulation</a:t>
            </a:r>
          </a:p>
          <a:p>
            <a:pPr>
              <a:lnSpc>
                <a:spcPct val="150000"/>
              </a:lnSpc>
            </a:pPr>
            <a:r>
              <a:rPr lang="en-US" sz="2200" dirty="0"/>
              <a:t>Results</a:t>
            </a:r>
          </a:p>
          <a:p>
            <a:pPr>
              <a:lnSpc>
                <a:spcPct val="150000"/>
              </a:lnSpc>
            </a:pPr>
            <a:r>
              <a:rPr lang="en-US" sz="2200" dirty="0"/>
              <a:t>Summary &amp; Acknowledgments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DA0CC52-B234-ECF1-441F-CA3329C81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AB268-5651-8449-B4FF-0C1906E4DCE1}" type="slidenum">
              <a:rPr lang="en-US" smtClean="0"/>
              <a:t>3</a:t>
            </a:fld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4E97534-F77B-3201-8DC5-79E1915869B2}"/>
              </a:ext>
            </a:extLst>
          </p:cNvPr>
          <p:cNvSpPr txBox="1">
            <a:spLocks/>
          </p:cNvSpPr>
          <p:nvPr/>
        </p:nvSpPr>
        <p:spPr>
          <a:xfrm>
            <a:off x="2060840" y="5678129"/>
            <a:ext cx="5782985" cy="1043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5649855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C2CC65-1D06-266B-7B31-2F90ECEBF6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68E59-61AF-F3B7-1FA0-51C201FCE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7904"/>
            <a:ext cx="10515600" cy="73479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Adiabatic Wall RANS (Nitrogen)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3368D4E0-3DB4-84A2-6609-DFAC21455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AB268-5651-8449-B4FF-0C1906E4DCE1}" type="slidenum">
              <a:rPr lang="en-US" smtClean="0"/>
              <a:t>30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044427-6073-EB07-1D38-3E8D20BA86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80" y="777240"/>
            <a:ext cx="10607040" cy="5303520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8AFC5DD-6FA6-557B-8EDA-94AC610785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15553" y="136525"/>
            <a:ext cx="3260834" cy="4190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rgbClr val="C00000"/>
                </a:solidFill>
              </a:rPr>
              <a:t>Lines darken moving downstream </a:t>
            </a:r>
          </a:p>
        </p:txBody>
      </p:sp>
    </p:spTree>
    <p:extLst>
      <p:ext uri="{BB962C8B-B14F-4D97-AF65-F5344CB8AC3E}">
        <p14:creationId xmlns:p14="http://schemas.microsoft.com/office/powerpoint/2010/main" val="33087515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5C57FD-7943-CD1C-4685-41C2C63FA8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BE2E2-8371-B4A7-889C-49E39AB87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7904"/>
            <a:ext cx="10515600" cy="73479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Adiabatic Wall RANS (Oxygen)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9D6EE785-9494-F5F9-D8A0-59B620AFD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AB268-5651-8449-B4FF-0C1906E4DCE1}" type="slidenum">
              <a:rPr lang="en-US" smtClean="0"/>
              <a:t>31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13C373-7E35-76DC-6BFD-38938DC34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80" y="777240"/>
            <a:ext cx="10607040" cy="5303520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9AD163A-5013-A669-DC37-9C8373B2ED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15553" y="136525"/>
            <a:ext cx="3260834" cy="4190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rgbClr val="C00000"/>
                </a:solidFill>
              </a:rPr>
              <a:t>Lines darken moving downstream </a:t>
            </a:r>
          </a:p>
        </p:txBody>
      </p:sp>
    </p:spTree>
    <p:extLst>
      <p:ext uri="{BB962C8B-B14F-4D97-AF65-F5344CB8AC3E}">
        <p14:creationId xmlns:p14="http://schemas.microsoft.com/office/powerpoint/2010/main" val="7480258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40FD96-CF8C-F056-9BEF-DAF92A0B5F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4FE1A-4696-7771-EE0B-BE63DA1CF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7904"/>
            <a:ext cx="10515600" cy="73479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Comparing the Wall Model to RANS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33C19FB0-22CF-FCC7-6DD7-21FC34460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AB268-5651-8449-B4FF-0C1906E4DCE1}" type="slidenum">
              <a:rPr lang="en-US" smtClean="0"/>
              <a:t>32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808A28-19F8-4D5B-095F-9CC4FCB69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32698"/>
            <a:ext cx="5535706" cy="4351338"/>
          </a:xfrm>
        </p:spPr>
        <p:txBody>
          <a:bodyPr>
            <a:normAutofit/>
          </a:bodyPr>
          <a:lstStyle/>
          <a:p>
            <a:r>
              <a:rPr lang="en-US" sz="2000" dirty="0"/>
              <a:t>In order to compare the wall model with the RANS data we select a point well within the log layer.</a:t>
            </a:r>
          </a:p>
          <a:p>
            <a:r>
              <a:rPr lang="en-US" sz="2000" dirty="0"/>
              <a:t>Identify the log layer by transforming velocity using the Van Driest transform and plotting in inner units.</a:t>
            </a:r>
          </a:p>
          <a:p>
            <a:r>
              <a:rPr lang="en-US" sz="2000" dirty="0"/>
              <a:t>Around x</a:t>
            </a:r>
            <a:r>
              <a:rPr lang="en-US" sz="2000" baseline="-25000" dirty="0"/>
              <a:t>3</a:t>
            </a:r>
            <a:r>
              <a:rPr lang="en-US" sz="2000" baseline="30000" dirty="0"/>
              <a:t>+</a:t>
            </a:r>
            <a:r>
              <a:rPr lang="en-US" sz="2000" dirty="0"/>
              <a:t> = 30 for the cases considered.</a:t>
            </a:r>
          </a:p>
          <a:p>
            <a:r>
              <a:rPr lang="en-US" sz="2000" dirty="0"/>
              <a:t>Take values of u, T, T</a:t>
            </a:r>
            <a:r>
              <a:rPr lang="en-US" sz="2000" baseline="-25000" dirty="0"/>
              <a:t>v</a:t>
            </a:r>
            <a:r>
              <a:rPr lang="en-US" sz="2000" dirty="0"/>
              <a:t>, and </a:t>
            </a:r>
            <a:r>
              <a:rPr lang="en-US" sz="2000" dirty="0" err="1"/>
              <a:t>y</a:t>
            </a:r>
            <a:r>
              <a:rPr lang="en-US" sz="2000" baseline="-25000" dirty="0" err="1"/>
              <a:t>s</a:t>
            </a:r>
            <a:r>
              <a:rPr lang="en-US" sz="2000" dirty="0"/>
              <a:t> from this point as the input to the wall model.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3F9BB2-7BF9-9A34-B844-1A0CA8F8AD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8718" y="932698"/>
            <a:ext cx="5643282" cy="43607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C46BA0D-81FC-59AB-E7A7-B6638FC7B77C}"/>
              </a:ext>
            </a:extLst>
          </p:cNvPr>
          <p:cNvSpPr txBox="1"/>
          <p:nvPr/>
        </p:nvSpPr>
        <p:spPr>
          <a:xfrm>
            <a:off x="7576737" y="5295414"/>
            <a:ext cx="35872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" pitchFamily="2" charset="0"/>
              </a:rPr>
              <a:t>Van Driest transformed velocity for oxygen adiabatic case</a:t>
            </a:r>
          </a:p>
        </p:txBody>
      </p:sp>
    </p:spTree>
    <p:extLst>
      <p:ext uri="{BB962C8B-B14F-4D97-AF65-F5344CB8AC3E}">
        <p14:creationId xmlns:p14="http://schemas.microsoft.com/office/powerpoint/2010/main" val="39592277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95FB14-9784-8309-AB44-8066E02E90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6D5FD-D5B3-7245-B984-D5CA478C1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7904"/>
            <a:ext cx="10515600" cy="73479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RANS vs. Wall Model - Nitrogen isothermal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626D544-EFE9-A188-D39E-AF84A8EA4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AB268-5651-8449-B4FF-0C1906E4DCE1}" type="slidenum">
              <a:rPr lang="en-US" smtClean="0"/>
              <a:t>33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4FFA25-0645-1C24-E703-4080C0BED11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92480" y="777240"/>
            <a:ext cx="10607040" cy="5303520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5F65EAA-DBD6-8F54-2749-627E399985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476820"/>
            <a:ext cx="10515600" cy="603940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2200" dirty="0"/>
              <a:t>Excellent agreement between RANS and wall model for velocity and temperatures</a:t>
            </a:r>
          </a:p>
        </p:txBody>
      </p:sp>
    </p:spTree>
    <p:extLst>
      <p:ext uri="{BB962C8B-B14F-4D97-AF65-F5344CB8AC3E}">
        <p14:creationId xmlns:p14="http://schemas.microsoft.com/office/powerpoint/2010/main" val="38981269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136E7D-D1DC-70A9-1DE1-4382839468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BB037-9AAC-9DDA-D9B0-51D157712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7904"/>
            <a:ext cx="10515600" cy="73479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RANS vs. Wall Model - Nitrogen isothermal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8461C77-3E8F-FF6E-261A-8231D087A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AB268-5651-8449-B4FF-0C1906E4DCE1}" type="slidenum">
              <a:rPr lang="en-US" smtClean="0"/>
              <a:t>34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8DAF77-1D58-001A-F35C-D3C2BF1770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92480" y="777240"/>
            <a:ext cx="10607040" cy="5303520"/>
          </a:xfrm>
          <a:prstGeom prst="rect">
            <a:avLst/>
          </a:prstGeom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4D71BADD-2758-C0AB-D590-6259E818D7F4}"/>
              </a:ext>
            </a:extLst>
          </p:cNvPr>
          <p:cNvSpPr txBox="1">
            <a:spLocks/>
          </p:cNvSpPr>
          <p:nvPr/>
        </p:nvSpPr>
        <p:spPr>
          <a:xfrm>
            <a:off x="838200" y="5476820"/>
            <a:ext cx="10515600" cy="6039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200" dirty="0"/>
              <a:t>Very good agreement between RANS and wall model for gas composition</a:t>
            </a:r>
          </a:p>
        </p:txBody>
      </p:sp>
    </p:spTree>
    <p:extLst>
      <p:ext uri="{BB962C8B-B14F-4D97-AF65-F5344CB8AC3E}">
        <p14:creationId xmlns:p14="http://schemas.microsoft.com/office/powerpoint/2010/main" val="12808727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5FAF84-0A8A-A1D3-9C05-3A8A84B19A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63FAB-2DB4-3408-DB2D-E399A0403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7904"/>
            <a:ext cx="10515600" cy="73479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RANS vs. Wall Model - Oxygen isothermal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525B2B4-1379-7C6A-EF5A-00E41328B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AB268-5651-8449-B4FF-0C1906E4DCE1}" type="slidenum">
              <a:rPr lang="en-US" smtClean="0"/>
              <a:t>35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1A5135-5050-9630-F5AF-6565CC7D620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92480" y="777240"/>
            <a:ext cx="10607040" cy="5303520"/>
          </a:xfrm>
          <a:prstGeom prst="rect">
            <a:avLst/>
          </a:prstGeom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9447916F-EC44-6200-7D12-A6F52514C624}"/>
              </a:ext>
            </a:extLst>
          </p:cNvPr>
          <p:cNvSpPr txBox="1">
            <a:spLocks/>
          </p:cNvSpPr>
          <p:nvPr/>
        </p:nvSpPr>
        <p:spPr>
          <a:xfrm>
            <a:off x="838200" y="5476820"/>
            <a:ext cx="10515600" cy="6039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200" dirty="0"/>
              <a:t>Excellent agreement between RANS and wall model for velocity and temperatures</a:t>
            </a:r>
          </a:p>
        </p:txBody>
      </p:sp>
    </p:spTree>
    <p:extLst>
      <p:ext uri="{BB962C8B-B14F-4D97-AF65-F5344CB8AC3E}">
        <p14:creationId xmlns:p14="http://schemas.microsoft.com/office/powerpoint/2010/main" val="33935255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582451-3DF9-A3F6-5E72-36C85967F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8B52C-B182-C884-E656-D49655CD4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7904"/>
            <a:ext cx="10515600" cy="73479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RANS vs. Wall Model - Oxygen isothermal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7C79B6D-BBAD-BB2E-CDA0-C7A36140A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AB268-5651-8449-B4FF-0C1906E4DCE1}" type="slidenum">
              <a:rPr lang="en-US" smtClean="0"/>
              <a:t>36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7C3AF2-2AAC-80B9-E2A1-7651A4B1D9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92480" y="777240"/>
            <a:ext cx="10607040" cy="5303520"/>
          </a:xfrm>
          <a:prstGeom prst="rect">
            <a:avLst/>
          </a:prstGeom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D05CD826-7D4B-5262-17F3-7104FAFDF821}"/>
              </a:ext>
            </a:extLst>
          </p:cNvPr>
          <p:cNvSpPr txBox="1">
            <a:spLocks/>
          </p:cNvSpPr>
          <p:nvPr/>
        </p:nvSpPr>
        <p:spPr>
          <a:xfrm>
            <a:off x="838200" y="5476820"/>
            <a:ext cx="10515600" cy="6039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200" dirty="0"/>
              <a:t>Very good agreement between RANS and wall model for gas composition</a:t>
            </a:r>
          </a:p>
        </p:txBody>
      </p:sp>
    </p:spTree>
    <p:extLst>
      <p:ext uri="{BB962C8B-B14F-4D97-AF65-F5344CB8AC3E}">
        <p14:creationId xmlns:p14="http://schemas.microsoft.com/office/powerpoint/2010/main" val="28861162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1F19AA-8ED9-D6A6-0192-A2C2C2A136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A14E8-216D-A24E-41DB-7023B9EDD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7904"/>
            <a:ext cx="10515600" cy="73479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Isothermal walls convergence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2B78D8ED-C7D9-1875-2171-7624A6DB8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AB268-5651-8449-B4FF-0C1906E4DCE1}" type="slidenum">
              <a:rPr lang="en-US" smtClean="0"/>
              <a:t>37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59BF83-92A7-60C1-126C-434F838D3D7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92480" y="777240"/>
            <a:ext cx="10607040" cy="5303520"/>
          </a:xfrm>
          <a:prstGeom prst="rect">
            <a:avLst/>
          </a:prstGeom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F8EE9764-958D-A9D8-D0F0-84EDEF88431E}"/>
              </a:ext>
            </a:extLst>
          </p:cNvPr>
          <p:cNvSpPr txBox="1">
            <a:spLocks/>
          </p:cNvSpPr>
          <p:nvPr/>
        </p:nvSpPr>
        <p:spPr>
          <a:xfrm>
            <a:off x="838200" y="5476820"/>
            <a:ext cx="10515600" cy="6039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200" dirty="0"/>
              <a:t>Converges very quickly and could be further improved with a better initial guess</a:t>
            </a:r>
          </a:p>
        </p:txBody>
      </p:sp>
    </p:spTree>
    <p:extLst>
      <p:ext uri="{BB962C8B-B14F-4D97-AF65-F5344CB8AC3E}">
        <p14:creationId xmlns:p14="http://schemas.microsoft.com/office/powerpoint/2010/main" val="34391100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B424F7-F90A-EA19-87C0-AEC1575D2F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D1258-01DA-EC08-AF32-E411A8384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7904"/>
            <a:ext cx="10515600" cy="73479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Wall boundary conditions (isothermal)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950AC390-98B4-A11A-B23B-B78D5A99F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AB268-5651-8449-B4FF-0C1906E4DCE1}" type="slidenum">
              <a:rPr lang="en-US" smtClean="0"/>
              <a:t>38</a:t>
            </a:fld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CE50425-B45A-CA86-7F9C-A323CEDF41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1003500"/>
              </p:ext>
            </p:extLst>
          </p:nvPr>
        </p:nvGraphicFramePr>
        <p:xfrm>
          <a:off x="732309" y="2730572"/>
          <a:ext cx="10727381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2483">
                  <a:extLst>
                    <a:ext uri="{9D8B030D-6E8A-4147-A177-3AD203B41FA5}">
                      <a16:colId xmlns:a16="http://schemas.microsoft.com/office/drawing/2014/main" val="2581111380"/>
                    </a:ext>
                  </a:extLst>
                </a:gridCol>
                <a:gridCol w="1532483">
                  <a:extLst>
                    <a:ext uri="{9D8B030D-6E8A-4147-A177-3AD203B41FA5}">
                      <a16:colId xmlns:a16="http://schemas.microsoft.com/office/drawing/2014/main" val="2774322244"/>
                    </a:ext>
                  </a:extLst>
                </a:gridCol>
                <a:gridCol w="1532483">
                  <a:extLst>
                    <a:ext uri="{9D8B030D-6E8A-4147-A177-3AD203B41FA5}">
                      <a16:colId xmlns:a16="http://schemas.microsoft.com/office/drawing/2014/main" val="387088419"/>
                    </a:ext>
                  </a:extLst>
                </a:gridCol>
                <a:gridCol w="1532483">
                  <a:extLst>
                    <a:ext uri="{9D8B030D-6E8A-4147-A177-3AD203B41FA5}">
                      <a16:colId xmlns:a16="http://schemas.microsoft.com/office/drawing/2014/main" val="2110632540"/>
                    </a:ext>
                  </a:extLst>
                </a:gridCol>
                <a:gridCol w="1532483">
                  <a:extLst>
                    <a:ext uri="{9D8B030D-6E8A-4147-A177-3AD203B41FA5}">
                      <a16:colId xmlns:a16="http://schemas.microsoft.com/office/drawing/2014/main" val="1430268549"/>
                    </a:ext>
                  </a:extLst>
                </a:gridCol>
                <a:gridCol w="1532483">
                  <a:extLst>
                    <a:ext uri="{9D8B030D-6E8A-4147-A177-3AD203B41FA5}">
                      <a16:colId xmlns:a16="http://schemas.microsoft.com/office/drawing/2014/main" val="2748120133"/>
                    </a:ext>
                  </a:extLst>
                </a:gridCol>
                <a:gridCol w="1532483">
                  <a:extLst>
                    <a:ext uri="{9D8B030D-6E8A-4147-A177-3AD203B41FA5}">
                      <a16:colId xmlns:a16="http://schemas.microsoft.com/office/drawing/2014/main" val="105463302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Nitrogen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Oxygen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58576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baseline="-25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WM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RANS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% Difference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WM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RANS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% Difference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11999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y</a:t>
                      </a:r>
                      <a:r>
                        <a:rPr lang="en-US" baseline="-25000" dirty="0" err="1">
                          <a:solidFill>
                            <a:schemeClr val="tx1"/>
                          </a:solidFill>
                        </a:rPr>
                        <a:t>O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y</a:t>
                      </a:r>
                      <a:r>
                        <a:rPr lang="en-US" baseline="-25000" dirty="0" err="1">
                          <a:solidFill>
                            <a:schemeClr val="tx1"/>
                          </a:solidFill>
                        </a:rPr>
                        <a:t>N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 [-]</a:t>
                      </a:r>
                      <a:endParaRPr lang="en-US" baseline="-25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0.00009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 dirty="0">
                          <a:solidFill>
                            <a:schemeClr val="tx1"/>
                          </a:solidFill>
                          <a:latin typeface="Calibri"/>
                        </a:rPr>
                        <a:t>0.00009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0.1016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0.1013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31014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𝜏</a:t>
                      </a:r>
                      <a:r>
                        <a:rPr lang="en-US" baseline="-25000" dirty="0">
                          <a:solidFill>
                            <a:schemeClr val="tx1"/>
                          </a:solidFill>
                        </a:rPr>
                        <a:t>w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 [Pa]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1190.0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1097.4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8.1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1226.4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1134.8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7.8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84170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q</a:t>
                      </a:r>
                      <a:r>
                        <a:rPr lang="en-US" baseline="-25000" dirty="0" err="1">
                          <a:solidFill>
                            <a:schemeClr val="tx1"/>
                          </a:solidFill>
                        </a:rPr>
                        <a:t>w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 [W/cm</a:t>
                      </a:r>
                      <a:r>
                        <a:rPr lang="en-US" baseline="300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]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313.6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293.1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6.8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252.4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269.8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6.6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86179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q</a:t>
                      </a:r>
                      <a:r>
                        <a:rPr lang="en-US" baseline="-25000" dirty="0" err="1">
                          <a:solidFill>
                            <a:schemeClr val="tx1"/>
                          </a:solidFill>
                        </a:rPr>
                        <a:t>v,w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 [W/cm</a:t>
                      </a:r>
                      <a:r>
                        <a:rPr lang="en-US" baseline="300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]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23.8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60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21.5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60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10.1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60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32.2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29.5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8.7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8811957"/>
                  </a:ext>
                </a:extLst>
              </a:tr>
            </a:tbl>
          </a:graphicData>
        </a:graphic>
      </p:graphicFrame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37F359-AC20-6DB0-E15D-D8890248E8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32698"/>
            <a:ext cx="10515600" cy="1513242"/>
          </a:xfrm>
        </p:spPr>
        <p:txBody>
          <a:bodyPr>
            <a:normAutofit/>
          </a:bodyPr>
          <a:lstStyle/>
          <a:p>
            <a:r>
              <a:rPr lang="en-US" sz="2000" dirty="0"/>
              <a:t>Generally good agreement between wall boundary conditions predicted by RANS and wall model.</a:t>
            </a:r>
          </a:p>
          <a:p>
            <a:r>
              <a:rPr lang="en-US" sz="2000" dirty="0"/>
              <a:t>Small discrepancies in near wall temperature behavior drive errors in the vibrational temperature.</a:t>
            </a:r>
          </a:p>
        </p:txBody>
      </p:sp>
    </p:spTree>
    <p:extLst>
      <p:ext uri="{BB962C8B-B14F-4D97-AF65-F5344CB8AC3E}">
        <p14:creationId xmlns:p14="http://schemas.microsoft.com/office/powerpoint/2010/main" val="1361248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6A3907-3846-DC7E-D50F-C3EDFAF97E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3CB6D6-79AE-8226-86F2-EC85725F6A8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92480" y="565301"/>
            <a:ext cx="10607040" cy="53035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868CE49-5F3F-FEE4-7C56-71DBFFD88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7904"/>
            <a:ext cx="10515600" cy="73479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RANS vs. Wall Model - Nitrogen adiabatic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3B2620DB-5BF9-A3A5-D737-7309807A6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AB268-5651-8449-B4FF-0C1906E4DCE1}" type="slidenum">
              <a:rPr lang="en-US" smtClean="0"/>
              <a:t>39</a:t>
            </a:fld>
            <a:endParaRPr lang="en-US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391FB66B-B4F0-E22D-E832-0981E01037B1}"/>
              </a:ext>
            </a:extLst>
          </p:cNvPr>
          <p:cNvSpPr txBox="1">
            <a:spLocks/>
          </p:cNvSpPr>
          <p:nvPr/>
        </p:nvSpPr>
        <p:spPr>
          <a:xfrm>
            <a:off x="838200" y="5217459"/>
            <a:ext cx="10515600" cy="8633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200" dirty="0"/>
              <a:t>Differences arise between wall model and RANS for adiabatic wall cases.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200" dirty="0"/>
              <a:t>Near wall temperature profiles are quite different.</a:t>
            </a:r>
          </a:p>
        </p:txBody>
      </p:sp>
    </p:spTree>
    <p:extLst>
      <p:ext uri="{BB962C8B-B14F-4D97-AF65-F5344CB8AC3E}">
        <p14:creationId xmlns:p14="http://schemas.microsoft.com/office/powerpoint/2010/main" val="37583594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9576B-B636-A28C-216C-0549ABFF3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7904"/>
            <a:ext cx="10515600" cy="73479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FAA81-ABE0-0CC5-6C23-CA4E25EA13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79" y="1006244"/>
            <a:ext cx="10713721" cy="494227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200" dirty="0"/>
              <a:t>Motivation &amp; Background</a:t>
            </a:r>
          </a:p>
          <a:p>
            <a:pPr>
              <a:lnSpc>
                <a:spcPct val="150000"/>
              </a:lnSpc>
            </a:pPr>
            <a:r>
              <a:rPr lang="en-US" sz="2200" dirty="0"/>
              <a:t>Research Objectives</a:t>
            </a:r>
          </a:p>
          <a:p>
            <a:pPr>
              <a:lnSpc>
                <a:spcPct val="150000"/>
              </a:lnSpc>
            </a:pPr>
            <a:r>
              <a:rPr lang="en-US" sz="2200" dirty="0"/>
              <a:t>Wall-model Formulation</a:t>
            </a:r>
          </a:p>
          <a:p>
            <a:pPr>
              <a:lnSpc>
                <a:spcPct val="150000"/>
              </a:lnSpc>
            </a:pPr>
            <a:r>
              <a:rPr lang="en-US" sz="2200" dirty="0"/>
              <a:t>Results</a:t>
            </a:r>
          </a:p>
          <a:p>
            <a:pPr>
              <a:lnSpc>
                <a:spcPct val="150000"/>
              </a:lnSpc>
            </a:pPr>
            <a:r>
              <a:rPr lang="en-US" sz="2200" dirty="0"/>
              <a:t>Summary &amp; Acknowledgments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DA0CC52-B234-ECF1-441F-CA3329C81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AB268-5651-8449-B4FF-0C1906E4DCE1}" type="slidenum">
              <a:rPr lang="en-US" smtClean="0"/>
              <a:t>4</a:t>
            </a:fld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4E97534-F77B-3201-8DC5-79E1915869B2}"/>
              </a:ext>
            </a:extLst>
          </p:cNvPr>
          <p:cNvSpPr txBox="1">
            <a:spLocks/>
          </p:cNvSpPr>
          <p:nvPr/>
        </p:nvSpPr>
        <p:spPr>
          <a:xfrm>
            <a:off x="2060840" y="5678129"/>
            <a:ext cx="5782985" cy="1043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2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F94CD01-CAB3-14FD-28B0-EFC0EAC4B598}"/>
              </a:ext>
            </a:extLst>
          </p:cNvPr>
          <p:cNvSpPr/>
          <p:nvPr/>
        </p:nvSpPr>
        <p:spPr>
          <a:xfrm>
            <a:off x="447040" y="1733973"/>
            <a:ext cx="6028267" cy="338666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6048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46DA5F-F01A-0956-B9CF-E732414852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A4AD002-E825-9346-71B7-C20D2CA050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92480" y="566928"/>
            <a:ext cx="10607040" cy="53035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181CBE-4784-2A8F-EC7A-E2F87E6C7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7904"/>
            <a:ext cx="10515600" cy="73479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RANS vs. Wall Model - Nitrogen adiabatic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F54C127-94F9-4E01-BF75-E65D534AF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AB268-5651-8449-B4FF-0C1906E4DCE1}" type="slidenum">
              <a:rPr lang="en-US" smtClean="0"/>
              <a:t>40</a:t>
            </a:fld>
            <a:endParaRPr lang="en-US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05A6D315-BA37-CC86-8542-451538FAE12A}"/>
              </a:ext>
            </a:extLst>
          </p:cNvPr>
          <p:cNvSpPr txBox="1">
            <a:spLocks/>
          </p:cNvSpPr>
          <p:nvPr/>
        </p:nvSpPr>
        <p:spPr>
          <a:xfrm>
            <a:off x="838200" y="5217459"/>
            <a:ext cx="10515600" cy="8633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200" dirty="0"/>
              <a:t>Large differences in gas composition near wall</a:t>
            </a:r>
          </a:p>
        </p:txBody>
      </p:sp>
    </p:spTree>
    <p:extLst>
      <p:ext uri="{BB962C8B-B14F-4D97-AF65-F5344CB8AC3E}">
        <p14:creationId xmlns:p14="http://schemas.microsoft.com/office/powerpoint/2010/main" val="22321674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90735B-35D9-D16A-B7FB-957B9F0572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98DD04-2708-C10E-841C-2BE4E818A24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92480" y="566928"/>
            <a:ext cx="10607040" cy="53035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31E017-42B2-45DA-337A-070C5870D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7904"/>
            <a:ext cx="10515600" cy="73479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RANS vs. Wall Model - Oxygen adiabatic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109E851-1CEE-15EF-6564-BE9177DC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AB268-5651-8449-B4FF-0C1906E4DCE1}" type="slidenum">
              <a:rPr lang="en-US" smtClean="0"/>
              <a:t>41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4D0E36A-273B-27AE-E59E-7585ECDFC581}"/>
              </a:ext>
            </a:extLst>
          </p:cNvPr>
          <p:cNvSpPr txBox="1">
            <a:spLocks/>
          </p:cNvSpPr>
          <p:nvPr/>
        </p:nvSpPr>
        <p:spPr>
          <a:xfrm>
            <a:off x="838200" y="5217459"/>
            <a:ext cx="10515600" cy="8633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200" dirty="0"/>
              <a:t>Differences arise between wall model and RANS for adiabatic wall cases.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200" dirty="0"/>
              <a:t>Near wall temperature profiles are quite different.</a:t>
            </a:r>
          </a:p>
        </p:txBody>
      </p:sp>
    </p:spTree>
    <p:extLst>
      <p:ext uri="{BB962C8B-B14F-4D97-AF65-F5344CB8AC3E}">
        <p14:creationId xmlns:p14="http://schemas.microsoft.com/office/powerpoint/2010/main" val="8141952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E5BEE4-E40B-B869-8DDD-E8A9670510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A9C45E1-02CC-85A7-3DBB-46883ED4A5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92480" y="566928"/>
            <a:ext cx="10607040" cy="53035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B61F72-CAF7-6FDB-B8CF-B59F4FB8F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7904"/>
            <a:ext cx="10515600" cy="73479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RANS vs. Wall Model - Oxygen adiabatic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660BD93-EF8E-77BD-6F20-91FBAA05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AB268-5651-8449-B4FF-0C1906E4DCE1}" type="slidenum">
              <a:rPr lang="en-US" smtClean="0"/>
              <a:t>42</a:t>
            </a:fld>
            <a:endParaRPr lang="en-US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DE7665D7-B998-684B-4358-42E73E79233A}"/>
              </a:ext>
            </a:extLst>
          </p:cNvPr>
          <p:cNvSpPr txBox="1">
            <a:spLocks/>
          </p:cNvSpPr>
          <p:nvPr/>
        </p:nvSpPr>
        <p:spPr>
          <a:xfrm>
            <a:off x="838200" y="5217459"/>
            <a:ext cx="10515600" cy="8633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200" dirty="0"/>
              <a:t>Large differences in gas composition near wall</a:t>
            </a:r>
          </a:p>
        </p:txBody>
      </p:sp>
    </p:spTree>
    <p:extLst>
      <p:ext uri="{BB962C8B-B14F-4D97-AF65-F5344CB8AC3E}">
        <p14:creationId xmlns:p14="http://schemas.microsoft.com/office/powerpoint/2010/main" val="13710436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1DE04C-F8C6-F4EE-45A2-5A1E5BBB7B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2E241B5-7C58-3ABA-BA31-54E2810330C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92480" y="566928"/>
            <a:ext cx="10607040" cy="53035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61A768-A559-4BD4-8455-C617A6955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7904"/>
            <a:ext cx="10515600" cy="73479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Adiabatic walls convergence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96CEF28-2E30-FBA9-CCDE-2C0F6C0D7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AB268-5651-8449-B4FF-0C1906E4DCE1}" type="slidenum">
              <a:rPr lang="en-US" smtClean="0"/>
              <a:t>43</a:t>
            </a:fld>
            <a:endParaRPr lang="en-US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ED8AAC35-BCAB-0280-F4D8-A6BFC1717FC3}"/>
              </a:ext>
            </a:extLst>
          </p:cNvPr>
          <p:cNvSpPr txBox="1">
            <a:spLocks/>
          </p:cNvSpPr>
          <p:nvPr/>
        </p:nvSpPr>
        <p:spPr>
          <a:xfrm>
            <a:off x="838200" y="5217459"/>
            <a:ext cx="10515600" cy="8633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200" dirty="0"/>
              <a:t>Convergence of adiabatic wall cases is much slower.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200" dirty="0"/>
              <a:t>May be related to the higher amount of dissociation in these cases.</a:t>
            </a:r>
          </a:p>
        </p:txBody>
      </p:sp>
    </p:spTree>
    <p:extLst>
      <p:ext uri="{BB962C8B-B14F-4D97-AF65-F5344CB8AC3E}">
        <p14:creationId xmlns:p14="http://schemas.microsoft.com/office/powerpoint/2010/main" val="8263408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E74B32-AE67-1653-E357-AA9F6AC0FE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6D94E-EE16-9A42-6425-EE142F2FD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7904"/>
            <a:ext cx="10515600" cy="73479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Wall boundary conditions (adiabatic)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6051516-2415-8E74-4C6D-9DC062746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AB268-5651-8449-B4FF-0C1906E4DCE1}" type="slidenum">
              <a:rPr lang="en-US" smtClean="0"/>
              <a:t>44</a:t>
            </a:fld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D71B87A-7C81-629C-D5FC-6C41C5934E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7314592"/>
              </p:ext>
            </p:extLst>
          </p:nvPr>
        </p:nvGraphicFramePr>
        <p:xfrm>
          <a:off x="732309" y="2734056"/>
          <a:ext cx="10727381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2483">
                  <a:extLst>
                    <a:ext uri="{9D8B030D-6E8A-4147-A177-3AD203B41FA5}">
                      <a16:colId xmlns:a16="http://schemas.microsoft.com/office/drawing/2014/main" val="2581111380"/>
                    </a:ext>
                  </a:extLst>
                </a:gridCol>
                <a:gridCol w="1532483">
                  <a:extLst>
                    <a:ext uri="{9D8B030D-6E8A-4147-A177-3AD203B41FA5}">
                      <a16:colId xmlns:a16="http://schemas.microsoft.com/office/drawing/2014/main" val="2774322244"/>
                    </a:ext>
                  </a:extLst>
                </a:gridCol>
                <a:gridCol w="1532483">
                  <a:extLst>
                    <a:ext uri="{9D8B030D-6E8A-4147-A177-3AD203B41FA5}">
                      <a16:colId xmlns:a16="http://schemas.microsoft.com/office/drawing/2014/main" val="387088419"/>
                    </a:ext>
                  </a:extLst>
                </a:gridCol>
                <a:gridCol w="1532483">
                  <a:extLst>
                    <a:ext uri="{9D8B030D-6E8A-4147-A177-3AD203B41FA5}">
                      <a16:colId xmlns:a16="http://schemas.microsoft.com/office/drawing/2014/main" val="2110632540"/>
                    </a:ext>
                  </a:extLst>
                </a:gridCol>
                <a:gridCol w="1532483">
                  <a:extLst>
                    <a:ext uri="{9D8B030D-6E8A-4147-A177-3AD203B41FA5}">
                      <a16:colId xmlns:a16="http://schemas.microsoft.com/office/drawing/2014/main" val="1430268549"/>
                    </a:ext>
                  </a:extLst>
                </a:gridCol>
                <a:gridCol w="1532483">
                  <a:extLst>
                    <a:ext uri="{9D8B030D-6E8A-4147-A177-3AD203B41FA5}">
                      <a16:colId xmlns:a16="http://schemas.microsoft.com/office/drawing/2014/main" val="2748120133"/>
                    </a:ext>
                  </a:extLst>
                </a:gridCol>
                <a:gridCol w="1532483">
                  <a:extLst>
                    <a:ext uri="{9D8B030D-6E8A-4147-A177-3AD203B41FA5}">
                      <a16:colId xmlns:a16="http://schemas.microsoft.com/office/drawing/2014/main" val="105463302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Nitrogen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Oxygen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58576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baseline="-25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WM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RANS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% Difference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WM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RANS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% Difference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11999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y</a:t>
                      </a:r>
                      <a:r>
                        <a:rPr lang="en-US" baseline="-25000" dirty="0" err="1">
                          <a:solidFill>
                            <a:schemeClr val="tx1"/>
                          </a:solidFill>
                        </a:rPr>
                        <a:t>O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y</a:t>
                      </a:r>
                      <a:r>
                        <a:rPr lang="en-US" baseline="-25000" dirty="0" err="1">
                          <a:solidFill>
                            <a:schemeClr val="tx1"/>
                          </a:solidFill>
                        </a:rPr>
                        <a:t>N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 [-]</a:t>
                      </a:r>
                      <a:endParaRPr lang="en-US" baseline="-25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0.2241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600">
                        <a:alpha val="2431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0.14233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600">
                        <a:alpha val="2431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44.6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600">
                        <a:alpha val="2431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0.3778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60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0.445814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60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16.5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600">
                        <a:alpha val="2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31014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𝜏</a:t>
                      </a:r>
                      <a:r>
                        <a:rPr lang="en-US" baseline="-25000" dirty="0">
                          <a:solidFill>
                            <a:schemeClr val="tx1"/>
                          </a:solidFill>
                        </a:rPr>
                        <a:t>w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 [Pa]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920.91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958.17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4.0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954.27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1021.21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6.8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84170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T</a:t>
                      </a:r>
                      <a:r>
                        <a:rPr lang="en-US" baseline="-25000" dirty="0">
                          <a:solidFill>
                            <a:schemeClr val="tx1"/>
                          </a:solidFill>
                        </a:rPr>
                        <a:t>w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 [K]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9394.20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9044.39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3.8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4919.66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4637.83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5.9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86179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T</a:t>
                      </a:r>
                      <a:r>
                        <a:rPr lang="en-US" baseline="-25000" dirty="0" err="1">
                          <a:solidFill>
                            <a:schemeClr val="tx1"/>
                          </a:solidFill>
                        </a:rPr>
                        <a:t>v,w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 [K]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9298.79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8863.87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4.8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4887.10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4639.1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5.2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8811957"/>
                  </a:ext>
                </a:extLst>
              </a:tr>
            </a:tbl>
          </a:graphicData>
        </a:graphic>
      </p:graphicFrame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FF2B210D-7F80-7B70-2F87-BB2D5F950D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32698"/>
            <a:ext cx="10515600" cy="1513242"/>
          </a:xfrm>
        </p:spPr>
        <p:txBody>
          <a:bodyPr>
            <a:normAutofit/>
          </a:bodyPr>
          <a:lstStyle/>
          <a:p>
            <a:r>
              <a:rPr lang="en-US" sz="2000" dirty="0"/>
              <a:t>Agreement between wall model and RANS is reasonable for wall shear and temperatures.</a:t>
            </a:r>
          </a:p>
          <a:p>
            <a:r>
              <a:rPr lang="en-US" sz="2000" dirty="0"/>
              <a:t>Large differences in composition near the wall require further investigation…</a:t>
            </a:r>
          </a:p>
        </p:txBody>
      </p:sp>
    </p:spTree>
    <p:extLst>
      <p:ext uri="{BB962C8B-B14F-4D97-AF65-F5344CB8AC3E}">
        <p14:creationId xmlns:p14="http://schemas.microsoft.com/office/powerpoint/2010/main" val="21857241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9576B-B636-A28C-216C-0549ABFF3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7904"/>
            <a:ext cx="10515600" cy="73479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FAA81-ABE0-0CC5-6C23-CA4E25EA13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79" y="1006244"/>
            <a:ext cx="10713721" cy="494227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200" dirty="0"/>
              <a:t>Motivation &amp; Background</a:t>
            </a:r>
          </a:p>
          <a:p>
            <a:pPr>
              <a:lnSpc>
                <a:spcPct val="150000"/>
              </a:lnSpc>
            </a:pPr>
            <a:r>
              <a:rPr lang="en-US" sz="2200" dirty="0"/>
              <a:t>Research Objectives</a:t>
            </a:r>
          </a:p>
          <a:p>
            <a:pPr>
              <a:lnSpc>
                <a:spcPct val="150000"/>
              </a:lnSpc>
            </a:pPr>
            <a:r>
              <a:rPr lang="en-US" sz="2200" dirty="0"/>
              <a:t>Wall-model Formulation</a:t>
            </a:r>
          </a:p>
          <a:p>
            <a:pPr>
              <a:lnSpc>
                <a:spcPct val="150000"/>
              </a:lnSpc>
            </a:pPr>
            <a:r>
              <a:rPr lang="en-US" sz="2200" dirty="0"/>
              <a:t>Results</a:t>
            </a:r>
          </a:p>
          <a:p>
            <a:pPr>
              <a:lnSpc>
                <a:spcPct val="150000"/>
              </a:lnSpc>
            </a:pPr>
            <a:r>
              <a:rPr lang="en-US" sz="2200" dirty="0"/>
              <a:t>Summary &amp; Acknowledgments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DA0CC52-B234-ECF1-441F-CA3329C81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AB268-5651-8449-B4FF-0C1906E4DCE1}" type="slidenum">
              <a:rPr lang="en-US" smtClean="0"/>
              <a:t>45</a:t>
            </a:fld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4E97534-F77B-3201-8DC5-79E1915869B2}"/>
              </a:ext>
            </a:extLst>
          </p:cNvPr>
          <p:cNvSpPr txBox="1">
            <a:spLocks/>
          </p:cNvSpPr>
          <p:nvPr/>
        </p:nvSpPr>
        <p:spPr>
          <a:xfrm>
            <a:off x="2060840" y="5678129"/>
            <a:ext cx="5782985" cy="1043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2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20E69D9-7798-9245-17CB-2DF93905A2F6}"/>
              </a:ext>
            </a:extLst>
          </p:cNvPr>
          <p:cNvSpPr/>
          <p:nvPr/>
        </p:nvSpPr>
        <p:spPr>
          <a:xfrm>
            <a:off x="467360" y="1137920"/>
            <a:ext cx="6028267" cy="2383756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1781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37346E-3569-B7F2-55B8-2392BBD345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16EA9-7108-F232-9B6A-4EAAB300F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7904"/>
            <a:ext cx="10515600" cy="73479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Summary and Next Steps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9559A7F4-FB9B-9D5E-92B5-5370CB51A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AB268-5651-8449-B4FF-0C1906E4DCE1}" type="slidenum">
              <a:rPr lang="en-US" smtClean="0"/>
              <a:t>46</a:t>
            </a:fld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B94496B-5C79-424B-D330-8C898E577129}"/>
              </a:ext>
            </a:extLst>
          </p:cNvPr>
          <p:cNvSpPr txBox="1">
            <a:spLocks/>
          </p:cNvSpPr>
          <p:nvPr/>
        </p:nvSpPr>
        <p:spPr>
          <a:xfrm>
            <a:off x="2060840" y="5678129"/>
            <a:ext cx="5782985" cy="1043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200" dirty="0"/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119A54A4-FE2A-EBC6-94A8-AD441BF382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40836"/>
            <a:ext cx="10515600" cy="5010902"/>
          </a:xfrm>
        </p:spPr>
        <p:txBody>
          <a:bodyPr>
            <a:normAutofit/>
          </a:bodyPr>
          <a:lstStyle/>
          <a:p>
            <a:pPr marL="461962" indent="-342900" defTabSz="804863"/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Developed the </a:t>
            </a:r>
            <a:r>
              <a:rPr lang="en-US" sz="24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model formulation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for an ODE based thermo-chemical non-equilibrium wall model.</a:t>
            </a:r>
          </a:p>
          <a:p>
            <a:pPr marL="461962" indent="-342900" defTabSz="804863"/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Implemented and partially verified the thermo-chemical non-equilibrium wall model in stand-alone code with DPLR thermochemistry routines.</a:t>
            </a:r>
          </a:p>
          <a:p>
            <a:pPr marL="461962" indent="-342900" defTabSz="804863"/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Agreement with RANS is acceptable for isothermal wall cases.</a:t>
            </a:r>
          </a:p>
          <a:p>
            <a:pPr marL="461962" indent="-342900" defTabSz="804863"/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Further work is needed to identify sources of error in adiabatic wall cases.</a:t>
            </a:r>
          </a:p>
          <a:p>
            <a:pPr marL="119062" indent="0" defTabSz="804863">
              <a:buNone/>
            </a:pPr>
            <a:endParaRPr lang="en-US" sz="2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461962" indent="-342900" defTabSz="804863"/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Currently developing a locally self similar boundary layer solver for a reacting one-temperature system to initialize WM/WR LES cases.</a:t>
            </a:r>
          </a:p>
          <a:p>
            <a:pPr marL="461962" indent="-342900" defTabSz="804863"/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Currently porting stand-alone wall model code capability into US3D plugin.</a:t>
            </a:r>
          </a:p>
          <a:p>
            <a:pPr marL="461962" indent="-342900" defTabSz="804863"/>
            <a:endParaRPr lang="en-US" sz="2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461962" indent="-342900" defTabSz="804863"/>
            <a:endParaRPr lang="en-US" sz="2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461962" indent="-342900" defTabSz="804863"/>
            <a:endParaRPr lang="en-US" sz="2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0640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9576B-B636-A28C-216C-0549ABFF3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7904"/>
            <a:ext cx="10515600" cy="73479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Acknowledgments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DA0CC52-B234-ECF1-441F-CA3329C81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AB268-5651-8449-B4FF-0C1906E4DCE1}" type="slidenum">
              <a:rPr lang="en-US" smtClean="0"/>
              <a:t>47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3E36973-E455-F2B3-BD17-B5F14FAA67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32698"/>
            <a:ext cx="6459812" cy="51491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i="1" dirty="0"/>
              <a:t>University of Colorado Boulder</a:t>
            </a:r>
          </a:p>
          <a:p>
            <a:r>
              <a:rPr lang="en-US" sz="2000" b="1" dirty="0"/>
              <a:t>Joshua Camp (GRA)</a:t>
            </a:r>
          </a:p>
          <a:p>
            <a:r>
              <a:rPr lang="en-US" sz="2000" b="1" dirty="0"/>
              <a:t>Jackson Simon (UGRA)</a:t>
            </a:r>
          </a:p>
          <a:p>
            <a:endParaRPr lang="en-US" sz="2400" i="1" dirty="0"/>
          </a:p>
          <a:p>
            <a:pPr marL="0" indent="0">
              <a:buNone/>
            </a:pPr>
            <a:r>
              <a:rPr lang="en-US" sz="2200" i="1" dirty="0"/>
              <a:t>NASA Ames</a:t>
            </a:r>
          </a:p>
          <a:p>
            <a:r>
              <a:rPr lang="en-US" sz="2000" dirty="0"/>
              <a:t>Michael Barnhardt</a:t>
            </a:r>
          </a:p>
          <a:p>
            <a:r>
              <a:rPr lang="en-US" sz="2000" dirty="0"/>
              <a:t>Joey Schulz</a:t>
            </a:r>
          </a:p>
          <a:p>
            <a:r>
              <a:rPr lang="en-US" sz="2000" dirty="0"/>
              <a:t>Jeff Hill</a:t>
            </a:r>
          </a:p>
          <a:p>
            <a:r>
              <a:rPr lang="en-US" sz="2000" dirty="0"/>
              <a:t>Amal Sahai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DC86C6D8-AD12-247A-348D-F5D3187EE54A}"/>
              </a:ext>
            </a:extLst>
          </p:cNvPr>
          <p:cNvSpPr txBox="1">
            <a:spLocks/>
          </p:cNvSpPr>
          <p:nvPr/>
        </p:nvSpPr>
        <p:spPr>
          <a:xfrm>
            <a:off x="7703820" y="932697"/>
            <a:ext cx="4055788" cy="5149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i="1" dirty="0"/>
              <a:t>University of Minnesota</a:t>
            </a:r>
          </a:p>
          <a:p>
            <a:r>
              <a:rPr lang="en-US" sz="2000" dirty="0"/>
              <a:t>Graham Candler</a:t>
            </a:r>
          </a:p>
          <a:p>
            <a:r>
              <a:rPr lang="en-US" sz="2000" dirty="0"/>
              <a:t>Pramod </a:t>
            </a:r>
            <a:r>
              <a:rPr lang="en-US" sz="2000" dirty="0" err="1"/>
              <a:t>Subbareddy</a:t>
            </a:r>
            <a:endParaRPr lang="en-US" sz="2000" dirty="0"/>
          </a:p>
          <a:p>
            <a:r>
              <a:rPr lang="en-US" sz="2000" dirty="0"/>
              <a:t>Tyler Hendrickson</a:t>
            </a:r>
          </a:p>
          <a:p>
            <a:pPr marL="0" indent="0">
              <a:buNone/>
            </a:pPr>
            <a:endParaRPr lang="en-US" sz="2200" i="1" dirty="0"/>
          </a:p>
          <a:p>
            <a:pPr marL="0" indent="0">
              <a:buNone/>
            </a:pPr>
            <a:r>
              <a:rPr lang="en-US" sz="2200" i="1" dirty="0"/>
              <a:t>Virtus Aero – Providing access to US3D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33A2AD5A-AD9E-67AE-9846-CE429DA9184C}"/>
              </a:ext>
            </a:extLst>
          </p:cNvPr>
          <p:cNvSpPr txBox="1">
            <a:spLocks/>
          </p:cNvSpPr>
          <p:nvPr/>
        </p:nvSpPr>
        <p:spPr>
          <a:xfrm>
            <a:off x="-86527" y="4786136"/>
            <a:ext cx="10769008" cy="81161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200" dirty="0"/>
              <a:t>This work is funded by the NASA Early Career Faculty Grant</a:t>
            </a:r>
          </a:p>
          <a:p>
            <a:pPr marL="0" indent="0" algn="ctr">
              <a:buNone/>
            </a:pPr>
            <a:r>
              <a:rPr lang="en-US" sz="2200" dirty="0"/>
              <a:t>(NASA Grant: 80NSSC23K1500)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EF9E398-0786-10F9-3BE5-6146F9854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7436" y="4179631"/>
            <a:ext cx="2178857" cy="1745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11176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9576B-B636-A28C-216C-0549ABFF3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7904"/>
            <a:ext cx="10515600" cy="73479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Modeling and Predicting Hypersonic Entry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FAA81-ABE0-0CC5-6C23-CA4E25EA13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79" y="1006244"/>
            <a:ext cx="5964285" cy="4942272"/>
          </a:xfrm>
        </p:spPr>
        <p:txBody>
          <a:bodyPr>
            <a:normAutofit/>
          </a:bodyPr>
          <a:lstStyle/>
          <a:p>
            <a:r>
              <a:rPr lang="en-US" sz="2200" dirty="0"/>
              <a:t>Modeling and predicting entry systems requires physical models for a variety of physics:</a:t>
            </a:r>
          </a:p>
          <a:p>
            <a:pPr lvl="1"/>
            <a:r>
              <a:rPr lang="en-US" sz="1800" b="1" dirty="0"/>
              <a:t>Thermochemistry</a:t>
            </a:r>
            <a:r>
              <a:rPr lang="en-US" sz="1800" dirty="0"/>
              <a:t> (gas-phase and gas-surface); radiation; transition and </a:t>
            </a:r>
            <a:r>
              <a:rPr lang="en-US" sz="1800" b="1" dirty="0"/>
              <a:t>turbulence</a:t>
            </a:r>
            <a:r>
              <a:rPr lang="en-US" sz="1800" dirty="0"/>
              <a:t>; …</a:t>
            </a:r>
          </a:p>
          <a:p>
            <a:r>
              <a:rPr lang="en-US" sz="2200" dirty="0"/>
              <a:t>Coupled simulations become complex and computationally intensive as the physics model fidelity is increased.</a:t>
            </a:r>
          </a:p>
          <a:p>
            <a:r>
              <a:rPr lang="en-US" sz="2200" dirty="0"/>
              <a:t>Significant advances to </a:t>
            </a:r>
            <a:r>
              <a:rPr lang="en-US" sz="2200" b="1" dirty="0"/>
              <a:t>high-fidelity</a:t>
            </a:r>
            <a:r>
              <a:rPr lang="en-US" sz="2200" i="1" dirty="0"/>
              <a:t> </a:t>
            </a:r>
            <a:r>
              <a:rPr lang="en-US" sz="2200" dirty="0"/>
              <a:t>physics modeling have been made in both gas-phase chemistry modeling (quantum mechanics informed models) and turbulence modeling (DNS).</a:t>
            </a:r>
          </a:p>
          <a:p>
            <a:r>
              <a:rPr lang="en-US" sz="2200" dirty="0"/>
              <a:t>Coupling remains elusive…</a:t>
            </a:r>
            <a:endParaRPr lang="en-US" sz="1800" dirty="0"/>
          </a:p>
          <a:p>
            <a:endParaRPr lang="en-US" sz="2200" dirty="0"/>
          </a:p>
          <a:p>
            <a:endParaRPr lang="en-US" sz="2200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DA0CC52-B234-ECF1-441F-CA3329C81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AB268-5651-8449-B4FF-0C1906E4DCE1}" type="slidenum">
              <a:rPr lang="en-US" smtClean="0"/>
              <a:t>5</a:t>
            </a:fld>
            <a:endParaRPr lang="en-US"/>
          </a:p>
        </p:txBody>
      </p:sp>
      <p:pic>
        <p:nvPicPr>
          <p:cNvPr id="1026" name="Picture 2" descr="Kaleidoscope of physics surrounding a craft during atmospheric entry (Credit: NASA).">
            <a:extLst>
              <a:ext uri="{FF2B5EF4-FFF2-40B4-BE49-F238E27FC236}">
                <a16:creationId xmlns:a16="http://schemas.microsoft.com/office/drawing/2014/main" id="{B479BF4B-5B1E-30A1-6312-0F8761268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364" y="1186756"/>
            <a:ext cx="5500763" cy="4484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4E97534-F77B-3201-8DC5-79E1915869B2}"/>
              </a:ext>
            </a:extLst>
          </p:cNvPr>
          <p:cNvSpPr txBox="1">
            <a:spLocks/>
          </p:cNvSpPr>
          <p:nvPr/>
        </p:nvSpPr>
        <p:spPr>
          <a:xfrm>
            <a:off x="2060840" y="5678129"/>
            <a:ext cx="5782985" cy="1043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51EC74C-C212-0FBA-7AE6-FF1DAD502BA8}"/>
              </a:ext>
            </a:extLst>
          </p:cNvPr>
          <p:cNvSpPr txBox="1"/>
          <p:nvPr/>
        </p:nvSpPr>
        <p:spPr>
          <a:xfrm>
            <a:off x="10548291" y="5644464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Credit: NASA</a:t>
            </a:r>
          </a:p>
        </p:txBody>
      </p:sp>
    </p:spTree>
    <p:extLst>
      <p:ext uri="{BB962C8B-B14F-4D97-AF65-F5344CB8AC3E}">
        <p14:creationId xmlns:p14="http://schemas.microsoft.com/office/powerpoint/2010/main" val="37759594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9576B-B636-A28C-216C-0549ABFF3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7904"/>
            <a:ext cx="10515600" cy="73479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High Enthalpy Effects for Hypersonic Flows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DA0CC52-B234-ECF1-441F-CA3329C81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AB268-5651-8449-B4FF-0C1906E4DCE1}" type="slidenum">
              <a:rPr lang="en-US" smtClean="0"/>
              <a:t>6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26176E9-DE31-C2E2-5963-DB494FE439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32698"/>
            <a:ext cx="7055069" cy="5423652"/>
          </a:xfrm>
        </p:spPr>
        <p:txBody>
          <a:bodyPr>
            <a:normAutofit/>
          </a:bodyPr>
          <a:lstStyle/>
          <a:p>
            <a:r>
              <a:rPr lang="en-US" sz="2200" dirty="0"/>
              <a:t>Effects which must be modeled in high-enthalpy flows can include:</a:t>
            </a:r>
          </a:p>
          <a:p>
            <a:pPr lvl="1"/>
            <a:r>
              <a:rPr lang="en-US" sz="2200" i="1" dirty="0"/>
              <a:t>Gas-phase chemistry</a:t>
            </a:r>
            <a:r>
              <a:rPr lang="en-US" sz="2200" dirty="0"/>
              <a:t>: dissociation, ionization, …</a:t>
            </a:r>
          </a:p>
          <a:p>
            <a:pPr lvl="1"/>
            <a:r>
              <a:rPr lang="en-US" sz="2200" i="1" dirty="0"/>
              <a:t>Gas-surface chemistry</a:t>
            </a:r>
            <a:r>
              <a:rPr lang="en-US" sz="2200" dirty="0"/>
              <a:t>: ablation, blowing, pyrolysis gases…</a:t>
            </a:r>
          </a:p>
          <a:p>
            <a:pPr lvl="1"/>
            <a:r>
              <a:rPr lang="en-US" sz="2200" i="1" dirty="0"/>
              <a:t>Thermal-nonequilibrium</a:t>
            </a:r>
            <a:r>
              <a:rPr lang="en-US" sz="2200" dirty="0"/>
              <a:t>: multiple temperatures needed to describe the gas</a:t>
            </a:r>
          </a:p>
          <a:p>
            <a:pPr lvl="1"/>
            <a:r>
              <a:rPr lang="en-US" sz="2200" i="1" dirty="0"/>
              <a:t>Radiation</a:t>
            </a:r>
            <a:r>
              <a:rPr lang="en-US" sz="2200" dirty="0"/>
              <a:t>: impacts the energy balance in the gas</a:t>
            </a:r>
          </a:p>
          <a:p>
            <a:pPr lvl="1"/>
            <a:r>
              <a:rPr lang="en-US" sz="2200" i="1" dirty="0"/>
              <a:t>Viscous and transport </a:t>
            </a:r>
            <a:r>
              <a:rPr lang="en-US" sz="2200" dirty="0"/>
              <a:t>phenomena</a:t>
            </a:r>
          </a:p>
          <a:p>
            <a:r>
              <a:rPr lang="en-US" sz="2200" dirty="0"/>
              <a:t>Coupling these with turbulent and transitional flows is not trivial.</a:t>
            </a:r>
          </a:p>
          <a:p>
            <a:r>
              <a:rPr lang="en-US" sz="2200" dirty="0"/>
              <a:t>Significant effort has been made to develop models for these phenomena and couple with CFD solvers.</a:t>
            </a:r>
          </a:p>
        </p:txBody>
      </p:sp>
      <p:pic>
        <p:nvPicPr>
          <p:cNvPr id="9" name="Picture 8" descr="A large round object in a factory&#10;&#10;Description automatically generated">
            <a:extLst>
              <a:ext uri="{FF2B5EF4-FFF2-40B4-BE49-F238E27FC236}">
                <a16:creationId xmlns:a16="http://schemas.microsoft.com/office/drawing/2014/main" id="{14F1746E-E25D-285A-5319-201E55AF2F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0807" y="3894137"/>
            <a:ext cx="3341193" cy="22236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E7CD00D-DF7F-ED1A-E93D-39CC40CA699E}"/>
              </a:ext>
            </a:extLst>
          </p:cNvPr>
          <p:cNvSpPr txBox="1"/>
          <p:nvPr/>
        </p:nvSpPr>
        <p:spPr>
          <a:xfrm>
            <a:off x="9062088" y="5810015"/>
            <a:ext cx="29186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Orion Heat Shield (Credit: NASA)</a:t>
            </a:r>
          </a:p>
        </p:txBody>
      </p:sp>
      <p:pic>
        <p:nvPicPr>
          <p:cNvPr id="11" name="Picture 10" descr="Chart, line chart&#10;&#10;Description automatically generated">
            <a:extLst>
              <a:ext uri="{FF2B5EF4-FFF2-40B4-BE49-F238E27FC236}">
                <a16:creationId xmlns:a16="http://schemas.microsoft.com/office/drawing/2014/main" id="{B0165E80-1C7F-E52C-EEA0-94533060A9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1820" y="1431924"/>
            <a:ext cx="2777087" cy="23429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0D8696-CF60-5CE9-2763-6162B93F3B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5420" y="136525"/>
            <a:ext cx="1663699" cy="12953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83C047-5302-839B-31AC-4EE87B724E87}"/>
              </a:ext>
            </a:extLst>
          </p:cNvPr>
          <p:cNvSpPr txBox="1"/>
          <p:nvPr/>
        </p:nvSpPr>
        <p:spPr>
          <a:xfrm>
            <a:off x="10107238" y="1431924"/>
            <a:ext cx="2140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Gas phase collisions (Credit: Wikipedia)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4A8075-3E9D-A541-A9EA-726BDEC178E0}"/>
              </a:ext>
            </a:extLst>
          </p:cNvPr>
          <p:cNvSpPr txBox="1"/>
          <p:nvPr/>
        </p:nvSpPr>
        <p:spPr>
          <a:xfrm>
            <a:off x="8694072" y="3193913"/>
            <a:ext cx="21095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Thermal non-equilibrium</a:t>
            </a:r>
          </a:p>
        </p:txBody>
      </p:sp>
    </p:spTree>
    <p:extLst>
      <p:ext uri="{BB962C8B-B14F-4D97-AF65-F5344CB8AC3E}">
        <p14:creationId xmlns:p14="http://schemas.microsoft.com/office/powerpoint/2010/main" val="5654871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9576B-B636-A28C-216C-0549ABFF3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7904"/>
            <a:ext cx="10515600" cy="73479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Turbulence Modeling Approaches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DA0CC52-B234-ECF1-441F-CA3329C81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AB268-5651-8449-B4FF-0C1906E4DCE1}" type="slidenum">
              <a:rPr lang="en-US" smtClean="0"/>
              <a:t>7</a:t>
            </a:fld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4E97534-F77B-3201-8DC5-79E1915869B2}"/>
              </a:ext>
            </a:extLst>
          </p:cNvPr>
          <p:cNvSpPr txBox="1">
            <a:spLocks/>
          </p:cNvSpPr>
          <p:nvPr/>
        </p:nvSpPr>
        <p:spPr>
          <a:xfrm>
            <a:off x="2060840" y="5678129"/>
            <a:ext cx="5782985" cy="1043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20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B193C05-3602-6F33-F870-2D6DCBCF16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1449996"/>
              </p:ext>
            </p:extLst>
          </p:nvPr>
        </p:nvGraphicFramePr>
        <p:xfrm>
          <a:off x="600997" y="932698"/>
          <a:ext cx="10990005" cy="481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63335">
                  <a:extLst>
                    <a:ext uri="{9D8B030D-6E8A-4147-A177-3AD203B41FA5}">
                      <a16:colId xmlns:a16="http://schemas.microsoft.com/office/drawing/2014/main" val="1388151301"/>
                    </a:ext>
                  </a:extLst>
                </a:gridCol>
                <a:gridCol w="3663335">
                  <a:extLst>
                    <a:ext uri="{9D8B030D-6E8A-4147-A177-3AD203B41FA5}">
                      <a16:colId xmlns:a16="http://schemas.microsoft.com/office/drawing/2014/main" val="3547286373"/>
                    </a:ext>
                  </a:extLst>
                </a:gridCol>
                <a:gridCol w="3663335">
                  <a:extLst>
                    <a:ext uri="{9D8B030D-6E8A-4147-A177-3AD203B41FA5}">
                      <a16:colId xmlns:a16="http://schemas.microsoft.com/office/drawing/2014/main" val="3963901764"/>
                    </a:ext>
                  </a:extLst>
                </a:gridCol>
              </a:tblGrid>
              <a:tr h="672939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Reynolds Averaged Navier-Stokes (RANS)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Large Eddy Simulation (LES)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Direct Numerical Simulation (DNS)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8982601"/>
                  </a:ext>
                </a:extLst>
              </a:tr>
              <a:tr h="143256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Solve governing equations for averaged quantities; </a:t>
                      </a:r>
                      <a:r>
                        <a:rPr lang="en-US" sz="1800" i="1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model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 fluctuations.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Solve governing equations for large eddies; </a:t>
                      </a:r>
                      <a:r>
                        <a:rPr lang="en-US" sz="1800" i="1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model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 small eddies (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subgrid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-scale modeling).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Solve governing equations for all scales of turbulence.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3289430"/>
                  </a:ext>
                </a:extLst>
              </a:tr>
              <a:tr h="844974">
                <a:tc>
                  <a:txBody>
                    <a:bodyPr/>
                    <a:lstStyle/>
                    <a:p>
                      <a:r>
                        <a:rPr lang="en-US" sz="1800" b="1" i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Pros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: Computationally cheap/efficient for model design</a:t>
                      </a:r>
                    </a:p>
                    <a:p>
                      <a:endParaRPr lang="en-US" sz="1800" dirty="0">
                        <a:solidFill>
                          <a:schemeClr val="tx1"/>
                        </a:solidFill>
                        <a:latin typeface="Helvetica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Pros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: More accurate than RANS; possible for some larger/higher Reynolds flows where DNS is impossible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Pros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: Provides the “true” answer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2218363"/>
                  </a:ext>
                </a:extLst>
              </a:tr>
              <a:tr h="1432560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Cons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: Models for hypersonic flows are not well understood/developed; lots of modeling assumptions.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Cons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: Some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subgrid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-scale terms are not well understood; </a:t>
                      </a:r>
                      <a:r>
                        <a:rPr lang="en-US" sz="1800" i="1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becomes expensive for wall bounded flows.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Cons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: Extremely expensive; coupling in other physics can be prohibitive; generally limited to simple geometries.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12270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67638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trees in the sky&#10;&#10;Description automatically generated">
            <a:extLst>
              <a:ext uri="{FF2B5EF4-FFF2-40B4-BE49-F238E27FC236}">
                <a16:creationId xmlns:a16="http://schemas.microsoft.com/office/drawing/2014/main" id="{B1CEF0F7-7722-967F-4B15-69E786B1BE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15" y="3879001"/>
            <a:ext cx="7772400" cy="22418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C9576B-B636-A28C-216C-0549ABFF3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7904"/>
            <a:ext cx="10515600" cy="73479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Wall Modeled Large Eddy Simulation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DA0CC52-B234-ECF1-441F-CA3329C81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AB268-5651-8449-B4FF-0C1906E4DCE1}" type="slidenum">
              <a:rPr lang="en-US" smtClean="0"/>
              <a:t>8</a:t>
            </a:fld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4E97534-F77B-3201-8DC5-79E1915869B2}"/>
              </a:ext>
            </a:extLst>
          </p:cNvPr>
          <p:cNvSpPr txBox="1">
            <a:spLocks/>
          </p:cNvSpPr>
          <p:nvPr/>
        </p:nvSpPr>
        <p:spPr>
          <a:xfrm>
            <a:off x="2060840" y="5678129"/>
            <a:ext cx="5782985" cy="1043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200" dirty="0"/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2FC5A1CB-D3B0-017D-62CF-F9C18F454C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32698"/>
            <a:ext cx="7055069" cy="3332444"/>
          </a:xfrm>
        </p:spPr>
        <p:txBody>
          <a:bodyPr>
            <a:normAutofit/>
          </a:bodyPr>
          <a:lstStyle/>
          <a:p>
            <a:r>
              <a:rPr lang="en-US" sz="2200" dirty="0"/>
              <a:t>Wall models can enable LES simulations of high-Reynolds number flows near solid boundaries</a:t>
            </a:r>
          </a:p>
          <a:p>
            <a:r>
              <a:rPr lang="en-US" sz="2200" dirty="0"/>
              <a:t>Wall modeled LES (WMLES) uses an intentionally under-resolved LES grid</a:t>
            </a:r>
          </a:p>
          <a:p>
            <a:r>
              <a:rPr lang="en-US" sz="2200" dirty="0"/>
              <a:t>Solves a simplified set of equations on an auxiliary wall grid and updates the boundary condition.</a:t>
            </a:r>
          </a:p>
          <a:p>
            <a:r>
              <a:rPr lang="en-US" sz="2200" dirty="0"/>
              <a:t>Simplified equations could be algebraic, ODEs, or PDEs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DD67CF-16E7-648A-DD64-20A17EB74593}"/>
              </a:ext>
            </a:extLst>
          </p:cNvPr>
          <p:cNvSpPr txBox="1"/>
          <p:nvPr/>
        </p:nvSpPr>
        <p:spPr>
          <a:xfrm>
            <a:off x="9279771" y="2672063"/>
            <a:ext cx="2074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Wall-resolved 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5B1635-763C-DBF9-0B63-17AFE1868CB4}"/>
              </a:ext>
            </a:extLst>
          </p:cNvPr>
          <p:cNvSpPr txBox="1"/>
          <p:nvPr/>
        </p:nvSpPr>
        <p:spPr>
          <a:xfrm>
            <a:off x="9350204" y="5551221"/>
            <a:ext cx="2086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Wall-modeled LES</a:t>
            </a:r>
          </a:p>
        </p:txBody>
      </p:sp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3C653D9-F5DD-2289-82D7-F34AEE00FC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8400" y="3136271"/>
            <a:ext cx="3210463" cy="2414950"/>
          </a:xfrm>
          <a:prstGeom prst="rect">
            <a:avLst/>
          </a:prstGeom>
        </p:spPr>
      </p:pic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5A79590-1412-9591-7F96-F32BC97A1F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6262" y="354688"/>
            <a:ext cx="1622322" cy="24406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1C5756-E2BA-1345-042F-A073F28A5DD0}"/>
              </a:ext>
            </a:extLst>
          </p:cNvPr>
          <p:cNvSpPr txBox="1"/>
          <p:nvPr/>
        </p:nvSpPr>
        <p:spPr>
          <a:xfrm>
            <a:off x="8788401" y="1306779"/>
            <a:ext cx="3210462" cy="92333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Many cells required near wall;</a:t>
            </a:r>
          </a:p>
          <a:p>
            <a:r>
              <a:rPr lang="en-US" dirty="0">
                <a:latin typeface="Helvetica" pitchFamily="2" charset="0"/>
              </a:rPr>
              <a:t>Small time-steps required by CFL condition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E9AAEC-09AD-90B8-45C0-E9E56F8A3D15}"/>
              </a:ext>
            </a:extLst>
          </p:cNvPr>
          <p:cNvSpPr txBox="1"/>
          <p:nvPr/>
        </p:nvSpPr>
        <p:spPr>
          <a:xfrm>
            <a:off x="8711554" y="3805176"/>
            <a:ext cx="3210462" cy="92333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Cheaper LES grid;</a:t>
            </a:r>
          </a:p>
          <a:p>
            <a:r>
              <a:rPr lang="en-US" dirty="0">
                <a:latin typeface="Helvetica" pitchFamily="2" charset="0"/>
              </a:rPr>
              <a:t>Time step requirement is relaxed due to larger cells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2D244A-467E-A5A9-B55C-F044527791B2}"/>
              </a:ext>
            </a:extLst>
          </p:cNvPr>
          <p:cNvSpPr txBox="1"/>
          <p:nvPr/>
        </p:nvSpPr>
        <p:spPr>
          <a:xfrm>
            <a:off x="1462258" y="3044218"/>
            <a:ext cx="9267484" cy="76944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Helvetica" pitchFamily="2" charset="0"/>
              </a:rPr>
              <a:t>There is currently no wall-model which accounts for thermo-chemical non-equilibrium effects relevant for high-enthalpy hypersonic flows!</a:t>
            </a:r>
          </a:p>
        </p:txBody>
      </p:sp>
    </p:spTree>
    <p:extLst>
      <p:ext uri="{BB962C8B-B14F-4D97-AF65-F5344CB8AC3E}">
        <p14:creationId xmlns:p14="http://schemas.microsoft.com/office/powerpoint/2010/main" val="1072272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FAA81-ABE0-0CC5-6C23-CA4E25EA13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78" y="1006244"/>
            <a:ext cx="7695847" cy="4942272"/>
          </a:xfrm>
        </p:spPr>
        <p:txBody>
          <a:bodyPr>
            <a:normAutofit/>
          </a:bodyPr>
          <a:lstStyle/>
          <a:p>
            <a:r>
              <a:rPr lang="en-US" sz="2200" dirty="0"/>
              <a:t>Highlighting here work on hypersonic boundary layers with significant wall heat transfer:</a:t>
            </a:r>
          </a:p>
          <a:p>
            <a:r>
              <a:rPr lang="en-US" sz="2200" dirty="0"/>
              <a:t>Zhang et al, JTHT, 2018 – DNS study of wall temperature effects on hypersonic boundary layers</a:t>
            </a:r>
          </a:p>
          <a:p>
            <a:r>
              <a:rPr lang="en-US" sz="2200" dirty="0"/>
              <a:t>Iyer &amp; Malik, PRF, 2019 – Investigating wall scaling for wall-modeled LES in cold wall boundary layers</a:t>
            </a:r>
          </a:p>
          <a:p>
            <a:r>
              <a:rPr lang="en-US" sz="2200" dirty="0"/>
              <a:t>Muto et al, IJHMT, 2019 – LES wall model for reacting turbulent flows with heat transfer (combustion)</a:t>
            </a:r>
          </a:p>
          <a:p>
            <a:r>
              <a:rPr lang="en-US" sz="2200" dirty="0"/>
              <a:t>Yang et al, AIAAJ, 2018 – LES wall model for boundary layer flows with significant wall heat transfer</a:t>
            </a:r>
          </a:p>
          <a:p>
            <a:r>
              <a:rPr lang="en-US" sz="2200" dirty="0"/>
              <a:t>Griffin et al, PNAS, 2021 – velocity transformations for compressible flows with and without heat transfer</a:t>
            </a:r>
          </a:p>
          <a:p>
            <a:r>
              <a:rPr lang="en-US" sz="2200" dirty="0"/>
              <a:t>Others…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DA0CC52-B234-ECF1-441F-CA3329C81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AB268-5651-8449-B4FF-0C1906E4DCE1}" type="slidenum">
              <a:rPr lang="en-US" smtClean="0"/>
              <a:t>9</a:t>
            </a:fld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4E97534-F77B-3201-8DC5-79E1915869B2}"/>
              </a:ext>
            </a:extLst>
          </p:cNvPr>
          <p:cNvSpPr txBox="1">
            <a:spLocks/>
          </p:cNvSpPr>
          <p:nvPr/>
        </p:nvSpPr>
        <p:spPr>
          <a:xfrm>
            <a:off x="2060840" y="5678129"/>
            <a:ext cx="5782985" cy="1043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2FE568-5E07-9C0C-ACEB-5CCAC8D0C0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066" r="58625" b="3915"/>
          <a:stretch/>
        </p:blipFill>
        <p:spPr>
          <a:xfrm>
            <a:off x="9061548" y="197904"/>
            <a:ext cx="3130452" cy="28278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29EACC-BA8B-FAB5-077C-DB07354636E4}"/>
              </a:ext>
            </a:extLst>
          </p:cNvPr>
          <p:cNvSpPr txBox="1"/>
          <p:nvPr/>
        </p:nvSpPr>
        <p:spPr>
          <a:xfrm>
            <a:off x="10884970" y="2252670"/>
            <a:ext cx="1541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Helvetica" pitchFamily="2" charset="0"/>
              </a:rPr>
              <a:t>Zhang et al, JTHT, 2018</a:t>
            </a:r>
            <a:endParaRPr lang="en-US" dirty="0">
              <a:latin typeface="Helvetica" pitchFamily="2" charset="0"/>
            </a:endParaRPr>
          </a:p>
        </p:txBody>
      </p:sp>
      <p:pic>
        <p:nvPicPr>
          <p:cNvPr id="7" name="Picture 6" descr="A graph of a function&#10;&#10;Description automatically generated with medium confidence">
            <a:extLst>
              <a:ext uri="{FF2B5EF4-FFF2-40B4-BE49-F238E27FC236}">
                <a16:creationId xmlns:a16="http://schemas.microsoft.com/office/drawing/2014/main" id="{9328377E-6ECC-1ED6-541A-353F0C8E7E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63"/>
          <a:stretch/>
        </p:blipFill>
        <p:spPr>
          <a:xfrm>
            <a:off x="9299944" y="2932997"/>
            <a:ext cx="2892056" cy="26066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8F277C3-8291-D346-C3EA-0C0C89422469}"/>
              </a:ext>
            </a:extLst>
          </p:cNvPr>
          <p:cNvSpPr txBox="1"/>
          <p:nvPr/>
        </p:nvSpPr>
        <p:spPr>
          <a:xfrm>
            <a:off x="9952074" y="2984441"/>
            <a:ext cx="21833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Helvetica" pitchFamily="2" charset="0"/>
              </a:rPr>
              <a:t>Iyer &amp; Malik,</a:t>
            </a:r>
          </a:p>
          <a:p>
            <a:r>
              <a:rPr lang="en-US" sz="1600" dirty="0">
                <a:latin typeface="Helvetica" pitchFamily="2" charset="0"/>
              </a:rPr>
              <a:t>Phys. Rev. Fluids. 2019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C9576B-B636-A28C-216C-0549ABFF3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7904"/>
            <a:ext cx="10515600" cy="734794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Past work on hypersonic boundary layers (DNS &amp; LES)</a:t>
            </a:r>
          </a:p>
        </p:txBody>
      </p:sp>
    </p:spTree>
    <p:extLst>
      <p:ext uri="{BB962C8B-B14F-4D97-AF65-F5344CB8AC3E}">
        <p14:creationId xmlns:p14="http://schemas.microsoft.com/office/powerpoint/2010/main" val="27317947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3ded8b1b-070d-4629-82e4-c0b019f46057}" enabled="0" method="" siteId="{3ded8b1b-070d-4629-82e4-c0b019f46057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11051</TotalTime>
  <Words>3631</Words>
  <Application>Microsoft Macintosh PowerPoint</Application>
  <PresentationFormat>Widescreen</PresentationFormat>
  <Paragraphs>527</Paragraphs>
  <Slides>47</Slides>
  <Notes>46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3" baseType="lpstr">
      <vt:lpstr>Andale Mono</vt:lpstr>
      <vt:lpstr>Arial</vt:lpstr>
      <vt:lpstr>Calibri</vt:lpstr>
      <vt:lpstr>Helvetica</vt:lpstr>
      <vt:lpstr>Helvetica Neue</vt:lpstr>
      <vt:lpstr>Office Theme</vt:lpstr>
      <vt:lpstr>Wall model for simulation of high-enthalpy hypersonic flows</vt:lpstr>
      <vt:lpstr>Research Team</vt:lpstr>
      <vt:lpstr>Outline</vt:lpstr>
      <vt:lpstr>Outline</vt:lpstr>
      <vt:lpstr>Modeling and Predicting Hypersonic Entry Systems</vt:lpstr>
      <vt:lpstr>High Enthalpy Effects for Hypersonic Flows</vt:lpstr>
      <vt:lpstr>Turbulence Modeling Approaches</vt:lpstr>
      <vt:lpstr>Wall Modeled Large Eddy Simulation</vt:lpstr>
      <vt:lpstr>Past work on hypersonic boundary layers (DNS &amp; LES)</vt:lpstr>
      <vt:lpstr>DNS of Hypersonic Flows with High-Enthalpy Effects</vt:lpstr>
      <vt:lpstr>Outline</vt:lpstr>
      <vt:lpstr>Current State-of-the-Art</vt:lpstr>
      <vt:lpstr>Research Objective</vt:lpstr>
      <vt:lpstr>Innovations &amp; Potential Impacts</vt:lpstr>
      <vt:lpstr>Approach</vt:lpstr>
      <vt:lpstr>Outline</vt:lpstr>
      <vt:lpstr>Standard Equilibrium ODE Based Wall Model</vt:lpstr>
      <vt:lpstr>Two-Temperature Wall Model</vt:lpstr>
      <vt:lpstr>Two-Temperature Governing Equations</vt:lpstr>
      <vt:lpstr>Two-Temperature Wall Model</vt:lpstr>
      <vt:lpstr>Numerical Implementation</vt:lpstr>
      <vt:lpstr>Discretized System</vt:lpstr>
      <vt:lpstr>Numerical Implementation (Wall-model equations)</vt:lpstr>
      <vt:lpstr>Stand-alone Wall Model Code</vt:lpstr>
      <vt:lpstr>Outline</vt:lpstr>
      <vt:lpstr>Verification of the Two-Temperature Wall model</vt:lpstr>
      <vt:lpstr>RANS Test Cases</vt:lpstr>
      <vt:lpstr>Isothermal Wall RANS (Nitrogen)</vt:lpstr>
      <vt:lpstr>Isothermal Wall RANS (Oxygen)</vt:lpstr>
      <vt:lpstr>Adiabatic Wall RANS (Nitrogen)</vt:lpstr>
      <vt:lpstr>Adiabatic Wall RANS (Oxygen)</vt:lpstr>
      <vt:lpstr>Comparing the Wall Model to RANS</vt:lpstr>
      <vt:lpstr>RANS vs. Wall Model - Nitrogen isothermal</vt:lpstr>
      <vt:lpstr>RANS vs. Wall Model - Nitrogen isothermal</vt:lpstr>
      <vt:lpstr>RANS vs. Wall Model - Oxygen isothermal</vt:lpstr>
      <vt:lpstr>RANS vs. Wall Model - Oxygen isothermal</vt:lpstr>
      <vt:lpstr>Isothermal walls convergence</vt:lpstr>
      <vt:lpstr>Wall boundary conditions (isothermal)</vt:lpstr>
      <vt:lpstr>RANS vs. Wall Model - Nitrogen adiabatic</vt:lpstr>
      <vt:lpstr>RANS vs. Wall Model - Nitrogen adiabatic</vt:lpstr>
      <vt:lpstr>RANS vs. Wall Model - Oxygen adiabatic</vt:lpstr>
      <vt:lpstr>RANS vs. Wall Model - Oxygen adiabatic</vt:lpstr>
      <vt:lpstr>Adiabatic walls convergence</vt:lpstr>
      <vt:lpstr>Wall boundary conditions (adiabatic)</vt:lpstr>
      <vt:lpstr>Outline</vt:lpstr>
      <vt:lpstr>Summary and Next Steps</vt:lpstr>
      <vt:lpstr>Acknowledgments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Farnsworth</dc:creator>
  <cp:lastModifiedBy>Robyn Macdonald</cp:lastModifiedBy>
  <cp:revision>106</cp:revision>
  <dcterms:created xsi:type="dcterms:W3CDTF">2020-02-21T04:18:43Z</dcterms:created>
  <dcterms:modified xsi:type="dcterms:W3CDTF">2025-08-04T03:25:19Z</dcterms:modified>
</cp:coreProperties>
</file>