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74" r:id="rId4"/>
  </p:sldMasterIdLst>
  <p:notesMasterIdLst>
    <p:notesMasterId r:id="rId53"/>
  </p:notesMasterIdLst>
  <p:sldIdLst>
    <p:sldId id="269" r:id="rId5"/>
    <p:sldId id="36981" r:id="rId6"/>
    <p:sldId id="36984" r:id="rId7"/>
    <p:sldId id="37033" r:id="rId8"/>
    <p:sldId id="36987" r:id="rId9"/>
    <p:sldId id="36991" r:id="rId10"/>
    <p:sldId id="37004" r:id="rId11"/>
    <p:sldId id="37005" r:id="rId12"/>
    <p:sldId id="37012" r:id="rId13"/>
    <p:sldId id="37030" r:id="rId14"/>
    <p:sldId id="37007" r:id="rId15"/>
    <p:sldId id="36989" r:id="rId16"/>
    <p:sldId id="37024" r:id="rId17"/>
    <p:sldId id="37032" r:id="rId18"/>
    <p:sldId id="37023" r:id="rId19"/>
    <p:sldId id="37010" r:id="rId20"/>
    <p:sldId id="36983" r:id="rId21"/>
    <p:sldId id="37028" r:id="rId22"/>
    <p:sldId id="37031" r:id="rId23"/>
    <p:sldId id="37011" r:id="rId24"/>
    <p:sldId id="37027" r:id="rId25"/>
    <p:sldId id="37029" r:id="rId26"/>
    <p:sldId id="37013" r:id="rId27"/>
    <p:sldId id="36993" r:id="rId28"/>
    <p:sldId id="36994" r:id="rId29"/>
    <p:sldId id="37014" r:id="rId30"/>
    <p:sldId id="36988" r:id="rId31"/>
    <p:sldId id="36990" r:id="rId32"/>
    <p:sldId id="36992" r:id="rId33"/>
    <p:sldId id="36995" r:id="rId34"/>
    <p:sldId id="36996" r:id="rId35"/>
    <p:sldId id="37008" r:id="rId36"/>
    <p:sldId id="37009" r:id="rId37"/>
    <p:sldId id="36997" r:id="rId38"/>
    <p:sldId id="36998" r:id="rId39"/>
    <p:sldId id="36999" r:id="rId40"/>
    <p:sldId id="37001" r:id="rId41"/>
    <p:sldId id="37000" r:id="rId42"/>
    <p:sldId id="37002" r:id="rId43"/>
    <p:sldId id="37016" r:id="rId44"/>
    <p:sldId id="37017" r:id="rId45"/>
    <p:sldId id="37018" r:id="rId46"/>
    <p:sldId id="37020" r:id="rId47"/>
    <p:sldId id="37021" r:id="rId48"/>
    <p:sldId id="37019" r:id="rId49"/>
    <p:sldId id="37022" r:id="rId50"/>
    <p:sldId id="37003" r:id="rId51"/>
    <p:sldId id="37006"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437FF"/>
    <a:srgbClr val="0066B3"/>
    <a:srgbClr val="EAEAEA"/>
    <a:srgbClr val="DEEBF7"/>
    <a:srgbClr val="C5E0B4"/>
    <a:srgbClr val="E2F0D9"/>
    <a:srgbClr val="E9EBF5"/>
    <a:srgbClr val="CFD5EB"/>
    <a:srgbClr val="ED1C24"/>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02" autoAdjust="0"/>
    <p:restoredTop sz="96767" autoAdjust="0"/>
  </p:normalViewPr>
  <p:slideViewPr>
    <p:cSldViewPr snapToGrid="0" showGuides="1">
      <p:cViewPr varScale="1">
        <p:scale>
          <a:sx n="134" d="100"/>
          <a:sy n="134" d="100"/>
        </p:scale>
        <p:origin x="162" y="174"/>
      </p:cViewPr>
      <p:guideLst>
        <p:guide orient="horz" pos="2160"/>
        <p:guide pos="3840"/>
      </p:guideLst>
    </p:cSldViewPr>
  </p:slideViewPr>
  <p:outlineViewPr>
    <p:cViewPr>
      <p:scale>
        <a:sx n="33" d="100"/>
        <a:sy n="33" d="100"/>
      </p:scale>
      <p:origin x="0" y="-5060"/>
    </p:cViewPr>
  </p:outlineViewPr>
  <p:notesTextViewPr>
    <p:cViewPr>
      <p:scale>
        <a:sx n="1" d="1"/>
        <a:sy n="1" d="1"/>
      </p:scale>
      <p:origin x="0" y="0"/>
    </p:cViewPr>
  </p:notesTextViewPr>
  <p:sorterViewPr>
    <p:cViewPr varScale="1">
      <p:scale>
        <a:sx n="90" d="100"/>
        <a:sy n="9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13625-F780-4664-B539-945AD998D560}" type="datetimeFigureOut">
              <a:rPr lang="en-US" smtClean="0"/>
              <a:t>7/30/2025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DA5A9-6D35-4B84-95DD-DFA9AFE7DAD0}" type="slidenum">
              <a:rPr lang="en-US" smtClean="0"/>
              <a:t>‹#›</a:t>
            </a:fld>
            <a:endParaRPr lang="en-US" dirty="0"/>
          </a:p>
        </p:txBody>
      </p:sp>
    </p:spTree>
    <p:extLst>
      <p:ext uri="{BB962C8B-B14F-4D97-AF65-F5344CB8AC3E}">
        <p14:creationId xmlns:p14="http://schemas.microsoft.com/office/powerpoint/2010/main" val="4234750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DA5A9-6D35-4B84-95DD-DFA9AFE7DAD0}" type="slidenum">
              <a:rPr lang="en-US" smtClean="0"/>
              <a:t>1</a:t>
            </a:fld>
            <a:endParaRPr lang="en-US" dirty="0"/>
          </a:p>
        </p:txBody>
      </p:sp>
    </p:spTree>
    <p:extLst>
      <p:ext uri="{BB962C8B-B14F-4D97-AF65-F5344CB8AC3E}">
        <p14:creationId xmlns:p14="http://schemas.microsoft.com/office/powerpoint/2010/main" val="1839289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14422"/>
            <a:ext cx="10363200" cy="3300383"/>
          </a:xfrm>
          <a:prstGeom prst="rect">
            <a:avLst/>
          </a:prstGeom>
        </p:spPr>
        <p:txBody>
          <a:bodyPr anchor="ctr"/>
          <a:lstStyle>
            <a:lvl1pPr algn="ctr">
              <a:defRPr sz="44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Box 6"/>
          <p:cNvSpPr txBox="1"/>
          <p:nvPr userDrawn="1"/>
        </p:nvSpPr>
        <p:spPr>
          <a:xfrm>
            <a:off x="9060686" y="135151"/>
            <a:ext cx="2328563" cy="425758"/>
          </a:xfrm>
          <a:prstGeom prst="rect">
            <a:avLst/>
          </a:prstGeom>
          <a:noFill/>
        </p:spPr>
        <p:txBody>
          <a:bodyPr wrap="square" rtlCol="0">
            <a:spAutoFit/>
          </a:bodyPr>
          <a:lstStyle/>
          <a:p>
            <a:pPr algn="r">
              <a:lnSpc>
                <a:spcPts val="1250"/>
              </a:lnSpc>
            </a:pPr>
            <a:r>
              <a:rPr lang="en-US" sz="1050" dirty="0">
                <a:solidFill>
                  <a:schemeClr val="bg1"/>
                </a:solidFill>
                <a:latin typeface="Arial" panose="020B0604020202020204" pitchFamily="34" charset="0"/>
                <a:cs typeface="Arial" panose="020B0604020202020204" pitchFamily="34" charset="0"/>
              </a:rPr>
              <a:t>National</a:t>
            </a:r>
            <a:r>
              <a:rPr lang="en-US" sz="1050" baseline="0" dirty="0">
                <a:solidFill>
                  <a:schemeClr val="bg1"/>
                </a:solidFill>
                <a:latin typeface="Arial" panose="020B0604020202020204" pitchFamily="34" charset="0"/>
                <a:cs typeface="Arial" panose="020B0604020202020204" pitchFamily="34" charset="0"/>
              </a:rPr>
              <a:t> Aeronautics and Space Administration</a:t>
            </a:r>
            <a:endParaRPr lang="en-US" sz="1050" dirty="0">
              <a:solidFill>
                <a:schemeClr val="bg1"/>
              </a:solidFill>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1430000" y="52088"/>
            <a:ext cx="0" cy="58521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914403" y="4332094"/>
            <a:ext cx="10363199" cy="1655762"/>
          </a:xfrm>
          <a:prstGeom prst="rect">
            <a:avLst/>
          </a:prstGeom>
        </p:spPr>
        <p:txBody>
          <a:bodyPr anchor="ctr">
            <a:normAutofit/>
          </a:bodyPr>
          <a:lstStyle>
            <a:lvl1pPr marL="0" indent="0" algn="ctr">
              <a:buNone/>
              <a:defRPr sz="2800">
                <a:solidFill>
                  <a:srgbClr val="0066B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ext Placeholder 4"/>
          <p:cNvSpPr>
            <a:spLocks noGrp="1"/>
          </p:cNvSpPr>
          <p:nvPr>
            <p:ph type="body" sz="quarter" idx="10"/>
          </p:nvPr>
        </p:nvSpPr>
        <p:spPr>
          <a:xfrm>
            <a:off x="914400" y="6205150"/>
            <a:ext cx="10363200" cy="348050"/>
          </a:xfrm>
          <a:prstGeom prst="rect">
            <a:avLst/>
          </a:prstGeom>
        </p:spPr>
        <p:txBody>
          <a:bodyPr anchor="ctr">
            <a:normAutofit/>
          </a:bodyPr>
          <a:lstStyle>
            <a:lvl1pPr marL="0" indent="0" algn="ctr">
              <a:buNone/>
              <a:defRPr sz="1800">
                <a:latin typeface="Arial" panose="020B0604020202020204" pitchFamily="34" charset="0"/>
                <a:cs typeface="Arial" panose="020B0604020202020204" pitchFamily="34" charset="0"/>
              </a:defRPr>
            </a:lvl1pPr>
            <a:lvl2pPr marL="233363" indent="0">
              <a:buNone/>
              <a:defRPr/>
            </a:lvl2pPr>
            <a:lvl3pPr marL="455613" indent="0">
              <a:buNone/>
              <a:defRPr/>
            </a:lvl3pPr>
            <a:lvl4pPr marL="685800" indent="0">
              <a:buNone/>
              <a:defRPr/>
            </a:lvl4pPr>
            <a:lvl5pPr marL="915988" indent="0">
              <a:buNone/>
              <a:defRPr/>
            </a:lvl5pPr>
          </a:lstStyle>
          <a:p>
            <a:pPr lvl="0"/>
            <a:r>
              <a:rPr lang="en-US" dirty="0"/>
              <a:t>Click to edit Master text styles</a:t>
            </a:r>
          </a:p>
        </p:txBody>
      </p:sp>
      <p:sp>
        <p:nvSpPr>
          <p:cNvPr id="14" name="TextBox 13"/>
          <p:cNvSpPr txBox="1"/>
          <p:nvPr userDrawn="1"/>
        </p:nvSpPr>
        <p:spPr>
          <a:xfrm>
            <a:off x="805249" y="139782"/>
            <a:ext cx="3690551" cy="414729"/>
          </a:xfrm>
          <a:prstGeom prst="rect">
            <a:avLst/>
          </a:prstGeom>
          <a:noFill/>
        </p:spPr>
        <p:txBody>
          <a:bodyPr wrap="square" rtlCol="0">
            <a:spAutoFit/>
          </a:bodyPr>
          <a:lstStyle/>
          <a:p>
            <a:pPr algn="l">
              <a:lnSpc>
                <a:spcPts val="1250"/>
              </a:lnSpc>
            </a:pPr>
            <a:r>
              <a:rPr lang="en-US" sz="1050" dirty="0">
                <a:solidFill>
                  <a:schemeClr val="bg1"/>
                </a:solidFill>
                <a:latin typeface="Arial" panose="020B0604020202020204" pitchFamily="34" charset="0"/>
                <a:cs typeface="Arial" panose="020B0604020202020204" pitchFamily="34" charset="0"/>
              </a:rPr>
              <a:t>Thermal Protection Materials Branch (TSM)</a:t>
            </a:r>
            <a:br>
              <a:rPr lang="en-US" sz="1050"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Ames Research Center</a:t>
            </a:r>
          </a:p>
        </p:txBody>
      </p:sp>
      <p:cxnSp>
        <p:nvCxnSpPr>
          <p:cNvPr id="13" name="Straight Connector 12"/>
          <p:cNvCxnSpPr/>
          <p:nvPr userDrawn="1"/>
        </p:nvCxnSpPr>
        <p:spPr>
          <a:xfrm>
            <a:off x="762000" y="52088"/>
            <a:ext cx="0" cy="58521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0F5FB2B-0795-0B4B-943E-D6481DB96C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723" y="28239"/>
            <a:ext cx="640080" cy="639891"/>
          </a:xfrm>
          <a:prstGeom prst="rect">
            <a:avLst/>
          </a:prstGeom>
        </p:spPr>
      </p:pic>
      <p:pic>
        <p:nvPicPr>
          <p:cNvPr id="8" name="Picture 7" descr="Text&#10;&#10;AI-generated content may be incorrect.">
            <a:extLst>
              <a:ext uri="{FF2B5EF4-FFF2-40B4-BE49-F238E27FC236}">
                <a16:creationId xmlns:a16="http://schemas.microsoft.com/office/drawing/2014/main" id="{5AAE930E-5E1C-EC40-79F9-3D5F3E91C1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0140" y="136869"/>
            <a:ext cx="2451720" cy="460259"/>
          </a:xfrm>
          <a:prstGeom prst="rect">
            <a:avLst/>
          </a:prstGeom>
        </p:spPr>
      </p:pic>
    </p:spTree>
    <p:extLst>
      <p:ext uri="{BB962C8B-B14F-4D97-AF65-F5344CB8AC3E}">
        <p14:creationId xmlns:p14="http://schemas.microsoft.com/office/powerpoint/2010/main" val="14973875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5092"/>
            <a:ext cx="10439400" cy="64070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198" y="914402"/>
            <a:ext cx="11277601" cy="548332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rgbClr val="0066B3"/>
              </a:buClr>
              <a:buSzPct val="12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461963" indent="-228600" algn="l" defTabSz="914400" rtl="0" eaLnBrk="1" latinLnBrk="0" hangingPunct="1">
              <a:lnSpc>
                <a:spcPct val="100000"/>
              </a:lnSpc>
              <a:spcBef>
                <a:spcPts val="500"/>
              </a:spcBef>
              <a:buClr>
                <a:srgbClr val="0066B3"/>
              </a:buClr>
              <a:buSzPct val="12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684213" indent="-228600" algn="l" defTabSz="914400" rtl="0" eaLnBrk="1" latinLnBrk="0" hangingPunct="1">
              <a:lnSpc>
                <a:spcPct val="100000"/>
              </a:lnSpc>
              <a:spcBef>
                <a:spcPts val="500"/>
              </a:spcBef>
              <a:buClr>
                <a:srgbClr val="0066B3"/>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100000"/>
              </a:lnSpc>
              <a:spcBef>
                <a:spcPts val="500"/>
              </a:spcBef>
              <a:buClr>
                <a:srgbClr val="0066B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144588" indent="-228600" algn="l" defTabSz="914400" rtl="0" eaLnBrk="1" latinLnBrk="0" hangingPunct="1">
              <a:lnSpc>
                <a:spcPct val="100000"/>
              </a:lnSpc>
              <a:spcBef>
                <a:spcPts val="500"/>
              </a:spcBef>
              <a:buClr>
                <a:srgbClr val="0066B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p:cNvSpPr>
            <a:spLocks noGrp="1"/>
          </p:cNvSpPr>
          <p:nvPr>
            <p:ph type="dt" sz="half" idx="2"/>
          </p:nvPr>
        </p:nvSpPr>
        <p:spPr>
          <a:xfrm>
            <a:off x="609600" y="6538664"/>
            <a:ext cx="2136347" cy="158861"/>
          </a:xfrm>
          <a:prstGeom prst="rect">
            <a:avLst/>
          </a:prstGeom>
        </p:spPr>
        <p:txBody>
          <a:bodyPr vert="horz" lIns="91440" tIns="45720" rIns="91440" bIns="45720" rtlCol="0" anchor="ctr"/>
          <a:lstStyle>
            <a:lvl1pPr algn="l">
              <a:defRPr sz="1050">
                <a:solidFill>
                  <a:schemeClr val="tx1">
                    <a:lumMod val="50000"/>
                    <a:lumOff val="50000"/>
                  </a:schemeClr>
                </a:solidFill>
                <a:latin typeface="Arial" panose="020B0604020202020204" pitchFamily="34" charset="0"/>
                <a:cs typeface="Arial" panose="020B0604020202020204" pitchFamily="34" charset="0"/>
              </a:defRPr>
            </a:lvl1pPr>
          </a:lstStyle>
          <a:p>
            <a:fld id="{F4C9B0B6-A55F-7E45-AFA5-579A7529D98A}" type="datetime4">
              <a:rPr lang="en-US" smtClean="0"/>
              <a:t>July 30, 2025</a:t>
            </a:fld>
            <a:endParaRPr lang="en-US" dirty="0"/>
          </a:p>
        </p:txBody>
      </p:sp>
      <p:sp>
        <p:nvSpPr>
          <p:cNvPr id="8" name="Footer Placeholder 5"/>
          <p:cNvSpPr>
            <a:spLocks noGrp="1"/>
          </p:cNvSpPr>
          <p:nvPr>
            <p:ph type="ftr" sz="quarter" idx="3"/>
          </p:nvPr>
        </p:nvSpPr>
        <p:spPr>
          <a:xfrm>
            <a:off x="3048000" y="6533467"/>
            <a:ext cx="6096000" cy="158861"/>
          </a:xfrm>
          <a:prstGeom prst="rect">
            <a:avLst/>
          </a:prstGeom>
        </p:spPr>
        <p:txBody>
          <a:bodyPr vert="horz" lIns="91440" tIns="45720" rIns="91440" bIns="45720" rtlCol="0" anchor="ctr"/>
          <a:lstStyle>
            <a:lvl1pPr algn="ctr">
              <a:defRPr sz="105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9" name="Slide Number Placeholder 6"/>
          <p:cNvSpPr>
            <a:spLocks noGrp="1"/>
          </p:cNvSpPr>
          <p:nvPr>
            <p:ph type="sldNum" sz="quarter" idx="4"/>
          </p:nvPr>
        </p:nvSpPr>
        <p:spPr>
          <a:xfrm>
            <a:off x="10365933" y="6529894"/>
            <a:ext cx="1219199" cy="156373"/>
          </a:xfrm>
          <a:prstGeom prst="rect">
            <a:avLst/>
          </a:prstGeom>
        </p:spPr>
        <p:txBody>
          <a:bodyPr vert="horz" lIns="91440" tIns="45720" rIns="91440" bIns="45720" rtlCol="0" anchor="ctr"/>
          <a:lstStyle>
            <a:lvl1pPr algn="r">
              <a:defRPr sz="1050">
                <a:solidFill>
                  <a:schemeClr val="tx1">
                    <a:lumMod val="50000"/>
                    <a:lumOff val="50000"/>
                  </a:schemeClr>
                </a:solidFill>
                <a:latin typeface="Arial" panose="020B0604020202020204" pitchFamily="34" charset="0"/>
                <a:cs typeface="Arial" panose="020B0604020202020204" pitchFamily="34" charset="0"/>
              </a:defRPr>
            </a:lvl1pPr>
          </a:lstStyle>
          <a:p>
            <a:fld id="{73FCCCAE-C0A6-4BB7-B82B-AC74E56A11C4}" type="slidenum">
              <a:rPr lang="en-US" smtClean="0"/>
              <a:pPr/>
              <a:t>‹#›</a:t>
            </a:fld>
            <a:endParaRPr lang="en-US" dirty="0"/>
          </a:p>
        </p:txBody>
      </p:sp>
      <p:pic>
        <p:nvPicPr>
          <p:cNvPr id="4" name="Picture 3">
            <a:extLst>
              <a:ext uri="{FF2B5EF4-FFF2-40B4-BE49-F238E27FC236}">
                <a16:creationId xmlns:a16="http://schemas.microsoft.com/office/drawing/2014/main" id="{EA90AADB-BE59-68BF-5BBC-7265F0F6CA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723" y="28239"/>
            <a:ext cx="640080" cy="639891"/>
          </a:xfrm>
          <a:prstGeom prst="rect">
            <a:avLst/>
          </a:prstGeom>
        </p:spPr>
      </p:pic>
      <p:pic>
        <p:nvPicPr>
          <p:cNvPr id="10" name="Picture 9" descr="Logo&#10;&#10;AI-generated content may be incorrect.">
            <a:extLst>
              <a:ext uri="{FF2B5EF4-FFF2-40B4-BE49-F238E27FC236}">
                <a16:creationId xmlns:a16="http://schemas.microsoft.com/office/drawing/2014/main" id="{81099D27-DC82-4D50-BB2D-6199C9EB67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22641" y="62602"/>
            <a:ext cx="531159" cy="571164"/>
          </a:xfrm>
          <a:prstGeom prst="rect">
            <a:avLst/>
          </a:prstGeom>
        </p:spPr>
      </p:pic>
    </p:spTree>
    <p:extLst>
      <p:ext uri="{BB962C8B-B14F-4D97-AF65-F5344CB8AC3E}">
        <p14:creationId xmlns:p14="http://schemas.microsoft.com/office/powerpoint/2010/main" val="385384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54486B5-C84C-7D4F-8FBA-B91F0E571D20}" type="datetime4">
              <a:rPr lang="en-US" smtClean="0"/>
              <a:t>July 30, 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3FCCCAE-C0A6-4BB7-B82B-AC74E56A11C4}" type="slidenum">
              <a:rPr lang="en-US" smtClean="0"/>
              <a:pPr/>
              <a:t>‹#›</a:t>
            </a:fld>
            <a:endParaRPr lang="en-US" dirty="0"/>
          </a:p>
        </p:txBody>
      </p:sp>
      <p:sp>
        <p:nvSpPr>
          <p:cNvPr id="7" name="Rectangle 6">
            <a:extLst>
              <a:ext uri="{FF2B5EF4-FFF2-40B4-BE49-F238E27FC236}">
                <a16:creationId xmlns:a16="http://schemas.microsoft.com/office/drawing/2014/main" id="{F66E5BCE-B4EB-6943-8619-600338B8B638}"/>
              </a:ext>
            </a:extLst>
          </p:cNvPr>
          <p:cNvSpPr/>
          <p:nvPr userDrawn="1"/>
        </p:nvSpPr>
        <p:spPr>
          <a:xfrm>
            <a:off x="0" y="6"/>
            <a:ext cx="12192000" cy="6857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pic>
        <p:nvPicPr>
          <p:cNvPr id="9" name="Picture 8">
            <a:extLst>
              <a:ext uri="{FF2B5EF4-FFF2-40B4-BE49-F238E27FC236}">
                <a16:creationId xmlns:a16="http://schemas.microsoft.com/office/drawing/2014/main" id="{3B3D70C8-3528-3B42-88BA-E04B66FE4A9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0480" y="52088"/>
            <a:ext cx="731520" cy="585216"/>
          </a:xfrm>
          <a:prstGeom prst="rect">
            <a:avLst/>
          </a:prstGeom>
        </p:spPr>
      </p:pic>
    </p:spTree>
    <p:extLst>
      <p:ext uri="{BB962C8B-B14F-4D97-AF65-F5344CB8AC3E}">
        <p14:creationId xmlns:p14="http://schemas.microsoft.com/office/powerpoint/2010/main" val="2437331984"/>
      </p:ext>
    </p:extLst>
  </p:cSld>
  <p:clrMap bg1="lt1" tx1="dk1" bg2="lt2" tx2="dk2" accent1="accent1" accent2="accent2" accent3="accent3" accent4="accent4" accent5="accent5" accent6="accent6" hlink="hlink" folHlink="folHlink"/>
  <p:sldLayoutIdLst>
    <p:sldLayoutId id="2147483686" r:id="rId1"/>
    <p:sldLayoutId id="2147483688" r:id="rId2"/>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hyperlink" Target="https://doi.org/10.2514/6.2023-0878" TargetMode="Externa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29.emf"/><Relationship Id="rId3" Type="http://schemas.microsoft.com/office/2007/relationships/hdphoto" Target="../media/hdphoto1.wdp"/><Relationship Id="rId7" Type="http://schemas.openxmlformats.org/officeDocument/2006/relationships/image" Target="../media/image28.em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hyperlink" Target="https://doi.org/10.2514/6.2023-0878" TargetMode="Externa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34.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39.emf"/></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60.pn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7" Type="http://schemas.openxmlformats.org/officeDocument/2006/relationships/image" Target="../media/image330.png"/><Relationship Id="rId2" Type="http://schemas.openxmlformats.org/officeDocument/2006/relationships/image" Target="../media/image48.JPG"/><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300.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50.emf"/><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51.emf"/></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52.emf"/><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53.emf"/></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 Id="rId6" Type="http://schemas.openxmlformats.org/officeDocument/2006/relationships/hyperlink" Target="https://doi.org/10.2514/6.2010-1212" TargetMode="External"/><Relationship Id="rId5" Type="http://schemas.openxmlformats.org/officeDocument/2006/relationships/image" Target="../media/image61.jpeg"/><Relationship Id="rId4" Type="http://schemas.openxmlformats.org/officeDocument/2006/relationships/image" Target="../media/image60.emf"/></Relationships>
</file>

<file path=ppt/slides/_rels/slide35.xml.rels><?xml version="1.0" encoding="UTF-8" standalone="yes"?>
<Relationships xmlns="http://schemas.openxmlformats.org/package/2006/relationships"><Relationship Id="rId8" Type="http://schemas.openxmlformats.org/officeDocument/2006/relationships/hyperlink" Target="https://doi.org/10.2514/1.A33606" TargetMode="External"/><Relationship Id="rId3" Type="http://schemas.openxmlformats.org/officeDocument/2006/relationships/image" Target="../media/image63.emf"/><Relationship Id="rId7" Type="http://schemas.openxmlformats.org/officeDocument/2006/relationships/image" Target="../media/image67.jpeg"/><Relationship Id="rId2" Type="http://schemas.openxmlformats.org/officeDocument/2006/relationships/image" Target="../media/image62.emf"/><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image" Target="../media/image65.jpeg"/><Relationship Id="rId4" Type="http://schemas.openxmlformats.org/officeDocument/2006/relationships/image" Target="../media/image64.emf"/><Relationship Id="rId9" Type="http://schemas.openxmlformats.org/officeDocument/2006/relationships/hyperlink" Target="https://doi.org/10.2514/6.2014-0728"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hyperlink" Target="https://doi.org/10.2514/2.3464"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68.jpeg"/></Relationships>
</file>

<file path=ppt/slides/_rels/slide37.xml.rels><?xml version="1.0" encoding="UTF-8" standalone="yes"?>
<Relationships xmlns="http://schemas.openxmlformats.org/package/2006/relationships"><Relationship Id="rId3" Type="http://schemas.openxmlformats.org/officeDocument/2006/relationships/image" Target="../media/image71.emf"/><Relationship Id="rId7" Type="http://schemas.openxmlformats.org/officeDocument/2006/relationships/image" Target="../media/image75.png"/><Relationship Id="rId2" Type="http://schemas.openxmlformats.org/officeDocument/2006/relationships/hyperlink" Target="https://doi.org/10.2514/6.2024-0950" TargetMode="External"/><Relationship Id="rId1" Type="http://schemas.openxmlformats.org/officeDocument/2006/relationships/slideLayout" Target="../slideLayouts/slideLayout2.xml"/><Relationship Id="rId6" Type="http://schemas.openxmlformats.org/officeDocument/2006/relationships/image" Target="../media/image74.emf"/><Relationship Id="rId5" Type="http://schemas.openxmlformats.org/officeDocument/2006/relationships/image" Target="../media/image73.emf"/><Relationship Id="rId4" Type="http://schemas.openxmlformats.org/officeDocument/2006/relationships/image" Target="../media/image72.emf"/></Relationships>
</file>

<file path=ppt/slides/_rels/slide38.x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image" Target="../media/image77.emf"/><Relationship Id="rId7" Type="http://schemas.openxmlformats.org/officeDocument/2006/relationships/image" Target="../media/image81.emf"/><Relationship Id="rId2" Type="http://schemas.openxmlformats.org/officeDocument/2006/relationships/image" Target="../media/image76.emf"/><Relationship Id="rId1" Type="http://schemas.openxmlformats.org/officeDocument/2006/relationships/slideLayout" Target="../slideLayouts/slideLayout2.xml"/><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image" Target="../media/image78.emf"/><Relationship Id="rId9" Type="http://schemas.openxmlformats.org/officeDocument/2006/relationships/image" Target="../media/image83.emf"/></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2514/6.2024-0950" TargetMode="External"/><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84.emf"/></Relationships>
</file>

<file path=ppt/slides/_rels/slide41.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2.xml"/><Relationship Id="rId5" Type="http://schemas.openxmlformats.org/officeDocument/2006/relationships/image" Target="../media/image88.emf"/><Relationship Id="rId4" Type="http://schemas.openxmlformats.org/officeDocument/2006/relationships/image" Target="../media/image87.emf"/></Relationships>
</file>

<file path=ppt/slides/_rels/slide42.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jpeg"/><Relationship Id="rId1" Type="http://schemas.openxmlformats.org/officeDocument/2006/relationships/slideLayout" Target="../slideLayouts/slideLayout2.xml"/><Relationship Id="rId5" Type="http://schemas.openxmlformats.org/officeDocument/2006/relationships/image" Target="../media/image92.emf"/><Relationship Id="rId4" Type="http://schemas.openxmlformats.org/officeDocument/2006/relationships/image" Target="../media/image91.emf"/></Relationships>
</file>

<file path=ppt/slides/_rels/slide4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61.png"/><Relationship Id="rId4" Type="http://schemas.openxmlformats.org/officeDocument/2006/relationships/image" Target="../media/image21.png"/><Relationship Id="rId9"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3.png"/><Relationship Id="rId7" Type="http://schemas.openxmlformats.org/officeDocument/2006/relationships/image" Target="../media/image160.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0.png"/><Relationship Id="rId4" Type="http://schemas.openxmlformats.org/officeDocument/2006/relationships/image" Target="../media/image130.png"/></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399" y="1248576"/>
            <a:ext cx="10363200" cy="4145480"/>
          </a:xfrm>
        </p:spPr>
        <p:txBody>
          <a:bodyPr/>
          <a:lstStyle/>
          <a:p>
            <a:br>
              <a:rPr lang="en-US" sz="3600" b="1" dirty="0"/>
            </a:br>
            <a:br>
              <a:rPr lang="en-US" sz="3600" b="1" dirty="0"/>
            </a:br>
            <a:r>
              <a:rPr lang="en-US" sz="3600" b="1" dirty="0"/>
              <a:t>Modular Trajectory Analysis Tool for Skip-Out and Aerocapture Maneuvers </a:t>
            </a:r>
            <a:br>
              <a:rPr lang="en-US" sz="3600" b="1" dirty="0"/>
            </a:br>
            <a:br>
              <a:rPr lang="en-US" sz="3600" b="1" dirty="0"/>
            </a:br>
            <a:r>
              <a:rPr lang="en-US" sz="2000" b="1" dirty="0"/>
              <a:t>Bohdan Wesely, </a:t>
            </a:r>
            <a:r>
              <a:rPr lang="en-US" sz="2000" dirty="0"/>
              <a:t>NASA ARC, Aerodyne Industries LLC. </a:t>
            </a:r>
            <a:br>
              <a:rPr lang="en-US" sz="2000" b="1" dirty="0"/>
            </a:br>
            <a:r>
              <a:rPr lang="en-US" sz="2000" b="1" dirty="0"/>
              <a:t>Periklis Papadopoulos, </a:t>
            </a:r>
            <a:r>
              <a:rPr lang="en-US" sz="2000" dirty="0"/>
              <a:t>SJSU Aerospace Engineering</a:t>
            </a:r>
            <a:br>
              <a:rPr lang="en-US" sz="2000" dirty="0"/>
            </a:br>
            <a:r>
              <a:rPr lang="en-US" sz="2000" b="1" dirty="0"/>
              <a:t>Paul Wercinski, </a:t>
            </a:r>
            <a:r>
              <a:rPr lang="en-US" sz="2000" dirty="0"/>
              <a:t>NASA ARC</a:t>
            </a:r>
            <a:br>
              <a:rPr lang="en-US" sz="2000" b="1" dirty="0"/>
            </a:br>
            <a:br>
              <a:rPr lang="en-US" sz="1400" b="1" dirty="0"/>
            </a:br>
            <a:br>
              <a:rPr lang="en-US" sz="2000" b="1" dirty="0"/>
            </a:br>
            <a:br>
              <a:rPr lang="en-US" sz="1600" b="1" dirty="0"/>
            </a:br>
            <a:endParaRPr lang="en-US" sz="2400" b="1" dirty="0">
              <a:solidFill>
                <a:srgbClr val="0066B3"/>
              </a:solidFill>
            </a:endParaRPr>
          </a:p>
        </p:txBody>
      </p:sp>
      <p:sp>
        <p:nvSpPr>
          <p:cNvPr id="2" name="TextBox 1">
            <a:extLst>
              <a:ext uri="{FF2B5EF4-FFF2-40B4-BE49-F238E27FC236}">
                <a16:creationId xmlns:a16="http://schemas.microsoft.com/office/drawing/2014/main" id="{5F30E1C0-967B-C9AE-DC2A-4DB9B5F2F060}"/>
              </a:ext>
            </a:extLst>
          </p:cNvPr>
          <p:cNvSpPr txBox="1"/>
          <p:nvPr/>
        </p:nvSpPr>
        <p:spPr>
          <a:xfrm>
            <a:off x="12528550" y="1320800"/>
            <a:ext cx="184731" cy="369332"/>
          </a:xfrm>
          <a:prstGeom prst="rect">
            <a:avLst/>
          </a:prstGeom>
          <a:noFill/>
        </p:spPr>
        <p:txBody>
          <a:bodyPr wrap="none" rtlCol="0">
            <a:spAutoFit/>
          </a:bodyPr>
          <a:lstStyle/>
          <a:p>
            <a:endParaRPr lang="en-US" dirty="0"/>
          </a:p>
        </p:txBody>
      </p:sp>
      <p:pic>
        <p:nvPicPr>
          <p:cNvPr id="8" name="Picture 7" descr="Text&#10;&#10;AI-generated content may be incorrect.">
            <a:extLst>
              <a:ext uri="{FF2B5EF4-FFF2-40B4-BE49-F238E27FC236}">
                <a16:creationId xmlns:a16="http://schemas.microsoft.com/office/drawing/2014/main" id="{A2C65526-AF29-105D-136C-C659BD832A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115" y="5850992"/>
            <a:ext cx="2917767" cy="716593"/>
          </a:xfrm>
          <a:prstGeom prst="rect">
            <a:avLst/>
          </a:prstGeom>
        </p:spPr>
      </p:pic>
    </p:spTree>
    <p:extLst>
      <p:ext uri="{BB962C8B-B14F-4D97-AF65-F5344CB8AC3E}">
        <p14:creationId xmlns:p14="http://schemas.microsoft.com/office/powerpoint/2010/main" val="140453253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1C0BB7-237D-600A-176D-7865FAB95B94}"/>
              </a:ext>
            </a:extLst>
          </p:cNvPr>
          <p:cNvSpPr>
            <a:spLocks noGrp="1"/>
          </p:cNvSpPr>
          <p:nvPr>
            <p:ph idx="1"/>
          </p:nvPr>
        </p:nvSpPr>
        <p:spPr>
          <a:xfrm>
            <a:off x="457199" y="3185985"/>
            <a:ext cx="11277601" cy="486030"/>
          </a:xfrm>
        </p:spPr>
        <p:txBody>
          <a:bodyPr/>
          <a:lstStyle/>
          <a:p>
            <a:pPr marL="0" indent="0" algn="ctr">
              <a:buNone/>
            </a:pPr>
            <a:r>
              <a:rPr lang="en-US" b="1" dirty="0"/>
              <a:t>Trajectory Sample Cases</a:t>
            </a:r>
          </a:p>
        </p:txBody>
      </p:sp>
      <p:sp>
        <p:nvSpPr>
          <p:cNvPr id="4" name="Slide Number Placeholder 3">
            <a:extLst>
              <a:ext uri="{FF2B5EF4-FFF2-40B4-BE49-F238E27FC236}">
                <a16:creationId xmlns:a16="http://schemas.microsoft.com/office/drawing/2014/main" id="{7AB1AD61-0C0D-F6B4-CF1B-14503C1CB951}"/>
              </a:ext>
            </a:extLst>
          </p:cNvPr>
          <p:cNvSpPr>
            <a:spLocks noGrp="1"/>
          </p:cNvSpPr>
          <p:nvPr>
            <p:ph type="sldNum" sz="quarter" idx="4"/>
          </p:nvPr>
        </p:nvSpPr>
        <p:spPr/>
        <p:txBody>
          <a:bodyPr/>
          <a:lstStyle/>
          <a:p>
            <a:fld id="{73FCCCAE-C0A6-4BB7-B82B-AC74E56A11C4}" type="slidenum">
              <a:rPr lang="en-US" smtClean="0"/>
              <a:pPr/>
              <a:t>10</a:t>
            </a:fld>
            <a:endParaRPr lang="en-US" dirty="0"/>
          </a:p>
        </p:txBody>
      </p:sp>
    </p:spTree>
    <p:extLst>
      <p:ext uri="{BB962C8B-B14F-4D97-AF65-F5344CB8AC3E}">
        <p14:creationId xmlns:p14="http://schemas.microsoft.com/office/powerpoint/2010/main" val="14212292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8AC4F70-ACD3-3832-7E32-40A593F65B1A}"/>
              </a:ext>
            </a:extLst>
          </p:cNvPr>
          <p:cNvPicPr>
            <a:picLocks noChangeAspect="1"/>
          </p:cNvPicPr>
          <p:nvPr/>
        </p:nvPicPr>
        <p:blipFill>
          <a:blip r:embed="rId2"/>
          <a:stretch>
            <a:fillRect/>
          </a:stretch>
        </p:blipFill>
        <p:spPr>
          <a:xfrm>
            <a:off x="6344093" y="936374"/>
            <a:ext cx="5448300" cy="4311650"/>
          </a:xfrm>
          <a:prstGeom prst="rect">
            <a:avLst/>
          </a:prstGeom>
        </p:spPr>
      </p:pic>
      <p:sp>
        <p:nvSpPr>
          <p:cNvPr id="2" name="Title 1">
            <a:extLst>
              <a:ext uri="{FF2B5EF4-FFF2-40B4-BE49-F238E27FC236}">
                <a16:creationId xmlns:a16="http://schemas.microsoft.com/office/drawing/2014/main" id="{E1FCA3FC-B9E9-5B10-7930-1D950CEC0664}"/>
              </a:ext>
            </a:extLst>
          </p:cNvPr>
          <p:cNvSpPr>
            <a:spLocks noGrp="1"/>
          </p:cNvSpPr>
          <p:nvPr>
            <p:ph type="title"/>
          </p:nvPr>
        </p:nvSpPr>
        <p:spPr/>
        <p:txBody>
          <a:bodyPr/>
          <a:lstStyle/>
          <a:p>
            <a:r>
              <a:rPr lang="en-US" dirty="0"/>
              <a:t>Multi-Pass Aerocapture at Venus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FDF79B-AB8C-0F62-1C2E-29F6E1A7CAA1}"/>
                  </a:ext>
                </a:extLst>
              </p:cNvPr>
              <p:cNvSpPr>
                <a:spLocks noGrp="1"/>
              </p:cNvSpPr>
              <p:nvPr>
                <p:ph idx="1"/>
              </p:nvPr>
            </p:nvSpPr>
            <p:spPr>
              <a:xfrm>
                <a:off x="457199" y="914402"/>
                <a:ext cx="5913121" cy="5898506"/>
              </a:xfrm>
            </p:spPr>
            <p:txBody>
              <a:bodyPr>
                <a:normAutofit/>
              </a:bodyPr>
              <a:lstStyle/>
              <a:p>
                <a:r>
                  <a:rPr lang="en-US" dirty="0"/>
                  <a:t>A conceptual design space was generated for a low ballistic coefficient multi-pass aerocapture vehicle at Venus. </a:t>
                </a:r>
              </a:p>
              <a:p>
                <a:r>
                  <a:rPr lang="en-US" dirty="0"/>
                  <a:t>A “sweet spot” for the initial apoapsis altitude can be found through optimization which for Venus is ~150000-250000 km.</a:t>
                </a:r>
              </a:p>
              <a:p>
                <a:pPr lvl="1"/>
                <a:r>
                  <a:rPr lang="en-US" dirty="0">
                    <a:ea typeface="SimSun" panose="02010600030101010101" pitchFamily="2" charset="-122"/>
                  </a:rPr>
                  <a:t>Low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𝐶</m:t>
                        </m:r>
                      </m:sub>
                    </m:sSub>
                    <m:r>
                      <a:rPr lang="en-US" i="1">
                        <a:latin typeface="Cambria Math" panose="02040503050406030204" pitchFamily="18" charset="0"/>
                      </a:rPr>
                      <m:t> </m:t>
                    </m:r>
                  </m:oMath>
                </a14:m>
                <a:r>
                  <a:rPr lang="en-US" dirty="0">
                    <a:ea typeface="SimSun" panose="02010600030101010101" pitchFamily="2" charset="-122"/>
                  </a:rPr>
                  <a:t>range chosen to allow for deployable TPS options.</a:t>
                </a:r>
                <a:endParaRPr lang="en-US" dirty="0"/>
              </a:p>
              <a:p>
                <a:r>
                  <a:rPr lang="en-US" dirty="0"/>
                  <a:t>Numerous test trajectories were validated against traditional aerocapture studies in literature and with the NASA ARC developed TRAJ program. </a:t>
                </a:r>
              </a:p>
            </p:txBody>
          </p:sp>
        </mc:Choice>
        <mc:Fallback xmlns="">
          <p:sp>
            <p:nvSpPr>
              <p:cNvPr id="3" name="Content Placeholder 2">
                <a:extLst>
                  <a:ext uri="{FF2B5EF4-FFF2-40B4-BE49-F238E27FC236}">
                    <a16:creationId xmlns:a16="http://schemas.microsoft.com/office/drawing/2014/main" id="{04FDF79B-AB8C-0F62-1C2E-29F6E1A7CAA1}"/>
                  </a:ext>
                </a:extLst>
              </p:cNvPr>
              <p:cNvSpPr>
                <a:spLocks noGrp="1" noRot="1" noChangeAspect="1" noMove="1" noResize="1" noEditPoints="1" noAdjustHandles="1" noChangeArrowheads="1" noChangeShapeType="1" noTextEdit="1"/>
              </p:cNvSpPr>
              <p:nvPr>
                <p:ph idx="1"/>
              </p:nvPr>
            </p:nvSpPr>
            <p:spPr>
              <a:xfrm>
                <a:off x="457199" y="914402"/>
                <a:ext cx="5913121" cy="5898506"/>
              </a:xfrm>
              <a:blipFill>
                <a:blip r:embed="rId3"/>
                <a:stretch>
                  <a:fillRect l="-1959" t="-1550" r="-154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3D71DF8-7AD6-CB18-53C4-D32EC88B6598}"/>
              </a:ext>
            </a:extLst>
          </p:cNvPr>
          <p:cNvSpPr>
            <a:spLocks noGrp="1"/>
          </p:cNvSpPr>
          <p:nvPr>
            <p:ph type="sldNum" sz="quarter" idx="4"/>
          </p:nvPr>
        </p:nvSpPr>
        <p:spPr/>
        <p:txBody>
          <a:bodyPr/>
          <a:lstStyle/>
          <a:p>
            <a:fld id="{73FCCCAE-C0A6-4BB7-B82B-AC74E56A11C4}" type="slidenum">
              <a:rPr lang="en-US" smtClean="0"/>
              <a:pPr/>
              <a:t>11</a:t>
            </a:fld>
            <a:endParaRPr lang="en-US" dirty="0"/>
          </a:p>
        </p:txBody>
      </p:sp>
      <p:sp>
        <p:nvSpPr>
          <p:cNvPr id="7" name="Star: 5 Points 6">
            <a:extLst>
              <a:ext uri="{FF2B5EF4-FFF2-40B4-BE49-F238E27FC236}">
                <a16:creationId xmlns:a16="http://schemas.microsoft.com/office/drawing/2014/main" id="{2DB46309-4077-BAE9-BF9D-B8626572A8BC}"/>
              </a:ext>
            </a:extLst>
          </p:cNvPr>
          <p:cNvSpPr/>
          <p:nvPr/>
        </p:nvSpPr>
        <p:spPr>
          <a:xfrm>
            <a:off x="7698807" y="3715832"/>
            <a:ext cx="225199" cy="23262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Text Box 2">
            <a:extLst>
              <a:ext uri="{FF2B5EF4-FFF2-40B4-BE49-F238E27FC236}">
                <a16:creationId xmlns:a16="http://schemas.microsoft.com/office/drawing/2014/main" id="{34A9E3EB-80DE-559E-A055-066995BAC164}"/>
              </a:ext>
            </a:extLst>
          </p:cNvPr>
          <p:cNvSpPr txBox="1">
            <a:spLocks noChangeArrowheads="1"/>
          </p:cNvSpPr>
          <p:nvPr/>
        </p:nvSpPr>
        <p:spPr bwMode="auto">
          <a:xfrm>
            <a:off x="9623867" y="1989902"/>
            <a:ext cx="2625725" cy="1725930"/>
          </a:xfrm>
          <a:prstGeom prst="rect">
            <a:avLst/>
          </a:prstGeom>
          <a:noFill/>
          <a:ln w="9525">
            <a:noFill/>
            <a:miter lim="800000"/>
            <a:headEnd/>
            <a:tailEnd/>
          </a:ln>
        </p:spPr>
        <p:txBody>
          <a:bodyPr rot="0" vert="horz" wrap="square" lIns="91440" tIns="45720" rIns="91440" bIns="45720" anchor="t" anchorCtr="0">
            <a:noAutofit/>
          </a:bodyPr>
          <a:lstStyle/>
          <a:p>
            <a:pPr marL="457200" marR="0" indent="-228600">
              <a:spcBef>
                <a:spcPts val="0"/>
              </a:spcBef>
              <a:spcAft>
                <a:spcPts val="0"/>
              </a:spcAft>
              <a:buFont typeface="Arial" panose="020B0604020202020204" pitchFamily="34" charset="0"/>
              <a:buChar char="•"/>
            </a:pPr>
            <a:r>
              <a:rPr lang="en-US" sz="1000" b="1" i="1" dirty="0">
                <a:effectLst/>
                <a:latin typeface="Times New Roman" panose="02020603050405020304" pitchFamily="18" charset="0"/>
                <a:ea typeface="SimSun" panose="02010600030101010101" pitchFamily="2" charset="-122"/>
              </a:rPr>
              <a:t>Initial orbit apoapsis is 175000 km</a:t>
            </a:r>
            <a:endParaRPr lang="en-US" sz="1200" b="1" dirty="0">
              <a:effectLst/>
              <a:latin typeface="Times New Roman" panose="02020603050405020304" pitchFamily="18" charset="0"/>
              <a:ea typeface="SimSun" panose="02010600030101010101" pitchFamily="2" charset="-122"/>
            </a:endParaRPr>
          </a:p>
          <a:p>
            <a:pPr marL="457200" marR="0" indent="-228600">
              <a:spcBef>
                <a:spcPts val="0"/>
              </a:spcBef>
              <a:spcAft>
                <a:spcPts val="0"/>
              </a:spcAft>
              <a:buFont typeface="Arial" panose="020B0604020202020204" pitchFamily="34" charset="0"/>
              <a:buChar char="•"/>
            </a:pPr>
            <a:r>
              <a:rPr lang="en-US" sz="1000" i="1" dirty="0">
                <a:effectLst/>
                <a:latin typeface="Times New Roman" panose="02020603050405020304" pitchFamily="18" charset="0"/>
                <a:ea typeface="SimSun" panose="02010600030101010101" pitchFamily="2" charset="-122"/>
              </a:rPr>
              <a:t>Vehicle diameter varied from 2-4 m</a:t>
            </a:r>
            <a:endParaRPr lang="en-US" sz="1200" dirty="0">
              <a:effectLst/>
              <a:latin typeface="Times New Roman" panose="02020603050405020304" pitchFamily="18" charset="0"/>
              <a:ea typeface="SimSun" panose="02010600030101010101" pitchFamily="2" charset="-122"/>
            </a:endParaRPr>
          </a:p>
          <a:p>
            <a:pPr marL="457200" marR="0" indent="-228600">
              <a:spcBef>
                <a:spcPts val="0"/>
              </a:spcBef>
              <a:spcAft>
                <a:spcPts val="0"/>
              </a:spcAft>
              <a:buFont typeface="Arial" panose="020B0604020202020204" pitchFamily="34" charset="0"/>
              <a:buChar char="•"/>
            </a:pPr>
            <a:r>
              <a:rPr lang="en-US" sz="1000" i="1" dirty="0">
                <a:effectLst/>
                <a:latin typeface="Times New Roman" panose="02020603050405020304" pitchFamily="18" charset="0"/>
                <a:ea typeface="SimSun" panose="02010600030101010101" pitchFamily="2" charset="-122"/>
              </a:rPr>
              <a:t>Nose radius is ¼ the vehicle diameter</a:t>
            </a:r>
            <a:endParaRPr lang="en-US" sz="1200" dirty="0">
              <a:effectLst/>
              <a:latin typeface="Times New Roman" panose="02020603050405020304" pitchFamily="18" charset="0"/>
              <a:ea typeface="SimSun" panose="02010600030101010101" pitchFamily="2" charset="-122"/>
            </a:endParaRPr>
          </a:p>
          <a:p>
            <a:pPr marL="457200" marR="0" indent="-228600">
              <a:spcBef>
                <a:spcPts val="0"/>
              </a:spcBef>
              <a:spcAft>
                <a:spcPts val="0"/>
              </a:spcAft>
              <a:buFont typeface="Arial" panose="020B0604020202020204" pitchFamily="34" charset="0"/>
              <a:buChar char="•"/>
            </a:pPr>
            <a:r>
              <a:rPr lang="en-US" sz="1000" i="1" dirty="0">
                <a:effectLst/>
                <a:latin typeface="Times New Roman" panose="02020603050405020304" pitchFamily="18" charset="0"/>
                <a:ea typeface="SimSun" panose="02010600030101010101" pitchFamily="2" charset="-122"/>
              </a:rPr>
              <a:t>70° Sphere Cone</a:t>
            </a:r>
            <a:endParaRPr lang="en-US" sz="1200" dirty="0">
              <a:effectLst/>
              <a:latin typeface="Times New Roman" panose="02020603050405020304" pitchFamily="18" charset="0"/>
              <a:ea typeface="SimSun" panose="02010600030101010101" pitchFamily="2" charset="-122"/>
            </a:endParaRPr>
          </a:p>
          <a:p>
            <a:pPr marL="457200" marR="0" indent="-228600">
              <a:spcBef>
                <a:spcPts val="0"/>
              </a:spcBef>
              <a:spcAft>
                <a:spcPts val="0"/>
              </a:spcAft>
              <a:buFont typeface="Arial" panose="020B0604020202020204" pitchFamily="34" charset="0"/>
              <a:buChar char="•"/>
            </a:pPr>
            <a:r>
              <a:rPr lang="en-US" sz="1000" i="1" dirty="0">
                <a:effectLst/>
                <a:latin typeface="Times New Roman" panose="02020603050405020304" pitchFamily="18" charset="0"/>
                <a:ea typeface="SimSun" panose="02010600030101010101" pitchFamily="2" charset="-122"/>
              </a:rPr>
              <a:t>α=10°/-10°</a:t>
            </a:r>
            <a:endParaRPr lang="en-US" sz="1200" dirty="0">
              <a:effectLst/>
              <a:latin typeface="Times New Roman" panose="02020603050405020304" pitchFamily="18" charset="0"/>
              <a:ea typeface="SimSun" panose="02010600030101010101" pitchFamily="2" charset="-122"/>
            </a:endParaRPr>
          </a:p>
          <a:p>
            <a:pPr marL="457200" marR="0" indent="-228600">
              <a:spcBef>
                <a:spcPts val="0"/>
              </a:spcBef>
              <a:spcAft>
                <a:spcPts val="0"/>
              </a:spcAft>
              <a:buFont typeface="Arial" panose="020B0604020202020204" pitchFamily="34" charset="0"/>
              <a:buChar char="•"/>
            </a:pPr>
            <a:r>
              <a:rPr lang="en-US" sz="1000" i="1" dirty="0">
                <a:effectLst/>
                <a:latin typeface="Times New Roman" panose="02020603050405020304" pitchFamily="18" charset="0"/>
                <a:ea typeface="SimSun" panose="02010600030101010101" pitchFamily="2" charset="-122"/>
              </a:rPr>
              <a:t>0°Lat, 170°Long, 150 km</a:t>
            </a:r>
            <a:endParaRPr lang="en-US" sz="1200" dirty="0">
              <a:effectLst/>
              <a:latin typeface="Times New Roman" panose="02020603050405020304" pitchFamily="18" charset="0"/>
              <a:ea typeface="SimSun" panose="02010600030101010101" pitchFamily="2" charset="-122"/>
            </a:endParaRPr>
          </a:p>
          <a:p>
            <a:pPr marL="457200" marR="0" indent="-228600">
              <a:spcBef>
                <a:spcPts val="0"/>
              </a:spcBef>
              <a:spcAft>
                <a:spcPts val="0"/>
              </a:spcAft>
              <a:buFont typeface="Arial" panose="020B0604020202020204" pitchFamily="34" charset="0"/>
              <a:buChar char="•"/>
            </a:pPr>
            <a:r>
              <a:rPr lang="en-US" sz="1000" i="1" dirty="0">
                <a:effectLst/>
                <a:latin typeface="Times New Roman" panose="02020603050405020304" pitchFamily="18" charset="0"/>
                <a:ea typeface="SimSun" panose="02010600030101010101" pitchFamily="2" charset="-122"/>
              </a:rPr>
              <a:t>Heating can vary by ~5-7% depending on entry long/lat and JD</a:t>
            </a:r>
          </a:p>
          <a:p>
            <a:pPr marL="457200" marR="0">
              <a:spcBef>
                <a:spcPts val="0"/>
              </a:spcBef>
              <a:spcAft>
                <a:spcPts val="0"/>
              </a:spcAft>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a:p>
            <a:pPr marL="457200" marR="0">
              <a:spcBef>
                <a:spcPts val="0"/>
              </a:spcBef>
              <a:spcAft>
                <a:spcPts val="0"/>
              </a:spcAft>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p:txBody>
      </p:sp>
      <p:pic>
        <p:nvPicPr>
          <p:cNvPr id="13" name="Picture 2" descr="Venus Fact Sheet">
            <a:extLst>
              <a:ext uri="{FF2B5EF4-FFF2-40B4-BE49-F238E27FC236}">
                <a16:creationId xmlns:a16="http://schemas.microsoft.com/office/drawing/2014/main" id="{10B7B5E3-69FA-8DBC-80FF-85793308A1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27433" y="3715832"/>
            <a:ext cx="1464960" cy="14649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B31BED2-FA79-4F92-159F-1A93AA46FEED}"/>
              </a:ext>
            </a:extLst>
          </p:cNvPr>
          <p:cNvSpPr txBox="1"/>
          <p:nvPr/>
        </p:nvSpPr>
        <p:spPr>
          <a:xfrm>
            <a:off x="6991793" y="5362325"/>
            <a:ext cx="4800600" cy="584775"/>
          </a:xfrm>
          <a:prstGeom prst="rect">
            <a:avLst/>
          </a:prstGeom>
          <a:noFill/>
        </p:spPr>
        <p:txBody>
          <a:bodyPr wrap="square" rtlCol="0">
            <a:spAutoFit/>
          </a:bodyPr>
          <a:lstStyle/>
          <a:p>
            <a:r>
              <a:rPr lang="en-US" sz="800" b="1" dirty="0"/>
              <a:t>Primary Venus Validation Reference</a:t>
            </a:r>
            <a:r>
              <a:rPr lang="en-US" sz="800" dirty="0"/>
              <a:t>: </a:t>
            </a:r>
          </a:p>
          <a:p>
            <a:r>
              <a:rPr lang="en-US" sz="800" dirty="0"/>
              <a:t>Lugo, R. A., Dutta, S., Matz, D., Johnson, B. J., Pensado, A. R., Roelke, E., Aguirre, J. T., and Powell, R., “Performance Analysis of SMALLSAT Aerocapture at Venus,” AIAA SCITECH 2023 Forum, Jan. 23–27, 2023, National Harbor, MD. </a:t>
            </a:r>
            <a:r>
              <a:rPr lang="en-US" sz="800" dirty="0">
                <a:hlinkClick r:id="rId5"/>
              </a:rPr>
              <a:t>https://doi.org/10.2514/6.2023-0878</a:t>
            </a:r>
            <a:r>
              <a:rPr lang="en-US" sz="800" dirty="0"/>
              <a:t> </a:t>
            </a:r>
          </a:p>
        </p:txBody>
      </p:sp>
    </p:spTree>
    <p:extLst>
      <p:ext uri="{BB962C8B-B14F-4D97-AF65-F5344CB8AC3E}">
        <p14:creationId xmlns:p14="http://schemas.microsoft.com/office/powerpoint/2010/main" val="418392934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78BD5-0CF0-4703-9B8C-C25ADA6EBD00}"/>
              </a:ext>
            </a:extLst>
          </p:cNvPr>
          <p:cNvSpPr>
            <a:spLocks noGrp="1"/>
          </p:cNvSpPr>
          <p:nvPr>
            <p:ph type="title"/>
          </p:nvPr>
        </p:nvSpPr>
        <p:spPr/>
        <p:txBody>
          <a:bodyPr/>
          <a:lstStyle/>
          <a:p>
            <a:r>
              <a:rPr lang="en-US" dirty="0"/>
              <a:t>Multi-Pass Aerocapture at Venus</a:t>
            </a:r>
          </a:p>
        </p:txBody>
      </p:sp>
      <p:sp>
        <p:nvSpPr>
          <p:cNvPr id="4" name="Slide Number Placeholder 3">
            <a:extLst>
              <a:ext uri="{FF2B5EF4-FFF2-40B4-BE49-F238E27FC236}">
                <a16:creationId xmlns:a16="http://schemas.microsoft.com/office/drawing/2014/main" id="{56986C1E-8776-33E0-FD0F-33A8575CD536}"/>
              </a:ext>
            </a:extLst>
          </p:cNvPr>
          <p:cNvSpPr>
            <a:spLocks noGrp="1"/>
          </p:cNvSpPr>
          <p:nvPr>
            <p:ph type="sldNum" sz="quarter" idx="4"/>
          </p:nvPr>
        </p:nvSpPr>
        <p:spPr/>
        <p:txBody>
          <a:bodyPr/>
          <a:lstStyle/>
          <a:p>
            <a:fld id="{73FCCCAE-C0A6-4BB7-B82B-AC74E56A11C4}" type="slidenum">
              <a:rPr lang="en-US" smtClean="0"/>
              <a:pPr/>
              <a:t>12</a:t>
            </a:fld>
            <a:endParaRPr lang="en-US" dirty="0"/>
          </a:p>
        </p:txBody>
      </p:sp>
      <p:sp>
        <p:nvSpPr>
          <p:cNvPr id="35" name="Content Placeholder 2">
            <a:extLst>
              <a:ext uri="{FF2B5EF4-FFF2-40B4-BE49-F238E27FC236}">
                <a16:creationId xmlns:a16="http://schemas.microsoft.com/office/drawing/2014/main" id="{4147C2B3-441D-ADC9-199B-0345759E3CA5}"/>
              </a:ext>
            </a:extLst>
          </p:cNvPr>
          <p:cNvSpPr txBox="1">
            <a:spLocks/>
          </p:cNvSpPr>
          <p:nvPr/>
        </p:nvSpPr>
        <p:spPr>
          <a:xfrm>
            <a:off x="457199" y="914402"/>
            <a:ext cx="4663441" cy="360044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00000"/>
              </a:lnSpc>
              <a:spcBef>
                <a:spcPts val="1000"/>
              </a:spcBef>
              <a:buClr>
                <a:srgbClr val="0066B3"/>
              </a:buClr>
              <a:buSzPct val="12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461963" indent="-228600" algn="l" defTabSz="914400" rtl="0" eaLnBrk="1" latinLnBrk="0" hangingPunct="1">
              <a:lnSpc>
                <a:spcPct val="100000"/>
              </a:lnSpc>
              <a:spcBef>
                <a:spcPts val="500"/>
              </a:spcBef>
              <a:buClr>
                <a:srgbClr val="0066B3"/>
              </a:buClr>
              <a:buSzPct val="12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684213" indent="-228600" algn="l" defTabSz="914400" rtl="0" eaLnBrk="1" latinLnBrk="0" hangingPunct="1">
              <a:lnSpc>
                <a:spcPct val="100000"/>
              </a:lnSpc>
              <a:spcBef>
                <a:spcPts val="500"/>
              </a:spcBef>
              <a:buClr>
                <a:srgbClr val="0066B3"/>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100000"/>
              </a:lnSpc>
              <a:spcBef>
                <a:spcPts val="500"/>
              </a:spcBef>
              <a:buClr>
                <a:srgbClr val="0066B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144588" indent="-228600" algn="l" defTabSz="914400" rtl="0" eaLnBrk="1" latinLnBrk="0" hangingPunct="1">
              <a:lnSpc>
                <a:spcPct val="100000"/>
              </a:lnSpc>
              <a:spcBef>
                <a:spcPts val="500"/>
              </a:spcBef>
              <a:buClr>
                <a:srgbClr val="0066B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500 km final target science orbit, 4 total atmospheric entries.</a:t>
            </a:r>
          </a:p>
          <a:p>
            <a:r>
              <a:rPr lang="en-US" dirty="0"/>
              <a:t>A mission planning routine determines the optimal number of atmospheric passes and TCM’s to reach the final target orbit. </a:t>
            </a:r>
          </a:p>
          <a:p>
            <a:r>
              <a:rPr lang="en-US" dirty="0"/>
              <a:t>The multi-pass offers a narrower range of aerothermal environments that are more benign than the single pass.</a:t>
            </a:r>
          </a:p>
          <a:p>
            <a:r>
              <a:rPr lang="en-US" dirty="0"/>
              <a:t>A future study might include a Monte Carlo analysis to determine whether a multi-pass approach is less sensitive to atmospheric or trajectory uncertainties.</a:t>
            </a:r>
          </a:p>
        </p:txBody>
      </p:sp>
      <p:pic>
        <p:nvPicPr>
          <p:cNvPr id="21" name="Picture 20" descr="Diagram&#10;&#10;AI-generated content may be incorrect.">
            <a:extLst>
              <a:ext uri="{FF2B5EF4-FFF2-40B4-BE49-F238E27FC236}">
                <a16:creationId xmlns:a16="http://schemas.microsoft.com/office/drawing/2014/main" id="{F35EEAE4-3216-CE67-F541-5BC05F979271}"/>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tretch>
            <a:fillRect/>
          </a:stretch>
        </p:blipFill>
        <p:spPr>
          <a:xfrm>
            <a:off x="457199" y="4440353"/>
            <a:ext cx="4308940" cy="1450224"/>
          </a:xfrm>
          <a:prstGeom prst="rect">
            <a:avLst/>
          </a:prstGeom>
        </p:spPr>
      </p:pic>
      <mc:AlternateContent xmlns:mc="http://schemas.openxmlformats.org/markup-compatibility/2006">
        <mc:Choice xmlns:a14="http://schemas.microsoft.com/office/drawing/2010/main" Requires="a14">
          <p:sp>
            <p:nvSpPr>
              <p:cNvPr id="22" name="Text Box 2">
                <a:extLst>
                  <a:ext uri="{FF2B5EF4-FFF2-40B4-BE49-F238E27FC236}">
                    <a16:creationId xmlns:a16="http://schemas.microsoft.com/office/drawing/2014/main" id="{6592DAE2-3911-F59D-1F91-06D2FCBE11E4}"/>
                  </a:ext>
                </a:extLst>
              </p:cNvPr>
              <p:cNvSpPr txBox="1">
                <a:spLocks noChangeArrowheads="1"/>
              </p:cNvSpPr>
              <p:nvPr/>
            </p:nvSpPr>
            <p:spPr bwMode="auto">
              <a:xfrm>
                <a:off x="10583" y="5847290"/>
                <a:ext cx="5181499" cy="817229"/>
              </a:xfrm>
              <a:prstGeom prst="rect">
                <a:avLst/>
              </a:prstGeom>
              <a:noFill/>
              <a:ln w="9525">
                <a:noFill/>
                <a:miter lim="800000"/>
                <a:headEnd/>
                <a:tailEnd/>
              </a:ln>
            </p:spPr>
            <p:txBody>
              <a:bodyPr rot="0" vert="horz" wrap="square" lIns="91440" tIns="45720" rIns="91440" bIns="45720" anchor="t" anchorCtr="0">
                <a:noAutofit/>
              </a:bodyPr>
              <a:lstStyle/>
              <a:p>
                <a:pPr marL="457200" marR="0" indent="-228600">
                  <a:spcBef>
                    <a:spcPts val="0"/>
                  </a:spcBef>
                  <a:spcAft>
                    <a:spcPts val="0"/>
                  </a:spcAft>
                  <a:buFont typeface="Arial" panose="020B0604020202020204" pitchFamily="34" charset="0"/>
                  <a:buChar char="•"/>
                </a:pP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𝐵</m:t>
                        </m:r>
                      </m:e>
                      <m:sub>
                        <m:r>
                          <a:rPr lang="en-US" sz="1200" b="0" i="1" smtClean="0">
                            <a:latin typeface="Cambria Math" panose="02040503050406030204" pitchFamily="18" charset="0"/>
                          </a:rPr>
                          <m:t>𝐶</m:t>
                        </m:r>
                      </m:sub>
                    </m:sSub>
                  </m:oMath>
                </a14:m>
                <a:r>
                  <a:rPr lang="en-US" sz="1200" i="1" dirty="0">
                    <a:effectLst/>
                    <a:latin typeface="Times New Roman" panose="02020603050405020304" pitchFamily="18" charset="0"/>
                    <a:ea typeface="SimSun" panose="02010600030101010101" pitchFamily="2" charset="-122"/>
                  </a:rPr>
                  <a:t> = 17.55 kg/m^2 at</a:t>
                </a:r>
                <a:r>
                  <a:rPr lang="en-US" sz="1200" dirty="0">
                    <a:latin typeface="Calibri" panose="020F0502020204030204" pitchFamily="34" charset="0"/>
                    <a:ea typeface="Calibri" panose="020F0502020204030204" pitchFamily="34" charset="0"/>
                    <a:cs typeface="Times New Roman" panose="02020603050405020304" pitchFamily="18" charset="0"/>
                  </a:rPr>
                  <a:t> α=0</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p>
              <a:p>
                <a:pPr marL="457200" marR="0" indent="-228600">
                  <a:spcBef>
                    <a:spcPts val="0"/>
                  </a:spcBef>
                  <a:spcAft>
                    <a:spcPts val="0"/>
                  </a:spcAft>
                  <a:buFont typeface="Arial" panose="020B0604020202020204" pitchFamily="34" charset="0"/>
                  <a:buChar char="•"/>
                </a:pPr>
                <a:r>
                  <a:rPr lang="en-US" sz="1200" dirty="0">
                    <a:latin typeface="Times New Roman" panose="02020603050405020304" pitchFamily="18" charset="0"/>
                    <a:ea typeface="Calibri" panose="020F0502020204030204" pitchFamily="34" charset="0"/>
                    <a:cs typeface="Times New Roman" panose="02020603050405020304" pitchFamily="18" charset="0"/>
                  </a:rPr>
                  <a:t>Corner radius and backshell geometry not modeled for this run, but are supported by Newtonian panel method</a:t>
                </a:r>
                <a:endParaRPr lang="en-US" sz="12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a:p>
                <a:pPr marL="457200" marR="0">
                  <a:spcBef>
                    <a:spcPts val="0"/>
                  </a:spcBef>
                  <a:spcAft>
                    <a:spcPts val="0"/>
                  </a:spcAft>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p:txBody>
          </p:sp>
        </mc:Choice>
        <mc:Fallback>
          <p:sp>
            <p:nvSpPr>
              <p:cNvPr id="22" name="Text Box 2">
                <a:extLst>
                  <a:ext uri="{FF2B5EF4-FFF2-40B4-BE49-F238E27FC236}">
                    <a16:creationId xmlns:a16="http://schemas.microsoft.com/office/drawing/2014/main" id="{6592DAE2-3911-F59D-1F91-06D2FCBE11E4}"/>
                  </a:ext>
                </a:extLst>
              </p:cNvPr>
              <p:cNvSpPr txBox="1">
                <a:spLocks noRot="1" noChangeAspect="1" noMove="1" noResize="1" noEditPoints="1" noAdjustHandles="1" noChangeArrowheads="1" noChangeShapeType="1" noTextEdit="1"/>
              </p:cNvSpPr>
              <p:nvPr/>
            </p:nvSpPr>
            <p:spPr bwMode="auto">
              <a:xfrm>
                <a:off x="10583" y="5847290"/>
                <a:ext cx="5181499" cy="817229"/>
              </a:xfrm>
              <a:prstGeom prst="rect">
                <a:avLst/>
              </a:prstGeom>
              <a:blipFill>
                <a:blip r:embed="rId4"/>
                <a:stretch>
                  <a:fillRect/>
                </a:stretch>
              </a:blipFill>
              <a:ln w="9525">
                <a:noFill/>
                <a:miter lim="800000"/>
                <a:headEnd/>
                <a:tailEnd/>
              </a:ln>
            </p:spPr>
            <p:txBody>
              <a:bodyPr/>
              <a:lstStyle/>
              <a:p>
                <a:r>
                  <a:rPr lang="en-US">
                    <a:noFill/>
                  </a:rPr>
                  <a:t> </a:t>
                </a:r>
              </a:p>
            </p:txBody>
          </p:sp>
        </mc:Fallback>
      </mc:AlternateContent>
      <p:grpSp>
        <p:nvGrpSpPr>
          <p:cNvPr id="3" name="Group 2">
            <a:extLst>
              <a:ext uri="{FF2B5EF4-FFF2-40B4-BE49-F238E27FC236}">
                <a16:creationId xmlns:a16="http://schemas.microsoft.com/office/drawing/2014/main" id="{0A5DD584-38FC-2CFC-BDB3-63865681C602}"/>
              </a:ext>
            </a:extLst>
          </p:cNvPr>
          <p:cNvGrpSpPr/>
          <p:nvPr/>
        </p:nvGrpSpPr>
        <p:grpSpPr>
          <a:xfrm>
            <a:off x="5011383" y="821583"/>
            <a:ext cx="7123176" cy="5577840"/>
            <a:chOff x="0" y="0"/>
            <a:chExt cx="6493264" cy="5079987"/>
          </a:xfrm>
        </p:grpSpPr>
        <p:pic>
          <p:nvPicPr>
            <p:cNvPr id="5" name="Picture 4">
              <a:extLst>
                <a:ext uri="{FF2B5EF4-FFF2-40B4-BE49-F238E27FC236}">
                  <a16:creationId xmlns:a16="http://schemas.microsoft.com/office/drawing/2014/main" id="{ACF2D462-B192-50CA-B48F-53D41B9F136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90299" y="0"/>
              <a:ext cx="3402965" cy="2549525"/>
            </a:xfrm>
            <a:prstGeom prst="rect">
              <a:avLst/>
            </a:prstGeom>
            <a:noFill/>
            <a:ln>
              <a:noFill/>
            </a:ln>
          </p:spPr>
        </p:pic>
        <p:pic>
          <p:nvPicPr>
            <p:cNvPr id="6" name="Picture 5">
              <a:extLst>
                <a:ext uri="{FF2B5EF4-FFF2-40B4-BE49-F238E27FC236}">
                  <a16:creationId xmlns:a16="http://schemas.microsoft.com/office/drawing/2014/main" id="{D3937147-6B4A-1F5B-2032-9F83A090B92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530462"/>
              <a:ext cx="3402965" cy="2549525"/>
            </a:xfrm>
            <a:prstGeom prst="rect">
              <a:avLst/>
            </a:prstGeom>
            <a:noFill/>
            <a:ln>
              <a:noFill/>
            </a:ln>
          </p:spPr>
        </p:pic>
        <p:pic>
          <p:nvPicPr>
            <p:cNvPr id="23" name="Picture 22">
              <a:extLst>
                <a:ext uri="{FF2B5EF4-FFF2-40B4-BE49-F238E27FC236}">
                  <a16:creationId xmlns:a16="http://schemas.microsoft.com/office/drawing/2014/main" id="{4891DCF0-6A82-C60E-C3FA-D31B11E4C47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90299" y="2530462"/>
              <a:ext cx="3402965" cy="2549525"/>
            </a:xfrm>
            <a:prstGeom prst="rect">
              <a:avLst/>
            </a:prstGeom>
            <a:noFill/>
            <a:ln>
              <a:noFill/>
            </a:ln>
          </p:spPr>
        </p:pic>
        <p:cxnSp>
          <p:nvCxnSpPr>
            <p:cNvPr id="24" name="Straight Connector 23">
              <a:extLst>
                <a:ext uri="{FF2B5EF4-FFF2-40B4-BE49-F238E27FC236}">
                  <a16:creationId xmlns:a16="http://schemas.microsoft.com/office/drawing/2014/main" id="{BE9C0D79-8474-08EA-F0AA-0D0B71B0733D}"/>
                </a:ext>
              </a:extLst>
            </p:cNvPr>
            <p:cNvCxnSpPr/>
            <p:nvPr/>
          </p:nvCxnSpPr>
          <p:spPr>
            <a:xfrm flipV="1">
              <a:off x="679269" y="2870096"/>
              <a:ext cx="64008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F93793-8659-51A4-E80C-F412C8821CC3}"/>
                </a:ext>
              </a:extLst>
            </p:cNvPr>
            <p:cNvCxnSpPr/>
            <p:nvPr/>
          </p:nvCxnSpPr>
          <p:spPr>
            <a:xfrm flipV="1">
              <a:off x="765110" y="3635207"/>
              <a:ext cx="54229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8B7BFE6-41C4-970E-0E30-41B319F6318C}"/>
                </a:ext>
              </a:extLst>
            </p:cNvPr>
            <p:cNvCxnSpPr/>
            <p:nvPr/>
          </p:nvCxnSpPr>
          <p:spPr>
            <a:xfrm>
              <a:off x="1240660" y="2870874"/>
              <a:ext cx="2540" cy="76200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F21D97B-E7F0-ECD0-017A-5477EE27444F}"/>
                </a:ext>
              </a:extLst>
            </p:cNvPr>
            <p:cNvCxnSpPr/>
            <p:nvPr/>
          </p:nvCxnSpPr>
          <p:spPr>
            <a:xfrm flipV="1">
              <a:off x="735252" y="3881535"/>
              <a:ext cx="54864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563E949-98E6-0625-1385-F45321E07AA3}"/>
                </a:ext>
              </a:extLst>
            </p:cNvPr>
            <p:cNvCxnSpPr/>
            <p:nvPr/>
          </p:nvCxnSpPr>
          <p:spPr>
            <a:xfrm flipV="1">
              <a:off x="738984" y="3758371"/>
              <a:ext cx="54229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CE967B5-C5F4-A07F-2FD3-06D6455E1226}"/>
                </a:ext>
              </a:extLst>
            </p:cNvPr>
            <p:cNvCxnSpPr/>
            <p:nvPr/>
          </p:nvCxnSpPr>
          <p:spPr>
            <a:xfrm>
              <a:off x="1240660" y="3755416"/>
              <a:ext cx="0" cy="13716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 Box 2">
              <a:extLst>
                <a:ext uri="{FF2B5EF4-FFF2-40B4-BE49-F238E27FC236}">
                  <a16:creationId xmlns:a16="http://schemas.microsoft.com/office/drawing/2014/main" id="{C645D838-353E-4F9B-9911-3796947F414D}"/>
                </a:ext>
              </a:extLst>
            </p:cNvPr>
            <p:cNvSpPr txBox="1">
              <a:spLocks noChangeArrowheads="1"/>
            </p:cNvSpPr>
            <p:nvPr/>
          </p:nvSpPr>
          <p:spPr bwMode="auto">
            <a:xfrm>
              <a:off x="1250302" y="3049244"/>
              <a:ext cx="1449880" cy="466090"/>
            </a:xfrm>
            <a:prstGeom prst="rect">
              <a:avLst/>
            </a:prstGeom>
            <a:noFill/>
            <a:ln w="9525">
              <a:noFill/>
              <a:miter lim="800000"/>
              <a:headEnd/>
              <a:tailEnd/>
            </a:ln>
          </p:spPr>
          <p:txBody>
            <a:bodyPr rot="0" vert="horz" wrap="square" lIns="91440" tIns="45720" rIns="91440" bIns="45720" anchor="t" anchorCtr="0">
              <a:noAutofit/>
            </a:bodyPr>
            <a:lstStyle/>
            <a:p>
              <a:pPr marL="0" marR="0">
                <a:buNone/>
              </a:pPr>
              <a:r>
                <a:rPr lang="en-US" sz="1100" i="1" dirty="0">
                  <a:effectLst/>
                  <a:latin typeface="Times New Roman" panose="02020603050405020304" pitchFamily="18" charset="0"/>
                  <a:ea typeface="SimSun" panose="02010600030101010101" pitchFamily="2" charset="-122"/>
                </a:rPr>
                <a:t>Single Pass, Large Design Range</a:t>
              </a:r>
              <a:endParaRPr lang="en-US" sz="1200" dirty="0">
                <a:effectLst/>
                <a:latin typeface="Times New Roman" panose="02020603050405020304" pitchFamily="18" charset="0"/>
                <a:ea typeface="SimSun" panose="02010600030101010101" pitchFamily="2" charset="-122"/>
              </a:endParaRPr>
            </a:p>
            <a:p>
              <a:pPr marL="0" marR="0">
                <a:buNone/>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a:p>
              <a:pPr marL="457200" marR="0">
                <a:lnSpc>
                  <a:spcPct val="115000"/>
                </a:lnSpc>
                <a:spcAft>
                  <a:spcPts val="800"/>
                </a:spcAft>
                <a:buNone/>
              </a:pPr>
              <a:r>
                <a:rPr lang="en-US" sz="10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1" name="Text Box 2">
              <a:extLst>
                <a:ext uri="{FF2B5EF4-FFF2-40B4-BE49-F238E27FC236}">
                  <a16:creationId xmlns:a16="http://schemas.microsoft.com/office/drawing/2014/main" id="{C8984E49-77ED-AAEE-9178-E8BEAEC69193}"/>
                </a:ext>
              </a:extLst>
            </p:cNvPr>
            <p:cNvSpPr txBox="1">
              <a:spLocks noChangeArrowheads="1"/>
            </p:cNvSpPr>
            <p:nvPr/>
          </p:nvSpPr>
          <p:spPr bwMode="auto">
            <a:xfrm>
              <a:off x="1239105" y="3616545"/>
              <a:ext cx="1413576" cy="466090"/>
            </a:xfrm>
            <a:prstGeom prst="rect">
              <a:avLst/>
            </a:prstGeom>
            <a:noFill/>
            <a:ln w="9525">
              <a:noFill/>
              <a:miter lim="800000"/>
              <a:headEnd/>
              <a:tailEnd/>
            </a:ln>
          </p:spPr>
          <p:txBody>
            <a:bodyPr rot="0" vert="horz" wrap="square" lIns="91440" tIns="45720" rIns="91440" bIns="45720" anchor="t" anchorCtr="0">
              <a:noAutofit/>
            </a:bodyPr>
            <a:lstStyle/>
            <a:p>
              <a:pPr marL="0" marR="0">
                <a:buNone/>
              </a:pPr>
              <a:r>
                <a:rPr lang="en-US" sz="1100" i="1" dirty="0">
                  <a:effectLst/>
                  <a:latin typeface="Times New Roman" panose="02020603050405020304" pitchFamily="18" charset="0"/>
                  <a:ea typeface="SimSun" panose="02010600030101010101" pitchFamily="2" charset="-122"/>
                </a:rPr>
                <a:t>Multi Pass, Smaller Design Range</a:t>
              </a:r>
              <a:endParaRPr lang="en-US" sz="1200" dirty="0">
                <a:effectLst/>
                <a:latin typeface="Times New Roman" panose="02020603050405020304" pitchFamily="18" charset="0"/>
                <a:ea typeface="SimSun" panose="02010600030101010101" pitchFamily="2" charset="-122"/>
              </a:endParaRPr>
            </a:p>
            <a:p>
              <a:pPr marL="0" marR="0">
                <a:buNone/>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a:p>
              <a:pPr marL="457200" marR="0">
                <a:lnSpc>
                  <a:spcPct val="115000"/>
                </a:lnSpc>
                <a:spcAft>
                  <a:spcPts val="800"/>
                </a:spcAft>
                <a:buNone/>
              </a:pPr>
              <a:r>
                <a:rPr lang="en-US" sz="10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2" name="Picture 31">
              <a:extLst>
                <a:ext uri="{FF2B5EF4-FFF2-40B4-BE49-F238E27FC236}">
                  <a16:creationId xmlns:a16="http://schemas.microsoft.com/office/drawing/2014/main" id="{DC93FB63-B8E9-5A4C-BB76-1C83CF5DAA5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406140" cy="2550795"/>
            </a:xfrm>
            <a:prstGeom prst="rect">
              <a:avLst/>
            </a:prstGeom>
            <a:noFill/>
            <a:ln>
              <a:noFill/>
            </a:ln>
          </p:spPr>
        </p:pic>
      </p:grpSp>
    </p:spTree>
    <p:extLst>
      <p:ext uri="{BB962C8B-B14F-4D97-AF65-F5344CB8AC3E}">
        <p14:creationId xmlns:p14="http://schemas.microsoft.com/office/powerpoint/2010/main" val="389785103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CA339-3F9D-EE2A-98F5-66AC240CEA86}"/>
              </a:ext>
            </a:extLst>
          </p:cNvPr>
          <p:cNvSpPr>
            <a:spLocks noGrp="1"/>
          </p:cNvSpPr>
          <p:nvPr>
            <p:ph type="title"/>
          </p:nvPr>
        </p:nvSpPr>
        <p:spPr/>
        <p:txBody>
          <a:bodyPr/>
          <a:lstStyle/>
          <a:p>
            <a:r>
              <a:rPr lang="en-US" dirty="0"/>
              <a:t>Summary and Next Steps</a:t>
            </a:r>
          </a:p>
        </p:txBody>
      </p:sp>
      <p:sp>
        <p:nvSpPr>
          <p:cNvPr id="3" name="Content Placeholder 2">
            <a:extLst>
              <a:ext uri="{FF2B5EF4-FFF2-40B4-BE49-F238E27FC236}">
                <a16:creationId xmlns:a16="http://schemas.microsoft.com/office/drawing/2014/main" id="{1786A8A4-CC44-5471-C74E-815EA5E98F44}"/>
              </a:ext>
            </a:extLst>
          </p:cNvPr>
          <p:cNvSpPr>
            <a:spLocks noGrp="1"/>
          </p:cNvSpPr>
          <p:nvPr>
            <p:ph idx="1"/>
          </p:nvPr>
        </p:nvSpPr>
        <p:spPr/>
        <p:txBody>
          <a:bodyPr>
            <a:normAutofit/>
          </a:bodyPr>
          <a:lstStyle/>
          <a:p>
            <a:r>
              <a:rPr lang="en-US" dirty="0"/>
              <a:t>A Novel EDL mission design tool has been developed that has the capability to study a wide range of entry problems to assess viability. </a:t>
            </a:r>
          </a:p>
          <a:p>
            <a:pPr lvl="1"/>
            <a:r>
              <a:rPr lang="en-US" dirty="0"/>
              <a:t>The program can optimize and simulate small propulsive maneuvers and con-ops for complex orbital insertion methods such as multi-pass aerocapture.</a:t>
            </a:r>
          </a:p>
          <a:p>
            <a:r>
              <a:rPr lang="en-US" dirty="0"/>
              <a:t>A stretch goal for this software tool would be to model interplanetary transfers and directly couple aspects like the launch window, launch vehicle, and gravity assists to the aerothermal and entry environment at the destination.</a:t>
            </a:r>
          </a:p>
          <a:p>
            <a:r>
              <a:rPr lang="en-US" dirty="0"/>
              <a:t>Some technical short-term improvements</a:t>
            </a:r>
          </a:p>
          <a:p>
            <a:pPr marL="742950" marR="0" lvl="1" indent="-285750">
              <a:lnSpc>
                <a:spcPct val="107000"/>
              </a:lnSpc>
              <a:spcBef>
                <a:spcPts val="0"/>
              </a:spcBef>
              <a:spcAft>
                <a:spcPts val="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N-body</a:t>
            </a:r>
          </a:p>
          <a:p>
            <a:pPr marL="742950" marR="0" lvl="1" indent="-285750">
              <a:lnSpc>
                <a:spcPct val="107000"/>
              </a:lnSpc>
              <a:spcBef>
                <a:spcPts val="0"/>
              </a:spcBef>
              <a:spcAft>
                <a:spcPts val="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SPICE integration</a:t>
            </a:r>
          </a:p>
          <a:p>
            <a:pPr marL="742950" marR="0" lvl="1" indent="-285750">
              <a:lnSpc>
                <a:spcPct val="107000"/>
              </a:lnSpc>
              <a:spcBef>
                <a:spcPts val="0"/>
              </a:spcBef>
              <a:spcAft>
                <a:spcPts val="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Translation to Python/C++</a:t>
            </a:r>
          </a:p>
          <a:p>
            <a:pPr marL="742950" marR="0" lvl="1" indent="-285750">
              <a:lnSpc>
                <a:spcPct val="107000"/>
              </a:lnSpc>
              <a:spcBef>
                <a:spcPts val="0"/>
              </a:spcBef>
              <a:spcAft>
                <a:spcPts val="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Expanded comparison with TRAJ, additional comparisons with other tools such as POST2, GENESIS,</a:t>
            </a:r>
          </a:p>
          <a:p>
            <a:pPr marL="742950" marR="0" lvl="1" indent="-285750">
              <a:lnSpc>
                <a:spcPct val="107000"/>
              </a:lnSpc>
              <a:spcBef>
                <a:spcPts val="0"/>
              </a:spcBef>
              <a:spcAft>
                <a:spcPts val="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6DOF, mass properties, stability</a:t>
            </a:r>
          </a:p>
          <a:p>
            <a:pPr marL="742950" marR="0" lvl="1" indent="-285750">
              <a:lnSpc>
                <a:spcPct val="107000"/>
              </a:lnSpc>
              <a:spcBef>
                <a:spcPts val="0"/>
              </a:spcBef>
              <a:spcAft>
                <a:spcPts val="80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Expanded radiat</a:t>
            </a:r>
            <a:r>
              <a:rPr lang="en-US" sz="1800" kern="100" dirty="0">
                <a:latin typeface="Calibri" panose="020F0502020204030204" pitchFamily="34" charset="0"/>
                <a:ea typeface="Calibri" panose="020F0502020204030204" pitchFamily="34" charset="0"/>
                <a:cs typeface="Times New Roman" panose="02020603050405020304" pitchFamily="18" charset="0"/>
              </a:rPr>
              <a:t>ive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heating correlations</a:t>
            </a:r>
          </a:p>
        </p:txBody>
      </p:sp>
      <p:sp>
        <p:nvSpPr>
          <p:cNvPr id="4" name="Slide Number Placeholder 3">
            <a:extLst>
              <a:ext uri="{FF2B5EF4-FFF2-40B4-BE49-F238E27FC236}">
                <a16:creationId xmlns:a16="http://schemas.microsoft.com/office/drawing/2014/main" id="{802874C3-453E-BFEE-428E-6405340EE931}"/>
              </a:ext>
            </a:extLst>
          </p:cNvPr>
          <p:cNvSpPr>
            <a:spLocks noGrp="1"/>
          </p:cNvSpPr>
          <p:nvPr>
            <p:ph type="sldNum" sz="quarter" idx="4"/>
          </p:nvPr>
        </p:nvSpPr>
        <p:spPr/>
        <p:txBody>
          <a:bodyPr/>
          <a:lstStyle/>
          <a:p>
            <a:fld id="{73FCCCAE-C0A6-4BB7-B82B-AC74E56A11C4}" type="slidenum">
              <a:rPr lang="en-US" smtClean="0"/>
              <a:pPr/>
              <a:t>13</a:t>
            </a:fld>
            <a:endParaRPr lang="en-US" dirty="0"/>
          </a:p>
        </p:txBody>
      </p:sp>
    </p:spTree>
    <p:extLst>
      <p:ext uri="{BB962C8B-B14F-4D97-AF65-F5344CB8AC3E}">
        <p14:creationId xmlns:p14="http://schemas.microsoft.com/office/powerpoint/2010/main" val="49272306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155B1-DBE7-D405-EF18-B126DFD76B94}"/>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73D41A66-4A9C-372D-68F2-CB87CF0C0BA9}"/>
              </a:ext>
            </a:extLst>
          </p:cNvPr>
          <p:cNvSpPr>
            <a:spLocks noGrp="1"/>
          </p:cNvSpPr>
          <p:nvPr>
            <p:ph idx="1"/>
          </p:nvPr>
        </p:nvSpPr>
        <p:spPr/>
        <p:txBody>
          <a:bodyPr/>
          <a:lstStyle/>
          <a:p>
            <a:r>
              <a:rPr lang="en-US" dirty="0"/>
              <a:t>Paul Wercinski, NASA mentor, NASA ARC, Entry Vehicles and Systems Branch</a:t>
            </a:r>
          </a:p>
          <a:p>
            <a:pPr lvl="1"/>
            <a:r>
              <a:rPr lang="en-US" dirty="0"/>
              <a:t>For countless guidance and technical assistance throughout this project. </a:t>
            </a:r>
          </a:p>
          <a:p>
            <a:r>
              <a:rPr lang="en-US" dirty="0"/>
              <a:t>Periklis Papadopoulos, SJSU Advisor</a:t>
            </a:r>
          </a:p>
          <a:p>
            <a:pPr lvl="1"/>
            <a:r>
              <a:rPr lang="en-US" dirty="0"/>
              <a:t>For valuable advice and feedback for this project and throughout my M.S. degree.</a:t>
            </a:r>
          </a:p>
          <a:p>
            <a:r>
              <a:rPr lang="en-US" dirty="0"/>
              <a:t>David Hash, Mairead Stackpoole, Ethiraj Venkatapathy, Todd White, NASA ARC, Entry Systems Division</a:t>
            </a:r>
          </a:p>
          <a:p>
            <a:pPr lvl="1"/>
            <a:r>
              <a:rPr lang="en-US" dirty="0"/>
              <a:t>For valuable feedback and technical insight during rehearsal presentation.</a:t>
            </a:r>
          </a:p>
        </p:txBody>
      </p:sp>
      <p:sp>
        <p:nvSpPr>
          <p:cNvPr id="4" name="Slide Number Placeholder 3">
            <a:extLst>
              <a:ext uri="{FF2B5EF4-FFF2-40B4-BE49-F238E27FC236}">
                <a16:creationId xmlns:a16="http://schemas.microsoft.com/office/drawing/2014/main" id="{844FFCA5-EF74-8D27-50E4-6C9F9B194349}"/>
              </a:ext>
            </a:extLst>
          </p:cNvPr>
          <p:cNvSpPr>
            <a:spLocks noGrp="1"/>
          </p:cNvSpPr>
          <p:nvPr>
            <p:ph type="sldNum" sz="quarter" idx="4"/>
          </p:nvPr>
        </p:nvSpPr>
        <p:spPr/>
        <p:txBody>
          <a:bodyPr/>
          <a:lstStyle/>
          <a:p>
            <a:fld id="{73FCCCAE-C0A6-4BB7-B82B-AC74E56A11C4}" type="slidenum">
              <a:rPr lang="en-US" smtClean="0"/>
              <a:pPr/>
              <a:t>14</a:t>
            </a:fld>
            <a:endParaRPr lang="en-US" dirty="0"/>
          </a:p>
        </p:txBody>
      </p:sp>
    </p:spTree>
    <p:extLst>
      <p:ext uri="{BB962C8B-B14F-4D97-AF65-F5344CB8AC3E}">
        <p14:creationId xmlns:p14="http://schemas.microsoft.com/office/powerpoint/2010/main" val="188041296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F4338B-D86C-567B-42DA-A161D8C97DEC}"/>
              </a:ext>
            </a:extLst>
          </p:cNvPr>
          <p:cNvSpPr>
            <a:spLocks noGrp="1"/>
          </p:cNvSpPr>
          <p:nvPr>
            <p:ph idx="1"/>
          </p:nvPr>
        </p:nvSpPr>
        <p:spPr>
          <a:xfrm>
            <a:off x="457199" y="3205801"/>
            <a:ext cx="11277601" cy="446398"/>
          </a:xfrm>
        </p:spPr>
        <p:txBody>
          <a:bodyPr>
            <a:normAutofit lnSpcReduction="10000"/>
          </a:bodyPr>
          <a:lstStyle/>
          <a:p>
            <a:pPr marL="0" indent="0" algn="ctr">
              <a:buNone/>
            </a:pPr>
            <a:r>
              <a:rPr lang="en-US" b="1" dirty="0"/>
              <a:t>Questions?</a:t>
            </a:r>
          </a:p>
        </p:txBody>
      </p:sp>
      <p:sp>
        <p:nvSpPr>
          <p:cNvPr id="4" name="Slide Number Placeholder 3">
            <a:extLst>
              <a:ext uri="{FF2B5EF4-FFF2-40B4-BE49-F238E27FC236}">
                <a16:creationId xmlns:a16="http://schemas.microsoft.com/office/drawing/2014/main" id="{7CD4E8F5-F93E-AEC3-796E-E003B50758D0}"/>
              </a:ext>
            </a:extLst>
          </p:cNvPr>
          <p:cNvSpPr>
            <a:spLocks noGrp="1"/>
          </p:cNvSpPr>
          <p:nvPr>
            <p:ph type="sldNum" sz="quarter" idx="4"/>
          </p:nvPr>
        </p:nvSpPr>
        <p:spPr/>
        <p:txBody>
          <a:bodyPr/>
          <a:lstStyle/>
          <a:p>
            <a:fld id="{73FCCCAE-C0A6-4BB7-B82B-AC74E56A11C4}" type="slidenum">
              <a:rPr lang="en-US" smtClean="0"/>
              <a:pPr/>
              <a:t>15</a:t>
            </a:fld>
            <a:endParaRPr lang="en-US" dirty="0"/>
          </a:p>
        </p:txBody>
      </p:sp>
    </p:spTree>
    <p:extLst>
      <p:ext uri="{BB962C8B-B14F-4D97-AF65-F5344CB8AC3E}">
        <p14:creationId xmlns:p14="http://schemas.microsoft.com/office/powerpoint/2010/main" val="102436013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9D987-1559-6284-6DB6-6CC0B8D7B4E2}"/>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CCF4338B-D86C-567B-42DA-A161D8C97DEC}"/>
              </a:ext>
            </a:extLst>
          </p:cNvPr>
          <p:cNvSpPr>
            <a:spLocks noGrp="1"/>
          </p:cNvSpPr>
          <p:nvPr>
            <p:ph idx="1"/>
          </p:nvPr>
        </p:nvSpPr>
        <p:spPr>
          <a:xfrm>
            <a:off x="457199" y="3205801"/>
            <a:ext cx="11277601" cy="446398"/>
          </a:xfrm>
        </p:spPr>
        <p:txBody>
          <a:bodyPr>
            <a:normAutofit lnSpcReduction="10000"/>
          </a:bodyPr>
          <a:lstStyle/>
          <a:p>
            <a:pPr marL="0" indent="0" algn="ctr">
              <a:buNone/>
            </a:pPr>
            <a:r>
              <a:rPr lang="en-US" b="1" dirty="0"/>
              <a:t>Backup</a:t>
            </a:r>
          </a:p>
        </p:txBody>
      </p:sp>
      <p:sp>
        <p:nvSpPr>
          <p:cNvPr id="4" name="Slide Number Placeholder 3">
            <a:extLst>
              <a:ext uri="{FF2B5EF4-FFF2-40B4-BE49-F238E27FC236}">
                <a16:creationId xmlns:a16="http://schemas.microsoft.com/office/drawing/2014/main" id="{7CD4E8F5-F93E-AEC3-796E-E003B50758D0}"/>
              </a:ext>
            </a:extLst>
          </p:cNvPr>
          <p:cNvSpPr>
            <a:spLocks noGrp="1"/>
          </p:cNvSpPr>
          <p:nvPr>
            <p:ph type="sldNum" sz="quarter" idx="4"/>
          </p:nvPr>
        </p:nvSpPr>
        <p:spPr/>
        <p:txBody>
          <a:bodyPr/>
          <a:lstStyle/>
          <a:p>
            <a:fld id="{73FCCCAE-C0A6-4BB7-B82B-AC74E56A11C4}" type="slidenum">
              <a:rPr lang="en-US" smtClean="0"/>
              <a:pPr/>
              <a:t>16</a:t>
            </a:fld>
            <a:endParaRPr lang="en-US" dirty="0"/>
          </a:p>
        </p:txBody>
      </p:sp>
    </p:spTree>
    <p:extLst>
      <p:ext uri="{BB962C8B-B14F-4D97-AF65-F5344CB8AC3E}">
        <p14:creationId xmlns:p14="http://schemas.microsoft.com/office/powerpoint/2010/main" val="19547032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724A3-7970-3009-23C1-5914EA745442}"/>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A4D2272B-2520-6FA7-57AA-4678136B5C19}"/>
              </a:ext>
            </a:extLst>
          </p:cNvPr>
          <p:cNvSpPr>
            <a:spLocks noGrp="1"/>
          </p:cNvSpPr>
          <p:nvPr>
            <p:ph idx="1"/>
          </p:nvPr>
        </p:nvSpPr>
        <p:spPr/>
        <p:txBody>
          <a:bodyPr>
            <a:normAutofit fontScale="85000" lnSpcReduction="20000"/>
          </a:bodyPr>
          <a:lstStyle/>
          <a:p>
            <a:r>
              <a:rPr lang="en-US" dirty="0"/>
              <a:t>A variety of trajectory simulation software exist such as POST, GENESIS, FAST, etc.</a:t>
            </a:r>
          </a:p>
          <a:p>
            <a:r>
              <a:rPr lang="en-US" dirty="0"/>
              <a:t>Copernicus and several other tools exist for interplanetary mission design and maneuver optimization. </a:t>
            </a:r>
          </a:p>
          <a:p>
            <a:r>
              <a:rPr lang="en-US" dirty="0"/>
              <a:t>Most importantly, programming a physics simulation from scratch re-enforces fundamental mathematics knowledge, modeling, and programming techniques that are all relevant to EDL and space systems in general. </a:t>
            </a:r>
          </a:p>
          <a:p>
            <a:pPr lvl="1"/>
            <a:r>
              <a:rPr lang="en-US" dirty="0"/>
              <a:t>Also, building a completely new codebase/architecture is rare, legacy programs are often used for 20+ years. While they can be continuously updated, there are often fundamental limitations and out of date implementations that remain.</a:t>
            </a:r>
          </a:p>
          <a:p>
            <a:pPr lvl="1"/>
            <a:r>
              <a:rPr lang="en-US" dirty="0"/>
              <a:t>Bloating out an architecture by adding modules, wrappers, and libraries while leaving original source untouched can lead to lower readability, original authors often retire or move on.</a:t>
            </a:r>
          </a:p>
          <a:p>
            <a:r>
              <a:rPr lang="en-US" dirty="0"/>
              <a:t>At its core, 2-body gravitational mechanics isn’t that difficult to simulate in a modern development environment like MATLAB or Julia. </a:t>
            </a:r>
          </a:p>
          <a:p>
            <a:r>
              <a:rPr lang="en-US" dirty="0"/>
              <a:t>Additional fidelity and physics can easily be added without starting over or throwing off the existing models.</a:t>
            </a:r>
          </a:p>
          <a:p>
            <a:r>
              <a:rPr lang="en-US" dirty="0"/>
              <a:t>While traditional aerocapture has been simulated numerous times in literature, a simulation combining multiple atmospheric entries, propulsive maneuvers, and trajectory optimizations is not as common.</a:t>
            </a:r>
          </a:p>
        </p:txBody>
      </p:sp>
      <p:sp>
        <p:nvSpPr>
          <p:cNvPr id="4" name="Slide Number Placeholder 3">
            <a:extLst>
              <a:ext uri="{FF2B5EF4-FFF2-40B4-BE49-F238E27FC236}">
                <a16:creationId xmlns:a16="http://schemas.microsoft.com/office/drawing/2014/main" id="{E64022E9-6D37-F4BD-0DE5-128C53ACC1E6}"/>
              </a:ext>
            </a:extLst>
          </p:cNvPr>
          <p:cNvSpPr>
            <a:spLocks noGrp="1"/>
          </p:cNvSpPr>
          <p:nvPr>
            <p:ph type="sldNum" sz="quarter" idx="4"/>
          </p:nvPr>
        </p:nvSpPr>
        <p:spPr/>
        <p:txBody>
          <a:bodyPr/>
          <a:lstStyle/>
          <a:p>
            <a:fld id="{73FCCCAE-C0A6-4BB7-B82B-AC74E56A11C4}" type="slidenum">
              <a:rPr lang="en-US" smtClean="0"/>
              <a:pPr/>
              <a:t>17</a:t>
            </a:fld>
            <a:endParaRPr lang="en-US" dirty="0"/>
          </a:p>
        </p:txBody>
      </p:sp>
    </p:spTree>
    <p:extLst>
      <p:ext uri="{BB962C8B-B14F-4D97-AF65-F5344CB8AC3E}">
        <p14:creationId xmlns:p14="http://schemas.microsoft.com/office/powerpoint/2010/main" val="343941923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A3FC-B9E9-5B10-7930-1D950CEC0664}"/>
              </a:ext>
            </a:extLst>
          </p:cNvPr>
          <p:cNvSpPr>
            <a:spLocks noGrp="1"/>
          </p:cNvSpPr>
          <p:nvPr>
            <p:ph type="title"/>
          </p:nvPr>
        </p:nvSpPr>
        <p:spPr/>
        <p:txBody>
          <a:bodyPr/>
          <a:lstStyle/>
          <a:p>
            <a:r>
              <a:rPr lang="en-US" dirty="0"/>
              <a:t>Multi-Pass Aerocapture at Venus</a:t>
            </a:r>
          </a:p>
        </p:txBody>
      </p:sp>
      <p:sp>
        <p:nvSpPr>
          <p:cNvPr id="3" name="Content Placeholder 2">
            <a:extLst>
              <a:ext uri="{FF2B5EF4-FFF2-40B4-BE49-F238E27FC236}">
                <a16:creationId xmlns:a16="http://schemas.microsoft.com/office/drawing/2014/main" id="{04FDF79B-AB8C-0F62-1C2E-29F6E1A7CAA1}"/>
              </a:ext>
            </a:extLst>
          </p:cNvPr>
          <p:cNvSpPr>
            <a:spLocks noGrp="1"/>
          </p:cNvSpPr>
          <p:nvPr>
            <p:ph idx="1"/>
          </p:nvPr>
        </p:nvSpPr>
        <p:spPr>
          <a:xfrm>
            <a:off x="457199" y="914402"/>
            <a:ext cx="11525795" cy="5381895"/>
          </a:xfrm>
        </p:spPr>
        <p:txBody>
          <a:bodyPr>
            <a:normAutofit/>
          </a:bodyPr>
          <a:lstStyle/>
          <a:p>
            <a:r>
              <a:rPr lang="en-US" dirty="0"/>
              <a:t>Several planetary bodies were evaluated for the benefits of a multi-pass approach. </a:t>
            </a:r>
          </a:p>
          <a:p>
            <a:pPr lvl="1"/>
            <a:r>
              <a:rPr lang="en-US" dirty="0"/>
              <a:t>Uranus and Neptune, while popular for traditional aerocapture, aren’t applicable for a multi-pass apoapsis reduction due to the presence of natural satellites for free down-pumping maneuvers and limited science at ultra low orbits. </a:t>
            </a:r>
          </a:p>
          <a:p>
            <a:pPr lvl="1"/>
            <a:r>
              <a:rPr lang="en-US" dirty="0"/>
              <a:t>The Uranus moon Titania orbits at ~550,000 km, which is near the </a:t>
            </a:r>
            <a:r>
              <a:rPr lang="el-GR" dirty="0"/>
              <a:t>Δ</a:t>
            </a:r>
            <a:r>
              <a:rPr lang="en-US" dirty="0"/>
              <a:t>V limit of a bonded elliptical orbit. </a:t>
            </a:r>
          </a:p>
          <a:p>
            <a:r>
              <a:rPr lang="en-US" dirty="0"/>
              <a:t>Venus has no natural satellite and has ample science objectives in low (~500 km) orbits. The trajectory tool was used to explore the feasibility of a small-sat, multi-pass aerocapture mission.</a:t>
            </a:r>
          </a:p>
          <a:p>
            <a:r>
              <a:rPr lang="en-US" dirty="0"/>
              <a:t>A weighting function was used to evaluate the optimal aerocapture post-exit altitude based on stagnation heating rate and orbital period.</a:t>
            </a:r>
          </a:p>
        </p:txBody>
      </p:sp>
      <p:sp>
        <p:nvSpPr>
          <p:cNvPr id="4" name="Slide Number Placeholder 3">
            <a:extLst>
              <a:ext uri="{FF2B5EF4-FFF2-40B4-BE49-F238E27FC236}">
                <a16:creationId xmlns:a16="http://schemas.microsoft.com/office/drawing/2014/main" id="{A3D71DF8-7AD6-CB18-53C4-D32EC88B6598}"/>
              </a:ext>
            </a:extLst>
          </p:cNvPr>
          <p:cNvSpPr>
            <a:spLocks noGrp="1"/>
          </p:cNvSpPr>
          <p:nvPr>
            <p:ph type="sldNum" sz="quarter" idx="4"/>
          </p:nvPr>
        </p:nvSpPr>
        <p:spPr/>
        <p:txBody>
          <a:bodyPr/>
          <a:lstStyle/>
          <a:p>
            <a:fld id="{73FCCCAE-C0A6-4BB7-B82B-AC74E56A11C4}" type="slidenum">
              <a:rPr lang="en-US" smtClean="0"/>
              <a:pPr/>
              <a:t>18</a:t>
            </a:fld>
            <a:endParaRPr lang="en-US" dirty="0"/>
          </a:p>
        </p:txBody>
      </p:sp>
    </p:spTree>
    <p:extLst>
      <p:ext uri="{BB962C8B-B14F-4D97-AF65-F5344CB8AC3E}">
        <p14:creationId xmlns:p14="http://schemas.microsoft.com/office/powerpoint/2010/main" val="273936982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E8A9E-7C82-EF8F-2AA5-F4F24E7EC8B6}"/>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C7B48645-A3D6-41A3-C85F-2CB759F69E11}"/>
              </a:ext>
            </a:extLst>
          </p:cNvPr>
          <p:cNvPicPr>
            <a:picLocks noChangeAspect="1"/>
          </p:cNvPicPr>
          <p:nvPr/>
        </p:nvPicPr>
        <p:blipFill>
          <a:blip r:embed="rId2"/>
          <a:stretch>
            <a:fillRect/>
          </a:stretch>
        </p:blipFill>
        <p:spPr>
          <a:xfrm>
            <a:off x="6344093" y="936374"/>
            <a:ext cx="5448300" cy="4311650"/>
          </a:xfrm>
          <a:prstGeom prst="rect">
            <a:avLst/>
          </a:prstGeom>
        </p:spPr>
      </p:pic>
      <p:sp>
        <p:nvSpPr>
          <p:cNvPr id="2" name="Title 1">
            <a:extLst>
              <a:ext uri="{FF2B5EF4-FFF2-40B4-BE49-F238E27FC236}">
                <a16:creationId xmlns:a16="http://schemas.microsoft.com/office/drawing/2014/main" id="{A098D4F6-E40E-3BC3-4FAA-3E027669E95E}"/>
              </a:ext>
            </a:extLst>
          </p:cNvPr>
          <p:cNvSpPr>
            <a:spLocks noGrp="1"/>
          </p:cNvSpPr>
          <p:nvPr>
            <p:ph type="title"/>
          </p:nvPr>
        </p:nvSpPr>
        <p:spPr/>
        <p:txBody>
          <a:bodyPr/>
          <a:lstStyle/>
          <a:p>
            <a:r>
              <a:rPr lang="en-US" dirty="0"/>
              <a:t>Multi-Pass Aerocapture at Venus</a:t>
            </a:r>
          </a:p>
        </p:txBody>
      </p:sp>
      <p:sp>
        <p:nvSpPr>
          <p:cNvPr id="3" name="Content Placeholder 2">
            <a:extLst>
              <a:ext uri="{FF2B5EF4-FFF2-40B4-BE49-F238E27FC236}">
                <a16:creationId xmlns:a16="http://schemas.microsoft.com/office/drawing/2014/main" id="{ABB8A8CA-6C41-D4D3-B772-757FF0D5160D}"/>
              </a:ext>
            </a:extLst>
          </p:cNvPr>
          <p:cNvSpPr>
            <a:spLocks noGrp="1"/>
          </p:cNvSpPr>
          <p:nvPr>
            <p:ph idx="1"/>
          </p:nvPr>
        </p:nvSpPr>
        <p:spPr>
          <a:xfrm>
            <a:off x="457199" y="914402"/>
            <a:ext cx="5913121" cy="5898506"/>
          </a:xfrm>
        </p:spPr>
        <p:txBody>
          <a:bodyPr>
            <a:normAutofit lnSpcReduction="10000"/>
          </a:bodyPr>
          <a:lstStyle/>
          <a:p>
            <a:r>
              <a:rPr lang="en-US" dirty="0"/>
              <a:t>One of the drawbacks of a multi-pass approach is increased mission duration.</a:t>
            </a:r>
          </a:p>
          <a:p>
            <a:pPr lvl="1"/>
            <a:r>
              <a:rPr lang="en-US" dirty="0"/>
              <a:t>Orbital period varies non-linearly with apoapsis altitude. </a:t>
            </a:r>
          </a:p>
          <a:p>
            <a:r>
              <a:rPr lang="en-US" dirty="0"/>
              <a:t>Shaving off less </a:t>
            </a:r>
            <a:r>
              <a:rPr lang="el-GR" dirty="0"/>
              <a:t>Δ</a:t>
            </a:r>
            <a:r>
              <a:rPr lang="en-US" dirty="0"/>
              <a:t>V will produce a milder aerothermal environment but also a higher apoapsis and longer orbital period. </a:t>
            </a:r>
          </a:p>
          <a:p>
            <a:pPr lvl="1"/>
            <a:r>
              <a:rPr lang="en-US" dirty="0"/>
              <a:t>A “sweet spot” can be found through optimization which for Venus is an apoapsis of ~150000-250000 km.</a:t>
            </a:r>
          </a:p>
          <a:p>
            <a:r>
              <a:rPr lang="en-US" dirty="0"/>
              <a:t>Using this data, a conceptual design space can be generated for a low ballistic coefficient aerocapture vehicle at Venus targeting a 500 km science orbit. </a:t>
            </a:r>
          </a:p>
        </p:txBody>
      </p:sp>
      <p:sp>
        <p:nvSpPr>
          <p:cNvPr id="4" name="Slide Number Placeholder 3">
            <a:extLst>
              <a:ext uri="{FF2B5EF4-FFF2-40B4-BE49-F238E27FC236}">
                <a16:creationId xmlns:a16="http://schemas.microsoft.com/office/drawing/2014/main" id="{758E2305-F778-82EC-B11B-8B8ADC0D94D8}"/>
              </a:ext>
            </a:extLst>
          </p:cNvPr>
          <p:cNvSpPr>
            <a:spLocks noGrp="1"/>
          </p:cNvSpPr>
          <p:nvPr>
            <p:ph type="sldNum" sz="quarter" idx="4"/>
          </p:nvPr>
        </p:nvSpPr>
        <p:spPr/>
        <p:txBody>
          <a:bodyPr/>
          <a:lstStyle/>
          <a:p>
            <a:fld id="{73FCCCAE-C0A6-4BB7-B82B-AC74E56A11C4}" type="slidenum">
              <a:rPr lang="en-US" smtClean="0"/>
              <a:pPr/>
              <a:t>19</a:t>
            </a:fld>
            <a:endParaRPr lang="en-US" dirty="0"/>
          </a:p>
        </p:txBody>
      </p:sp>
      <p:sp>
        <p:nvSpPr>
          <p:cNvPr id="7" name="Star: 5 Points 6">
            <a:extLst>
              <a:ext uri="{FF2B5EF4-FFF2-40B4-BE49-F238E27FC236}">
                <a16:creationId xmlns:a16="http://schemas.microsoft.com/office/drawing/2014/main" id="{A646617F-7D5D-8C4A-5894-6EC3F38E2319}"/>
              </a:ext>
            </a:extLst>
          </p:cNvPr>
          <p:cNvSpPr/>
          <p:nvPr/>
        </p:nvSpPr>
        <p:spPr>
          <a:xfrm>
            <a:off x="7698807" y="3715832"/>
            <a:ext cx="225199" cy="23262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mc:AlternateContent xmlns:mc="http://schemas.openxmlformats.org/markup-compatibility/2006">
        <mc:Choice xmlns:a14="http://schemas.microsoft.com/office/drawing/2010/main" Requires="a14">
          <p:sp>
            <p:nvSpPr>
              <p:cNvPr id="8" name="Text Box 2">
                <a:extLst>
                  <a:ext uri="{FF2B5EF4-FFF2-40B4-BE49-F238E27FC236}">
                    <a16:creationId xmlns:a16="http://schemas.microsoft.com/office/drawing/2014/main" id="{B4AC718B-0C40-7805-C6FC-E7D085586AE8}"/>
                  </a:ext>
                </a:extLst>
              </p:cNvPr>
              <p:cNvSpPr txBox="1">
                <a:spLocks noChangeArrowheads="1"/>
              </p:cNvSpPr>
              <p:nvPr/>
            </p:nvSpPr>
            <p:spPr bwMode="auto">
              <a:xfrm>
                <a:off x="9623867" y="1989902"/>
                <a:ext cx="2625725" cy="1725930"/>
              </a:xfrm>
              <a:prstGeom prst="rect">
                <a:avLst/>
              </a:prstGeom>
              <a:noFill/>
              <a:ln w="9525">
                <a:noFill/>
                <a:miter lim="800000"/>
                <a:headEnd/>
                <a:tailEnd/>
              </a:ln>
            </p:spPr>
            <p:txBody>
              <a:bodyPr rot="0" vert="horz" wrap="square" lIns="91440" tIns="45720" rIns="91440" bIns="45720" anchor="t" anchorCtr="0">
                <a:noAutofit/>
              </a:bodyPr>
              <a:lstStyle/>
              <a:p>
                <a:pPr marL="457200" marR="0" indent="-228600">
                  <a:spcBef>
                    <a:spcPts val="0"/>
                  </a:spcBef>
                  <a:spcAft>
                    <a:spcPts val="0"/>
                  </a:spcAft>
                  <a:buFont typeface="Arial" panose="020B0604020202020204" pitchFamily="34" charset="0"/>
                  <a:buChar char="•"/>
                </a:pPr>
                <a:r>
                  <a:rPr lang="en-US" sz="1000" b="1" i="1" dirty="0">
                    <a:effectLst/>
                    <a:latin typeface="Times New Roman" panose="02020603050405020304" pitchFamily="18" charset="0"/>
                    <a:ea typeface="SimSun" panose="02010600030101010101" pitchFamily="2" charset="-122"/>
                  </a:rPr>
                  <a:t>Initial orbit apoapsis is 175000 km</a:t>
                </a:r>
                <a:endParaRPr lang="en-US" sz="1200" b="1" dirty="0">
                  <a:effectLst/>
                  <a:latin typeface="Times New Roman" panose="02020603050405020304" pitchFamily="18" charset="0"/>
                  <a:ea typeface="SimSun" panose="02010600030101010101" pitchFamily="2" charset="-122"/>
                </a:endParaRPr>
              </a:p>
              <a:p>
                <a:pPr marL="457200" marR="0" indent="-228600">
                  <a:spcBef>
                    <a:spcPts val="0"/>
                  </a:spcBef>
                  <a:spcAft>
                    <a:spcPts val="0"/>
                  </a:spcAft>
                  <a:buFont typeface="Arial" panose="020B0604020202020204" pitchFamily="34" charset="0"/>
                  <a:buChar char="•"/>
                </a:pPr>
                <a:r>
                  <a:rPr lang="en-US" sz="1000" i="1" dirty="0">
                    <a:effectLst/>
                    <a:latin typeface="Times New Roman" panose="02020603050405020304" pitchFamily="18" charset="0"/>
                    <a:ea typeface="SimSun" panose="02010600030101010101" pitchFamily="2" charset="-122"/>
                  </a:rPr>
                  <a:t>Vehicle diameter varied from 2-4 m</a:t>
                </a:r>
                <a:endParaRPr lang="en-US" sz="1200" dirty="0">
                  <a:effectLst/>
                  <a:latin typeface="Times New Roman" panose="02020603050405020304" pitchFamily="18" charset="0"/>
                  <a:ea typeface="SimSun" panose="02010600030101010101" pitchFamily="2" charset="-122"/>
                </a:endParaRPr>
              </a:p>
              <a:p>
                <a:pPr marL="457200" marR="0" indent="-228600">
                  <a:spcBef>
                    <a:spcPts val="0"/>
                  </a:spcBef>
                  <a:spcAft>
                    <a:spcPts val="0"/>
                  </a:spcAft>
                  <a:buFont typeface="Arial" panose="020B0604020202020204" pitchFamily="34" charset="0"/>
                  <a:buChar char="•"/>
                </a:pPr>
                <a:r>
                  <a:rPr lang="en-US" sz="1000" i="1" dirty="0">
                    <a:effectLst/>
                    <a:latin typeface="Times New Roman" panose="02020603050405020304" pitchFamily="18" charset="0"/>
                    <a:ea typeface="SimSun" panose="02010600030101010101" pitchFamily="2" charset="-122"/>
                  </a:rPr>
                  <a:t>Nose radius is ¼ the vehicle diameter</a:t>
                </a:r>
                <a:endParaRPr lang="en-US" sz="1200" dirty="0">
                  <a:effectLst/>
                  <a:latin typeface="Times New Roman" panose="02020603050405020304" pitchFamily="18" charset="0"/>
                  <a:ea typeface="SimSun" panose="02010600030101010101" pitchFamily="2" charset="-122"/>
                </a:endParaRPr>
              </a:p>
              <a:p>
                <a:pPr marL="457200" marR="0" indent="-228600">
                  <a:spcBef>
                    <a:spcPts val="0"/>
                  </a:spcBef>
                  <a:spcAft>
                    <a:spcPts val="0"/>
                  </a:spcAft>
                  <a:buFont typeface="Arial" panose="020B0604020202020204" pitchFamily="34" charset="0"/>
                  <a:buChar char="•"/>
                </a:pPr>
                <a:r>
                  <a:rPr lang="en-US" sz="1000" i="1" dirty="0">
                    <a:effectLst/>
                    <a:latin typeface="Times New Roman" panose="02020603050405020304" pitchFamily="18" charset="0"/>
                    <a:ea typeface="SimSun" panose="02010600030101010101" pitchFamily="2" charset="-122"/>
                  </a:rPr>
                  <a:t>70° Sphere Cone</a:t>
                </a:r>
                <a:endParaRPr lang="en-US" sz="1200" dirty="0">
                  <a:effectLst/>
                  <a:latin typeface="Times New Roman" panose="02020603050405020304" pitchFamily="18" charset="0"/>
                  <a:ea typeface="SimSun" panose="02010600030101010101" pitchFamily="2" charset="-122"/>
                </a:endParaRPr>
              </a:p>
              <a:p>
                <a:pPr marL="457200" marR="0" indent="-228600">
                  <a:spcBef>
                    <a:spcPts val="0"/>
                  </a:spcBef>
                  <a:spcAft>
                    <a:spcPts val="0"/>
                  </a:spcAft>
                  <a:buFont typeface="Arial" panose="020B0604020202020204" pitchFamily="34" charset="0"/>
                  <a:buChar char="•"/>
                </a:pPr>
                <a:r>
                  <a:rPr lang="en-US" sz="1000" i="1" dirty="0">
                    <a:effectLst/>
                    <a:latin typeface="Times New Roman" panose="02020603050405020304" pitchFamily="18" charset="0"/>
                    <a:ea typeface="SimSun" panose="02010600030101010101" pitchFamily="2" charset="-122"/>
                  </a:rPr>
                  <a:t>α=10°/-10°</a:t>
                </a:r>
                <a:endParaRPr lang="en-US" sz="1200" dirty="0">
                  <a:effectLst/>
                  <a:latin typeface="Times New Roman" panose="02020603050405020304" pitchFamily="18" charset="0"/>
                  <a:ea typeface="SimSun" panose="02010600030101010101" pitchFamily="2" charset="-122"/>
                </a:endParaRPr>
              </a:p>
              <a:p>
                <a:pPr marL="457200" marR="0" indent="-228600">
                  <a:spcBef>
                    <a:spcPts val="0"/>
                  </a:spcBef>
                  <a:spcAft>
                    <a:spcPts val="0"/>
                  </a:spcAft>
                  <a:buFont typeface="Arial" panose="020B0604020202020204" pitchFamily="34" charset="0"/>
                  <a:buChar char="•"/>
                </a:pPr>
                <a:r>
                  <a:rPr lang="en-US" sz="1000" i="1" dirty="0">
                    <a:effectLst/>
                    <a:latin typeface="Times New Roman" panose="02020603050405020304" pitchFamily="18" charset="0"/>
                    <a:ea typeface="SimSun" panose="02010600030101010101" pitchFamily="2" charset="-122"/>
                  </a:rPr>
                  <a:t>0°Lat, 170°Long, 150 km</a:t>
                </a:r>
                <a:endParaRPr lang="en-US" sz="1200" dirty="0">
                  <a:effectLst/>
                  <a:latin typeface="Times New Roman" panose="02020603050405020304" pitchFamily="18" charset="0"/>
                  <a:ea typeface="SimSun" panose="02010600030101010101" pitchFamily="2" charset="-122"/>
                </a:endParaRPr>
              </a:p>
              <a:p>
                <a:pPr marL="457200" marR="0" indent="-228600">
                  <a:spcBef>
                    <a:spcPts val="0"/>
                  </a:spcBef>
                  <a:spcAft>
                    <a:spcPts val="0"/>
                  </a:spcAft>
                  <a:buFont typeface="Arial" panose="020B0604020202020204" pitchFamily="34" charset="0"/>
                  <a:buChar char="•"/>
                </a:pPr>
                <a:r>
                  <a:rPr lang="en-US" sz="1000" i="1" dirty="0">
                    <a:effectLst/>
                    <a:latin typeface="Times New Roman" panose="02020603050405020304" pitchFamily="18" charset="0"/>
                    <a:ea typeface="SimSun" panose="02010600030101010101" pitchFamily="2" charset="-122"/>
                  </a:rPr>
                  <a:t>Heating can vary by ~5-7% depending on entry long/lat and JD</a:t>
                </a:r>
              </a:p>
              <a:p>
                <a:pPr marL="457200" marR="0" indent="-228600">
                  <a:spcBef>
                    <a:spcPts val="0"/>
                  </a:spcBef>
                  <a:spcAft>
                    <a:spcPts val="0"/>
                  </a:spcAft>
                  <a:buFont typeface="Arial" panose="020B0604020202020204" pitchFamily="34" charset="0"/>
                  <a:buChar char="•"/>
                </a:pPr>
                <a:r>
                  <a:rPr lang="en-US" sz="1000" i="1" dirty="0">
                    <a:effectLst/>
                    <a:latin typeface="Times New Roman" panose="02020603050405020304" pitchFamily="18" charset="0"/>
                    <a:ea typeface="SimSun" panose="02010600030101010101" pitchFamily="2" charset="-122"/>
                  </a:rPr>
                  <a:t>Low </a:t>
                </a:r>
                <a14:m>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𝐵</m:t>
                        </m:r>
                      </m:e>
                      <m:sub>
                        <m:r>
                          <a:rPr lang="en-US" sz="1000" b="0" i="1" smtClean="0">
                            <a:latin typeface="Cambria Math" panose="02040503050406030204" pitchFamily="18" charset="0"/>
                          </a:rPr>
                          <m:t>𝐶</m:t>
                        </m:r>
                      </m:sub>
                    </m:sSub>
                  </m:oMath>
                </a14:m>
                <a:r>
                  <a:rPr lang="en-US" sz="1200" i="1" dirty="0">
                    <a:effectLst/>
                    <a:latin typeface="Times New Roman" panose="02020603050405020304" pitchFamily="18" charset="0"/>
                    <a:ea typeface="SimSun" panose="02010600030101010101" pitchFamily="2" charset="-122"/>
                  </a:rPr>
                  <a:t> </a:t>
                </a:r>
                <a:r>
                  <a:rPr lang="en-US" sz="1000" i="1" dirty="0">
                    <a:latin typeface="Times New Roman" panose="02020603050405020304" pitchFamily="18" charset="0"/>
                    <a:ea typeface="SimSun" panose="02010600030101010101" pitchFamily="2" charset="-122"/>
                  </a:rPr>
                  <a:t>range chosen to allow for deployable TPS options</a:t>
                </a:r>
                <a:endParaRPr lang="en-US" sz="1200" i="1" dirty="0">
                  <a:effectLst/>
                  <a:latin typeface="Times New Roman" panose="02020603050405020304" pitchFamily="18" charset="0"/>
                  <a:ea typeface="SimSun" panose="02010600030101010101" pitchFamily="2" charset="-122"/>
                </a:endParaRPr>
              </a:p>
              <a:p>
                <a:pPr marL="457200" marR="0">
                  <a:spcBef>
                    <a:spcPts val="0"/>
                  </a:spcBef>
                  <a:spcAft>
                    <a:spcPts val="0"/>
                  </a:spcAft>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a:p>
                <a:pPr marL="457200" marR="0">
                  <a:spcBef>
                    <a:spcPts val="0"/>
                  </a:spcBef>
                  <a:spcAft>
                    <a:spcPts val="0"/>
                  </a:spcAft>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p:txBody>
          </p:sp>
        </mc:Choice>
        <mc:Fallback>
          <p:sp>
            <p:nvSpPr>
              <p:cNvPr id="8" name="Text Box 2">
                <a:extLst>
                  <a:ext uri="{FF2B5EF4-FFF2-40B4-BE49-F238E27FC236}">
                    <a16:creationId xmlns:a16="http://schemas.microsoft.com/office/drawing/2014/main" id="{B4AC718B-0C40-7805-C6FC-E7D085586AE8}"/>
                  </a:ext>
                </a:extLst>
              </p:cNvPr>
              <p:cNvSpPr txBox="1">
                <a:spLocks noRot="1" noChangeAspect="1" noMove="1" noResize="1" noEditPoints="1" noAdjustHandles="1" noChangeArrowheads="1" noChangeShapeType="1" noTextEdit="1"/>
              </p:cNvSpPr>
              <p:nvPr/>
            </p:nvSpPr>
            <p:spPr bwMode="auto">
              <a:xfrm>
                <a:off x="9623867" y="1989902"/>
                <a:ext cx="2625725" cy="1725930"/>
              </a:xfrm>
              <a:prstGeom prst="rect">
                <a:avLst/>
              </a:prstGeom>
              <a:blipFill>
                <a:blip r:embed="rId3"/>
                <a:stretch>
                  <a:fillRect r="-465"/>
                </a:stretch>
              </a:blipFill>
              <a:ln w="9525">
                <a:noFill/>
                <a:miter lim="800000"/>
                <a:headEnd/>
                <a:tailEnd/>
              </a:ln>
            </p:spPr>
            <p:txBody>
              <a:bodyPr/>
              <a:lstStyle/>
              <a:p>
                <a:r>
                  <a:rPr lang="en-US">
                    <a:noFill/>
                  </a:rPr>
                  <a:t> </a:t>
                </a:r>
              </a:p>
            </p:txBody>
          </p:sp>
        </mc:Fallback>
      </mc:AlternateContent>
      <p:pic>
        <p:nvPicPr>
          <p:cNvPr id="13" name="Picture 2" descr="Venus Fact Sheet">
            <a:extLst>
              <a:ext uri="{FF2B5EF4-FFF2-40B4-BE49-F238E27FC236}">
                <a16:creationId xmlns:a16="http://schemas.microsoft.com/office/drawing/2014/main" id="{ABD708C3-857A-CCB9-955C-1812C3576F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27433" y="3715832"/>
            <a:ext cx="1464960" cy="14649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1B27782-DF1C-8DC5-2656-7518A2F7B975}"/>
              </a:ext>
            </a:extLst>
          </p:cNvPr>
          <p:cNvSpPr txBox="1"/>
          <p:nvPr/>
        </p:nvSpPr>
        <p:spPr>
          <a:xfrm>
            <a:off x="6991793" y="5362325"/>
            <a:ext cx="4800600" cy="584775"/>
          </a:xfrm>
          <a:prstGeom prst="rect">
            <a:avLst/>
          </a:prstGeom>
          <a:noFill/>
        </p:spPr>
        <p:txBody>
          <a:bodyPr wrap="square" rtlCol="0">
            <a:spAutoFit/>
          </a:bodyPr>
          <a:lstStyle/>
          <a:p>
            <a:r>
              <a:rPr lang="en-US" sz="800" b="1" dirty="0"/>
              <a:t>Primary Venus Validation Reference</a:t>
            </a:r>
            <a:r>
              <a:rPr lang="en-US" sz="800" dirty="0"/>
              <a:t>: </a:t>
            </a:r>
          </a:p>
          <a:p>
            <a:r>
              <a:rPr lang="en-US" sz="800" dirty="0"/>
              <a:t>Lugo, R. A., Dutta, S., Matz, D., Johnson, B. J., Pensado, A. R., Roelke, E., Aguirre, J. T., and Powell, R., “Performance Analysis of SMALLSAT Aerocapture at Venus,” AIAA SCITECH 2023 Forum, Jan. 23–27, 2023, National Harbor, MD. </a:t>
            </a:r>
            <a:r>
              <a:rPr lang="en-US" sz="800" dirty="0">
                <a:hlinkClick r:id="rId5"/>
              </a:rPr>
              <a:t>https://doi.org/10.2514/6.2023-0878</a:t>
            </a:r>
            <a:r>
              <a:rPr lang="en-US" sz="800" dirty="0"/>
              <a:t> </a:t>
            </a:r>
          </a:p>
        </p:txBody>
      </p:sp>
    </p:spTree>
    <p:extLst>
      <p:ext uri="{BB962C8B-B14F-4D97-AF65-F5344CB8AC3E}">
        <p14:creationId xmlns:p14="http://schemas.microsoft.com/office/powerpoint/2010/main" val="261975367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12D2-40F6-5FD5-6242-D45F1E9B6260}"/>
              </a:ext>
            </a:extLst>
          </p:cNvPr>
          <p:cNvSpPr>
            <a:spLocks noGrp="1"/>
          </p:cNvSpPr>
          <p:nvPr>
            <p:ph type="title"/>
          </p:nvPr>
        </p:nvSpPr>
        <p:spPr/>
        <p:txBody>
          <a:bodyPr/>
          <a:lstStyle/>
          <a:p>
            <a:r>
              <a:rPr lang="en-US" dirty="0"/>
              <a:t>Project Overview</a:t>
            </a:r>
          </a:p>
        </p:txBody>
      </p:sp>
      <p:sp>
        <p:nvSpPr>
          <p:cNvPr id="3" name="Content Placeholder 2">
            <a:extLst>
              <a:ext uri="{FF2B5EF4-FFF2-40B4-BE49-F238E27FC236}">
                <a16:creationId xmlns:a16="http://schemas.microsoft.com/office/drawing/2014/main" id="{455B5262-5EC1-0ADE-158B-D86779137BD6}"/>
              </a:ext>
            </a:extLst>
          </p:cNvPr>
          <p:cNvSpPr>
            <a:spLocks noGrp="1"/>
          </p:cNvSpPr>
          <p:nvPr>
            <p:ph idx="1"/>
          </p:nvPr>
        </p:nvSpPr>
        <p:spPr>
          <a:xfrm>
            <a:off x="457198" y="914402"/>
            <a:ext cx="5535229" cy="5943598"/>
          </a:xfrm>
        </p:spPr>
        <p:txBody>
          <a:bodyPr>
            <a:normAutofit/>
          </a:bodyPr>
          <a:lstStyle/>
          <a:p>
            <a:r>
              <a:rPr lang="en-US" dirty="0"/>
              <a:t>Project was completed for an M.S. in Aerospace Engineering at SJSU.</a:t>
            </a:r>
          </a:p>
          <a:p>
            <a:r>
              <a:rPr lang="en-US" dirty="0"/>
              <a:t>A 3DOF trajectory simulation was developed to study multi-pass aerocapture as an orbit insertion technique.</a:t>
            </a:r>
          </a:p>
          <a:p>
            <a:pPr lvl="1"/>
            <a:r>
              <a:rPr lang="en-US" dirty="0"/>
              <a:t>Initial goal was to compare with traditional, “single-pass” aerocapture.</a:t>
            </a:r>
          </a:p>
          <a:p>
            <a:pPr lvl="1"/>
            <a:r>
              <a:rPr lang="en-US" dirty="0"/>
              <a:t>Written entirely in MATLAB utilizing modern object-oriented programming techniques.</a:t>
            </a:r>
          </a:p>
          <a:p>
            <a:pPr lvl="1"/>
            <a:r>
              <a:rPr lang="en-US" dirty="0"/>
              <a:t>While various trajectory software tools already exist, programming a simulation from scratch re-enforces fundamental EDL relevant concepts. The most valuable takeaway from this project has been the learning experience. </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ABB188B1-9AB0-389C-5EDC-78B1D3C09F72}"/>
              </a:ext>
            </a:extLst>
          </p:cNvPr>
          <p:cNvSpPr>
            <a:spLocks noGrp="1"/>
          </p:cNvSpPr>
          <p:nvPr>
            <p:ph type="sldNum" sz="quarter" idx="4"/>
          </p:nvPr>
        </p:nvSpPr>
        <p:spPr/>
        <p:txBody>
          <a:bodyPr/>
          <a:lstStyle/>
          <a:p>
            <a:fld id="{73FCCCAE-C0A6-4BB7-B82B-AC74E56A11C4}" type="slidenum">
              <a:rPr lang="en-US" smtClean="0"/>
              <a:pPr/>
              <a:t>2</a:t>
            </a:fld>
            <a:endParaRPr lang="en-US" dirty="0"/>
          </a:p>
        </p:txBody>
      </p:sp>
      <p:pic>
        <p:nvPicPr>
          <p:cNvPr id="7" name="Picture 6" descr="Diagram&#10;&#10;AI-generated content may be incorrect.">
            <a:extLst>
              <a:ext uri="{FF2B5EF4-FFF2-40B4-BE49-F238E27FC236}">
                <a16:creationId xmlns:a16="http://schemas.microsoft.com/office/drawing/2014/main" id="{2DFBC47B-C5A9-E04D-2800-92F8B2550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5889" y="1873187"/>
            <a:ext cx="6044608" cy="3780453"/>
          </a:xfrm>
          <a:prstGeom prst="rect">
            <a:avLst/>
          </a:prstGeom>
        </p:spPr>
      </p:pic>
    </p:spTree>
    <p:extLst>
      <p:ext uri="{BB962C8B-B14F-4D97-AF65-F5344CB8AC3E}">
        <p14:creationId xmlns:p14="http://schemas.microsoft.com/office/powerpoint/2010/main" val="82381711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8848-4F55-8E27-E24A-952901B44391}"/>
              </a:ext>
            </a:extLst>
          </p:cNvPr>
          <p:cNvSpPr>
            <a:spLocks noGrp="1"/>
          </p:cNvSpPr>
          <p:nvPr>
            <p:ph type="title"/>
          </p:nvPr>
        </p:nvSpPr>
        <p:spPr/>
        <p:txBody>
          <a:bodyPr/>
          <a:lstStyle/>
          <a:p>
            <a:r>
              <a:rPr lang="en-US" dirty="0"/>
              <a:t>Venus Multi-Pass Additional Results</a:t>
            </a:r>
          </a:p>
        </p:txBody>
      </p:sp>
      <p:sp>
        <p:nvSpPr>
          <p:cNvPr id="4" name="Slide Number Placeholder 3">
            <a:extLst>
              <a:ext uri="{FF2B5EF4-FFF2-40B4-BE49-F238E27FC236}">
                <a16:creationId xmlns:a16="http://schemas.microsoft.com/office/drawing/2014/main" id="{C0C37E09-B803-B211-0001-6FEE865E57A8}"/>
              </a:ext>
            </a:extLst>
          </p:cNvPr>
          <p:cNvSpPr>
            <a:spLocks noGrp="1"/>
          </p:cNvSpPr>
          <p:nvPr>
            <p:ph type="sldNum" sz="quarter" idx="4"/>
          </p:nvPr>
        </p:nvSpPr>
        <p:spPr/>
        <p:txBody>
          <a:bodyPr/>
          <a:lstStyle/>
          <a:p>
            <a:fld id="{73FCCCAE-C0A6-4BB7-B82B-AC74E56A11C4}" type="slidenum">
              <a:rPr lang="en-US" smtClean="0"/>
              <a:pPr/>
              <a:t>20</a:t>
            </a:fld>
            <a:endParaRPr lang="en-US" dirty="0"/>
          </a:p>
        </p:txBody>
      </p:sp>
      <p:graphicFrame>
        <p:nvGraphicFramePr>
          <p:cNvPr id="6" name="Table 5">
            <a:extLst>
              <a:ext uri="{FF2B5EF4-FFF2-40B4-BE49-F238E27FC236}">
                <a16:creationId xmlns:a16="http://schemas.microsoft.com/office/drawing/2014/main" id="{D1CBA33E-3A56-37B7-381B-292E04279B79}"/>
              </a:ext>
            </a:extLst>
          </p:cNvPr>
          <p:cNvGraphicFramePr>
            <a:graphicFrameLocks noGrp="1"/>
          </p:cNvGraphicFramePr>
          <p:nvPr>
            <p:extLst>
              <p:ext uri="{D42A27DB-BD31-4B8C-83A1-F6EECF244321}">
                <p14:modId xmlns:p14="http://schemas.microsoft.com/office/powerpoint/2010/main" val="2552185944"/>
              </p:ext>
            </p:extLst>
          </p:nvPr>
        </p:nvGraphicFramePr>
        <p:xfrm>
          <a:off x="46231" y="706716"/>
          <a:ext cx="2854327" cy="3826510"/>
        </p:xfrm>
        <a:graphic>
          <a:graphicData uri="http://schemas.openxmlformats.org/drawingml/2006/table">
            <a:tbl>
              <a:tblPr firstRow="1" firstCol="1" bandRow="1"/>
              <a:tblGrid>
                <a:gridCol w="1539876">
                  <a:extLst>
                    <a:ext uri="{9D8B030D-6E8A-4147-A177-3AD203B41FA5}">
                      <a16:colId xmlns:a16="http://schemas.microsoft.com/office/drawing/2014/main" val="2101695631"/>
                    </a:ext>
                  </a:extLst>
                </a:gridCol>
                <a:gridCol w="742951">
                  <a:extLst>
                    <a:ext uri="{9D8B030D-6E8A-4147-A177-3AD203B41FA5}">
                      <a16:colId xmlns:a16="http://schemas.microsoft.com/office/drawing/2014/main" val="3890156283"/>
                    </a:ext>
                  </a:extLst>
                </a:gridCol>
                <a:gridCol w="571500">
                  <a:extLst>
                    <a:ext uri="{9D8B030D-6E8A-4147-A177-3AD203B41FA5}">
                      <a16:colId xmlns:a16="http://schemas.microsoft.com/office/drawing/2014/main" val="3929610093"/>
                    </a:ext>
                  </a:extLst>
                </a:gridCol>
              </a:tblGrid>
              <a:tr h="184150">
                <a:tc gridSpan="3">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Maneuvers Summary</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004986453"/>
                  </a:ext>
                </a:extLst>
              </a:tr>
              <a:tr h="184150">
                <a:tc>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Maneuver</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Duration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ΔV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(m/s)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5758437"/>
                  </a:ext>
                </a:extLst>
              </a:tr>
              <a:tr h="91440">
                <a:tc gridSpan="3">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Lift Up</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214047405"/>
                  </a:ext>
                </a:extLst>
              </a:tr>
              <a:tr h="91440">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Interplanetary TCM</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10.49</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0.525</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7475677"/>
                  </a:ext>
                </a:extLst>
              </a:tr>
              <a:tr h="184150">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200" dirty="0">
                          <a:effectLst/>
                          <a:latin typeface="Calibri" panose="020F0502020204030204" pitchFamily="34" charset="0"/>
                          <a:ea typeface="Calibri" panose="020F0502020204030204" pitchFamily="34" charset="0"/>
                          <a:cs typeface="Times New Roman" panose="02020603050405020304" pitchFamily="18" charset="0"/>
                        </a:rPr>
                        <a:t> Periapsis Adjust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0.128</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0.006</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5211026"/>
                  </a:ext>
                </a:extLst>
              </a:tr>
              <a:tr h="184150">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2</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200" dirty="0">
                          <a:effectLst/>
                          <a:latin typeface="Calibri" panose="020F0502020204030204" pitchFamily="34" charset="0"/>
                          <a:ea typeface="Calibri" panose="020F0502020204030204" pitchFamily="34" charset="0"/>
                          <a:cs typeface="Times New Roman" panose="02020603050405020304" pitchFamily="18" charset="0"/>
                        </a:rPr>
                        <a:t>  Periapsis Adjust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2.000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0.100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5644598"/>
                  </a:ext>
                </a:extLst>
              </a:tr>
              <a:tr h="184150">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3</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200" dirty="0">
                          <a:effectLst/>
                          <a:latin typeface="Calibri" panose="020F0502020204030204" pitchFamily="34" charset="0"/>
                          <a:ea typeface="Calibri" panose="020F0502020204030204" pitchFamily="34" charset="0"/>
                          <a:cs typeface="Times New Roman" panose="02020603050405020304" pitchFamily="18" charset="0"/>
                        </a:rPr>
                        <a:t>  Periapsis Adjust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10.15</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0.507</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3717271"/>
                  </a:ext>
                </a:extLst>
              </a:tr>
              <a:tr h="184150">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Final Periapsis Raise</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190.0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116.3</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7644566"/>
                  </a:ext>
                </a:extLst>
              </a:tr>
              <a:tr h="184150">
                <a:tc gridSpan="3">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Lift Down</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898700826"/>
                  </a:ext>
                </a:extLst>
              </a:tr>
              <a:tr h="184150">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Interplanetary TCM</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12.17</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0.610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7080768"/>
                  </a:ext>
                </a:extLst>
              </a:tr>
              <a:tr h="184150">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200" dirty="0">
                          <a:effectLst/>
                          <a:latin typeface="Calibri" panose="020F0502020204030204" pitchFamily="34" charset="0"/>
                          <a:ea typeface="Calibri" panose="020F0502020204030204" pitchFamily="34" charset="0"/>
                          <a:cs typeface="Times New Roman" panose="02020603050405020304" pitchFamily="18" charset="0"/>
                        </a:rPr>
                        <a:t> Periapsis Adjust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0.194</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0.010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7421672"/>
                  </a:ext>
                </a:extLst>
              </a:tr>
              <a:tr h="184150">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2</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200" dirty="0">
                          <a:effectLst/>
                          <a:latin typeface="Calibri" panose="020F0502020204030204" pitchFamily="34" charset="0"/>
                          <a:ea typeface="Calibri" panose="020F0502020204030204" pitchFamily="34" charset="0"/>
                          <a:cs typeface="Times New Roman" panose="02020603050405020304" pitchFamily="18" charset="0"/>
                        </a:rPr>
                        <a:t>  Periapsis Adjust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2.141</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0.110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5571546"/>
                  </a:ext>
                </a:extLst>
              </a:tr>
              <a:tr h="184150">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3</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200" dirty="0">
                          <a:effectLst/>
                          <a:latin typeface="Calibri" panose="020F0502020204030204" pitchFamily="34" charset="0"/>
                          <a:ea typeface="Calibri" panose="020F0502020204030204" pitchFamily="34" charset="0"/>
                          <a:cs typeface="Times New Roman" panose="02020603050405020304" pitchFamily="18" charset="0"/>
                        </a:rPr>
                        <a:t>  Periapsis Adjust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8.137</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0.407</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1610978"/>
                  </a:ext>
                </a:extLst>
              </a:tr>
              <a:tr h="184150">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Final Periapsis Raise</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177.1</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108.2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5089468"/>
                  </a:ext>
                </a:extLst>
              </a:tr>
              <a:tr h="184150">
                <a:tc>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Totals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Lift       Up</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Lift Down</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0001685"/>
                  </a:ext>
                </a:extLst>
              </a:tr>
              <a:tr h="184150">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Mission Duration (days)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5.461</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5.468</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1042537"/>
                  </a:ext>
                </a:extLst>
              </a:tr>
              <a:tr h="184150">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Maneuvers ΔV (m/s)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117.4</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109.4</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174940"/>
                  </a:ext>
                </a:extLst>
              </a:tr>
              <a:tr h="184150">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Propellant Usage (kg)</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7.832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7.304</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6591187"/>
                  </a:ext>
                </a:extLst>
              </a:tr>
            </a:tbl>
          </a:graphicData>
        </a:graphic>
      </p:graphicFrame>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A986C21B-E894-8E8E-186A-66EFD6E39E8F}"/>
                  </a:ext>
                </a:extLst>
              </p:cNvPr>
              <p:cNvGraphicFramePr>
                <a:graphicFrameLocks noGrp="1"/>
              </p:cNvGraphicFramePr>
              <p:nvPr>
                <p:extLst>
                  <p:ext uri="{D42A27DB-BD31-4B8C-83A1-F6EECF244321}">
                    <p14:modId xmlns:p14="http://schemas.microsoft.com/office/powerpoint/2010/main" val="2970517934"/>
                  </p:ext>
                </p:extLst>
              </p:nvPr>
            </p:nvGraphicFramePr>
            <p:xfrm>
              <a:off x="6134102" y="706716"/>
              <a:ext cx="2870388" cy="2285026"/>
            </p:xfrm>
            <a:graphic>
              <a:graphicData uri="http://schemas.openxmlformats.org/drawingml/2006/table">
                <a:tbl>
                  <a:tblPr firstRow="1" firstCol="1" bandRow="1"/>
                  <a:tblGrid>
                    <a:gridCol w="1862705">
                      <a:extLst>
                        <a:ext uri="{9D8B030D-6E8A-4147-A177-3AD203B41FA5}">
                          <a16:colId xmlns:a16="http://schemas.microsoft.com/office/drawing/2014/main" val="3930552453"/>
                        </a:ext>
                      </a:extLst>
                    </a:gridCol>
                    <a:gridCol w="1007683">
                      <a:extLst>
                        <a:ext uri="{9D8B030D-6E8A-4147-A177-3AD203B41FA5}">
                          <a16:colId xmlns:a16="http://schemas.microsoft.com/office/drawing/2014/main" val="129699493"/>
                        </a:ext>
                      </a:extLst>
                    </a:gridCol>
                  </a:tblGrid>
                  <a:tr h="181559">
                    <a:tc gridSpan="2">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Interplanetary Orbital Elements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90465" marR="90465" marT="45233" marB="452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802132834"/>
                      </a:ext>
                    </a:extLst>
                  </a:tr>
                  <a:tr h="181559">
                    <a:tc>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Parameter</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Value</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6441245"/>
                      </a:ext>
                    </a:extLst>
                  </a:tr>
                  <a:tr h="181559">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Eccentricity (</a:t>
                          </a:r>
                          <a14:m>
                            <m:oMath xmlns:m="http://schemas.openxmlformats.org/officeDocument/2006/math">
                              <m:r>
                                <a:rPr lang="en-US" sz="1200" i="1">
                                  <a:effectLst/>
                                  <a:latin typeface="Cambria Math" panose="02040503050406030204" pitchFamily="18" charset="0"/>
                                  <a:ea typeface="Calibri" panose="020F0502020204030204" pitchFamily="34" charset="0"/>
                                  <a:cs typeface="Times New Roman" panose="02020603050405020304" pitchFamily="18" charset="0"/>
                                </a:rPr>
                                <m:t>𝑒</m:t>
                              </m:r>
                            </m:oMath>
                          </a14:m>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1.3074</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7045763"/>
                      </a:ext>
                    </a:extLst>
                  </a:tr>
                  <a:tr h="181559">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Semi Major Axis (</a:t>
                          </a:r>
                          <a14:m>
                            <m:oMath xmlns:m="http://schemas.openxmlformats.org/officeDocument/2006/math">
                              <m:r>
                                <a:rPr lang="en-US" sz="1200" i="1">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-2.0005e4 km</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4787187"/>
                      </a:ext>
                    </a:extLst>
                  </a:tr>
                  <a:tr h="181559">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Inclination (</a:t>
                          </a:r>
                          <a14:m>
                            <m:oMath xmlns:m="http://schemas.openxmlformats.org/officeDocument/2006/math">
                              <m:r>
                                <a:rPr lang="en-US" sz="1200" i="1">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1645622"/>
                      </a:ext>
                    </a:extLst>
                  </a:tr>
                  <a:tr h="181559">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Argument of Periapsis (</a:t>
                          </a:r>
                          <a14:m>
                            <m:oMath xmlns:m="http://schemas.openxmlformats.org/officeDocument/2006/math">
                              <m:r>
                                <a:rPr lang="en-US" sz="1200" i="1">
                                  <a:effectLst/>
                                  <a:latin typeface="Cambria Math" panose="02040503050406030204" pitchFamily="18" charset="0"/>
                                  <a:ea typeface="Calibri" panose="020F0502020204030204" pitchFamily="34" charset="0"/>
                                  <a:cs typeface="Calibri" panose="020F0502020204030204" pitchFamily="34" charset="0"/>
                                </a:rPr>
                                <m:t>𝜔</m:t>
                              </m:r>
                            </m:oMath>
                          </a14:m>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6578097"/>
                      </a:ext>
                    </a:extLst>
                  </a:tr>
                  <a:tr h="361861">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Long. of Ascending Node (</a:t>
                          </a:r>
                          <a14:m>
                            <m:oMath xmlns:m="http://schemas.openxmlformats.org/officeDocument/2006/math">
                              <m:r>
                                <a:rPr lang="en-US" sz="1200" i="1">
                                  <a:effectLst/>
                                  <a:latin typeface="Cambria Math" panose="02040503050406030204" pitchFamily="18" charset="0"/>
                                  <a:ea typeface="Calibri" panose="020F0502020204030204" pitchFamily="34" charset="0"/>
                                  <a:cs typeface="Calibri" panose="020F0502020204030204" pitchFamily="34" charset="0"/>
                                </a:rPr>
                                <m:t>𝛺</m:t>
                              </m:r>
                            </m:oMath>
                          </a14:m>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878477"/>
                      </a:ext>
                    </a:extLst>
                  </a:tr>
                  <a:tr h="181559">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True Anomaly (</a:t>
                          </a:r>
                          <a14:m>
                            <m:oMath xmlns:m="http://schemas.openxmlformats.org/officeDocument/2006/math">
                              <m:r>
                                <m:rPr>
                                  <m:sty m:val="p"/>
                                </m:rPr>
                                <a:rPr lang="en-US" sz="1200">
                                  <a:effectLst/>
                                  <a:latin typeface="Cambria Math" panose="02040503050406030204" pitchFamily="18" charset="0"/>
                                  <a:ea typeface="Calibri" panose="020F0502020204030204" pitchFamily="34" charset="0"/>
                                  <a:cs typeface="Calibri" panose="020F0502020204030204" pitchFamily="34" charset="0"/>
                                </a:rPr>
                                <m:t>Θ</m:t>
                              </m:r>
                            </m:oMath>
                          </a14:m>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137°</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2662430"/>
                      </a:ext>
                    </a:extLst>
                  </a:tr>
                  <a:tr h="181559">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Hyperbolic Excess Velocity</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4.0298 km/s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6741275"/>
                      </a:ext>
                    </a:extLst>
                  </a:tr>
                  <a:tr h="181559">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Julian Date</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2455504</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5581938"/>
                      </a:ext>
                    </a:extLst>
                  </a:tr>
                  <a:tr h="181559">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Initial Target Apoapsis (km)</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200000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0261263"/>
                      </a:ext>
                    </a:extLst>
                  </a:tr>
                </a:tbl>
              </a:graphicData>
            </a:graphic>
          </p:graphicFrame>
        </mc:Choice>
        <mc:Fallback xmlns="">
          <p:graphicFrame>
            <p:nvGraphicFramePr>
              <p:cNvPr id="8" name="Table 7">
                <a:extLst>
                  <a:ext uri="{FF2B5EF4-FFF2-40B4-BE49-F238E27FC236}">
                    <a16:creationId xmlns:a16="http://schemas.microsoft.com/office/drawing/2014/main" id="{A986C21B-E894-8E8E-186A-66EFD6E39E8F}"/>
                  </a:ext>
                </a:extLst>
              </p:cNvPr>
              <p:cNvGraphicFramePr>
                <a:graphicFrameLocks noGrp="1"/>
              </p:cNvGraphicFramePr>
              <p:nvPr>
                <p:extLst>
                  <p:ext uri="{D42A27DB-BD31-4B8C-83A1-F6EECF244321}">
                    <p14:modId xmlns:p14="http://schemas.microsoft.com/office/powerpoint/2010/main" val="2970517934"/>
                  </p:ext>
                </p:extLst>
              </p:nvPr>
            </p:nvGraphicFramePr>
            <p:xfrm>
              <a:off x="6134102" y="706716"/>
              <a:ext cx="2870388" cy="2285026"/>
            </p:xfrm>
            <a:graphic>
              <a:graphicData uri="http://schemas.openxmlformats.org/drawingml/2006/table">
                <a:tbl>
                  <a:tblPr firstRow="1" firstCol="1" bandRow="1"/>
                  <a:tblGrid>
                    <a:gridCol w="1862705">
                      <a:extLst>
                        <a:ext uri="{9D8B030D-6E8A-4147-A177-3AD203B41FA5}">
                          <a16:colId xmlns:a16="http://schemas.microsoft.com/office/drawing/2014/main" val="3930552453"/>
                        </a:ext>
                      </a:extLst>
                    </a:gridCol>
                    <a:gridCol w="1007683">
                      <a:extLst>
                        <a:ext uri="{9D8B030D-6E8A-4147-A177-3AD203B41FA5}">
                          <a16:colId xmlns:a16="http://schemas.microsoft.com/office/drawing/2014/main" val="129699493"/>
                        </a:ext>
                      </a:extLst>
                    </a:gridCol>
                  </a:tblGrid>
                  <a:tr h="273346">
                    <a:tc gridSpan="2">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Interplanetary Orbital Elements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90465" marR="90465" marT="45233" marB="452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802132834"/>
                      </a:ext>
                    </a:extLst>
                  </a:tr>
                  <a:tr h="182880">
                    <a:tc>
                      <a:txBody>
                        <a:bodyPr/>
                        <a:lstStyle/>
                        <a:p>
                          <a:pPr marL="0" marR="0" algn="ctr">
                            <a:spcBef>
                              <a:spcPts val="0"/>
                            </a:spcBef>
                            <a:spcAft>
                              <a:spcPts val="0"/>
                            </a:spcAft>
                            <a:tabLst>
                              <a:tab pos="182880" algn="l"/>
                            </a:tabLst>
                          </a:pPr>
                          <a:r>
                            <a:rPr lang="en-US" sz="1200" b="1">
                              <a:effectLst/>
                              <a:latin typeface="Calibri" panose="020F0502020204030204" pitchFamily="34" charset="0"/>
                              <a:ea typeface="Calibri" panose="020F0502020204030204" pitchFamily="34" charset="0"/>
                              <a:cs typeface="Times New Roman" panose="02020603050405020304" pitchFamily="18" charset="0"/>
                            </a:rPr>
                            <a:t>Parameter</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b="1">
                              <a:effectLst/>
                              <a:latin typeface="Calibri" panose="020F0502020204030204" pitchFamily="34" charset="0"/>
                              <a:ea typeface="Calibri" panose="020F0502020204030204" pitchFamily="34" charset="0"/>
                              <a:cs typeface="Times New Roman" panose="02020603050405020304" pitchFamily="18" charset="0"/>
                            </a:rPr>
                            <a:t>Value</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6441245"/>
                      </a:ext>
                    </a:extLst>
                  </a:tr>
                  <a:tr h="182880">
                    <a:tc>
                      <a:txBody>
                        <a:bodyPr/>
                        <a:lstStyle/>
                        <a:p>
                          <a:endParaRPr lang="en-US"/>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27" t="-253333" r="-54902" b="-956667"/>
                          </a:stretch>
                        </a:blip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1.3074</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7045763"/>
                      </a:ext>
                    </a:extLst>
                  </a:tr>
                  <a:tr h="182880">
                    <a:tc>
                      <a:txBody>
                        <a:bodyPr/>
                        <a:lstStyle/>
                        <a:p>
                          <a:endParaRPr lang="en-US"/>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27" t="-353333" r="-54902" b="-856667"/>
                          </a:stretch>
                        </a:blip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-2.0005e4 km</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4787187"/>
                      </a:ext>
                    </a:extLst>
                  </a:tr>
                  <a:tr h="182880">
                    <a:tc>
                      <a:txBody>
                        <a:bodyPr/>
                        <a:lstStyle/>
                        <a:p>
                          <a:endParaRPr lang="en-US"/>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27" t="-453333" r="-54902" b="-756667"/>
                          </a:stretch>
                        </a:blip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0°</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1645622"/>
                      </a:ext>
                    </a:extLst>
                  </a:tr>
                  <a:tr h="182880">
                    <a:tc>
                      <a:txBody>
                        <a:bodyPr/>
                        <a:lstStyle/>
                        <a:p>
                          <a:endParaRPr lang="en-US"/>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27" t="-553333" r="-54902" b="-656667"/>
                          </a:stretch>
                        </a:blip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0°</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6578097"/>
                      </a:ext>
                    </a:extLst>
                  </a:tr>
                  <a:tr h="365760">
                    <a:tc>
                      <a:txBody>
                        <a:bodyPr/>
                        <a:lstStyle/>
                        <a:p>
                          <a:endParaRPr lang="en-US"/>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27" t="-321311" r="-54902" b="-222951"/>
                          </a:stretch>
                        </a:blip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878477"/>
                      </a:ext>
                    </a:extLst>
                  </a:tr>
                  <a:tr h="182880">
                    <a:tc>
                      <a:txBody>
                        <a:bodyPr/>
                        <a:lstStyle/>
                        <a:p>
                          <a:endParaRPr lang="en-US"/>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27" t="-856667" r="-54902" b="-353333"/>
                          </a:stretch>
                        </a:blip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137°</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2662430"/>
                      </a:ext>
                    </a:extLst>
                  </a:tr>
                  <a:tr h="182880">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Hyperbolic Excess Velocity</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4.0298 km/s</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6741275"/>
                      </a:ext>
                    </a:extLst>
                  </a:tr>
                  <a:tr h="182880">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Julian Date</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2455504</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5581938"/>
                      </a:ext>
                    </a:extLst>
                  </a:tr>
                  <a:tr h="182880">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Initial Target Apoapsis (km)</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200000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7849" marR="67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026126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1C0A43FC-6D9B-BC87-0663-25C51873D07C}"/>
                  </a:ext>
                </a:extLst>
              </p:cNvPr>
              <p:cNvGraphicFramePr>
                <a:graphicFrameLocks noGrp="1"/>
              </p:cNvGraphicFramePr>
              <p:nvPr>
                <p:extLst>
                  <p:ext uri="{D42A27DB-BD31-4B8C-83A1-F6EECF244321}">
                    <p14:modId xmlns:p14="http://schemas.microsoft.com/office/powerpoint/2010/main" val="1093186704"/>
                  </p:ext>
                </p:extLst>
              </p:nvPr>
            </p:nvGraphicFramePr>
            <p:xfrm>
              <a:off x="9140190" y="706716"/>
              <a:ext cx="2854325" cy="2352040"/>
            </p:xfrm>
            <a:graphic>
              <a:graphicData uri="http://schemas.openxmlformats.org/drawingml/2006/table">
                <a:tbl>
                  <a:tblPr firstRow="1" firstCol="1" bandRow="1"/>
                  <a:tblGrid>
                    <a:gridCol w="974725">
                      <a:extLst>
                        <a:ext uri="{9D8B030D-6E8A-4147-A177-3AD203B41FA5}">
                          <a16:colId xmlns:a16="http://schemas.microsoft.com/office/drawing/2014/main" val="2522569414"/>
                        </a:ext>
                      </a:extLst>
                    </a:gridCol>
                    <a:gridCol w="679450">
                      <a:extLst>
                        <a:ext uri="{9D8B030D-6E8A-4147-A177-3AD203B41FA5}">
                          <a16:colId xmlns:a16="http://schemas.microsoft.com/office/drawing/2014/main" val="380849512"/>
                        </a:ext>
                      </a:extLst>
                    </a:gridCol>
                    <a:gridCol w="628650">
                      <a:extLst>
                        <a:ext uri="{9D8B030D-6E8A-4147-A177-3AD203B41FA5}">
                          <a16:colId xmlns:a16="http://schemas.microsoft.com/office/drawing/2014/main" val="3984919415"/>
                        </a:ext>
                      </a:extLst>
                    </a:gridCol>
                    <a:gridCol w="571500">
                      <a:extLst>
                        <a:ext uri="{9D8B030D-6E8A-4147-A177-3AD203B41FA5}">
                          <a16:colId xmlns:a16="http://schemas.microsoft.com/office/drawing/2014/main" val="2915491407"/>
                        </a:ext>
                      </a:extLst>
                    </a:gridCol>
                  </a:tblGrid>
                  <a:tr h="184150">
                    <a:tc gridSpan="4">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Aero-Pass Summary</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2017267"/>
                      </a:ext>
                    </a:extLst>
                  </a:tr>
                  <a:tr h="184150">
                    <a:tc>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Pass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14:m>
                            <m:oMath xmlns:m="http://schemas.openxmlformats.org/officeDocument/2006/math">
                              <m:sSub>
                                <m:sSubPr>
                                  <m:ctrlPr>
                                    <a:rPr lang="en-US" sz="1200" b="1"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200" b="1" i="1">
                                      <a:effectLst/>
                                      <a:latin typeface="Cambria Math" panose="02040503050406030204" pitchFamily="18" charset="0"/>
                                      <a:ea typeface="Calibri" panose="020F0502020204030204" pitchFamily="34" charset="0"/>
                                      <a:cs typeface="Times New Roman" panose="02020603050405020304" pitchFamily="18" charset="0"/>
                                    </a:rPr>
                                    <m:t>𝒒</m:t>
                                  </m:r>
                                </m:e>
                                <m:sub>
                                  <m:r>
                                    <a:rPr lang="en-US" sz="1200" b="1" i="1">
                                      <a:effectLst/>
                                      <a:latin typeface="Cambria Math" panose="02040503050406030204" pitchFamily="18" charset="0"/>
                                      <a:ea typeface="Calibri" panose="020F0502020204030204" pitchFamily="34" charset="0"/>
                                      <a:cs typeface="Times New Roman" panose="02020603050405020304" pitchFamily="18" charset="0"/>
                                    </a:rPr>
                                    <m:t>𝒎𝒂𝒙</m:t>
                                  </m:r>
                                </m:sub>
                              </m:sSub>
                            </m:oMath>
                          </a14:m>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(W/cm^2)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14:m>
                            <m:oMath xmlns:m="http://schemas.openxmlformats.org/officeDocument/2006/math">
                              <m:sSub>
                                <m:sSubPr>
                                  <m:ctrlPr>
                                    <a:rPr lang="en-US" sz="1200" b="1"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200" b="1" i="1">
                                      <a:effectLst/>
                                      <a:latin typeface="Cambria Math" panose="02040503050406030204" pitchFamily="18" charset="0"/>
                                      <a:ea typeface="Calibri" panose="020F0502020204030204" pitchFamily="34" charset="0"/>
                                      <a:cs typeface="Times New Roman" panose="02020603050405020304" pitchFamily="18" charset="0"/>
                                    </a:rPr>
                                    <m:t>𝑱</m:t>
                                  </m:r>
                                </m:e>
                                <m:sub>
                                  <m:r>
                                    <a:rPr lang="en-US" sz="1200" b="1" i="1">
                                      <a:effectLst/>
                                      <a:latin typeface="Cambria Math" panose="02040503050406030204" pitchFamily="18" charset="0"/>
                                      <a:ea typeface="Calibri" panose="020F0502020204030204" pitchFamily="34" charset="0"/>
                                      <a:cs typeface="Times New Roman" panose="02020603050405020304" pitchFamily="18" charset="0"/>
                                    </a:rPr>
                                    <m:t>𝒔</m:t>
                                  </m:r>
                                </m:sub>
                              </m:sSub>
                            </m:oMath>
                          </a14:m>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(J/cm^2)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ΔV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(km/s)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5293583"/>
                      </a:ext>
                    </a:extLst>
                  </a:tr>
                  <a:tr h="91440">
                    <a:tc gridSpan="4">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Lift Up</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187223"/>
                      </a:ext>
                    </a:extLst>
                  </a:tr>
                  <a:tr h="91440">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Insertion</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70.05</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4022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0.916</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8373494"/>
                      </a:ext>
                    </a:extLst>
                  </a:tr>
                  <a:tr h="91440">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200" dirty="0">
                              <a:effectLst/>
                              <a:latin typeface="Calibri" panose="020F0502020204030204" pitchFamily="34" charset="0"/>
                              <a:ea typeface="Calibri" panose="020F0502020204030204" pitchFamily="34" charset="0"/>
                              <a:cs typeface="Times New Roman" panose="02020603050405020304" pitchFamily="18" charset="0"/>
                            </a:rPr>
                            <a:t> Pass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53.74</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3645</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0.914</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560270"/>
                      </a:ext>
                    </a:extLst>
                  </a:tr>
                  <a:tr h="91440">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2</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200" dirty="0">
                              <a:effectLst/>
                              <a:latin typeface="Calibri" panose="020F0502020204030204" pitchFamily="34" charset="0"/>
                              <a:ea typeface="Calibri" panose="020F0502020204030204" pitchFamily="34" charset="0"/>
                              <a:cs typeface="Times New Roman" panose="02020603050405020304" pitchFamily="18" charset="0"/>
                            </a:rPr>
                            <a:t> Pass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39.55</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3350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0.912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5672092"/>
                      </a:ext>
                    </a:extLst>
                  </a:tr>
                  <a:tr h="91440">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3</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200" dirty="0">
                              <a:effectLst/>
                              <a:latin typeface="Calibri" panose="020F0502020204030204" pitchFamily="34" charset="0"/>
                              <a:ea typeface="Calibri" panose="020F0502020204030204" pitchFamily="34" charset="0"/>
                              <a:cs typeface="Times New Roman" panose="02020603050405020304" pitchFamily="18" charset="0"/>
                            </a:rPr>
                            <a:t> Pass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26.58</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3340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0.892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6364938"/>
                      </a:ext>
                    </a:extLst>
                  </a:tr>
                  <a:tr h="91440">
                    <a:tc gridSpan="4">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Lift Down</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0014374"/>
                      </a:ext>
                    </a:extLst>
                  </a:tr>
                  <a:tr h="91440">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Insertion</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61.66</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4416</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0.916</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5307182"/>
                      </a:ext>
                    </a:extLst>
                  </a:tr>
                  <a:tr h="184150">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200" dirty="0">
                              <a:effectLst/>
                              <a:latin typeface="Calibri" panose="020F0502020204030204" pitchFamily="34" charset="0"/>
                              <a:ea typeface="Calibri" panose="020F0502020204030204" pitchFamily="34" charset="0"/>
                              <a:cs typeface="Times New Roman" panose="02020603050405020304" pitchFamily="18" charset="0"/>
                            </a:rPr>
                            <a:t> Pass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46.05</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4085</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0.915</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5711248"/>
                      </a:ext>
                    </a:extLst>
                  </a:tr>
                  <a:tr h="184150">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2</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200" dirty="0">
                              <a:effectLst/>
                              <a:latin typeface="Calibri" panose="020F0502020204030204" pitchFamily="34" charset="0"/>
                              <a:ea typeface="Calibri" panose="020F0502020204030204" pitchFamily="34" charset="0"/>
                              <a:cs typeface="Times New Roman" panose="02020603050405020304" pitchFamily="18" charset="0"/>
                            </a:rPr>
                            <a:t> Pass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32.30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3903</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0.914</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5060438"/>
                      </a:ext>
                    </a:extLst>
                  </a:tr>
                  <a:tr h="184150">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3</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200" dirty="0">
                              <a:effectLst/>
                              <a:latin typeface="Calibri" panose="020F0502020204030204" pitchFamily="34" charset="0"/>
                              <a:ea typeface="Calibri" panose="020F0502020204030204" pitchFamily="34" charset="0"/>
                              <a:cs typeface="Times New Roman" panose="02020603050405020304" pitchFamily="18" charset="0"/>
                            </a:rPr>
                            <a:t> Pass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19.22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4445</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0.912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2923595"/>
                      </a:ext>
                    </a:extLst>
                  </a:tr>
                </a:tbl>
              </a:graphicData>
            </a:graphic>
          </p:graphicFrame>
        </mc:Choice>
        <mc:Fallback xmlns="">
          <p:graphicFrame>
            <p:nvGraphicFramePr>
              <p:cNvPr id="10" name="Table 9">
                <a:extLst>
                  <a:ext uri="{FF2B5EF4-FFF2-40B4-BE49-F238E27FC236}">
                    <a16:creationId xmlns:a16="http://schemas.microsoft.com/office/drawing/2014/main" id="{1C0A43FC-6D9B-BC87-0663-25C51873D07C}"/>
                  </a:ext>
                </a:extLst>
              </p:cNvPr>
              <p:cNvGraphicFramePr>
                <a:graphicFrameLocks noGrp="1"/>
              </p:cNvGraphicFramePr>
              <p:nvPr>
                <p:extLst>
                  <p:ext uri="{D42A27DB-BD31-4B8C-83A1-F6EECF244321}">
                    <p14:modId xmlns:p14="http://schemas.microsoft.com/office/powerpoint/2010/main" val="1093186704"/>
                  </p:ext>
                </p:extLst>
              </p:nvPr>
            </p:nvGraphicFramePr>
            <p:xfrm>
              <a:off x="9140190" y="706716"/>
              <a:ext cx="2854325" cy="2352040"/>
            </p:xfrm>
            <a:graphic>
              <a:graphicData uri="http://schemas.openxmlformats.org/drawingml/2006/table">
                <a:tbl>
                  <a:tblPr firstRow="1" firstCol="1" bandRow="1"/>
                  <a:tblGrid>
                    <a:gridCol w="974725">
                      <a:extLst>
                        <a:ext uri="{9D8B030D-6E8A-4147-A177-3AD203B41FA5}">
                          <a16:colId xmlns:a16="http://schemas.microsoft.com/office/drawing/2014/main" val="2522569414"/>
                        </a:ext>
                      </a:extLst>
                    </a:gridCol>
                    <a:gridCol w="679450">
                      <a:extLst>
                        <a:ext uri="{9D8B030D-6E8A-4147-A177-3AD203B41FA5}">
                          <a16:colId xmlns:a16="http://schemas.microsoft.com/office/drawing/2014/main" val="380849512"/>
                        </a:ext>
                      </a:extLst>
                    </a:gridCol>
                    <a:gridCol w="628650">
                      <a:extLst>
                        <a:ext uri="{9D8B030D-6E8A-4147-A177-3AD203B41FA5}">
                          <a16:colId xmlns:a16="http://schemas.microsoft.com/office/drawing/2014/main" val="3984919415"/>
                        </a:ext>
                      </a:extLst>
                    </a:gridCol>
                    <a:gridCol w="571500">
                      <a:extLst>
                        <a:ext uri="{9D8B030D-6E8A-4147-A177-3AD203B41FA5}">
                          <a16:colId xmlns:a16="http://schemas.microsoft.com/office/drawing/2014/main" val="2915491407"/>
                        </a:ext>
                      </a:extLst>
                    </a:gridCol>
                  </a:tblGrid>
                  <a:tr h="184150">
                    <a:tc gridSpan="4">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Aero-Pass Summary</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2017267"/>
                      </a:ext>
                    </a:extLst>
                  </a:tr>
                  <a:tr h="335280">
                    <a:tc>
                      <a:txBody>
                        <a:bodyPr/>
                        <a:lstStyle/>
                        <a:p>
                          <a:pPr marL="0" marR="0" algn="ctr">
                            <a:spcBef>
                              <a:spcPts val="0"/>
                            </a:spcBef>
                            <a:spcAft>
                              <a:spcPts val="0"/>
                            </a:spcAft>
                            <a:tabLst>
                              <a:tab pos="182880" algn="l"/>
                            </a:tabLst>
                          </a:pPr>
                          <a:r>
                            <a:rPr lang="en-US" sz="1200" b="1">
                              <a:effectLst/>
                              <a:latin typeface="Calibri" panose="020F0502020204030204" pitchFamily="34" charset="0"/>
                              <a:ea typeface="Calibri" panose="020F0502020204030204" pitchFamily="34" charset="0"/>
                              <a:cs typeface="Times New Roman" panose="02020603050405020304" pitchFamily="18" charset="0"/>
                            </a:rPr>
                            <a:t>Pass</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43750" t="-65455" r="-177679" b="-57818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65049" t="-65455" r="-93204" b="-578182"/>
                          </a:stretch>
                        </a:blipFill>
                      </a:tcPr>
                    </a:tc>
                    <a:tc>
                      <a:txBody>
                        <a:bodyPr/>
                        <a:lstStyle/>
                        <a:p>
                          <a:pPr marL="0" marR="0" algn="ctr">
                            <a:spcBef>
                              <a:spcPts val="0"/>
                            </a:spcBef>
                            <a:spcAft>
                              <a:spcPts val="0"/>
                            </a:spcAft>
                            <a:tabLst>
                              <a:tab pos="182880" algn="l"/>
                            </a:tabLst>
                          </a:pPr>
                          <a:r>
                            <a:rPr lang="en-US" sz="1200" b="1">
                              <a:effectLst/>
                              <a:latin typeface="Calibri" panose="020F0502020204030204" pitchFamily="34" charset="0"/>
                              <a:ea typeface="Calibri" panose="020F0502020204030204" pitchFamily="34" charset="0"/>
                              <a:cs typeface="Times New Roman" panose="02020603050405020304" pitchFamily="18" charset="0"/>
                            </a:rPr>
                            <a:t>ΔV </a:t>
                          </a:r>
                          <a:r>
                            <a:rPr lang="en-US" sz="1000" b="1">
                              <a:effectLst/>
                              <a:latin typeface="Calibri" panose="020F0502020204030204" pitchFamily="34" charset="0"/>
                              <a:ea typeface="Calibri" panose="020F0502020204030204" pitchFamily="34" charset="0"/>
                              <a:cs typeface="Times New Roman" panose="02020603050405020304" pitchFamily="18" charset="0"/>
                            </a:rPr>
                            <a:t>(km/s)</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5293583"/>
                      </a:ext>
                    </a:extLst>
                  </a:tr>
                  <a:tr h="182880">
                    <a:tc gridSpan="4">
                      <a:txBody>
                        <a:bodyPr/>
                        <a:lstStyle/>
                        <a:p>
                          <a:pPr marL="0" marR="0" algn="ctr">
                            <a:spcBef>
                              <a:spcPts val="0"/>
                            </a:spcBef>
                            <a:spcAft>
                              <a:spcPts val="0"/>
                            </a:spcAft>
                            <a:tabLst>
                              <a:tab pos="182880" algn="l"/>
                            </a:tabLst>
                          </a:pPr>
                          <a:r>
                            <a:rPr lang="en-US" sz="1200" b="1">
                              <a:effectLst/>
                              <a:latin typeface="Calibri" panose="020F0502020204030204" pitchFamily="34" charset="0"/>
                              <a:ea typeface="Calibri" panose="020F0502020204030204" pitchFamily="34" charset="0"/>
                              <a:cs typeface="Times New Roman" panose="02020603050405020304" pitchFamily="18" charset="0"/>
                            </a:rPr>
                            <a:t>Lift Up</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187223"/>
                      </a:ext>
                    </a:extLst>
                  </a:tr>
                  <a:tr h="182880">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Insertion</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70.05</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4022</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0.916</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8373494"/>
                      </a:ext>
                    </a:extLst>
                  </a:tr>
                  <a:tr h="182880">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1</a:t>
                          </a:r>
                          <a:r>
                            <a:rPr lang="en-US" sz="1200" baseline="30000">
                              <a:effectLst/>
                              <a:latin typeface="Calibri" panose="020F0502020204030204" pitchFamily="34" charset="0"/>
                              <a:ea typeface="Calibri" panose="020F0502020204030204" pitchFamily="34" charset="0"/>
                              <a:cs typeface="Times New Roman" panose="02020603050405020304" pitchFamily="18" charset="0"/>
                            </a:rPr>
                            <a:t>st</a:t>
                          </a:r>
                          <a:r>
                            <a:rPr lang="en-US" sz="1200">
                              <a:effectLst/>
                              <a:latin typeface="Calibri" panose="020F0502020204030204" pitchFamily="34" charset="0"/>
                              <a:ea typeface="Calibri" panose="020F0502020204030204" pitchFamily="34" charset="0"/>
                              <a:cs typeface="Times New Roman" panose="02020603050405020304" pitchFamily="18" charset="0"/>
                            </a:rPr>
                            <a:t> Pass</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53.74</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3645</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0.914</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560270"/>
                      </a:ext>
                    </a:extLst>
                  </a:tr>
                  <a:tr h="182880">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2</a:t>
                          </a:r>
                          <a:r>
                            <a:rPr lang="en-US" sz="1200" baseline="30000">
                              <a:effectLst/>
                              <a:latin typeface="Calibri" panose="020F0502020204030204" pitchFamily="34" charset="0"/>
                              <a:ea typeface="Calibri" panose="020F0502020204030204" pitchFamily="34" charset="0"/>
                              <a:cs typeface="Times New Roman" panose="02020603050405020304" pitchFamily="18" charset="0"/>
                            </a:rPr>
                            <a:t>nd</a:t>
                          </a:r>
                          <a:r>
                            <a:rPr lang="en-US" sz="1200">
                              <a:effectLst/>
                              <a:latin typeface="Calibri" panose="020F0502020204030204" pitchFamily="34" charset="0"/>
                              <a:ea typeface="Calibri" panose="020F0502020204030204" pitchFamily="34" charset="0"/>
                              <a:cs typeface="Times New Roman" panose="02020603050405020304" pitchFamily="18" charset="0"/>
                            </a:rPr>
                            <a:t> Pass</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39.55</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3350</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0.912</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5672092"/>
                      </a:ext>
                    </a:extLst>
                  </a:tr>
                  <a:tr h="182880">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3</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200" dirty="0">
                              <a:effectLst/>
                              <a:latin typeface="Calibri" panose="020F0502020204030204" pitchFamily="34" charset="0"/>
                              <a:ea typeface="Calibri" panose="020F0502020204030204" pitchFamily="34" charset="0"/>
                              <a:cs typeface="Times New Roman" panose="02020603050405020304" pitchFamily="18" charset="0"/>
                            </a:rPr>
                            <a:t> Pass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26.58</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3340</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0.892</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6364938"/>
                      </a:ext>
                    </a:extLst>
                  </a:tr>
                  <a:tr h="182880">
                    <a:tc gridSpan="4">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Lift Down</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0014374"/>
                      </a:ext>
                    </a:extLst>
                  </a:tr>
                  <a:tr h="182880">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Insertion</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61.66</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4416</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0.916</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5307182"/>
                      </a:ext>
                    </a:extLst>
                  </a:tr>
                  <a:tr h="184150">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1</a:t>
                          </a:r>
                          <a:r>
                            <a:rPr lang="en-US" sz="1200" baseline="30000">
                              <a:effectLst/>
                              <a:latin typeface="Calibri" panose="020F0502020204030204" pitchFamily="34" charset="0"/>
                              <a:ea typeface="Calibri" panose="020F0502020204030204" pitchFamily="34" charset="0"/>
                              <a:cs typeface="Times New Roman" panose="02020603050405020304" pitchFamily="18" charset="0"/>
                            </a:rPr>
                            <a:t>st</a:t>
                          </a:r>
                          <a:r>
                            <a:rPr lang="en-US" sz="1200">
                              <a:effectLst/>
                              <a:latin typeface="Calibri" panose="020F0502020204030204" pitchFamily="34" charset="0"/>
                              <a:ea typeface="Calibri" panose="020F0502020204030204" pitchFamily="34" charset="0"/>
                              <a:cs typeface="Times New Roman" panose="02020603050405020304" pitchFamily="18" charset="0"/>
                            </a:rPr>
                            <a:t> Pass</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46.05</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4085</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0.915</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5711248"/>
                      </a:ext>
                    </a:extLst>
                  </a:tr>
                  <a:tr h="184150">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2</a:t>
                          </a:r>
                          <a:r>
                            <a:rPr lang="en-US" sz="1200" baseline="30000">
                              <a:effectLst/>
                              <a:latin typeface="Calibri" panose="020F0502020204030204" pitchFamily="34" charset="0"/>
                              <a:ea typeface="Calibri" panose="020F0502020204030204" pitchFamily="34" charset="0"/>
                              <a:cs typeface="Times New Roman" panose="02020603050405020304" pitchFamily="18" charset="0"/>
                            </a:rPr>
                            <a:t>nd</a:t>
                          </a:r>
                          <a:r>
                            <a:rPr lang="en-US" sz="1200">
                              <a:effectLst/>
                              <a:latin typeface="Calibri" panose="020F0502020204030204" pitchFamily="34" charset="0"/>
                              <a:ea typeface="Calibri" panose="020F0502020204030204" pitchFamily="34" charset="0"/>
                              <a:cs typeface="Times New Roman" panose="02020603050405020304" pitchFamily="18" charset="0"/>
                            </a:rPr>
                            <a:t> Pass</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32.30</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3903</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0.914</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5060438"/>
                      </a:ext>
                    </a:extLst>
                  </a:tr>
                  <a:tr h="184150">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3</a:t>
                          </a:r>
                          <a:r>
                            <a:rPr lang="en-US" sz="1200" baseline="30000">
                              <a:effectLst/>
                              <a:latin typeface="Calibri" panose="020F0502020204030204" pitchFamily="34" charset="0"/>
                              <a:ea typeface="Calibri" panose="020F0502020204030204" pitchFamily="34" charset="0"/>
                              <a:cs typeface="Times New Roman" panose="02020603050405020304" pitchFamily="18" charset="0"/>
                            </a:rPr>
                            <a:t>rd</a:t>
                          </a:r>
                          <a:r>
                            <a:rPr lang="en-US" sz="1200">
                              <a:effectLst/>
                              <a:latin typeface="Calibri" panose="020F0502020204030204" pitchFamily="34" charset="0"/>
                              <a:ea typeface="Calibri" panose="020F0502020204030204" pitchFamily="34" charset="0"/>
                              <a:cs typeface="Times New Roman" panose="02020603050405020304" pitchFamily="18" charset="0"/>
                            </a:rPr>
                            <a:t> Pass</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19.22</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4445</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0.912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2923595"/>
                      </a:ext>
                    </a:extLst>
                  </a:tr>
                </a:tbl>
              </a:graphicData>
            </a:graphic>
          </p:graphicFrame>
        </mc:Fallback>
      </mc:AlternateContent>
      <p:grpSp>
        <p:nvGrpSpPr>
          <p:cNvPr id="11" name="Group 10">
            <a:extLst>
              <a:ext uri="{FF2B5EF4-FFF2-40B4-BE49-F238E27FC236}">
                <a16:creationId xmlns:a16="http://schemas.microsoft.com/office/drawing/2014/main" id="{6DE7DC95-D380-615D-17DB-A3DB8738E8B6}"/>
              </a:ext>
            </a:extLst>
          </p:cNvPr>
          <p:cNvGrpSpPr/>
          <p:nvPr/>
        </p:nvGrpSpPr>
        <p:grpSpPr>
          <a:xfrm>
            <a:off x="4991927" y="3415935"/>
            <a:ext cx="5983605" cy="3192145"/>
            <a:chOff x="0" y="0"/>
            <a:chExt cx="5983986" cy="3192145"/>
          </a:xfrm>
        </p:grpSpPr>
        <p:grpSp>
          <p:nvGrpSpPr>
            <p:cNvPr id="12" name="Group 11">
              <a:extLst>
                <a:ext uri="{FF2B5EF4-FFF2-40B4-BE49-F238E27FC236}">
                  <a16:creationId xmlns:a16="http://schemas.microsoft.com/office/drawing/2014/main" id="{E617BC2A-A2E7-0F4B-9FF7-7C176B95B863}"/>
                </a:ext>
              </a:extLst>
            </p:cNvPr>
            <p:cNvGrpSpPr/>
            <p:nvPr/>
          </p:nvGrpSpPr>
          <p:grpSpPr>
            <a:xfrm>
              <a:off x="0" y="0"/>
              <a:ext cx="5945505" cy="2847340"/>
              <a:chOff x="0" y="0"/>
              <a:chExt cx="5945505" cy="2847543"/>
            </a:xfrm>
          </p:grpSpPr>
          <p:pic>
            <p:nvPicPr>
              <p:cNvPr id="14" name="Picture 13" descr="A graph of a circle with arrows and a point in the center&#10;&#10;AI-generated content may be incorrect.">
                <a:extLst>
                  <a:ext uri="{FF2B5EF4-FFF2-40B4-BE49-F238E27FC236}">
                    <a16:creationId xmlns:a16="http://schemas.microsoft.com/office/drawing/2014/main" id="{707055AD-9DAA-21B8-51EC-EAEAE7BDBEF8}"/>
                  </a:ext>
                </a:extLst>
              </p:cNvPr>
              <p:cNvPicPr>
                <a:picLocks noChangeAspect="1"/>
              </p:cNvPicPr>
              <p:nvPr/>
            </p:nvPicPr>
            <p:blipFill rotWithShape="1">
              <a:blip r:embed="rId4"/>
              <a:srcRect l="8250" r="10983"/>
              <a:stretch/>
            </p:blipFill>
            <p:spPr bwMode="auto">
              <a:xfrm>
                <a:off x="0" y="190703"/>
                <a:ext cx="2860040" cy="2656840"/>
              </a:xfrm>
              <a:prstGeom prst="rect">
                <a:avLst/>
              </a:prstGeom>
              <a:ln>
                <a:noFill/>
              </a:ln>
              <a:extLst>
                <a:ext uri="{53640926-AAD7-44D8-BBD7-CCE9431645EC}">
                  <a14:shadowObscured xmlns:a14="http://schemas.microsoft.com/office/drawing/2010/main"/>
                </a:ext>
              </a:extLst>
            </p:spPr>
          </p:pic>
          <p:pic>
            <p:nvPicPr>
              <p:cNvPr id="15" name="Picture 14" descr="A diagram of a sphere with a graph&#10;&#10;AI-generated content may be incorrect.">
                <a:extLst>
                  <a:ext uri="{FF2B5EF4-FFF2-40B4-BE49-F238E27FC236}">
                    <a16:creationId xmlns:a16="http://schemas.microsoft.com/office/drawing/2014/main" id="{F802FA8C-DA95-32AD-6BDA-3283E52189D8}"/>
                  </a:ext>
                </a:extLst>
              </p:cNvPr>
              <p:cNvPicPr>
                <a:picLocks noChangeAspect="1"/>
              </p:cNvPicPr>
              <p:nvPr/>
            </p:nvPicPr>
            <p:blipFill rotWithShape="1">
              <a:blip r:embed="rId5"/>
              <a:srcRect l="-1022" t="-3113" r="5440" b="3113"/>
              <a:stretch/>
            </p:blipFill>
            <p:spPr bwMode="auto">
              <a:xfrm>
                <a:off x="2743200" y="200483"/>
                <a:ext cx="3202305" cy="2513330"/>
              </a:xfrm>
              <a:prstGeom prst="rect">
                <a:avLst/>
              </a:prstGeom>
              <a:ln>
                <a:noFill/>
              </a:ln>
              <a:extLst>
                <a:ext uri="{53640926-AAD7-44D8-BBD7-CCE9431645EC}">
                  <a14:shadowObscured xmlns:a14="http://schemas.microsoft.com/office/drawing/2010/main"/>
                </a:ext>
              </a:extLst>
            </p:spPr>
          </p:pic>
          <p:grpSp>
            <p:nvGrpSpPr>
              <p:cNvPr id="16" name="Group 15">
                <a:extLst>
                  <a:ext uri="{FF2B5EF4-FFF2-40B4-BE49-F238E27FC236}">
                    <a16:creationId xmlns:a16="http://schemas.microsoft.com/office/drawing/2014/main" id="{39860E27-8991-642C-A01B-5DEBFD3E7652}"/>
                  </a:ext>
                </a:extLst>
              </p:cNvPr>
              <p:cNvGrpSpPr/>
              <p:nvPr/>
            </p:nvGrpSpPr>
            <p:grpSpPr>
              <a:xfrm>
                <a:off x="5021865" y="0"/>
                <a:ext cx="920053" cy="875281"/>
                <a:chOff x="0" y="0"/>
                <a:chExt cx="1304925" cy="1241656"/>
              </a:xfrm>
            </p:grpSpPr>
            <p:pic>
              <p:nvPicPr>
                <p:cNvPr id="17" name="Picture 16">
                  <a:extLst>
                    <a:ext uri="{FF2B5EF4-FFF2-40B4-BE49-F238E27FC236}">
                      <a16:creationId xmlns:a16="http://schemas.microsoft.com/office/drawing/2014/main" id="{0066A05E-9369-6588-B91F-53C6348C7115}"/>
                    </a:ext>
                  </a:extLst>
                </p:cNvPr>
                <p:cNvPicPr>
                  <a:picLocks noChangeAspect="1"/>
                </p:cNvPicPr>
                <p:nvPr/>
              </p:nvPicPr>
              <p:blipFill rotWithShape="1">
                <a:blip r:embed="rId6">
                  <a:extLst>
                    <a:ext uri="{28A0092B-C50C-407E-A947-70E740481C1C}">
                      <a14:useLocalDpi xmlns:a14="http://schemas.microsoft.com/office/drawing/2010/main" val="0"/>
                    </a:ext>
                  </a:extLst>
                </a:blip>
                <a:srcRect l="2528" t="6063" r="3247"/>
                <a:stretch/>
              </p:blipFill>
              <p:spPr bwMode="auto">
                <a:xfrm>
                  <a:off x="19560" y="0"/>
                  <a:ext cx="1275080" cy="605790"/>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EE63F2D7-D9FC-EE56-F585-3AF88F647C5C}"/>
                    </a:ext>
                  </a:extLst>
                </p:cNvPr>
                <p:cNvPicPr>
                  <a:picLocks noChangeAspect="1"/>
                </p:cNvPicPr>
                <p:nvPr/>
              </p:nvPicPr>
              <p:blipFill rotWithShape="1">
                <a:blip r:embed="rId7">
                  <a:extLst>
                    <a:ext uri="{28A0092B-C50C-407E-A947-70E740481C1C}">
                      <a14:useLocalDpi xmlns:a14="http://schemas.microsoft.com/office/drawing/2010/main" val="0"/>
                    </a:ext>
                  </a:extLst>
                </a:blip>
                <a:srcRect l="2127" r="3212"/>
                <a:stretch/>
              </p:blipFill>
              <p:spPr bwMode="auto">
                <a:xfrm>
                  <a:off x="0" y="581891"/>
                  <a:ext cx="1304925" cy="659765"/>
                </a:xfrm>
                <a:prstGeom prst="rect">
                  <a:avLst/>
                </a:prstGeom>
                <a:noFill/>
                <a:ln>
                  <a:noFill/>
                </a:ln>
                <a:extLst>
                  <a:ext uri="{53640926-AAD7-44D8-BBD7-CCE9431645EC}">
                    <a14:shadowObscured xmlns:a14="http://schemas.microsoft.com/office/drawing/2010/main"/>
                  </a:ext>
                </a:extLst>
              </p:spPr>
            </p:pic>
          </p:grpSp>
        </p:grpSp>
        <p:sp>
          <p:nvSpPr>
            <p:cNvPr id="13" name="Text Box 1">
              <a:extLst>
                <a:ext uri="{FF2B5EF4-FFF2-40B4-BE49-F238E27FC236}">
                  <a16:creationId xmlns:a16="http://schemas.microsoft.com/office/drawing/2014/main" id="{27CCFBFC-6EBC-EBC4-F7C1-7743675ACC7B}"/>
                </a:ext>
              </a:extLst>
            </p:cNvPr>
            <p:cNvSpPr txBox="1"/>
            <p:nvPr/>
          </p:nvSpPr>
          <p:spPr>
            <a:xfrm>
              <a:off x="39116" y="3046095"/>
              <a:ext cx="5944870" cy="14605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0"/>
                </a:spcAft>
              </a:pPr>
              <a:r>
                <a:rPr lang="en-US" sz="1000" b="1" u="sng" dirty="0">
                  <a:solidFill>
                    <a:srgbClr val="0000FF"/>
                  </a:solidFill>
                  <a:effectLst/>
                  <a:latin typeface="Times New Roman" panose="02020603050405020304" pitchFamily="18" charset="0"/>
                  <a:ea typeface="SimSun" panose="02010600030101010101" pitchFamily="2" charset="-122"/>
                </a:rPr>
                <a:t>Figure </a:t>
              </a:r>
              <a:r>
                <a:rPr lang="en-US" sz="1000" b="1" dirty="0">
                  <a:effectLst/>
                  <a:latin typeface="Times New Roman" panose="02020603050405020304" pitchFamily="18" charset="0"/>
                  <a:ea typeface="SimSun" panose="02010600030101010101" pitchFamily="2" charset="-122"/>
                </a:rPr>
                <a:t>6.15 Venus Deployable TPS Additional Trajectory Views</a:t>
              </a:r>
            </a:p>
          </p:txBody>
        </p:sp>
      </p:grpSp>
      <mc:AlternateContent xmlns:mc="http://schemas.openxmlformats.org/markup-compatibility/2006" xmlns:a14="http://schemas.microsoft.com/office/drawing/2010/main">
        <mc:Choice Requires="a14">
          <p:graphicFrame>
            <p:nvGraphicFramePr>
              <p:cNvPr id="3" name="Content Placeholder 5">
                <a:extLst>
                  <a:ext uri="{FF2B5EF4-FFF2-40B4-BE49-F238E27FC236}">
                    <a16:creationId xmlns:a16="http://schemas.microsoft.com/office/drawing/2014/main" id="{1426CA98-9E2A-8A1A-9DF5-A5E800E57E5C}"/>
                  </a:ext>
                </a:extLst>
              </p:cNvPr>
              <p:cNvGraphicFramePr>
                <a:graphicFrameLocks noGrp="1"/>
              </p:cNvGraphicFramePr>
              <p:nvPr>
                <p:ph idx="1"/>
                <p:extLst>
                  <p:ext uri="{D42A27DB-BD31-4B8C-83A1-F6EECF244321}">
                    <p14:modId xmlns:p14="http://schemas.microsoft.com/office/powerpoint/2010/main" val="822771620"/>
                  </p:ext>
                </p:extLst>
              </p:nvPr>
            </p:nvGraphicFramePr>
            <p:xfrm>
              <a:off x="3156585" y="708400"/>
              <a:ext cx="2901315" cy="2752725"/>
            </p:xfrm>
            <a:graphic>
              <a:graphicData uri="http://schemas.openxmlformats.org/drawingml/2006/table">
                <a:tbl>
                  <a:tblPr firstRow="1" firstCol="1" bandRow="1"/>
                  <a:tblGrid>
                    <a:gridCol w="1882775">
                      <a:extLst>
                        <a:ext uri="{9D8B030D-6E8A-4147-A177-3AD203B41FA5}">
                          <a16:colId xmlns:a16="http://schemas.microsoft.com/office/drawing/2014/main" val="3935057576"/>
                        </a:ext>
                      </a:extLst>
                    </a:gridCol>
                    <a:gridCol w="1018540">
                      <a:extLst>
                        <a:ext uri="{9D8B030D-6E8A-4147-A177-3AD203B41FA5}">
                          <a16:colId xmlns:a16="http://schemas.microsoft.com/office/drawing/2014/main" val="869952366"/>
                        </a:ext>
                      </a:extLst>
                    </a:gridCol>
                  </a:tblGrid>
                  <a:tr h="183515">
                    <a:tc gridSpan="2">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Spacecraft Input Parameters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764273301"/>
                      </a:ext>
                    </a:extLst>
                  </a:tr>
                  <a:tr h="183515">
                    <a:tc>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Parameter</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Value</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8936068"/>
                      </a:ext>
                    </a:extLst>
                  </a:tr>
                  <a:tr h="183515">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Initial Mass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200 kg</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377907"/>
                      </a:ext>
                    </a:extLst>
                  </a:tr>
                  <a:tr h="183515">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High Thrust System</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120 N</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0979025"/>
                      </a:ext>
                    </a:extLst>
                  </a:tr>
                  <a:tr h="183515">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Low Thrust System</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10 N</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8372587"/>
                      </a:ext>
                    </a:extLst>
                  </a:tr>
                  <a:tr h="183515">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ISP (both systems)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300 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563520"/>
                      </a:ext>
                    </a:extLst>
                  </a:tr>
                  <a:tr h="183515">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Trim Angle of Attack (α)</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10</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10</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0746007"/>
                      </a:ext>
                    </a:extLst>
                  </a:tr>
                  <a:tr h="183515">
                    <a:tc>
                      <a:txBody>
                        <a:bodyPr/>
                        <a:lstStyle/>
                        <a:p>
                          <a:pPr marL="0" marR="0" algn="ctr">
                            <a:spcBef>
                              <a:spcPts val="0"/>
                            </a:spcBef>
                            <a:spcAft>
                              <a:spcPts val="0"/>
                            </a:spcAft>
                            <a:tabLst>
                              <a:tab pos="182880" algn="l"/>
                            </a:tabLst>
                          </a:pPr>
                          <a14:m>
                            <m:oMath xmlns:m="http://schemas.openxmlformats.org/officeDocument/2006/math">
                              <m:sSub>
                                <m:sSubPr>
                                  <m:ctrlPr>
                                    <a:rPr lang="en-US" sz="12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𝐷</m:t>
                                  </m:r>
                                </m:sub>
                              </m:sSub>
                            </m:oMath>
                          </a14:m>
                          <a:r>
                            <a:rPr lang="en-US" sz="1200" dirty="0">
                              <a:effectLst/>
                              <a:latin typeface="Calibri" panose="020F0502020204030204" pitchFamily="34" charset="0"/>
                              <a:ea typeface="Calibri" panose="020F0502020204030204" pitchFamily="34" charset="0"/>
                              <a:cs typeface="Times New Roman" panose="02020603050405020304" pitchFamily="18" charset="0"/>
                            </a:rPr>
                            <a:t> at α=10</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10</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1.550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9177322"/>
                      </a:ext>
                    </a:extLst>
                  </a:tr>
                  <a:tr h="183515">
                    <a:tc>
                      <a:txBody>
                        <a:bodyPr/>
                        <a:lstStyle/>
                        <a:p>
                          <a:pPr marL="0" marR="0" algn="ctr">
                            <a:spcBef>
                              <a:spcPts val="0"/>
                            </a:spcBef>
                            <a:spcAft>
                              <a:spcPts val="0"/>
                            </a:spcAft>
                            <a:tabLst>
                              <a:tab pos="182880" algn="l"/>
                            </a:tabLst>
                          </a:pPr>
                          <a14:m>
                            <m:oMath xmlns:m="http://schemas.openxmlformats.org/officeDocument/2006/math">
                              <m:sSub>
                                <m:sSubPr>
                                  <m:ctrlPr>
                                    <a:rPr lang="en-US" sz="12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sub>
                              </m:sSub>
                            </m:oMath>
                          </a14:m>
                          <a:r>
                            <a:rPr lang="en-US" sz="1200" dirty="0">
                              <a:effectLst/>
                              <a:latin typeface="Calibri" panose="020F0502020204030204" pitchFamily="34" charset="0"/>
                              <a:ea typeface="Calibri" panose="020F0502020204030204" pitchFamily="34" charset="0"/>
                              <a:cs typeface="Times New Roman" panose="02020603050405020304" pitchFamily="18" charset="0"/>
                            </a:rPr>
                            <a:t> at α=10</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10</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14:m>
                            <m:oMath xmlns:m="http://schemas.openxmlformats.org/officeDocument/2006/math">
                              <m:r>
                                <a:rPr lang="en-US" sz="12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200" dirty="0">
                              <a:effectLst/>
                              <a:latin typeface="Calibri" panose="020F0502020204030204" pitchFamily="34" charset="0"/>
                              <a:ea typeface="Calibri" panose="020F0502020204030204" pitchFamily="34" charset="0"/>
                              <a:cs typeface="Times New Roman" panose="02020603050405020304" pitchFamily="18" charset="0"/>
                            </a:rPr>
                            <a:t>0.237</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1029421"/>
                      </a:ext>
                    </a:extLst>
                  </a:tr>
                  <a:tr h="183515">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Diameter</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3 m</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9280708"/>
                      </a:ext>
                    </a:extLst>
                  </a:tr>
                  <a:tr h="183515">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Nose Radius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0.75 m</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8078292"/>
                      </a:ext>
                    </a:extLst>
                  </a:tr>
                  <a:tr h="183515">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Sphere Cone Angle</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70</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6654445"/>
                      </a:ext>
                    </a:extLst>
                  </a:tr>
                  <a:tr h="183515">
                    <a:tc>
                      <a:txBody>
                        <a:bodyPr/>
                        <a:lstStyle/>
                        <a:p>
                          <a:pPr marL="0" marR="0" algn="ctr">
                            <a:spcBef>
                              <a:spcPts val="0"/>
                            </a:spcBef>
                            <a:spcAft>
                              <a:spcPts val="0"/>
                            </a:spcAft>
                            <a:tabLst>
                              <a:tab pos="182880" algn="l"/>
                            </a:tabLst>
                          </a:pPr>
                          <a14:m>
                            <m:oMath xmlns:m="http://schemas.openxmlformats.org/officeDocument/2006/math">
                              <m:sSub>
                                <m:sSubPr>
                                  <m:ctrlPr>
                                    <a:rPr lang="en-US" sz="12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𝐶</m:t>
                                  </m:r>
                                </m:sub>
                              </m:sSub>
                            </m:oMath>
                          </a14:m>
                          <a:r>
                            <a:rPr lang="en-US" sz="1200" dirty="0">
                              <a:effectLst/>
                              <a:latin typeface="Calibri" panose="020F0502020204030204" pitchFamily="34" charset="0"/>
                              <a:ea typeface="Calibri" panose="020F0502020204030204" pitchFamily="34" charset="0"/>
                              <a:cs typeface="Times New Roman" panose="02020603050405020304" pitchFamily="18" charset="0"/>
                            </a:rPr>
                            <a:t> at α=0</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17.55 kg/m^2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1427862"/>
                      </a:ext>
                    </a:extLst>
                  </a:tr>
                  <a:tr h="183515">
                    <a:tc>
                      <a:txBody>
                        <a:bodyPr/>
                        <a:lstStyle/>
                        <a:p>
                          <a:pPr marL="0" marR="0" algn="ctr">
                            <a:spcBef>
                              <a:spcPts val="0"/>
                            </a:spcBef>
                            <a:spcAft>
                              <a:spcPts val="0"/>
                            </a:spcAft>
                            <a:tabLst>
                              <a:tab pos="182880" algn="l"/>
                            </a:tabLst>
                          </a:pPr>
                          <a14:m>
                            <m:oMath xmlns:m="http://schemas.openxmlformats.org/officeDocument/2006/math">
                              <m:sSub>
                                <m:sSubPr>
                                  <m:ctrlPr>
                                    <a:rPr lang="en-US" sz="12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𝐶</m:t>
                                  </m:r>
                                </m:sub>
                              </m:sSub>
                            </m:oMath>
                          </a14:m>
                          <a:r>
                            <a:rPr lang="en-US" sz="1200" dirty="0">
                              <a:effectLst/>
                              <a:latin typeface="Calibri" panose="020F0502020204030204" pitchFamily="34" charset="0"/>
                              <a:ea typeface="Calibri" panose="020F0502020204030204" pitchFamily="34" charset="0"/>
                              <a:cs typeface="Times New Roman" panose="02020603050405020304" pitchFamily="18" charset="0"/>
                            </a:rPr>
                            <a:t> at α=10</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10</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18.26 kg/m^2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1799860"/>
                      </a:ext>
                    </a:extLst>
                  </a:tr>
                  <a:tr h="183515">
                    <a:tc>
                      <a:txBody>
                        <a:bodyPr/>
                        <a:lstStyle/>
                        <a:p>
                          <a:pPr marL="0" marR="0" algn="ctr">
                            <a:spcBef>
                              <a:spcPts val="0"/>
                            </a:spcBef>
                            <a:spcAft>
                              <a:spcPts val="0"/>
                            </a:spcAft>
                            <a:tabLst>
                              <a:tab pos="182880" algn="l"/>
                            </a:tabLst>
                          </a:pPr>
                          <a:r>
                            <a:rPr lang="en-US" sz="1200" dirty="0">
                              <a:effectLst/>
                              <a:latin typeface="+mn-lt"/>
                              <a:ea typeface="SimSun" panose="02010600030101010101" pitchFamily="2" charset="-122"/>
                              <a:cs typeface="Times New Roman" panose="02020603050405020304" pitchFamily="18" charset="0"/>
                            </a:rPr>
                            <a:t>Final Target Altitude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mn-lt"/>
                              <a:ea typeface="SimSun" panose="02010600030101010101" pitchFamily="2" charset="-122"/>
                              <a:cs typeface="Times New Roman" panose="02020603050405020304" pitchFamily="18" charset="0"/>
                            </a:rPr>
                            <a:t>500 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3809546"/>
                      </a:ext>
                    </a:extLst>
                  </a:tr>
                </a:tbl>
              </a:graphicData>
            </a:graphic>
          </p:graphicFrame>
        </mc:Choice>
        <mc:Fallback xmlns="">
          <p:graphicFrame>
            <p:nvGraphicFramePr>
              <p:cNvPr id="3" name="Content Placeholder 5">
                <a:extLst>
                  <a:ext uri="{FF2B5EF4-FFF2-40B4-BE49-F238E27FC236}">
                    <a16:creationId xmlns:a16="http://schemas.microsoft.com/office/drawing/2014/main" id="{1426CA98-9E2A-8A1A-9DF5-A5E800E57E5C}"/>
                  </a:ext>
                </a:extLst>
              </p:cNvPr>
              <p:cNvGraphicFramePr>
                <a:graphicFrameLocks noGrp="1"/>
              </p:cNvGraphicFramePr>
              <p:nvPr>
                <p:ph idx="1"/>
                <p:extLst>
                  <p:ext uri="{D42A27DB-BD31-4B8C-83A1-F6EECF244321}">
                    <p14:modId xmlns:p14="http://schemas.microsoft.com/office/powerpoint/2010/main" val="822771620"/>
                  </p:ext>
                </p:extLst>
              </p:nvPr>
            </p:nvGraphicFramePr>
            <p:xfrm>
              <a:off x="3156585" y="708400"/>
              <a:ext cx="2901315" cy="2752725"/>
            </p:xfrm>
            <a:graphic>
              <a:graphicData uri="http://schemas.openxmlformats.org/drawingml/2006/table">
                <a:tbl>
                  <a:tblPr firstRow="1" firstCol="1" bandRow="1"/>
                  <a:tblGrid>
                    <a:gridCol w="1882775">
                      <a:extLst>
                        <a:ext uri="{9D8B030D-6E8A-4147-A177-3AD203B41FA5}">
                          <a16:colId xmlns:a16="http://schemas.microsoft.com/office/drawing/2014/main" val="3935057576"/>
                        </a:ext>
                      </a:extLst>
                    </a:gridCol>
                    <a:gridCol w="1018540">
                      <a:extLst>
                        <a:ext uri="{9D8B030D-6E8A-4147-A177-3AD203B41FA5}">
                          <a16:colId xmlns:a16="http://schemas.microsoft.com/office/drawing/2014/main" val="869952366"/>
                        </a:ext>
                      </a:extLst>
                    </a:gridCol>
                  </a:tblGrid>
                  <a:tr h="183515">
                    <a:tc gridSpan="2">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Spacecraft Input Parameters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764273301"/>
                      </a:ext>
                    </a:extLst>
                  </a:tr>
                  <a:tr h="183515">
                    <a:tc>
                      <a:txBody>
                        <a:bodyPr/>
                        <a:lstStyle/>
                        <a:p>
                          <a:pPr marL="0" marR="0" algn="ctr">
                            <a:spcBef>
                              <a:spcPts val="0"/>
                            </a:spcBef>
                            <a:spcAft>
                              <a:spcPts val="0"/>
                            </a:spcAft>
                            <a:tabLst>
                              <a:tab pos="182880" algn="l"/>
                            </a:tabLst>
                          </a:pPr>
                          <a:r>
                            <a:rPr lang="en-US" sz="1200" b="1">
                              <a:effectLst/>
                              <a:latin typeface="Calibri" panose="020F0502020204030204" pitchFamily="34" charset="0"/>
                              <a:ea typeface="Calibri" panose="020F0502020204030204" pitchFamily="34" charset="0"/>
                              <a:cs typeface="Times New Roman" panose="02020603050405020304" pitchFamily="18" charset="0"/>
                            </a:rPr>
                            <a:t>Parameter</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b="1">
                              <a:effectLst/>
                              <a:latin typeface="Calibri" panose="020F0502020204030204" pitchFamily="34" charset="0"/>
                              <a:ea typeface="Calibri" panose="020F0502020204030204" pitchFamily="34" charset="0"/>
                              <a:cs typeface="Times New Roman" panose="02020603050405020304" pitchFamily="18" charset="0"/>
                            </a:rPr>
                            <a:t>Value</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8936068"/>
                      </a:ext>
                    </a:extLst>
                  </a:tr>
                  <a:tr h="183515">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Initial Mass</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200 kg</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377907"/>
                      </a:ext>
                    </a:extLst>
                  </a:tr>
                  <a:tr h="183515">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High Thrust System</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120 N</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0979025"/>
                      </a:ext>
                    </a:extLst>
                  </a:tr>
                  <a:tr h="183515">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Low Thrust System</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10 N</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8372587"/>
                      </a:ext>
                    </a:extLst>
                  </a:tr>
                  <a:tr h="183515">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ISP (both systems)</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300 s</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563520"/>
                      </a:ext>
                    </a:extLst>
                  </a:tr>
                  <a:tr h="183515">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Trim Angle of Attack (α)</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10</a:t>
                          </a:r>
                          <a:r>
                            <a:rPr lang="en-US" sz="1200">
                              <a:effectLst/>
                              <a:latin typeface="Times New Roman" panose="02020603050405020304" pitchFamily="18" charset="0"/>
                              <a:ea typeface="Calibri" panose="020F0502020204030204" pitchFamily="34" charset="0"/>
                              <a:cs typeface="Times New Roman" panose="02020603050405020304" pitchFamily="18" charset="0"/>
                            </a:rPr>
                            <a:t>°/-</a:t>
                          </a:r>
                          <a:r>
                            <a:rPr lang="en-US" sz="1200">
                              <a:effectLst/>
                              <a:latin typeface="Calibri" panose="020F0502020204030204" pitchFamily="34" charset="0"/>
                              <a:ea typeface="Calibri" panose="020F0502020204030204" pitchFamily="34" charset="0"/>
                              <a:cs typeface="Times New Roman" panose="02020603050405020304" pitchFamily="18" charset="0"/>
                            </a:rPr>
                            <a:t>10</a:t>
                          </a:r>
                          <a:r>
                            <a:rPr lang="en-US" sz="12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0746007"/>
                      </a:ext>
                    </a:extLst>
                  </a:tr>
                  <a:tr h="183515">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323" t="-726667" r="-54516" b="-753333"/>
                          </a:stretch>
                        </a:blip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1.550</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9177322"/>
                      </a:ext>
                    </a:extLst>
                  </a:tr>
                  <a:tr h="183515">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323" t="-826667" r="-54516" b="-653333"/>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186228" t="-826667" r="-1198" b="-653333"/>
                          </a:stretch>
                        </a:blipFill>
                      </a:tcPr>
                    </a:tc>
                    <a:extLst>
                      <a:ext uri="{0D108BD9-81ED-4DB2-BD59-A6C34878D82A}">
                        <a16:rowId xmlns:a16="http://schemas.microsoft.com/office/drawing/2014/main" val="1831029421"/>
                      </a:ext>
                    </a:extLst>
                  </a:tr>
                  <a:tr h="183515">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Diameter</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3 m</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9280708"/>
                      </a:ext>
                    </a:extLst>
                  </a:tr>
                  <a:tr h="183515">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Nose Radius</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0.75 m</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8078292"/>
                      </a:ext>
                    </a:extLst>
                  </a:tr>
                  <a:tr h="183515">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Sphere Cone Angle</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70</a:t>
                          </a:r>
                          <a:r>
                            <a:rPr lang="en-US" sz="12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6654445"/>
                      </a:ext>
                    </a:extLst>
                  </a:tr>
                  <a:tr h="183515">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323" t="-1230000" r="-54516" b="-250000"/>
                          </a:stretch>
                        </a:blip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17.55 kg/m^2</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1427862"/>
                      </a:ext>
                    </a:extLst>
                  </a:tr>
                  <a:tr h="183515">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323" t="-1330000" r="-54516" b="-150000"/>
                          </a:stretch>
                        </a:blip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18.26 kg/m^2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1799860"/>
                      </a:ext>
                    </a:extLst>
                  </a:tr>
                  <a:tr h="183515">
                    <a:tc>
                      <a:txBody>
                        <a:bodyPr/>
                        <a:lstStyle/>
                        <a:p>
                          <a:pPr marL="0" marR="0" algn="ctr">
                            <a:spcBef>
                              <a:spcPts val="0"/>
                            </a:spcBef>
                            <a:spcAft>
                              <a:spcPts val="0"/>
                            </a:spcAft>
                            <a:tabLst>
                              <a:tab pos="182880" algn="l"/>
                            </a:tabLst>
                          </a:pPr>
                          <a:r>
                            <a:rPr lang="en-US" sz="1200" dirty="0">
                              <a:effectLst/>
                              <a:latin typeface="+mn-lt"/>
                              <a:ea typeface="SimSun" panose="02010600030101010101" pitchFamily="2" charset="-122"/>
                              <a:cs typeface="Times New Roman" panose="02020603050405020304" pitchFamily="18" charset="0"/>
                            </a:rPr>
                            <a:t>Final Target Altitude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mn-lt"/>
                              <a:ea typeface="SimSun" panose="02010600030101010101" pitchFamily="2" charset="-122"/>
                              <a:cs typeface="Times New Roman" panose="02020603050405020304" pitchFamily="18" charset="0"/>
                            </a:rPr>
                            <a:t>500 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3809546"/>
                      </a:ext>
                    </a:extLst>
                  </a:tr>
                </a:tbl>
              </a:graphicData>
            </a:graphic>
          </p:graphicFrame>
        </mc:Fallback>
      </mc:AlternateContent>
    </p:spTree>
    <p:extLst>
      <p:ext uri="{BB962C8B-B14F-4D97-AF65-F5344CB8AC3E}">
        <p14:creationId xmlns:p14="http://schemas.microsoft.com/office/powerpoint/2010/main" val="39931388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78BD5-0CF0-4703-9B8C-C25ADA6EBD00}"/>
              </a:ext>
            </a:extLst>
          </p:cNvPr>
          <p:cNvSpPr>
            <a:spLocks noGrp="1"/>
          </p:cNvSpPr>
          <p:nvPr>
            <p:ph type="title"/>
          </p:nvPr>
        </p:nvSpPr>
        <p:spPr/>
        <p:txBody>
          <a:bodyPr/>
          <a:lstStyle/>
          <a:p>
            <a:r>
              <a:rPr lang="en-US" dirty="0"/>
              <a:t>Multi-Pass Aerocapture at Venus</a:t>
            </a:r>
          </a:p>
        </p:txBody>
      </p:sp>
      <p:sp>
        <p:nvSpPr>
          <p:cNvPr id="4" name="Slide Number Placeholder 3">
            <a:extLst>
              <a:ext uri="{FF2B5EF4-FFF2-40B4-BE49-F238E27FC236}">
                <a16:creationId xmlns:a16="http://schemas.microsoft.com/office/drawing/2014/main" id="{56986C1E-8776-33E0-FD0F-33A8575CD536}"/>
              </a:ext>
            </a:extLst>
          </p:cNvPr>
          <p:cNvSpPr>
            <a:spLocks noGrp="1"/>
          </p:cNvSpPr>
          <p:nvPr>
            <p:ph type="sldNum" sz="quarter" idx="4"/>
          </p:nvPr>
        </p:nvSpPr>
        <p:spPr/>
        <p:txBody>
          <a:bodyPr/>
          <a:lstStyle/>
          <a:p>
            <a:fld id="{73FCCCAE-C0A6-4BB7-B82B-AC74E56A11C4}" type="slidenum">
              <a:rPr lang="en-US" smtClean="0"/>
              <a:pPr/>
              <a:t>21</a:t>
            </a:fld>
            <a:endParaRPr lang="en-US" dirty="0"/>
          </a:p>
        </p:txBody>
      </p:sp>
      <p:grpSp>
        <p:nvGrpSpPr>
          <p:cNvPr id="7" name="Group 6">
            <a:extLst>
              <a:ext uri="{FF2B5EF4-FFF2-40B4-BE49-F238E27FC236}">
                <a16:creationId xmlns:a16="http://schemas.microsoft.com/office/drawing/2014/main" id="{CB2CCD1B-796E-C732-2205-BF6517EB11A1}"/>
              </a:ext>
            </a:extLst>
          </p:cNvPr>
          <p:cNvGrpSpPr/>
          <p:nvPr/>
        </p:nvGrpSpPr>
        <p:grpSpPr>
          <a:xfrm>
            <a:off x="5013959" y="810895"/>
            <a:ext cx="7119081" cy="5574665"/>
            <a:chOff x="-1" y="0"/>
            <a:chExt cx="6492240" cy="5084064"/>
          </a:xfrm>
        </p:grpSpPr>
        <p:grpSp>
          <p:nvGrpSpPr>
            <p:cNvPr id="8" name="Group 7">
              <a:extLst>
                <a:ext uri="{FF2B5EF4-FFF2-40B4-BE49-F238E27FC236}">
                  <a16:creationId xmlns:a16="http://schemas.microsoft.com/office/drawing/2014/main" id="{D2FB0760-95A3-2FC1-C47E-C6C42ADF9830}"/>
                </a:ext>
              </a:extLst>
            </p:cNvPr>
            <p:cNvGrpSpPr>
              <a:grpSpLocks noChangeAspect="1"/>
            </p:cNvGrpSpPr>
            <p:nvPr/>
          </p:nvGrpSpPr>
          <p:grpSpPr>
            <a:xfrm>
              <a:off x="-1" y="0"/>
              <a:ext cx="6492240" cy="5084064"/>
              <a:chOff x="0" y="0"/>
              <a:chExt cx="6977801" cy="5464301"/>
            </a:xfrm>
          </p:grpSpPr>
          <p:pic>
            <p:nvPicPr>
              <p:cNvPr id="17" name="Picture 16">
                <a:extLst>
                  <a:ext uri="{FF2B5EF4-FFF2-40B4-BE49-F238E27FC236}">
                    <a16:creationId xmlns:a16="http://schemas.microsoft.com/office/drawing/2014/main" id="{4788ED7E-ED1C-154F-404A-CBD93C67AE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20201" y="4890"/>
                <a:ext cx="3657600" cy="2740660"/>
              </a:xfrm>
              <a:prstGeom prst="rect">
                <a:avLst/>
              </a:prstGeom>
              <a:noFill/>
              <a:ln>
                <a:noFill/>
              </a:ln>
            </p:spPr>
          </p:pic>
          <p:pic>
            <p:nvPicPr>
              <p:cNvPr id="18" name="Picture 17">
                <a:extLst>
                  <a:ext uri="{FF2B5EF4-FFF2-40B4-BE49-F238E27FC236}">
                    <a16:creationId xmlns:a16="http://schemas.microsoft.com/office/drawing/2014/main" id="{62C6CBF3-E39A-1D06-E85B-F4910F6C59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0" y="0"/>
                <a:ext cx="3657600" cy="2740660"/>
              </a:xfrm>
              <a:prstGeom prst="rect">
                <a:avLst/>
              </a:prstGeom>
              <a:noFill/>
              <a:ln>
                <a:noFill/>
              </a:ln>
            </p:spPr>
          </p:pic>
          <p:pic>
            <p:nvPicPr>
              <p:cNvPr id="19" name="Picture 18">
                <a:extLst>
                  <a:ext uri="{FF2B5EF4-FFF2-40B4-BE49-F238E27FC236}">
                    <a16:creationId xmlns:a16="http://schemas.microsoft.com/office/drawing/2014/main" id="{503A3D1C-A11D-2D17-0958-4F170CDF2F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723641"/>
                <a:ext cx="3657600" cy="2740660"/>
              </a:xfrm>
              <a:prstGeom prst="rect">
                <a:avLst/>
              </a:prstGeom>
              <a:noFill/>
              <a:ln>
                <a:noFill/>
              </a:ln>
            </p:spPr>
          </p:pic>
          <p:pic>
            <p:nvPicPr>
              <p:cNvPr id="20" name="Picture 19">
                <a:extLst>
                  <a:ext uri="{FF2B5EF4-FFF2-40B4-BE49-F238E27FC236}">
                    <a16:creationId xmlns:a16="http://schemas.microsoft.com/office/drawing/2014/main" id="{EBAD3F6D-947E-9207-6FD4-EC826229E9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20201" y="2723641"/>
                <a:ext cx="3657600" cy="2740660"/>
              </a:xfrm>
              <a:prstGeom prst="rect">
                <a:avLst/>
              </a:prstGeom>
              <a:noFill/>
              <a:ln>
                <a:noFill/>
              </a:ln>
            </p:spPr>
          </p:pic>
        </p:grpSp>
        <p:cxnSp>
          <p:nvCxnSpPr>
            <p:cNvPr id="9" name="Straight Connector 8">
              <a:extLst>
                <a:ext uri="{FF2B5EF4-FFF2-40B4-BE49-F238E27FC236}">
                  <a16:creationId xmlns:a16="http://schemas.microsoft.com/office/drawing/2014/main" id="{E314C3F9-F81F-A980-58BF-0E1CC72249CE}"/>
                </a:ext>
              </a:extLst>
            </p:cNvPr>
            <p:cNvCxnSpPr/>
            <p:nvPr/>
          </p:nvCxnSpPr>
          <p:spPr>
            <a:xfrm flipV="1">
              <a:off x="667910" y="2870421"/>
              <a:ext cx="64008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67011C-6911-86AB-6BFE-B6780DA2E8ED}"/>
                </a:ext>
              </a:extLst>
            </p:cNvPr>
            <p:cNvCxnSpPr/>
            <p:nvPr/>
          </p:nvCxnSpPr>
          <p:spPr>
            <a:xfrm flipV="1">
              <a:off x="747423" y="3617843"/>
              <a:ext cx="54277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CF1B9B8-5F94-E7CD-6ABA-C6C05192DC58}"/>
                </a:ext>
              </a:extLst>
            </p:cNvPr>
            <p:cNvCxnSpPr/>
            <p:nvPr/>
          </p:nvCxnSpPr>
          <p:spPr>
            <a:xfrm>
              <a:off x="1229139" y="2860813"/>
              <a:ext cx="2540" cy="76200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8E7BAD2-1132-F253-7446-A5F732C03110}"/>
                </a:ext>
              </a:extLst>
            </p:cNvPr>
            <p:cNvCxnSpPr/>
            <p:nvPr/>
          </p:nvCxnSpPr>
          <p:spPr>
            <a:xfrm flipV="1">
              <a:off x="723569" y="3904090"/>
              <a:ext cx="54864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1789FC6-DB26-85EB-DFAC-CEC4A480EC18}"/>
                </a:ext>
              </a:extLst>
            </p:cNvPr>
            <p:cNvCxnSpPr/>
            <p:nvPr/>
          </p:nvCxnSpPr>
          <p:spPr>
            <a:xfrm flipV="1">
              <a:off x="715618" y="3768918"/>
              <a:ext cx="54277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88F0818-3EE8-7903-75E5-80CEA84B46C8}"/>
                </a:ext>
              </a:extLst>
            </p:cNvPr>
            <p:cNvCxnSpPr/>
            <p:nvPr/>
          </p:nvCxnSpPr>
          <p:spPr>
            <a:xfrm>
              <a:off x="1221188" y="3767262"/>
              <a:ext cx="0" cy="13716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 Box 2">
              <a:extLst>
                <a:ext uri="{FF2B5EF4-FFF2-40B4-BE49-F238E27FC236}">
                  <a16:creationId xmlns:a16="http://schemas.microsoft.com/office/drawing/2014/main" id="{B70CD68C-2FE4-7D4D-3175-5B45A409CB43}"/>
                </a:ext>
              </a:extLst>
            </p:cNvPr>
            <p:cNvSpPr txBox="1">
              <a:spLocks noChangeArrowheads="1"/>
            </p:cNvSpPr>
            <p:nvPr/>
          </p:nvSpPr>
          <p:spPr bwMode="auto">
            <a:xfrm>
              <a:off x="1200647" y="3037398"/>
              <a:ext cx="1201783" cy="46653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i="1" dirty="0">
                  <a:effectLst/>
                  <a:latin typeface="Times New Roman" panose="02020603050405020304" pitchFamily="18" charset="0"/>
                  <a:ea typeface="SimSun" panose="02010600030101010101" pitchFamily="2" charset="-122"/>
                </a:rPr>
                <a:t>Single Pass, Large Design Range</a:t>
              </a:r>
              <a:endParaRPr lang="en-US" sz="12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a:p>
              <a:pPr marL="457200" marR="0">
                <a:spcBef>
                  <a:spcPts val="0"/>
                </a:spcBef>
                <a:spcAft>
                  <a:spcPts val="0"/>
                </a:spcAft>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p:txBody>
        </p:sp>
        <p:sp>
          <p:nvSpPr>
            <p:cNvPr id="16" name="Text Box 2">
              <a:extLst>
                <a:ext uri="{FF2B5EF4-FFF2-40B4-BE49-F238E27FC236}">
                  <a16:creationId xmlns:a16="http://schemas.microsoft.com/office/drawing/2014/main" id="{43A1006E-BA6E-DE0C-2120-8CE3C98AB9EE}"/>
                </a:ext>
              </a:extLst>
            </p:cNvPr>
            <p:cNvSpPr txBox="1">
              <a:spLocks noChangeArrowheads="1"/>
            </p:cNvSpPr>
            <p:nvPr/>
          </p:nvSpPr>
          <p:spPr bwMode="auto">
            <a:xfrm>
              <a:off x="1208599" y="3689405"/>
              <a:ext cx="1201783" cy="46653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i="1" dirty="0">
                  <a:effectLst/>
                  <a:latin typeface="Times New Roman" panose="02020603050405020304" pitchFamily="18" charset="0"/>
                  <a:ea typeface="SimSun" panose="02010600030101010101" pitchFamily="2" charset="-122"/>
                </a:rPr>
                <a:t>Multi Pass, Smaller Design Range</a:t>
              </a:r>
              <a:endParaRPr lang="en-US" sz="12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a:p>
              <a:pPr marL="457200" marR="0">
                <a:spcBef>
                  <a:spcPts val="0"/>
                </a:spcBef>
                <a:spcAft>
                  <a:spcPts val="0"/>
                </a:spcAft>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p:txBody>
        </p:sp>
      </p:grpSp>
      <p:sp>
        <p:nvSpPr>
          <p:cNvPr id="35" name="Content Placeholder 2">
            <a:extLst>
              <a:ext uri="{FF2B5EF4-FFF2-40B4-BE49-F238E27FC236}">
                <a16:creationId xmlns:a16="http://schemas.microsoft.com/office/drawing/2014/main" id="{4147C2B3-441D-ADC9-199B-0345759E3CA5}"/>
              </a:ext>
            </a:extLst>
          </p:cNvPr>
          <p:cNvSpPr txBox="1">
            <a:spLocks/>
          </p:cNvSpPr>
          <p:nvPr/>
        </p:nvSpPr>
        <p:spPr>
          <a:xfrm>
            <a:off x="457199" y="914402"/>
            <a:ext cx="4663441" cy="525779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rgbClr val="0066B3"/>
              </a:buClr>
              <a:buSzPct val="12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461963" indent="-228600" algn="l" defTabSz="914400" rtl="0" eaLnBrk="1" latinLnBrk="0" hangingPunct="1">
              <a:lnSpc>
                <a:spcPct val="100000"/>
              </a:lnSpc>
              <a:spcBef>
                <a:spcPts val="500"/>
              </a:spcBef>
              <a:buClr>
                <a:srgbClr val="0066B3"/>
              </a:buClr>
              <a:buSzPct val="12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684213" indent="-228600" algn="l" defTabSz="914400" rtl="0" eaLnBrk="1" latinLnBrk="0" hangingPunct="1">
              <a:lnSpc>
                <a:spcPct val="100000"/>
              </a:lnSpc>
              <a:spcBef>
                <a:spcPts val="500"/>
              </a:spcBef>
              <a:buClr>
                <a:srgbClr val="0066B3"/>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100000"/>
              </a:lnSpc>
              <a:spcBef>
                <a:spcPts val="500"/>
              </a:spcBef>
              <a:buClr>
                <a:srgbClr val="0066B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144588" indent="-228600" algn="l" defTabSz="914400" rtl="0" eaLnBrk="1" latinLnBrk="0" hangingPunct="1">
              <a:lnSpc>
                <a:spcPct val="100000"/>
              </a:lnSpc>
              <a:spcBef>
                <a:spcPts val="500"/>
              </a:spcBef>
              <a:buClr>
                <a:srgbClr val="0066B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 adaptive mission planning module was developed for the trajectory program that determines the optimal number of atmospheric passes to reach the final target orbit.</a:t>
            </a:r>
          </a:p>
          <a:p>
            <a:pPr lvl="1"/>
            <a:r>
              <a:rPr lang="en-US" dirty="0"/>
              <a:t>The program balances the </a:t>
            </a:r>
            <a:r>
              <a:rPr lang="el-GR" dirty="0"/>
              <a:t>Δ</a:t>
            </a:r>
            <a:r>
              <a:rPr lang="en-US" dirty="0"/>
              <a:t>V of each pass with the bounding initial orbital insertion</a:t>
            </a:r>
          </a:p>
          <a:p>
            <a:pPr lvl="1"/>
            <a:r>
              <a:rPr lang="en-US" dirty="0"/>
              <a:t>Periapsis correction maneuvers are optimized and executed after each pass</a:t>
            </a:r>
          </a:p>
          <a:p>
            <a:pPr lvl="1"/>
            <a:r>
              <a:rPr lang="en-US" dirty="0"/>
              <a:t>A final periapsis raise maneuver is executed after the final target apoapsis is achieved. </a:t>
            </a:r>
          </a:p>
        </p:txBody>
      </p:sp>
    </p:spTree>
    <p:extLst>
      <p:ext uri="{BB962C8B-B14F-4D97-AF65-F5344CB8AC3E}">
        <p14:creationId xmlns:p14="http://schemas.microsoft.com/office/powerpoint/2010/main" val="202325099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3F2A4-FD6B-C4C9-FC0F-789001963F33}"/>
              </a:ext>
            </a:extLst>
          </p:cNvPr>
          <p:cNvSpPr>
            <a:spLocks noGrp="1"/>
          </p:cNvSpPr>
          <p:nvPr>
            <p:ph type="title"/>
          </p:nvPr>
        </p:nvSpPr>
        <p:spPr/>
        <p:txBody>
          <a:bodyPr/>
          <a:lstStyle/>
          <a:p>
            <a:r>
              <a:rPr lang="en-US" dirty="0"/>
              <a:t>Peak Heating and Orbital Period Tradeoff</a:t>
            </a:r>
          </a:p>
        </p:txBody>
      </p:sp>
      <p:sp>
        <p:nvSpPr>
          <p:cNvPr id="4" name="Slide Number Placeholder 3">
            <a:extLst>
              <a:ext uri="{FF2B5EF4-FFF2-40B4-BE49-F238E27FC236}">
                <a16:creationId xmlns:a16="http://schemas.microsoft.com/office/drawing/2014/main" id="{05EB0C73-8797-8E84-421A-D6C28302EC6F}"/>
              </a:ext>
            </a:extLst>
          </p:cNvPr>
          <p:cNvSpPr>
            <a:spLocks noGrp="1"/>
          </p:cNvSpPr>
          <p:nvPr>
            <p:ph type="sldNum" sz="quarter" idx="4"/>
          </p:nvPr>
        </p:nvSpPr>
        <p:spPr/>
        <p:txBody>
          <a:bodyPr/>
          <a:lstStyle/>
          <a:p>
            <a:fld id="{73FCCCAE-C0A6-4BB7-B82B-AC74E56A11C4}" type="slidenum">
              <a:rPr lang="en-US" smtClean="0"/>
              <a:pPr/>
              <a:t>22</a:t>
            </a:fld>
            <a:endParaRPr lang="en-US" dirty="0"/>
          </a:p>
        </p:txBody>
      </p:sp>
      <p:grpSp>
        <p:nvGrpSpPr>
          <p:cNvPr id="5" name="Group 4">
            <a:extLst>
              <a:ext uri="{FF2B5EF4-FFF2-40B4-BE49-F238E27FC236}">
                <a16:creationId xmlns:a16="http://schemas.microsoft.com/office/drawing/2014/main" id="{536824EC-00E6-334F-B4AF-B3807F52C792}"/>
              </a:ext>
            </a:extLst>
          </p:cNvPr>
          <p:cNvGrpSpPr/>
          <p:nvPr/>
        </p:nvGrpSpPr>
        <p:grpSpPr>
          <a:xfrm>
            <a:off x="3469005" y="1451346"/>
            <a:ext cx="5177790" cy="4409440"/>
            <a:chOff x="0" y="0"/>
            <a:chExt cx="5177790" cy="4409990"/>
          </a:xfrm>
        </p:grpSpPr>
        <p:grpSp>
          <p:nvGrpSpPr>
            <p:cNvPr id="6" name="Group 5">
              <a:extLst>
                <a:ext uri="{FF2B5EF4-FFF2-40B4-BE49-F238E27FC236}">
                  <a16:creationId xmlns:a16="http://schemas.microsoft.com/office/drawing/2014/main" id="{037B9C9A-F9E6-1347-0DFD-A5DC2470D739}"/>
                </a:ext>
              </a:extLst>
            </p:cNvPr>
            <p:cNvGrpSpPr/>
            <p:nvPr/>
          </p:nvGrpSpPr>
          <p:grpSpPr>
            <a:xfrm>
              <a:off x="0" y="0"/>
              <a:ext cx="5177790" cy="4409990"/>
              <a:chOff x="0" y="0"/>
              <a:chExt cx="5177790" cy="4409990"/>
            </a:xfrm>
          </p:grpSpPr>
          <p:pic>
            <p:nvPicPr>
              <p:cNvPr id="8" name="Picture 7">
                <a:extLst>
                  <a:ext uri="{FF2B5EF4-FFF2-40B4-BE49-F238E27FC236}">
                    <a16:creationId xmlns:a16="http://schemas.microsoft.com/office/drawing/2014/main" id="{E88B4315-A702-5C72-3EDB-0D7867DE76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77790" cy="4126865"/>
              </a:xfrm>
              <a:prstGeom prst="rect">
                <a:avLst/>
              </a:prstGeom>
              <a:noFill/>
              <a:ln>
                <a:noFill/>
              </a:ln>
            </p:spPr>
          </p:pic>
          <p:sp>
            <p:nvSpPr>
              <p:cNvPr id="9" name="Text Box 1">
                <a:extLst>
                  <a:ext uri="{FF2B5EF4-FFF2-40B4-BE49-F238E27FC236}">
                    <a16:creationId xmlns:a16="http://schemas.microsoft.com/office/drawing/2014/main" id="{A892C72F-7514-A705-E65C-A5B0975D39AD}"/>
                  </a:ext>
                </a:extLst>
              </p:cNvPr>
              <p:cNvSpPr txBox="1"/>
              <p:nvPr/>
            </p:nvSpPr>
            <p:spPr>
              <a:xfrm>
                <a:off x="0" y="4263940"/>
                <a:ext cx="5177790" cy="14605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0"/>
                  </a:spcAft>
                </a:pPr>
                <a:r>
                  <a:rPr lang="en-US" sz="1000" b="1" u="sng" dirty="0">
                    <a:solidFill>
                      <a:srgbClr val="0000FF"/>
                    </a:solidFill>
                    <a:effectLst/>
                    <a:latin typeface="Times New Roman" panose="02020603050405020304" pitchFamily="18" charset="0"/>
                    <a:ea typeface="SimSun" panose="02010600030101010101" pitchFamily="2" charset="-122"/>
                  </a:rPr>
                  <a:t>Figure </a:t>
                </a:r>
                <a:r>
                  <a:rPr lang="en-US" sz="1000" b="1" dirty="0">
                    <a:effectLst/>
                    <a:latin typeface="Times New Roman" panose="02020603050405020304" pitchFamily="18" charset="0"/>
                    <a:ea typeface="SimSun" panose="02010600030101010101" pitchFamily="2" charset="-122"/>
                  </a:rPr>
                  <a:t>6.5 Peak Stag. Heat Flux to Orbital Period Tradeoff</a:t>
                </a:r>
              </a:p>
            </p:txBody>
          </p:sp>
        </p:grpSp>
        <p:sp>
          <p:nvSpPr>
            <p:cNvPr id="7" name="Text Box 2">
              <a:extLst>
                <a:ext uri="{FF2B5EF4-FFF2-40B4-BE49-F238E27FC236}">
                  <a16:creationId xmlns:a16="http://schemas.microsoft.com/office/drawing/2014/main" id="{0626D589-611B-9F1A-53FE-0F75DFF3D2DD}"/>
                </a:ext>
              </a:extLst>
            </p:cNvPr>
            <p:cNvSpPr txBox="1">
              <a:spLocks noChangeArrowheads="1"/>
            </p:cNvSpPr>
            <p:nvPr/>
          </p:nvSpPr>
          <p:spPr bwMode="auto">
            <a:xfrm>
              <a:off x="1207791" y="342289"/>
              <a:ext cx="2421802" cy="923925"/>
            </a:xfrm>
            <a:prstGeom prst="rect">
              <a:avLst/>
            </a:prstGeom>
            <a:noFill/>
            <a:ln w="9525">
              <a:noFill/>
              <a:miter lim="800000"/>
              <a:headEnd/>
              <a:tailEnd/>
            </a:ln>
          </p:spPr>
          <p:txBody>
            <a:bodyPr rot="0" vert="horz" wrap="square" lIns="91440" tIns="45720" rIns="91440" bIns="45720" anchor="t" anchorCtr="0">
              <a:noAutofit/>
            </a:bodyPr>
            <a:lstStyle/>
            <a:p>
              <a:pPr marL="457200" marR="0" indent="-228600">
                <a:spcBef>
                  <a:spcPts val="0"/>
                </a:spcBef>
                <a:spcAft>
                  <a:spcPts val="0"/>
                </a:spcAft>
              </a:pPr>
              <a:r>
                <a:rPr lang="en-US" sz="1000" i="1" dirty="0">
                  <a:effectLst/>
                  <a:latin typeface="Times New Roman" panose="02020603050405020304" pitchFamily="18" charset="0"/>
                  <a:ea typeface="SimSun" panose="02010600030101010101" pitchFamily="2" charset="-122"/>
                </a:rPr>
                <a:t>1 m diameter, 0.25 m nose radius</a:t>
              </a:r>
              <a:endParaRPr lang="en-US" sz="1200" dirty="0">
                <a:effectLst/>
                <a:latin typeface="Times New Roman" panose="02020603050405020304" pitchFamily="18" charset="0"/>
                <a:ea typeface="SimSun" panose="02010600030101010101" pitchFamily="2" charset="-122"/>
              </a:endParaRPr>
            </a:p>
            <a:p>
              <a:pPr marL="457200" marR="0" indent="-228600">
                <a:spcBef>
                  <a:spcPts val="0"/>
                </a:spcBef>
                <a:spcAft>
                  <a:spcPts val="0"/>
                </a:spcAft>
              </a:pPr>
              <a:r>
                <a:rPr lang="en-US" sz="1000" i="1" dirty="0">
                  <a:effectLst/>
                  <a:latin typeface="Times New Roman" panose="02020603050405020304" pitchFamily="18" charset="0"/>
                  <a:ea typeface="SimSun" panose="02010600030101010101" pitchFamily="2" charset="-122"/>
                </a:rPr>
                <a:t>BC = 138 kg/m^2</a:t>
              </a:r>
              <a:endParaRPr lang="en-US" sz="1200" dirty="0">
                <a:effectLst/>
                <a:latin typeface="Times New Roman" panose="02020603050405020304" pitchFamily="18" charset="0"/>
                <a:ea typeface="SimSun" panose="02010600030101010101" pitchFamily="2" charset="-122"/>
              </a:endParaRPr>
            </a:p>
            <a:p>
              <a:pPr marL="457200" marR="0" indent="-228600">
                <a:spcBef>
                  <a:spcPts val="0"/>
                </a:spcBef>
                <a:spcAft>
                  <a:spcPts val="0"/>
                </a:spcAft>
              </a:pPr>
              <a:r>
                <a:rPr lang="en-US" sz="1000" i="1" dirty="0">
                  <a:effectLst/>
                  <a:latin typeface="Times New Roman" panose="02020603050405020304" pitchFamily="18" charset="0"/>
                  <a:ea typeface="SimSun" panose="02010600030101010101" pitchFamily="2" charset="-122"/>
                </a:rPr>
                <a:t>60° Sphere Cone</a:t>
              </a:r>
            </a:p>
            <a:p>
              <a:pPr marL="457200" marR="0" indent="-228600">
                <a:spcBef>
                  <a:spcPts val="0"/>
                </a:spcBef>
                <a:spcAft>
                  <a:spcPts val="0"/>
                </a:spcAft>
              </a:pPr>
              <a:r>
                <a:rPr lang="en-US" sz="1000" i="1" dirty="0">
                  <a:latin typeface="Times New Roman" panose="02020603050405020304" pitchFamily="18" charset="0"/>
                  <a:ea typeface="SimSun" panose="02010600030101010101" pitchFamily="2" charset="-122"/>
                </a:rPr>
                <a:t>11 km/s Venus entry </a:t>
              </a:r>
              <a:endParaRPr lang="en-US" sz="1200" dirty="0">
                <a:effectLst/>
                <a:latin typeface="Times New Roman" panose="02020603050405020304" pitchFamily="18" charset="0"/>
                <a:ea typeface="SimSun" panose="02010600030101010101" pitchFamily="2" charset="-122"/>
              </a:endParaRPr>
            </a:p>
          </p:txBody>
        </p:sp>
      </p:grpSp>
    </p:spTree>
    <p:extLst>
      <p:ext uri="{BB962C8B-B14F-4D97-AF65-F5344CB8AC3E}">
        <p14:creationId xmlns:p14="http://schemas.microsoft.com/office/powerpoint/2010/main" val="118206246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82BFC-1D92-EE0B-5A55-2AEA2759AA17}"/>
              </a:ext>
            </a:extLst>
          </p:cNvPr>
          <p:cNvPicPr>
            <a:picLocks noChangeAspect="1"/>
          </p:cNvPicPr>
          <p:nvPr/>
        </p:nvPicPr>
        <p:blipFill>
          <a:blip r:embed="rId2"/>
          <a:stretch>
            <a:fillRect/>
          </a:stretch>
        </p:blipFill>
        <p:spPr>
          <a:xfrm>
            <a:off x="6252777" y="3728040"/>
            <a:ext cx="4113156" cy="3084868"/>
          </a:xfrm>
          <a:prstGeom prst="rect">
            <a:avLst/>
          </a:prstGeom>
        </p:spPr>
      </p:pic>
      <p:sp>
        <p:nvSpPr>
          <p:cNvPr id="2" name="Title 1">
            <a:extLst>
              <a:ext uri="{FF2B5EF4-FFF2-40B4-BE49-F238E27FC236}">
                <a16:creationId xmlns:a16="http://schemas.microsoft.com/office/drawing/2014/main" id="{6995BCD6-4564-1E54-9D34-CAF1DD7C9A6F}"/>
              </a:ext>
            </a:extLst>
          </p:cNvPr>
          <p:cNvSpPr>
            <a:spLocks noGrp="1"/>
          </p:cNvSpPr>
          <p:nvPr>
            <p:ph type="title"/>
          </p:nvPr>
        </p:nvSpPr>
        <p:spPr/>
        <p:txBody>
          <a:bodyPr/>
          <a:lstStyle/>
          <a:p>
            <a:r>
              <a:rPr lang="en-US" dirty="0"/>
              <a:t>Monte Carlo Test Case Additional Details</a:t>
            </a:r>
          </a:p>
        </p:txBody>
      </p:sp>
      <p:sp>
        <p:nvSpPr>
          <p:cNvPr id="4" name="Slide Number Placeholder 3">
            <a:extLst>
              <a:ext uri="{FF2B5EF4-FFF2-40B4-BE49-F238E27FC236}">
                <a16:creationId xmlns:a16="http://schemas.microsoft.com/office/drawing/2014/main" id="{E5702ECD-A095-8499-CF6C-7AB4F37F051D}"/>
              </a:ext>
            </a:extLst>
          </p:cNvPr>
          <p:cNvSpPr>
            <a:spLocks noGrp="1"/>
          </p:cNvSpPr>
          <p:nvPr>
            <p:ph type="sldNum" sz="quarter" idx="4"/>
          </p:nvPr>
        </p:nvSpPr>
        <p:spPr/>
        <p:txBody>
          <a:bodyPr/>
          <a:lstStyle/>
          <a:p>
            <a:fld id="{73FCCCAE-C0A6-4BB7-B82B-AC74E56A11C4}" type="slidenum">
              <a:rPr lang="en-US" smtClean="0"/>
              <a:pPr/>
              <a:t>23</a:t>
            </a:fld>
            <a:endParaRPr lang="en-US" dirty="0"/>
          </a:p>
        </p:txBody>
      </p:sp>
      <p:pic>
        <p:nvPicPr>
          <p:cNvPr id="8" name="Picture 7">
            <a:extLst>
              <a:ext uri="{FF2B5EF4-FFF2-40B4-BE49-F238E27FC236}">
                <a16:creationId xmlns:a16="http://schemas.microsoft.com/office/drawing/2014/main" id="{B3DD28B9-37C4-7E1F-7A6D-01D4DF56749D}"/>
              </a:ext>
            </a:extLst>
          </p:cNvPr>
          <p:cNvPicPr>
            <a:picLocks noChangeAspect="1"/>
          </p:cNvPicPr>
          <p:nvPr/>
        </p:nvPicPr>
        <p:blipFill>
          <a:blip r:embed="rId3"/>
          <a:stretch>
            <a:fillRect/>
          </a:stretch>
        </p:blipFill>
        <p:spPr>
          <a:xfrm>
            <a:off x="1920051" y="3703860"/>
            <a:ext cx="4137849" cy="3133227"/>
          </a:xfrm>
          <a:prstGeom prst="rect">
            <a:avLst/>
          </a:prstGeom>
        </p:spPr>
      </p:pic>
      <p:pic>
        <p:nvPicPr>
          <p:cNvPr id="9" name="Picture 8">
            <a:extLst>
              <a:ext uri="{FF2B5EF4-FFF2-40B4-BE49-F238E27FC236}">
                <a16:creationId xmlns:a16="http://schemas.microsoft.com/office/drawing/2014/main" id="{3F6F8A75-3713-ED77-7F4C-808C0DCC6242}"/>
              </a:ext>
            </a:extLst>
          </p:cNvPr>
          <p:cNvPicPr>
            <a:picLocks noChangeAspect="1"/>
          </p:cNvPicPr>
          <p:nvPr/>
        </p:nvPicPr>
        <p:blipFill>
          <a:blip r:embed="rId4"/>
          <a:stretch>
            <a:fillRect/>
          </a:stretch>
        </p:blipFill>
        <p:spPr>
          <a:xfrm>
            <a:off x="6252776" y="762106"/>
            <a:ext cx="4113157" cy="3084868"/>
          </a:xfrm>
          <a:prstGeom prst="rect">
            <a:avLst/>
          </a:prstGeom>
        </p:spPr>
      </p:pic>
      <p:sp>
        <p:nvSpPr>
          <p:cNvPr id="6" name="Text Box 2">
            <a:extLst>
              <a:ext uri="{FF2B5EF4-FFF2-40B4-BE49-F238E27FC236}">
                <a16:creationId xmlns:a16="http://schemas.microsoft.com/office/drawing/2014/main" id="{62C78A0B-19E7-3992-DCC8-0C59111C046C}"/>
              </a:ext>
            </a:extLst>
          </p:cNvPr>
          <p:cNvSpPr txBox="1">
            <a:spLocks noChangeArrowheads="1"/>
          </p:cNvSpPr>
          <p:nvPr/>
        </p:nvSpPr>
        <p:spPr bwMode="auto">
          <a:xfrm>
            <a:off x="9743999" y="5937016"/>
            <a:ext cx="2625725" cy="503085"/>
          </a:xfrm>
          <a:prstGeom prst="rect">
            <a:avLst/>
          </a:prstGeom>
          <a:noFill/>
          <a:ln w="9525">
            <a:noFill/>
            <a:miter lim="800000"/>
            <a:headEnd/>
            <a:tailEnd/>
          </a:ln>
        </p:spPr>
        <p:txBody>
          <a:bodyPr rot="0" vert="horz" wrap="square" lIns="91440" tIns="45720" rIns="91440" bIns="45720" anchor="t" anchorCtr="0">
            <a:noAutofit/>
          </a:bodyPr>
          <a:lstStyle/>
          <a:p>
            <a:pPr marL="457200" marR="0" indent="-228600">
              <a:spcBef>
                <a:spcPts val="0"/>
              </a:spcBef>
              <a:spcAft>
                <a:spcPts val="0"/>
              </a:spcAft>
              <a:buFont typeface="Arial" panose="020B0604020202020204" pitchFamily="34" charset="0"/>
              <a:buChar char="•"/>
            </a:pPr>
            <a:r>
              <a:rPr lang="en-US" sz="1200" i="1" dirty="0">
                <a:effectLst/>
                <a:latin typeface="Times New Roman" panose="02020603050405020304" pitchFamily="18" charset="0"/>
                <a:ea typeface="SimSun" panose="02010600030101010101" pitchFamily="2" charset="-122"/>
              </a:rPr>
              <a:t>Mean: 2.4325e+04 J/cm^2</a:t>
            </a:r>
          </a:p>
          <a:p>
            <a:pPr marL="457200" indent="-228600">
              <a:buFont typeface="Arial" panose="020B0604020202020204" pitchFamily="34" charset="0"/>
              <a:buChar char="•"/>
            </a:pPr>
            <a:r>
              <a:rPr lang="en-US" sz="1200" dirty="0">
                <a:effectLst/>
                <a:latin typeface="+mn-lt"/>
                <a:ea typeface="SimSun" panose="02010600030101010101" pitchFamily="2" charset="-122"/>
                <a:cs typeface="Times New Roman" panose="02020603050405020304" pitchFamily="18" charset="0"/>
              </a:rPr>
              <a:t>3</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σ</a:t>
            </a:r>
            <a:r>
              <a:rPr lang="en-US" sz="1200" i="1" dirty="0">
                <a:latin typeface="Times New Roman" panose="02020603050405020304" pitchFamily="18" charset="0"/>
                <a:ea typeface="SimSun" panose="02010600030101010101" pitchFamily="2" charset="-122"/>
                <a:cs typeface="Times New Roman" panose="02020603050405020304" pitchFamily="18" charset="0"/>
              </a:rPr>
              <a:t>: 2.8471e+03 </a:t>
            </a:r>
            <a:r>
              <a:rPr lang="en-US" sz="1200" i="1" dirty="0">
                <a:effectLst/>
                <a:latin typeface="Times New Roman" panose="02020603050405020304" pitchFamily="18" charset="0"/>
                <a:ea typeface="SimSun" panose="02010600030101010101" pitchFamily="2" charset="-122"/>
              </a:rPr>
              <a:t>J/cm^2</a:t>
            </a:r>
          </a:p>
          <a:p>
            <a:pPr marL="457200" marR="0" indent="-228600">
              <a:spcBef>
                <a:spcPts val="0"/>
              </a:spcBef>
              <a:spcAft>
                <a:spcPts val="0"/>
              </a:spcAft>
              <a:buFont typeface="Arial" panose="020B0604020202020204" pitchFamily="34" charset="0"/>
              <a:buChar char="•"/>
            </a:pPr>
            <a:endParaRPr lang="en-US" sz="1200" i="1" dirty="0">
              <a:effectLst/>
              <a:latin typeface="Times New Roman" panose="02020603050405020304" pitchFamily="18" charset="0"/>
              <a:ea typeface="SimSun" panose="02010600030101010101" pitchFamily="2" charset="-122"/>
            </a:endParaRPr>
          </a:p>
          <a:p>
            <a:pPr marL="457200" marR="0">
              <a:spcBef>
                <a:spcPts val="0"/>
              </a:spcBef>
              <a:spcAft>
                <a:spcPts val="0"/>
              </a:spcAft>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a:p>
            <a:pPr marL="457200" marR="0">
              <a:spcBef>
                <a:spcPts val="0"/>
              </a:spcBef>
              <a:spcAft>
                <a:spcPts val="0"/>
              </a:spcAft>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p:txBody>
      </p:sp>
      <p:pic>
        <p:nvPicPr>
          <p:cNvPr id="12" name="Picture 11">
            <a:extLst>
              <a:ext uri="{FF2B5EF4-FFF2-40B4-BE49-F238E27FC236}">
                <a16:creationId xmlns:a16="http://schemas.microsoft.com/office/drawing/2014/main" id="{F137134A-23D4-AAD0-75E4-872E06C94C0C}"/>
              </a:ext>
            </a:extLst>
          </p:cNvPr>
          <p:cNvPicPr>
            <a:picLocks noChangeAspect="1"/>
          </p:cNvPicPr>
          <p:nvPr/>
        </p:nvPicPr>
        <p:blipFill>
          <a:blip r:embed="rId5"/>
          <a:stretch>
            <a:fillRect/>
          </a:stretch>
        </p:blipFill>
        <p:spPr>
          <a:xfrm>
            <a:off x="1340690" y="762106"/>
            <a:ext cx="4814648" cy="3048544"/>
          </a:xfrm>
          <a:prstGeom prst="rect">
            <a:avLst/>
          </a:prstGeom>
        </p:spPr>
      </p:pic>
    </p:spTree>
    <p:extLst>
      <p:ext uri="{BB962C8B-B14F-4D97-AF65-F5344CB8AC3E}">
        <p14:creationId xmlns:p14="http://schemas.microsoft.com/office/powerpoint/2010/main" val="77729380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3247A-A142-A50E-E524-FEFC9F705922}"/>
              </a:ext>
            </a:extLst>
          </p:cNvPr>
          <p:cNvSpPr>
            <a:spLocks noGrp="1"/>
          </p:cNvSpPr>
          <p:nvPr>
            <p:ph type="title"/>
          </p:nvPr>
        </p:nvSpPr>
        <p:spPr/>
        <p:txBody>
          <a:bodyPr/>
          <a:lstStyle/>
          <a:p>
            <a:r>
              <a:rPr lang="en-US" dirty="0"/>
              <a:t>Atmospheric Modeling</a:t>
            </a:r>
          </a:p>
        </p:txBody>
      </p:sp>
      <p:sp>
        <p:nvSpPr>
          <p:cNvPr id="3" name="Content Placeholder 2">
            <a:extLst>
              <a:ext uri="{FF2B5EF4-FFF2-40B4-BE49-F238E27FC236}">
                <a16:creationId xmlns:a16="http://schemas.microsoft.com/office/drawing/2014/main" id="{BE3E7125-1F92-F005-8A5B-F985A9DD5572}"/>
              </a:ext>
            </a:extLst>
          </p:cNvPr>
          <p:cNvSpPr>
            <a:spLocks noGrp="1"/>
          </p:cNvSpPr>
          <p:nvPr>
            <p:ph idx="1"/>
          </p:nvPr>
        </p:nvSpPr>
        <p:spPr>
          <a:xfrm>
            <a:off x="457198" y="914403"/>
            <a:ext cx="6019801" cy="4495798"/>
          </a:xfrm>
        </p:spPr>
        <p:txBody>
          <a:bodyPr/>
          <a:lstStyle/>
          <a:p>
            <a:r>
              <a:rPr lang="en-US" dirty="0"/>
              <a:t>Venusian winds modeled within GRAM were studied in detail.</a:t>
            </a:r>
          </a:p>
          <a:p>
            <a:pPr lvl="1"/>
            <a:r>
              <a:rPr lang="en-US" dirty="0"/>
              <a:t>The winds on Venus are significant at higher altitudes (&lt;200 m/s) and are faster than the planet’s rotation.</a:t>
            </a:r>
          </a:p>
          <a:p>
            <a:r>
              <a:rPr lang="en-US" dirty="0"/>
              <a:t>GRAM outputs winds in three components, north to south (nsw), east to west (eww), and vertical (vw) in the east, north, zenith (ENZ) frame.</a:t>
            </a:r>
          </a:p>
          <a:p>
            <a:pPr lvl="1"/>
            <a:r>
              <a:rPr lang="en-US" dirty="0"/>
              <a:t>A great deal of time was spent in reference frame conversion handing and efficiency for this project (QXx is the ENZ to ECI conv. Matrix).</a:t>
            </a:r>
          </a:p>
        </p:txBody>
      </p:sp>
      <p:sp>
        <p:nvSpPr>
          <p:cNvPr id="4" name="Slide Number Placeholder 3">
            <a:extLst>
              <a:ext uri="{FF2B5EF4-FFF2-40B4-BE49-F238E27FC236}">
                <a16:creationId xmlns:a16="http://schemas.microsoft.com/office/drawing/2014/main" id="{740B1BAA-5B32-9B90-986C-6E9E806717BB}"/>
              </a:ext>
            </a:extLst>
          </p:cNvPr>
          <p:cNvSpPr>
            <a:spLocks noGrp="1"/>
          </p:cNvSpPr>
          <p:nvPr>
            <p:ph type="sldNum" sz="quarter" idx="4"/>
          </p:nvPr>
        </p:nvSpPr>
        <p:spPr/>
        <p:txBody>
          <a:bodyPr/>
          <a:lstStyle/>
          <a:p>
            <a:fld id="{73FCCCAE-C0A6-4BB7-B82B-AC74E56A11C4}" type="slidenum">
              <a:rPr lang="en-US" smtClean="0"/>
              <a:pPr/>
              <a:t>24</a:t>
            </a:fld>
            <a:endParaRPr lang="en-US" dirty="0"/>
          </a:p>
        </p:txBody>
      </p:sp>
      <p:pic>
        <p:nvPicPr>
          <p:cNvPr id="5" name="Picture 4" descr="A graph of a wind direction&#10;&#10;AI-generated content may be incorrect.">
            <a:extLst>
              <a:ext uri="{FF2B5EF4-FFF2-40B4-BE49-F238E27FC236}">
                <a16:creationId xmlns:a16="http://schemas.microsoft.com/office/drawing/2014/main" id="{D3546903-B489-26FA-D145-493B2830F6D1}"/>
              </a:ext>
            </a:extLst>
          </p:cNvPr>
          <p:cNvPicPr>
            <a:picLocks noChangeAspect="1"/>
          </p:cNvPicPr>
          <p:nvPr/>
        </p:nvPicPr>
        <p:blipFill>
          <a:blip r:embed="rId2"/>
          <a:stretch>
            <a:fillRect/>
          </a:stretch>
        </p:blipFill>
        <p:spPr>
          <a:xfrm>
            <a:off x="6552083" y="789865"/>
            <a:ext cx="4725517" cy="2587423"/>
          </a:xfrm>
          <a:prstGeom prst="rect">
            <a:avLst/>
          </a:prstGeom>
        </p:spPr>
      </p:pic>
      <p:pic>
        <p:nvPicPr>
          <p:cNvPr id="6" name="Picture 5" descr="A colorful map of a wind&#10;&#10;AI-generated content may be incorrect.">
            <a:extLst>
              <a:ext uri="{FF2B5EF4-FFF2-40B4-BE49-F238E27FC236}">
                <a16:creationId xmlns:a16="http://schemas.microsoft.com/office/drawing/2014/main" id="{73BCA372-C0B9-DA61-BC99-44325398BF3C}"/>
              </a:ext>
            </a:extLst>
          </p:cNvPr>
          <p:cNvPicPr>
            <a:picLocks noChangeAspect="1"/>
          </p:cNvPicPr>
          <p:nvPr/>
        </p:nvPicPr>
        <p:blipFill rotWithShape="1">
          <a:blip r:embed="rId3"/>
          <a:srcRect l="1301"/>
          <a:stretch/>
        </p:blipFill>
        <p:spPr bwMode="auto">
          <a:xfrm>
            <a:off x="6552083" y="3390835"/>
            <a:ext cx="5011036" cy="3023619"/>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DBE2B3E8-7402-909D-1515-52932981F560}"/>
              </a:ext>
            </a:extLst>
          </p:cNvPr>
          <p:cNvSpPr txBox="1"/>
          <p:nvPr/>
        </p:nvSpPr>
        <p:spPr>
          <a:xfrm>
            <a:off x="7162800" y="6377201"/>
            <a:ext cx="3581400" cy="276999"/>
          </a:xfrm>
          <a:prstGeom prst="rect">
            <a:avLst/>
          </a:prstGeom>
          <a:noFill/>
        </p:spPr>
        <p:txBody>
          <a:bodyPr wrap="square">
            <a:spAutoFit/>
          </a:bodyPr>
          <a:lstStyle/>
          <a:p>
            <a:r>
              <a:rPr lang="en-US" sz="1200" i="1" dirty="0">
                <a:solidFill>
                  <a:srgbClr val="000000"/>
                </a:solidFill>
                <a:effectLst/>
                <a:latin typeface="Volkhov"/>
              </a:rPr>
              <a:t>Venusian Wind Magnitude and Direction (JD 2459138)</a:t>
            </a:r>
            <a:endParaRPr lang="en-US" i="1" dirty="0"/>
          </a:p>
        </p:txBody>
      </p:sp>
      <p:sp>
        <p:nvSpPr>
          <p:cNvPr id="14" name="Rectangle 9">
            <a:extLst>
              <a:ext uri="{FF2B5EF4-FFF2-40B4-BE49-F238E27FC236}">
                <a16:creationId xmlns:a16="http://schemas.microsoft.com/office/drawing/2014/main" id="{B8012AE1-6471-BA4D-BF66-F6989D4D5385}"/>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57BC293-D503-B129-2074-F3D3B4556C6A}"/>
                  </a:ext>
                </a:extLst>
              </p:cNvPr>
              <p:cNvSpPr txBox="1"/>
              <p:nvPr/>
            </p:nvSpPr>
            <p:spPr>
              <a:xfrm>
                <a:off x="533400" y="5378028"/>
                <a:ext cx="6096000" cy="8249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lang="en-US" i="1" smtClean="0">
                              <a:solidFill>
                                <a:srgbClr val="836967"/>
                              </a:solidFill>
                              <a:latin typeface="Cambria Math" panose="02040503050406030204" pitchFamily="18" charset="0"/>
                            </a:rPr>
                          </m:ctrlPr>
                        </m:eqArrPr>
                        <m:e>
                          <m:r>
                            <a:rPr lang="en-US">
                              <a:latin typeface="Cambria Math" panose="02040503050406030204" pitchFamily="18" charset="0"/>
                            </a:rPr>
                            <m:t>&amp;</m:t>
                          </m:r>
                          <m:sSub>
                            <m:sSubPr>
                              <m:ctrlPr>
                                <a:rPr lang="en-US" i="1">
                                  <a:solidFill>
                                    <a:srgbClr val="836967"/>
                                  </a:solidFill>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𝒓𝒆𝒍</m:t>
                              </m:r>
                            </m:sub>
                          </m:sSub>
                          <m:r>
                            <a:rPr lang="en-US" b="0" i="0">
                              <a:latin typeface="Cambria Math" panose="02040503050406030204" pitchFamily="18" charset="0"/>
                            </a:rPr>
                            <m:t>=</m:t>
                          </m:r>
                          <m:sSub>
                            <m:sSubPr>
                              <m:ctrlPr>
                                <a:rPr lang="en-US" b="0" i="1">
                                  <a:solidFill>
                                    <a:srgbClr val="836967"/>
                                  </a:solidFill>
                                  <a:latin typeface="Cambria Math" panose="02040503050406030204" pitchFamily="18" charset="0"/>
                                </a:rPr>
                              </m:ctrlPr>
                            </m:sSubPr>
                            <m:e>
                              <m:r>
                                <a:rPr lang="en-US" b="1" i="1">
                                  <a:latin typeface="Cambria Math" panose="02040503050406030204" pitchFamily="18" charset="0"/>
                                </a:rPr>
                                <m:t>𝑽</m:t>
                              </m:r>
                            </m:e>
                            <m:sub>
                              <m:r>
                                <a:rPr lang="en-US" b="1" i="1">
                                  <a:latin typeface="Cambria Math" panose="02040503050406030204" pitchFamily="18" charset="0"/>
                                </a:rPr>
                                <m:t>𝒆𝒄𝒊</m:t>
                              </m:r>
                            </m:sub>
                          </m:sSub>
                          <m:r>
                            <a:rPr lang="en-US" b="0" i="0">
                              <a:latin typeface="Cambria Math" panose="02040503050406030204" pitchFamily="18" charset="0"/>
                            </a:rPr>
                            <m:t>−</m:t>
                          </m:r>
                          <m:d>
                            <m:dPr>
                              <m:begChr m:val="["/>
                              <m:endChr m:val="]"/>
                              <m:ctrlPr>
                                <a:rPr lang="en-US" b="0" i="1">
                                  <a:solidFill>
                                    <a:srgbClr val="836967"/>
                                  </a:solidFill>
                                  <a:latin typeface="Cambria Math" panose="02040503050406030204" pitchFamily="18" charset="0"/>
                                </a:rPr>
                              </m:ctrlPr>
                            </m:dPr>
                            <m:e>
                              <m:m>
                                <m:mPr>
                                  <m:plcHide m:val="on"/>
                                  <m:mcs>
                                    <m:mc>
                                      <m:mcPr>
                                        <m:count m:val="1"/>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0</m:t>
                                    </m:r>
                                  </m:e>
                                </m:mr>
                                <m:mr>
                                  <m:e>
                                    <m:r>
                                      <a:rPr lang="en-US" b="0" i="0">
                                        <a:latin typeface="Cambria Math" panose="02040503050406030204" pitchFamily="18" charset="0"/>
                                      </a:rPr>
                                      <m:t>0</m:t>
                                    </m:r>
                                  </m:e>
                                </m:mr>
                                <m:mr>
                                  <m:e>
                                    <m:r>
                                      <a:rPr lang="en-US" b="0" i="1">
                                        <a:latin typeface="Cambria Math" panose="02040503050406030204" pitchFamily="18" charset="0"/>
                                      </a:rPr>
                                      <m:t>𝜔</m:t>
                                    </m:r>
                                  </m:e>
                                </m:mr>
                              </m:m>
                            </m:e>
                          </m:d>
                          <m:r>
                            <a:rPr lang="en-US" b="0" i="0">
                              <a:latin typeface="Cambria Math" panose="02040503050406030204" pitchFamily="18" charset="0"/>
                            </a:rPr>
                            <m:t> × </m:t>
                          </m:r>
                          <m:sSub>
                            <m:sSubPr>
                              <m:ctrlPr>
                                <a:rPr lang="en-US" b="0" i="1">
                                  <a:solidFill>
                                    <a:srgbClr val="836967"/>
                                  </a:solidFill>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𝒆𝒄𝒊</m:t>
                              </m:r>
                            </m:sub>
                          </m:sSub>
                          <m:r>
                            <a:rPr lang="en-US" b="0" i="0">
                              <a:latin typeface="Cambria Math" panose="02040503050406030204" pitchFamily="18" charset="0"/>
                            </a:rPr>
                            <m:t>−</m:t>
                          </m:r>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𝑄</m:t>
                              </m:r>
                            </m:e>
                            <m:sub>
                              <m:r>
                                <a:rPr lang="en-US" b="0" i="1">
                                  <a:latin typeface="Cambria Math" panose="02040503050406030204" pitchFamily="18" charset="0"/>
                                </a:rPr>
                                <m:t>𝑋𝑥</m:t>
                              </m:r>
                            </m:sub>
                          </m:sSub>
                          <m:d>
                            <m:dPr>
                              <m:begChr m:val="["/>
                              <m:endChr m:val="]"/>
                              <m:ctrlPr>
                                <a:rPr lang="en-US" b="0" i="1">
                                  <a:solidFill>
                                    <a:srgbClr val="836967"/>
                                  </a:solidFill>
                                  <a:latin typeface="Cambria Math" panose="02040503050406030204" pitchFamily="18" charset="0"/>
                                </a:rPr>
                              </m:ctrlPr>
                            </m:dPr>
                            <m:e>
                              <m:m>
                                <m:mPr>
                                  <m:plcHide m:val="on"/>
                                  <m:mcs>
                                    <m:mc>
                                      <m:mcPr>
                                        <m:count m:val="1"/>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m:t>
                                    </m:r>
                                    <m:r>
                                      <a:rPr lang="en-US" b="0" i="1">
                                        <a:latin typeface="Cambria Math" panose="02040503050406030204" pitchFamily="18" charset="0"/>
                                      </a:rPr>
                                      <m:t>𝑒𝑤𝑤</m:t>
                                    </m:r>
                                  </m:e>
                                </m:mr>
                                <m:mr>
                                  <m:e>
                                    <m:r>
                                      <a:rPr lang="en-US" b="0" i="0">
                                        <a:latin typeface="Cambria Math" panose="02040503050406030204" pitchFamily="18" charset="0"/>
                                      </a:rPr>
                                      <m:t>−</m:t>
                                    </m:r>
                                    <m:r>
                                      <a:rPr lang="en-US" b="0" i="1">
                                        <a:latin typeface="Cambria Math" panose="02040503050406030204" pitchFamily="18" charset="0"/>
                                      </a:rPr>
                                      <m:t>𝑛𝑠𝑤</m:t>
                                    </m:r>
                                  </m:e>
                                </m:mr>
                                <m:mr>
                                  <m:e>
                                    <m:r>
                                      <a:rPr lang="en-US" b="0" i="1">
                                        <a:latin typeface="Cambria Math" panose="02040503050406030204" pitchFamily="18" charset="0"/>
                                      </a:rPr>
                                      <m:t>𝑣𝑤</m:t>
                                    </m:r>
                                  </m:e>
                                </m:mr>
                              </m:m>
                            </m:e>
                          </m:d>
                          <m:r>
                            <a:rPr lang="en-US" b="0" i="0">
                              <a:latin typeface="Cambria Math" panose="02040503050406030204" pitchFamily="18" charset="0"/>
                            </a:rPr>
                            <m:t> #</m:t>
                          </m:r>
                        </m:e>
                      </m:eqArr>
                    </m:oMath>
                  </m:oMathPara>
                </a14:m>
                <a:endParaRPr lang="en-US" dirty="0"/>
              </a:p>
            </p:txBody>
          </p:sp>
        </mc:Choice>
        <mc:Fallback xmlns="">
          <p:sp>
            <p:nvSpPr>
              <p:cNvPr id="16" name="TextBox 15">
                <a:extLst>
                  <a:ext uri="{FF2B5EF4-FFF2-40B4-BE49-F238E27FC236}">
                    <a16:creationId xmlns:a16="http://schemas.microsoft.com/office/drawing/2014/main" id="{657BC293-D503-B129-2074-F3D3B4556C6A}"/>
                  </a:ext>
                </a:extLst>
              </p:cNvPr>
              <p:cNvSpPr txBox="1">
                <a:spLocks noRot="1" noChangeAspect="1" noMove="1" noResize="1" noEditPoints="1" noAdjustHandles="1" noChangeArrowheads="1" noChangeShapeType="1" noTextEdit="1"/>
              </p:cNvSpPr>
              <p:nvPr/>
            </p:nvSpPr>
            <p:spPr>
              <a:xfrm>
                <a:off x="533400" y="5378028"/>
                <a:ext cx="6096000" cy="824906"/>
              </a:xfrm>
              <a:prstGeom prst="rect">
                <a:avLst/>
              </a:prstGeom>
              <a:blipFill>
                <a:blip r:embed="rId4"/>
                <a:stretch>
                  <a:fillRect/>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35C5F675-922C-63D2-8747-75591994999F}"/>
              </a:ext>
            </a:extLst>
          </p:cNvPr>
          <p:cNvGrpSpPr>
            <a:grpSpLocks/>
          </p:cNvGrpSpPr>
          <p:nvPr/>
        </p:nvGrpSpPr>
        <p:grpSpPr>
          <a:xfrm>
            <a:off x="2917908" y="6221335"/>
            <a:ext cx="2762162" cy="336053"/>
            <a:chOff x="218704" y="27"/>
            <a:chExt cx="2762050" cy="346415"/>
          </a:xfrm>
        </p:grpSpPr>
        <p:sp>
          <p:nvSpPr>
            <p:cNvPr id="18" name="Text Box 2">
              <a:extLst>
                <a:ext uri="{FF2B5EF4-FFF2-40B4-BE49-F238E27FC236}">
                  <a16:creationId xmlns:a16="http://schemas.microsoft.com/office/drawing/2014/main" id="{F61A628C-7921-75E3-ACDC-5AA40F82166C}"/>
                </a:ext>
              </a:extLst>
            </p:cNvPr>
            <p:cNvSpPr txBox="1">
              <a:spLocks noChangeArrowheads="1"/>
            </p:cNvSpPr>
            <p:nvPr/>
          </p:nvSpPr>
          <p:spPr bwMode="auto">
            <a:xfrm>
              <a:off x="264517" y="71858"/>
              <a:ext cx="1006386" cy="254485"/>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i="1" dirty="0">
                  <a:effectLst/>
                  <a:latin typeface="Times New Roman" panose="02020603050405020304" pitchFamily="18" charset="0"/>
                  <a:ea typeface="SimSun" panose="02010600030101010101" pitchFamily="2" charset="-122"/>
                </a:rPr>
                <a:t>Coriolis Effect</a:t>
              </a:r>
              <a:endParaRPr lang="en-US" sz="1200" dirty="0">
                <a:effectLst/>
                <a:latin typeface="Times New Roman" panose="02020603050405020304" pitchFamily="18" charset="0"/>
                <a:ea typeface="SimSun" panose="02010600030101010101" pitchFamily="2" charset="-122"/>
              </a:endParaRPr>
            </a:p>
          </p:txBody>
        </p:sp>
        <p:sp>
          <p:nvSpPr>
            <p:cNvPr id="19" name="Right Brace 18">
              <a:extLst>
                <a:ext uri="{FF2B5EF4-FFF2-40B4-BE49-F238E27FC236}">
                  <a16:creationId xmlns:a16="http://schemas.microsoft.com/office/drawing/2014/main" id="{43DC385D-AABA-80DC-5EBB-5A6402C43A3D}"/>
                </a:ext>
              </a:extLst>
            </p:cNvPr>
            <p:cNvSpPr/>
            <p:nvPr/>
          </p:nvSpPr>
          <p:spPr>
            <a:xfrm rot="5400000">
              <a:off x="690638" y="-471676"/>
              <a:ext cx="116932" cy="106079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0" name="Text Box 2">
              <a:extLst>
                <a:ext uri="{FF2B5EF4-FFF2-40B4-BE49-F238E27FC236}">
                  <a16:creationId xmlns:a16="http://schemas.microsoft.com/office/drawing/2014/main" id="{8E97727E-F5A5-65E4-0FEE-E240269686DE}"/>
                </a:ext>
              </a:extLst>
            </p:cNvPr>
            <p:cNvSpPr txBox="1">
              <a:spLocks noChangeArrowheads="1"/>
            </p:cNvSpPr>
            <p:nvPr/>
          </p:nvSpPr>
          <p:spPr bwMode="auto">
            <a:xfrm>
              <a:off x="1974368" y="91957"/>
              <a:ext cx="1006386" cy="254485"/>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i="1" dirty="0">
                  <a:effectLst/>
                  <a:latin typeface="Times New Roman" panose="02020603050405020304" pitchFamily="18" charset="0"/>
                  <a:ea typeface="SimSun" panose="02010600030101010101" pitchFamily="2" charset="-122"/>
                </a:rPr>
                <a:t>Winds</a:t>
              </a:r>
              <a:endParaRPr lang="en-US" sz="1200" dirty="0">
                <a:effectLst/>
                <a:latin typeface="Times New Roman" panose="02020603050405020304" pitchFamily="18" charset="0"/>
                <a:ea typeface="SimSun" panose="02010600030101010101" pitchFamily="2" charset="-122"/>
              </a:endParaRPr>
            </a:p>
          </p:txBody>
        </p:sp>
        <p:sp>
          <p:nvSpPr>
            <p:cNvPr id="21" name="Right Brace 20">
              <a:extLst>
                <a:ext uri="{FF2B5EF4-FFF2-40B4-BE49-F238E27FC236}">
                  <a16:creationId xmlns:a16="http://schemas.microsoft.com/office/drawing/2014/main" id="{68B3E264-ECD7-F2DA-363A-6A6FA036B590}"/>
                </a:ext>
              </a:extLst>
            </p:cNvPr>
            <p:cNvSpPr/>
            <p:nvPr/>
          </p:nvSpPr>
          <p:spPr>
            <a:xfrm rot="5400000">
              <a:off x="2173471" y="-528621"/>
              <a:ext cx="130984" cy="118828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Tree>
    <p:extLst>
      <p:ext uri="{BB962C8B-B14F-4D97-AF65-F5344CB8AC3E}">
        <p14:creationId xmlns:p14="http://schemas.microsoft.com/office/powerpoint/2010/main" val="174874136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ABFA-5BEC-9744-4A97-3738B2347933}"/>
              </a:ext>
            </a:extLst>
          </p:cNvPr>
          <p:cNvSpPr>
            <a:spLocks noGrp="1"/>
          </p:cNvSpPr>
          <p:nvPr>
            <p:ph type="title"/>
          </p:nvPr>
        </p:nvSpPr>
        <p:spPr/>
        <p:txBody>
          <a:bodyPr/>
          <a:lstStyle/>
          <a:p>
            <a:r>
              <a:rPr lang="en-US" dirty="0"/>
              <a:t>Atmospheric Modeling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D2BDD6-EE76-667B-83FB-7B265778FB2D}"/>
                  </a:ext>
                </a:extLst>
              </p:cNvPr>
              <p:cNvSpPr>
                <a:spLocks noGrp="1"/>
              </p:cNvSpPr>
              <p:nvPr>
                <p:ph idx="1"/>
              </p:nvPr>
            </p:nvSpPr>
            <p:spPr>
              <a:xfrm>
                <a:off x="457199" y="914402"/>
                <a:ext cx="11419066" cy="2032537"/>
              </a:xfrm>
            </p:spPr>
            <p:txBody>
              <a:bodyPr>
                <a:normAutofit fontScale="85000" lnSpcReduction="10000"/>
              </a:bodyPr>
              <a:lstStyle/>
              <a:p>
                <a:r>
                  <a:rPr lang="en-US" dirty="0"/>
                  <a:t>With a sufficiently blunt body (~60° half angle)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SimSun" panose="02010600030101010101" pitchFamily="2" charset="-122"/>
                            <a:cs typeface="Times New Roman" panose="02020603050405020304" pitchFamily="18" charset="0"/>
                          </a:rPr>
                          <m:t>𝐶</m:t>
                        </m:r>
                      </m:e>
                      <m:sub>
                        <m:r>
                          <a:rPr lang="en-US" i="1">
                            <a:latin typeface="Cambria Math" panose="02040503050406030204" pitchFamily="18" charset="0"/>
                            <a:ea typeface="SimSun" panose="02010600030101010101" pitchFamily="2" charset="-122"/>
                            <a:cs typeface="Times New Roman" panose="02020603050405020304" pitchFamily="18" charset="0"/>
                          </a:rPr>
                          <m:t>𝐿</m:t>
                        </m:r>
                      </m:sub>
                    </m:sSub>
                  </m:oMath>
                </a14:m>
                <a:r>
                  <a:rPr lang="en-US" dirty="0"/>
                  <a:t> vs. </a:t>
                </a:r>
                <a14:m>
                  <m:oMath xmlns:m="http://schemas.openxmlformats.org/officeDocument/2006/math">
                    <m:r>
                      <a:rPr lang="en-US" i="1" smtClean="0">
                        <a:effectLst/>
                        <a:latin typeface="Cambria Math" panose="02040503050406030204" pitchFamily="18" charset="0"/>
                        <a:ea typeface="MS Mincho" panose="02020609040205080304" pitchFamily="49" charset="-128"/>
                        <a:cs typeface="Times New Roman" panose="02020603050405020304" pitchFamily="18" charset="0"/>
                      </a:rPr>
                      <m:t>𝛼</m:t>
                    </m:r>
                  </m:oMath>
                </a14:m>
                <a:r>
                  <a:rPr lang="en-US" dirty="0"/>
                  <a:t> lift slope is reversed compared to a slender body or traditional airfoil. The same analogy applies for sideslip </a:t>
                </a:r>
                <a14:m>
                  <m:oMath xmlns:m="http://schemas.openxmlformats.org/officeDocument/2006/math">
                    <m:r>
                      <a:rPr lang="en-US" i="1">
                        <a:latin typeface="Cambria Math" panose="02040503050406030204" pitchFamily="18" charset="0"/>
                      </a:rPr>
                      <m:t>𝛽</m:t>
                    </m:r>
                  </m:oMath>
                </a14:m>
                <a:r>
                  <a:rPr lang="en-US" dirty="0"/>
                  <a:t>.</a:t>
                </a:r>
              </a:p>
              <a:p>
                <a:r>
                  <a:rPr lang="en-US" dirty="0"/>
                  <a:t>This effect results in the entry vehicle being pulled in the direction of the wind, almost like a sailboat sailing upwind. </a:t>
                </a:r>
              </a:p>
              <a:p>
                <a:pPr lvl="1"/>
                <a:r>
                  <a:rPr lang="en-US" dirty="0"/>
                  <a:t>Crosswind and tailwind trajectory dispersions were tested for a small 60° sphere cone entry vehicle at Venus.</a:t>
                </a:r>
              </a:p>
              <a:p>
                <a:pPr lvl="1"/>
                <a:r>
                  <a:rPr lang="en-US" dirty="0"/>
                  <a:t>Effect is significant for Aerocapture post-exit altitudes.</a:t>
                </a:r>
              </a:p>
            </p:txBody>
          </p:sp>
        </mc:Choice>
        <mc:Fallback xmlns="">
          <p:sp>
            <p:nvSpPr>
              <p:cNvPr id="3" name="Content Placeholder 2">
                <a:extLst>
                  <a:ext uri="{FF2B5EF4-FFF2-40B4-BE49-F238E27FC236}">
                    <a16:creationId xmlns:a16="http://schemas.microsoft.com/office/drawing/2014/main" id="{A2D2BDD6-EE76-667B-83FB-7B265778FB2D}"/>
                  </a:ext>
                </a:extLst>
              </p:cNvPr>
              <p:cNvSpPr>
                <a:spLocks noGrp="1" noRot="1" noChangeAspect="1" noMove="1" noResize="1" noEditPoints="1" noAdjustHandles="1" noChangeArrowheads="1" noChangeShapeType="1" noTextEdit="1"/>
              </p:cNvSpPr>
              <p:nvPr>
                <p:ph idx="1"/>
              </p:nvPr>
            </p:nvSpPr>
            <p:spPr>
              <a:xfrm>
                <a:off x="457199" y="914402"/>
                <a:ext cx="11419066" cy="2032537"/>
              </a:xfrm>
              <a:blipFill>
                <a:blip r:embed="rId2"/>
                <a:stretch>
                  <a:fillRect l="-694" t="-480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C3A3823-8085-5A83-4B86-30242FC541C7}"/>
              </a:ext>
            </a:extLst>
          </p:cNvPr>
          <p:cNvSpPr>
            <a:spLocks noGrp="1"/>
          </p:cNvSpPr>
          <p:nvPr>
            <p:ph type="sldNum" sz="quarter" idx="4"/>
          </p:nvPr>
        </p:nvSpPr>
        <p:spPr/>
        <p:txBody>
          <a:bodyPr/>
          <a:lstStyle/>
          <a:p>
            <a:fld id="{73FCCCAE-C0A6-4BB7-B82B-AC74E56A11C4}" type="slidenum">
              <a:rPr lang="en-US" smtClean="0"/>
              <a:pPr/>
              <a:t>25</a:t>
            </a:fld>
            <a:endParaRPr lang="en-US" dirty="0"/>
          </a:p>
        </p:txBody>
      </p:sp>
      <p:pic>
        <p:nvPicPr>
          <p:cNvPr id="5" name="Picture 4" descr="A diagram of a circular object with lines and arrows&#10;&#10;AI-generated content may be incorrect.">
            <a:extLst>
              <a:ext uri="{FF2B5EF4-FFF2-40B4-BE49-F238E27FC236}">
                <a16:creationId xmlns:a16="http://schemas.microsoft.com/office/drawing/2014/main" id="{3B6B4302-8B9B-2D53-E795-02A52877B4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050" y="3175541"/>
            <a:ext cx="4417060" cy="3456305"/>
          </a:xfrm>
          <a:prstGeom prst="rect">
            <a:avLst/>
          </a:prstGeom>
          <a:noFill/>
          <a:ln>
            <a:noFill/>
          </a:ln>
        </p:spPr>
      </p:pic>
      <p:grpSp>
        <p:nvGrpSpPr>
          <p:cNvPr id="7" name="Group 6">
            <a:extLst>
              <a:ext uri="{FF2B5EF4-FFF2-40B4-BE49-F238E27FC236}">
                <a16:creationId xmlns:a16="http://schemas.microsoft.com/office/drawing/2014/main" id="{48D13AF1-5C90-A5FE-93D1-0DAD1FD828B3}"/>
              </a:ext>
            </a:extLst>
          </p:cNvPr>
          <p:cNvGrpSpPr>
            <a:grpSpLocks/>
          </p:cNvGrpSpPr>
          <p:nvPr/>
        </p:nvGrpSpPr>
        <p:grpSpPr>
          <a:xfrm>
            <a:off x="4816666" y="3016473"/>
            <a:ext cx="6158866" cy="3774440"/>
            <a:chOff x="0" y="0"/>
            <a:chExt cx="6158900" cy="3774536"/>
          </a:xfrm>
        </p:grpSpPr>
        <p:grpSp>
          <p:nvGrpSpPr>
            <p:cNvPr id="8" name="Group 7">
              <a:extLst>
                <a:ext uri="{FF2B5EF4-FFF2-40B4-BE49-F238E27FC236}">
                  <a16:creationId xmlns:a16="http://schemas.microsoft.com/office/drawing/2014/main" id="{0052BD7C-A46F-C317-353D-0C59F984AD91}"/>
                </a:ext>
              </a:extLst>
            </p:cNvPr>
            <p:cNvGrpSpPr/>
            <p:nvPr/>
          </p:nvGrpSpPr>
          <p:grpSpPr>
            <a:xfrm>
              <a:off x="0" y="754966"/>
              <a:ext cx="6158900" cy="3019570"/>
              <a:chOff x="0" y="0"/>
              <a:chExt cx="6159127" cy="3019570"/>
            </a:xfrm>
          </p:grpSpPr>
          <p:pic>
            <p:nvPicPr>
              <p:cNvPr id="11" name="Picture 10" descr="A graph of a circle with arrows and numbers&#10;&#10;AI-generated content may be incorrect.">
                <a:extLst>
                  <a:ext uri="{FF2B5EF4-FFF2-40B4-BE49-F238E27FC236}">
                    <a16:creationId xmlns:a16="http://schemas.microsoft.com/office/drawing/2014/main" id="{3F916D03-14A8-11F8-25B0-A962AB2F575D}"/>
                  </a:ext>
                </a:extLst>
              </p:cNvPr>
              <p:cNvPicPr>
                <a:picLocks noChangeAspect="1"/>
              </p:cNvPicPr>
              <p:nvPr/>
            </p:nvPicPr>
            <p:blipFill rotWithShape="1">
              <a:blip r:embed="rId4"/>
              <a:srcRect l="13188" r="17259"/>
              <a:stretch/>
            </p:blipFill>
            <p:spPr bwMode="auto">
              <a:xfrm>
                <a:off x="3149227" y="11575"/>
                <a:ext cx="3009900" cy="3007995"/>
              </a:xfrm>
              <a:prstGeom prst="rect">
                <a:avLst/>
              </a:prstGeom>
              <a:ln>
                <a:noFill/>
              </a:ln>
            </p:spPr>
          </p:pic>
          <p:pic>
            <p:nvPicPr>
              <p:cNvPr id="12" name="Picture 11" descr="A diagram of a sphere with numbers and lines&#10;&#10;AI-generated content may be incorrect.">
                <a:extLst>
                  <a:ext uri="{FF2B5EF4-FFF2-40B4-BE49-F238E27FC236}">
                    <a16:creationId xmlns:a16="http://schemas.microsoft.com/office/drawing/2014/main" id="{F741301F-17B0-4E8F-867B-CACF69B539D1}"/>
                  </a:ext>
                </a:extLst>
              </p:cNvPr>
              <p:cNvPicPr>
                <a:picLocks noChangeAspect="1"/>
              </p:cNvPicPr>
              <p:nvPr/>
            </p:nvPicPr>
            <p:blipFill rotWithShape="1">
              <a:blip r:embed="rId5"/>
              <a:srcRect l="11705" t="7526" r="18439" b="2257"/>
              <a:stretch/>
            </p:blipFill>
            <p:spPr bwMode="auto">
              <a:xfrm>
                <a:off x="0" y="0"/>
                <a:ext cx="3176905" cy="3011170"/>
              </a:xfrm>
              <a:prstGeom prst="rect">
                <a:avLst/>
              </a:prstGeom>
              <a:ln>
                <a:noFill/>
              </a:ln>
            </p:spPr>
          </p:pic>
          <p:grpSp>
            <p:nvGrpSpPr>
              <p:cNvPr id="13" name="Group 12">
                <a:extLst>
                  <a:ext uri="{FF2B5EF4-FFF2-40B4-BE49-F238E27FC236}">
                    <a16:creationId xmlns:a16="http://schemas.microsoft.com/office/drawing/2014/main" id="{F3BE81A7-7AC0-F507-91DE-76E3B748C215}"/>
                  </a:ext>
                </a:extLst>
              </p:cNvPr>
              <p:cNvGrpSpPr/>
              <p:nvPr/>
            </p:nvGrpSpPr>
            <p:grpSpPr>
              <a:xfrm>
                <a:off x="2416629" y="65314"/>
                <a:ext cx="895003" cy="340762"/>
                <a:chOff x="0" y="0"/>
                <a:chExt cx="982647" cy="374418"/>
              </a:xfrm>
            </p:grpSpPr>
            <p:pic>
              <p:nvPicPr>
                <p:cNvPr id="17" name="Picture 16">
                  <a:extLst>
                    <a:ext uri="{FF2B5EF4-FFF2-40B4-BE49-F238E27FC236}">
                      <a16:creationId xmlns:a16="http://schemas.microsoft.com/office/drawing/2014/main" id="{EB421A5D-366A-2BA1-8DDA-07F265BE8866}"/>
                    </a:ext>
                  </a:extLst>
                </p:cNvPr>
                <p:cNvPicPr>
                  <a:picLocks noChangeAspect="1"/>
                </p:cNvPicPr>
                <p:nvPr/>
              </p:nvPicPr>
              <p:blipFill rotWithShape="1">
                <a:blip r:embed="rId6"/>
                <a:srcRect l="698" r="2266" b="-33"/>
                <a:stretch/>
              </p:blipFill>
              <p:spPr bwMode="auto">
                <a:xfrm>
                  <a:off x="0" y="0"/>
                  <a:ext cx="966470" cy="128905"/>
                </a:xfrm>
                <a:prstGeom prst="rect">
                  <a:avLst/>
                </a:prstGeom>
                <a:noFill/>
                <a:ln>
                  <a:noFill/>
                </a:ln>
              </p:spPr>
            </p:pic>
            <p:pic>
              <p:nvPicPr>
                <p:cNvPr id="18" name="Picture 17" descr="A close-up of a sign&#10;&#10;AI-generated content may be incorrect.">
                  <a:extLst>
                    <a:ext uri="{FF2B5EF4-FFF2-40B4-BE49-F238E27FC236}">
                      <a16:creationId xmlns:a16="http://schemas.microsoft.com/office/drawing/2014/main" id="{94BF75D6-49AA-4472-3E85-2EECE4AA7A92}"/>
                    </a:ext>
                  </a:extLst>
                </p:cNvPr>
                <p:cNvPicPr>
                  <a:picLocks noChangeAspect="1"/>
                </p:cNvPicPr>
                <p:nvPr/>
              </p:nvPicPr>
              <p:blipFill rotWithShape="1">
                <a:blip r:embed="rId7"/>
                <a:srcRect l="1744"/>
                <a:stretch/>
              </p:blipFill>
              <p:spPr bwMode="auto">
                <a:xfrm>
                  <a:off x="3477" y="121688"/>
                  <a:ext cx="979170" cy="252730"/>
                </a:xfrm>
                <a:prstGeom prst="rect">
                  <a:avLst/>
                </a:prstGeom>
                <a:noFill/>
                <a:ln>
                  <a:noFill/>
                </a:ln>
              </p:spPr>
            </p:pic>
          </p:grpSp>
          <p:grpSp>
            <p:nvGrpSpPr>
              <p:cNvPr id="14" name="Group 13">
                <a:extLst>
                  <a:ext uri="{FF2B5EF4-FFF2-40B4-BE49-F238E27FC236}">
                    <a16:creationId xmlns:a16="http://schemas.microsoft.com/office/drawing/2014/main" id="{D600E844-3EAF-BB51-74CB-66CACC5FF180}"/>
                  </a:ext>
                </a:extLst>
              </p:cNvPr>
              <p:cNvGrpSpPr/>
              <p:nvPr/>
            </p:nvGrpSpPr>
            <p:grpSpPr>
              <a:xfrm>
                <a:off x="5168413" y="65314"/>
                <a:ext cx="895002" cy="340763"/>
                <a:chOff x="-762516" y="4221"/>
                <a:chExt cx="982646" cy="374419"/>
              </a:xfrm>
            </p:grpSpPr>
            <p:pic>
              <p:nvPicPr>
                <p:cNvPr id="15" name="Picture 14">
                  <a:extLst>
                    <a:ext uri="{FF2B5EF4-FFF2-40B4-BE49-F238E27FC236}">
                      <a16:creationId xmlns:a16="http://schemas.microsoft.com/office/drawing/2014/main" id="{BD08ED03-F1E5-BEE2-A6D9-658AC7352DDA}"/>
                    </a:ext>
                  </a:extLst>
                </p:cNvPr>
                <p:cNvPicPr>
                  <a:picLocks noChangeAspect="1"/>
                </p:cNvPicPr>
                <p:nvPr/>
              </p:nvPicPr>
              <p:blipFill rotWithShape="1">
                <a:blip r:embed="rId6"/>
                <a:srcRect l="698" r="2266" b="-33"/>
                <a:stretch/>
              </p:blipFill>
              <p:spPr bwMode="auto">
                <a:xfrm>
                  <a:off x="-762516" y="4221"/>
                  <a:ext cx="966470" cy="128905"/>
                </a:xfrm>
                <a:prstGeom prst="rect">
                  <a:avLst/>
                </a:prstGeom>
                <a:noFill/>
                <a:ln>
                  <a:noFill/>
                </a:ln>
              </p:spPr>
            </p:pic>
            <p:pic>
              <p:nvPicPr>
                <p:cNvPr id="16" name="Picture 15" descr="A close-up of a sign&#10;&#10;AI-generated content may be incorrect.">
                  <a:extLst>
                    <a:ext uri="{FF2B5EF4-FFF2-40B4-BE49-F238E27FC236}">
                      <a16:creationId xmlns:a16="http://schemas.microsoft.com/office/drawing/2014/main" id="{E20AA48A-7A32-05CF-D86A-687644B6B5E1}"/>
                    </a:ext>
                  </a:extLst>
                </p:cNvPr>
                <p:cNvPicPr>
                  <a:picLocks noChangeAspect="1"/>
                </p:cNvPicPr>
                <p:nvPr/>
              </p:nvPicPr>
              <p:blipFill rotWithShape="1">
                <a:blip r:embed="rId7"/>
                <a:srcRect l="1744"/>
                <a:stretch/>
              </p:blipFill>
              <p:spPr bwMode="auto">
                <a:xfrm>
                  <a:off x="-759040" y="125910"/>
                  <a:ext cx="979170" cy="252730"/>
                </a:xfrm>
                <a:prstGeom prst="rect">
                  <a:avLst/>
                </a:prstGeom>
                <a:noFill/>
                <a:ln>
                  <a:noFill/>
                </a:ln>
              </p:spPr>
            </p:pic>
          </p:grpSp>
        </p:grpSp>
        <p:sp>
          <p:nvSpPr>
            <p:cNvPr id="9" name="Text Box 2">
              <a:extLst>
                <a:ext uri="{FF2B5EF4-FFF2-40B4-BE49-F238E27FC236}">
                  <a16:creationId xmlns:a16="http://schemas.microsoft.com/office/drawing/2014/main" id="{82B7FD70-6E58-A703-8C38-76973DC23408}"/>
                </a:ext>
              </a:extLst>
            </p:cNvPr>
            <p:cNvSpPr txBox="1">
              <a:spLocks noChangeArrowheads="1"/>
            </p:cNvSpPr>
            <p:nvPr/>
          </p:nvSpPr>
          <p:spPr bwMode="auto">
            <a:xfrm>
              <a:off x="572086" y="0"/>
              <a:ext cx="2881512" cy="731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dirty="0">
                  <a:effectLst/>
                  <a:latin typeface="Times New Roman" panose="02020603050405020304" pitchFamily="18" charset="0"/>
                  <a:ea typeface="SimSun" panose="02010600030101010101" pitchFamily="2" charset="-122"/>
                </a:rPr>
                <a:t>Polar Orbit </a:t>
              </a:r>
              <a:endParaRPr lang="en-US" sz="12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1000" dirty="0">
                  <a:effectLst/>
                  <a:latin typeface="Times New Roman" panose="02020603050405020304" pitchFamily="18" charset="0"/>
                  <a:ea typeface="SimSun" panose="02010600030101010101" pitchFamily="2" charset="-122"/>
                </a:rPr>
                <a:t>V = 11/km/s, Alt = 150 km, Fpa = -5.61°</a:t>
              </a:r>
              <a:endParaRPr lang="en-US" sz="12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1000" dirty="0">
                  <a:effectLst/>
                  <a:latin typeface="Times New Roman" panose="02020603050405020304" pitchFamily="18" charset="0"/>
                  <a:ea typeface="SimSun" panose="02010600030101010101" pitchFamily="2" charset="-122"/>
                </a:rPr>
                <a:t>Final Azimuth (Winds): 173.257°</a:t>
              </a:r>
              <a:endParaRPr lang="en-US" sz="12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1000" dirty="0">
                  <a:effectLst/>
                  <a:latin typeface="Times New Roman" panose="02020603050405020304" pitchFamily="18" charset="0"/>
                  <a:ea typeface="SimSun" panose="02010600030101010101" pitchFamily="2" charset="-122"/>
                </a:rPr>
                <a:t>Final Azimuth (No Winds): 174.242°</a:t>
              </a:r>
              <a:endParaRPr lang="en-US" sz="1200" dirty="0">
                <a:effectLst/>
                <a:latin typeface="Times New Roman" panose="02020603050405020304" pitchFamily="18" charset="0"/>
                <a:ea typeface="SimSun" panose="02010600030101010101" pitchFamily="2" charset="-122"/>
              </a:endParaRPr>
            </a:p>
          </p:txBody>
        </p:sp>
        <p:sp>
          <p:nvSpPr>
            <p:cNvPr id="10" name="Text Box 2">
              <a:extLst>
                <a:ext uri="{FF2B5EF4-FFF2-40B4-BE49-F238E27FC236}">
                  <a16:creationId xmlns:a16="http://schemas.microsoft.com/office/drawing/2014/main" id="{BF8ACD17-62FE-11C5-4A71-2D1751040632}"/>
                </a:ext>
              </a:extLst>
            </p:cNvPr>
            <p:cNvSpPr txBox="1">
              <a:spLocks noChangeArrowheads="1"/>
            </p:cNvSpPr>
            <p:nvPr/>
          </p:nvSpPr>
          <p:spPr bwMode="auto">
            <a:xfrm>
              <a:off x="3602694" y="11575"/>
              <a:ext cx="2535731" cy="731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dirty="0">
                  <a:effectLst/>
                  <a:latin typeface="Times New Roman" panose="02020603050405020304" pitchFamily="18" charset="0"/>
                  <a:ea typeface="SimSun" panose="02010600030101010101" pitchFamily="2" charset="-122"/>
                </a:rPr>
                <a:t>Equatorial Orbit</a:t>
              </a:r>
              <a:endParaRPr lang="en-US" sz="12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1000" dirty="0">
                  <a:effectLst/>
                  <a:latin typeface="Times New Roman" panose="02020603050405020304" pitchFamily="18" charset="0"/>
                  <a:ea typeface="SimSun" panose="02010600030101010101" pitchFamily="2" charset="-122"/>
                </a:rPr>
                <a:t>V = 11/km/s, Alt = 150 km, Fpa = -5.61°</a:t>
              </a:r>
              <a:endParaRPr lang="en-US" sz="12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1000" dirty="0">
                  <a:effectLst/>
                  <a:latin typeface="Times New Roman" panose="02020603050405020304" pitchFamily="18" charset="0"/>
                  <a:ea typeface="SimSun" panose="02010600030101010101" pitchFamily="2" charset="-122"/>
                </a:rPr>
                <a:t>Final Altitude (Winds): 828.1516 km</a:t>
              </a:r>
              <a:endParaRPr lang="en-US" sz="12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1000" dirty="0">
                  <a:effectLst/>
                  <a:latin typeface="Times New Roman" panose="02020603050405020304" pitchFamily="18" charset="0"/>
                  <a:ea typeface="SimSun" panose="02010600030101010101" pitchFamily="2" charset="-122"/>
                </a:rPr>
                <a:t>Final Altitude (No Winds): 375.0636 km</a:t>
              </a:r>
              <a:endParaRPr lang="en-US" sz="1200" dirty="0">
                <a:effectLst/>
                <a:latin typeface="Times New Roman" panose="02020603050405020304" pitchFamily="18" charset="0"/>
                <a:ea typeface="SimSun" panose="02010600030101010101" pitchFamily="2" charset="-122"/>
              </a:endParaRPr>
            </a:p>
          </p:txBody>
        </p:sp>
      </p:grpSp>
    </p:spTree>
    <p:extLst>
      <p:ext uri="{BB962C8B-B14F-4D97-AF65-F5344CB8AC3E}">
        <p14:creationId xmlns:p14="http://schemas.microsoft.com/office/powerpoint/2010/main" val="23412060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5BCD6-4564-1E54-9D34-CAF1DD7C9A6F}"/>
              </a:ext>
            </a:extLst>
          </p:cNvPr>
          <p:cNvSpPr>
            <a:spLocks noGrp="1"/>
          </p:cNvSpPr>
          <p:nvPr>
            <p:ph type="title"/>
          </p:nvPr>
        </p:nvSpPr>
        <p:spPr/>
        <p:txBody>
          <a:bodyPr/>
          <a:lstStyle/>
          <a:p>
            <a:r>
              <a:rPr lang="en-US" dirty="0"/>
              <a:t>Atmospheric Modeling</a:t>
            </a:r>
          </a:p>
        </p:txBody>
      </p:sp>
      <p:sp>
        <p:nvSpPr>
          <p:cNvPr id="4" name="Slide Number Placeholder 3">
            <a:extLst>
              <a:ext uri="{FF2B5EF4-FFF2-40B4-BE49-F238E27FC236}">
                <a16:creationId xmlns:a16="http://schemas.microsoft.com/office/drawing/2014/main" id="{E5702ECD-A095-8499-CF6C-7AB4F37F051D}"/>
              </a:ext>
            </a:extLst>
          </p:cNvPr>
          <p:cNvSpPr>
            <a:spLocks noGrp="1"/>
          </p:cNvSpPr>
          <p:nvPr>
            <p:ph type="sldNum" sz="quarter" idx="4"/>
          </p:nvPr>
        </p:nvSpPr>
        <p:spPr/>
        <p:txBody>
          <a:bodyPr/>
          <a:lstStyle/>
          <a:p>
            <a:fld id="{73FCCCAE-C0A6-4BB7-B82B-AC74E56A11C4}" type="slidenum">
              <a:rPr lang="en-US" smtClean="0"/>
              <a:pPr/>
              <a:t>26</a:t>
            </a:fld>
            <a:endParaRPr lang="en-US" dirty="0"/>
          </a:p>
        </p:txBody>
      </p:sp>
      <p:pic>
        <p:nvPicPr>
          <p:cNvPr id="5" name="Picture 4">
            <a:extLst>
              <a:ext uri="{FF2B5EF4-FFF2-40B4-BE49-F238E27FC236}">
                <a16:creationId xmlns:a16="http://schemas.microsoft.com/office/drawing/2014/main" id="{29929F63-92FD-1B38-33F5-A8AE5020797A}"/>
              </a:ext>
            </a:extLst>
          </p:cNvPr>
          <p:cNvPicPr>
            <a:picLocks noChangeAspect="1"/>
          </p:cNvPicPr>
          <p:nvPr/>
        </p:nvPicPr>
        <p:blipFill>
          <a:blip r:embed="rId2"/>
          <a:stretch>
            <a:fillRect/>
          </a:stretch>
        </p:blipFill>
        <p:spPr>
          <a:xfrm>
            <a:off x="434340" y="1428750"/>
            <a:ext cx="5334000" cy="4000500"/>
          </a:xfrm>
          <a:prstGeom prst="rect">
            <a:avLst/>
          </a:prstGeom>
        </p:spPr>
      </p:pic>
      <p:sp>
        <p:nvSpPr>
          <p:cNvPr id="7" name="TextBox 6">
            <a:extLst>
              <a:ext uri="{FF2B5EF4-FFF2-40B4-BE49-F238E27FC236}">
                <a16:creationId xmlns:a16="http://schemas.microsoft.com/office/drawing/2014/main" id="{804A110B-03A2-82A4-BA0E-1EAA44A1B5EF}"/>
              </a:ext>
            </a:extLst>
          </p:cNvPr>
          <p:cNvSpPr txBox="1"/>
          <p:nvPr/>
        </p:nvSpPr>
        <p:spPr>
          <a:xfrm>
            <a:off x="4488180" y="899160"/>
            <a:ext cx="4968240" cy="646331"/>
          </a:xfrm>
          <a:prstGeom prst="rect">
            <a:avLst/>
          </a:prstGeom>
          <a:noFill/>
        </p:spPr>
        <p:txBody>
          <a:bodyPr wrap="square" rtlCol="0">
            <a:spAutoFit/>
          </a:bodyPr>
          <a:lstStyle/>
          <a:p>
            <a:r>
              <a:rPr lang="en-US" dirty="0"/>
              <a:t>Long: 225, lat: 60, Date: </a:t>
            </a:r>
            <a:r>
              <a:rPr lang="en-US" sz="1800" b="0" i="0" dirty="0">
                <a:effectLst/>
                <a:latin typeface="Menlo"/>
              </a:rPr>
              <a:t>2020, 5, 12, 16, 0, 0.0</a:t>
            </a:r>
          </a:p>
          <a:p>
            <a:r>
              <a:rPr lang="en-US" dirty="0"/>
              <a:t> </a:t>
            </a:r>
          </a:p>
        </p:txBody>
      </p:sp>
      <p:pic>
        <p:nvPicPr>
          <p:cNvPr id="10" name="Picture 9">
            <a:extLst>
              <a:ext uri="{FF2B5EF4-FFF2-40B4-BE49-F238E27FC236}">
                <a16:creationId xmlns:a16="http://schemas.microsoft.com/office/drawing/2014/main" id="{AE8CF16C-2A7A-4DB9-B9F9-C0EB417410A5}"/>
              </a:ext>
            </a:extLst>
          </p:cNvPr>
          <p:cNvPicPr>
            <a:picLocks noChangeAspect="1"/>
          </p:cNvPicPr>
          <p:nvPr/>
        </p:nvPicPr>
        <p:blipFill>
          <a:blip r:embed="rId3"/>
          <a:stretch>
            <a:fillRect/>
          </a:stretch>
        </p:blipFill>
        <p:spPr>
          <a:xfrm>
            <a:off x="6096000" y="1428750"/>
            <a:ext cx="5334000" cy="4000500"/>
          </a:xfrm>
          <a:prstGeom prst="rect">
            <a:avLst/>
          </a:prstGeom>
        </p:spPr>
      </p:pic>
    </p:spTree>
    <p:extLst>
      <p:ext uri="{BB962C8B-B14F-4D97-AF65-F5344CB8AC3E}">
        <p14:creationId xmlns:p14="http://schemas.microsoft.com/office/powerpoint/2010/main" val="421653286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010B1-7C57-F1BD-59A3-E755610F5E25}"/>
              </a:ext>
            </a:extLst>
          </p:cNvPr>
          <p:cNvSpPr>
            <a:spLocks noGrp="1"/>
          </p:cNvSpPr>
          <p:nvPr>
            <p:ph type="title"/>
          </p:nvPr>
        </p:nvSpPr>
        <p:spPr/>
        <p:txBody>
          <a:bodyPr/>
          <a:lstStyle/>
          <a:p>
            <a:r>
              <a:rPr lang="en-US" dirty="0"/>
              <a:t>Gridding Methods</a:t>
            </a:r>
          </a:p>
        </p:txBody>
      </p:sp>
      <p:sp>
        <p:nvSpPr>
          <p:cNvPr id="3" name="Content Placeholder 2">
            <a:extLst>
              <a:ext uri="{FF2B5EF4-FFF2-40B4-BE49-F238E27FC236}">
                <a16:creationId xmlns:a16="http://schemas.microsoft.com/office/drawing/2014/main" id="{050873E4-B2CA-8DDD-80CE-B2AB9F5F7CE8}"/>
              </a:ext>
            </a:extLst>
          </p:cNvPr>
          <p:cNvSpPr>
            <a:spLocks noGrp="1"/>
          </p:cNvSpPr>
          <p:nvPr>
            <p:ph idx="1"/>
          </p:nvPr>
        </p:nvSpPr>
        <p:spPr>
          <a:xfrm>
            <a:off x="457198" y="914403"/>
            <a:ext cx="11277601" cy="3200398"/>
          </a:xfrm>
        </p:spPr>
        <p:txBody>
          <a:bodyPr>
            <a:normAutofit fontScale="92500"/>
          </a:bodyPr>
          <a:lstStyle/>
          <a:p>
            <a:r>
              <a:rPr lang="en-US" dirty="0"/>
              <a:t>Both the free molecular and continuum aerodynamics depend on the local inclination angle of the vehicle surface. </a:t>
            </a:r>
          </a:p>
          <a:p>
            <a:r>
              <a:rPr lang="en-US" dirty="0"/>
              <a:t>Analytical expressions exist for simple shapes, however for this project a CB-AERO style grid generator was developed to allow for more complex geometries in the future.</a:t>
            </a:r>
          </a:p>
          <a:p>
            <a:r>
              <a:rPr lang="en-US" dirty="0"/>
              <a:t>The coefficients form an expression for the perturbing acceleration vector due to aero forces. This is a simple addition to the equations of motion, additional perturbations due to spherical harmonics or solar radiation pressure can also be added.</a:t>
            </a:r>
          </a:p>
        </p:txBody>
      </p:sp>
      <p:sp>
        <p:nvSpPr>
          <p:cNvPr id="4" name="Slide Number Placeholder 3">
            <a:extLst>
              <a:ext uri="{FF2B5EF4-FFF2-40B4-BE49-F238E27FC236}">
                <a16:creationId xmlns:a16="http://schemas.microsoft.com/office/drawing/2014/main" id="{9E74B804-4D0D-CC90-F7FD-7002EC85254F}"/>
              </a:ext>
            </a:extLst>
          </p:cNvPr>
          <p:cNvSpPr>
            <a:spLocks noGrp="1"/>
          </p:cNvSpPr>
          <p:nvPr>
            <p:ph type="sldNum" sz="quarter" idx="4"/>
          </p:nvPr>
        </p:nvSpPr>
        <p:spPr/>
        <p:txBody>
          <a:bodyPr/>
          <a:lstStyle/>
          <a:p>
            <a:fld id="{73FCCCAE-C0A6-4BB7-B82B-AC74E56A11C4}" type="slidenum">
              <a:rPr lang="en-US" smtClean="0"/>
              <a:pPr/>
              <a:t>27</a:t>
            </a:fld>
            <a:endParaRPr lang="en-US" dirty="0"/>
          </a:p>
        </p:txBody>
      </p:sp>
      <p:pic>
        <p:nvPicPr>
          <p:cNvPr id="5" name="Picture 4">
            <a:extLst>
              <a:ext uri="{FF2B5EF4-FFF2-40B4-BE49-F238E27FC236}">
                <a16:creationId xmlns:a16="http://schemas.microsoft.com/office/drawing/2014/main" id="{DD9D920A-CEA3-D58C-9DDB-6C5B66BDE415}"/>
              </a:ext>
            </a:extLst>
          </p:cNvPr>
          <p:cNvPicPr>
            <a:picLocks noChangeAspect="1"/>
          </p:cNvPicPr>
          <p:nvPr/>
        </p:nvPicPr>
        <p:blipFill>
          <a:blip r:embed="rId2"/>
          <a:stretch>
            <a:fillRect/>
          </a:stretch>
        </p:blipFill>
        <p:spPr bwMode="auto">
          <a:xfrm>
            <a:off x="228600" y="4151759"/>
            <a:ext cx="3721323" cy="2266671"/>
          </a:xfrm>
          <a:prstGeom prst="rect">
            <a:avLst/>
          </a:prstGeom>
          <a:noFill/>
          <a:ln>
            <a:noFill/>
          </a:ln>
        </p:spPr>
      </p:pic>
      <p:pic>
        <p:nvPicPr>
          <p:cNvPr id="6" name="Picture 5">
            <a:extLst>
              <a:ext uri="{FF2B5EF4-FFF2-40B4-BE49-F238E27FC236}">
                <a16:creationId xmlns:a16="http://schemas.microsoft.com/office/drawing/2014/main" id="{2EEFF165-152B-EA17-7305-EA1B12C43D74}"/>
              </a:ext>
            </a:extLst>
          </p:cNvPr>
          <p:cNvPicPr>
            <a:picLocks noChangeAspect="1"/>
          </p:cNvPicPr>
          <p:nvPr/>
        </p:nvPicPr>
        <p:blipFill>
          <a:blip r:embed="rId3"/>
          <a:srcRect t="2560" b="2560"/>
          <a:stretch>
            <a:fillRect/>
          </a:stretch>
        </p:blipFill>
        <p:spPr bwMode="auto">
          <a:xfrm>
            <a:off x="4038600" y="4038600"/>
            <a:ext cx="2286000" cy="2230965"/>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3D46931-AACC-5860-DCCB-7612B6B11B51}"/>
                  </a:ext>
                </a:extLst>
              </p:cNvPr>
              <p:cNvSpPr txBox="1"/>
              <p:nvPr/>
            </p:nvSpPr>
            <p:spPr>
              <a:xfrm>
                <a:off x="6172200" y="3716682"/>
                <a:ext cx="5181600" cy="8161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effectLst/>
                              <a:latin typeface="Cambria Math" panose="02040503050406030204" pitchFamily="18" charset="0"/>
                            </a:rPr>
                          </m:ctrlPr>
                        </m:dPr>
                        <m:e>
                          <m:eqArr>
                            <m:eqArrPr>
                              <m:ctrlPr>
                                <a:rPr lang="en-US" sz="1400" i="1">
                                  <a:effectLst/>
                                  <a:latin typeface="Cambria Math" panose="02040503050406030204" pitchFamily="18" charset="0"/>
                                </a:rPr>
                              </m:ctrlPr>
                            </m:eqArrPr>
                            <m:e>
                              <m:r>
                                <a:rPr lang="en-US" sz="1400" i="1">
                                  <a:effectLst/>
                                  <a:latin typeface="Cambria Math" panose="02040503050406030204" pitchFamily="18" charset="0"/>
                                  <a:ea typeface="SimSun" panose="02010600030101010101" pitchFamily="2" charset="-122"/>
                                  <a:cs typeface="Times New Roman" panose="02020603050405020304" pitchFamily="18" charset="0"/>
                                </a:rPr>
                                <m:t>&amp;</m:t>
                              </m:r>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𝐶</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𝐷</m:t>
                                  </m:r>
                                </m:sub>
                              </m:sSub>
                            </m:e>
                            <m:e>
                              <m:r>
                                <a:rPr lang="en-US" sz="1400" i="1">
                                  <a:effectLst/>
                                  <a:latin typeface="Cambria Math" panose="02040503050406030204" pitchFamily="18" charset="0"/>
                                  <a:ea typeface="SimSun" panose="02010600030101010101" pitchFamily="2" charset="-122"/>
                                  <a:cs typeface="Times New Roman" panose="02020603050405020304" pitchFamily="18" charset="0"/>
                                </a:rPr>
                                <m:t>&amp;</m:t>
                              </m:r>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m:t>
                                  </m:r>
                                  <m:r>
                                    <a:rPr lang="en-US" sz="1400" i="1">
                                      <a:effectLst/>
                                      <a:latin typeface="Cambria Math" panose="02040503050406030204" pitchFamily="18" charset="0"/>
                                      <a:ea typeface="SimSun" panose="02010600030101010101" pitchFamily="2" charset="-122"/>
                                      <a:cs typeface="Times New Roman" panose="02020603050405020304" pitchFamily="18" charset="0"/>
                                    </a:rPr>
                                    <m:t>𝐶</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𝐿</m:t>
                                  </m:r>
                                </m:sub>
                              </m:sSub>
                            </m:e>
                            <m:e>
                              <m:r>
                                <a:rPr lang="en-US" sz="1400" i="1">
                                  <a:effectLst/>
                                  <a:latin typeface="Cambria Math" panose="02040503050406030204" pitchFamily="18" charset="0"/>
                                  <a:ea typeface="SimSun" panose="02010600030101010101" pitchFamily="2" charset="-122"/>
                                  <a:cs typeface="Times New Roman" panose="02020603050405020304" pitchFamily="18" charset="0"/>
                                </a:rPr>
                                <m:t>&amp;</m:t>
                              </m:r>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𝐶</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𝑍</m:t>
                                  </m:r>
                                </m:sub>
                              </m:sSub>
                            </m:e>
                          </m:eqArr>
                        </m:e>
                      </m:d>
                      <m:r>
                        <a:rPr lang="en-US" sz="1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1400" i="1">
                              <a:effectLst/>
                              <a:latin typeface="Cambria Math" panose="02040503050406030204" pitchFamily="18" charset="0"/>
                            </a:rPr>
                          </m:ctrlPr>
                        </m:fPr>
                        <m:num>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𝐶</m:t>
                              </m:r>
                            </m:e>
                            <m:sub>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𝑝</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𝑚𝑎𝑥</m:t>
                                  </m:r>
                                </m:sub>
                              </m:sSub>
                            </m:sub>
                          </m:sSub>
                        </m:num>
                        <m:den>
                          <m:sSub>
                            <m:sSubPr>
                              <m:ctrlPr>
                                <a:rPr lang="en-US" sz="1400" b="0" i="1" smtClean="0">
                                  <a:effectLst/>
                                  <a:latin typeface="Cambria Math" panose="02040503050406030204" pitchFamily="18" charset="0"/>
                                </a:rPr>
                              </m:ctrlPr>
                            </m:sSubPr>
                            <m:e>
                              <m:r>
                                <a:rPr lang="en-US" sz="1400" i="1" smtClean="0">
                                  <a:effectLst/>
                                  <a:latin typeface="Cambria Math" panose="02040503050406030204" pitchFamily="18" charset="0"/>
                                </a:rPr>
                                <m:t>𝐴</m:t>
                              </m:r>
                            </m:e>
                            <m:sub>
                              <m:r>
                                <a:rPr lang="en-US" sz="1400" b="0" i="1" smtClean="0">
                                  <a:effectLst/>
                                  <a:latin typeface="Cambria Math" panose="02040503050406030204" pitchFamily="18" charset="0"/>
                                </a:rPr>
                                <m:t>𝑟𝑒𝑓</m:t>
                              </m:r>
                            </m:sub>
                          </m:sSub>
                        </m:den>
                      </m:f>
                      <m:nary>
                        <m:naryPr>
                          <m:chr m:val="∑"/>
                          <m:limLoc m:val="undOvr"/>
                          <m:ctrlPr>
                            <a:rPr lang="en-US" sz="1400" i="1">
                              <a:effectLst/>
                              <a:latin typeface="Cambria Math" panose="02040503050406030204" pitchFamily="18" charset="0"/>
                            </a:rPr>
                          </m:ctrlPr>
                        </m:naryPr>
                        <m:sub>
                          <m:r>
                            <a:rPr lang="en-US" sz="1400" i="1">
                              <a:effectLst/>
                              <a:latin typeface="Cambria Math" panose="02040503050406030204" pitchFamily="18" charset="0"/>
                              <a:ea typeface="SimSun" panose="02010600030101010101" pitchFamily="2" charset="-122"/>
                              <a:cs typeface="Times New Roman" panose="02020603050405020304" pitchFamily="18" charset="0"/>
                            </a:rPr>
                            <m:t>𝑖</m:t>
                          </m:r>
                          <m:r>
                            <a:rPr lang="en-US" sz="1400" i="1">
                              <a:effectLst/>
                              <a:latin typeface="Cambria Math" panose="02040503050406030204" pitchFamily="18" charset="0"/>
                              <a:ea typeface="SimSun" panose="02010600030101010101" pitchFamily="2" charset="-122"/>
                              <a:cs typeface="Times New Roman" panose="02020603050405020304" pitchFamily="18" charset="0"/>
                            </a:rPr>
                            <m:t>=2</m:t>
                          </m:r>
                        </m:sub>
                        <m:sup>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𝑁</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𝑠𝑒𝑔</m:t>
                              </m:r>
                            </m:sub>
                          </m:sSub>
                        </m:sup>
                        <m:e>
                          <m:nary>
                            <m:naryPr>
                              <m:chr m:val="∑"/>
                              <m:limLoc m:val="undOvr"/>
                              <m:ctrlPr>
                                <a:rPr lang="en-US" sz="1400" i="1">
                                  <a:effectLst/>
                                  <a:latin typeface="Cambria Math" panose="02040503050406030204" pitchFamily="18" charset="0"/>
                                </a:rPr>
                              </m:ctrlPr>
                            </m:naryPr>
                            <m:sub>
                              <m:r>
                                <a:rPr lang="en-US" sz="1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1400" i="1">
                                  <a:effectLst/>
                                  <a:latin typeface="Cambria Math" panose="02040503050406030204" pitchFamily="18" charset="0"/>
                                  <a:ea typeface="SimSun" panose="02010600030101010101" pitchFamily="2" charset="-122"/>
                                  <a:cs typeface="Times New Roman" panose="02020603050405020304" pitchFamily="18" charset="0"/>
                                </a:rPr>
                                <m:t>=2</m:t>
                              </m:r>
                            </m:sub>
                            <m:sup>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𝑀</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𝑠𝑒𝑔</m:t>
                                  </m:r>
                                </m:sub>
                              </m:sSub>
                            </m:sup>
                            <m:e>
                              <m:sSup>
                                <m:sSupPr>
                                  <m:ctrlPr>
                                    <a:rPr lang="en-US" sz="1400" b="1" i="1">
                                      <a:effectLst/>
                                      <a:latin typeface="Cambria Math" panose="02040503050406030204" pitchFamily="18" charset="0"/>
                                    </a:rPr>
                                  </m:ctrlPr>
                                </m:sSupPr>
                                <m:e>
                                  <m:sSub>
                                    <m:sSubPr>
                                      <m:ctrlPr>
                                        <a:rPr lang="en-US" sz="1400" b="1" i="1">
                                          <a:effectLst/>
                                          <a:latin typeface="Cambria Math" panose="02040503050406030204" pitchFamily="18" charset="0"/>
                                        </a:rPr>
                                      </m:ctrlPr>
                                    </m:sSubPr>
                                    <m:e>
                                      <m:r>
                                        <a:rPr lang="en-US" sz="1400" b="1" i="1">
                                          <a:effectLst/>
                                          <a:latin typeface="Cambria Math" panose="02040503050406030204" pitchFamily="18" charset="0"/>
                                          <a:ea typeface="SimSun" panose="02010600030101010101" pitchFamily="2" charset="-122"/>
                                          <a:cs typeface="Times New Roman" panose="02020603050405020304" pitchFamily="18" charset="0"/>
                                        </a:rPr>
                                        <m:t>(</m:t>
                                      </m:r>
                                      <m:r>
                                        <a:rPr lang="en-US" sz="1400" b="1" i="1">
                                          <a:effectLst/>
                                          <a:latin typeface="Cambria Math" panose="02040503050406030204" pitchFamily="18" charset="0"/>
                                          <a:ea typeface="SimSun" panose="02010600030101010101" pitchFamily="2" charset="-122"/>
                                          <a:cs typeface="Times New Roman" panose="02020603050405020304" pitchFamily="18" charset="0"/>
                                        </a:rPr>
                                        <m:t>𝑵</m:t>
                                      </m:r>
                                    </m:e>
                                    <m:sub>
                                      <m:r>
                                        <a:rPr lang="en-US" sz="1400" b="1" i="1">
                                          <a:effectLst/>
                                          <a:latin typeface="Cambria Math" panose="02040503050406030204" pitchFamily="18" charset="0"/>
                                          <a:ea typeface="SimSun" panose="02010600030101010101" pitchFamily="2" charset="-122"/>
                                          <a:cs typeface="Times New Roman" panose="02020603050405020304" pitchFamily="18" charset="0"/>
                                        </a:rPr>
                                        <m:t>𝒊</m:t>
                                      </m:r>
                                      <m:r>
                                        <a:rPr lang="en-US" sz="1400" b="1" i="1">
                                          <a:effectLst/>
                                          <a:latin typeface="Cambria Math" panose="02040503050406030204" pitchFamily="18" charset="0"/>
                                          <a:ea typeface="SimSun" panose="02010600030101010101" pitchFamily="2" charset="-122"/>
                                          <a:cs typeface="Times New Roman" panose="02020603050405020304" pitchFamily="18" charset="0"/>
                                        </a:rPr>
                                        <m:t>,</m:t>
                                      </m:r>
                                      <m:r>
                                        <a:rPr lang="en-US" sz="1400" b="1" i="1">
                                          <a:effectLst/>
                                          <a:latin typeface="Cambria Math" panose="02040503050406030204" pitchFamily="18" charset="0"/>
                                          <a:ea typeface="SimSun" panose="02010600030101010101" pitchFamily="2" charset="-122"/>
                                          <a:cs typeface="Times New Roman" panose="02020603050405020304" pitchFamily="18" charset="0"/>
                                        </a:rPr>
                                        <m:t>𝒋</m:t>
                                      </m:r>
                                    </m:sub>
                                  </m:sSub>
                                  <m:acc>
                                    <m:accPr>
                                      <m:chr m:val="̂"/>
                                      <m:ctrlPr>
                                        <a:rPr lang="en-US" sz="1400" i="1">
                                          <a:effectLst/>
                                          <a:latin typeface="Cambria Math" panose="02040503050406030204" pitchFamily="18" charset="0"/>
                                        </a:rPr>
                                      </m:ctrlPr>
                                    </m:accPr>
                                    <m:e>
                                      <m:r>
                                        <a:rPr lang="en-US" sz="1400" b="1" i="1">
                                          <a:effectLst/>
                                          <a:latin typeface="Cambria Math" panose="02040503050406030204" pitchFamily="18" charset="0"/>
                                          <a:ea typeface="SimSun" panose="02010600030101010101" pitchFamily="2" charset="-122"/>
                                          <a:cs typeface="Times New Roman" panose="02020603050405020304" pitchFamily="18" charset="0"/>
                                        </a:rPr>
                                        <m:t>𝒙</m:t>
                                      </m:r>
                                    </m:e>
                                  </m:acc>
                                  <m:r>
                                    <a:rPr lang="en-US" sz="1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1400" b="1" i="1">
                                      <a:effectLst/>
                                      <a:latin typeface="Cambria Math" panose="02040503050406030204" pitchFamily="18" charset="0"/>
                                      <a:ea typeface="SimSun" panose="02010600030101010101" pitchFamily="2" charset="-122"/>
                                      <a:cs typeface="Times New Roman" panose="02020603050405020304" pitchFamily="18" charset="0"/>
                                    </a:rPr>
                                    <m:t>𝟐</m:t>
                                  </m:r>
                                </m:sup>
                              </m:sSup>
                              <m:d>
                                <m:dPr>
                                  <m:begChr m:val="["/>
                                  <m:endChr m:val="]"/>
                                  <m:ctrlPr>
                                    <a:rPr lang="en-US" sz="1400" i="1">
                                      <a:effectLst/>
                                      <a:latin typeface="Cambria Math" panose="02040503050406030204" pitchFamily="18" charset="0"/>
                                    </a:rPr>
                                  </m:ctrlPr>
                                </m:dPr>
                                <m:e>
                                  <m:eqArr>
                                    <m:eqArrPr>
                                      <m:ctrlPr>
                                        <a:rPr lang="en-US" sz="1400" i="1">
                                          <a:effectLst/>
                                          <a:latin typeface="Cambria Math" panose="02040503050406030204" pitchFamily="18" charset="0"/>
                                        </a:rPr>
                                      </m:ctrlPr>
                                    </m:eqArrPr>
                                    <m:e>
                                      <m:sSub>
                                        <m:sSubPr>
                                          <m:ctrlPr>
                                            <a:rPr lang="en-US" sz="1400" b="1" i="1">
                                              <a:effectLst/>
                                              <a:latin typeface="Cambria Math" panose="02040503050406030204" pitchFamily="18" charset="0"/>
                                            </a:rPr>
                                          </m:ctrlPr>
                                        </m:sSubPr>
                                        <m:e>
                                          <m:r>
                                            <a:rPr lang="en-US" sz="1400" b="1" i="1">
                                              <a:effectLst/>
                                              <a:latin typeface="Cambria Math" panose="02040503050406030204" pitchFamily="18" charset="0"/>
                                              <a:ea typeface="SimSun" panose="02010600030101010101" pitchFamily="2" charset="-122"/>
                                              <a:cs typeface="Times New Roman" panose="02020603050405020304" pitchFamily="18" charset="0"/>
                                            </a:rPr>
                                            <m:t>𝑵</m:t>
                                          </m:r>
                                        </m:e>
                                        <m:sub>
                                          <m:r>
                                            <a:rPr lang="en-US" sz="1400" b="1" i="1">
                                              <a:effectLst/>
                                              <a:latin typeface="Cambria Math" panose="02040503050406030204" pitchFamily="18" charset="0"/>
                                              <a:ea typeface="SimSun" panose="02010600030101010101" pitchFamily="2" charset="-122"/>
                                              <a:cs typeface="Times New Roman" panose="02020603050405020304" pitchFamily="18" charset="0"/>
                                            </a:rPr>
                                            <m:t>𝒊</m:t>
                                          </m:r>
                                          <m:r>
                                            <a:rPr lang="en-US" sz="1400" b="1" i="1">
                                              <a:effectLst/>
                                              <a:latin typeface="Cambria Math" panose="02040503050406030204" pitchFamily="18" charset="0"/>
                                              <a:ea typeface="SimSun" panose="02010600030101010101" pitchFamily="2" charset="-122"/>
                                              <a:cs typeface="Times New Roman" panose="02020603050405020304" pitchFamily="18" charset="0"/>
                                            </a:rPr>
                                            <m:t>,</m:t>
                                          </m:r>
                                          <m:r>
                                            <a:rPr lang="en-US" sz="1400" b="1" i="1">
                                              <a:effectLst/>
                                              <a:latin typeface="Cambria Math" panose="02040503050406030204" pitchFamily="18" charset="0"/>
                                              <a:ea typeface="SimSun" panose="02010600030101010101" pitchFamily="2" charset="-122"/>
                                              <a:cs typeface="Times New Roman" panose="02020603050405020304" pitchFamily="18" charset="0"/>
                                            </a:rPr>
                                            <m:t>𝒋</m:t>
                                          </m:r>
                                        </m:sub>
                                      </m:sSub>
                                      <m:acc>
                                        <m:accPr>
                                          <m:chr m:val="̂"/>
                                          <m:ctrlPr>
                                            <a:rPr lang="en-US" sz="1400" i="1">
                                              <a:effectLst/>
                                              <a:latin typeface="Cambria Math" panose="02040503050406030204" pitchFamily="18" charset="0"/>
                                            </a:rPr>
                                          </m:ctrlPr>
                                        </m:accPr>
                                        <m:e>
                                          <m:r>
                                            <a:rPr lang="en-US" sz="1400" b="1" i="1">
                                              <a:effectLst/>
                                              <a:latin typeface="Cambria Math" panose="02040503050406030204" pitchFamily="18" charset="0"/>
                                              <a:ea typeface="SimSun" panose="02010600030101010101" pitchFamily="2" charset="-122"/>
                                              <a:cs typeface="Times New Roman" panose="02020603050405020304" pitchFamily="18" charset="0"/>
                                            </a:rPr>
                                            <m:t>𝒙</m:t>
                                          </m:r>
                                        </m:e>
                                      </m:acc>
                                    </m:e>
                                    <m:e>
                                      <m:sSub>
                                        <m:sSubPr>
                                          <m:ctrlPr>
                                            <a:rPr lang="en-US" sz="1400" b="1" i="1">
                                              <a:effectLst/>
                                              <a:latin typeface="Cambria Math" panose="02040503050406030204" pitchFamily="18" charset="0"/>
                                            </a:rPr>
                                          </m:ctrlPr>
                                        </m:sSubPr>
                                        <m:e>
                                          <m:r>
                                            <a:rPr lang="en-US" sz="1400" b="1" i="1">
                                              <a:effectLst/>
                                              <a:latin typeface="Cambria Math" panose="02040503050406030204" pitchFamily="18" charset="0"/>
                                              <a:ea typeface="SimSun" panose="02010600030101010101" pitchFamily="2" charset="-122"/>
                                              <a:cs typeface="Times New Roman" panose="02020603050405020304" pitchFamily="18" charset="0"/>
                                            </a:rPr>
                                            <m:t>𝑵</m:t>
                                          </m:r>
                                        </m:e>
                                        <m:sub>
                                          <m:r>
                                            <a:rPr lang="en-US" sz="1400" b="1" i="1">
                                              <a:effectLst/>
                                              <a:latin typeface="Cambria Math" panose="02040503050406030204" pitchFamily="18" charset="0"/>
                                              <a:ea typeface="SimSun" panose="02010600030101010101" pitchFamily="2" charset="-122"/>
                                              <a:cs typeface="Times New Roman" panose="02020603050405020304" pitchFamily="18" charset="0"/>
                                            </a:rPr>
                                            <m:t>𝒊</m:t>
                                          </m:r>
                                          <m:r>
                                            <a:rPr lang="en-US" sz="1400" b="1" i="1">
                                              <a:effectLst/>
                                              <a:latin typeface="Cambria Math" panose="02040503050406030204" pitchFamily="18" charset="0"/>
                                              <a:ea typeface="SimSun" panose="02010600030101010101" pitchFamily="2" charset="-122"/>
                                              <a:cs typeface="Times New Roman" panose="02020603050405020304" pitchFamily="18" charset="0"/>
                                            </a:rPr>
                                            <m:t>,</m:t>
                                          </m:r>
                                          <m:r>
                                            <a:rPr lang="en-US" sz="1400" b="1" i="1">
                                              <a:effectLst/>
                                              <a:latin typeface="Cambria Math" panose="02040503050406030204" pitchFamily="18" charset="0"/>
                                              <a:ea typeface="SimSun" panose="02010600030101010101" pitchFamily="2" charset="-122"/>
                                              <a:cs typeface="Times New Roman" panose="02020603050405020304" pitchFamily="18" charset="0"/>
                                            </a:rPr>
                                            <m:t>𝒋</m:t>
                                          </m:r>
                                        </m:sub>
                                      </m:sSub>
                                      <m:acc>
                                        <m:accPr>
                                          <m:chr m:val="̂"/>
                                          <m:ctrlPr>
                                            <a:rPr lang="en-US" sz="1400" i="1">
                                              <a:effectLst/>
                                              <a:latin typeface="Cambria Math" panose="02040503050406030204" pitchFamily="18" charset="0"/>
                                            </a:rPr>
                                          </m:ctrlPr>
                                        </m:accPr>
                                        <m:e>
                                          <m:r>
                                            <a:rPr lang="en-US" sz="1400" b="1" i="1">
                                              <a:effectLst/>
                                              <a:latin typeface="Cambria Math" panose="02040503050406030204" pitchFamily="18" charset="0"/>
                                              <a:ea typeface="SimSun" panose="02010600030101010101" pitchFamily="2" charset="-122"/>
                                              <a:cs typeface="Times New Roman" panose="02020603050405020304" pitchFamily="18" charset="0"/>
                                            </a:rPr>
                                            <m:t>𝒚</m:t>
                                          </m:r>
                                        </m:e>
                                      </m:acc>
                                    </m:e>
                                    <m:e>
                                      <m:sSub>
                                        <m:sSubPr>
                                          <m:ctrlPr>
                                            <a:rPr lang="en-US" sz="1400" b="1" i="1">
                                              <a:effectLst/>
                                              <a:latin typeface="Cambria Math" panose="02040503050406030204" pitchFamily="18" charset="0"/>
                                            </a:rPr>
                                          </m:ctrlPr>
                                        </m:sSubPr>
                                        <m:e>
                                          <m:r>
                                            <a:rPr lang="en-US" sz="1400" b="1" i="1">
                                              <a:effectLst/>
                                              <a:latin typeface="Cambria Math" panose="02040503050406030204" pitchFamily="18" charset="0"/>
                                              <a:ea typeface="SimSun" panose="02010600030101010101" pitchFamily="2" charset="-122"/>
                                              <a:cs typeface="Times New Roman" panose="02020603050405020304" pitchFamily="18" charset="0"/>
                                            </a:rPr>
                                            <m:t>𝑵</m:t>
                                          </m:r>
                                        </m:e>
                                        <m:sub>
                                          <m:r>
                                            <a:rPr lang="en-US" sz="1400" b="1" i="1">
                                              <a:effectLst/>
                                              <a:latin typeface="Cambria Math" panose="02040503050406030204" pitchFamily="18" charset="0"/>
                                              <a:ea typeface="SimSun" panose="02010600030101010101" pitchFamily="2" charset="-122"/>
                                              <a:cs typeface="Times New Roman" panose="02020603050405020304" pitchFamily="18" charset="0"/>
                                            </a:rPr>
                                            <m:t>𝒊</m:t>
                                          </m:r>
                                          <m:r>
                                            <a:rPr lang="en-US" sz="1400" b="1" i="1">
                                              <a:effectLst/>
                                              <a:latin typeface="Cambria Math" panose="02040503050406030204" pitchFamily="18" charset="0"/>
                                              <a:ea typeface="SimSun" panose="02010600030101010101" pitchFamily="2" charset="-122"/>
                                              <a:cs typeface="Times New Roman" panose="02020603050405020304" pitchFamily="18" charset="0"/>
                                            </a:rPr>
                                            <m:t>,</m:t>
                                          </m:r>
                                          <m:r>
                                            <a:rPr lang="en-US" sz="1400" b="1" i="1">
                                              <a:effectLst/>
                                              <a:latin typeface="Cambria Math" panose="02040503050406030204" pitchFamily="18" charset="0"/>
                                              <a:ea typeface="SimSun" panose="02010600030101010101" pitchFamily="2" charset="-122"/>
                                              <a:cs typeface="Times New Roman" panose="02020603050405020304" pitchFamily="18" charset="0"/>
                                            </a:rPr>
                                            <m:t>𝒋</m:t>
                                          </m:r>
                                        </m:sub>
                                      </m:sSub>
                                      <m:acc>
                                        <m:accPr>
                                          <m:chr m:val="̂"/>
                                          <m:ctrlPr>
                                            <a:rPr lang="en-US" sz="1400" i="1">
                                              <a:effectLst/>
                                              <a:latin typeface="Cambria Math" panose="02040503050406030204" pitchFamily="18" charset="0"/>
                                            </a:rPr>
                                          </m:ctrlPr>
                                        </m:accPr>
                                        <m:e>
                                          <m:r>
                                            <a:rPr lang="en-US" sz="1400" b="1" i="1">
                                              <a:effectLst/>
                                              <a:latin typeface="Cambria Math" panose="02040503050406030204" pitchFamily="18" charset="0"/>
                                              <a:ea typeface="SimSun" panose="02010600030101010101" pitchFamily="2" charset="-122"/>
                                              <a:cs typeface="Times New Roman" panose="02020603050405020304" pitchFamily="18" charset="0"/>
                                            </a:rPr>
                                            <m:t>𝒛</m:t>
                                          </m:r>
                                        </m:e>
                                      </m:acc>
                                    </m:e>
                                  </m:eqArr>
                                </m:e>
                              </m:d>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𝐴</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𝑖</m:t>
                                  </m:r>
                                  <m:r>
                                    <a:rPr lang="en-US" sz="1400" i="1">
                                      <a:effectLst/>
                                      <a:latin typeface="Cambria Math" panose="02040503050406030204" pitchFamily="18" charset="0"/>
                                      <a:ea typeface="SimSun" panose="02010600030101010101" pitchFamily="2" charset="-122"/>
                                      <a:cs typeface="Times New Roman" panose="02020603050405020304" pitchFamily="18" charset="0"/>
                                    </a:rPr>
                                    <m:t>,</m:t>
                                  </m:r>
                                  <m:r>
                                    <a:rPr lang="en-US" sz="1400" i="1">
                                      <a:effectLst/>
                                      <a:latin typeface="Cambria Math" panose="02040503050406030204" pitchFamily="18" charset="0"/>
                                      <a:ea typeface="SimSun" panose="02010600030101010101" pitchFamily="2" charset="-122"/>
                                      <a:cs typeface="Times New Roman" panose="02020603050405020304" pitchFamily="18" charset="0"/>
                                    </a:rPr>
                                    <m:t>𝑗</m:t>
                                  </m:r>
                                </m:sub>
                              </m:sSub>
                            </m:e>
                          </m:nary>
                        </m:e>
                      </m:nary>
                    </m:oMath>
                  </m:oMathPara>
                </a14:m>
                <a:endParaRPr lang="en-US" dirty="0"/>
              </a:p>
            </p:txBody>
          </p:sp>
        </mc:Choice>
        <mc:Fallback xmlns="">
          <p:sp>
            <p:nvSpPr>
              <p:cNvPr id="10" name="TextBox 9">
                <a:extLst>
                  <a:ext uri="{FF2B5EF4-FFF2-40B4-BE49-F238E27FC236}">
                    <a16:creationId xmlns:a16="http://schemas.microsoft.com/office/drawing/2014/main" id="{E3D46931-AACC-5860-DCCB-7612B6B11B51}"/>
                  </a:ext>
                </a:extLst>
              </p:cNvPr>
              <p:cNvSpPr txBox="1">
                <a:spLocks noRot="1" noChangeAspect="1" noMove="1" noResize="1" noEditPoints="1" noAdjustHandles="1" noChangeArrowheads="1" noChangeShapeType="1" noTextEdit="1"/>
              </p:cNvSpPr>
              <p:nvPr/>
            </p:nvSpPr>
            <p:spPr>
              <a:xfrm>
                <a:off x="6172200" y="3716682"/>
                <a:ext cx="5181600" cy="816121"/>
              </a:xfrm>
              <a:prstGeom prst="rect">
                <a:avLst/>
              </a:prstGeom>
              <a:blipFill>
                <a:blip r:embed="rId4"/>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3A47632B-68D5-733C-7778-27C4DB08FA90}"/>
              </a:ext>
            </a:extLst>
          </p:cNvPr>
          <p:cNvSpPr txBox="1"/>
          <p:nvPr/>
        </p:nvSpPr>
        <p:spPr>
          <a:xfrm>
            <a:off x="1143000" y="6316888"/>
            <a:ext cx="2362200" cy="276999"/>
          </a:xfrm>
          <a:prstGeom prst="rect">
            <a:avLst/>
          </a:prstGeom>
          <a:noFill/>
        </p:spPr>
        <p:txBody>
          <a:bodyPr wrap="square">
            <a:spAutoFit/>
          </a:bodyPr>
          <a:lstStyle/>
          <a:p>
            <a:r>
              <a:rPr lang="en-US" sz="1200" i="1" dirty="0">
                <a:solidFill>
                  <a:srgbClr val="000000"/>
                </a:solidFill>
                <a:effectLst/>
                <a:latin typeface="Volkhov"/>
              </a:rPr>
              <a:t>Blunt Body Side View Discretization </a:t>
            </a:r>
            <a:endParaRPr lang="en-US" i="1" dirty="0"/>
          </a:p>
        </p:txBody>
      </p:sp>
      <p:sp>
        <p:nvSpPr>
          <p:cNvPr id="12" name="TextBox 11">
            <a:extLst>
              <a:ext uri="{FF2B5EF4-FFF2-40B4-BE49-F238E27FC236}">
                <a16:creationId xmlns:a16="http://schemas.microsoft.com/office/drawing/2014/main" id="{B176AE62-D029-F226-5BDD-84F1E0E6B425}"/>
              </a:ext>
            </a:extLst>
          </p:cNvPr>
          <p:cNvSpPr txBox="1"/>
          <p:nvPr/>
        </p:nvSpPr>
        <p:spPr>
          <a:xfrm>
            <a:off x="4313575" y="6301338"/>
            <a:ext cx="1831532" cy="276999"/>
          </a:xfrm>
          <a:prstGeom prst="rect">
            <a:avLst/>
          </a:prstGeom>
          <a:noFill/>
        </p:spPr>
        <p:txBody>
          <a:bodyPr wrap="square">
            <a:spAutoFit/>
          </a:bodyPr>
          <a:lstStyle/>
          <a:p>
            <a:r>
              <a:rPr lang="en-US" sz="1200" i="1" dirty="0">
                <a:solidFill>
                  <a:srgbClr val="000000"/>
                </a:solidFill>
                <a:effectLst/>
                <a:latin typeface="Volkhov"/>
              </a:rPr>
              <a:t>Nose View Discretization </a:t>
            </a:r>
            <a:endParaRPr lang="en-US" i="1"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E0EFC47-397B-4194-1ECE-BDF37DD49A50}"/>
                  </a:ext>
                </a:extLst>
              </p:cNvPr>
              <p:cNvSpPr txBox="1"/>
              <p:nvPr/>
            </p:nvSpPr>
            <p:spPr>
              <a:xfrm>
                <a:off x="5181600" y="4552828"/>
                <a:ext cx="6096000" cy="6562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𝑠𝑖𝑛</m:t>
                      </m:r>
                      <m:r>
                        <a:rPr lang="en-US" i="1" smtClean="0">
                          <a:latin typeface="Cambria Math" panose="02040503050406030204" pitchFamily="18" charset="0"/>
                        </a:rPr>
                        <m:t>𝜃</m:t>
                      </m:r>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b="1" i="1">
                                  <a:latin typeface="Cambria Math" panose="02040503050406030204" pitchFamily="18" charset="0"/>
                                </a:rPr>
                                <m:t>𝑽</m:t>
                              </m:r>
                            </m:e>
                            <m:sub>
                              <m:r>
                                <a:rPr lang="en-US" b="0" i="0">
                                  <a:latin typeface="Cambria Math" panose="02040503050406030204" pitchFamily="18" charset="0"/>
                                </a:rPr>
                                <m:t>∞</m:t>
                              </m:r>
                            </m:sub>
                          </m:sSub>
                        </m:num>
                        <m:den>
                          <m:d>
                            <m:dPr>
                              <m:begChr m:val="|"/>
                              <m:endChr m:val="|"/>
                              <m:ctrlPr>
                                <a:rPr lang="en-US" b="0" i="1">
                                  <a:solidFill>
                                    <a:srgbClr val="836967"/>
                                  </a:solidFill>
                                  <a:latin typeface="Cambria Math" panose="02040503050406030204" pitchFamily="18" charset="0"/>
                                </a:rPr>
                              </m:ctrlPr>
                            </m:dPr>
                            <m:e>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𝑉</m:t>
                                  </m:r>
                                </m:e>
                                <m:sub>
                                  <m:r>
                                    <a:rPr lang="en-US" b="0" i="0">
                                      <a:latin typeface="Cambria Math" panose="02040503050406030204" pitchFamily="18" charset="0"/>
                                    </a:rPr>
                                    <m:t>∞</m:t>
                                  </m:r>
                                </m:sub>
                              </m:sSub>
                            </m:e>
                          </m:d>
                        </m:den>
                      </m:f>
                      <m:r>
                        <a:rPr lang="en-US" b="0" i="0">
                          <a:latin typeface="Cambria Math" panose="02040503050406030204" pitchFamily="18" charset="0"/>
                        </a:rPr>
                        <m:t>∙</m:t>
                      </m:r>
                      <m:r>
                        <a:rPr lang="en-US" b="1" i="1">
                          <a:latin typeface="Cambria Math" panose="02040503050406030204" pitchFamily="18" charset="0"/>
                        </a:rPr>
                        <m:t>𝒏</m:t>
                      </m:r>
                      <m:r>
                        <a:rPr lang="en-US" b="0" i="0">
                          <a:latin typeface="Cambria Math" panose="02040503050406030204" pitchFamily="18" charset="0"/>
                        </a:rPr>
                        <m:t>=</m:t>
                      </m:r>
                      <m:sSub>
                        <m:sSubPr>
                          <m:ctrlPr>
                            <a:rPr lang="en-US" b="0" i="1">
                              <a:solidFill>
                                <a:srgbClr val="836967"/>
                              </a:solidFill>
                              <a:latin typeface="Cambria Math" panose="02040503050406030204" pitchFamily="18" charset="0"/>
                            </a:rPr>
                          </m:ctrlPr>
                        </m:sSubPr>
                        <m:e>
                          <m:r>
                            <a:rPr lang="en-US" b="1" i="1">
                              <a:latin typeface="Cambria Math" panose="02040503050406030204" pitchFamily="18" charset="0"/>
                            </a:rPr>
                            <m:t>𝑵</m:t>
                          </m:r>
                        </m:e>
                        <m:sub>
                          <m:r>
                            <a:rPr lang="en-US" b="1" i="1">
                              <a:latin typeface="Cambria Math" panose="02040503050406030204" pitchFamily="18" charset="0"/>
                            </a:rPr>
                            <m:t>𝒊</m:t>
                          </m:r>
                          <m:r>
                            <a:rPr lang="en-US" b="0" i="0">
                              <a:latin typeface="Cambria Math" panose="02040503050406030204" pitchFamily="18" charset="0"/>
                            </a:rPr>
                            <m:t>,</m:t>
                          </m:r>
                          <m:r>
                            <a:rPr lang="en-US" b="1" i="1">
                              <a:latin typeface="Cambria Math" panose="02040503050406030204" pitchFamily="18" charset="0"/>
                            </a:rPr>
                            <m:t>𝒋</m:t>
                          </m:r>
                        </m:sub>
                      </m:sSub>
                      <m:acc>
                        <m:accPr>
                          <m:chr m:val="̂"/>
                          <m:ctrlPr>
                            <a:rPr lang="en-US" b="0" i="1">
                              <a:solidFill>
                                <a:srgbClr val="836967"/>
                              </a:solidFill>
                              <a:latin typeface="Cambria Math" panose="02040503050406030204" pitchFamily="18" charset="0"/>
                            </a:rPr>
                          </m:ctrlPr>
                        </m:accPr>
                        <m:e>
                          <m:r>
                            <a:rPr lang="en-US" b="1" i="1">
                              <a:latin typeface="Cambria Math" panose="02040503050406030204" pitchFamily="18" charset="0"/>
                            </a:rPr>
                            <m:t>𝒙</m:t>
                          </m:r>
                        </m:e>
                      </m:acc>
                    </m:oMath>
                  </m:oMathPara>
                </a14:m>
                <a:endParaRPr lang="en-US" dirty="0"/>
              </a:p>
            </p:txBody>
          </p:sp>
        </mc:Choice>
        <mc:Fallback xmlns="">
          <p:sp>
            <p:nvSpPr>
              <p:cNvPr id="14" name="TextBox 13">
                <a:extLst>
                  <a:ext uri="{FF2B5EF4-FFF2-40B4-BE49-F238E27FC236}">
                    <a16:creationId xmlns:a16="http://schemas.microsoft.com/office/drawing/2014/main" id="{CE0EFC47-397B-4194-1ECE-BDF37DD49A50}"/>
                  </a:ext>
                </a:extLst>
              </p:cNvPr>
              <p:cNvSpPr txBox="1">
                <a:spLocks noRot="1" noChangeAspect="1" noMove="1" noResize="1" noEditPoints="1" noAdjustHandles="1" noChangeArrowheads="1" noChangeShapeType="1" noTextEdit="1"/>
              </p:cNvSpPr>
              <p:nvPr/>
            </p:nvSpPr>
            <p:spPr>
              <a:xfrm>
                <a:off x="5181600" y="4552828"/>
                <a:ext cx="6096000" cy="65620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ED53578-6FD1-4E85-DB58-F4670153637C}"/>
                  </a:ext>
                </a:extLst>
              </p:cNvPr>
              <p:cNvSpPr txBox="1"/>
              <p:nvPr/>
            </p:nvSpPr>
            <p:spPr>
              <a:xfrm>
                <a:off x="5791200" y="5206368"/>
                <a:ext cx="3733800" cy="9727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836967"/>
                              </a:solidFill>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𝒗𝒇𝒓</m:t>
                          </m:r>
                        </m:sub>
                      </m:sSub>
                      <m:r>
                        <a:rPr lang="en-US" b="0" i="0">
                          <a:latin typeface="Cambria Math" panose="02040503050406030204" pitchFamily="18" charset="0"/>
                        </a:rPr>
                        <m:t>= </m:t>
                      </m:r>
                      <m:f>
                        <m:fPr>
                          <m:ctrlPr>
                            <a:rPr lang="en-US" b="0" i="1">
                              <a:solidFill>
                                <a:srgbClr val="836967"/>
                              </a:solidFill>
                              <a:latin typeface="Cambria Math" panose="02040503050406030204" pitchFamily="18" charset="0"/>
                            </a:rPr>
                          </m:ctrlPr>
                        </m:fPr>
                        <m:num>
                          <m:r>
                            <a:rPr lang="en-US" b="0" i="0">
                              <a:latin typeface="Cambria Math" panose="02040503050406030204" pitchFamily="18" charset="0"/>
                            </a:rPr>
                            <m:t>1</m:t>
                          </m:r>
                        </m:num>
                        <m:den>
                          <m:r>
                            <a:rPr lang="en-US" b="0" i="0">
                              <a:latin typeface="Cambria Math" panose="02040503050406030204" pitchFamily="18" charset="0"/>
                            </a:rPr>
                            <m:t>2</m:t>
                          </m:r>
                        </m:den>
                      </m:f>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𝜌</m:t>
                          </m:r>
                        </m:e>
                        <m:sub>
                          <m:r>
                            <a:rPr lang="en-US" b="0" i="0">
                              <a:latin typeface="Cambria Math" panose="02040503050406030204" pitchFamily="18" charset="0"/>
                            </a:rPr>
                            <m:t>∞</m:t>
                          </m:r>
                        </m:sub>
                      </m:sSub>
                      <m:sSup>
                        <m:sSupPr>
                          <m:ctrlPr>
                            <a:rPr lang="en-US" b="0" i="1">
                              <a:solidFill>
                                <a:srgbClr val="836967"/>
                              </a:solidFill>
                              <a:latin typeface="Cambria Math" panose="02040503050406030204" pitchFamily="18" charset="0"/>
                            </a:rPr>
                          </m:ctrlPr>
                        </m:sSupPr>
                        <m:e>
                          <m:d>
                            <m:dPr>
                              <m:begChr m:val="|"/>
                              <m:endChr m:val="|"/>
                              <m:ctrlPr>
                                <a:rPr lang="en-US" b="0" i="1">
                                  <a:solidFill>
                                    <a:srgbClr val="836967"/>
                                  </a:solidFill>
                                  <a:latin typeface="Cambria Math" panose="02040503050406030204" pitchFamily="18" charset="0"/>
                                </a:rPr>
                              </m:ctrlPr>
                            </m:dPr>
                            <m:e>
                              <m:sSub>
                                <m:sSubPr>
                                  <m:ctrlPr>
                                    <a:rPr lang="en-US" b="0" i="1">
                                      <a:solidFill>
                                        <a:srgbClr val="836967"/>
                                      </a:solidFill>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𝒓𝒆𝒍</m:t>
                                  </m:r>
                                </m:sub>
                              </m:sSub>
                            </m:e>
                          </m:d>
                        </m:e>
                        <m:sup>
                          <m:r>
                            <a:rPr lang="en-US" b="0" i="0">
                              <a:latin typeface="Cambria Math" panose="02040503050406030204" pitchFamily="18" charset="0"/>
                            </a:rPr>
                            <m:t>2</m:t>
                          </m:r>
                        </m:sup>
                      </m:sSup>
                      <m:d>
                        <m:dPr>
                          <m:begChr m:val="["/>
                          <m:endChr m:val="]"/>
                          <m:ctrlPr>
                            <a:rPr lang="en-US" b="0" i="1">
                              <a:solidFill>
                                <a:srgbClr val="836967"/>
                              </a:solidFill>
                              <a:latin typeface="Cambria Math" panose="02040503050406030204" pitchFamily="18" charset="0"/>
                            </a:rPr>
                          </m:ctrlPr>
                        </m:dPr>
                        <m:e>
                          <m:m>
                            <m:mPr>
                              <m:plcHide m:val="on"/>
                              <m:mcs>
                                <m:mc>
                                  <m:mcPr>
                                    <m:count m:val="1"/>
                                    <m:mcJc m:val="center"/>
                                  </m:mcPr>
                                </m:mc>
                              </m:mcs>
                              <m:ctrlPr>
                                <a:rPr lang="en-US" b="0" i="1">
                                  <a:solidFill>
                                    <a:srgbClr val="836967"/>
                                  </a:solidFill>
                                  <a:latin typeface="Cambria Math" panose="02040503050406030204" pitchFamily="18" charset="0"/>
                                </a:rPr>
                              </m:ctrlPr>
                            </m:mPr>
                            <m:mr>
                              <m:e>
                                <m:r>
                                  <a:rPr lang="en-US" b="0" i="0">
                                    <a:latin typeface="Cambria Math" panose="02040503050406030204" pitchFamily="18" charset="0"/>
                                  </a:rPr>
                                  <m:t>−</m:t>
                                </m:r>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𝐶</m:t>
                                    </m:r>
                                  </m:e>
                                  <m:sub>
                                    <m:r>
                                      <a:rPr lang="en-US" b="0" i="1">
                                        <a:latin typeface="Cambria Math" panose="02040503050406030204" pitchFamily="18" charset="0"/>
                                      </a:rPr>
                                      <m:t>𝐷</m:t>
                                    </m:r>
                                  </m:sub>
                                </m:sSub>
                              </m:e>
                            </m:mr>
                            <m:mr>
                              <m:e>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𝐶</m:t>
                                    </m:r>
                                  </m:e>
                                  <m:sub>
                                    <m:r>
                                      <a:rPr lang="en-US" b="0" i="1">
                                        <a:latin typeface="Cambria Math" panose="02040503050406030204" pitchFamily="18" charset="0"/>
                                      </a:rPr>
                                      <m:t>𝑍</m:t>
                                    </m:r>
                                  </m:sub>
                                </m:sSub>
                              </m:e>
                            </m:mr>
                            <m:mr>
                              <m:e>
                                <m:sSub>
                                  <m:sSubPr>
                                    <m:ctrlPr>
                                      <a:rPr lang="en-US" b="0" i="1">
                                        <a:solidFill>
                                          <a:srgbClr val="836967"/>
                                        </a:solidFill>
                                        <a:latin typeface="Cambria Math" panose="02040503050406030204" pitchFamily="18" charset="0"/>
                                      </a:rPr>
                                    </m:ctrlPr>
                                  </m:sSubPr>
                                  <m:e>
                                    <m:r>
                                      <a:rPr lang="en-US" b="0" i="1">
                                        <a:latin typeface="Cambria Math" panose="02040503050406030204" pitchFamily="18" charset="0"/>
                                      </a:rPr>
                                      <m:t>𝐶</m:t>
                                    </m:r>
                                  </m:e>
                                  <m:sub>
                                    <m:r>
                                      <a:rPr lang="en-US" b="0" i="1">
                                        <a:latin typeface="Cambria Math" panose="02040503050406030204" pitchFamily="18" charset="0"/>
                                      </a:rPr>
                                      <m:t>𝐿</m:t>
                                    </m:r>
                                  </m:sub>
                                </m:sSub>
                              </m:e>
                            </m:mr>
                          </m:m>
                        </m:e>
                      </m:d>
                    </m:oMath>
                  </m:oMathPara>
                </a14:m>
                <a:endParaRPr lang="en-US" dirty="0"/>
              </a:p>
            </p:txBody>
          </p:sp>
        </mc:Choice>
        <mc:Fallback xmlns="">
          <p:sp>
            <p:nvSpPr>
              <p:cNvPr id="16" name="TextBox 15">
                <a:extLst>
                  <a:ext uri="{FF2B5EF4-FFF2-40B4-BE49-F238E27FC236}">
                    <a16:creationId xmlns:a16="http://schemas.microsoft.com/office/drawing/2014/main" id="{2ED53578-6FD1-4E85-DB58-F4670153637C}"/>
                  </a:ext>
                </a:extLst>
              </p:cNvPr>
              <p:cNvSpPr txBox="1">
                <a:spLocks noRot="1" noChangeAspect="1" noMove="1" noResize="1" noEditPoints="1" noAdjustHandles="1" noChangeArrowheads="1" noChangeShapeType="1" noTextEdit="1"/>
              </p:cNvSpPr>
              <p:nvPr/>
            </p:nvSpPr>
            <p:spPr>
              <a:xfrm>
                <a:off x="5791200" y="5206368"/>
                <a:ext cx="3733800" cy="97270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AC3EC32-ABE8-65C8-40B7-87540B9601B4}"/>
                  </a:ext>
                </a:extLst>
              </p:cNvPr>
              <p:cNvSpPr txBox="1"/>
              <p:nvPr/>
            </p:nvSpPr>
            <p:spPr>
              <a:xfrm>
                <a:off x="7010400" y="5411231"/>
                <a:ext cx="6096000" cy="5629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836967"/>
                              </a:solidFill>
                              <a:latin typeface="Cambria Math" panose="02040503050406030204" pitchFamily="18" charset="0"/>
                            </a:rPr>
                          </m:ctrlPr>
                        </m:accPr>
                        <m:e>
                          <m:r>
                            <a:rPr lang="en-US" b="1" i="1">
                              <a:latin typeface="Cambria Math" panose="02040503050406030204" pitchFamily="18" charset="0"/>
                            </a:rPr>
                            <m:t>𝒓</m:t>
                          </m:r>
                        </m:e>
                      </m:acc>
                      <m:r>
                        <a:rPr lang="en-US" b="0" i="0">
                          <a:latin typeface="Cambria Math" panose="02040503050406030204" pitchFamily="18" charset="0"/>
                        </a:rPr>
                        <m:t>=</m:t>
                      </m:r>
                      <m:f>
                        <m:fPr>
                          <m:ctrlPr>
                            <a:rPr lang="en-US" b="0" i="1">
                              <a:solidFill>
                                <a:srgbClr val="836967"/>
                              </a:solidFill>
                              <a:latin typeface="Cambria Math" panose="02040503050406030204" pitchFamily="18" charset="0"/>
                            </a:rPr>
                          </m:ctrlPr>
                        </m:fPr>
                        <m:num>
                          <m:r>
                            <a:rPr lang="en-US" b="0" i="1">
                              <a:latin typeface="Cambria Math" panose="02040503050406030204" pitchFamily="18" charset="0"/>
                            </a:rPr>
                            <m:t>𝜇</m:t>
                          </m:r>
                        </m:num>
                        <m:den>
                          <m:sSup>
                            <m:sSupPr>
                              <m:ctrlPr>
                                <a:rPr lang="en-US" b="0" i="1">
                                  <a:solidFill>
                                    <a:srgbClr val="836967"/>
                                  </a:solidFill>
                                  <a:latin typeface="Cambria Math" panose="02040503050406030204" pitchFamily="18" charset="0"/>
                                </a:rPr>
                              </m:ctrlPr>
                            </m:sSupPr>
                            <m:e>
                              <m:r>
                                <a:rPr lang="en-US" b="0" i="1">
                                  <a:latin typeface="Cambria Math" panose="02040503050406030204" pitchFamily="18" charset="0"/>
                                </a:rPr>
                                <m:t>𝑟</m:t>
                              </m:r>
                            </m:e>
                            <m:sup>
                              <m:r>
                                <a:rPr lang="en-US" b="0" i="0">
                                  <a:latin typeface="Cambria Math" panose="02040503050406030204" pitchFamily="18" charset="0"/>
                                </a:rPr>
                                <m:t>3</m:t>
                              </m:r>
                            </m:sup>
                          </m:sSup>
                        </m:den>
                      </m:f>
                      <m:r>
                        <a:rPr lang="en-US" b="1" i="1">
                          <a:latin typeface="Cambria Math" panose="02040503050406030204" pitchFamily="18" charset="0"/>
                        </a:rPr>
                        <m:t>𝒓</m:t>
                      </m:r>
                      <m:r>
                        <a:rPr lang="en-US" b="0" i="0">
                          <a:latin typeface="Cambria Math" panose="02040503050406030204" pitchFamily="18" charset="0"/>
                        </a:rPr>
                        <m:t>+</m:t>
                      </m:r>
                      <m:r>
                        <a:rPr lang="en-US" b="1" i="1">
                          <a:latin typeface="Cambria Math" panose="02040503050406030204" pitchFamily="18" charset="0"/>
                        </a:rPr>
                        <m:t>𝑷</m:t>
                      </m:r>
                      <m:r>
                        <a:rPr lang="en-US" b="0" i="0">
                          <a:latin typeface="Cambria Math" panose="02040503050406030204" pitchFamily="18" charset="0"/>
                        </a:rPr>
                        <m:t> </m:t>
                      </m:r>
                    </m:oMath>
                  </m:oMathPara>
                </a14:m>
                <a:endParaRPr lang="en-US" dirty="0"/>
              </a:p>
            </p:txBody>
          </p:sp>
        </mc:Choice>
        <mc:Fallback xmlns="">
          <p:sp>
            <p:nvSpPr>
              <p:cNvPr id="18" name="TextBox 17">
                <a:extLst>
                  <a:ext uri="{FF2B5EF4-FFF2-40B4-BE49-F238E27FC236}">
                    <a16:creationId xmlns:a16="http://schemas.microsoft.com/office/drawing/2014/main" id="{8AC3EC32-ABE8-65C8-40B7-87540B9601B4}"/>
                  </a:ext>
                </a:extLst>
              </p:cNvPr>
              <p:cNvSpPr txBox="1">
                <a:spLocks noRot="1" noChangeAspect="1" noMove="1" noResize="1" noEditPoints="1" noAdjustHandles="1" noChangeArrowheads="1" noChangeShapeType="1" noTextEdit="1"/>
              </p:cNvSpPr>
              <p:nvPr/>
            </p:nvSpPr>
            <p:spPr>
              <a:xfrm>
                <a:off x="7010400" y="5411231"/>
                <a:ext cx="6096000" cy="562975"/>
              </a:xfrm>
              <a:prstGeom prst="rect">
                <a:avLst/>
              </a:prstGeom>
              <a:blipFill>
                <a:blip r:embed="rId7"/>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2AE571CE-3CD9-CE22-1DEC-151BB55B9657}"/>
              </a:ext>
            </a:extLst>
          </p:cNvPr>
          <p:cNvSpPr txBox="1"/>
          <p:nvPr/>
        </p:nvSpPr>
        <p:spPr>
          <a:xfrm>
            <a:off x="6327140" y="6113550"/>
            <a:ext cx="4874260" cy="461665"/>
          </a:xfrm>
          <a:prstGeom prst="rect">
            <a:avLst/>
          </a:prstGeom>
          <a:noFill/>
        </p:spPr>
        <p:txBody>
          <a:bodyPr wrap="square">
            <a:spAutoFit/>
          </a:bodyPr>
          <a:lstStyle/>
          <a:p>
            <a:r>
              <a:rPr lang="en-US" sz="1200" i="1" dirty="0">
                <a:solidFill>
                  <a:srgbClr val="000000"/>
                </a:solidFill>
                <a:effectLst/>
                <a:latin typeface="Volkhov"/>
              </a:rPr>
              <a:t>Perturbing acceleration vector, coordinate transformation from relative velocity frame (VFR) to ECI frame not shown here for simplicity</a:t>
            </a:r>
            <a:endParaRPr lang="en-US" i="1" dirty="0"/>
          </a:p>
        </p:txBody>
      </p:sp>
    </p:spTree>
    <p:extLst>
      <p:ext uri="{BB962C8B-B14F-4D97-AF65-F5344CB8AC3E}">
        <p14:creationId xmlns:p14="http://schemas.microsoft.com/office/powerpoint/2010/main" val="395320851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CEF1-086F-E431-6F8A-CD14F1E4164A}"/>
              </a:ext>
            </a:extLst>
          </p:cNvPr>
          <p:cNvSpPr>
            <a:spLocks noGrp="1"/>
          </p:cNvSpPr>
          <p:nvPr>
            <p:ph type="title"/>
          </p:nvPr>
        </p:nvSpPr>
        <p:spPr/>
        <p:txBody>
          <a:bodyPr/>
          <a:lstStyle/>
          <a:p>
            <a:r>
              <a:rPr lang="en-US" dirty="0"/>
              <a:t>Panel/Grid Method Expanded Relations</a:t>
            </a:r>
          </a:p>
        </p:txBody>
      </p:sp>
      <p:sp>
        <p:nvSpPr>
          <p:cNvPr id="4" name="Slide Number Placeholder 3">
            <a:extLst>
              <a:ext uri="{FF2B5EF4-FFF2-40B4-BE49-F238E27FC236}">
                <a16:creationId xmlns:a16="http://schemas.microsoft.com/office/drawing/2014/main" id="{47C3E92E-B663-4C49-6C21-C8546604E895}"/>
              </a:ext>
            </a:extLst>
          </p:cNvPr>
          <p:cNvSpPr>
            <a:spLocks noGrp="1"/>
          </p:cNvSpPr>
          <p:nvPr>
            <p:ph type="sldNum" sz="quarter" idx="4"/>
          </p:nvPr>
        </p:nvSpPr>
        <p:spPr/>
        <p:txBody>
          <a:bodyPr/>
          <a:lstStyle/>
          <a:p>
            <a:fld id="{73FCCCAE-C0A6-4BB7-B82B-AC74E56A11C4}" type="slidenum">
              <a:rPr lang="en-US" smtClean="0"/>
              <a:pPr/>
              <a:t>28</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ADE908-17AA-FD7E-0344-E8BD3D65FC39}"/>
                  </a:ext>
                </a:extLst>
              </p:cNvPr>
              <p:cNvSpPr txBox="1"/>
              <p:nvPr/>
            </p:nvSpPr>
            <p:spPr>
              <a:xfrm>
                <a:off x="304800" y="990600"/>
                <a:ext cx="6096000" cy="4956165"/>
              </a:xfrm>
              <a:prstGeom prst="rect">
                <a:avLst/>
              </a:prstGeom>
              <a:noFill/>
            </p:spPr>
            <p:txBody>
              <a:bodyPr wrap="square">
                <a:spAutoFit/>
              </a:bodyPr>
              <a:lstStyle/>
              <a:p>
                <a:pPr marL="0" marR="0" indent="457200">
                  <a:spcBef>
                    <a:spcPts val="0"/>
                  </a:spcBef>
                  <a:spcAft>
                    <a:spcPts val="0"/>
                  </a:spcAft>
                </a:pPr>
                <a14:m>
                  <m:oMathPara xmlns:m="http://schemas.openxmlformats.org/officeDocument/2006/math">
                    <m:oMathParaPr>
                      <m:jc m:val="centerGroup"/>
                    </m:oMathParaPr>
                    <m:oMath xmlns:m="http://schemas.openxmlformats.org/officeDocument/2006/math">
                      <m:eqArr>
                        <m:eqArrPr>
                          <m:ctrlPr>
                            <a:rPr lang="en-US" sz="1800" b="1" i="1" smtClean="0">
                              <a:effectLst/>
                              <a:latin typeface="Cambria Math" panose="02040503050406030204" pitchFamily="18" charset="0"/>
                              <a:ea typeface="SimSun" panose="02010600030101010101" pitchFamily="2" charset="-122"/>
                            </a:rPr>
                          </m:ctrlPr>
                        </m:eqArrPr>
                        <m:e>
                          <m:sSub>
                            <m:sSubPr>
                              <m:ctrlPr>
                                <a:rPr lang="en-US" sz="1800" b="1" i="1">
                                  <a:effectLst/>
                                  <a:latin typeface="Cambria Math" panose="02040503050406030204" pitchFamily="18" charset="0"/>
                                  <a:ea typeface="SimSun" panose="02010600030101010101" pitchFamily="2" charset="-122"/>
                                </a:rPr>
                              </m:ctrlPr>
                            </m:sSubPr>
                            <m:e>
                              <m:r>
                                <a:rPr lang="en-US" sz="1800" b="1" i="1">
                                  <a:effectLst/>
                                  <a:latin typeface="Cambria Math" panose="02040503050406030204" pitchFamily="18" charset="0"/>
                                  <a:ea typeface="SimSun" panose="02010600030101010101" pitchFamily="2" charset="-122"/>
                                </a:rPr>
                                <m:t>𝑵</m:t>
                              </m:r>
                            </m:e>
                            <m:sub>
                              <m:r>
                                <a:rPr lang="en-US" sz="1800" b="1" i="1">
                                  <a:effectLst/>
                                  <a:latin typeface="Cambria Math" panose="02040503050406030204" pitchFamily="18" charset="0"/>
                                  <a:ea typeface="SimSun" panose="02010600030101010101" pitchFamily="2" charset="-122"/>
                                </a:rPr>
                                <m:t>𝒊</m:t>
                              </m:r>
                              <m:r>
                                <a:rPr lang="en-US" sz="1800" b="1" i="1">
                                  <a:effectLst/>
                                  <a:latin typeface="Cambria Math" panose="02040503050406030204" pitchFamily="18" charset="0"/>
                                  <a:ea typeface="SimSun" panose="02010600030101010101" pitchFamily="2" charset="-122"/>
                                </a:rPr>
                                <m:t>,</m:t>
                              </m:r>
                              <m:r>
                                <a:rPr lang="en-US" sz="1800" b="1" i="1">
                                  <a:effectLst/>
                                  <a:latin typeface="Cambria Math" panose="02040503050406030204" pitchFamily="18" charset="0"/>
                                  <a:ea typeface="SimSun" panose="02010600030101010101" pitchFamily="2" charset="-122"/>
                                </a:rPr>
                                <m:t>𝒋</m:t>
                              </m:r>
                            </m:sub>
                          </m:sSub>
                          <m:r>
                            <a:rPr lang="en-US" sz="1800" b="1" i="1">
                              <a:effectLst/>
                              <a:latin typeface="Cambria Math" panose="02040503050406030204" pitchFamily="18" charset="0"/>
                              <a:ea typeface="SimSun" panose="02010600030101010101" pitchFamily="2" charset="-122"/>
                            </a:rPr>
                            <m:t>=</m:t>
                          </m:r>
                          <m:d>
                            <m:dPr>
                              <m:begChr m:val="["/>
                              <m:endChr m:val="]"/>
                              <m:ctrlPr>
                                <a:rPr lang="en-US" sz="1800" i="1">
                                  <a:effectLst/>
                                  <a:latin typeface="Cambria Math" panose="02040503050406030204" pitchFamily="18" charset="0"/>
                                  <a:ea typeface="SimSun" panose="02010600030101010101" pitchFamily="2" charset="-122"/>
                                </a:rPr>
                              </m:ctrlPr>
                            </m:dPr>
                            <m:e>
                              <m:m>
                                <m:mPr>
                                  <m:mcs>
                                    <m:mc>
                                      <m:mcPr>
                                        <m:count m:val="3"/>
                                        <m:mcJc m:val="center"/>
                                      </m:mcPr>
                                    </m:mc>
                                  </m:mcs>
                                  <m:ctrlPr>
                                    <a:rPr lang="en-US" sz="1800" i="1">
                                      <a:effectLst/>
                                      <a:latin typeface="Cambria Math" panose="02040503050406030204" pitchFamily="18" charset="0"/>
                                      <a:ea typeface="SimSun" panose="02010600030101010101" pitchFamily="2" charset="-122"/>
                                    </a:rPr>
                                  </m:ctrlPr>
                                </m:mPr>
                                <m:mr>
                                  <m:e>
                                    <m:r>
                                      <a:rPr lang="en-US" sz="1800" i="1">
                                        <a:effectLst/>
                                        <a:latin typeface="Cambria Math" panose="02040503050406030204" pitchFamily="18" charset="0"/>
                                        <a:ea typeface="SimSun" panose="02010600030101010101" pitchFamily="2" charset="-122"/>
                                      </a:rPr>
                                      <m:t>𝑐𝑜𝑠</m:t>
                                    </m:r>
                                    <m:r>
                                      <a:rPr lang="en-US" sz="1800" i="1">
                                        <a:effectLst/>
                                        <a:latin typeface="Cambria Math" panose="02040503050406030204" pitchFamily="18" charset="0"/>
                                        <a:ea typeface="SimSun" panose="02010600030101010101" pitchFamily="2" charset="-122"/>
                                      </a:rPr>
                                      <m:t>𝛽</m:t>
                                    </m:r>
                                  </m:e>
                                  <m:e>
                                    <m:r>
                                      <a:rPr lang="en-US" sz="1800" i="1">
                                        <a:effectLst/>
                                        <a:latin typeface="Cambria Math" panose="02040503050406030204" pitchFamily="18" charset="0"/>
                                        <a:ea typeface="SimSun" panose="02010600030101010101" pitchFamily="2" charset="-122"/>
                                      </a:rPr>
                                      <m:t>0</m:t>
                                    </m:r>
                                  </m:e>
                                  <m:e>
                                    <m:r>
                                      <a:rPr lang="en-US" sz="1800" i="1">
                                        <a:effectLst/>
                                        <a:latin typeface="Cambria Math" panose="02040503050406030204" pitchFamily="18" charset="0"/>
                                        <a:ea typeface="SimSun" panose="02010600030101010101" pitchFamily="2" charset="-122"/>
                                      </a:rPr>
                                      <m:t>−</m:t>
                                    </m:r>
                                    <m:r>
                                      <a:rPr lang="en-US" sz="1800" i="1">
                                        <a:effectLst/>
                                        <a:latin typeface="Cambria Math" panose="02040503050406030204" pitchFamily="18" charset="0"/>
                                        <a:ea typeface="SimSun" panose="02010600030101010101" pitchFamily="2" charset="-122"/>
                                      </a:rPr>
                                      <m:t>𝑠𝑖𝑛</m:t>
                                    </m:r>
                                    <m:r>
                                      <a:rPr lang="en-US" sz="1800" i="1">
                                        <a:effectLst/>
                                        <a:latin typeface="Cambria Math" panose="02040503050406030204" pitchFamily="18" charset="0"/>
                                        <a:ea typeface="SimSun" panose="02010600030101010101" pitchFamily="2" charset="-122"/>
                                      </a:rPr>
                                      <m:t>𝛽</m:t>
                                    </m:r>
                                  </m:e>
                                </m:mr>
                                <m:mr>
                                  <m:e>
                                    <m:r>
                                      <a:rPr lang="en-US" sz="1800" i="1">
                                        <a:effectLst/>
                                        <a:latin typeface="Cambria Math" panose="02040503050406030204" pitchFamily="18" charset="0"/>
                                        <a:ea typeface="SimSun" panose="02010600030101010101" pitchFamily="2" charset="-122"/>
                                      </a:rPr>
                                      <m:t>0</m:t>
                                    </m:r>
                                  </m:e>
                                  <m:e>
                                    <m:r>
                                      <a:rPr lang="en-US" sz="1800" i="1">
                                        <a:effectLst/>
                                        <a:latin typeface="Cambria Math" panose="02040503050406030204" pitchFamily="18" charset="0"/>
                                        <a:ea typeface="SimSun" panose="02010600030101010101" pitchFamily="2" charset="-122"/>
                                      </a:rPr>
                                      <m:t>1</m:t>
                                    </m:r>
                                  </m:e>
                                  <m:e>
                                    <m:r>
                                      <a:rPr lang="en-US" sz="1800" i="1">
                                        <a:effectLst/>
                                        <a:latin typeface="Cambria Math" panose="02040503050406030204" pitchFamily="18" charset="0"/>
                                        <a:ea typeface="SimSun" panose="02010600030101010101" pitchFamily="2" charset="-122"/>
                                      </a:rPr>
                                      <m:t>0</m:t>
                                    </m:r>
                                  </m:e>
                                </m:mr>
                                <m:mr>
                                  <m:e>
                                    <m:r>
                                      <a:rPr lang="en-US" sz="1800" i="1">
                                        <a:effectLst/>
                                        <a:latin typeface="Cambria Math" panose="02040503050406030204" pitchFamily="18" charset="0"/>
                                        <a:ea typeface="SimSun" panose="02010600030101010101" pitchFamily="2" charset="-122"/>
                                      </a:rPr>
                                      <m:t>𝑠𝑖𝑛</m:t>
                                    </m:r>
                                    <m:r>
                                      <a:rPr lang="en-US" sz="1800" i="1">
                                        <a:effectLst/>
                                        <a:latin typeface="Cambria Math" panose="02040503050406030204" pitchFamily="18" charset="0"/>
                                        <a:ea typeface="SimSun" panose="02010600030101010101" pitchFamily="2" charset="-122"/>
                                      </a:rPr>
                                      <m:t>𝛽</m:t>
                                    </m:r>
                                  </m:e>
                                  <m:e>
                                    <m:r>
                                      <a:rPr lang="en-US" sz="1800" i="1">
                                        <a:effectLst/>
                                        <a:latin typeface="Cambria Math" panose="02040503050406030204" pitchFamily="18" charset="0"/>
                                        <a:ea typeface="SimSun" panose="02010600030101010101" pitchFamily="2" charset="-122"/>
                                      </a:rPr>
                                      <m:t>0</m:t>
                                    </m:r>
                                  </m:e>
                                  <m:e>
                                    <m:r>
                                      <a:rPr lang="en-US" sz="1800" i="1">
                                        <a:effectLst/>
                                        <a:latin typeface="Cambria Math" panose="02040503050406030204" pitchFamily="18" charset="0"/>
                                        <a:ea typeface="SimSun" panose="02010600030101010101" pitchFamily="2" charset="-122"/>
                                      </a:rPr>
                                      <m:t>𝑐𝑜𝑠</m:t>
                                    </m:r>
                                    <m:r>
                                      <a:rPr lang="en-US" sz="1800" i="1">
                                        <a:effectLst/>
                                        <a:latin typeface="Cambria Math" panose="02040503050406030204" pitchFamily="18" charset="0"/>
                                        <a:ea typeface="SimSun" panose="02010600030101010101" pitchFamily="2" charset="-122"/>
                                      </a:rPr>
                                      <m:t>𝛽</m:t>
                                    </m:r>
                                  </m:e>
                                </m:mr>
                              </m:m>
                            </m:e>
                          </m:d>
                          <m:d>
                            <m:dPr>
                              <m:begChr m:val="["/>
                              <m:endChr m:val="]"/>
                              <m:ctrlPr>
                                <a:rPr lang="en-US" sz="1800" i="1">
                                  <a:effectLst/>
                                  <a:latin typeface="Cambria Math" panose="02040503050406030204" pitchFamily="18" charset="0"/>
                                  <a:ea typeface="SimSun" panose="02010600030101010101" pitchFamily="2" charset="-122"/>
                                </a:rPr>
                              </m:ctrlPr>
                            </m:dPr>
                            <m:e>
                              <m:m>
                                <m:mPr>
                                  <m:mcs>
                                    <m:mc>
                                      <m:mcPr>
                                        <m:count m:val="3"/>
                                        <m:mcJc m:val="center"/>
                                      </m:mcPr>
                                    </m:mc>
                                  </m:mcs>
                                  <m:ctrlPr>
                                    <a:rPr lang="en-US" sz="1800" i="1">
                                      <a:effectLst/>
                                      <a:latin typeface="Cambria Math" panose="02040503050406030204" pitchFamily="18" charset="0"/>
                                      <a:ea typeface="SimSun" panose="02010600030101010101" pitchFamily="2" charset="-122"/>
                                    </a:rPr>
                                  </m:ctrlPr>
                                </m:mPr>
                                <m:mr>
                                  <m:e>
                                    <m:r>
                                      <a:rPr lang="en-US" sz="1800" i="1">
                                        <a:effectLst/>
                                        <a:latin typeface="Cambria Math" panose="02040503050406030204" pitchFamily="18" charset="0"/>
                                        <a:ea typeface="SimSun" panose="02010600030101010101" pitchFamily="2" charset="-122"/>
                                      </a:rPr>
                                      <m:t>𝑐𝑜𝑠</m:t>
                                    </m:r>
                                    <m:r>
                                      <a:rPr lang="en-US" sz="1800" i="1">
                                        <a:effectLst/>
                                        <a:latin typeface="Cambria Math" panose="02040503050406030204" pitchFamily="18" charset="0"/>
                                        <a:ea typeface="SimSun" panose="02010600030101010101" pitchFamily="2" charset="-122"/>
                                      </a:rPr>
                                      <m:t>𝛼</m:t>
                                    </m:r>
                                  </m:e>
                                  <m:e>
                                    <m:r>
                                      <a:rPr lang="en-US" sz="1800" i="1">
                                        <a:effectLst/>
                                        <a:latin typeface="Cambria Math" panose="02040503050406030204" pitchFamily="18" charset="0"/>
                                        <a:ea typeface="SimSun" panose="02010600030101010101" pitchFamily="2" charset="-122"/>
                                      </a:rPr>
                                      <m:t>−</m:t>
                                    </m:r>
                                    <m:r>
                                      <a:rPr lang="en-US" sz="1800" i="1">
                                        <a:effectLst/>
                                        <a:latin typeface="Cambria Math" panose="02040503050406030204" pitchFamily="18" charset="0"/>
                                        <a:ea typeface="SimSun" panose="02010600030101010101" pitchFamily="2" charset="-122"/>
                                      </a:rPr>
                                      <m:t>𝑠𝑖𝑛</m:t>
                                    </m:r>
                                    <m:r>
                                      <a:rPr lang="en-US" sz="1800" i="1">
                                        <a:effectLst/>
                                        <a:latin typeface="Cambria Math" panose="02040503050406030204" pitchFamily="18" charset="0"/>
                                        <a:ea typeface="SimSun" panose="02010600030101010101" pitchFamily="2" charset="-122"/>
                                      </a:rPr>
                                      <m:t>𝛼</m:t>
                                    </m:r>
                                  </m:e>
                                  <m:e>
                                    <m:r>
                                      <a:rPr lang="en-US" sz="1800" i="1">
                                        <a:effectLst/>
                                        <a:latin typeface="Cambria Math" panose="02040503050406030204" pitchFamily="18" charset="0"/>
                                        <a:ea typeface="SimSun" panose="02010600030101010101" pitchFamily="2" charset="-122"/>
                                      </a:rPr>
                                      <m:t>0</m:t>
                                    </m:r>
                                  </m:e>
                                </m:mr>
                                <m:mr>
                                  <m:e>
                                    <m:r>
                                      <a:rPr lang="en-US" sz="1800" i="1">
                                        <a:effectLst/>
                                        <a:latin typeface="Cambria Math" panose="02040503050406030204" pitchFamily="18" charset="0"/>
                                        <a:ea typeface="SimSun" panose="02010600030101010101" pitchFamily="2" charset="-122"/>
                                      </a:rPr>
                                      <m:t>𝑠𝑖𝑛</m:t>
                                    </m:r>
                                    <m:r>
                                      <a:rPr lang="en-US" sz="1800" i="1">
                                        <a:effectLst/>
                                        <a:latin typeface="Cambria Math" panose="02040503050406030204" pitchFamily="18" charset="0"/>
                                        <a:ea typeface="SimSun" panose="02010600030101010101" pitchFamily="2" charset="-122"/>
                                      </a:rPr>
                                      <m:t>𝛼</m:t>
                                    </m:r>
                                  </m:e>
                                  <m:e>
                                    <m:r>
                                      <a:rPr lang="en-US" sz="1800" i="1">
                                        <a:effectLst/>
                                        <a:latin typeface="Cambria Math" panose="02040503050406030204" pitchFamily="18" charset="0"/>
                                        <a:ea typeface="SimSun" panose="02010600030101010101" pitchFamily="2" charset="-122"/>
                                      </a:rPr>
                                      <m:t>𝑐𝑜𝑠</m:t>
                                    </m:r>
                                    <m:r>
                                      <a:rPr lang="en-US" sz="1800" i="1">
                                        <a:effectLst/>
                                        <a:latin typeface="Cambria Math" panose="02040503050406030204" pitchFamily="18" charset="0"/>
                                        <a:ea typeface="SimSun" panose="02010600030101010101" pitchFamily="2" charset="-122"/>
                                      </a:rPr>
                                      <m:t>𝛼</m:t>
                                    </m:r>
                                  </m:e>
                                  <m:e>
                                    <m:r>
                                      <a:rPr lang="en-US" sz="1800" i="1">
                                        <a:effectLst/>
                                        <a:latin typeface="Cambria Math" panose="02040503050406030204" pitchFamily="18" charset="0"/>
                                        <a:ea typeface="SimSun" panose="02010600030101010101" pitchFamily="2" charset="-122"/>
                                      </a:rPr>
                                      <m:t>0</m:t>
                                    </m:r>
                                  </m:e>
                                </m:mr>
                                <m:mr>
                                  <m:e>
                                    <m:r>
                                      <a:rPr lang="en-US" sz="1800" i="1">
                                        <a:effectLst/>
                                        <a:latin typeface="Cambria Math" panose="02040503050406030204" pitchFamily="18" charset="0"/>
                                        <a:ea typeface="SimSun" panose="02010600030101010101" pitchFamily="2" charset="-122"/>
                                      </a:rPr>
                                      <m:t>0</m:t>
                                    </m:r>
                                  </m:e>
                                  <m:e>
                                    <m:r>
                                      <a:rPr lang="en-US" sz="1800" i="1">
                                        <a:effectLst/>
                                        <a:latin typeface="Cambria Math" panose="02040503050406030204" pitchFamily="18" charset="0"/>
                                        <a:ea typeface="SimSun" panose="02010600030101010101" pitchFamily="2" charset="-122"/>
                                      </a:rPr>
                                      <m:t>0</m:t>
                                    </m:r>
                                  </m:e>
                                  <m:e>
                                    <m:r>
                                      <a:rPr lang="en-US" sz="1800" i="1">
                                        <a:effectLst/>
                                        <a:latin typeface="Cambria Math" panose="02040503050406030204" pitchFamily="18" charset="0"/>
                                        <a:ea typeface="SimSun" panose="02010600030101010101" pitchFamily="2" charset="-122"/>
                                      </a:rPr>
                                      <m:t>1</m:t>
                                    </m:r>
                                  </m:e>
                                </m:mr>
                              </m:m>
                            </m:e>
                          </m:d>
                          <m:sSub>
                            <m:sSubPr>
                              <m:ctrlPr>
                                <a:rPr lang="en-US" sz="1800" b="1" i="1">
                                  <a:effectLst/>
                                  <a:latin typeface="Cambria Math" panose="02040503050406030204" pitchFamily="18" charset="0"/>
                                  <a:ea typeface="SimSun" panose="02010600030101010101" pitchFamily="2" charset="-122"/>
                                </a:rPr>
                              </m:ctrlPr>
                            </m:sSubPr>
                            <m:e>
                              <m:r>
                                <a:rPr lang="en-US" sz="1800" b="1" i="1">
                                  <a:effectLst/>
                                  <a:latin typeface="Cambria Math" panose="02040503050406030204" pitchFamily="18" charset="0"/>
                                  <a:ea typeface="SimSun" panose="02010600030101010101" pitchFamily="2" charset="-122"/>
                                </a:rPr>
                                <m:t>𝒏</m:t>
                              </m:r>
                            </m:e>
                            <m:sub>
                              <m:r>
                                <a:rPr lang="en-US" sz="1800" b="1" i="1">
                                  <a:effectLst/>
                                  <a:latin typeface="Cambria Math" panose="02040503050406030204" pitchFamily="18" charset="0"/>
                                  <a:ea typeface="SimSun" panose="02010600030101010101" pitchFamily="2" charset="-122"/>
                                </a:rPr>
                                <m:t>𝒊</m:t>
                              </m:r>
                              <m:r>
                                <a:rPr lang="en-US" sz="1800" b="1" i="1">
                                  <a:effectLst/>
                                  <a:latin typeface="Cambria Math" panose="02040503050406030204" pitchFamily="18" charset="0"/>
                                  <a:ea typeface="SimSun" panose="02010600030101010101" pitchFamily="2" charset="-122"/>
                                </a:rPr>
                                <m:t>,</m:t>
                              </m:r>
                              <m:r>
                                <a:rPr lang="en-US" sz="1800" b="1" i="1">
                                  <a:effectLst/>
                                  <a:latin typeface="Cambria Math" panose="02040503050406030204" pitchFamily="18" charset="0"/>
                                  <a:ea typeface="SimSun" panose="02010600030101010101" pitchFamily="2" charset="-122"/>
                                </a:rPr>
                                <m:t>𝒋</m:t>
                              </m:r>
                            </m:sub>
                          </m:sSub>
                          <m:r>
                            <a:rPr lang="en-US" sz="1800" b="1" i="1">
                              <a:effectLst/>
                              <a:latin typeface="Cambria Math" panose="02040503050406030204" pitchFamily="18" charset="0"/>
                              <a:ea typeface="SimSun" panose="02010600030101010101" pitchFamily="2" charset="-122"/>
                            </a:rPr>
                            <m:t>#</m:t>
                          </m:r>
                        </m:e>
                      </m:eqArr>
                    </m:oMath>
                  </m:oMathPara>
                </a14:m>
                <a:endParaRPr lang="en-US" sz="1800" dirty="0">
                  <a:effectLst/>
                  <a:latin typeface="Times New Roman" panose="02020603050405020304" pitchFamily="18" charset="0"/>
                  <a:ea typeface="SimSun" panose="02010600030101010101" pitchFamily="2" charset="-122"/>
                </a:endParaRPr>
              </a:p>
              <a:p>
                <a:pPr marL="0" marR="0" indent="457200">
                  <a:spcBef>
                    <a:spcPts val="0"/>
                  </a:spcBef>
                  <a:spcAft>
                    <a:spcPts val="0"/>
                  </a:spcAft>
                </a:pPr>
                <a:r>
                  <a:rPr lang="en-US" sz="1800" dirty="0">
                    <a:effectLst/>
                    <a:latin typeface="Times New Roman" panose="02020603050405020304" pitchFamily="18" charset="0"/>
                    <a:ea typeface="SimSun" panose="02010600030101010101" pitchFamily="2" charset="-122"/>
                  </a:rPr>
                  <a:t> </a:t>
                </a:r>
              </a:p>
              <a:p>
                <a:pPr marL="0" marR="0" indent="457200">
                  <a:spcBef>
                    <a:spcPts val="0"/>
                  </a:spcBef>
                  <a:spcAft>
                    <a:spcPts val="0"/>
                  </a:spcAft>
                </a:pPr>
                <a:r>
                  <a:rPr lang="en-US" sz="1800" dirty="0">
                    <a:effectLst/>
                    <a:latin typeface="Times New Roman" panose="02020603050405020304" pitchFamily="18" charset="0"/>
                    <a:ea typeface="SimSun" panose="02010600030101010101" pitchFamily="2" charset="-122"/>
                  </a:rPr>
                  <a:t> </a:t>
                </a:r>
              </a:p>
              <a:p>
                <a:pPr marL="0" marR="0" indent="457200">
                  <a:spcBef>
                    <a:spcPts val="0"/>
                  </a:spcBef>
                  <a:spcAft>
                    <a:spcPts val="0"/>
                  </a:spcAft>
                </a:pPr>
                <a:r>
                  <a:rPr lang="en-US" sz="1800" dirty="0">
                    <a:effectLst/>
                    <a:latin typeface="Times New Roman" panose="02020603050405020304" pitchFamily="18" charset="0"/>
                    <a:ea typeface="SimSun" panose="02010600030101010101" pitchFamily="2" charset="-122"/>
                  </a:rPr>
                  <a:t> </a:t>
                </a:r>
              </a:p>
              <a:p>
                <a:pPr marL="0" marR="0" indent="457200">
                  <a:spcBef>
                    <a:spcPts val="0"/>
                  </a:spcBef>
                  <a:spcAft>
                    <a:spcPts val="0"/>
                  </a:spcAft>
                </a:pPr>
                <a14:m>
                  <m:oMathPara xmlns:m="http://schemas.openxmlformats.org/officeDocument/2006/math">
                    <m:oMathParaPr>
                      <m:jc m:val="centerGroup"/>
                    </m:oMathParaPr>
                    <m:oMath xmlns:m="http://schemas.openxmlformats.org/officeDocument/2006/math">
                      <m:eqArr>
                        <m:eqArrPr>
                          <m:ctrlPr>
                            <a:rPr lang="en-US" sz="1800" i="1">
                              <a:effectLst/>
                              <a:latin typeface="Cambria Math" panose="02040503050406030204" pitchFamily="18" charset="0"/>
                              <a:ea typeface="SimSun" panose="02010600030101010101" pitchFamily="2" charset="-122"/>
                            </a:rPr>
                          </m:ctrlPr>
                        </m:eqArrPr>
                        <m:e>
                          <m:d>
                            <m:dPr>
                              <m:begChr m:val="["/>
                              <m:endChr m:val="]"/>
                              <m:ctrlPr>
                                <a:rPr lang="en-US" sz="1800" i="1">
                                  <a:effectLst/>
                                  <a:latin typeface="Cambria Math" panose="02040503050406030204" pitchFamily="18" charset="0"/>
                                  <a:ea typeface="SimSun" panose="02010600030101010101" pitchFamily="2" charset="-122"/>
                                </a:rPr>
                              </m:ctrlPr>
                            </m:dPr>
                            <m:e>
                              <m:eqArr>
                                <m:eqArrPr>
                                  <m:ctrlPr>
                                    <a:rPr lang="en-US" sz="1800" i="1">
                                      <a:effectLst/>
                                      <a:latin typeface="Cambria Math" panose="02040503050406030204" pitchFamily="18" charset="0"/>
                                      <a:ea typeface="SimSun" panose="02010600030101010101" pitchFamily="2" charset="-122"/>
                                    </a:rPr>
                                  </m:ctrlPr>
                                </m:eqArrPr>
                                <m:e>
                                  <m:r>
                                    <a:rPr lang="en-US" sz="1800" i="1">
                                      <a:effectLst/>
                                      <a:latin typeface="Cambria Math" panose="02040503050406030204" pitchFamily="18" charset="0"/>
                                      <a:ea typeface="SimSun" panose="02010600030101010101" pitchFamily="2" charset="-122"/>
                                    </a:rPr>
                                    <m:t>&amp;</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𝐶</m:t>
                                      </m:r>
                                    </m:e>
                                    <m:sub>
                                      <m:r>
                                        <a:rPr lang="en-US" sz="1800" i="1">
                                          <a:effectLst/>
                                          <a:latin typeface="Cambria Math" panose="02040503050406030204" pitchFamily="18" charset="0"/>
                                          <a:ea typeface="SimSun" panose="02010600030101010101" pitchFamily="2" charset="-122"/>
                                        </a:rPr>
                                        <m:t>𝐷</m:t>
                                      </m:r>
                                    </m:sub>
                                  </m:sSub>
                                </m:e>
                                <m:e>
                                  <m:r>
                                    <a:rPr lang="en-US" sz="1800" i="1">
                                      <a:effectLst/>
                                      <a:latin typeface="Cambria Math" panose="02040503050406030204" pitchFamily="18" charset="0"/>
                                      <a:ea typeface="SimSun" panose="02010600030101010101" pitchFamily="2" charset="-122"/>
                                    </a:rPr>
                                    <m:t>&amp;</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m:t>
                                      </m:r>
                                      <m:r>
                                        <a:rPr lang="en-US" sz="1800" i="1">
                                          <a:effectLst/>
                                          <a:latin typeface="Cambria Math" panose="02040503050406030204" pitchFamily="18" charset="0"/>
                                          <a:ea typeface="SimSun" panose="02010600030101010101" pitchFamily="2" charset="-122"/>
                                        </a:rPr>
                                        <m:t>𝐶</m:t>
                                      </m:r>
                                    </m:e>
                                    <m:sub>
                                      <m:r>
                                        <a:rPr lang="en-US" sz="1800" i="1">
                                          <a:effectLst/>
                                          <a:latin typeface="Cambria Math" panose="02040503050406030204" pitchFamily="18" charset="0"/>
                                          <a:ea typeface="SimSun" panose="02010600030101010101" pitchFamily="2" charset="-122"/>
                                        </a:rPr>
                                        <m:t>𝐿</m:t>
                                      </m:r>
                                    </m:sub>
                                  </m:sSub>
                                </m:e>
                                <m:e>
                                  <m:r>
                                    <a:rPr lang="en-US" sz="1800" i="1">
                                      <a:effectLst/>
                                      <a:latin typeface="Cambria Math" panose="02040503050406030204" pitchFamily="18" charset="0"/>
                                      <a:ea typeface="SimSun" panose="02010600030101010101" pitchFamily="2" charset="-122"/>
                                    </a:rPr>
                                    <m:t>&amp;</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𝐶</m:t>
                                      </m:r>
                                    </m:e>
                                    <m:sub>
                                      <m:r>
                                        <a:rPr lang="en-US" sz="1800" i="1">
                                          <a:effectLst/>
                                          <a:latin typeface="Cambria Math" panose="02040503050406030204" pitchFamily="18" charset="0"/>
                                          <a:ea typeface="SimSun" panose="02010600030101010101" pitchFamily="2" charset="-122"/>
                                        </a:rPr>
                                        <m:t>𝑍</m:t>
                                      </m:r>
                                    </m:sub>
                                  </m:sSub>
                                </m:e>
                              </m:eqArr>
                            </m:e>
                          </m:d>
                          <m:r>
                            <a:rPr lang="en-US" sz="1800" i="1">
                              <a:effectLst/>
                              <a:latin typeface="Cambria Math" panose="02040503050406030204" pitchFamily="18" charset="0"/>
                              <a:ea typeface="SimSun" panose="02010600030101010101" pitchFamily="2" charset="-122"/>
                            </a:rPr>
                            <m:t>=</m:t>
                          </m:r>
                          <m:f>
                            <m:fPr>
                              <m:ctrlPr>
                                <a:rPr lang="en-US" sz="1800" i="1">
                                  <a:effectLst/>
                                  <a:latin typeface="Cambria Math" panose="02040503050406030204" pitchFamily="18" charset="0"/>
                                  <a:ea typeface="SimSun" panose="02010600030101010101" pitchFamily="2" charset="-122"/>
                                </a:rPr>
                              </m:ctrlPr>
                            </m:fPr>
                            <m:num>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𝐶</m:t>
                                  </m:r>
                                </m:e>
                                <m:sub>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𝑝</m:t>
                                      </m:r>
                                    </m:e>
                                    <m:sub>
                                      <m:r>
                                        <a:rPr lang="en-US" sz="1800" i="1">
                                          <a:effectLst/>
                                          <a:latin typeface="Cambria Math" panose="02040503050406030204" pitchFamily="18" charset="0"/>
                                          <a:ea typeface="SimSun" panose="02010600030101010101" pitchFamily="2" charset="-122"/>
                                        </a:rPr>
                                        <m:t>𝑚𝑎𝑥</m:t>
                                      </m:r>
                                    </m:sub>
                                  </m:sSub>
                                </m:sub>
                              </m:sSub>
                            </m:num>
                            <m:den>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𝐴</m:t>
                                  </m:r>
                                </m:e>
                                <m:sub>
                                  <m:r>
                                    <m:rPr>
                                      <m:sty m:val="p"/>
                                    </m:rPr>
                                    <a:rPr lang="en-US" sz="1800">
                                      <a:effectLst/>
                                      <a:latin typeface="Cambria Math" panose="02040503050406030204" pitchFamily="18" charset="0"/>
                                      <a:ea typeface="SimSun" panose="02010600030101010101" pitchFamily="2" charset="-122"/>
                                    </a:rPr>
                                    <m:t>ref</m:t>
                                  </m:r>
                                  <m:r>
                                    <a:rPr lang="en-US" sz="1800">
                                      <a:effectLst/>
                                      <a:latin typeface="Cambria Math" panose="02040503050406030204" pitchFamily="18" charset="0"/>
                                      <a:ea typeface="SimSun" panose="02010600030101010101" pitchFamily="2" charset="-122"/>
                                    </a:rPr>
                                    <m:t> </m:t>
                                  </m:r>
                                </m:sub>
                              </m:sSub>
                            </m:den>
                          </m:f>
                          <m:nary>
                            <m:naryPr>
                              <m:chr m:val="∑"/>
                              <m:limLoc m:val="undOvr"/>
                              <m:ctrlPr>
                                <a:rPr lang="en-US" sz="1800" i="1">
                                  <a:effectLst/>
                                  <a:latin typeface="Cambria Math" panose="02040503050406030204" pitchFamily="18" charset="0"/>
                                  <a:ea typeface="SimSun" panose="02010600030101010101" pitchFamily="2" charset="-122"/>
                                </a:rPr>
                              </m:ctrlPr>
                            </m:naryPr>
                            <m:sub>
                              <m:r>
                                <a:rPr lang="en-US" sz="1800" i="1">
                                  <a:effectLst/>
                                  <a:latin typeface="Cambria Math" panose="02040503050406030204" pitchFamily="18" charset="0"/>
                                  <a:ea typeface="SimSun" panose="02010600030101010101" pitchFamily="2" charset="-122"/>
                                </a:rPr>
                                <m:t>𝑖</m:t>
                              </m:r>
                              <m:r>
                                <a:rPr lang="en-US" sz="1800" i="1">
                                  <a:effectLst/>
                                  <a:latin typeface="Cambria Math" panose="02040503050406030204" pitchFamily="18" charset="0"/>
                                  <a:ea typeface="SimSun" panose="02010600030101010101" pitchFamily="2" charset="-122"/>
                                </a:rPr>
                                <m:t>=2</m:t>
                              </m:r>
                            </m:sub>
                            <m:sup>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𝑁</m:t>
                                  </m:r>
                                </m:e>
                                <m:sub>
                                  <m:r>
                                    <a:rPr lang="en-US" sz="1800" i="1">
                                      <a:effectLst/>
                                      <a:latin typeface="Cambria Math" panose="02040503050406030204" pitchFamily="18" charset="0"/>
                                      <a:ea typeface="SimSun" panose="02010600030101010101" pitchFamily="2" charset="-122"/>
                                    </a:rPr>
                                    <m:t>𝑠𝑒𝑔</m:t>
                                  </m:r>
                                </m:sub>
                              </m:sSub>
                            </m:sup>
                            <m:e>
                              <m:nary>
                                <m:naryPr>
                                  <m:chr m:val="∑"/>
                                  <m:limLoc m:val="undOvr"/>
                                  <m:ctrlPr>
                                    <a:rPr lang="en-US" sz="1800" i="1">
                                      <a:effectLst/>
                                      <a:latin typeface="Cambria Math" panose="02040503050406030204" pitchFamily="18" charset="0"/>
                                      <a:ea typeface="SimSun" panose="02010600030101010101" pitchFamily="2" charset="-122"/>
                                    </a:rPr>
                                  </m:ctrlPr>
                                </m:naryPr>
                                <m:sub>
                                  <m:r>
                                    <a:rPr lang="en-US" sz="1800" i="1">
                                      <a:effectLst/>
                                      <a:latin typeface="Cambria Math" panose="02040503050406030204" pitchFamily="18" charset="0"/>
                                      <a:ea typeface="SimSun" panose="02010600030101010101" pitchFamily="2" charset="-122"/>
                                    </a:rPr>
                                    <m:t>𝑗</m:t>
                                  </m:r>
                                  <m:r>
                                    <a:rPr lang="en-US" sz="1800" i="1">
                                      <a:effectLst/>
                                      <a:latin typeface="Cambria Math" panose="02040503050406030204" pitchFamily="18" charset="0"/>
                                      <a:ea typeface="SimSun" panose="02010600030101010101" pitchFamily="2" charset="-122"/>
                                    </a:rPr>
                                    <m:t>=2</m:t>
                                  </m:r>
                                </m:sub>
                                <m:sup>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𝑀</m:t>
                                      </m:r>
                                    </m:e>
                                    <m:sub>
                                      <m:r>
                                        <a:rPr lang="en-US" sz="1800" i="1">
                                          <a:effectLst/>
                                          <a:latin typeface="Cambria Math" panose="02040503050406030204" pitchFamily="18" charset="0"/>
                                          <a:ea typeface="SimSun" panose="02010600030101010101" pitchFamily="2" charset="-122"/>
                                        </a:rPr>
                                        <m:t>𝑠𝑒𝑔</m:t>
                                      </m:r>
                                    </m:sub>
                                  </m:sSub>
                                </m:sup>
                                <m:e>
                                  <m:sSup>
                                    <m:sSupPr>
                                      <m:ctrlPr>
                                        <a:rPr lang="en-US" sz="1800" b="1" i="1">
                                          <a:effectLst/>
                                          <a:latin typeface="Cambria Math" panose="02040503050406030204" pitchFamily="18" charset="0"/>
                                          <a:ea typeface="SimSun" panose="02010600030101010101" pitchFamily="2" charset="-122"/>
                                        </a:rPr>
                                      </m:ctrlPr>
                                    </m:sSupPr>
                                    <m:e>
                                      <m:sSub>
                                        <m:sSubPr>
                                          <m:ctrlPr>
                                            <a:rPr lang="en-US" sz="1800" b="1" i="1">
                                              <a:effectLst/>
                                              <a:latin typeface="Cambria Math" panose="02040503050406030204" pitchFamily="18" charset="0"/>
                                              <a:ea typeface="SimSun" panose="02010600030101010101" pitchFamily="2" charset="-122"/>
                                            </a:rPr>
                                          </m:ctrlPr>
                                        </m:sSubPr>
                                        <m:e>
                                          <m:r>
                                            <a:rPr lang="en-US" sz="1800" b="1" i="1">
                                              <a:effectLst/>
                                              <a:latin typeface="Cambria Math" panose="02040503050406030204" pitchFamily="18" charset="0"/>
                                              <a:ea typeface="SimSun" panose="02010600030101010101" pitchFamily="2" charset="-122"/>
                                            </a:rPr>
                                            <m:t>(</m:t>
                                          </m:r>
                                          <m:r>
                                            <a:rPr lang="en-US" sz="1800" b="1" i="1">
                                              <a:effectLst/>
                                              <a:latin typeface="Cambria Math" panose="02040503050406030204" pitchFamily="18" charset="0"/>
                                              <a:ea typeface="SimSun" panose="02010600030101010101" pitchFamily="2" charset="-122"/>
                                            </a:rPr>
                                            <m:t>𝑵</m:t>
                                          </m:r>
                                        </m:e>
                                        <m:sub>
                                          <m:r>
                                            <a:rPr lang="en-US" sz="1800" b="1" i="1">
                                              <a:effectLst/>
                                              <a:latin typeface="Cambria Math" panose="02040503050406030204" pitchFamily="18" charset="0"/>
                                              <a:ea typeface="SimSun" panose="02010600030101010101" pitchFamily="2" charset="-122"/>
                                            </a:rPr>
                                            <m:t>𝒊</m:t>
                                          </m:r>
                                          <m:r>
                                            <a:rPr lang="en-US" sz="1800" b="1" i="1">
                                              <a:effectLst/>
                                              <a:latin typeface="Cambria Math" panose="02040503050406030204" pitchFamily="18" charset="0"/>
                                              <a:ea typeface="SimSun" panose="02010600030101010101" pitchFamily="2" charset="-122"/>
                                            </a:rPr>
                                            <m:t>,</m:t>
                                          </m:r>
                                          <m:r>
                                            <a:rPr lang="en-US" sz="1800" b="1" i="1">
                                              <a:effectLst/>
                                              <a:latin typeface="Cambria Math" panose="02040503050406030204" pitchFamily="18" charset="0"/>
                                              <a:ea typeface="SimSun" panose="02010600030101010101" pitchFamily="2" charset="-122"/>
                                            </a:rPr>
                                            <m:t>𝒋</m:t>
                                          </m:r>
                                        </m:sub>
                                      </m:sSub>
                                      <m:acc>
                                        <m:accPr>
                                          <m:chr m:val="̂"/>
                                          <m:ctrlPr>
                                            <a:rPr lang="en-US" sz="1800" i="1">
                                              <a:effectLst/>
                                              <a:latin typeface="Cambria Math" panose="02040503050406030204" pitchFamily="18" charset="0"/>
                                              <a:ea typeface="SimSun" panose="02010600030101010101" pitchFamily="2" charset="-122"/>
                                            </a:rPr>
                                          </m:ctrlPr>
                                        </m:accPr>
                                        <m:e>
                                          <m:r>
                                            <a:rPr lang="en-US" sz="1800" b="1" i="1">
                                              <a:effectLst/>
                                              <a:latin typeface="Cambria Math" panose="02040503050406030204" pitchFamily="18" charset="0"/>
                                              <a:ea typeface="SimSun" panose="02010600030101010101" pitchFamily="2" charset="-122"/>
                                            </a:rPr>
                                            <m:t>𝒙</m:t>
                                          </m:r>
                                        </m:e>
                                      </m:acc>
                                      <m:r>
                                        <a:rPr lang="en-US" sz="1800" i="1">
                                          <a:effectLst/>
                                          <a:latin typeface="Cambria Math" panose="02040503050406030204" pitchFamily="18" charset="0"/>
                                          <a:ea typeface="SimSun" panose="02010600030101010101" pitchFamily="2" charset="-122"/>
                                        </a:rPr>
                                        <m:t>)</m:t>
                                      </m:r>
                                    </m:e>
                                    <m:sup>
                                      <m:r>
                                        <a:rPr lang="en-US" sz="1800" b="1" i="1">
                                          <a:effectLst/>
                                          <a:latin typeface="Cambria Math" panose="02040503050406030204" pitchFamily="18" charset="0"/>
                                          <a:ea typeface="SimSun" panose="02010600030101010101" pitchFamily="2" charset="-122"/>
                                        </a:rPr>
                                        <m:t>𝟐</m:t>
                                      </m:r>
                                    </m:sup>
                                  </m:sSup>
                                  <m:d>
                                    <m:dPr>
                                      <m:begChr m:val="["/>
                                      <m:endChr m:val="]"/>
                                      <m:ctrlPr>
                                        <a:rPr lang="en-US" sz="1800" i="1">
                                          <a:effectLst/>
                                          <a:latin typeface="Cambria Math" panose="02040503050406030204" pitchFamily="18" charset="0"/>
                                          <a:ea typeface="SimSun" panose="02010600030101010101" pitchFamily="2" charset="-122"/>
                                        </a:rPr>
                                      </m:ctrlPr>
                                    </m:dPr>
                                    <m:e>
                                      <m:eqArr>
                                        <m:eqArrPr>
                                          <m:ctrlPr>
                                            <a:rPr lang="en-US" sz="1800" i="1">
                                              <a:effectLst/>
                                              <a:latin typeface="Cambria Math" panose="02040503050406030204" pitchFamily="18" charset="0"/>
                                              <a:ea typeface="SimSun" panose="02010600030101010101" pitchFamily="2" charset="-122"/>
                                            </a:rPr>
                                          </m:ctrlPr>
                                        </m:eqArrPr>
                                        <m:e>
                                          <m:sSub>
                                            <m:sSubPr>
                                              <m:ctrlPr>
                                                <a:rPr lang="en-US" sz="1800" b="1" i="1">
                                                  <a:effectLst/>
                                                  <a:latin typeface="Cambria Math" panose="02040503050406030204" pitchFamily="18" charset="0"/>
                                                  <a:ea typeface="SimSun" panose="02010600030101010101" pitchFamily="2" charset="-122"/>
                                                </a:rPr>
                                              </m:ctrlPr>
                                            </m:sSubPr>
                                            <m:e>
                                              <m:r>
                                                <a:rPr lang="en-US" sz="1800" b="1" i="1">
                                                  <a:effectLst/>
                                                  <a:latin typeface="Cambria Math" panose="02040503050406030204" pitchFamily="18" charset="0"/>
                                                  <a:ea typeface="SimSun" panose="02010600030101010101" pitchFamily="2" charset="-122"/>
                                                </a:rPr>
                                                <m:t>𝑵</m:t>
                                              </m:r>
                                            </m:e>
                                            <m:sub>
                                              <m:r>
                                                <a:rPr lang="en-US" sz="1800" b="1" i="1">
                                                  <a:effectLst/>
                                                  <a:latin typeface="Cambria Math" panose="02040503050406030204" pitchFamily="18" charset="0"/>
                                                  <a:ea typeface="SimSun" panose="02010600030101010101" pitchFamily="2" charset="-122"/>
                                                </a:rPr>
                                                <m:t>𝒊</m:t>
                                              </m:r>
                                              <m:r>
                                                <a:rPr lang="en-US" sz="1800" b="1" i="1">
                                                  <a:effectLst/>
                                                  <a:latin typeface="Cambria Math" panose="02040503050406030204" pitchFamily="18" charset="0"/>
                                                  <a:ea typeface="SimSun" panose="02010600030101010101" pitchFamily="2" charset="-122"/>
                                                </a:rPr>
                                                <m:t>,</m:t>
                                              </m:r>
                                              <m:r>
                                                <a:rPr lang="en-US" sz="1800" b="1" i="1">
                                                  <a:effectLst/>
                                                  <a:latin typeface="Cambria Math" panose="02040503050406030204" pitchFamily="18" charset="0"/>
                                                  <a:ea typeface="SimSun" panose="02010600030101010101" pitchFamily="2" charset="-122"/>
                                                </a:rPr>
                                                <m:t>𝒋</m:t>
                                              </m:r>
                                            </m:sub>
                                          </m:sSub>
                                          <m:acc>
                                            <m:accPr>
                                              <m:chr m:val="̂"/>
                                              <m:ctrlPr>
                                                <a:rPr lang="en-US" sz="1800" i="1">
                                                  <a:effectLst/>
                                                  <a:latin typeface="Cambria Math" panose="02040503050406030204" pitchFamily="18" charset="0"/>
                                                  <a:ea typeface="SimSun" panose="02010600030101010101" pitchFamily="2" charset="-122"/>
                                                </a:rPr>
                                              </m:ctrlPr>
                                            </m:accPr>
                                            <m:e>
                                              <m:r>
                                                <a:rPr lang="en-US" sz="1800" b="1" i="1">
                                                  <a:effectLst/>
                                                  <a:latin typeface="Cambria Math" panose="02040503050406030204" pitchFamily="18" charset="0"/>
                                                  <a:ea typeface="SimSun" panose="02010600030101010101" pitchFamily="2" charset="-122"/>
                                                </a:rPr>
                                                <m:t>𝒙</m:t>
                                              </m:r>
                                            </m:e>
                                          </m:acc>
                                        </m:e>
                                        <m:e>
                                          <m:sSub>
                                            <m:sSubPr>
                                              <m:ctrlPr>
                                                <a:rPr lang="en-US" sz="1800" b="1" i="1">
                                                  <a:effectLst/>
                                                  <a:latin typeface="Cambria Math" panose="02040503050406030204" pitchFamily="18" charset="0"/>
                                                  <a:ea typeface="SimSun" panose="02010600030101010101" pitchFamily="2" charset="-122"/>
                                                </a:rPr>
                                              </m:ctrlPr>
                                            </m:sSubPr>
                                            <m:e>
                                              <m:r>
                                                <a:rPr lang="en-US" sz="1800" b="1" i="1">
                                                  <a:effectLst/>
                                                  <a:latin typeface="Cambria Math" panose="02040503050406030204" pitchFamily="18" charset="0"/>
                                                  <a:ea typeface="SimSun" panose="02010600030101010101" pitchFamily="2" charset="-122"/>
                                                </a:rPr>
                                                <m:t>𝑵</m:t>
                                              </m:r>
                                            </m:e>
                                            <m:sub>
                                              <m:r>
                                                <a:rPr lang="en-US" sz="1800" b="1" i="1">
                                                  <a:effectLst/>
                                                  <a:latin typeface="Cambria Math" panose="02040503050406030204" pitchFamily="18" charset="0"/>
                                                  <a:ea typeface="SimSun" panose="02010600030101010101" pitchFamily="2" charset="-122"/>
                                                </a:rPr>
                                                <m:t>𝒊</m:t>
                                              </m:r>
                                              <m:r>
                                                <a:rPr lang="en-US" sz="1800" b="1" i="1">
                                                  <a:effectLst/>
                                                  <a:latin typeface="Cambria Math" panose="02040503050406030204" pitchFamily="18" charset="0"/>
                                                  <a:ea typeface="SimSun" panose="02010600030101010101" pitchFamily="2" charset="-122"/>
                                                </a:rPr>
                                                <m:t>,</m:t>
                                              </m:r>
                                              <m:r>
                                                <a:rPr lang="en-US" sz="1800" b="1" i="1">
                                                  <a:effectLst/>
                                                  <a:latin typeface="Cambria Math" panose="02040503050406030204" pitchFamily="18" charset="0"/>
                                                  <a:ea typeface="SimSun" panose="02010600030101010101" pitchFamily="2" charset="-122"/>
                                                </a:rPr>
                                                <m:t>𝒋</m:t>
                                              </m:r>
                                            </m:sub>
                                          </m:sSub>
                                          <m:acc>
                                            <m:accPr>
                                              <m:chr m:val="̂"/>
                                              <m:ctrlPr>
                                                <a:rPr lang="en-US" sz="1800" i="1">
                                                  <a:effectLst/>
                                                  <a:latin typeface="Cambria Math" panose="02040503050406030204" pitchFamily="18" charset="0"/>
                                                  <a:ea typeface="SimSun" panose="02010600030101010101" pitchFamily="2" charset="-122"/>
                                                </a:rPr>
                                              </m:ctrlPr>
                                            </m:accPr>
                                            <m:e>
                                              <m:r>
                                                <a:rPr lang="en-US" sz="1800" b="1" i="1">
                                                  <a:effectLst/>
                                                  <a:latin typeface="Cambria Math" panose="02040503050406030204" pitchFamily="18" charset="0"/>
                                                  <a:ea typeface="SimSun" panose="02010600030101010101" pitchFamily="2" charset="-122"/>
                                                </a:rPr>
                                                <m:t>𝒚</m:t>
                                              </m:r>
                                            </m:e>
                                          </m:acc>
                                        </m:e>
                                        <m:e>
                                          <m:sSub>
                                            <m:sSubPr>
                                              <m:ctrlPr>
                                                <a:rPr lang="en-US" sz="1800" b="1" i="1">
                                                  <a:effectLst/>
                                                  <a:latin typeface="Cambria Math" panose="02040503050406030204" pitchFamily="18" charset="0"/>
                                                  <a:ea typeface="SimSun" panose="02010600030101010101" pitchFamily="2" charset="-122"/>
                                                </a:rPr>
                                              </m:ctrlPr>
                                            </m:sSubPr>
                                            <m:e>
                                              <m:r>
                                                <a:rPr lang="en-US" sz="1800" b="1" i="1">
                                                  <a:effectLst/>
                                                  <a:latin typeface="Cambria Math" panose="02040503050406030204" pitchFamily="18" charset="0"/>
                                                  <a:ea typeface="SimSun" panose="02010600030101010101" pitchFamily="2" charset="-122"/>
                                                </a:rPr>
                                                <m:t>𝑵</m:t>
                                              </m:r>
                                            </m:e>
                                            <m:sub>
                                              <m:r>
                                                <a:rPr lang="en-US" sz="1800" b="1" i="1">
                                                  <a:effectLst/>
                                                  <a:latin typeface="Cambria Math" panose="02040503050406030204" pitchFamily="18" charset="0"/>
                                                  <a:ea typeface="SimSun" panose="02010600030101010101" pitchFamily="2" charset="-122"/>
                                                </a:rPr>
                                                <m:t>𝒊</m:t>
                                              </m:r>
                                              <m:r>
                                                <a:rPr lang="en-US" sz="1800" b="1" i="1">
                                                  <a:effectLst/>
                                                  <a:latin typeface="Cambria Math" panose="02040503050406030204" pitchFamily="18" charset="0"/>
                                                  <a:ea typeface="SimSun" panose="02010600030101010101" pitchFamily="2" charset="-122"/>
                                                </a:rPr>
                                                <m:t>,</m:t>
                                              </m:r>
                                              <m:r>
                                                <a:rPr lang="en-US" sz="1800" b="1" i="1">
                                                  <a:effectLst/>
                                                  <a:latin typeface="Cambria Math" panose="02040503050406030204" pitchFamily="18" charset="0"/>
                                                  <a:ea typeface="SimSun" panose="02010600030101010101" pitchFamily="2" charset="-122"/>
                                                </a:rPr>
                                                <m:t>𝒋</m:t>
                                              </m:r>
                                            </m:sub>
                                          </m:sSub>
                                          <m:acc>
                                            <m:accPr>
                                              <m:chr m:val="̂"/>
                                              <m:ctrlPr>
                                                <a:rPr lang="en-US" sz="1800" i="1">
                                                  <a:effectLst/>
                                                  <a:latin typeface="Cambria Math" panose="02040503050406030204" pitchFamily="18" charset="0"/>
                                                  <a:ea typeface="SimSun" panose="02010600030101010101" pitchFamily="2" charset="-122"/>
                                                </a:rPr>
                                              </m:ctrlPr>
                                            </m:accPr>
                                            <m:e>
                                              <m:r>
                                                <a:rPr lang="en-US" sz="1800" b="1" i="1">
                                                  <a:effectLst/>
                                                  <a:latin typeface="Cambria Math" panose="02040503050406030204" pitchFamily="18" charset="0"/>
                                                  <a:ea typeface="SimSun" panose="02010600030101010101" pitchFamily="2" charset="-122"/>
                                                </a:rPr>
                                                <m:t>𝒛</m:t>
                                              </m:r>
                                            </m:e>
                                          </m:acc>
                                        </m:e>
                                      </m:eqArr>
                                    </m:e>
                                  </m:d>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𝐴</m:t>
                                      </m:r>
                                    </m:e>
                                    <m:sub>
                                      <m:r>
                                        <a:rPr lang="en-US" sz="1800" i="1">
                                          <a:effectLst/>
                                          <a:latin typeface="Cambria Math" panose="02040503050406030204" pitchFamily="18" charset="0"/>
                                          <a:ea typeface="SimSun" panose="02010600030101010101" pitchFamily="2" charset="-122"/>
                                        </a:rPr>
                                        <m:t>𝑖</m:t>
                                      </m:r>
                                      <m:r>
                                        <a:rPr lang="en-US" sz="1800" i="1">
                                          <a:effectLst/>
                                          <a:latin typeface="Cambria Math" panose="02040503050406030204" pitchFamily="18" charset="0"/>
                                          <a:ea typeface="SimSun" panose="02010600030101010101" pitchFamily="2" charset="-122"/>
                                        </a:rPr>
                                        <m:t>,</m:t>
                                      </m:r>
                                      <m:r>
                                        <a:rPr lang="en-US" sz="1800" i="1">
                                          <a:effectLst/>
                                          <a:latin typeface="Cambria Math" panose="02040503050406030204" pitchFamily="18" charset="0"/>
                                          <a:ea typeface="SimSun" panose="02010600030101010101" pitchFamily="2" charset="-122"/>
                                        </a:rPr>
                                        <m:t>𝑗</m:t>
                                      </m:r>
                                    </m:sub>
                                  </m:sSub>
                                </m:e>
                              </m:nary>
                            </m:e>
                          </m:nary>
                        </m:e>
                      </m:eqArr>
                    </m:oMath>
                  </m:oMathPara>
                </a14:m>
                <a:endParaRPr lang="en-US" sz="1800" dirty="0">
                  <a:effectLst/>
                  <a:latin typeface="Times New Roman" panose="02020603050405020304" pitchFamily="18" charset="0"/>
                  <a:ea typeface="SimSun" panose="02010600030101010101" pitchFamily="2" charset="-122"/>
                </a:endParaRPr>
              </a:p>
              <a:p>
                <a:pPr marL="0" marR="0" indent="457200">
                  <a:spcBef>
                    <a:spcPts val="0"/>
                  </a:spcBef>
                  <a:spcAft>
                    <a:spcPts val="0"/>
                  </a:spcAft>
                </a:pPr>
                <a:r>
                  <a:rPr lang="en-US" sz="1800" dirty="0">
                    <a:effectLst/>
                    <a:latin typeface="Times New Roman" panose="02020603050405020304" pitchFamily="18" charset="0"/>
                    <a:ea typeface="SimSun" panose="02010600030101010101" pitchFamily="2" charset="-122"/>
                  </a:rPr>
                  <a:t> </a:t>
                </a:r>
              </a:p>
              <a:p>
                <a:pPr marL="0" marR="0" indent="457200" algn="ctr">
                  <a:spcBef>
                    <a:spcPts val="0"/>
                  </a:spcBef>
                  <a:spcAft>
                    <a:spcPts val="0"/>
                  </a:spcAft>
                </a:pPr>
                <a14:m>
                  <m:oMath xmlns:m="http://schemas.openxmlformats.org/officeDocument/2006/math">
                    <m:f>
                      <m:fPr>
                        <m:ctrlPr>
                          <a:rPr lang="en-US" sz="1800" i="1">
                            <a:effectLst/>
                            <a:latin typeface="Cambria Math" panose="02040503050406030204" pitchFamily="18" charset="0"/>
                            <a:ea typeface="SimSun" panose="02010600030101010101" pitchFamily="2" charset="-122"/>
                          </a:rPr>
                        </m:ctrlPr>
                      </m:fPr>
                      <m:num>
                        <m:sSub>
                          <m:sSubPr>
                            <m:ctrlPr>
                              <a:rPr lang="en-US" sz="1800" b="1" i="1">
                                <a:effectLst/>
                                <a:latin typeface="Cambria Math" panose="02040503050406030204" pitchFamily="18" charset="0"/>
                                <a:ea typeface="SimSun" panose="02010600030101010101" pitchFamily="2" charset="-122"/>
                              </a:rPr>
                            </m:ctrlPr>
                          </m:sSubPr>
                          <m:e>
                            <m:r>
                              <a:rPr lang="en-US" sz="1800" b="1" i="1">
                                <a:effectLst/>
                                <a:latin typeface="Cambria Math" panose="02040503050406030204" pitchFamily="18" charset="0"/>
                                <a:ea typeface="SimSun" panose="02010600030101010101" pitchFamily="2" charset="-122"/>
                              </a:rPr>
                              <m:t>𝑽</m:t>
                            </m:r>
                          </m:e>
                          <m:sub>
                            <m:r>
                              <a:rPr lang="en-US" sz="1800" b="1" i="1">
                                <a:effectLst/>
                                <a:latin typeface="Cambria Math" panose="02040503050406030204" pitchFamily="18" charset="0"/>
                                <a:ea typeface="SimSun" panose="02010600030101010101" pitchFamily="2" charset="-122"/>
                              </a:rPr>
                              <m:t>∞</m:t>
                            </m:r>
                          </m:sub>
                        </m:sSub>
                      </m:num>
                      <m:den>
                        <m:d>
                          <m:dPr>
                            <m:begChr m:val="|"/>
                            <m:endChr m:val="|"/>
                            <m:ctrlPr>
                              <a:rPr lang="en-US" sz="1800" i="1">
                                <a:effectLst/>
                                <a:latin typeface="Cambria Math" panose="02040503050406030204" pitchFamily="18" charset="0"/>
                                <a:ea typeface="SimSun" panose="02010600030101010101" pitchFamily="2" charset="-122"/>
                              </a:rPr>
                            </m:ctrlPr>
                          </m:dPr>
                          <m:e>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𝑉</m:t>
                                </m:r>
                              </m:e>
                              <m:sub>
                                <m:r>
                                  <a:rPr lang="en-US" sz="1800" i="1">
                                    <a:effectLst/>
                                    <a:latin typeface="Cambria Math" panose="02040503050406030204" pitchFamily="18" charset="0"/>
                                    <a:ea typeface="SimSun" panose="02010600030101010101" pitchFamily="2" charset="-122"/>
                                  </a:rPr>
                                  <m:t>∞</m:t>
                                </m:r>
                              </m:sub>
                            </m:sSub>
                          </m:e>
                        </m:d>
                      </m:den>
                    </m:f>
                    <m:r>
                      <a:rPr lang="en-US" sz="1800" i="1">
                        <a:effectLst/>
                        <a:latin typeface="Cambria Math" panose="02040503050406030204" pitchFamily="18" charset="0"/>
                        <a:ea typeface="SimSun" panose="02010600030101010101" pitchFamily="2" charset="-122"/>
                      </a:rPr>
                      <m:t>=</m:t>
                    </m:r>
                    <m:d>
                      <m:dPr>
                        <m:begChr m:val="["/>
                        <m:endChr m:val="]"/>
                        <m:ctrlPr>
                          <a:rPr lang="en-US" sz="1800" i="1">
                            <a:effectLst/>
                            <a:latin typeface="Cambria Math" panose="02040503050406030204" pitchFamily="18" charset="0"/>
                            <a:ea typeface="SimSun" panose="02010600030101010101" pitchFamily="2" charset="-122"/>
                          </a:rPr>
                        </m:ctrlPr>
                      </m:dPr>
                      <m:e>
                        <m:eqArr>
                          <m:eqArrPr>
                            <m:ctrlPr>
                              <a:rPr lang="en-US" sz="1800" i="1">
                                <a:effectLst/>
                                <a:latin typeface="Cambria Math" panose="02040503050406030204" pitchFamily="18" charset="0"/>
                                <a:ea typeface="SimSun" panose="02010600030101010101" pitchFamily="2" charset="-122"/>
                              </a:rPr>
                            </m:ctrlPr>
                          </m:eqArrPr>
                          <m:e>
                            <m:r>
                              <a:rPr lang="en-US" sz="1800" i="1">
                                <a:effectLst/>
                                <a:latin typeface="Cambria Math" panose="02040503050406030204" pitchFamily="18" charset="0"/>
                                <a:ea typeface="SimSun" panose="02010600030101010101" pitchFamily="2" charset="-122"/>
                              </a:rPr>
                              <m:t>1</m:t>
                            </m:r>
                          </m:e>
                          <m:e>
                            <m:r>
                              <a:rPr lang="en-US" sz="1800" i="1">
                                <a:effectLst/>
                                <a:latin typeface="Cambria Math" panose="02040503050406030204" pitchFamily="18" charset="0"/>
                                <a:ea typeface="SimSun" panose="02010600030101010101" pitchFamily="2" charset="-122"/>
                              </a:rPr>
                              <m:t>0</m:t>
                            </m:r>
                          </m:e>
                          <m:e>
                            <m:r>
                              <a:rPr lang="en-US" sz="1800" i="1">
                                <a:effectLst/>
                                <a:latin typeface="Cambria Math" panose="02040503050406030204" pitchFamily="18" charset="0"/>
                                <a:ea typeface="SimSun" panose="02010600030101010101" pitchFamily="2" charset="-122"/>
                              </a:rPr>
                              <m:t>0</m:t>
                            </m:r>
                          </m:e>
                        </m:eqArr>
                      </m:e>
                    </m:d>
                  </m:oMath>
                </a14:m>
                <a:r>
                  <a:rPr lang="en-US" sz="1800" dirty="0">
                    <a:effectLst/>
                    <a:latin typeface="Times New Roman" panose="02020603050405020304" pitchFamily="18" charset="0"/>
                    <a:ea typeface="SimSun" panose="02010600030101010101" pitchFamily="2" charset="-122"/>
                  </a:rPr>
                  <a:t>	</a:t>
                </a:r>
                <a14:m>
                  <m:oMath xmlns:m="http://schemas.openxmlformats.org/officeDocument/2006/math">
                    <m:r>
                      <a:rPr lang="en-US" sz="1800" i="1">
                        <a:effectLst/>
                        <a:latin typeface="Cambria Math" panose="02040503050406030204" pitchFamily="18" charset="0"/>
                        <a:ea typeface="SimSun" panose="02010600030101010101" pitchFamily="2" charset="-122"/>
                      </a:rPr>
                      <m:t>𝑠𝑖𝑛</m:t>
                    </m:r>
                    <m:r>
                      <a:rPr lang="en-US" sz="1800" i="1">
                        <a:effectLst/>
                        <a:latin typeface="Cambria Math" panose="02040503050406030204" pitchFamily="18" charset="0"/>
                        <a:ea typeface="SimSun" panose="02010600030101010101" pitchFamily="2" charset="-122"/>
                      </a:rPr>
                      <m:t>𝜃</m:t>
                    </m:r>
                    <m:r>
                      <a:rPr lang="en-US" sz="1800" i="1">
                        <a:effectLst/>
                        <a:latin typeface="Cambria Math" panose="02040503050406030204" pitchFamily="18" charset="0"/>
                        <a:ea typeface="SimSun" panose="02010600030101010101" pitchFamily="2" charset="-122"/>
                      </a:rPr>
                      <m:t>=</m:t>
                    </m:r>
                    <m:f>
                      <m:fPr>
                        <m:ctrlPr>
                          <a:rPr lang="en-US" sz="1800" i="1">
                            <a:effectLst/>
                            <a:latin typeface="Cambria Math" panose="02040503050406030204" pitchFamily="18" charset="0"/>
                            <a:ea typeface="SimSun" panose="02010600030101010101" pitchFamily="2" charset="-122"/>
                          </a:rPr>
                        </m:ctrlPr>
                      </m:fPr>
                      <m:num>
                        <m:sSub>
                          <m:sSubPr>
                            <m:ctrlPr>
                              <a:rPr lang="en-US" sz="1800" b="1" i="1">
                                <a:effectLst/>
                                <a:latin typeface="Cambria Math" panose="02040503050406030204" pitchFamily="18" charset="0"/>
                                <a:ea typeface="SimSun" panose="02010600030101010101" pitchFamily="2" charset="-122"/>
                              </a:rPr>
                            </m:ctrlPr>
                          </m:sSubPr>
                          <m:e>
                            <m:r>
                              <a:rPr lang="en-US" sz="1800" b="1" i="1">
                                <a:effectLst/>
                                <a:latin typeface="Cambria Math" panose="02040503050406030204" pitchFamily="18" charset="0"/>
                                <a:ea typeface="SimSun" panose="02010600030101010101" pitchFamily="2" charset="-122"/>
                              </a:rPr>
                              <m:t>𝑽</m:t>
                            </m:r>
                          </m:e>
                          <m:sub>
                            <m:r>
                              <a:rPr lang="en-US" sz="1800" b="1" i="1">
                                <a:effectLst/>
                                <a:latin typeface="Cambria Math" panose="02040503050406030204" pitchFamily="18" charset="0"/>
                                <a:ea typeface="SimSun" panose="02010600030101010101" pitchFamily="2" charset="-122"/>
                              </a:rPr>
                              <m:t>∞</m:t>
                            </m:r>
                          </m:sub>
                        </m:sSub>
                      </m:num>
                      <m:den>
                        <m:d>
                          <m:dPr>
                            <m:begChr m:val="|"/>
                            <m:endChr m:val="|"/>
                            <m:ctrlPr>
                              <a:rPr lang="en-US" sz="1800" i="1">
                                <a:effectLst/>
                                <a:latin typeface="Cambria Math" panose="02040503050406030204" pitchFamily="18" charset="0"/>
                                <a:ea typeface="SimSun" panose="02010600030101010101" pitchFamily="2" charset="-122"/>
                              </a:rPr>
                            </m:ctrlPr>
                          </m:dPr>
                          <m:e>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𝑉</m:t>
                                </m:r>
                              </m:e>
                              <m:sub>
                                <m:r>
                                  <a:rPr lang="en-US" sz="1800" i="1">
                                    <a:effectLst/>
                                    <a:latin typeface="Cambria Math" panose="02040503050406030204" pitchFamily="18" charset="0"/>
                                    <a:ea typeface="SimSun" panose="02010600030101010101" pitchFamily="2" charset="-122"/>
                                  </a:rPr>
                                  <m:t>∞</m:t>
                                </m:r>
                              </m:sub>
                            </m:sSub>
                          </m:e>
                        </m:d>
                      </m:den>
                    </m:f>
                    <m:r>
                      <a:rPr lang="en-US" sz="1800" i="1">
                        <a:effectLst/>
                        <a:latin typeface="Cambria Math" panose="02040503050406030204" pitchFamily="18" charset="0"/>
                        <a:ea typeface="SimSun" panose="02010600030101010101" pitchFamily="2" charset="-122"/>
                      </a:rPr>
                      <m:t>∙</m:t>
                    </m:r>
                    <m:r>
                      <a:rPr lang="en-US" sz="1800" b="1" i="1">
                        <a:effectLst/>
                        <a:latin typeface="Cambria Math" panose="02040503050406030204" pitchFamily="18" charset="0"/>
                        <a:ea typeface="SimSun" panose="02010600030101010101" pitchFamily="2" charset="-122"/>
                      </a:rPr>
                      <m:t>𝒏</m:t>
                    </m:r>
                    <m:r>
                      <a:rPr lang="en-US" sz="1800" b="1" i="1">
                        <a:effectLst/>
                        <a:latin typeface="Cambria Math" panose="02040503050406030204" pitchFamily="18" charset="0"/>
                        <a:ea typeface="SimSun" panose="02010600030101010101" pitchFamily="2" charset="-122"/>
                      </a:rPr>
                      <m:t>=</m:t>
                    </m:r>
                    <m:sSub>
                      <m:sSubPr>
                        <m:ctrlPr>
                          <a:rPr lang="en-US" sz="1800" b="1" i="1">
                            <a:effectLst/>
                            <a:latin typeface="Cambria Math" panose="02040503050406030204" pitchFamily="18" charset="0"/>
                            <a:ea typeface="SimSun" panose="02010600030101010101" pitchFamily="2" charset="-122"/>
                          </a:rPr>
                        </m:ctrlPr>
                      </m:sSubPr>
                      <m:e>
                        <m:r>
                          <a:rPr lang="en-US" sz="1800" b="1" i="1">
                            <a:effectLst/>
                            <a:latin typeface="Cambria Math" panose="02040503050406030204" pitchFamily="18" charset="0"/>
                            <a:ea typeface="SimSun" panose="02010600030101010101" pitchFamily="2" charset="-122"/>
                          </a:rPr>
                          <m:t>𝑵</m:t>
                        </m:r>
                      </m:e>
                      <m:sub>
                        <m:r>
                          <a:rPr lang="en-US" sz="1800" b="1" i="1">
                            <a:effectLst/>
                            <a:latin typeface="Cambria Math" panose="02040503050406030204" pitchFamily="18" charset="0"/>
                            <a:ea typeface="SimSun" panose="02010600030101010101" pitchFamily="2" charset="-122"/>
                          </a:rPr>
                          <m:t>𝒊</m:t>
                        </m:r>
                        <m:r>
                          <a:rPr lang="en-US" sz="1800" b="1" i="1">
                            <a:effectLst/>
                            <a:latin typeface="Cambria Math" panose="02040503050406030204" pitchFamily="18" charset="0"/>
                            <a:ea typeface="SimSun" panose="02010600030101010101" pitchFamily="2" charset="-122"/>
                          </a:rPr>
                          <m:t>,</m:t>
                        </m:r>
                        <m:r>
                          <a:rPr lang="en-US" sz="1800" b="1" i="1">
                            <a:effectLst/>
                            <a:latin typeface="Cambria Math" panose="02040503050406030204" pitchFamily="18" charset="0"/>
                            <a:ea typeface="SimSun" panose="02010600030101010101" pitchFamily="2" charset="-122"/>
                          </a:rPr>
                          <m:t>𝒋</m:t>
                        </m:r>
                      </m:sub>
                    </m:sSub>
                    <m:acc>
                      <m:accPr>
                        <m:chr m:val="̂"/>
                        <m:ctrlPr>
                          <a:rPr lang="en-US" sz="1800" i="1">
                            <a:effectLst/>
                            <a:latin typeface="Cambria Math" panose="02040503050406030204" pitchFamily="18" charset="0"/>
                            <a:ea typeface="SimSun" panose="02010600030101010101" pitchFamily="2" charset="-122"/>
                          </a:rPr>
                        </m:ctrlPr>
                      </m:accPr>
                      <m:e>
                        <m:r>
                          <a:rPr lang="en-US" sz="1800" b="1" i="1">
                            <a:effectLst/>
                            <a:latin typeface="Cambria Math" panose="02040503050406030204" pitchFamily="18" charset="0"/>
                            <a:ea typeface="SimSun" panose="02010600030101010101" pitchFamily="2" charset="-122"/>
                          </a:rPr>
                          <m:t>𝒙</m:t>
                        </m:r>
                      </m:e>
                    </m:acc>
                  </m:oMath>
                </a14:m>
                <a:endParaRPr lang="en-US" sz="1800" dirty="0">
                  <a:effectLst/>
                  <a:latin typeface="Times New Roman" panose="02020603050405020304" pitchFamily="18" charset="0"/>
                  <a:ea typeface="SimSun" panose="02010600030101010101" pitchFamily="2" charset="-122"/>
                </a:endParaRPr>
              </a:p>
              <a:p>
                <a:pPr marL="0" marR="0" indent="457200" algn="ctr">
                  <a:spcBef>
                    <a:spcPts val="0"/>
                  </a:spcBef>
                  <a:spcAft>
                    <a:spcPts val="0"/>
                  </a:spcAft>
                </a:pPr>
                <a:r>
                  <a:rPr lang="en-US" sz="1800" dirty="0">
                    <a:effectLst/>
                    <a:latin typeface="Times New Roman" panose="02020603050405020304" pitchFamily="18" charset="0"/>
                    <a:ea typeface="SimSun" panose="02010600030101010101" pitchFamily="2" charset="-122"/>
                  </a:rPr>
                  <a:t> </a:t>
                </a:r>
              </a:p>
              <a:p>
                <a:pPr marL="0" marR="0" indent="457200">
                  <a:spcBef>
                    <a:spcPts val="0"/>
                  </a:spcBef>
                  <a:spcAft>
                    <a:spcPts val="0"/>
                  </a:spcAft>
                </a:pPr>
                <a14:m>
                  <m:oMathPara xmlns:m="http://schemas.openxmlformats.org/officeDocument/2006/math">
                    <m:oMathParaPr>
                      <m:jc m:val="centerGroup"/>
                    </m:oMathParaPr>
                    <m:oMath xmlns:m="http://schemas.openxmlformats.org/officeDocument/2006/math">
                      <m:eqArr>
                        <m:eqArrPr>
                          <m:ctrlPr>
                            <a:rPr lang="en-US" sz="1800" i="1">
                              <a:effectLst/>
                              <a:latin typeface="Cambria Math" panose="02040503050406030204" pitchFamily="18" charset="0"/>
                              <a:ea typeface="SimSun" panose="02010600030101010101" pitchFamily="2" charset="-122"/>
                            </a:rPr>
                          </m:ctrlPr>
                        </m:eqArrPr>
                        <m:e>
                          <m:d>
                            <m:dPr>
                              <m:begChr m:val="["/>
                              <m:endChr m:val="]"/>
                              <m:ctrlPr>
                                <a:rPr lang="en-US" sz="1800" i="1">
                                  <a:effectLst/>
                                  <a:latin typeface="Cambria Math" panose="02040503050406030204" pitchFamily="18" charset="0"/>
                                  <a:ea typeface="SimSun" panose="02010600030101010101" pitchFamily="2" charset="-122"/>
                                </a:rPr>
                              </m:ctrlPr>
                            </m:dPr>
                            <m:e>
                              <m:eqArr>
                                <m:eqArrPr>
                                  <m:ctrlPr>
                                    <a:rPr lang="en-US" sz="1800" i="1">
                                      <a:effectLst/>
                                      <a:latin typeface="Cambria Math" panose="02040503050406030204" pitchFamily="18" charset="0"/>
                                      <a:ea typeface="SimSun" panose="02010600030101010101" pitchFamily="2" charset="-122"/>
                                    </a:rPr>
                                  </m:ctrlPr>
                                </m:eqArrPr>
                                <m:e>
                                  <m:r>
                                    <a:rPr lang="en-US" sz="1800" i="1">
                                      <a:effectLst/>
                                      <a:latin typeface="Cambria Math" panose="02040503050406030204" pitchFamily="18" charset="0"/>
                                      <a:ea typeface="SimSun" panose="02010600030101010101" pitchFamily="2" charset="-122"/>
                                    </a:rPr>
                                    <m:t>&amp;</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𝐶</m:t>
                                      </m:r>
                                    </m:e>
                                    <m:sub>
                                      <m:r>
                                        <a:rPr lang="en-US" sz="1800" i="1">
                                          <a:effectLst/>
                                          <a:latin typeface="Cambria Math" panose="02040503050406030204" pitchFamily="18" charset="0"/>
                                          <a:ea typeface="SimSun" panose="02010600030101010101" pitchFamily="2" charset="-122"/>
                                        </a:rPr>
                                        <m:t>𝐴</m:t>
                                      </m:r>
                                    </m:sub>
                                  </m:sSub>
                                </m:e>
                                <m:e>
                                  <m:r>
                                    <a:rPr lang="en-US" sz="1800" i="1">
                                      <a:effectLst/>
                                      <a:latin typeface="Cambria Math" panose="02040503050406030204" pitchFamily="18" charset="0"/>
                                      <a:ea typeface="SimSun" panose="02010600030101010101" pitchFamily="2" charset="-122"/>
                                    </a:rPr>
                                    <m:t>&amp;</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𝐶</m:t>
                                      </m:r>
                                    </m:e>
                                    <m:sub>
                                      <m:r>
                                        <a:rPr lang="en-US" sz="1800" i="1">
                                          <a:effectLst/>
                                          <a:latin typeface="Cambria Math" panose="02040503050406030204" pitchFamily="18" charset="0"/>
                                          <a:ea typeface="SimSun" panose="02010600030101010101" pitchFamily="2" charset="-122"/>
                                        </a:rPr>
                                        <m:t>𝑁</m:t>
                                      </m:r>
                                    </m:sub>
                                  </m:sSub>
                                </m:e>
                                <m:e>
                                  <m:r>
                                    <a:rPr lang="en-US" sz="1800" i="1">
                                      <a:effectLst/>
                                      <a:latin typeface="Cambria Math" panose="02040503050406030204" pitchFamily="18" charset="0"/>
                                      <a:ea typeface="SimSun" panose="02010600030101010101" pitchFamily="2" charset="-122"/>
                                    </a:rPr>
                                    <m:t>&amp;</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𝐶</m:t>
                                      </m:r>
                                    </m:e>
                                    <m:sub>
                                      <m:r>
                                        <a:rPr lang="en-US" sz="1800" i="1">
                                          <a:effectLst/>
                                          <a:latin typeface="Cambria Math" panose="02040503050406030204" pitchFamily="18" charset="0"/>
                                          <a:ea typeface="SimSun" panose="02010600030101010101" pitchFamily="2" charset="-122"/>
                                        </a:rPr>
                                        <m:t>𝑆</m:t>
                                      </m:r>
                                    </m:sub>
                                  </m:sSub>
                                </m:e>
                              </m:eqArr>
                            </m:e>
                          </m:d>
                          <m:r>
                            <a:rPr lang="en-US" sz="1800" b="1" i="1">
                              <a:effectLst/>
                              <a:latin typeface="Cambria Math" panose="02040503050406030204" pitchFamily="18" charset="0"/>
                              <a:ea typeface="SimSun" panose="02010600030101010101" pitchFamily="2" charset="-122"/>
                            </a:rPr>
                            <m:t>=</m:t>
                          </m:r>
                          <m:sSup>
                            <m:sSupPr>
                              <m:ctrlPr>
                                <a:rPr lang="en-US" sz="1800" i="1">
                                  <a:effectLst/>
                                  <a:latin typeface="Cambria Math" panose="02040503050406030204" pitchFamily="18" charset="0"/>
                                  <a:ea typeface="SimSun" panose="02010600030101010101" pitchFamily="2" charset="-122"/>
                                </a:rPr>
                              </m:ctrlPr>
                            </m:sSupPr>
                            <m:e>
                              <m:d>
                                <m:dPr>
                                  <m:begChr m:val="["/>
                                  <m:endChr m:val="]"/>
                                  <m:ctrlPr>
                                    <a:rPr lang="en-US" sz="1800" i="1">
                                      <a:effectLst/>
                                      <a:latin typeface="Cambria Math" panose="02040503050406030204" pitchFamily="18" charset="0"/>
                                      <a:ea typeface="SimSun" panose="02010600030101010101" pitchFamily="2" charset="-122"/>
                                    </a:rPr>
                                  </m:ctrlPr>
                                </m:dPr>
                                <m:e>
                                  <m:m>
                                    <m:mPr>
                                      <m:mcs>
                                        <m:mc>
                                          <m:mcPr>
                                            <m:count m:val="3"/>
                                            <m:mcJc m:val="center"/>
                                          </m:mcPr>
                                        </m:mc>
                                      </m:mcs>
                                      <m:ctrlPr>
                                        <a:rPr lang="en-US" sz="1800" i="1">
                                          <a:effectLst/>
                                          <a:latin typeface="Cambria Math" panose="02040503050406030204" pitchFamily="18" charset="0"/>
                                          <a:ea typeface="SimSun" panose="02010600030101010101" pitchFamily="2" charset="-122"/>
                                        </a:rPr>
                                      </m:ctrlPr>
                                    </m:mPr>
                                    <m:mr>
                                      <m:e>
                                        <m:r>
                                          <a:rPr lang="en-US" sz="1800" i="1">
                                            <a:effectLst/>
                                            <a:latin typeface="Cambria Math" panose="02040503050406030204" pitchFamily="18" charset="0"/>
                                            <a:ea typeface="SimSun" panose="02010600030101010101" pitchFamily="2" charset="-122"/>
                                          </a:rPr>
                                          <m:t>𝑐𝑜𝑠</m:t>
                                        </m:r>
                                        <m:r>
                                          <a:rPr lang="en-US" sz="1800" i="1">
                                            <a:effectLst/>
                                            <a:latin typeface="Cambria Math" panose="02040503050406030204" pitchFamily="18" charset="0"/>
                                            <a:ea typeface="SimSun" panose="02010600030101010101" pitchFamily="2" charset="-122"/>
                                          </a:rPr>
                                          <m:t>𝛼</m:t>
                                        </m:r>
                                      </m:e>
                                      <m:e>
                                        <m:r>
                                          <a:rPr lang="en-US" sz="1800" i="1">
                                            <a:effectLst/>
                                            <a:latin typeface="Cambria Math" panose="02040503050406030204" pitchFamily="18" charset="0"/>
                                            <a:ea typeface="SimSun" panose="02010600030101010101" pitchFamily="2" charset="-122"/>
                                          </a:rPr>
                                          <m:t>−</m:t>
                                        </m:r>
                                        <m:r>
                                          <a:rPr lang="en-US" sz="1800" i="1">
                                            <a:effectLst/>
                                            <a:latin typeface="Cambria Math" panose="02040503050406030204" pitchFamily="18" charset="0"/>
                                            <a:ea typeface="SimSun" panose="02010600030101010101" pitchFamily="2" charset="-122"/>
                                          </a:rPr>
                                          <m:t>𝑠𝑖𝑛</m:t>
                                        </m:r>
                                        <m:r>
                                          <a:rPr lang="en-US" sz="1800" i="1">
                                            <a:effectLst/>
                                            <a:latin typeface="Cambria Math" panose="02040503050406030204" pitchFamily="18" charset="0"/>
                                            <a:ea typeface="SimSun" panose="02010600030101010101" pitchFamily="2" charset="-122"/>
                                          </a:rPr>
                                          <m:t>𝛼</m:t>
                                        </m:r>
                                      </m:e>
                                      <m:e>
                                        <m:r>
                                          <a:rPr lang="en-US" sz="1800" i="1">
                                            <a:effectLst/>
                                            <a:latin typeface="Cambria Math" panose="02040503050406030204" pitchFamily="18" charset="0"/>
                                            <a:ea typeface="SimSun" panose="02010600030101010101" pitchFamily="2" charset="-122"/>
                                          </a:rPr>
                                          <m:t>0</m:t>
                                        </m:r>
                                      </m:e>
                                    </m:mr>
                                    <m:mr>
                                      <m:e>
                                        <m:r>
                                          <a:rPr lang="en-US" sz="1800" i="1">
                                            <a:effectLst/>
                                            <a:latin typeface="Cambria Math" panose="02040503050406030204" pitchFamily="18" charset="0"/>
                                            <a:ea typeface="SimSun" panose="02010600030101010101" pitchFamily="2" charset="-122"/>
                                          </a:rPr>
                                          <m:t>𝑠𝑖𝑛</m:t>
                                        </m:r>
                                        <m:r>
                                          <a:rPr lang="en-US" sz="1800" i="1">
                                            <a:effectLst/>
                                            <a:latin typeface="Cambria Math" panose="02040503050406030204" pitchFamily="18" charset="0"/>
                                            <a:ea typeface="SimSun" panose="02010600030101010101" pitchFamily="2" charset="-122"/>
                                          </a:rPr>
                                          <m:t>𝛼</m:t>
                                        </m:r>
                                      </m:e>
                                      <m:e>
                                        <m:r>
                                          <a:rPr lang="en-US" sz="1800" i="1">
                                            <a:effectLst/>
                                            <a:latin typeface="Cambria Math" panose="02040503050406030204" pitchFamily="18" charset="0"/>
                                            <a:ea typeface="SimSun" panose="02010600030101010101" pitchFamily="2" charset="-122"/>
                                          </a:rPr>
                                          <m:t>𝑐𝑜𝑠</m:t>
                                        </m:r>
                                        <m:r>
                                          <a:rPr lang="en-US" sz="1800" i="1">
                                            <a:effectLst/>
                                            <a:latin typeface="Cambria Math" panose="02040503050406030204" pitchFamily="18" charset="0"/>
                                            <a:ea typeface="SimSun" panose="02010600030101010101" pitchFamily="2" charset="-122"/>
                                          </a:rPr>
                                          <m:t>𝛼</m:t>
                                        </m:r>
                                      </m:e>
                                      <m:e>
                                        <m:r>
                                          <a:rPr lang="en-US" sz="1800" i="1">
                                            <a:effectLst/>
                                            <a:latin typeface="Cambria Math" panose="02040503050406030204" pitchFamily="18" charset="0"/>
                                            <a:ea typeface="SimSun" panose="02010600030101010101" pitchFamily="2" charset="-122"/>
                                          </a:rPr>
                                          <m:t>0</m:t>
                                        </m:r>
                                      </m:e>
                                    </m:mr>
                                    <m:mr>
                                      <m:e>
                                        <m:r>
                                          <a:rPr lang="en-US" sz="1800" i="1">
                                            <a:effectLst/>
                                            <a:latin typeface="Cambria Math" panose="02040503050406030204" pitchFamily="18" charset="0"/>
                                            <a:ea typeface="SimSun" panose="02010600030101010101" pitchFamily="2" charset="-122"/>
                                          </a:rPr>
                                          <m:t>0</m:t>
                                        </m:r>
                                      </m:e>
                                      <m:e>
                                        <m:r>
                                          <a:rPr lang="en-US" sz="1800" i="1">
                                            <a:effectLst/>
                                            <a:latin typeface="Cambria Math" panose="02040503050406030204" pitchFamily="18" charset="0"/>
                                            <a:ea typeface="SimSun" panose="02010600030101010101" pitchFamily="2" charset="-122"/>
                                          </a:rPr>
                                          <m:t>0</m:t>
                                        </m:r>
                                      </m:e>
                                      <m:e>
                                        <m:r>
                                          <a:rPr lang="en-US" sz="1800" i="1">
                                            <a:effectLst/>
                                            <a:latin typeface="Cambria Math" panose="02040503050406030204" pitchFamily="18" charset="0"/>
                                            <a:ea typeface="SimSun" panose="02010600030101010101" pitchFamily="2" charset="-122"/>
                                          </a:rPr>
                                          <m:t>1</m:t>
                                        </m:r>
                                      </m:e>
                                    </m:mr>
                                  </m:m>
                                </m:e>
                              </m:d>
                            </m:e>
                            <m:sup>
                              <m:r>
                                <a:rPr lang="en-US" sz="1800" i="1">
                                  <a:effectLst/>
                                  <a:latin typeface="Cambria Math" panose="02040503050406030204" pitchFamily="18" charset="0"/>
                                  <a:ea typeface="SimSun" panose="02010600030101010101" pitchFamily="2" charset="-122"/>
                                </a:rPr>
                                <m:t>𝑇</m:t>
                              </m:r>
                            </m:sup>
                          </m:sSup>
                          <m:sSup>
                            <m:sSupPr>
                              <m:ctrlPr>
                                <a:rPr lang="en-US" sz="1800" i="1">
                                  <a:effectLst/>
                                  <a:latin typeface="Cambria Math" panose="02040503050406030204" pitchFamily="18" charset="0"/>
                                  <a:ea typeface="SimSun" panose="02010600030101010101" pitchFamily="2" charset="-122"/>
                                </a:rPr>
                              </m:ctrlPr>
                            </m:sSupPr>
                            <m:e>
                              <m:d>
                                <m:dPr>
                                  <m:begChr m:val="["/>
                                  <m:endChr m:val="]"/>
                                  <m:ctrlPr>
                                    <a:rPr lang="en-US" sz="1800" i="1">
                                      <a:effectLst/>
                                      <a:latin typeface="Cambria Math" panose="02040503050406030204" pitchFamily="18" charset="0"/>
                                      <a:ea typeface="SimSun" panose="02010600030101010101" pitchFamily="2" charset="-122"/>
                                    </a:rPr>
                                  </m:ctrlPr>
                                </m:dPr>
                                <m:e>
                                  <m:m>
                                    <m:mPr>
                                      <m:mcs>
                                        <m:mc>
                                          <m:mcPr>
                                            <m:count m:val="3"/>
                                            <m:mcJc m:val="center"/>
                                          </m:mcPr>
                                        </m:mc>
                                      </m:mcs>
                                      <m:ctrlPr>
                                        <a:rPr lang="en-US" sz="1800" i="1">
                                          <a:effectLst/>
                                          <a:latin typeface="Cambria Math" panose="02040503050406030204" pitchFamily="18" charset="0"/>
                                          <a:ea typeface="SimSun" panose="02010600030101010101" pitchFamily="2" charset="-122"/>
                                        </a:rPr>
                                      </m:ctrlPr>
                                    </m:mPr>
                                    <m:mr>
                                      <m:e>
                                        <m:r>
                                          <a:rPr lang="en-US" sz="1800" i="1">
                                            <a:effectLst/>
                                            <a:latin typeface="Cambria Math" panose="02040503050406030204" pitchFamily="18" charset="0"/>
                                            <a:ea typeface="SimSun" panose="02010600030101010101" pitchFamily="2" charset="-122"/>
                                          </a:rPr>
                                          <m:t>𝑐𝑜𝑠</m:t>
                                        </m:r>
                                        <m:r>
                                          <a:rPr lang="en-US" sz="1800" i="1">
                                            <a:effectLst/>
                                            <a:latin typeface="Cambria Math" panose="02040503050406030204" pitchFamily="18" charset="0"/>
                                            <a:ea typeface="SimSun" panose="02010600030101010101" pitchFamily="2" charset="-122"/>
                                          </a:rPr>
                                          <m:t>𝛽</m:t>
                                        </m:r>
                                      </m:e>
                                      <m:e>
                                        <m:r>
                                          <a:rPr lang="en-US" sz="1800" i="1">
                                            <a:effectLst/>
                                            <a:latin typeface="Cambria Math" panose="02040503050406030204" pitchFamily="18" charset="0"/>
                                            <a:ea typeface="SimSun" panose="02010600030101010101" pitchFamily="2" charset="-122"/>
                                          </a:rPr>
                                          <m:t>0</m:t>
                                        </m:r>
                                      </m:e>
                                      <m:e>
                                        <m:r>
                                          <a:rPr lang="en-US" sz="1800" i="1">
                                            <a:effectLst/>
                                            <a:latin typeface="Cambria Math" panose="02040503050406030204" pitchFamily="18" charset="0"/>
                                            <a:ea typeface="SimSun" panose="02010600030101010101" pitchFamily="2" charset="-122"/>
                                          </a:rPr>
                                          <m:t>−</m:t>
                                        </m:r>
                                        <m:r>
                                          <a:rPr lang="en-US" sz="1800" i="1">
                                            <a:effectLst/>
                                            <a:latin typeface="Cambria Math" panose="02040503050406030204" pitchFamily="18" charset="0"/>
                                            <a:ea typeface="SimSun" panose="02010600030101010101" pitchFamily="2" charset="-122"/>
                                          </a:rPr>
                                          <m:t>𝑠𝑖𝑛</m:t>
                                        </m:r>
                                        <m:r>
                                          <a:rPr lang="en-US" sz="1800" i="1">
                                            <a:effectLst/>
                                            <a:latin typeface="Cambria Math" panose="02040503050406030204" pitchFamily="18" charset="0"/>
                                            <a:ea typeface="SimSun" panose="02010600030101010101" pitchFamily="2" charset="-122"/>
                                          </a:rPr>
                                          <m:t>𝛽</m:t>
                                        </m:r>
                                      </m:e>
                                    </m:mr>
                                    <m:mr>
                                      <m:e>
                                        <m:r>
                                          <a:rPr lang="en-US" sz="1800" i="1">
                                            <a:effectLst/>
                                            <a:latin typeface="Cambria Math" panose="02040503050406030204" pitchFamily="18" charset="0"/>
                                            <a:ea typeface="SimSun" panose="02010600030101010101" pitchFamily="2" charset="-122"/>
                                          </a:rPr>
                                          <m:t>0</m:t>
                                        </m:r>
                                      </m:e>
                                      <m:e>
                                        <m:r>
                                          <a:rPr lang="en-US" sz="1800" i="1">
                                            <a:effectLst/>
                                            <a:latin typeface="Cambria Math" panose="02040503050406030204" pitchFamily="18" charset="0"/>
                                            <a:ea typeface="SimSun" panose="02010600030101010101" pitchFamily="2" charset="-122"/>
                                          </a:rPr>
                                          <m:t>1</m:t>
                                        </m:r>
                                      </m:e>
                                      <m:e>
                                        <m:r>
                                          <a:rPr lang="en-US" sz="1800" i="1">
                                            <a:effectLst/>
                                            <a:latin typeface="Cambria Math" panose="02040503050406030204" pitchFamily="18" charset="0"/>
                                            <a:ea typeface="SimSun" panose="02010600030101010101" pitchFamily="2" charset="-122"/>
                                          </a:rPr>
                                          <m:t>0</m:t>
                                        </m:r>
                                      </m:e>
                                    </m:mr>
                                    <m:mr>
                                      <m:e>
                                        <m:r>
                                          <a:rPr lang="en-US" sz="1800" i="1">
                                            <a:effectLst/>
                                            <a:latin typeface="Cambria Math" panose="02040503050406030204" pitchFamily="18" charset="0"/>
                                            <a:ea typeface="SimSun" panose="02010600030101010101" pitchFamily="2" charset="-122"/>
                                          </a:rPr>
                                          <m:t>𝑠𝑖𝑛</m:t>
                                        </m:r>
                                        <m:r>
                                          <a:rPr lang="en-US" sz="1800" i="1">
                                            <a:effectLst/>
                                            <a:latin typeface="Cambria Math" panose="02040503050406030204" pitchFamily="18" charset="0"/>
                                            <a:ea typeface="SimSun" panose="02010600030101010101" pitchFamily="2" charset="-122"/>
                                          </a:rPr>
                                          <m:t>𝛽</m:t>
                                        </m:r>
                                      </m:e>
                                      <m:e>
                                        <m:r>
                                          <a:rPr lang="en-US" sz="1800" i="1">
                                            <a:effectLst/>
                                            <a:latin typeface="Cambria Math" panose="02040503050406030204" pitchFamily="18" charset="0"/>
                                            <a:ea typeface="SimSun" panose="02010600030101010101" pitchFamily="2" charset="-122"/>
                                          </a:rPr>
                                          <m:t>0</m:t>
                                        </m:r>
                                      </m:e>
                                      <m:e>
                                        <m:r>
                                          <a:rPr lang="en-US" sz="1800" i="1">
                                            <a:effectLst/>
                                            <a:latin typeface="Cambria Math" panose="02040503050406030204" pitchFamily="18" charset="0"/>
                                            <a:ea typeface="SimSun" panose="02010600030101010101" pitchFamily="2" charset="-122"/>
                                          </a:rPr>
                                          <m:t>𝑐𝑜𝑠</m:t>
                                        </m:r>
                                        <m:r>
                                          <a:rPr lang="en-US" sz="1800" i="1">
                                            <a:effectLst/>
                                            <a:latin typeface="Cambria Math" panose="02040503050406030204" pitchFamily="18" charset="0"/>
                                            <a:ea typeface="SimSun" panose="02010600030101010101" pitchFamily="2" charset="-122"/>
                                          </a:rPr>
                                          <m:t>𝛽</m:t>
                                        </m:r>
                                      </m:e>
                                    </m:mr>
                                  </m:m>
                                </m:e>
                              </m:d>
                            </m:e>
                            <m:sup>
                              <m:r>
                                <a:rPr lang="en-US" sz="1800" i="1">
                                  <a:effectLst/>
                                  <a:latin typeface="Cambria Math" panose="02040503050406030204" pitchFamily="18" charset="0"/>
                                  <a:ea typeface="SimSun" panose="02010600030101010101" pitchFamily="2" charset="-122"/>
                                </a:rPr>
                                <m:t>𝑇</m:t>
                              </m:r>
                            </m:sup>
                          </m:sSup>
                          <m:d>
                            <m:dPr>
                              <m:begChr m:val="["/>
                              <m:endChr m:val="]"/>
                              <m:ctrlPr>
                                <a:rPr lang="en-US" sz="1800" i="1">
                                  <a:effectLst/>
                                  <a:latin typeface="Cambria Math" panose="02040503050406030204" pitchFamily="18" charset="0"/>
                                  <a:ea typeface="SimSun" panose="02010600030101010101" pitchFamily="2" charset="-122"/>
                                </a:rPr>
                              </m:ctrlPr>
                            </m:dPr>
                            <m:e>
                              <m:eqArr>
                                <m:eqArrPr>
                                  <m:ctrlPr>
                                    <a:rPr lang="en-US" sz="1800" i="1">
                                      <a:effectLst/>
                                      <a:latin typeface="Cambria Math" panose="02040503050406030204" pitchFamily="18" charset="0"/>
                                      <a:ea typeface="SimSun" panose="02010600030101010101" pitchFamily="2" charset="-122"/>
                                    </a:rPr>
                                  </m:ctrlPr>
                                </m:eqArrPr>
                                <m:e>
                                  <m:r>
                                    <a:rPr lang="en-US" sz="1800" i="1">
                                      <a:effectLst/>
                                      <a:latin typeface="Cambria Math" panose="02040503050406030204" pitchFamily="18" charset="0"/>
                                      <a:ea typeface="SimSun" panose="02010600030101010101" pitchFamily="2" charset="-122"/>
                                    </a:rPr>
                                    <m:t>&amp;</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𝐶</m:t>
                                      </m:r>
                                    </m:e>
                                    <m:sub>
                                      <m:r>
                                        <a:rPr lang="en-US" sz="1800" i="1">
                                          <a:effectLst/>
                                          <a:latin typeface="Cambria Math" panose="02040503050406030204" pitchFamily="18" charset="0"/>
                                          <a:ea typeface="SimSun" panose="02010600030101010101" pitchFamily="2" charset="-122"/>
                                        </a:rPr>
                                        <m:t>𝐷</m:t>
                                      </m:r>
                                    </m:sub>
                                  </m:sSub>
                                </m:e>
                                <m:e>
                                  <m:r>
                                    <a:rPr lang="en-US" sz="1800" i="1">
                                      <a:effectLst/>
                                      <a:latin typeface="Cambria Math" panose="02040503050406030204" pitchFamily="18" charset="0"/>
                                      <a:ea typeface="SimSun" panose="02010600030101010101" pitchFamily="2" charset="-122"/>
                                    </a:rPr>
                                    <m:t>&amp;</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m:t>
                                      </m:r>
                                      <m:r>
                                        <a:rPr lang="en-US" sz="1800" i="1">
                                          <a:effectLst/>
                                          <a:latin typeface="Cambria Math" panose="02040503050406030204" pitchFamily="18" charset="0"/>
                                          <a:ea typeface="SimSun" panose="02010600030101010101" pitchFamily="2" charset="-122"/>
                                        </a:rPr>
                                        <m:t>𝐶</m:t>
                                      </m:r>
                                    </m:e>
                                    <m:sub>
                                      <m:r>
                                        <a:rPr lang="en-US" sz="1800" i="1">
                                          <a:effectLst/>
                                          <a:latin typeface="Cambria Math" panose="02040503050406030204" pitchFamily="18" charset="0"/>
                                          <a:ea typeface="SimSun" panose="02010600030101010101" pitchFamily="2" charset="-122"/>
                                        </a:rPr>
                                        <m:t>𝐿</m:t>
                                      </m:r>
                                    </m:sub>
                                  </m:sSub>
                                </m:e>
                                <m:e>
                                  <m:r>
                                    <a:rPr lang="en-US" sz="1800" i="1">
                                      <a:effectLst/>
                                      <a:latin typeface="Cambria Math" panose="02040503050406030204" pitchFamily="18" charset="0"/>
                                      <a:ea typeface="SimSun" panose="02010600030101010101" pitchFamily="2" charset="-122"/>
                                    </a:rPr>
                                    <m:t>&amp;</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𝐶</m:t>
                                      </m:r>
                                    </m:e>
                                    <m:sub>
                                      <m:r>
                                        <a:rPr lang="en-US" sz="1800" i="1">
                                          <a:effectLst/>
                                          <a:latin typeface="Cambria Math" panose="02040503050406030204" pitchFamily="18" charset="0"/>
                                          <a:ea typeface="SimSun" panose="02010600030101010101" pitchFamily="2" charset="-122"/>
                                        </a:rPr>
                                        <m:t>𝑍</m:t>
                                      </m:r>
                                    </m:sub>
                                  </m:sSub>
                                </m:e>
                              </m:eqArr>
                            </m:e>
                          </m:d>
                          <m:r>
                            <a:rPr lang="en-US" sz="1800" i="1">
                              <a:effectLst/>
                              <a:latin typeface="Cambria Math" panose="02040503050406030204" pitchFamily="18" charset="0"/>
                              <a:ea typeface="SimSun" panose="02010600030101010101" pitchFamily="2" charset="-122"/>
                            </a:rPr>
                            <m:t>#</m:t>
                          </m:r>
                        </m:e>
                      </m:eqArr>
                    </m:oMath>
                  </m:oMathPara>
                </a14:m>
                <a:endParaRPr lang="en-US" sz="1800" dirty="0">
                  <a:effectLst/>
                  <a:latin typeface="Times New Roman" panose="02020603050405020304" pitchFamily="18" charset="0"/>
                  <a:ea typeface="SimSun" panose="02010600030101010101" pitchFamily="2" charset="-122"/>
                </a:endParaRPr>
              </a:p>
            </p:txBody>
          </p:sp>
        </mc:Choice>
        <mc:Fallback xmlns="">
          <p:sp>
            <p:nvSpPr>
              <p:cNvPr id="6" name="TextBox 5">
                <a:extLst>
                  <a:ext uri="{FF2B5EF4-FFF2-40B4-BE49-F238E27FC236}">
                    <a16:creationId xmlns:a16="http://schemas.microsoft.com/office/drawing/2014/main" id="{6DADE908-17AA-FD7E-0344-E8BD3D65FC39}"/>
                  </a:ext>
                </a:extLst>
              </p:cNvPr>
              <p:cNvSpPr txBox="1">
                <a:spLocks noRot="1" noChangeAspect="1" noMove="1" noResize="1" noEditPoints="1" noAdjustHandles="1" noChangeArrowheads="1" noChangeShapeType="1" noTextEdit="1"/>
              </p:cNvSpPr>
              <p:nvPr/>
            </p:nvSpPr>
            <p:spPr>
              <a:xfrm>
                <a:off x="304800" y="990600"/>
                <a:ext cx="6096000" cy="49561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389B52E-15D2-8B54-9182-70D8CF2F7861}"/>
                  </a:ext>
                </a:extLst>
              </p:cNvPr>
              <p:cNvSpPr txBox="1"/>
              <p:nvPr/>
            </p:nvSpPr>
            <p:spPr>
              <a:xfrm>
                <a:off x="6934200" y="3491691"/>
                <a:ext cx="4572000" cy="3085909"/>
              </a:xfrm>
              <a:prstGeom prst="rect">
                <a:avLst/>
              </a:prstGeom>
              <a:noFill/>
            </p:spPr>
            <p:txBody>
              <a:bodyPr wrap="square">
                <a:spAutoFit/>
              </a:bodyPr>
              <a:lstStyle/>
              <a:p>
                <a:pPr marL="0" marR="0" indent="457200">
                  <a:spcBef>
                    <a:spcPts val="0"/>
                  </a:spcBef>
                  <a:spcAft>
                    <a:spcPts val="600"/>
                  </a:spcAft>
                </a:pPr>
                <a14:m>
                  <m:oMath xmlns:m="http://schemas.openxmlformats.org/officeDocument/2006/math">
                    <m:sSub>
                      <m:sSubPr>
                        <m:ctrlPr>
                          <a:rPr lang="en-US" sz="1800" i="1" smtClean="0">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𝜑</m:t>
                        </m:r>
                      </m:e>
                      <m:sub>
                        <m:r>
                          <a:rPr lang="en-US" sz="1800" i="1">
                            <a:effectLst/>
                            <a:latin typeface="Cambria Math" panose="02040503050406030204" pitchFamily="18" charset="0"/>
                            <a:ea typeface="SimSun" panose="02010600030101010101" pitchFamily="2" charset="-122"/>
                          </a:rPr>
                          <m:t>𝑠𝑒𝑔</m:t>
                        </m:r>
                      </m:sub>
                    </m:sSub>
                    <m:r>
                      <a:rPr lang="en-US" sz="1800" i="1">
                        <a:effectLst/>
                        <a:latin typeface="Cambria Math" panose="02040503050406030204" pitchFamily="18" charset="0"/>
                        <a:ea typeface="SimSun" panose="02010600030101010101" pitchFamily="2" charset="-122"/>
                      </a:rPr>
                      <m:t>=</m:t>
                    </m:r>
                    <m:f>
                      <m:fPr>
                        <m:ctrlPr>
                          <a:rPr lang="en-US" sz="1800" i="1">
                            <a:effectLst/>
                            <a:latin typeface="Cambria Math" panose="02040503050406030204" pitchFamily="18" charset="0"/>
                            <a:ea typeface="SimSun" panose="02010600030101010101" pitchFamily="2" charset="-122"/>
                          </a:rPr>
                        </m:ctrlPr>
                      </m:fPr>
                      <m:num>
                        <m:r>
                          <a:rPr lang="en-US" sz="1800" i="1">
                            <a:effectLst/>
                            <a:latin typeface="Cambria Math" panose="02040503050406030204" pitchFamily="18" charset="0"/>
                            <a:ea typeface="SimSun" panose="02010600030101010101" pitchFamily="2" charset="-122"/>
                          </a:rPr>
                          <m:t>2</m:t>
                        </m:r>
                        <m:r>
                          <a:rPr lang="en-US" sz="1800" i="1">
                            <a:effectLst/>
                            <a:latin typeface="Cambria Math" panose="02040503050406030204" pitchFamily="18" charset="0"/>
                            <a:ea typeface="SimSun" panose="02010600030101010101" pitchFamily="2" charset="-122"/>
                          </a:rPr>
                          <m:t>𝜋</m:t>
                        </m:r>
                      </m:num>
                      <m:den>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𝑀</m:t>
                            </m:r>
                          </m:e>
                          <m:sub>
                            <m:r>
                              <a:rPr lang="en-US" sz="1800" i="1">
                                <a:effectLst/>
                                <a:latin typeface="Cambria Math" panose="02040503050406030204" pitchFamily="18" charset="0"/>
                                <a:ea typeface="SimSun" panose="02010600030101010101" pitchFamily="2" charset="-122"/>
                              </a:rPr>
                              <m:t>𝑠𝑒𝑔</m:t>
                            </m:r>
                          </m:sub>
                        </m:sSub>
                      </m:den>
                    </m:f>
                  </m:oMath>
                </a14:m>
                <a:r>
                  <a:rPr lang="en-US" sz="18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𝜑</m:t>
                        </m:r>
                      </m:e>
                      <m:sub>
                        <m:r>
                          <a:rPr lang="en-US" sz="1800" i="1">
                            <a:effectLst/>
                            <a:latin typeface="Cambria Math" panose="02040503050406030204" pitchFamily="18" charset="0"/>
                            <a:ea typeface="SimSun" panose="02010600030101010101" pitchFamily="2" charset="-122"/>
                          </a:rPr>
                          <m:t>𝑗</m:t>
                        </m:r>
                      </m:sub>
                    </m:sSub>
                    <m:r>
                      <a:rPr lang="en-US" sz="1800" i="1">
                        <a:effectLst/>
                        <a:latin typeface="Cambria Math" panose="02040503050406030204" pitchFamily="18" charset="0"/>
                        <a:ea typeface="SimSun" panose="02010600030101010101" pitchFamily="2" charset="-122"/>
                      </a:rPr>
                      <m:t>=</m:t>
                    </m:r>
                    <m:f>
                      <m:fPr>
                        <m:ctrlPr>
                          <a:rPr lang="en-US" sz="1800" i="1">
                            <a:effectLst/>
                            <a:latin typeface="Cambria Math" panose="02040503050406030204" pitchFamily="18" charset="0"/>
                            <a:ea typeface="SimSun" panose="02010600030101010101" pitchFamily="2" charset="-122"/>
                          </a:rPr>
                        </m:ctrlPr>
                      </m:fPr>
                      <m:num>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𝜑</m:t>
                            </m:r>
                          </m:e>
                          <m:sub>
                            <m:r>
                              <a:rPr lang="en-US" sz="1800" i="1">
                                <a:effectLst/>
                                <a:latin typeface="Cambria Math" panose="02040503050406030204" pitchFamily="18" charset="0"/>
                                <a:ea typeface="SimSun" panose="02010600030101010101" pitchFamily="2" charset="-122"/>
                              </a:rPr>
                              <m:t>𝑠𝑒𝑔</m:t>
                            </m:r>
                          </m:sub>
                        </m:sSub>
                        <m:d>
                          <m:dPr>
                            <m:ctrlPr>
                              <a:rPr lang="en-US" sz="1800" i="1">
                                <a:effectLst/>
                                <a:latin typeface="Cambria Math" panose="02040503050406030204" pitchFamily="18" charset="0"/>
                                <a:ea typeface="SimSun" panose="02010600030101010101" pitchFamily="2" charset="-122"/>
                              </a:rPr>
                            </m:ctrlPr>
                          </m:dPr>
                          <m:e>
                            <m:r>
                              <a:rPr lang="en-US" sz="1800" i="1">
                                <a:effectLst/>
                                <a:latin typeface="Cambria Math" panose="02040503050406030204" pitchFamily="18" charset="0"/>
                                <a:ea typeface="SimSun" panose="02010600030101010101" pitchFamily="2" charset="-122"/>
                              </a:rPr>
                              <m:t>2</m:t>
                            </m:r>
                            <m:r>
                              <a:rPr lang="en-US" sz="1800" i="1">
                                <a:effectLst/>
                                <a:latin typeface="Cambria Math" panose="02040503050406030204" pitchFamily="18" charset="0"/>
                                <a:ea typeface="SimSun" panose="02010600030101010101" pitchFamily="2" charset="-122"/>
                              </a:rPr>
                              <m:t>𝑗</m:t>
                            </m:r>
                            <m:r>
                              <a:rPr lang="en-US" sz="1800" i="1">
                                <a:effectLst/>
                                <a:latin typeface="Cambria Math" panose="02040503050406030204" pitchFamily="18" charset="0"/>
                                <a:ea typeface="SimSun" panose="02010600030101010101" pitchFamily="2" charset="-122"/>
                              </a:rPr>
                              <m:t>−1</m:t>
                            </m:r>
                          </m:e>
                        </m:d>
                      </m:num>
                      <m:den>
                        <m:r>
                          <a:rPr lang="en-US" sz="1800" i="1">
                            <a:effectLst/>
                            <a:latin typeface="Cambria Math" panose="02040503050406030204" pitchFamily="18" charset="0"/>
                            <a:ea typeface="SimSun" panose="02010600030101010101" pitchFamily="2" charset="-122"/>
                          </a:rPr>
                          <m:t>2</m:t>
                        </m:r>
                      </m:den>
                    </m:f>
                  </m:oMath>
                </a14:m>
                <a:r>
                  <a:rPr lang="en-US" sz="1800" dirty="0">
                    <a:effectLst/>
                    <a:latin typeface="Times New Roman" panose="02020603050405020304" pitchFamily="18" charset="0"/>
                    <a:ea typeface="SimSun" panose="02010600030101010101" pitchFamily="2" charset="-122"/>
                  </a:rPr>
                  <a:t>	</a:t>
                </a:r>
                <a:endParaRPr lang="en-US" dirty="0">
                  <a:latin typeface="Times New Roman" panose="02020603050405020304" pitchFamily="18" charset="0"/>
                  <a:ea typeface="SimSun" panose="02010600030101010101" pitchFamily="2" charset="-122"/>
                </a:endParaRPr>
              </a:p>
              <a:p>
                <a:pPr marL="0" marR="0" indent="457200">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sz="1800" b="1" i="1">
                              <a:effectLst/>
                              <a:latin typeface="Cambria Math" panose="02040503050406030204" pitchFamily="18" charset="0"/>
                              <a:ea typeface="SimSun" panose="02010600030101010101" pitchFamily="2" charset="-122"/>
                            </a:rPr>
                          </m:ctrlPr>
                        </m:sSubPr>
                        <m:e>
                          <m:r>
                            <a:rPr lang="en-US" sz="1800" b="1" i="1">
                              <a:effectLst/>
                              <a:latin typeface="Cambria Math" panose="02040503050406030204" pitchFamily="18" charset="0"/>
                              <a:ea typeface="SimSun" panose="02010600030101010101" pitchFamily="2" charset="-122"/>
                            </a:rPr>
                            <m:t>𝒏</m:t>
                          </m:r>
                        </m:e>
                        <m:sub>
                          <m:r>
                            <a:rPr lang="en-US" sz="1800" b="1" i="1">
                              <a:effectLst/>
                              <a:latin typeface="Cambria Math" panose="02040503050406030204" pitchFamily="18" charset="0"/>
                              <a:ea typeface="SimSun" panose="02010600030101010101" pitchFamily="2" charset="-122"/>
                            </a:rPr>
                            <m:t>𝒊</m:t>
                          </m:r>
                          <m:r>
                            <a:rPr lang="en-US" sz="1800" b="1" i="1">
                              <a:effectLst/>
                              <a:latin typeface="Cambria Math" panose="02040503050406030204" pitchFamily="18" charset="0"/>
                              <a:ea typeface="SimSun" panose="02010600030101010101" pitchFamily="2" charset="-122"/>
                            </a:rPr>
                            <m:t>,</m:t>
                          </m:r>
                          <m:r>
                            <a:rPr lang="en-US" sz="1800" b="1" i="1">
                              <a:effectLst/>
                              <a:latin typeface="Cambria Math" panose="02040503050406030204" pitchFamily="18" charset="0"/>
                              <a:ea typeface="SimSun" panose="02010600030101010101" pitchFamily="2" charset="-122"/>
                            </a:rPr>
                            <m:t>𝒋</m:t>
                          </m:r>
                        </m:sub>
                      </m:sSub>
                      <m:r>
                        <a:rPr lang="en-US" sz="1800" b="1" i="1">
                          <a:effectLst/>
                          <a:latin typeface="Cambria Math" panose="02040503050406030204" pitchFamily="18" charset="0"/>
                          <a:ea typeface="SimSun" panose="02010600030101010101" pitchFamily="2" charset="-122"/>
                        </a:rPr>
                        <m:t>=</m:t>
                      </m:r>
                      <m:d>
                        <m:dPr>
                          <m:begChr m:val="["/>
                          <m:endChr m:val="]"/>
                          <m:ctrlPr>
                            <a:rPr lang="en-US" sz="1800" i="1">
                              <a:effectLst/>
                              <a:latin typeface="Cambria Math" panose="02040503050406030204" pitchFamily="18" charset="0"/>
                              <a:ea typeface="SimSun" panose="02010600030101010101" pitchFamily="2" charset="-122"/>
                            </a:rPr>
                          </m:ctrlPr>
                        </m:dPr>
                        <m:e>
                          <m:m>
                            <m:mPr>
                              <m:mcs>
                                <m:mc>
                                  <m:mcPr>
                                    <m:count m:val="3"/>
                                    <m:mcJc m:val="center"/>
                                  </m:mcPr>
                                </m:mc>
                              </m:mcs>
                              <m:ctrlPr>
                                <a:rPr lang="en-US" sz="1800" i="1">
                                  <a:effectLst/>
                                  <a:latin typeface="Cambria Math" panose="02040503050406030204" pitchFamily="18" charset="0"/>
                                  <a:ea typeface="SimSun" panose="02010600030101010101" pitchFamily="2" charset="-122"/>
                                </a:rPr>
                              </m:ctrlPr>
                            </m:mPr>
                            <m:mr>
                              <m:e>
                                <m:r>
                                  <a:rPr lang="en-US" sz="1800" i="1">
                                    <a:effectLst/>
                                    <a:latin typeface="Cambria Math" panose="02040503050406030204" pitchFamily="18" charset="0"/>
                                    <a:ea typeface="SimSun" panose="02010600030101010101" pitchFamily="2" charset="-122"/>
                                  </a:rPr>
                                  <m:t>1</m:t>
                                </m:r>
                              </m:e>
                              <m:e>
                                <m:r>
                                  <a:rPr lang="en-US" sz="1800" i="1">
                                    <a:effectLst/>
                                    <a:latin typeface="Cambria Math" panose="02040503050406030204" pitchFamily="18" charset="0"/>
                                    <a:ea typeface="SimSun" panose="02010600030101010101" pitchFamily="2" charset="-122"/>
                                  </a:rPr>
                                  <m:t>0</m:t>
                                </m:r>
                              </m:e>
                              <m:e>
                                <m:r>
                                  <a:rPr lang="en-US" sz="1800" i="1">
                                    <a:effectLst/>
                                    <a:latin typeface="Cambria Math" panose="02040503050406030204" pitchFamily="18" charset="0"/>
                                    <a:ea typeface="SimSun" panose="02010600030101010101" pitchFamily="2" charset="-122"/>
                                  </a:rPr>
                                  <m:t>0</m:t>
                                </m:r>
                              </m:e>
                            </m:mr>
                            <m:mr>
                              <m:e>
                                <m:r>
                                  <a:rPr lang="en-US" sz="1800" i="1">
                                    <a:effectLst/>
                                    <a:latin typeface="Cambria Math" panose="02040503050406030204" pitchFamily="18" charset="0"/>
                                    <a:ea typeface="SimSun" panose="02010600030101010101" pitchFamily="2" charset="-122"/>
                                  </a:rPr>
                                  <m:t>0</m:t>
                                </m:r>
                              </m:e>
                              <m:e>
                                <m:r>
                                  <a:rPr lang="en-US" sz="1800" i="1">
                                    <a:effectLst/>
                                    <a:latin typeface="Cambria Math" panose="02040503050406030204" pitchFamily="18" charset="0"/>
                                    <a:ea typeface="SimSun" panose="02010600030101010101" pitchFamily="2" charset="-122"/>
                                  </a:rPr>
                                  <m:t>𝑐𝑜𝑠</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𝜑</m:t>
                                    </m:r>
                                  </m:e>
                                  <m:sub>
                                    <m:r>
                                      <a:rPr lang="en-US" sz="1800" i="1">
                                        <a:effectLst/>
                                        <a:latin typeface="Cambria Math" panose="02040503050406030204" pitchFamily="18" charset="0"/>
                                        <a:ea typeface="SimSun" panose="02010600030101010101" pitchFamily="2" charset="-122"/>
                                      </a:rPr>
                                      <m:t>𝑗</m:t>
                                    </m:r>
                                  </m:sub>
                                </m:sSub>
                              </m:e>
                              <m:e>
                                <m:r>
                                  <a:rPr lang="en-US" sz="1800" i="1">
                                    <a:effectLst/>
                                    <a:latin typeface="Cambria Math" panose="02040503050406030204" pitchFamily="18" charset="0"/>
                                    <a:ea typeface="SimSun" panose="02010600030101010101" pitchFamily="2" charset="-122"/>
                                  </a:rPr>
                                  <m:t>𝑠𝑖𝑛</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𝜑</m:t>
                                    </m:r>
                                  </m:e>
                                  <m:sub>
                                    <m:r>
                                      <a:rPr lang="en-US" sz="1800" i="1">
                                        <a:effectLst/>
                                        <a:latin typeface="Cambria Math" panose="02040503050406030204" pitchFamily="18" charset="0"/>
                                        <a:ea typeface="SimSun" panose="02010600030101010101" pitchFamily="2" charset="-122"/>
                                      </a:rPr>
                                      <m:t>𝑗</m:t>
                                    </m:r>
                                  </m:sub>
                                </m:sSub>
                              </m:e>
                            </m:mr>
                            <m:mr>
                              <m:e>
                                <m:r>
                                  <a:rPr lang="en-US" sz="1800" i="1">
                                    <a:effectLst/>
                                    <a:latin typeface="Cambria Math" panose="02040503050406030204" pitchFamily="18" charset="0"/>
                                    <a:ea typeface="SimSun" panose="02010600030101010101" pitchFamily="2" charset="-122"/>
                                  </a:rPr>
                                  <m:t>0</m:t>
                                </m:r>
                              </m:e>
                              <m:e>
                                <m:r>
                                  <a:rPr lang="en-US" sz="1800" i="1">
                                    <a:effectLst/>
                                    <a:latin typeface="Cambria Math" panose="02040503050406030204" pitchFamily="18" charset="0"/>
                                    <a:ea typeface="SimSun" panose="02010600030101010101" pitchFamily="2" charset="-122"/>
                                  </a:rPr>
                                  <m:t>−</m:t>
                                </m:r>
                                <m:r>
                                  <a:rPr lang="en-US" sz="1800" i="1">
                                    <a:effectLst/>
                                    <a:latin typeface="Cambria Math" panose="02040503050406030204" pitchFamily="18" charset="0"/>
                                    <a:ea typeface="SimSun" panose="02010600030101010101" pitchFamily="2" charset="-122"/>
                                  </a:rPr>
                                  <m:t>𝑠𝑖𝑛</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𝜑</m:t>
                                    </m:r>
                                  </m:e>
                                  <m:sub>
                                    <m:r>
                                      <a:rPr lang="en-US" sz="1800" i="1">
                                        <a:effectLst/>
                                        <a:latin typeface="Cambria Math" panose="02040503050406030204" pitchFamily="18" charset="0"/>
                                        <a:ea typeface="SimSun" panose="02010600030101010101" pitchFamily="2" charset="-122"/>
                                      </a:rPr>
                                      <m:t>𝑗</m:t>
                                    </m:r>
                                  </m:sub>
                                </m:sSub>
                              </m:e>
                              <m:e>
                                <m:r>
                                  <a:rPr lang="en-US" sz="1800" i="1">
                                    <a:effectLst/>
                                    <a:latin typeface="Cambria Math" panose="02040503050406030204" pitchFamily="18" charset="0"/>
                                    <a:ea typeface="SimSun" panose="02010600030101010101" pitchFamily="2" charset="-122"/>
                                  </a:rPr>
                                  <m:t>𝑐𝑜𝑠</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𝜑</m:t>
                                    </m:r>
                                  </m:e>
                                  <m:sub>
                                    <m:r>
                                      <a:rPr lang="en-US" sz="1800" i="1">
                                        <a:effectLst/>
                                        <a:latin typeface="Cambria Math" panose="02040503050406030204" pitchFamily="18" charset="0"/>
                                        <a:ea typeface="SimSun" panose="02010600030101010101" pitchFamily="2" charset="-122"/>
                                      </a:rPr>
                                      <m:t>𝑗</m:t>
                                    </m:r>
                                  </m:sub>
                                </m:sSub>
                              </m:e>
                            </m:mr>
                          </m:m>
                        </m:e>
                      </m:d>
                      <m:sSub>
                        <m:sSubPr>
                          <m:ctrlPr>
                            <a:rPr lang="en-US" sz="1800" b="1" i="1">
                              <a:effectLst/>
                              <a:latin typeface="Cambria Math" panose="02040503050406030204" pitchFamily="18" charset="0"/>
                              <a:ea typeface="SimSun" panose="02010600030101010101" pitchFamily="2" charset="-122"/>
                            </a:rPr>
                          </m:ctrlPr>
                        </m:sSubPr>
                        <m:e>
                          <m:r>
                            <a:rPr lang="en-US" sz="1800" b="1" i="1">
                              <a:effectLst/>
                              <a:latin typeface="Cambria Math" panose="02040503050406030204" pitchFamily="18" charset="0"/>
                              <a:ea typeface="SimSun" panose="02010600030101010101" pitchFamily="2" charset="-122"/>
                            </a:rPr>
                            <m:t>𝒏</m:t>
                          </m:r>
                        </m:e>
                        <m:sub>
                          <m:r>
                            <a:rPr lang="en-US" sz="1800" b="1" i="1">
                              <a:effectLst/>
                              <a:latin typeface="Cambria Math" panose="02040503050406030204" pitchFamily="18" charset="0"/>
                              <a:ea typeface="SimSun" panose="02010600030101010101" pitchFamily="2" charset="-122"/>
                            </a:rPr>
                            <m:t>𝒊</m:t>
                          </m:r>
                        </m:sub>
                      </m:sSub>
                    </m:oMath>
                  </m:oMathPara>
                </a14:m>
                <a:endParaRPr lang="en-US" sz="1800" dirty="0">
                  <a:effectLst/>
                  <a:latin typeface="Times New Roman" panose="02020603050405020304" pitchFamily="18" charset="0"/>
                  <a:ea typeface="SimSun" panose="02010600030101010101" pitchFamily="2" charset="-122"/>
                </a:endParaRPr>
              </a:p>
              <a:p>
                <a:pPr marL="0" marR="0" indent="457200">
                  <a:spcBef>
                    <a:spcPts val="0"/>
                  </a:spcBef>
                  <a:spcAft>
                    <a:spcPts val="0"/>
                  </a:spcAft>
                </a:pPr>
                <a:r>
                  <a:rPr lang="en-US" sz="1800" b="1" dirty="0">
                    <a:effectLst/>
                    <a:latin typeface="Times New Roman" panose="02020603050405020304" pitchFamily="18" charset="0"/>
                    <a:ea typeface="SimSun" panose="02010600030101010101" pitchFamily="2" charset="-122"/>
                  </a:rPr>
                  <a:t> </a:t>
                </a:r>
                <a:endParaRPr lang="en-US" sz="1800" dirty="0">
                  <a:effectLst/>
                  <a:latin typeface="Times New Roman" panose="02020603050405020304" pitchFamily="18" charset="0"/>
                  <a:ea typeface="SimSun" panose="02010600030101010101" pitchFamily="2" charset="-122"/>
                </a:endParaRPr>
              </a:p>
              <a:p>
                <a:pPr marL="0" marR="0" indent="457200">
                  <a:spcBef>
                    <a:spcPts val="0"/>
                  </a:spcBef>
                  <a:spcAft>
                    <a:spcPts val="0"/>
                  </a:spcAft>
                </a:pPr>
                <a14:m>
                  <m:oMath xmlns:m="http://schemas.openxmlformats.org/officeDocument/2006/math">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𝐴</m:t>
                        </m:r>
                      </m:e>
                      <m:sub>
                        <m:r>
                          <a:rPr lang="en-US" sz="1800" i="1">
                            <a:effectLst/>
                            <a:latin typeface="Cambria Math" panose="02040503050406030204" pitchFamily="18" charset="0"/>
                            <a:ea typeface="SimSun" panose="02010600030101010101" pitchFamily="2" charset="-122"/>
                          </a:rPr>
                          <m:t>𝑡𝑜𝑡</m:t>
                        </m:r>
                      </m:sub>
                    </m:sSub>
                    <m:r>
                      <a:rPr lang="en-US" sz="1800" i="1">
                        <a:effectLst/>
                        <a:latin typeface="Cambria Math" panose="02040503050406030204" pitchFamily="18" charset="0"/>
                        <a:ea typeface="SimSun" panose="02010600030101010101" pitchFamily="2" charset="-122"/>
                      </a:rPr>
                      <m:t>=</m:t>
                    </m:r>
                    <m:r>
                      <a:rPr lang="en-US" sz="1800" i="1">
                        <a:effectLst/>
                        <a:latin typeface="Cambria Math" panose="02040503050406030204" pitchFamily="18" charset="0"/>
                        <a:ea typeface="SimSun" panose="02010600030101010101" pitchFamily="2" charset="-122"/>
                      </a:rPr>
                      <m:t>𝜋</m:t>
                    </m:r>
                    <m:r>
                      <a:rPr lang="en-US" sz="1800" i="1">
                        <a:effectLst/>
                        <a:latin typeface="Cambria Math" panose="02040503050406030204" pitchFamily="18" charset="0"/>
                        <a:ea typeface="SimSun" panose="02010600030101010101" pitchFamily="2" charset="-122"/>
                      </a:rPr>
                      <m:t>𝑑</m:t>
                    </m:r>
                    <m:r>
                      <a:rPr lang="en-US" sz="1800" i="1">
                        <a:effectLst/>
                        <a:latin typeface="Cambria Math" panose="02040503050406030204" pitchFamily="18" charset="0"/>
                        <a:ea typeface="SimSun" panose="02010600030101010101" pitchFamily="2" charset="-122"/>
                      </a:rPr>
                      <m:t>(</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𝑦</m:t>
                        </m:r>
                      </m:e>
                      <m:sub>
                        <m:r>
                          <a:rPr lang="en-US" sz="1800" i="1">
                            <a:effectLst/>
                            <a:latin typeface="Cambria Math" panose="02040503050406030204" pitchFamily="18" charset="0"/>
                            <a:ea typeface="SimSun" panose="02010600030101010101" pitchFamily="2" charset="-122"/>
                          </a:rPr>
                          <m:t>𝑖</m:t>
                        </m:r>
                        <m:r>
                          <a:rPr lang="en-US" sz="1800" i="1">
                            <a:effectLst/>
                            <a:latin typeface="Cambria Math" panose="02040503050406030204" pitchFamily="18" charset="0"/>
                            <a:ea typeface="SimSun" panose="02010600030101010101" pitchFamily="2" charset="-122"/>
                          </a:rPr>
                          <m:t>+1</m:t>
                        </m:r>
                      </m:sub>
                    </m:sSub>
                    <m:r>
                      <a:rPr lang="en-US" sz="1800" i="1">
                        <a:effectLst/>
                        <a:latin typeface="Cambria Math" panose="02040503050406030204" pitchFamily="18" charset="0"/>
                        <a:ea typeface="SimSun" panose="02010600030101010101" pitchFamily="2" charset="-122"/>
                      </a:rPr>
                      <m:t>+</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𝑦</m:t>
                        </m:r>
                      </m:e>
                      <m:sub>
                        <m:r>
                          <a:rPr lang="en-US" sz="1800" i="1">
                            <a:effectLst/>
                            <a:latin typeface="Cambria Math" panose="02040503050406030204" pitchFamily="18" charset="0"/>
                            <a:ea typeface="SimSun" panose="02010600030101010101" pitchFamily="2" charset="-122"/>
                          </a:rPr>
                          <m:t>𝑖</m:t>
                        </m:r>
                      </m:sub>
                    </m:sSub>
                    <m:r>
                      <a:rPr lang="en-US" sz="1800" i="1">
                        <a:effectLst/>
                        <a:latin typeface="Cambria Math" panose="02040503050406030204" pitchFamily="18" charset="0"/>
                        <a:ea typeface="SimSun" panose="02010600030101010101" pitchFamily="2" charset="-122"/>
                      </a:rPr>
                      <m:t>)</m:t>
                    </m:r>
                  </m:oMath>
                </a14:m>
                <a:r>
                  <a:rPr lang="en-US" sz="1800" dirty="0">
                    <a:effectLst/>
                    <a:latin typeface="Times New Roman" panose="02020603050405020304" pitchFamily="18" charset="0"/>
                    <a:ea typeface="SimSun" panose="02010600030101010101" pitchFamily="2" charset="-122"/>
                  </a:rPr>
                  <a:t>		</a:t>
                </a:r>
              </a:p>
              <a:p>
                <a:pPr marL="0" marR="0" indent="457200">
                  <a:spcBef>
                    <a:spcPts val="0"/>
                  </a:spcBef>
                  <a:spcAft>
                    <a:spcPts val="0"/>
                  </a:spcAft>
                </a:pPr>
                <a14:m>
                  <m:oMath xmlns:m="http://schemas.openxmlformats.org/officeDocument/2006/math">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𝑑</m:t>
                        </m:r>
                      </m:e>
                      <m:sub>
                        <m:r>
                          <a:rPr lang="en-US" sz="1800" i="1">
                            <a:effectLst/>
                            <a:latin typeface="Cambria Math" panose="02040503050406030204" pitchFamily="18" charset="0"/>
                            <a:ea typeface="SimSun" panose="02010600030101010101" pitchFamily="2" charset="-122"/>
                          </a:rPr>
                          <m:t>𝑠𝑒𝑔</m:t>
                        </m:r>
                      </m:sub>
                    </m:sSub>
                    <m:r>
                      <a:rPr lang="en-US" sz="1800" i="1">
                        <a:effectLst/>
                        <a:latin typeface="Cambria Math" panose="02040503050406030204" pitchFamily="18" charset="0"/>
                        <a:ea typeface="SimSun" panose="02010600030101010101" pitchFamily="2" charset="-122"/>
                      </a:rPr>
                      <m:t>= </m:t>
                    </m:r>
                    <m:rad>
                      <m:radPr>
                        <m:degHide m:val="on"/>
                        <m:ctrlPr>
                          <a:rPr lang="en-US" sz="1800" i="1">
                            <a:effectLst/>
                            <a:latin typeface="Cambria Math" panose="02040503050406030204" pitchFamily="18" charset="0"/>
                            <a:ea typeface="SimSun" panose="02010600030101010101" pitchFamily="2" charset="-122"/>
                          </a:rPr>
                        </m:ctrlPr>
                      </m:radPr>
                      <m:deg/>
                      <m:e>
                        <m:sSup>
                          <m:sSupPr>
                            <m:ctrlPr>
                              <a:rPr lang="en-US" sz="1800" i="1">
                                <a:effectLst/>
                                <a:latin typeface="Cambria Math" panose="02040503050406030204" pitchFamily="18" charset="0"/>
                                <a:ea typeface="SimSun" panose="02010600030101010101" pitchFamily="2" charset="-122"/>
                              </a:rPr>
                            </m:ctrlPr>
                          </m:sSupPr>
                          <m:e>
                            <m:d>
                              <m:dPr>
                                <m:ctrlPr>
                                  <a:rPr lang="en-US" sz="1800" i="1">
                                    <a:effectLst/>
                                    <a:latin typeface="Cambria Math" panose="02040503050406030204" pitchFamily="18" charset="0"/>
                                    <a:ea typeface="SimSun" panose="02010600030101010101" pitchFamily="2" charset="-122"/>
                                  </a:rPr>
                                </m:ctrlPr>
                              </m:dPr>
                              <m:e>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𝑦</m:t>
                                    </m:r>
                                  </m:e>
                                  <m:sub>
                                    <m:r>
                                      <a:rPr lang="en-US" sz="1800" i="1">
                                        <a:effectLst/>
                                        <a:latin typeface="Cambria Math" panose="02040503050406030204" pitchFamily="18" charset="0"/>
                                        <a:ea typeface="SimSun" panose="02010600030101010101" pitchFamily="2" charset="-122"/>
                                      </a:rPr>
                                      <m:t>𝑖</m:t>
                                    </m:r>
                                    <m:r>
                                      <a:rPr lang="en-US" sz="1800" i="1">
                                        <a:effectLst/>
                                        <a:latin typeface="Cambria Math" panose="02040503050406030204" pitchFamily="18" charset="0"/>
                                        <a:ea typeface="SimSun" panose="02010600030101010101" pitchFamily="2" charset="-122"/>
                                      </a:rPr>
                                      <m:t>+1</m:t>
                                    </m:r>
                                  </m:sub>
                                </m:sSub>
                                <m:r>
                                  <a:rPr lang="en-US" sz="1800" i="1">
                                    <a:effectLst/>
                                    <a:latin typeface="Cambria Math" panose="02040503050406030204" pitchFamily="18" charset="0"/>
                                    <a:ea typeface="SimSun" panose="02010600030101010101" pitchFamily="2" charset="-122"/>
                                  </a:rPr>
                                  <m:t>−</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𝑦</m:t>
                                    </m:r>
                                  </m:e>
                                  <m:sub>
                                    <m:r>
                                      <a:rPr lang="en-US" sz="1800" i="1">
                                        <a:effectLst/>
                                        <a:latin typeface="Cambria Math" panose="02040503050406030204" pitchFamily="18" charset="0"/>
                                        <a:ea typeface="SimSun" panose="02010600030101010101" pitchFamily="2" charset="-122"/>
                                      </a:rPr>
                                      <m:t>𝑖</m:t>
                                    </m:r>
                                  </m:sub>
                                </m:sSub>
                              </m:e>
                            </m:d>
                          </m:e>
                          <m:sup>
                            <m:r>
                              <a:rPr lang="en-US" sz="1800" i="1">
                                <a:effectLst/>
                                <a:latin typeface="Cambria Math" panose="02040503050406030204" pitchFamily="18" charset="0"/>
                                <a:ea typeface="SimSun" panose="02010600030101010101" pitchFamily="2" charset="-122"/>
                              </a:rPr>
                              <m:t>2</m:t>
                            </m:r>
                          </m:sup>
                        </m:sSup>
                        <m:r>
                          <a:rPr lang="en-US" sz="1800" i="1">
                            <a:effectLst/>
                            <a:latin typeface="Cambria Math" panose="02040503050406030204" pitchFamily="18" charset="0"/>
                            <a:ea typeface="SimSun" panose="02010600030101010101" pitchFamily="2" charset="-122"/>
                          </a:rPr>
                          <m:t>+</m:t>
                        </m:r>
                        <m:sSup>
                          <m:sSupPr>
                            <m:ctrlPr>
                              <a:rPr lang="en-US" sz="1800" i="1">
                                <a:effectLst/>
                                <a:latin typeface="Cambria Math" panose="02040503050406030204" pitchFamily="18" charset="0"/>
                                <a:ea typeface="SimSun" panose="02010600030101010101" pitchFamily="2" charset="-122"/>
                              </a:rPr>
                            </m:ctrlPr>
                          </m:sSupPr>
                          <m:e>
                            <m:d>
                              <m:dPr>
                                <m:ctrlPr>
                                  <a:rPr lang="en-US" sz="1800" i="1">
                                    <a:effectLst/>
                                    <a:latin typeface="Cambria Math" panose="02040503050406030204" pitchFamily="18" charset="0"/>
                                    <a:ea typeface="SimSun" panose="02010600030101010101" pitchFamily="2" charset="-122"/>
                                  </a:rPr>
                                </m:ctrlPr>
                              </m:dPr>
                              <m:e>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𝑥</m:t>
                                    </m:r>
                                  </m:e>
                                  <m:sub>
                                    <m:r>
                                      <a:rPr lang="en-US" sz="1800" i="1">
                                        <a:effectLst/>
                                        <a:latin typeface="Cambria Math" panose="02040503050406030204" pitchFamily="18" charset="0"/>
                                        <a:ea typeface="SimSun" panose="02010600030101010101" pitchFamily="2" charset="-122"/>
                                      </a:rPr>
                                      <m:t>𝑖</m:t>
                                    </m:r>
                                    <m:r>
                                      <a:rPr lang="en-US" sz="1800" i="1">
                                        <a:effectLst/>
                                        <a:latin typeface="Cambria Math" panose="02040503050406030204" pitchFamily="18" charset="0"/>
                                        <a:ea typeface="SimSun" panose="02010600030101010101" pitchFamily="2" charset="-122"/>
                                      </a:rPr>
                                      <m:t>+1</m:t>
                                    </m:r>
                                  </m:sub>
                                </m:sSub>
                                <m:r>
                                  <a:rPr lang="en-US" sz="1800" i="1">
                                    <a:effectLst/>
                                    <a:latin typeface="Cambria Math" panose="02040503050406030204" pitchFamily="18" charset="0"/>
                                    <a:ea typeface="SimSun" panose="02010600030101010101" pitchFamily="2" charset="-122"/>
                                  </a:rPr>
                                  <m:t>−</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𝑥</m:t>
                                    </m:r>
                                  </m:e>
                                  <m:sub>
                                    <m:r>
                                      <a:rPr lang="en-US" sz="1800" i="1">
                                        <a:effectLst/>
                                        <a:latin typeface="Cambria Math" panose="02040503050406030204" pitchFamily="18" charset="0"/>
                                        <a:ea typeface="SimSun" panose="02010600030101010101" pitchFamily="2" charset="-122"/>
                                      </a:rPr>
                                      <m:t>𝑖</m:t>
                                    </m:r>
                                  </m:sub>
                                </m:sSub>
                              </m:e>
                            </m:d>
                          </m:e>
                          <m:sup>
                            <m:r>
                              <a:rPr lang="en-US" sz="1800" i="1">
                                <a:effectLst/>
                                <a:latin typeface="Cambria Math" panose="02040503050406030204" pitchFamily="18" charset="0"/>
                                <a:ea typeface="SimSun" panose="02010600030101010101" pitchFamily="2" charset="-122"/>
                              </a:rPr>
                              <m:t>2</m:t>
                            </m:r>
                          </m:sup>
                        </m:sSup>
                      </m:e>
                    </m:rad>
                  </m:oMath>
                </a14:m>
                <a:r>
                  <a:rPr lang="en-US" sz="1800" dirty="0">
                    <a:effectLst/>
                    <a:latin typeface="Times New Roman" panose="02020603050405020304" pitchFamily="18" charset="0"/>
                    <a:ea typeface="SimSun" panose="02010600030101010101" pitchFamily="2" charset="-122"/>
                  </a:rPr>
                  <a:t>	</a:t>
                </a:r>
              </a:p>
              <a:p>
                <a:pPr marL="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𝐴</m:t>
                          </m:r>
                        </m:e>
                        <m:sub>
                          <m:r>
                            <a:rPr lang="en-US" sz="1800" i="1">
                              <a:effectLst/>
                              <a:latin typeface="Cambria Math" panose="02040503050406030204" pitchFamily="18" charset="0"/>
                              <a:ea typeface="SimSun" panose="02010600030101010101" pitchFamily="2" charset="-122"/>
                            </a:rPr>
                            <m:t>𝑖</m:t>
                          </m:r>
                          <m:r>
                            <a:rPr lang="en-US" sz="1800" i="1">
                              <a:effectLst/>
                              <a:latin typeface="Cambria Math" panose="02040503050406030204" pitchFamily="18" charset="0"/>
                              <a:ea typeface="SimSun" panose="02010600030101010101" pitchFamily="2" charset="-122"/>
                            </a:rPr>
                            <m:t>,</m:t>
                          </m:r>
                          <m:r>
                            <a:rPr lang="en-US" sz="1800" i="1">
                              <a:effectLst/>
                              <a:latin typeface="Cambria Math" panose="02040503050406030204" pitchFamily="18" charset="0"/>
                              <a:ea typeface="SimSun" panose="02010600030101010101" pitchFamily="2" charset="-122"/>
                            </a:rPr>
                            <m:t>𝑗</m:t>
                          </m:r>
                        </m:sub>
                      </m:sSub>
                      <m:r>
                        <a:rPr lang="en-US" sz="1800" i="1">
                          <a:effectLst/>
                          <a:latin typeface="Cambria Math" panose="02040503050406030204" pitchFamily="18" charset="0"/>
                          <a:ea typeface="SimSun" panose="02010600030101010101" pitchFamily="2" charset="-122"/>
                        </a:rPr>
                        <m:t>=</m:t>
                      </m:r>
                      <m:f>
                        <m:fPr>
                          <m:ctrlPr>
                            <a:rPr lang="en-US" sz="1800" i="1">
                              <a:effectLst/>
                              <a:latin typeface="Cambria Math" panose="02040503050406030204" pitchFamily="18" charset="0"/>
                              <a:ea typeface="SimSun" panose="02010600030101010101" pitchFamily="2" charset="-122"/>
                            </a:rPr>
                          </m:ctrlPr>
                        </m:fPr>
                        <m:num>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𝐴</m:t>
                              </m:r>
                            </m:e>
                            <m:sub>
                              <m:r>
                                <a:rPr lang="en-US" sz="1800" i="1">
                                  <a:effectLst/>
                                  <a:latin typeface="Cambria Math" panose="02040503050406030204" pitchFamily="18" charset="0"/>
                                  <a:ea typeface="SimSun" panose="02010600030101010101" pitchFamily="2" charset="-122"/>
                                </a:rPr>
                                <m:t>𝑡𝑜𝑡</m:t>
                              </m:r>
                            </m:sub>
                          </m:sSub>
                        </m:num>
                        <m:den>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𝑁</m:t>
                              </m:r>
                            </m:e>
                            <m:sub>
                              <m:r>
                                <a:rPr lang="en-US" sz="1800" i="1">
                                  <a:effectLst/>
                                  <a:latin typeface="Cambria Math" panose="02040503050406030204" pitchFamily="18" charset="0"/>
                                  <a:ea typeface="SimSun" panose="02010600030101010101" pitchFamily="2" charset="-122"/>
                                </a:rPr>
                                <m:t>𝑠𝑒𝑔</m:t>
                              </m:r>
                            </m:sub>
                          </m:sSub>
                        </m:den>
                      </m:f>
                    </m:oMath>
                  </m:oMathPara>
                </a14:m>
                <a:endParaRPr lang="en-US" sz="1800" dirty="0">
                  <a:effectLst/>
                  <a:latin typeface="Times New Roman" panose="02020603050405020304" pitchFamily="18" charset="0"/>
                  <a:ea typeface="SimSun" panose="02010600030101010101" pitchFamily="2" charset="-122"/>
                </a:endParaRPr>
              </a:p>
            </p:txBody>
          </p:sp>
        </mc:Choice>
        <mc:Fallback xmlns="">
          <p:sp>
            <p:nvSpPr>
              <p:cNvPr id="8" name="TextBox 7">
                <a:extLst>
                  <a:ext uri="{FF2B5EF4-FFF2-40B4-BE49-F238E27FC236}">
                    <a16:creationId xmlns:a16="http://schemas.microsoft.com/office/drawing/2014/main" id="{7389B52E-15D2-8B54-9182-70D8CF2F7861}"/>
                  </a:ext>
                </a:extLst>
              </p:cNvPr>
              <p:cNvSpPr txBox="1">
                <a:spLocks noRot="1" noChangeAspect="1" noMove="1" noResize="1" noEditPoints="1" noAdjustHandles="1" noChangeArrowheads="1" noChangeShapeType="1" noTextEdit="1"/>
              </p:cNvSpPr>
              <p:nvPr/>
            </p:nvSpPr>
            <p:spPr>
              <a:xfrm>
                <a:off x="6934200" y="3491691"/>
                <a:ext cx="4572000" cy="308590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73B5B32-1A26-451C-1F45-E2FF7CDD7CB5}"/>
                  </a:ext>
                </a:extLst>
              </p:cNvPr>
              <p:cNvSpPr txBox="1"/>
              <p:nvPr/>
            </p:nvSpPr>
            <p:spPr>
              <a:xfrm>
                <a:off x="6934200" y="973438"/>
                <a:ext cx="4267200" cy="1998304"/>
              </a:xfrm>
              <a:prstGeom prst="rect">
                <a:avLst/>
              </a:prstGeom>
              <a:noFill/>
            </p:spPr>
            <p:txBody>
              <a:bodyPr wrap="square">
                <a:spAutoFit/>
              </a:bodyPr>
              <a:lstStyle/>
              <a:p>
                <a:pPr marL="0" marR="0" indent="457200">
                  <a:spcBef>
                    <a:spcPts val="0"/>
                  </a:spcBef>
                  <a:spcAft>
                    <a:spcPts val="0"/>
                  </a:spcAft>
                </a:pPr>
                <a14:m>
                  <m:oMath xmlns:m="http://schemas.openxmlformats.org/officeDocument/2006/math">
                    <m:sSub>
                      <m:sSubPr>
                        <m:ctrlPr>
                          <a:rPr lang="en-US" sz="1800" i="1" smtClean="0">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𝜙</m:t>
                        </m:r>
                      </m:e>
                      <m:sub>
                        <m:r>
                          <a:rPr lang="en-US" sz="1800" i="1">
                            <a:effectLst/>
                            <a:latin typeface="Cambria Math" panose="02040503050406030204" pitchFamily="18" charset="0"/>
                            <a:ea typeface="SimSun" panose="02010600030101010101" pitchFamily="2" charset="-122"/>
                          </a:rPr>
                          <m:t>𝑠𝑒𝑔</m:t>
                        </m:r>
                      </m:sub>
                    </m:sSub>
                    <m:r>
                      <a:rPr lang="en-US" sz="1800" i="1">
                        <a:effectLst/>
                        <a:latin typeface="Cambria Math" panose="02040503050406030204" pitchFamily="18" charset="0"/>
                        <a:ea typeface="SimSun" panose="02010600030101010101" pitchFamily="2" charset="-122"/>
                      </a:rPr>
                      <m:t>=</m:t>
                    </m:r>
                    <m:f>
                      <m:fPr>
                        <m:ctrlPr>
                          <a:rPr lang="en-US" sz="1800" i="1">
                            <a:effectLst/>
                            <a:latin typeface="Cambria Math" panose="02040503050406030204" pitchFamily="18" charset="0"/>
                            <a:ea typeface="SimSun" panose="02010600030101010101" pitchFamily="2" charset="-122"/>
                          </a:rPr>
                        </m:ctrlPr>
                      </m:fPr>
                      <m:num>
                        <m:f>
                          <m:fPr>
                            <m:ctrlPr>
                              <a:rPr lang="en-US" sz="1800" i="1">
                                <a:effectLst/>
                                <a:latin typeface="Cambria Math" panose="02040503050406030204" pitchFamily="18" charset="0"/>
                                <a:ea typeface="SimSun" panose="02010600030101010101" pitchFamily="2" charset="-122"/>
                              </a:rPr>
                            </m:ctrlPr>
                          </m:fPr>
                          <m:num>
                            <m:r>
                              <a:rPr lang="en-US" sz="1800" i="1">
                                <a:effectLst/>
                                <a:latin typeface="Cambria Math" panose="02040503050406030204" pitchFamily="18" charset="0"/>
                                <a:ea typeface="SimSun" panose="02010600030101010101" pitchFamily="2" charset="-122"/>
                              </a:rPr>
                              <m:t>𝜋</m:t>
                            </m:r>
                          </m:num>
                          <m:den>
                            <m:r>
                              <a:rPr lang="en-US" sz="1800" i="1">
                                <a:effectLst/>
                                <a:latin typeface="Cambria Math" panose="02040503050406030204" pitchFamily="18" charset="0"/>
                                <a:ea typeface="SimSun" panose="02010600030101010101" pitchFamily="2" charset="-122"/>
                              </a:rPr>
                              <m:t>2</m:t>
                            </m:r>
                          </m:den>
                        </m:f>
                        <m:r>
                          <a:rPr lang="en-US" sz="1800" i="1">
                            <a:effectLst/>
                            <a:latin typeface="Cambria Math" panose="02040503050406030204" pitchFamily="18" charset="0"/>
                            <a:ea typeface="SimSun" panose="02010600030101010101" pitchFamily="2" charset="-122"/>
                          </a:rPr>
                          <m:t>−</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𝛿</m:t>
                            </m:r>
                          </m:e>
                          <m:sub>
                            <m:r>
                              <a:rPr lang="en-US" sz="1800" i="1">
                                <a:effectLst/>
                                <a:latin typeface="Cambria Math" panose="02040503050406030204" pitchFamily="18" charset="0"/>
                                <a:ea typeface="SimSun" panose="02010600030101010101" pitchFamily="2" charset="-122"/>
                              </a:rPr>
                              <m:t>𝑓𝑙𝑎𝑛𝑘</m:t>
                            </m:r>
                          </m:sub>
                        </m:sSub>
                      </m:num>
                      <m:den>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𝑁</m:t>
                            </m:r>
                          </m:e>
                          <m:sub>
                            <m:r>
                              <a:rPr lang="en-US" sz="1800" i="1">
                                <a:effectLst/>
                                <a:latin typeface="Cambria Math" panose="02040503050406030204" pitchFamily="18" charset="0"/>
                                <a:ea typeface="SimSun" panose="02010600030101010101" pitchFamily="2" charset="-122"/>
                              </a:rPr>
                              <m:t>𝑠𝑒𝑔</m:t>
                            </m:r>
                          </m:sub>
                        </m:sSub>
                      </m:den>
                    </m:f>
                  </m:oMath>
                </a14:m>
                <a:r>
                  <a:rPr lang="en-US" sz="18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𝜙</m:t>
                        </m:r>
                      </m:e>
                      <m:sub>
                        <m:r>
                          <a:rPr lang="en-US" sz="1800" i="1">
                            <a:effectLst/>
                            <a:latin typeface="Cambria Math" panose="02040503050406030204" pitchFamily="18" charset="0"/>
                            <a:ea typeface="SimSun" panose="02010600030101010101" pitchFamily="2" charset="-122"/>
                          </a:rPr>
                          <m:t>𝑖</m:t>
                        </m:r>
                      </m:sub>
                    </m:sSub>
                    <m:r>
                      <a:rPr lang="en-US" sz="1800" i="1">
                        <a:effectLst/>
                        <a:latin typeface="Cambria Math" panose="02040503050406030204" pitchFamily="18" charset="0"/>
                        <a:ea typeface="SimSun" panose="02010600030101010101" pitchFamily="2" charset="-122"/>
                      </a:rPr>
                      <m:t>=</m:t>
                    </m:r>
                    <m:f>
                      <m:fPr>
                        <m:ctrlPr>
                          <a:rPr lang="en-US" sz="1800" i="1">
                            <a:effectLst/>
                            <a:latin typeface="Cambria Math" panose="02040503050406030204" pitchFamily="18" charset="0"/>
                            <a:ea typeface="SimSun" panose="02010600030101010101" pitchFamily="2" charset="-122"/>
                          </a:rPr>
                        </m:ctrlPr>
                      </m:fPr>
                      <m:num>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𝜙</m:t>
                            </m:r>
                          </m:e>
                          <m:sub>
                            <m:r>
                              <a:rPr lang="en-US" sz="1800" i="1">
                                <a:effectLst/>
                                <a:latin typeface="Cambria Math" panose="02040503050406030204" pitchFamily="18" charset="0"/>
                                <a:ea typeface="SimSun" panose="02010600030101010101" pitchFamily="2" charset="-122"/>
                              </a:rPr>
                              <m:t>𝑠𝑒𝑔</m:t>
                            </m:r>
                          </m:sub>
                        </m:sSub>
                        <m:d>
                          <m:dPr>
                            <m:ctrlPr>
                              <a:rPr lang="en-US" sz="1800" i="1">
                                <a:effectLst/>
                                <a:latin typeface="Cambria Math" panose="02040503050406030204" pitchFamily="18" charset="0"/>
                                <a:ea typeface="SimSun" panose="02010600030101010101" pitchFamily="2" charset="-122"/>
                              </a:rPr>
                            </m:ctrlPr>
                          </m:dPr>
                          <m:e>
                            <m:r>
                              <a:rPr lang="en-US" sz="1800" i="1">
                                <a:effectLst/>
                                <a:latin typeface="Cambria Math" panose="02040503050406030204" pitchFamily="18" charset="0"/>
                                <a:ea typeface="SimSun" panose="02010600030101010101" pitchFamily="2" charset="-122"/>
                              </a:rPr>
                              <m:t>2</m:t>
                            </m:r>
                            <m:r>
                              <a:rPr lang="en-US" sz="1800" i="1">
                                <a:effectLst/>
                                <a:latin typeface="Cambria Math" panose="02040503050406030204" pitchFamily="18" charset="0"/>
                                <a:ea typeface="SimSun" panose="02010600030101010101" pitchFamily="2" charset="-122"/>
                              </a:rPr>
                              <m:t>𝑖</m:t>
                            </m:r>
                            <m:r>
                              <a:rPr lang="en-US" sz="1800" i="1">
                                <a:effectLst/>
                                <a:latin typeface="Cambria Math" panose="02040503050406030204" pitchFamily="18" charset="0"/>
                                <a:ea typeface="SimSun" panose="02010600030101010101" pitchFamily="2" charset="-122"/>
                              </a:rPr>
                              <m:t>−1</m:t>
                            </m:r>
                          </m:e>
                        </m:d>
                      </m:num>
                      <m:den>
                        <m:r>
                          <a:rPr lang="en-US" sz="1800" i="1">
                            <a:effectLst/>
                            <a:latin typeface="Cambria Math" panose="02040503050406030204" pitchFamily="18" charset="0"/>
                            <a:ea typeface="SimSun" panose="02010600030101010101" pitchFamily="2" charset="-122"/>
                          </a:rPr>
                          <m:t>2</m:t>
                        </m:r>
                      </m:den>
                    </m:f>
                  </m:oMath>
                </a14:m>
                <a:r>
                  <a:rPr lang="en-US" sz="18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𝑥</m:t>
                        </m:r>
                      </m:e>
                      <m:sub>
                        <m:r>
                          <a:rPr lang="en-US" sz="1800" i="1">
                            <a:effectLst/>
                            <a:latin typeface="Cambria Math" panose="02040503050406030204" pitchFamily="18" charset="0"/>
                            <a:ea typeface="SimSun" panose="02010600030101010101" pitchFamily="2" charset="-122"/>
                          </a:rPr>
                          <m:t>𝑖</m:t>
                        </m:r>
                        <m:r>
                          <a:rPr lang="en-US" sz="1800" i="1">
                            <a:effectLst/>
                            <a:latin typeface="Cambria Math" panose="02040503050406030204" pitchFamily="18" charset="0"/>
                            <a:ea typeface="SimSun" panose="02010600030101010101" pitchFamily="2" charset="-122"/>
                          </a:rPr>
                          <m:t>+1</m:t>
                        </m:r>
                      </m:sub>
                    </m:sSub>
                    <m:r>
                      <a:rPr lang="en-US" sz="1800" i="1">
                        <a:effectLst/>
                        <a:latin typeface="Cambria Math" panose="02040503050406030204" pitchFamily="18" charset="0"/>
                        <a:ea typeface="SimSun" panose="02010600030101010101" pitchFamily="2" charset="-122"/>
                      </a:rPr>
                      <m:t>=</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𝑅</m:t>
                        </m:r>
                      </m:e>
                      <m:sub>
                        <m:r>
                          <a:rPr lang="en-US" sz="1800" i="1">
                            <a:effectLst/>
                            <a:latin typeface="Cambria Math" panose="02040503050406030204" pitchFamily="18" charset="0"/>
                            <a:ea typeface="SimSun" panose="02010600030101010101" pitchFamily="2" charset="-122"/>
                          </a:rPr>
                          <m:t>𝑁</m:t>
                        </m:r>
                      </m:sub>
                    </m:sSub>
                    <m:r>
                      <a:rPr lang="en-US" sz="1800" i="1">
                        <a:effectLst/>
                        <a:latin typeface="Cambria Math" panose="02040503050406030204" pitchFamily="18" charset="0"/>
                        <a:ea typeface="SimSun" panose="02010600030101010101" pitchFamily="2" charset="-122"/>
                      </a:rPr>
                      <m:t>−</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𝑅</m:t>
                        </m:r>
                      </m:e>
                      <m:sub>
                        <m:r>
                          <a:rPr lang="en-US" sz="1800" i="1">
                            <a:effectLst/>
                            <a:latin typeface="Cambria Math" panose="02040503050406030204" pitchFamily="18" charset="0"/>
                            <a:ea typeface="SimSun" panose="02010600030101010101" pitchFamily="2" charset="-122"/>
                          </a:rPr>
                          <m:t>𝑁</m:t>
                        </m:r>
                      </m:sub>
                    </m:sSub>
                    <m:r>
                      <m:rPr>
                        <m:sty m:val="p"/>
                      </m:rPr>
                      <a:rPr lang="en-US" sz="1800">
                        <a:effectLst/>
                        <a:latin typeface="Cambria Math" panose="02040503050406030204" pitchFamily="18" charset="0"/>
                        <a:ea typeface="SimSun" panose="02010600030101010101" pitchFamily="2" charset="-122"/>
                      </a:rPr>
                      <m:t>cos</m:t>
                    </m:r>
                    <m:r>
                      <a:rPr lang="en-US" sz="1800">
                        <a:effectLst/>
                        <a:latin typeface="Cambria Math" panose="02040503050406030204" pitchFamily="18" charset="0"/>
                        <a:ea typeface="SimSun" panose="02010600030101010101" pitchFamily="2" charset="-122"/>
                      </a:rPr>
                      <m:t>⁡</m:t>
                    </m:r>
                    <m:r>
                      <a:rPr lang="en-US" sz="1800" i="1">
                        <a:effectLst/>
                        <a:latin typeface="Cambria Math" panose="02040503050406030204" pitchFamily="18" charset="0"/>
                        <a:ea typeface="SimSun" panose="02010600030101010101" pitchFamily="2" charset="-122"/>
                      </a:rPr>
                      <m:t>(</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𝜙</m:t>
                        </m:r>
                      </m:e>
                      <m:sub>
                        <m:r>
                          <a:rPr lang="en-US" sz="1800" i="1">
                            <a:effectLst/>
                            <a:latin typeface="Cambria Math" panose="02040503050406030204" pitchFamily="18" charset="0"/>
                            <a:ea typeface="SimSun" panose="02010600030101010101" pitchFamily="2" charset="-122"/>
                          </a:rPr>
                          <m:t>𝑠𝑒𝑔</m:t>
                        </m:r>
                      </m:sub>
                    </m:sSub>
                    <m:r>
                      <a:rPr lang="en-US" sz="1800" i="1">
                        <a:effectLst/>
                        <a:latin typeface="Cambria Math" panose="02040503050406030204" pitchFamily="18" charset="0"/>
                        <a:ea typeface="SimSun" panose="02010600030101010101" pitchFamily="2" charset="-122"/>
                      </a:rPr>
                      <m:t>𝑖</m:t>
                    </m:r>
                    <m:r>
                      <a:rPr lang="en-US" sz="1800" i="1">
                        <a:effectLst/>
                        <a:latin typeface="Cambria Math" panose="02040503050406030204" pitchFamily="18" charset="0"/>
                        <a:ea typeface="SimSun" panose="02010600030101010101" pitchFamily="2" charset="-122"/>
                      </a:rPr>
                      <m:t>)</m:t>
                    </m:r>
                  </m:oMath>
                </a14:m>
                <a:r>
                  <a:rPr lang="en-US" sz="18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𝑦</m:t>
                        </m:r>
                      </m:e>
                      <m:sub>
                        <m:r>
                          <a:rPr lang="en-US" sz="1800" i="1">
                            <a:effectLst/>
                            <a:latin typeface="Cambria Math" panose="02040503050406030204" pitchFamily="18" charset="0"/>
                            <a:ea typeface="SimSun" panose="02010600030101010101" pitchFamily="2" charset="-122"/>
                          </a:rPr>
                          <m:t>𝑖</m:t>
                        </m:r>
                        <m:r>
                          <a:rPr lang="en-US" sz="1800" i="1">
                            <a:effectLst/>
                            <a:latin typeface="Cambria Math" panose="02040503050406030204" pitchFamily="18" charset="0"/>
                            <a:ea typeface="SimSun" panose="02010600030101010101" pitchFamily="2" charset="-122"/>
                          </a:rPr>
                          <m:t>+1</m:t>
                        </m:r>
                      </m:sub>
                    </m:sSub>
                    <m:r>
                      <a:rPr lang="en-US" sz="1800" i="1">
                        <a:effectLst/>
                        <a:latin typeface="Cambria Math" panose="02040503050406030204" pitchFamily="18" charset="0"/>
                        <a:ea typeface="SimSun" panose="02010600030101010101" pitchFamily="2" charset="-122"/>
                      </a:rPr>
                      <m:t>=</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𝑅</m:t>
                        </m:r>
                      </m:e>
                      <m:sub>
                        <m:r>
                          <a:rPr lang="en-US" sz="1800" i="1">
                            <a:effectLst/>
                            <a:latin typeface="Cambria Math" panose="02040503050406030204" pitchFamily="18" charset="0"/>
                            <a:ea typeface="SimSun" panose="02010600030101010101" pitchFamily="2" charset="-122"/>
                          </a:rPr>
                          <m:t>𝑁</m:t>
                        </m:r>
                      </m:sub>
                    </m:sSub>
                    <m:r>
                      <m:rPr>
                        <m:sty m:val="p"/>
                      </m:rPr>
                      <a:rPr lang="en-US" sz="1800">
                        <a:effectLst/>
                        <a:latin typeface="Cambria Math" panose="02040503050406030204" pitchFamily="18" charset="0"/>
                        <a:ea typeface="SimSun" panose="02010600030101010101" pitchFamily="2" charset="-122"/>
                      </a:rPr>
                      <m:t>sin</m:t>
                    </m:r>
                    <m:r>
                      <a:rPr lang="en-US" sz="1800" i="1">
                        <a:effectLst/>
                        <a:latin typeface="Cambria Math" panose="02040503050406030204" pitchFamily="18" charset="0"/>
                        <a:ea typeface="SimSun" panose="02010600030101010101" pitchFamily="2" charset="-122"/>
                      </a:rPr>
                      <m:t>(</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𝜙</m:t>
                        </m:r>
                      </m:e>
                      <m:sub>
                        <m:r>
                          <a:rPr lang="en-US" sz="1800" i="1">
                            <a:effectLst/>
                            <a:latin typeface="Cambria Math" panose="02040503050406030204" pitchFamily="18" charset="0"/>
                            <a:ea typeface="SimSun" panose="02010600030101010101" pitchFamily="2" charset="-122"/>
                          </a:rPr>
                          <m:t>𝑠𝑒𝑔</m:t>
                        </m:r>
                      </m:sub>
                    </m:sSub>
                    <m:r>
                      <a:rPr lang="en-US" sz="1800" i="1">
                        <a:effectLst/>
                        <a:latin typeface="Cambria Math" panose="02040503050406030204" pitchFamily="18" charset="0"/>
                        <a:ea typeface="SimSun" panose="02010600030101010101" pitchFamily="2" charset="-122"/>
                      </a:rPr>
                      <m:t>𝑖</m:t>
                    </m:r>
                    <m:r>
                      <a:rPr lang="en-US" sz="1800" i="1">
                        <a:effectLst/>
                        <a:latin typeface="Cambria Math" panose="02040503050406030204" pitchFamily="18" charset="0"/>
                        <a:ea typeface="SimSun" panose="02010600030101010101" pitchFamily="2" charset="-122"/>
                      </a:rPr>
                      <m:t>)</m:t>
                    </m:r>
                  </m:oMath>
                </a14:m>
                <a:r>
                  <a:rPr lang="en-US" sz="1800" dirty="0">
                    <a:effectLst/>
                    <a:latin typeface="Times New Roman" panose="02020603050405020304" pitchFamily="18" charset="0"/>
                    <a:ea typeface="SimSun" panose="02010600030101010101" pitchFamily="2" charset="-122"/>
                  </a:rPr>
                  <a:t>	</a:t>
                </a:r>
              </a:p>
              <a:p>
                <a:pPr marL="0" marR="0" indent="457200">
                  <a:spcBef>
                    <a:spcPts val="0"/>
                  </a:spcBef>
                  <a:spcAft>
                    <a:spcPts val="0"/>
                  </a:spcAft>
                </a:pPr>
                <a:r>
                  <a:rPr lang="en-US" sz="18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1800" b="1" i="1">
                            <a:effectLst/>
                            <a:latin typeface="Cambria Math" panose="02040503050406030204" pitchFamily="18" charset="0"/>
                            <a:ea typeface="SimSun" panose="02010600030101010101" pitchFamily="2" charset="-122"/>
                          </a:rPr>
                        </m:ctrlPr>
                      </m:sSubPr>
                      <m:e>
                        <m:r>
                          <a:rPr lang="en-US" sz="1800" b="1" i="1">
                            <a:effectLst/>
                            <a:latin typeface="Cambria Math" panose="02040503050406030204" pitchFamily="18" charset="0"/>
                            <a:ea typeface="SimSun" panose="02010600030101010101" pitchFamily="2" charset="-122"/>
                          </a:rPr>
                          <m:t>𝒏</m:t>
                        </m:r>
                      </m:e>
                      <m:sub>
                        <m:r>
                          <a:rPr lang="en-US" sz="1800" b="1" i="1">
                            <a:effectLst/>
                            <a:latin typeface="Cambria Math" panose="02040503050406030204" pitchFamily="18" charset="0"/>
                            <a:ea typeface="SimSun" panose="02010600030101010101" pitchFamily="2" charset="-122"/>
                          </a:rPr>
                          <m:t>𝒊</m:t>
                        </m:r>
                      </m:sub>
                    </m:sSub>
                    <m:r>
                      <a:rPr lang="en-US" sz="1800" b="1" i="1">
                        <a:effectLst/>
                        <a:latin typeface="Cambria Math" panose="02040503050406030204" pitchFamily="18" charset="0"/>
                        <a:ea typeface="SimSun" panose="02010600030101010101" pitchFamily="2" charset="-122"/>
                      </a:rPr>
                      <m:t>=</m:t>
                    </m:r>
                    <m:d>
                      <m:dPr>
                        <m:begChr m:val="["/>
                        <m:endChr m:val="]"/>
                        <m:ctrlPr>
                          <a:rPr lang="en-US" sz="1800" i="1">
                            <a:effectLst/>
                            <a:latin typeface="Cambria Math" panose="02040503050406030204" pitchFamily="18" charset="0"/>
                            <a:ea typeface="SimSun" panose="02010600030101010101" pitchFamily="2" charset="-122"/>
                          </a:rPr>
                        </m:ctrlPr>
                      </m:dPr>
                      <m:e>
                        <m:eqArr>
                          <m:eqArrPr>
                            <m:ctrlPr>
                              <a:rPr lang="en-US" sz="1800" i="1">
                                <a:effectLst/>
                                <a:latin typeface="Cambria Math" panose="02040503050406030204" pitchFamily="18" charset="0"/>
                                <a:ea typeface="SimSun" panose="02010600030101010101" pitchFamily="2" charset="-122"/>
                              </a:rPr>
                            </m:ctrlPr>
                          </m:eqArrPr>
                          <m:e>
                            <m:r>
                              <m:rPr>
                                <m:sty m:val="p"/>
                              </m:rPr>
                              <a:rPr lang="en-US" sz="1800">
                                <a:effectLst/>
                                <a:latin typeface="Cambria Math" panose="02040503050406030204" pitchFamily="18" charset="0"/>
                                <a:ea typeface="SimSun" panose="02010600030101010101" pitchFamily="2" charset="-122"/>
                              </a:rPr>
                              <m:t>cos</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𝜙</m:t>
                                </m:r>
                              </m:e>
                              <m:sub>
                                <m:r>
                                  <a:rPr lang="en-US" sz="1800" i="1">
                                    <a:effectLst/>
                                    <a:latin typeface="Cambria Math" panose="02040503050406030204" pitchFamily="18" charset="0"/>
                                    <a:ea typeface="SimSun" panose="02010600030101010101" pitchFamily="2" charset="-122"/>
                                  </a:rPr>
                                  <m:t>𝑖</m:t>
                                </m:r>
                              </m:sub>
                            </m:sSub>
                          </m:e>
                          <m:e>
                            <m:r>
                              <m:rPr>
                                <m:sty m:val="p"/>
                              </m:rPr>
                              <a:rPr lang="en-US" sz="1800">
                                <a:effectLst/>
                                <a:latin typeface="Cambria Math" panose="02040503050406030204" pitchFamily="18" charset="0"/>
                                <a:ea typeface="SimSun" panose="02010600030101010101" pitchFamily="2" charset="-122"/>
                              </a:rPr>
                              <m:t>sin</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𝜙</m:t>
                                </m:r>
                              </m:e>
                              <m:sub>
                                <m:r>
                                  <a:rPr lang="en-US" sz="1800" i="1">
                                    <a:effectLst/>
                                    <a:latin typeface="Cambria Math" panose="02040503050406030204" pitchFamily="18" charset="0"/>
                                    <a:ea typeface="SimSun" panose="02010600030101010101" pitchFamily="2" charset="-122"/>
                                  </a:rPr>
                                  <m:t>𝑖</m:t>
                                </m:r>
                              </m:sub>
                            </m:sSub>
                          </m:e>
                          <m:e>
                            <m:r>
                              <a:rPr lang="en-US" sz="1800" i="1">
                                <a:effectLst/>
                                <a:latin typeface="Cambria Math" panose="02040503050406030204" pitchFamily="18" charset="0"/>
                                <a:ea typeface="SimSun" panose="02010600030101010101" pitchFamily="2" charset="-122"/>
                              </a:rPr>
                              <m:t>0</m:t>
                            </m:r>
                          </m:e>
                        </m:eqArr>
                      </m:e>
                    </m:d>
                  </m:oMath>
                </a14:m>
                <a:endParaRPr lang="en-US" sz="1800" dirty="0">
                  <a:effectLst/>
                  <a:latin typeface="Times New Roman" panose="02020603050405020304" pitchFamily="18" charset="0"/>
                  <a:ea typeface="SimSun" panose="02010600030101010101" pitchFamily="2" charset="-122"/>
                </a:endParaRPr>
              </a:p>
            </p:txBody>
          </p:sp>
        </mc:Choice>
        <mc:Fallback xmlns="">
          <p:sp>
            <p:nvSpPr>
              <p:cNvPr id="10" name="TextBox 9">
                <a:extLst>
                  <a:ext uri="{FF2B5EF4-FFF2-40B4-BE49-F238E27FC236}">
                    <a16:creationId xmlns:a16="http://schemas.microsoft.com/office/drawing/2014/main" id="{573B5B32-1A26-451C-1F45-E2FF7CDD7CB5}"/>
                  </a:ext>
                </a:extLst>
              </p:cNvPr>
              <p:cNvSpPr txBox="1">
                <a:spLocks noRot="1" noChangeAspect="1" noMove="1" noResize="1" noEditPoints="1" noAdjustHandles="1" noChangeArrowheads="1" noChangeShapeType="1" noTextEdit="1"/>
              </p:cNvSpPr>
              <p:nvPr/>
            </p:nvSpPr>
            <p:spPr>
              <a:xfrm>
                <a:off x="6934200" y="973438"/>
                <a:ext cx="4267200" cy="1998304"/>
              </a:xfrm>
              <a:prstGeom prst="rect">
                <a:avLst/>
              </a:prstGeom>
              <a:blipFill>
                <a:blip r:embed="rId4"/>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579C21A1-167F-B8E4-0167-274DB24E4484}"/>
              </a:ext>
            </a:extLst>
          </p:cNvPr>
          <p:cNvSpPr txBox="1"/>
          <p:nvPr/>
        </p:nvSpPr>
        <p:spPr>
          <a:xfrm>
            <a:off x="7391400" y="2934489"/>
            <a:ext cx="3124200" cy="276999"/>
          </a:xfrm>
          <a:prstGeom prst="rect">
            <a:avLst/>
          </a:prstGeom>
          <a:noFill/>
        </p:spPr>
        <p:txBody>
          <a:bodyPr wrap="square">
            <a:spAutoFit/>
          </a:bodyPr>
          <a:lstStyle/>
          <a:p>
            <a:pPr algn="ctr"/>
            <a:r>
              <a:rPr lang="en-US" sz="1200" i="1" dirty="0">
                <a:solidFill>
                  <a:srgbClr val="000000"/>
                </a:solidFill>
                <a:effectLst/>
                <a:latin typeface="Volkhov"/>
              </a:rPr>
              <a:t>Radial Segment Expressions</a:t>
            </a:r>
            <a:endParaRPr lang="en-US" i="1" dirty="0"/>
          </a:p>
        </p:txBody>
      </p:sp>
      <p:sp>
        <p:nvSpPr>
          <p:cNvPr id="12" name="TextBox 11">
            <a:extLst>
              <a:ext uri="{FF2B5EF4-FFF2-40B4-BE49-F238E27FC236}">
                <a16:creationId xmlns:a16="http://schemas.microsoft.com/office/drawing/2014/main" id="{7CD5E631-EE99-A2AE-EDD1-E0F9C7DBAE24}"/>
              </a:ext>
            </a:extLst>
          </p:cNvPr>
          <p:cNvSpPr txBox="1"/>
          <p:nvPr/>
        </p:nvSpPr>
        <p:spPr>
          <a:xfrm>
            <a:off x="7543800" y="6469580"/>
            <a:ext cx="3124200" cy="276999"/>
          </a:xfrm>
          <a:prstGeom prst="rect">
            <a:avLst/>
          </a:prstGeom>
          <a:noFill/>
        </p:spPr>
        <p:txBody>
          <a:bodyPr wrap="square">
            <a:spAutoFit/>
          </a:bodyPr>
          <a:lstStyle/>
          <a:p>
            <a:pPr algn="ctr"/>
            <a:r>
              <a:rPr lang="en-US" sz="1200" i="1" dirty="0">
                <a:solidFill>
                  <a:srgbClr val="000000"/>
                </a:solidFill>
                <a:effectLst/>
                <a:latin typeface="Volkhov"/>
              </a:rPr>
              <a:t>Circumferential Segment Expressions</a:t>
            </a:r>
            <a:endParaRPr lang="en-US" i="1" dirty="0"/>
          </a:p>
        </p:txBody>
      </p:sp>
    </p:spTree>
    <p:extLst>
      <p:ext uri="{BB962C8B-B14F-4D97-AF65-F5344CB8AC3E}">
        <p14:creationId xmlns:p14="http://schemas.microsoft.com/office/powerpoint/2010/main" val="26500353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F25D3-5BEB-0ABD-F96B-CC332BD76CFA}"/>
              </a:ext>
            </a:extLst>
          </p:cNvPr>
          <p:cNvSpPr>
            <a:spLocks noGrp="1"/>
          </p:cNvSpPr>
          <p:nvPr>
            <p:ph type="title"/>
          </p:nvPr>
        </p:nvSpPr>
        <p:spPr/>
        <p:txBody>
          <a:bodyPr/>
          <a:lstStyle/>
          <a:p>
            <a:r>
              <a:rPr lang="en-US" dirty="0"/>
              <a:t>Free Molecular Flow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4D61D3-FFDF-8856-E942-B4C334921CE0}"/>
                  </a:ext>
                </a:extLst>
              </p:cNvPr>
              <p:cNvSpPr>
                <a:spLocks noGrp="1"/>
              </p:cNvSpPr>
              <p:nvPr>
                <p:ph idx="1"/>
              </p:nvPr>
            </p:nvSpPr>
            <p:spPr/>
            <p:txBody>
              <a:bodyPr/>
              <a:lstStyle/>
              <a:p>
                <a14:m>
                  <m:oMath xmlns:m="http://schemas.openxmlformats.org/officeDocument/2006/math">
                    <m:sSub>
                      <m:sSubPr>
                        <m:ctrlPr>
                          <a:rPr lang="en-US" sz="1800" i="1" smtClean="0">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𝐶</m:t>
                        </m:r>
                      </m:e>
                      <m:sub>
                        <m:r>
                          <a:rPr lang="en-US" sz="1800" i="1">
                            <a:effectLst/>
                            <a:latin typeface="Cambria Math" panose="02040503050406030204" pitchFamily="18" charset="0"/>
                            <a:ea typeface="SimSun" panose="02010600030101010101" pitchFamily="2" charset="-122"/>
                          </a:rPr>
                          <m:t>𝑝</m:t>
                        </m:r>
                      </m:sub>
                    </m:sSub>
                    <m:r>
                      <a:rPr lang="en-US" sz="1800" i="1">
                        <a:effectLst/>
                        <a:latin typeface="Cambria Math" panose="02040503050406030204" pitchFamily="18" charset="0"/>
                        <a:ea typeface="SimSun" panose="02010600030101010101" pitchFamily="2" charset="-122"/>
                      </a:rPr>
                      <m:t>=</m:t>
                    </m:r>
                    <m:f>
                      <m:fPr>
                        <m:ctrlPr>
                          <a:rPr lang="en-US" sz="1800" i="1">
                            <a:effectLst/>
                            <a:latin typeface="Cambria Math" panose="02040503050406030204" pitchFamily="18" charset="0"/>
                            <a:ea typeface="SimSun" panose="02010600030101010101" pitchFamily="2" charset="-122"/>
                          </a:rPr>
                        </m:ctrlPr>
                      </m:fPr>
                      <m:num>
                        <m:r>
                          <a:rPr lang="en-US" sz="1800" i="1">
                            <a:effectLst/>
                            <a:latin typeface="Cambria Math" panose="02040503050406030204" pitchFamily="18" charset="0"/>
                            <a:ea typeface="SimSun" panose="02010600030101010101" pitchFamily="2" charset="-122"/>
                          </a:rPr>
                          <m:t>1</m:t>
                        </m:r>
                      </m:num>
                      <m:den>
                        <m:sSup>
                          <m:sSupPr>
                            <m:ctrlPr>
                              <a:rPr lang="en-US" sz="1800" i="1">
                                <a:effectLst/>
                                <a:latin typeface="Cambria Math" panose="02040503050406030204" pitchFamily="18" charset="0"/>
                                <a:ea typeface="SimSun" panose="02010600030101010101" pitchFamily="2" charset="-122"/>
                              </a:rPr>
                            </m:ctrlPr>
                          </m:sSupPr>
                          <m:e>
                            <m:r>
                              <a:rPr lang="en-US" sz="1800" i="1">
                                <a:effectLst/>
                                <a:latin typeface="Cambria Math" panose="02040503050406030204" pitchFamily="18" charset="0"/>
                                <a:ea typeface="SimSun" panose="02010600030101010101" pitchFamily="2" charset="-122"/>
                              </a:rPr>
                              <m:t>𝑠</m:t>
                            </m:r>
                          </m:e>
                          <m:sup>
                            <m:r>
                              <a:rPr lang="en-US" sz="1800" i="1">
                                <a:effectLst/>
                                <a:latin typeface="Cambria Math" panose="02040503050406030204" pitchFamily="18" charset="0"/>
                                <a:ea typeface="SimSun" panose="02010600030101010101" pitchFamily="2" charset="-122"/>
                              </a:rPr>
                              <m:t>2</m:t>
                            </m:r>
                          </m:sup>
                        </m:sSup>
                      </m:den>
                    </m:f>
                    <m:d>
                      <m:dPr>
                        <m:begChr m:val="["/>
                        <m:endChr m:val="]"/>
                        <m:ctrlPr>
                          <a:rPr lang="en-US" sz="1800" i="1">
                            <a:effectLst/>
                            <a:latin typeface="Cambria Math" panose="02040503050406030204" pitchFamily="18" charset="0"/>
                            <a:ea typeface="SimSun" panose="02010600030101010101" pitchFamily="2" charset="-122"/>
                          </a:rPr>
                        </m:ctrlPr>
                      </m:dPr>
                      <m:e>
                        <m:d>
                          <m:dPr>
                            <m:ctrlPr>
                              <a:rPr lang="en-US" sz="1800" i="1">
                                <a:effectLst/>
                                <a:latin typeface="Cambria Math" panose="02040503050406030204" pitchFamily="18" charset="0"/>
                                <a:ea typeface="SimSun" panose="02010600030101010101" pitchFamily="2" charset="-122"/>
                              </a:rPr>
                            </m:ctrlPr>
                          </m:dPr>
                          <m:e>
                            <m:f>
                              <m:fPr>
                                <m:ctrlPr>
                                  <a:rPr lang="en-US" sz="1800" i="1">
                                    <a:effectLst/>
                                    <a:latin typeface="Cambria Math" panose="02040503050406030204" pitchFamily="18" charset="0"/>
                                    <a:ea typeface="SimSun" panose="02010600030101010101" pitchFamily="2" charset="-122"/>
                                  </a:rPr>
                                </m:ctrlPr>
                              </m:fPr>
                              <m:num>
                                <m:r>
                                  <a:rPr lang="en-US" sz="1800" i="1">
                                    <a:effectLst/>
                                    <a:latin typeface="Cambria Math" panose="02040503050406030204" pitchFamily="18" charset="0"/>
                                    <a:ea typeface="SimSun" panose="02010600030101010101" pitchFamily="2" charset="-122"/>
                                  </a:rPr>
                                  <m:t>2−</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𝜎</m:t>
                                    </m:r>
                                  </m:e>
                                  <m:sub>
                                    <m:r>
                                      <a:rPr lang="en-US" sz="1800" i="1">
                                        <a:effectLst/>
                                        <a:latin typeface="Cambria Math" panose="02040503050406030204" pitchFamily="18" charset="0"/>
                                        <a:ea typeface="SimSun" panose="02010600030101010101" pitchFamily="2" charset="-122"/>
                                      </a:rPr>
                                      <m:t>𝑁</m:t>
                                    </m:r>
                                  </m:sub>
                                </m:sSub>
                              </m:num>
                              <m:den>
                                <m:rad>
                                  <m:radPr>
                                    <m:degHide m:val="on"/>
                                    <m:ctrlPr>
                                      <a:rPr lang="en-US" sz="1800" i="1">
                                        <a:effectLst/>
                                        <a:latin typeface="Cambria Math" panose="02040503050406030204" pitchFamily="18" charset="0"/>
                                        <a:ea typeface="SimSun" panose="02010600030101010101" pitchFamily="2" charset="-122"/>
                                      </a:rPr>
                                    </m:ctrlPr>
                                  </m:radPr>
                                  <m:deg/>
                                  <m:e>
                                    <m:r>
                                      <a:rPr lang="en-US" sz="1800" i="1">
                                        <a:effectLst/>
                                        <a:latin typeface="Cambria Math" panose="02040503050406030204" pitchFamily="18" charset="0"/>
                                        <a:ea typeface="SimSun" panose="02010600030101010101" pitchFamily="2" charset="-122"/>
                                      </a:rPr>
                                      <m:t>𝜋</m:t>
                                    </m:r>
                                  </m:e>
                                </m:rad>
                              </m:den>
                            </m:f>
                            <m:r>
                              <a:rPr lang="en-US" sz="1800" i="1">
                                <a:effectLst/>
                                <a:latin typeface="Cambria Math" panose="02040503050406030204" pitchFamily="18" charset="0"/>
                                <a:ea typeface="SimSun" panose="02010600030101010101" pitchFamily="2" charset="-122"/>
                              </a:rPr>
                              <m:t> </m:t>
                            </m:r>
                            <m:r>
                              <a:rPr lang="en-US" sz="1800" i="1">
                                <a:effectLst/>
                                <a:latin typeface="Cambria Math" panose="02040503050406030204" pitchFamily="18" charset="0"/>
                                <a:ea typeface="SimSun" panose="02010600030101010101" pitchFamily="2" charset="-122"/>
                              </a:rPr>
                              <m:t>𝑠</m:t>
                            </m:r>
                            <m:func>
                              <m:funcPr>
                                <m:ctrlPr>
                                  <a:rPr lang="en-US" sz="1800" i="1">
                                    <a:effectLst/>
                                    <a:latin typeface="Cambria Math" panose="02040503050406030204" pitchFamily="18" charset="0"/>
                                    <a:ea typeface="SimSun" panose="02010600030101010101" pitchFamily="2" charset="-122"/>
                                  </a:rPr>
                                </m:ctrlPr>
                              </m:funcPr>
                              <m:fName>
                                <m:r>
                                  <m:rPr>
                                    <m:sty m:val="p"/>
                                  </m:rPr>
                                  <a:rPr lang="en-US" sz="1800">
                                    <a:effectLst/>
                                    <a:latin typeface="Cambria Math" panose="02040503050406030204" pitchFamily="18" charset="0"/>
                                    <a:ea typeface="SimSun" panose="02010600030101010101" pitchFamily="2" charset="-122"/>
                                  </a:rPr>
                                  <m:t>sin</m:t>
                                </m:r>
                              </m:fName>
                              <m:e>
                                <m:d>
                                  <m:dPr>
                                    <m:ctrlPr>
                                      <a:rPr lang="en-US" sz="1800" i="1">
                                        <a:effectLst/>
                                        <a:latin typeface="Cambria Math" panose="02040503050406030204" pitchFamily="18" charset="0"/>
                                        <a:ea typeface="SimSun" panose="02010600030101010101" pitchFamily="2" charset="-122"/>
                                      </a:rPr>
                                    </m:ctrlPr>
                                  </m:dPr>
                                  <m:e>
                                    <m:r>
                                      <a:rPr lang="en-US" sz="1800" i="1">
                                        <a:effectLst/>
                                        <a:latin typeface="Cambria Math" panose="02040503050406030204" pitchFamily="18" charset="0"/>
                                        <a:ea typeface="SimSun" panose="02010600030101010101" pitchFamily="2" charset="-122"/>
                                      </a:rPr>
                                      <m:t>𝜃</m:t>
                                    </m:r>
                                  </m:e>
                                </m:d>
                              </m:e>
                            </m:func>
                            <m:r>
                              <a:rPr lang="en-US" sz="1800" i="1">
                                <a:effectLst/>
                                <a:latin typeface="Cambria Math" panose="02040503050406030204" pitchFamily="18" charset="0"/>
                                <a:ea typeface="SimSun" panose="02010600030101010101" pitchFamily="2" charset="-122"/>
                              </a:rPr>
                              <m:t>+</m:t>
                            </m:r>
                            <m:f>
                              <m:fPr>
                                <m:ctrlPr>
                                  <a:rPr lang="en-US" sz="1800" i="1">
                                    <a:effectLst/>
                                    <a:latin typeface="Cambria Math" panose="02040503050406030204" pitchFamily="18" charset="0"/>
                                    <a:ea typeface="SimSun" panose="02010600030101010101" pitchFamily="2" charset="-122"/>
                                  </a:rPr>
                                </m:ctrlPr>
                              </m:fPr>
                              <m:num>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𝜎</m:t>
                                    </m:r>
                                  </m:e>
                                  <m:sub>
                                    <m:r>
                                      <a:rPr lang="en-US" sz="1800" i="1">
                                        <a:effectLst/>
                                        <a:latin typeface="Cambria Math" panose="02040503050406030204" pitchFamily="18" charset="0"/>
                                        <a:ea typeface="SimSun" panose="02010600030101010101" pitchFamily="2" charset="-122"/>
                                      </a:rPr>
                                      <m:t>𝑁</m:t>
                                    </m:r>
                                  </m:sub>
                                </m:sSub>
                              </m:num>
                              <m:den>
                                <m:r>
                                  <a:rPr lang="en-US" sz="1800" i="1">
                                    <a:effectLst/>
                                    <a:latin typeface="Cambria Math" panose="02040503050406030204" pitchFamily="18" charset="0"/>
                                    <a:ea typeface="SimSun" panose="02010600030101010101" pitchFamily="2" charset="-122"/>
                                  </a:rPr>
                                  <m:t>2</m:t>
                                </m:r>
                              </m:den>
                            </m:f>
                            <m:rad>
                              <m:radPr>
                                <m:degHide m:val="on"/>
                                <m:ctrlPr>
                                  <a:rPr lang="en-US" sz="1800" i="1">
                                    <a:effectLst/>
                                    <a:latin typeface="Cambria Math" panose="02040503050406030204" pitchFamily="18" charset="0"/>
                                    <a:ea typeface="SimSun" panose="02010600030101010101" pitchFamily="2" charset="-122"/>
                                  </a:rPr>
                                </m:ctrlPr>
                              </m:radPr>
                              <m:deg/>
                              <m:e>
                                <m:f>
                                  <m:fPr>
                                    <m:ctrlPr>
                                      <a:rPr lang="en-US" sz="1800" i="1">
                                        <a:effectLst/>
                                        <a:latin typeface="Cambria Math" panose="02040503050406030204" pitchFamily="18" charset="0"/>
                                        <a:ea typeface="SimSun" panose="02010600030101010101" pitchFamily="2" charset="-122"/>
                                      </a:rPr>
                                    </m:ctrlPr>
                                  </m:fPr>
                                  <m:num>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𝑇</m:t>
                                        </m:r>
                                      </m:e>
                                      <m:sub>
                                        <m:r>
                                          <a:rPr lang="en-US" sz="1800" i="1">
                                            <a:effectLst/>
                                            <a:latin typeface="Cambria Math" panose="02040503050406030204" pitchFamily="18" charset="0"/>
                                            <a:ea typeface="SimSun" panose="02010600030101010101" pitchFamily="2" charset="-122"/>
                                          </a:rPr>
                                          <m:t>𝑊</m:t>
                                        </m:r>
                                      </m:sub>
                                    </m:sSub>
                                  </m:num>
                                  <m:den>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𝑇</m:t>
                                        </m:r>
                                      </m:e>
                                      <m:sub>
                                        <m:r>
                                          <a:rPr lang="en-US" sz="1800" i="1">
                                            <a:effectLst/>
                                            <a:latin typeface="Cambria Math" panose="02040503050406030204" pitchFamily="18" charset="0"/>
                                            <a:ea typeface="SimSun" panose="02010600030101010101" pitchFamily="2" charset="-122"/>
                                          </a:rPr>
                                          <m:t>∞</m:t>
                                        </m:r>
                                      </m:sub>
                                    </m:sSub>
                                  </m:den>
                                </m:f>
                              </m:e>
                            </m:rad>
                          </m:e>
                        </m:d>
                        <m:sSup>
                          <m:sSupPr>
                            <m:ctrlPr>
                              <a:rPr lang="en-US" sz="1800" i="1">
                                <a:effectLst/>
                                <a:latin typeface="Cambria Math" panose="02040503050406030204" pitchFamily="18" charset="0"/>
                                <a:ea typeface="SimSun" panose="02010600030101010101" pitchFamily="2" charset="-122"/>
                              </a:rPr>
                            </m:ctrlPr>
                          </m:sSupPr>
                          <m:e>
                            <m:r>
                              <a:rPr lang="en-US" sz="1800" i="1">
                                <a:effectLst/>
                                <a:latin typeface="Cambria Math" panose="02040503050406030204" pitchFamily="18" charset="0"/>
                                <a:ea typeface="SimSun" panose="02010600030101010101" pitchFamily="2" charset="-122"/>
                              </a:rPr>
                              <m:t>𝑒</m:t>
                            </m:r>
                          </m:e>
                          <m:sup>
                            <m:r>
                              <a:rPr lang="en-US" sz="1800" i="1">
                                <a:effectLst/>
                                <a:latin typeface="Cambria Math" panose="02040503050406030204" pitchFamily="18" charset="0"/>
                                <a:ea typeface="SimSun" panose="02010600030101010101" pitchFamily="2" charset="-122"/>
                              </a:rPr>
                              <m:t>−</m:t>
                            </m:r>
                            <m:sSup>
                              <m:sSupPr>
                                <m:ctrlPr>
                                  <a:rPr lang="en-US" sz="1800" i="1">
                                    <a:effectLst/>
                                    <a:latin typeface="Cambria Math" panose="02040503050406030204" pitchFamily="18" charset="0"/>
                                    <a:ea typeface="SimSun" panose="02010600030101010101" pitchFamily="2" charset="-122"/>
                                  </a:rPr>
                                </m:ctrlPr>
                              </m:sSupPr>
                              <m:e>
                                <m:d>
                                  <m:dPr>
                                    <m:ctrlPr>
                                      <a:rPr lang="en-US" sz="1800" i="1">
                                        <a:effectLst/>
                                        <a:latin typeface="Cambria Math" panose="02040503050406030204" pitchFamily="18" charset="0"/>
                                        <a:ea typeface="SimSun" panose="02010600030101010101" pitchFamily="2" charset="-122"/>
                                      </a:rPr>
                                    </m:ctrlPr>
                                  </m:dPr>
                                  <m:e>
                                    <m:r>
                                      <a:rPr lang="en-US" sz="1800" i="1">
                                        <a:effectLst/>
                                        <a:latin typeface="Cambria Math" panose="02040503050406030204" pitchFamily="18" charset="0"/>
                                        <a:ea typeface="SimSun" panose="02010600030101010101" pitchFamily="2" charset="-122"/>
                                      </a:rPr>
                                      <m:t>𝑠</m:t>
                                    </m:r>
                                    <m:func>
                                      <m:funcPr>
                                        <m:ctrlPr>
                                          <a:rPr lang="en-US" sz="1800" i="1">
                                            <a:effectLst/>
                                            <a:latin typeface="Cambria Math" panose="02040503050406030204" pitchFamily="18" charset="0"/>
                                            <a:ea typeface="SimSun" panose="02010600030101010101" pitchFamily="2" charset="-122"/>
                                          </a:rPr>
                                        </m:ctrlPr>
                                      </m:funcPr>
                                      <m:fName>
                                        <m:r>
                                          <m:rPr>
                                            <m:sty m:val="p"/>
                                          </m:rPr>
                                          <a:rPr lang="en-US" sz="1800">
                                            <a:effectLst/>
                                            <a:latin typeface="Cambria Math" panose="02040503050406030204" pitchFamily="18" charset="0"/>
                                            <a:ea typeface="SimSun" panose="02010600030101010101" pitchFamily="2" charset="-122"/>
                                          </a:rPr>
                                          <m:t>sin</m:t>
                                        </m:r>
                                      </m:fName>
                                      <m:e>
                                        <m:d>
                                          <m:dPr>
                                            <m:ctrlPr>
                                              <a:rPr lang="en-US" sz="1800" i="1">
                                                <a:effectLst/>
                                                <a:latin typeface="Cambria Math" panose="02040503050406030204" pitchFamily="18" charset="0"/>
                                                <a:ea typeface="SimSun" panose="02010600030101010101" pitchFamily="2" charset="-122"/>
                                              </a:rPr>
                                            </m:ctrlPr>
                                          </m:dPr>
                                          <m:e>
                                            <m:r>
                                              <a:rPr lang="en-US" sz="1800" i="1">
                                                <a:effectLst/>
                                                <a:latin typeface="Cambria Math" panose="02040503050406030204" pitchFamily="18" charset="0"/>
                                                <a:ea typeface="SimSun" panose="02010600030101010101" pitchFamily="2" charset="-122"/>
                                              </a:rPr>
                                              <m:t>𝜃</m:t>
                                            </m:r>
                                          </m:e>
                                        </m:d>
                                      </m:e>
                                    </m:func>
                                  </m:e>
                                </m:d>
                              </m:e>
                              <m:sup>
                                <m:r>
                                  <a:rPr lang="en-US" sz="1800" i="1">
                                    <a:effectLst/>
                                    <a:latin typeface="Cambria Math" panose="02040503050406030204" pitchFamily="18" charset="0"/>
                                    <a:ea typeface="SimSun" panose="02010600030101010101" pitchFamily="2" charset="-122"/>
                                  </a:rPr>
                                  <m:t>2</m:t>
                                </m:r>
                              </m:sup>
                            </m:sSup>
                          </m:sup>
                        </m:sSup>
                        <m:r>
                          <a:rPr lang="en-US" sz="1800" i="1">
                            <a:effectLst/>
                            <a:latin typeface="Cambria Math" panose="02040503050406030204" pitchFamily="18" charset="0"/>
                            <a:ea typeface="SimSun" panose="02010600030101010101" pitchFamily="2" charset="-122"/>
                          </a:rPr>
                          <m:t>+</m:t>
                        </m:r>
                        <m:d>
                          <m:dPr>
                            <m:begChr m:val="{"/>
                            <m:endChr m:val="}"/>
                            <m:ctrlPr>
                              <a:rPr lang="en-US" sz="1800" i="1">
                                <a:effectLst/>
                                <a:latin typeface="Cambria Math" panose="02040503050406030204" pitchFamily="18" charset="0"/>
                                <a:ea typeface="SimSun" panose="02010600030101010101" pitchFamily="2" charset="-122"/>
                              </a:rPr>
                            </m:ctrlPr>
                          </m:dPr>
                          <m:e>
                            <m:d>
                              <m:dPr>
                                <m:ctrlPr>
                                  <a:rPr lang="en-US" sz="1800" i="1">
                                    <a:effectLst/>
                                    <a:latin typeface="Cambria Math" panose="02040503050406030204" pitchFamily="18" charset="0"/>
                                    <a:ea typeface="SimSun" panose="02010600030101010101" pitchFamily="2" charset="-122"/>
                                  </a:rPr>
                                </m:ctrlPr>
                              </m:dPr>
                              <m:e>
                                <m:r>
                                  <a:rPr lang="en-US" sz="1800" i="1">
                                    <a:effectLst/>
                                    <a:latin typeface="Cambria Math" panose="02040503050406030204" pitchFamily="18" charset="0"/>
                                    <a:ea typeface="SimSun" panose="02010600030101010101" pitchFamily="2" charset="-122"/>
                                  </a:rPr>
                                  <m:t>2−</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𝜎</m:t>
                                    </m:r>
                                  </m:e>
                                  <m:sub>
                                    <m:r>
                                      <a:rPr lang="en-US" sz="1800" i="1">
                                        <a:effectLst/>
                                        <a:latin typeface="Cambria Math" panose="02040503050406030204" pitchFamily="18" charset="0"/>
                                        <a:ea typeface="SimSun" panose="02010600030101010101" pitchFamily="2" charset="-122"/>
                                      </a:rPr>
                                      <m:t>𝑁</m:t>
                                    </m:r>
                                  </m:sub>
                                </m:sSub>
                              </m:e>
                            </m:d>
                            <m:sSup>
                              <m:sSupPr>
                                <m:ctrlPr>
                                  <a:rPr lang="en-US" sz="1800" i="1">
                                    <a:effectLst/>
                                    <a:latin typeface="Cambria Math" panose="02040503050406030204" pitchFamily="18" charset="0"/>
                                    <a:ea typeface="SimSun" panose="02010600030101010101" pitchFamily="2" charset="-122"/>
                                  </a:rPr>
                                </m:ctrlPr>
                              </m:sSupPr>
                              <m:e>
                                <m:d>
                                  <m:dPr>
                                    <m:ctrlPr>
                                      <a:rPr lang="en-US" sz="1800" i="1">
                                        <a:effectLst/>
                                        <a:latin typeface="Cambria Math" panose="02040503050406030204" pitchFamily="18" charset="0"/>
                                        <a:ea typeface="SimSun" panose="02010600030101010101" pitchFamily="2" charset="-122"/>
                                      </a:rPr>
                                    </m:ctrlPr>
                                  </m:dPr>
                                  <m:e>
                                    <m:r>
                                      <a:rPr lang="en-US" sz="1800" i="1">
                                        <a:effectLst/>
                                        <a:latin typeface="Cambria Math" panose="02040503050406030204" pitchFamily="18" charset="0"/>
                                        <a:ea typeface="SimSun" panose="02010600030101010101" pitchFamily="2" charset="-122"/>
                                      </a:rPr>
                                      <m:t>𝑠</m:t>
                                    </m:r>
                                    <m:func>
                                      <m:funcPr>
                                        <m:ctrlPr>
                                          <a:rPr lang="en-US" sz="1800" i="1">
                                            <a:effectLst/>
                                            <a:latin typeface="Cambria Math" panose="02040503050406030204" pitchFamily="18" charset="0"/>
                                            <a:ea typeface="SimSun" panose="02010600030101010101" pitchFamily="2" charset="-122"/>
                                          </a:rPr>
                                        </m:ctrlPr>
                                      </m:funcPr>
                                      <m:fName>
                                        <m:r>
                                          <m:rPr>
                                            <m:sty m:val="p"/>
                                          </m:rPr>
                                          <a:rPr lang="en-US" sz="1800">
                                            <a:effectLst/>
                                            <a:latin typeface="Cambria Math" panose="02040503050406030204" pitchFamily="18" charset="0"/>
                                            <a:ea typeface="SimSun" panose="02010600030101010101" pitchFamily="2" charset="-122"/>
                                          </a:rPr>
                                          <m:t>sin</m:t>
                                        </m:r>
                                      </m:fName>
                                      <m:e>
                                        <m:d>
                                          <m:dPr>
                                            <m:ctrlPr>
                                              <a:rPr lang="en-US" sz="1800" i="1">
                                                <a:effectLst/>
                                                <a:latin typeface="Cambria Math" panose="02040503050406030204" pitchFamily="18" charset="0"/>
                                                <a:ea typeface="SimSun" panose="02010600030101010101" pitchFamily="2" charset="-122"/>
                                              </a:rPr>
                                            </m:ctrlPr>
                                          </m:dPr>
                                          <m:e>
                                            <m:r>
                                              <a:rPr lang="en-US" sz="1800" i="1">
                                                <a:effectLst/>
                                                <a:latin typeface="Cambria Math" panose="02040503050406030204" pitchFamily="18" charset="0"/>
                                                <a:ea typeface="SimSun" panose="02010600030101010101" pitchFamily="2" charset="-122"/>
                                              </a:rPr>
                                              <m:t>𝜃</m:t>
                                            </m:r>
                                          </m:e>
                                        </m:d>
                                      </m:e>
                                    </m:func>
                                  </m:e>
                                </m:d>
                              </m:e>
                              <m:sup>
                                <m:r>
                                  <a:rPr lang="en-US" sz="1800" i="1">
                                    <a:effectLst/>
                                    <a:latin typeface="Cambria Math" panose="02040503050406030204" pitchFamily="18" charset="0"/>
                                    <a:ea typeface="SimSun" panose="02010600030101010101" pitchFamily="2" charset="-122"/>
                                  </a:rPr>
                                  <m:t>2</m:t>
                                </m:r>
                              </m:sup>
                            </m:sSup>
                            <m:r>
                              <a:rPr lang="en-US" sz="1800" i="1">
                                <a:effectLst/>
                                <a:latin typeface="Cambria Math" panose="02040503050406030204" pitchFamily="18" charset="0"/>
                                <a:ea typeface="SimSun" panose="02010600030101010101" pitchFamily="2" charset="-122"/>
                              </a:rPr>
                              <m:t>+</m:t>
                            </m:r>
                            <m:f>
                              <m:fPr>
                                <m:ctrlPr>
                                  <a:rPr lang="en-US" sz="1800" i="1">
                                    <a:effectLst/>
                                    <a:latin typeface="Cambria Math" panose="02040503050406030204" pitchFamily="18" charset="0"/>
                                    <a:ea typeface="SimSun" panose="02010600030101010101" pitchFamily="2" charset="-122"/>
                                  </a:rPr>
                                </m:ctrlPr>
                              </m:fPr>
                              <m:num>
                                <m:r>
                                  <a:rPr lang="en-US" sz="1800" i="1">
                                    <a:effectLst/>
                                    <a:latin typeface="Cambria Math" panose="02040503050406030204" pitchFamily="18" charset="0"/>
                                    <a:ea typeface="SimSun" panose="02010600030101010101" pitchFamily="2" charset="-122"/>
                                  </a:rPr>
                                  <m:t>1</m:t>
                                </m:r>
                              </m:num>
                              <m:den>
                                <m:r>
                                  <a:rPr lang="en-US" sz="1800" i="1">
                                    <a:effectLst/>
                                    <a:latin typeface="Cambria Math" panose="02040503050406030204" pitchFamily="18" charset="0"/>
                                    <a:ea typeface="SimSun" panose="02010600030101010101" pitchFamily="2" charset="-122"/>
                                  </a:rPr>
                                  <m:t>2</m:t>
                                </m:r>
                              </m:den>
                            </m:f>
                            <m:r>
                              <a:rPr lang="en-US" sz="1800" i="1">
                                <a:effectLst/>
                                <a:latin typeface="Cambria Math" panose="02040503050406030204" pitchFamily="18" charset="0"/>
                                <a:ea typeface="SimSun" panose="02010600030101010101" pitchFamily="2" charset="-122"/>
                              </a:rPr>
                              <m:t>+</m:t>
                            </m:r>
                            <m:f>
                              <m:fPr>
                                <m:ctrlPr>
                                  <a:rPr lang="en-US" sz="1800" i="1">
                                    <a:effectLst/>
                                    <a:latin typeface="Cambria Math" panose="02040503050406030204" pitchFamily="18" charset="0"/>
                                    <a:ea typeface="SimSun" panose="02010600030101010101" pitchFamily="2" charset="-122"/>
                                  </a:rPr>
                                </m:ctrlPr>
                              </m:fPr>
                              <m:num>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𝜎</m:t>
                                    </m:r>
                                  </m:e>
                                  <m:sub>
                                    <m:r>
                                      <a:rPr lang="en-US" sz="1800" i="1">
                                        <a:effectLst/>
                                        <a:latin typeface="Cambria Math" panose="02040503050406030204" pitchFamily="18" charset="0"/>
                                        <a:ea typeface="SimSun" panose="02010600030101010101" pitchFamily="2" charset="-122"/>
                                      </a:rPr>
                                      <m:t>𝑁</m:t>
                                    </m:r>
                                  </m:sub>
                                </m:sSub>
                              </m:num>
                              <m:den>
                                <m:r>
                                  <a:rPr lang="en-US" sz="1800" i="1">
                                    <a:effectLst/>
                                    <a:latin typeface="Cambria Math" panose="02040503050406030204" pitchFamily="18" charset="0"/>
                                    <a:ea typeface="SimSun" panose="02010600030101010101" pitchFamily="2" charset="-122"/>
                                  </a:rPr>
                                  <m:t>2</m:t>
                                </m:r>
                              </m:den>
                            </m:f>
                            <m:rad>
                              <m:radPr>
                                <m:degHide m:val="on"/>
                                <m:ctrlPr>
                                  <a:rPr lang="en-US" sz="1800" i="1">
                                    <a:effectLst/>
                                    <a:latin typeface="Cambria Math" panose="02040503050406030204" pitchFamily="18" charset="0"/>
                                    <a:ea typeface="SimSun" panose="02010600030101010101" pitchFamily="2" charset="-122"/>
                                  </a:rPr>
                                </m:ctrlPr>
                              </m:radPr>
                              <m:deg/>
                              <m:e>
                                <m:f>
                                  <m:fPr>
                                    <m:ctrlPr>
                                      <a:rPr lang="en-US" sz="1800" i="1">
                                        <a:effectLst/>
                                        <a:latin typeface="Cambria Math" panose="02040503050406030204" pitchFamily="18" charset="0"/>
                                        <a:ea typeface="SimSun" panose="02010600030101010101" pitchFamily="2" charset="-122"/>
                                      </a:rPr>
                                    </m:ctrlPr>
                                  </m:fPr>
                                  <m:num>
                                    <m:r>
                                      <a:rPr lang="en-US" sz="1800" i="1">
                                        <a:effectLst/>
                                        <a:latin typeface="Cambria Math" panose="02040503050406030204" pitchFamily="18" charset="0"/>
                                        <a:ea typeface="SimSun" panose="02010600030101010101" pitchFamily="2" charset="-122"/>
                                      </a:rPr>
                                      <m:t>𝜋</m:t>
                                    </m:r>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𝑇</m:t>
                                        </m:r>
                                      </m:e>
                                      <m:sub>
                                        <m:r>
                                          <a:rPr lang="en-US" sz="1800" i="1">
                                            <a:effectLst/>
                                            <a:latin typeface="Cambria Math" panose="02040503050406030204" pitchFamily="18" charset="0"/>
                                            <a:ea typeface="SimSun" panose="02010600030101010101" pitchFamily="2" charset="-122"/>
                                          </a:rPr>
                                          <m:t>𝑊</m:t>
                                        </m:r>
                                      </m:sub>
                                    </m:sSub>
                                  </m:num>
                                  <m:den>
                                    <m:sSub>
                                      <m:sSubPr>
                                        <m:ctrlPr>
                                          <a:rPr lang="en-US" sz="1800" i="1">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𝑇</m:t>
                                        </m:r>
                                      </m:e>
                                      <m:sub>
                                        <m:r>
                                          <a:rPr lang="en-US" sz="1800" i="1">
                                            <a:effectLst/>
                                            <a:latin typeface="Cambria Math" panose="02040503050406030204" pitchFamily="18" charset="0"/>
                                            <a:ea typeface="SimSun" panose="02010600030101010101" pitchFamily="2" charset="-122"/>
                                          </a:rPr>
                                          <m:t>∞</m:t>
                                        </m:r>
                                      </m:sub>
                                    </m:sSub>
                                  </m:den>
                                </m:f>
                              </m:e>
                            </m:rad>
                            <m:r>
                              <a:rPr lang="en-US" sz="1800" i="1">
                                <a:effectLst/>
                                <a:latin typeface="Cambria Math" panose="02040503050406030204" pitchFamily="18" charset="0"/>
                                <a:ea typeface="SimSun" panose="02010600030101010101" pitchFamily="2" charset="-122"/>
                              </a:rPr>
                              <m:t>𝑠</m:t>
                            </m:r>
                            <m:func>
                              <m:funcPr>
                                <m:ctrlPr>
                                  <a:rPr lang="en-US" sz="1800" i="1">
                                    <a:effectLst/>
                                    <a:latin typeface="Cambria Math" panose="02040503050406030204" pitchFamily="18" charset="0"/>
                                    <a:ea typeface="SimSun" panose="02010600030101010101" pitchFamily="2" charset="-122"/>
                                  </a:rPr>
                                </m:ctrlPr>
                              </m:funcPr>
                              <m:fName>
                                <m:r>
                                  <m:rPr>
                                    <m:sty m:val="p"/>
                                  </m:rPr>
                                  <a:rPr lang="en-US" sz="1800">
                                    <a:effectLst/>
                                    <a:latin typeface="Cambria Math" panose="02040503050406030204" pitchFamily="18" charset="0"/>
                                    <a:ea typeface="SimSun" panose="02010600030101010101" pitchFamily="2" charset="-122"/>
                                  </a:rPr>
                                  <m:t>sin</m:t>
                                </m:r>
                              </m:fName>
                              <m:e>
                                <m:d>
                                  <m:dPr>
                                    <m:ctrlPr>
                                      <a:rPr lang="en-US" sz="1800" i="1">
                                        <a:effectLst/>
                                        <a:latin typeface="Cambria Math" panose="02040503050406030204" pitchFamily="18" charset="0"/>
                                        <a:ea typeface="SimSun" panose="02010600030101010101" pitchFamily="2" charset="-122"/>
                                      </a:rPr>
                                    </m:ctrlPr>
                                  </m:dPr>
                                  <m:e>
                                    <m:r>
                                      <a:rPr lang="en-US" sz="1800" i="1">
                                        <a:effectLst/>
                                        <a:latin typeface="Cambria Math" panose="02040503050406030204" pitchFamily="18" charset="0"/>
                                        <a:ea typeface="SimSun" panose="02010600030101010101" pitchFamily="2" charset="-122"/>
                                      </a:rPr>
                                      <m:t>𝜃</m:t>
                                    </m:r>
                                  </m:e>
                                </m:d>
                              </m:e>
                            </m:func>
                          </m:e>
                        </m:d>
                        <m:r>
                          <a:rPr lang="en-US" sz="1800" i="1">
                            <a:effectLst/>
                            <a:latin typeface="Cambria Math" panose="02040503050406030204" pitchFamily="18" charset="0"/>
                            <a:ea typeface="SimSun" panose="02010600030101010101" pitchFamily="2" charset="-122"/>
                          </a:rPr>
                          <m:t>(1+</m:t>
                        </m:r>
                        <m:r>
                          <m:rPr>
                            <m:sty m:val="p"/>
                          </m:rPr>
                          <a:rPr lang="en-US" sz="1800">
                            <a:effectLst/>
                            <a:latin typeface="Cambria Math" panose="02040503050406030204" pitchFamily="18" charset="0"/>
                            <a:ea typeface="SimSun" panose="02010600030101010101" pitchFamily="2" charset="-122"/>
                          </a:rPr>
                          <m:t>erf</m:t>
                        </m:r>
                        <m:r>
                          <a:rPr lang="en-US" sz="1800">
                            <a:effectLst/>
                            <a:latin typeface="Cambria Math" panose="02040503050406030204" pitchFamily="18" charset="0"/>
                            <a:ea typeface="SimSun" panose="02010600030101010101" pitchFamily="2" charset="-122"/>
                          </a:rPr>
                          <m:t>⁡</m:t>
                        </m:r>
                        <m:r>
                          <a:rPr lang="en-US" sz="1800" i="1">
                            <a:effectLst/>
                            <a:latin typeface="Cambria Math" panose="02040503050406030204" pitchFamily="18" charset="0"/>
                            <a:ea typeface="SimSun" panose="02010600030101010101" pitchFamily="2" charset="-122"/>
                          </a:rPr>
                          <m:t>(</m:t>
                        </m:r>
                        <m:r>
                          <a:rPr lang="en-US" sz="1800" i="1">
                            <a:effectLst/>
                            <a:latin typeface="Cambria Math" panose="02040503050406030204" pitchFamily="18" charset="0"/>
                            <a:ea typeface="SimSun" panose="02010600030101010101" pitchFamily="2" charset="-122"/>
                          </a:rPr>
                          <m:t>𝑠</m:t>
                        </m:r>
                        <m:func>
                          <m:funcPr>
                            <m:ctrlPr>
                              <a:rPr lang="en-US" sz="1800" i="1">
                                <a:effectLst/>
                                <a:latin typeface="Cambria Math" panose="02040503050406030204" pitchFamily="18" charset="0"/>
                                <a:ea typeface="SimSun" panose="02010600030101010101" pitchFamily="2" charset="-122"/>
                              </a:rPr>
                            </m:ctrlPr>
                          </m:funcPr>
                          <m:fName>
                            <m:r>
                              <m:rPr>
                                <m:sty m:val="p"/>
                              </m:rPr>
                              <a:rPr lang="en-US" sz="1800">
                                <a:effectLst/>
                                <a:latin typeface="Cambria Math" panose="02040503050406030204" pitchFamily="18" charset="0"/>
                                <a:ea typeface="SimSun" panose="02010600030101010101" pitchFamily="2" charset="-122"/>
                              </a:rPr>
                              <m:t>sin</m:t>
                            </m:r>
                          </m:fName>
                          <m:e>
                            <m:d>
                              <m:dPr>
                                <m:ctrlPr>
                                  <a:rPr lang="en-US" sz="1800" i="1">
                                    <a:effectLst/>
                                    <a:latin typeface="Cambria Math" panose="02040503050406030204" pitchFamily="18" charset="0"/>
                                    <a:ea typeface="SimSun" panose="02010600030101010101" pitchFamily="2" charset="-122"/>
                                  </a:rPr>
                                </m:ctrlPr>
                              </m:dPr>
                              <m:e>
                                <m:r>
                                  <a:rPr lang="en-US" sz="1800" i="1">
                                    <a:effectLst/>
                                    <a:latin typeface="Cambria Math" panose="02040503050406030204" pitchFamily="18" charset="0"/>
                                    <a:ea typeface="SimSun" panose="02010600030101010101" pitchFamily="2" charset="-122"/>
                                  </a:rPr>
                                  <m:t>𝜃</m:t>
                                </m:r>
                              </m:e>
                            </m:d>
                          </m:e>
                        </m:func>
                        <m:r>
                          <a:rPr lang="en-US" sz="1800" i="1">
                            <a:effectLst/>
                            <a:latin typeface="Cambria Math" panose="02040503050406030204" pitchFamily="18" charset="0"/>
                            <a:ea typeface="SimSun" panose="02010600030101010101" pitchFamily="2" charset="-122"/>
                          </a:rPr>
                          <m:t>)</m:t>
                        </m:r>
                      </m:e>
                    </m:d>
                  </m:oMath>
                </a14:m>
                <a:endParaRPr lang="en-US" sz="1800" dirty="0">
                  <a:effectLst/>
                  <a:latin typeface="Times New Roman" panose="02020603050405020304" pitchFamily="18" charset="0"/>
                  <a:ea typeface="SimSun" panose="02010600030101010101" pitchFamily="2" charset="-122"/>
                </a:endParaRPr>
              </a:p>
              <a:p>
                <a14:m>
                  <m:oMath xmlns:m="http://schemas.openxmlformats.org/officeDocument/2006/math">
                    <m:sSub>
                      <m:sSubPr>
                        <m:ctrlPr>
                          <a:rPr lang="en-US" sz="1800" i="1" smtClean="0">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𝐶</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𝜏</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1800" i="1">
                            <a:effectLst/>
                            <a:latin typeface="Cambria Math" panose="02040503050406030204" pitchFamily="18" charset="0"/>
                          </a:rPr>
                        </m:ctrlPr>
                      </m:fPr>
                      <m:num>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𝜎</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𝑁</m:t>
                            </m:r>
                          </m:sub>
                        </m:sSub>
                        <m:func>
                          <m:funcPr>
                            <m:ctrlPr>
                              <a:rPr lang="en-US" sz="1800" i="1">
                                <a:effectLst/>
                                <a:latin typeface="Cambria Math" panose="02040503050406030204" pitchFamily="18" charset="0"/>
                              </a:rPr>
                            </m:ctrlPr>
                          </m:funcPr>
                          <m:fName>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cos</m:t>
                            </m:r>
                          </m:fName>
                          <m:e>
                            <m:d>
                              <m:dPr>
                                <m:ctrlPr>
                                  <a:rPr lang="en-US" sz="1800"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𝜃</m:t>
                                </m:r>
                              </m:e>
                            </m:d>
                          </m:e>
                        </m:func>
                      </m:num>
                      <m:den>
                        <m:r>
                          <a:rPr lang="en-US" sz="1800" i="1">
                            <a:effectLst/>
                            <a:latin typeface="Cambria Math" panose="02040503050406030204" pitchFamily="18" charset="0"/>
                            <a:ea typeface="SimSun" panose="02010600030101010101" pitchFamily="2" charset="-122"/>
                            <a:cs typeface="Times New Roman" panose="02020603050405020304" pitchFamily="18" charset="0"/>
                          </a:rPr>
                          <m:t>𝑠</m:t>
                        </m:r>
                        <m:rad>
                          <m:radPr>
                            <m:degHide m:val="on"/>
                            <m:ctrlPr>
                              <a:rPr lang="en-US" sz="1800" i="1">
                                <a:effectLst/>
                                <a:latin typeface="Cambria Math" panose="02040503050406030204" pitchFamily="18" charset="0"/>
                              </a:rPr>
                            </m:ctrlPr>
                          </m:radPr>
                          <m:deg/>
                          <m:e>
                            <m:r>
                              <a:rPr lang="en-US" sz="1800" i="1">
                                <a:effectLst/>
                                <a:latin typeface="Cambria Math" panose="02040503050406030204" pitchFamily="18" charset="0"/>
                                <a:ea typeface="SimSun" panose="02010600030101010101" pitchFamily="2" charset="-122"/>
                                <a:cs typeface="Times New Roman" panose="02020603050405020304" pitchFamily="18" charset="0"/>
                              </a:rPr>
                              <m:t>𝜋</m:t>
                            </m:r>
                          </m:e>
                        </m:rad>
                      </m:den>
                    </m:f>
                    <m:d>
                      <m:dPr>
                        <m:begChr m:val="["/>
                        <m:endChr m:val="]"/>
                        <m:ctrlPr>
                          <a:rPr lang="en-US" sz="1800" i="1">
                            <a:effectLst/>
                            <a:latin typeface="Cambria Math" panose="02040503050406030204" pitchFamily="18" charset="0"/>
                          </a:rPr>
                        </m:ctrlPr>
                      </m:dPr>
                      <m:e>
                        <m:sSup>
                          <m:sSupPr>
                            <m:ctrlPr>
                              <a:rPr lang="en-US" sz="1800" i="1">
                                <a:effectLst/>
                                <a:latin typeface="Cambria Math" panose="02040503050406030204" pitchFamily="18" charset="0"/>
                              </a:rPr>
                            </m:ctrlPr>
                          </m:sSup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1800" i="1">
                                    <a:effectLst/>
                                    <a:latin typeface="Cambria Math" panose="02040503050406030204" pitchFamily="18" charset="0"/>
                                  </a:rPr>
                                </m:ctrlPr>
                              </m:sSupPr>
                              <m:e>
                                <m:d>
                                  <m:dPr>
                                    <m:ctrlPr>
                                      <a:rPr lang="en-US" sz="1800"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𝑠</m:t>
                                    </m:r>
                                    <m:func>
                                      <m:funcPr>
                                        <m:ctrlPr>
                                          <a:rPr lang="en-US" sz="1800" i="1">
                                            <a:effectLst/>
                                            <a:latin typeface="Cambria Math" panose="02040503050406030204" pitchFamily="18" charset="0"/>
                                          </a:rPr>
                                        </m:ctrlPr>
                                      </m:funcPr>
                                      <m:fName>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sin</m:t>
                                        </m:r>
                                      </m:fName>
                                      <m:e>
                                        <m:d>
                                          <m:dPr>
                                            <m:ctrlPr>
                                              <a:rPr lang="en-US" sz="1800"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𝜃</m:t>
                                            </m:r>
                                          </m:e>
                                        </m:d>
                                      </m:e>
                                    </m:func>
                                  </m:e>
                                </m:d>
                              </m:e>
                              <m:sup>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p>
                            </m:sSup>
                          </m:sup>
                        </m:sSup>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ad>
                          <m:radPr>
                            <m:degHide m:val="on"/>
                            <m:ctrlPr>
                              <a:rPr lang="en-US" sz="1800" i="1">
                                <a:effectLst/>
                                <a:latin typeface="Cambria Math" panose="02040503050406030204" pitchFamily="18" charset="0"/>
                              </a:rPr>
                            </m:ctrlPr>
                          </m:radPr>
                          <m:deg/>
                          <m:e>
                            <m:r>
                              <a:rPr lang="en-US" sz="1800" i="1">
                                <a:effectLst/>
                                <a:latin typeface="Cambria Math" panose="02040503050406030204" pitchFamily="18" charset="0"/>
                                <a:ea typeface="SimSun" panose="02010600030101010101" pitchFamily="2" charset="-122"/>
                                <a:cs typeface="Times New Roman" panose="02020603050405020304" pitchFamily="18" charset="0"/>
                              </a:rPr>
                              <m:t>𝜋</m:t>
                            </m:r>
                          </m:e>
                        </m:rad>
                        <m:r>
                          <a:rPr lang="en-US" sz="1800" i="1">
                            <a:effectLst/>
                            <a:latin typeface="Cambria Math" panose="02040503050406030204" pitchFamily="18" charset="0"/>
                            <a:ea typeface="SimSun" panose="02010600030101010101" pitchFamily="2" charset="-122"/>
                            <a:cs typeface="Times New Roman" panose="02020603050405020304" pitchFamily="18" charset="0"/>
                          </a:rPr>
                          <m:t>𝑠</m:t>
                        </m:r>
                        <m:func>
                          <m:funcPr>
                            <m:ctrlPr>
                              <a:rPr lang="en-US" sz="1800" i="1">
                                <a:effectLst/>
                                <a:latin typeface="Cambria Math" panose="02040503050406030204" pitchFamily="18" charset="0"/>
                              </a:rPr>
                            </m:ctrlPr>
                          </m:funcPr>
                          <m:fName>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sin</m:t>
                            </m:r>
                          </m:fName>
                          <m:e>
                            <m:d>
                              <m:dPr>
                                <m:ctrlPr>
                                  <a:rPr lang="en-US" sz="1800"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𝜃</m:t>
                                </m:r>
                              </m:e>
                            </m:d>
                            <m:r>
                              <a:rPr lang="en-US" sz="1800" i="1">
                                <a:effectLst/>
                                <a:latin typeface="Cambria Math" panose="02040503050406030204" pitchFamily="18" charset="0"/>
                                <a:ea typeface="SimSun" panose="02010600030101010101" pitchFamily="2" charset="-122"/>
                                <a:cs typeface="Times New Roman" panose="02020603050405020304" pitchFamily="18" charset="0"/>
                              </a:rPr>
                              <m:t>(1+</m:t>
                            </m:r>
                            <m:func>
                              <m:funcPr>
                                <m:ctrlPr>
                                  <a:rPr lang="en-US" sz="1800" i="1">
                                    <a:effectLst/>
                                    <a:latin typeface="Cambria Math" panose="02040503050406030204" pitchFamily="18" charset="0"/>
                                  </a:rPr>
                                </m:ctrlPr>
                              </m:funcPr>
                              <m:fName>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erf</m:t>
                                </m:r>
                              </m:fName>
                              <m:e>
                                <m:d>
                                  <m:dPr>
                                    <m:ctrlPr>
                                      <a:rPr lang="en-US" sz="1800"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𝑠</m:t>
                                    </m:r>
                                    <m:func>
                                      <m:funcPr>
                                        <m:ctrlPr>
                                          <a:rPr lang="en-US" sz="1800" i="1">
                                            <a:effectLst/>
                                            <a:latin typeface="Cambria Math" panose="02040503050406030204" pitchFamily="18" charset="0"/>
                                          </a:rPr>
                                        </m:ctrlPr>
                                      </m:funcPr>
                                      <m:fName>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sin</m:t>
                                        </m:r>
                                      </m:fName>
                                      <m:e>
                                        <m:d>
                                          <m:dPr>
                                            <m:ctrlPr>
                                              <a:rPr lang="en-US" sz="1800"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𝜃</m:t>
                                            </m:r>
                                          </m:e>
                                        </m:d>
                                      </m:e>
                                    </m:func>
                                  </m:e>
                                </m:d>
                              </m:e>
                            </m:func>
                            <m:r>
                              <a:rPr lang="en-US" sz="1800" i="1">
                                <a:effectLst/>
                                <a:latin typeface="Cambria Math" panose="02040503050406030204" pitchFamily="18" charset="0"/>
                                <a:ea typeface="SimSun" panose="02010600030101010101" pitchFamily="2" charset="-122"/>
                                <a:cs typeface="Times New Roman" panose="02020603050405020304" pitchFamily="18" charset="0"/>
                              </a:rPr>
                              <m:t>)</m:t>
                            </m:r>
                          </m:e>
                        </m:func>
                      </m:e>
                    </m:d>
                  </m:oMath>
                </a14:m>
                <a:endParaRPr lang="en-US" dirty="0"/>
              </a:p>
              <a:p>
                <a14:m>
                  <m:oMath xmlns:m="http://schemas.openxmlformats.org/officeDocument/2006/math">
                    <m:r>
                      <a:rPr lang="en-US" sz="1800" i="1" smtClean="0">
                        <a:effectLst/>
                        <a:latin typeface="Cambria Math" panose="02040503050406030204" pitchFamily="18" charset="0"/>
                        <a:ea typeface="SimSun" panose="02010600030101010101" pitchFamily="2" charset="-122"/>
                        <a:cs typeface="Times New Roman" panose="02020603050405020304" pitchFamily="18" charset="0"/>
                      </a:rPr>
                      <m:t>𝑠</m:t>
                    </m:r>
                    <m:r>
                      <a:rPr lang="en-US" sz="1800" i="1" smtClean="0">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1800" i="1">
                            <a:effectLst/>
                            <a:latin typeface="Cambria Math" panose="02040503050406030204" pitchFamily="18" charset="0"/>
                          </a:rPr>
                        </m:ctrlPr>
                      </m:fPr>
                      <m:num>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𝑉</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ub>
                        </m:sSub>
                      </m:num>
                      <m:den>
                        <m:rad>
                          <m:radPr>
                            <m:degHide m:val="on"/>
                            <m:ctrlPr>
                              <a:rPr lang="en-US" sz="1800" i="1">
                                <a:effectLst/>
                                <a:latin typeface="Cambria Math" panose="02040503050406030204" pitchFamily="18" charset="0"/>
                              </a:rPr>
                            </m:ctrlPr>
                          </m:radPr>
                          <m:deg/>
                          <m:e>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𝑅</m:t>
                            </m:r>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ub>
                            </m:sSub>
                          </m:e>
                        </m:rad>
                      </m:den>
                    </m:f>
                  </m:oMath>
                </a14:m>
                <a:endParaRPr lang="en-US" dirty="0"/>
              </a:p>
            </p:txBody>
          </p:sp>
        </mc:Choice>
        <mc:Fallback xmlns="">
          <p:sp>
            <p:nvSpPr>
              <p:cNvPr id="3" name="Content Placeholder 2">
                <a:extLst>
                  <a:ext uri="{FF2B5EF4-FFF2-40B4-BE49-F238E27FC236}">
                    <a16:creationId xmlns:a16="http://schemas.microsoft.com/office/drawing/2014/main" id="{1C4D61D3-FFDF-8856-E942-B4C334921CE0}"/>
                  </a:ext>
                </a:extLst>
              </p:cNvPr>
              <p:cNvSpPr>
                <a:spLocks noGrp="1" noRot="1" noChangeAspect="1" noMove="1" noResize="1" noEditPoints="1" noAdjustHandles="1" noChangeArrowheads="1" noChangeShapeType="1" noTextEdit="1"/>
              </p:cNvSpPr>
              <p:nvPr>
                <p:ph idx="1"/>
              </p:nvPr>
            </p:nvSpPr>
            <p:spPr>
              <a:blipFill>
                <a:blip r:embed="rId2"/>
                <a:stretch>
                  <a:fillRect l="-59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13F8E49-8026-DDAB-BA7F-D0ACAE54CC3F}"/>
              </a:ext>
            </a:extLst>
          </p:cNvPr>
          <p:cNvSpPr>
            <a:spLocks noGrp="1"/>
          </p:cNvSpPr>
          <p:nvPr>
            <p:ph type="sldNum" sz="quarter" idx="4"/>
          </p:nvPr>
        </p:nvSpPr>
        <p:spPr/>
        <p:txBody>
          <a:bodyPr/>
          <a:lstStyle/>
          <a:p>
            <a:fld id="{73FCCCAE-C0A6-4BB7-B82B-AC74E56A11C4}" type="slidenum">
              <a:rPr lang="en-US" smtClean="0"/>
              <a:pPr/>
              <a:t>29</a:t>
            </a:fld>
            <a:endParaRPr lang="en-US" dirty="0"/>
          </a:p>
        </p:txBody>
      </p:sp>
    </p:spTree>
    <p:extLst>
      <p:ext uri="{BB962C8B-B14F-4D97-AF65-F5344CB8AC3E}">
        <p14:creationId xmlns:p14="http://schemas.microsoft.com/office/powerpoint/2010/main" val="75690834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A1627-4439-AEDF-7DB8-9D9305CBC384}"/>
              </a:ext>
            </a:extLst>
          </p:cNvPr>
          <p:cNvSpPr>
            <a:spLocks noGrp="1"/>
          </p:cNvSpPr>
          <p:nvPr>
            <p:ph type="title"/>
          </p:nvPr>
        </p:nvSpPr>
        <p:spPr/>
        <p:txBody>
          <a:bodyPr/>
          <a:lstStyle/>
          <a:p>
            <a:r>
              <a:rPr lang="en-US" dirty="0"/>
              <a:t>Orbital Mechanics</a:t>
            </a:r>
          </a:p>
        </p:txBody>
      </p:sp>
      <p:sp>
        <p:nvSpPr>
          <p:cNvPr id="3" name="Content Placeholder 2">
            <a:extLst>
              <a:ext uri="{FF2B5EF4-FFF2-40B4-BE49-F238E27FC236}">
                <a16:creationId xmlns:a16="http://schemas.microsoft.com/office/drawing/2014/main" id="{9D670491-A0C6-2ABB-3DA9-950AA7BC20F1}"/>
              </a:ext>
            </a:extLst>
          </p:cNvPr>
          <p:cNvSpPr>
            <a:spLocks noGrp="1"/>
          </p:cNvSpPr>
          <p:nvPr>
            <p:ph idx="1"/>
          </p:nvPr>
        </p:nvSpPr>
        <p:spPr>
          <a:xfrm>
            <a:off x="457198" y="914403"/>
            <a:ext cx="11277601" cy="2273787"/>
          </a:xfrm>
        </p:spPr>
        <p:txBody>
          <a:bodyPr>
            <a:normAutofit fontScale="77500" lnSpcReduction="20000"/>
          </a:bodyPr>
          <a:lstStyle/>
          <a:p>
            <a:r>
              <a:rPr lang="en-US" dirty="0"/>
              <a:t>Cartesian, equatorial reference frame (ECI) was chosen. </a:t>
            </a:r>
          </a:p>
          <a:p>
            <a:r>
              <a:rPr lang="en-US" dirty="0"/>
              <a:t>2-body, J2 gravity model, no other perturbing body forces on vehicle.</a:t>
            </a:r>
          </a:p>
          <a:p>
            <a:r>
              <a:rPr lang="en-US" dirty="0"/>
              <a:t>Program utilizes a patched conic method to stitch together trajectory segments and supports three different physics types, coast, atmospheric flight, and propulsive maneuvers. </a:t>
            </a:r>
          </a:p>
          <a:p>
            <a:r>
              <a:rPr lang="en-US" dirty="0"/>
              <a:t>3DOF, vehicle modeled as a point mass, no rigid body or attitude dynamics.</a:t>
            </a:r>
          </a:p>
          <a:p>
            <a:r>
              <a:rPr lang="en-US" dirty="0"/>
              <a:t>Solver utilizes a Runge Kutta 4/5</a:t>
            </a:r>
            <a:r>
              <a:rPr lang="en-US" baseline="30000" dirty="0"/>
              <a:t>th</a:t>
            </a:r>
            <a:r>
              <a:rPr lang="en-US" dirty="0"/>
              <a:t> order variable step integrator to solve the equations of motion.</a:t>
            </a:r>
          </a:p>
          <a:p>
            <a:pPr lvl="1"/>
            <a:r>
              <a:rPr lang="en-US" dirty="0"/>
              <a:t>Widely used technique for trajectory propagation</a:t>
            </a:r>
          </a:p>
        </p:txBody>
      </p:sp>
      <p:sp>
        <p:nvSpPr>
          <p:cNvPr id="4" name="Slide Number Placeholder 3">
            <a:extLst>
              <a:ext uri="{FF2B5EF4-FFF2-40B4-BE49-F238E27FC236}">
                <a16:creationId xmlns:a16="http://schemas.microsoft.com/office/drawing/2014/main" id="{6D7A6199-A43A-B309-F326-40DA24762DF7}"/>
              </a:ext>
            </a:extLst>
          </p:cNvPr>
          <p:cNvSpPr>
            <a:spLocks noGrp="1"/>
          </p:cNvSpPr>
          <p:nvPr>
            <p:ph type="sldNum" sz="quarter" idx="4"/>
          </p:nvPr>
        </p:nvSpPr>
        <p:spPr/>
        <p:txBody>
          <a:bodyPr/>
          <a:lstStyle/>
          <a:p>
            <a:fld id="{73FCCCAE-C0A6-4BB7-B82B-AC74E56A11C4}" type="slidenum">
              <a:rPr lang="en-US" smtClean="0"/>
              <a:pPr/>
              <a:t>3</a:t>
            </a:fld>
            <a:endParaRPr lang="en-US" dirty="0"/>
          </a:p>
        </p:txBody>
      </p:sp>
      <p:pic>
        <p:nvPicPr>
          <p:cNvPr id="5" name="Picture 4" descr="A sphere with a red line&#10;&#10;Description automatically generated">
            <a:extLst>
              <a:ext uri="{FF2B5EF4-FFF2-40B4-BE49-F238E27FC236}">
                <a16:creationId xmlns:a16="http://schemas.microsoft.com/office/drawing/2014/main" id="{D1501ACB-E85B-9D46-7E19-D3A8581DC84F}"/>
              </a:ext>
            </a:extLst>
          </p:cNvPr>
          <p:cNvPicPr>
            <a:picLocks noChangeAspect="1"/>
          </p:cNvPicPr>
          <p:nvPr/>
        </p:nvPicPr>
        <p:blipFill rotWithShape="1">
          <a:blip r:embed="rId2">
            <a:extLst>
              <a:ext uri="{28A0092B-C50C-407E-A947-70E740481C1C}">
                <a14:useLocalDpi xmlns:a14="http://schemas.microsoft.com/office/drawing/2010/main" val="0"/>
              </a:ext>
            </a:extLst>
          </a:blip>
          <a:srcRect l="6896" t="5910" r="14629"/>
          <a:stretch/>
        </p:blipFill>
        <p:spPr bwMode="auto">
          <a:xfrm>
            <a:off x="1221388" y="3382760"/>
            <a:ext cx="3208020" cy="2884805"/>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A27E79A-8149-C62B-EFAB-413F9B21415C}"/>
                  </a:ext>
                </a:extLst>
              </p:cNvPr>
              <p:cNvSpPr txBox="1"/>
              <p:nvPr/>
            </p:nvSpPr>
            <p:spPr>
              <a:xfrm>
                <a:off x="2606516" y="3429000"/>
                <a:ext cx="6094140" cy="2979726"/>
              </a:xfrm>
              <a:prstGeom prst="rect">
                <a:avLst/>
              </a:prstGeom>
              <a:noFill/>
            </p:spPr>
            <p:txBody>
              <a:bodyPr wrap="square">
                <a:spAutoFit/>
              </a:bodyPr>
              <a:lstStyle/>
              <a:p>
                <a:pPr marL="228600" marR="0" indent="0" algn="ctr">
                  <a:lnSpc>
                    <a:spcPct val="150000"/>
                  </a:lnSpc>
                  <a:spcBef>
                    <a:spcPts val="0"/>
                  </a:spcBef>
                  <a:spcAft>
                    <a:spcPts val="0"/>
                  </a:spcAft>
                  <a:tabLst>
                    <a:tab pos="182880" algn="l"/>
                  </a:tabLst>
                </a:pPr>
                <a14:m>
                  <m:oMathPara xmlns:m="http://schemas.openxmlformats.org/officeDocument/2006/math">
                    <m:oMathParaPr>
                      <m:jc m:val="centerGroup"/>
                    </m:oMathParaPr>
                    <m:oMath xmlns:m="http://schemas.openxmlformats.org/officeDocument/2006/math">
                      <m:eqArr>
                        <m:eqArrPr>
                          <m:ctrlPr>
                            <a:rPr lang="en-US" sz="1800" i="1" smtClean="0">
                              <a:effectLst/>
                              <a:latin typeface="Cambria Math" panose="02040503050406030204" pitchFamily="18" charset="0"/>
                              <a:ea typeface="MS Mincho" panose="02020609040205080304" pitchFamily="49" charset="-128"/>
                            </a:rPr>
                          </m:ctrlPr>
                        </m:eqArrPr>
                        <m:e>
                          <m:r>
                            <a:rPr lang="en-US" sz="1800" b="1" i="1">
                              <a:effectLst/>
                              <a:latin typeface="Cambria Math" panose="02040503050406030204" pitchFamily="18" charset="0"/>
                              <a:ea typeface="MS Mincho" panose="02020609040205080304" pitchFamily="49" charset="-128"/>
                            </a:rPr>
                            <m:t>𝒓</m:t>
                          </m:r>
                          <m:r>
                            <a:rPr lang="en-US" sz="1800" b="1" i="1">
                              <a:effectLst/>
                              <a:latin typeface="Cambria Math" panose="02040503050406030204" pitchFamily="18" charset="0"/>
                              <a:ea typeface="MS Mincho" panose="02020609040205080304" pitchFamily="49" charset="-128"/>
                            </a:rPr>
                            <m:t>=</m:t>
                          </m:r>
                          <m:d>
                            <m:dPr>
                              <m:begChr m:val="["/>
                              <m:endChr m:val="]"/>
                              <m:ctrlPr>
                                <a:rPr lang="en-US" sz="1800" i="1">
                                  <a:effectLst/>
                                  <a:latin typeface="Cambria Math" panose="02040503050406030204" pitchFamily="18" charset="0"/>
                                  <a:ea typeface="MS Mincho" panose="02020609040205080304" pitchFamily="49" charset="-128"/>
                                </a:rPr>
                              </m:ctrlPr>
                            </m:dPr>
                            <m:e>
                              <m:m>
                                <m:mPr>
                                  <m:mcs>
                                    <m:mc>
                                      <m:mcPr>
                                        <m:count m:val="1"/>
                                        <m:mcJc m:val="center"/>
                                      </m:mcPr>
                                    </m:mc>
                                  </m:mcs>
                                  <m:ctrlPr>
                                    <a:rPr lang="en-US" sz="1800" i="1">
                                      <a:effectLst/>
                                      <a:latin typeface="Cambria Math" panose="02040503050406030204" pitchFamily="18" charset="0"/>
                                      <a:ea typeface="MS Mincho" panose="02020609040205080304" pitchFamily="49" charset="-128"/>
                                    </a:rPr>
                                  </m:ctrlPr>
                                </m:mPr>
                                <m:mr>
                                  <m:e>
                                    <m:r>
                                      <a:rPr lang="en-US" sz="1800" i="1">
                                        <a:effectLst/>
                                        <a:latin typeface="Cambria Math" panose="02040503050406030204" pitchFamily="18" charset="0"/>
                                        <a:ea typeface="MS Mincho" panose="02020609040205080304" pitchFamily="49" charset="-128"/>
                                      </a:rPr>
                                      <m:t>𝑋</m:t>
                                    </m:r>
                                    <m:r>
                                      <a:rPr lang="en-US" sz="1800" i="1">
                                        <a:effectLst/>
                                        <a:latin typeface="Cambria Math" panose="02040503050406030204" pitchFamily="18" charset="0"/>
                                        <a:ea typeface="MS Mincho" panose="02020609040205080304" pitchFamily="49" charset="-128"/>
                                      </a:rPr>
                                      <m:t> </m:t>
                                    </m:r>
                                    <m:r>
                                      <a:rPr lang="en-US" sz="1800" b="1" i="1">
                                        <a:effectLst/>
                                        <a:latin typeface="Cambria Math" panose="02040503050406030204" pitchFamily="18" charset="0"/>
                                        <a:ea typeface="MS Mincho" panose="02020609040205080304" pitchFamily="49" charset="-128"/>
                                      </a:rPr>
                                      <m:t>𝒆</m:t>
                                    </m:r>
                                    <m:sSub>
                                      <m:sSubPr>
                                        <m:ctrlPr>
                                          <a:rPr lang="en-US" sz="1800" b="1" i="1">
                                            <a:effectLst/>
                                            <a:latin typeface="Cambria Math" panose="02040503050406030204" pitchFamily="18" charset="0"/>
                                            <a:ea typeface="MS Mincho" panose="02020609040205080304" pitchFamily="49" charset="-128"/>
                                          </a:rPr>
                                        </m:ctrlPr>
                                      </m:sSubPr>
                                      <m:e>
                                        <m:r>
                                          <a:rPr lang="en-US" sz="1800" b="1" i="1">
                                            <a:effectLst/>
                                            <a:latin typeface="Cambria Math" panose="02040503050406030204" pitchFamily="18" charset="0"/>
                                            <a:ea typeface="MS Mincho" panose="02020609040205080304" pitchFamily="49" charset="-128"/>
                                          </a:rPr>
                                          <m:t>𝒄</m:t>
                                        </m:r>
                                      </m:e>
                                      <m:sub>
                                        <m:r>
                                          <a:rPr lang="en-US" sz="1800" b="1" i="1">
                                            <a:effectLst/>
                                            <a:latin typeface="Cambria Math" panose="02040503050406030204" pitchFamily="18" charset="0"/>
                                            <a:ea typeface="MS Mincho" panose="02020609040205080304" pitchFamily="49" charset="-128"/>
                                          </a:rPr>
                                          <m:t>𝒙</m:t>
                                        </m:r>
                                      </m:sub>
                                    </m:sSub>
                                  </m:e>
                                </m:mr>
                                <m:mr>
                                  <m:e>
                                    <m:r>
                                      <a:rPr lang="en-US" sz="1800" i="1">
                                        <a:effectLst/>
                                        <a:latin typeface="Cambria Math" panose="02040503050406030204" pitchFamily="18" charset="0"/>
                                        <a:ea typeface="MS Mincho" panose="02020609040205080304" pitchFamily="49" charset="-128"/>
                                      </a:rPr>
                                      <m:t>𝑌</m:t>
                                    </m:r>
                                    <m:r>
                                      <a:rPr lang="en-US" sz="1800" i="1">
                                        <a:effectLst/>
                                        <a:latin typeface="Cambria Math" panose="02040503050406030204" pitchFamily="18" charset="0"/>
                                        <a:ea typeface="MS Mincho" panose="02020609040205080304" pitchFamily="49" charset="-128"/>
                                      </a:rPr>
                                      <m:t> </m:t>
                                    </m:r>
                                    <m:r>
                                      <a:rPr lang="en-US" sz="1800" b="1" i="1">
                                        <a:effectLst/>
                                        <a:latin typeface="Cambria Math" panose="02040503050406030204" pitchFamily="18" charset="0"/>
                                        <a:ea typeface="MS Mincho" panose="02020609040205080304" pitchFamily="49" charset="-128"/>
                                      </a:rPr>
                                      <m:t>𝒆</m:t>
                                    </m:r>
                                    <m:sSub>
                                      <m:sSubPr>
                                        <m:ctrlPr>
                                          <a:rPr lang="en-US" sz="1800" b="1" i="1">
                                            <a:effectLst/>
                                            <a:latin typeface="Cambria Math" panose="02040503050406030204" pitchFamily="18" charset="0"/>
                                            <a:ea typeface="MS Mincho" panose="02020609040205080304" pitchFamily="49" charset="-128"/>
                                          </a:rPr>
                                        </m:ctrlPr>
                                      </m:sSubPr>
                                      <m:e>
                                        <m:r>
                                          <a:rPr lang="en-US" sz="1800" b="1" i="1">
                                            <a:effectLst/>
                                            <a:latin typeface="Cambria Math" panose="02040503050406030204" pitchFamily="18" charset="0"/>
                                            <a:ea typeface="MS Mincho" panose="02020609040205080304" pitchFamily="49" charset="-128"/>
                                          </a:rPr>
                                          <m:t>𝒄</m:t>
                                        </m:r>
                                      </m:e>
                                      <m:sub>
                                        <m:r>
                                          <a:rPr lang="en-US" sz="1800" b="1" i="1">
                                            <a:effectLst/>
                                            <a:latin typeface="Cambria Math" panose="02040503050406030204" pitchFamily="18" charset="0"/>
                                            <a:ea typeface="MS Mincho" panose="02020609040205080304" pitchFamily="49" charset="-128"/>
                                          </a:rPr>
                                          <m:t>𝒚</m:t>
                                        </m:r>
                                      </m:sub>
                                    </m:sSub>
                                  </m:e>
                                </m:mr>
                                <m:mr>
                                  <m:e>
                                    <m:r>
                                      <a:rPr lang="en-US" sz="1800" i="1">
                                        <a:effectLst/>
                                        <a:latin typeface="Cambria Math" panose="02040503050406030204" pitchFamily="18" charset="0"/>
                                        <a:ea typeface="MS Mincho" panose="02020609040205080304" pitchFamily="49" charset="-128"/>
                                      </a:rPr>
                                      <m:t>𝑍</m:t>
                                    </m:r>
                                    <m:r>
                                      <a:rPr lang="en-US" sz="1800" i="1">
                                        <a:effectLst/>
                                        <a:latin typeface="Cambria Math" panose="02040503050406030204" pitchFamily="18" charset="0"/>
                                        <a:ea typeface="MS Mincho" panose="02020609040205080304" pitchFamily="49" charset="-128"/>
                                      </a:rPr>
                                      <m:t> </m:t>
                                    </m:r>
                                    <m:r>
                                      <a:rPr lang="en-US" sz="1800" b="1" i="1">
                                        <a:effectLst/>
                                        <a:latin typeface="Cambria Math" panose="02040503050406030204" pitchFamily="18" charset="0"/>
                                        <a:ea typeface="MS Mincho" panose="02020609040205080304" pitchFamily="49" charset="-128"/>
                                      </a:rPr>
                                      <m:t>𝒆</m:t>
                                    </m:r>
                                    <m:sSub>
                                      <m:sSubPr>
                                        <m:ctrlPr>
                                          <a:rPr lang="en-US" sz="1800" b="1" i="1">
                                            <a:effectLst/>
                                            <a:latin typeface="Cambria Math" panose="02040503050406030204" pitchFamily="18" charset="0"/>
                                            <a:ea typeface="MS Mincho" panose="02020609040205080304" pitchFamily="49" charset="-128"/>
                                          </a:rPr>
                                        </m:ctrlPr>
                                      </m:sSubPr>
                                      <m:e>
                                        <m:r>
                                          <a:rPr lang="en-US" sz="1800" b="1" i="1">
                                            <a:effectLst/>
                                            <a:latin typeface="Cambria Math" panose="02040503050406030204" pitchFamily="18" charset="0"/>
                                            <a:ea typeface="MS Mincho" panose="02020609040205080304" pitchFamily="49" charset="-128"/>
                                          </a:rPr>
                                          <m:t>𝒄</m:t>
                                        </m:r>
                                      </m:e>
                                      <m:sub>
                                        <m:r>
                                          <a:rPr lang="en-US" sz="1800" b="1" i="1">
                                            <a:effectLst/>
                                            <a:latin typeface="Cambria Math" panose="02040503050406030204" pitchFamily="18" charset="0"/>
                                            <a:ea typeface="MS Mincho" panose="02020609040205080304" pitchFamily="49" charset="-128"/>
                                          </a:rPr>
                                          <m:t>𝒛</m:t>
                                        </m:r>
                                      </m:sub>
                                    </m:sSub>
                                  </m:e>
                                </m:mr>
                              </m:m>
                            </m:e>
                          </m:d>
                          <m:r>
                            <a:rPr lang="en-US" sz="1800" i="1">
                              <a:effectLst/>
                              <a:latin typeface="Cambria Math" panose="02040503050406030204" pitchFamily="18" charset="0"/>
                              <a:ea typeface="MS Mincho" panose="02020609040205080304" pitchFamily="49" charset="-128"/>
                            </a:rPr>
                            <m:t> </m:t>
                          </m:r>
                          <m:r>
                            <a:rPr lang="en-US" sz="1800" b="1" i="1">
                              <a:effectLst/>
                              <a:latin typeface="Cambria Math" panose="02040503050406030204" pitchFamily="18" charset="0"/>
                              <a:ea typeface="MS Mincho" panose="02020609040205080304" pitchFamily="49" charset="-128"/>
                            </a:rPr>
                            <m:t>#</m:t>
                          </m:r>
                        </m:e>
                      </m:eqArr>
                    </m:oMath>
                  </m:oMathPara>
                </a14:m>
                <a:endParaRPr lang="en-US" sz="1400" dirty="0">
                  <a:effectLst/>
                  <a:latin typeface="Times New Roman" panose="02020603050405020304" pitchFamily="18" charset="0"/>
                  <a:ea typeface="Times New Roman" panose="02020603050405020304" pitchFamily="18" charset="0"/>
                </a:endParaRPr>
              </a:p>
              <a:p>
                <a:pPr marL="228600" marR="0" indent="0" algn="ctr">
                  <a:lnSpc>
                    <a:spcPct val="150000"/>
                  </a:lnSpc>
                  <a:spcBef>
                    <a:spcPts val="0"/>
                  </a:spcBef>
                  <a:spcAft>
                    <a:spcPts val="0"/>
                  </a:spcAft>
                  <a:tabLst>
                    <a:tab pos="182880" algn="l"/>
                  </a:tabLst>
                </a:pPr>
                <a14:m>
                  <m:oMathPara xmlns:m="http://schemas.openxmlformats.org/officeDocument/2006/math">
                    <m:oMathParaPr>
                      <m:jc m:val="centerGroup"/>
                    </m:oMathParaPr>
                    <m:oMath xmlns:m="http://schemas.openxmlformats.org/officeDocument/2006/math">
                      <m:eqArr>
                        <m:eqArrPr>
                          <m:ctrlPr>
                            <a:rPr lang="en-US" sz="1800" i="1">
                              <a:effectLst/>
                              <a:latin typeface="Cambria Math" panose="02040503050406030204" pitchFamily="18" charset="0"/>
                              <a:ea typeface="MS Mincho" panose="02020609040205080304" pitchFamily="49" charset="-128"/>
                            </a:rPr>
                          </m:ctrlPr>
                        </m:eqArrPr>
                        <m:e>
                          <m:r>
                            <a:rPr lang="en-US" sz="1800" i="1">
                              <a:effectLst/>
                              <a:latin typeface="Cambria Math" panose="02040503050406030204" pitchFamily="18" charset="0"/>
                              <a:ea typeface="MS Mincho" panose="02020609040205080304" pitchFamily="49" charset="-128"/>
                            </a:rPr>
                            <m:t>𝜇</m:t>
                          </m:r>
                          <m:r>
                            <a:rPr lang="en-US" sz="1800" i="1">
                              <a:effectLst/>
                              <a:latin typeface="Cambria Math" panose="02040503050406030204" pitchFamily="18" charset="0"/>
                              <a:ea typeface="MS Mincho" panose="02020609040205080304" pitchFamily="49" charset="-128"/>
                            </a:rPr>
                            <m:t>=</m:t>
                          </m:r>
                          <m:r>
                            <a:rPr lang="en-US" sz="1800" i="1">
                              <a:effectLst/>
                              <a:latin typeface="Cambria Math" panose="02040503050406030204" pitchFamily="18" charset="0"/>
                              <a:ea typeface="MS Mincho" panose="02020609040205080304" pitchFamily="49" charset="-128"/>
                            </a:rPr>
                            <m:t>𝐺𝑀</m:t>
                          </m:r>
                          <m:r>
                            <a:rPr lang="en-US" sz="1800" i="1">
                              <a:effectLst/>
                              <a:latin typeface="Cambria Math" panose="02040503050406030204" pitchFamily="18" charset="0"/>
                              <a:ea typeface="MS Mincho" panose="02020609040205080304" pitchFamily="49" charset="-128"/>
                            </a:rPr>
                            <m:t> #</m:t>
                          </m:r>
                        </m:e>
                      </m:eqArr>
                    </m:oMath>
                  </m:oMathPara>
                </a14:m>
                <a:endParaRPr lang="en-US" sz="1400" dirty="0">
                  <a:effectLst/>
                  <a:latin typeface="Times New Roman" panose="02020603050405020304" pitchFamily="18" charset="0"/>
                  <a:ea typeface="Times New Roman" panose="02020603050405020304" pitchFamily="18" charset="0"/>
                </a:endParaRPr>
              </a:p>
              <a:p>
                <a:pPr marL="228600" marR="0" algn="ctr">
                  <a:spcBef>
                    <a:spcPts val="0"/>
                  </a:spcBef>
                  <a:spcAft>
                    <a:spcPts val="0"/>
                  </a:spcAft>
                </a:pPr>
                <a14:m>
                  <m:oMathPara xmlns:m="http://schemas.openxmlformats.org/officeDocument/2006/math">
                    <m:oMathParaPr>
                      <m:jc m:val="centerGroup"/>
                    </m:oMathParaPr>
                    <m:oMath xmlns:m="http://schemas.openxmlformats.org/officeDocument/2006/math">
                      <m:eqArr>
                        <m:eqArrPr>
                          <m:ctrlPr>
                            <a:rPr lang="en-US" b="1" i="1">
                              <a:effectLst/>
                              <a:latin typeface="Cambria Math" panose="02040503050406030204" pitchFamily="18" charset="0"/>
                              <a:ea typeface="Times New Roman" panose="02020603050405020304" pitchFamily="18" charset="0"/>
                            </a:rPr>
                          </m:ctrlPr>
                        </m:eqArrPr>
                        <m:e>
                          <m:acc>
                            <m:accPr>
                              <m:chr m:val="̈"/>
                              <m:ctrlPr>
                                <a:rPr lang="en-US" b="1" i="1">
                                  <a:effectLst/>
                                  <a:latin typeface="Cambria Math" panose="02040503050406030204" pitchFamily="18" charset="0"/>
                                  <a:ea typeface="Times New Roman" panose="02020603050405020304" pitchFamily="18" charset="0"/>
                                </a:rPr>
                              </m:ctrlPr>
                            </m:accPr>
                            <m:e>
                              <m:r>
                                <a:rPr lang="en-US" b="1" i="1">
                                  <a:effectLst/>
                                  <a:latin typeface="Cambria Math" panose="02040503050406030204" pitchFamily="18" charset="0"/>
                                  <a:ea typeface="Times New Roman" panose="02020603050405020304" pitchFamily="18" charset="0"/>
                                </a:rPr>
                                <m:t>𝒓</m:t>
                              </m:r>
                            </m:e>
                          </m:acc>
                          <m:r>
                            <a:rPr lang="en-US" i="1">
                              <a:effectLst/>
                              <a:latin typeface="Cambria Math" panose="02040503050406030204" pitchFamily="18" charset="0"/>
                              <a:ea typeface="Times New Roman" panose="02020603050405020304" pitchFamily="18" charset="0"/>
                            </a:rPr>
                            <m:t>=</m:t>
                          </m:r>
                          <m:f>
                            <m:fPr>
                              <m:ctrlPr>
                                <a:rPr lang="en-US" i="1">
                                  <a:effectLst/>
                                  <a:latin typeface="Cambria Math" panose="02040503050406030204" pitchFamily="18" charset="0"/>
                                  <a:ea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rPr>
                                <m:t>𝜇</m:t>
                              </m:r>
                            </m:num>
                            <m:den>
                              <m:sSup>
                                <m:sSupPr>
                                  <m:ctrlPr>
                                    <a:rPr lang="en-US" i="1">
                                      <a:effectLst/>
                                      <a:latin typeface="Cambria Math" panose="02040503050406030204" pitchFamily="18" charset="0"/>
                                      <a:ea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rPr>
                                    <m:t>𝑟</m:t>
                                  </m:r>
                                </m:e>
                                <m:sup>
                                  <m:r>
                                    <a:rPr lang="en-US" i="1">
                                      <a:effectLst/>
                                      <a:latin typeface="Cambria Math" panose="02040503050406030204" pitchFamily="18" charset="0"/>
                                      <a:ea typeface="Times New Roman" panose="02020603050405020304" pitchFamily="18" charset="0"/>
                                    </a:rPr>
                                    <m:t>3</m:t>
                                  </m:r>
                                </m:sup>
                              </m:sSup>
                            </m:den>
                          </m:f>
                          <m:r>
                            <a:rPr lang="en-US" b="1" i="1">
                              <a:effectLst/>
                              <a:latin typeface="Cambria Math" panose="02040503050406030204" pitchFamily="18" charset="0"/>
                              <a:ea typeface="Times New Roman" panose="02020603050405020304" pitchFamily="18" charset="0"/>
                            </a:rPr>
                            <m:t>𝒓</m:t>
                          </m:r>
                          <m:r>
                            <a:rPr lang="en-US" b="1" i="1">
                              <a:effectLst/>
                              <a:latin typeface="Cambria Math" panose="02040503050406030204" pitchFamily="18" charset="0"/>
                              <a:ea typeface="Times New Roman" panose="02020603050405020304" pitchFamily="18" charset="0"/>
                            </a:rPr>
                            <m:t> #</m:t>
                          </m:r>
                        </m:e>
                      </m:eqArr>
                    </m:oMath>
                  </m:oMathPara>
                </a14:m>
                <a:endParaRPr lang="en-US" sz="1400" dirty="0">
                  <a:latin typeface="Times New Roman" panose="02020603050405020304" pitchFamily="18" charset="0"/>
                  <a:ea typeface="Times New Roman" panose="02020603050405020304" pitchFamily="18" charset="0"/>
                </a:endParaRPr>
              </a:p>
              <a:p>
                <a:pPr marL="22860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n-US" sz="1400" b="1" i="1" smtClean="0">
                              <a:effectLst/>
                              <a:latin typeface="Cambria Math" panose="02040503050406030204" pitchFamily="18" charset="0"/>
                            </a:rPr>
                          </m:ctrlPr>
                        </m:accPr>
                        <m:e>
                          <m:r>
                            <a:rPr lang="en-US" sz="1800" b="1" i="1">
                              <a:effectLst/>
                              <a:latin typeface="Cambria Math" panose="02040503050406030204" pitchFamily="18" charset="0"/>
                              <a:ea typeface="Times New Roman" panose="02020603050405020304" pitchFamily="18" charset="0"/>
                              <a:cs typeface="Times New Roman" panose="02020603050405020304" pitchFamily="18" charset="0"/>
                            </a:rPr>
                            <m:t>𝒓</m:t>
                          </m:r>
                        </m:e>
                      </m:acc>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400" i="1">
                              <a:effectLst/>
                              <a:latin typeface="Cambria Math" panose="02040503050406030204" pitchFamily="18" charset="0"/>
                            </a:rPr>
                          </m:ctrlPr>
                        </m:fPr>
                        <m:num>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𝜇</m:t>
                          </m:r>
                        </m:num>
                        <m:den>
                          <m:sSup>
                            <m:sSupPr>
                              <m:ctrlPr>
                                <a:rPr lang="en-US" sz="1400" i="1">
                                  <a:effectLst/>
                                  <a:latin typeface="Cambria Math" panose="020405030504060302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𝑟</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3</m:t>
                              </m:r>
                            </m:sup>
                          </m:sSup>
                        </m:den>
                      </m:f>
                      <m:r>
                        <a:rPr lang="en-US" sz="1800" b="1" i="1">
                          <a:effectLst/>
                          <a:latin typeface="Cambria Math" panose="02040503050406030204" pitchFamily="18" charset="0"/>
                          <a:ea typeface="Times New Roman" panose="02020603050405020304" pitchFamily="18" charset="0"/>
                          <a:cs typeface="Times New Roman" panose="02020603050405020304" pitchFamily="18" charset="0"/>
                        </a:rPr>
                        <m:t>𝒓</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1400" b="1" i="1">
                              <a:effectLst/>
                              <a:latin typeface="Cambria Math" panose="02040503050406030204" pitchFamily="18" charset="0"/>
                              <a:ea typeface="MS Mincho" panose="02020609040205080304" pitchFamily="49" charset="-128"/>
                            </a:rPr>
                          </m:ctrlPr>
                        </m:fPr>
                        <m:num>
                          <m:r>
                            <a:rPr lang="en-US" sz="1800" i="1">
                              <a:effectLst/>
                              <a:latin typeface="Cambria Math" panose="02040503050406030204" pitchFamily="18" charset="0"/>
                              <a:ea typeface="MS Mincho" panose="02020609040205080304" pitchFamily="49" charset="-128"/>
                              <a:cs typeface="Times New Roman" panose="02020603050405020304" pitchFamily="18" charset="0"/>
                            </a:rPr>
                            <m:t>𝐹</m:t>
                          </m:r>
                          <m:acc>
                            <m:accPr>
                              <m:chr m:val="̇"/>
                              <m:ctrlPr>
                                <a:rPr lang="en-US" sz="1400" b="1" i="1">
                                  <a:effectLst/>
                                  <a:latin typeface="Cambria Math" panose="02040503050406030204" pitchFamily="18" charset="0"/>
                                  <a:ea typeface="MS Mincho" panose="02020609040205080304" pitchFamily="49" charset="-128"/>
                                </a:rPr>
                              </m:ctrlPr>
                            </m:accPr>
                            <m:e>
                              <m:r>
                                <a:rPr lang="en-US" sz="1800" b="1" i="1">
                                  <a:effectLst/>
                                  <a:latin typeface="Cambria Math" panose="02040503050406030204" pitchFamily="18" charset="0"/>
                                  <a:ea typeface="MS Mincho" panose="02020609040205080304" pitchFamily="49" charset="-128"/>
                                  <a:cs typeface="Times New Roman" panose="02020603050405020304" pitchFamily="18" charset="0"/>
                                </a:rPr>
                                <m:t>𝒓</m:t>
                              </m:r>
                            </m:e>
                          </m:acc>
                        </m:num>
                        <m:den>
                          <m:r>
                            <a:rPr lang="en-US" sz="1800" i="1">
                              <a:effectLst/>
                              <a:latin typeface="Cambria Math" panose="02040503050406030204" pitchFamily="18" charset="0"/>
                              <a:ea typeface="MS Mincho" panose="02020609040205080304" pitchFamily="49" charset="-128"/>
                              <a:cs typeface="Times New Roman" panose="02020603050405020304" pitchFamily="18" charset="0"/>
                            </a:rPr>
                            <m:t>𝑚𝑟</m:t>
                          </m:r>
                        </m:den>
                      </m:f>
                      <m:r>
                        <a:rPr lang="en-US" sz="1800" b="1" i="1">
                          <a:effectLst/>
                          <a:latin typeface="Cambria Math" panose="02040503050406030204" pitchFamily="18" charset="0"/>
                          <a:ea typeface="MS Mincho" panose="02020609040205080304" pitchFamily="49" charset="-128"/>
                          <a:cs typeface="Times New Roman" panose="02020603050405020304" pitchFamily="18" charset="0"/>
                        </a:rPr>
                        <m:t> </m:t>
                      </m:r>
                    </m:oMath>
                  </m:oMathPara>
                </a14:m>
                <a:endParaRPr lang="en-US" sz="1400" dirty="0">
                  <a:effectLst/>
                  <a:latin typeface="Times New Roman" panose="02020603050405020304"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7A27E79A-8149-C62B-EFAB-413F9B21415C}"/>
                  </a:ext>
                </a:extLst>
              </p:cNvPr>
              <p:cNvSpPr txBox="1">
                <a:spLocks noRot="1" noChangeAspect="1" noMove="1" noResize="1" noEditPoints="1" noAdjustHandles="1" noChangeArrowheads="1" noChangeShapeType="1" noTextEdit="1"/>
              </p:cNvSpPr>
              <p:nvPr/>
            </p:nvSpPr>
            <p:spPr>
              <a:xfrm>
                <a:off x="2606516" y="3429000"/>
                <a:ext cx="6094140" cy="2979726"/>
              </a:xfrm>
              <a:prstGeom prst="rect">
                <a:avLst/>
              </a:prstGeom>
              <a:blipFill>
                <a:blip r:embed="rId3"/>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C0F1E99F-7EEF-62F5-0F39-E3703BCCF2D9}"/>
              </a:ext>
            </a:extLst>
          </p:cNvPr>
          <p:cNvSpPr txBox="1"/>
          <p:nvPr/>
        </p:nvSpPr>
        <p:spPr>
          <a:xfrm>
            <a:off x="6538415" y="4172072"/>
            <a:ext cx="2676806" cy="369332"/>
          </a:xfrm>
          <a:prstGeom prst="rect">
            <a:avLst/>
          </a:prstGeom>
          <a:noFill/>
        </p:spPr>
        <p:txBody>
          <a:bodyPr wrap="square" rtlCol="0">
            <a:spAutoFit/>
          </a:bodyPr>
          <a:lstStyle/>
          <a:p>
            <a:r>
              <a:rPr lang="en-US" dirty="0"/>
              <a:t>Position Vector</a:t>
            </a:r>
          </a:p>
        </p:txBody>
      </p:sp>
      <p:sp>
        <p:nvSpPr>
          <p:cNvPr id="8" name="TextBox 7">
            <a:extLst>
              <a:ext uri="{FF2B5EF4-FFF2-40B4-BE49-F238E27FC236}">
                <a16:creationId xmlns:a16="http://schemas.microsoft.com/office/drawing/2014/main" id="{3CE2B6CC-A882-C9D4-DD7C-BF56FEF7941D}"/>
              </a:ext>
            </a:extLst>
          </p:cNvPr>
          <p:cNvSpPr txBox="1"/>
          <p:nvPr/>
        </p:nvSpPr>
        <p:spPr>
          <a:xfrm>
            <a:off x="6538413" y="4819577"/>
            <a:ext cx="3713019" cy="369332"/>
          </a:xfrm>
          <a:prstGeom prst="rect">
            <a:avLst/>
          </a:prstGeom>
          <a:noFill/>
        </p:spPr>
        <p:txBody>
          <a:bodyPr wrap="square" rtlCol="0">
            <a:spAutoFit/>
          </a:bodyPr>
          <a:lstStyle/>
          <a:p>
            <a:r>
              <a:rPr lang="en-US" dirty="0"/>
              <a:t>Gravitational Constant Definition</a:t>
            </a:r>
          </a:p>
        </p:txBody>
      </p:sp>
      <p:sp>
        <p:nvSpPr>
          <p:cNvPr id="9" name="TextBox 8">
            <a:extLst>
              <a:ext uri="{FF2B5EF4-FFF2-40B4-BE49-F238E27FC236}">
                <a16:creationId xmlns:a16="http://schemas.microsoft.com/office/drawing/2014/main" id="{E18FF2CF-7D7C-6EA1-A398-722D8AA30F97}"/>
              </a:ext>
            </a:extLst>
          </p:cNvPr>
          <p:cNvSpPr txBox="1"/>
          <p:nvPr/>
        </p:nvSpPr>
        <p:spPr>
          <a:xfrm>
            <a:off x="6538413" y="5266572"/>
            <a:ext cx="3713019" cy="369332"/>
          </a:xfrm>
          <a:prstGeom prst="rect">
            <a:avLst/>
          </a:prstGeom>
          <a:noFill/>
        </p:spPr>
        <p:txBody>
          <a:bodyPr wrap="square" rtlCol="0">
            <a:spAutoFit/>
          </a:bodyPr>
          <a:lstStyle/>
          <a:p>
            <a:r>
              <a:rPr lang="en-US" dirty="0"/>
              <a:t>2-body Equation of Motion</a:t>
            </a:r>
          </a:p>
        </p:txBody>
      </p:sp>
      <p:sp>
        <p:nvSpPr>
          <p:cNvPr id="10" name="TextBox 9">
            <a:extLst>
              <a:ext uri="{FF2B5EF4-FFF2-40B4-BE49-F238E27FC236}">
                <a16:creationId xmlns:a16="http://schemas.microsoft.com/office/drawing/2014/main" id="{C318499B-D99B-64FB-88E1-06DDBD2A33E3}"/>
              </a:ext>
            </a:extLst>
          </p:cNvPr>
          <p:cNvSpPr txBox="1"/>
          <p:nvPr/>
        </p:nvSpPr>
        <p:spPr>
          <a:xfrm>
            <a:off x="6538412" y="5898233"/>
            <a:ext cx="5080003" cy="369332"/>
          </a:xfrm>
          <a:prstGeom prst="rect">
            <a:avLst/>
          </a:prstGeom>
          <a:noFill/>
        </p:spPr>
        <p:txBody>
          <a:bodyPr wrap="square" rtlCol="0">
            <a:spAutoFit/>
          </a:bodyPr>
          <a:lstStyle/>
          <a:p>
            <a:r>
              <a:rPr lang="en-US" dirty="0"/>
              <a:t>Equation of Motion for Propulsive Maneuvers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64B1ACF-FE38-277C-BE6E-4675F5D248CE}"/>
                  </a:ext>
                </a:extLst>
              </p:cNvPr>
              <p:cNvSpPr txBox="1"/>
              <p:nvPr/>
            </p:nvSpPr>
            <p:spPr>
              <a:xfrm>
                <a:off x="2606516" y="3188190"/>
                <a:ext cx="6096000" cy="610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𝑔</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𝐺</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𝑚</m:t>
                              </m:r>
                            </m:e>
                            <m:sub>
                              <m:r>
                                <a:rPr lang="en-US" i="0">
                                  <a:latin typeface="Cambria Math" panose="02040503050406030204" pitchFamily="18" charset="0"/>
                                </a:rPr>
                                <m:t>1</m:t>
                              </m:r>
                            </m:sub>
                          </m:s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𝑚</m:t>
                              </m:r>
                            </m:e>
                            <m:sub>
                              <m:r>
                                <a:rPr lang="en-US" i="0">
                                  <a:latin typeface="Cambria Math" panose="02040503050406030204" pitchFamily="18" charset="0"/>
                                </a:rPr>
                                <m:t>2</m:t>
                              </m:r>
                            </m:sub>
                          </m:sSub>
                        </m:num>
                        <m:den>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𝑟</m:t>
                              </m:r>
                            </m:e>
                            <m:sup>
                              <m:r>
                                <a:rPr lang="en-US" i="0">
                                  <a:latin typeface="Cambria Math" panose="02040503050406030204" pitchFamily="18" charset="0"/>
                                </a:rPr>
                                <m:t>2</m:t>
                              </m:r>
                            </m:sup>
                          </m:sSup>
                        </m:den>
                      </m:f>
                    </m:oMath>
                  </m:oMathPara>
                </a14:m>
                <a:endParaRPr lang="en-US" dirty="0"/>
              </a:p>
            </p:txBody>
          </p:sp>
        </mc:Choice>
        <mc:Fallback xmlns="">
          <p:sp>
            <p:nvSpPr>
              <p:cNvPr id="12" name="TextBox 11">
                <a:extLst>
                  <a:ext uri="{FF2B5EF4-FFF2-40B4-BE49-F238E27FC236}">
                    <a16:creationId xmlns:a16="http://schemas.microsoft.com/office/drawing/2014/main" id="{064B1ACF-FE38-277C-BE6E-4675F5D248CE}"/>
                  </a:ext>
                </a:extLst>
              </p:cNvPr>
              <p:cNvSpPr txBox="1">
                <a:spLocks noRot="1" noChangeAspect="1" noMove="1" noResize="1" noEditPoints="1" noAdjustHandles="1" noChangeArrowheads="1" noChangeShapeType="1" noTextEdit="1"/>
              </p:cNvSpPr>
              <p:nvPr/>
            </p:nvSpPr>
            <p:spPr>
              <a:xfrm>
                <a:off x="2606516" y="3188190"/>
                <a:ext cx="6096000" cy="610936"/>
              </a:xfrm>
              <a:prstGeom prst="rect">
                <a:avLst/>
              </a:prstGeom>
              <a:blipFill>
                <a:blip r:embed="rId4"/>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7C7751D2-D2B1-4E5A-1CF9-C29F37A3193A}"/>
              </a:ext>
            </a:extLst>
          </p:cNvPr>
          <p:cNvSpPr txBox="1"/>
          <p:nvPr/>
        </p:nvSpPr>
        <p:spPr>
          <a:xfrm>
            <a:off x="6538412" y="3344446"/>
            <a:ext cx="4834910" cy="369332"/>
          </a:xfrm>
          <a:prstGeom prst="rect">
            <a:avLst/>
          </a:prstGeom>
          <a:noFill/>
        </p:spPr>
        <p:txBody>
          <a:bodyPr wrap="square" rtlCol="0">
            <a:spAutoFit/>
          </a:bodyPr>
          <a:lstStyle/>
          <a:p>
            <a:r>
              <a:rPr lang="en-US" dirty="0"/>
              <a:t>Newton’s Universal Law of Gravitation</a:t>
            </a:r>
          </a:p>
        </p:txBody>
      </p:sp>
    </p:spTree>
    <p:extLst>
      <p:ext uri="{BB962C8B-B14F-4D97-AF65-F5344CB8AC3E}">
        <p14:creationId xmlns:p14="http://schemas.microsoft.com/office/powerpoint/2010/main" val="322718020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BFF4-60F7-C202-907A-829851076C13}"/>
              </a:ext>
            </a:extLst>
          </p:cNvPr>
          <p:cNvSpPr>
            <a:spLocks noGrp="1"/>
          </p:cNvSpPr>
          <p:nvPr>
            <p:ph type="title"/>
          </p:nvPr>
        </p:nvSpPr>
        <p:spPr/>
        <p:txBody>
          <a:bodyPr/>
          <a:lstStyle/>
          <a:p>
            <a:r>
              <a:rPr lang="en-US" dirty="0"/>
              <a:t>Panel/Gridding Method Convergence</a:t>
            </a:r>
          </a:p>
        </p:txBody>
      </p:sp>
      <p:sp>
        <p:nvSpPr>
          <p:cNvPr id="4" name="Slide Number Placeholder 3">
            <a:extLst>
              <a:ext uri="{FF2B5EF4-FFF2-40B4-BE49-F238E27FC236}">
                <a16:creationId xmlns:a16="http://schemas.microsoft.com/office/drawing/2014/main" id="{E2A3C4F8-C685-B320-3A42-C31F8DCC02F2}"/>
              </a:ext>
            </a:extLst>
          </p:cNvPr>
          <p:cNvSpPr>
            <a:spLocks noGrp="1"/>
          </p:cNvSpPr>
          <p:nvPr>
            <p:ph type="sldNum" sz="quarter" idx="4"/>
          </p:nvPr>
        </p:nvSpPr>
        <p:spPr/>
        <p:txBody>
          <a:bodyPr/>
          <a:lstStyle/>
          <a:p>
            <a:fld id="{73FCCCAE-C0A6-4BB7-B82B-AC74E56A11C4}" type="slidenum">
              <a:rPr lang="en-US" smtClean="0"/>
              <a:pPr/>
              <a:t>30</a:t>
            </a:fld>
            <a:endParaRPr lang="en-US" dirty="0"/>
          </a:p>
        </p:txBody>
      </p:sp>
      <p:grpSp>
        <p:nvGrpSpPr>
          <p:cNvPr id="8" name="Group 7">
            <a:extLst>
              <a:ext uri="{FF2B5EF4-FFF2-40B4-BE49-F238E27FC236}">
                <a16:creationId xmlns:a16="http://schemas.microsoft.com/office/drawing/2014/main" id="{2ECB3C07-E87A-D44B-86EB-E5C58BCD21D6}"/>
              </a:ext>
            </a:extLst>
          </p:cNvPr>
          <p:cNvGrpSpPr>
            <a:grpSpLocks/>
          </p:cNvGrpSpPr>
          <p:nvPr/>
        </p:nvGrpSpPr>
        <p:grpSpPr>
          <a:xfrm>
            <a:off x="228600" y="838200"/>
            <a:ext cx="4875530" cy="3910965"/>
            <a:chOff x="0" y="0"/>
            <a:chExt cx="4875530" cy="3910965"/>
          </a:xfrm>
        </p:grpSpPr>
        <p:sp>
          <p:nvSpPr>
            <p:cNvPr id="10" name="Text Box 1">
              <a:extLst>
                <a:ext uri="{FF2B5EF4-FFF2-40B4-BE49-F238E27FC236}">
                  <a16:creationId xmlns:a16="http://schemas.microsoft.com/office/drawing/2014/main" id="{4EFCD2CB-4630-5CC2-A3D6-4C279510923F}"/>
                </a:ext>
              </a:extLst>
            </p:cNvPr>
            <p:cNvSpPr txBox="1"/>
            <p:nvPr/>
          </p:nvSpPr>
          <p:spPr>
            <a:xfrm>
              <a:off x="304800" y="3764915"/>
              <a:ext cx="4268470" cy="14605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0"/>
                </a:spcAft>
              </a:pPr>
              <a:r>
                <a:rPr lang="en-US" sz="1000" b="1" u="sng" dirty="0">
                  <a:solidFill>
                    <a:srgbClr val="0000FF"/>
                  </a:solidFill>
                  <a:effectLst/>
                  <a:latin typeface="Times New Roman" panose="02020603050405020304" pitchFamily="18" charset="0"/>
                  <a:ea typeface="SimSun" panose="02010600030101010101" pitchFamily="2" charset="-122"/>
                </a:rPr>
                <a:t>Figure </a:t>
              </a:r>
              <a:r>
                <a:rPr lang="en-US" sz="1000" b="1" dirty="0">
                  <a:effectLst/>
                  <a:latin typeface="Times New Roman" panose="02020603050405020304" pitchFamily="18" charset="0"/>
                  <a:ea typeface="SimSun" panose="02010600030101010101" pitchFamily="2" charset="-122"/>
                </a:rPr>
                <a:t>9.5 Normal Force vs. Number of Divisions (60° sphere cone)</a:t>
              </a:r>
            </a:p>
          </p:txBody>
        </p:sp>
        <p:pic>
          <p:nvPicPr>
            <p:cNvPr id="11" name="Picture 10">
              <a:extLst>
                <a:ext uri="{FF2B5EF4-FFF2-40B4-BE49-F238E27FC236}">
                  <a16:creationId xmlns:a16="http://schemas.microsoft.com/office/drawing/2014/main" id="{ECBD9F55-CEEB-50D7-CFEC-CED8E6AA8F77}"/>
                </a:ext>
              </a:extLst>
            </p:cNvPr>
            <p:cNvPicPr>
              <a:picLocks noChangeAspect="1"/>
            </p:cNvPicPr>
            <p:nvPr/>
          </p:nvPicPr>
          <p:blipFill>
            <a:blip r:embed="rId2"/>
            <a:srcRect/>
            <a:stretch>
              <a:fillRect/>
            </a:stretch>
          </p:blipFill>
          <p:spPr bwMode="auto">
            <a:xfrm>
              <a:off x="0" y="0"/>
              <a:ext cx="4875530" cy="3657600"/>
            </a:xfrm>
            <a:prstGeom prst="rect">
              <a:avLst/>
            </a:prstGeom>
            <a:noFill/>
            <a:ln>
              <a:noFill/>
            </a:ln>
          </p:spPr>
        </p:pic>
      </p:grpSp>
      <mc:AlternateContent xmlns:mc="http://schemas.openxmlformats.org/markup-compatibility/2006" xmlns:a14="http://schemas.microsoft.com/office/drawing/2010/main">
        <mc:Choice Requires="a14">
          <p:sp>
            <p:nvSpPr>
              <p:cNvPr id="9" name="Text Box 52">
                <a:extLst>
                  <a:ext uri="{FF2B5EF4-FFF2-40B4-BE49-F238E27FC236}">
                    <a16:creationId xmlns:a16="http://schemas.microsoft.com/office/drawing/2014/main" id="{E1D73B8A-6664-09C0-E75A-32FEF9C97DF7}"/>
                  </a:ext>
                </a:extLst>
              </p:cNvPr>
              <p:cNvSpPr txBox="1">
                <a:spLocks noChangeArrowheads="1"/>
              </p:cNvSpPr>
              <p:nvPr/>
            </p:nvSpPr>
            <p:spPr bwMode="auto">
              <a:xfrm>
                <a:off x="4652010" y="2287270"/>
                <a:ext cx="640715" cy="41275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SimSun" panose="02010600030101010101" pitchFamily="2" charset="-122"/>
                            </a:rPr>
                          </m:ctrlPr>
                        </m:sSubPr>
                        <m:e>
                          <m:r>
                            <a:rPr lang="en-US" sz="1400" i="1">
                              <a:effectLst/>
                              <a:latin typeface="Cambria Math" panose="02040503050406030204" pitchFamily="18" charset="0"/>
                              <a:ea typeface="SimSun" panose="02010600030101010101" pitchFamily="2" charset="-122"/>
                            </a:rPr>
                            <m:t>𝐶</m:t>
                          </m:r>
                        </m:e>
                        <m:sub>
                          <m:r>
                            <a:rPr lang="en-US" sz="1400" i="1">
                              <a:effectLst/>
                              <a:latin typeface="Cambria Math" panose="02040503050406030204" pitchFamily="18" charset="0"/>
                              <a:ea typeface="SimSun" panose="02010600030101010101" pitchFamily="2" charset="-122"/>
                            </a:rPr>
                            <m:t>𝑁</m:t>
                          </m:r>
                        </m:sub>
                      </m:sSub>
                    </m:oMath>
                  </m:oMathPara>
                </a14:m>
                <a:endParaRPr lang="en-US" sz="1200" dirty="0">
                  <a:effectLst/>
                  <a:latin typeface="Times New Roman" panose="02020603050405020304" pitchFamily="18" charset="0"/>
                  <a:ea typeface="SimSun" panose="02010600030101010101" pitchFamily="2" charset="-122"/>
                </a:endParaRPr>
              </a:p>
            </p:txBody>
          </p:sp>
        </mc:Choice>
        <mc:Fallback xmlns="">
          <p:sp>
            <p:nvSpPr>
              <p:cNvPr id="9" name="Text Box 52">
                <a:extLst>
                  <a:ext uri="{FF2B5EF4-FFF2-40B4-BE49-F238E27FC236}">
                    <a16:creationId xmlns:a16="http://schemas.microsoft.com/office/drawing/2014/main" id="{E1D73B8A-6664-09C0-E75A-32FEF9C97DF7}"/>
                  </a:ext>
                </a:extLst>
              </p:cNvPr>
              <p:cNvSpPr txBox="1">
                <a:spLocks noRot="1" noChangeAspect="1" noMove="1" noResize="1" noEditPoints="1" noAdjustHandles="1" noChangeArrowheads="1" noChangeShapeType="1" noTextEdit="1"/>
              </p:cNvSpPr>
              <p:nvPr/>
            </p:nvSpPr>
            <p:spPr bwMode="auto">
              <a:xfrm>
                <a:off x="4652010" y="2287270"/>
                <a:ext cx="640715" cy="412750"/>
              </a:xfrm>
              <a:prstGeom prst="rect">
                <a:avLst/>
              </a:prstGeom>
              <a:blipFill>
                <a:blip r:embed="rId3"/>
                <a:stretch>
                  <a:fillRect/>
                </a:stretch>
              </a:blipFill>
              <a:ln w="9525">
                <a:noFill/>
                <a:miter lim="800000"/>
                <a:headEnd/>
                <a:tailEnd/>
              </a:ln>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CCC9AF19-66B3-8AE7-FF79-F38551525B03}"/>
              </a:ext>
            </a:extLst>
          </p:cNvPr>
          <p:cNvGrpSpPr>
            <a:grpSpLocks/>
          </p:cNvGrpSpPr>
          <p:nvPr/>
        </p:nvGrpSpPr>
        <p:grpSpPr>
          <a:xfrm>
            <a:off x="6619663" y="838200"/>
            <a:ext cx="4875530" cy="3859530"/>
            <a:chOff x="0" y="0"/>
            <a:chExt cx="4875530" cy="3859530"/>
          </a:xfrm>
        </p:grpSpPr>
        <p:sp>
          <p:nvSpPr>
            <p:cNvPr id="14" name="Text Box 1">
              <a:extLst>
                <a:ext uri="{FF2B5EF4-FFF2-40B4-BE49-F238E27FC236}">
                  <a16:creationId xmlns:a16="http://schemas.microsoft.com/office/drawing/2014/main" id="{E9FF2F67-8E5D-96E0-6C20-C32BCB012770}"/>
                </a:ext>
              </a:extLst>
            </p:cNvPr>
            <p:cNvSpPr txBox="1"/>
            <p:nvPr/>
          </p:nvSpPr>
          <p:spPr>
            <a:xfrm>
              <a:off x="300111" y="3713480"/>
              <a:ext cx="4270375" cy="14605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0"/>
                </a:spcAft>
              </a:pPr>
              <a:r>
                <a:rPr lang="en-US" sz="1000" b="1" u="sng" dirty="0">
                  <a:solidFill>
                    <a:srgbClr val="0000FF"/>
                  </a:solidFill>
                  <a:effectLst/>
                  <a:latin typeface="Times New Roman" panose="02020603050405020304" pitchFamily="18" charset="0"/>
                  <a:ea typeface="SimSun" panose="02010600030101010101" pitchFamily="2" charset="-122"/>
                </a:rPr>
                <a:t>Figure </a:t>
              </a:r>
              <a:r>
                <a:rPr lang="en-US" sz="1000" b="1" dirty="0">
                  <a:effectLst/>
                  <a:latin typeface="Times New Roman" panose="02020603050405020304" pitchFamily="18" charset="0"/>
                  <a:ea typeface="SimSun" panose="02010600030101010101" pitchFamily="2" charset="-122"/>
                </a:rPr>
                <a:t>9.6 Axial Force vs. Number of Divisions (60° sphere cone)</a:t>
              </a:r>
            </a:p>
          </p:txBody>
        </p:sp>
        <p:pic>
          <p:nvPicPr>
            <p:cNvPr id="15" name="Picture 14">
              <a:extLst>
                <a:ext uri="{FF2B5EF4-FFF2-40B4-BE49-F238E27FC236}">
                  <a16:creationId xmlns:a16="http://schemas.microsoft.com/office/drawing/2014/main" id="{922DD271-CC3B-FEDF-C488-27C91AD57C39}"/>
                </a:ext>
              </a:extLst>
            </p:cNvPr>
            <p:cNvPicPr>
              <a:picLocks noChangeAspect="1"/>
            </p:cNvPicPr>
            <p:nvPr/>
          </p:nvPicPr>
          <p:blipFill>
            <a:blip r:embed="rId4"/>
            <a:srcRect/>
            <a:stretch>
              <a:fillRect/>
            </a:stretch>
          </p:blipFill>
          <p:spPr bwMode="auto">
            <a:xfrm>
              <a:off x="0" y="0"/>
              <a:ext cx="4875530" cy="3657600"/>
            </a:xfrm>
            <a:prstGeom prst="rect">
              <a:avLst/>
            </a:prstGeom>
            <a:noFill/>
            <a:ln>
              <a:noFill/>
            </a:ln>
          </p:spPr>
        </p:pic>
      </p:grpSp>
      <mc:AlternateContent xmlns:mc="http://schemas.openxmlformats.org/markup-compatibility/2006" xmlns:a14="http://schemas.microsoft.com/office/drawing/2010/main">
        <mc:Choice Requires="a14">
          <p:sp>
            <p:nvSpPr>
              <p:cNvPr id="13" name="Text Box 47">
                <a:extLst>
                  <a:ext uri="{FF2B5EF4-FFF2-40B4-BE49-F238E27FC236}">
                    <a16:creationId xmlns:a16="http://schemas.microsoft.com/office/drawing/2014/main" id="{032C1A6E-7AD2-655B-3EE5-28B2ED01DB10}"/>
                  </a:ext>
                </a:extLst>
              </p:cNvPr>
              <p:cNvSpPr txBox="1">
                <a:spLocks noChangeArrowheads="1"/>
              </p:cNvSpPr>
              <p:nvPr/>
            </p:nvSpPr>
            <p:spPr bwMode="auto">
              <a:xfrm>
                <a:off x="11055138" y="2368550"/>
                <a:ext cx="640715" cy="41275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SimSun" panose="02010600030101010101" pitchFamily="2" charset="-122"/>
                            </a:rPr>
                          </m:ctrlPr>
                        </m:sSubPr>
                        <m:e>
                          <m:r>
                            <a:rPr lang="en-US" sz="1400" i="1">
                              <a:effectLst/>
                              <a:latin typeface="Cambria Math" panose="02040503050406030204" pitchFamily="18" charset="0"/>
                              <a:ea typeface="SimSun" panose="02010600030101010101" pitchFamily="2" charset="-122"/>
                            </a:rPr>
                            <m:t>𝐶</m:t>
                          </m:r>
                        </m:e>
                        <m:sub>
                          <m:r>
                            <a:rPr lang="en-US" sz="1400" i="1">
                              <a:effectLst/>
                              <a:latin typeface="Cambria Math" panose="02040503050406030204" pitchFamily="18" charset="0"/>
                              <a:ea typeface="SimSun" panose="02010600030101010101" pitchFamily="2" charset="-122"/>
                            </a:rPr>
                            <m:t>𝐴</m:t>
                          </m:r>
                        </m:sub>
                      </m:sSub>
                    </m:oMath>
                  </m:oMathPara>
                </a14:m>
                <a:endParaRPr lang="en-US" sz="1200" dirty="0">
                  <a:effectLst/>
                  <a:latin typeface="Times New Roman" panose="02020603050405020304" pitchFamily="18" charset="0"/>
                  <a:ea typeface="SimSun" panose="02010600030101010101" pitchFamily="2" charset="-122"/>
                </a:endParaRPr>
              </a:p>
            </p:txBody>
          </p:sp>
        </mc:Choice>
        <mc:Fallback xmlns="">
          <p:sp>
            <p:nvSpPr>
              <p:cNvPr id="13" name="Text Box 47">
                <a:extLst>
                  <a:ext uri="{FF2B5EF4-FFF2-40B4-BE49-F238E27FC236}">
                    <a16:creationId xmlns:a16="http://schemas.microsoft.com/office/drawing/2014/main" id="{032C1A6E-7AD2-655B-3EE5-28B2ED01DB10}"/>
                  </a:ext>
                </a:extLst>
              </p:cNvPr>
              <p:cNvSpPr txBox="1">
                <a:spLocks noRot="1" noChangeAspect="1" noMove="1" noResize="1" noEditPoints="1" noAdjustHandles="1" noChangeArrowheads="1" noChangeShapeType="1" noTextEdit="1"/>
              </p:cNvSpPr>
              <p:nvPr/>
            </p:nvSpPr>
            <p:spPr bwMode="auto">
              <a:xfrm>
                <a:off x="11055138" y="2368550"/>
                <a:ext cx="640715" cy="412750"/>
              </a:xfrm>
              <a:prstGeom prst="rect">
                <a:avLst/>
              </a:prstGeom>
              <a:blipFill>
                <a:blip r:embed="rId5"/>
                <a:stretch>
                  <a:fillRect/>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48088524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BFF4-60F7-C202-907A-829851076C13}"/>
              </a:ext>
            </a:extLst>
          </p:cNvPr>
          <p:cNvSpPr>
            <a:spLocks noGrp="1"/>
          </p:cNvSpPr>
          <p:nvPr>
            <p:ph type="title"/>
          </p:nvPr>
        </p:nvSpPr>
        <p:spPr/>
        <p:txBody>
          <a:bodyPr/>
          <a:lstStyle/>
          <a:p>
            <a:r>
              <a:rPr lang="en-US" dirty="0"/>
              <a:t>Panel/Gridding Method Convergence</a:t>
            </a:r>
          </a:p>
        </p:txBody>
      </p:sp>
      <p:sp>
        <p:nvSpPr>
          <p:cNvPr id="4" name="Slide Number Placeholder 3">
            <a:extLst>
              <a:ext uri="{FF2B5EF4-FFF2-40B4-BE49-F238E27FC236}">
                <a16:creationId xmlns:a16="http://schemas.microsoft.com/office/drawing/2014/main" id="{E2A3C4F8-C685-B320-3A42-C31F8DCC02F2}"/>
              </a:ext>
            </a:extLst>
          </p:cNvPr>
          <p:cNvSpPr>
            <a:spLocks noGrp="1"/>
          </p:cNvSpPr>
          <p:nvPr>
            <p:ph type="sldNum" sz="quarter" idx="4"/>
          </p:nvPr>
        </p:nvSpPr>
        <p:spPr/>
        <p:txBody>
          <a:bodyPr/>
          <a:lstStyle/>
          <a:p>
            <a:fld id="{73FCCCAE-C0A6-4BB7-B82B-AC74E56A11C4}" type="slidenum">
              <a:rPr lang="en-US" smtClean="0"/>
              <a:pPr/>
              <a:t>31</a:t>
            </a:fld>
            <a:endParaRPr lang="en-US" dirty="0"/>
          </a:p>
        </p:txBody>
      </p:sp>
      <p:grpSp>
        <p:nvGrpSpPr>
          <p:cNvPr id="3" name="Group 2">
            <a:extLst>
              <a:ext uri="{FF2B5EF4-FFF2-40B4-BE49-F238E27FC236}">
                <a16:creationId xmlns:a16="http://schemas.microsoft.com/office/drawing/2014/main" id="{0F6F0FE8-CA12-4383-52AF-446F0517CBFF}"/>
              </a:ext>
            </a:extLst>
          </p:cNvPr>
          <p:cNvGrpSpPr>
            <a:grpSpLocks/>
          </p:cNvGrpSpPr>
          <p:nvPr/>
        </p:nvGrpSpPr>
        <p:grpSpPr>
          <a:xfrm>
            <a:off x="228600" y="914400"/>
            <a:ext cx="4876165" cy="3869055"/>
            <a:chOff x="0" y="0"/>
            <a:chExt cx="4876165" cy="3869055"/>
          </a:xfrm>
        </p:grpSpPr>
        <p:pic>
          <p:nvPicPr>
            <p:cNvPr id="6" name="Picture 5">
              <a:extLst>
                <a:ext uri="{FF2B5EF4-FFF2-40B4-BE49-F238E27FC236}">
                  <a16:creationId xmlns:a16="http://schemas.microsoft.com/office/drawing/2014/main" id="{8313D825-B546-72EC-C30E-C1E3D41C8073}"/>
                </a:ext>
              </a:extLst>
            </p:cNvPr>
            <p:cNvPicPr>
              <a:picLocks noChangeAspect="1"/>
            </p:cNvPicPr>
            <p:nvPr/>
          </p:nvPicPr>
          <p:blipFill>
            <a:blip r:embed="rId2"/>
            <a:srcRect/>
            <a:stretch>
              <a:fillRect/>
            </a:stretch>
          </p:blipFill>
          <p:spPr bwMode="auto">
            <a:xfrm>
              <a:off x="0" y="0"/>
              <a:ext cx="4876165" cy="3657600"/>
            </a:xfrm>
            <a:prstGeom prst="rect">
              <a:avLst/>
            </a:prstGeom>
            <a:noFill/>
            <a:ln>
              <a:noFill/>
            </a:ln>
          </p:spPr>
        </p:pic>
        <p:sp>
          <p:nvSpPr>
            <p:cNvPr id="7" name="Text Box 1">
              <a:extLst>
                <a:ext uri="{FF2B5EF4-FFF2-40B4-BE49-F238E27FC236}">
                  <a16:creationId xmlns:a16="http://schemas.microsoft.com/office/drawing/2014/main" id="{DDDF648A-7F26-692D-BF8D-AC7AB7778999}"/>
                </a:ext>
              </a:extLst>
            </p:cNvPr>
            <p:cNvSpPr txBox="1"/>
            <p:nvPr/>
          </p:nvSpPr>
          <p:spPr>
            <a:xfrm>
              <a:off x="304800" y="3723005"/>
              <a:ext cx="4266565" cy="14605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0"/>
                </a:spcAft>
              </a:pPr>
              <a:r>
                <a:rPr lang="en-US" sz="1000" b="1" u="sng" dirty="0">
                  <a:solidFill>
                    <a:srgbClr val="0000FF"/>
                  </a:solidFill>
                  <a:effectLst/>
                  <a:latin typeface="Times New Roman" panose="02020603050405020304" pitchFamily="18" charset="0"/>
                  <a:ea typeface="SimSun" panose="02010600030101010101" pitchFamily="2" charset="-122"/>
                </a:rPr>
                <a:t>Figure </a:t>
              </a:r>
              <a:r>
                <a:rPr lang="en-US" sz="1000" b="1" dirty="0">
                  <a:effectLst/>
                  <a:latin typeface="Times New Roman" panose="02020603050405020304" pitchFamily="18" charset="0"/>
                  <a:ea typeface="SimSun" panose="02010600030101010101" pitchFamily="2" charset="-122"/>
                </a:rPr>
                <a:t>9.7 Side Force Convergence (60° sphere cone)</a:t>
              </a:r>
            </a:p>
          </p:txBody>
        </p:sp>
      </p:grpSp>
      <mc:AlternateContent xmlns:mc="http://schemas.openxmlformats.org/markup-compatibility/2006" xmlns:a14="http://schemas.microsoft.com/office/drawing/2010/main">
        <mc:Choice Requires="a14">
          <p:sp>
            <p:nvSpPr>
              <p:cNvPr id="5" name="Text Box 42">
                <a:extLst>
                  <a:ext uri="{FF2B5EF4-FFF2-40B4-BE49-F238E27FC236}">
                    <a16:creationId xmlns:a16="http://schemas.microsoft.com/office/drawing/2014/main" id="{216DFA66-2D17-967E-47CF-E04E890C7B4B}"/>
                  </a:ext>
                </a:extLst>
              </p:cNvPr>
              <p:cNvSpPr txBox="1">
                <a:spLocks noChangeArrowheads="1"/>
              </p:cNvSpPr>
              <p:nvPr/>
            </p:nvSpPr>
            <p:spPr bwMode="auto">
              <a:xfrm>
                <a:off x="4599940" y="2334260"/>
                <a:ext cx="640715" cy="41275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SimSun" panose="02010600030101010101" pitchFamily="2" charset="-122"/>
                            </a:rPr>
                          </m:ctrlPr>
                        </m:sSubPr>
                        <m:e>
                          <m:r>
                            <a:rPr lang="en-US" sz="1400" i="1">
                              <a:effectLst/>
                              <a:latin typeface="Cambria Math" panose="02040503050406030204" pitchFamily="18" charset="0"/>
                              <a:ea typeface="SimSun" panose="02010600030101010101" pitchFamily="2" charset="-122"/>
                            </a:rPr>
                            <m:t>𝐶</m:t>
                          </m:r>
                        </m:e>
                        <m:sub>
                          <m:r>
                            <a:rPr lang="en-US" sz="1400" i="1">
                              <a:effectLst/>
                              <a:latin typeface="Cambria Math" panose="02040503050406030204" pitchFamily="18" charset="0"/>
                              <a:ea typeface="SimSun" panose="02010600030101010101" pitchFamily="2" charset="-122"/>
                            </a:rPr>
                            <m:t>𝑆</m:t>
                          </m:r>
                        </m:sub>
                      </m:sSub>
                    </m:oMath>
                  </m:oMathPara>
                </a14:m>
                <a:endParaRPr lang="en-US" sz="1200" dirty="0">
                  <a:effectLst/>
                  <a:latin typeface="Times New Roman" panose="02020603050405020304" pitchFamily="18" charset="0"/>
                  <a:ea typeface="SimSun" panose="02010600030101010101" pitchFamily="2" charset="-122"/>
                </a:endParaRPr>
              </a:p>
            </p:txBody>
          </p:sp>
        </mc:Choice>
        <mc:Fallback xmlns="">
          <p:sp>
            <p:nvSpPr>
              <p:cNvPr id="5" name="Text Box 42">
                <a:extLst>
                  <a:ext uri="{FF2B5EF4-FFF2-40B4-BE49-F238E27FC236}">
                    <a16:creationId xmlns:a16="http://schemas.microsoft.com/office/drawing/2014/main" id="{216DFA66-2D17-967E-47CF-E04E890C7B4B}"/>
                  </a:ext>
                </a:extLst>
              </p:cNvPr>
              <p:cNvSpPr txBox="1">
                <a:spLocks noRot="1" noChangeAspect="1" noMove="1" noResize="1" noEditPoints="1" noAdjustHandles="1" noChangeArrowheads="1" noChangeShapeType="1" noTextEdit="1"/>
              </p:cNvSpPr>
              <p:nvPr/>
            </p:nvSpPr>
            <p:spPr bwMode="auto">
              <a:xfrm>
                <a:off x="4599940" y="2334260"/>
                <a:ext cx="640715" cy="412750"/>
              </a:xfrm>
              <a:prstGeom prst="rect">
                <a:avLst/>
              </a:prstGeom>
              <a:blipFill>
                <a:blip r:embed="rId3"/>
                <a:stretch>
                  <a:fillRect/>
                </a:stretch>
              </a:blipFill>
              <a:ln w="9525">
                <a:noFill/>
                <a:miter lim="800000"/>
                <a:headEnd/>
                <a:tailEnd/>
              </a:ln>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0B99864C-58C6-FD4D-79A8-CB52F77912E7}"/>
              </a:ext>
            </a:extLst>
          </p:cNvPr>
          <p:cNvGrpSpPr>
            <a:grpSpLocks/>
          </p:cNvGrpSpPr>
          <p:nvPr/>
        </p:nvGrpSpPr>
        <p:grpSpPr>
          <a:xfrm>
            <a:off x="6477000" y="914400"/>
            <a:ext cx="4876165" cy="4123055"/>
            <a:chOff x="0" y="0"/>
            <a:chExt cx="4876165" cy="4123055"/>
          </a:xfrm>
        </p:grpSpPr>
        <p:pic>
          <p:nvPicPr>
            <p:cNvPr id="18" name="Picture 17">
              <a:extLst>
                <a:ext uri="{FF2B5EF4-FFF2-40B4-BE49-F238E27FC236}">
                  <a16:creationId xmlns:a16="http://schemas.microsoft.com/office/drawing/2014/main" id="{5437BAF6-F6F4-9969-C0BE-3B02D6E575BF}"/>
                </a:ext>
              </a:extLst>
            </p:cNvPr>
            <p:cNvPicPr>
              <a:picLocks noChangeAspect="1"/>
            </p:cNvPicPr>
            <p:nvPr/>
          </p:nvPicPr>
          <p:blipFill>
            <a:blip r:embed="rId4"/>
            <a:srcRect/>
            <a:stretch>
              <a:fillRect/>
            </a:stretch>
          </p:blipFill>
          <p:spPr bwMode="auto">
            <a:xfrm>
              <a:off x="0" y="0"/>
              <a:ext cx="4876165" cy="3657600"/>
            </a:xfrm>
            <a:prstGeom prst="rect">
              <a:avLst/>
            </a:prstGeom>
            <a:noFill/>
            <a:ln>
              <a:noFill/>
            </a:ln>
          </p:spPr>
        </p:pic>
        <p:sp>
          <p:nvSpPr>
            <p:cNvPr id="19" name="Text Box 1">
              <a:extLst>
                <a:ext uri="{FF2B5EF4-FFF2-40B4-BE49-F238E27FC236}">
                  <a16:creationId xmlns:a16="http://schemas.microsoft.com/office/drawing/2014/main" id="{D168CA29-AA11-015B-A20F-F4E56541B7C2}"/>
                </a:ext>
              </a:extLst>
            </p:cNvPr>
            <p:cNvSpPr txBox="1"/>
            <p:nvPr/>
          </p:nvSpPr>
          <p:spPr>
            <a:xfrm>
              <a:off x="0" y="3830955"/>
              <a:ext cx="4876165" cy="29210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0"/>
                </a:spcAft>
              </a:pPr>
              <a:r>
                <a:rPr lang="en-US" sz="1000" b="1" u="sng" dirty="0">
                  <a:solidFill>
                    <a:srgbClr val="0000FF"/>
                  </a:solidFill>
                  <a:effectLst/>
                  <a:latin typeface="Times New Roman" panose="02020603050405020304" pitchFamily="18" charset="0"/>
                  <a:ea typeface="SimSun" panose="02010600030101010101" pitchFamily="2" charset="-122"/>
                </a:rPr>
                <a:t>Figure </a:t>
              </a:r>
              <a:r>
                <a:rPr lang="en-US" sz="1000" b="1" dirty="0">
                  <a:effectLst/>
                  <a:latin typeface="Times New Roman" panose="02020603050405020304" pitchFamily="18" charset="0"/>
                  <a:ea typeface="SimSun" panose="02010600030101010101" pitchFamily="2" charset="-122"/>
                </a:rPr>
                <a:t>9.8 Axial Force vs. Number of Divisions (25° sphere cone)</a:t>
              </a:r>
            </a:p>
            <a:p>
              <a:pPr marL="0" marR="0">
                <a:spcBef>
                  <a:spcPts val="0"/>
                </a:spcBef>
                <a:spcAft>
                  <a:spcPts val="0"/>
                </a:spcAft>
              </a:pPr>
              <a:r>
                <a:rPr lang="en-US" sz="1000" b="1" dirty="0">
                  <a:effectLst/>
                  <a:latin typeface="Times New Roman" panose="02020603050405020304" pitchFamily="18" charset="0"/>
                  <a:ea typeface="SimSun" panose="02010600030101010101" pitchFamily="2" charset="-122"/>
                </a:rPr>
                <a:t> </a:t>
              </a:r>
            </a:p>
          </p:txBody>
        </p:sp>
      </p:grpSp>
      <mc:AlternateContent xmlns:mc="http://schemas.openxmlformats.org/markup-compatibility/2006" xmlns:a14="http://schemas.microsoft.com/office/drawing/2010/main">
        <mc:Choice Requires="a14">
          <p:sp>
            <p:nvSpPr>
              <p:cNvPr id="17" name="Text Box 37">
                <a:extLst>
                  <a:ext uri="{FF2B5EF4-FFF2-40B4-BE49-F238E27FC236}">
                    <a16:creationId xmlns:a16="http://schemas.microsoft.com/office/drawing/2014/main" id="{9705D61E-F0A3-386A-CF93-5AEBA9E0B339}"/>
                  </a:ext>
                </a:extLst>
              </p:cNvPr>
              <p:cNvSpPr txBox="1">
                <a:spLocks noChangeArrowheads="1"/>
              </p:cNvSpPr>
              <p:nvPr/>
            </p:nvSpPr>
            <p:spPr bwMode="auto">
              <a:xfrm>
                <a:off x="10822940" y="2319655"/>
                <a:ext cx="640715" cy="41275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SimSun" panose="02010600030101010101" pitchFamily="2" charset="-122"/>
                            </a:rPr>
                          </m:ctrlPr>
                        </m:sSubPr>
                        <m:e>
                          <m:r>
                            <a:rPr lang="en-US" sz="1400" i="1">
                              <a:effectLst/>
                              <a:latin typeface="Cambria Math" panose="02040503050406030204" pitchFamily="18" charset="0"/>
                              <a:ea typeface="SimSun" panose="02010600030101010101" pitchFamily="2" charset="-122"/>
                            </a:rPr>
                            <m:t>𝐶</m:t>
                          </m:r>
                        </m:e>
                        <m:sub>
                          <m:r>
                            <a:rPr lang="en-US" sz="1400" i="1">
                              <a:effectLst/>
                              <a:latin typeface="Cambria Math" panose="02040503050406030204" pitchFamily="18" charset="0"/>
                              <a:ea typeface="SimSun" panose="02010600030101010101" pitchFamily="2" charset="-122"/>
                            </a:rPr>
                            <m:t>𝐴</m:t>
                          </m:r>
                        </m:sub>
                      </m:sSub>
                    </m:oMath>
                  </m:oMathPara>
                </a14:m>
                <a:endParaRPr lang="en-US" sz="1200" dirty="0">
                  <a:effectLst/>
                  <a:latin typeface="Times New Roman" panose="02020603050405020304" pitchFamily="18" charset="0"/>
                  <a:ea typeface="SimSun" panose="02010600030101010101" pitchFamily="2" charset="-122"/>
                </a:endParaRPr>
              </a:p>
            </p:txBody>
          </p:sp>
        </mc:Choice>
        <mc:Fallback xmlns="">
          <p:sp>
            <p:nvSpPr>
              <p:cNvPr id="17" name="Text Box 37">
                <a:extLst>
                  <a:ext uri="{FF2B5EF4-FFF2-40B4-BE49-F238E27FC236}">
                    <a16:creationId xmlns:a16="http://schemas.microsoft.com/office/drawing/2014/main" id="{9705D61E-F0A3-386A-CF93-5AEBA9E0B339}"/>
                  </a:ext>
                </a:extLst>
              </p:cNvPr>
              <p:cNvSpPr txBox="1">
                <a:spLocks noRot="1" noChangeAspect="1" noMove="1" noResize="1" noEditPoints="1" noAdjustHandles="1" noChangeArrowheads="1" noChangeShapeType="1" noTextEdit="1"/>
              </p:cNvSpPr>
              <p:nvPr/>
            </p:nvSpPr>
            <p:spPr bwMode="auto">
              <a:xfrm>
                <a:off x="10822940" y="2319655"/>
                <a:ext cx="640715" cy="412750"/>
              </a:xfrm>
              <a:prstGeom prst="rect">
                <a:avLst/>
              </a:prstGeom>
              <a:blipFill>
                <a:blip r:embed="rId5"/>
                <a:stretch>
                  <a:fillRect/>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27990928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F25D3-5BEB-0ABD-F96B-CC332BD76CFA}"/>
              </a:ext>
            </a:extLst>
          </p:cNvPr>
          <p:cNvSpPr>
            <a:spLocks noGrp="1"/>
          </p:cNvSpPr>
          <p:nvPr>
            <p:ph type="title"/>
          </p:nvPr>
        </p:nvSpPr>
        <p:spPr/>
        <p:txBody>
          <a:bodyPr/>
          <a:lstStyle/>
          <a:p>
            <a:r>
              <a:rPr lang="en-US" dirty="0"/>
              <a:t>Reference Frames Overview</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C4D61D3-FFDF-8856-E942-B4C334921CE0}"/>
                  </a:ext>
                </a:extLst>
              </p:cNvPr>
              <p:cNvSpPr>
                <a:spLocks noGrp="1"/>
              </p:cNvSpPr>
              <p:nvPr>
                <p:ph idx="1"/>
              </p:nvPr>
            </p:nvSpPr>
            <p:spPr/>
            <p:txBody>
              <a:bodyPr>
                <a:normAutofit fontScale="92500"/>
              </a:bodyPr>
              <a:lstStyle/>
              <a:p>
                <a14:m>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𝑄</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𝑒𝑛𝑧</m:t>
                        </m:r>
                      </m:sub>
                    </m:sSub>
                    <m:r>
                      <a:rPr lang="en-US" sz="1800" b="1" i="1">
                        <a:effectLst/>
                        <a:latin typeface="Cambria Math" panose="02040503050406030204" pitchFamily="18" charset="0"/>
                        <a:ea typeface="SimSun" panose="02010600030101010101" pitchFamily="2" charset="-122"/>
                        <a:cs typeface="Times New Roman" panose="02020603050405020304" pitchFamily="18" charset="0"/>
                      </a:rPr>
                      <m:t>=</m:t>
                    </m:r>
                    <m:d>
                      <m:dPr>
                        <m:begChr m:val="["/>
                        <m:endChr m:val="]"/>
                        <m:ctrlPr>
                          <a:rPr lang="en-US" i="1">
                            <a:effectLst/>
                            <a:latin typeface="Cambria Math" panose="02040503050406030204" pitchFamily="18" charset="0"/>
                          </a:rPr>
                        </m:ctrlPr>
                      </m:dPr>
                      <m:e>
                        <m:m>
                          <m:mPr>
                            <m:mcs>
                              <m:mc>
                                <m:mcPr>
                                  <m:count m:val="3"/>
                                  <m:mcJc m:val="center"/>
                                </m:mcPr>
                              </m:mc>
                            </m:mcs>
                            <m:ctrlPr>
                              <a:rPr lang="en-US" i="1">
                                <a:effectLst/>
                                <a:latin typeface="Cambria Math" panose="02040503050406030204" pitchFamily="18" charset="0"/>
                              </a:rPr>
                            </m:ctrlPr>
                          </m:mPr>
                          <m:mr>
                            <m:e>
                              <m:r>
                                <a:rPr lang="en-US" sz="1800" i="1">
                                  <a:effectLst/>
                                  <a:latin typeface="Cambria Math" panose="02040503050406030204" pitchFamily="18" charset="0"/>
                                  <a:ea typeface="SimSun" panose="02010600030101010101" pitchFamily="2" charset="-122"/>
                                  <a:cs typeface="Times New Roman" panose="02020603050405020304" pitchFamily="18" charset="0"/>
                                </a:rPr>
                                <m:t>𝑐𝑜𝑠</m:t>
                              </m:r>
                              <m:d>
                                <m:dPr>
                                  <m:ctrlPr>
                                    <a:rPr lang="en-US"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𝑓𝑝𝑎</m:t>
                                  </m:r>
                                </m:e>
                              </m:d>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sin</m:t>
                              </m:r>
                              <m:r>
                                <a:rPr lang="en-US" sz="1800">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𝐴𝑧</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e>
                            <m:e>
                              <m:r>
                                <a:rPr lang="en-US" sz="1800" i="1">
                                  <a:effectLst/>
                                  <a:latin typeface="Cambria Math" panose="02040503050406030204" pitchFamily="18" charset="0"/>
                                  <a:ea typeface="SimSun" panose="02010600030101010101" pitchFamily="2" charset="-122"/>
                                  <a:cs typeface="Times New Roman" panose="02020603050405020304" pitchFamily="18" charset="0"/>
                                </a:rPr>
                                <m:t>−</m:t>
                              </m:r>
                              <m:func>
                                <m:funcPr>
                                  <m:ctrlPr>
                                    <a:rPr lang="en-US" i="1">
                                      <a:effectLst/>
                                      <a:latin typeface="Cambria Math" panose="02040503050406030204" pitchFamily="18" charset="0"/>
                                    </a:rPr>
                                  </m:ctrlPr>
                                </m:funcPr>
                                <m:fName>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cos</m:t>
                                  </m:r>
                                </m:fName>
                                <m:e>
                                  <m:d>
                                    <m:dPr>
                                      <m:ctrlPr>
                                        <a:rPr lang="en-US"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𝐴𝑧</m:t>
                                      </m:r>
                                    </m:e>
                                  </m:d>
                                </m:e>
                              </m:func>
                            </m:e>
                            <m:e>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𝑠𝑖𝑛</m:t>
                              </m:r>
                              <m:d>
                                <m:dPr>
                                  <m:ctrlPr>
                                    <a:rPr lang="en-US"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𝑓𝑝𝑎</m:t>
                                  </m:r>
                                </m:e>
                              </m:d>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sin</m:t>
                              </m:r>
                              <m:r>
                                <a:rPr lang="en-US" sz="1800">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𝐴𝑧</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e>
                          </m:mr>
                          <m:mr>
                            <m:e>
                              <m:r>
                                <a:rPr lang="en-US" sz="1800" i="1">
                                  <a:effectLst/>
                                  <a:latin typeface="Cambria Math" panose="02040503050406030204" pitchFamily="18" charset="0"/>
                                  <a:ea typeface="SimSun" panose="02010600030101010101" pitchFamily="2" charset="-122"/>
                                  <a:cs typeface="Times New Roman" panose="02020603050405020304" pitchFamily="18" charset="0"/>
                                </a:rPr>
                                <m:t>𝑐𝑜𝑠</m:t>
                              </m:r>
                              <m:d>
                                <m:dPr>
                                  <m:ctrlPr>
                                    <a:rPr lang="en-US"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𝑓𝑝𝑎</m:t>
                                  </m:r>
                                </m:e>
                              </m:d>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cos</m:t>
                              </m:r>
                              <m:r>
                                <a:rPr lang="en-US" sz="1800">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𝐴𝑧</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e>
                            <m:e>
                              <m:func>
                                <m:funcPr>
                                  <m:ctrlPr>
                                    <a:rPr lang="en-US" i="1">
                                      <a:effectLst/>
                                      <a:latin typeface="Cambria Math" panose="02040503050406030204" pitchFamily="18" charset="0"/>
                                    </a:rPr>
                                  </m:ctrlPr>
                                </m:funcPr>
                                <m:fName>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sin</m:t>
                                  </m:r>
                                </m:fName>
                                <m:e>
                                  <m:d>
                                    <m:dPr>
                                      <m:ctrlPr>
                                        <a:rPr lang="en-US"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𝐴𝑧</m:t>
                                      </m:r>
                                    </m:e>
                                  </m:d>
                                </m:e>
                              </m:func>
                            </m:e>
                            <m:e>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𝑠𝑖𝑛</m:t>
                              </m:r>
                              <m:d>
                                <m:dPr>
                                  <m:ctrlPr>
                                    <a:rPr lang="en-US"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𝑓𝑝𝑎</m:t>
                                  </m:r>
                                </m:e>
                              </m:d>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cos</m:t>
                              </m:r>
                              <m:r>
                                <a:rPr lang="en-US" sz="1800">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𝐴𝑧</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e>
                          </m:mr>
                          <m:mr>
                            <m:e>
                              <m:func>
                                <m:funcPr>
                                  <m:ctrlPr>
                                    <a:rPr lang="en-US" i="1">
                                      <a:effectLst/>
                                      <a:latin typeface="Cambria Math" panose="02040503050406030204" pitchFamily="18" charset="0"/>
                                    </a:rPr>
                                  </m:ctrlPr>
                                </m:funcPr>
                                <m:fName>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sin</m:t>
                                  </m:r>
                                </m:fName>
                                <m:e>
                                  <m:d>
                                    <m:dPr>
                                      <m:ctrlPr>
                                        <a:rPr lang="en-US"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𝑓𝑝𝑎</m:t>
                                      </m:r>
                                    </m:e>
                                  </m:d>
                                </m:e>
                              </m:func>
                            </m:e>
                            <m:e>
                              <m:r>
                                <a:rPr lang="en-US" sz="1800" i="1">
                                  <a:effectLst/>
                                  <a:latin typeface="Cambria Math" panose="02040503050406030204" pitchFamily="18" charset="0"/>
                                  <a:ea typeface="SimSun" panose="02010600030101010101" pitchFamily="2" charset="-122"/>
                                  <a:cs typeface="Times New Roman" panose="02020603050405020304" pitchFamily="18" charset="0"/>
                                </a:rPr>
                                <m:t>0</m:t>
                              </m:r>
                            </m:e>
                            <m:e>
                              <m:func>
                                <m:funcPr>
                                  <m:ctrlPr>
                                    <a:rPr lang="en-US" i="1">
                                      <a:effectLst/>
                                      <a:latin typeface="Cambria Math" panose="02040503050406030204" pitchFamily="18" charset="0"/>
                                    </a:rPr>
                                  </m:ctrlPr>
                                </m:funcPr>
                                <m:fName>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cos</m:t>
                                  </m:r>
                                </m:fName>
                                <m:e>
                                  <m:d>
                                    <m:dPr>
                                      <m:ctrlPr>
                                        <a:rPr lang="en-US"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𝑓𝑝𝑎</m:t>
                                      </m:r>
                                    </m:e>
                                  </m:d>
                                </m:e>
                              </m:func>
                            </m:e>
                          </m:mr>
                        </m:m>
                      </m:e>
                    </m:d>
                  </m:oMath>
                </a14:m>
                <a:endParaRPr lang="en-US" dirty="0"/>
              </a:p>
              <a:p>
                <a14:m>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𝑄</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𝑣𝑓𝑖</m:t>
                        </m:r>
                      </m:sub>
                    </m:sSub>
                    <m:r>
                      <a:rPr lang="en-US" sz="1800" b="1" i="1">
                        <a:effectLst/>
                        <a:latin typeface="Cambria Math" panose="02040503050406030204" pitchFamily="18" charset="0"/>
                        <a:ea typeface="SimSun" panose="02010600030101010101" pitchFamily="2" charset="-122"/>
                        <a:cs typeface="Times New Roman" panose="02020603050405020304" pitchFamily="18" charset="0"/>
                      </a:rPr>
                      <m:t>=</m:t>
                    </m:r>
                    <m:d>
                      <m:dPr>
                        <m:begChr m:val="["/>
                        <m:endChr m:val="]"/>
                        <m:ctrlPr>
                          <a:rPr lang="en-US" i="1">
                            <a:effectLst/>
                            <a:latin typeface="Cambria Math" panose="02040503050406030204" pitchFamily="18" charset="0"/>
                          </a:rPr>
                        </m:ctrlPr>
                      </m:dPr>
                      <m:e>
                        <m:m>
                          <m:mPr>
                            <m:mcs>
                              <m:mc>
                                <m:mcPr>
                                  <m:count m:val="3"/>
                                  <m:mcJc m:val="center"/>
                                </m:mcPr>
                              </m:mc>
                            </m:mcs>
                            <m:ctrlPr>
                              <a:rPr lang="en-US" i="1">
                                <a:effectLst/>
                                <a:latin typeface="Cambria Math" panose="02040503050406030204" pitchFamily="18" charset="0"/>
                              </a:rPr>
                            </m:ctrlPr>
                          </m:mPr>
                          <m:mr>
                            <m:e>
                              <m:r>
                                <a:rPr lang="en-US" sz="1800" i="1">
                                  <a:effectLst/>
                                  <a:latin typeface="Cambria Math" panose="02040503050406030204" pitchFamily="18" charset="0"/>
                                  <a:ea typeface="SimSun" panose="02010600030101010101" pitchFamily="2" charset="-122"/>
                                  <a:cs typeface="Times New Roman" panose="02020603050405020304" pitchFamily="18" charset="0"/>
                                </a:rPr>
                                <m:t>𝑐𝑜𝑠</m:t>
                              </m:r>
                              <m:d>
                                <m:dPr>
                                  <m:ctrlPr>
                                    <a:rPr lang="en-US"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𝛽</m:t>
                                  </m:r>
                                </m:e>
                              </m:d>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cos</m:t>
                              </m:r>
                              <m:r>
                                <a:rPr lang="en-US" sz="1800">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𝛼</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e>
                            <m:e>
                              <m:func>
                                <m:funcPr>
                                  <m:ctrlPr>
                                    <a:rPr lang="en-US" i="1">
                                      <a:effectLst/>
                                      <a:latin typeface="Cambria Math" panose="02040503050406030204" pitchFamily="18" charset="0"/>
                                    </a:rPr>
                                  </m:ctrlPr>
                                </m:funcPr>
                                <m:fName>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sin</m:t>
                                  </m:r>
                                </m:fName>
                                <m:e>
                                  <m:d>
                                    <m:dPr>
                                      <m:ctrlPr>
                                        <a:rPr lang="en-US"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𝛼</m:t>
                                      </m:r>
                                    </m:e>
                                  </m:d>
                                </m:e>
                              </m:func>
                            </m:e>
                            <m:e>
                              <m:r>
                                <a:rPr lang="en-US" sz="1800" i="1">
                                  <a:effectLst/>
                                  <a:latin typeface="Cambria Math" panose="02040503050406030204" pitchFamily="18" charset="0"/>
                                  <a:ea typeface="SimSun" panose="02010600030101010101" pitchFamily="2" charset="-122"/>
                                  <a:cs typeface="Times New Roman" panose="02020603050405020304" pitchFamily="18" charset="0"/>
                                </a:rPr>
                                <m:t>𝑐𝑜𝑠</m:t>
                              </m:r>
                              <m:d>
                                <m:dPr>
                                  <m:ctrlPr>
                                    <a:rPr lang="en-US"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𝛽</m:t>
                                  </m:r>
                                </m:e>
                              </m:d>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sin</m:t>
                              </m:r>
                              <m:r>
                                <a:rPr lang="en-US" sz="1800">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𝛼</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e>
                          </m:mr>
                          <m:mr>
                            <m:e>
                              <m:func>
                                <m:funcPr>
                                  <m:ctrlPr>
                                    <a:rPr lang="en-US" i="1">
                                      <a:effectLst/>
                                      <a:latin typeface="Cambria Math" panose="02040503050406030204" pitchFamily="18" charset="0"/>
                                    </a:rPr>
                                  </m:ctrlPr>
                                </m:funcPr>
                                <m:fName>
                                  <m:r>
                                    <a:rPr lang="en-US" sz="1800" i="1">
                                      <a:effectLst/>
                                      <a:latin typeface="Cambria Math" panose="02040503050406030204" pitchFamily="18" charset="0"/>
                                      <a:ea typeface="SimSun" panose="02010600030101010101" pitchFamily="2" charset="-122"/>
                                      <a:cs typeface="Times New Roman" panose="02020603050405020304" pitchFamily="18" charset="0"/>
                                    </a:rPr>
                                    <m:t>𝑠𝑖𝑛</m:t>
                                  </m:r>
                                </m:fName>
                                <m:e>
                                  <m:d>
                                    <m:dPr>
                                      <m:ctrlPr>
                                        <a:rPr lang="en-US"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𝛽</m:t>
                                      </m:r>
                                    </m:e>
                                  </m:d>
                                </m:e>
                              </m:func>
                              <m:func>
                                <m:funcPr>
                                  <m:ctrlPr>
                                    <a:rPr lang="en-US" i="1">
                                      <a:effectLst/>
                                      <a:latin typeface="Cambria Math" panose="02040503050406030204" pitchFamily="18" charset="0"/>
                                    </a:rPr>
                                  </m:ctrlPr>
                                </m:funcPr>
                                <m:fName>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cos</m:t>
                                  </m:r>
                                </m:fName>
                                <m:e>
                                  <m:d>
                                    <m:dPr>
                                      <m:ctrlPr>
                                        <a:rPr lang="en-US"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𝛼</m:t>
                                      </m:r>
                                    </m:e>
                                  </m:d>
                                </m:e>
                              </m:func>
                            </m:e>
                            <m:e>
                              <m:r>
                                <a:rPr lang="en-US" sz="1800" i="1">
                                  <a:effectLst/>
                                  <a:latin typeface="Cambria Math" panose="02040503050406030204" pitchFamily="18" charset="0"/>
                                  <a:ea typeface="SimSun" panose="02010600030101010101" pitchFamily="2" charset="-122"/>
                                  <a:cs typeface="Times New Roman" panose="02020603050405020304" pitchFamily="18" charset="0"/>
                                </a:rPr>
                                <m:t>𝑐𝑜𝑠</m:t>
                              </m:r>
                              <m:d>
                                <m:dPr>
                                  <m:ctrlPr>
                                    <a:rPr lang="en-US"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𝛽</m:t>
                                  </m:r>
                                </m:e>
                              </m:d>
                            </m:e>
                            <m:e>
                              <m:r>
                                <a:rPr lang="en-US" sz="1800" i="1">
                                  <a:effectLst/>
                                  <a:latin typeface="Cambria Math" panose="02040503050406030204" pitchFamily="18" charset="0"/>
                                  <a:ea typeface="SimSun" panose="02010600030101010101" pitchFamily="2" charset="-122"/>
                                  <a:cs typeface="Times New Roman" panose="02020603050405020304" pitchFamily="18" charset="0"/>
                                </a:rPr>
                                <m:t>−</m:t>
                              </m:r>
                              <m:func>
                                <m:funcPr>
                                  <m:ctrlPr>
                                    <a:rPr lang="en-US" i="1">
                                      <a:effectLst/>
                                      <a:latin typeface="Cambria Math" panose="02040503050406030204" pitchFamily="18" charset="0"/>
                                    </a:rPr>
                                  </m:ctrlPr>
                                </m:funcPr>
                                <m:fName>
                                  <m:r>
                                    <a:rPr lang="en-US" sz="1800" i="1">
                                      <a:effectLst/>
                                      <a:latin typeface="Cambria Math" panose="02040503050406030204" pitchFamily="18" charset="0"/>
                                      <a:ea typeface="SimSun" panose="02010600030101010101" pitchFamily="2" charset="-122"/>
                                      <a:cs typeface="Times New Roman" panose="02020603050405020304" pitchFamily="18" charset="0"/>
                                    </a:rPr>
                                    <m:t>𝑠𝑖𝑛</m:t>
                                  </m:r>
                                </m:fName>
                                <m:e>
                                  <m:d>
                                    <m:dPr>
                                      <m:ctrlPr>
                                        <a:rPr lang="en-US"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𝛽</m:t>
                                      </m:r>
                                    </m:e>
                                  </m:d>
                                </m:e>
                              </m:func>
                              <m:func>
                                <m:funcPr>
                                  <m:ctrlPr>
                                    <a:rPr lang="en-US" i="1">
                                      <a:effectLst/>
                                      <a:latin typeface="Cambria Math" panose="02040503050406030204" pitchFamily="18" charset="0"/>
                                    </a:rPr>
                                  </m:ctrlPr>
                                </m:funcPr>
                                <m:fName>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sin</m:t>
                                  </m:r>
                                </m:fName>
                                <m:e>
                                  <m:d>
                                    <m:dPr>
                                      <m:ctrlPr>
                                        <a:rPr lang="en-US"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𝛼</m:t>
                                      </m:r>
                                    </m:e>
                                  </m:d>
                                </m:e>
                              </m:func>
                            </m:e>
                          </m:mr>
                          <m:mr>
                            <m:e>
                              <m:r>
                                <a:rPr lang="en-US" sz="1800" i="1">
                                  <a:effectLst/>
                                  <a:latin typeface="Cambria Math" panose="02040503050406030204" pitchFamily="18" charset="0"/>
                                  <a:ea typeface="SimSun" panose="02010600030101010101" pitchFamily="2" charset="-122"/>
                                  <a:cs typeface="Times New Roman" panose="02020603050405020304" pitchFamily="18" charset="0"/>
                                </a:rPr>
                                <m:t>−</m:t>
                              </m:r>
                              <m:func>
                                <m:funcPr>
                                  <m:ctrlPr>
                                    <a:rPr lang="en-US" i="1">
                                      <a:effectLst/>
                                      <a:latin typeface="Cambria Math" panose="02040503050406030204" pitchFamily="18" charset="0"/>
                                    </a:rPr>
                                  </m:ctrlPr>
                                </m:funcPr>
                                <m:fName>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sin</m:t>
                                  </m:r>
                                </m:fName>
                                <m:e>
                                  <m:d>
                                    <m:dPr>
                                      <m:ctrlPr>
                                        <a:rPr lang="en-US"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𝛼</m:t>
                                      </m:r>
                                    </m:e>
                                  </m:d>
                                </m:e>
                              </m:func>
                            </m:e>
                            <m:e>
                              <m:r>
                                <a:rPr lang="en-US" sz="1800" i="1">
                                  <a:effectLst/>
                                  <a:latin typeface="Cambria Math" panose="02040503050406030204" pitchFamily="18" charset="0"/>
                                  <a:ea typeface="SimSun" panose="02010600030101010101" pitchFamily="2" charset="-122"/>
                                  <a:cs typeface="Times New Roman" panose="02020603050405020304" pitchFamily="18" charset="0"/>
                                </a:rPr>
                                <m:t>0</m:t>
                              </m:r>
                            </m:e>
                            <m:e>
                              <m:func>
                                <m:funcPr>
                                  <m:ctrlPr>
                                    <a:rPr lang="en-US" i="1">
                                      <a:effectLst/>
                                      <a:latin typeface="Cambria Math" panose="02040503050406030204" pitchFamily="18" charset="0"/>
                                    </a:rPr>
                                  </m:ctrlPr>
                                </m:funcPr>
                                <m:fName>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cos</m:t>
                                  </m:r>
                                </m:fName>
                                <m:e>
                                  <m:d>
                                    <m:dPr>
                                      <m:ctrlPr>
                                        <a:rPr lang="en-US"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𝛼</m:t>
                                      </m:r>
                                    </m:e>
                                  </m:d>
                                </m:e>
                              </m:func>
                            </m:e>
                          </m:mr>
                        </m:m>
                      </m:e>
                    </m:d>
                  </m:oMath>
                </a14:m>
                <a:endParaRPr lang="en-US" dirty="0"/>
              </a:p>
              <a:p>
                <a14:m>
                  <m:oMath xmlns:m="http://schemas.openxmlformats.org/officeDocument/2006/math">
                    <m:sSub>
                      <m:sSubPr>
                        <m:ctrlPr>
                          <a:rPr lang="en-US" sz="1800" b="1" i="1" smtClean="0">
                            <a:effectLst/>
                            <a:latin typeface="Cambria Math" panose="02040503050406030204" pitchFamily="18" charset="0"/>
                          </a:rPr>
                        </m:ctrlPr>
                      </m:sSubPr>
                      <m:e>
                        <m:r>
                          <a:rPr lang="en-US" sz="1800" b="1" i="1">
                            <a:effectLst/>
                            <a:latin typeface="Cambria Math" panose="02040503050406030204" pitchFamily="18" charset="0"/>
                            <a:ea typeface="SimSun" panose="02010600030101010101" pitchFamily="2" charset="-122"/>
                            <a:cs typeface="Times New Roman" panose="02020603050405020304" pitchFamily="18" charset="0"/>
                          </a:rPr>
                          <m:t>𝒗</m:t>
                        </m:r>
                      </m:e>
                      <m:sub>
                        <m:r>
                          <a:rPr lang="en-US" sz="1800" b="1" i="1">
                            <a:effectLst/>
                            <a:latin typeface="Cambria Math" panose="02040503050406030204" pitchFamily="18" charset="0"/>
                            <a:ea typeface="SimSun" panose="02010600030101010101" pitchFamily="2" charset="-122"/>
                            <a:cs typeface="Times New Roman" panose="02020603050405020304" pitchFamily="18" charset="0"/>
                          </a:rPr>
                          <m:t>𝒆𝒏𝒛</m:t>
                        </m:r>
                      </m:sub>
                    </m:sSub>
                    <m:r>
                      <a:rPr lang="en-US" sz="1800" b="1"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𝑄</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𝑒𝑛𝑧</m:t>
                        </m:r>
                      </m:sub>
                    </m:sSub>
                    <m:sSub>
                      <m:sSubPr>
                        <m:ctrlPr>
                          <a:rPr lang="en-US" sz="1800" b="1" i="1">
                            <a:effectLst/>
                            <a:latin typeface="Cambria Math" panose="02040503050406030204" pitchFamily="18" charset="0"/>
                          </a:rPr>
                        </m:ctrlPr>
                      </m:sSubPr>
                      <m:e>
                        <m:r>
                          <a:rPr lang="en-US" sz="1800" b="1" i="1">
                            <a:effectLst/>
                            <a:latin typeface="Cambria Math" panose="02040503050406030204" pitchFamily="18" charset="0"/>
                            <a:ea typeface="SimSun" panose="02010600030101010101" pitchFamily="2" charset="-122"/>
                            <a:cs typeface="Times New Roman" panose="02020603050405020304" pitchFamily="18" charset="0"/>
                          </a:rPr>
                          <m:t>𝒗</m:t>
                        </m:r>
                      </m:e>
                      <m:sub>
                        <m:r>
                          <a:rPr lang="en-US" sz="1800" b="1" i="1">
                            <a:effectLst/>
                            <a:latin typeface="Cambria Math" panose="02040503050406030204" pitchFamily="18" charset="0"/>
                            <a:ea typeface="SimSun" panose="02010600030101010101" pitchFamily="2" charset="-122"/>
                            <a:cs typeface="Times New Roman" panose="02020603050405020304" pitchFamily="18" charset="0"/>
                          </a:rPr>
                          <m:t>𝒗𝒇𝒊</m:t>
                        </m:r>
                      </m:sub>
                    </m:sSub>
                  </m:oMath>
                </a14:m>
                <a:endParaRPr lang="en-US" sz="1800" dirty="0"/>
              </a:p>
              <a:p>
                <a14:m>
                  <m:oMath xmlns:m="http://schemas.openxmlformats.org/officeDocument/2006/math">
                    <m:sSub>
                      <m:sSubPr>
                        <m:ctrlPr>
                          <a:rPr lang="en-US" b="1" i="1" smtClean="0">
                            <a:effectLst/>
                            <a:latin typeface="Cambria Math" panose="02040503050406030204" pitchFamily="18" charset="0"/>
                          </a:rPr>
                        </m:ctrlPr>
                      </m:sSubPr>
                      <m:e>
                        <m:r>
                          <a:rPr lang="en-US" sz="1800" b="1" i="1">
                            <a:effectLst/>
                            <a:latin typeface="Cambria Math" panose="02040503050406030204" pitchFamily="18" charset="0"/>
                            <a:ea typeface="SimSun" panose="02010600030101010101" pitchFamily="2" charset="-122"/>
                            <a:cs typeface="Times New Roman" panose="02020603050405020304" pitchFamily="18" charset="0"/>
                          </a:rPr>
                          <m:t>𝒗</m:t>
                        </m:r>
                      </m:e>
                      <m:sub>
                        <m:r>
                          <a:rPr lang="en-US" sz="1800" b="1" i="1">
                            <a:effectLst/>
                            <a:latin typeface="Cambria Math" panose="02040503050406030204" pitchFamily="18" charset="0"/>
                            <a:ea typeface="SimSun" panose="02010600030101010101" pitchFamily="2" charset="-122"/>
                            <a:cs typeface="Times New Roman" panose="02020603050405020304" pitchFamily="18" charset="0"/>
                          </a:rPr>
                          <m:t>𝒆𝒄𝒊</m:t>
                        </m:r>
                      </m:sub>
                    </m:sSub>
                    <m:r>
                      <a:rPr lang="en-US" sz="1800" b="1"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𝑄</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𝑋𝑥</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𝑄</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𝑒𝑛𝑧</m:t>
                        </m:r>
                      </m:sub>
                    </m:sSub>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𝑄</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𝑣𝑓𝑖</m:t>
                        </m:r>
                      </m:sub>
                    </m:sSub>
                    <m:sSub>
                      <m:sSubPr>
                        <m:ctrlPr>
                          <a:rPr lang="en-US" b="1" i="1">
                            <a:effectLst/>
                            <a:latin typeface="Cambria Math" panose="02040503050406030204" pitchFamily="18" charset="0"/>
                          </a:rPr>
                        </m:ctrlPr>
                      </m:sSubPr>
                      <m:e>
                        <m:r>
                          <a:rPr lang="en-US" sz="1800" b="1" i="1">
                            <a:effectLst/>
                            <a:latin typeface="Cambria Math" panose="02040503050406030204" pitchFamily="18" charset="0"/>
                            <a:ea typeface="SimSun" panose="02010600030101010101" pitchFamily="2" charset="-122"/>
                            <a:cs typeface="Times New Roman" panose="02020603050405020304" pitchFamily="18" charset="0"/>
                          </a:rPr>
                          <m:t>𝒗</m:t>
                        </m:r>
                      </m:e>
                      <m:sub>
                        <m:r>
                          <a:rPr lang="en-US" sz="1800" b="1" i="1">
                            <a:effectLst/>
                            <a:latin typeface="Cambria Math" panose="02040503050406030204" pitchFamily="18" charset="0"/>
                            <a:ea typeface="SimSun" panose="02010600030101010101" pitchFamily="2" charset="-122"/>
                            <a:cs typeface="Times New Roman" panose="02020603050405020304" pitchFamily="18" charset="0"/>
                          </a:rPr>
                          <m:t>𝒗𝒇𝒓</m:t>
                        </m:r>
                      </m:sub>
                    </m:sSub>
                  </m:oMath>
                </a14:m>
                <a:endParaRPr lang="en-US" dirty="0"/>
              </a:p>
              <a:p>
                <a14:m>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𝛽</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𝑒𝑓𝑓</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func>
                      <m:funcPr>
                        <m:ctrlPr>
                          <a:rPr lang="en-US" i="1">
                            <a:effectLst/>
                            <a:latin typeface="Cambria Math" panose="02040503050406030204" pitchFamily="18" charset="0"/>
                          </a:rPr>
                        </m:ctrlPr>
                      </m:funcPr>
                      <m:fName>
                        <m:r>
                          <a:rPr lang="en-US" sz="1800" i="1">
                            <a:effectLst/>
                            <a:latin typeface="Cambria Math" panose="02040503050406030204" pitchFamily="18" charset="0"/>
                            <a:ea typeface="SimSun" panose="02010600030101010101" pitchFamily="2" charset="-122"/>
                            <a:cs typeface="Times New Roman" panose="02020603050405020304" pitchFamily="18" charset="0"/>
                          </a:rPr>
                          <m:t>𝑠𝑖</m:t>
                        </m:r>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𝑛</m:t>
                            </m:r>
                          </m:e>
                          <m:sup>
                            <m:r>
                              <a:rPr lang="en-US" sz="1800" i="1">
                                <a:effectLst/>
                                <a:latin typeface="Cambria Math" panose="02040503050406030204" pitchFamily="18" charset="0"/>
                                <a:ea typeface="SimSun" panose="02010600030101010101" pitchFamily="2" charset="-122"/>
                                <a:cs typeface="Times New Roman" panose="02020603050405020304" pitchFamily="18" charset="0"/>
                              </a:rPr>
                              <m:t>−1</m:t>
                            </m:r>
                          </m:sup>
                        </m:sSup>
                      </m:fName>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𝑣</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𝑣𝑓𝑟</m:t>
                            </m:r>
                          </m:sub>
                        </m:sSub>
                        <m:acc>
                          <m:accPr>
                            <m:chr m:val="̂"/>
                            <m:ctrlPr>
                              <a:rPr lang="en-US" i="1">
                                <a:effectLst/>
                                <a:latin typeface="Cambria Math" panose="02040503050406030204" pitchFamily="18" charset="0"/>
                              </a:rPr>
                            </m:ctrlPr>
                          </m:accPr>
                          <m:e>
                            <m:r>
                              <a:rPr lang="en-US" sz="1800" b="1" i="1">
                                <a:effectLst/>
                                <a:latin typeface="Cambria Math" panose="02040503050406030204" pitchFamily="18" charset="0"/>
                                <a:ea typeface="SimSun" panose="02010600030101010101" pitchFamily="2" charset="-122"/>
                                <a:cs typeface="Times New Roman" panose="02020603050405020304" pitchFamily="18" charset="0"/>
                              </a:rPr>
                              <m:t>𝒚</m:t>
                            </m:r>
                          </m:e>
                        </m:acc>
                      </m:e>
                    </m:func>
                    <m:r>
                      <a:rPr lang="en-US" sz="18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dirty="0"/>
              </a:p>
              <a:p>
                <a14:m>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𝛼</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𝑒𝑓𝑓</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func>
                      <m:funcPr>
                        <m:ctrlPr>
                          <a:rPr lang="en-US" i="1">
                            <a:effectLst/>
                            <a:latin typeface="Cambria Math" panose="02040503050406030204" pitchFamily="18" charset="0"/>
                          </a:rPr>
                        </m:ctrlPr>
                      </m:funcPr>
                      <m:fName>
                        <m:sSup>
                          <m:sSupPr>
                            <m:ctrlPr>
                              <a:rPr lang="en-US" i="1">
                                <a:effectLst/>
                                <a:latin typeface="Cambria Math" panose="02040503050406030204" pitchFamily="18" charset="0"/>
                              </a:rPr>
                            </m:ctrlPr>
                          </m:sSupPr>
                          <m:e>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cos</m:t>
                            </m:r>
                          </m:e>
                          <m:sup>
                            <m:r>
                              <a:rPr lang="en-US" sz="1800" i="1">
                                <a:effectLst/>
                                <a:latin typeface="Cambria Math" panose="02040503050406030204" pitchFamily="18" charset="0"/>
                                <a:ea typeface="SimSun" panose="02010600030101010101" pitchFamily="2" charset="-122"/>
                                <a:cs typeface="Times New Roman" panose="02020603050405020304" pitchFamily="18" charset="0"/>
                              </a:rPr>
                              <m:t>−1</m:t>
                            </m:r>
                          </m:sup>
                        </m:sSup>
                      </m:fName>
                      <m:e>
                        <m:d>
                          <m:dPr>
                            <m:ctrlPr>
                              <a:rPr lang="en-US" i="1">
                                <a:effectLst/>
                                <a:latin typeface="Cambria Math" panose="02040503050406030204" pitchFamily="18" charset="0"/>
                              </a:rPr>
                            </m:ctrlPr>
                          </m:dPr>
                          <m:e>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𝑣</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𝑣𝑓𝑟</m:t>
                                    </m:r>
                                  </m:sub>
                                </m:sSub>
                                <m:acc>
                                  <m:accPr>
                                    <m:chr m:val="̂"/>
                                    <m:ctrlPr>
                                      <a:rPr lang="en-US" i="1">
                                        <a:effectLst/>
                                        <a:latin typeface="Cambria Math" panose="02040503050406030204" pitchFamily="18" charset="0"/>
                                      </a:rPr>
                                    </m:ctrlPr>
                                  </m:accPr>
                                  <m:e>
                                    <m:r>
                                      <a:rPr lang="en-US" sz="1800" b="1" i="1">
                                        <a:effectLst/>
                                        <a:latin typeface="Cambria Math" panose="02040503050406030204" pitchFamily="18" charset="0"/>
                                        <a:ea typeface="SimSun" panose="02010600030101010101" pitchFamily="2" charset="-122"/>
                                        <a:cs typeface="Times New Roman" panose="02020603050405020304" pitchFamily="18" charset="0"/>
                                      </a:rPr>
                                      <m:t>𝒙</m:t>
                                    </m:r>
                                  </m:e>
                                </m:acc>
                              </m:num>
                              <m:den>
                                <m:sSub>
                                  <m:sSubPr>
                                    <m:ctrlPr>
                                      <a:rPr lang="en-US" i="1">
                                        <a:effectLst/>
                                        <a:latin typeface="Cambria Math" panose="02040503050406030204" pitchFamily="18" charset="0"/>
                                      </a:rPr>
                                    </m:ctrlPr>
                                  </m:sSubPr>
                                  <m:e>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cos</m:t>
                                    </m:r>
                                    <m:r>
                                      <a:rPr lang="en-US" sz="1800">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𝛽</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𝑒𝑓𝑓</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den>
                            </m:f>
                          </m:e>
                        </m:d>
                      </m:e>
                    </m:func>
                  </m:oMath>
                </a14:m>
                <a:endParaRPr lang="en-US" dirty="0"/>
              </a:p>
              <a:p>
                <a:r>
                  <a:rPr lang="en-US" dirty="0"/>
                  <a:t>Planetocentric vs. Planetodetic is important and must be considered in modeling!</a:t>
                </a:r>
              </a:p>
              <a:p>
                <a:r>
                  <a:rPr lang="en-US" dirty="0"/>
                  <a:t>Geocentric is planetocentric referring to “Earth”, often used incorrectly.</a:t>
                </a:r>
              </a:p>
            </p:txBody>
          </p:sp>
        </mc:Choice>
        <mc:Fallback>
          <p:sp>
            <p:nvSpPr>
              <p:cNvPr id="3" name="Content Placeholder 2">
                <a:extLst>
                  <a:ext uri="{FF2B5EF4-FFF2-40B4-BE49-F238E27FC236}">
                    <a16:creationId xmlns:a16="http://schemas.microsoft.com/office/drawing/2014/main" id="{1C4D61D3-FFDF-8856-E942-B4C334921CE0}"/>
                  </a:ext>
                </a:extLst>
              </p:cNvPr>
              <p:cNvSpPr>
                <a:spLocks noGrp="1" noRot="1" noChangeAspect="1" noMove="1" noResize="1" noEditPoints="1" noAdjustHandles="1" noChangeArrowheads="1" noChangeShapeType="1" noTextEdit="1"/>
              </p:cNvSpPr>
              <p:nvPr>
                <p:ph idx="1"/>
              </p:nvPr>
            </p:nvSpPr>
            <p:spPr>
              <a:blipFill>
                <a:blip r:embed="rId2"/>
                <a:stretch>
                  <a:fillRect l="-865" b="-100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13F8E49-8026-DDAB-BA7F-D0ACAE54CC3F}"/>
              </a:ext>
            </a:extLst>
          </p:cNvPr>
          <p:cNvSpPr>
            <a:spLocks noGrp="1"/>
          </p:cNvSpPr>
          <p:nvPr>
            <p:ph type="sldNum" sz="quarter" idx="4"/>
          </p:nvPr>
        </p:nvSpPr>
        <p:spPr/>
        <p:txBody>
          <a:bodyPr/>
          <a:lstStyle/>
          <a:p>
            <a:fld id="{73FCCCAE-C0A6-4BB7-B82B-AC74E56A11C4}" type="slidenum">
              <a:rPr lang="en-US" smtClean="0"/>
              <a:pPr/>
              <a:t>32</a:t>
            </a:fld>
            <a:endParaRPr lang="en-US" dirty="0"/>
          </a:p>
        </p:txBody>
      </p:sp>
      <p:pic>
        <p:nvPicPr>
          <p:cNvPr id="5" name="Picture 4">
            <a:extLst>
              <a:ext uri="{FF2B5EF4-FFF2-40B4-BE49-F238E27FC236}">
                <a16:creationId xmlns:a16="http://schemas.microsoft.com/office/drawing/2014/main" id="{9A3ECF09-3551-6546-4D7E-4ED28E855A2F}"/>
              </a:ext>
            </a:extLst>
          </p:cNvPr>
          <p:cNvPicPr>
            <a:picLocks noChangeAspect="1"/>
          </p:cNvPicPr>
          <p:nvPr/>
        </p:nvPicPr>
        <p:blipFill>
          <a:blip r:embed="rId3">
            <a:extLst>
              <a:ext uri="{28A0092B-C50C-407E-A947-70E740481C1C}">
                <a14:useLocalDpi xmlns:a14="http://schemas.microsoft.com/office/drawing/2010/main" val="0"/>
              </a:ext>
            </a:extLst>
          </a:blip>
          <a:srcRect l="7125" r="11746"/>
          <a:stretch/>
        </p:blipFill>
        <p:spPr bwMode="auto">
          <a:xfrm>
            <a:off x="7216140" y="878520"/>
            <a:ext cx="4815840" cy="3256915"/>
          </a:xfrm>
          <a:prstGeom prst="rect">
            <a:avLst/>
          </a:prstGeom>
          <a:noFill/>
          <a:ln>
            <a:noFill/>
          </a:ln>
        </p:spPr>
      </p:pic>
      <p:pic>
        <p:nvPicPr>
          <p:cNvPr id="6" name="Picture 5">
            <a:extLst>
              <a:ext uri="{FF2B5EF4-FFF2-40B4-BE49-F238E27FC236}">
                <a16:creationId xmlns:a16="http://schemas.microsoft.com/office/drawing/2014/main" id="{646A26DB-62CF-5FA8-241D-2A2773F3F2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0812" y="4241177"/>
            <a:ext cx="3706495" cy="831215"/>
          </a:xfrm>
          <a:prstGeom prst="rect">
            <a:avLst/>
          </a:prstGeom>
          <a:noFill/>
          <a:ln>
            <a:noFill/>
          </a:ln>
        </p:spPr>
      </p:pic>
      <p:sp>
        <p:nvSpPr>
          <p:cNvPr id="7" name="Text Box 186">
            <a:extLst>
              <a:ext uri="{FF2B5EF4-FFF2-40B4-BE49-F238E27FC236}">
                <a16:creationId xmlns:a16="http://schemas.microsoft.com/office/drawing/2014/main" id="{E49F3C32-C2A6-639E-7700-0DE8287FE40F}"/>
              </a:ext>
            </a:extLst>
          </p:cNvPr>
          <p:cNvSpPr txBox="1">
            <a:spLocks/>
          </p:cNvSpPr>
          <p:nvPr/>
        </p:nvSpPr>
        <p:spPr>
          <a:xfrm>
            <a:off x="8042909" y="5108274"/>
            <a:ext cx="3162300" cy="153888"/>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0"/>
              </a:spcAft>
            </a:pPr>
            <a:r>
              <a:rPr lang="en-US" sz="1000" b="1" u="sng" dirty="0">
                <a:solidFill>
                  <a:srgbClr val="0000FF"/>
                </a:solidFill>
                <a:effectLst/>
                <a:latin typeface="Times New Roman" panose="02020603050405020304" pitchFamily="18" charset="0"/>
                <a:ea typeface="SimSun" panose="02010600030101010101" pitchFamily="2" charset="-122"/>
              </a:rPr>
              <a:t>Figure </a:t>
            </a:r>
            <a:r>
              <a:rPr lang="en-US" sz="1000" b="1" dirty="0">
                <a:effectLst/>
                <a:latin typeface="Times New Roman" panose="02020603050405020304" pitchFamily="18" charset="0"/>
                <a:ea typeface="SimSun" panose="02010600030101010101" pitchFamily="2" charset="-122"/>
              </a:rPr>
              <a:t>4.16 ENZ and ECI Reference Frames [22]</a:t>
            </a:r>
          </a:p>
        </p:txBody>
      </p:sp>
    </p:spTree>
    <p:extLst>
      <p:ext uri="{BB962C8B-B14F-4D97-AF65-F5344CB8AC3E}">
        <p14:creationId xmlns:p14="http://schemas.microsoft.com/office/powerpoint/2010/main" val="312251071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95965-3BFE-8A7F-538E-48F9CFC7B030}"/>
              </a:ext>
            </a:extLst>
          </p:cNvPr>
          <p:cNvSpPr>
            <a:spLocks noGrp="1"/>
          </p:cNvSpPr>
          <p:nvPr>
            <p:ph type="title"/>
          </p:nvPr>
        </p:nvSpPr>
        <p:spPr/>
        <p:txBody>
          <a:bodyPr/>
          <a:lstStyle/>
          <a:p>
            <a:r>
              <a:rPr lang="en-US" dirty="0"/>
              <a:t>Reference Frames Overview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413FB8-98EF-193F-6F9B-41BD3A5B06A2}"/>
                  </a:ext>
                </a:extLst>
              </p:cNvPr>
              <p:cNvSpPr>
                <a:spLocks noGrp="1"/>
              </p:cNvSpPr>
              <p:nvPr>
                <p:ph idx="1"/>
              </p:nvPr>
            </p:nvSpPr>
            <p:spPr/>
            <p:txBody>
              <a:bodyPr/>
              <a:lstStyle/>
              <a:p>
                <a14:m>
                  <m:oMath xmlns:m="http://schemas.openxmlformats.org/officeDocument/2006/math">
                    <m:sSub>
                      <m:sSubPr>
                        <m:ctrlPr>
                          <a:rPr lang="en-US" b="1" i="1" smtClean="0">
                            <a:effectLst/>
                            <a:latin typeface="Cambria Math" panose="02040503050406030204" pitchFamily="18" charset="0"/>
                          </a:rPr>
                        </m:ctrlPr>
                      </m:sSubPr>
                      <m:e>
                        <m:r>
                          <a:rPr lang="en-US" sz="1800" b="1" i="1">
                            <a:effectLst/>
                            <a:latin typeface="Cambria Math" panose="02040503050406030204" pitchFamily="18" charset="0"/>
                            <a:ea typeface="SimSun" panose="02010600030101010101" pitchFamily="2" charset="-122"/>
                            <a:cs typeface="Times New Roman" panose="02020603050405020304" pitchFamily="18" charset="0"/>
                          </a:rPr>
                          <m:t>𝒗</m:t>
                        </m:r>
                      </m:e>
                      <m:sub>
                        <m:r>
                          <a:rPr lang="en-US" sz="1800" b="1" i="1">
                            <a:effectLst/>
                            <a:latin typeface="Cambria Math" panose="02040503050406030204" pitchFamily="18" charset="0"/>
                            <a:ea typeface="SimSun" panose="02010600030101010101" pitchFamily="2" charset="-122"/>
                            <a:cs typeface="Times New Roman" panose="02020603050405020304" pitchFamily="18" charset="0"/>
                          </a:rPr>
                          <m:t>𝒓𝒆𝒍</m:t>
                        </m:r>
                      </m:sub>
                    </m:sSub>
                    <m:r>
                      <a:rPr lang="en-US" sz="1800" b="1"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b="1" i="1">
                            <a:effectLst/>
                            <a:latin typeface="Cambria Math" panose="02040503050406030204" pitchFamily="18" charset="0"/>
                          </a:rPr>
                        </m:ctrlPr>
                      </m:sSubPr>
                      <m:e>
                        <m:r>
                          <a:rPr lang="en-US" sz="1800" b="1" i="1">
                            <a:effectLst/>
                            <a:latin typeface="Cambria Math" panose="02040503050406030204" pitchFamily="18" charset="0"/>
                            <a:ea typeface="SimSun" panose="02010600030101010101" pitchFamily="2" charset="-122"/>
                            <a:cs typeface="Times New Roman" panose="02020603050405020304" pitchFamily="18" charset="0"/>
                          </a:rPr>
                          <m:t>𝑽</m:t>
                        </m:r>
                      </m:e>
                      <m:sub>
                        <m:r>
                          <a:rPr lang="en-US" sz="1800" b="1" i="1">
                            <a:effectLst/>
                            <a:latin typeface="Cambria Math" panose="02040503050406030204" pitchFamily="18" charset="0"/>
                            <a:ea typeface="SimSun" panose="02010600030101010101" pitchFamily="2" charset="-122"/>
                            <a:cs typeface="Times New Roman" panose="02020603050405020304" pitchFamily="18" charset="0"/>
                          </a:rPr>
                          <m:t>𝒆𝒄𝒊</m:t>
                        </m:r>
                      </m:sub>
                    </m:sSub>
                    <m:r>
                      <a:rPr lang="en-US" sz="1800" b="1" i="1">
                        <a:effectLst/>
                        <a:latin typeface="Cambria Math" panose="02040503050406030204" pitchFamily="18" charset="0"/>
                        <a:ea typeface="SimSun" panose="02010600030101010101" pitchFamily="2" charset="-122"/>
                        <a:cs typeface="Times New Roman" panose="02020603050405020304" pitchFamily="18" charset="0"/>
                      </a:rPr>
                      <m:t>−</m:t>
                    </m:r>
                    <m:d>
                      <m:dPr>
                        <m:begChr m:val="["/>
                        <m:endChr m:val="]"/>
                        <m:ctrlPr>
                          <a:rPr lang="en-US" i="1">
                            <a:effectLst/>
                            <a:latin typeface="Cambria Math" panose="02040503050406030204" pitchFamily="18" charset="0"/>
                          </a:rPr>
                        </m:ctrlPr>
                      </m:dPr>
                      <m:e>
                        <m:m>
                          <m:mPr>
                            <m:mcs>
                              <m:mc>
                                <m:mcPr>
                                  <m:count m:val="1"/>
                                  <m:mcJc m:val="center"/>
                                </m:mcPr>
                              </m:mc>
                            </m:mcs>
                            <m:ctrlPr>
                              <a:rPr lang="en-US" i="1">
                                <a:effectLst/>
                                <a:latin typeface="Cambria Math" panose="02040503050406030204" pitchFamily="18" charset="0"/>
                              </a:rPr>
                            </m:ctrlPr>
                          </m:mPr>
                          <m:mr>
                            <m:e>
                              <m:r>
                                <a:rPr lang="en-US" sz="1800" i="1">
                                  <a:effectLst/>
                                  <a:latin typeface="Cambria Math" panose="02040503050406030204" pitchFamily="18" charset="0"/>
                                  <a:ea typeface="SimSun" panose="02010600030101010101" pitchFamily="2" charset="-122"/>
                                  <a:cs typeface="Times New Roman" panose="02020603050405020304" pitchFamily="18" charset="0"/>
                                </a:rPr>
                                <m:t>0</m:t>
                              </m:r>
                            </m:e>
                          </m:mr>
                          <m:mr>
                            <m:e>
                              <m:r>
                                <a:rPr lang="en-US" sz="1800" i="1">
                                  <a:effectLst/>
                                  <a:latin typeface="Cambria Math" panose="02040503050406030204" pitchFamily="18" charset="0"/>
                                  <a:ea typeface="SimSun" panose="02010600030101010101" pitchFamily="2" charset="-122"/>
                                  <a:cs typeface="Times New Roman" panose="02020603050405020304" pitchFamily="18" charset="0"/>
                                </a:rPr>
                                <m:t>0</m:t>
                              </m:r>
                            </m:e>
                          </m:mr>
                          <m:mr>
                            <m:e>
                              <m:r>
                                <a:rPr lang="en-US" sz="1800" i="1">
                                  <a:effectLst/>
                                  <a:latin typeface="Cambria Math" panose="02040503050406030204" pitchFamily="18" charset="0"/>
                                  <a:ea typeface="SimSun" panose="02010600030101010101" pitchFamily="2" charset="-122"/>
                                  <a:cs typeface="Times New Roman" panose="02020603050405020304" pitchFamily="18" charset="0"/>
                                </a:rPr>
                                <m:t>𝜔</m:t>
                              </m:r>
                            </m:e>
                          </m:mr>
                        </m:m>
                      </m:e>
                    </m:d>
                    <m:r>
                      <a:rPr lang="en-US" sz="1800" b="1" i="1">
                        <a:effectLst/>
                        <a:latin typeface="Cambria Math" panose="02040503050406030204" pitchFamily="18" charset="0"/>
                        <a:ea typeface="SimSun" panose="02010600030101010101" pitchFamily="2" charset="-122"/>
                        <a:cs typeface="Times New Roman" panose="02020603050405020304" pitchFamily="18" charset="0"/>
                      </a:rPr>
                      <m:t> × </m:t>
                    </m:r>
                    <m:sSub>
                      <m:sSubPr>
                        <m:ctrlPr>
                          <a:rPr lang="en-US" b="1" i="1">
                            <a:effectLst/>
                            <a:latin typeface="Cambria Math" panose="02040503050406030204" pitchFamily="18" charset="0"/>
                          </a:rPr>
                        </m:ctrlPr>
                      </m:sSubPr>
                      <m:e>
                        <m:r>
                          <a:rPr lang="en-US" sz="1800" b="1" i="1">
                            <a:effectLst/>
                            <a:latin typeface="Cambria Math" panose="02040503050406030204" pitchFamily="18" charset="0"/>
                            <a:ea typeface="SimSun" panose="02010600030101010101" pitchFamily="2" charset="-122"/>
                            <a:cs typeface="Times New Roman" panose="02020603050405020304" pitchFamily="18" charset="0"/>
                          </a:rPr>
                          <m:t>𝑹</m:t>
                        </m:r>
                      </m:e>
                      <m:sub>
                        <m:r>
                          <a:rPr lang="en-US" sz="1800" b="1" i="1">
                            <a:effectLst/>
                            <a:latin typeface="Cambria Math" panose="02040503050406030204" pitchFamily="18" charset="0"/>
                            <a:ea typeface="SimSun" panose="02010600030101010101" pitchFamily="2" charset="-122"/>
                            <a:cs typeface="Times New Roman" panose="02020603050405020304" pitchFamily="18" charset="0"/>
                          </a:rPr>
                          <m:t>𝒆𝒄𝒊</m:t>
                        </m:r>
                      </m:sub>
                    </m:sSub>
                    <m:r>
                      <a:rPr lang="en-US" sz="1800" b="1"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𝑄</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𝑋𝑥</m:t>
                        </m:r>
                      </m:sub>
                    </m:sSub>
                    <m:d>
                      <m:dPr>
                        <m:begChr m:val="["/>
                        <m:endChr m:val="]"/>
                        <m:ctrlPr>
                          <a:rPr lang="en-US" i="1">
                            <a:effectLst/>
                            <a:latin typeface="Cambria Math" panose="02040503050406030204" pitchFamily="18" charset="0"/>
                          </a:rPr>
                        </m:ctrlPr>
                      </m:dPr>
                      <m:e>
                        <m:m>
                          <m:mPr>
                            <m:mcs>
                              <m:mc>
                                <m:mcPr>
                                  <m:count m:val="1"/>
                                  <m:mcJc m:val="center"/>
                                </m:mcPr>
                              </m:mc>
                            </m:mcs>
                            <m:ctrlPr>
                              <a:rPr lang="en-US" i="1">
                                <a:effectLst/>
                                <a:latin typeface="Cambria Math" panose="02040503050406030204" pitchFamily="18" charset="0"/>
                              </a:rPr>
                            </m:ctrlPr>
                          </m:mPr>
                          <m:mr>
                            <m:e>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𝑒𝑤𝑤</m:t>
                              </m:r>
                            </m:e>
                          </m:mr>
                          <m:mr>
                            <m:e>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𝑛𝑠𝑤</m:t>
                              </m:r>
                            </m:e>
                          </m:mr>
                          <m:mr>
                            <m:e>
                              <m:r>
                                <a:rPr lang="en-US" sz="1800" i="1">
                                  <a:effectLst/>
                                  <a:latin typeface="Cambria Math" panose="02040503050406030204" pitchFamily="18" charset="0"/>
                                  <a:ea typeface="SimSun" panose="02010600030101010101" pitchFamily="2" charset="-122"/>
                                  <a:cs typeface="Times New Roman" panose="02020603050405020304" pitchFamily="18" charset="0"/>
                                </a:rPr>
                                <m:t>𝑣𝑤</m:t>
                              </m:r>
                            </m:e>
                          </m:mr>
                        </m:m>
                      </m:e>
                    </m:d>
                  </m:oMath>
                </a14:m>
                <a:endParaRPr lang="en-US" sz="1800" i="1" dirty="0">
                  <a:effectLst/>
                  <a:latin typeface="Cambria Math" panose="02040503050406030204" pitchFamily="18" charset="0"/>
                  <a:ea typeface="SimSun" panose="02010600030101010101" pitchFamily="2" charset="-122"/>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SimSun" panose="02010600030101010101" pitchFamily="2" charset="-122"/>
                          <a:cs typeface="Times New Roman" panose="02020603050405020304" pitchFamily="18" charset="0"/>
                        </a:rPr>
                        <m:t> </m:t>
                      </m:r>
                    </m:oMath>
                  </m:oMathPara>
                </a14:m>
                <a:endParaRPr lang="en-US" dirty="0"/>
              </a:p>
              <a:p>
                <a14:m>
                  <m:oMath xmlns:m="http://schemas.openxmlformats.org/officeDocument/2006/math">
                    <m:sSub>
                      <m:sSubPr>
                        <m:ctrlPr>
                          <a:rPr lang="en-US" b="1" i="1" smtClean="0">
                            <a:effectLst/>
                            <a:latin typeface="Cambria Math" panose="02040503050406030204" pitchFamily="18" charset="0"/>
                          </a:rPr>
                        </m:ctrlPr>
                      </m:sSubPr>
                      <m:e>
                        <m:r>
                          <a:rPr lang="en-US" sz="1800" b="1" i="1">
                            <a:effectLst/>
                            <a:latin typeface="Cambria Math" panose="02040503050406030204" pitchFamily="18" charset="0"/>
                            <a:ea typeface="SimSun" panose="02010600030101010101" pitchFamily="2" charset="-122"/>
                            <a:cs typeface="Times New Roman" panose="02020603050405020304" pitchFamily="18" charset="0"/>
                          </a:rPr>
                          <m:t>𝑷</m:t>
                        </m:r>
                      </m:e>
                      <m:sub>
                        <m:r>
                          <a:rPr lang="en-US" sz="1800" b="1" i="1">
                            <a:effectLst/>
                            <a:latin typeface="Cambria Math" panose="02040503050406030204" pitchFamily="18" charset="0"/>
                            <a:ea typeface="SimSun" panose="02010600030101010101" pitchFamily="2" charset="-122"/>
                            <a:cs typeface="Times New Roman" panose="02020603050405020304" pitchFamily="18" charset="0"/>
                          </a:rPr>
                          <m:t>𝒗𝒇𝒓</m:t>
                        </m:r>
                      </m:sub>
                    </m:sSub>
                    <m:r>
                      <a:rPr lang="en-US" sz="1800" b="1" i="1">
                        <a:effectLst/>
                        <a:latin typeface="Cambria Math" panose="02040503050406030204" pitchFamily="18" charset="0"/>
                        <a:ea typeface="SimSun" panose="02010600030101010101" pitchFamily="2" charset="-122"/>
                        <a:cs typeface="Times New Roman" panose="02020603050405020304" pitchFamily="18" charset="0"/>
                      </a:rPr>
                      <m:t>= </m:t>
                    </m:r>
                    <m:f>
                      <m:fPr>
                        <m:ctrlPr>
                          <a:rPr lang="en-US" i="1">
                            <a:effectLst/>
                            <a:latin typeface="Cambria Math" panose="02040503050406030204" pitchFamily="18" charset="0"/>
                            <a:ea typeface="MS Mincho" panose="02020609040205080304" pitchFamily="49" charset="-128"/>
                          </a:rPr>
                        </m:ctrlPr>
                      </m:fPr>
                      <m:num>
                        <m:r>
                          <a:rPr lang="en-US" sz="1800" i="1">
                            <a:effectLst/>
                            <a:latin typeface="Cambria Math" panose="02040503050406030204" pitchFamily="18" charset="0"/>
                            <a:ea typeface="MS Mincho" panose="02020609040205080304" pitchFamily="49" charset="-128"/>
                            <a:cs typeface="Times New Roman" panose="02020603050405020304" pitchFamily="18" charset="0"/>
                          </a:rPr>
                          <m:t>1</m:t>
                        </m:r>
                      </m:num>
                      <m:den>
                        <m:r>
                          <a:rPr lang="en-US" sz="1800" i="1">
                            <a:effectLst/>
                            <a:latin typeface="Cambria Math" panose="02040503050406030204" pitchFamily="18" charset="0"/>
                            <a:ea typeface="MS Mincho" panose="02020609040205080304" pitchFamily="49" charset="-128"/>
                            <a:cs typeface="Times New Roman" panose="02020603050405020304" pitchFamily="18" charset="0"/>
                          </a:rPr>
                          <m:t>2</m:t>
                        </m:r>
                      </m:den>
                    </m:f>
                    <m:sSub>
                      <m:sSubPr>
                        <m:ctrlPr>
                          <a:rPr lang="en-US" i="1">
                            <a:effectLst/>
                            <a:latin typeface="Cambria Math" panose="02040503050406030204" pitchFamily="18" charset="0"/>
                            <a:ea typeface="Calibri" panose="020F0502020204030204" pitchFamily="34"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𝜌</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b>
                    </m:sSub>
                    <m:sSup>
                      <m:sSupPr>
                        <m:ctrlPr>
                          <a:rPr lang="en-US" i="1">
                            <a:effectLst/>
                            <a:latin typeface="Cambria Math" panose="02040503050406030204" pitchFamily="18" charset="0"/>
                            <a:ea typeface="MS Mincho" panose="02020609040205080304" pitchFamily="49" charset="-128"/>
                          </a:rPr>
                        </m:ctrlPr>
                      </m:sSupPr>
                      <m:e>
                        <m:d>
                          <m:dPr>
                            <m:begChr m:val="|"/>
                            <m:endChr m:val="|"/>
                            <m:ctrlPr>
                              <a:rPr lang="en-US" i="1">
                                <a:effectLst/>
                                <a:latin typeface="Cambria Math" panose="02040503050406030204" pitchFamily="18" charset="0"/>
                                <a:ea typeface="MS Mincho" panose="02020609040205080304" pitchFamily="49" charset="-128"/>
                              </a:rPr>
                            </m:ctrlPr>
                          </m:dPr>
                          <m:e>
                            <m:sSub>
                              <m:sSubPr>
                                <m:ctrlPr>
                                  <a:rPr lang="en-US" b="1" i="1">
                                    <a:effectLst/>
                                    <a:latin typeface="Cambria Math" panose="02040503050406030204" pitchFamily="18" charset="0"/>
                                  </a:rPr>
                                </m:ctrlPr>
                              </m:sSubPr>
                              <m:e>
                                <m:r>
                                  <a:rPr lang="en-US" sz="1800" b="1" i="1">
                                    <a:effectLst/>
                                    <a:latin typeface="Cambria Math" panose="02040503050406030204" pitchFamily="18" charset="0"/>
                                    <a:ea typeface="SimSun" panose="02010600030101010101" pitchFamily="2" charset="-122"/>
                                    <a:cs typeface="Times New Roman" panose="02020603050405020304" pitchFamily="18" charset="0"/>
                                  </a:rPr>
                                  <m:t>𝒗</m:t>
                                </m:r>
                              </m:e>
                              <m:sub>
                                <m:r>
                                  <a:rPr lang="en-US" sz="1800" b="1" i="1">
                                    <a:effectLst/>
                                    <a:latin typeface="Cambria Math" panose="02040503050406030204" pitchFamily="18" charset="0"/>
                                    <a:ea typeface="SimSun" panose="02010600030101010101" pitchFamily="2" charset="-122"/>
                                    <a:cs typeface="Times New Roman" panose="02020603050405020304" pitchFamily="18" charset="0"/>
                                  </a:rPr>
                                  <m:t>𝒓𝒆𝒍</m:t>
                                </m:r>
                              </m:sub>
                            </m:sSub>
                          </m:e>
                        </m:d>
                      </m:e>
                      <m:sup>
                        <m:r>
                          <a:rPr lang="en-US" sz="1800" i="1">
                            <a:effectLst/>
                            <a:latin typeface="Cambria Math" panose="02040503050406030204" pitchFamily="18" charset="0"/>
                            <a:ea typeface="MS Mincho" panose="02020609040205080304" pitchFamily="49" charset="-128"/>
                            <a:cs typeface="Times New Roman" panose="02020603050405020304" pitchFamily="18" charset="0"/>
                          </a:rPr>
                          <m:t>2</m:t>
                        </m:r>
                      </m:sup>
                    </m:sSup>
                    <m:d>
                      <m:dPr>
                        <m:begChr m:val="["/>
                        <m:endChr m:val="]"/>
                        <m:ctrlPr>
                          <a:rPr lang="en-US" i="1">
                            <a:effectLst/>
                            <a:latin typeface="Cambria Math" panose="02040503050406030204" pitchFamily="18" charset="0"/>
                            <a:ea typeface="MS Mincho" panose="02020609040205080304" pitchFamily="49" charset="-128"/>
                          </a:rPr>
                        </m:ctrlPr>
                      </m:dPr>
                      <m:e>
                        <m:m>
                          <m:mPr>
                            <m:mcs>
                              <m:mc>
                                <m:mcPr>
                                  <m:count m:val="1"/>
                                  <m:mcJc m:val="center"/>
                                </m:mcPr>
                              </m:mc>
                            </m:mcs>
                            <m:ctrlPr>
                              <a:rPr lang="en-US" i="1">
                                <a:effectLst/>
                                <a:latin typeface="Cambria Math" panose="02040503050406030204" pitchFamily="18" charset="0"/>
                                <a:ea typeface="MS Mincho" panose="02020609040205080304" pitchFamily="49" charset="-128"/>
                              </a:rPr>
                            </m:ctrlPr>
                          </m:mPr>
                          <m:m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sSub>
                                <m:sSubPr>
                                  <m:ctrlPr>
                                    <a:rPr lang="en-US" i="1">
                                      <a:effectLst/>
                                      <a:latin typeface="Cambria Math" panose="02040503050406030204" pitchFamily="18" charset="0"/>
                                      <a:ea typeface="MS Mincho" panose="02020609040205080304" pitchFamily="49" charset="-128"/>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𝐶</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𝐷</m:t>
                                  </m:r>
                                </m:sub>
                              </m:sSub>
                            </m:e>
                          </m:mr>
                          <m:mr>
                            <m:e>
                              <m:sSub>
                                <m:sSubPr>
                                  <m:ctrlPr>
                                    <a:rPr lang="en-US" i="1">
                                      <a:effectLst/>
                                      <a:latin typeface="Cambria Math" panose="02040503050406030204" pitchFamily="18" charset="0"/>
                                      <a:ea typeface="MS Mincho" panose="02020609040205080304" pitchFamily="49" charset="-128"/>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𝐶</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𝑍</m:t>
                                  </m:r>
                                </m:sub>
                              </m:sSub>
                            </m:e>
                          </m:mr>
                          <m:mr>
                            <m:e>
                              <m:sSub>
                                <m:sSubPr>
                                  <m:ctrlPr>
                                    <a:rPr lang="en-US" i="1">
                                      <a:effectLst/>
                                      <a:latin typeface="Cambria Math" panose="02040503050406030204" pitchFamily="18" charset="0"/>
                                      <a:ea typeface="MS Mincho" panose="02020609040205080304" pitchFamily="49" charset="-128"/>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𝐶</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𝐿</m:t>
                                  </m:r>
                                </m:sub>
                              </m:sSub>
                            </m:e>
                          </m:mr>
                        </m:m>
                      </m:e>
                    </m:d>
                  </m:oMath>
                </a14:m>
                <a:endParaRPr lang="en-US" dirty="0"/>
              </a:p>
              <a:p>
                <a14:m>
                  <m:oMath xmlns:m="http://schemas.openxmlformats.org/officeDocument/2006/math">
                    <m:sSub>
                      <m:sSubPr>
                        <m:ctrlPr>
                          <a:rPr lang="en-US" b="1" i="1" smtClean="0">
                            <a:effectLst/>
                            <a:latin typeface="Cambria Math" panose="02040503050406030204" pitchFamily="18" charset="0"/>
                          </a:rPr>
                        </m:ctrlPr>
                      </m:sSubPr>
                      <m:e>
                        <m:r>
                          <a:rPr lang="en-US" sz="1800" b="1" i="1">
                            <a:effectLst/>
                            <a:latin typeface="Cambria Math" panose="02040503050406030204" pitchFamily="18" charset="0"/>
                            <a:ea typeface="SimSun" panose="02010600030101010101" pitchFamily="2" charset="-122"/>
                            <a:cs typeface="Times New Roman" panose="02020603050405020304" pitchFamily="18" charset="0"/>
                          </a:rPr>
                          <m:t>𝑷</m:t>
                        </m:r>
                      </m:e>
                      <m:sub>
                        <m:r>
                          <a:rPr lang="en-US" sz="1800" b="1" i="1">
                            <a:effectLst/>
                            <a:latin typeface="Cambria Math" panose="02040503050406030204" pitchFamily="18" charset="0"/>
                            <a:ea typeface="SimSun" panose="02010600030101010101" pitchFamily="2" charset="-122"/>
                            <a:cs typeface="Times New Roman" panose="02020603050405020304" pitchFamily="18" charset="0"/>
                          </a:rPr>
                          <m:t>𝒆𝒄𝒊</m:t>
                        </m:r>
                      </m:sub>
                    </m:sSub>
                    <m:r>
                      <a:rPr lang="en-US" sz="1800" b="1"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𝑄</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𝑋𝑥</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𝑄</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𝑒𝑛𝑧</m:t>
                        </m:r>
                      </m:sub>
                    </m:sSub>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𝑄</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𝑣𝑓𝑖</m:t>
                        </m:r>
                      </m:sub>
                    </m:sSub>
                    <m:sSub>
                      <m:sSubPr>
                        <m:ctrlPr>
                          <a:rPr lang="en-US" b="1" i="1">
                            <a:effectLst/>
                            <a:latin typeface="Cambria Math" panose="02040503050406030204" pitchFamily="18" charset="0"/>
                          </a:rPr>
                        </m:ctrlPr>
                      </m:sSubPr>
                      <m:e>
                        <m:r>
                          <a:rPr lang="en-US" sz="1800" b="1" i="1">
                            <a:effectLst/>
                            <a:latin typeface="Cambria Math" panose="02040503050406030204" pitchFamily="18" charset="0"/>
                            <a:ea typeface="SimSun" panose="02010600030101010101" pitchFamily="2" charset="-122"/>
                            <a:cs typeface="Times New Roman" panose="02020603050405020304" pitchFamily="18" charset="0"/>
                          </a:rPr>
                          <m:t>𝑷</m:t>
                        </m:r>
                      </m:e>
                      <m:sub>
                        <m:r>
                          <a:rPr lang="en-US" sz="1800" b="1" i="1">
                            <a:effectLst/>
                            <a:latin typeface="Cambria Math" panose="02040503050406030204" pitchFamily="18" charset="0"/>
                            <a:ea typeface="SimSun" panose="02010600030101010101" pitchFamily="2" charset="-122"/>
                            <a:cs typeface="Times New Roman" panose="02020603050405020304" pitchFamily="18" charset="0"/>
                          </a:rPr>
                          <m:t>𝒗𝒇𝒓</m:t>
                        </m:r>
                      </m:sub>
                    </m:sSub>
                  </m:oMath>
                </a14:m>
                <a:endParaRPr lang="en-US" dirty="0"/>
              </a:p>
              <a:p>
                <a14:m>
                  <m:oMath xmlns:m="http://schemas.openxmlformats.org/officeDocument/2006/math">
                    <m:acc>
                      <m:accPr>
                        <m:chr m:val="̈"/>
                        <m:ctrlPr>
                          <a:rPr lang="en-US" b="1" i="1" smtClean="0">
                            <a:effectLst/>
                            <a:latin typeface="Cambria Math" panose="02040503050406030204" pitchFamily="18" charset="0"/>
                          </a:rPr>
                        </m:ctrlPr>
                      </m:accPr>
                      <m:e>
                        <m:r>
                          <a:rPr lang="en-US" sz="1800" b="1" i="1">
                            <a:effectLst/>
                            <a:latin typeface="Cambria Math" panose="02040503050406030204" pitchFamily="18" charset="0"/>
                            <a:ea typeface="SimSun" panose="02010600030101010101" pitchFamily="2" charset="-122"/>
                            <a:cs typeface="Times New Roman" panose="02020603050405020304" pitchFamily="18" charset="0"/>
                          </a:rPr>
                          <m:t>𝒓</m:t>
                        </m:r>
                      </m:e>
                    </m:acc>
                    <m:r>
                      <a:rPr lang="en-US" sz="18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rPr>
                        </m:ctrlPr>
                      </m:fPr>
                      <m:num>
                        <m:r>
                          <a:rPr lang="en-US" sz="1800" i="1">
                            <a:effectLst/>
                            <a:latin typeface="Cambria Math" panose="02040503050406030204" pitchFamily="18" charset="0"/>
                            <a:ea typeface="SimSun" panose="02010600030101010101" pitchFamily="2" charset="-122"/>
                            <a:cs typeface="Times New Roman" panose="02020603050405020304" pitchFamily="18" charset="0"/>
                          </a:rPr>
                          <m:t>𝜇</m:t>
                        </m:r>
                      </m:num>
                      <m:den>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𝑟</m:t>
                            </m:r>
                          </m:e>
                          <m:sup>
                            <m:r>
                              <a:rPr lang="en-US" sz="1800" i="1">
                                <a:effectLst/>
                                <a:latin typeface="Cambria Math" panose="02040503050406030204" pitchFamily="18" charset="0"/>
                                <a:ea typeface="SimSun" panose="02010600030101010101" pitchFamily="2" charset="-122"/>
                                <a:cs typeface="Times New Roman" panose="02020603050405020304" pitchFamily="18" charset="0"/>
                              </a:rPr>
                              <m:t>3</m:t>
                            </m:r>
                          </m:sup>
                        </m:sSup>
                      </m:den>
                    </m:f>
                    <m:r>
                      <a:rPr lang="en-US" sz="1800" b="1" i="1">
                        <a:effectLst/>
                        <a:latin typeface="Cambria Math" panose="02040503050406030204" pitchFamily="18" charset="0"/>
                        <a:ea typeface="SimSun" panose="02010600030101010101" pitchFamily="2" charset="-122"/>
                        <a:cs typeface="Times New Roman" panose="02020603050405020304" pitchFamily="18" charset="0"/>
                      </a:rPr>
                      <m:t>𝒓</m:t>
                    </m:r>
                    <m:r>
                      <a:rPr lang="en-US" sz="1800" b="1"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b="1" i="1">
                            <a:effectLst/>
                            <a:latin typeface="Cambria Math" panose="02040503050406030204" pitchFamily="18" charset="0"/>
                          </a:rPr>
                        </m:ctrlPr>
                      </m:sSubPr>
                      <m:e>
                        <m:r>
                          <a:rPr lang="en-US" sz="1800" b="1" i="1">
                            <a:effectLst/>
                            <a:latin typeface="Cambria Math" panose="02040503050406030204" pitchFamily="18" charset="0"/>
                            <a:ea typeface="SimSun" panose="02010600030101010101" pitchFamily="2" charset="-122"/>
                            <a:cs typeface="Times New Roman" panose="02020603050405020304" pitchFamily="18" charset="0"/>
                          </a:rPr>
                          <m:t>𝑷</m:t>
                        </m:r>
                      </m:e>
                      <m:sub>
                        <m:r>
                          <a:rPr lang="en-US" sz="1800" b="1" i="1">
                            <a:effectLst/>
                            <a:latin typeface="Cambria Math" panose="02040503050406030204" pitchFamily="18" charset="0"/>
                            <a:ea typeface="SimSun" panose="02010600030101010101" pitchFamily="2" charset="-122"/>
                            <a:cs typeface="Times New Roman" panose="02020603050405020304" pitchFamily="18" charset="0"/>
                          </a:rPr>
                          <m:t>𝒆𝒄𝒊</m:t>
                        </m:r>
                      </m:sub>
                    </m:sSub>
                  </m:oMath>
                </a14:m>
                <a:endParaRPr lang="en-US" dirty="0"/>
              </a:p>
            </p:txBody>
          </p:sp>
        </mc:Choice>
        <mc:Fallback xmlns="">
          <p:sp>
            <p:nvSpPr>
              <p:cNvPr id="3" name="Content Placeholder 2">
                <a:extLst>
                  <a:ext uri="{FF2B5EF4-FFF2-40B4-BE49-F238E27FC236}">
                    <a16:creationId xmlns:a16="http://schemas.microsoft.com/office/drawing/2014/main" id="{AD413FB8-98EF-193F-6F9B-41BD3A5B06A2}"/>
                  </a:ext>
                </a:extLst>
              </p:cNvPr>
              <p:cNvSpPr>
                <a:spLocks noGrp="1" noRot="1" noChangeAspect="1" noMove="1" noResize="1" noEditPoints="1" noAdjustHandles="1" noChangeArrowheads="1" noChangeShapeType="1" noTextEdit="1"/>
              </p:cNvSpPr>
              <p:nvPr>
                <p:ph idx="1"/>
              </p:nvPr>
            </p:nvSpPr>
            <p:spPr>
              <a:blipFill>
                <a:blip r:embed="rId2"/>
                <a:stretch>
                  <a:fillRect l="-102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934D89C-BEDC-FBF7-71A1-7850E5D707A6}"/>
              </a:ext>
            </a:extLst>
          </p:cNvPr>
          <p:cNvSpPr>
            <a:spLocks noGrp="1"/>
          </p:cNvSpPr>
          <p:nvPr>
            <p:ph type="sldNum" sz="quarter" idx="4"/>
          </p:nvPr>
        </p:nvSpPr>
        <p:spPr/>
        <p:txBody>
          <a:bodyPr/>
          <a:lstStyle/>
          <a:p>
            <a:fld id="{73FCCCAE-C0A6-4BB7-B82B-AC74E56A11C4}" type="slidenum">
              <a:rPr lang="en-US" smtClean="0"/>
              <a:pPr/>
              <a:t>33</a:t>
            </a:fld>
            <a:endParaRPr lang="en-US" dirty="0"/>
          </a:p>
        </p:txBody>
      </p:sp>
      <p:grpSp>
        <p:nvGrpSpPr>
          <p:cNvPr id="5" name="Group 4">
            <a:extLst>
              <a:ext uri="{FF2B5EF4-FFF2-40B4-BE49-F238E27FC236}">
                <a16:creationId xmlns:a16="http://schemas.microsoft.com/office/drawing/2014/main" id="{36CDA6FA-D2D7-6D0B-C440-3A6A653DC250}"/>
              </a:ext>
            </a:extLst>
          </p:cNvPr>
          <p:cNvGrpSpPr/>
          <p:nvPr/>
        </p:nvGrpSpPr>
        <p:grpSpPr>
          <a:xfrm>
            <a:off x="5723254" y="1141730"/>
            <a:ext cx="6011545" cy="5035104"/>
            <a:chOff x="0" y="0"/>
            <a:chExt cx="5043615" cy="4224176"/>
          </a:xfrm>
        </p:grpSpPr>
        <p:pic>
          <p:nvPicPr>
            <p:cNvPr id="6" name="Picture 5" descr="A sphere with arrows pointing at the same time&#10;&#10;AI-generated content may be incorrect.">
              <a:extLst>
                <a:ext uri="{FF2B5EF4-FFF2-40B4-BE49-F238E27FC236}">
                  <a16:creationId xmlns:a16="http://schemas.microsoft.com/office/drawing/2014/main" id="{3DC4193C-38A0-1CD7-67CA-8C7223DDB23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0" y="0"/>
              <a:ext cx="5038725" cy="4024630"/>
            </a:xfrm>
            <a:prstGeom prst="rect">
              <a:avLst/>
            </a:prstGeom>
            <a:noFill/>
            <a:ln>
              <a:noFill/>
            </a:ln>
          </p:spPr>
        </p:pic>
        <p:sp>
          <p:nvSpPr>
            <p:cNvPr id="7" name="Text Box 176">
              <a:extLst>
                <a:ext uri="{FF2B5EF4-FFF2-40B4-BE49-F238E27FC236}">
                  <a16:creationId xmlns:a16="http://schemas.microsoft.com/office/drawing/2014/main" id="{02A1A53D-BDCB-C344-DBCA-BD65DC43B724}"/>
                </a:ext>
              </a:extLst>
            </p:cNvPr>
            <p:cNvSpPr txBox="1">
              <a:spLocks/>
            </p:cNvSpPr>
            <p:nvPr/>
          </p:nvSpPr>
          <p:spPr>
            <a:xfrm>
              <a:off x="0" y="4078126"/>
              <a:ext cx="5038725" cy="14605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0"/>
                </a:spcAft>
              </a:pPr>
              <a:r>
                <a:rPr lang="en-US" sz="1000" b="1" u="sng" dirty="0">
                  <a:solidFill>
                    <a:srgbClr val="0000FF"/>
                  </a:solidFill>
                  <a:effectLst/>
                  <a:latin typeface="Times New Roman" panose="02020603050405020304" pitchFamily="18" charset="0"/>
                  <a:ea typeface="SimSun" panose="02010600030101010101" pitchFamily="2" charset="-122"/>
                </a:rPr>
                <a:t>Figure </a:t>
              </a:r>
              <a:r>
                <a:rPr lang="en-US" sz="1000" b="1" dirty="0">
                  <a:effectLst/>
                  <a:latin typeface="Times New Roman" panose="02020603050405020304" pitchFamily="18" charset="0"/>
                  <a:ea typeface="SimSun" panose="02010600030101010101" pitchFamily="2" charset="-122"/>
                </a:rPr>
                <a:t>4.18 Inertial Velocity Frame and Forces on Entry Vehicle</a:t>
              </a:r>
            </a:p>
          </p:txBody>
        </p:sp>
      </p:grpSp>
      <p:grpSp>
        <p:nvGrpSpPr>
          <p:cNvPr id="8" name="Group 7">
            <a:extLst>
              <a:ext uri="{FF2B5EF4-FFF2-40B4-BE49-F238E27FC236}">
                <a16:creationId xmlns:a16="http://schemas.microsoft.com/office/drawing/2014/main" id="{D117A12B-DD31-8C0D-5434-A3BCC3807C57}"/>
              </a:ext>
            </a:extLst>
          </p:cNvPr>
          <p:cNvGrpSpPr>
            <a:grpSpLocks/>
          </p:cNvGrpSpPr>
          <p:nvPr/>
        </p:nvGrpSpPr>
        <p:grpSpPr>
          <a:xfrm>
            <a:off x="1467709" y="2011705"/>
            <a:ext cx="4181530" cy="311121"/>
            <a:chOff x="218706" y="-4230"/>
            <a:chExt cx="2638410" cy="320715"/>
          </a:xfrm>
        </p:grpSpPr>
        <p:sp>
          <p:nvSpPr>
            <p:cNvPr id="9" name="Text Box 2">
              <a:extLst>
                <a:ext uri="{FF2B5EF4-FFF2-40B4-BE49-F238E27FC236}">
                  <a16:creationId xmlns:a16="http://schemas.microsoft.com/office/drawing/2014/main" id="{C7C5173E-D486-4EA7-CC64-41C4F4BD0A07}"/>
                </a:ext>
              </a:extLst>
            </p:cNvPr>
            <p:cNvSpPr txBox="1">
              <a:spLocks noChangeArrowheads="1"/>
            </p:cNvSpPr>
            <p:nvPr/>
          </p:nvSpPr>
          <p:spPr bwMode="auto">
            <a:xfrm>
              <a:off x="317613" y="62000"/>
              <a:ext cx="1006386" cy="254485"/>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i="1" dirty="0">
                  <a:effectLst/>
                  <a:latin typeface="Times New Roman" panose="02020603050405020304" pitchFamily="18" charset="0"/>
                  <a:ea typeface="SimSun" panose="02010600030101010101" pitchFamily="2" charset="-122"/>
                </a:rPr>
                <a:t>Coriolis Effect</a:t>
              </a:r>
              <a:endParaRPr lang="en-US" sz="1200" dirty="0">
                <a:effectLst/>
                <a:latin typeface="Times New Roman" panose="02020603050405020304" pitchFamily="18" charset="0"/>
                <a:ea typeface="SimSun" panose="02010600030101010101" pitchFamily="2" charset="-122"/>
              </a:endParaRPr>
            </a:p>
          </p:txBody>
        </p:sp>
        <p:sp>
          <p:nvSpPr>
            <p:cNvPr id="10" name="Right Brace 9">
              <a:extLst>
                <a:ext uri="{FF2B5EF4-FFF2-40B4-BE49-F238E27FC236}">
                  <a16:creationId xmlns:a16="http://schemas.microsoft.com/office/drawing/2014/main" id="{89B74A8C-24BC-70D6-43DF-73C16BFB0C47}"/>
                </a:ext>
              </a:extLst>
            </p:cNvPr>
            <p:cNvSpPr/>
            <p:nvPr/>
          </p:nvSpPr>
          <p:spPr>
            <a:xfrm rot="5400000">
              <a:off x="584828" y="-365865"/>
              <a:ext cx="90715" cy="82296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Text Box 2">
              <a:extLst>
                <a:ext uri="{FF2B5EF4-FFF2-40B4-BE49-F238E27FC236}">
                  <a16:creationId xmlns:a16="http://schemas.microsoft.com/office/drawing/2014/main" id="{35F9D751-19DD-1EAE-A9B3-163DBC6A1410}"/>
                </a:ext>
              </a:extLst>
            </p:cNvPr>
            <p:cNvSpPr txBox="1">
              <a:spLocks noChangeArrowheads="1"/>
            </p:cNvSpPr>
            <p:nvPr/>
          </p:nvSpPr>
          <p:spPr bwMode="auto">
            <a:xfrm>
              <a:off x="1850730" y="62000"/>
              <a:ext cx="1006386" cy="254485"/>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i="1" dirty="0">
                  <a:effectLst/>
                  <a:latin typeface="Times New Roman" panose="02020603050405020304" pitchFamily="18" charset="0"/>
                  <a:ea typeface="SimSun" panose="02010600030101010101" pitchFamily="2" charset="-122"/>
                </a:rPr>
                <a:t>Winds</a:t>
              </a:r>
              <a:endParaRPr lang="en-US" sz="1200" dirty="0">
                <a:effectLst/>
                <a:latin typeface="Times New Roman" panose="02020603050405020304" pitchFamily="18" charset="0"/>
                <a:ea typeface="SimSun" panose="02010600030101010101" pitchFamily="2" charset="-122"/>
              </a:endParaRPr>
            </a:p>
          </p:txBody>
        </p:sp>
        <p:sp>
          <p:nvSpPr>
            <p:cNvPr id="12" name="Right Brace 11">
              <a:extLst>
                <a:ext uri="{FF2B5EF4-FFF2-40B4-BE49-F238E27FC236}">
                  <a16:creationId xmlns:a16="http://schemas.microsoft.com/office/drawing/2014/main" id="{D42A103D-1D7C-22B6-1260-634759F66D04}"/>
                </a:ext>
              </a:extLst>
            </p:cNvPr>
            <p:cNvSpPr/>
            <p:nvPr/>
          </p:nvSpPr>
          <p:spPr>
            <a:xfrm rot="5400000">
              <a:off x="1972455" y="-370352"/>
              <a:ext cx="90715" cy="82296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Tree>
    <p:extLst>
      <p:ext uri="{BB962C8B-B14F-4D97-AF65-F5344CB8AC3E}">
        <p14:creationId xmlns:p14="http://schemas.microsoft.com/office/powerpoint/2010/main" val="235734101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FE00A-01E1-A0B9-3EE3-8381DC311F22}"/>
              </a:ext>
            </a:extLst>
          </p:cNvPr>
          <p:cNvSpPr>
            <a:spLocks noGrp="1"/>
          </p:cNvSpPr>
          <p:nvPr>
            <p:ph type="title"/>
          </p:nvPr>
        </p:nvSpPr>
        <p:spPr/>
        <p:txBody>
          <a:bodyPr/>
          <a:lstStyle/>
          <a:p>
            <a:r>
              <a:rPr lang="en-US" dirty="0"/>
              <a:t>Validations of Newtonian Panel Method</a:t>
            </a:r>
          </a:p>
        </p:txBody>
      </p:sp>
      <p:sp>
        <p:nvSpPr>
          <p:cNvPr id="4" name="Slide Number Placeholder 3">
            <a:extLst>
              <a:ext uri="{FF2B5EF4-FFF2-40B4-BE49-F238E27FC236}">
                <a16:creationId xmlns:a16="http://schemas.microsoft.com/office/drawing/2014/main" id="{BE75EC02-DB4E-66A5-D70E-34705BD04EC0}"/>
              </a:ext>
            </a:extLst>
          </p:cNvPr>
          <p:cNvSpPr>
            <a:spLocks noGrp="1"/>
          </p:cNvSpPr>
          <p:nvPr>
            <p:ph type="sldNum" sz="quarter" idx="4"/>
          </p:nvPr>
        </p:nvSpPr>
        <p:spPr/>
        <p:txBody>
          <a:bodyPr/>
          <a:lstStyle/>
          <a:p>
            <a:fld id="{73FCCCAE-C0A6-4BB7-B82B-AC74E56A11C4}" type="slidenum">
              <a:rPr lang="en-US" smtClean="0"/>
              <a:pPr/>
              <a:t>34</a:t>
            </a:fld>
            <a:endParaRPr lang="en-US" dirty="0"/>
          </a:p>
        </p:txBody>
      </p:sp>
      <p:grpSp>
        <p:nvGrpSpPr>
          <p:cNvPr id="5" name="Group 4">
            <a:extLst>
              <a:ext uri="{FF2B5EF4-FFF2-40B4-BE49-F238E27FC236}">
                <a16:creationId xmlns:a16="http://schemas.microsoft.com/office/drawing/2014/main" id="{47FB3F13-E71D-6368-4FFD-4CA33566AFA4}"/>
              </a:ext>
            </a:extLst>
          </p:cNvPr>
          <p:cNvGrpSpPr>
            <a:grpSpLocks/>
          </p:cNvGrpSpPr>
          <p:nvPr/>
        </p:nvGrpSpPr>
        <p:grpSpPr>
          <a:xfrm>
            <a:off x="381001" y="838200"/>
            <a:ext cx="5181599" cy="2759432"/>
            <a:chOff x="0" y="0"/>
            <a:chExt cx="6009731" cy="3200400"/>
          </a:xfrm>
        </p:grpSpPr>
        <p:pic>
          <p:nvPicPr>
            <p:cNvPr id="6" name="Picture 5">
              <a:extLst>
                <a:ext uri="{FF2B5EF4-FFF2-40B4-BE49-F238E27FC236}">
                  <a16:creationId xmlns:a16="http://schemas.microsoft.com/office/drawing/2014/main" id="{1EEB7B47-2C6F-AC07-9042-416382F32FA9}"/>
                </a:ext>
              </a:extLst>
            </p:cNvPr>
            <p:cNvPicPr>
              <a:picLocks noChangeAspect="1"/>
            </p:cNvPicPr>
            <p:nvPr/>
          </p:nvPicPr>
          <p:blipFill>
            <a:blip r:embed="rId2"/>
            <a:srcRect/>
            <a:stretch>
              <a:fillRect/>
            </a:stretch>
          </p:blipFill>
          <p:spPr bwMode="auto">
            <a:xfrm>
              <a:off x="2024743" y="0"/>
              <a:ext cx="1960245" cy="3200400"/>
            </a:xfrm>
            <a:prstGeom prst="rect">
              <a:avLst/>
            </a:prstGeom>
            <a:noFill/>
            <a:ln>
              <a:noFill/>
            </a:ln>
          </p:spPr>
        </p:pic>
        <p:pic>
          <p:nvPicPr>
            <p:cNvPr id="7" name="Picture 6">
              <a:extLst>
                <a:ext uri="{FF2B5EF4-FFF2-40B4-BE49-F238E27FC236}">
                  <a16:creationId xmlns:a16="http://schemas.microsoft.com/office/drawing/2014/main" id="{D9E62CBB-C566-F575-BA59-05B26444C4BC}"/>
                </a:ext>
              </a:extLst>
            </p:cNvPr>
            <p:cNvPicPr>
              <a:picLocks noChangeAspect="1"/>
            </p:cNvPicPr>
            <p:nvPr/>
          </p:nvPicPr>
          <p:blipFill>
            <a:blip r:embed="rId3"/>
            <a:srcRect/>
            <a:stretch>
              <a:fillRect/>
            </a:stretch>
          </p:blipFill>
          <p:spPr bwMode="auto">
            <a:xfrm>
              <a:off x="4049486" y="0"/>
              <a:ext cx="1960245" cy="3200400"/>
            </a:xfrm>
            <a:prstGeom prst="rect">
              <a:avLst/>
            </a:prstGeom>
            <a:noFill/>
            <a:ln>
              <a:noFill/>
            </a:ln>
          </p:spPr>
        </p:pic>
        <p:pic>
          <p:nvPicPr>
            <p:cNvPr id="8" name="Picture 7">
              <a:extLst>
                <a:ext uri="{FF2B5EF4-FFF2-40B4-BE49-F238E27FC236}">
                  <a16:creationId xmlns:a16="http://schemas.microsoft.com/office/drawing/2014/main" id="{7E00F1F5-8BB8-F68B-1738-4141529A3577}"/>
                </a:ext>
              </a:extLst>
            </p:cNvPr>
            <p:cNvPicPr>
              <a:picLocks noChangeAspect="1"/>
            </p:cNvPicPr>
            <p:nvPr/>
          </p:nvPicPr>
          <p:blipFill>
            <a:blip r:embed="rId4"/>
            <a:srcRect/>
            <a:stretch>
              <a:fillRect/>
            </a:stretch>
          </p:blipFill>
          <p:spPr bwMode="auto">
            <a:xfrm>
              <a:off x="0" y="0"/>
              <a:ext cx="1960245" cy="3200400"/>
            </a:xfrm>
            <a:prstGeom prst="rect">
              <a:avLst/>
            </a:prstGeom>
            <a:noFill/>
            <a:ln>
              <a:noFill/>
            </a:ln>
          </p:spPr>
        </p:pic>
      </p:grpSp>
      <p:pic>
        <p:nvPicPr>
          <p:cNvPr id="9" name="Picture 8" descr="A graph of different colored lines&#10;&#10;AI-generated content may be incorrect.">
            <a:extLst>
              <a:ext uri="{FF2B5EF4-FFF2-40B4-BE49-F238E27FC236}">
                <a16:creationId xmlns:a16="http://schemas.microsoft.com/office/drawing/2014/main" id="{F7631330-C1DB-9079-89BE-B83AAC9CCB3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597632"/>
            <a:ext cx="6344285" cy="3157855"/>
          </a:xfrm>
          <a:prstGeom prst="rect">
            <a:avLst/>
          </a:prstGeom>
          <a:noFill/>
          <a:ln>
            <a:noFill/>
          </a:ln>
        </p:spPr>
      </p:pic>
      <p:sp>
        <p:nvSpPr>
          <p:cNvPr id="10" name="TextBox 9">
            <a:extLst>
              <a:ext uri="{FF2B5EF4-FFF2-40B4-BE49-F238E27FC236}">
                <a16:creationId xmlns:a16="http://schemas.microsoft.com/office/drawing/2014/main" id="{B1F1921A-51EF-4473-1EA7-95BA8B1C9257}"/>
              </a:ext>
            </a:extLst>
          </p:cNvPr>
          <p:cNvSpPr txBox="1"/>
          <p:nvPr/>
        </p:nvSpPr>
        <p:spPr>
          <a:xfrm>
            <a:off x="6057900" y="998716"/>
            <a:ext cx="5981700" cy="646331"/>
          </a:xfrm>
          <a:prstGeom prst="rect">
            <a:avLst/>
          </a:prstGeom>
          <a:noFill/>
        </p:spPr>
        <p:txBody>
          <a:bodyPr wrap="square" rtlCol="0">
            <a:spAutoFit/>
          </a:bodyPr>
          <a:lstStyle/>
          <a:p>
            <a:r>
              <a:rPr lang="en-US" sz="1200" dirty="0"/>
              <a:t>Grant, M., and Braun, R., “Analytic hypersonic aerodynamics for conceptual design of entry vehicles,” 48th AIAA Aerospace Sciences Meeting Including the New Horizons Forum and Aerospace Exposition, Jan. 4-7, 2010, Orlando, FL. </a:t>
            </a:r>
            <a:r>
              <a:rPr lang="en-US" sz="1200" dirty="0">
                <a:hlinkClick r:id="rId6"/>
              </a:rPr>
              <a:t>https://doi.org/10.2514/6.2010-1212</a:t>
            </a:r>
            <a:r>
              <a:rPr lang="en-US" sz="1200" dirty="0"/>
              <a:t> </a:t>
            </a:r>
          </a:p>
        </p:txBody>
      </p:sp>
    </p:spTree>
    <p:extLst>
      <p:ext uri="{BB962C8B-B14F-4D97-AF65-F5344CB8AC3E}">
        <p14:creationId xmlns:p14="http://schemas.microsoft.com/office/powerpoint/2010/main" val="423151964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7034A-4E3C-DF25-D138-E3B4DC82DAB1}"/>
              </a:ext>
            </a:extLst>
          </p:cNvPr>
          <p:cNvSpPr>
            <a:spLocks noGrp="1"/>
          </p:cNvSpPr>
          <p:nvPr>
            <p:ph type="title"/>
          </p:nvPr>
        </p:nvSpPr>
        <p:spPr/>
        <p:txBody>
          <a:bodyPr/>
          <a:lstStyle/>
          <a:p>
            <a:r>
              <a:rPr lang="en-US" dirty="0"/>
              <a:t>Validations of Free Molecular Panel Method</a:t>
            </a:r>
          </a:p>
        </p:txBody>
      </p:sp>
      <p:sp>
        <p:nvSpPr>
          <p:cNvPr id="4" name="Slide Number Placeholder 3">
            <a:extLst>
              <a:ext uri="{FF2B5EF4-FFF2-40B4-BE49-F238E27FC236}">
                <a16:creationId xmlns:a16="http://schemas.microsoft.com/office/drawing/2014/main" id="{0A451D8E-E051-3977-CB51-485EDBC1D659}"/>
              </a:ext>
            </a:extLst>
          </p:cNvPr>
          <p:cNvSpPr>
            <a:spLocks noGrp="1"/>
          </p:cNvSpPr>
          <p:nvPr>
            <p:ph type="sldNum" sz="quarter" idx="4"/>
          </p:nvPr>
        </p:nvSpPr>
        <p:spPr/>
        <p:txBody>
          <a:bodyPr/>
          <a:lstStyle/>
          <a:p>
            <a:fld id="{73FCCCAE-C0A6-4BB7-B82B-AC74E56A11C4}" type="slidenum">
              <a:rPr lang="en-US" smtClean="0"/>
              <a:pPr/>
              <a:t>35</a:t>
            </a:fld>
            <a:endParaRPr lang="en-US" dirty="0"/>
          </a:p>
        </p:txBody>
      </p:sp>
      <p:grpSp>
        <p:nvGrpSpPr>
          <p:cNvPr id="5" name="Group 4">
            <a:extLst>
              <a:ext uri="{FF2B5EF4-FFF2-40B4-BE49-F238E27FC236}">
                <a16:creationId xmlns:a16="http://schemas.microsoft.com/office/drawing/2014/main" id="{D47551C2-FED3-CE9C-5757-72C7D4DD1DF9}"/>
              </a:ext>
            </a:extLst>
          </p:cNvPr>
          <p:cNvGrpSpPr/>
          <p:nvPr/>
        </p:nvGrpSpPr>
        <p:grpSpPr>
          <a:xfrm>
            <a:off x="303530" y="982345"/>
            <a:ext cx="5944870" cy="1508760"/>
            <a:chOff x="0" y="0"/>
            <a:chExt cx="5945411" cy="1508760"/>
          </a:xfrm>
        </p:grpSpPr>
        <p:pic>
          <p:nvPicPr>
            <p:cNvPr id="9" name="Picture 8">
              <a:extLst>
                <a:ext uri="{FF2B5EF4-FFF2-40B4-BE49-F238E27FC236}">
                  <a16:creationId xmlns:a16="http://schemas.microsoft.com/office/drawing/2014/main" id="{15D5F41E-F2DA-FD1D-3990-BC584F8E5C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2950" cy="1508760"/>
            </a:xfrm>
            <a:prstGeom prst="rect">
              <a:avLst/>
            </a:prstGeom>
            <a:noFill/>
            <a:ln>
              <a:noFill/>
            </a:ln>
          </p:spPr>
        </p:pic>
        <p:pic>
          <p:nvPicPr>
            <p:cNvPr id="10" name="Picture 9">
              <a:extLst>
                <a:ext uri="{FF2B5EF4-FFF2-40B4-BE49-F238E27FC236}">
                  <a16:creationId xmlns:a16="http://schemas.microsoft.com/office/drawing/2014/main" id="{C1E887A1-E024-F050-0145-B94E9DB4BA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9129" y="0"/>
              <a:ext cx="2011680" cy="1507490"/>
            </a:xfrm>
            <a:prstGeom prst="rect">
              <a:avLst/>
            </a:prstGeom>
            <a:noFill/>
            <a:ln>
              <a:noFill/>
            </a:ln>
          </p:spPr>
        </p:pic>
        <p:pic>
          <p:nvPicPr>
            <p:cNvPr id="11" name="Picture 10">
              <a:extLst>
                <a:ext uri="{FF2B5EF4-FFF2-40B4-BE49-F238E27FC236}">
                  <a16:creationId xmlns:a16="http://schemas.microsoft.com/office/drawing/2014/main" id="{1E6B886D-6C38-1DBC-41BD-422C57C477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33731" y="0"/>
              <a:ext cx="2011680" cy="1507490"/>
            </a:xfrm>
            <a:prstGeom prst="rect">
              <a:avLst/>
            </a:prstGeom>
            <a:noFill/>
            <a:ln>
              <a:noFill/>
            </a:ln>
          </p:spPr>
        </p:pic>
      </p:grpSp>
      <p:sp>
        <p:nvSpPr>
          <p:cNvPr id="6" name="Text Box 1">
            <a:extLst>
              <a:ext uri="{FF2B5EF4-FFF2-40B4-BE49-F238E27FC236}">
                <a16:creationId xmlns:a16="http://schemas.microsoft.com/office/drawing/2014/main" id="{19480079-0AEE-F2DA-D6DC-C6CD578274CD}"/>
              </a:ext>
            </a:extLst>
          </p:cNvPr>
          <p:cNvSpPr txBox="1"/>
          <p:nvPr/>
        </p:nvSpPr>
        <p:spPr>
          <a:xfrm>
            <a:off x="303530" y="2568575"/>
            <a:ext cx="5944870" cy="14605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0"/>
              </a:spcAft>
            </a:pPr>
            <a:r>
              <a:rPr lang="en-US" sz="1000" b="1" u="sng" dirty="0">
                <a:solidFill>
                  <a:srgbClr val="0000FF"/>
                </a:solidFill>
                <a:effectLst/>
                <a:latin typeface="Times New Roman" panose="02020603050405020304" pitchFamily="18" charset="0"/>
                <a:ea typeface="SimSun" panose="02010600030101010101" pitchFamily="2" charset="-122"/>
              </a:rPr>
              <a:t>Figure </a:t>
            </a:r>
            <a:r>
              <a:rPr lang="en-US" sz="1000" b="1" dirty="0">
                <a:effectLst/>
                <a:latin typeface="Times New Roman" panose="02020603050405020304" pitchFamily="18" charset="0"/>
                <a:ea typeface="SimSun" panose="02010600030101010101" pitchFamily="2" charset="-122"/>
              </a:rPr>
              <a:t>9.11 Sphere Drag Coefficient Validation Results</a:t>
            </a:r>
          </a:p>
        </p:txBody>
      </p:sp>
      <p:pic>
        <p:nvPicPr>
          <p:cNvPr id="7" name="Picture 6" descr="A graph of a graph&#10;&#10;AI-generated content may be incorrect.">
            <a:extLst>
              <a:ext uri="{FF2B5EF4-FFF2-40B4-BE49-F238E27FC236}">
                <a16:creationId xmlns:a16="http://schemas.microsoft.com/office/drawing/2014/main" id="{899A738C-AF92-4B17-7C64-10C10D5D396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895600"/>
            <a:ext cx="5943600" cy="1588770"/>
          </a:xfrm>
          <a:prstGeom prst="rect">
            <a:avLst/>
          </a:prstGeom>
          <a:noFill/>
          <a:ln>
            <a:noFill/>
          </a:ln>
        </p:spPr>
      </p:pic>
      <p:sp>
        <p:nvSpPr>
          <p:cNvPr id="8" name="Text Box 1">
            <a:extLst>
              <a:ext uri="{FF2B5EF4-FFF2-40B4-BE49-F238E27FC236}">
                <a16:creationId xmlns:a16="http://schemas.microsoft.com/office/drawing/2014/main" id="{672336F1-49BA-3AC7-6EB3-7E967A29A50F}"/>
              </a:ext>
            </a:extLst>
          </p:cNvPr>
          <p:cNvSpPr txBox="1"/>
          <p:nvPr/>
        </p:nvSpPr>
        <p:spPr>
          <a:xfrm>
            <a:off x="304800" y="4561205"/>
            <a:ext cx="5943600" cy="14605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0"/>
              </a:spcAft>
            </a:pPr>
            <a:r>
              <a:rPr lang="en-US" sz="1000" b="1" u="sng" dirty="0">
                <a:solidFill>
                  <a:srgbClr val="0000FF"/>
                </a:solidFill>
                <a:effectLst/>
                <a:latin typeface="Times New Roman" panose="02020603050405020304" pitchFamily="18" charset="0"/>
                <a:ea typeface="SimSun" panose="02010600030101010101" pitchFamily="2" charset="-122"/>
              </a:rPr>
              <a:t>Figure </a:t>
            </a:r>
            <a:r>
              <a:rPr lang="en-US" sz="1000" b="1" dirty="0">
                <a:effectLst/>
                <a:latin typeface="Times New Roman" panose="02020603050405020304" pitchFamily="18" charset="0"/>
                <a:ea typeface="SimSun" panose="02010600030101010101" pitchFamily="2" charset="-122"/>
              </a:rPr>
              <a:t>9.10 Sphere Drag Coefficient Results from [32] </a:t>
            </a:r>
          </a:p>
        </p:txBody>
      </p:sp>
      <p:pic>
        <p:nvPicPr>
          <p:cNvPr id="12" name="Picture 11">
            <a:extLst>
              <a:ext uri="{FF2B5EF4-FFF2-40B4-BE49-F238E27FC236}">
                <a16:creationId xmlns:a16="http://schemas.microsoft.com/office/drawing/2014/main" id="{FAD741C5-1D12-2EB1-087A-A5FCCABA181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838200"/>
            <a:ext cx="5943600" cy="2940050"/>
          </a:xfrm>
          <a:prstGeom prst="rect">
            <a:avLst/>
          </a:prstGeom>
          <a:noFill/>
          <a:ln>
            <a:noFill/>
          </a:ln>
        </p:spPr>
      </p:pic>
      <p:grpSp>
        <p:nvGrpSpPr>
          <p:cNvPr id="13" name="Group 12">
            <a:extLst>
              <a:ext uri="{FF2B5EF4-FFF2-40B4-BE49-F238E27FC236}">
                <a16:creationId xmlns:a16="http://schemas.microsoft.com/office/drawing/2014/main" id="{FABE1E90-F8BF-337A-D46D-024A0B488C9F}"/>
              </a:ext>
            </a:extLst>
          </p:cNvPr>
          <p:cNvGrpSpPr/>
          <p:nvPr/>
        </p:nvGrpSpPr>
        <p:grpSpPr>
          <a:xfrm>
            <a:off x="6844242" y="3612150"/>
            <a:ext cx="4426585" cy="3011170"/>
            <a:chOff x="0" y="0"/>
            <a:chExt cx="4426585" cy="3011170"/>
          </a:xfrm>
        </p:grpSpPr>
        <p:pic>
          <p:nvPicPr>
            <p:cNvPr id="14" name="Picture 13">
              <a:extLst>
                <a:ext uri="{FF2B5EF4-FFF2-40B4-BE49-F238E27FC236}">
                  <a16:creationId xmlns:a16="http://schemas.microsoft.com/office/drawing/2014/main" id="{A117FA87-642B-92B7-8098-C1D28BCEAC5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8721" y="0"/>
              <a:ext cx="3872230" cy="2854325"/>
            </a:xfrm>
            <a:prstGeom prst="rect">
              <a:avLst/>
            </a:prstGeom>
            <a:noFill/>
            <a:ln>
              <a:noFill/>
            </a:ln>
          </p:spPr>
        </p:pic>
        <p:sp>
          <p:nvSpPr>
            <p:cNvPr id="15" name="Text Box 1">
              <a:extLst>
                <a:ext uri="{FF2B5EF4-FFF2-40B4-BE49-F238E27FC236}">
                  <a16:creationId xmlns:a16="http://schemas.microsoft.com/office/drawing/2014/main" id="{BF51272B-74DF-0495-D296-9CE4EE886C00}"/>
                </a:ext>
              </a:extLst>
            </p:cNvPr>
            <p:cNvSpPr txBox="1"/>
            <p:nvPr/>
          </p:nvSpPr>
          <p:spPr>
            <a:xfrm>
              <a:off x="0" y="2865120"/>
              <a:ext cx="4426585" cy="14605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0"/>
                </a:spcAft>
              </a:pPr>
              <a:r>
                <a:rPr lang="en-US" sz="1000" b="1" u="sng" dirty="0">
                  <a:solidFill>
                    <a:srgbClr val="0000FF"/>
                  </a:solidFill>
                  <a:effectLst/>
                  <a:latin typeface="Times New Roman" panose="02020603050405020304" pitchFamily="18" charset="0"/>
                  <a:ea typeface="SimSun" panose="02010600030101010101" pitchFamily="2" charset="-122"/>
                </a:rPr>
                <a:t>Figure </a:t>
              </a:r>
              <a:r>
                <a:rPr lang="en-US" sz="1000" b="1" dirty="0">
                  <a:effectLst/>
                  <a:latin typeface="Times New Roman" panose="02020603050405020304" pitchFamily="18" charset="0"/>
                  <a:ea typeface="SimSun" panose="02010600030101010101" pitchFamily="2" charset="-122"/>
                </a:rPr>
                <a:t>9.14 Increasing Bi-conic Results from [33]</a:t>
              </a:r>
            </a:p>
          </p:txBody>
        </p:sp>
      </p:grpSp>
      <p:sp>
        <p:nvSpPr>
          <p:cNvPr id="16" name="TextBox 15">
            <a:extLst>
              <a:ext uri="{FF2B5EF4-FFF2-40B4-BE49-F238E27FC236}">
                <a16:creationId xmlns:a16="http://schemas.microsoft.com/office/drawing/2014/main" id="{5512AE4A-661C-FF94-ABA8-659845C5CA4A}"/>
              </a:ext>
            </a:extLst>
          </p:cNvPr>
          <p:cNvSpPr txBox="1"/>
          <p:nvPr/>
        </p:nvSpPr>
        <p:spPr>
          <a:xfrm>
            <a:off x="425261" y="4868132"/>
            <a:ext cx="5981700" cy="1754326"/>
          </a:xfrm>
          <a:prstGeom prst="rect">
            <a:avLst/>
          </a:prstGeom>
          <a:noFill/>
        </p:spPr>
        <p:txBody>
          <a:bodyPr wrap="square" rtlCol="0">
            <a:spAutoFit/>
          </a:bodyPr>
          <a:lstStyle/>
          <a:p>
            <a:pPr marL="171450" indent="-171450">
              <a:buFont typeface="Arial" panose="020B0604020202020204" pitchFamily="34" charset="0"/>
              <a:buChar char="•"/>
            </a:pPr>
            <a:r>
              <a:rPr lang="en-US" sz="1200" dirty="0"/>
              <a:t>Kenneth A. Hart, Kyle R. Simonis, Bradley A. Steinfeldt, and Robert D. Braun. “Analytic Free-Molecular Aerodynamics for Rapid Propagation of Resident Space Objects,” Journal of Spacecraft and Rockets 2018 55:1, 27-36 </a:t>
            </a:r>
            <a:r>
              <a:rPr lang="en-US" sz="1200" dirty="0">
                <a:hlinkClick r:id="rId8"/>
              </a:rPr>
              <a:t>https://doi.org/10.2514/1.A33606</a:t>
            </a:r>
            <a:endParaRPr lang="en-US" sz="1200" dirty="0"/>
          </a:p>
          <a:p>
            <a:endParaRPr lang="en-US" sz="1200" dirty="0"/>
          </a:p>
          <a:p>
            <a:pPr marL="171450" indent="-171450">
              <a:buFont typeface="Arial" panose="020B0604020202020204" pitchFamily="34" charset="0"/>
              <a:buChar char="•"/>
            </a:pPr>
            <a:r>
              <a:rPr lang="en-US" sz="1200" dirty="0"/>
              <a:t>Kenneth A. Hart, Soumyo Dutta, Kyle Simonis, Bradley A. Steinfeldt and Robert D. Braun. "Analytically-derived Aerodynamic Force and Moment Coefficients of Resident Space Objects in Free-Molecular Flow," AIAA 2014-0728. AIAA Atmospheric Flight Mechanics Conference, January 13-17, National Harbor, Maryland, USA 2014. </a:t>
            </a:r>
            <a:r>
              <a:rPr lang="en-US" sz="1200" dirty="0">
                <a:hlinkClick r:id="rId9"/>
              </a:rPr>
              <a:t>https://doi.org/10.2514/6.2014-0728</a:t>
            </a:r>
            <a:r>
              <a:rPr lang="en-US" sz="1200" dirty="0"/>
              <a:t> </a:t>
            </a:r>
          </a:p>
        </p:txBody>
      </p:sp>
    </p:spTree>
    <p:extLst>
      <p:ext uri="{BB962C8B-B14F-4D97-AF65-F5344CB8AC3E}">
        <p14:creationId xmlns:p14="http://schemas.microsoft.com/office/powerpoint/2010/main" val="171783533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7034A-4E3C-DF25-D138-E3B4DC82DAB1}"/>
              </a:ext>
            </a:extLst>
          </p:cNvPr>
          <p:cNvSpPr>
            <a:spLocks noGrp="1"/>
          </p:cNvSpPr>
          <p:nvPr>
            <p:ph type="title"/>
          </p:nvPr>
        </p:nvSpPr>
        <p:spPr/>
        <p:txBody>
          <a:bodyPr/>
          <a:lstStyle/>
          <a:p>
            <a:r>
              <a:rPr lang="en-US" dirty="0"/>
              <a:t>Validations of Free Molecular Panel Method</a:t>
            </a:r>
          </a:p>
        </p:txBody>
      </p:sp>
      <p:sp>
        <p:nvSpPr>
          <p:cNvPr id="4" name="Slide Number Placeholder 3">
            <a:extLst>
              <a:ext uri="{FF2B5EF4-FFF2-40B4-BE49-F238E27FC236}">
                <a16:creationId xmlns:a16="http://schemas.microsoft.com/office/drawing/2014/main" id="{0A451D8E-E051-3977-CB51-485EDBC1D659}"/>
              </a:ext>
            </a:extLst>
          </p:cNvPr>
          <p:cNvSpPr>
            <a:spLocks noGrp="1"/>
          </p:cNvSpPr>
          <p:nvPr>
            <p:ph type="sldNum" sz="quarter" idx="4"/>
          </p:nvPr>
        </p:nvSpPr>
        <p:spPr/>
        <p:txBody>
          <a:bodyPr/>
          <a:lstStyle/>
          <a:p>
            <a:fld id="{73FCCCAE-C0A6-4BB7-B82B-AC74E56A11C4}" type="slidenum">
              <a:rPr lang="en-US" smtClean="0"/>
              <a:pPr/>
              <a:t>36</a:t>
            </a:fld>
            <a:endParaRPr lang="en-US" dirty="0"/>
          </a:p>
        </p:txBody>
      </p:sp>
      <p:grpSp>
        <p:nvGrpSpPr>
          <p:cNvPr id="5" name="Group 4">
            <a:extLst>
              <a:ext uri="{FF2B5EF4-FFF2-40B4-BE49-F238E27FC236}">
                <a16:creationId xmlns:a16="http://schemas.microsoft.com/office/drawing/2014/main" id="{EE7A1D3D-B23C-2597-19B7-1138F22792F1}"/>
              </a:ext>
            </a:extLst>
          </p:cNvPr>
          <p:cNvGrpSpPr/>
          <p:nvPr/>
        </p:nvGrpSpPr>
        <p:grpSpPr>
          <a:xfrm>
            <a:off x="559012" y="990600"/>
            <a:ext cx="5525135" cy="2077720"/>
            <a:chOff x="0" y="0"/>
            <a:chExt cx="5525390" cy="2077720"/>
          </a:xfrm>
        </p:grpSpPr>
        <p:pic>
          <p:nvPicPr>
            <p:cNvPr id="7" name="Picture 6" descr="A graph of a number of objects&#10;&#10;AI-generated content may be incorrect.">
              <a:extLst>
                <a:ext uri="{FF2B5EF4-FFF2-40B4-BE49-F238E27FC236}">
                  <a16:creationId xmlns:a16="http://schemas.microsoft.com/office/drawing/2014/main" id="{B6BAFE0F-A4DE-009E-A25C-1F05FE725F63}"/>
                </a:ext>
              </a:extLst>
            </p:cNvPr>
            <p:cNvPicPr>
              <a:picLocks noChangeAspect="1"/>
            </p:cNvPicPr>
            <p:nvPr/>
          </p:nvPicPr>
          <p:blipFill>
            <a:blip r:embed="rId2"/>
            <a:stretch>
              <a:fillRect/>
            </a:stretch>
          </p:blipFill>
          <p:spPr>
            <a:xfrm>
              <a:off x="0" y="53788"/>
              <a:ext cx="2816225" cy="2004695"/>
            </a:xfrm>
            <a:prstGeom prst="rect">
              <a:avLst/>
            </a:prstGeom>
          </p:spPr>
        </p:pic>
        <p:pic>
          <p:nvPicPr>
            <p:cNvPr id="8" name="Picture 7">
              <a:extLst>
                <a:ext uri="{FF2B5EF4-FFF2-40B4-BE49-F238E27FC236}">
                  <a16:creationId xmlns:a16="http://schemas.microsoft.com/office/drawing/2014/main" id="{23328675-E13D-4045-D1E1-7DD0E6178B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2980" y="0"/>
              <a:ext cx="2772410" cy="2077720"/>
            </a:xfrm>
            <a:prstGeom prst="rect">
              <a:avLst/>
            </a:prstGeom>
            <a:noFill/>
            <a:ln>
              <a:noFill/>
            </a:ln>
          </p:spPr>
        </p:pic>
      </p:grpSp>
      <p:sp>
        <p:nvSpPr>
          <p:cNvPr id="6" name="Text Box 1">
            <a:extLst>
              <a:ext uri="{FF2B5EF4-FFF2-40B4-BE49-F238E27FC236}">
                <a16:creationId xmlns:a16="http://schemas.microsoft.com/office/drawing/2014/main" id="{57B14A19-14FE-BCFC-2FB6-EC54950FD0C4}"/>
              </a:ext>
            </a:extLst>
          </p:cNvPr>
          <p:cNvSpPr txBox="1"/>
          <p:nvPr/>
        </p:nvSpPr>
        <p:spPr>
          <a:xfrm>
            <a:off x="559012" y="3125470"/>
            <a:ext cx="5525135" cy="14605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0"/>
              </a:spcAft>
            </a:pPr>
            <a:r>
              <a:rPr lang="en-US" sz="1000" b="1" u="sng" dirty="0">
                <a:solidFill>
                  <a:srgbClr val="0000FF"/>
                </a:solidFill>
                <a:effectLst/>
                <a:latin typeface="Times New Roman" panose="02020603050405020304" pitchFamily="18" charset="0"/>
                <a:ea typeface="SimSun" panose="02010600030101010101" pitchFamily="2" charset="-122"/>
              </a:rPr>
              <a:t>Figure </a:t>
            </a:r>
            <a:r>
              <a:rPr lang="en-US" sz="1000" b="1" dirty="0">
                <a:effectLst/>
                <a:latin typeface="Times New Roman" panose="02020603050405020304" pitchFamily="18" charset="0"/>
                <a:ea typeface="SimSun" panose="02010600030101010101" pitchFamily="2" charset="-122"/>
              </a:rPr>
              <a:t>9.20 Validation with [36] at </a:t>
            </a:r>
            <a:r>
              <a:rPr lang="en-US" sz="1000" b="1" dirty="0">
                <a:effectLst/>
                <a:latin typeface="Times New Roman" panose="02020603050405020304" pitchFamily="18" charset="0"/>
                <a:ea typeface="SimSun" panose="02010600030101010101" pitchFamily="2" charset="-122"/>
                <a:cs typeface="Calibri" panose="020F0502020204030204" pitchFamily="34" charset="0"/>
              </a:rPr>
              <a:t>α</a:t>
            </a:r>
            <a:r>
              <a:rPr lang="en-US" sz="1000" b="1" dirty="0">
                <a:effectLst/>
                <a:latin typeface="Times New Roman" panose="02020603050405020304" pitchFamily="18" charset="0"/>
                <a:ea typeface="SimSun" panose="02010600030101010101" pitchFamily="2" charset="-122"/>
              </a:rPr>
              <a:t>=0° </a:t>
            </a:r>
          </a:p>
        </p:txBody>
      </p:sp>
      <p:grpSp>
        <p:nvGrpSpPr>
          <p:cNvPr id="9" name="Group 8">
            <a:extLst>
              <a:ext uri="{FF2B5EF4-FFF2-40B4-BE49-F238E27FC236}">
                <a16:creationId xmlns:a16="http://schemas.microsoft.com/office/drawing/2014/main" id="{2BECDC53-3159-D986-573D-3174929E03D6}"/>
              </a:ext>
            </a:extLst>
          </p:cNvPr>
          <p:cNvGrpSpPr/>
          <p:nvPr/>
        </p:nvGrpSpPr>
        <p:grpSpPr>
          <a:xfrm>
            <a:off x="6248400" y="990600"/>
            <a:ext cx="5562599" cy="4502785"/>
            <a:chOff x="0" y="0"/>
            <a:chExt cx="5562603" cy="4503301"/>
          </a:xfrm>
        </p:grpSpPr>
        <p:pic>
          <p:nvPicPr>
            <p:cNvPr id="11" name="Picture 10">
              <a:extLst>
                <a:ext uri="{FF2B5EF4-FFF2-40B4-BE49-F238E27FC236}">
                  <a16:creationId xmlns:a16="http://schemas.microsoft.com/office/drawing/2014/main" id="{5EA07FB5-8491-194E-3EF8-3F37930591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7356"/>
              <a:ext cx="2841625" cy="4385945"/>
            </a:xfrm>
            <a:prstGeom prst="rect">
              <a:avLst/>
            </a:prstGeom>
            <a:noFill/>
            <a:ln>
              <a:noFill/>
            </a:ln>
          </p:spPr>
        </p:pic>
        <p:pic>
          <p:nvPicPr>
            <p:cNvPr id="12" name="Picture 11">
              <a:extLst>
                <a:ext uri="{FF2B5EF4-FFF2-40B4-BE49-F238E27FC236}">
                  <a16:creationId xmlns:a16="http://schemas.microsoft.com/office/drawing/2014/main" id="{053EB004-8066-6CBD-FC80-C89045B551D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92098" y="2273775"/>
              <a:ext cx="2770505" cy="2076450"/>
            </a:xfrm>
            <a:prstGeom prst="rect">
              <a:avLst/>
            </a:prstGeom>
            <a:noFill/>
            <a:ln>
              <a:noFill/>
            </a:ln>
          </p:spPr>
        </p:pic>
        <p:pic>
          <p:nvPicPr>
            <p:cNvPr id="13" name="Picture 12">
              <a:extLst>
                <a:ext uri="{FF2B5EF4-FFF2-40B4-BE49-F238E27FC236}">
                  <a16:creationId xmlns:a16="http://schemas.microsoft.com/office/drawing/2014/main" id="{33AE4B42-E2F4-07C6-5D1D-A5E654BC346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92098" y="0"/>
              <a:ext cx="2770505" cy="2076450"/>
            </a:xfrm>
            <a:prstGeom prst="rect">
              <a:avLst/>
            </a:prstGeom>
            <a:noFill/>
            <a:ln>
              <a:noFill/>
            </a:ln>
          </p:spPr>
        </p:pic>
      </p:grpSp>
      <p:sp>
        <p:nvSpPr>
          <p:cNvPr id="10" name="Text Box 1">
            <a:extLst>
              <a:ext uri="{FF2B5EF4-FFF2-40B4-BE49-F238E27FC236}">
                <a16:creationId xmlns:a16="http://schemas.microsoft.com/office/drawing/2014/main" id="{7D5C99A7-970E-E3B4-C5F4-5CFFB4A3DB0C}"/>
              </a:ext>
            </a:extLst>
          </p:cNvPr>
          <p:cNvSpPr txBox="1"/>
          <p:nvPr/>
        </p:nvSpPr>
        <p:spPr>
          <a:xfrm>
            <a:off x="6248400" y="5550535"/>
            <a:ext cx="5562600" cy="29210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0"/>
              </a:spcAft>
            </a:pPr>
            <a:r>
              <a:rPr lang="en-US" sz="1000" b="1" u="sng" dirty="0">
                <a:solidFill>
                  <a:srgbClr val="0000FF"/>
                </a:solidFill>
                <a:effectLst/>
                <a:latin typeface="Times New Roman" panose="02020603050405020304" pitchFamily="18" charset="0"/>
                <a:ea typeface="SimSun" panose="02010600030101010101" pitchFamily="2" charset="-122"/>
              </a:rPr>
              <a:t>Figure </a:t>
            </a:r>
            <a:r>
              <a:rPr lang="en-US" sz="1000" b="1" dirty="0">
                <a:effectLst/>
                <a:latin typeface="Times New Roman" panose="02020603050405020304" pitchFamily="18" charset="0"/>
                <a:ea typeface="SimSun" panose="02010600030101010101" pitchFamily="2" charset="-122"/>
              </a:rPr>
              <a:t>9.19 Validation with [36] at </a:t>
            </a:r>
            <a:r>
              <a:rPr lang="en-US" sz="1000" b="1" dirty="0">
                <a:effectLst/>
                <a:latin typeface="Times New Roman" panose="02020603050405020304" pitchFamily="18" charset="0"/>
                <a:ea typeface="SimSun" panose="02010600030101010101" pitchFamily="2" charset="-122"/>
                <a:cs typeface="Calibri" panose="020F0502020204030204" pitchFamily="34" charset="0"/>
              </a:rPr>
              <a:t>α</a:t>
            </a:r>
            <a:r>
              <a:rPr lang="en-US" sz="1000" b="1" dirty="0">
                <a:effectLst/>
                <a:latin typeface="Times New Roman" panose="02020603050405020304" pitchFamily="18" charset="0"/>
                <a:ea typeface="SimSun" panose="02010600030101010101" pitchFamily="2" charset="-122"/>
              </a:rPr>
              <a:t>=10° </a:t>
            </a:r>
          </a:p>
          <a:p>
            <a:pPr marL="0" marR="0" algn="ctr">
              <a:spcBef>
                <a:spcPts val="0"/>
              </a:spcBef>
              <a:spcAft>
                <a:spcPts val="0"/>
              </a:spcAft>
            </a:pPr>
            <a:r>
              <a:rPr lang="en-US" sz="1000" b="1" dirty="0">
                <a:effectLst/>
                <a:latin typeface="Times New Roman" panose="02020603050405020304" pitchFamily="18" charset="0"/>
                <a:ea typeface="SimSun" panose="02010600030101010101" pitchFamily="2" charset="-122"/>
              </a:rPr>
              <a:t> </a:t>
            </a:r>
          </a:p>
        </p:txBody>
      </p:sp>
      <p:sp>
        <p:nvSpPr>
          <p:cNvPr id="14" name="TextBox 13">
            <a:extLst>
              <a:ext uri="{FF2B5EF4-FFF2-40B4-BE49-F238E27FC236}">
                <a16:creationId xmlns:a16="http://schemas.microsoft.com/office/drawing/2014/main" id="{4237BA8D-F504-B7E2-800E-479526A3D308}"/>
              </a:ext>
            </a:extLst>
          </p:cNvPr>
          <p:cNvSpPr txBox="1"/>
          <p:nvPr/>
        </p:nvSpPr>
        <p:spPr>
          <a:xfrm>
            <a:off x="457200" y="3490463"/>
            <a:ext cx="5981700"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t>Richard G. Wilmoth, Robert A. Mitcheltree, and James N. Moss, “Low-Density Aerodynamics of the Stardust Sample Return Capsule, ” Journal of Spacecraft and Rockets 1999 36:3, 436-44. </a:t>
            </a:r>
            <a:r>
              <a:rPr lang="en-US" sz="1200" dirty="0">
                <a:hlinkClick r:id="rId7"/>
              </a:rPr>
              <a:t>https://doi.org/10.2514/2.3464</a:t>
            </a:r>
            <a:r>
              <a:rPr lang="en-US" sz="1200" dirty="0"/>
              <a:t> </a:t>
            </a:r>
          </a:p>
        </p:txBody>
      </p:sp>
    </p:spTree>
    <p:extLst>
      <p:ext uri="{BB962C8B-B14F-4D97-AF65-F5344CB8AC3E}">
        <p14:creationId xmlns:p14="http://schemas.microsoft.com/office/powerpoint/2010/main" val="216670514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7034A-4E3C-DF25-D138-E3B4DC82DAB1}"/>
              </a:ext>
            </a:extLst>
          </p:cNvPr>
          <p:cNvSpPr>
            <a:spLocks noGrp="1"/>
          </p:cNvSpPr>
          <p:nvPr>
            <p:ph type="title"/>
          </p:nvPr>
        </p:nvSpPr>
        <p:spPr/>
        <p:txBody>
          <a:bodyPr/>
          <a:lstStyle/>
          <a:p>
            <a:r>
              <a:rPr lang="en-US" dirty="0"/>
              <a:t>Validations of Free Molecular Panel Method</a:t>
            </a:r>
          </a:p>
        </p:txBody>
      </p:sp>
      <p:sp>
        <p:nvSpPr>
          <p:cNvPr id="4" name="Slide Number Placeholder 3">
            <a:extLst>
              <a:ext uri="{FF2B5EF4-FFF2-40B4-BE49-F238E27FC236}">
                <a16:creationId xmlns:a16="http://schemas.microsoft.com/office/drawing/2014/main" id="{0A451D8E-E051-3977-CB51-485EDBC1D659}"/>
              </a:ext>
            </a:extLst>
          </p:cNvPr>
          <p:cNvSpPr>
            <a:spLocks noGrp="1"/>
          </p:cNvSpPr>
          <p:nvPr>
            <p:ph type="sldNum" sz="quarter" idx="4"/>
          </p:nvPr>
        </p:nvSpPr>
        <p:spPr/>
        <p:txBody>
          <a:bodyPr/>
          <a:lstStyle/>
          <a:p>
            <a:fld id="{73FCCCAE-C0A6-4BB7-B82B-AC74E56A11C4}" type="slidenum">
              <a:rPr lang="en-US" smtClean="0"/>
              <a:pPr/>
              <a:t>37</a:t>
            </a:fld>
            <a:endParaRPr lang="en-US" dirty="0"/>
          </a:p>
        </p:txBody>
      </p:sp>
      <p:sp>
        <p:nvSpPr>
          <p:cNvPr id="14" name="TextBox 13">
            <a:extLst>
              <a:ext uri="{FF2B5EF4-FFF2-40B4-BE49-F238E27FC236}">
                <a16:creationId xmlns:a16="http://schemas.microsoft.com/office/drawing/2014/main" id="{4237BA8D-F504-B7E2-800E-479526A3D308}"/>
              </a:ext>
            </a:extLst>
          </p:cNvPr>
          <p:cNvSpPr txBox="1"/>
          <p:nvPr/>
        </p:nvSpPr>
        <p:spPr>
          <a:xfrm>
            <a:off x="338667" y="5427546"/>
            <a:ext cx="5981700"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t>Shellabarger, E., Scoggins, J. B., Hinkle, A. D., Dutta, S., Deshmukh, R., Patel, M., and Agam, S., “Aerodynamic Implications of Aerocapture Systems for Uranus Orbiters,” AIAA SCITECH 2024 Forum, Jan. 8-12, 2024, Orlando, FL. </a:t>
            </a:r>
            <a:r>
              <a:rPr lang="en-US" sz="1200" dirty="0">
                <a:hlinkClick r:id="rId2"/>
              </a:rPr>
              <a:t>https://doi.org/10.2514/6.2024-0950</a:t>
            </a:r>
            <a:r>
              <a:rPr lang="en-US" sz="1200" dirty="0"/>
              <a:t> </a:t>
            </a:r>
          </a:p>
        </p:txBody>
      </p:sp>
      <p:grpSp>
        <p:nvGrpSpPr>
          <p:cNvPr id="3" name="Group 2">
            <a:extLst>
              <a:ext uri="{FF2B5EF4-FFF2-40B4-BE49-F238E27FC236}">
                <a16:creationId xmlns:a16="http://schemas.microsoft.com/office/drawing/2014/main" id="{15606CA2-98F3-04FC-99B1-AFF9F0DE7390}"/>
              </a:ext>
            </a:extLst>
          </p:cNvPr>
          <p:cNvGrpSpPr/>
          <p:nvPr/>
        </p:nvGrpSpPr>
        <p:grpSpPr>
          <a:xfrm>
            <a:off x="338667" y="1102398"/>
            <a:ext cx="5596254" cy="4325620"/>
            <a:chOff x="0" y="0"/>
            <a:chExt cx="5596832" cy="4325776"/>
          </a:xfrm>
        </p:grpSpPr>
        <p:pic>
          <p:nvPicPr>
            <p:cNvPr id="15" name="Picture 14">
              <a:extLst>
                <a:ext uri="{FF2B5EF4-FFF2-40B4-BE49-F238E27FC236}">
                  <a16:creationId xmlns:a16="http://schemas.microsoft.com/office/drawing/2014/main" id="{3F7FE874-FC44-F50D-8FCD-6D3CFF7384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70505" cy="2076450"/>
            </a:xfrm>
            <a:prstGeom prst="rect">
              <a:avLst/>
            </a:prstGeom>
            <a:noFill/>
            <a:ln>
              <a:noFill/>
            </a:ln>
          </p:spPr>
        </p:pic>
        <p:pic>
          <p:nvPicPr>
            <p:cNvPr id="16" name="Picture 15">
              <a:extLst>
                <a:ext uri="{FF2B5EF4-FFF2-40B4-BE49-F238E27FC236}">
                  <a16:creationId xmlns:a16="http://schemas.microsoft.com/office/drawing/2014/main" id="{9DBAB7D6-C59B-B2E7-0532-B1298893FB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26327" y="4890"/>
              <a:ext cx="2770505" cy="2076450"/>
            </a:xfrm>
            <a:prstGeom prst="rect">
              <a:avLst/>
            </a:prstGeom>
            <a:noFill/>
            <a:ln>
              <a:noFill/>
            </a:ln>
          </p:spPr>
        </p:pic>
        <p:pic>
          <p:nvPicPr>
            <p:cNvPr id="17" name="Picture 16">
              <a:extLst>
                <a:ext uri="{FF2B5EF4-FFF2-40B4-BE49-F238E27FC236}">
                  <a16:creationId xmlns:a16="http://schemas.microsoft.com/office/drawing/2014/main" id="{202E9DDD-55EC-25D7-C348-A0A5A36BDAC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244436"/>
              <a:ext cx="2770505" cy="2076450"/>
            </a:xfrm>
            <a:prstGeom prst="rect">
              <a:avLst/>
            </a:prstGeom>
            <a:noFill/>
            <a:ln>
              <a:noFill/>
            </a:ln>
          </p:spPr>
        </p:pic>
        <p:pic>
          <p:nvPicPr>
            <p:cNvPr id="18" name="Picture 17">
              <a:extLst>
                <a:ext uri="{FF2B5EF4-FFF2-40B4-BE49-F238E27FC236}">
                  <a16:creationId xmlns:a16="http://schemas.microsoft.com/office/drawing/2014/main" id="{ECAFC184-B622-9DFD-0110-DBA3BEFF785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26327" y="2249326"/>
              <a:ext cx="2770505" cy="2076450"/>
            </a:xfrm>
            <a:prstGeom prst="rect">
              <a:avLst/>
            </a:prstGeom>
            <a:noFill/>
            <a:ln>
              <a:noFill/>
            </a:ln>
          </p:spPr>
        </p:pic>
      </p:grpSp>
      <p:pic>
        <p:nvPicPr>
          <p:cNvPr id="19" name="Picture 18">
            <a:extLst>
              <a:ext uri="{FF2B5EF4-FFF2-40B4-BE49-F238E27FC236}">
                <a16:creationId xmlns:a16="http://schemas.microsoft.com/office/drawing/2014/main" id="{E3938400-E8DF-E04A-1A2D-EB4E5173FB7A}"/>
              </a:ext>
            </a:extLst>
          </p:cNvPr>
          <p:cNvPicPr>
            <a:picLocks noChangeAspect="1"/>
          </p:cNvPicPr>
          <p:nvPr/>
        </p:nvPicPr>
        <p:blipFill>
          <a:blip r:embed="rId7"/>
          <a:stretch>
            <a:fillRect/>
          </a:stretch>
        </p:blipFill>
        <p:spPr>
          <a:xfrm>
            <a:off x="6005976" y="1188350"/>
            <a:ext cx="5596215" cy="3459850"/>
          </a:xfrm>
          <a:prstGeom prst="rect">
            <a:avLst/>
          </a:prstGeom>
        </p:spPr>
      </p:pic>
    </p:spTree>
    <p:extLst>
      <p:ext uri="{BB962C8B-B14F-4D97-AF65-F5344CB8AC3E}">
        <p14:creationId xmlns:p14="http://schemas.microsoft.com/office/powerpoint/2010/main" val="385653521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7034A-4E3C-DF25-D138-E3B4DC82DAB1}"/>
              </a:ext>
            </a:extLst>
          </p:cNvPr>
          <p:cNvSpPr>
            <a:spLocks noGrp="1"/>
          </p:cNvSpPr>
          <p:nvPr>
            <p:ph type="title"/>
          </p:nvPr>
        </p:nvSpPr>
        <p:spPr/>
        <p:txBody>
          <a:bodyPr/>
          <a:lstStyle/>
          <a:p>
            <a:r>
              <a:rPr lang="en-US" dirty="0"/>
              <a:t>Trajectory Validations with TRAJ</a:t>
            </a:r>
          </a:p>
        </p:txBody>
      </p:sp>
      <p:sp>
        <p:nvSpPr>
          <p:cNvPr id="4" name="Slide Number Placeholder 3">
            <a:extLst>
              <a:ext uri="{FF2B5EF4-FFF2-40B4-BE49-F238E27FC236}">
                <a16:creationId xmlns:a16="http://schemas.microsoft.com/office/drawing/2014/main" id="{0A451D8E-E051-3977-CB51-485EDBC1D659}"/>
              </a:ext>
            </a:extLst>
          </p:cNvPr>
          <p:cNvSpPr>
            <a:spLocks noGrp="1"/>
          </p:cNvSpPr>
          <p:nvPr>
            <p:ph type="sldNum" sz="quarter" idx="4"/>
          </p:nvPr>
        </p:nvSpPr>
        <p:spPr/>
        <p:txBody>
          <a:bodyPr/>
          <a:lstStyle/>
          <a:p>
            <a:fld id="{73FCCCAE-C0A6-4BB7-B82B-AC74E56A11C4}" type="slidenum">
              <a:rPr lang="en-US" smtClean="0"/>
              <a:pPr/>
              <a:t>38</a:t>
            </a:fld>
            <a:endParaRPr lang="en-US" dirty="0"/>
          </a:p>
        </p:txBody>
      </p:sp>
      <p:grpSp>
        <p:nvGrpSpPr>
          <p:cNvPr id="5" name="Group 4">
            <a:extLst>
              <a:ext uri="{FF2B5EF4-FFF2-40B4-BE49-F238E27FC236}">
                <a16:creationId xmlns:a16="http://schemas.microsoft.com/office/drawing/2014/main" id="{61C7AE4D-2886-0198-6339-DCA74ADE2495}"/>
              </a:ext>
            </a:extLst>
          </p:cNvPr>
          <p:cNvGrpSpPr>
            <a:grpSpLocks noChangeAspect="1"/>
          </p:cNvGrpSpPr>
          <p:nvPr/>
        </p:nvGrpSpPr>
        <p:grpSpPr>
          <a:xfrm>
            <a:off x="76200" y="814071"/>
            <a:ext cx="5943600" cy="4856298"/>
            <a:chOff x="300942" y="-3247"/>
            <a:chExt cx="6899949" cy="5635548"/>
          </a:xfrm>
        </p:grpSpPr>
        <p:grpSp>
          <p:nvGrpSpPr>
            <p:cNvPr id="6" name="Group 5">
              <a:extLst>
                <a:ext uri="{FF2B5EF4-FFF2-40B4-BE49-F238E27FC236}">
                  <a16:creationId xmlns:a16="http://schemas.microsoft.com/office/drawing/2014/main" id="{9CFD376B-CD48-4D17-AB12-98E150100DC8}"/>
                </a:ext>
              </a:extLst>
            </p:cNvPr>
            <p:cNvGrpSpPr/>
            <p:nvPr/>
          </p:nvGrpSpPr>
          <p:grpSpPr>
            <a:xfrm>
              <a:off x="300942" y="-3247"/>
              <a:ext cx="6899949" cy="5635548"/>
              <a:chOff x="300942" y="-3247"/>
              <a:chExt cx="6899949" cy="5635548"/>
            </a:xfrm>
          </p:grpSpPr>
          <p:pic>
            <p:nvPicPr>
              <p:cNvPr id="9" name="Picture 8">
                <a:extLst>
                  <a:ext uri="{FF2B5EF4-FFF2-40B4-BE49-F238E27FC236}">
                    <a16:creationId xmlns:a16="http://schemas.microsoft.com/office/drawing/2014/main" id="{91F41562-A9B1-7132-8BC8-32E88D530607}"/>
                  </a:ext>
                </a:extLst>
              </p:cNvPr>
              <p:cNvPicPr>
                <a:picLocks noChangeAspect="1"/>
              </p:cNvPicPr>
              <p:nvPr/>
            </p:nvPicPr>
            <p:blipFill>
              <a:blip r:embed="rId2"/>
              <a:srcRect/>
              <a:stretch>
                <a:fillRect/>
              </a:stretch>
            </p:blipFill>
            <p:spPr bwMode="auto">
              <a:xfrm>
                <a:off x="300942" y="-3247"/>
                <a:ext cx="3661410" cy="2743200"/>
              </a:xfrm>
              <a:prstGeom prst="rect">
                <a:avLst/>
              </a:prstGeom>
              <a:noFill/>
              <a:ln>
                <a:noFill/>
              </a:ln>
            </p:spPr>
          </p:pic>
          <p:pic>
            <p:nvPicPr>
              <p:cNvPr id="10" name="Picture 9">
                <a:extLst>
                  <a:ext uri="{FF2B5EF4-FFF2-40B4-BE49-F238E27FC236}">
                    <a16:creationId xmlns:a16="http://schemas.microsoft.com/office/drawing/2014/main" id="{C872CEF8-B44D-1746-50B9-45FF8907CFA8}"/>
                  </a:ext>
                </a:extLst>
              </p:cNvPr>
              <p:cNvPicPr>
                <a:picLocks noChangeAspect="1"/>
              </p:cNvPicPr>
              <p:nvPr/>
            </p:nvPicPr>
            <p:blipFill>
              <a:blip r:embed="rId3"/>
              <a:srcRect/>
              <a:stretch>
                <a:fillRect/>
              </a:stretch>
            </p:blipFill>
            <p:spPr bwMode="auto">
              <a:xfrm>
                <a:off x="3538846" y="2889101"/>
                <a:ext cx="3662045" cy="2743200"/>
              </a:xfrm>
              <a:prstGeom prst="rect">
                <a:avLst/>
              </a:prstGeom>
              <a:noFill/>
              <a:ln>
                <a:noFill/>
              </a:ln>
            </p:spPr>
          </p:pic>
          <p:pic>
            <p:nvPicPr>
              <p:cNvPr id="11" name="Picture 10">
                <a:extLst>
                  <a:ext uri="{FF2B5EF4-FFF2-40B4-BE49-F238E27FC236}">
                    <a16:creationId xmlns:a16="http://schemas.microsoft.com/office/drawing/2014/main" id="{1BCFB753-93A5-1A85-C447-EC536A234BAA}"/>
                  </a:ext>
                </a:extLst>
              </p:cNvPr>
              <p:cNvPicPr>
                <a:picLocks noChangeAspect="1"/>
              </p:cNvPicPr>
              <p:nvPr/>
            </p:nvPicPr>
            <p:blipFill>
              <a:blip r:embed="rId4"/>
              <a:srcRect/>
              <a:stretch>
                <a:fillRect/>
              </a:stretch>
            </p:blipFill>
            <p:spPr bwMode="auto">
              <a:xfrm>
                <a:off x="3538846" y="-2540"/>
                <a:ext cx="3661410" cy="2743200"/>
              </a:xfrm>
              <a:prstGeom prst="rect">
                <a:avLst/>
              </a:prstGeom>
              <a:noFill/>
              <a:ln>
                <a:noFill/>
              </a:ln>
            </p:spPr>
          </p:pic>
          <p:pic>
            <p:nvPicPr>
              <p:cNvPr id="12" name="Picture 11">
                <a:extLst>
                  <a:ext uri="{FF2B5EF4-FFF2-40B4-BE49-F238E27FC236}">
                    <a16:creationId xmlns:a16="http://schemas.microsoft.com/office/drawing/2014/main" id="{8ABAED81-CAF0-22E0-DE47-CD566D510770}"/>
                  </a:ext>
                </a:extLst>
              </p:cNvPr>
              <p:cNvPicPr>
                <a:picLocks noChangeAspect="1"/>
              </p:cNvPicPr>
              <p:nvPr/>
            </p:nvPicPr>
            <p:blipFill>
              <a:blip r:embed="rId5"/>
              <a:srcRect/>
              <a:stretch>
                <a:fillRect/>
              </a:stretch>
            </p:blipFill>
            <p:spPr bwMode="auto">
              <a:xfrm>
                <a:off x="300942" y="2889029"/>
                <a:ext cx="3662045" cy="2743200"/>
              </a:xfrm>
              <a:prstGeom prst="rect">
                <a:avLst/>
              </a:prstGeom>
              <a:noFill/>
              <a:ln>
                <a:noFill/>
              </a:ln>
            </p:spPr>
          </p:pic>
        </p:grpSp>
        <p:sp>
          <p:nvSpPr>
            <p:cNvPr id="7" name="Text Box 2">
              <a:extLst>
                <a:ext uri="{FF2B5EF4-FFF2-40B4-BE49-F238E27FC236}">
                  <a16:creationId xmlns:a16="http://schemas.microsoft.com/office/drawing/2014/main" id="{15D0E38A-E737-27A3-5DDB-2DD8252E7E07}"/>
                </a:ext>
              </a:extLst>
            </p:cNvPr>
            <p:cNvSpPr txBox="1">
              <a:spLocks noChangeArrowheads="1"/>
            </p:cNvSpPr>
            <p:nvPr/>
          </p:nvSpPr>
          <p:spPr bwMode="auto">
            <a:xfrm>
              <a:off x="6600867" y="245942"/>
              <a:ext cx="319120" cy="580465"/>
            </a:xfrm>
            <a:prstGeom prst="rect">
              <a:avLst/>
            </a:prstGeom>
            <a:noFill/>
            <a:ln w="9525">
              <a:noFill/>
              <a:miter lim="800000"/>
              <a:headEnd/>
              <a:tailEnd/>
            </a:ln>
          </p:spPr>
          <p:txBody>
            <a:bodyPr rot="0" vert="horz" wrap="square" lIns="91440" tIns="45720" rIns="91440" bIns="45720" anchor="t" anchorCtr="0">
              <a:spAutoFit/>
            </a:bodyPr>
            <a:lstStyle/>
            <a:p>
              <a:pPr marL="0" marR="0">
                <a:lnSpc>
                  <a:spcPts val="1100"/>
                </a:lnSpc>
                <a:spcBef>
                  <a:spcPts val="0"/>
                </a:spcBef>
                <a:spcAft>
                  <a:spcPts val="0"/>
                </a:spcAft>
              </a:pPr>
              <a:r>
                <a:rPr lang="en-US" sz="700" b="1" dirty="0">
                  <a:effectLst/>
                  <a:latin typeface="Times New Roman" panose="02020603050405020304" pitchFamily="18" charset="0"/>
                  <a:ea typeface="SimSun" panose="02010600030101010101" pitchFamily="2" charset="-122"/>
                </a:rPr>
                <a:t>°</a:t>
              </a:r>
              <a:endParaRPr lang="en-US" sz="1200" dirty="0">
                <a:effectLst/>
                <a:latin typeface="Times New Roman" panose="02020603050405020304" pitchFamily="18" charset="0"/>
                <a:ea typeface="SimSun" panose="02010600030101010101" pitchFamily="2" charset="-122"/>
              </a:endParaRPr>
            </a:p>
            <a:p>
              <a:pPr marL="0" marR="0">
                <a:lnSpc>
                  <a:spcPts val="1100"/>
                </a:lnSpc>
                <a:spcBef>
                  <a:spcPts val="0"/>
                </a:spcBef>
                <a:spcAft>
                  <a:spcPts val="0"/>
                </a:spcAft>
              </a:pPr>
              <a:r>
                <a:rPr lang="en-US" sz="700" b="1" dirty="0">
                  <a:effectLst/>
                  <a:latin typeface="Times New Roman" panose="02020603050405020304" pitchFamily="18" charset="0"/>
                  <a:ea typeface="SimSun" panose="02010600030101010101" pitchFamily="2" charset="-122"/>
                </a:rPr>
                <a:t>°</a:t>
              </a:r>
              <a:endParaRPr lang="en-US" sz="1200" dirty="0">
                <a:effectLst/>
                <a:latin typeface="Times New Roman" panose="02020603050405020304" pitchFamily="18" charset="0"/>
                <a:ea typeface="SimSun" panose="02010600030101010101" pitchFamily="2" charset="-122"/>
              </a:endParaRPr>
            </a:p>
            <a:p>
              <a:pPr marL="0" marR="0">
                <a:lnSpc>
                  <a:spcPts val="1100"/>
                </a:lnSpc>
                <a:spcBef>
                  <a:spcPts val="0"/>
                </a:spcBef>
                <a:spcAft>
                  <a:spcPts val="0"/>
                </a:spcAft>
              </a:pPr>
              <a:r>
                <a:rPr lang="en-US" sz="700" b="1" dirty="0">
                  <a:effectLst/>
                  <a:latin typeface="Times New Roman" panose="02020603050405020304" pitchFamily="18" charset="0"/>
                  <a:ea typeface="SimSun" panose="02010600030101010101" pitchFamily="2" charset="-122"/>
                </a:rPr>
                <a:t>°</a:t>
              </a:r>
              <a:endParaRPr lang="en-US" sz="1200" dirty="0">
                <a:effectLst/>
                <a:latin typeface="Times New Roman" panose="02020603050405020304" pitchFamily="18" charset="0"/>
                <a:ea typeface="SimSun" panose="02010600030101010101" pitchFamily="2" charset="-122"/>
              </a:endParaRPr>
            </a:p>
          </p:txBody>
        </p:sp>
      </p:grpSp>
      <p:grpSp>
        <p:nvGrpSpPr>
          <p:cNvPr id="13" name="Group 12">
            <a:extLst>
              <a:ext uri="{FF2B5EF4-FFF2-40B4-BE49-F238E27FC236}">
                <a16:creationId xmlns:a16="http://schemas.microsoft.com/office/drawing/2014/main" id="{42FA7FB9-4838-35DC-B173-C43C3AB96C57}"/>
              </a:ext>
            </a:extLst>
          </p:cNvPr>
          <p:cNvGrpSpPr>
            <a:grpSpLocks noChangeAspect="1"/>
          </p:cNvGrpSpPr>
          <p:nvPr/>
        </p:nvGrpSpPr>
        <p:grpSpPr>
          <a:xfrm>
            <a:off x="5733380" y="806346"/>
            <a:ext cx="5860474" cy="4863961"/>
            <a:chOff x="359119" y="0"/>
            <a:chExt cx="6910038" cy="5739091"/>
          </a:xfrm>
        </p:grpSpPr>
        <p:pic>
          <p:nvPicPr>
            <p:cNvPr id="14" name="Picture 13">
              <a:extLst>
                <a:ext uri="{FF2B5EF4-FFF2-40B4-BE49-F238E27FC236}">
                  <a16:creationId xmlns:a16="http://schemas.microsoft.com/office/drawing/2014/main" id="{96EE84F4-A8E4-C2D0-F42C-69F53B53B9ED}"/>
                </a:ext>
              </a:extLst>
            </p:cNvPr>
            <p:cNvPicPr>
              <a:picLocks noChangeAspect="1"/>
            </p:cNvPicPr>
            <p:nvPr/>
          </p:nvPicPr>
          <p:blipFill>
            <a:blip r:embed="rId6"/>
            <a:srcRect/>
            <a:stretch>
              <a:fillRect/>
            </a:stretch>
          </p:blipFill>
          <p:spPr bwMode="auto">
            <a:xfrm>
              <a:off x="3607112" y="0"/>
              <a:ext cx="3662045" cy="2743200"/>
            </a:xfrm>
            <a:prstGeom prst="rect">
              <a:avLst/>
            </a:prstGeom>
            <a:noFill/>
            <a:ln>
              <a:noFill/>
            </a:ln>
          </p:spPr>
        </p:pic>
        <p:pic>
          <p:nvPicPr>
            <p:cNvPr id="15" name="Picture 14">
              <a:extLst>
                <a:ext uri="{FF2B5EF4-FFF2-40B4-BE49-F238E27FC236}">
                  <a16:creationId xmlns:a16="http://schemas.microsoft.com/office/drawing/2014/main" id="{6F36107D-339B-3F48-D420-71C3D6C58781}"/>
                </a:ext>
              </a:extLst>
            </p:cNvPr>
            <p:cNvPicPr>
              <a:picLocks noChangeAspect="1"/>
            </p:cNvPicPr>
            <p:nvPr/>
          </p:nvPicPr>
          <p:blipFill>
            <a:blip r:embed="rId7"/>
            <a:srcRect/>
            <a:stretch>
              <a:fillRect/>
            </a:stretch>
          </p:blipFill>
          <p:spPr bwMode="auto">
            <a:xfrm>
              <a:off x="359176" y="0"/>
              <a:ext cx="3661410" cy="2743200"/>
            </a:xfrm>
            <a:prstGeom prst="rect">
              <a:avLst/>
            </a:prstGeom>
            <a:noFill/>
            <a:ln>
              <a:noFill/>
            </a:ln>
          </p:spPr>
        </p:pic>
        <p:pic>
          <p:nvPicPr>
            <p:cNvPr id="16" name="Picture 15">
              <a:extLst>
                <a:ext uri="{FF2B5EF4-FFF2-40B4-BE49-F238E27FC236}">
                  <a16:creationId xmlns:a16="http://schemas.microsoft.com/office/drawing/2014/main" id="{ED6ADA72-BCDA-8179-2814-609E89EAE64F}"/>
                </a:ext>
              </a:extLst>
            </p:cNvPr>
            <p:cNvPicPr>
              <a:picLocks noChangeAspect="1"/>
            </p:cNvPicPr>
            <p:nvPr/>
          </p:nvPicPr>
          <p:blipFill>
            <a:blip r:embed="rId8"/>
            <a:srcRect/>
            <a:stretch>
              <a:fillRect/>
            </a:stretch>
          </p:blipFill>
          <p:spPr bwMode="auto">
            <a:xfrm>
              <a:off x="359119" y="2995891"/>
              <a:ext cx="3662045" cy="2743200"/>
            </a:xfrm>
            <a:prstGeom prst="rect">
              <a:avLst/>
            </a:prstGeom>
            <a:noFill/>
            <a:ln>
              <a:noFill/>
            </a:ln>
          </p:spPr>
        </p:pic>
        <p:pic>
          <p:nvPicPr>
            <p:cNvPr id="17" name="Picture 16">
              <a:extLst>
                <a:ext uri="{FF2B5EF4-FFF2-40B4-BE49-F238E27FC236}">
                  <a16:creationId xmlns:a16="http://schemas.microsoft.com/office/drawing/2014/main" id="{520C6F2E-403F-93D9-5A7D-331DDEBBCBCA}"/>
                </a:ext>
              </a:extLst>
            </p:cNvPr>
            <p:cNvPicPr>
              <a:picLocks noChangeAspect="1"/>
            </p:cNvPicPr>
            <p:nvPr/>
          </p:nvPicPr>
          <p:blipFill>
            <a:blip r:embed="rId9"/>
            <a:srcRect/>
            <a:stretch>
              <a:fillRect/>
            </a:stretch>
          </p:blipFill>
          <p:spPr bwMode="auto">
            <a:xfrm>
              <a:off x="3607112" y="2995747"/>
              <a:ext cx="3661410" cy="2743200"/>
            </a:xfrm>
            <a:prstGeom prst="rect">
              <a:avLst/>
            </a:prstGeom>
            <a:noFill/>
            <a:ln>
              <a:noFill/>
            </a:ln>
          </p:spPr>
        </p:pic>
      </p:grpSp>
      <p:sp>
        <p:nvSpPr>
          <p:cNvPr id="18" name="Text Box 2">
            <a:extLst>
              <a:ext uri="{FF2B5EF4-FFF2-40B4-BE49-F238E27FC236}">
                <a16:creationId xmlns:a16="http://schemas.microsoft.com/office/drawing/2014/main" id="{2B1E51D7-41A1-F639-4C23-1BC3491FE1A3}"/>
              </a:ext>
            </a:extLst>
          </p:cNvPr>
          <p:cNvSpPr txBox="1">
            <a:spLocks noChangeArrowheads="1"/>
          </p:cNvSpPr>
          <p:nvPr/>
        </p:nvSpPr>
        <p:spPr bwMode="auto">
          <a:xfrm>
            <a:off x="5365496" y="1428854"/>
            <a:ext cx="274889" cy="500202"/>
          </a:xfrm>
          <a:prstGeom prst="rect">
            <a:avLst/>
          </a:prstGeom>
          <a:noFill/>
          <a:ln w="9525">
            <a:noFill/>
            <a:miter lim="800000"/>
            <a:headEnd/>
            <a:tailEnd/>
          </a:ln>
        </p:spPr>
        <p:txBody>
          <a:bodyPr rot="0" vert="horz" wrap="square" lIns="91440" tIns="45720" rIns="91440" bIns="45720" anchor="t" anchorCtr="0">
            <a:spAutoFit/>
          </a:bodyPr>
          <a:lstStyle/>
          <a:p>
            <a:pPr marL="0" marR="0">
              <a:lnSpc>
                <a:spcPts val="1100"/>
              </a:lnSpc>
              <a:spcBef>
                <a:spcPts val="0"/>
              </a:spcBef>
              <a:spcAft>
                <a:spcPts val="0"/>
              </a:spcAft>
            </a:pPr>
            <a:r>
              <a:rPr lang="en-US" sz="700" b="1" dirty="0">
                <a:effectLst/>
                <a:latin typeface="Times New Roman" panose="02020603050405020304" pitchFamily="18" charset="0"/>
                <a:ea typeface="SimSun" panose="02010600030101010101" pitchFamily="2" charset="-122"/>
              </a:rPr>
              <a:t>°</a:t>
            </a:r>
            <a:endParaRPr lang="en-US" sz="1200" dirty="0">
              <a:effectLst/>
              <a:latin typeface="Times New Roman" panose="02020603050405020304" pitchFamily="18" charset="0"/>
              <a:ea typeface="SimSun" panose="02010600030101010101" pitchFamily="2" charset="-122"/>
            </a:endParaRPr>
          </a:p>
          <a:p>
            <a:pPr marL="0" marR="0">
              <a:lnSpc>
                <a:spcPts val="1100"/>
              </a:lnSpc>
              <a:spcBef>
                <a:spcPts val="0"/>
              </a:spcBef>
              <a:spcAft>
                <a:spcPts val="0"/>
              </a:spcAft>
            </a:pPr>
            <a:r>
              <a:rPr lang="en-US" sz="700" b="1" dirty="0">
                <a:effectLst/>
                <a:latin typeface="Times New Roman" panose="02020603050405020304" pitchFamily="18" charset="0"/>
                <a:ea typeface="SimSun" panose="02010600030101010101" pitchFamily="2" charset="-122"/>
              </a:rPr>
              <a:t>°</a:t>
            </a:r>
            <a:endParaRPr lang="en-US" sz="1200" dirty="0">
              <a:effectLst/>
              <a:latin typeface="Times New Roman" panose="02020603050405020304" pitchFamily="18" charset="0"/>
              <a:ea typeface="SimSun" panose="02010600030101010101" pitchFamily="2" charset="-122"/>
            </a:endParaRPr>
          </a:p>
          <a:p>
            <a:pPr marL="0" marR="0">
              <a:lnSpc>
                <a:spcPts val="1100"/>
              </a:lnSpc>
              <a:spcBef>
                <a:spcPts val="0"/>
              </a:spcBef>
              <a:spcAft>
                <a:spcPts val="0"/>
              </a:spcAft>
            </a:pPr>
            <a:r>
              <a:rPr lang="en-US" sz="700" b="1" dirty="0">
                <a:effectLst/>
                <a:latin typeface="Times New Roman" panose="02020603050405020304" pitchFamily="18" charset="0"/>
                <a:ea typeface="SimSun" panose="02010600030101010101" pitchFamily="2" charset="-122"/>
              </a:rPr>
              <a:t>°</a:t>
            </a:r>
            <a:endParaRPr lang="en-US" sz="12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0013801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2DDF6-7277-D0EF-5E31-281C408E110A}"/>
              </a:ext>
            </a:extLst>
          </p:cNvPr>
          <p:cNvSpPr>
            <a:spLocks noGrp="1"/>
          </p:cNvSpPr>
          <p:nvPr>
            <p:ph type="title"/>
          </p:nvPr>
        </p:nvSpPr>
        <p:spPr/>
        <p:txBody>
          <a:bodyPr/>
          <a:lstStyle/>
          <a:p>
            <a:r>
              <a:rPr lang="en-US" dirty="0"/>
              <a:t>Trajectory Validations with TRAJ</a:t>
            </a:r>
          </a:p>
        </p:txBody>
      </p:sp>
      <p:sp>
        <p:nvSpPr>
          <p:cNvPr id="4" name="Slide Number Placeholder 3">
            <a:extLst>
              <a:ext uri="{FF2B5EF4-FFF2-40B4-BE49-F238E27FC236}">
                <a16:creationId xmlns:a16="http://schemas.microsoft.com/office/drawing/2014/main" id="{62744A04-8FE6-7625-A661-344C8B796A44}"/>
              </a:ext>
            </a:extLst>
          </p:cNvPr>
          <p:cNvSpPr>
            <a:spLocks noGrp="1"/>
          </p:cNvSpPr>
          <p:nvPr>
            <p:ph type="sldNum" sz="quarter" idx="4"/>
          </p:nvPr>
        </p:nvSpPr>
        <p:spPr/>
        <p:txBody>
          <a:bodyPr/>
          <a:lstStyle/>
          <a:p>
            <a:fld id="{73FCCCAE-C0A6-4BB7-B82B-AC74E56A11C4}" type="slidenum">
              <a:rPr lang="en-US" smtClean="0"/>
              <a:pPr/>
              <a:t>39</a:t>
            </a:fld>
            <a:endParaRPr lang="en-US" dirty="0"/>
          </a:p>
        </p:txBody>
      </p:sp>
      <p:graphicFrame>
        <p:nvGraphicFramePr>
          <p:cNvPr id="7" name="Table 6">
            <a:extLst>
              <a:ext uri="{FF2B5EF4-FFF2-40B4-BE49-F238E27FC236}">
                <a16:creationId xmlns:a16="http://schemas.microsoft.com/office/drawing/2014/main" id="{47DC959C-64ED-0888-371E-DF463CCC2885}"/>
              </a:ext>
            </a:extLst>
          </p:cNvPr>
          <p:cNvGraphicFramePr>
            <a:graphicFrameLocks noGrp="1"/>
          </p:cNvGraphicFramePr>
          <p:nvPr>
            <p:extLst>
              <p:ext uri="{D42A27DB-BD31-4B8C-83A1-F6EECF244321}">
                <p14:modId xmlns:p14="http://schemas.microsoft.com/office/powerpoint/2010/main" val="2468704765"/>
              </p:ext>
            </p:extLst>
          </p:nvPr>
        </p:nvGraphicFramePr>
        <p:xfrm>
          <a:off x="506411" y="1052353"/>
          <a:ext cx="4583749" cy="3031044"/>
        </p:xfrm>
        <a:graphic>
          <a:graphicData uri="http://schemas.openxmlformats.org/drawingml/2006/table">
            <a:tbl>
              <a:tblPr firstRow="1" firstCol="1" bandRow="1"/>
              <a:tblGrid>
                <a:gridCol w="2730048">
                  <a:extLst>
                    <a:ext uri="{9D8B030D-6E8A-4147-A177-3AD203B41FA5}">
                      <a16:colId xmlns:a16="http://schemas.microsoft.com/office/drawing/2014/main" val="122134881"/>
                    </a:ext>
                  </a:extLst>
                </a:gridCol>
                <a:gridCol w="1853701">
                  <a:extLst>
                    <a:ext uri="{9D8B030D-6E8A-4147-A177-3AD203B41FA5}">
                      <a16:colId xmlns:a16="http://schemas.microsoft.com/office/drawing/2014/main" val="1461704111"/>
                    </a:ext>
                  </a:extLst>
                </a:gridCol>
              </a:tblGrid>
              <a:tr h="345162">
                <a:tc gridSpan="2">
                  <a:txBody>
                    <a:bodyPr/>
                    <a:lstStyle/>
                    <a:p>
                      <a:pPr marL="0" marR="0">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Aerocapture Trajectory at Venus</a:t>
                      </a:r>
                      <a:endParaRPr lang="en-US" sz="17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95165" marR="95165" marT="47582" marB="475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73927154"/>
                  </a:ext>
                </a:extLst>
              </a:tr>
              <a:tr h="267680">
                <a:tc>
                  <a:txBody>
                    <a:bodyPr/>
                    <a:lstStyle/>
                    <a:p>
                      <a:pPr marL="0" marR="0">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Velocity</a:t>
                      </a:r>
                      <a:endParaRPr lang="en-US" sz="17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11 km/s</a:t>
                      </a:r>
                      <a:endParaRPr lang="en-US" sz="17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0943709"/>
                  </a:ext>
                </a:extLst>
              </a:tr>
              <a:tr h="267680">
                <a:tc>
                  <a:txBody>
                    <a:bodyPr/>
                    <a:lstStyle/>
                    <a:p>
                      <a:pPr marL="0" marR="0">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Azimuth/Heading</a:t>
                      </a:r>
                      <a:endParaRPr lang="en-US" sz="17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-90</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7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6682055"/>
                  </a:ext>
                </a:extLst>
              </a:tr>
              <a:tr h="267680">
                <a:tc>
                  <a:txBody>
                    <a:bodyPr/>
                    <a:lstStyle/>
                    <a:p>
                      <a:pPr marL="0" marR="0">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Longitude</a:t>
                      </a:r>
                      <a:endParaRPr lang="en-US" sz="17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305.61606</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7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6472056"/>
                  </a:ext>
                </a:extLst>
              </a:tr>
              <a:tr h="267680">
                <a:tc>
                  <a:txBody>
                    <a:bodyPr/>
                    <a:lstStyle/>
                    <a:p>
                      <a:pPr marL="0" marR="0">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Latitude</a:t>
                      </a:r>
                      <a:endParaRPr lang="en-US" sz="17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5.170641</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7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7002654"/>
                  </a:ext>
                </a:extLst>
              </a:tr>
              <a:tr h="267680">
                <a:tc>
                  <a:txBody>
                    <a:bodyPr/>
                    <a:lstStyle/>
                    <a:p>
                      <a:pPr marL="0" marR="0">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Julian Date</a:t>
                      </a:r>
                      <a:endParaRPr lang="en-US" sz="17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2456755</a:t>
                      </a:r>
                      <a:endParaRPr lang="en-US" sz="17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2488277"/>
                  </a:ext>
                </a:extLst>
              </a:tr>
              <a:tr h="267680">
                <a:tc>
                  <a:txBody>
                    <a:bodyPr/>
                    <a:lstStyle/>
                    <a:p>
                      <a:pPr marL="0" marR="0">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Mass</a:t>
                      </a:r>
                      <a:endParaRPr lang="en-US" sz="17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150 kg</a:t>
                      </a:r>
                      <a:endParaRPr lang="en-US" sz="17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0129579"/>
                  </a:ext>
                </a:extLst>
              </a:tr>
              <a:tr h="267680">
                <a:tc>
                  <a:txBody>
                    <a:bodyPr/>
                    <a:lstStyle/>
                    <a:p>
                      <a:pPr marL="0" marR="0">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Cone Half Angle</a:t>
                      </a:r>
                      <a:endParaRPr lang="en-US" sz="17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60</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7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6818312"/>
                  </a:ext>
                </a:extLst>
              </a:tr>
              <a:tr h="267680">
                <a:tc>
                  <a:txBody>
                    <a:bodyPr/>
                    <a:lstStyle/>
                    <a:p>
                      <a:pPr marL="0" marR="0">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Diameter</a:t>
                      </a:r>
                      <a:endParaRPr lang="en-US" sz="17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1 m</a:t>
                      </a:r>
                      <a:endParaRPr lang="en-US" sz="17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2561247"/>
                  </a:ext>
                </a:extLst>
              </a:tr>
              <a:tr h="267680">
                <a:tc>
                  <a:txBody>
                    <a:bodyPr/>
                    <a:lstStyle/>
                    <a:p>
                      <a:pPr marL="0" marR="0">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Nose Radius</a:t>
                      </a:r>
                      <a:endParaRPr lang="en-US" sz="17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0.25 m</a:t>
                      </a:r>
                      <a:endParaRPr lang="en-US" sz="17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9008122"/>
                  </a:ext>
                </a:extLst>
              </a:tr>
              <a:tr h="267680">
                <a:tc>
                  <a:txBody>
                    <a:bodyPr/>
                    <a:lstStyle/>
                    <a:p>
                      <a:pPr marL="0" marR="0">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Target Apoapsis</a:t>
                      </a:r>
                      <a:endParaRPr lang="en-US" sz="17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500 km</a:t>
                      </a:r>
                      <a:endParaRPr lang="en-US" sz="17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3864314"/>
                  </a:ext>
                </a:extLst>
              </a:tr>
            </a:tbl>
          </a:graphicData>
        </a:graphic>
      </p:graphicFrame>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0F64F979-C426-CA0E-B741-9BD1080CFE83}"/>
                  </a:ext>
                </a:extLst>
              </p:cNvPr>
              <p:cNvGraphicFramePr>
                <a:graphicFrameLocks noGrp="1"/>
              </p:cNvGraphicFramePr>
              <p:nvPr>
                <p:extLst>
                  <p:ext uri="{D42A27DB-BD31-4B8C-83A1-F6EECF244321}">
                    <p14:modId xmlns:p14="http://schemas.microsoft.com/office/powerpoint/2010/main" val="1691397429"/>
                  </p:ext>
                </p:extLst>
              </p:nvPr>
            </p:nvGraphicFramePr>
            <p:xfrm>
              <a:off x="5420995" y="1052354"/>
              <a:ext cx="5937250" cy="3021965"/>
            </p:xfrm>
            <a:graphic>
              <a:graphicData uri="http://schemas.openxmlformats.org/drawingml/2006/table">
                <a:tbl>
                  <a:tblPr firstRow="1" firstCol="1" bandRow="1"/>
                  <a:tblGrid>
                    <a:gridCol w="1083310">
                      <a:extLst>
                        <a:ext uri="{9D8B030D-6E8A-4147-A177-3AD203B41FA5}">
                          <a16:colId xmlns:a16="http://schemas.microsoft.com/office/drawing/2014/main" val="2991838891"/>
                        </a:ext>
                      </a:extLst>
                    </a:gridCol>
                    <a:gridCol w="1239520">
                      <a:extLst>
                        <a:ext uri="{9D8B030D-6E8A-4147-A177-3AD203B41FA5}">
                          <a16:colId xmlns:a16="http://schemas.microsoft.com/office/drawing/2014/main" val="512959358"/>
                        </a:ext>
                      </a:extLst>
                    </a:gridCol>
                    <a:gridCol w="1169670">
                      <a:extLst>
                        <a:ext uri="{9D8B030D-6E8A-4147-A177-3AD203B41FA5}">
                          <a16:colId xmlns:a16="http://schemas.microsoft.com/office/drawing/2014/main" val="3245418997"/>
                        </a:ext>
                      </a:extLst>
                    </a:gridCol>
                    <a:gridCol w="1240155">
                      <a:extLst>
                        <a:ext uri="{9D8B030D-6E8A-4147-A177-3AD203B41FA5}">
                          <a16:colId xmlns:a16="http://schemas.microsoft.com/office/drawing/2014/main" val="2422751719"/>
                        </a:ext>
                      </a:extLst>
                    </a:gridCol>
                    <a:gridCol w="1204595">
                      <a:extLst>
                        <a:ext uri="{9D8B030D-6E8A-4147-A177-3AD203B41FA5}">
                          <a16:colId xmlns:a16="http://schemas.microsoft.com/office/drawing/2014/main" val="443670256"/>
                        </a:ext>
                      </a:extLst>
                    </a:gridCol>
                  </a:tblGrid>
                  <a:tr h="27559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Times New Roman" panose="02020603050405020304" pitchFamily="18" charset="0"/>
                            </a:rPr>
                            <a:t>Results</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spcBef>
                              <a:spcPts val="0"/>
                            </a:spcBef>
                            <a:spcAft>
                              <a:spcPts val="0"/>
                            </a:spcAft>
                          </a:pP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spcBef>
                              <a:spcPts val="0"/>
                            </a:spcBef>
                            <a:spcAft>
                              <a:spcPts val="0"/>
                            </a:spcAft>
                          </a:pP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spcBef>
                              <a:spcPts val="0"/>
                            </a:spcBef>
                            <a:spcAft>
                              <a:spcPts val="0"/>
                            </a:spcAft>
                          </a:pP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spcBef>
                              <a:spcPts val="0"/>
                            </a:spcBef>
                            <a:spcAft>
                              <a:spcPts val="0"/>
                            </a:spcAft>
                          </a:pP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0949552"/>
                      </a:ext>
                    </a:extLst>
                  </a:tr>
                  <a:tr h="275590">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Lift Down</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rowSpan="2">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Resulting EFPA (deg)</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Peak Convective Heat Flux (W/cm^2)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Peak Radiative Heat Flux (W/cm^2)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Total Heat Load (Conv. J/cm^2)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7382598"/>
                      </a:ext>
                    </a:extLst>
                  </a:tr>
                  <a:tr h="276225">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Lift Up</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94932667"/>
                      </a:ext>
                    </a:extLst>
                  </a:tr>
                  <a:tr h="0">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MATLAB (-10</a:t>
                          </a:r>
                          <a14:m>
                            <m:oMath xmlns:m="http://schemas.openxmlformats.org/officeDocument/2006/math">
                              <m:r>
                                <a:rPr lang="en-US"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-5.424</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382.25</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48521.66</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6213986"/>
                      </a:ext>
                    </a:extLst>
                  </a:tr>
                  <a:tr h="0">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TRAJ (-10</a:t>
                          </a:r>
                          <a14:m>
                            <m:oMath xmlns:m="http://schemas.openxmlformats.org/officeDocument/2006/math">
                              <m:r>
                                <a:rPr lang="en-US"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-5.410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326.70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11.16</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43108.42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0543174"/>
                      </a:ext>
                    </a:extLst>
                  </a:tr>
                  <a:tr h="0">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MATLAB (-15</a:t>
                          </a:r>
                          <a14:m>
                            <m:oMath xmlns:m="http://schemas.openxmlformats.org/officeDocument/2006/math">
                              <m:r>
                                <a:rPr lang="en-US"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-5.368</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361.27</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54560.16</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6857255"/>
                      </a:ext>
                    </a:extLst>
                  </a:tr>
                  <a:tr h="0">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TRAJ (-15</a:t>
                          </a:r>
                          <a14:m>
                            <m:oMath xmlns:m="http://schemas.openxmlformats.org/officeDocument/2006/math">
                              <m:r>
                                <a:rPr lang="en-US"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-5.354</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302.84</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9.320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48836.38</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3399702"/>
                      </a:ext>
                    </a:extLst>
                  </a:tr>
                  <a:tr h="0">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MATLAB (-20</a:t>
                          </a:r>
                          <a14:m>
                            <m:oMath xmlns:m="http://schemas.openxmlformats.org/officeDocument/2006/math">
                              <m:r>
                                <a:rPr lang="en-US"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-5.329</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347.80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61161.99</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7413397"/>
                      </a:ext>
                    </a:extLst>
                  </a:tr>
                  <a:tr h="0">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TRAJ (-20</a:t>
                          </a:r>
                          <a14:m>
                            <m:oMath xmlns:m="http://schemas.openxmlformats.org/officeDocument/2006/math">
                              <m:r>
                                <a:rPr lang="en-US"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-5.315</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301.17</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9.590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55053.46</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2438962"/>
                      </a:ext>
                    </a:extLst>
                  </a:tr>
                  <a:tr h="0">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MATLAB (10</a:t>
                          </a:r>
                          <a14:m>
                            <m:oMath xmlns:m="http://schemas.openxmlformats.org/officeDocument/2006/math">
                              <m:r>
                                <a:rPr lang="en-US"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-5.976</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572.89</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31264.45</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4468031"/>
                      </a:ext>
                    </a:extLst>
                  </a:tr>
                  <a:tr h="0">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TRAJ (10</a:t>
                          </a:r>
                          <a14:m>
                            <m:oMath xmlns:m="http://schemas.openxmlformats.org/officeDocument/2006/math">
                              <m:r>
                                <a:rPr lang="en-US"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-5.962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464.67</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24.49</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26578.55</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6335052"/>
                      </a:ext>
                    </a:extLst>
                  </a:tr>
                  <a:tr h="0">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MATLAB (15</a:t>
                          </a:r>
                          <a14:m>
                            <m:oMath xmlns:m="http://schemas.openxmlformats.org/officeDocument/2006/math">
                              <m:r>
                                <a:rPr lang="en-US"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-6.248</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648.38</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28883.92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5232366"/>
                      </a:ext>
                    </a:extLst>
                  </a:tr>
                  <a:tr h="0">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TRAJ (15</a:t>
                          </a:r>
                          <a14:m>
                            <m:oMath xmlns:m="http://schemas.openxmlformats.org/officeDocument/2006/math">
                              <m:r>
                                <a:rPr lang="en-US"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-6.234</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518.04</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32.14</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24242.16</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6731657"/>
                      </a:ext>
                    </a:extLst>
                  </a:tr>
                  <a:tr h="0">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MATLAB (20</a:t>
                          </a:r>
                          <a14:m>
                            <m:oMath xmlns:m="http://schemas.openxmlformats.org/officeDocument/2006/math">
                              <m:r>
                                <a:rPr lang="en-US"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-6.592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735.47</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27123.57</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9556952"/>
                      </a:ext>
                    </a:extLst>
                  </a:tr>
                  <a:tr h="0">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TRAJ (20</a:t>
                          </a:r>
                          <a14:m>
                            <m:oMath xmlns:m="http://schemas.openxmlformats.org/officeDocument/2006/math">
                              <m:r>
                                <a:rPr lang="en-US"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-6.576</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578.46</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66.14</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22462.20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8650553"/>
                      </a:ext>
                    </a:extLst>
                  </a:tr>
                </a:tbl>
              </a:graphicData>
            </a:graphic>
          </p:graphicFrame>
        </mc:Choice>
        <mc:Fallback xmlns="">
          <p:graphicFrame>
            <p:nvGraphicFramePr>
              <p:cNvPr id="9" name="Table 8">
                <a:extLst>
                  <a:ext uri="{FF2B5EF4-FFF2-40B4-BE49-F238E27FC236}">
                    <a16:creationId xmlns:a16="http://schemas.microsoft.com/office/drawing/2014/main" id="{0F64F979-C426-CA0E-B741-9BD1080CFE83}"/>
                  </a:ext>
                </a:extLst>
              </p:cNvPr>
              <p:cNvGraphicFramePr>
                <a:graphicFrameLocks noGrp="1"/>
              </p:cNvGraphicFramePr>
              <p:nvPr>
                <p:extLst>
                  <p:ext uri="{D42A27DB-BD31-4B8C-83A1-F6EECF244321}">
                    <p14:modId xmlns:p14="http://schemas.microsoft.com/office/powerpoint/2010/main" val="1691397429"/>
                  </p:ext>
                </p:extLst>
              </p:nvPr>
            </p:nvGraphicFramePr>
            <p:xfrm>
              <a:off x="5420995" y="1052354"/>
              <a:ext cx="5937250" cy="3021965"/>
            </p:xfrm>
            <a:graphic>
              <a:graphicData uri="http://schemas.openxmlformats.org/drawingml/2006/table">
                <a:tbl>
                  <a:tblPr firstRow="1" firstCol="1" bandRow="1"/>
                  <a:tblGrid>
                    <a:gridCol w="1083310">
                      <a:extLst>
                        <a:ext uri="{9D8B030D-6E8A-4147-A177-3AD203B41FA5}">
                          <a16:colId xmlns:a16="http://schemas.microsoft.com/office/drawing/2014/main" val="2991838891"/>
                        </a:ext>
                      </a:extLst>
                    </a:gridCol>
                    <a:gridCol w="1239520">
                      <a:extLst>
                        <a:ext uri="{9D8B030D-6E8A-4147-A177-3AD203B41FA5}">
                          <a16:colId xmlns:a16="http://schemas.microsoft.com/office/drawing/2014/main" val="512959358"/>
                        </a:ext>
                      </a:extLst>
                    </a:gridCol>
                    <a:gridCol w="1169670">
                      <a:extLst>
                        <a:ext uri="{9D8B030D-6E8A-4147-A177-3AD203B41FA5}">
                          <a16:colId xmlns:a16="http://schemas.microsoft.com/office/drawing/2014/main" val="3245418997"/>
                        </a:ext>
                      </a:extLst>
                    </a:gridCol>
                    <a:gridCol w="1240155">
                      <a:extLst>
                        <a:ext uri="{9D8B030D-6E8A-4147-A177-3AD203B41FA5}">
                          <a16:colId xmlns:a16="http://schemas.microsoft.com/office/drawing/2014/main" val="2422751719"/>
                        </a:ext>
                      </a:extLst>
                    </a:gridCol>
                    <a:gridCol w="1204595">
                      <a:extLst>
                        <a:ext uri="{9D8B030D-6E8A-4147-A177-3AD203B41FA5}">
                          <a16:colId xmlns:a16="http://schemas.microsoft.com/office/drawing/2014/main" val="443670256"/>
                        </a:ext>
                      </a:extLst>
                    </a:gridCol>
                  </a:tblGrid>
                  <a:tr h="27559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Times New Roman" panose="02020603050405020304" pitchFamily="18" charset="0"/>
                            </a:rPr>
                            <a:t>Results</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spcBef>
                              <a:spcPts val="0"/>
                            </a:spcBef>
                            <a:spcAft>
                              <a:spcPts val="0"/>
                            </a:spcAft>
                          </a:pP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spcBef>
                              <a:spcPts val="0"/>
                            </a:spcBef>
                            <a:spcAft>
                              <a:spcPts val="0"/>
                            </a:spcAft>
                          </a:pP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spcBef>
                              <a:spcPts val="0"/>
                            </a:spcBef>
                            <a:spcAft>
                              <a:spcPts val="0"/>
                            </a:spcAft>
                          </a:pP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spcBef>
                              <a:spcPts val="0"/>
                            </a:spcBef>
                            <a:spcAft>
                              <a:spcPts val="0"/>
                            </a:spcAft>
                          </a:pP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0949552"/>
                      </a:ext>
                    </a:extLst>
                  </a:tr>
                  <a:tr h="275590">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Lift Down</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rowSpan="2">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Resulting EFPA (deg)</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Peak Convective Heat Flux (W/cm^2)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Peak Radiative Heat Flux (W/cm^2)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Total Heat Load (Conv. J/cm^2)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7382598"/>
                      </a:ext>
                    </a:extLst>
                  </a:tr>
                  <a:tr h="276225">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Lift Up</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94932667"/>
                      </a:ext>
                    </a:extLst>
                  </a:tr>
                  <a:tr h="18288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62" t="-486667" r="-448876" b="-1156667"/>
                          </a:stretch>
                        </a:blip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-5.424</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382.25</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48521.66</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6213986"/>
                      </a:ext>
                    </a:extLst>
                  </a:tr>
                  <a:tr h="18288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62" t="-586667" r="-448876" b="-1056667"/>
                          </a:stretch>
                        </a:blip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-5.410</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326.70</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11.16</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43108.42</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0543174"/>
                      </a:ext>
                    </a:extLst>
                  </a:tr>
                  <a:tr h="18288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62" t="-686667" r="-448876" b="-956667"/>
                          </a:stretch>
                        </a:blip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-5.368</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361.27</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54560.16</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6857255"/>
                      </a:ext>
                    </a:extLst>
                  </a:tr>
                  <a:tr h="18288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62" t="-786667" r="-448876" b="-856667"/>
                          </a:stretch>
                        </a:blip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-5.354</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302.84</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9.320</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48836.38</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3399702"/>
                      </a:ext>
                    </a:extLst>
                  </a:tr>
                  <a:tr h="18288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62" t="-886667" r="-448876" b="-756667"/>
                          </a:stretch>
                        </a:blip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-5.329</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347.80</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61161.99</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7413397"/>
                      </a:ext>
                    </a:extLst>
                  </a:tr>
                  <a:tr h="18288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62" t="-954839" r="-448876" b="-632258"/>
                          </a:stretch>
                        </a:blip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-5.315</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301.17</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9.590</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55053.46</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2438962"/>
                      </a:ext>
                    </a:extLst>
                  </a:tr>
                  <a:tr h="18288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62" t="-1090000" r="-448876" b="-553333"/>
                          </a:stretch>
                        </a:blip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-5.976</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572.89</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31264.45</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4468031"/>
                      </a:ext>
                    </a:extLst>
                  </a:tr>
                  <a:tr h="18288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62" t="-1190000" r="-448876" b="-453333"/>
                          </a:stretch>
                        </a:blip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-5.962</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464.67</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24.49</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26578.55</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6335052"/>
                      </a:ext>
                    </a:extLst>
                  </a:tr>
                  <a:tr h="18288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62" t="-1290000" r="-448876" b="-353333"/>
                          </a:stretch>
                        </a:blip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-6.248</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648.38</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28883.92</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5232366"/>
                      </a:ext>
                    </a:extLst>
                  </a:tr>
                  <a:tr h="18288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62" t="-1390000" r="-448876" b="-253333"/>
                          </a:stretch>
                        </a:blip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-6.234</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518.04</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32.14</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24242.16</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6731657"/>
                      </a:ext>
                    </a:extLst>
                  </a:tr>
                  <a:tr h="18288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62" t="-1490000" r="-448876" b="-153333"/>
                          </a:stretch>
                        </a:blip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-6.592</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735.47</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27123.57</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9556952"/>
                      </a:ext>
                    </a:extLst>
                  </a:tr>
                  <a:tr h="18288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62" t="-1590000" r="-448876" b="-53333"/>
                          </a:stretch>
                        </a:blip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-6.576</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578.46</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66.14</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22462.20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8650553"/>
                      </a:ext>
                    </a:extLst>
                  </a:tr>
                </a:tbl>
              </a:graphicData>
            </a:graphic>
          </p:graphicFrame>
        </mc:Fallback>
      </mc:AlternateContent>
      <p:sp>
        <p:nvSpPr>
          <p:cNvPr id="3" name="TextBox 2">
            <a:extLst>
              <a:ext uri="{FF2B5EF4-FFF2-40B4-BE49-F238E27FC236}">
                <a16:creationId xmlns:a16="http://schemas.microsoft.com/office/drawing/2014/main" id="{A378F445-CB9E-4942-92B7-5FEFE3063B72}"/>
              </a:ext>
            </a:extLst>
          </p:cNvPr>
          <p:cNvSpPr txBox="1"/>
          <p:nvPr/>
        </p:nvSpPr>
        <p:spPr>
          <a:xfrm>
            <a:off x="506411" y="4248451"/>
            <a:ext cx="5981700"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t>Shellabarger, E., Scoggins, J. B., Hinkle, A. D., Dutta, S., Deshmukh, R., Patel, M., and Agam, S., “Aerodynamic Implications of Aerocapture Systems for Uranus Orbiters,” AIAA SCITECH 2024 Forum, Jan. 8-12, 2024, Orlando, FL. </a:t>
            </a:r>
            <a:r>
              <a:rPr lang="en-US" sz="1200" dirty="0">
                <a:hlinkClick r:id="rId3"/>
              </a:rPr>
              <a:t>https://doi.org/10.2514/6.2024-0950</a:t>
            </a:r>
            <a:r>
              <a:rPr lang="en-US" sz="1200" dirty="0"/>
              <a:t> </a:t>
            </a:r>
          </a:p>
        </p:txBody>
      </p:sp>
    </p:spTree>
    <p:extLst>
      <p:ext uri="{BB962C8B-B14F-4D97-AF65-F5344CB8AC3E}">
        <p14:creationId xmlns:p14="http://schemas.microsoft.com/office/powerpoint/2010/main" val="5904811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A1627-4439-AEDF-7DB8-9D9305CBC384}"/>
              </a:ext>
            </a:extLst>
          </p:cNvPr>
          <p:cNvSpPr>
            <a:spLocks noGrp="1"/>
          </p:cNvSpPr>
          <p:nvPr>
            <p:ph type="title"/>
          </p:nvPr>
        </p:nvSpPr>
        <p:spPr/>
        <p:txBody>
          <a:bodyPr/>
          <a:lstStyle/>
          <a:p>
            <a:r>
              <a:rPr lang="en-US" dirty="0"/>
              <a:t>Aerodynamics Modeling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D670491-A0C6-2ABB-3DA9-950AA7BC20F1}"/>
                  </a:ext>
                </a:extLst>
              </p:cNvPr>
              <p:cNvSpPr>
                <a:spLocks noGrp="1"/>
              </p:cNvSpPr>
              <p:nvPr>
                <p:ph idx="1"/>
              </p:nvPr>
            </p:nvSpPr>
            <p:spPr>
              <a:xfrm>
                <a:off x="457198" y="914404"/>
                <a:ext cx="11277601" cy="2836216"/>
              </a:xfrm>
            </p:spPr>
            <p:txBody>
              <a:bodyPr>
                <a:normAutofit fontScale="62500" lnSpcReduction="20000"/>
              </a:bodyPr>
              <a:lstStyle/>
              <a:p>
                <a:r>
                  <a:rPr lang="en-US" sz="2600" dirty="0"/>
                  <a:t>The conceptual design nature of this analysis tool necessitated fast, reliable method of estimating vehicle aerodynamics.</a:t>
                </a:r>
              </a:p>
              <a:p>
                <a:r>
                  <a:rPr lang="en-US" sz="2600" dirty="0"/>
                  <a:t>Newtonian mechanics are utilized for continuum flow and a Maxwellian particle collision model is used for free molecular flow.</a:t>
                </a:r>
              </a:p>
              <a:p>
                <a:pPr lvl="1"/>
                <a:r>
                  <a:rPr lang="en-US" sz="2200" dirty="0"/>
                  <a:t>Newtonian methods have been used since the 1950’s for modeling hypersonic flows over blunt bodies and are utilized by modern tools such as CB-AERO and TRAJ.</a:t>
                </a:r>
              </a:p>
              <a:p>
                <a:r>
                  <a:rPr lang="en-US" sz="2600" dirty="0"/>
                  <a:t>Pressure and shear coefficients </a:t>
                </a:r>
                <a:r>
                  <a:rPr lang="en-US" sz="2800" dirty="0"/>
                  <a:t>(</a:t>
                </a:r>
                <a14:m>
                  <m:oMath xmlns:m="http://schemas.openxmlformats.org/officeDocument/2006/math">
                    <m:sSub>
                      <m:sSubPr>
                        <m:ctrlPr>
                          <a:rPr lang="en-US" sz="2800" i="1" smtClean="0">
                            <a:effectLst/>
                            <a:latin typeface="Cambria Math" panose="02040503050406030204" pitchFamily="18" charset="0"/>
                          </a:rPr>
                        </m:ctrlPr>
                      </m:sSubPr>
                      <m:e>
                        <m:sSub>
                          <m:sSubPr>
                            <m:ctrlPr>
                              <a:rPr lang="en-US" sz="2800" i="1">
                                <a:latin typeface="Cambria Math" panose="02040503050406030204" pitchFamily="18" charset="0"/>
                              </a:rPr>
                            </m:ctrlPr>
                          </m:sSubPr>
                          <m:e>
                            <m:r>
                              <a:rPr lang="en-US" sz="2800" i="1">
                                <a:latin typeface="Cambria Math" panose="02040503050406030204" pitchFamily="18" charset="0"/>
                                <a:ea typeface="SimSun" panose="02010600030101010101" pitchFamily="2" charset="-122"/>
                                <a:cs typeface="Times New Roman" panose="02020603050405020304" pitchFamily="18" charset="0"/>
                              </a:rPr>
                              <m:t>𝐶</m:t>
                            </m:r>
                          </m:e>
                          <m:sub>
                            <m:r>
                              <a:rPr lang="en-US" sz="2800" i="1">
                                <a:latin typeface="Cambria Math" panose="02040503050406030204" pitchFamily="18" charset="0"/>
                                <a:ea typeface="SimSun" panose="02010600030101010101" pitchFamily="2" charset="-122"/>
                                <a:cs typeface="Times New Roman" panose="02020603050405020304" pitchFamily="18" charset="0"/>
                              </a:rPr>
                              <m:t>𝑝</m:t>
                            </m:r>
                          </m:sub>
                        </m:sSub>
                        <m:r>
                          <a:rPr lang="en-US" sz="2800" b="0" i="1" smtClean="0">
                            <a:latin typeface="Cambria Math" panose="02040503050406030204" pitchFamily="18" charset="0"/>
                            <a:ea typeface="SimSun" panose="02010600030101010101" pitchFamily="2" charset="-122"/>
                            <a:cs typeface="Times New Roman" panose="02020603050405020304" pitchFamily="18" charset="0"/>
                          </a:rPr>
                          <m:t>,</m:t>
                        </m:r>
                        <m:r>
                          <a:rPr lang="en-US" sz="2800" i="1">
                            <a:effectLst/>
                            <a:latin typeface="Cambria Math" panose="02040503050406030204" pitchFamily="18" charset="0"/>
                            <a:ea typeface="SimSun" panose="02010600030101010101" pitchFamily="2" charset="-122"/>
                            <a:cs typeface="Times New Roman" panose="02020603050405020304" pitchFamily="18" charset="0"/>
                          </a:rPr>
                          <m:t>𝐶</m:t>
                        </m:r>
                      </m:e>
                      <m:sub>
                        <m:r>
                          <a:rPr lang="en-US" sz="2800" i="1">
                            <a:effectLst/>
                            <a:latin typeface="Cambria Math" panose="02040503050406030204" pitchFamily="18" charset="0"/>
                            <a:ea typeface="SimSun" panose="02010600030101010101" pitchFamily="2" charset="-122"/>
                            <a:cs typeface="Times New Roman" panose="02020603050405020304" pitchFamily="18" charset="0"/>
                          </a:rPr>
                          <m:t>𝜏</m:t>
                        </m:r>
                      </m:sub>
                    </m:sSub>
                  </m:oMath>
                </a14:m>
                <a:r>
                  <a:rPr lang="en-US" sz="2800" dirty="0"/>
                  <a:t>)</a:t>
                </a:r>
                <a:r>
                  <a:rPr lang="en-US" sz="2600" dirty="0"/>
                  <a:t> depend on local surface inclination angle and various freestream properties. </a:t>
                </a:r>
              </a:p>
              <a:p>
                <a:r>
                  <a:rPr lang="en-US" sz="2600" dirty="0"/>
                  <a:t>Analytical expressions can be derived for simple axisymmetric shapes. A sphere-cone consists of concatenated expressions for a sphere and frustrum. </a:t>
                </a:r>
              </a:p>
              <a:p>
                <a:pPr lvl="1"/>
                <a:r>
                  <a:rPr lang="en-US" sz="2200" dirty="0"/>
                  <a:t>Expressions are derived by taking the surface integral over the vehicle body.</a:t>
                </a:r>
              </a:p>
              <a:p>
                <a:r>
                  <a:rPr lang="en-US" sz="2600" dirty="0"/>
                  <a:t>Moment coefficients can also be computed given a reference length.</a:t>
                </a:r>
              </a:p>
              <a:p>
                <a:pPr lvl="1"/>
                <a:endParaRPr lang="en-US" dirty="0"/>
              </a:p>
            </p:txBody>
          </p:sp>
        </mc:Choice>
        <mc:Fallback xmlns="">
          <p:sp>
            <p:nvSpPr>
              <p:cNvPr id="3" name="Content Placeholder 2">
                <a:extLst>
                  <a:ext uri="{FF2B5EF4-FFF2-40B4-BE49-F238E27FC236}">
                    <a16:creationId xmlns:a16="http://schemas.microsoft.com/office/drawing/2014/main" id="{9D670491-A0C6-2ABB-3DA9-950AA7BC20F1}"/>
                  </a:ext>
                </a:extLst>
              </p:cNvPr>
              <p:cNvSpPr>
                <a:spLocks noGrp="1" noRot="1" noChangeAspect="1" noMove="1" noResize="1" noEditPoints="1" noAdjustHandles="1" noChangeArrowheads="1" noChangeShapeType="1" noTextEdit="1"/>
              </p:cNvSpPr>
              <p:nvPr>
                <p:ph idx="1"/>
              </p:nvPr>
            </p:nvSpPr>
            <p:spPr>
              <a:xfrm>
                <a:off x="457198" y="914404"/>
                <a:ext cx="11277601" cy="2836216"/>
              </a:xfrm>
              <a:blipFill>
                <a:blip r:embed="rId2"/>
                <a:stretch>
                  <a:fillRect l="-378" t="-3441" r="-10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D7A6199-A43A-B309-F326-40DA24762DF7}"/>
              </a:ext>
            </a:extLst>
          </p:cNvPr>
          <p:cNvSpPr>
            <a:spLocks noGrp="1"/>
          </p:cNvSpPr>
          <p:nvPr>
            <p:ph type="sldNum" sz="quarter" idx="4"/>
          </p:nvPr>
        </p:nvSpPr>
        <p:spPr/>
        <p:txBody>
          <a:bodyPr/>
          <a:lstStyle/>
          <a:p>
            <a:fld id="{73FCCCAE-C0A6-4BB7-B82B-AC74E56A11C4}" type="slidenum">
              <a:rPr lang="en-US" smtClean="0"/>
              <a:pPr/>
              <a:t>4</a:t>
            </a:fld>
            <a:endParaRPr lang="en-US" dirty="0"/>
          </a:p>
        </p:txBody>
      </p:sp>
      <p:pic>
        <p:nvPicPr>
          <p:cNvPr id="5" name="Picture 4">
            <a:extLst>
              <a:ext uri="{FF2B5EF4-FFF2-40B4-BE49-F238E27FC236}">
                <a16:creationId xmlns:a16="http://schemas.microsoft.com/office/drawing/2014/main" id="{C2A9F4B4-640E-4087-0783-F3A258679B44}"/>
              </a:ext>
            </a:extLst>
          </p:cNvPr>
          <p:cNvPicPr>
            <a:picLocks noChangeAspect="1"/>
          </p:cNvPicPr>
          <p:nvPr/>
        </p:nvPicPr>
        <p:blipFill>
          <a:blip r:embed="rId3"/>
          <a:srcRect/>
          <a:stretch/>
        </p:blipFill>
        <p:spPr bwMode="auto">
          <a:xfrm>
            <a:off x="366525" y="3580765"/>
            <a:ext cx="3842385" cy="3277235"/>
          </a:xfrm>
          <a:prstGeom prst="rect">
            <a:avLst/>
          </a:prstGeom>
          <a:noFill/>
          <a:ln>
            <a:noFill/>
          </a:ln>
        </p:spPr>
      </p:pic>
      <p:pic>
        <p:nvPicPr>
          <p:cNvPr id="6" name="Picture 5">
            <a:extLst>
              <a:ext uri="{FF2B5EF4-FFF2-40B4-BE49-F238E27FC236}">
                <a16:creationId xmlns:a16="http://schemas.microsoft.com/office/drawing/2014/main" id="{965F5AE0-1022-A28D-CF2E-5F1AAFBE26F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85539" y="4474653"/>
            <a:ext cx="3573372" cy="2338255"/>
          </a:xfrm>
          <a:prstGeom prst="rect">
            <a:avLst/>
          </a:prstGeom>
          <a:noFill/>
          <a:ln>
            <a:noFill/>
          </a:ln>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40EE05A-6F3E-091B-D25D-778676A236D4}"/>
                  </a:ext>
                </a:extLst>
              </p:cNvPr>
              <p:cNvSpPr txBox="1"/>
              <p:nvPr/>
            </p:nvSpPr>
            <p:spPr>
              <a:xfrm>
                <a:off x="7002910" y="3952059"/>
                <a:ext cx="6096000" cy="9727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lang="en-US" i="1" smtClean="0">
                              <a:effectLst/>
                              <a:latin typeface="Cambria Math" panose="02040503050406030204" pitchFamily="18" charset="0"/>
                            </a:rPr>
                          </m:ctrlPr>
                        </m:eqArrPr>
                        <m:e>
                          <m:d>
                            <m:dPr>
                              <m:begChr m:val="["/>
                              <m:endChr m:val="]"/>
                              <m:ctrlPr>
                                <a:rPr lang="en-US" i="1">
                                  <a:effectLst/>
                                  <a:latin typeface="Cambria Math" panose="02040503050406030204" pitchFamily="18" charset="0"/>
                                </a:rPr>
                              </m:ctrlPr>
                            </m:dPr>
                            <m:e>
                              <m:eqArr>
                                <m:eqArrPr>
                                  <m:ctrlPr>
                                    <a:rPr lang="en-US" i="1">
                                      <a:effectLst/>
                                      <a:latin typeface="Cambria Math" panose="02040503050406030204" pitchFamily="18" charset="0"/>
                                    </a:rPr>
                                  </m:ctrlPr>
                                </m:eqArrPr>
                                <m:e>
                                  <m:r>
                                    <a:rPr lang="en-US" sz="1800" i="1">
                                      <a:effectLst/>
                                      <a:latin typeface="Cambria Math" panose="02040503050406030204" pitchFamily="18" charset="0"/>
                                      <a:ea typeface="SimSun" panose="02010600030101010101" pitchFamily="2" charset="-122"/>
                                      <a:cs typeface="Times New Roman" panose="02020603050405020304" pitchFamily="18" charset="0"/>
                                    </a:rPr>
                                    <m:t>&amp;</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𝐶</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𝐴</m:t>
                                      </m:r>
                                    </m:sub>
                                  </m:sSub>
                                </m:e>
                                <m:e>
                                  <m:r>
                                    <a:rPr lang="en-US" sz="1800" i="1">
                                      <a:effectLst/>
                                      <a:latin typeface="Cambria Math" panose="02040503050406030204" pitchFamily="18" charset="0"/>
                                      <a:ea typeface="SimSun" panose="02010600030101010101" pitchFamily="2" charset="-122"/>
                                      <a:cs typeface="Times New Roman" panose="02020603050405020304" pitchFamily="18" charset="0"/>
                                    </a:rPr>
                                    <m:t>&amp;</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𝐶</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𝑁</m:t>
                                      </m:r>
                                    </m:sub>
                                  </m:sSub>
                                </m:e>
                                <m:e>
                                  <m:r>
                                    <a:rPr lang="en-US" sz="1800" i="1">
                                      <a:effectLst/>
                                      <a:latin typeface="Cambria Math" panose="02040503050406030204" pitchFamily="18" charset="0"/>
                                      <a:ea typeface="SimSun" panose="02010600030101010101" pitchFamily="2" charset="-122"/>
                                      <a:cs typeface="Times New Roman" panose="02020603050405020304" pitchFamily="18" charset="0"/>
                                    </a:rPr>
                                    <m:t>&amp;</m:t>
                                  </m:r>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𝐶</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𝑆</m:t>
                                      </m:r>
                                    </m:sub>
                                  </m:sSub>
                                </m:e>
                              </m:eqArr>
                            </m:e>
                          </m:d>
                          <m:r>
                            <a:rPr lang="en-US" sz="18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rPr>
                              </m:ctrlPr>
                            </m:fPr>
                            <m:num>
                              <m:r>
                                <a:rPr lang="en-US" sz="1800" i="1">
                                  <a:effectLst/>
                                  <a:latin typeface="Cambria Math" panose="02040503050406030204" pitchFamily="18" charset="0"/>
                                  <a:ea typeface="SimSun" panose="02010600030101010101" pitchFamily="2" charset="-122"/>
                                  <a:cs typeface="Times New Roman" panose="02020603050405020304" pitchFamily="18" charset="0"/>
                                </a:rPr>
                                <m:t>1</m:t>
                              </m:r>
                            </m:num>
                            <m:den>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𝐴</m:t>
                                  </m:r>
                                </m:e>
                                <m:sub>
                                  <m:r>
                                    <m:rPr>
                                      <m:nor/>
                                    </m:rPr>
                                    <a:rPr lang="en-US" sz="1800">
                                      <a:effectLst/>
                                      <a:latin typeface="Times New Roman" panose="02020603050405020304" pitchFamily="18" charset="0"/>
                                      <a:ea typeface="SimSun" panose="02010600030101010101" pitchFamily="2" charset="-122"/>
                                    </a:rPr>
                                    <m:t>ref</m:t>
                                  </m:r>
                                  <m:r>
                                    <m:rPr>
                                      <m:nor/>
                                    </m:rPr>
                                    <a:rPr lang="en-US" sz="1800">
                                      <a:effectLst/>
                                      <a:latin typeface="Times New Roman" panose="02020603050405020304" pitchFamily="18" charset="0"/>
                                      <a:ea typeface="SimSun" panose="02010600030101010101" pitchFamily="2" charset="-122"/>
                                    </a:rPr>
                                    <m:t> </m:t>
                                  </m:r>
                                </m:sub>
                              </m:sSub>
                            </m:den>
                          </m:f>
                          <m:nary>
                            <m:naryPr>
                              <m:chr m:val="∬"/>
                              <m:limLoc m:val="subSup"/>
                              <m:supHide m:val="on"/>
                              <m:ctrlPr>
                                <a:rPr lang="en-US" i="1">
                                  <a:effectLst/>
                                  <a:latin typeface="Cambria Math" panose="02040503050406030204" pitchFamily="18" charset="0"/>
                                </a:rPr>
                              </m:ctrlPr>
                            </m:naryPr>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𝑆</m:t>
                              </m:r>
                            </m:sub>
                            <m:sup/>
                            <m:e>
                              <m:r>
                                <a:rPr lang="en-US" sz="1800" i="1">
                                  <a:effectLst/>
                                  <a:latin typeface="Cambria Math" panose="02040503050406030204" pitchFamily="18" charset="0"/>
                                  <a:ea typeface="SimSun" panose="02010600030101010101" pitchFamily="2" charset="-122"/>
                                  <a:cs typeface="Times New Roman" panose="02020603050405020304" pitchFamily="18" charset="0"/>
                                </a:rPr>
                                <m:t> </m:t>
                              </m:r>
                            </m:e>
                          </m:nary>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𝐶</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𝑝</m:t>
                              </m:r>
                            </m:sub>
                          </m:sSub>
                          <m:d>
                            <m:dPr>
                              <m:begChr m:val="["/>
                              <m:endChr m:val="]"/>
                              <m:ctrlPr>
                                <a:rPr lang="en-US" i="1">
                                  <a:effectLst/>
                                  <a:latin typeface="Cambria Math" panose="02040503050406030204" pitchFamily="18" charset="0"/>
                                </a:rPr>
                              </m:ctrlPr>
                            </m:dPr>
                            <m:e>
                              <m:eqArr>
                                <m:eqArrPr>
                                  <m:ctrlPr>
                                    <a:rPr lang="en-US" i="1">
                                      <a:effectLst/>
                                      <a:latin typeface="Cambria Math" panose="02040503050406030204" pitchFamily="18" charset="0"/>
                                    </a:rPr>
                                  </m:ctrlPr>
                                </m:eqArrPr>
                                <m:e>
                                  <m:sSup>
                                    <m:sSupPr>
                                      <m:ctrlPr>
                                        <a:rPr lang="en-US" i="1">
                                          <a:effectLst/>
                                          <a:latin typeface="Cambria Math" panose="02040503050406030204" pitchFamily="18" charset="0"/>
                                        </a:rPr>
                                      </m:ctrlPr>
                                    </m:sSupPr>
                                    <m:e>
                                      <m:r>
                                        <a:rPr lang="en-US" sz="1800" b="1" i="1">
                                          <a:effectLst/>
                                          <a:latin typeface="Cambria Math" panose="02040503050406030204" pitchFamily="18" charset="0"/>
                                          <a:ea typeface="SimSun" panose="02010600030101010101" pitchFamily="2" charset="-122"/>
                                          <a:cs typeface="Times New Roman" panose="02020603050405020304" pitchFamily="18" charset="0"/>
                                        </a:rPr>
                                        <m:t>𝒏</m:t>
                                      </m:r>
                                    </m:e>
                                    <m:sup>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sup>
                                  </m:sSup>
                                  <m:acc>
                                    <m:accPr>
                                      <m:chr m:val="̂"/>
                                      <m:ctrlPr>
                                        <a:rPr lang="en-US" i="1">
                                          <a:effectLst/>
                                          <a:latin typeface="Cambria Math" panose="02040503050406030204" pitchFamily="18" charset="0"/>
                                        </a:rPr>
                                      </m:ctrlPr>
                                    </m:accPr>
                                    <m:e>
                                      <m:r>
                                        <a:rPr lang="en-US" sz="1800" b="1" i="1">
                                          <a:effectLst/>
                                          <a:latin typeface="Cambria Math" panose="02040503050406030204" pitchFamily="18" charset="0"/>
                                          <a:ea typeface="SimSun" panose="02010600030101010101" pitchFamily="2" charset="-122"/>
                                          <a:cs typeface="Times New Roman" panose="02020603050405020304" pitchFamily="18" charset="0"/>
                                        </a:rPr>
                                        <m:t>𝒙</m:t>
                                      </m:r>
                                    </m:e>
                                  </m:acc>
                                </m:e>
                                <m:e>
                                  <m:sSup>
                                    <m:sSupPr>
                                      <m:ctrlPr>
                                        <a:rPr lang="en-US" i="1">
                                          <a:effectLst/>
                                          <a:latin typeface="Cambria Math" panose="02040503050406030204" pitchFamily="18" charset="0"/>
                                        </a:rPr>
                                      </m:ctrlPr>
                                    </m:sSupPr>
                                    <m:e>
                                      <m:r>
                                        <a:rPr lang="en-US" sz="1800" b="1" i="1">
                                          <a:effectLst/>
                                          <a:latin typeface="Cambria Math" panose="02040503050406030204" pitchFamily="18" charset="0"/>
                                          <a:ea typeface="SimSun" panose="02010600030101010101" pitchFamily="2" charset="-122"/>
                                          <a:cs typeface="Times New Roman" panose="02020603050405020304" pitchFamily="18" charset="0"/>
                                        </a:rPr>
                                        <m:t>𝒏</m:t>
                                      </m:r>
                                    </m:e>
                                    <m:sup>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sup>
                                  </m:sSup>
                                  <m:acc>
                                    <m:accPr>
                                      <m:chr m:val="̂"/>
                                      <m:ctrlPr>
                                        <a:rPr lang="en-US" i="1">
                                          <a:effectLst/>
                                          <a:latin typeface="Cambria Math" panose="02040503050406030204" pitchFamily="18" charset="0"/>
                                        </a:rPr>
                                      </m:ctrlPr>
                                    </m:accPr>
                                    <m:e>
                                      <m:r>
                                        <a:rPr lang="en-US" sz="1800" b="1" i="1">
                                          <a:effectLst/>
                                          <a:latin typeface="Cambria Math" panose="02040503050406030204" pitchFamily="18" charset="0"/>
                                          <a:ea typeface="SimSun" panose="02010600030101010101" pitchFamily="2" charset="-122"/>
                                          <a:cs typeface="Times New Roman" panose="02020603050405020304" pitchFamily="18" charset="0"/>
                                        </a:rPr>
                                        <m:t>𝒚</m:t>
                                      </m:r>
                                    </m:e>
                                  </m:acc>
                                </m:e>
                                <m:e>
                                  <m:sSup>
                                    <m:sSupPr>
                                      <m:ctrlPr>
                                        <a:rPr lang="en-US" i="1">
                                          <a:effectLst/>
                                          <a:latin typeface="Cambria Math" panose="02040503050406030204" pitchFamily="18" charset="0"/>
                                        </a:rPr>
                                      </m:ctrlPr>
                                    </m:sSupPr>
                                    <m:e>
                                      <m:r>
                                        <a:rPr lang="en-US" sz="1800" b="1" i="1">
                                          <a:effectLst/>
                                          <a:latin typeface="Cambria Math" panose="02040503050406030204" pitchFamily="18" charset="0"/>
                                          <a:ea typeface="SimSun" panose="02010600030101010101" pitchFamily="2" charset="-122"/>
                                          <a:cs typeface="Times New Roman" panose="02020603050405020304" pitchFamily="18" charset="0"/>
                                        </a:rPr>
                                        <m:t>𝒏</m:t>
                                      </m:r>
                                    </m:e>
                                    <m:sup>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sup>
                                  </m:sSup>
                                  <m:acc>
                                    <m:accPr>
                                      <m:chr m:val="̂"/>
                                      <m:ctrlPr>
                                        <a:rPr lang="en-US" i="1">
                                          <a:effectLst/>
                                          <a:latin typeface="Cambria Math" panose="02040503050406030204" pitchFamily="18" charset="0"/>
                                        </a:rPr>
                                      </m:ctrlPr>
                                    </m:accPr>
                                    <m:e>
                                      <m:r>
                                        <a:rPr lang="en-US" sz="1800" b="1" i="1">
                                          <a:effectLst/>
                                          <a:latin typeface="Cambria Math" panose="02040503050406030204" pitchFamily="18" charset="0"/>
                                          <a:ea typeface="SimSun" panose="02010600030101010101" pitchFamily="2" charset="-122"/>
                                          <a:cs typeface="Times New Roman" panose="02020603050405020304" pitchFamily="18" charset="0"/>
                                        </a:rPr>
                                        <m:t>𝒛</m:t>
                                      </m:r>
                                    </m:e>
                                  </m:acc>
                                </m:e>
                              </m:eqArr>
                            </m:e>
                          </m:d>
                          <m:r>
                            <a:rPr lang="en-US" sz="1800" i="1">
                              <a:effectLst/>
                              <a:latin typeface="Cambria Math" panose="02040503050406030204" pitchFamily="18" charset="0"/>
                              <a:ea typeface="SimSun" panose="02010600030101010101" pitchFamily="2" charset="-122"/>
                              <a:cs typeface="Times New Roman" panose="02020603050405020304" pitchFamily="18" charset="0"/>
                            </a:rPr>
                            <m:t>𝑑𝐴</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e>
                      </m:eqArr>
                    </m:oMath>
                  </m:oMathPara>
                </a14:m>
                <a:endParaRPr lang="en-US" dirty="0"/>
              </a:p>
            </p:txBody>
          </p:sp>
        </mc:Choice>
        <mc:Fallback xmlns="">
          <p:sp>
            <p:nvSpPr>
              <p:cNvPr id="7" name="TextBox 6">
                <a:extLst>
                  <a:ext uri="{FF2B5EF4-FFF2-40B4-BE49-F238E27FC236}">
                    <a16:creationId xmlns:a16="http://schemas.microsoft.com/office/drawing/2014/main" id="{340EE05A-6F3E-091B-D25D-778676A236D4}"/>
                  </a:ext>
                </a:extLst>
              </p:cNvPr>
              <p:cNvSpPr txBox="1">
                <a:spLocks noRot="1" noChangeAspect="1" noMove="1" noResize="1" noEditPoints="1" noAdjustHandles="1" noChangeArrowheads="1" noChangeShapeType="1" noTextEdit="1"/>
              </p:cNvSpPr>
              <p:nvPr/>
            </p:nvSpPr>
            <p:spPr>
              <a:xfrm>
                <a:off x="7002910" y="3952059"/>
                <a:ext cx="6096000" cy="97270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A9E5E82-2F6D-598D-E329-363336961A06}"/>
                  </a:ext>
                </a:extLst>
              </p:cNvPr>
              <p:cNvSpPr txBox="1"/>
              <p:nvPr/>
            </p:nvSpPr>
            <p:spPr>
              <a:xfrm>
                <a:off x="6352186" y="4885790"/>
                <a:ext cx="6363546" cy="4097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𝑝</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𝐶</m:t>
                          </m:r>
                        </m:e>
                        <m: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𝑚𝑎𝑥</m:t>
                              </m:r>
                            </m:sub>
                          </m:sSub>
                        </m:sub>
                      </m:sSub>
                      <m:func>
                        <m:funcPr>
                          <m:ctrlPr>
                            <a:rPr lang="en-US" i="1">
                              <a:latin typeface="Cambria Math" panose="02040503050406030204" pitchFamily="18" charset="0"/>
                            </a:rPr>
                          </m:ctrlPr>
                        </m:funcPr>
                        <m:fName>
                          <m:sSup>
                            <m:sSupPr>
                              <m:ctrlPr>
                                <a:rPr lang="en-US" i="1">
                                  <a:solidFill>
                                    <a:srgbClr val="836967"/>
                                  </a:solidFill>
                                  <a:latin typeface="Cambria Math" panose="02040503050406030204" pitchFamily="18" charset="0"/>
                                </a:rPr>
                              </m:ctrlPr>
                            </m:sSupPr>
                            <m:e>
                              <m:r>
                                <m:rPr>
                                  <m:sty m:val="p"/>
                                </m:rPr>
                                <a:rPr lang="en-US" i="0">
                                  <a:latin typeface="Cambria Math" panose="02040503050406030204" pitchFamily="18" charset="0"/>
                                </a:rPr>
                                <m:t>sin</m:t>
                              </m:r>
                            </m:e>
                            <m:sup>
                              <m:r>
                                <a:rPr lang="en-US" i="0">
                                  <a:latin typeface="Cambria Math" panose="02040503050406030204" pitchFamily="18" charset="0"/>
                                </a:rPr>
                                <m:t>2</m:t>
                              </m:r>
                            </m:sup>
                          </m:sSup>
                        </m:fName>
                        <m:e>
                          <m:r>
                            <a:rPr lang="en-US" i="1">
                              <a:latin typeface="Cambria Math" panose="02040503050406030204" pitchFamily="18" charset="0"/>
                            </a:rPr>
                            <m:t>𝜃</m:t>
                          </m:r>
                        </m:e>
                      </m:func>
                    </m:oMath>
                  </m:oMathPara>
                </a14:m>
                <a:endParaRPr lang="en-US" dirty="0"/>
              </a:p>
            </p:txBody>
          </p:sp>
        </mc:Choice>
        <mc:Fallback xmlns="">
          <p:sp>
            <p:nvSpPr>
              <p:cNvPr id="8" name="TextBox 7">
                <a:extLst>
                  <a:ext uri="{FF2B5EF4-FFF2-40B4-BE49-F238E27FC236}">
                    <a16:creationId xmlns:a16="http://schemas.microsoft.com/office/drawing/2014/main" id="{1A9E5E82-2F6D-598D-E329-363336961A06}"/>
                  </a:ext>
                </a:extLst>
              </p:cNvPr>
              <p:cNvSpPr txBox="1">
                <a:spLocks noRot="1" noChangeAspect="1" noMove="1" noResize="1" noEditPoints="1" noAdjustHandles="1" noChangeArrowheads="1" noChangeShapeType="1" noTextEdit="1"/>
              </p:cNvSpPr>
              <p:nvPr/>
            </p:nvSpPr>
            <p:spPr>
              <a:xfrm>
                <a:off x="6352186" y="4885790"/>
                <a:ext cx="6363546" cy="40972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58D427-308D-9DAE-CA6D-B83FAE590D7F}"/>
                  </a:ext>
                </a:extLst>
              </p:cNvPr>
              <p:cNvSpPr txBox="1"/>
              <p:nvPr/>
            </p:nvSpPr>
            <p:spPr>
              <a:xfrm>
                <a:off x="7121435" y="5650485"/>
                <a:ext cx="6096000" cy="9727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lang="en-US" i="1">
                              <a:latin typeface="Cambria Math" panose="02040503050406030204" pitchFamily="18" charset="0"/>
                            </a:rPr>
                          </m:ctrlPr>
                        </m:eqArrPr>
                        <m:e>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𝐴</m:t>
                                      </m:r>
                                    </m:sub>
                                  </m:sSub>
                                </m:e>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𝑆</m:t>
                                      </m:r>
                                    </m:sub>
                                  </m:sSub>
                                </m:e>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𝑁</m:t>
                                      </m:r>
                                    </m:sub>
                                  </m:sSub>
                                </m:e>
                              </m:eqAr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𝑟𝑒𝑓</m:t>
                                  </m:r>
                                </m:sub>
                              </m:sSub>
                            </m:den>
                          </m:f>
                          <m:nary>
                            <m:naryPr>
                              <m:chr m:val="∬"/>
                              <m:limLoc m:val="subSup"/>
                              <m:supHide m:val="on"/>
                              <m:ctrlPr>
                                <a:rPr lang="en-US" i="1">
                                  <a:latin typeface="Cambria Math" panose="02040503050406030204" pitchFamily="18" charset="0"/>
                                </a:rPr>
                              </m:ctrlPr>
                            </m:naryPr>
                            <m:sub>
                              <m:r>
                                <a:rPr lang="en-US" i="1">
                                  <a:latin typeface="Cambria Math" panose="02040503050406030204" pitchFamily="18" charset="0"/>
                                </a:rPr>
                                <m:t>𝑆</m:t>
                              </m:r>
                            </m:sub>
                            <m:sup/>
                            <m:e>
                              <m:r>
                                <a:rPr lang="en-US" i="1">
                                  <a:latin typeface="Cambria Math" panose="02040503050406030204" pitchFamily="18" charset="0"/>
                                </a:rPr>
                                <m:t> </m:t>
                              </m:r>
                            </m:e>
                          </m:nary>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𝐶</m:t>
                              </m:r>
                            </m:e>
                            <m:sub>
                              <m:r>
                                <a:rPr lang="en-US" i="1">
                                  <a:latin typeface="Cambria Math" panose="02040503050406030204" pitchFamily="18" charset="0"/>
                                </a:rPr>
                                <m:t>𝑝</m:t>
                              </m:r>
                            </m:sub>
                          </m:sSub>
                          <m:acc>
                            <m:accPr>
                              <m:chr m:val="̂"/>
                              <m:ctrlPr>
                                <a:rPr lang="en-US" b="1" i="1">
                                  <a:latin typeface="Cambria Math" panose="02040503050406030204" pitchFamily="18" charset="0"/>
                                </a:rPr>
                              </m:ctrlPr>
                            </m:accPr>
                            <m:e>
                              <m:r>
                                <a:rPr lang="en-US" b="1" i="1">
                                  <a:latin typeface="Cambria Math" panose="02040503050406030204" pitchFamily="18" charset="0"/>
                                </a:rPr>
                                <m:t>𝒏</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𝜏</m:t>
                              </m:r>
                            </m:sub>
                          </m:sSub>
                          <m:acc>
                            <m:accPr>
                              <m:chr m:val="̂"/>
                              <m:ctrlPr>
                                <a:rPr lang="en-US" b="1" i="1">
                                  <a:latin typeface="Cambria Math" panose="02040503050406030204" pitchFamily="18" charset="0"/>
                                </a:rPr>
                              </m:ctrlPr>
                            </m:accPr>
                            <m:e>
                              <m:r>
                                <a:rPr lang="en-US" b="1" i="1">
                                  <a:latin typeface="Cambria Math" panose="02040503050406030204" pitchFamily="18" charset="0"/>
                                </a:rPr>
                                <m:t>𝒕</m:t>
                              </m:r>
                            </m:e>
                          </m:acc>
                          <m:r>
                            <a:rPr lang="en-US" i="1">
                              <a:latin typeface="Cambria Math" panose="02040503050406030204" pitchFamily="18" charset="0"/>
                            </a:rPr>
                            <m:t>) </m:t>
                          </m:r>
                          <m:r>
                            <a:rPr lang="en-US" i="1">
                              <a:latin typeface="Cambria Math" panose="02040503050406030204" pitchFamily="18" charset="0"/>
                            </a:rPr>
                            <m:t>𝑑𝐴</m:t>
                          </m:r>
                        </m:e>
                      </m:eqArr>
                    </m:oMath>
                  </m:oMathPara>
                </a14:m>
                <a:endParaRPr lang="en-US" dirty="0"/>
              </a:p>
            </p:txBody>
          </p:sp>
        </mc:Choice>
        <mc:Fallback xmlns="">
          <p:sp>
            <p:nvSpPr>
              <p:cNvPr id="9" name="TextBox 8">
                <a:extLst>
                  <a:ext uri="{FF2B5EF4-FFF2-40B4-BE49-F238E27FC236}">
                    <a16:creationId xmlns:a16="http://schemas.microsoft.com/office/drawing/2014/main" id="{EE58D427-308D-9DAE-CA6D-B83FAE590D7F}"/>
                  </a:ext>
                </a:extLst>
              </p:cNvPr>
              <p:cNvSpPr txBox="1">
                <a:spLocks noRot="1" noChangeAspect="1" noMove="1" noResize="1" noEditPoints="1" noAdjustHandles="1" noChangeArrowheads="1" noChangeShapeType="1" noTextEdit="1"/>
              </p:cNvSpPr>
              <p:nvPr/>
            </p:nvSpPr>
            <p:spPr>
              <a:xfrm>
                <a:off x="7121435" y="5650485"/>
                <a:ext cx="6096000" cy="972702"/>
              </a:xfrm>
              <a:prstGeom prst="rect">
                <a:avLst/>
              </a:prstGeom>
              <a:blipFill>
                <a:blip r:embed="rId7"/>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24AFA91F-7A73-6D0C-4805-6080F6B07552}"/>
              </a:ext>
            </a:extLst>
          </p:cNvPr>
          <p:cNvSpPr txBox="1"/>
          <p:nvPr/>
        </p:nvSpPr>
        <p:spPr>
          <a:xfrm>
            <a:off x="7658911" y="4569807"/>
            <a:ext cx="1295400" cy="276999"/>
          </a:xfrm>
          <a:prstGeom prst="rect">
            <a:avLst/>
          </a:prstGeom>
          <a:noFill/>
        </p:spPr>
        <p:txBody>
          <a:bodyPr wrap="square">
            <a:spAutoFit/>
          </a:bodyPr>
          <a:lstStyle/>
          <a:p>
            <a:r>
              <a:rPr lang="en-US" sz="1200" i="1" dirty="0">
                <a:solidFill>
                  <a:srgbClr val="000000"/>
                </a:solidFill>
                <a:effectLst/>
                <a:latin typeface="Volkhov"/>
              </a:rPr>
              <a:t>Continuum</a:t>
            </a:r>
            <a:endParaRPr lang="en-US" i="1" dirty="0"/>
          </a:p>
        </p:txBody>
      </p:sp>
      <p:sp>
        <p:nvSpPr>
          <p:cNvPr id="18" name="TextBox 17">
            <a:extLst>
              <a:ext uri="{FF2B5EF4-FFF2-40B4-BE49-F238E27FC236}">
                <a16:creationId xmlns:a16="http://schemas.microsoft.com/office/drawing/2014/main" id="{0154D34F-861F-E5F6-B8BD-CB1EDBF2D96F}"/>
              </a:ext>
            </a:extLst>
          </p:cNvPr>
          <p:cNvSpPr txBox="1"/>
          <p:nvPr/>
        </p:nvSpPr>
        <p:spPr>
          <a:xfrm>
            <a:off x="7780356" y="5904403"/>
            <a:ext cx="1052509" cy="461665"/>
          </a:xfrm>
          <a:prstGeom prst="rect">
            <a:avLst/>
          </a:prstGeom>
          <a:noFill/>
        </p:spPr>
        <p:txBody>
          <a:bodyPr wrap="square">
            <a:spAutoFit/>
          </a:bodyPr>
          <a:lstStyle/>
          <a:p>
            <a:r>
              <a:rPr lang="en-US" sz="1200" i="1" dirty="0">
                <a:solidFill>
                  <a:srgbClr val="000000"/>
                </a:solidFill>
                <a:effectLst/>
                <a:latin typeface="Volkhov"/>
              </a:rPr>
              <a:t>Free Molecular</a:t>
            </a:r>
            <a:endParaRPr lang="en-US" i="1" dirty="0"/>
          </a:p>
        </p:txBody>
      </p:sp>
    </p:spTree>
    <p:extLst>
      <p:ext uri="{BB962C8B-B14F-4D97-AF65-F5344CB8AC3E}">
        <p14:creationId xmlns:p14="http://schemas.microsoft.com/office/powerpoint/2010/main" val="113697171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0E650-C121-328D-F6A6-005AC98D43B5}"/>
              </a:ext>
            </a:extLst>
          </p:cNvPr>
          <p:cNvSpPr>
            <a:spLocks noGrp="1"/>
          </p:cNvSpPr>
          <p:nvPr>
            <p:ph type="title"/>
          </p:nvPr>
        </p:nvSpPr>
        <p:spPr/>
        <p:txBody>
          <a:bodyPr/>
          <a:lstStyle/>
          <a:p>
            <a:r>
              <a:rPr lang="en-US" dirty="0"/>
              <a:t>Uranus Aerocapture Analysis</a:t>
            </a:r>
          </a:p>
        </p:txBody>
      </p:sp>
      <p:sp>
        <p:nvSpPr>
          <p:cNvPr id="4" name="Slide Number Placeholder 3">
            <a:extLst>
              <a:ext uri="{FF2B5EF4-FFF2-40B4-BE49-F238E27FC236}">
                <a16:creationId xmlns:a16="http://schemas.microsoft.com/office/drawing/2014/main" id="{2E6F6281-D89B-9F42-0BCD-44894168D71E}"/>
              </a:ext>
            </a:extLst>
          </p:cNvPr>
          <p:cNvSpPr>
            <a:spLocks noGrp="1"/>
          </p:cNvSpPr>
          <p:nvPr>
            <p:ph type="sldNum" sz="quarter" idx="4"/>
          </p:nvPr>
        </p:nvSpPr>
        <p:spPr/>
        <p:txBody>
          <a:bodyPr/>
          <a:lstStyle/>
          <a:p>
            <a:fld id="{73FCCCAE-C0A6-4BB7-B82B-AC74E56A11C4}" type="slidenum">
              <a:rPr lang="en-US" smtClean="0"/>
              <a:pPr/>
              <a:t>40</a:t>
            </a:fld>
            <a:endParaRPr lang="en-US" dirty="0"/>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F7FA1257-87BA-B981-8D35-6EE4F0C16F79}"/>
                  </a:ext>
                </a:extLst>
              </p:cNvPr>
              <p:cNvGraphicFramePr>
                <a:graphicFrameLocks noGrp="1"/>
              </p:cNvGraphicFramePr>
              <p:nvPr>
                <p:extLst>
                  <p:ext uri="{D42A27DB-BD31-4B8C-83A1-F6EECF244321}">
                    <p14:modId xmlns:p14="http://schemas.microsoft.com/office/powerpoint/2010/main" val="2544856565"/>
                  </p:ext>
                </p:extLst>
              </p:nvPr>
            </p:nvGraphicFramePr>
            <p:xfrm>
              <a:off x="517525" y="1239679"/>
              <a:ext cx="5540375" cy="1835150"/>
            </p:xfrm>
            <a:graphic>
              <a:graphicData uri="http://schemas.openxmlformats.org/drawingml/2006/table">
                <a:tbl>
                  <a:tblPr firstRow="1" firstCol="1" bandRow="1"/>
                  <a:tblGrid>
                    <a:gridCol w="1654175">
                      <a:extLst>
                        <a:ext uri="{9D8B030D-6E8A-4147-A177-3AD203B41FA5}">
                          <a16:colId xmlns:a16="http://schemas.microsoft.com/office/drawing/2014/main" val="1913329833"/>
                        </a:ext>
                      </a:extLst>
                    </a:gridCol>
                    <a:gridCol w="1085850">
                      <a:extLst>
                        <a:ext uri="{9D8B030D-6E8A-4147-A177-3AD203B41FA5}">
                          <a16:colId xmlns:a16="http://schemas.microsoft.com/office/drawing/2014/main" val="3732298596"/>
                        </a:ext>
                      </a:extLst>
                    </a:gridCol>
                    <a:gridCol w="1657350">
                      <a:extLst>
                        <a:ext uri="{9D8B030D-6E8A-4147-A177-3AD203B41FA5}">
                          <a16:colId xmlns:a16="http://schemas.microsoft.com/office/drawing/2014/main" val="801796870"/>
                        </a:ext>
                      </a:extLst>
                    </a:gridCol>
                    <a:gridCol w="1143000">
                      <a:extLst>
                        <a:ext uri="{9D8B030D-6E8A-4147-A177-3AD203B41FA5}">
                          <a16:colId xmlns:a16="http://schemas.microsoft.com/office/drawing/2014/main" val="2749674535"/>
                        </a:ext>
                      </a:extLst>
                    </a:gridCol>
                  </a:tblGrid>
                  <a:tr h="183515">
                    <a:tc gridSpan="2">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Spacecraft Input Parameters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marL="0" marR="0" algn="ctr">
                            <a:spcBef>
                              <a:spcPts val="0"/>
                            </a:spcBef>
                            <a:spcAft>
                              <a:spcPts val="0"/>
                            </a:spcAft>
                            <a:tabLst>
                              <a:tab pos="18288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Entry State</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243010342"/>
                      </a:ext>
                    </a:extLst>
                  </a:tr>
                  <a:tr h="183515">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Initial Mass </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4064 kg</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Inertial Velocity </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24.5 km/s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2346462"/>
                      </a:ext>
                    </a:extLst>
                  </a:tr>
                  <a:tr h="183515">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Trim Angle of Attack (α)</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17</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17</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Lift up EFPA </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-23.806</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0216146"/>
                      </a:ext>
                    </a:extLst>
                  </a:tr>
                  <a:tr h="183515">
                    <a:tc>
                      <a:txBody>
                        <a:bodyPr/>
                        <a:lstStyle/>
                        <a:p>
                          <a:pPr marL="0" marR="0" algn="ctr">
                            <a:spcBef>
                              <a:spcPts val="0"/>
                            </a:spcBef>
                            <a:spcAft>
                              <a:spcPts val="0"/>
                            </a:spcAft>
                            <a:tabLst>
                              <a:tab pos="182880" algn="l"/>
                            </a:tabLst>
                          </a:pPr>
                          <a14:m>
                            <m:oMath xmlns:m="http://schemas.openxmlformats.org/officeDocument/2006/math">
                              <m:sSub>
                                <m:sSubPr>
                                  <m:ctrlPr>
                                    <a:rPr lang="en-US" sz="12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𝐷</m:t>
                                  </m:r>
                                </m:sub>
                              </m:sSub>
                            </m:oMath>
                          </a14:m>
                          <a:r>
                            <a:rPr lang="en-US" sz="1200" dirty="0">
                              <a:effectLst/>
                              <a:latin typeface="Calibri" panose="020F0502020204030204" pitchFamily="34" charset="0"/>
                              <a:ea typeface="Calibri" panose="020F0502020204030204" pitchFamily="34" charset="0"/>
                              <a:cs typeface="Times New Roman" panose="02020603050405020304" pitchFamily="18" charset="0"/>
                            </a:rPr>
                            <a:t> at α=17</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17</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1.436</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Lift down EFPA </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-23.509</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6660757"/>
                      </a:ext>
                    </a:extLst>
                  </a:tr>
                  <a:tr h="183515">
                    <a:tc>
                      <a:txBody>
                        <a:bodyPr/>
                        <a:lstStyle/>
                        <a:p>
                          <a:pPr marL="0" marR="0" algn="ctr">
                            <a:spcBef>
                              <a:spcPts val="0"/>
                            </a:spcBef>
                            <a:spcAft>
                              <a:spcPts val="0"/>
                            </a:spcAft>
                            <a:tabLst>
                              <a:tab pos="182880" algn="l"/>
                            </a:tabLst>
                          </a:pPr>
                          <a14:m>
                            <m:oMath xmlns:m="http://schemas.openxmlformats.org/officeDocument/2006/math">
                              <m:sSub>
                                <m:sSubPr>
                                  <m:ctrlPr>
                                    <a:rPr lang="en-US" sz="12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sub>
                              </m:sSub>
                            </m:oMath>
                          </a14:m>
                          <a:r>
                            <a:rPr lang="en-US" sz="1200" dirty="0">
                              <a:effectLst/>
                              <a:latin typeface="Calibri" panose="020F0502020204030204" pitchFamily="34" charset="0"/>
                              <a:ea typeface="Calibri" panose="020F0502020204030204" pitchFamily="34" charset="0"/>
                              <a:cs typeface="Times New Roman" panose="02020603050405020304" pitchFamily="18" charset="0"/>
                            </a:rPr>
                            <a:t> at α=17</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17</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14:m>
                            <m:oMath xmlns:m="http://schemas.openxmlformats.org/officeDocument/2006/math">
                              <m:r>
                                <a:rPr lang="en-US" sz="12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200" dirty="0">
                              <a:effectLst/>
                              <a:latin typeface="Calibri" panose="020F0502020204030204" pitchFamily="34" charset="0"/>
                              <a:ea typeface="Calibri" panose="020F0502020204030204" pitchFamily="34" charset="0"/>
                              <a:cs typeface="Times New Roman" panose="02020603050405020304" pitchFamily="18" charset="0"/>
                            </a:rPr>
                            <a:t>0.378</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Planetocentric Altitude </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4000 km</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6010112"/>
                      </a:ext>
                    </a:extLst>
                  </a:tr>
                  <a:tr h="183515">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Diameter</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5 m</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Longitude (deg)</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47.5</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1013635"/>
                      </a:ext>
                    </a:extLst>
                  </a:tr>
                  <a:tr h="183515">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Nose Radius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1.25 m</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Azimuth (deg)</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-90</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8396223"/>
                      </a:ext>
                    </a:extLst>
                  </a:tr>
                  <a:tr h="183515">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Sphere Cone Angle</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70</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Geocentric Latitude </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37</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0609251"/>
                      </a:ext>
                    </a:extLst>
                  </a:tr>
                  <a:tr h="183515">
                    <a:tc>
                      <a:txBody>
                        <a:bodyPr/>
                        <a:lstStyle/>
                        <a:p>
                          <a:pPr marL="0" marR="0" algn="ctr">
                            <a:spcBef>
                              <a:spcPts val="0"/>
                            </a:spcBef>
                            <a:spcAft>
                              <a:spcPts val="0"/>
                            </a:spcAft>
                            <a:tabLst>
                              <a:tab pos="182880" algn="l"/>
                            </a:tabLst>
                          </a:pPr>
                          <a14:m>
                            <m:oMath xmlns:m="http://schemas.openxmlformats.org/officeDocument/2006/math">
                              <m:sSub>
                                <m:sSubPr>
                                  <m:ctrlPr>
                                    <a:rPr lang="en-US" sz="12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𝐶</m:t>
                                  </m:r>
                                </m:sub>
                              </m:sSub>
                            </m:oMath>
                          </a14:m>
                          <a:r>
                            <a:rPr lang="en-US" sz="1200" dirty="0">
                              <a:effectLst/>
                              <a:latin typeface="Calibri" panose="020F0502020204030204" pitchFamily="34" charset="0"/>
                              <a:ea typeface="Calibri" panose="020F0502020204030204" pitchFamily="34" charset="0"/>
                              <a:cs typeface="Times New Roman" panose="02020603050405020304" pitchFamily="18" charset="0"/>
                            </a:rPr>
                            <a:t> at α=0</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128.4 kg/m^2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Target Apoapsis Altitude</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500000 km</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2460745"/>
                      </a:ext>
                    </a:extLst>
                  </a:tr>
                  <a:tr h="183515">
                    <a:tc>
                      <a:txBody>
                        <a:bodyPr/>
                        <a:lstStyle/>
                        <a:p>
                          <a:pPr marL="0" marR="0" algn="ctr">
                            <a:spcBef>
                              <a:spcPts val="0"/>
                            </a:spcBef>
                            <a:spcAft>
                              <a:spcPts val="0"/>
                            </a:spcAft>
                            <a:tabLst>
                              <a:tab pos="182880" algn="l"/>
                            </a:tabLst>
                          </a:pPr>
                          <a14:m>
                            <m:oMath xmlns:m="http://schemas.openxmlformats.org/officeDocument/2006/math">
                              <m:sSub>
                                <m:sSubPr>
                                  <m:ctrlPr>
                                    <a:rPr lang="en-US" sz="12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𝐶</m:t>
                                  </m:r>
                                </m:sub>
                              </m:sSub>
                            </m:oMath>
                          </a14:m>
                          <a:r>
                            <a:rPr lang="en-US" sz="1200" dirty="0">
                              <a:effectLst/>
                              <a:latin typeface="Calibri" panose="020F0502020204030204" pitchFamily="34" charset="0"/>
                              <a:ea typeface="Calibri" panose="020F0502020204030204" pitchFamily="34" charset="0"/>
                              <a:cs typeface="Times New Roman" panose="02020603050405020304" pitchFamily="18" charset="0"/>
                            </a:rPr>
                            <a:t> at α=17</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17</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144.1 kg/m^2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Atmosphere Cutoff</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4000 km</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2735596"/>
                      </a:ext>
                    </a:extLst>
                  </a:tr>
                </a:tbl>
              </a:graphicData>
            </a:graphic>
          </p:graphicFrame>
        </mc:Choice>
        <mc:Fallback xmlns="">
          <p:graphicFrame>
            <p:nvGraphicFramePr>
              <p:cNvPr id="6" name="Table 5">
                <a:extLst>
                  <a:ext uri="{FF2B5EF4-FFF2-40B4-BE49-F238E27FC236}">
                    <a16:creationId xmlns:a16="http://schemas.microsoft.com/office/drawing/2014/main" id="{F7FA1257-87BA-B981-8D35-6EE4F0C16F79}"/>
                  </a:ext>
                </a:extLst>
              </p:cNvPr>
              <p:cNvGraphicFramePr>
                <a:graphicFrameLocks noGrp="1"/>
              </p:cNvGraphicFramePr>
              <p:nvPr>
                <p:extLst>
                  <p:ext uri="{D42A27DB-BD31-4B8C-83A1-F6EECF244321}">
                    <p14:modId xmlns:p14="http://schemas.microsoft.com/office/powerpoint/2010/main" val="2544856565"/>
                  </p:ext>
                </p:extLst>
              </p:nvPr>
            </p:nvGraphicFramePr>
            <p:xfrm>
              <a:off x="517525" y="1239679"/>
              <a:ext cx="5540375" cy="1835150"/>
            </p:xfrm>
            <a:graphic>
              <a:graphicData uri="http://schemas.openxmlformats.org/drawingml/2006/table">
                <a:tbl>
                  <a:tblPr firstRow="1" firstCol="1" bandRow="1"/>
                  <a:tblGrid>
                    <a:gridCol w="1654175">
                      <a:extLst>
                        <a:ext uri="{9D8B030D-6E8A-4147-A177-3AD203B41FA5}">
                          <a16:colId xmlns:a16="http://schemas.microsoft.com/office/drawing/2014/main" val="1913329833"/>
                        </a:ext>
                      </a:extLst>
                    </a:gridCol>
                    <a:gridCol w="1085850">
                      <a:extLst>
                        <a:ext uri="{9D8B030D-6E8A-4147-A177-3AD203B41FA5}">
                          <a16:colId xmlns:a16="http://schemas.microsoft.com/office/drawing/2014/main" val="3732298596"/>
                        </a:ext>
                      </a:extLst>
                    </a:gridCol>
                    <a:gridCol w="1657350">
                      <a:extLst>
                        <a:ext uri="{9D8B030D-6E8A-4147-A177-3AD203B41FA5}">
                          <a16:colId xmlns:a16="http://schemas.microsoft.com/office/drawing/2014/main" val="801796870"/>
                        </a:ext>
                      </a:extLst>
                    </a:gridCol>
                    <a:gridCol w="1143000">
                      <a:extLst>
                        <a:ext uri="{9D8B030D-6E8A-4147-A177-3AD203B41FA5}">
                          <a16:colId xmlns:a16="http://schemas.microsoft.com/office/drawing/2014/main" val="2749674535"/>
                        </a:ext>
                      </a:extLst>
                    </a:gridCol>
                  </a:tblGrid>
                  <a:tr h="183515">
                    <a:tc gridSpan="2">
                      <a:txBody>
                        <a:bodyPr/>
                        <a:lstStyle/>
                        <a:p>
                          <a:pPr marL="0" marR="0" algn="ctr">
                            <a:spcBef>
                              <a:spcPts val="0"/>
                            </a:spcBef>
                            <a:spcAft>
                              <a:spcPts val="0"/>
                            </a:spcAft>
                            <a:tabLst>
                              <a:tab pos="182880" algn="l"/>
                            </a:tabLst>
                          </a:pPr>
                          <a:r>
                            <a:rPr lang="en-US" sz="1200" b="1">
                              <a:effectLst/>
                              <a:latin typeface="Calibri" panose="020F0502020204030204" pitchFamily="34" charset="0"/>
                              <a:ea typeface="Calibri" panose="020F0502020204030204" pitchFamily="34" charset="0"/>
                              <a:cs typeface="Times New Roman" panose="02020603050405020304" pitchFamily="18" charset="0"/>
                            </a:rPr>
                            <a:t>Spacecraft Input Parameters</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marL="0" marR="0" algn="ctr">
                            <a:spcBef>
                              <a:spcPts val="0"/>
                            </a:spcBef>
                            <a:spcAft>
                              <a:spcPts val="0"/>
                            </a:spcAft>
                            <a:tabLst>
                              <a:tab pos="182880" algn="l"/>
                            </a:tabLst>
                          </a:pPr>
                          <a:r>
                            <a:rPr lang="en-US" sz="1200" b="1">
                              <a:effectLst/>
                              <a:latin typeface="Calibri" panose="020F0502020204030204" pitchFamily="34" charset="0"/>
                              <a:ea typeface="Calibri" panose="020F0502020204030204" pitchFamily="34" charset="0"/>
                              <a:cs typeface="Times New Roman" panose="02020603050405020304" pitchFamily="18" charset="0"/>
                            </a:rPr>
                            <a:t>Entry State</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243010342"/>
                      </a:ext>
                    </a:extLst>
                  </a:tr>
                  <a:tr h="183515">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Initial Mass </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4064 kg</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Inertial Velocity </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24.5 km/s</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2346462"/>
                      </a:ext>
                    </a:extLst>
                  </a:tr>
                  <a:tr h="183515">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Trim Angle of Attack (α)</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17</a:t>
                          </a:r>
                          <a:r>
                            <a:rPr lang="en-US" sz="1200">
                              <a:effectLst/>
                              <a:latin typeface="Times New Roman" panose="02020603050405020304" pitchFamily="18" charset="0"/>
                              <a:ea typeface="Calibri" panose="020F0502020204030204" pitchFamily="34" charset="0"/>
                              <a:cs typeface="Times New Roman" panose="02020603050405020304" pitchFamily="18" charset="0"/>
                            </a:rPr>
                            <a:t>°/-</a:t>
                          </a:r>
                          <a:r>
                            <a:rPr lang="en-US" sz="1200">
                              <a:effectLst/>
                              <a:latin typeface="Calibri" panose="020F0502020204030204" pitchFamily="34" charset="0"/>
                              <a:ea typeface="Calibri" panose="020F0502020204030204" pitchFamily="34" charset="0"/>
                              <a:cs typeface="Times New Roman" panose="02020603050405020304" pitchFamily="18" charset="0"/>
                            </a:rPr>
                            <a:t>17</a:t>
                          </a:r>
                          <a:r>
                            <a:rPr lang="en-US" sz="12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Lift up EFPA </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-23.806</a:t>
                          </a:r>
                          <a:r>
                            <a:rPr lang="en-US" sz="12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0216146"/>
                      </a:ext>
                    </a:extLst>
                  </a:tr>
                  <a:tr h="183515">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68" t="-326667" r="-235294" b="-656667"/>
                          </a:stretch>
                        </a:blip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1.436</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Lift down EFPA </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-23.509</a:t>
                          </a:r>
                          <a:r>
                            <a:rPr lang="en-US" sz="12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6660757"/>
                      </a:ext>
                    </a:extLst>
                  </a:tr>
                  <a:tr h="183515">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68" t="-426667" r="-235294" b="-556667"/>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53371" t="-426667" r="-259551" b="-556667"/>
                          </a:stretch>
                        </a:blip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Planetocentric Altitude </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MS Mincho" panose="02020609040205080304" pitchFamily="49" charset="-128"/>
                              <a:cs typeface="Times New Roman" panose="02020603050405020304" pitchFamily="18" charset="0"/>
                            </a:rPr>
                            <a:t>4000 km</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6010112"/>
                      </a:ext>
                    </a:extLst>
                  </a:tr>
                  <a:tr h="183515">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Diameter</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5 m</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Longitude (deg)</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47.5</a:t>
                          </a:r>
                          <a:r>
                            <a:rPr lang="en-US" sz="12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1013635"/>
                      </a:ext>
                    </a:extLst>
                  </a:tr>
                  <a:tr h="183515">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Nose Radius</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1.25 m</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Azimuth (deg)</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-90</a:t>
                          </a:r>
                          <a:r>
                            <a:rPr lang="en-US" sz="12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8396223"/>
                      </a:ext>
                    </a:extLst>
                  </a:tr>
                  <a:tr h="183515">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Sphere Cone Angle</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70</a:t>
                          </a:r>
                          <a:r>
                            <a:rPr lang="en-US" sz="12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Geocentric Latitude </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37</a:t>
                          </a:r>
                          <a:r>
                            <a:rPr lang="en-US" sz="12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0609251"/>
                      </a:ext>
                    </a:extLst>
                  </a:tr>
                  <a:tr h="183515">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68" t="-830000" r="-235294" b="-153333"/>
                          </a:stretch>
                        </a:blip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128.4 kg/m^2</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Target Apoapsis Altitude</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500000 km</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2460745"/>
                      </a:ext>
                    </a:extLst>
                  </a:tr>
                  <a:tr h="183515">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68" t="-930000" r="-235294" b="-53333"/>
                          </a:stretch>
                        </a:blip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144.1 kg/m^2</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Atmosphere Cutoff</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tabLst>
                              <a:tab pos="18288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4000 km</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273559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039D2540-CFBF-2399-7DFD-C46C1DE3071D}"/>
                  </a:ext>
                </a:extLst>
              </p:cNvPr>
              <p:cNvGraphicFramePr>
                <a:graphicFrameLocks noGrp="1"/>
              </p:cNvGraphicFramePr>
              <p:nvPr>
                <p:extLst>
                  <p:ext uri="{D42A27DB-BD31-4B8C-83A1-F6EECF244321}">
                    <p14:modId xmlns:p14="http://schemas.microsoft.com/office/powerpoint/2010/main" val="494165770"/>
                  </p:ext>
                </p:extLst>
              </p:nvPr>
            </p:nvGraphicFramePr>
            <p:xfrm>
              <a:off x="517525" y="3182462"/>
              <a:ext cx="4471035" cy="1201420"/>
            </p:xfrm>
            <a:graphic>
              <a:graphicData uri="http://schemas.openxmlformats.org/drawingml/2006/table">
                <a:tbl>
                  <a:tblPr firstRow="1" firstCol="1" bandRow="1"/>
                  <a:tblGrid>
                    <a:gridCol w="1489710">
                      <a:extLst>
                        <a:ext uri="{9D8B030D-6E8A-4147-A177-3AD203B41FA5}">
                          <a16:colId xmlns:a16="http://schemas.microsoft.com/office/drawing/2014/main" val="64345035"/>
                        </a:ext>
                      </a:extLst>
                    </a:gridCol>
                    <a:gridCol w="1391285">
                      <a:extLst>
                        <a:ext uri="{9D8B030D-6E8A-4147-A177-3AD203B41FA5}">
                          <a16:colId xmlns:a16="http://schemas.microsoft.com/office/drawing/2014/main" val="1695758505"/>
                        </a:ext>
                      </a:extLst>
                    </a:gridCol>
                    <a:gridCol w="1590040">
                      <a:extLst>
                        <a:ext uri="{9D8B030D-6E8A-4147-A177-3AD203B41FA5}">
                          <a16:colId xmlns:a16="http://schemas.microsoft.com/office/drawing/2014/main" val="2324522548"/>
                        </a:ext>
                      </a:extLst>
                    </a:gridCol>
                  </a:tblGrid>
                  <a:tr h="398145">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α</a:t>
                          </a:r>
                          <a:r>
                            <a:rPr lang="en-US" sz="1200" dirty="0">
                              <a:effectLst/>
                              <a:latin typeface="Calibri" panose="020F0502020204030204" pitchFamily="34" charset="0"/>
                              <a:ea typeface="Calibri" panose="020F0502020204030204" pitchFamily="34" charset="0"/>
                              <a:cs typeface="Times New Roman" panose="02020603050405020304" pitchFamily="18" charset="0"/>
                            </a:rPr>
                            <a:t>=17</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 alt = 310 km, Mach=26.93</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Calorically Perfect (γ=1.45)</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Chemical Equilibrium (</a:t>
                          </a:r>
                          <a14:m>
                            <m:oMath xmlns:m="http://schemas.openxmlformats.org/officeDocument/2006/math">
                              <m:sSub>
                                <m:sSubPr>
                                  <m:ctrlPr>
                                    <a:rPr lang="en-US" sz="12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𝐻</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𝐻𝑒</m:t>
                              </m:r>
                            </m:oMath>
                          </a14:m>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762180"/>
                      </a:ext>
                    </a:extLst>
                  </a:tr>
                  <a:tr h="205105">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𝐴</m:t>
                                    </m:r>
                                  </m:sub>
                                </m:sSub>
                              </m:oMath>
                            </m:oMathPara>
                          </a14:m>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1.4836</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1.5840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7213112"/>
                      </a:ext>
                    </a:extLst>
                  </a:tr>
                  <a:tr h="199390">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𝑁</m:t>
                                    </m:r>
                                  </m:sub>
                                </m:sSub>
                              </m:oMath>
                            </m:oMathPara>
                          </a14:m>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0.0587</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0.0627</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4737498"/>
                      </a:ext>
                    </a:extLst>
                  </a:tr>
                  <a:tr h="199390">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𝐷</m:t>
                                    </m:r>
                                  </m:sub>
                                </m:sSub>
                              </m:oMath>
                            </m:oMathPara>
                          </a14:m>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1.4360</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1.5331</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8278968"/>
                      </a:ext>
                    </a:extLst>
                  </a:tr>
                  <a:tr h="199390">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sub>
                                </m:sSub>
                              </m:oMath>
                            </m:oMathPara>
                          </a14:m>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0.3776</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0.4032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2123538"/>
                      </a:ext>
                    </a:extLst>
                  </a:tr>
                </a:tbl>
              </a:graphicData>
            </a:graphic>
          </p:graphicFrame>
        </mc:Choice>
        <mc:Fallback xmlns="">
          <p:graphicFrame>
            <p:nvGraphicFramePr>
              <p:cNvPr id="8" name="Table 7">
                <a:extLst>
                  <a:ext uri="{FF2B5EF4-FFF2-40B4-BE49-F238E27FC236}">
                    <a16:creationId xmlns:a16="http://schemas.microsoft.com/office/drawing/2014/main" id="{039D2540-CFBF-2399-7DFD-C46C1DE3071D}"/>
                  </a:ext>
                </a:extLst>
              </p:cNvPr>
              <p:cNvGraphicFramePr>
                <a:graphicFrameLocks noGrp="1"/>
              </p:cNvGraphicFramePr>
              <p:nvPr>
                <p:extLst>
                  <p:ext uri="{D42A27DB-BD31-4B8C-83A1-F6EECF244321}">
                    <p14:modId xmlns:p14="http://schemas.microsoft.com/office/powerpoint/2010/main" val="494165770"/>
                  </p:ext>
                </p:extLst>
              </p:nvPr>
            </p:nvGraphicFramePr>
            <p:xfrm>
              <a:off x="517525" y="3182462"/>
              <a:ext cx="4471035" cy="1201420"/>
            </p:xfrm>
            <a:graphic>
              <a:graphicData uri="http://schemas.openxmlformats.org/drawingml/2006/table">
                <a:tbl>
                  <a:tblPr firstRow="1" firstCol="1" bandRow="1"/>
                  <a:tblGrid>
                    <a:gridCol w="1489710">
                      <a:extLst>
                        <a:ext uri="{9D8B030D-6E8A-4147-A177-3AD203B41FA5}">
                          <a16:colId xmlns:a16="http://schemas.microsoft.com/office/drawing/2014/main" val="64345035"/>
                        </a:ext>
                      </a:extLst>
                    </a:gridCol>
                    <a:gridCol w="1391285">
                      <a:extLst>
                        <a:ext uri="{9D8B030D-6E8A-4147-A177-3AD203B41FA5}">
                          <a16:colId xmlns:a16="http://schemas.microsoft.com/office/drawing/2014/main" val="1695758505"/>
                        </a:ext>
                      </a:extLst>
                    </a:gridCol>
                    <a:gridCol w="1590040">
                      <a:extLst>
                        <a:ext uri="{9D8B030D-6E8A-4147-A177-3AD203B41FA5}">
                          <a16:colId xmlns:a16="http://schemas.microsoft.com/office/drawing/2014/main" val="2324522548"/>
                        </a:ext>
                      </a:extLst>
                    </a:gridCol>
                  </a:tblGrid>
                  <a:tr h="398145">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α</a:t>
                          </a:r>
                          <a:r>
                            <a:rPr lang="en-US" sz="1200">
                              <a:effectLst/>
                              <a:latin typeface="Calibri" panose="020F0502020204030204" pitchFamily="34" charset="0"/>
                              <a:ea typeface="Calibri" panose="020F0502020204030204" pitchFamily="34" charset="0"/>
                              <a:cs typeface="Times New Roman" panose="02020603050405020304" pitchFamily="18" charset="0"/>
                            </a:rPr>
                            <a:t>=17</a:t>
                          </a:r>
                          <a:r>
                            <a:rPr lang="en-US" sz="1200">
                              <a:effectLst/>
                              <a:latin typeface="Times New Roman" panose="02020603050405020304" pitchFamily="18" charset="0"/>
                              <a:ea typeface="Calibri" panose="020F0502020204030204" pitchFamily="34" charset="0"/>
                              <a:cs typeface="Times New Roman" panose="02020603050405020304" pitchFamily="18" charset="0"/>
                            </a:rPr>
                            <a:t>°</a:t>
                          </a:r>
                          <a:r>
                            <a:rPr lang="en-US" sz="1200">
                              <a:effectLst/>
                              <a:latin typeface="Calibri" panose="020F0502020204030204" pitchFamily="34" charset="0"/>
                              <a:ea typeface="Calibri" panose="020F0502020204030204" pitchFamily="34" charset="0"/>
                              <a:cs typeface="Times New Roman" panose="02020603050405020304" pitchFamily="18" charset="0"/>
                            </a:rPr>
                            <a:t>, alt = 310 km, Mach=26.93</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Calorically Perfect (γ=1.45)</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81992" t="-12121" r="-766" b="-219697"/>
                          </a:stretch>
                        </a:blipFill>
                      </a:tcPr>
                    </a:tc>
                    <a:extLst>
                      <a:ext uri="{0D108BD9-81ED-4DB2-BD59-A6C34878D82A}">
                        <a16:rowId xmlns:a16="http://schemas.microsoft.com/office/drawing/2014/main" val="1161762180"/>
                      </a:ext>
                    </a:extLst>
                  </a:tr>
                  <a:tr h="205105">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08" t="-224242" r="-200816" b="-339394"/>
                          </a:stretch>
                        </a:blip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1.4836</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1.5840</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7213112"/>
                      </a:ext>
                    </a:extLst>
                  </a:tr>
                  <a:tr h="19939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08" t="-324242" r="-200816" b="-239394"/>
                          </a:stretch>
                        </a:blip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0.0587</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0.0627</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4737498"/>
                      </a:ext>
                    </a:extLst>
                  </a:tr>
                  <a:tr h="19939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08" t="-424242" r="-200816" b="-139394"/>
                          </a:stretch>
                        </a:blip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1.4360</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1.5331</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8278968"/>
                      </a:ext>
                    </a:extLst>
                  </a:tr>
                  <a:tr h="19939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08" t="-524242" r="-200816" b="-39394"/>
                          </a:stretch>
                        </a:blip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0.3776</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0.4032</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2123538"/>
                      </a:ext>
                    </a:extLst>
                  </a:tr>
                </a:tbl>
              </a:graphicData>
            </a:graphic>
          </p:graphicFrame>
        </mc:Fallback>
      </mc:AlternateContent>
      <p:pic>
        <p:nvPicPr>
          <p:cNvPr id="3" name="Picture 2">
            <a:extLst>
              <a:ext uri="{FF2B5EF4-FFF2-40B4-BE49-F238E27FC236}">
                <a16:creationId xmlns:a16="http://schemas.microsoft.com/office/drawing/2014/main" id="{ADEA9A98-BFA6-964A-ECC8-5FD05C6791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44285" y="1431607"/>
            <a:ext cx="5330190" cy="3994785"/>
          </a:xfrm>
          <a:prstGeom prst="rect">
            <a:avLst/>
          </a:prstGeom>
          <a:noFill/>
          <a:ln>
            <a:noFill/>
          </a:ln>
        </p:spPr>
      </p:pic>
      <p:sp>
        <p:nvSpPr>
          <p:cNvPr id="5" name="Text Box 2">
            <a:extLst>
              <a:ext uri="{FF2B5EF4-FFF2-40B4-BE49-F238E27FC236}">
                <a16:creationId xmlns:a16="http://schemas.microsoft.com/office/drawing/2014/main" id="{37F1D863-2510-3E28-14BA-BA6D2CE2D643}"/>
              </a:ext>
            </a:extLst>
          </p:cNvPr>
          <p:cNvSpPr txBox="1">
            <a:spLocks noChangeArrowheads="1"/>
          </p:cNvSpPr>
          <p:nvPr/>
        </p:nvSpPr>
        <p:spPr bwMode="auto">
          <a:xfrm>
            <a:off x="9571513" y="2219959"/>
            <a:ext cx="2571750" cy="1209040"/>
          </a:xfrm>
          <a:prstGeom prst="rect">
            <a:avLst/>
          </a:prstGeom>
          <a:noFill/>
          <a:ln w="9525">
            <a:noFill/>
            <a:miter lim="800000"/>
            <a:headEnd/>
            <a:tailEnd/>
          </a:ln>
        </p:spPr>
        <p:txBody>
          <a:bodyPr rot="0" vert="horz" wrap="square" lIns="91440" tIns="45720" rIns="91440" bIns="45720" anchor="t" anchorCtr="0">
            <a:noAutofit/>
          </a:bodyPr>
          <a:lstStyle/>
          <a:p>
            <a:pPr marL="457200" marR="0" indent="-228600">
              <a:spcBef>
                <a:spcPts val="0"/>
              </a:spcBef>
              <a:spcAft>
                <a:spcPts val="0"/>
              </a:spcAft>
              <a:buFont typeface="Arial" panose="020B0604020202020204" pitchFamily="34" charset="0"/>
              <a:buChar char="•"/>
            </a:pPr>
            <a:r>
              <a:rPr lang="en-US" sz="1000" i="1" dirty="0">
                <a:effectLst/>
                <a:latin typeface="Times New Roman" panose="02020603050405020304" pitchFamily="18" charset="0"/>
                <a:ea typeface="SimSun" panose="02010600030101010101" pitchFamily="2" charset="-122"/>
              </a:rPr>
              <a:t>Vehicle diameter varied from 4-6 m</a:t>
            </a:r>
            <a:endParaRPr lang="en-US" sz="1200" dirty="0">
              <a:effectLst/>
              <a:latin typeface="Times New Roman" panose="02020603050405020304" pitchFamily="18" charset="0"/>
              <a:ea typeface="SimSun" panose="02010600030101010101" pitchFamily="2" charset="-122"/>
            </a:endParaRPr>
          </a:p>
          <a:p>
            <a:pPr marL="457200" marR="0" indent="-228600">
              <a:spcBef>
                <a:spcPts val="0"/>
              </a:spcBef>
              <a:spcAft>
                <a:spcPts val="0"/>
              </a:spcAft>
              <a:buFont typeface="Arial" panose="020B0604020202020204" pitchFamily="34" charset="0"/>
              <a:buChar char="•"/>
            </a:pPr>
            <a:r>
              <a:rPr lang="en-US" sz="1000" i="1" dirty="0">
                <a:effectLst/>
                <a:latin typeface="Times New Roman" panose="02020603050405020304" pitchFamily="18" charset="0"/>
                <a:ea typeface="SimSun" panose="02010600030101010101" pitchFamily="2" charset="-122"/>
              </a:rPr>
              <a:t>Nose radius is ¼ the vehicle diameter</a:t>
            </a:r>
            <a:endParaRPr lang="en-US" sz="1200" dirty="0">
              <a:effectLst/>
              <a:latin typeface="Times New Roman" panose="02020603050405020304" pitchFamily="18" charset="0"/>
              <a:ea typeface="SimSun" panose="02010600030101010101" pitchFamily="2" charset="-122"/>
            </a:endParaRPr>
          </a:p>
          <a:p>
            <a:pPr marL="457200" marR="0" indent="-228600">
              <a:spcBef>
                <a:spcPts val="0"/>
              </a:spcBef>
              <a:spcAft>
                <a:spcPts val="0"/>
              </a:spcAft>
              <a:buFont typeface="Arial" panose="020B0604020202020204" pitchFamily="34" charset="0"/>
              <a:buChar char="•"/>
            </a:pPr>
            <a:r>
              <a:rPr lang="en-US" sz="1000" i="1" dirty="0">
                <a:effectLst/>
                <a:latin typeface="Times New Roman" panose="02020603050405020304" pitchFamily="18" charset="0"/>
                <a:ea typeface="SimSun" panose="02010600030101010101" pitchFamily="2" charset="-122"/>
              </a:rPr>
              <a:t>70° Sphere Cone</a:t>
            </a:r>
            <a:endParaRPr lang="en-US" sz="1200" dirty="0">
              <a:effectLst/>
              <a:latin typeface="Times New Roman" panose="02020603050405020304" pitchFamily="18" charset="0"/>
              <a:ea typeface="SimSun" panose="02010600030101010101" pitchFamily="2" charset="-122"/>
            </a:endParaRPr>
          </a:p>
          <a:p>
            <a:pPr marL="457200" marR="0" indent="-228600">
              <a:spcBef>
                <a:spcPts val="0"/>
              </a:spcBef>
              <a:spcAft>
                <a:spcPts val="0"/>
              </a:spcAft>
              <a:buFont typeface="Arial" panose="020B0604020202020204" pitchFamily="34" charset="0"/>
              <a:buChar char="•"/>
            </a:pPr>
            <a:r>
              <a:rPr lang="en-US" sz="1000" i="1" dirty="0">
                <a:effectLst/>
                <a:latin typeface="Times New Roman" panose="02020603050405020304" pitchFamily="18" charset="0"/>
                <a:ea typeface="SimSun" panose="02010600030101010101" pitchFamily="2" charset="-122"/>
              </a:rPr>
              <a:t>α=0°</a:t>
            </a:r>
            <a:endParaRPr lang="en-US" sz="1200" dirty="0">
              <a:effectLst/>
              <a:latin typeface="Times New Roman" panose="02020603050405020304" pitchFamily="18" charset="0"/>
              <a:ea typeface="SimSun" panose="02010600030101010101" pitchFamily="2" charset="-122"/>
            </a:endParaRPr>
          </a:p>
          <a:p>
            <a:pPr marL="457200" marR="0" indent="-228600">
              <a:spcBef>
                <a:spcPts val="0"/>
              </a:spcBef>
              <a:spcAft>
                <a:spcPts val="0"/>
              </a:spcAft>
              <a:buFont typeface="Arial" panose="020B0604020202020204" pitchFamily="34" charset="0"/>
              <a:buChar char="•"/>
            </a:pPr>
            <a:r>
              <a:rPr lang="en-US" sz="1000" i="1" dirty="0">
                <a:effectLst/>
                <a:latin typeface="Times New Roman" panose="02020603050405020304" pitchFamily="18" charset="0"/>
                <a:ea typeface="SimSun" panose="02010600030101010101" pitchFamily="2" charset="-122"/>
              </a:rPr>
              <a:t>37° Lat, 47.5° Long</a:t>
            </a:r>
            <a:endParaRPr lang="en-US" sz="1200" dirty="0">
              <a:effectLst/>
              <a:latin typeface="Times New Roman" panose="02020603050405020304" pitchFamily="18" charset="0"/>
              <a:ea typeface="SimSun" panose="02010600030101010101" pitchFamily="2" charset="-122"/>
            </a:endParaRPr>
          </a:p>
          <a:p>
            <a:pPr marL="457200" marR="0" indent="-228600">
              <a:spcBef>
                <a:spcPts val="0"/>
              </a:spcBef>
              <a:spcAft>
                <a:spcPts val="0"/>
              </a:spcAft>
              <a:buFont typeface="Arial" panose="020B0604020202020204" pitchFamily="34" charset="0"/>
              <a:buChar char="•"/>
            </a:pPr>
            <a:r>
              <a:rPr lang="en-US" sz="1000" i="1" dirty="0">
                <a:effectLst/>
                <a:latin typeface="Times New Roman" panose="02020603050405020304" pitchFamily="18" charset="0"/>
                <a:ea typeface="SimSun" panose="02010600030101010101" pitchFamily="2" charset="-122"/>
              </a:rPr>
              <a:t>JD = 2466659</a:t>
            </a:r>
            <a:endParaRPr lang="en-US" sz="1200" dirty="0">
              <a:effectLst/>
              <a:latin typeface="Times New Roman" panose="02020603050405020304" pitchFamily="18" charset="0"/>
              <a:ea typeface="SimSun" panose="02010600030101010101" pitchFamily="2" charset="-122"/>
            </a:endParaRPr>
          </a:p>
          <a:p>
            <a:pPr marL="457200" marR="0">
              <a:spcBef>
                <a:spcPts val="0"/>
              </a:spcBef>
              <a:spcAft>
                <a:spcPts val="0"/>
              </a:spcAft>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83600887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0E650-C121-328D-F6A6-005AC98D43B5}"/>
              </a:ext>
            </a:extLst>
          </p:cNvPr>
          <p:cNvSpPr>
            <a:spLocks noGrp="1"/>
          </p:cNvSpPr>
          <p:nvPr>
            <p:ph type="title"/>
          </p:nvPr>
        </p:nvSpPr>
        <p:spPr/>
        <p:txBody>
          <a:bodyPr/>
          <a:lstStyle/>
          <a:p>
            <a:r>
              <a:rPr lang="en-US" dirty="0"/>
              <a:t>Uranus Aerocapture Analysis</a:t>
            </a:r>
          </a:p>
        </p:txBody>
      </p:sp>
      <p:sp>
        <p:nvSpPr>
          <p:cNvPr id="4" name="Slide Number Placeholder 3">
            <a:extLst>
              <a:ext uri="{FF2B5EF4-FFF2-40B4-BE49-F238E27FC236}">
                <a16:creationId xmlns:a16="http://schemas.microsoft.com/office/drawing/2014/main" id="{2E6F6281-D89B-9F42-0BCD-44894168D71E}"/>
              </a:ext>
            </a:extLst>
          </p:cNvPr>
          <p:cNvSpPr>
            <a:spLocks noGrp="1"/>
          </p:cNvSpPr>
          <p:nvPr>
            <p:ph type="sldNum" sz="quarter" idx="4"/>
          </p:nvPr>
        </p:nvSpPr>
        <p:spPr/>
        <p:txBody>
          <a:bodyPr/>
          <a:lstStyle/>
          <a:p>
            <a:fld id="{73FCCCAE-C0A6-4BB7-B82B-AC74E56A11C4}" type="slidenum">
              <a:rPr lang="en-US" smtClean="0"/>
              <a:pPr/>
              <a:t>41</a:t>
            </a:fld>
            <a:endParaRPr lang="en-US" dirty="0"/>
          </a:p>
        </p:txBody>
      </p:sp>
      <p:grpSp>
        <p:nvGrpSpPr>
          <p:cNvPr id="3" name="Group 2">
            <a:extLst>
              <a:ext uri="{FF2B5EF4-FFF2-40B4-BE49-F238E27FC236}">
                <a16:creationId xmlns:a16="http://schemas.microsoft.com/office/drawing/2014/main" id="{C1002F65-D9AB-590C-8363-E5F3400D1BF3}"/>
              </a:ext>
            </a:extLst>
          </p:cNvPr>
          <p:cNvGrpSpPr>
            <a:grpSpLocks noChangeAspect="1"/>
          </p:cNvGrpSpPr>
          <p:nvPr/>
        </p:nvGrpSpPr>
        <p:grpSpPr>
          <a:xfrm>
            <a:off x="2388551" y="831768"/>
            <a:ext cx="7338697" cy="5776312"/>
            <a:chOff x="0" y="0"/>
            <a:chExt cx="6915873" cy="5442714"/>
          </a:xfrm>
        </p:grpSpPr>
        <p:pic>
          <p:nvPicPr>
            <p:cNvPr id="5" name="Picture 4">
              <a:extLst>
                <a:ext uri="{FF2B5EF4-FFF2-40B4-BE49-F238E27FC236}">
                  <a16:creationId xmlns:a16="http://schemas.microsoft.com/office/drawing/2014/main" id="{57E17F1D-AD39-D086-3CE6-55AF0A0242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57600" cy="2740025"/>
            </a:xfrm>
            <a:prstGeom prst="rect">
              <a:avLst/>
            </a:prstGeom>
            <a:noFill/>
            <a:ln>
              <a:noFill/>
            </a:ln>
          </p:spPr>
        </p:pic>
        <p:pic>
          <p:nvPicPr>
            <p:cNvPr id="6" name="Picture 5">
              <a:extLst>
                <a:ext uri="{FF2B5EF4-FFF2-40B4-BE49-F238E27FC236}">
                  <a16:creationId xmlns:a16="http://schemas.microsoft.com/office/drawing/2014/main" id="{8D5266B9-3408-B6AA-961F-1C8465D277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8273" y="5788"/>
              <a:ext cx="3657600" cy="2740025"/>
            </a:xfrm>
            <a:prstGeom prst="rect">
              <a:avLst/>
            </a:prstGeom>
            <a:noFill/>
            <a:ln>
              <a:noFill/>
            </a:ln>
          </p:spPr>
        </p:pic>
        <p:pic>
          <p:nvPicPr>
            <p:cNvPr id="7" name="Picture 6">
              <a:extLst>
                <a:ext uri="{FF2B5EF4-FFF2-40B4-BE49-F238E27FC236}">
                  <a16:creationId xmlns:a16="http://schemas.microsoft.com/office/drawing/2014/main" id="{2BB3FF2D-385B-3E6D-C46D-4A132F8552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702689"/>
              <a:ext cx="3657600" cy="2740025"/>
            </a:xfrm>
            <a:prstGeom prst="rect">
              <a:avLst/>
            </a:prstGeom>
            <a:noFill/>
            <a:ln>
              <a:noFill/>
            </a:ln>
          </p:spPr>
        </p:pic>
        <p:pic>
          <p:nvPicPr>
            <p:cNvPr id="8" name="Picture 7">
              <a:extLst>
                <a:ext uri="{FF2B5EF4-FFF2-40B4-BE49-F238E27FC236}">
                  <a16:creationId xmlns:a16="http://schemas.microsoft.com/office/drawing/2014/main" id="{37AD642B-180B-F69C-1AC0-66E20BB2AB3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58273" y="2702689"/>
              <a:ext cx="3657600" cy="2740025"/>
            </a:xfrm>
            <a:prstGeom prst="rect">
              <a:avLst/>
            </a:prstGeom>
            <a:noFill/>
            <a:ln>
              <a:noFill/>
            </a:ln>
          </p:spPr>
        </p:pic>
      </p:grpSp>
    </p:spTree>
    <p:extLst>
      <p:ext uri="{BB962C8B-B14F-4D97-AF65-F5344CB8AC3E}">
        <p14:creationId xmlns:p14="http://schemas.microsoft.com/office/powerpoint/2010/main" val="361441330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0E650-C121-328D-F6A6-005AC98D43B5}"/>
              </a:ext>
            </a:extLst>
          </p:cNvPr>
          <p:cNvSpPr>
            <a:spLocks noGrp="1"/>
          </p:cNvSpPr>
          <p:nvPr>
            <p:ph type="title"/>
          </p:nvPr>
        </p:nvSpPr>
        <p:spPr/>
        <p:txBody>
          <a:bodyPr/>
          <a:lstStyle/>
          <a:p>
            <a:r>
              <a:rPr lang="en-US" dirty="0"/>
              <a:t>Uranus Aerocapture Analysis</a:t>
            </a:r>
          </a:p>
        </p:txBody>
      </p:sp>
      <p:sp>
        <p:nvSpPr>
          <p:cNvPr id="4" name="Slide Number Placeholder 3">
            <a:extLst>
              <a:ext uri="{FF2B5EF4-FFF2-40B4-BE49-F238E27FC236}">
                <a16:creationId xmlns:a16="http://schemas.microsoft.com/office/drawing/2014/main" id="{2E6F6281-D89B-9F42-0BCD-44894168D71E}"/>
              </a:ext>
            </a:extLst>
          </p:cNvPr>
          <p:cNvSpPr>
            <a:spLocks noGrp="1"/>
          </p:cNvSpPr>
          <p:nvPr>
            <p:ph type="sldNum" sz="quarter" idx="4"/>
          </p:nvPr>
        </p:nvSpPr>
        <p:spPr/>
        <p:txBody>
          <a:bodyPr/>
          <a:lstStyle/>
          <a:p>
            <a:fld id="{73FCCCAE-C0A6-4BB7-B82B-AC74E56A11C4}" type="slidenum">
              <a:rPr lang="en-US" smtClean="0"/>
              <a:pPr/>
              <a:t>42</a:t>
            </a:fld>
            <a:endParaRPr lang="en-US" dirty="0"/>
          </a:p>
        </p:txBody>
      </p:sp>
      <p:grpSp>
        <p:nvGrpSpPr>
          <p:cNvPr id="3" name="Group 2">
            <a:extLst>
              <a:ext uri="{FF2B5EF4-FFF2-40B4-BE49-F238E27FC236}">
                <a16:creationId xmlns:a16="http://schemas.microsoft.com/office/drawing/2014/main" id="{2F7C5F58-9C5B-6EE1-7E2F-624399CEBD65}"/>
              </a:ext>
            </a:extLst>
          </p:cNvPr>
          <p:cNvGrpSpPr>
            <a:grpSpLocks noChangeAspect="1"/>
          </p:cNvGrpSpPr>
          <p:nvPr/>
        </p:nvGrpSpPr>
        <p:grpSpPr>
          <a:xfrm>
            <a:off x="2804160" y="731520"/>
            <a:ext cx="6583680" cy="2697480"/>
            <a:chOff x="0" y="0"/>
            <a:chExt cx="7158942" cy="2935822"/>
          </a:xfrm>
        </p:grpSpPr>
        <p:pic>
          <p:nvPicPr>
            <p:cNvPr id="5" name="Picture 4">
              <a:extLst>
                <a:ext uri="{FF2B5EF4-FFF2-40B4-BE49-F238E27FC236}">
                  <a16:creationId xmlns:a16="http://schemas.microsoft.com/office/drawing/2014/main" id="{2A1772E5-3C9E-4905-4DAD-68148CC2DF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4134"/>
            <a:stretch/>
          </p:blipFill>
          <p:spPr bwMode="auto">
            <a:xfrm>
              <a:off x="0" y="17362"/>
              <a:ext cx="3657600" cy="2918460"/>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425641E1-F1A8-B695-710D-04C2B8758C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1342" y="0"/>
              <a:ext cx="3657600" cy="2740025"/>
            </a:xfrm>
            <a:prstGeom prst="rect">
              <a:avLst/>
            </a:prstGeom>
            <a:noFill/>
            <a:ln>
              <a:noFill/>
            </a:ln>
          </p:spPr>
        </p:pic>
      </p:grpSp>
      <p:grpSp>
        <p:nvGrpSpPr>
          <p:cNvPr id="7" name="Group 6">
            <a:extLst>
              <a:ext uri="{FF2B5EF4-FFF2-40B4-BE49-F238E27FC236}">
                <a16:creationId xmlns:a16="http://schemas.microsoft.com/office/drawing/2014/main" id="{C2E5911E-F245-4ED5-2D1E-1465CF482614}"/>
              </a:ext>
            </a:extLst>
          </p:cNvPr>
          <p:cNvGrpSpPr>
            <a:grpSpLocks noChangeAspect="1"/>
          </p:cNvGrpSpPr>
          <p:nvPr/>
        </p:nvGrpSpPr>
        <p:grpSpPr>
          <a:xfrm>
            <a:off x="2987040" y="3310771"/>
            <a:ext cx="6400800" cy="2541905"/>
            <a:chOff x="0" y="0"/>
            <a:chExt cx="6910086" cy="2740025"/>
          </a:xfrm>
        </p:grpSpPr>
        <p:pic>
          <p:nvPicPr>
            <p:cNvPr id="8" name="Picture 7">
              <a:extLst>
                <a:ext uri="{FF2B5EF4-FFF2-40B4-BE49-F238E27FC236}">
                  <a16:creationId xmlns:a16="http://schemas.microsoft.com/office/drawing/2014/main" id="{62998094-CD46-39F7-71B9-2660691713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657600" cy="2740025"/>
            </a:xfrm>
            <a:prstGeom prst="rect">
              <a:avLst/>
            </a:prstGeom>
            <a:noFill/>
            <a:ln>
              <a:noFill/>
            </a:ln>
          </p:spPr>
        </p:pic>
        <p:pic>
          <p:nvPicPr>
            <p:cNvPr id="9" name="Picture 8">
              <a:extLst>
                <a:ext uri="{FF2B5EF4-FFF2-40B4-BE49-F238E27FC236}">
                  <a16:creationId xmlns:a16="http://schemas.microsoft.com/office/drawing/2014/main" id="{9EB9BC0F-B574-675D-2C0B-1027105760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52486" y="0"/>
              <a:ext cx="3657600" cy="2740025"/>
            </a:xfrm>
            <a:prstGeom prst="rect">
              <a:avLst/>
            </a:prstGeom>
            <a:noFill/>
            <a:ln>
              <a:noFill/>
            </a:ln>
          </p:spPr>
        </p:pic>
      </p:grpSp>
    </p:spTree>
    <p:extLst>
      <p:ext uri="{BB962C8B-B14F-4D97-AF65-F5344CB8AC3E}">
        <p14:creationId xmlns:p14="http://schemas.microsoft.com/office/powerpoint/2010/main" val="130099058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0E650-C121-328D-F6A6-005AC98D43B5}"/>
              </a:ext>
            </a:extLst>
          </p:cNvPr>
          <p:cNvSpPr>
            <a:spLocks noGrp="1"/>
          </p:cNvSpPr>
          <p:nvPr>
            <p:ph type="title"/>
          </p:nvPr>
        </p:nvSpPr>
        <p:spPr/>
        <p:txBody>
          <a:bodyPr/>
          <a:lstStyle/>
          <a:p>
            <a:r>
              <a:rPr lang="en-US" dirty="0"/>
              <a:t>Uranus Aerocapture Analysis</a:t>
            </a:r>
          </a:p>
        </p:txBody>
      </p:sp>
      <p:sp>
        <p:nvSpPr>
          <p:cNvPr id="4" name="Slide Number Placeholder 3">
            <a:extLst>
              <a:ext uri="{FF2B5EF4-FFF2-40B4-BE49-F238E27FC236}">
                <a16:creationId xmlns:a16="http://schemas.microsoft.com/office/drawing/2014/main" id="{2E6F6281-D89B-9F42-0BCD-44894168D71E}"/>
              </a:ext>
            </a:extLst>
          </p:cNvPr>
          <p:cNvSpPr>
            <a:spLocks noGrp="1"/>
          </p:cNvSpPr>
          <p:nvPr>
            <p:ph type="sldNum" sz="quarter" idx="4"/>
          </p:nvPr>
        </p:nvSpPr>
        <p:spPr/>
        <p:txBody>
          <a:bodyPr/>
          <a:lstStyle/>
          <a:p>
            <a:fld id="{73FCCCAE-C0A6-4BB7-B82B-AC74E56A11C4}" type="slidenum">
              <a:rPr lang="en-US" smtClean="0"/>
              <a:pPr/>
              <a:t>43</a:t>
            </a:fld>
            <a:endParaRPr lang="en-US" dirty="0"/>
          </a:p>
        </p:txBody>
      </p:sp>
      <p:pic>
        <p:nvPicPr>
          <p:cNvPr id="10" name="Picture 9">
            <a:extLst>
              <a:ext uri="{FF2B5EF4-FFF2-40B4-BE49-F238E27FC236}">
                <a16:creationId xmlns:a16="http://schemas.microsoft.com/office/drawing/2014/main" id="{1B69AB39-824B-52DE-0BDB-EDD773418A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432242"/>
            <a:ext cx="5330190" cy="3993515"/>
          </a:xfrm>
          <a:prstGeom prst="rect">
            <a:avLst/>
          </a:prstGeom>
          <a:noFill/>
          <a:ln>
            <a:noFill/>
          </a:ln>
        </p:spPr>
      </p:pic>
      <p:grpSp>
        <p:nvGrpSpPr>
          <p:cNvPr id="11" name="Group 10">
            <a:extLst>
              <a:ext uri="{FF2B5EF4-FFF2-40B4-BE49-F238E27FC236}">
                <a16:creationId xmlns:a16="http://schemas.microsoft.com/office/drawing/2014/main" id="{1CA2FEEB-EE00-4E30-16A1-53F6B87CDE02}"/>
              </a:ext>
            </a:extLst>
          </p:cNvPr>
          <p:cNvGrpSpPr/>
          <p:nvPr/>
        </p:nvGrpSpPr>
        <p:grpSpPr>
          <a:xfrm>
            <a:off x="6064442" y="2008504"/>
            <a:ext cx="5520690" cy="2840990"/>
            <a:chOff x="0" y="0"/>
            <a:chExt cx="5520690" cy="2840990"/>
          </a:xfrm>
        </p:grpSpPr>
        <p:pic>
          <p:nvPicPr>
            <p:cNvPr id="12" name="Picture 11" descr="A graph of a graph of a circle with a red arrow&#10;&#10;AI-generated content may be incorrect.">
              <a:extLst>
                <a:ext uri="{FF2B5EF4-FFF2-40B4-BE49-F238E27FC236}">
                  <a16:creationId xmlns:a16="http://schemas.microsoft.com/office/drawing/2014/main" id="{4BD84761-8B69-CF6A-ACF7-E280B4B38CA3}"/>
                </a:ext>
              </a:extLst>
            </p:cNvPr>
            <p:cNvPicPr>
              <a:picLocks noChangeAspect="1"/>
            </p:cNvPicPr>
            <p:nvPr/>
          </p:nvPicPr>
          <p:blipFill rotWithShape="1">
            <a:blip r:embed="rId3"/>
            <a:srcRect t="19214" r="7108" b="17035"/>
            <a:stretch/>
          </p:blipFill>
          <p:spPr bwMode="auto">
            <a:xfrm>
              <a:off x="0" y="0"/>
              <a:ext cx="5520690" cy="2840990"/>
            </a:xfrm>
            <a:prstGeom prst="rect">
              <a:avLst/>
            </a:prstGeom>
            <a:ln>
              <a:noFill/>
            </a:ln>
            <a:extLst>
              <a:ext uri="{53640926-AAD7-44D8-BBD7-CCE9431645EC}">
                <a14:shadowObscured xmlns:a14="http://schemas.microsoft.com/office/drawing/2010/main"/>
              </a:ext>
            </a:extLst>
          </p:spPr>
        </p:pic>
        <p:sp>
          <p:nvSpPr>
            <p:cNvPr id="13" name="Text Box 2">
              <a:extLst>
                <a:ext uri="{FF2B5EF4-FFF2-40B4-BE49-F238E27FC236}">
                  <a16:creationId xmlns:a16="http://schemas.microsoft.com/office/drawing/2014/main" id="{A86401BB-940A-AFA0-E78A-8669DD7F4707}"/>
                </a:ext>
              </a:extLst>
            </p:cNvPr>
            <p:cNvSpPr txBox="1">
              <a:spLocks noChangeArrowheads="1"/>
            </p:cNvSpPr>
            <p:nvPr/>
          </p:nvSpPr>
          <p:spPr bwMode="auto">
            <a:xfrm>
              <a:off x="1481560" y="879676"/>
              <a:ext cx="821803" cy="26621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i="1" dirty="0">
                  <a:effectLst/>
                  <a:latin typeface="Times New Roman" panose="02020603050405020304" pitchFamily="18" charset="0"/>
                  <a:ea typeface="SimSun" panose="02010600030101010101" pitchFamily="2" charset="-122"/>
                </a:rPr>
                <a:t>Lift Down</a:t>
              </a:r>
              <a:endParaRPr lang="en-US" sz="1200" dirty="0">
                <a:effectLst/>
                <a:latin typeface="Times New Roman" panose="02020603050405020304" pitchFamily="18" charset="0"/>
                <a:ea typeface="SimSun" panose="02010600030101010101" pitchFamily="2" charset="-122"/>
              </a:endParaRPr>
            </a:p>
          </p:txBody>
        </p:sp>
        <p:sp>
          <p:nvSpPr>
            <p:cNvPr id="14" name="Text Box 2">
              <a:extLst>
                <a:ext uri="{FF2B5EF4-FFF2-40B4-BE49-F238E27FC236}">
                  <a16:creationId xmlns:a16="http://schemas.microsoft.com/office/drawing/2014/main" id="{6ABC5E71-9E31-3BA7-3140-680497318F81}"/>
                </a:ext>
              </a:extLst>
            </p:cNvPr>
            <p:cNvSpPr txBox="1">
              <a:spLocks noChangeArrowheads="1"/>
            </p:cNvSpPr>
            <p:nvPr/>
          </p:nvSpPr>
          <p:spPr bwMode="auto">
            <a:xfrm>
              <a:off x="1452623" y="1441048"/>
              <a:ext cx="821803" cy="26621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i="1" dirty="0">
                  <a:effectLst/>
                  <a:latin typeface="Times New Roman" panose="02020603050405020304" pitchFamily="18" charset="0"/>
                  <a:ea typeface="SimSun" panose="02010600030101010101" pitchFamily="2" charset="-122"/>
                </a:rPr>
                <a:t>Lift Up</a:t>
              </a:r>
              <a:endParaRPr lang="en-US" sz="1200" dirty="0">
                <a:effectLst/>
                <a:latin typeface="Times New Roman" panose="02020603050405020304" pitchFamily="18" charset="0"/>
                <a:ea typeface="SimSun" panose="02010600030101010101" pitchFamily="2" charset="-122"/>
              </a:endParaRPr>
            </a:p>
          </p:txBody>
        </p:sp>
      </p:grpSp>
    </p:spTree>
    <p:extLst>
      <p:ext uri="{BB962C8B-B14F-4D97-AF65-F5344CB8AC3E}">
        <p14:creationId xmlns:p14="http://schemas.microsoft.com/office/powerpoint/2010/main" val="61739981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EB0F-0A47-2615-2E9F-9D072521812C}"/>
              </a:ext>
            </a:extLst>
          </p:cNvPr>
          <p:cNvSpPr>
            <a:spLocks noGrp="1"/>
          </p:cNvSpPr>
          <p:nvPr>
            <p:ph type="title"/>
          </p:nvPr>
        </p:nvSpPr>
        <p:spPr/>
        <p:txBody>
          <a:bodyPr/>
          <a:lstStyle/>
          <a:p>
            <a:r>
              <a:rPr lang="en-US" dirty="0"/>
              <a:t>CEA Thermodynamic Lookups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B3CE85B-1F0E-597F-75D1-A03DFBB8788E}"/>
                  </a:ext>
                </a:extLst>
              </p:cNvPr>
              <p:cNvSpPr>
                <a:spLocks noGrp="1"/>
              </p:cNvSpPr>
              <p:nvPr>
                <p:ph idx="1"/>
              </p:nvPr>
            </p:nvSpPr>
            <p:spPr/>
            <p:txBody>
              <a:bodyPr/>
              <a:lstStyle/>
              <a:p>
                <a14:m>
                  <m:oMath xmlns:m="http://schemas.openxmlformats.org/officeDocument/2006/math">
                    <m:f>
                      <m:fPr>
                        <m:ctrlPr>
                          <a:rPr lang="en-US" i="1" smtClean="0">
                            <a:effectLst/>
                            <a:latin typeface="Cambria Math" panose="02040503050406030204" pitchFamily="18" charset="0"/>
                          </a:rPr>
                        </m:ctrlPr>
                      </m:fPr>
                      <m:num>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𝐶</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sub>
                          <m:sup>
                            <m:r>
                              <a:rPr lang="en-US" sz="1800" i="1">
                                <a:effectLst/>
                                <a:latin typeface="Cambria Math" panose="02040503050406030204" pitchFamily="18" charset="0"/>
                                <a:ea typeface="SimSun" panose="02010600030101010101" pitchFamily="2" charset="-122"/>
                                <a:cs typeface="Times New Roman" panose="02020603050405020304" pitchFamily="18" charset="0"/>
                              </a:rPr>
                              <m:t>𝑜</m:t>
                            </m:r>
                          </m:sup>
                        </m:sSubSup>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num>
                      <m:den>
                        <m:r>
                          <a:rPr lang="en-US" sz="18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ℛ</m:t>
                        </m:r>
                      </m:den>
                    </m:f>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1</m:t>
                        </m:r>
                      </m:sub>
                    </m:sSub>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e>
                      <m:sup>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e>
                      <m:sup>
                        <m:r>
                          <a:rPr lang="en-US" sz="1800" i="1">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a</m:t>
                        </m:r>
                      </m:e>
                      <m:sub>
                        <m:r>
                          <a:rPr lang="en-US" sz="1800">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5</m:t>
                        </m:r>
                      </m:sub>
                    </m:sSub>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e>
                      <m:sup>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6</m:t>
                        </m:r>
                      </m:sub>
                    </m:sSub>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e>
                      <m:sup>
                        <m:r>
                          <a:rPr lang="en-US" sz="18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7</m:t>
                        </m:r>
                      </m:sub>
                    </m:sSub>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e>
                      <m:sup>
                        <m:r>
                          <a:rPr lang="en-US" sz="1800" i="1">
                            <a:effectLst/>
                            <a:latin typeface="Cambria Math" panose="02040503050406030204" pitchFamily="18" charset="0"/>
                            <a:ea typeface="SimSun" panose="02010600030101010101" pitchFamily="2" charset="-122"/>
                            <a:cs typeface="Times New Roman" panose="02020603050405020304" pitchFamily="18" charset="0"/>
                          </a:rPr>
                          <m:t>4</m:t>
                        </m:r>
                      </m:sup>
                    </m:sSup>
                  </m:oMath>
                </a14:m>
                <a:endParaRPr lang="en-US" dirty="0"/>
              </a:p>
              <a:p>
                <a14:m>
                  <m:oMath xmlns:m="http://schemas.openxmlformats.org/officeDocument/2006/math">
                    <m:f>
                      <m:fPr>
                        <m:ctrlPr>
                          <a:rPr lang="en-US" i="1" smtClean="0">
                            <a:effectLst/>
                            <a:latin typeface="Cambria Math" panose="02040503050406030204" pitchFamily="18" charset="0"/>
                          </a:rPr>
                        </m:ctrlPr>
                      </m:fPr>
                      <m:num>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𝐻</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sub>
                          <m:sup>
                            <m:r>
                              <a:rPr lang="en-US" sz="1800" i="1">
                                <a:effectLst/>
                                <a:latin typeface="Cambria Math" panose="02040503050406030204" pitchFamily="18" charset="0"/>
                                <a:ea typeface="SimSun" panose="02010600030101010101" pitchFamily="2" charset="-122"/>
                                <a:cs typeface="Times New Roman" panose="02020603050405020304" pitchFamily="18" charset="0"/>
                              </a:rPr>
                              <m:t>𝑜</m:t>
                            </m:r>
                          </m:sup>
                        </m:sSubSup>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num>
                      <m:den>
                        <m:r>
                          <a:rPr lang="en-US" sz="18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ℛ</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den>
                    </m:f>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1</m:t>
                        </m:r>
                      </m:sub>
                    </m:sSub>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e>
                      <m:sup>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18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m:rPr>
                                <m:sty m:val="p"/>
                              </m:rPr>
                              <a:rPr lang="en-US" sz="1800">
                                <a:effectLst/>
                                <a:latin typeface="Cambria Math" panose="02040503050406030204" pitchFamily="18" charset="0"/>
                                <a:ea typeface="SimSun" panose="02010600030101010101" pitchFamily="2" charset="-122"/>
                                <a:cs typeface="Times New Roman" panose="02020603050405020304" pitchFamily="18" charset="0"/>
                              </a:rPr>
                              <m:t>a</m:t>
                            </m:r>
                          </m:e>
                          <m:sub>
                            <m:r>
                              <a:rPr lang="en-US" sz="1800">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𝑙𝑛𝑇</m:t>
                        </m:r>
                      </m:num>
                      <m:den>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den>
                    </m:f>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4</m:t>
                            </m:r>
                          </m:sub>
                        </m:sSub>
                      </m:num>
                      <m:den>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den>
                    </m:f>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5</m:t>
                            </m:r>
                          </m:sub>
                        </m:sSub>
                      </m:num>
                      <m:den>
                        <m:r>
                          <a:rPr lang="en-US" sz="1800" i="1">
                            <a:effectLst/>
                            <a:latin typeface="Cambria Math" panose="02040503050406030204" pitchFamily="18" charset="0"/>
                            <a:ea typeface="SimSun" panose="02010600030101010101" pitchFamily="2" charset="-122"/>
                            <a:cs typeface="Times New Roman" panose="02020603050405020304" pitchFamily="18" charset="0"/>
                          </a:rPr>
                          <m:t>3</m:t>
                        </m:r>
                      </m:den>
                    </m:f>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e>
                      <m:sup>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18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6</m:t>
                            </m:r>
                          </m:sub>
                        </m:sSub>
                      </m:num>
                      <m:den>
                        <m:r>
                          <a:rPr lang="en-US" sz="1800" i="1">
                            <a:effectLst/>
                            <a:latin typeface="Cambria Math" panose="02040503050406030204" pitchFamily="18" charset="0"/>
                            <a:ea typeface="SimSun" panose="02010600030101010101" pitchFamily="2" charset="-122"/>
                            <a:cs typeface="Times New Roman" panose="02020603050405020304" pitchFamily="18" charset="0"/>
                          </a:rPr>
                          <m:t>4</m:t>
                        </m:r>
                      </m:den>
                    </m:f>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e>
                      <m:sup>
                        <m:r>
                          <a:rPr lang="en-US" sz="18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18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7</m:t>
                            </m:r>
                          </m:sub>
                        </m:sSub>
                      </m:num>
                      <m:den>
                        <m:r>
                          <a:rPr lang="en-US" sz="1800" i="1">
                            <a:effectLst/>
                            <a:latin typeface="Cambria Math" panose="02040503050406030204" pitchFamily="18" charset="0"/>
                            <a:ea typeface="SimSun" panose="02010600030101010101" pitchFamily="2" charset="-122"/>
                            <a:cs typeface="Times New Roman" panose="02020603050405020304" pitchFamily="18" charset="0"/>
                          </a:rPr>
                          <m:t>5</m:t>
                        </m:r>
                      </m:den>
                    </m:f>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e>
                      <m:sup>
                        <m:r>
                          <a:rPr lang="en-US" sz="1800" i="1">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18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𝑏</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1</m:t>
                            </m:r>
                          </m:sub>
                        </m:sSub>
                      </m:num>
                      <m:den>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den>
                    </m:f>
                  </m:oMath>
                </a14:m>
                <a:endParaRPr lang="en-US" dirty="0"/>
              </a:p>
              <a:p>
                <a14:m>
                  <m:oMath xmlns:m="http://schemas.openxmlformats.org/officeDocument/2006/math">
                    <m:f>
                      <m:fPr>
                        <m:ctrlPr>
                          <a:rPr lang="en-US" i="1" smtClean="0">
                            <a:effectLst/>
                            <a:latin typeface="Cambria Math" panose="02040503050406030204" pitchFamily="18" charset="0"/>
                          </a:rPr>
                        </m:ctrlPr>
                      </m:fPr>
                      <m:num>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𝑆</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sub>
                          <m:sup>
                            <m:r>
                              <a:rPr lang="en-US" sz="1800" i="1">
                                <a:effectLst/>
                                <a:latin typeface="Cambria Math" panose="02040503050406030204" pitchFamily="18" charset="0"/>
                                <a:ea typeface="SimSun" panose="02010600030101010101" pitchFamily="2" charset="-122"/>
                                <a:cs typeface="Times New Roman" panose="02020603050405020304" pitchFamily="18" charset="0"/>
                              </a:rPr>
                              <m:t>𝑜</m:t>
                            </m:r>
                          </m:sup>
                        </m:sSubSup>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num>
                      <m:den>
                        <m:r>
                          <a:rPr lang="en-US" sz="18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ℛ</m:t>
                        </m:r>
                      </m:den>
                    </m:f>
                    <m:r>
                      <a:rPr lang="en-US" sz="18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1</m:t>
                            </m:r>
                          </m:sub>
                        </m:sSub>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e>
                          <m:sup>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p>
                        </m:sSup>
                      </m:num>
                      <m:den>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den>
                    </m:f>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e>
                      <m:sup>
                        <m:r>
                          <a:rPr lang="en-US" sz="1800" i="1">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𝑙𝑛𝑇</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5</m:t>
                            </m:r>
                          </m:sub>
                        </m:sSub>
                      </m:num>
                      <m:den>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den>
                    </m:f>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e>
                      <m:sup>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18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6</m:t>
                            </m:r>
                          </m:sub>
                        </m:sSub>
                      </m:num>
                      <m:den>
                        <m:r>
                          <a:rPr lang="en-US" sz="1800" i="1">
                            <a:effectLst/>
                            <a:latin typeface="Cambria Math" panose="02040503050406030204" pitchFamily="18" charset="0"/>
                            <a:ea typeface="SimSun" panose="02010600030101010101" pitchFamily="2" charset="-122"/>
                            <a:cs typeface="Times New Roman" panose="02020603050405020304" pitchFamily="18" charset="0"/>
                          </a:rPr>
                          <m:t>3</m:t>
                        </m:r>
                      </m:den>
                    </m:f>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e>
                      <m:sup>
                        <m:r>
                          <a:rPr lang="en-US" sz="18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18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7</m:t>
                            </m:r>
                          </m:sub>
                        </m:sSub>
                      </m:num>
                      <m:den>
                        <m:r>
                          <a:rPr lang="en-US" sz="1800" i="1">
                            <a:effectLst/>
                            <a:latin typeface="Cambria Math" panose="02040503050406030204" pitchFamily="18" charset="0"/>
                            <a:ea typeface="SimSun" panose="02010600030101010101" pitchFamily="2" charset="-122"/>
                            <a:cs typeface="Times New Roman" panose="02020603050405020304" pitchFamily="18" charset="0"/>
                          </a:rPr>
                          <m:t>4</m:t>
                        </m:r>
                      </m:den>
                    </m:f>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𝑇</m:t>
                        </m:r>
                      </m:e>
                      <m:sup>
                        <m:r>
                          <a:rPr lang="en-US" sz="1800" i="1">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𝑏</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b>
                    </m:sSub>
                  </m:oMath>
                </a14:m>
                <a:endParaRPr lang="en-US" dirty="0"/>
              </a:p>
              <a:p>
                <a:r>
                  <a:rPr lang="en-US" sz="1800" dirty="0">
                    <a:effectLst/>
                    <a:latin typeface="Times New Roman" panose="02020603050405020304" pitchFamily="18" charset="0"/>
                    <a:ea typeface="SimSun" panose="02010600030101010101" pitchFamily="2" charset="-122"/>
                  </a:rPr>
                  <a:t>McBride, B. J., Zehe, M. J., and Gordon, S., “NASA Glenn coefficients for calculating thermodynamic properties of individual species,” NASA/TP—2002-211556, John H. Glenn Research Center at Lewis Field, 2002. </a:t>
                </a:r>
                <a:endParaRPr lang="en-US" dirty="0"/>
              </a:p>
            </p:txBody>
          </p:sp>
        </mc:Choice>
        <mc:Fallback>
          <p:sp>
            <p:nvSpPr>
              <p:cNvPr id="3" name="Content Placeholder 2">
                <a:extLst>
                  <a:ext uri="{FF2B5EF4-FFF2-40B4-BE49-F238E27FC236}">
                    <a16:creationId xmlns:a16="http://schemas.microsoft.com/office/drawing/2014/main" id="{AB3CE85B-1F0E-597F-75D1-A03DFBB8788E}"/>
                  </a:ext>
                </a:extLst>
              </p:cNvPr>
              <p:cNvSpPr>
                <a:spLocks noGrp="1" noRot="1" noChangeAspect="1" noMove="1" noResize="1" noEditPoints="1" noAdjustHandles="1" noChangeArrowheads="1" noChangeShapeType="1" noTextEdit="1"/>
              </p:cNvSpPr>
              <p:nvPr>
                <p:ph idx="1"/>
              </p:nvPr>
            </p:nvSpPr>
            <p:spPr>
              <a:blipFill>
                <a:blip r:embed="rId2"/>
                <a:stretch>
                  <a:fillRect l="-59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4448562-34FF-F6AB-8E53-521C5FF3B7DC}"/>
              </a:ext>
            </a:extLst>
          </p:cNvPr>
          <p:cNvSpPr>
            <a:spLocks noGrp="1"/>
          </p:cNvSpPr>
          <p:nvPr>
            <p:ph type="sldNum" sz="quarter" idx="4"/>
          </p:nvPr>
        </p:nvSpPr>
        <p:spPr/>
        <p:txBody>
          <a:bodyPr/>
          <a:lstStyle/>
          <a:p>
            <a:fld id="{73FCCCAE-C0A6-4BB7-B82B-AC74E56A11C4}" type="slidenum">
              <a:rPr lang="en-US" smtClean="0"/>
              <a:pPr/>
              <a:t>44</a:t>
            </a:fld>
            <a:endParaRPr lang="en-US" dirty="0"/>
          </a:p>
        </p:txBody>
      </p:sp>
    </p:spTree>
    <p:extLst>
      <p:ext uri="{BB962C8B-B14F-4D97-AF65-F5344CB8AC3E}">
        <p14:creationId xmlns:p14="http://schemas.microsoft.com/office/powerpoint/2010/main" val="176940360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C7B1-95A5-7B9E-D839-A6B6363B1C67}"/>
              </a:ext>
            </a:extLst>
          </p:cNvPr>
          <p:cNvSpPr>
            <a:spLocks noGrp="1"/>
          </p:cNvSpPr>
          <p:nvPr>
            <p:ph type="title"/>
          </p:nvPr>
        </p:nvSpPr>
        <p:spPr/>
        <p:txBody>
          <a:bodyPr/>
          <a:lstStyle/>
          <a:p>
            <a:r>
              <a:rPr lang="en-US" dirty="0"/>
              <a:t>Chemistry Symbolic Math Overview (N2/O2)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061C90-1ED3-12E0-7BD8-FCA6EA42B9E2}"/>
                  </a:ext>
                </a:extLst>
              </p:cNvPr>
              <p:cNvSpPr>
                <a:spLocks noGrp="1"/>
              </p:cNvSpPr>
              <p:nvPr>
                <p:ph idx="1"/>
              </p:nvPr>
            </p:nvSpPr>
            <p:spPr/>
            <p:txBody>
              <a:bodyPr/>
              <a:lstStyle/>
              <a:p>
                <a14:m>
                  <m:oMath xmlns:m="http://schemas.openxmlformats.org/officeDocument/2006/math">
                    <m:sSub>
                      <m:sSubPr>
                        <m:ctrlPr>
                          <a:rPr lang="en-US" sz="1800" i="1" smtClean="0">
                            <a:effectLst/>
                            <a:latin typeface="Cambria Math" panose="02040503050406030204" pitchFamily="18" charset="0"/>
                            <a:ea typeface="SimSun" panose="02010600030101010101" pitchFamily="2" charset="-122"/>
                          </a:rPr>
                        </m:ctrlPr>
                      </m:sSubPr>
                      <m:e>
                        <m:r>
                          <a:rPr lang="en-US" sz="1800" i="1">
                            <a:effectLst/>
                            <a:latin typeface="Cambria Math" panose="02040503050406030204" pitchFamily="18" charset="0"/>
                            <a:ea typeface="SimSun" panose="02010600030101010101" pitchFamily="2" charset="-122"/>
                          </a:rPr>
                          <m:t>𝑁</m:t>
                        </m:r>
                      </m:e>
                      <m:sub>
                        <m:r>
                          <a:rPr lang="en-US" sz="1800" i="1">
                            <a:effectLst/>
                            <a:latin typeface="Cambria Math" panose="02040503050406030204" pitchFamily="18" charset="0"/>
                            <a:ea typeface="SimSun" panose="02010600030101010101" pitchFamily="2" charset="-122"/>
                          </a:rPr>
                          <m:t>2</m:t>
                        </m:r>
                      </m:sub>
                    </m:sSub>
                    <m:r>
                      <a:rPr lang="en-US" sz="1800" i="1">
                        <a:effectLst/>
                        <a:latin typeface="Cambria Math" panose="02040503050406030204" pitchFamily="18" charset="0"/>
                        <a:ea typeface="SimSun" panose="02010600030101010101" pitchFamily="2" charset="-122"/>
                        <a:cs typeface="Lucida Sans Unicode" panose="020B0602030504020204" pitchFamily="34" charset="0"/>
                      </a:rPr>
                      <m:t>⇌</m:t>
                    </m:r>
                    <m:r>
                      <a:rPr lang="en-US" sz="1800" i="1">
                        <a:effectLst/>
                        <a:latin typeface="Cambria Math" panose="02040503050406030204" pitchFamily="18" charset="0"/>
                        <a:ea typeface="SimSun" panose="02010600030101010101" pitchFamily="2" charset="-122"/>
                      </a:rPr>
                      <m:t>2</m:t>
                    </m:r>
                    <m:r>
                      <a:rPr lang="en-US" sz="1800" i="1">
                        <a:effectLst/>
                        <a:latin typeface="Cambria Math" panose="02040503050406030204" pitchFamily="18" charset="0"/>
                        <a:ea typeface="SimSun" panose="02010600030101010101" pitchFamily="2" charset="-122"/>
                      </a:rPr>
                      <m:t>𝑁</m:t>
                    </m:r>
                  </m:oMath>
                </a14:m>
                <a:r>
                  <a:rPr lang="en-US" sz="18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SimSun" panose="02010600030101010101" pitchFamily="2" charset="-122"/>
                            <a:cs typeface="Times New Roman" panose="02020603050405020304" pitchFamily="18" charset="0"/>
                          </a:rPr>
                          <m:t>𝑂</m:t>
                        </m:r>
                      </m:e>
                      <m:sub>
                        <m:r>
                          <a:rPr lang="en-US" sz="1800" i="1">
                            <a:latin typeface="Cambria Math" panose="02040503050406030204" pitchFamily="18" charset="0"/>
                            <a:ea typeface="SimSun" panose="02010600030101010101" pitchFamily="2" charset="-122"/>
                            <a:cs typeface="Times New Roman" panose="02020603050405020304" pitchFamily="18" charset="0"/>
                          </a:rPr>
                          <m:t>2</m:t>
                        </m:r>
                      </m:sub>
                    </m:sSub>
                    <m:r>
                      <a:rPr lang="en-US" sz="1800" i="1">
                        <a:latin typeface="Cambria Math" panose="02040503050406030204" pitchFamily="18" charset="0"/>
                        <a:ea typeface="SimSun" panose="02010600030101010101" pitchFamily="2" charset="-122"/>
                        <a:cs typeface="Lucida Sans Unicode" panose="020B0602030504020204" pitchFamily="34" charset="0"/>
                      </a:rPr>
                      <m:t>⇌</m:t>
                    </m:r>
                    <m:r>
                      <a:rPr lang="en-US" sz="1800" i="1">
                        <a:latin typeface="Cambria Math" panose="02040503050406030204" pitchFamily="18" charset="0"/>
                        <a:ea typeface="SimSun" panose="02010600030101010101" pitchFamily="2" charset="-122"/>
                        <a:cs typeface="Times New Roman" panose="02020603050405020304" pitchFamily="18" charset="0"/>
                      </a:rPr>
                      <m:t>2</m:t>
                    </m:r>
                    <m:r>
                      <a:rPr lang="en-US" sz="1800" i="1">
                        <a:latin typeface="Cambria Math" panose="02040503050406030204" pitchFamily="18" charset="0"/>
                        <a:ea typeface="SimSun" panose="02010600030101010101" pitchFamily="2" charset="-122"/>
                        <a:cs typeface="Times New Roman" panose="02020603050405020304" pitchFamily="18" charset="0"/>
                      </a:rPr>
                      <m:t>𝑂</m:t>
                    </m:r>
                  </m:oMath>
                </a14:m>
                <a:r>
                  <a:rPr lang="en-US" sz="1800" dirty="0">
                    <a:effectLst/>
                    <a:latin typeface="Times New Roman" panose="02020603050405020304" pitchFamily="18" charset="0"/>
                    <a:ea typeface="SimSun" panose="02010600030101010101" pitchFamily="2" charset="-122"/>
                  </a:rPr>
                  <a:t>		</a:t>
                </a:r>
                <a14:m>
                  <m:oMath xmlns:m="http://schemas.openxmlformats.org/officeDocument/2006/math">
                    <m:r>
                      <a:rPr lang="en-US" sz="1800" i="1">
                        <a:latin typeface="Cambria Math" panose="02040503050406030204" pitchFamily="18" charset="0"/>
                        <a:ea typeface="SimSun" panose="02010600030101010101" pitchFamily="2" charset="-122"/>
                        <a:cs typeface="Times New Roman" panose="02020603050405020304" pitchFamily="18" charset="0"/>
                      </a:rPr>
                      <m:t>𝑂</m:t>
                    </m:r>
                    <m:r>
                      <a:rPr lang="en-US" sz="1800" i="1">
                        <a:latin typeface="Cambria Math" panose="02040503050406030204" pitchFamily="18" charset="0"/>
                        <a:ea typeface="SimSun" panose="02010600030101010101" pitchFamily="2" charset="-122"/>
                        <a:cs typeface="Times New Roman" panose="02020603050405020304" pitchFamily="18" charset="0"/>
                      </a:rPr>
                      <m:t>+</m:t>
                    </m:r>
                    <m:r>
                      <a:rPr lang="en-US" sz="1800" i="1">
                        <a:latin typeface="Cambria Math" panose="02040503050406030204" pitchFamily="18" charset="0"/>
                        <a:ea typeface="SimSun" panose="02010600030101010101" pitchFamily="2" charset="-122"/>
                        <a:cs typeface="Times New Roman" panose="02020603050405020304" pitchFamily="18" charset="0"/>
                      </a:rPr>
                      <m:t>𝑁</m:t>
                    </m:r>
                    <m:r>
                      <a:rPr lang="en-US" sz="1800" i="1">
                        <a:latin typeface="Cambria Math" panose="02040503050406030204" pitchFamily="18" charset="0"/>
                        <a:ea typeface="SimSun" panose="02010600030101010101" pitchFamily="2" charset="-122"/>
                        <a:cs typeface="Lucida Sans Unicode" panose="020B0602030504020204" pitchFamily="34" charset="0"/>
                      </a:rPr>
                      <m:t>⇌</m:t>
                    </m:r>
                    <m:r>
                      <a:rPr lang="en-US" sz="1800" i="1">
                        <a:latin typeface="Cambria Math" panose="02040503050406030204" pitchFamily="18" charset="0"/>
                        <a:ea typeface="SimSun" panose="02010600030101010101" pitchFamily="2" charset="-122"/>
                        <a:cs typeface="Times New Roman" panose="02020603050405020304" pitchFamily="18" charset="0"/>
                      </a:rPr>
                      <m:t>𝑁𝑂</m:t>
                    </m:r>
                  </m:oMath>
                </a14:m>
                <a:endParaRPr lang="en-US" sz="1800" dirty="0">
                  <a:effectLst/>
                  <a:latin typeface="Times New Roman" panose="02020603050405020304" pitchFamily="18" charset="0"/>
                  <a:ea typeface="SimSun" panose="02010600030101010101" pitchFamily="2" charset="-122"/>
                </a:endParaRPr>
              </a:p>
              <a:p>
                <a14:m>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𝐾</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𝑝</m:t>
                        </m:r>
                        <m:r>
                          <a:rPr lang="en-US" sz="18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rPr>
                        </m:ctrlPr>
                      </m:fPr>
                      <m:num>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𝑁</m:t>
                            </m:r>
                          </m:sub>
                          <m:sup>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p>
                        </m:sSubSup>
                      </m:num>
                      <m:den>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𝑁</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b>
                            </m:sSub>
                          </m:sub>
                        </m:sSub>
                      </m:den>
                    </m:f>
                  </m:oMath>
                </a14:m>
                <a:endParaRPr lang="en-US" dirty="0"/>
              </a:p>
              <a:p>
                <a14:m>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𝐾</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𝑝</m:t>
                        </m:r>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rPr>
                        </m:ctrlPr>
                      </m:fPr>
                      <m:num>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𝑂</m:t>
                            </m:r>
                          </m:sub>
                          <m:sup>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p>
                        </m:sSubSup>
                      </m:num>
                      <m:den>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𝑂</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b>
                            </m:sSub>
                          </m:sub>
                        </m:sSub>
                      </m:den>
                    </m:f>
                  </m:oMath>
                </a14:m>
                <a:endParaRPr lang="en-US" dirty="0"/>
              </a:p>
              <a:p>
                <a14:m>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𝐾</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𝑝</m:t>
                        </m:r>
                        <m:r>
                          <a:rPr lang="en-US" sz="18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𝑁</m:t>
                            </m:r>
                          </m:sub>
                        </m:sSub>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𝑂</m:t>
                            </m:r>
                          </m:sub>
                        </m:sSub>
                      </m:num>
                      <m:den>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𝑁𝑂</m:t>
                            </m:r>
                          </m:sub>
                        </m:sSub>
                      </m:den>
                    </m:f>
                  </m:oMath>
                </a14:m>
                <a:endParaRPr lang="en-US" dirty="0"/>
              </a:p>
              <a:p>
                <a14:m>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𝑝</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𝑡</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𝑁</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b>
                        </m:sSub>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𝑂</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b>
                        </m:sSub>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𝑁</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𝑂</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𝑁𝑂</m:t>
                        </m:r>
                      </m:sub>
                    </m:sSub>
                  </m:oMath>
                </a14:m>
                <a:endParaRPr lang="en-US" dirty="0"/>
              </a:p>
              <a:p>
                <a14:m>
                  <m:oMath xmlns:m="http://schemas.openxmlformats.org/officeDocument/2006/math">
                    <m:r>
                      <a:rPr lang="en-US" sz="1800" i="1" smtClean="0">
                        <a:effectLst/>
                        <a:latin typeface="Cambria Math" panose="02040503050406030204" pitchFamily="18" charset="0"/>
                        <a:ea typeface="SimSun" panose="02010600030101010101" pitchFamily="2" charset="-122"/>
                        <a:cs typeface="Times New Roman" panose="02020603050405020304" pitchFamily="18" charset="0"/>
                      </a:rPr>
                      <m:t>𝑀𝑅</m:t>
                    </m:r>
                    <m:r>
                      <a:rPr lang="en-US" sz="1800" i="1" smtClean="0">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rPr>
                        </m:ctrlPr>
                      </m:fPr>
                      <m:num>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𝑁</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b>
                            </m:sSub>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𝑁</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𝑁𝑂</m:t>
                            </m:r>
                          </m:sub>
                        </m:sSub>
                      </m:num>
                      <m:den>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𝑂</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b>
                            </m:sSub>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𝑂</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𝑁𝑂</m:t>
                            </m:r>
                          </m:sub>
                        </m:sSub>
                      </m:den>
                    </m:f>
                    <m:r>
                      <a:rPr lang="en-US" sz="1800" i="1">
                        <a:effectLst/>
                        <a:latin typeface="Cambria Math" panose="02040503050406030204" pitchFamily="18" charset="0"/>
                        <a:ea typeface="SimSun" panose="02010600030101010101" pitchFamily="2" charset="-122"/>
                        <a:cs typeface="Times New Roman" panose="02020603050405020304" pitchFamily="18" charset="0"/>
                      </a:rPr>
                      <m:t> </m:t>
                    </m:r>
                  </m:oMath>
                </a14:m>
                <a:endParaRPr lang="en-US" dirty="0"/>
              </a:p>
              <a:p>
                <a14:m>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𝑁</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b>
                        </m:sSub>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𝑓</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𝐾</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𝑝</m:t>
                        </m:r>
                        <m:r>
                          <a:rPr lang="en-US" sz="18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𝑁</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dirty="0"/>
              </a:p>
              <a:p>
                <a14:m>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𝑂</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b>
                        </m:sSub>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𝑓</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𝐾</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𝑝</m:t>
                        </m:r>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𝑂</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dirty="0"/>
              </a:p>
              <a:p>
                <a14:m>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𝑁𝑂</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𝑓</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𝐾</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𝑝</m:t>
                        </m:r>
                        <m:r>
                          <a:rPr lang="en-US" sz="18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𝑁</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𝑂</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A2061C90-1ED3-12E0-7BD8-FCA6EA42B9E2}"/>
                  </a:ext>
                </a:extLst>
              </p:cNvPr>
              <p:cNvSpPr>
                <a:spLocks noGrp="1" noRot="1" noChangeAspect="1" noMove="1" noResize="1" noEditPoints="1" noAdjustHandles="1" noChangeArrowheads="1" noChangeShapeType="1" noTextEdit="1"/>
              </p:cNvSpPr>
              <p:nvPr>
                <p:ph idx="1"/>
              </p:nvPr>
            </p:nvSpPr>
            <p:spPr>
              <a:blipFill>
                <a:blip r:embed="rId2"/>
                <a:stretch>
                  <a:fillRect l="-1027" t="-12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0203A0E-7E8F-D7B0-F23D-D26B30B1E2B3}"/>
              </a:ext>
            </a:extLst>
          </p:cNvPr>
          <p:cNvSpPr>
            <a:spLocks noGrp="1"/>
          </p:cNvSpPr>
          <p:nvPr>
            <p:ph type="sldNum" sz="quarter" idx="4"/>
          </p:nvPr>
        </p:nvSpPr>
        <p:spPr/>
        <p:txBody>
          <a:bodyPr/>
          <a:lstStyle/>
          <a:p>
            <a:fld id="{73FCCCAE-C0A6-4BB7-B82B-AC74E56A11C4}" type="slidenum">
              <a:rPr lang="en-US" smtClean="0"/>
              <a:pPr/>
              <a:t>45</a:t>
            </a:fld>
            <a:endParaRPr lang="en-US" dirty="0"/>
          </a:p>
        </p:txBody>
      </p:sp>
    </p:spTree>
    <p:extLst>
      <p:ext uri="{BB962C8B-B14F-4D97-AF65-F5344CB8AC3E}">
        <p14:creationId xmlns:p14="http://schemas.microsoft.com/office/powerpoint/2010/main" val="31454965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C7B1-95A5-7B9E-D839-A6B6363B1C67}"/>
              </a:ext>
            </a:extLst>
          </p:cNvPr>
          <p:cNvSpPr>
            <a:spLocks noGrp="1"/>
          </p:cNvSpPr>
          <p:nvPr>
            <p:ph type="title"/>
          </p:nvPr>
        </p:nvSpPr>
        <p:spPr/>
        <p:txBody>
          <a:bodyPr/>
          <a:lstStyle/>
          <a:p>
            <a:r>
              <a:rPr lang="en-US" dirty="0"/>
              <a:t>Chemistry Symbolic Math Overview (N2/O2)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061C90-1ED3-12E0-7BD8-FCA6EA42B9E2}"/>
                  </a:ext>
                </a:extLst>
              </p:cNvPr>
              <p:cNvSpPr>
                <a:spLocks noGrp="1"/>
              </p:cNvSpPr>
              <p:nvPr>
                <p:ph idx="1"/>
              </p:nvPr>
            </p:nvSpPr>
            <p:spPr/>
            <p:txBody>
              <a:bodyPr/>
              <a:lstStyle/>
              <a:p>
                <a14:m>
                  <m:oMath xmlns:m="http://schemas.openxmlformats.org/officeDocument/2006/math">
                    <m:sSub>
                      <m:sSubPr>
                        <m:ctrlPr>
                          <a:rPr lang="en-US" sz="1400" i="1" smtClean="0">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𝑡</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𝑓</m:t>
                    </m:r>
                    <m:d>
                      <m:dPr>
                        <m:ctrlPr>
                          <a:rPr lang="en-US" sz="1400" i="1">
                            <a:effectLst/>
                            <a:latin typeface="Cambria Math" panose="02040503050406030204" pitchFamily="18" charset="0"/>
                          </a:rPr>
                        </m:ctrlPr>
                      </m:dPr>
                      <m:e>
                        <m:sSub>
                          <m:sSubPr>
                            <m:ctrlPr>
                              <a:rPr lang="en-US" sz="1400"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𝐾</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𝑝</m:t>
                            </m:r>
                            <m:r>
                              <a:rPr lang="en-US" sz="18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1400"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𝐾</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𝑝</m:t>
                            </m:r>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1400"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𝐾</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𝑝</m:t>
                            </m:r>
                            <m:r>
                              <a:rPr lang="en-US" sz="18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1400"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𝑁</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1400"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𝑂</m:t>
                            </m:r>
                          </m:sub>
                        </m:sSub>
                      </m:e>
                    </m:d>
                  </m:oMath>
                </a14:m>
                <a:endParaRPr lang="en-US" sz="1800" dirty="0">
                  <a:effectLst/>
                  <a:latin typeface="Times New Roman" panose="02020603050405020304" pitchFamily="18" charset="0"/>
                  <a:ea typeface="SimSun" panose="02010600030101010101" pitchFamily="2" charset="-122"/>
                </a:endParaRPr>
              </a:p>
              <a:p>
                <a14:m>
                  <m:oMath xmlns:m="http://schemas.openxmlformats.org/officeDocument/2006/math">
                    <m:sSub>
                      <m:sSubPr>
                        <m:ctrlPr>
                          <a:rPr lang="en-US" sz="1400" i="1" smtClean="0">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𝑂</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𝑓</m:t>
                    </m:r>
                    <m:d>
                      <m:dPr>
                        <m:ctrlPr>
                          <a:rPr lang="en-US" sz="1400" i="1">
                            <a:effectLst/>
                            <a:latin typeface="Cambria Math" panose="02040503050406030204" pitchFamily="18" charset="0"/>
                          </a:rPr>
                        </m:ctrlPr>
                      </m:dPr>
                      <m:e>
                        <m:sSub>
                          <m:sSubPr>
                            <m:ctrlPr>
                              <a:rPr lang="en-US" sz="1400"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𝐾</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𝑝</m:t>
                            </m:r>
                            <m:r>
                              <a:rPr lang="en-US" sz="18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1400"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𝐾</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𝑝</m:t>
                            </m:r>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1400"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𝐾</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𝑝</m:t>
                            </m:r>
                            <m:r>
                              <a:rPr lang="en-US" sz="18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1400"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𝑁</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1400"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𝑡</m:t>
                            </m:r>
                          </m:sub>
                        </m:sSub>
                      </m:e>
                    </m:d>
                  </m:oMath>
                </a14:m>
                <a:endParaRPr lang="en-US" sz="1800" dirty="0">
                  <a:latin typeface="Times New Roman" panose="02020603050405020304" pitchFamily="18" charset="0"/>
                  <a:ea typeface="SimSun" panose="02010600030101010101" pitchFamily="2" charset="-122"/>
                </a:endParaRPr>
              </a:p>
              <a:p>
                <a14:m>
                  <m:oMath xmlns:m="http://schemas.openxmlformats.org/officeDocument/2006/math">
                    <m:sSub>
                      <m:sSubPr>
                        <m:ctrlPr>
                          <a:rPr lang="en-US" sz="1400" i="1" smtClean="0">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𝑓</m:t>
                        </m:r>
                      </m:e>
                      <m:sub>
                        <m:sSub>
                          <m:sSubPr>
                            <m:ctrlPr>
                              <a:rPr lang="en-US" sz="1400"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𝑁</m:t>
                            </m:r>
                          </m:sub>
                        </m:sSub>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𝑓</m:t>
                    </m:r>
                    <m:d>
                      <m:dPr>
                        <m:ctrlPr>
                          <a:rPr lang="en-US" sz="1400" i="1">
                            <a:effectLst/>
                            <a:latin typeface="Cambria Math" panose="02040503050406030204" pitchFamily="18" charset="0"/>
                          </a:rPr>
                        </m:ctrlPr>
                      </m:dPr>
                      <m:e>
                        <m:sSub>
                          <m:sSubPr>
                            <m:ctrlPr>
                              <a:rPr lang="en-US" sz="1400"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𝐾</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𝑝</m:t>
                            </m:r>
                            <m:r>
                              <a:rPr lang="en-US" sz="18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1400"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𝐾</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𝑝</m:t>
                            </m:r>
                            <m:r>
                              <a:rPr lang="en-US" sz="18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1400"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𝐾</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𝑝</m:t>
                            </m:r>
                            <m:r>
                              <a:rPr lang="en-US" sz="18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1400"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𝑁</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1400"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𝑡</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𝑀𝑅</m:t>
                        </m:r>
                      </m:e>
                    </m:d>
                  </m:oMath>
                </a14:m>
                <a:r>
                  <a:rPr lang="en-US" sz="1800" dirty="0">
                    <a:effectLst/>
                    <a:latin typeface="Times New Roman" panose="02020603050405020304" pitchFamily="18" charset="0"/>
                    <a:ea typeface="SimSun" panose="02010600030101010101" pitchFamily="2" charset="-122"/>
                  </a:rPr>
                  <a:t> (solve iteratively for P_N)</a:t>
                </a:r>
              </a:p>
              <a:p>
                <a14:m>
                  <m:oMath xmlns:m="http://schemas.openxmlformats.org/officeDocument/2006/math">
                    <m:nary>
                      <m:naryPr>
                        <m:chr m:val="∑"/>
                        <m:limLoc m:val="undOvr"/>
                        <m:ctrlPr>
                          <a:rPr lang="en-US" sz="1400" i="1" smtClean="0">
                            <a:effectLst/>
                            <a:latin typeface="Cambria Math" panose="02040503050406030204" pitchFamily="18" charset="0"/>
                          </a:rPr>
                        </m:ctrlPr>
                      </m:naryPr>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𝑖</m:t>
                        </m:r>
                        <m:r>
                          <a:rPr lang="en-US" sz="1800" i="1">
                            <a:effectLst/>
                            <a:latin typeface="Cambria Math" panose="02040503050406030204" pitchFamily="18" charset="0"/>
                            <a:ea typeface="SimSun" panose="02010600030101010101" pitchFamily="2" charset="-122"/>
                            <a:cs typeface="Times New Roman" panose="02020603050405020304" pitchFamily="18" charset="0"/>
                          </a:rPr>
                          <m:t>=1</m:t>
                        </m:r>
                      </m:sub>
                      <m:sup>
                        <m:r>
                          <a:rPr lang="en-US" sz="1800" i="1">
                            <a:effectLst/>
                            <a:latin typeface="Cambria Math" panose="02040503050406030204" pitchFamily="18" charset="0"/>
                            <a:ea typeface="SimSun" panose="02010600030101010101" pitchFamily="2" charset="-122"/>
                            <a:cs typeface="Times New Roman" panose="02020603050405020304" pitchFamily="18" charset="0"/>
                          </a:rPr>
                          <m:t>𝑁𝐺</m:t>
                        </m:r>
                      </m:sup>
                      <m:e>
                        <m:sSub>
                          <m:sSubPr>
                            <m:ctrlPr>
                              <a:rPr lang="en-US" sz="1400"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𝑋</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𝑖</m:t>
                            </m:r>
                          </m:sub>
                        </m:sSub>
                        <m:sSub>
                          <m:sSubPr>
                            <m:ctrlPr>
                              <a:rPr lang="en-US" sz="1400" i="1">
                                <a:effectLst/>
                                <a:latin typeface="Cambria Math" panose="02040503050406030204" pitchFamily="18" charset="0"/>
                              </a:rPr>
                            </m:ctrlPr>
                          </m:sSub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800" i="1">
                                <a:effectLst/>
                                <a:latin typeface="Cambria Math" panose="02040503050406030204" pitchFamily="18" charset="0"/>
                                <a:ea typeface="SimSun" panose="02010600030101010101" pitchFamily="2" charset="-122"/>
                                <a:cs typeface="Times New Roman" panose="02020603050405020304" pitchFamily="18" charset="0"/>
                              </a:rPr>
                              <m:t>𝑒𝑖</m:t>
                            </m:r>
                          </m:sub>
                        </m:sSub>
                        <m:r>
                          <a:rPr lang="en-US" sz="1800" i="1">
                            <a:effectLst/>
                            <a:latin typeface="Cambria Math" panose="02040503050406030204" pitchFamily="18" charset="0"/>
                            <a:ea typeface="SimSun" panose="02010600030101010101" pitchFamily="2" charset="-122"/>
                            <a:cs typeface="Times New Roman" panose="02020603050405020304" pitchFamily="18" charset="0"/>
                          </a:rPr>
                          <m:t>=0</m:t>
                        </m:r>
                      </m:e>
                    </m:nary>
                  </m:oMath>
                </a14:m>
                <a:r>
                  <a:rPr lang="en-US" sz="1800" dirty="0">
                    <a:effectLst/>
                    <a:latin typeface="Times New Roman" panose="02020603050405020304" pitchFamily="18" charset="0"/>
                    <a:ea typeface="SimSun" panose="02010600030101010101" pitchFamily="2" charset="-122"/>
                  </a:rPr>
                  <a:t> (additional constraint for ionization)</a:t>
                </a:r>
              </a:p>
            </p:txBody>
          </p:sp>
        </mc:Choice>
        <mc:Fallback xmlns="">
          <p:sp>
            <p:nvSpPr>
              <p:cNvPr id="3" name="Content Placeholder 2">
                <a:extLst>
                  <a:ext uri="{FF2B5EF4-FFF2-40B4-BE49-F238E27FC236}">
                    <a16:creationId xmlns:a16="http://schemas.microsoft.com/office/drawing/2014/main" id="{A2061C90-1ED3-12E0-7BD8-FCA6EA42B9E2}"/>
                  </a:ext>
                </a:extLst>
              </p:cNvPr>
              <p:cNvSpPr>
                <a:spLocks noGrp="1" noRot="1" noChangeAspect="1" noMove="1" noResize="1" noEditPoints="1" noAdjustHandles="1" noChangeArrowheads="1" noChangeShapeType="1" noTextEdit="1"/>
              </p:cNvSpPr>
              <p:nvPr>
                <p:ph idx="1"/>
              </p:nvPr>
            </p:nvSpPr>
            <p:spPr>
              <a:blipFill>
                <a:blip r:embed="rId2"/>
                <a:stretch>
                  <a:fillRect l="-270" t="-1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0203A0E-7E8F-D7B0-F23D-D26B30B1E2B3}"/>
              </a:ext>
            </a:extLst>
          </p:cNvPr>
          <p:cNvSpPr>
            <a:spLocks noGrp="1"/>
          </p:cNvSpPr>
          <p:nvPr>
            <p:ph type="sldNum" sz="quarter" idx="4"/>
          </p:nvPr>
        </p:nvSpPr>
        <p:spPr/>
        <p:txBody>
          <a:bodyPr/>
          <a:lstStyle/>
          <a:p>
            <a:fld id="{73FCCCAE-C0A6-4BB7-B82B-AC74E56A11C4}" type="slidenum">
              <a:rPr lang="en-US" smtClean="0"/>
              <a:pPr/>
              <a:t>46</a:t>
            </a:fld>
            <a:endParaRPr lang="en-US" dirty="0"/>
          </a:p>
        </p:txBody>
      </p:sp>
    </p:spTree>
    <p:extLst>
      <p:ext uri="{BB962C8B-B14F-4D97-AF65-F5344CB8AC3E}">
        <p14:creationId xmlns:p14="http://schemas.microsoft.com/office/powerpoint/2010/main" val="2141505059"/>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D6215-EC35-B290-7DC1-EE0ABE20D0F5}"/>
              </a:ext>
            </a:extLst>
          </p:cNvPr>
          <p:cNvSpPr>
            <a:spLocks noGrp="1"/>
          </p:cNvSpPr>
          <p:nvPr>
            <p:ph type="title"/>
          </p:nvPr>
        </p:nvSpPr>
        <p:spPr/>
        <p:txBody>
          <a:bodyPr/>
          <a:lstStyle/>
          <a:p>
            <a:r>
              <a:rPr lang="en-US" dirty="0"/>
              <a:t>Chemistry Model Validation (N2/O2)</a:t>
            </a:r>
          </a:p>
        </p:txBody>
      </p:sp>
      <p:sp>
        <p:nvSpPr>
          <p:cNvPr id="4" name="Slide Number Placeholder 3">
            <a:extLst>
              <a:ext uri="{FF2B5EF4-FFF2-40B4-BE49-F238E27FC236}">
                <a16:creationId xmlns:a16="http://schemas.microsoft.com/office/drawing/2014/main" id="{AAFE7BBC-0737-51A6-FA8B-EEAE16E3EAD7}"/>
              </a:ext>
            </a:extLst>
          </p:cNvPr>
          <p:cNvSpPr>
            <a:spLocks noGrp="1"/>
          </p:cNvSpPr>
          <p:nvPr>
            <p:ph type="sldNum" sz="quarter" idx="4"/>
          </p:nvPr>
        </p:nvSpPr>
        <p:spPr/>
        <p:txBody>
          <a:bodyPr/>
          <a:lstStyle/>
          <a:p>
            <a:fld id="{73FCCCAE-C0A6-4BB7-B82B-AC74E56A11C4}" type="slidenum">
              <a:rPr lang="en-US" smtClean="0"/>
              <a:pPr/>
              <a:t>47</a:t>
            </a:fld>
            <a:endParaRPr lang="en-US" dirty="0"/>
          </a:p>
        </p:txBody>
      </p:sp>
      <p:grpSp>
        <p:nvGrpSpPr>
          <p:cNvPr id="5" name="Group 4">
            <a:extLst>
              <a:ext uri="{FF2B5EF4-FFF2-40B4-BE49-F238E27FC236}">
                <a16:creationId xmlns:a16="http://schemas.microsoft.com/office/drawing/2014/main" id="{E62BF918-5E99-04AC-14B7-608383A7452F}"/>
              </a:ext>
            </a:extLst>
          </p:cNvPr>
          <p:cNvGrpSpPr>
            <a:grpSpLocks/>
          </p:cNvGrpSpPr>
          <p:nvPr/>
        </p:nvGrpSpPr>
        <p:grpSpPr>
          <a:xfrm>
            <a:off x="2990407" y="921068"/>
            <a:ext cx="8594725" cy="5287904"/>
            <a:chOff x="0" y="-17364"/>
            <a:chExt cx="6171553" cy="3797185"/>
          </a:xfrm>
        </p:grpSpPr>
        <p:pic>
          <p:nvPicPr>
            <p:cNvPr id="6" name="Picture 5">
              <a:extLst>
                <a:ext uri="{FF2B5EF4-FFF2-40B4-BE49-F238E27FC236}">
                  <a16:creationId xmlns:a16="http://schemas.microsoft.com/office/drawing/2014/main" id="{C3598F72-6DEF-5DBC-81A1-FC1EC7291045}"/>
                </a:ext>
              </a:extLst>
            </p:cNvPr>
            <p:cNvPicPr>
              <a:picLocks noChangeAspect="1"/>
            </p:cNvPicPr>
            <p:nvPr/>
          </p:nvPicPr>
          <p:blipFill>
            <a:blip r:embed="rId2"/>
            <a:srcRect/>
            <a:stretch>
              <a:fillRect/>
            </a:stretch>
          </p:blipFill>
          <p:spPr bwMode="auto">
            <a:xfrm>
              <a:off x="3116568" y="-17364"/>
              <a:ext cx="3054985" cy="3775709"/>
            </a:xfrm>
            <a:prstGeom prst="rect">
              <a:avLst/>
            </a:prstGeom>
            <a:noFill/>
            <a:ln>
              <a:noFill/>
            </a:ln>
          </p:spPr>
        </p:pic>
        <p:pic>
          <p:nvPicPr>
            <p:cNvPr id="7" name="Picture 6">
              <a:extLst>
                <a:ext uri="{FF2B5EF4-FFF2-40B4-BE49-F238E27FC236}">
                  <a16:creationId xmlns:a16="http://schemas.microsoft.com/office/drawing/2014/main" id="{E23D32A7-0BE8-A857-CE8F-14DE690C860E}"/>
                </a:ext>
              </a:extLst>
            </p:cNvPr>
            <p:cNvPicPr>
              <a:picLocks noChangeAspect="1"/>
            </p:cNvPicPr>
            <p:nvPr/>
          </p:nvPicPr>
          <p:blipFill rotWithShape="1">
            <a:blip r:embed="rId3"/>
            <a:srcRect l="1" r="1" b="3078"/>
            <a:stretch/>
          </p:blipFill>
          <p:spPr bwMode="auto">
            <a:xfrm>
              <a:off x="0" y="95050"/>
              <a:ext cx="3458189" cy="3684771"/>
            </a:xfrm>
            <a:prstGeom prst="rect">
              <a:avLst/>
            </a:prstGeom>
            <a:noFill/>
            <a:ln>
              <a:noFill/>
            </a:ln>
          </p:spPr>
        </p:pic>
      </p:grpSp>
      <p:sp>
        <p:nvSpPr>
          <p:cNvPr id="8" name="TextBox 7">
            <a:extLst>
              <a:ext uri="{FF2B5EF4-FFF2-40B4-BE49-F238E27FC236}">
                <a16:creationId xmlns:a16="http://schemas.microsoft.com/office/drawing/2014/main" id="{3D56C13F-B796-73F9-C1A1-ED767A8A4A47}"/>
              </a:ext>
            </a:extLst>
          </p:cNvPr>
          <p:cNvSpPr txBox="1"/>
          <p:nvPr/>
        </p:nvSpPr>
        <p:spPr>
          <a:xfrm>
            <a:off x="114300" y="1503246"/>
            <a:ext cx="3177540"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t>Anderson, John D. Hypersonic and High Temperature Gas Dynamics. 2nd ed., American Institute of Aeronautics and Astronautics, 1801 Alexander Bell Drive, Reston, VA. 2006.</a:t>
            </a:r>
          </a:p>
        </p:txBody>
      </p:sp>
      <p:sp>
        <p:nvSpPr>
          <p:cNvPr id="9" name="Text Box 174">
            <a:extLst>
              <a:ext uri="{FF2B5EF4-FFF2-40B4-BE49-F238E27FC236}">
                <a16:creationId xmlns:a16="http://schemas.microsoft.com/office/drawing/2014/main" id="{88C39225-08B7-52AB-FB13-D7A1BFD5C72F}"/>
              </a:ext>
            </a:extLst>
          </p:cNvPr>
          <p:cNvSpPr txBox="1">
            <a:spLocks/>
          </p:cNvSpPr>
          <p:nvPr/>
        </p:nvSpPr>
        <p:spPr>
          <a:xfrm>
            <a:off x="4166763" y="6262586"/>
            <a:ext cx="6327775" cy="153888"/>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0"/>
              </a:spcAft>
            </a:pPr>
            <a:r>
              <a:rPr lang="en-US" sz="1000" b="1" dirty="0">
                <a:effectLst/>
                <a:latin typeface="Times New Roman" panose="02020603050405020304" pitchFamily="18" charset="0"/>
                <a:ea typeface="SimSun" panose="02010600030101010101" pitchFamily="2" charset="-122"/>
              </a:rPr>
              <a:t>Conditions at 1 atm, Textbook: Fig 11.12, P.541)</a:t>
            </a:r>
          </a:p>
        </p:txBody>
      </p:sp>
    </p:spTree>
    <p:extLst>
      <p:ext uri="{BB962C8B-B14F-4D97-AF65-F5344CB8AC3E}">
        <p14:creationId xmlns:p14="http://schemas.microsoft.com/office/powerpoint/2010/main" val="73471724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D6215-EC35-B290-7DC1-EE0ABE20D0F5}"/>
              </a:ext>
            </a:extLst>
          </p:cNvPr>
          <p:cNvSpPr>
            <a:spLocks noGrp="1"/>
          </p:cNvSpPr>
          <p:nvPr>
            <p:ph type="title"/>
          </p:nvPr>
        </p:nvSpPr>
        <p:spPr/>
        <p:txBody>
          <a:bodyPr/>
          <a:lstStyle/>
          <a:p>
            <a:r>
              <a:rPr lang="en-US" dirty="0"/>
              <a:t>Chemistry Model Validation with CEA</a:t>
            </a:r>
          </a:p>
        </p:txBody>
      </p:sp>
      <p:sp>
        <p:nvSpPr>
          <p:cNvPr id="4" name="Slide Number Placeholder 3">
            <a:extLst>
              <a:ext uri="{FF2B5EF4-FFF2-40B4-BE49-F238E27FC236}">
                <a16:creationId xmlns:a16="http://schemas.microsoft.com/office/drawing/2014/main" id="{AAFE7BBC-0737-51A6-FA8B-EEAE16E3EAD7}"/>
              </a:ext>
            </a:extLst>
          </p:cNvPr>
          <p:cNvSpPr>
            <a:spLocks noGrp="1"/>
          </p:cNvSpPr>
          <p:nvPr>
            <p:ph type="sldNum" sz="quarter" idx="4"/>
          </p:nvPr>
        </p:nvSpPr>
        <p:spPr/>
        <p:txBody>
          <a:bodyPr/>
          <a:lstStyle/>
          <a:p>
            <a:fld id="{73FCCCAE-C0A6-4BB7-B82B-AC74E56A11C4}" type="slidenum">
              <a:rPr lang="en-US" smtClean="0"/>
              <a:pPr/>
              <a:t>48</a:t>
            </a:fld>
            <a:endParaRPr lang="en-US" dirty="0"/>
          </a:p>
        </p:txBody>
      </p:sp>
      <p:sp>
        <p:nvSpPr>
          <p:cNvPr id="9" name="Text Box 174">
            <a:extLst>
              <a:ext uri="{FF2B5EF4-FFF2-40B4-BE49-F238E27FC236}">
                <a16:creationId xmlns:a16="http://schemas.microsoft.com/office/drawing/2014/main" id="{88C39225-08B7-52AB-FB13-D7A1BFD5C72F}"/>
              </a:ext>
            </a:extLst>
          </p:cNvPr>
          <p:cNvSpPr txBox="1">
            <a:spLocks/>
          </p:cNvSpPr>
          <p:nvPr/>
        </p:nvSpPr>
        <p:spPr>
          <a:xfrm>
            <a:off x="4166763" y="6262586"/>
            <a:ext cx="6327775" cy="153888"/>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0"/>
              </a:spcAft>
            </a:pPr>
            <a:r>
              <a:rPr lang="en-US" sz="1000" b="1" dirty="0">
                <a:effectLst/>
                <a:latin typeface="Times New Roman" panose="02020603050405020304" pitchFamily="18" charset="0"/>
                <a:ea typeface="SimSun" panose="02010600030101010101" pitchFamily="2" charset="-122"/>
              </a:rPr>
              <a:t>Conditions at 1 atm, Textbook: Fig 11.12, P.541)</a:t>
            </a:r>
          </a:p>
        </p:txBody>
      </p:sp>
      <p:pic>
        <p:nvPicPr>
          <p:cNvPr id="3" name="Picture 2">
            <a:extLst>
              <a:ext uri="{FF2B5EF4-FFF2-40B4-BE49-F238E27FC236}">
                <a16:creationId xmlns:a16="http://schemas.microsoft.com/office/drawing/2014/main" id="{E9E7F7A2-C264-DAEA-7707-3D90AA54D1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8851" y="784860"/>
            <a:ext cx="7058097" cy="5288280"/>
          </a:xfrm>
          <a:prstGeom prst="rect">
            <a:avLst/>
          </a:prstGeom>
          <a:noFill/>
          <a:ln>
            <a:noFill/>
          </a:ln>
        </p:spPr>
      </p:pic>
      <p:sp>
        <p:nvSpPr>
          <p:cNvPr id="10" name="Text Box 2">
            <a:extLst>
              <a:ext uri="{FF2B5EF4-FFF2-40B4-BE49-F238E27FC236}">
                <a16:creationId xmlns:a16="http://schemas.microsoft.com/office/drawing/2014/main" id="{2F3AB738-A264-C04F-3E46-3F62C8548CC7}"/>
              </a:ext>
            </a:extLst>
          </p:cNvPr>
          <p:cNvSpPr txBox="1">
            <a:spLocks noChangeArrowheads="1"/>
          </p:cNvSpPr>
          <p:nvPr/>
        </p:nvSpPr>
        <p:spPr bwMode="auto">
          <a:xfrm>
            <a:off x="1962150" y="1043940"/>
            <a:ext cx="1741805" cy="723265"/>
          </a:xfrm>
          <a:prstGeom prst="rect">
            <a:avLst/>
          </a:prstGeom>
          <a:noFill/>
          <a:ln w="9525">
            <a:noFill/>
            <a:miter lim="800000"/>
            <a:headEnd/>
            <a:tailEnd/>
          </a:ln>
        </p:spPr>
        <p:txBody>
          <a:bodyPr rot="0" vert="horz" wrap="square" lIns="91440" tIns="45720" rIns="91440" bIns="45720" anchor="t" anchorCtr="0">
            <a:noAutofit/>
          </a:bodyPr>
          <a:lstStyle/>
          <a:p>
            <a:pPr marL="342900" marR="0" lvl="0" indent="-342900">
              <a:spcBef>
                <a:spcPts val="0"/>
              </a:spcBef>
              <a:spcAft>
                <a:spcPts val="0"/>
              </a:spcAft>
              <a:buFont typeface="Symbol" panose="05050102010706020507" pitchFamily="18" charset="2"/>
              <a:buChar char=""/>
            </a:pPr>
            <a:r>
              <a:rPr lang="en-US" sz="1000" i="1" dirty="0">
                <a:effectLst/>
                <a:latin typeface="Times New Roman" panose="02020603050405020304" pitchFamily="18" charset="0"/>
                <a:ea typeface="SimSun" panose="02010600030101010101" pitchFamily="2" charset="-122"/>
              </a:rPr>
              <a:t>P1 = 1 Pa</a:t>
            </a:r>
            <a:endParaRPr lang="en-US" sz="1200" dirty="0">
              <a:effectLst/>
              <a:latin typeface="Times New Roman" panose="02020603050405020304" pitchFamily="18" charset="0"/>
              <a:ea typeface="SimSun" panose="02010600030101010101" pitchFamily="2" charset="-122"/>
            </a:endParaRPr>
          </a:p>
          <a:p>
            <a:pPr marL="342900" marR="0" lvl="0" indent="-342900">
              <a:spcBef>
                <a:spcPts val="0"/>
              </a:spcBef>
              <a:spcAft>
                <a:spcPts val="0"/>
              </a:spcAft>
              <a:buFont typeface="Symbol" panose="05050102010706020507" pitchFamily="18" charset="2"/>
              <a:buChar char=""/>
            </a:pPr>
            <a:r>
              <a:rPr lang="en-US" sz="1000" i="1" dirty="0">
                <a:effectLst/>
                <a:latin typeface="Times New Roman" panose="02020603050405020304" pitchFamily="18" charset="0"/>
                <a:ea typeface="SimSun" panose="02010600030101010101" pitchFamily="2" charset="-122"/>
              </a:rPr>
              <a:t>T1 = 216.4 K</a:t>
            </a:r>
            <a:endParaRPr lang="en-US" sz="1200" dirty="0">
              <a:effectLst/>
              <a:latin typeface="Times New Roman" panose="02020603050405020304" pitchFamily="18" charset="0"/>
              <a:ea typeface="SimSun" panose="02010600030101010101" pitchFamily="2" charset="-122"/>
            </a:endParaRPr>
          </a:p>
          <a:p>
            <a:pPr marL="342900" marR="0" lvl="0" indent="-342900">
              <a:spcBef>
                <a:spcPts val="0"/>
              </a:spcBef>
              <a:spcAft>
                <a:spcPts val="0"/>
              </a:spcAft>
              <a:buFont typeface="Symbol" panose="05050102010706020507" pitchFamily="18" charset="2"/>
              <a:buChar char=""/>
            </a:pPr>
            <a:r>
              <a:rPr lang="en-US" sz="1000" i="1" dirty="0">
                <a:effectLst/>
                <a:latin typeface="Times New Roman" panose="02020603050405020304" pitchFamily="18" charset="0"/>
                <a:ea typeface="SimSun" panose="02010600030101010101" pitchFamily="2" charset="-122"/>
              </a:rPr>
              <a:t>0.79 mole N2</a:t>
            </a:r>
            <a:endParaRPr lang="en-US" sz="1200" dirty="0">
              <a:effectLst/>
              <a:latin typeface="Times New Roman" panose="02020603050405020304" pitchFamily="18" charset="0"/>
              <a:ea typeface="SimSun" panose="02010600030101010101" pitchFamily="2" charset="-122"/>
            </a:endParaRPr>
          </a:p>
          <a:p>
            <a:pPr marL="342900" marR="0" lvl="0" indent="-342900">
              <a:spcBef>
                <a:spcPts val="0"/>
              </a:spcBef>
              <a:spcAft>
                <a:spcPts val="0"/>
              </a:spcAft>
              <a:buFont typeface="Symbol" panose="05050102010706020507" pitchFamily="18" charset="2"/>
              <a:buChar char=""/>
            </a:pPr>
            <a:r>
              <a:rPr lang="en-US" sz="1000" i="1" dirty="0">
                <a:effectLst/>
                <a:latin typeface="Times New Roman" panose="02020603050405020304" pitchFamily="18" charset="0"/>
                <a:ea typeface="SimSun" panose="02010600030101010101" pitchFamily="2" charset="-122"/>
              </a:rPr>
              <a:t>0.21 mole O2</a:t>
            </a:r>
            <a:endParaRPr lang="en-US" sz="12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4190103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1428-42EE-E784-C895-6DCAD50B7976}"/>
              </a:ext>
            </a:extLst>
          </p:cNvPr>
          <p:cNvSpPr>
            <a:spLocks noGrp="1"/>
          </p:cNvSpPr>
          <p:nvPr>
            <p:ph type="title"/>
          </p:nvPr>
        </p:nvSpPr>
        <p:spPr/>
        <p:txBody>
          <a:bodyPr/>
          <a:lstStyle/>
          <a:p>
            <a:r>
              <a:rPr lang="en-US" dirty="0"/>
              <a:t>Transitional Aerodynamics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BDCA2C-39DA-1745-5718-CB084AE1CE5F}"/>
                  </a:ext>
                </a:extLst>
              </p:cNvPr>
              <p:cNvSpPr>
                <a:spLocks noGrp="1"/>
              </p:cNvSpPr>
              <p:nvPr>
                <p:ph idx="1"/>
              </p:nvPr>
            </p:nvSpPr>
            <p:spPr>
              <a:xfrm>
                <a:off x="457198" y="914403"/>
                <a:ext cx="11277601" cy="3848445"/>
              </a:xfrm>
            </p:spPr>
            <p:txBody>
              <a:bodyPr>
                <a:normAutofit fontScale="92500" lnSpcReduction="20000"/>
              </a:bodyPr>
              <a:lstStyle/>
              <a:p>
                <a:r>
                  <a:rPr lang="en-US" dirty="0"/>
                  <a:t>Transitional or rarefied flow has characteristics of both free molecular and continuum flow. A non-dimensional parameter called the Knudsen number is used to define each flow regime. </a:t>
                </a:r>
              </a:p>
              <a:p>
                <a:r>
                  <a:rPr lang="en-US" dirty="0"/>
                  <a:t>A general guideline is a </a:t>
                </a:r>
                <a14:m>
                  <m:oMath xmlns:m="http://schemas.openxmlformats.org/officeDocument/2006/math">
                    <m:sSub>
                      <m:sSubPr>
                        <m:ctrlPr>
                          <a:rPr lang="en-US" i="1" smtClean="0">
                            <a:effectLst/>
                            <a:latin typeface="Cambria Math" panose="02040503050406030204" pitchFamily="18" charset="0"/>
                          </a:rPr>
                        </m:ctrlPr>
                      </m:sSubPr>
                      <m:e>
                        <m:r>
                          <a:rPr lang="en-US" i="1">
                            <a:effectLst/>
                            <a:latin typeface="Cambria Math" panose="02040503050406030204" pitchFamily="18" charset="0"/>
                            <a:ea typeface="SimSun" panose="02010600030101010101" pitchFamily="2" charset="-122"/>
                            <a:cs typeface="Times New Roman" panose="02020603050405020304" pitchFamily="18" charset="0"/>
                          </a:rPr>
                          <m:t>𝐾</m:t>
                        </m:r>
                      </m:e>
                      <m:sub>
                        <m:r>
                          <a:rPr lang="en-US" i="1">
                            <a:effectLst/>
                            <a:latin typeface="Cambria Math" panose="02040503050406030204" pitchFamily="18" charset="0"/>
                            <a:ea typeface="SimSun" panose="02010600030101010101" pitchFamily="2" charset="-122"/>
                            <a:cs typeface="Times New Roman" panose="02020603050405020304" pitchFamily="18" charset="0"/>
                          </a:rPr>
                          <m:t>𝑛</m:t>
                        </m:r>
                      </m:sub>
                    </m:sSub>
                    <m:r>
                      <a:rPr lang="en-US" i="1">
                        <a:effectLst/>
                        <a:latin typeface="Cambria Math" panose="02040503050406030204" pitchFamily="18" charset="0"/>
                        <a:ea typeface="SimSun" panose="02010600030101010101" pitchFamily="2" charset="-122"/>
                        <a:cs typeface="Times New Roman" panose="02020603050405020304" pitchFamily="18" charset="0"/>
                      </a:rPr>
                      <m:t>&lt;0.01 </m:t>
                    </m:r>
                  </m:oMath>
                </a14:m>
                <a:r>
                  <a:rPr lang="en-US" dirty="0"/>
                  <a:t>defines continuum flow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𝑛</m:t>
                        </m:r>
                      </m:sub>
                    </m:sSub>
                    <m:r>
                      <a:rPr lang="en-US" i="1">
                        <a:latin typeface="Cambria Math" panose="02040503050406030204" pitchFamily="18" charset="0"/>
                      </a:rPr>
                      <m:t>&gt;10 </m:t>
                    </m:r>
                  </m:oMath>
                </a14:m>
                <a:r>
                  <a:rPr lang="en-US" dirty="0"/>
                  <a:t>defines free molecular flow.</a:t>
                </a:r>
              </a:p>
              <a:p>
                <a:pPr lvl="1"/>
                <a:r>
                  <a:rPr lang="en-US" dirty="0"/>
                  <a:t>These limits often require case by case refinement and comparison with empirical data.</a:t>
                </a:r>
              </a:p>
              <a:p>
                <a:r>
                  <a:rPr lang="en-US" dirty="0"/>
                  <a:t>Transitional flow can be approximated through a bridging function which assumes any local or global aero-coefficient is a weighted average of the free molecular and continuum limits. </a:t>
                </a:r>
              </a:p>
              <a:p>
                <a:pPr lvl="1"/>
                <a:r>
                  <a:rPr lang="en-US" dirty="0"/>
                  <a:t>A sine squared bridging function was used for the trajectory sim in this project.</a:t>
                </a:r>
              </a:p>
              <a:p>
                <a:pPr lvl="1"/>
                <a:r>
                  <a:rPr lang="en-US" dirty="0"/>
                  <a:t>More advanced bridging functions exist but require a DSMC anchor point at the center of the transitional regime.</a:t>
                </a:r>
              </a:p>
              <a:p>
                <a:pPr lvl="1"/>
                <a:endParaRPr lang="en-US" dirty="0"/>
              </a:p>
            </p:txBody>
          </p:sp>
        </mc:Choice>
        <mc:Fallback xmlns="">
          <p:sp>
            <p:nvSpPr>
              <p:cNvPr id="3" name="Content Placeholder 2">
                <a:extLst>
                  <a:ext uri="{FF2B5EF4-FFF2-40B4-BE49-F238E27FC236}">
                    <a16:creationId xmlns:a16="http://schemas.microsoft.com/office/drawing/2014/main" id="{AFBDCA2C-39DA-1745-5718-CB084AE1CE5F}"/>
                  </a:ext>
                </a:extLst>
              </p:cNvPr>
              <p:cNvSpPr>
                <a:spLocks noGrp="1" noRot="1" noChangeAspect="1" noMove="1" noResize="1" noEditPoints="1" noAdjustHandles="1" noChangeArrowheads="1" noChangeShapeType="1" noTextEdit="1"/>
              </p:cNvSpPr>
              <p:nvPr>
                <p:ph idx="1"/>
              </p:nvPr>
            </p:nvSpPr>
            <p:spPr>
              <a:xfrm>
                <a:off x="457198" y="914403"/>
                <a:ext cx="11277601" cy="3848445"/>
              </a:xfrm>
              <a:blipFill>
                <a:blip r:embed="rId2"/>
                <a:stretch>
                  <a:fillRect l="-865" t="-380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E0FC2B0-C273-B5F2-0280-C2A5B6D154C7}"/>
              </a:ext>
            </a:extLst>
          </p:cNvPr>
          <p:cNvSpPr>
            <a:spLocks noGrp="1"/>
          </p:cNvSpPr>
          <p:nvPr>
            <p:ph type="sldNum" sz="quarter" idx="4"/>
          </p:nvPr>
        </p:nvSpPr>
        <p:spPr/>
        <p:txBody>
          <a:bodyPr/>
          <a:lstStyle/>
          <a:p>
            <a:fld id="{73FCCCAE-C0A6-4BB7-B82B-AC74E56A11C4}" type="slidenum">
              <a:rPr lang="en-US" smtClean="0"/>
              <a:pPr/>
              <a:t>5</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2B5B683-21FF-0B94-A325-5EC690BCA0B7}"/>
                  </a:ext>
                </a:extLst>
              </p:cNvPr>
              <p:cNvSpPr txBox="1"/>
              <p:nvPr/>
            </p:nvSpPr>
            <p:spPr>
              <a:xfrm>
                <a:off x="770467" y="4621193"/>
                <a:ext cx="1371600" cy="616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𝑛</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𝜆</m:t>
                          </m:r>
                        </m:num>
                        <m:den>
                          <m:r>
                            <a:rPr lang="en-US" i="1">
                              <a:latin typeface="Cambria Math" panose="02040503050406030204" pitchFamily="18" charset="0"/>
                            </a:rPr>
                            <m:t>𝐿</m:t>
                          </m:r>
                        </m:den>
                      </m:f>
                    </m:oMath>
                  </m:oMathPara>
                </a14:m>
                <a:endParaRPr lang="en-US" dirty="0"/>
              </a:p>
            </p:txBody>
          </p:sp>
        </mc:Choice>
        <mc:Fallback xmlns="">
          <p:sp>
            <p:nvSpPr>
              <p:cNvPr id="8" name="TextBox 7">
                <a:extLst>
                  <a:ext uri="{FF2B5EF4-FFF2-40B4-BE49-F238E27FC236}">
                    <a16:creationId xmlns:a16="http://schemas.microsoft.com/office/drawing/2014/main" id="{72B5B683-21FF-0B94-A325-5EC690BCA0B7}"/>
                  </a:ext>
                </a:extLst>
              </p:cNvPr>
              <p:cNvSpPr txBox="1">
                <a:spLocks noRot="1" noChangeAspect="1" noMove="1" noResize="1" noEditPoints="1" noAdjustHandles="1" noChangeArrowheads="1" noChangeShapeType="1" noTextEdit="1"/>
              </p:cNvSpPr>
              <p:nvPr/>
            </p:nvSpPr>
            <p:spPr>
              <a:xfrm>
                <a:off x="770467" y="4621193"/>
                <a:ext cx="1371600" cy="61651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1C8711A-4735-0071-2961-7286CD140A4F}"/>
                  </a:ext>
                </a:extLst>
              </p:cNvPr>
              <p:cNvSpPr txBox="1"/>
              <p:nvPr/>
            </p:nvSpPr>
            <p:spPr>
              <a:xfrm>
                <a:off x="685800" y="5595139"/>
                <a:ext cx="1600200" cy="7003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𝜆</m:t>
                      </m:r>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𝑏</m:t>
                              </m:r>
                            </m:sub>
                          </m:sSub>
                          <m:r>
                            <a:rPr lang="en-US" i="1">
                              <a:latin typeface="Cambria Math" panose="02040503050406030204" pitchFamily="18" charset="0"/>
                            </a:rPr>
                            <m:t>𝑇</m:t>
                          </m:r>
                        </m:num>
                        <m:den>
                          <m:rad>
                            <m:radPr>
                              <m:degHide m:val="on"/>
                              <m:ctrlPr>
                                <a:rPr lang="en-US" i="1">
                                  <a:solidFill>
                                    <a:srgbClr val="836967"/>
                                  </a:solidFill>
                                  <a:latin typeface="Cambria Math" panose="02040503050406030204" pitchFamily="18" charset="0"/>
                                </a:rPr>
                              </m:ctrlPr>
                            </m:radPr>
                            <m:deg/>
                            <m:e>
                              <m:r>
                                <a:rPr lang="en-US" i="0">
                                  <a:latin typeface="Cambria Math" panose="02040503050406030204" pitchFamily="18" charset="0"/>
                                </a:rPr>
                                <m:t>2</m:t>
                              </m:r>
                            </m:e>
                          </m:rad>
                          <m:r>
                            <a:rPr lang="en-US" i="1">
                              <a:latin typeface="Cambria Math" panose="02040503050406030204" pitchFamily="18" charset="0"/>
                            </a:rPr>
                            <m:t>𝜋</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𝑑</m:t>
                              </m:r>
                            </m:e>
                            <m:sup>
                              <m:r>
                                <a:rPr lang="en-US" i="0">
                                  <a:latin typeface="Cambria Math" panose="02040503050406030204" pitchFamily="18" charset="0"/>
                                </a:rPr>
                                <m:t>2</m:t>
                              </m:r>
                            </m:sup>
                          </m:sSup>
                          <m:r>
                            <a:rPr lang="en-US" i="1">
                              <a:latin typeface="Cambria Math" panose="02040503050406030204" pitchFamily="18" charset="0"/>
                            </a:rPr>
                            <m:t>𝑝</m:t>
                          </m:r>
                        </m:den>
                      </m:f>
                    </m:oMath>
                  </m:oMathPara>
                </a14:m>
                <a:endParaRPr lang="en-US" dirty="0"/>
              </a:p>
            </p:txBody>
          </p:sp>
        </mc:Choice>
        <mc:Fallback xmlns="">
          <p:sp>
            <p:nvSpPr>
              <p:cNvPr id="11" name="TextBox 10">
                <a:extLst>
                  <a:ext uri="{FF2B5EF4-FFF2-40B4-BE49-F238E27FC236}">
                    <a16:creationId xmlns:a16="http://schemas.microsoft.com/office/drawing/2014/main" id="{81C8711A-4735-0071-2961-7286CD140A4F}"/>
                  </a:ext>
                </a:extLst>
              </p:cNvPr>
              <p:cNvSpPr txBox="1">
                <a:spLocks noRot="1" noChangeAspect="1" noMove="1" noResize="1" noEditPoints="1" noAdjustHandles="1" noChangeArrowheads="1" noChangeShapeType="1" noTextEdit="1"/>
              </p:cNvSpPr>
              <p:nvPr/>
            </p:nvSpPr>
            <p:spPr>
              <a:xfrm>
                <a:off x="685800" y="5595139"/>
                <a:ext cx="1600200" cy="700320"/>
              </a:xfrm>
              <a:prstGeom prst="rect">
                <a:avLst/>
              </a:prstGeom>
              <a:blipFill>
                <a:blip r:embed="rId4"/>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8794D0D5-F48F-0776-2F81-065817EBBE77}"/>
              </a:ext>
            </a:extLst>
          </p:cNvPr>
          <p:cNvSpPr txBox="1"/>
          <p:nvPr/>
        </p:nvSpPr>
        <p:spPr>
          <a:xfrm>
            <a:off x="846667" y="5237708"/>
            <a:ext cx="1295400" cy="276999"/>
          </a:xfrm>
          <a:prstGeom prst="rect">
            <a:avLst/>
          </a:prstGeom>
          <a:noFill/>
        </p:spPr>
        <p:txBody>
          <a:bodyPr wrap="square">
            <a:spAutoFit/>
          </a:bodyPr>
          <a:lstStyle/>
          <a:p>
            <a:r>
              <a:rPr lang="en-US" sz="1200" i="1" dirty="0">
                <a:solidFill>
                  <a:srgbClr val="000000"/>
                </a:solidFill>
                <a:effectLst/>
                <a:latin typeface="Volkhov"/>
              </a:rPr>
              <a:t>Knudsen Number</a:t>
            </a:r>
            <a:endParaRPr lang="en-US" i="1" dirty="0"/>
          </a:p>
        </p:txBody>
      </p:sp>
      <p:sp>
        <p:nvSpPr>
          <p:cNvPr id="15" name="TextBox 14">
            <a:extLst>
              <a:ext uri="{FF2B5EF4-FFF2-40B4-BE49-F238E27FC236}">
                <a16:creationId xmlns:a16="http://schemas.microsoft.com/office/drawing/2014/main" id="{1DAA6D7C-BED7-E518-895C-A107E28922EC}"/>
              </a:ext>
            </a:extLst>
          </p:cNvPr>
          <p:cNvSpPr txBox="1"/>
          <p:nvPr/>
        </p:nvSpPr>
        <p:spPr>
          <a:xfrm>
            <a:off x="838200" y="6247815"/>
            <a:ext cx="1295400" cy="276999"/>
          </a:xfrm>
          <a:prstGeom prst="rect">
            <a:avLst/>
          </a:prstGeom>
          <a:noFill/>
        </p:spPr>
        <p:txBody>
          <a:bodyPr wrap="square">
            <a:spAutoFit/>
          </a:bodyPr>
          <a:lstStyle/>
          <a:p>
            <a:r>
              <a:rPr lang="en-US" sz="1200" i="1" dirty="0">
                <a:solidFill>
                  <a:srgbClr val="000000"/>
                </a:solidFill>
                <a:effectLst/>
                <a:latin typeface="Volkhov"/>
              </a:rPr>
              <a:t>Mean Free Path</a:t>
            </a:r>
            <a:endParaRPr lang="en-US" i="1"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B821C1B-DBFE-29C5-B5D1-B607D4D1B744}"/>
                  </a:ext>
                </a:extLst>
              </p:cNvPr>
              <p:cNvSpPr txBox="1"/>
              <p:nvPr/>
            </p:nvSpPr>
            <p:spPr>
              <a:xfrm>
                <a:off x="939965" y="5002803"/>
                <a:ext cx="6096000" cy="3915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𝑡𝑟</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𝑏</m:t>
                              </m:r>
                            </m:sub>
                          </m:sSub>
                          <m:r>
                            <a:rPr lang="en-US" i="1">
                              <a:latin typeface="Cambria Math" panose="02040503050406030204" pitchFamily="18" charset="0"/>
                            </a:rPr>
                            <m:t>𝐶</m:t>
                          </m:r>
                        </m:e>
                        <m:sub>
                          <m:r>
                            <a:rPr lang="en-US" i="1">
                              <a:latin typeface="Cambria Math" panose="02040503050406030204" pitchFamily="18" charset="0"/>
                            </a:rPr>
                            <m:t>𝑓𝑚</m:t>
                          </m:r>
                        </m:sub>
                      </m:sSub>
                      <m:r>
                        <a:rPr lang="en-US" i="0">
                          <a:latin typeface="Cambria Math" panose="02040503050406030204" pitchFamily="18" charset="0"/>
                        </a:rPr>
                        <m:t>+</m:t>
                      </m:r>
                      <m:d>
                        <m:dPr>
                          <m:ctrlPr>
                            <a:rPr lang="en-US" i="1">
                              <a:solidFill>
                                <a:srgbClr val="836967"/>
                              </a:solidFill>
                              <a:latin typeface="Cambria Math" panose="02040503050406030204" pitchFamily="18" charset="0"/>
                            </a:rPr>
                          </m:ctrlPr>
                        </m:dPr>
                        <m:e>
                          <m:r>
                            <a:rPr lang="en-US" i="0">
                              <a:latin typeface="Cambria Math" panose="02040503050406030204" pitchFamily="18" charset="0"/>
                            </a:rPr>
                            <m:t>1−</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𝑏</m:t>
                              </m:r>
                            </m:sub>
                          </m:sSub>
                        </m:e>
                      </m:d>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𝑐𝑜𝑛𝑡</m:t>
                          </m:r>
                        </m:sub>
                      </m:sSub>
                    </m:oMath>
                  </m:oMathPara>
                </a14:m>
                <a:endParaRPr lang="en-US" dirty="0"/>
              </a:p>
            </p:txBody>
          </p:sp>
        </mc:Choice>
        <mc:Fallback xmlns="">
          <p:sp>
            <p:nvSpPr>
              <p:cNvPr id="17" name="TextBox 16">
                <a:extLst>
                  <a:ext uri="{FF2B5EF4-FFF2-40B4-BE49-F238E27FC236}">
                    <a16:creationId xmlns:a16="http://schemas.microsoft.com/office/drawing/2014/main" id="{BB821C1B-DBFE-29C5-B5D1-B607D4D1B744}"/>
                  </a:ext>
                </a:extLst>
              </p:cNvPr>
              <p:cNvSpPr txBox="1">
                <a:spLocks noRot="1" noChangeAspect="1" noMove="1" noResize="1" noEditPoints="1" noAdjustHandles="1" noChangeArrowheads="1" noChangeShapeType="1" noTextEdit="1"/>
              </p:cNvSpPr>
              <p:nvPr/>
            </p:nvSpPr>
            <p:spPr>
              <a:xfrm>
                <a:off x="939965" y="5002803"/>
                <a:ext cx="6096000" cy="391582"/>
              </a:xfrm>
              <a:prstGeom prst="rect">
                <a:avLst/>
              </a:prstGeom>
              <a:blipFill>
                <a:blip r:embed="rId5"/>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BAA904E-5255-E7EC-7F40-B229FB2A2DCD}"/>
                  </a:ext>
                </a:extLst>
              </p:cNvPr>
              <p:cNvSpPr txBox="1"/>
              <p:nvPr/>
            </p:nvSpPr>
            <p:spPr>
              <a:xfrm>
                <a:off x="861033" y="5460003"/>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𝑏</m:t>
                          </m:r>
                        </m:sub>
                      </m:sSub>
                      <m:r>
                        <a:rPr lang="en-US" i="0">
                          <a:latin typeface="Cambria Math" panose="02040503050406030204" pitchFamily="18" charset="0"/>
                        </a:rPr>
                        <m:t>=</m:t>
                      </m:r>
                      <m:func>
                        <m:funcPr>
                          <m:ctrlPr>
                            <a:rPr lang="en-US" i="1">
                              <a:latin typeface="Cambria Math" panose="02040503050406030204" pitchFamily="18" charset="0"/>
                            </a:rPr>
                          </m:ctrlPr>
                        </m:funcPr>
                        <m:fName>
                          <m:sSup>
                            <m:sSupPr>
                              <m:ctrlPr>
                                <a:rPr lang="en-US" i="1">
                                  <a:solidFill>
                                    <a:srgbClr val="836967"/>
                                  </a:solidFill>
                                  <a:latin typeface="Cambria Math" panose="02040503050406030204" pitchFamily="18" charset="0"/>
                                </a:rPr>
                              </m:ctrlPr>
                            </m:sSupPr>
                            <m:e>
                              <m:r>
                                <m:rPr>
                                  <m:sty m:val="p"/>
                                </m:rPr>
                                <a:rPr lang="en-US" i="0">
                                  <a:latin typeface="Cambria Math" panose="02040503050406030204" pitchFamily="18" charset="0"/>
                                </a:rPr>
                                <m:t>sin</m:t>
                              </m:r>
                            </m:e>
                            <m:sup>
                              <m:r>
                                <a:rPr lang="en-US" i="0">
                                  <a:latin typeface="Cambria Math" panose="02040503050406030204" pitchFamily="18" charset="0"/>
                                </a:rPr>
                                <m:t>2</m:t>
                              </m:r>
                            </m:sup>
                          </m:sSup>
                        </m:fName>
                        <m:e>
                          <m:r>
                            <a:rPr lang="en-US" i="1">
                              <a:latin typeface="Cambria Math" panose="02040503050406030204" pitchFamily="18" charset="0"/>
                            </a:rPr>
                            <m:t>𝜓</m:t>
                          </m:r>
                        </m:e>
                      </m:func>
                    </m:oMath>
                  </m:oMathPara>
                </a14:m>
                <a:endParaRPr lang="en-US" dirty="0"/>
              </a:p>
            </p:txBody>
          </p:sp>
        </mc:Choice>
        <mc:Fallback xmlns="">
          <p:sp>
            <p:nvSpPr>
              <p:cNvPr id="19" name="TextBox 18">
                <a:extLst>
                  <a:ext uri="{FF2B5EF4-FFF2-40B4-BE49-F238E27FC236}">
                    <a16:creationId xmlns:a16="http://schemas.microsoft.com/office/drawing/2014/main" id="{BBAA904E-5255-E7EC-7F40-B229FB2A2DCD}"/>
                  </a:ext>
                </a:extLst>
              </p:cNvPr>
              <p:cNvSpPr txBox="1">
                <a:spLocks noRot="1" noChangeAspect="1" noMove="1" noResize="1" noEditPoints="1" noAdjustHandles="1" noChangeArrowheads="1" noChangeShapeType="1" noTextEdit="1"/>
              </p:cNvSpPr>
              <p:nvPr/>
            </p:nvSpPr>
            <p:spPr>
              <a:xfrm>
                <a:off x="861033" y="5460003"/>
                <a:ext cx="6096000" cy="369332"/>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64692BA-3E8E-54B7-02E7-51214EB3B800}"/>
                  </a:ext>
                </a:extLst>
              </p:cNvPr>
              <p:cNvSpPr txBox="1"/>
              <p:nvPr/>
            </p:nvSpPr>
            <p:spPr>
              <a:xfrm>
                <a:off x="1013433" y="5881505"/>
                <a:ext cx="6096000" cy="4128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𝜓</m:t>
                      </m:r>
                      <m:r>
                        <a:rPr lang="en-US" i="0">
                          <a:latin typeface="Cambria Math" panose="02040503050406030204" pitchFamily="18" charset="0"/>
                        </a:rPr>
                        <m:t>=</m:t>
                      </m:r>
                      <m:r>
                        <a:rPr lang="en-US" i="1">
                          <a:latin typeface="Cambria Math" panose="02040503050406030204" pitchFamily="18" charset="0"/>
                        </a:rPr>
                        <m:t>𝜋</m:t>
                      </m:r>
                      <m:d>
                        <m:dPr>
                          <m:ctrlPr>
                            <a:rPr lang="en-US" i="1">
                              <a:solidFill>
                                <a:srgbClr val="836967"/>
                              </a:solidFill>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2</m:t>
                              </m:r>
                            </m:sub>
                          </m:sSub>
                          <m:r>
                            <a:rPr lang="en-US" i="1">
                              <a:latin typeface="Cambria Math" panose="02040503050406030204" pitchFamily="18" charset="0"/>
                            </a:rPr>
                            <m:t>𝑙𝑜𝑔</m:t>
                          </m:r>
                          <m:r>
                            <a:rPr lang="en-US" i="0">
                              <a:latin typeface="Cambria Math" panose="02040503050406030204" pitchFamily="18" charset="0"/>
                            </a:rPr>
                            <m:t>10</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𝐾</m:t>
                              </m:r>
                            </m:e>
                            <m: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𝑛</m:t>
                                  </m:r>
                                </m:e>
                                <m:sub>
                                  <m:r>
                                    <a:rPr lang="en-US" i="0">
                                      <a:latin typeface="Cambria Math" panose="02040503050406030204" pitchFamily="18" charset="0"/>
                                    </a:rPr>
                                    <m:t>∞</m:t>
                                  </m:r>
                                </m:sub>
                              </m:sSub>
                            </m:sub>
                          </m:sSub>
                        </m:e>
                      </m:d>
                    </m:oMath>
                  </m:oMathPara>
                </a14:m>
                <a:endParaRPr lang="en-US" dirty="0"/>
              </a:p>
            </p:txBody>
          </p:sp>
        </mc:Choice>
        <mc:Fallback xmlns="">
          <p:sp>
            <p:nvSpPr>
              <p:cNvPr id="21" name="TextBox 20">
                <a:extLst>
                  <a:ext uri="{FF2B5EF4-FFF2-40B4-BE49-F238E27FC236}">
                    <a16:creationId xmlns:a16="http://schemas.microsoft.com/office/drawing/2014/main" id="{C64692BA-3E8E-54B7-02E7-51214EB3B800}"/>
                  </a:ext>
                </a:extLst>
              </p:cNvPr>
              <p:cNvSpPr txBox="1">
                <a:spLocks noRot="1" noChangeAspect="1" noMove="1" noResize="1" noEditPoints="1" noAdjustHandles="1" noChangeArrowheads="1" noChangeShapeType="1" noTextEdit="1"/>
              </p:cNvSpPr>
              <p:nvPr/>
            </p:nvSpPr>
            <p:spPr>
              <a:xfrm>
                <a:off x="1013433" y="5881505"/>
                <a:ext cx="6096000" cy="412870"/>
              </a:xfrm>
              <a:prstGeom prst="rect">
                <a:avLst/>
              </a:prstGeom>
              <a:blipFill>
                <a:blip r:embed="rId7"/>
                <a:stretch>
                  <a:fillRect b="-5882"/>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DBF7CD54-0C29-013C-83BF-C1B4A0032614}"/>
              </a:ext>
            </a:extLst>
          </p:cNvPr>
          <p:cNvSpPr txBox="1"/>
          <p:nvPr/>
        </p:nvSpPr>
        <p:spPr>
          <a:xfrm>
            <a:off x="2438400" y="6247814"/>
            <a:ext cx="3124200" cy="276999"/>
          </a:xfrm>
          <a:prstGeom prst="rect">
            <a:avLst/>
          </a:prstGeom>
          <a:noFill/>
        </p:spPr>
        <p:txBody>
          <a:bodyPr wrap="square">
            <a:spAutoFit/>
          </a:bodyPr>
          <a:lstStyle/>
          <a:p>
            <a:r>
              <a:rPr lang="en-US" sz="1200" i="1" dirty="0">
                <a:solidFill>
                  <a:srgbClr val="000000"/>
                </a:solidFill>
                <a:effectLst/>
                <a:latin typeface="Volkhov"/>
              </a:rPr>
              <a:t>Sine Squared Bridging Function Formulation</a:t>
            </a:r>
            <a:endParaRPr lang="en-US" i="1" dirty="0"/>
          </a:p>
        </p:txBody>
      </p:sp>
      <p:grpSp>
        <p:nvGrpSpPr>
          <p:cNvPr id="25" name="Group 24">
            <a:extLst>
              <a:ext uri="{FF2B5EF4-FFF2-40B4-BE49-F238E27FC236}">
                <a16:creationId xmlns:a16="http://schemas.microsoft.com/office/drawing/2014/main" id="{B88A0796-1C17-2BAA-0FE9-6A253CB31A8B}"/>
              </a:ext>
            </a:extLst>
          </p:cNvPr>
          <p:cNvGrpSpPr/>
          <p:nvPr/>
        </p:nvGrpSpPr>
        <p:grpSpPr>
          <a:xfrm>
            <a:off x="5752465" y="4475847"/>
            <a:ext cx="5525135" cy="2077720"/>
            <a:chOff x="0" y="0"/>
            <a:chExt cx="5525390" cy="2077720"/>
          </a:xfrm>
        </p:grpSpPr>
        <p:pic>
          <p:nvPicPr>
            <p:cNvPr id="26" name="Picture 25" descr="A graph of a number of objects&#10;&#10;AI-generated content may be incorrect.">
              <a:extLst>
                <a:ext uri="{FF2B5EF4-FFF2-40B4-BE49-F238E27FC236}">
                  <a16:creationId xmlns:a16="http://schemas.microsoft.com/office/drawing/2014/main" id="{49DCE390-67A7-CE6E-09D0-0B55FC9B0E0D}"/>
                </a:ext>
              </a:extLst>
            </p:cNvPr>
            <p:cNvPicPr>
              <a:picLocks noChangeAspect="1"/>
            </p:cNvPicPr>
            <p:nvPr/>
          </p:nvPicPr>
          <p:blipFill>
            <a:blip r:embed="rId8"/>
            <a:stretch>
              <a:fillRect/>
            </a:stretch>
          </p:blipFill>
          <p:spPr>
            <a:xfrm>
              <a:off x="0" y="53788"/>
              <a:ext cx="2816225" cy="2004695"/>
            </a:xfrm>
            <a:prstGeom prst="rect">
              <a:avLst/>
            </a:prstGeom>
          </p:spPr>
        </p:pic>
        <p:pic>
          <p:nvPicPr>
            <p:cNvPr id="27" name="Picture 26">
              <a:extLst>
                <a:ext uri="{FF2B5EF4-FFF2-40B4-BE49-F238E27FC236}">
                  <a16:creationId xmlns:a16="http://schemas.microsoft.com/office/drawing/2014/main" id="{3696B95B-26C6-67FD-5604-9D96017CF6A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52980" y="0"/>
              <a:ext cx="2772410" cy="2077720"/>
            </a:xfrm>
            <a:prstGeom prst="rect">
              <a:avLst/>
            </a:prstGeom>
            <a:noFill/>
            <a:ln>
              <a:noFill/>
            </a:ln>
          </p:spPr>
        </p:pic>
      </p:grpSp>
    </p:spTree>
    <p:extLst>
      <p:ext uri="{BB962C8B-B14F-4D97-AF65-F5344CB8AC3E}">
        <p14:creationId xmlns:p14="http://schemas.microsoft.com/office/powerpoint/2010/main" val="190370366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8C2F-488A-6B07-4C8F-BDE28F1A44BF}"/>
              </a:ext>
            </a:extLst>
          </p:cNvPr>
          <p:cNvSpPr>
            <a:spLocks noGrp="1"/>
          </p:cNvSpPr>
          <p:nvPr>
            <p:ph type="title"/>
          </p:nvPr>
        </p:nvSpPr>
        <p:spPr/>
        <p:txBody>
          <a:bodyPr/>
          <a:lstStyle/>
          <a:p>
            <a:r>
              <a:rPr lang="en-US" dirty="0"/>
              <a:t>Atmospheric Modeling</a:t>
            </a:r>
          </a:p>
        </p:txBody>
      </p:sp>
      <p:sp>
        <p:nvSpPr>
          <p:cNvPr id="3" name="Content Placeholder 2">
            <a:extLst>
              <a:ext uri="{FF2B5EF4-FFF2-40B4-BE49-F238E27FC236}">
                <a16:creationId xmlns:a16="http://schemas.microsoft.com/office/drawing/2014/main" id="{D05DB88C-9D7D-E9CE-2BCD-4CDD178A3544}"/>
              </a:ext>
            </a:extLst>
          </p:cNvPr>
          <p:cNvSpPr>
            <a:spLocks noGrp="1"/>
          </p:cNvSpPr>
          <p:nvPr>
            <p:ph idx="1"/>
          </p:nvPr>
        </p:nvSpPr>
        <p:spPr>
          <a:xfrm>
            <a:off x="457198" y="914402"/>
            <a:ext cx="6964682" cy="5483329"/>
          </a:xfrm>
        </p:spPr>
        <p:txBody>
          <a:bodyPr>
            <a:normAutofit fontScale="92500" lnSpcReduction="10000"/>
          </a:bodyPr>
          <a:lstStyle/>
          <a:p>
            <a:r>
              <a:rPr lang="en-US" dirty="0"/>
              <a:t>The NASA developed Global Atmospheric Reference Model (GRAM) is an engineering design tool that can compute planetary atmospheric conditions utilizing ephemeris calculations and a host of empirical data.</a:t>
            </a:r>
          </a:p>
          <a:p>
            <a:r>
              <a:rPr lang="en-US" dirty="0"/>
              <a:t>Supported Planets</a:t>
            </a:r>
          </a:p>
          <a:p>
            <a:pPr lvl="1"/>
            <a:r>
              <a:rPr lang="en-US" dirty="0"/>
              <a:t>Earth, Mars, Venus, Jupiter, Uranus, Neptune, Titan (SaturnGRAM in development)</a:t>
            </a:r>
          </a:p>
          <a:p>
            <a:r>
              <a:rPr lang="en-US" dirty="0"/>
              <a:t>Key GRAM implementation details</a:t>
            </a:r>
          </a:p>
          <a:p>
            <a:pPr lvl="1"/>
            <a:r>
              <a:rPr lang="en-US" dirty="0"/>
              <a:t>GRAM model queried at each trajectory time step for maximum accuracy</a:t>
            </a:r>
          </a:p>
          <a:p>
            <a:pPr lvl="1"/>
            <a:r>
              <a:rPr lang="en-US" dirty="0"/>
              <a:t>Temporal, spatial variations and winds are modeled within GRAM</a:t>
            </a:r>
          </a:p>
          <a:p>
            <a:pPr lvl="1"/>
            <a:r>
              <a:rPr lang="en-US" dirty="0"/>
              <a:t>Atmospheric uncertainties and perturbations are supported through Monte Carlo runs</a:t>
            </a:r>
          </a:p>
          <a:p>
            <a:pPr lvl="1"/>
            <a:r>
              <a:rPr lang="en-US" dirty="0"/>
              <a:t>Constant vehicle orientation, 3DOF, no GNC modeling or uncertainties at this point</a:t>
            </a:r>
          </a:p>
          <a:p>
            <a:pPr lvl="1"/>
            <a:endParaRPr lang="en-US" dirty="0"/>
          </a:p>
        </p:txBody>
      </p:sp>
      <p:sp>
        <p:nvSpPr>
          <p:cNvPr id="4" name="Slide Number Placeholder 3">
            <a:extLst>
              <a:ext uri="{FF2B5EF4-FFF2-40B4-BE49-F238E27FC236}">
                <a16:creationId xmlns:a16="http://schemas.microsoft.com/office/drawing/2014/main" id="{FCC4E3C5-4C08-8602-0B54-93A2EB823DC9}"/>
              </a:ext>
            </a:extLst>
          </p:cNvPr>
          <p:cNvSpPr>
            <a:spLocks noGrp="1"/>
          </p:cNvSpPr>
          <p:nvPr>
            <p:ph type="sldNum" sz="quarter" idx="4"/>
          </p:nvPr>
        </p:nvSpPr>
        <p:spPr/>
        <p:txBody>
          <a:bodyPr/>
          <a:lstStyle/>
          <a:p>
            <a:fld id="{73FCCCAE-C0A6-4BB7-B82B-AC74E56A11C4}" type="slidenum">
              <a:rPr lang="en-US" smtClean="0"/>
              <a:pPr/>
              <a:t>6</a:t>
            </a:fld>
            <a:endParaRPr lang="en-US" dirty="0"/>
          </a:p>
        </p:txBody>
      </p:sp>
      <p:pic>
        <p:nvPicPr>
          <p:cNvPr id="5" name="Picture 4">
            <a:extLst>
              <a:ext uri="{FF2B5EF4-FFF2-40B4-BE49-F238E27FC236}">
                <a16:creationId xmlns:a16="http://schemas.microsoft.com/office/drawing/2014/main" id="{9F5A29F2-2787-2294-0C80-FD331B94048C}"/>
              </a:ext>
            </a:extLst>
          </p:cNvPr>
          <p:cNvPicPr>
            <a:picLocks noChangeAspect="1"/>
          </p:cNvPicPr>
          <p:nvPr/>
        </p:nvPicPr>
        <p:blipFill>
          <a:blip r:embed="rId2"/>
          <a:stretch>
            <a:fillRect/>
          </a:stretch>
        </p:blipFill>
        <p:spPr>
          <a:xfrm>
            <a:off x="7421880" y="685800"/>
            <a:ext cx="3931920" cy="2948940"/>
          </a:xfrm>
          <a:prstGeom prst="rect">
            <a:avLst/>
          </a:prstGeom>
        </p:spPr>
      </p:pic>
      <p:pic>
        <p:nvPicPr>
          <p:cNvPr id="6" name="Picture 5">
            <a:extLst>
              <a:ext uri="{FF2B5EF4-FFF2-40B4-BE49-F238E27FC236}">
                <a16:creationId xmlns:a16="http://schemas.microsoft.com/office/drawing/2014/main" id="{2256950A-A358-F220-9C73-A75014974282}"/>
              </a:ext>
            </a:extLst>
          </p:cNvPr>
          <p:cNvPicPr>
            <a:picLocks noChangeAspect="1"/>
          </p:cNvPicPr>
          <p:nvPr/>
        </p:nvPicPr>
        <p:blipFill>
          <a:blip r:embed="rId3"/>
          <a:stretch>
            <a:fillRect/>
          </a:stretch>
        </p:blipFill>
        <p:spPr>
          <a:xfrm>
            <a:off x="7421880" y="3634740"/>
            <a:ext cx="3931920" cy="2948940"/>
          </a:xfrm>
          <a:prstGeom prst="rect">
            <a:avLst/>
          </a:prstGeom>
        </p:spPr>
      </p:pic>
    </p:spTree>
    <p:extLst>
      <p:ext uri="{BB962C8B-B14F-4D97-AF65-F5344CB8AC3E}">
        <p14:creationId xmlns:p14="http://schemas.microsoft.com/office/powerpoint/2010/main" val="30464233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93EC-36F8-76E7-95DA-32281776DEBD}"/>
              </a:ext>
            </a:extLst>
          </p:cNvPr>
          <p:cNvSpPr>
            <a:spLocks noGrp="1"/>
          </p:cNvSpPr>
          <p:nvPr>
            <p:ph type="title"/>
          </p:nvPr>
        </p:nvSpPr>
        <p:spPr/>
        <p:txBody>
          <a:bodyPr/>
          <a:lstStyle/>
          <a:p>
            <a:r>
              <a:rPr lang="en-US" dirty="0"/>
              <a:t>Aerothermal Modeling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797CF5-1400-4EA8-BD8C-BDD0CD76076F}"/>
                  </a:ext>
                </a:extLst>
              </p:cNvPr>
              <p:cNvSpPr>
                <a:spLocks noGrp="1"/>
              </p:cNvSpPr>
              <p:nvPr>
                <p:ph idx="1"/>
              </p:nvPr>
            </p:nvSpPr>
            <p:spPr>
              <a:xfrm>
                <a:off x="457199" y="914402"/>
                <a:ext cx="7376162" cy="5483329"/>
              </a:xfrm>
            </p:spPr>
            <p:txBody>
              <a:bodyPr>
                <a:normAutofit/>
              </a:bodyPr>
              <a:lstStyle/>
              <a:p>
                <a:r>
                  <a:rPr lang="en-US" dirty="0"/>
                  <a:t>The Sutton Graves approximation was used as the primary stagnation heating rate metric for this project. </a:t>
                </a:r>
              </a:p>
              <a:p>
                <a:pPr lvl="1"/>
                <a14:m>
                  <m:oMath xmlns:m="http://schemas.openxmlformats.org/officeDocument/2006/math">
                    <m:sSub>
                      <m:sSubPr>
                        <m:ctrlPr>
                          <a:rPr lang="en-US" i="1" smtClean="0">
                            <a:solidFill>
                              <a:srgbClr val="000000"/>
                            </a:solidFill>
                            <a:effectLst/>
                            <a:latin typeface="Cambria Math" panose="02040503050406030204" pitchFamily="18" charset="0"/>
                          </a:rPr>
                        </m:ctrlPr>
                      </m:sSubPr>
                      <m:e>
                        <m:r>
                          <a:rPr lang="en-US"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𝑠</m:t>
                        </m:r>
                      </m:sub>
                    </m:sSub>
                    <m:r>
                      <a:rPr lang="en-US"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𝑘</m:t>
                    </m:r>
                    <m:sSup>
                      <m:sSupPr>
                        <m:ctrlPr>
                          <a:rPr lang="en-US" i="1">
                            <a:solidFill>
                              <a:srgbClr val="000000"/>
                            </a:solidFill>
                            <a:effectLst/>
                            <a:latin typeface="Cambria Math" panose="02040503050406030204" pitchFamily="18" charset="0"/>
                          </a:rPr>
                        </m:ctrlPr>
                      </m:sSupPr>
                      <m:e>
                        <m:d>
                          <m:dPr>
                            <m:ctrlPr>
                              <a:rPr lang="en-US" i="1">
                                <a:solidFill>
                                  <a:srgbClr val="000000"/>
                                </a:solidFill>
                                <a:effectLst/>
                                <a:latin typeface="Cambria Math" panose="02040503050406030204" pitchFamily="18" charset="0"/>
                              </a:rPr>
                            </m:ctrlPr>
                          </m:dPr>
                          <m:e>
                            <m:f>
                              <m:fPr>
                                <m:ctrlPr>
                                  <a:rPr lang="en-US" i="1">
                                    <a:solidFill>
                                      <a:srgbClr val="000000"/>
                                    </a:solidFill>
                                    <a:effectLst/>
                                    <a:latin typeface="Cambria Math" panose="02040503050406030204" pitchFamily="18" charset="0"/>
                                  </a:rPr>
                                </m:ctrlPr>
                              </m:fPr>
                              <m:num>
                                <m:r>
                                  <a:rPr lang="en-US"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𝜌</m:t>
                                </m:r>
                              </m:num>
                              <m:den>
                                <m:sSub>
                                  <m:sSubPr>
                                    <m:ctrlPr>
                                      <a:rPr lang="en-US" i="1">
                                        <a:solidFill>
                                          <a:srgbClr val="000000"/>
                                        </a:solidFill>
                                        <a:effectLst/>
                                        <a:latin typeface="Cambria Math" panose="02040503050406030204" pitchFamily="18" charset="0"/>
                                      </a:rPr>
                                    </m:ctrlPr>
                                  </m:sSubPr>
                                  <m:e>
                                    <m:r>
                                      <a:rPr lang="en-US"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𝑛</m:t>
                                    </m:r>
                                  </m:sub>
                                </m:sSub>
                              </m:den>
                            </m:f>
                          </m:e>
                        </m:d>
                      </m:e>
                      <m:sup>
                        <m:f>
                          <m:fPr>
                            <m:ctrlPr>
                              <a:rPr lang="en-US" i="1">
                                <a:solidFill>
                                  <a:srgbClr val="000000"/>
                                </a:solidFill>
                                <a:effectLst/>
                                <a:latin typeface="Cambria Math" panose="02040503050406030204" pitchFamily="18" charset="0"/>
                              </a:rPr>
                            </m:ctrlPr>
                          </m:fPr>
                          <m:num>
                            <m:r>
                              <a:rPr lang="en-US"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1</m:t>
                            </m:r>
                          </m:num>
                          <m:den>
                            <m:r>
                              <a:rPr lang="en-US"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2</m:t>
                            </m:r>
                          </m:den>
                        </m:f>
                      </m:sup>
                    </m:sSup>
                    <m:sSup>
                      <m:sSupPr>
                        <m:ctrlPr>
                          <a:rPr lang="en-US" i="1">
                            <a:solidFill>
                              <a:srgbClr val="000000"/>
                            </a:solidFill>
                            <a:effectLst/>
                            <a:latin typeface="Cambria Math" panose="02040503050406030204" pitchFamily="18" charset="0"/>
                          </a:rPr>
                        </m:ctrlPr>
                      </m:sSupPr>
                      <m:e>
                        <m:r>
                          <a:rPr lang="en-US"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𝑉</m:t>
                        </m:r>
                      </m:e>
                      <m:sup>
                        <m:r>
                          <a:rPr lang="en-US"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3</m:t>
                        </m:r>
                      </m:sup>
                    </m:sSup>
                  </m:oMath>
                </a14:m>
                <a:r>
                  <a:rPr lang="en-US" dirty="0"/>
                  <a:t> (convective only)</a:t>
                </a:r>
              </a:p>
              <a:p>
                <a:pPr lvl="1"/>
                <a:r>
                  <a:rPr lang="en-US" dirty="0"/>
                  <a:t>Simple, fast, and easy to implement, values for k readily available for various planetary bodies. </a:t>
                </a:r>
              </a:p>
              <a:p>
                <a:r>
                  <a:rPr lang="en-US" dirty="0"/>
                  <a:t>Modern Brandis correlations have also been implemented for CO2, N2, and H2/He atmospheres. Often require species mole fractions meaning decreased computational efficiency.</a:t>
                </a:r>
              </a:p>
              <a:p>
                <a:r>
                  <a:rPr lang="en-US" dirty="0"/>
                  <a:t>To determine the thermodynamic state at the stagnation point, an iterative process is necessary utilizing the continuity equations.</a:t>
                </a:r>
              </a:p>
            </p:txBody>
          </p:sp>
        </mc:Choice>
        <mc:Fallback xmlns="">
          <p:sp>
            <p:nvSpPr>
              <p:cNvPr id="3" name="Content Placeholder 2">
                <a:extLst>
                  <a:ext uri="{FF2B5EF4-FFF2-40B4-BE49-F238E27FC236}">
                    <a16:creationId xmlns:a16="http://schemas.microsoft.com/office/drawing/2014/main" id="{34797CF5-1400-4EA8-BD8C-BDD0CD76076F}"/>
                  </a:ext>
                </a:extLst>
              </p:cNvPr>
              <p:cNvSpPr>
                <a:spLocks noGrp="1" noRot="1" noChangeAspect="1" noMove="1" noResize="1" noEditPoints="1" noAdjustHandles="1" noChangeArrowheads="1" noChangeShapeType="1" noTextEdit="1"/>
              </p:cNvSpPr>
              <p:nvPr>
                <p:ph idx="1"/>
              </p:nvPr>
            </p:nvSpPr>
            <p:spPr>
              <a:xfrm>
                <a:off x="457199" y="914402"/>
                <a:ext cx="7376162" cy="5483329"/>
              </a:xfrm>
              <a:blipFill>
                <a:blip r:embed="rId2"/>
                <a:stretch>
                  <a:fillRect l="-1570" t="-1669" r="-826" b="-55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A5052E2-03D8-14F6-2096-877817EDE76A}"/>
              </a:ext>
            </a:extLst>
          </p:cNvPr>
          <p:cNvSpPr>
            <a:spLocks noGrp="1"/>
          </p:cNvSpPr>
          <p:nvPr>
            <p:ph type="sldNum" sz="quarter" idx="4"/>
          </p:nvPr>
        </p:nvSpPr>
        <p:spPr/>
        <p:txBody>
          <a:bodyPr/>
          <a:lstStyle/>
          <a:p>
            <a:fld id="{73FCCCAE-C0A6-4BB7-B82B-AC74E56A11C4}" type="slidenum">
              <a:rPr lang="en-US" smtClean="0"/>
              <a:pPr/>
              <a:t>7</a:t>
            </a:fld>
            <a:endParaRPr lang="en-US" dirty="0"/>
          </a:p>
        </p:txBody>
      </p:sp>
      <p:grpSp>
        <p:nvGrpSpPr>
          <p:cNvPr id="9" name="Group 8">
            <a:extLst>
              <a:ext uri="{FF2B5EF4-FFF2-40B4-BE49-F238E27FC236}">
                <a16:creationId xmlns:a16="http://schemas.microsoft.com/office/drawing/2014/main" id="{62481556-B876-9DBA-B25B-C32CEDC6BD6B}"/>
              </a:ext>
            </a:extLst>
          </p:cNvPr>
          <p:cNvGrpSpPr/>
          <p:nvPr/>
        </p:nvGrpSpPr>
        <p:grpSpPr>
          <a:xfrm>
            <a:off x="7658954" y="1007370"/>
            <a:ext cx="6284166" cy="1531210"/>
            <a:chOff x="6840117" y="1392783"/>
            <a:chExt cx="6284166" cy="153121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D2323A6-40ED-AB6C-0FE7-A1A830C7CF26}"/>
                    </a:ext>
                  </a:extLst>
                </p:cNvPr>
                <p:cNvSpPr txBox="1"/>
                <p:nvPr/>
              </p:nvSpPr>
              <p:spPr>
                <a:xfrm>
                  <a:off x="6934200" y="1392783"/>
                  <a:ext cx="6096000"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𝑝</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𝑝</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𝜌</m:t>
                            </m:r>
                          </m:e>
                          <m:sub>
                            <m:r>
                              <a:rPr lang="en-US" i="0">
                                <a:latin typeface="Cambria Math" panose="02040503050406030204" pitchFamily="18" charset="0"/>
                              </a:rPr>
                              <m:t>1</m:t>
                            </m:r>
                          </m:sub>
                        </m:sSub>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𝑢</m:t>
                            </m:r>
                          </m:e>
                          <m:sub>
                            <m:r>
                              <a:rPr lang="en-US" i="0">
                                <a:latin typeface="Cambria Math" panose="02040503050406030204" pitchFamily="18" charset="0"/>
                              </a:rPr>
                              <m:t>1</m:t>
                            </m:r>
                          </m:sub>
                          <m:sup>
                            <m:r>
                              <a:rPr lang="en-US" i="0">
                                <a:latin typeface="Cambria Math" panose="02040503050406030204" pitchFamily="18" charset="0"/>
                              </a:rPr>
                              <m:t>2</m:t>
                            </m:r>
                          </m:sup>
                        </m:sSubSup>
                        <m:d>
                          <m:dPr>
                            <m:ctrlPr>
                              <a:rPr lang="en-US" i="1">
                                <a:solidFill>
                                  <a:srgbClr val="836967"/>
                                </a:solidFill>
                                <a:latin typeface="Cambria Math" panose="02040503050406030204" pitchFamily="18" charset="0"/>
                              </a:rPr>
                            </m:ctrlPr>
                          </m:dPr>
                          <m:e>
                            <m:r>
                              <a:rPr lang="en-US" i="0">
                                <a:latin typeface="Cambria Math" panose="02040503050406030204" pitchFamily="18" charset="0"/>
                              </a:rPr>
                              <m:t>1−</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𝜌</m:t>
                                    </m:r>
                                  </m:e>
                                  <m:sub>
                                    <m:r>
                                      <a:rPr lang="en-US" i="0">
                                        <a:latin typeface="Cambria Math" panose="02040503050406030204" pitchFamily="18" charset="0"/>
                                      </a:rPr>
                                      <m:t>1</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𝜌</m:t>
                                    </m:r>
                                  </m:e>
                                  <m:sub>
                                    <m:r>
                                      <a:rPr lang="en-US" i="0">
                                        <a:latin typeface="Cambria Math" panose="02040503050406030204" pitchFamily="18" charset="0"/>
                                      </a:rPr>
                                      <m:t>2</m:t>
                                    </m:r>
                                  </m:sub>
                                </m:sSub>
                              </m:den>
                            </m:f>
                          </m:e>
                        </m:d>
                      </m:oMath>
                    </m:oMathPara>
                  </a14:m>
                  <a:endParaRPr lang="en-US" dirty="0"/>
                </a:p>
              </p:txBody>
            </p:sp>
          </mc:Choice>
          <mc:Fallback xmlns="">
            <p:sp>
              <p:nvSpPr>
                <p:cNvPr id="7" name="TextBox 6">
                  <a:extLst>
                    <a:ext uri="{FF2B5EF4-FFF2-40B4-BE49-F238E27FC236}">
                      <a16:creationId xmlns:a16="http://schemas.microsoft.com/office/drawing/2014/main" id="{8E1CAB5F-5F64-4F03-E4A8-EADFB359DF98}"/>
                    </a:ext>
                  </a:extLst>
                </p:cNvPr>
                <p:cNvSpPr txBox="1">
                  <a:spLocks noRot="1" noChangeAspect="1" noMove="1" noResize="1" noEditPoints="1" noAdjustHandles="1" noChangeArrowheads="1" noChangeShapeType="1" noTextEdit="1"/>
                </p:cNvSpPr>
                <p:nvPr/>
              </p:nvSpPr>
              <p:spPr>
                <a:xfrm>
                  <a:off x="6934200" y="1392783"/>
                  <a:ext cx="6096000" cy="71468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A58AB11-85DF-A3F3-588A-BE51C883900C}"/>
                    </a:ext>
                  </a:extLst>
                </p:cNvPr>
                <p:cNvSpPr txBox="1"/>
                <p:nvPr/>
              </p:nvSpPr>
              <p:spPr>
                <a:xfrm>
                  <a:off x="6840117" y="2106590"/>
                  <a:ext cx="6284166" cy="8174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h</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h</m:t>
                            </m:r>
                          </m:e>
                          <m:sub>
                            <m:r>
                              <a:rPr lang="en-US" i="0">
                                <a:latin typeface="Cambria Math" panose="02040503050406030204" pitchFamily="18" charset="0"/>
                              </a:rPr>
                              <m:t>1</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𝑢</m:t>
                                </m:r>
                              </m:e>
                              <m:sub>
                                <m:r>
                                  <a:rPr lang="en-US" i="0">
                                    <a:latin typeface="Cambria Math" panose="02040503050406030204" pitchFamily="18" charset="0"/>
                                  </a:rPr>
                                  <m:t>1</m:t>
                                </m:r>
                              </m:sub>
                              <m:sup>
                                <m:r>
                                  <a:rPr lang="en-US" i="0">
                                    <a:latin typeface="Cambria Math" panose="02040503050406030204" pitchFamily="18" charset="0"/>
                                  </a:rPr>
                                  <m:t>2</m:t>
                                </m:r>
                              </m:sup>
                            </m:sSubSup>
                          </m:num>
                          <m:den>
                            <m:r>
                              <a:rPr lang="en-US" i="0">
                                <a:latin typeface="Cambria Math" panose="02040503050406030204" pitchFamily="18" charset="0"/>
                              </a:rPr>
                              <m:t>2</m:t>
                            </m:r>
                          </m:den>
                        </m:f>
                        <m:d>
                          <m:dPr>
                            <m:begChr m:val="["/>
                            <m:endChr m:val="]"/>
                            <m:ctrlPr>
                              <a:rPr lang="en-US" i="1">
                                <a:solidFill>
                                  <a:srgbClr val="836967"/>
                                </a:solidFill>
                                <a:latin typeface="Cambria Math" panose="02040503050406030204" pitchFamily="18" charset="0"/>
                              </a:rPr>
                            </m:ctrlPr>
                          </m:dPr>
                          <m:e>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d>
                                  <m:dPr>
                                    <m:ctrlPr>
                                      <a:rPr lang="en-US" i="1">
                                        <a:solidFill>
                                          <a:srgbClr val="836967"/>
                                        </a:solidFill>
                                        <a:latin typeface="Cambria Math" panose="02040503050406030204" pitchFamily="18" charset="0"/>
                                      </a:rPr>
                                    </m:ctrlPr>
                                  </m:dPr>
                                  <m:e>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𝜌</m:t>
                                            </m:r>
                                          </m:e>
                                          <m:sub>
                                            <m:r>
                                              <a:rPr lang="en-US" i="0">
                                                <a:latin typeface="Cambria Math" panose="02040503050406030204" pitchFamily="18" charset="0"/>
                                              </a:rPr>
                                              <m:t>1</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𝜌</m:t>
                                            </m:r>
                                          </m:e>
                                          <m:sub>
                                            <m:r>
                                              <a:rPr lang="en-US" i="0">
                                                <a:latin typeface="Cambria Math" panose="02040503050406030204" pitchFamily="18" charset="0"/>
                                              </a:rPr>
                                              <m:t>2</m:t>
                                            </m:r>
                                          </m:sub>
                                        </m:sSub>
                                      </m:den>
                                    </m:f>
                                  </m:e>
                                </m:d>
                              </m:e>
                              <m:sup>
                                <m:r>
                                  <a:rPr lang="en-US" i="0">
                                    <a:latin typeface="Cambria Math" panose="02040503050406030204" pitchFamily="18" charset="0"/>
                                  </a:rPr>
                                  <m:t>2</m:t>
                                </m:r>
                              </m:sup>
                            </m:sSup>
                          </m:e>
                        </m:d>
                      </m:oMath>
                    </m:oMathPara>
                  </a14:m>
                  <a:endParaRPr lang="en-US" dirty="0"/>
                </a:p>
              </p:txBody>
            </p:sp>
          </mc:Choice>
          <mc:Fallback xmlns="">
            <p:sp>
              <p:nvSpPr>
                <p:cNvPr id="9" name="TextBox 8">
                  <a:extLst>
                    <a:ext uri="{FF2B5EF4-FFF2-40B4-BE49-F238E27FC236}">
                      <a16:creationId xmlns:a16="http://schemas.microsoft.com/office/drawing/2014/main" id="{99F6715E-4D3E-C46E-3077-2B1556B73924}"/>
                    </a:ext>
                  </a:extLst>
                </p:cNvPr>
                <p:cNvSpPr txBox="1">
                  <a:spLocks noRot="1" noChangeAspect="1" noMove="1" noResize="1" noEditPoints="1" noAdjustHandles="1" noChangeArrowheads="1" noChangeShapeType="1" noTextEdit="1"/>
                </p:cNvSpPr>
                <p:nvPr/>
              </p:nvSpPr>
              <p:spPr>
                <a:xfrm>
                  <a:off x="6840117" y="2106590"/>
                  <a:ext cx="6284166" cy="817403"/>
                </a:xfrm>
                <a:prstGeom prst="rect">
                  <a:avLst/>
                </a:prstGeom>
                <a:blipFill>
                  <a:blip r:embed="rId4"/>
                  <a:stretch>
                    <a:fillRect/>
                  </a:stretch>
                </a:blipFill>
              </p:spPr>
              <p:txBody>
                <a:bodyPr/>
                <a:lstStyle/>
                <a:p>
                  <a:r>
                    <a:rPr lang="en-US">
                      <a:noFill/>
                    </a:rPr>
                    <a:t> </a:t>
                  </a:r>
                </a:p>
              </p:txBody>
            </p:sp>
          </mc:Fallback>
        </mc:AlternateContent>
        <p:sp>
          <p:nvSpPr>
            <p:cNvPr id="12" name="Left Brace 11">
              <a:extLst>
                <a:ext uri="{FF2B5EF4-FFF2-40B4-BE49-F238E27FC236}">
                  <a16:creationId xmlns:a16="http://schemas.microsoft.com/office/drawing/2014/main" id="{75FE55C0-81F8-285B-5172-6CFCDD224B51}"/>
                </a:ext>
              </a:extLst>
            </p:cNvPr>
            <p:cNvSpPr/>
            <p:nvPr/>
          </p:nvSpPr>
          <p:spPr>
            <a:xfrm>
              <a:off x="8528180" y="1649808"/>
              <a:ext cx="82420" cy="105705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a:extLst>
                <a:ext uri="{FF2B5EF4-FFF2-40B4-BE49-F238E27FC236}">
                  <a16:creationId xmlns:a16="http://schemas.microsoft.com/office/drawing/2014/main" id="{1BF04008-9E23-F6BA-8A01-336EB9A4D71D}"/>
                </a:ext>
              </a:extLst>
            </p:cNvPr>
            <p:cNvSpPr txBox="1"/>
            <p:nvPr/>
          </p:nvSpPr>
          <p:spPr>
            <a:xfrm>
              <a:off x="6859305" y="1857957"/>
              <a:ext cx="1927547" cy="584775"/>
            </a:xfrm>
            <a:prstGeom prst="rect">
              <a:avLst/>
            </a:prstGeom>
            <a:noFill/>
          </p:spPr>
          <p:txBody>
            <a:bodyPr wrap="square" rtlCol="0">
              <a:spAutoFit/>
            </a:bodyPr>
            <a:lstStyle/>
            <a:p>
              <a:r>
                <a:rPr lang="en-US" sz="1600" i="1" dirty="0"/>
                <a:t>Shock relations (solved iteratively)</a:t>
              </a:r>
            </a:p>
          </p:txBody>
        </p:sp>
      </p:grpSp>
      <p:grpSp>
        <p:nvGrpSpPr>
          <p:cNvPr id="14" name="Group 13">
            <a:extLst>
              <a:ext uri="{FF2B5EF4-FFF2-40B4-BE49-F238E27FC236}">
                <a16:creationId xmlns:a16="http://schemas.microsoft.com/office/drawing/2014/main" id="{F9787ED3-E060-99B3-9639-D8D4097E9B7B}"/>
              </a:ext>
            </a:extLst>
          </p:cNvPr>
          <p:cNvGrpSpPr/>
          <p:nvPr/>
        </p:nvGrpSpPr>
        <p:grpSpPr>
          <a:xfrm>
            <a:off x="7325387" y="2538580"/>
            <a:ext cx="6639507" cy="3669743"/>
            <a:chOff x="6699380" y="2919450"/>
            <a:chExt cx="6639507" cy="3669743"/>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9F4BC49-65AD-C833-D563-0C9394CD5A63}"/>
                    </a:ext>
                  </a:extLst>
                </p:cNvPr>
                <p:cNvSpPr txBox="1"/>
                <p:nvPr/>
              </p:nvSpPr>
              <p:spPr>
                <a:xfrm>
                  <a:off x="6900765" y="2919450"/>
                  <a:ext cx="6330820" cy="1726948"/>
                </a:xfrm>
                <a:prstGeom prst="rect">
                  <a:avLst/>
                </a:prstGeom>
                <a:noFill/>
              </p:spPr>
              <p:txBody>
                <a:bodyPr wrap="square">
                  <a:spAutoFit/>
                </a:bodyPr>
                <a:lstStyle/>
                <a:p>
                  <a:pPr marL="0" marR="0" algn="ctr">
                    <a:spcBef>
                      <a:spcPts val="1200"/>
                    </a:spcBef>
                    <a:spcAft>
                      <a:spcPts val="0"/>
                    </a:spcAft>
                    <a:tabLst>
                      <a:tab pos="182880" algn="l"/>
                    </a:tabLst>
                  </a:pPr>
                  <a14:m>
                    <m:oMathPara xmlns:m="http://schemas.openxmlformats.org/officeDocument/2006/math">
                      <m:oMathParaPr>
                        <m:jc m:val="centerGroup"/>
                      </m:oMathParaPr>
                      <m:oMath xmlns:m="http://schemas.openxmlformats.org/officeDocument/2006/math">
                        <m:eqArr>
                          <m:eqArrPr>
                            <m:ctrlPr>
                              <a:rPr lang="en-US" sz="1800" i="1" smtClean="0">
                                <a:effectLst/>
                                <a:latin typeface="Cambria Math" panose="02040503050406030204" pitchFamily="18" charset="0"/>
                                <a:ea typeface="Times New Roman" panose="02020603050405020304" pitchFamily="18" charset="0"/>
                              </a:rPr>
                            </m:ctrlPr>
                          </m:eqArrPr>
                          <m:e>
                            <m:sSub>
                              <m:sSubPr>
                                <m:ctrlPr>
                                  <a:rPr lang="en-US" sz="1800" i="1">
                                    <a:solidFill>
                                      <a:srgbClr val="000000"/>
                                    </a:solidFill>
                                    <a:effectLst/>
                                    <a:latin typeface="Cambria Math" panose="02040503050406030204" pitchFamily="18" charset="0"/>
                                    <a:ea typeface="Times New Roman" panose="02020603050405020304" pitchFamily="18" charset="0"/>
                                  </a:rPr>
                                </m:ctrlPr>
                              </m:sSubPr>
                              <m:e>
                                <m:r>
                                  <a:rPr lang="en-US" sz="1800" i="1">
                                    <a:solidFill>
                                      <a:srgbClr val="000000"/>
                                    </a:solidFill>
                                    <a:effectLst/>
                                    <a:latin typeface="Cambria Math" panose="02040503050406030204" pitchFamily="18" charset="0"/>
                                    <a:ea typeface="Times New Roman" panose="02020603050405020304" pitchFamily="18" charset="0"/>
                                  </a:rPr>
                                  <m:t>𝐺</m:t>
                                </m:r>
                              </m:e>
                              <m:sub>
                                <m:r>
                                  <a:rPr lang="en-US" sz="1800" i="1">
                                    <a:solidFill>
                                      <a:srgbClr val="000000"/>
                                    </a:solidFill>
                                    <a:effectLst/>
                                    <a:latin typeface="Cambria Math" panose="02040503050406030204" pitchFamily="18" charset="0"/>
                                    <a:ea typeface="Times New Roman" panose="02020603050405020304" pitchFamily="18" charset="0"/>
                                  </a:rPr>
                                  <m:t>𝑖</m:t>
                                </m:r>
                              </m:sub>
                            </m:sSub>
                            <m:r>
                              <a:rPr lang="en-US" sz="1800" i="1">
                                <a:solidFill>
                                  <a:srgbClr val="000000"/>
                                </a:solidFill>
                                <a:effectLst/>
                                <a:latin typeface="Cambria Math" panose="02040503050406030204" pitchFamily="18" charset="0"/>
                                <a:ea typeface="Times New Roman" panose="02020603050405020304" pitchFamily="18" charset="0"/>
                              </a:rPr>
                              <m:t>=</m:t>
                            </m:r>
                            <m:sSub>
                              <m:sSubPr>
                                <m:ctrlPr>
                                  <a:rPr lang="en-US" sz="1800" i="1">
                                    <a:solidFill>
                                      <a:srgbClr val="000000"/>
                                    </a:solidFill>
                                    <a:effectLst/>
                                    <a:latin typeface="Cambria Math" panose="02040503050406030204" pitchFamily="18" charset="0"/>
                                    <a:ea typeface="MS Mincho" panose="02020609040205080304" pitchFamily="49" charset="-128"/>
                                  </a:rPr>
                                </m:ctrlPr>
                              </m:sSubPr>
                              <m:e>
                                <m:r>
                                  <a:rPr lang="en-US" sz="1800" i="1">
                                    <a:solidFill>
                                      <a:srgbClr val="000000"/>
                                    </a:solidFill>
                                    <a:effectLst/>
                                    <a:latin typeface="Cambria Math" panose="02040503050406030204" pitchFamily="18" charset="0"/>
                                    <a:ea typeface="MS Mincho" panose="02020609040205080304" pitchFamily="49" charset="-128"/>
                                  </a:rPr>
                                  <m:t>𝐻</m:t>
                                </m:r>
                              </m:e>
                              <m:sub>
                                <m:r>
                                  <a:rPr lang="en-US" sz="1800" i="1">
                                    <a:solidFill>
                                      <a:srgbClr val="000000"/>
                                    </a:solidFill>
                                    <a:effectLst/>
                                    <a:latin typeface="Cambria Math" panose="02040503050406030204" pitchFamily="18" charset="0"/>
                                    <a:ea typeface="MS Mincho" panose="02020609040205080304" pitchFamily="49" charset="-128"/>
                                  </a:rPr>
                                  <m:t>𝑖</m:t>
                                </m:r>
                              </m:sub>
                            </m:sSub>
                            <m:r>
                              <a:rPr lang="en-US" sz="1800" i="1">
                                <a:solidFill>
                                  <a:srgbClr val="000000"/>
                                </a:solidFill>
                                <a:effectLst/>
                                <a:latin typeface="Cambria Math" panose="02040503050406030204" pitchFamily="18" charset="0"/>
                                <a:ea typeface="MS Mincho" panose="02020609040205080304" pitchFamily="49" charset="-128"/>
                              </a:rPr>
                              <m:t>−</m:t>
                            </m:r>
                            <m:r>
                              <a:rPr lang="en-US" sz="1800" i="1">
                                <a:solidFill>
                                  <a:srgbClr val="000000"/>
                                </a:solidFill>
                                <a:effectLst/>
                                <a:latin typeface="Cambria Math" panose="02040503050406030204" pitchFamily="18" charset="0"/>
                                <a:ea typeface="MS Mincho" panose="02020609040205080304" pitchFamily="49" charset="-128"/>
                              </a:rPr>
                              <m:t>𝑇</m:t>
                            </m:r>
                            <m:sSub>
                              <m:sSubPr>
                                <m:ctrlPr>
                                  <a:rPr lang="en-US" sz="1800" i="1">
                                    <a:solidFill>
                                      <a:srgbClr val="000000"/>
                                    </a:solidFill>
                                    <a:effectLst/>
                                    <a:latin typeface="Cambria Math" panose="02040503050406030204" pitchFamily="18" charset="0"/>
                                    <a:ea typeface="MS Mincho" panose="02020609040205080304" pitchFamily="49" charset="-128"/>
                                  </a:rPr>
                                </m:ctrlPr>
                              </m:sSubPr>
                              <m:e>
                                <m:r>
                                  <a:rPr lang="en-US" sz="1800" i="1">
                                    <a:solidFill>
                                      <a:srgbClr val="000000"/>
                                    </a:solidFill>
                                    <a:effectLst/>
                                    <a:latin typeface="Cambria Math" panose="02040503050406030204" pitchFamily="18" charset="0"/>
                                    <a:ea typeface="MS Mincho" panose="02020609040205080304" pitchFamily="49" charset="-128"/>
                                  </a:rPr>
                                  <m:t>𝑆</m:t>
                                </m:r>
                              </m:e>
                              <m:sub>
                                <m:r>
                                  <a:rPr lang="en-US" sz="1800" i="1">
                                    <a:solidFill>
                                      <a:srgbClr val="000000"/>
                                    </a:solidFill>
                                    <a:effectLst/>
                                    <a:latin typeface="Cambria Math" panose="02040503050406030204" pitchFamily="18" charset="0"/>
                                    <a:ea typeface="MS Mincho" panose="02020609040205080304" pitchFamily="49" charset="-128"/>
                                  </a:rPr>
                                  <m:t>𝑖</m:t>
                                </m:r>
                              </m:sub>
                            </m:sSub>
                          </m:e>
                        </m:eqArr>
                      </m:oMath>
                    </m:oMathPara>
                  </a14:m>
                  <a:endParaRPr lang="en-US" sz="1400" dirty="0">
                    <a:effectLst/>
                    <a:latin typeface="Times New Roman" panose="02020603050405020304" pitchFamily="18" charset="0"/>
                    <a:ea typeface="Times New Roman" panose="02020603050405020304" pitchFamily="18" charset="0"/>
                  </a:endParaRPr>
                </a:p>
                <a:p>
                  <a:pPr marL="182880" marR="0" algn="just">
                    <a:spcBef>
                      <a:spcPts val="1200"/>
                    </a:spcBef>
                    <a:spcAft>
                      <a:spcPts val="0"/>
                    </a:spcAft>
                    <a:tabLst>
                      <a:tab pos="182880" algn="l"/>
                    </a:tabLst>
                  </a:pPr>
                  <a14:m>
                    <m:oMathPara xmlns:m="http://schemas.openxmlformats.org/officeDocument/2006/math">
                      <m:oMathParaPr>
                        <m:jc m:val="centerGroup"/>
                      </m:oMathParaPr>
                      <m:oMath xmlns:m="http://schemas.openxmlformats.org/officeDocument/2006/math">
                        <m:eqArr>
                          <m:eqArrPr>
                            <m:ctrlPr>
                              <a:rPr lang="en-US" sz="1800" i="1">
                                <a:effectLst/>
                                <a:latin typeface="Cambria Math" panose="02040503050406030204" pitchFamily="18" charset="0"/>
                                <a:ea typeface="Times New Roman" panose="02020603050405020304" pitchFamily="18" charset="0"/>
                              </a:rPr>
                            </m:ctrlPr>
                          </m:eqArrPr>
                          <m:e>
                            <m:r>
                              <m:rPr>
                                <m:sty m:val="p"/>
                              </m:rPr>
                              <a:rPr lang="en-US" sz="1800">
                                <a:solidFill>
                                  <a:srgbClr val="000000"/>
                                </a:solidFill>
                                <a:effectLst/>
                                <a:latin typeface="Cambria Math" panose="02040503050406030204" pitchFamily="18" charset="0"/>
                                <a:ea typeface="Times New Roman" panose="02020603050405020304" pitchFamily="18" charset="0"/>
                              </a:rPr>
                              <m:t>Δ</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𝐺</m:t>
                                </m:r>
                              </m:e>
                              <m:sup>
                                <m:r>
                                  <a:rPr lang="en-US" sz="1800" i="1">
                                    <a:solidFill>
                                      <a:srgbClr val="000000"/>
                                    </a:solidFill>
                                    <a:effectLst/>
                                    <a:latin typeface="Cambria Math" panose="02040503050406030204" pitchFamily="18" charset="0"/>
                                    <a:ea typeface="Times New Roman" panose="02020603050405020304" pitchFamily="18" charset="0"/>
                                  </a:rPr>
                                  <m:t>𝑝</m:t>
                                </m:r>
                                <m:r>
                                  <a:rPr lang="en-US" sz="1800" i="1">
                                    <a:solidFill>
                                      <a:srgbClr val="000000"/>
                                    </a:solidFill>
                                    <a:effectLst/>
                                    <a:latin typeface="Cambria Math" panose="02040503050406030204" pitchFamily="18" charset="0"/>
                                    <a:ea typeface="Times New Roman" panose="02020603050405020304" pitchFamily="18" charset="0"/>
                                  </a:rPr>
                                  <m:t>=1</m:t>
                                </m:r>
                              </m:sup>
                            </m:sSup>
                            <m:r>
                              <a:rPr lang="en-US" sz="1800" i="1">
                                <a:solidFill>
                                  <a:srgbClr val="000000"/>
                                </a:solidFill>
                                <a:effectLst/>
                                <a:latin typeface="Cambria Math" panose="02040503050406030204" pitchFamily="18" charset="0"/>
                                <a:ea typeface="Times New Roman" panose="02020603050405020304" pitchFamily="18" charset="0"/>
                              </a:rPr>
                              <m:t>≡</m:t>
                            </m:r>
                            <m:nary>
                              <m:naryPr>
                                <m:chr m:val="∑"/>
                                <m:limLoc m:val="undOvr"/>
                                <m:grow m:val="on"/>
                                <m:supHide m:val="on"/>
                                <m:ctrlPr>
                                  <a:rPr lang="en-US" sz="1800" i="1">
                                    <a:solidFill>
                                      <a:srgbClr val="000000"/>
                                    </a:solidFill>
                                    <a:effectLst/>
                                    <a:latin typeface="Cambria Math" panose="02040503050406030204" pitchFamily="18" charset="0"/>
                                    <a:ea typeface="Times New Roman" panose="02020603050405020304" pitchFamily="18" charset="0"/>
                                  </a:rPr>
                                </m:ctrlPr>
                              </m:naryPr>
                              <m:sub>
                                <m:r>
                                  <a:rPr lang="en-US" sz="1800" i="1">
                                    <a:solidFill>
                                      <a:srgbClr val="000000"/>
                                    </a:solidFill>
                                    <a:effectLst/>
                                    <a:latin typeface="Cambria Math" panose="02040503050406030204" pitchFamily="18" charset="0"/>
                                    <a:ea typeface="Times New Roman" panose="02020603050405020304" pitchFamily="18" charset="0"/>
                                  </a:rPr>
                                  <m:t>𝑖</m:t>
                                </m:r>
                              </m:sub>
                              <m:sup/>
                              <m:e>
                                <m:r>
                                  <a:rPr lang="en-US" sz="1800" i="1">
                                    <a:solidFill>
                                      <a:srgbClr val="000000"/>
                                    </a:solidFill>
                                    <a:effectLst/>
                                    <a:latin typeface="Cambria Math" panose="02040503050406030204" pitchFamily="18" charset="0"/>
                                    <a:ea typeface="Times New Roman" panose="02020603050405020304" pitchFamily="18" charset="0"/>
                                  </a:rPr>
                                  <m:t> </m:t>
                                </m:r>
                              </m:e>
                            </m:nary>
                            <m:sSub>
                              <m:sSubPr>
                                <m:ctrlPr>
                                  <a:rPr lang="en-US" sz="1800" i="1">
                                    <a:solidFill>
                                      <a:srgbClr val="000000"/>
                                    </a:solidFill>
                                    <a:effectLst/>
                                    <a:latin typeface="Cambria Math" panose="02040503050406030204" pitchFamily="18" charset="0"/>
                                    <a:ea typeface="Times New Roman" panose="02020603050405020304" pitchFamily="18" charset="0"/>
                                  </a:rPr>
                                </m:ctrlPr>
                              </m:sSubPr>
                              <m:e>
                                <m:r>
                                  <a:rPr lang="en-US" sz="1800" i="1">
                                    <a:solidFill>
                                      <a:srgbClr val="000000"/>
                                    </a:solidFill>
                                    <a:effectLst/>
                                    <a:latin typeface="Cambria Math" panose="02040503050406030204" pitchFamily="18" charset="0"/>
                                    <a:ea typeface="Times New Roman" panose="02020603050405020304" pitchFamily="18" charset="0"/>
                                  </a:rPr>
                                  <m:t>𝑣</m:t>
                                </m:r>
                              </m:e>
                              <m:sub>
                                <m:r>
                                  <a:rPr lang="en-US" sz="1800" i="1">
                                    <a:solidFill>
                                      <a:srgbClr val="000000"/>
                                    </a:solidFill>
                                    <a:effectLst/>
                                    <a:latin typeface="Cambria Math" panose="02040503050406030204" pitchFamily="18" charset="0"/>
                                    <a:ea typeface="Times New Roman" panose="02020603050405020304" pitchFamily="18" charset="0"/>
                                  </a:rPr>
                                  <m:t>𝑖</m:t>
                                </m:r>
                              </m:sub>
                            </m:sSub>
                            <m:sSubSup>
                              <m:sSubSupPr>
                                <m:ctrlPr>
                                  <a:rPr lang="en-US" sz="1800" i="1">
                                    <a:solidFill>
                                      <a:srgbClr val="000000"/>
                                    </a:solidFill>
                                    <a:effectLst/>
                                    <a:latin typeface="Cambria Math" panose="02040503050406030204" pitchFamily="18" charset="0"/>
                                    <a:ea typeface="Times New Roman" panose="02020603050405020304" pitchFamily="18" charset="0"/>
                                  </a:rPr>
                                </m:ctrlPr>
                              </m:sSubSupPr>
                              <m:e>
                                <m:r>
                                  <a:rPr lang="en-US" sz="1800" i="1">
                                    <a:solidFill>
                                      <a:srgbClr val="000000"/>
                                    </a:solidFill>
                                    <a:effectLst/>
                                    <a:latin typeface="Cambria Math" panose="02040503050406030204" pitchFamily="18" charset="0"/>
                                    <a:ea typeface="Times New Roman" panose="02020603050405020304" pitchFamily="18" charset="0"/>
                                  </a:rPr>
                                  <m:t>𝐺</m:t>
                                </m:r>
                              </m:e>
                              <m:sub>
                                <m:r>
                                  <a:rPr lang="en-US" sz="1800" i="1">
                                    <a:solidFill>
                                      <a:srgbClr val="000000"/>
                                    </a:solidFill>
                                    <a:effectLst/>
                                    <a:latin typeface="Cambria Math" panose="02040503050406030204" pitchFamily="18" charset="0"/>
                                    <a:ea typeface="Times New Roman" panose="02020603050405020304" pitchFamily="18" charset="0"/>
                                  </a:rPr>
                                  <m:t>𝑖</m:t>
                                </m:r>
                              </m:sub>
                              <m:sup>
                                <m:sSub>
                                  <m:sSubPr>
                                    <m:ctrlPr>
                                      <a:rPr lang="en-US" sz="1800" i="1">
                                        <a:solidFill>
                                          <a:srgbClr val="000000"/>
                                        </a:solidFill>
                                        <a:effectLst/>
                                        <a:latin typeface="Cambria Math" panose="02040503050406030204" pitchFamily="18" charset="0"/>
                                        <a:ea typeface="Times New Roman" panose="02020603050405020304" pitchFamily="18" charset="0"/>
                                      </a:rPr>
                                    </m:ctrlPr>
                                  </m:sSubPr>
                                  <m:e>
                                    <m:r>
                                      <a:rPr lang="en-US" sz="1800" i="1">
                                        <a:solidFill>
                                          <a:srgbClr val="000000"/>
                                        </a:solidFill>
                                        <a:effectLst/>
                                        <a:latin typeface="Cambria Math" panose="02040503050406030204" pitchFamily="18" charset="0"/>
                                        <a:ea typeface="Times New Roman" panose="02020603050405020304" pitchFamily="18" charset="0"/>
                                      </a:rPr>
                                      <m:t>𝑝</m:t>
                                    </m:r>
                                  </m:e>
                                  <m:sub>
                                    <m:r>
                                      <a:rPr lang="en-US" sz="1800" i="1">
                                        <a:solidFill>
                                          <a:srgbClr val="000000"/>
                                        </a:solidFill>
                                        <a:effectLst/>
                                        <a:latin typeface="Cambria Math" panose="02040503050406030204" pitchFamily="18" charset="0"/>
                                        <a:ea typeface="Times New Roman" panose="02020603050405020304" pitchFamily="18" charset="0"/>
                                      </a:rPr>
                                      <m:t>𝑖</m:t>
                                    </m:r>
                                  </m:sub>
                                </m:sSub>
                                <m:r>
                                  <a:rPr lang="en-US" sz="1800" i="1">
                                    <a:solidFill>
                                      <a:srgbClr val="000000"/>
                                    </a:solidFill>
                                    <a:effectLst/>
                                    <a:latin typeface="Cambria Math" panose="02040503050406030204" pitchFamily="18" charset="0"/>
                                    <a:ea typeface="Times New Roman" panose="02020603050405020304" pitchFamily="18" charset="0"/>
                                  </a:rPr>
                                  <m:t>=1</m:t>
                                </m:r>
                              </m:sup>
                            </m:sSubSup>
                            <m:r>
                              <a:rPr lang="en-US" sz="1800" i="1">
                                <a:solidFill>
                                  <a:srgbClr val="000000"/>
                                </a:solidFill>
                                <a:effectLst/>
                                <a:latin typeface="Cambria Math" panose="02040503050406030204" pitchFamily="18" charset="0"/>
                                <a:ea typeface="Times New Roman" panose="02020603050405020304" pitchFamily="18" charset="0"/>
                              </a:rPr>
                              <m:t>#</m:t>
                            </m:r>
                          </m:e>
                        </m:eqArr>
                      </m:oMath>
                    </m:oMathPara>
                  </a14:m>
                  <a:endParaRPr lang="en-US" sz="1400" dirty="0">
                    <a:effectLst/>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eqArr>
                          <m:eqArrPr>
                            <m:ctrlPr>
                              <a:rPr lang="en-US" sz="1800" i="1">
                                <a:effectLst/>
                                <a:latin typeface="Cambria Math" panose="02040503050406030204" pitchFamily="18" charset="0"/>
                              </a:rPr>
                            </m:ctrlPr>
                          </m:eqArrPr>
                          <m:e>
                            <m:nary>
                              <m:naryPr>
                                <m:chr m:val="∏"/>
                                <m:limLoc m:val="undOvr"/>
                                <m:grow m:val="on"/>
                                <m:supHide m:val="on"/>
                                <m:ctrlPr>
                                  <a:rPr lang="en-US" sz="1800" i="1">
                                    <a:solidFill>
                                      <a:srgbClr val="000000"/>
                                    </a:solidFill>
                                    <a:effectLst/>
                                    <a:latin typeface="Cambria Math" panose="02040503050406030204" pitchFamily="18" charset="0"/>
                                  </a:rPr>
                                </m:ctrlPr>
                              </m:naryPr>
                              <m:sub>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up/>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e>
                            </m:nary>
                            <m:sSubSup>
                              <m:sSubSupPr>
                                <m:ctrlPr>
                                  <a:rPr lang="en-US" sz="1800" i="1">
                                    <a:solidFill>
                                      <a:srgbClr val="000000"/>
                                    </a:solidFill>
                                    <a:effectLst/>
                                    <a:latin typeface="Cambria Math" panose="02040503050406030204" pitchFamily="18" charset="0"/>
                                  </a:rPr>
                                </m:ctrlPr>
                              </m:sSubSup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up>
                                <m:sSub>
                                  <m:sSubPr>
                                    <m:ctrlPr>
                                      <a:rPr lang="en-US" sz="1800" i="1">
                                        <a:solidFill>
                                          <a:srgbClr val="000000"/>
                                        </a:solidFill>
                                        <a:effectLst/>
                                        <a:latin typeface="Cambria Math" panose="02040503050406030204" pitchFamily="18" charset="0"/>
                                      </a:rPr>
                                    </m:ctrlPr>
                                  </m:sSub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sup>
                            </m:sSubSup>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800" i="1">
                                    <a:solidFill>
                                      <a:srgbClr val="000000"/>
                                    </a:solidFill>
                                    <a:effectLst/>
                                    <a:latin typeface="Cambria Math" panose="02040503050406030204" pitchFamily="18" charset="0"/>
                                  </a:rPr>
                                </m:ctrlPr>
                              </m:sSupPr>
                              <m:e>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e</m:t>
                                </m:r>
                              </m:e>
                              <m:sup>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solidFill>
                                          <a:srgbClr val="000000"/>
                                        </a:solidFill>
                                        <a:effectLst/>
                                        <a:latin typeface="Cambria Math" panose="02040503050406030204" pitchFamily="18" charset="0"/>
                                      </a:rPr>
                                    </m:ctrlPr>
                                  </m:fPr>
                                  <m:num>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Δ</m:t>
                                    </m:r>
                                    <m:sSup>
                                      <m:sSupPr>
                                        <m:ctrlPr>
                                          <a:rPr lang="en-US" sz="1800" i="1">
                                            <a:solidFill>
                                              <a:srgbClr val="000000"/>
                                            </a:solidFill>
                                            <a:effectLst/>
                                            <a:latin typeface="Cambria Math" panose="020405030504060302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𝐺</m:t>
                                        </m:r>
                                      </m:e>
                                      <m:sup>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p>
                                    </m:sSup>
                                  </m:num>
                                  <m:den>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ℛ</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den>
                                </m:f>
                              </m:sup>
                            </m:sSup>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e>
                        </m:eqArr>
                      </m:oMath>
                    </m:oMathPara>
                  </a14:m>
                  <a:endParaRPr lang="en-US" dirty="0"/>
                </a:p>
              </p:txBody>
            </p:sp>
          </mc:Choice>
          <mc:Fallback xmlns="">
            <p:sp>
              <p:nvSpPr>
                <p:cNvPr id="12" name="TextBox 11">
                  <a:extLst>
                    <a:ext uri="{FF2B5EF4-FFF2-40B4-BE49-F238E27FC236}">
                      <a16:creationId xmlns:a16="http://schemas.microsoft.com/office/drawing/2014/main" id="{BF1C14CF-37A2-2A8A-6568-45AE38C1AB99}"/>
                    </a:ext>
                  </a:extLst>
                </p:cNvPr>
                <p:cNvSpPr txBox="1">
                  <a:spLocks noRot="1" noChangeAspect="1" noMove="1" noResize="1" noEditPoints="1" noAdjustHandles="1" noChangeArrowheads="1" noChangeShapeType="1" noTextEdit="1"/>
                </p:cNvSpPr>
                <p:nvPr/>
              </p:nvSpPr>
              <p:spPr>
                <a:xfrm>
                  <a:off x="6900765" y="2919450"/>
                  <a:ext cx="6330820" cy="172694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DA01414-F678-B0EE-96AA-4EC3913E87D0}"/>
                    </a:ext>
                  </a:extLst>
                </p:cNvPr>
                <p:cNvSpPr txBox="1"/>
                <p:nvPr/>
              </p:nvSpPr>
              <p:spPr>
                <a:xfrm>
                  <a:off x="6699380" y="4553380"/>
                  <a:ext cx="6330820" cy="7645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𝑝</m:t>
                            </m:r>
                          </m:sub>
                        </m:sSub>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𝑇</m:t>
                            </m:r>
                          </m:e>
                        </m:d>
                        <m:r>
                          <a:rPr lang="en-US" i="0">
                            <a:latin typeface="Cambria Math" panose="02040503050406030204" pitchFamily="18" charset="0"/>
                          </a:rPr>
                          <m:t>=</m:t>
                        </m:r>
                        <m:nary>
                          <m:naryPr>
                            <m:chr m:val="∏"/>
                            <m:limLoc m:val="undOvr"/>
                            <m:grow m:val="on"/>
                            <m:supHide m:val="on"/>
                            <m:ctrlPr>
                              <a:rPr lang="en-US" i="1">
                                <a:latin typeface="Cambria Math" panose="02040503050406030204" pitchFamily="18" charset="0"/>
                              </a:rPr>
                            </m:ctrlPr>
                          </m:naryPr>
                          <m:sub>
                            <m:r>
                              <a:rPr lang="en-US" i="1">
                                <a:latin typeface="Cambria Math" panose="02040503050406030204" pitchFamily="18" charset="0"/>
                              </a:rPr>
                              <m:t>𝑖</m:t>
                            </m:r>
                          </m:sub>
                          <m:sup/>
                          <m:e>
                            <m:r>
                              <a:rPr lang="en-US" i="0">
                                <a:latin typeface="Cambria Math" panose="02040503050406030204" pitchFamily="18" charset="0"/>
                              </a:rPr>
                              <m:t> </m:t>
                            </m:r>
                          </m:e>
                        </m:nary>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𝑖</m:t>
                            </m:r>
                          </m:sub>
                          <m:sup>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sup>
                        </m:sSubSup>
                      </m:oMath>
                    </m:oMathPara>
                  </a14:m>
                  <a:endParaRPr lang="en-US" dirty="0"/>
                </a:p>
              </p:txBody>
            </p:sp>
          </mc:Choice>
          <mc:Fallback xmlns="">
            <p:sp>
              <p:nvSpPr>
                <p:cNvPr id="18" name="TextBox 17">
                  <a:extLst>
                    <a:ext uri="{FF2B5EF4-FFF2-40B4-BE49-F238E27FC236}">
                      <a16:creationId xmlns:a16="http://schemas.microsoft.com/office/drawing/2014/main" id="{9D4B103E-38FC-74C5-2A25-B6EFCB52641A}"/>
                    </a:ext>
                  </a:extLst>
                </p:cNvPr>
                <p:cNvSpPr txBox="1">
                  <a:spLocks noRot="1" noChangeAspect="1" noMove="1" noResize="1" noEditPoints="1" noAdjustHandles="1" noChangeArrowheads="1" noChangeShapeType="1" noTextEdit="1"/>
                </p:cNvSpPr>
                <p:nvPr/>
              </p:nvSpPr>
              <p:spPr>
                <a:xfrm>
                  <a:off x="6699380" y="4553380"/>
                  <a:ext cx="6330820" cy="76456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00C9C7A-E599-44D1-F54C-6F92B9F78F28}"/>
                    </a:ext>
                  </a:extLst>
                </p:cNvPr>
                <p:cNvSpPr txBox="1"/>
                <p:nvPr/>
              </p:nvSpPr>
              <p:spPr>
                <a:xfrm>
                  <a:off x="6793463" y="5152774"/>
                  <a:ext cx="6545424" cy="1436419"/>
                </a:xfrm>
                <a:prstGeom prst="rect">
                  <a:avLst/>
                </a:prstGeom>
                <a:noFill/>
              </p:spPr>
              <p:txBody>
                <a:bodyPr wrap="square">
                  <a:spAutoFit/>
                </a:bodyPr>
                <a:lstStyle/>
                <a:p>
                  <a:pPr marL="182880" marR="0" algn="just">
                    <a:spcBef>
                      <a:spcPts val="1200"/>
                    </a:spcBef>
                    <a:spcAft>
                      <a:spcPts val="0"/>
                    </a:spcAft>
                    <a:tabLst>
                      <a:tab pos="182880" algn="l"/>
                    </a:tabLst>
                  </a:pPr>
                  <a14:m>
                    <m:oMathPara xmlns:m="http://schemas.openxmlformats.org/officeDocument/2006/math">
                      <m:oMathParaPr>
                        <m:jc m:val="centerGroup"/>
                      </m:oMathParaPr>
                      <m:oMath xmlns:m="http://schemas.openxmlformats.org/officeDocument/2006/math">
                        <m:eqArr>
                          <m:eqArrPr>
                            <m:ctrlPr>
                              <a:rPr lang="en-US" sz="1800" i="1" smtClean="0">
                                <a:solidFill>
                                  <a:srgbClr val="000000"/>
                                </a:solidFill>
                                <a:effectLst/>
                                <a:latin typeface="Cambria Math" panose="02040503050406030204" pitchFamily="18" charset="0"/>
                                <a:ea typeface="Times New Roman" panose="02020603050405020304" pitchFamily="18" charset="0"/>
                              </a:rPr>
                            </m:ctrlPr>
                          </m:eqArrPr>
                          <m:e>
                            <m:sSub>
                              <m:sSubPr>
                                <m:ctrlPr>
                                  <a:rPr lang="en-US" sz="1800" i="1">
                                    <a:solidFill>
                                      <a:srgbClr val="000000"/>
                                    </a:solidFill>
                                    <a:effectLst/>
                                    <a:latin typeface="Cambria Math" panose="02040503050406030204" pitchFamily="18" charset="0"/>
                                    <a:ea typeface="MS Mincho" panose="02020609040205080304" pitchFamily="49" charset="-128"/>
                                  </a:rPr>
                                </m:ctrlPr>
                              </m:sSubPr>
                              <m:e>
                                <m:r>
                                  <a:rPr lang="en-US" sz="1800" i="1">
                                    <a:solidFill>
                                      <a:srgbClr val="000000"/>
                                    </a:solidFill>
                                    <a:effectLst/>
                                    <a:latin typeface="Cambria Math" panose="02040503050406030204" pitchFamily="18" charset="0"/>
                                    <a:ea typeface="MS Mincho" panose="02020609040205080304" pitchFamily="49" charset="-128"/>
                                  </a:rPr>
                                  <m:t>𝑝</m:t>
                                </m:r>
                              </m:e>
                              <m:sub>
                                <m:r>
                                  <a:rPr lang="en-US" sz="1800" i="1">
                                    <a:solidFill>
                                      <a:srgbClr val="000000"/>
                                    </a:solidFill>
                                    <a:effectLst/>
                                    <a:latin typeface="Cambria Math" panose="02040503050406030204" pitchFamily="18" charset="0"/>
                                    <a:ea typeface="MS Mincho" panose="02020609040205080304" pitchFamily="49" charset="-128"/>
                                  </a:rPr>
                                  <m:t>𝑡</m:t>
                                </m:r>
                              </m:sub>
                            </m:sSub>
                            <m:r>
                              <a:rPr lang="en-US" sz="1800" i="1">
                                <a:solidFill>
                                  <a:srgbClr val="000000"/>
                                </a:solidFill>
                                <a:effectLst/>
                                <a:latin typeface="Cambria Math" panose="02040503050406030204" pitchFamily="18" charset="0"/>
                                <a:ea typeface="MS Mincho" panose="02020609040205080304" pitchFamily="49" charset="-128"/>
                              </a:rPr>
                              <m:t>=</m:t>
                            </m:r>
                            <m:nary>
                              <m:naryPr>
                                <m:chr m:val="∑"/>
                                <m:limLoc m:val="undOvr"/>
                                <m:grow m:val="on"/>
                                <m:supHide m:val="on"/>
                                <m:ctrlPr>
                                  <a:rPr lang="en-US" sz="1800" i="1">
                                    <a:solidFill>
                                      <a:srgbClr val="000000"/>
                                    </a:solidFill>
                                    <a:effectLst/>
                                    <a:latin typeface="Cambria Math" panose="02040503050406030204" pitchFamily="18" charset="0"/>
                                    <a:ea typeface="Times New Roman" panose="02020603050405020304" pitchFamily="18" charset="0"/>
                                  </a:rPr>
                                </m:ctrlPr>
                              </m:naryPr>
                              <m:sub>
                                <m:r>
                                  <a:rPr lang="en-US" sz="1800" i="1">
                                    <a:solidFill>
                                      <a:srgbClr val="000000"/>
                                    </a:solidFill>
                                    <a:effectLst/>
                                    <a:latin typeface="Cambria Math" panose="02040503050406030204" pitchFamily="18" charset="0"/>
                                    <a:ea typeface="Times New Roman" panose="02020603050405020304" pitchFamily="18" charset="0"/>
                                  </a:rPr>
                                  <m:t>𝑖</m:t>
                                </m:r>
                              </m:sub>
                              <m:sup/>
                              <m:e>
                                <m:sSub>
                                  <m:sSubPr>
                                    <m:ctrlPr>
                                      <a:rPr lang="en-US" sz="1800" i="1">
                                        <a:solidFill>
                                          <a:srgbClr val="000000"/>
                                        </a:solidFill>
                                        <a:effectLst/>
                                        <a:latin typeface="Cambria Math" panose="02040503050406030204" pitchFamily="18" charset="0"/>
                                        <a:ea typeface="Times New Roman" panose="02020603050405020304" pitchFamily="18" charset="0"/>
                                      </a:rPr>
                                    </m:ctrlPr>
                                  </m:sSubPr>
                                  <m:e>
                                    <m:r>
                                      <a:rPr lang="en-US" sz="1800" i="1">
                                        <a:solidFill>
                                          <a:srgbClr val="000000"/>
                                        </a:solidFill>
                                        <a:effectLst/>
                                        <a:latin typeface="Cambria Math" panose="02040503050406030204" pitchFamily="18" charset="0"/>
                                        <a:ea typeface="Times New Roman" panose="02020603050405020304" pitchFamily="18" charset="0"/>
                                      </a:rPr>
                                      <m:t>𝑝</m:t>
                                    </m:r>
                                  </m:e>
                                  <m:sub>
                                    <m:r>
                                      <a:rPr lang="en-US" sz="1800" i="1">
                                        <a:solidFill>
                                          <a:srgbClr val="000000"/>
                                        </a:solidFill>
                                        <a:effectLst/>
                                        <a:latin typeface="Cambria Math" panose="02040503050406030204" pitchFamily="18" charset="0"/>
                                        <a:ea typeface="Times New Roman" panose="02020603050405020304" pitchFamily="18" charset="0"/>
                                      </a:rPr>
                                      <m:t>𝑖</m:t>
                                    </m:r>
                                  </m:sub>
                                </m:sSub>
                                <m:r>
                                  <a:rPr lang="en-US" sz="1800" i="1">
                                    <a:solidFill>
                                      <a:srgbClr val="000000"/>
                                    </a:solidFill>
                                    <a:effectLst/>
                                    <a:latin typeface="Cambria Math" panose="02040503050406030204" pitchFamily="18" charset="0"/>
                                    <a:ea typeface="Times New Roman" panose="02020603050405020304" pitchFamily="18" charset="0"/>
                                  </a:rPr>
                                  <m:t> </m:t>
                                </m:r>
                              </m:e>
                            </m:nary>
                            <m:r>
                              <a:rPr lang="en-US" sz="1800" i="1">
                                <a:solidFill>
                                  <a:srgbClr val="000000"/>
                                </a:solidFill>
                                <a:effectLst/>
                                <a:latin typeface="Cambria Math" panose="02040503050406030204" pitchFamily="18" charset="0"/>
                                <a:ea typeface="MS Mincho" panose="02020609040205080304" pitchFamily="49" charset="-128"/>
                              </a:rPr>
                              <m:t>#</m:t>
                            </m:r>
                          </m:e>
                        </m:eqArr>
                      </m:oMath>
                    </m:oMathPara>
                  </a14:m>
                  <a:endParaRPr lang="en-US" sz="1400" dirty="0">
                    <a:effectLst/>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eqArr>
                          <m:eqArrPr>
                            <m:ctrlPr>
                              <a:rPr lang="en-US" i="1">
                                <a:effectLst/>
                                <a:latin typeface="Cambria Math" panose="02040503050406030204" pitchFamily="18" charset="0"/>
                              </a:rPr>
                            </m:ctrlPr>
                          </m:eqArr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h</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grow m:val="on"/>
                                <m:supHide m:val="on"/>
                                <m:ctrlPr>
                                  <a:rPr lang="en-US" i="1">
                                    <a:effectLst/>
                                    <a:latin typeface="Cambria Math" panose="02040503050406030204" pitchFamily="18" charset="0"/>
                                  </a:rPr>
                                </m:ctrlPr>
                              </m:naryPr>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up/>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 </m:t>
                                </m:r>
                              </m:e>
                            </m:nary>
                            <m:sSub>
                              <m:sSubPr>
                                <m:ctrlPr>
                                  <a:rPr lang="en-US" i="1">
                                    <a:effectLst/>
                                    <a:latin typeface="Cambria Math" panose="020405030504060302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sSub>
                              <m:sSubPr>
                                <m:ctrlPr>
                                  <a:rPr lang="en-US" i="1">
                                    <a:effectLst/>
                                    <a:latin typeface="Cambria Math" panose="020405030504060302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h</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grow m:val="on"/>
                                <m:supHide m:val="on"/>
                                <m:ctrlPr>
                                  <a:rPr lang="en-US" i="1">
                                    <a:effectLst/>
                                    <a:latin typeface="Cambria Math" panose="02040503050406030204" pitchFamily="18" charset="0"/>
                                  </a:rPr>
                                </m:ctrlPr>
                              </m:naryPr>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up/>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 </m:t>
                                </m:r>
                              </m:e>
                            </m:nary>
                            <m:sSub>
                              <m:sSubPr>
                                <m:ctrlPr>
                                  <a:rPr lang="en-US" i="1">
                                    <a:effectLst/>
                                    <a:latin typeface="Cambria Math" panose="020405030504060302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𝜂</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sSub>
                              <m:sSubPr>
                                <m:ctrlPr>
                                  <a:rPr lang="en-US" i="1">
                                    <a:effectLst/>
                                    <a:latin typeface="Cambria Math" panose="020405030504060302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𝐻</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e>
                        </m:eqArr>
                      </m:oMath>
                    </m:oMathPara>
                  </a14:m>
                  <a:endParaRPr lang="en-US" dirty="0"/>
                </a:p>
              </p:txBody>
            </p:sp>
          </mc:Choice>
          <mc:Fallback xmlns="">
            <p:sp>
              <p:nvSpPr>
                <p:cNvPr id="20" name="TextBox 19">
                  <a:extLst>
                    <a:ext uri="{FF2B5EF4-FFF2-40B4-BE49-F238E27FC236}">
                      <a16:creationId xmlns:a16="http://schemas.microsoft.com/office/drawing/2014/main" id="{C2DCF813-9826-9C19-5408-69987FB14270}"/>
                    </a:ext>
                  </a:extLst>
                </p:cNvPr>
                <p:cNvSpPr txBox="1">
                  <a:spLocks noRot="1" noChangeAspect="1" noMove="1" noResize="1" noEditPoints="1" noAdjustHandles="1" noChangeArrowheads="1" noChangeShapeType="1" noTextEdit="1"/>
                </p:cNvSpPr>
                <p:nvPr/>
              </p:nvSpPr>
              <p:spPr>
                <a:xfrm>
                  <a:off x="6793463" y="5152774"/>
                  <a:ext cx="6545424" cy="1436419"/>
                </a:xfrm>
                <a:prstGeom prst="rect">
                  <a:avLst/>
                </a:prstGeom>
                <a:blipFill>
                  <a:blip r:embed="rId7"/>
                  <a:stretch>
                    <a:fillRect/>
                  </a:stretch>
                </a:blipFill>
              </p:spPr>
              <p:txBody>
                <a:bodyPr/>
                <a:lstStyle/>
                <a:p>
                  <a:r>
                    <a:rPr lang="en-US">
                      <a:noFill/>
                    </a:rPr>
                    <a:t> </a:t>
                  </a:r>
                </a:p>
              </p:txBody>
            </p:sp>
          </mc:Fallback>
        </mc:AlternateContent>
        <p:sp>
          <p:nvSpPr>
            <p:cNvPr id="18" name="Left Brace 17">
              <a:extLst>
                <a:ext uri="{FF2B5EF4-FFF2-40B4-BE49-F238E27FC236}">
                  <a16:creationId xmlns:a16="http://schemas.microsoft.com/office/drawing/2014/main" id="{2C646E69-0494-B83E-F573-3C194A2D2D03}"/>
                </a:ext>
              </a:extLst>
            </p:cNvPr>
            <p:cNvSpPr/>
            <p:nvPr/>
          </p:nvSpPr>
          <p:spPr>
            <a:xfrm>
              <a:off x="8708572" y="3026399"/>
              <a:ext cx="271110" cy="347703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Box 18">
              <a:extLst>
                <a:ext uri="{FF2B5EF4-FFF2-40B4-BE49-F238E27FC236}">
                  <a16:creationId xmlns:a16="http://schemas.microsoft.com/office/drawing/2014/main" id="{7A69089A-9979-D253-EAB4-4367D576FF52}"/>
                </a:ext>
              </a:extLst>
            </p:cNvPr>
            <p:cNvSpPr txBox="1"/>
            <p:nvPr/>
          </p:nvSpPr>
          <p:spPr>
            <a:xfrm>
              <a:off x="7146084" y="4395586"/>
              <a:ext cx="1461795" cy="738664"/>
            </a:xfrm>
            <a:prstGeom prst="rect">
              <a:avLst/>
            </a:prstGeom>
            <a:noFill/>
          </p:spPr>
          <p:txBody>
            <a:bodyPr wrap="square" rtlCol="0">
              <a:spAutoFit/>
            </a:bodyPr>
            <a:lstStyle/>
            <a:p>
              <a:pPr algn="r"/>
              <a:r>
                <a:rPr lang="en-US" sz="1400" dirty="0"/>
                <a:t>Thermochemical Equilibrium Calculations</a:t>
              </a:r>
            </a:p>
          </p:txBody>
        </p:sp>
      </p:grpSp>
    </p:spTree>
    <p:extLst>
      <p:ext uri="{BB962C8B-B14F-4D97-AF65-F5344CB8AC3E}">
        <p14:creationId xmlns:p14="http://schemas.microsoft.com/office/powerpoint/2010/main" val="263817219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4810-0D7A-C87D-09D5-70A031482FBC}"/>
              </a:ext>
            </a:extLst>
          </p:cNvPr>
          <p:cNvSpPr>
            <a:spLocks noGrp="1"/>
          </p:cNvSpPr>
          <p:nvPr>
            <p:ph type="title"/>
          </p:nvPr>
        </p:nvSpPr>
        <p:spPr/>
        <p:txBody>
          <a:bodyPr/>
          <a:lstStyle/>
          <a:p>
            <a:r>
              <a:rPr lang="en-US" dirty="0"/>
              <a:t>Aerothermal Modeling</a:t>
            </a:r>
          </a:p>
        </p:txBody>
      </p:sp>
      <p:sp>
        <p:nvSpPr>
          <p:cNvPr id="3" name="Content Placeholder 2">
            <a:extLst>
              <a:ext uri="{FF2B5EF4-FFF2-40B4-BE49-F238E27FC236}">
                <a16:creationId xmlns:a16="http://schemas.microsoft.com/office/drawing/2014/main" id="{7F9BF3A7-FD06-3739-BEF0-72DA20BE2BED}"/>
              </a:ext>
            </a:extLst>
          </p:cNvPr>
          <p:cNvSpPr>
            <a:spLocks noGrp="1"/>
          </p:cNvSpPr>
          <p:nvPr>
            <p:ph idx="1"/>
          </p:nvPr>
        </p:nvSpPr>
        <p:spPr>
          <a:xfrm>
            <a:off x="457199" y="914402"/>
            <a:ext cx="6522722" cy="5943598"/>
          </a:xfrm>
        </p:spPr>
        <p:txBody>
          <a:bodyPr>
            <a:normAutofit fontScale="92500"/>
          </a:bodyPr>
          <a:lstStyle/>
          <a:p>
            <a:r>
              <a:rPr lang="en-US" dirty="0"/>
              <a:t>The chemical equilibrium calculation is computationally tedious and is employed in the industry standard, NASA developed CEA software.</a:t>
            </a:r>
          </a:p>
          <a:p>
            <a:r>
              <a:rPr lang="en-US" dirty="0"/>
              <a:t>The trajectory tool as part of this project utilizes symbolic math to reduce the set of non-linear partial pressure equations for fast convergence. </a:t>
            </a:r>
          </a:p>
          <a:p>
            <a:pPr lvl="1"/>
            <a:r>
              <a:rPr lang="en-US" dirty="0"/>
              <a:t>The NASA ARC TS developed TRAJ code will pre-generate a thermodynamic Mollier diagram for efficiency. </a:t>
            </a:r>
          </a:p>
          <a:p>
            <a:pPr lvl="1"/>
            <a:r>
              <a:rPr lang="en-US" dirty="0"/>
              <a:t>In many cases, the isentropic pressure ratio (Raleigh-Pitot formula) is a good enough approximation.</a:t>
            </a:r>
          </a:p>
          <a:p>
            <a:r>
              <a:rPr lang="en-US" dirty="0"/>
              <a:t>The trajectory program supports Monte Carlo runs which can generate a normal distribution of aero heating environments based on trajectory and GRAM atmospheric dispersions.</a:t>
            </a:r>
          </a:p>
          <a:p>
            <a:endParaRPr lang="en-US" dirty="0"/>
          </a:p>
        </p:txBody>
      </p:sp>
      <p:sp>
        <p:nvSpPr>
          <p:cNvPr id="4" name="Slide Number Placeholder 3">
            <a:extLst>
              <a:ext uri="{FF2B5EF4-FFF2-40B4-BE49-F238E27FC236}">
                <a16:creationId xmlns:a16="http://schemas.microsoft.com/office/drawing/2014/main" id="{0CB954EF-9793-E46B-3DDE-33DE44FB1F13}"/>
              </a:ext>
            </a:extLst>
          </p:cNvPr>
          <p:cNvSpPr>
            <a:spLocks noGrp="1"/>
          </p:cNvSpPr>
          <p:nvPr>
            <p:ph type="sldNum" sz="quarter" idx="4"/>
          </p:nvPr>
        </p:nvSpPr>
        <p:spPr/>
        <p:txBody>
          <a:bodyPr/>
          <a:lstStyle/>
          <a:p>
            <a:fld id="{73FCCCAE-C0A6-4BB7-B82B-AC74E56A11C4}" type="slidenum">
              <a:rPr lang="en-US" smtClean="0"/>
              <a:pPr/>
              <a:t>8</a:t>
            </a:fld>
            <a:endParaRPr lang="en-US" dirty="0"/>
          </a:p>
        </p:txBody>
      </p:sp>
      <p:pic>
        <p:nvPicPr>
          <p:cNvPr id="5" name="Picture 4">
            <a:extLst>
              <a:ext uri="{FF2B5EF4-FFF2-40B4-BE49-F238E27FC236}">
                <a16:creationId xmlns:a16="http://schemas.microsoft.com/office/drawing/2014/main" id="{A3B2DE3A-BCAF-5708-C11F-E97018423A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6245" y="1234440"/>
            <a:ext cx="5705757" cy="4274820"/>
          </a:xfrm>
          <a:prstGeom prst="rect">
            <a:avLst/>
          </a:prstGeom>
          <a:noFill/>
          <a:ln>
            <a:noFill/>
          </a:ln>
        </p:spPr>
      </p:pic>
      <p:sp>
        <p:nvSpPr>
          <p:cNvPr id="6" name="Text Box 2">
            <a:extLst>
              <a:ext uri="{FF2B5EF4-FFF2-40B4-BE49-F238E27FC236}">
                <a16:creationId xmlns:a16="http://schemas.microsoft.com/office/drawing/2014/main" id="{0A05C454-2E08-A99C-0B48-23361CF55E7A}"/>
              </a:ext>
            </a:extLst>
          </p:cNvPr>
          <p:cNvSpPr txBox="1">
            <a:spLocks noChangeArrowheads="1"/>
          </p:cNvSpPr>
          <p:nvPr/>
        </p:nvSpPr>
        <p:spPr bwMode="auto">
          <a:xfrm>
            <a:off x="9079865" y="5342255"/>
            <a:ext cx="1741805" cy="723265"/>
          </a:xfrm>
          <a:prstGeom prst="rect">
            <a:avLst/>
          </a:prstGeom>
          <a:noFill/>
          <a:ln w="9525">
            <a:noFill/>
            <a:miter lim="800000"/>
            <a:headEnd/>
            <a:tailEnd/>
          </a:ln>
        </p:spPr>
        <p:txBody>
          <a:bodyPr rot="0" vert="horz" wrap="square" lIns="91440" tIns="45720" rIns="91440" bIns="45720" anchor="t" anchorCtr="0">
            <a:noAutofit/>
          </a:bodyPr>
          <a:lstStyle/>
          <a:p>
            <a:pPr marL="342900" marR="0" lvl="0" indent="-342900">
              <a:spcBef>
                <a:spcPts val="0"/>
              </a:spcBef>
              <a:spcAft>
                <a:spcPts val="0"/>
              </a:spcAft>
              <a:buFont typeface="Symbol" panose="05050102010706020507" pitchFamily="18" charset="2"/>
              <a:buChar char=""/>
            </a:pPr>
            <a:r>
              <a:rPr lang="en-US" sz="1000" i="1" dirty="0">
                <a:effectLst/>
                <a:latin typeface="Times New Roman" panose="02020603050405020304" pitchFamily="18" charset="0"/>
                <a:ea typeface="SimSun" panose="02010600030101010101" pitchFamily="2" charset="-122"/>
              </a:rPr>
              <a:t>P1 = 1 Pa</a:t>
            </a:r>
            <a:endParaRPr lang="en-US" sz="1200" dirty="0">
              <a:effectLst/>
              <a:latin typeface="Times New Roman" panose="02020603050405020304" pitchFamily="18" charset="0"/>
              <a:ea typeface="SimSun" panose="02010600030101010101" pitchFamily="2" charset="-122"/>
            </a:endParaRPr>
          </a:p>
          <a:p>
            <a:pPr marL="342900" marR="0" lvl="0" indent="-342900">
              <a:spcBef>
                <a:spcPts val="0"/>
              </a:spcBef>
              <a:spcAft>
                <a:spcPts val="0"/>
              </a:spcAft>
              <a:buFont typeface="Symbol" panose="05050102010706020507" pitchFamily="18" charset="2"/>
              <a:buChar char=""/>
            </a:pPr>
            <a:r>
              <a:rPr lang="en-US" sz="1000" i="1" dirty="0">
                <a:effectLst/>
                <a:latin typeface="Times New Roman" panose="02020603050405020304" pitchFamily="18" charset="0"/>
                <a:ea typeface="SimSun" panose="02010600030101010101" pitchFamily="2" charset="-122"/>
              </a:rPr>
              <a:t>T1 = 216.4 K</a:t>
            </a:r>
            <a:endParaRPr lang="en-US" sz="1200" dirty="0">
              <a:effectLst/>
              <a:latin typeface="Times New Roman" panose="02020603050405020304" pitchFamily="18" charset="0"/>
              <a:ea typeface="SimSun" panose="02010600030101010101" pitchFamily="2" charset="-122"/>
            </a:endParaRPr>
          </a:p>
          <a:p>
            <a:pPr marL="342900" marR="0" lvl="0" indent="-342900">
              <a:spcBef>
                <a:spcPts val="0"/>
              </a:spcBef>
              <a:spcAft>
                <a:spcPts val="0"/>
              </a:spcAft>
              <a:buFont typeface="Symbol" panose="05050102010706020507" pitchFamily="18" charset="2"/>
              <a:buChar char=""/>
            </a:pPr>
            <a:r>
              <a:rPr lang="en-US" sz="1000" i="1" dirty="0">
                <a:effectLst/>
                <a:latin typeface="Times New Roman" panose="02020603050405020304" pitchFamily="18" charset="0"/>
                <a:ea typeface="SimSun" panose="02010600030101010101" pitchFamily="2" charset="-122"/>
              </a:rPr>
              <a:t>0.79 mole N2</a:t>
            </a:r>
            <a:endParaRPr lang="en-US" sz="1200" dirty="0">
              <a:effectLst/>
              <a:latin typeface="Times New Roman" panose="02020603050405020304" pitchFamily="18" charset="0"/>
              <a:ea typeface="SimSun" panose="02010600030101010101" pitchFamily="2" charset="-122"/>
            </a:endParaRPr>
          </a:p>
          <a:p>
            <a:pPr marL="342900" marR="0" lvl="0" indent="-342900">
              <a:spcBef>
                <a:spcPts val="0"/>
              </a:spcBef>
              <a:spcAft>
                <a:spcPts val="0"/>
              </a:spcAft>
              <a:buFont typeface="Symbol" panose="05050102010706020507" pitchFamily="18" charset="2"/>
              <a:buChar char=""/>
            </a:pPr>
            <a:r>
              <a:rPr lang="en-US" sz="1000" i="1" dirty="0">
                <a:effectLst/>
                <a:latin typeface="Times New Roman" panose="02020603050405020304" pitchFamily="18" charset="0"/>
                <a:ea typeface="SimSun" panose="02010600030101010101" pitchFamily="2" charset="-122"/>
              </a:rPr>
              <a:t>0.21 mole O2</a:t>
            </a:r>
            <a:endParaRPr lang="en-US" sz="12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58129738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D3B2C-B6C6-FB27-8BC4-729BD0D51A62}"/>
              </a:ext>
            </a:extLst>
          </p:cNvPr>
          <p:cNvSpPr>
            <a:spLocks noGrp="1"/>
          </p:cNvSpPr>
          <p:nvPr>
            <p:ph type="title"/>
          </p:nvPr>
        </p:nvSpPr>
        <p:spPr/>
        <p:txBody>
          <a:bodyPr/>
          <a:lstStyle/>
          <a:p>
            <a:r>
              <a:rPr lang="en-US" dirty="0"/>
              <a:t>Uncertainty Modeling </a:t>
            </a:r>
          </a:p>
        </p:txBody>
      </p:sp>
      <p:sp>
        <p:nvSpPr>
          <p:cNvPr id="3" name="Content Placeholder 2">
            <a:extLst>
              <a:ext uri="{FF2B5EF4-FFF2-40B4-BE49-F238E27FC236}">
                <a16:creationId xmlns:a16="http://schemas.microsoft.com/office/drawing/2014/main" id="{6CBE68E8-3DFC-2752-89CC-F67AF56223F1}"/>
              </a:ext>
            </a:extLst>
          </p:cNvPr>
          <p:cNvSpPr>
            <a:spLocks noGrp="1"/>
          </p:cNvSpPr>
          <p:nvPr>
            <p:ph idx="1"/>
          </p:nvPr>
        </p:nvSpPr>
        <p:spPr>
          <a:xfrm>
            <a:off x="457197" y="914402"/>
            <a:ext cx="11572459" cy="1957641"/>
          </a:xfrm>
        </p:spPr>
        <p:txBody>
          <a:bodyPr>
            <a:noAutofit/>
          </a:bodyPr>
          <a:lstStyle/>
          <a:p>
            <a:r>
              <a:rPr lang="en-US" sz="1800" dirty="0"/>
              <a:t>A Monte Carlo Analysis was run for a small Venus entry vehicle to test the perturbation capabilities in GRAM.</a:t>
            </a:r>
          </a:p>
          <a:p>
            <a:r>
              <a:rPr lang="en-US" sz="1800" dirty="0"/>
              <a:t>5000 runs were completed in around 13 mins on a 12-core i9 machine, parallelization possible but not utilized.</a:t>
            </a:r>
          </a:p>
          <a:p>
            <a:r>
              <a:rPr lang="en-US" sz="1800" dirty="0"/>
              <a:t>Potential use as a margin policy if </a:t>
            </a:r>
            <a:r>
              <a:rPr lang="el-GR" sz="1800" dirty="0"/>
              <a:t>3σ</a:t>
            </a:r>
            <a:r>
              <a:rPr lang="en-US" sz="1800" dirty="0"/>
              <a:t> edge case aerothermal environments are fed into a material response program.</a:t>
            </a:r>
          </a:p>
          <a:p>
            <a:pPr lvl="1"/>
            <a:r>
              <a:rPr lang="en-US" sz="1400" dirty="0"/>
              <a:t>Pressure, temperature and species mole fraction dispersions are not yet supported for VenusGRAM. </a:t>
            </a:r>
          </a:p>
          <a:p>
            <a:endParaRPr lang="en-US" sz="1800" dirty="0"/>
          </a:p>
        </p:txBody>
      </p:sp>
      <p:sp>
        <p:nvSpPr>
          <p:cNvPr id="4" name="Slide Number Placeholder 3">
            <a:extLst>
              <a:ext uri="{FF2B5EF4-FFF2-40B4-BE49-F238E27FC236}">
                <a16:creationId xmlns:a16="http://schemas.microsoft.com/office/drawing/2014/main" id="{7671520C-9B31-AD64-27B1-5694608869CE}"/>
              </a:ext>
            </a:extLst>
          </p:cNvPr>
          <p:cNvSpPr>
            <a:spLocks noGrp="1"/>
          </p:cNvSpPr>
          <p:nvPr>
            <p:ph type="sldNum" sz="quarter" idx="4"/>
          </p:nvPr>
        </p:nvSpPr>
        <p:spPr/>
        <p:txBody>
          <a:bodyPr/>
          <a:lstStyle/>
          <a:p>
            <a:fld id="{73FCCCAE-C0A6-4BB7-B82B-AC74E56A11C4}" type="slidenum">
              <a:rPr lang="en-US" smtClean="0"/>
              <a:pPr/>
              <a:t>9</a:t>
            </a:fld>
            <a:endParaRPr lang="en-US" dirty="0"/>
          </a:p>
        </p:txBody>
      </p:sp>
      <p:graphicFrame>
        <p:nvGraphicFramePr>
          <p:cNvPr id="5" name="Table 4">
            <a:extLst>
              <a:ext uri="{FF2B5EF4-FFF2-40B4-BE49-F238E27FC236}">
                <a16:creationId xmlns:a16="http://schemas.microsoft.com/office/drawing/2014/main" id="{499B684E-1540-7B57-8D5E-5AEDF9561915}"/>
              </a:ext>
            </a:extLst>
          </p:cNvPr>
          <p:cNvGraphicFramePr>
            <a:graphicFrameLocks noGrp="1"/>
          </p:cNvGraphicFramePr>
          <p:nvPr>
            <p:extLst>
              <p:ext uri="{D42A27DB-BD31-4B8C-83A1-F6EECF244321}">
                <p14:modId xmlns:p14="http://schemas.microsoft.com/office/powerpoint/2010/main" val="1346957334"/>
              </p:ext>
            </p:extLst>
          </p:nvPr>
        </p:nvGraphicFramePr>
        <p:xfrm>
          <a:off x="457198" y="2872043"/>
          <a:ext cx="3848102" cy="1638532"/>
        </p:xfrm>
        <a:graphic>
          <a:graphicData uri="http://schemas.openxmlformats.org/drawingml/2006/table">
            <a:tbl>
              <a:tblPr firstRow="1" firstCol="1" bandRow="1"/>
              <a:tblGrid>
                <a:gridCol w="1692324">
                  <a:extLst>
                    <a:ext uri="{9D8B030D-6E8A-4147-A177-3AD203B41FA5}">
                      <a16:colId xmlns:a16="http://schemas.microsoft.com/office/drawing/2014/main" val="122134881"/>
                    </a:ext>
                  </a:extLst>
                </a:gridCol>
                <a:gridCol w="2155778">
                  <a:extLst>
                    <a:ext uri="{9D8B030D-6E8A-4147-A177-3AD203B41FA5}">
                      <a16:colId xmlns:a16="http://schemas.microsoft.com/office/drawing/2014/main" val="1461704111"/>
                    </a:ext>
                  </a:extLst>
                </a:gridCol>
              </a:tblGrid>
              <a:tr h="285831">
                <a:tc gridSpan="2">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Monte Carlo Test Case</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95165" marR="95165" marT="47582" marB="475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73927154"/>
                  </a:ext>
                </a:extLst>
              </a:tr>
              <a:tr h="221668">
                <a:tc>
                  <a:txBody>
                    <a:bodyPr/>
                    <a:lstStyle/>
                    <a:p>
                      <a:pPr marL="0" marR="0">
                        <a:spcBef>
                          <a:spcPts val="0"/>
                        </a:spcBef>
                        <a:spcAft>
                          <a:spcPts val="0"/>
                        </a:spcAft>
                      </a:pPr>
                      <a:r>
                        <a:rPr lang="en-US" sz="1400" dirty="0">
                          <a:effectLst/>
                          <a:latin typeface="+mn-lt"/>
                          <a:ea typeface="SimSun" panose="02010600030101010101" pitchFamily="2" charset="-122"/>
                          <a:cs typeface="Times New Roman" panose="02020603050405020304" pitchFamily="18" charset="0"/>
                        </a:rPr>
                        <a:t>Number of Runs</a:t>
                      </a: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dirty="0">
                          <a:effectLst/>
                          <a:latin typeface="+mn-lt"/>
                          <a:ea typeface="SimSun" panose="02010600030101010101" pitchFamily="2" charset="-122"/>
                          <a:cs typeface="Times New Roman" panose="02020603050405020304" pitchFamily="18" charset="0"/>
                        </a:rPr>
                        <a:t>5000</a:t>
                      </a: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0694813"/>
                  </a:ext>
                </a:extLst>
              </a:tr>
              <a:tr h="221668">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Julian Date</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2460809 (14-May-2025)</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2488277"/>
                  </a:ext>
                </a:extLst>
              </a:tr>
              <a:tr h="221668">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Mass</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17 kg</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0129579"/>
                  </a:ext>
                </a:extLst>
              </a:tr>
              <a:tr h="221668">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Cone Half Angle</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45</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6818312"/>
                  </a:ext>
                </a:extLst>
              </a:tr>
              <a:tr h="221668">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Diameter</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0.43 m</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2561247"/>
                  </a:ext>
                </a:extLst>
              </a:tr>
              <a:tr h="221668">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Nose Radius</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0.118 m</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9008122"/>
                  </a:ext>
                </a:extLst>
              </a:tr>
            </a:tbl>
          </a:graphicData>
        </a:graphic>
      </p:graphicFrame>
      <p:graphicFrame>
        <p:nvGraphicFramePr>
          <p:cNvPr id="6" name="Table 5">
            <a:extLst>
              <a:ext uri="{FF2B5EF4-FFF2-40B4-BE49-F238E27FC236}">
                <a16:creationId xmlns:a16="http://schemas.microsoft.com/office/drawing/2014/main" id="{01B0F870-9C85-C4C4-3628-A6EB42B659C2}"/>
              </a:ext>
            </a:extLst>
          </p:cNvPr>
          <p:cNvGraphicFramePr>
            <a:graphicFrameLocks noGrp="1"/>
          </p:cNvGraphicFramePr>
          <p:nvPr>
            <p:extLst>
              <p:ext uri="{D42A27DB-BD31-4B8C-83A1-F6EECF244321}">
                <p14:modId xmlns:p14="http://schemas.microsoft.com/office/powerpoint/2010/main" val="842970201"/>
              </p:ext>
            </p:extLst>
          </p:nvPr>
        </p:nvGraphicFramePr>
        <p:xfrm>
          <a:off x="457198" y="4510575"/>
          <a:ext cx="3848102" cy="2085276"/>
        </p:xfrm>
        <a:graphic>
          <a:graphicData uri="http://schemas.openxmlformats.org/drawingml/2006/table">
            <a:tbl>
              <a:tblPr firstRow="1" firstCol="1" bandRow="1"/>
              <a:tblGrid>
                <a:gridCol w="1390374">
                  <a:extLst>
                    <a:ext uri="{9D8B030D-6E8A-4147-A177-3AD203B41FA5}">
                      <a16:colId xmlns:a16="http://schemas.microsoft.com/office/drawing/2014/main" val="122134881"/>
                    </a:ext>
                  </a:extLst>
                </a:gridCol>
                <a:gridCol w="1226454">
                  <a:extLst>
                    <a:ext uri="{9D8B030D-6E8A-4147-A177-3AD203B41FA5}">
                      <a16:colId xmlns:a16="http://schemas.microsoft.com/office/drawing/2014/main" val="1461704111"/>
                    </a:ext>
                  </a:extLst>
                </a:gridCol>
                <a:gridCol w="1231274">
                  <a:extLst>
                    <a:ext uri="{9D8B030D-6E8A-4147-A177-3AD203B41FA5}">
                      <a16:colId xmlns:a16="http://schemas.microsoft.com/office/drawing/2014/main" val="274747283"/>
                    </a:ext>
                  </a:extLst>
                </a:gridCol>
              </a:tblGrid>
              <a:tr h="287990">
                <a:tc gridSpan="3">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Dispersions</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95165" marR="95165" marT="47582" marB="475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pPr marL="0" marR="0">
                        <a:spcBef>
                          <a:spcPts val="0"/>
                        </a:spcBef>
                        <a:spcAft>
                          <a:spcPts val="0"/>
                        </a:spcAft>
                      </a:pPr>
                      <a:endParaRPr lang="en-US" sz="17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95165" marR="95165" marT="47582" marB="475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3927154"/>
                  </a:ext>
                </a:extLst>
              </a:tr>
              <a:tr h="222094">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Parameter</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Mean</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Variance</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6682055"/>
                  </a:ext>
                </a:extLst>
              </a:tr>
              <a:tr h="222094">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Velocity</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11 km/s</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dirty="0">
                          <a:effectLst/>
                          <a:latin typeface="Times New Roman" panose="02020603050405020304" pitchFamily="18" charset="0"/>
                          <a:ea typeface="SimSun" panose="02010600030101010101" pitchFamily="2" charset="-122"/>
                          <a:cs typeface="Times New Roman" panose="02020603050405020304" pitchFamily="18" charset="0"/>
                        </a:rPr>
                        <a:t>1σ=</a:t>
                      </a:r>
                      <a:r>
                        <a:rPr lang="en-US" sz="1400" dirty="0">
                          <a:effectLst/>
                          <a:latin typeface="Calibri" panose="020F0502020204030204" pitchFamily="34" charset="0"/>
                          <a:ea typeface="Calibri" panose="020F0502020204030204" pitchFamily="34" charset="0"/>
                          <a:cs typeface="Times New Roman" panose="02020603050405020304" pitchFamily="18" charset="0"/>
                        </a:rPr>
                        <a:t>0.05 km/s</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6472056"/>
                  </a:ext>
                </a:extLst>
              </a:tr>
              <a:tr h="222094">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EFPA</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-10</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Times New Roman" panose="02020603050405020304" pitchFamily="18" charset="0"/>
                          <a:ea typeface="SimSun" panose="02010600030101010101" pitchFamily="2" charset="-122"/>
                          <a:cs typeface="Times New Roman" panose="02020603050405020304" pitchFamily="18" charset="0"/>
                        </a:rPr>
                        <a:t>1σ=</a:t>
                      </a:r>
                      <a:r>
                        <a:rPr lang="en-US" sz="1400" dirty="0">
                          <a:effectLst/>
                          <a:latin typeface="Calibri" panose="020F0502020204030204" pitchFamily="34" charset="0"/>
                          <a:ea typeface="Calibri" panose="020F0502020204030204" pitchFamily="34" charset="0"/>
                          <a:cs typeface="Times New Roman" panose="02020603050405020304" pitchFamily="18" charset="0"/>
                        </a:rPr>
                        <a:t>0.1</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7002654"/>
                  </a:ext>
                </a:extLst>
              </a:tr>
              <a:tr h="222094">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Longitude</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130</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No Dispersion</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2488277"/>
                  </a:ext>
                </a:extLst>
              </a:tr>
              <a:tr h="222094">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Latitude</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No Dispersion</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0129579"/>
                  </a:ext>
                </a:extLst>
              </a:tr>
              <a:tr h="222094">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Azimuth</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91</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No Dispersion</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3204505"/>
                  </a:ext>
                </a:extLst>
              </a:tr>
              <a:tr h="222094">
                <a:tc>
                  <a:txBody>
                    <a:bodyPr/>
                    <a:lstStyle/>
                    <a:p>
                      <a:pPr marL="0" marR="0">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Winds</a:t>
                      </a:r>
                      <a:endParaRPr lang="en-US" sz="1400" dirty="0">
                        <a:effectLst/>
                        <a:latin typeface="+mn-lt"/>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dirty="0">
                          <a:effectLst/>
                          <a:latin typeface="+mn-lt"/>
                          <a:ea typeface="SimSun" panose="02010600030101010101" pitchFamily="2" charset="-122"/>
                          <a:cs typeface="Times New Roman" panose="02020603050405020304" pitchFamily="18" charset="0"/>
                        </a:rPr>
                        <a:t>GRAM </a:t>
                      </a: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dirty="0">
                          <a:effectLst/>
                          <a:latin typeface="+mn-lt"/>
                          <a:ea typeface="SimSun" panose="02010600030101010101" pitchFamily="2" charset="-122"/>
                          <a:cs typeface="Times New Roman" panose="02020603050405020304" pitchFamily="18" charset="0"/>
                        </a:rPr>
                        <a:t>GRAM 3</a:t>
                      </a:r>
                      <a:r>
                        <a:rPr lang="en-US" sz="1400" dirty="0">
                          <a:effectLst/>
                          <a:latin typeface="Times New Roman" panose="02020603050405020304" pitchFamily="18" charset="0"/>
                          <a:ea typeface="SimSun" panose="02010600030101010101" pitchFamily="2" charset="-122"/>
                          <a:cs typeface="Times New Roman" panose="02020603050405020304" pitchFamily="18" charset="0"/>
                        </a:rPr>
                        <a:t>σ</a:t>
                      </a:r>
                      <a:endParaRPr lang="en-US" sz="1400" dirty="0">
                        <a:effectLst/>
                        <a:latin typeface="+mn-lt"/>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6818312"/>
                  </a:ext>
                </a:extLst>
              </a:tr>
              <a:tr h="222094">
                <a:tc>
                  <a:txBody>
                    <a:bodyPr/>
                    <a:lstStyle/>
                    <a:p>
                      <a:pPr marL="0" marR="0">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Density</a:t>
                      </a:r>
                      <a:endParaRPr lang="en-US" sz="1400" dirty="0">
                        <a:effectLst/>
                        <a:latin typeface="+mn-lt"/>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dirty="0">
                          <a:effectLst/>
                          <a:latin typeface="+mn-lt"/>
                          <a:ea typeface="SimSun" panose="02010600030101010101" pitchFamily="2" charset="-122"/>
                          <a:cs typeface="Times New Roman" panose="02020603050405020304" pitchFamily="18" charset="0"/>
                        </a:rPr>
                        <a:t>GRAM</a:t>
                      </a: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dirty="0">
                          <a:effectLst/>
                          <a:latin typeface="+mn-lt"/>
                          <a:ea typeface="SimSun" panose="02010600030101010101" pitchFamily="2" charset="-122"/>
                          <a:cs typeface="Times New Roman" panose="02020603050405020304" pitchFamily="18" charset="0"/>
                        </a:rPr>
                        <a:t>GRAM 3</a:t>
                      </a:r>
                      <a:r>
                        <a:rPr lang="en-US" sz="1400" dirty="0">
                          <a:effectLst/>
                          <a:latin typeface="Times New Roman" panose="02020603050405020304" pitchFamily="18" charset="0"/>
                          <a:ea typeface="SimSun" panose="02010600030101010101" pitchFamily="2" charset="-122"/>
                          <a:cs typeface="Times New Roman" panose="02020603050405020304" pitchFamily="18" charset="0"/>
                        </a:rPr>
                        <a:t>σ</a:t>
                      </a:r>
                      <a:endParaRPr lang="en-US" sz="1400" dirty="0">
                        <a:effectLst/>
                        <a:latin typeface="+mn-lt"/>
                        <a:ea typeface="SimSun" panose="02010600030101010101" pitchFamily="2" charset="-122"/>
                        <a:cs typeface="Times New Roman" panose="02020603050405020304" pitchFamily="18" charset="0"/>
                      </a:endParaRPr>
                    </a:p>
                  </a:txBody>
                  <a:tcPr marL="71373" marR="7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2561247"/>
                  </a:ext>
                </a:extLst>
              </a:tr>
            </a:tbl>
          </a:graphicData>
        </a:graphic>
      </p:graphicFrame>
      <p:pic>
        <p:nvPicPr>
          <p:cNvPr id="14" name="Picture 13">
            <a:extLst>
              <a:ext uri="{FF2B5EF4-FFF2-40B4-BE49-F238E27FC236}">
                <a16:creationId xmlns:a16="http://schemas.microsoft.com/office/drawing/2014/main" id="{E5F7434C-CD11-B681-E42B-4872480AC757}"/>
              </a:ext>
            </a:extLst>
          </p:cNvPr>
          <p:cNvPicPr>
            <a:picLocks noChangeAspect="1"/>
          </p:cNvPicPr>
          <p:nvPr/>
        </p:nvPicPr>
        <p:blipFill>
          <a:blip r:embed="rId2"/>
          <a:stretch>
            <a:fillRect/>
          </a:stretch>
        </p:blipFill>
        <p:spPr>
          <a:xfrm>
            <a:off x="4408041" y="3100645"/>
            <a:ext cx="4145280" cy="3108960"/>
          </a:xfrm>
          <a:prstGeom prst="rect">
            <a:avLst/>
          </a:prstGeom>
        </p:spPr>
      </p:pic>
      <p:pic>
        <p:nvPicPr>
          <p:cNvPr id="16" name="Picture 15">
            <a:extLst>
              <a:ext uri="{FF2B5EF4-FFF2-40B4-BE49-F238E27FC236}">
                <a16:creationId xmlns:a16="http://schemas.microsoft.com/office/drawing/2014/main" id="{F5471F06-151A-E764-FB57-7809192503EC}"/>
              </a:ext>
            </a:extLst>
          </p:cNvPr>
          <p:cNvPicPr>
            <a:picLocks noChangeAspect="1"/>
          </p:cNvPicPr>
          <p:nvPr/>
        </p:nvPicPr>
        <p:blipFill>
          <a:blip r:embed="rId3"/>
          <a:srcRect r="3359"/>
          <a:stretch/>
        </p:blipFill>
        <p:spPr>
          <a:xfrm>
            <a:off x="8185935" y="3100645"/>
            <a:ext cx="4006065" cy="3108960"/>
          </a:xfrm>
          <a:prstGeom prst="rect">
            <a:avLst/>
          </a:prstGeom>
        </p:spPr>
      </p:pic>
      <p:sp>
        <p:nvSpPr>
          <p:cNvPr id="17" name="Text Box 2">
            <a:extLst>
              <a:ext uri="{FF2B5EF4-FFF2-40B4-BE49-F238E27FC236}">
                <a16:creationId xmlns:a16="http://schemas.microsoft.com/office/drawing/2014/main" id="{BD1E76C1-C6A2-53D8-0B0D-453D0A94B510}"/>
              </a:ext>
            </a:extLst>
          </p:cNvPr>
          <p:cNvSpPr txBox="1">
            <a:spLocks noChangeArrowheads="1"/>
          </p:cNvSpPr>
          <p:nvPr/>
        </p:nvSpPr>
        <p:spPr bwMode="auto">
          <a:xfrm>
            <a:off x="4663170" y="2849102"/>
            <a:ext cx="2625725" cy="503085"/>
          </a:xfrm>
          <a:prstGeom prst="rect">
            <a:avLst/>
          </a:prstGeom>
          <a:noFill/>
          <a:ln w="9525">
            <a:noFill/>
            <a:miter lim="800000"/>
            <a:headEnd/>
            <a:tailEnd/>
          </a:ln>
        </p:spPr>
        <p:txBody>
          <a:bodyPr rot="0" vert="horz" wrap="square" lIns="91440" tIns="45720" rIns="91440" bIns="45720" anchor="t" anchorCtr="0">
            <a:noAutofit/>
          </a:bodyPr>
          <a:lstStyle/>
          <a:p>
            <a:pPr marL="457200" marR="0" indent="-228600">
              <a:spcBef>
                <a:spcPts val="0"/>
              </a:spcBef>
              <a:spcAft>
                <a:spcPts val="0"/>
              </a:spcAft>
              <a:buFont typeface="Arial" panose="020B0604020202020204" pitchFamily="34" charset="0"/>
              <a:buChar char="•"/>
            </a:pPr>
            <a:r>
              <a:rPr lang="en-US" sz="1200" i="1" dirty="0">
                <a:effectLst/>
                <a:latin typeface="Times New Roman" panose="02020603050405020304" pitchFamily="18" charset="0"/>
                <a:ea typeface="SimSun" panose="02010600030101010101" pitchFamily="2" charset="-122"/>
              </a:rPr>
              <a:t>Mean: 1513 W/cm^2</a:t>
            </a:r>
          </a:p>
          <a:p>
            <a:pPr marL="457200" marR="0" indent="-228600">
              <a:spcBef>
                <a:spcPts val="0"/>
              </a:spcBef>
              <a:spcAft>
                <a:spcPts val="0"/>
              </a:spcAft>
              <a:buFont typeface="Arial" panose="020B0604020202020204" pitchFamily="34" charset="0"/>
              <a:buChar char="•"/>
            </a:pPr>
            <a:r>
              <a:rPr lang="en-US" sz="1200" dirty="0">
                <a:effectLst/>
                <a:latin typeface="+mn-lt"/>
                <a:ea typeface="SimSun" panose="02010600030101010101" pitchFamily="2" charset="-122"/>
                <a:cs typeface="Times New Roman" panose="02020603050405020304" pitchFamily="18" charset="0"/>
              </a:rPr>
              <a:t>3</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σ</a:t>
            </a:r>
            <a:r>
              <a:rPr lang="en-US" sz="1200" i="1" dirty="0">
                <a:latin typeface="Times New Roman" panose="02020603050405020304" pitchFamily="18" charset="0"/>
                <a:ea typeface="SimSun" panose="02010600030101010101" pitchFamily="2" charset="-122"/>
                <a:cs typeface="Times New Roman" panose="02020603050405020304" pitchFamily="18" charset="0"/>
              </a:rPr>
              <a:t>: 208 W/cm^2</a:t>
            </a:r>
            <a:endParaRPr lang="en-US" sz="1200" i="1" dirty="0">
              <a:effectLst/>
              <a:latin typeface="Times New Roman" panose="02020603050405020304" pitchFamily="18" charset="0"/>
              <a:ea typeface="SimSun" panose="02010600030101010101" pitchFamily="2" charset="-122"/>
            </a:endParaRPr>
          </a:p>
          <a:p>
            <a:pPr marL="457200" marR="0">
              <a:spcBef>
                <a:spcPts val="0"/>
              </a:spcBef>
              <a:spcAft>
                <a:spcPts val="0"/>
              </a:spcAft>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a:p>
            <a:pPr marL="457200" marR="0">
              <a:spcBef>
                <a:spcPts val="0"/>
              </a:spcBef>
              <a:spcAft>
                <a:spcPts val="0"/>
              </a:spcAft>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p:txBody>
      </p:sp>
      <p:sp>
        <p:nvSpPr>
          <p:cNvPr id="18" name="Text Box 2">
            <a:extLst>
              <a:ext uri="{FF2B5EF4-FFF2-40B4-BE49-F238E27FC236}">
                <a16:creationId xmlns:a16="http://schemas.microsoft.com/office/drawing/2014/main" id="{3FE5B38B-7A9A-F67C-9C12-489A0096DAFE}"/>
              </a:ext>
            </a:extLst>
          </p:cNvPr>
          <p:cNvSpPr txBox="1">
            <a:spLocks noChangeArrowheads="1"/>
          </p:cNvSpPr>
          <p:nvPr/>
        </p:nvSpPr>
        <p:spPr bwMode="auto">
          <a:xfrm>
            <a:off x="8506891" y="2849102"/>
            <a:ext cx="2625725" cy="503085"/>
          </a:xfrm>
          <a:prstGeom prst="rect">
            <a:avLst/>
          </a:prstGeom>
          <a:noFill/>
          <a:ln w="9525">
            <a:noFill/>
            <a:miter lim="800000"/>
            <a:headEnd/>
            <a:tailEnd/>
          </a:ln>
        </p:spPr>
        <p:txBody>
          <a:bodyPr rot="0" vert="horz" wrap="square" lIns="91440" tIns="45720" rIns="91440" bIns="45720" anchor="t" anchorCtr="0">
            <a:noAutofit/>
          </a:bodyPr>
          <a:lstStyle/>
          <a:p>
            <a:pPr marL="457200" marR="0" indent="-228600">
              <a:spcBef>
                <a:spcPts val="0"/>
              </a:spcBef>
              <a:spcAft>
                <a:spcPts val="0"/>
              </a:spcAft>
              <a:buFont typeface="Arial" panose="020B0604020202020204" pitchFamily="34" charset="0"/>
              <a:buChar char="•"/>
            </a:pPr>
            <a:r>
              <a:rPr lang="en-US" sz="1200" i="1" dirty="0">
                <a:effectLst/>
                <a:latin typeface="Times New Roman" panose="02020603050405020304" pitchFamily="18" charset="0"/>
                <a:ea typeface="SimSun" panose="02010600030101010101" pitchFamily="2" charset="-122"/>
              </a:rPr>
              <a:t>Mean: 1.292e5 Pa</a:t>
            </a:r>
          </a:p>
          <a:p>
            <a:pPr marL="457200" marR="0" indent="-228600">
              <a:spcBef>
                <a:spcPts val="0"/>
              </a:spcBef>
              <a:spcAft>
                <a:spcPts val="0"/>
              </a:spcAft>
              <a:buFont typeface="Arial" panose="020B0604020202020204" pitchFamily="34" charset="0"/>
              <a:buChar char="•"/>
            </a:pPr>
            <a:r>
              <a:rPr lang="en-US" sz="1200" dirty="0">
                <a:effectLst/>
                <a:latin typeface="+mn-lt"/>
                <a:ea typeface="SimSun" panose="02010600030101010101" pitchFamily="2" charset="-122"/>
                <a:cs typeface="Times New Roman" panose="02020603050405020304" pitchFamily="18" charset="0"/>
              </a:rPr>
              <a:t>3</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σ</a:t>
            </a:r>
            <a:r>
              <a:rPr lang="en-US" sz="1200" i="1" dirty="0">
                <a:latin typeface="Times New Roman" panose="02020603050405020304" pitchFamily="18" charset="0"/>
                <a:ea typeface="SimSun" panose="02010600030101010101" pitchFamily="2" charset="-122"/>
                <a:cs typeface="Times New Roman" panose="02020603050405020304" pitchFamily="18" charset="0"/>
              </a:rPr>
              <a:t>: 2.173e4 Pa</a:t>
            </a: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a:p>
            <a:pPr marL="457200" marR="0">
              <a:spcBef>
                <a:spcPts val="0"/>
              </a:spcBef>
              <a:spcAft>
                <a:spcPts val="0"/>
              </a:spcAft>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p:txBody>
      </p:sp>
      <p:sp>
        <p:nvSpPr>
          <p:cNvPr id="7" name="Text Box 2">
            <a:extLst>
              <a:ext uri="{FF2B5EF4-FFF2-40B4-BE49-F238E27FC236}">
                <a16:creationId xmlns:a16="http://schemas.microsoft.com/office/drawing/2014/main" id="{97AE282A-3D6C-2C34-F804-15D850361B1E}"/>
              </a:ext>
            </a:extLst>
          </p:cNvPr>
          <p:cNvSpPr txBox="1">
            <a:spLocks noChangeArrowheads="1"/>
          </p:cNvSpPr>
          <p:nvPr/>
        </p:nvSpPr>
        <p:spPr bwMode="auto">
          <a:xfrm>
            <a:off x="4604883" y="6438207"/>
            <a:ext cx="1875798" cy="368731"/>
          </a:xfrm>
          <a:prstGeom prst="rect">
            <a:avLst/>
          </a:prstGeom>
          <a:noFill/>
          <a:ln w="9525">
            <a:noFill/>
            <a:miter lim="800000"/>
            <a:headEnd/>
            <a:tailEnd/>
          </a:ln>
        </p:spPr>
        <p:txBody>
          <a:bodyPr rot="0" vert="horz" wrap="square" lIns="91440" tIns="45720" rIns="91440" bIns="45720" anchor="t" anchorCtr="0">
            <a:noAutofit/>
          </a:bodyPr>
          <a:lstStyle/>
          <a:p>
            <a:pPr marL="228600" marR="0">
              <a:spcBef>
                <a:spcPts val="0"/>
              </a:spcBef>
              <a:spcAft>
                <a:spcPts val="0"/>
              </a:spcAft>
            </a:pPr>
            <a:r>
              <a:rPr lang="en-US" sz="1000" b="1" i="1" dirty="0">
                <a:solidFill>
                  <a:srgbClr val="FF0000"/>
                </a:solidFill>
                <a:effectLst/>
                <a:latin typeface="Times New Roman" panose="02020603050405020304" pitchFamily="18" charset="0"/>
                <a:ea typeface="SimSun" panose="02010600030101010101" pitchFamily="2" charset="-122"/>
              </a:rPr>
              <a:t>Move to Backup</a:t>
            </a:r>
            <a:endParaRPr lang="en-US" sz="1200" i="1" dirty="0">
              <a:solidFill>
                <a:srgbClr val="FF0000"/>
              </a:solidFill>
              <a:effectLst/>
              <a:latin typeface="Times New Roman" panose="02020603050405020304" pitchFamily="18" charset="0"/>
              <a:ea typeface="SimSun" panose="02010600030101010101" pitchFamily="2" charset="-122"/>
            </a:endParaRPr>
          </a:p>
          <a:p>
            <a:pPr marL="457200" marR="0">
              <a:spcBef>
                <a:spcPts val="0"/>
              </a:spcBef>
              <a:spcAft>
                <a:spcPts val="0"/>
              </a:spcAft>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a:p>
            <a:pPr marL="457200" marR="0">
              <a:spcBef>
                <a:spcPts val="0"/>
              </a:spcBef>
              <a:spcAft>
                <a:spcPts val="0"/>
              </a:spcAft>
            </a:pPr>
            <a:r>
              <a:rPr lang="en-US" sz="1000" i="1" dirty="0">
                <a:effectLst/>
                <a:latin typeface="Times New Roman" panose="02020603050405020304" pitchFamily="18" charset="0"/>
                <a:ea typeface="SimSun" panose="02010600030101010101" pitchFamily="2" charset="-122"/>
              </a:rPr>
              <a:t> </a:t>
            </a:r>
            <a:endParaRPr lang="en-US" sz="12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688972903"/>
      </p:ext>
    </p:extLst>
  </p:cSld>
  <p:clrMapOvr>
    <a:masterClrMapping/>
  </p:clrMapOvr>
  <p:transition>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852713b-0caa-4ac0-ba75-048f00e27b7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D1E2BB92CBC144967077C2021A537D" ma:contentTypeVersion="13" ma:contentTypeDescription="Create a new document." ma:contentTypeScope="" ma:versionID="3436c698d3111ab0f376ad703a6fe9a6">
  <xsd:schema xmlns:xsd="http://www.w3.org/2001/XMLSchema" xmlns:xs="http://www.w3.org/2001/XMLSchema" xmlns:p="http://schemas.microsoft.com/office/2006/metadata/properties" xmlns:ns3="a3f7648c-ef34-4383-9913-3e4132c38d7f" xmlns:ns4="c852713b-0caa-4ac0-ba75-048f00e27b76" targetNamespace="http://schemas.microsoft.com/office/2006/metadata/properties" ma:root="true" ma:fieldsID="9775616a47cf82c34c7f7b363fbf1dd7" ns3:_="" ns4:_="">
    <xsd:import namespace="a3f7648c-ef34-4383-9913-3e4132c38d7f"/>
    <xsd:import namespace="c852713b-0caa-4ac0-ba75-048f00e27b7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LengthInSeconds" minOccurs="0"/>
                <xsd:element ref="ns4:MediaServiceOCR"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f7648c-ef34-4383-9913-3e4132c38d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52713b-0caa-4ac0-ba75-048f00e27b7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0F22D1-D177-4F27-8E71-007AD5681162}">
  <ds:schemaRefs>
    <ds:schemaRef ds:uri="c852713b-0caa-4ac0-ba75-048f00e27b76"/>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a3f7648c-ef34-4383-9913-3e4132c38d7f"/>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74BD9DC-23DE-459C-AC0D-E488199280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f7648c-ef34-4383-9913-3e4132c38d7f"/>
    <ds:schemaRef ds:uri="c852713b-0caa-4ac0-ba75-048f00e27b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0BA9CB-2A76-45DC-9E52-C27ACE349486}">
  <ds:schemaRefs>
    <ds:schemaRef ds:uri="http://schemas.microsoft.com/sharepoint/v3/contenttype/fo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Office Theme</Template>
  <TotalTime>193112</TotalTime>
  <Words>4626</Words>
  <Application>Microsoft Office PowerPoint</Application>
  <PresentationFormat>Widescreen</PresentationFormat>
  <Paragraphs>740</Paragraphs>
  <Slides>48</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SimSun</vt:lpstr>
      <vt:lpstr>Aptos</vt:lpstr>
      <vt:lpstr>Arial</vt:lpstr>
      <vt:lpstr>Calibri</vt:lpstr>
      <vt:lpstr>Cambria Math</vt:lpstr>
      <vt:lpstr>Courier New</vt:lpstr>
      <vt:lpstr>Menlo</vt:lpstr>
      <vt:lpstr>Symbol</vt:lpstr>
      <vt:lpstr>Times New Roman</vt:lpstr>
      <vt:lpstr>Volkhov</vt:lpstr>
      <vt:lpstr>Wingdings</vt:lpstr>
      <vt:lpstr>Office Theme</vt:lpstr>
      <vt:lpstr>  Modular Trajectory Analysis Tool for Skip-Out and Aerocapture Maneuvers   Bohdan Wesely, NASA ARC, Aerodyne Industries LLC.  Periklis Papadopoulos, SJSU Aerospace Engineering Paul Wercinski, NASA ARC    </vt:lpstr>
      <vt:lpstr>Project Overview</vt:lpstr>
      <vt:lpstr>Orbital Mechanics</vt:lpstr>
      <vt:lpstr>Aerodynamics Modeling</vt:lpstr>
      <vt:lpstr>Transitional Aerodynamics </vt:lpstr>
      <vt:lpstr>Atmospheric Modeling</vt:lpstr>
      <vt:lpstr>Aerothermal Modeling</vt:lpstr>
      <vt:lpstr>Aerothermal Modeling</vt:lpstr>
      <vt:lpstr>Uncertainty Modeling </vt:lpstr>
      <vt:lpstr>PowerPoint Presentation</vt:lpstr>
      <vt:lpstr>Multi-Pass Aerocapture at Venus</vt:lpstr>
      <vt:lpstr>Multi-Pass Aerocapture at Venus</vt:lpstr>
      <vt:lpstr>Summary and Next Steps</vt:lpstr>
      <vt:lpstr>Acknowledgements</vt:lpstr>
      <vt:lpstr>PowerPoint Presentation</vt:lpstr>
      <vt:lpstr>Backup</vt:lpstr>
      <vt:lpstr>Why?</vt:lpstr>
      <vt:lpstr>Multi-Pass Aerocapture at Venus</vt:lpstr>
      <vt:lpstr>Multi-Pass Aerocapture at Venus</vt:lpstr>
      <vt:lpstr>Venus Multi-Pass Additional Results</vt:lpstr>
      <vt:lpstr>Multi-Pass Aerocapture at Venus</vt:lpstr>
      <vt:lpstr>Peak Heating and Orbital Period Tradeoff</vt:lpstr>
      <vt:lpstr>Monte Carlo Test Case Additional Details</vt:lpstr>
      <vt:lpstr>Atmospheric Modeling</vt:lpstr>
      <vt:lpstr>Atmospheric Modeling</vt:lpstr>
      <vt:lpstr>Atmospheric Modeling</vt:lpstr>
      <vt:lpstr>Gridding Methods</vt:lpstr>
      <vt:lpstr>Panel/Grid Method Expanded Relations</vt:lpstr>
      <vt:lpstr>Free Molecular Flow Expressions</vt:lpstr>
      <vt:lpstr>Panel/Gridding Method Convergence</vt:lpstr>
      <vt:lpstr>Panel/Gridding Method Convergence</vt:lpstr>
      <vt:lpstr>Reference Frames Overview</vt:lpstr>
      <vt:lpstr>Reference Frames Overview</vt:lpstr>
      <vt:lpstr>Validations of Newtonian Panel Method</vt:lpstr>
      <vt:lpstr>Validations of Free Molecular Panel Method</vt:lpstr>
      <vt:lpstr>Validations of Free Molecular Panel Method</vt:lpstr>
      <vt:lpstr>Validations of Free Molecular Panel Method</vt:lpstr>
      <vt:lpstr>Trajectory Validations with TRAJ</vt:lpstr>
      <vt:lpstr>Trajectory Validations with TRAJ</vt:lpstr>
      <vt:lpstr>Uranus Aerocapture Analysis</vt:lpstr>
      <vt:lpstr>Uranus Aerocapture Analysis</vt:lpstr>
      <vt:lpstr>Uranus Aerocapture Analysis</vt:lpstr>
      <vt:lpstr>Uranus Aerocapture Analysis</vt:lpstr>
      <vt:lpstr>CEA Thermodynamic Lookups</vt:lpstr>
      <vt:lpstr>Chemistry Symbolic Math Overview (N2/O2)</vt:lpstr>
      <vt:lpstr>Chemistry Symbolic Math Overview (N2/O2)</vt:lpstr>
      <vt:lpstr>Chemistry Model Validation (N2/O2)</vt:lpstr>
      <vt:lpstr>Chemistry Model Validation with CEA</vt:lpstr>
    </vt:vector>
  </TitlesOfParts>
  <Company>NASA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Squire, Thomas H. (ARC-TSM)</dc:creator>
  <cp:lastModifiedBy>Wesely, Bohdan O. (ARC-TSM)[AERODYNE]</cp:lastModifiedBy>
  <cp:revision>1816</cp:revision>
  <dcterms:created xsi:type="dcterms:W3CDTF">2015-02-20T14:50:24Z</dcterms:created>
  <dcterms:modified xsi:type="dcterms:W3CDTF">2025-07-31T01:43:55Z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0x0101002BD1E2BB92CBC144967077C2021A537D</vt:lpwstr>
  </property>
</Properties>
</file>