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779" r:id="rId1"/>
  </p:sldMasterIdLst>
  <p:notesMasterIdLst>
    <p:notesMasterId r:id="rId21"/>
  </p:notesMasterIdLst>
  <p:sldIdLst>
    <p:sldId id="256" r:id="rId2"/>
    <p:sldId id="257" r:id="rId3"/>
    <p:sldId id="262" r:id="rId4"/>
    <p:sldId id="261" r:id="rId5"/>
    <p:sldId id="276" r:id="rId6"/>
    <p:sldId id="263" r:id="rId7"/>
    <p:sldId id="272" r:id="rId8"/>
    <p:sldId id="264" r:id="rId9"/>
    <p:sldId id="266" r:id="rId10"/>
    <p:sldId id="265" r:id="rId11"/>
    <p:sldId id="258" r:id="rId12"/>
    <p:sldId id="271" r:id="rId13"/>
    <p:sldId id="273" r:id="rId14"/>
    <p:sldId id="270" r:id="rId15"/>
    <p:sldId id="259" r:id="rId16"/>
    <p:sldId id="268" r:id="rId17"/>
    <p:sldId id="274" r:id="rId18"/>
    <p:sldId id="269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0B1248D-B7BB-DB4F-857D-2F3DBE7E4EB2}">
          <p14:sldIdLst>
            <p14:sldId id="256"/>
            <p14:sldId id="257"/>
            <p14:sldId id="262"/>
            <p14:sldId id="261"/>
            <p14:sldId id="276"/>
            <p14:sldId id="263"/>
            <p14:sldId id="272"/>
            <p14:sldId id="264"/>
            <p14:sldId id="266"/>
          </p14:sldIdLst>
        </p14:section>
        <p14:section name="CFD Comparisons" id="{8D937B6A-9779-DC43-B14E-D67D1A682B62}">
          <p14:sldIdLst>
            <p14:sldId id="265"/>
            <p14:sldId id="258"/>
            <p14:sldId id="271"/>
            <p14:sldId id="273"/>
            <p14:sldId id="270"/>
            <p14:sldId id="259"/>
          </p14:sldIdLst>
        </p14:section>
        <p14:section name="Backup Material" id="{184987C5-BAA3-5142-A948-AF851F3F4D1F}">
          <p14:sldIdLst>
            <p14:sldId id="268"/>
            <p14:sldId id="274"/>
            <p14:sldId id="269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02B"/>
    <a:srgbClr val="E00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27"/>
    <p:restoredTop sz="94719"/>
  </p:normalViewPr>
  <p:slideViewPr>
    <p:cSldViewPr snapToGrid="0">
      <p:cViewPr varScale="1">
        <p:scale>
          <a:sx n="148" d="100"/>
          <a:sy n="148" d="100"/>
        </p:scale>
        <p:origin x="156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766F7-598E-3B4F-BDCB-E27D73A42290}" type="datetimeFigureOut">
              <a:rPr lang="en-US" smtClean="0"/>
              <a:t>7/31/25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766D9-59D0-E348-9409-6D677E11B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0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1874" y="1964268"/>
            <a:ext cx="10128249" cy="2421464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effectLst/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1875" y="4409529"/>
            <a:ext cx="10128250" cy="1405467"/>
          </a:xfrm>
        </p:spPr>
        <p:txBody>
          <a:bodyPr anchor="t">
            <a:normAutofit/>
          </a:bodyPr>
          <a:lstStyle>
            <a:lvl1pPr marL="0" indent="0" algn="l">
              <a:spcAft>
                <a:spcPts val="0"/>
              </a:spcAft>
              <a:buNone/>
              <a:defRPr sz="1800" b="0" i="0" cap="none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1874" y="5871691"/>
            <a:ext cx="7824483" cy="377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0F7D71-738E-0442-82D6-3994DF897B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26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65A24304-8428-4D2B-5989-A22B4376F01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273052" y="6093312"/>
            <a:ext cx="1600200" cy="3778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F409120A-F4A1-647C-F313-3923A46DE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093312"/>
            <a:ext cx="551167" cy="3778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152D5378-FC2D-464F-AC2D-5F536CBA6A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75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31ADD35B-53CE-C54B-B3F4-E6A745DF8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67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31ADD35B-53CE-C54B-B3F4-E6A745DF8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58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31ADD35B-53CE-C54B-B3F4-E6A745DF8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5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31ADD35B-53CE-C54B-B3F4-E6A745DF8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85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31ADD35B-53CE-C54B-B3F4-E6A745DF8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65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31ADD35B-53CE-C54B-B3F4-E6A745DF8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94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/>
          <a:lstStyle/>
          <a:p>
            <a:fld id="{31ADD35B-53CE-C54B-B3F4-E6A745DF8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0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 cap="none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48D544-51EF-C6A0-78E5-EDA532256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093312"/>
            <a:ext cx="850547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effectLst/>
                <a:latin typeface="Helvetica" pitchFamily="2" charset="0"/>
              </a:defRPr>
            </a:lvl1pPr>
          </a:lstStyle>
          <a:p>
            <a:r>
              <a:rPr lang="en-US"/>
              <a:t>3</a:t>
            </a:r>
            <a:endParaRPr lang="en-US" dirty="0"/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E108E1A8-FCED-3E62-E2C2-572CD28D2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73052" y="6093312"/>
            <a:ext cx="1600200" cy="3778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A699AFB8-DB40-2274-2117-2621C49C9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093312"/>
            <a:ext cx="551167" cy="3778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152D5378-FC2D-464F-AC2D-5F536CBA6A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3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1" i="0" cap="none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4855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 cap="none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418492"/>
            <a:ext cx="5326779" cy="452510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419" y="1418492"/>
            <a:ext cx="5326779" cy="452510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F655419-896D-BB3E-DD50-C6D613A3A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093312"/>
            <a:ext cx="850547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effectLst/>
                <a:latin typeface="Helvetica" pitchFamily="2" charset="0"/>
              </a:defRPr>
            </a:lvl1pPr>
          </a:lstStyle>
          <a:p>
            <a:r>
              <a:rPr lang="en-US"/>
              <a:t>3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507AAC48-FABB-22B6-927B-6ED8C47FC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73052" y="6093312"/>
            <a:ext cx="1600200" cy="3778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C26CEC40-EAE7-C3AF-0D9A-2B6C19380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093312"/>
            <a:ext cx="551167" cy="3778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152D5378-FC2D-464F-AC2D-5F536CBA6A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545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 cap="none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1344819"/>
            <a:ext cx="53396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023253"/>
            <a:ext cx="5339614" cy="37679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586" y="1344819"/>
            <a:ext cx="534040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585" y="2023253"/>
            <a:ext cx="5339614" cy="37679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5800" y="6093312"/>
            <a:ext cx="8505471" cy="377825"/>
          </a:xfrm>
        </p:spPr>
        <p:txBody>
          <a:bodyPr/>
          <a:lstStyle/>
          <a:p>
            <a:r>
              <a:rPr lang="en-US"/>
              <a:t>3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D968E81-FE45-D49D-6D62-90780D375EF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273052" y="6093312"/>
            <a:ext cx="1600200" cy="3778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4D3C0F87-D5FA-7E89-B56B-D779DDFB2D3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55032" y="6093312"/>
            <a:ext cx="551167" cy="3778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152D5378-FC2D-464F-AC2D-5F536CBA6A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415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 cap="none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CE0FB9-9EA5-0515-3FD7-8959A4388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73052" y="6093312"/>
            <a:ext cx="1600200" cy="3778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D97F4650-D3C2-D670-EB35-DBB1856E5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093312"/>
            <a:ext cx="551167" cy="3778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152D5378-FC2D-464F-AC2D-5F536CBA6A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8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8524C9A0-47EA-0AE2-3AE9-EF49C0610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73052" y="6093312"/>
            <a:ext cx="1600200" cy="3778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A6F64565-B5CF-B7D0-6D98-FD4AC18E8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093312"/>
            <a:ext cx="551167" cy="3778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152D5378-FC2D-464F-AC2D-5F536CBA6A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8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15259F3-4AAA-1464-B165-3F6190EB3A6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273052" y="6093312"/>
            <a:ext cx="1600200" cy="3778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23BF5819-13FB-2684-33F5-DB63642542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093312"/>
            <a:ext cx="551167" cy="3778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152D5378-FC2D-464F-AC2D-5F536CBA6A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44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4F3CB0B1-75F0-CB29-BF92-FA418E8C59F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273052" y="6093312"/>
            <a:ext cx="1600200" cy="3778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DEBC79-00E8-8BD3-2DFD-0BB13A295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093312"/>
            <a:ext cx="551167" cy="3778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152D5378-FC2D-464F-AC2D-5F536CBA6A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837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386863"/>
            <a:ext cx="10826014" cy="85578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59877"/>
            <a:ext cx="10826013" cy="4644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093312"/>
            <a:ext cx="850547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effectLst/>
                <a:latin typeface="Helvetica" pitchFamily="2" charset="0"/>
              </a:defRPr>
            </a:lvl1pPr>
          </a:lstStyle>
          <a:p>
            <a:r>
              <a:rPr lang="en-US"/>
              <a:t>3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E71ADF-F12B-E20E-1112-795B09DFC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73052" y="6093312"/>
            <a:ext cx="1600200" cy="377825"/>
          </a:xfrm>
          <a:prstGeom prst="rect">
            <a:avLst/>
          </a:prstGeom>
        </p:spPr>
        <p:txBody>
          <a:bodyPr anchor="ctr"/>
          <a:lstStyle>
            <a:lvl1pPr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348DB607-640B-60A2-14E2-B348137A2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5032" y="6093312"/>
            <a:ext cx="551167" cy="3778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E33E881-15E7-AB40-99E1-CEAFEF73F7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6504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  <p:sldLayoutId id="2147484783" r:id="rId4"/>
    <p:sldLayoutId id="2147484784" r:id="rId5"/>
    <p:sldLayoutId id="2147484785" r:id="rId6"/>
    <p:sldLayoutId id="2147484786" r:id="rId7"/>
    <p:sldLayoutId id="2147484787" r:id="rId8"/>
    <p:sldLayoutId id="2147484788" r:id="rId9"/>
    <p:sldLayoutId id="2147484789" r:id="rId10"/>
    <p:sldLayoutId id="2147484790" r:id="rId11"/>
    <p:sldLayoutId id="2147484791" r:id="rId12"/>
    <p:sldLayoutId id="2147484792" r:id="rId13"/>
    <p:sldLayoutId id="2147484793" r:id="rId14"/>
    <p:sldLayoutId id="2147484794" r:id="rId15"/>
    <p:sldLayoutId id="2147484795" r:id="rId16"/>
    <p:sldLayoutId id="2147484796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cap="none">
          <a:ln w="3175" cmpd="sng">
            <a:noFill/>
          </a:ln>
          <a:solidFill>
            <a:schemeClr val="bg1"/>
          </a:solidFill>
          <a:effectLst/>
          <a:latin typeface="Helvetica" pitchFamily="2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/>
        <a:buChar char="•"/>
        <a:defRPr sz="1800" b="0" i="0" kern="1200" cap="none">
          <a:solidFill>
            <a:schemeClr val="bg1"/>
          </a:solidFill>
          <a:effectLst/>
          <a:latin typeface="Helvetica" pitchFamily="2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/>
        <a:buChar char="•"/>
        <a:defRPr sz="1600" b="0" i="0" kern="1200" cap="none">
          <a:solidFill>
            <a:schemeClr val="bg1"/>
          </a:solidFill>
          <a:effectLst/>
          <a:latin typeface="Helvetica" pitchFamily="2" charset="0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/>
        <a:buChar char="•"/>
        <a:defRPr sz="1400" b="0" i="0" kern="1200" cap="none">
          <a:solidFill>
            <a:schemeClr val="bg1"/>
          </a:solidFill>
          <a:effectLst/>
          <a:latin typeface="Helvetica" pitchFamily="2" charset="0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/>
        <a:buChar char="•"/>
        <a:defRPr sz="1200" b="0" i="0" kern="1200" cap="none">
          <a:solidFill>
            <a:schemeClr val="bg1"/>
          </a:solidFill>
          <a:effectLst/>
          <a:latin typeface="Helvetica" pitchFamily="2" charset="0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bg1"/>
        </a:buClr>
        <a:buSzPct val="100000"/>
        <a:buFont typeface="Arial"/>
        <a:buChar char="•"/>
        <a:defRPr sz="1200" b="0" i="0" kern="1200" cap="none">
          <a:solidFill>
            <a:schemeClr val="bg1"/>
          </a:solidFill>
          <a:effectLst/>
          <a:latin typeface="Helvetica" pitchFamily="2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966E10C2-FACC-2245-C2E4-D8BC6747CE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07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A49C76-0718-72A7-1D2C-4BBF0CD66F97}"/>
              </a:ext>
            </a:extLst>
          </p:cNvPr>
          <p:cNvSpPr/>
          <p:nvPr/>
        </p:nvSpPr>
        <p:spPr>
          <a:xfrm>
            <a:off x="1" y="-1"/>
            <a:ext cx="12191999" cy="6858001"/>
          </a:xfrm>
          <a:prstGeom prst="rect">
            <a:avLst/>
          </a:prstGeom>
          <a:gradFill>
            <a:gsLst>
              <a:gs pos="0">
                <a:srgbClr val="000000"/>
              </a:gs>
              <a:gs pos="90000">
                <a:schemeClr val="bg1"/>
              </a:gs>
              <a:gs pos="60000">
                <a:schemeClr val="bg1">
                  <a:alpha val="4700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DAC14-FCBF-AD18-6775-7BE6A70AF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264" y="1988065"/>
            <a:ext cx="10128249" cy="24214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Validating CFD Predictions of a Mach 10 Wake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9A5DF6-48B0-E549-4BBF-CA9139FBB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265" y="4409529"/>
            <a:ext cx="10128250" cy="1698194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cap="none" dirty="0">
                <a:solidFill>
                  <a:schemeClr val="tx1"/>
                </a:solidFill>
                <a:latin typeface="Helvetica Light" panose="020B0403020202020204" pitchFamily="34" charset="0"/>
              </a:rPr>
              <a:t>Clark Pederson</a:t>
            </a:r>
          </a:p>
          <a:p>
            <a:pPr>
              <a:spcAft>
                <a:spcPts val="0"/>
              </a:spcAft>
            </a:pPr>
            <a:r>
              <a:rPr lang="en-US" cap="none" dirty="0">
                <a:solidFill>
                  <a:schemeClr val="tx1"/>
                </a:solidFill>
                <a:latin typeface="Helvetica Light" panose="020B0403020202020204" pitchFamily="34" charset="0"/>
              </a:rPr>
              <a:t>Aerothermodynamics Branch</a:t>
            </a:r>
          </a:p>
          <a:p>
            <a:pPr>
              <a:spcAft>
                <a:spcPts val="0"/>
              </a:spcAft>
            </a:pPr>
            <a:r>
              <a:rPr lang="en-US" cap="none" dirty="0">
                <a:solidFill>
                  <a:schemeClr val="tx1"/>
                </a:solidFill>
                <a:latin typeface="Helvetica Light" panose="020B0403020202020204" pitchFamily="34" charset="0"/>
              </a:rPr>
              <a:t>NASA Langley Research Center</a:t>
            </a:r>
          </a:p>
          <a:p>
            <a:pPr>
              <a:spcAft>
                <a:spcPts val="0"/>
              </a:spcAft>
            </a:pPr>
            <a:endParaRPr lang="en-US" cap="none" dirty="0">
              <a:solidFill>
                <a:schemeClr val="tx1"/>
              </a:solidFill>
              <a:latin typeface="Helvetica Light" panose="020B0403020202020204" pitchFamily="34" charset="0"/>
            </a:endParaRPr>
          </a:p>
          <a:p>
            <a:r>
              <a:rPr lang="en-US" cap="none" dirty="0">
                <a:solidFill>
                  <a:schemeClr val="tx1"/>
                </a:solidFill>
                <a:latin typeface="Helvetica Light" panose="020B0403020202020204" pitchFamily="34" charset="0"/>
              </a:rPr>
              <a:t>August</a:t>
            </a:r>
            <a:r>
              <a:rPr lang="en-US" dirty="0">
                <a:solidFill>
                  <a:schemeClr val="tx1"/>
                </a:solidFill>
                <a:latin typeface="Helvetica Light" panose="020B0403020202020204" pitchFamily="34" charset="0"/>
              </a:rPr>
              <a:t> 5</a:t>
            </a:r>
            <a:r>
              <a:rPr lang="en-US" baseline="30000" dirty="0">
                <a:solidFill>
                  <a:schemeClr val="tx1"/>
                </a:solidFill>
                <a:latin typeface="Helvetica Light" panose="020B0403020202020204" pitchFamily="34" charset="0"/>
              </a:rPr>
              <a:t>th</a:t>
            </a:r>
            <a:r>
              <a:rPr lang="en-US" dirty="0">
                <a:solidFill>
                  <a:schemeClr val="tx1"/>
                </a:solidFill>
                <a:latin typeface="Helvetica Light" panose="020B0403020202020204" pitchFamily="34" charset="0"/>
              </a:rPr>
              <a:t>,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52189-5010-5924-11BF-010B204641D1}"/>
              </a:ext>
            </a:extLst>
          </p:cNvPr>
          <p:cNvSpPr txBox="1"/>
          <p:nvPr/>
        </p:nvSpPr>
        <p:spPr>
          <a:xfrm>
            <a:off x="466264" y="643253"/>
            <a:ext cx="3389297" cy="153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222222"/>
                </a:solidFill>
                <a:latin typeface="Helvetica Now Var Text Medium"/>
                <a:ea typeface="Helvetica Now Var Text Medium"/>
                <a:cs typeface="Helvetica Now Var Text Medium"/>
                <a:sym typeface="Helvetica Now Var Text Medium"/>
              </a:defRPr>
            </a:lvl1pPr>
          </a:lstStyle>
          <a:p>
            <a:r>
              <a:rPr sz="100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National Aeronautics a</a:t>
            </a:r>
            <a:r>
              <a:rPr lang="en-US" sz="100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n</a:t>
            </a:r>
            <a:r>
              <a:rPr sz="100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d Space Administration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E463831-ED87-342D-FE0B-B9B43EE0C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6150" y="57401"/>
            <a:ext cx="1325593" cy="132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61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A75AC-FB32-EC21-585B-2259B3433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AEC6BBDF-064B-BEAB-3BC1-640537B99E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0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621AA0-4A07-C22C-8D4F-CDEA8CC7B740}"/>
              </a:ext>
            </a:extLst>
          </p:cNvPr>
          <p:cNvSpPr/>
          <p:nvPr/>
        </p:nvSpPr>
        <p:spPr>
          <a:xfrm>
            <a:off x="1" y="-1"/>
            <a:ext cx="12191999" cy="6858001"/>
          </a:xfrm>
          <a:prstGeom prst="rect">
            <a:avLst/>
          </a:prstGeom>
          <a:gradFill>
            <a:gsLst>
              <a:gs pos="0">
                <a:srgbClr val="000000"/>
              </a:gs>
              <a:gs pos="90000">
                <a:schemeClr val="bg1"/>
              </a:gs>
              <a:gs pos="60000">
                <a:schemeClr val="bg1">
                  <a:alpha val="4700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DE3396-B3A6-58D5-CD0E-98D3B3E60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chemeClr val="tx1"/>
                </a:solidFill>
              </a:rPr>
              <a:t>Comparing CFD With Experiment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BE2D3-FA03-C9B7-AEDB-4E70B070D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21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F8DE-C8E5-5AA8-A318-97CD89B46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86863"/>
            <a:ext cx="9052560" cy="855784"/>
          </a:xfrm>
        </p:spPr>
        <p:txBody>
          <a:bodyPr/>
          <a:lstStyle/>
          <a:p>
            <a:r>
              <a:rPr lang="en-US" b="1" cap="none" dirty="0"/>
              <a:t>Comparison of RANS and DDES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BDAD84-29A2-A964-E480-62B66FE0B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978" y="1371339"/>
            <a:ext cx="9435599" cy="4210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3CFD8E-1DDF-AE9B-8A9F-D723FB155BDE}"/>
              </a:ext>
            </a:extLst>
          </p:cNvPr>
          <p:cNvSpPr txBox="1"/>
          <p:nvPr/>
        </p:nvSpPr>
        <p:spPr>
          <a:xfrm>
            <a:off x="1040977" y="5710140"/>
            <a:ext cx="9435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Comparison of the CFD and experimental mean velocity fields at the lowest Reynolds number, </a:t>
            </a:r>
            <a:r>
              <a:rPr lang="en-US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Re</a:t>
            </a:r>
            <a:r>
              <a:rPr lang="en-US" baseline="-250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D</a:t>
            </a:r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 = 2.5x10</a:t>
            </a:r>
            <a:r>
              <a:rPr lang="en-US" baseline="30000" dirty="0">
                <a:solidFill>
                  <a:schemeClr val="bg1"/>
                </a:solidFill>
                <a:latin typeface="Helvetica Light" panose="020B0403020202020204" pitchFamily="34" charset="0"/>
              </a:rPr>
              <a:t>5</a:t>
            </a:r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. The zero-velocity contour line is labeled.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CCCA4E-1611-D012-FBE6-2436C37E156D}"/>
              </a:ext>
            </a:extLst>
          </p:cNvPr>
          <p:cNvCxnSpPr>
            <a:cxnSpLocks/>
          </p:cNvCxnSpPr>
          <p:nvPr/>
        </p:nvCxnSpPr>
        <p:spPr>
          <a:xfrm>
            <a:off x="756921" y="515555"/>
            <a:ext cx="7189875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A1B64D-AC7A-9ECB-25B5-73A70C844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061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14EEC-53DC-91A0-43B2-2325636F3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RANS and DDES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9FBEF4-BACC-7762-78D3-D70F9375D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4332" y="1401423"/>
            <a:ext cx="8183336" cy="431122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D0BECF-E3C5-8D62-147F-150EA9AE0405}"/>
              </a:ext>
            </a:extLst>
          </p:cNvPr>
          <p:cNvCxnSpPr>
            <a:cxnSpLocks/>
          </p:cNvCxnSpPr>
          <p:nvPr/>
        </p:nvCxnSpPr>
        <p:spPr>
          <a:xfrm>
            <a:off x="756921" y="515555"/>
            <a:ext cx="7189875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8FEA399-0EB8-A481-459E-902B909FCB51}"/>
              </a:ext>
            </a:extLst>
          </p:cNvPr>
          <p:cNvSpPr txBox="1"/>
          <p:nvPr/>
        </p:nvSpPr>
        <p:spPr>
          <a:xfrm>
            <a:off x="2004332" y="5871420"/>
            <a:ext cx="8044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Comparison of the CFD and experimental mean velocity fields at the highest Reynolds number, </a:t>
            </a:r>
            <a:r>
              <a:rPr lang="en-US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Re</a:t>
            </a:r>
            <a:r>
              <a:rPr lang="en-US" baseline="-250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D</a:t>
            </a:r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 = 8.9x10</a:t>
            </a:r>
            <a:r>
              <a:rPr lang="en-US" baseline="30000" dirty="0">
                <a:solidFill>
                  <a:schemeClr val="bg1"/>
                </a:solidFill>
                <a:latin typeface="Helvetica Light" panose="020B0403020202020204" pitchFamily="34" charset="0"/>
              </a:rPr>
              <a:t>5</a:t>
            </a:r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DC305CE-A087-15F7-F362-4EDB099CD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6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BA29A9-80F8-E648-D9DC-EFF4B3308F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2456" y="1371339"/>
            <a:ext cx="4867567" cy="3889035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7C51C7C-8C85-24DC-6993-F5A080F878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2750" y="1371339"/>
            <a:ext cx="4867566" cy="38890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19C06-5BFA-7BA7-6820-D91DE7E03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71FFB5B-8224-7865-55A4-D355317EA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RANS and DDES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1B5E18-B29E-4274-EB57-856B41EDA598}"/>
              </a:ext>
            </a:extLst>
          </p:cNvPr>
          <p:cNvCxnSpPr>
            <a:cxnSpLocks/>
          </p:cNvCxnSpPr>
          <p:nvPr/>
        </p:nvCxnSpPr>
        <p:spPr>
          <a:xfrm>
            <a:off x="756921" y="515555"/>
            <a:ext cx="7189875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2D37E7C-8B7D-283F-7735-B67DBAB35B4B}"/>
              </a:ext>
            </a:extLst>
          </p:cNvPr>
          <p:cNvSpPr txBox="1"/>
          <p:nvPr/>
        </p:nvSpPr>
        <p:spPr>
          <a:xfrm>
            <a:off x="752456" y="5967663"/>
            <a:ext cx="10361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axial velocity along the centerline of the model, predicted using various turbulence models, for (a)</a:t>
            </a:r>
          </a:p>
          <a:p>
            <a:r>
              <a:rPr lang="en-US" dirty="0">
                <a:solidFill>
                  <a:schemeClr val="bg1"/>
                </a:solidFill>
              </a:rPr>
              <a:t>the lower Reynolds number and (b) the higher Reynolds number cases.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E85C09-DAAD-F0EA-BE96-F8C0F1148258}"/>
              </a:ext>
            </a:extLst>
          </p:cNvPr>
          <p:cNvSpPr txBox="1"/>
          <p:nvPr/>
        </p:nvSpPr>
        <p:spPr>
          <a:xfrm>
            <a:off x="2810577" y="5389066"/>
            <a:ext cx="174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(a) </a:t>
            </a:r>
            <a:r>
              <a:rPr lang="en-US" dirty="0" err="1">
                <a:solidFill>
                  <a:schemeClr val="bg1"/>
                </a:solidFill>
              </a:rPr>
              <a:t>Re</a:t>
            </a:r>
            <a:r>
              <a:rPr lang="en-US" baseline="-25000" dirty="0" err="1">
                <a:solidFill>
                  <a:schemeClr val="bg1"/>
                </a:solidFill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 = 2.5x10</a:t>
            </a:r>
            <a:r>
              <a:rPr lang="en-US" baseline="30000" dirty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5006E9-9201-D8AA-E6CD-ED3F578A7787}"/>
              </a:ext>
            </a:extLst>
          </p:cNvPr>
          <p:cNvSpPr txBox="1"/>
          <p:nvPr/>
        </p:nvSpPr>
        <p:spPr>
          <a:xfrm>
            <a:off x="8218371" y="5389066"/>
            <a:ext cx="175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(b) </a:t>
            </a:r>
            <a:r>
              <a:rPr lang="en-US" dirty="0" err="1">
                <a:solidFill>
                  <a:schemeClr val="bg1"/>
                </a:solidFill>
              </a:rPr>
              <a:t>Re</a:t>
            </a:r>
            <a:r>
              <a:rPr lang="en-US" baseline="-25000" dirty="0" err="1">
                <a:solidFill>
                  <a:schemeClr val="bg1"/>
                </a:solidFill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 = 8.9x10</a:t>
            </a:r>
            <a:r>
              <a:rPr lang="en-US" baseline="30000" dirty="0">
                <a:solidFill>
                  <a:schemeClr val="bg1"/>
                </a:solidFill>
              </a:rPr>
              <a:t>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08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9FDA-5DAE-EFF8-DBF3-6C6171A54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HyperSolve and FUN3D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CDE914-9EB0-C2C5-A276-987E7AF23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402" y="1371339"/>
            <a:ext cx="7884221" cy="436516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3F4898-D36B-10F8-74D1-BD9741E00149}"/>
              </a:ext>
            </a:extLst>
          </p:cNvPr>
          <p:cNvSpPr txBox="1"/>
          <p:nvPr/>
        </p:nvSpPr>
        <p:spPr>
          <a:xfrm>
            <a:off x="1809402" y="5865197"/>
            <a:ext cx="8044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  <a:t>Comparison of the CFD and experimental mean velocity fields at the highest Reynolds number, </a:t>
            </a:r>
            <a:r>
              <a:rPr lang="en-US" sz="14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Re</a:t>
            </a:r>
            <a:r>
              <a:rPr lang="en-US" sz="1400" baseline="-250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  <a:t> = 8.9x10</a:t>
            </a:r>
            <a:r>
              <a:rPr lang="en-US" sz="1400" baseline="30000" dirty="0">
                <a:solidFill>
                  <a:schemeClr val="bg1"/>
                </a:solidFill>
                <a:latin typeface="Helvetica Light" panose="020B0403020202020204" pitchFamily="34" charset="0"/>
              </a:rPr>
              <a:t>5</a:t>
            </a:r>
            <a: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HyperSolve</a:t>
            </a:r>
            <a:r>
              <a:rPr lang="en-US" sz="1400" dirty="0">
                <a:solidFill>
                  <a:schemeClr val="bg1"/>
                </a:solidFill>
                <a:latin typeface="Helvetica Light" panose="020B0403020202020204" pitchFamily="34" charset="0"/>
              </a:rPr>
              <a:t> and FUN3D agree well for both steady and unsteady cases.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4E058D-0733-00CA-71FD-AD14F0C2E7D8}"/>
              </a:ext>
            </a:extLst>
          </p:cNvPr>
          <p:cNvCxnSpPr>
            <a:cxnSpLocks/>
          </p:cNvCxnSpPr>
          <p:nvPr/>
        </p:nvCxnSpPr>
        <p:spPr>
          <a:xfrm>
            <a:off x="756921" y="515555"/>
            <a:ext cx="8547335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C3324F4-C0FB-FAA3-5A39-2B084FB5A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999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F8BF-0153-D28A-C0BB-0039E2267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1" y="457200"/>
            <a:ext cx="3932237" cy="646386"/>
          </a:xfrm>
        </p:spPr>
        <p:txBody>
          <a:bodyPr>
            <a:normAutofit fontScale="90000"/>
          </a:bodyPr>
          <a:lstStyle/>
          <a:p>
            <a:r>
              <a:rPr lang="en-US" sz="4000" b="1" cap="none" dirty="0"/>
              <a:t>Conclusions</a:t>
            </a:r>
          </a:p>
        </p:txBody>
      </p:sp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6C100192-85B0-C531-FC44-BDAB8F0D2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1755" y="838200"/>
            <a:ext cx="5829300" cy="51816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B20B5-4186-2AE6-A6C7-C9D5F0F60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922" y="1439917"/>
            <a:ext cx="5022990" cy="4735105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Wake velocities were measured in a Mach 10 flow using PLIF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As demonstrated in previous studies, the RANS models greatly overpredicted the magnitude of the reverse velocity in the separated wake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DDES did better in predicting the qualitative nature of the wake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Peak reverse velocity was predicted to within 5% of the freestream velocity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DDES over-predicts the length of the separation bubble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DDES also predicts too thin of a shear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Comparisons between FUN3D and </a:t>
            </a:r>
            <a:r>
              <a:rPr lang="en-US" dirty="0" err="1">
                <a:latin typeface="Helvetica" pitchFamily="2" charset="0"/>
              </a:rPr>
              <a:t>HyperSolve</a:t>
            </a:r>
            <a:r>
              <a:rPr lang="en-US" dirty="0">
                <a:latin typeface="Helvetica" pitchFamily="2" charset="0"/>
              </a:rPr>
              <a:t> showed good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Future research should focus on improved hybrid RANS/LES models and wall-modeled LES, with an emphasis on low Reynolds number wakes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These lessons will be used in the LOFTID post-flight deep dive and future HIAD flight projects.	</a:t>
            </a:r>
          </a:p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F62824-809F-838C-787A-24C7239CE171}"/>
              </a:ext>
            </a:extLst>
          </p:cNvPr>
          <p:cNvCxnSpPr>
            <a:cxnSpLocks/>
          </p:cNvCxnSpPr>
          <p:nvPr/>
        </p:nvCxnSpPr>
        <p:spPr>
          <a:xfrm>
            <a:off x="756921" y="515555"/>
            <a:ext cx="4814320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8628A6-1BA2-A4D8-6238-1AE4870A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2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6267B-7F0B-2697-B477-BB5B59EC4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544A9D4D-592C-BFD2-B094-DEB431C038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0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B3ACBA-3847-203D-E683-0839B4470FB7}"/>
              </a:ext>
            </a:extLst>
          </p:cNvPr>
          <p:cNvSpPr/>
          <p:nvPr/>
        </p:nvSpPr>
        <p:spPr>
          <a:xfrm>
            <a:off x="1" y="-1"/>
            <a:ext cx="12191999" cy="6858001"/>
          </a:xfrm>
          <a:prstGeom prst="rect">
            <a:avLst/>
          </a:prstGeom>
          <a:gradFill>
            <a:gsLst>
              <a:gs pos="0">
                <a:srgbClr val="000000"/>
              </a:gs>
              <a:gs pos="90000">
                <a:schemeClr val="bg1"/>
              </a:gs>
              <a:gs pos="60000">
                <a:schemeClr val="bg1">
                  <a:alpha val="4700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41F72-E9CD-0B8F-2F55-BEAB0796B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chemeClr val="tx1"/>
                </a:solidFill>
              </a:rPr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36C93-7FFB-FF17-4E79-6CF57E9EED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58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5543DC-36BA-A66B-C9CA-CFDF2A7E8D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344103" y="115502"/>
            <a:ext cx="8997215" cy="597781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BFC060-E466-A147-04FD-653FE4427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 and Conditions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FBE0822-F562-D227-376A-C1236EC86D1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49356939"/>
              </p:ext>
            </p:extLst>
          </p:nvPr>
        </p:nvGraphicFramePr>
        <p:xfrm>
          <a:off x="5105401" y="4378693"/>
          <a:ext cx="6400798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901">
                  <a:extLst>
                    <a:ext uri="{9D8B030D-6E8A-4147-A177-3AD203B41FA5}">
                      <a16:colId xmlns:a16="http://schemas.microsoft.com/office/drawing/2014/main" val="1751778827"/>
                    </a:ext>
                  </a:extLst>
                </a:gridCol>
                <a:gridCol w="1203158">
                  <a:extLst>
                    <a:ext uri="{9D8B030D-6E8A-4147-A177-3AD203B41FA5}">
                      <a16:colId xmlns:a16="http://schemas.microsoft.com/office/drawing/2014/main" val="753942071"/>
                    </a:ext>
                  </a:extLst>
                </a:gridCol>
                <a:gridCol w="673768">
                  <a:extLst>
                    <a:ext uri="{9D8B030D-6E8A-4147-A177-3AD203B41FA5}">
                      <a16:colId xmlns:a16="http://schemas.microsoft.com/office/drawing/2014/main" val="3245013230"/>
                    </a:ext>
                  </a:extLst>
                </a:gridCol>
                <a:gridCol w="1328287">
                  <a:extLst>
                    <a:ext uri="{9D8B030D-6E8A-4147-A177-3AD203B41FA5}">
                      <a16:colId xmlns:a16="http://schemas.microsoft.com/office/drawing/2014/main" val="1828619603"/>
                    </a:ext>
                  </a:extLst>
                </a:gridCol>
                <a:gridCol w="1175884">
                  <a:extLst>
                    <a:ext uri="{9D8B030D-6E8A-4147-A177-3AD203B41FA5}">
                      <a16:colId xmlns:a16="http://schemas.microsoft.com/office/drawing/2014/main" val="36463999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828449068"/>
                    </a:ext>
                  </a:extLst>
                </a:gridCol>
              </a:tblGrid>
              <a:tr h="217337">
                <a:tc>
                  <a:txBody>
                    <a:bodyPr/>
                    <a:lstStyle/>
                    <a:p>
                      <a:r>
                        <a:rPr lang="en-US" dirty="0"/>
                        <a:t>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Re</a:t>
                      </a:r>
                      <a:r>
                        <a:rPr lang="en-US" baseline="-25000" dirty="0" err="1"/>
                        <a:t>D</a:t>
                      </a:r>
                      <a:r>
                        <a:rPr lang="en-US" baseline="-25000" dirty="0"/>
                        <a:t>,∞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</a:t>
                      </a:r>
                      <a:r>
                        <a:rPr lang="en-US" baseline="-25000" dirty="0"/>
                        <a:t>∞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</a:t>
                      </a:r>
                      <a:r>
                        <a:rPr lang="en-US" baseline="-25000" dirty="0"/>
                        <a:t>∞</a:t>
                      </a:r>
                      <a:r>
                        <a:rPr lang="en-US" baseline="0" dirty="0"/>
                        <a:t> [kg/m</a:t>
                      </a:r>
                      <a:r>
                        <a:rPr lang="en-US" baseline="30000" dirty="0"/>
                        <a:t>3</a:t>
                      </a:r>
                      <a:r>
                        <a:rPr lang="en-US" baseline="0" dirty="0"/>
                        <a:t>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</a:t>
                      </a:r>
                      <a:r>
                        <a:rPr lang="en-US" baseline="-25000" dirty="0"/>
                        <a:t>∞</a:t>
                      </a:r>
                      <a:r>
                        <a:rPr lang="en-US" baseline="0" dirty="0"/>
                        <a:t> [m/s]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T</a:t>
                      </a:r>
                      <a:r>
                        <a:rPr lang="en-US" baseline="-25000" dirty="0"/>
                        <a:t>∞</a:t>
                      </a:r>
                      <a:r>
                        <a:rPr lang="en-US" baseline="0" dirty="0"/>
                        <a:t> [K]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708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Low 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2.51 x 10</a:t>
                      </a:r>
                      <a:r>
                        <a:rPr lang="en-US" baseline="30000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4.68 x 10</a:t>
                      </a:r>
                      <a:r>
                        <a:rPr lang="en-US" baseline="30000" dirty="0"/>
                        <a:t>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160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Mid 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5.03 x 10</a:t>
                      </a:r>
                      <a:r>
                        <a:rPr lang="en-US" baseline="30000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9.13 x 10</a:t>
                      </a:r>
                      <a:r>
                        <a:rPr lang="en-US" baseline="30000" dirty="0"/>
                        <a:t>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075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High 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8.93 x 10</a:t>
                      </a:r>
                      <a:r>
                        <a:rPr lang="en-US" baseline="30000" dirty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1.58 x 10</a:t>
                      </a:r>
                      <a:r>
                        <a:rPr lang="en-US" baseline="30000" dirty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305588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56FF36-F382-2942-02AD-AE616350C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E56366-67DF-1F12-474B-A8788DA2CEED}"/>
              </a:ext>
            </a:extLst>
          </p:cNvPr>
          <p:cNvCxnSpPr>
            <a:cxnSpLocks/>
          </p:cNvCxnSpPr>
          <p:nvPr/>
        </p:nvCxnSpPr>
        <p:spPr>
          <a:xfrm>
            <a:off x="685801" y="516010"/>
            <a:ext cx="7880683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953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212A54-D0DC-6E77-9574-BDF0F77D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Meshes</a:t>
            </a:r>
          </a:p>
        </p:txBody>
      </p:sp>
      <p:pic>
        <p:nvPicPr>
          <p:cNvPr id="7" name="Content Placeholder 6" descr="A picture containing text&#10;&#10;AI-generated content may be incorrect.">
            <a:extLst>
              <a:ext uri="{FF2B5EF4-FFF2-40B4-BE49-F238E27FC236}">
                <a16:creationId xmlns:a16="http://schemas.microsoft.com/office/drawing/2014/main" id="{44C38E9E-FBCE-C895-9AD3-8D527070C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655" y="1241513"/>
            <a:ext cx="3403248" cy="2268832"/>
          </a:xfr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10750B-6F73-7974-0E58-5879840BC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655" y="3962287"/>
            <a:ext cx="3403248" cy="2268832"/>
          </a:xfrm>
          <a:prstGeom prst="rect">
            <a:avLst/>
          </a:prstGeom>
        </p:spPr>
      </p:pic>
      <p:pic>
        <p:nvPicPr>
          <p:cNvPr id="11" name="Picture 10" descr="A picture containing text&#10;&#10;AI-generated content may be incorrect.">
            <a:extLst>
              <a:ext uri="{FF2B5EF4-FFF2-40B4-BE49-F238E27FC236}">
                <a16:creationId xmlns:a16="http://schemas.microsoft.com/office/drawing/2014/main" id="{EFF839CA-C5D7-9BA7-CD3F-467F44F95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097" y="3962287"/>
            <a:ext cx="3403248" cy="2268832"/>
          </a:xfrm>
          <a:prstGeom prst="rect">
            <a:avLst/>
          </a:prstGeom>
        </p:spPr>
      </p:pic>
      <p:pic>
        <p:nvPicPr>
          <p:cNvPr id="13" name="Picture 12" descr="A screenshot of a map&#10;&#10;AI-generated content may be incorrect.">
            <a:extLst>
              <a:ext uri="{FF2B5EF4-FFF2-40B4-BE49-F238E27FC236}">
                <a16:creationId xmlns:a16="http://schemas.microsoft.com/office/drawing/2014/main" id="{FB180A46-6F3C-7889-6EBF-32EB795F0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097" y="1241513"/>
            <a:ext cx="3403248" cy="2269966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63E7EBD-886D-BF4F-A8D7-9B982B1014F6}"/>
              </a:ext>
            </a:extLst>
          </p:cNvPr>
          <p:cNvSpPr txBox="1">
            <a:spLocks/>
          </p:cNvSpPr>
          <p:nvPr/>
        </p:nvSpPr>
        <p:spPr>
          <a:xfrm>
            <a:off x="2447655" y="3595073"/>
            <a:ext cx="3403248" cy="29819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8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6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4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/>
              <a:t>RANS mesh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E39E563-61C1-A695-C2C1-61BC33575226}"/>
              </a:ext>
            </a:extLst>
          </p:cNvPr>
          <p:cNvSpPr txBox="1">
            <a:spLocks/>
          </p:cNvSpPr>
          <p:nvPr/>
        </p:nvSpPr>
        <p:spPr>
          <a:xfrm>
            <a:off x="6341097" y="3587784"/>
            <a:ext cx="3403248" cy="29819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8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6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4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/>
              <a:t>Coarse DDES mesh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0BCAFC4-AE8E-4861-093A-CD662204BC28}"/>
              </a:ext>
            </a:extLst>
          </p:cNvPr>
          <p:cNvSpPr txBox="1">
            <a:spLocks/>
          </p:cNvSpPr>
          <p:nvPr/>
        </p:nvSpPr>
        <p:spPr>
          <a:xfrm>
            <a:off x="2447655" y="6322038"/>
            <a:ext cx="3403248" cy="29819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8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6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4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/>
              <a:t>Fine DDES mesh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A3F5707-6161-0EBF-C4B8-C95F79391558}"/>
              </a:ext>
            </a:extLst>
          </p:cNvPr>
          <p:cNvSpPr txBox="1">
            <a:spLocks/>
          </p:cNvSpPr>
          <p:nvPr/>
        </p:nvSpPr>
        <p:spPr>
          <a:xfrm>
            <a:off x="6341097" y="6307425"/>
            <a:ext cx="3403248" cy="29819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8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6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4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dirty="0"/>
              <a:t>DDES mesh with shoulder refinement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0AC763-483B-5743-1AC9-67F14D96E2E5}"/>
              </a:ext>
            </a:extLst>
          </p:cNvPr>
          <p:cNvCxnSpPr>
            <a:cxnSpLocks/>
          </p:cNvCxnSpPr>
          <p:nvPr/>
        </p:nvCxnSpPr>
        <p:spPr>
          <a:xfrm>
            <a:off x="756921" y="515555"/>
            <a:ext cx="5022990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CC02D3-F2F7-CF6E-BC3D-B58831C27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787702-CD28-DB1A-71C2-B7401F9039E1}"/>
              </a:ext>
            </a:extLst>
          </p:cNvPr>
          <p:cNvSpPr txBox="1"/>
          <p:nvPr/>
        </p:nvSpPr>
        <p:spPr>
          <a:xfrm>
            <a:off x="664958" y="4904168"/>
            <a:ext cx="153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In the wake, </a:t>
            </a:r>
          </a:p>
          <a:p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Δ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/D ≅ 0.25%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64C079-514A-2D47-AAC0-E126E483ACBF}"/>
              </a:ext>
            </a:extLst>
          </p:cNvPr>
          <p:cNvSpPr txBox="1"/>
          <p:nvPr/>
        </p:nvSpPr>
        <p:spPr>
          <a:xfrm>
            <a:off x="9859280" y="1956135"/>
            <a:ext cx="153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In the wake, </a:t>
            </a:r>
          </a:p>
          <a:p>
            <a:r>
              <a:rPr lang="en-US" dirty="0" err="1">
                <a:solidFill>
                  <a:schemeClr val="bg1"/>
                </a:solidFill>
                <a:latin typeface="Helvetica" pitchFamily="2" charset="0"/>
              </a:rPr>
              <a:t>Δ</a:t>
            </a:r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/D ≅ 1%</a:t>
            </a:r>
          </a:p>
        </p:txBody>
      </p:sp>
    </p:spTree>
    <p:extLst>
      <p:ext uri="{BB962C8B-B14F-4D97-AF65-F5344CB8AC3E}">
        <p14:creationId xmlns:p14="http://schemas.microsoft.com/office/powerpoint/2010/main" val="3830480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E5D4B-D416-5937-43A2-B03D82123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Q-Criterion</a:t>
            </a:r>
          </a:p>
        </p:txBody>
      </p:sp>
      <p:pic>
        <p:nvPicPr>
          <p:cNvPr id="7" name="Content Placeholder 6" descr="Diagram&#10;&#10;AI-generated content may be incorrect.">
            <a:extLst>
              <a:ext uri="{FF2B5EF4-FFF2-40B4-BE49-F238E27FC236}">
                <a16:creationId xmlns:a16="http://schemas.microsoft.com/office/drawing/2014/main" id="{D07C7C9D-57B0-2423-38D0-44FBE8255E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1460393"/>
            <a:ext cx="5326063" cy="444203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D50967C-FB2A-4B42-2C4E-0D2E8CEFAA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0138" y="1460394"/>
            <a:ext cx="5326062" cy="444203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8024DB-F9A0-6258-3224-7E1CAB230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19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2BCF5A-1BE4-1DCE-446B-E9FCB19017DC}"/>
              </a:ext>
            </a:extLst>
          </p:cNvPr>
          <p:cNvCxnSpPr>
            <a:cxnSpLocks/>
          </p:cNvCxnSpPr>
          <p:nvPr/>
        </p:nvCxnSpPr>
        <p:spPr>
          <a:xfrm>
            <a:off x="685801" y="516010"/>
            <a:ext cx="2634915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921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9CDFF6D-0702-73B9-112C-C3860BAC27A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5"/>
          <a:stretch>
            <a:fillRect/>
          </a:stretch>
        </p:blipFill>
        <p:spPr bwMode="auto">
          <a:xfrm>
            <a:off x="1049485" y="0"/>
            <a:ext cx="11142515" cy="6858000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FBFCF6-3989-2FB0-0083-1D785B67CB2E}"/>
              </a:ext>
            </a:extLst>
          </p:cNvPr>
          <p:cNvSpPr/>
          <p:nvPr/>
        </p:nvSpPr>
        <p:spPr>
          <a:xfrm>
            <a:off x="0" y="0"/>
            <a:ext cx="5652602" cy="6858000"/>
          </a:xfrm>
          <a:prstGeom prst="rect">
            <a:avLst/>
          </a:prstGeom>
          <a:gradFill>
            <a:gsLst>
              <a:gs pos="18000">
                <a:srgbClr val="000000"/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A968B-AEDF-15F9-D7B2-2157994D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none" dirty="0">
                <a:solidFill>
                  <a:schemeClr val="tx1"/>
                </a:solidFill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DA9E5-E656-2475-6AE7-9614B4F53B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418492"/>
            <a:ext cx="5210906" cy="505264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Human missions to Mars will require larger payloads than past Mars missions.</a:t>
            </a:r>
          </a:p>
          <a:p>
            <a:pPr lvl="1">
              <a:buClr>
                <a:schemeClr val="tx1"/>
              </a:buClr>
            </a:pPr>
            <a:r>
              <a:rPr lang="en-US" sz="1800" dirty="0">
                <a:solidFill>
                  <a:schemeClr val="tx1"/>
                </a:solidFill>
              </a:rPr>
              <a:t>Previous robotic missions landed masses of about 1 ton</a:t>
            </a:r>
          </a:p>
          <a:p>
            <a:pPr lvl="1">
              <a:buClr>
                <a:schemeClr val="tx1"/>
              </a:buClr>
            </a:pPr>
            <a:r>
              <a:rPr lang="en-US" sz="1800" dirty="0">
                <a:solidFill>
                  <a:schemeClr val="tx1"/>
                </a:solidFill>
              </a:rPr>
              <a:t>Human missions will require 26-36 tons</a:t>
            </a: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Hypersonic Inflatable Aerodynamic Decelerators (HIADs) are an emerging technology that could fill the gap.</a:t>
            </a: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</a:rPr>
              <a:t>HIADs could also be used for re-entry of large payloads, such as rocket engines</a:t>
            </a: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03DC692-3724-8E5A-B773-A43D7A021A24}"/>
              </a:ext>
            </a:extLst>
          </p:cNvPr>
          <p:cNvCxnSpPr>
            <a:cxnSpLocks/>
          </p:cNvCxnSpPr>
          <p:nvPr/>
        </p:nvCxnSpPr>
        <p:spPr>
          <a:xfrm>
            <a:off x="756921" y="515555"/>
            <a:ext cx="2410485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0FAE56-050C-8BA6-34B3-41ACE81FA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2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BBB3E-7323-7E4E-F40C-65F40F12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LOFTID: A Successful Flight 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0AC05-F4BB-FA10-4085-FDB95DEF06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Low-Earth Orbit Flight Test of an Inflatable Decelerator (LOFTID) was successfully completed on November 10th, 2022.</a:t>
            </a:r>
          </a:p>
          <a:p>
            <a:r>
              <a:rPr lang="en-US" dirty="0"/>
              <a:t>The unconventional backside of the vehicle presents new challenges.</a:t>
            </a:r>
          </a:p>
          <a:p>
            <a:pPr lvl="1"/>
            <a:r>
              <a:rPr lang="en-US" dirty="0"/>
              <a:t>The exposed </a:t>
            </a:r>
            <a:r>
              <a:rPr lang="en-US" dirty="0" err="1"/>
              <a:t>toroids</a:t>
            </a:r>
            <a:r>
              <a:rPr lang="en-US" dirty="0"/>
              <a:t> and straps have minimal thermal protection.</a:t>
            </a:r>
          </a:p>
          <a:p>
            <a:pPr lvl="1"/>
            <a:r>
              <a:rPr lang="en-US" dirty="0"/>
              <a:t>The payload sits in a large concave section.</a:t>
            </a:r>
          </a:p>
          <a:p>
            <a:r>
              <a:rPr lang="en-US" dirty="0"/>
              <a:t>Mission success requires accurate predictions of the aerodynamics and heating on this unusual flight geometry.</a:t>
            </a:r>
          </a:p>
          <a:p>
            <a:r>
              <a:rPr lang="en-US" dirty="0"/>
              <a:t>Future HIAD applications will have larger diameters and faster entry velocities, which will decrease the margin for error.</a:t>
            </a:r>
          </a:p>
          <a:p>
            <a:endParaRPr lang="en-US" dirty="0"/>
          </a:p>
        </p:txBody>
      </p:sp>
      <p:pic>
        <p:nvPicPr>
          <p:cNvPr id="5" name="Content Placeholder 4" descr="A picture containing electronics&#10;&#10;AI-generated content may be incorrect.">
            <a:extLst>
              <a:ext uri="{FF2B5EF4-FFF2-40B4-BE49-F238E27FC236}">
                <a16:creationId xmlns:a16="http://schemas.microsoft.com/office/drawing/2014/main" id="{1376722F-8C54-EDCD-69CF-07C9D0C0C7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33221" y="1358397"/>
            <a:ext cx="4191000" cy="12827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B9926B4-7291-0186-D621-1FA4B1912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26" y="2959023"/>
            <a:ext cx="4041995" cy="30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595758C-341E-BA16-6898-22C2B1ABBC74}"/>
              </a:ext>
            </a:extLst>
          </p:cNvPr>
          <p:cNvSpPr txBox="1">
            <a:spLocks/>
          </p:cNvSpPr>
          <p:nvPr/>
        </p:nvSpPr>
        <p:spPr>
          <a:xfrm>
            <a:off x="6382224" y="6021438"/>
            <a:ext cx="4232923" cy="543294"/>
          </a:xfrm>
          <a:prstGeom prst="rect">
            <a:avLst/>
          </a:prstGeom>
        </p:spPr>
        <p:txBody>
          <a:bodyPr numCol="1" spcCol="457200">
            <a:noAutofit/>
          </a:bodyPr>
          <a:lstStyle>
            <a:lvl1pPr marL="0" indent="0" algn="l" defTabSz="685783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b="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92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solidFill>
                  <a:schemeClr val="bg1"/>
                </a:solidFill>
                <a:latin typeface="Helvetica Light" panose="020B0403020202020204" pitchFamily="34" charset="0"/>
              </a:rPr>
              <a:t>Photo of the recovered LOFTID vehicle after the successful flight demonstration. Source: NASA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40612C2-D8DF-F583-22AC-AC99C568A1AD}"/>
              </a:ext>
            </a:extLst>
          </p:cNvPr>
          <p:cNvSpPr txBox="1">
            <a:spLocks/>
          </p:cNvSpPr>
          <p:nvPr/>
        </p:nvSpPr>
        <p:spPr>
          <a:xfrm>
            <a:off x="6382225" y="2641097"/>
            <a:ext cx="4232923" cy="54329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8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6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4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latin typeface="Helvetica Light" panose="020B0403020202020204" pitchFamily="34" charset="0"/>
              </a:rPr>
              <a:t>Cross-Section of the LOFTID vehicle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445547-B0F7-406A-38DF-4218C4A658A8}"/>
              </a:ext>
            </a:extLst>
          </p:cNvPr>
          <p:cNvCxnSpPr>
            <a:cxnSpLocks/>
          </p:cNvCxnSpPr>
          <p:nvPr/>
        </p:nvCxnSpPr>
        <p:spPr>
          <a:xfrm>
            <a:off x="685801" y="516010"/>
            <a:ext cx="9655403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744182F-C95C-4CB3-6B01-6005CFA3B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7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E1311C-4521-76ED-C204-C10C1930A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cap="none" dirty="0"/>
              <a:t>Role Of CFD Validation Experiments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AE55D2-EC6B-4983-9CFD-B3FABD256576}"/>
              </a:ext>
            </a:extLst>
          </p:cNvPr>
          <p:cNvGrpSpPr/>
          <p:nvPr/>
        </p:nvGrpSpPr>
        <p:grpSpPr>
          <a:xfrm>
            <a:off x="1030288" y="1957347"/>
            <a:ext cx="10131424" cy="3228784"/>
            <a:chOff x="578460" y="1578886"/>
            <a:chExt cx="7943900" cy="2381247"/>
          </a:xfrm>
        </p:grpSpPr>
        <p:pic>
          <p:nvPicPr>
            <p:cNvPr id="6" name="Picture 5" descr="A close-up of a fetus&#10;&#10;AI-generated content may be incorrect.">
              <a:extLst>
                <a:ext uri="{FF2B5EF4-FFF2-40B4-BE49-F238E27FC236}">
                  <a16:creationId xmlns:a16="http://schemas.microsoft.com/office/drawing/2014/main" id="{5CB463D1-B83B-A49E-BDD3-69266DC30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8460" y="1705232"/>
              <a:ext cx="1839304" cy="16809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DD3C8F-D5E8-D653-FE98-5817696E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116" t="10444" r="40157" b="10444"/>
            <a:stretch>
              <a:fillRect/>
            </a:stretch>
          </p:blipFill>
          <p:spPr>
            <a:xfrm>
              <a:off x="2582584" y="1705228"/>
              <a:ext cx="1839303" cy="1680923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68A237BA-9D50-BF80-4AD0-55F4A614DC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0" r="1550"/>
            <a:stretch>
              <a:fillRect/>
            </a:stretch>
          </p:blipFill>
          <p:spPr bwMode="auto">
            <a:xfrm>
              <a:off x="6679122" y="1705229"/>
              <a:ext cx="1843238" cy="1680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ED9B37-F206-084B-34DC-289ACBF1EAB0}"/>
                </a:ext>
              </a:extLst>
            </p:cNvPr>
            <p:cNvGrpSpPr/>
            <p:nvPr/>
          </p:nvGrpSpPr>
          <p:grpSpPr>
            <a:xfrm>
              <a:off x="4572000" y="1578886"/>
              <a:ext cx="1877396" cy="1807269"/>
              <a:chOff x="4572000" y="1578886"/>
              <a:chExt cx="1877396" cy="1807269"/>
            </a:xfrm>
          </p:grpSpPr>
          <p:pic>
            <p:nvPicPr>
              <p:cNvPr id="10" name="Picture 9" descr="Circle&#10;&#10;Description automatically generated">
                <a:extLst>
                  <a:ext uri="{FF2B5EF4-FFF2-40B4-BE49-F238E27FC236}">
                    <a16:creationId xmlns:a16="http://schemas.microsoft.com/office/drawing/2014/main" id="{08614FE5-530C-0077-15BD-140BB964D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2000" y="1705230"/>
                <a:ext cx="1877396" cy="168092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0302A5B-6A1A-AD67-9FB3-0A27F45B3C05}"/>
                  </a:ext>
                </a:extLst>
              </p:cNvPr>
              <p:cNvSpPr/>
              <p:nvPr/>
            </p:nvSpPr>
            <p:spPr>
              <a:xfrm>
                <a:off x="6195325" y="1578886"/>
                <a:ext cx="254071" cy="78927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 Placeholder 29">
              <a:extLst>
                <a:ext uri="{FF2B5EF4-FFF2-40B4-BE49-F238E27FC236}">
                  <a16:creationId xmlns:a16="http://schemas.microsoft.com/office/drawing/2014/main" id="{9A7262FA-0257-0F07-99DB-9FC5494190F3}"/>
                </a:ext>
              </a:extLst>
            </p:cNvPr>
            <p:cNvSpPr txBox="1">
              <a:spLocks/>
            </p:cNvSpPr>
            <p:nvPr/>
          </p:nvSpPr>
          <p:spPr>
            <a:xfrm>
              <a:off x="578460" y="3386154"/>
              <a:ext cx="1839304" cy="539017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171446" indent="-171446" algn="l" defTabSz="685783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3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2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20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400" b="1" dirty="0">
                  <a:latin typeface="Helvetica" pitchFamily="2" charset="0"/>
                </a:rPr>
                <a:t>Wind Tunnel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400" b="1" dirty="0">
                  <a:latin typeface="Helvetica" pitchFamily="2" charset="0"/>
                </a:rPr>
                <a:t>Experiments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b="1" dirty="0">
                <a:latin typeface="Helvetica" pitchFamily="2" charset="0"/>
              </a:endParaRPr>
            </a:p>
          </p:txBody>
        </p:sp>
        <p:sp>
          <p:nvSpPr>
            <p:cNvPr id="13" name="Text Placeholder 29">
              <a:extLst>
                <a:ext uri="{FF2B5EF4-FFF2-40B4-BE49-F238E27FC236}">
                  <a16:creationId xmlns:a16="http://schemas.microsoft.com/office/drawing/2014/main" id="{11EE9A20-9B92-B8FA-510B-AB3B57DC1AA2}"/>
                </a:ext>
              </a:extLst>
            </p:cNvPr>
            <p:cNvSpPr txBox="1">
              <a:spLocks/>
            </p:cNvSpPr>
            <p:nvPr/>
          </p:nvSpPr>
          <p:spPr>
            <a:xfrm>
              <a:off x="2582583" y="3386154"/>
              <a:ext cx="1839304" cy="539017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171446" indent="-171446" algn="l" defTabSz="685783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3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2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20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400" b="1" dirty="0">
                  <a:latin typeface="Helvetica" pitchFamily="2" charset="0"/>
                </a:rPr>
                <a:t>CFD Validation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b="1" dirty="0">
                <a:latin typeface="Helvetica" pitchFamily="2" charset="0"/>
              </a:endParaRPr>
            </a:p>
          </p:txBody>
        </p:sp>
        <p:sp>
          <p:nvSpPr>
            <p:cNvPr id="14" name="Text Placeholder 29">
              <a:extLst>
                <a:ext uri="{FF2B5EF4-FFF2-40B4-BE49-F238E27FC236}">
                  <a16:creationId xmlns:a16="http://schemas.microsoft.com/office/drawing/2014/main" id="{D260FEA8-594D-21DC-67B3-F99CCC9FA913}"/>
                </a:ext>
              </a:extLst>
            </p:cNvPr>
            <p:cNvSpPr txBox="1">
              <a:spLocks/>
            </p:cNvSpPr>
            <p:nvPr/>
          </p:nvSpPr>
          <p:spPr>
            <a:xfrm>
              <a:off x="4603049" y="3386153"/>
              <a:ext cx="1839304" cy="539017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171446" indent="-171446" algn="l" defTabSz="685783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3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2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20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400" b="1" dirty="0">
                  <a:latin typeface="Helvetica" pitchFamily="2" charset="0"/>
                </a:rPr>
                <a:t>CFD Predictions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b="1" dirty="0">
                <a:latin typeface="Helvetica" pitchFamily="2" charset="0"/>
              </a:endParaRPr>
            </a:p>
          </p:txBody>
        </p:sp>
        <p:sp>
          <p:nvSpPr>
            <p:cNvPr id="15" name="Text Placeholder 29">
              <a:extLst>
                <a:ext uri="{FF2B5EF4-FFF2-40B4-BE49-F238E27FC236}">
                  <a16:creationId xmlns:a16="http://schemas.microsoft.com/office/drawing/2014/main" id="{D72044E8-3C62-E500-3639-65A3149630D5}"/>
                </a:ext>
              </a:extLst>
            </p:cNvPr>
            <p:cNvSpPr txBox="1">
              <a:spLocks/>
            </p:cNvSpPr>
            <p:nvPr/>
          </p:nvSpPr>
          <p:spPr>
            <a:xfrm>
              <a:off x="6683056" y="3386153"/>
              <a:ext cx="1839304" cy="539018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171446" indent="-171446" algn="l" defTabSz="685783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3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2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20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400" b="1" dirty="0">
                  <a:latin typeface="Helvetica" pitchFamily="2" charset="0"/>
                </a:rPr>
                <a:t>Bolder, More Ambitious Missions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b="1" dirty="0">
                <a:latin typeface="Helvetica" pitchFamily="2" charset="0"/>
              </a:endParaRP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AA536427-5575-2B93-DDF0-B8409762ECDD}"/>
                </a:ext>
              </a:extLst>
            </p:cNvPr>
            <p:cNvSpPr/>
            <p:nvPr/>
          </p:nvSpPr>
          <p:spPr>
            <a:xfrm>
              <a:off x="2278269" y="3368487"/>
              <a:ext cx="380198" cy="57398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69F71D88-DE28-07B4-6012-E3DB017CA240}"/>
                </a:ext>
              </a:extLst>
            </p:cNvPr>
            <p:cNvSpPr/>
            <p:nvPr/>
          </p:nvSpPr>
          <p:spPr>
            <a:xfrm>
              <a:off x="4271415" y="3386148"/>
              <a:ext cx="380198" cy="57398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36BBA7BD-5E1A-2E76-AAB2-A275BDE3900E}"/>
                </a:ext>
              </a:extLst>
            </p:cNvPr>
            <p:cNvSpPr/>
            <p:nvPr/>
          </p:nvSpPr>
          <p:spPr>
            <a:xfrm>
              <a:off x="6368672" y="3368487"/>
              <a:ext cx="380198" cy="573985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69625B-7A24-9A64-24D4-E3CD3729F096}"/>
              </a:ext>
            </a:extLst>
          </p:cNvPr>
          <p:cNvCxnSpPr>
            <a:cxnSpLocks/>
          </p:cNvCxnSpPr>
          <p:nvPr/>
        </p:nvCxnSpPr>
        <p:spPr>
          <a:xfrm>
            <a:off x="756921" y="515555"/>
            <a:ext cx="7896885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F5EFC12-9F0A-2323-074C-F2B0F8D3501A}"/>
              </a:ext>
            </a:extLst>
          </p:cNvPr>
          <p:cNvSpPr txBox="1"/>
          <p:nvPr/>
        </p:nvSpPr>
        <p:spPr>
          <a:xfrm>
            <a:off x="1030288" y="5522464"/>
            <a:ext cx="9275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Sometimes, projects are interested in quantities that are only indirectly linked to model accuracy.</a:t>
            </a:r>
          </a:p>
          <a:p>
            <a:r>
              <a:rPr lang="en-US" dirty="0">
                <a:solidFill>
                  <a:schemeClr val="bg1"/>
                </a:solidFill>
              </a:rPr>
              <a:t>Other quantities of interest, such as wake velocity, depend more directly on model accuracy.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D601A9B-4717-A6C7-0EE9-9D7FF49EF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521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397FA-3DC9-9A04-F9DD-CF5D6CA29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F2A36E30-1B21-1736-A698-035E5E953E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0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E32537-D045-81DE-9A4F-9BEF66F28554}"/>
              </a:ext>
            </a:extLst>
          </p:cNvPr>
          <p:cNvSpPr/>
          <p:nvPr/>
        </p:nvSpPr>
        <p:spPr>
          <a:xfrm>
            <a:off x="1" y="-1"/>
            <a:ext cx="12191999" cy="6858001"/>
          </a:xfrm>
          <a:prstGeom prst="rect">
            <a:avLst/>
          </a:prstGeom>
          <a:gradFill>
            <a:gsLst>
              <a:gs pos="0">
                <a:srgbClr val="000000"/>
              </a:gs>
              <a:gs pos="90000">
                <a:schemeClr val="bg1"/>
              </a:gs>
              <a:gs pos="60000">
                <a:schemeClr val="bg1">
                  <a:alpha val="4700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1FC90D-B8A8-CB90-A7C5-3763DF46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chemeClr val="tx1"/>
                </a:solidFill>
              </a:rPr>
              <a:t>Quick Summary of the Experiment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33707-B551-FC79-B66E-AD8D17809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90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8BBF6-583F-CF44-7C12-014BEA88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PLIF Wake Flow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21014-7B00-7D09-4680-18470C8BA5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Experiments were performed in the 31-inch, Mach 10 Air Tunnel, which is part of the Langley Aerothermodynamics Laboratory at the NASA Langley Research Center</a:t>
            </a:r>
          </a:p>
          <a:p>
            <a:pPr lvl="1"/>
            <a:r>
              <a:rPr lang="en-US" dirty="0"/>
              <a:t>Documented by Rodrigues et al. [1]</a:t>
            </a:r>
          </a:p>
          <a:p>
            <a:r>
              <a:rPr lang="en-US" dirty="0"/>
              <a:t>Velocities were measured using planar laser-induced florescence (PLIF).</a:t>
            </a:r>
          </a:p>
          <a:p>
            <a:pPr lvl="1"/>
            <a:r>
              <a:rPr lang="en-US" dirty="0"/>
              <a:t>The wake was seeded with nitric oxide (NO) from small holes located on the aft side of the model.</a:t>
            </a:r>
          </a:p>
          <a:p>
            <a:pPr lvl="1"/>
            <a:r>
              <a:rPr lang="en-US" dirty="0"/>
              <a:t>A 10 Hz, pulsed, tunable UV laser was split into 75 laser beams near the test section using a diffractive optical element.</a:t>
            </a:r>
          </a:p>
          <a:p>
            <a:pPr lvl="1"/>
            <a:r>
              <a:rPr lang="en-US" dirty="0"/>
              <a:t>The laser excites the nitric oxide (NO) molecules.</a:t>
            </a:r>
          </a:p>
          <a:p>
            <a:pPr lvl="1"/>
            <a:r>
              <a:rPr lang="en-US" dirty="0"/>
              <a:t>By recording two successive images approximately 500 ns apart, velocity is determined from the displacement of the fluorescence.</a:t>
            </a:r>
          </a:p>
          <a:p>
            <a:r>
              <a:rPr lang="en-US" dirty="0"/>
              <a:t>Tested a range from </a:t>
            </a:r>
            <a:r>
              <a:rPr lang="en-US" dirty="0" err="1"/>
              <a:t>Re</a:t>
            </a:r>
            <a:r>
              <a:rPr lang="en-US" baseline="-25000" dirty="0" err="1"/>
              <a:t>D</a:t>
            </a:r>
            <a:r>
              <a:rPr lang="en-US" dirty="0"/>
              <a:t> = 2.5x10</a:t>
            </a:r>
            <a:r>
              <a:rPr lang="en-US" baseline="30000" dirty="0"/>
              <a:t>5</a:t>
            </a:r>
            <a:r>
              <a:rPr lang="en-US" dirty="0"/>
              <a:t> to 8.9x10</a:t>
            </a:r>
            <a:r>
              <a:rPr lang="en-US" baseline="30000" dirty="0"/>
              <a:t>5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98CD29-BB8E-3411-B3FD-03867D06EB75}"/>
              </a:ext>
            </a:extLst>
          </p:cNvPr>
          <p:cNvSpPr txBox="1"/>
          <p:nvPr/>
        </p:nvSpPr>
        <p:spPr>
          <a:xfrm>
            <a:off x="786373" y="5862479"/>
            <a:ext cx="4804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Helvetica Light" panose="020B0403020202020204" pitchFamily="34" charset="0"/>
              </a:rPr>
              <a:t>[1] Rodrigues, N. S.  et al. “FLEET and PLIF Velocimetry within a Mach 10 Hypersonic Air Flow,” AIAA SciTech 2024 Forum, 2024. https://</a:t>
            </a:r>
            <a:r>
              <a:rPr lang="en-US" sz="8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doi.org</a:t>
            </a:r>
            <a:r>
              <a:rPr lang="en-US" sz="800" dirty="0">
                <a:solidFill>
                  <a:schemeClr val="bg1"/>
                </a:solidFill>
                <a:latin typeface="Helvetica Light" panose="020B0403020202020204" pitchFamily="34" charset="0"/>
              </a:rPr>
              <a:t>/10.2514/6.2024-2323.</a:t>
            </a:r>
          </a:p>
          <a:p>
            <a:endParaRPr lang="en-US" sz="8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A8B88E-390F-2F8F-86D9-6600781A8068}"/>
              </a:ext>
            </a:extLst>
          </p:cNvPr>
          <p:cNvCxnSpPr>
            <a:cxnSpLocks/>
          </p:cNvCxnSpPr>
          <p:nvPr/>
        </p:nvCxnSpPr>
        <p:spPr>
          <a:xfrm>
            <a:off x="685801" y="516010"/>
            <a:ext cx="6582265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A close-up of a server room&#10;&#10;Description automatically generated with medium confidence">
            <a:extLst>
              <a:ext uri="{FF2B5EF4-FFF2-40B4-BE49-F238E27FC236}">
                <a16:creationId xmlns:a16="http://schemas.microsoft.com/office/drawing/2014/main" id="{9A437B0D-4634-C16A-D797-3C2EAA16AF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495"/>
          <a:stretch>
            <a:fillRect/>
          </a:stretch>
        </p:blipFill>
        <p:spPr>
          <a:xfrm>
            <a:off x="6179422" y="1371794"/>
            <a:ext cx="5264177" cy="446360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583E6B1-416C-0BBD-81CA-A4B3D0872E16}"/>
              </a:ext>
            </a:extLst>
          </p:cNvPr>
          <p:cNvSpPr txBox="1">
            <a:spLocks/>
          </p:cNvSpPr>
          <p:nvPr/>
        </p:nvSpPr>
        <p:spPr>
          <a:xfrm>
            <a:off x="6050576" y="5862479"/>
            <a:ext cx="5086709" cy="406677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8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6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4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latin typeface="Helvetica Light" panose="020B0403020202020204" pitchFamily="34" charset="0"/>
              </a:rPr>
              <a:t>Example of snapshots captured during NO PLIF. Images provided by Neil Rodrigues.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90E2047-B88A-7212-0008-D4D6CA260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3E3A-D428-1876-73DC-0E91D8DF2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86863"/>
            <a:ext cx="10826014" cy="855784"/>
          </a:xfrm>
        </p:spPr>
        <p:txBody>
          <a:bodyPr/>
          <a:lstStyle/>
          <a:p>
            <a:r>
              <a:rPr lang="en-US" dirty="0"/>
              <a:t>Overview of the Flow Physics</a:t>
            </a:r>
          </a:p>
        </p:txBody>
      </p:sp>
      <p:pic>
        <p:nvPicPr>
          <p:cNvPr id="9" name="Content Placeholder 8" descr="Chart&#10;&#10;AI-generated content may be incorrect.">
            <a:extLst>
              <a:ext uri="{FF2B5EF4-FFF2-40B4-BE49-F238E27FC236}">
                <a16:creationId xmlns:a16="http://schemas.microsoft.com/office/drawing/2014/main" id="{242697F5-013D-D3B6-3B65-BB66FEB74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5738" y="1360488"/>
            <a:ext cx="9286874" cy="4643437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614B26-7DF5-0CDA-C913-B93C0A687A24}"/>
              </a:ext>
            </a:extLst>
          </p:cNvPr>
          <p:cNvCxnSpPr>
            <a:cxnSpLocks/>
          </p:cNvCxnSpPr>
          <p:nvPr/>
        </p:nvCxnSpPr>
        <p:spPr>
          <a:xfrm>
            <a:off x="685801" y="516010"/>
            <a:ext cx="6582265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277F785-346C-950B-29B9-6B1F041446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323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1330-1C43-DB3F-19C8-359C3D652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074CF-63F0-A34E-6E2F-86B353DBEEC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Wake unsteadiness is weak</a:t>
            </a:r>
          </a:p>
          <a:p>
            <a:pPr lvl="1"/>
            <a:r>
              <a:rPr lang="en-US" dirty="0"/>
              <a:t>Compressibility effects limit the growth of Kelvin-Helmholtz instabilities</a:t>
            </a:r>
          </a:p>
          <a:p>
            <a:pPr lvl="1"/>
            <a:r>
              <a:rPr lang="en-US" dirty="0"/>
              <a:t>The wake is relatively low Reynolds number (turbulent production is weak)</a:t>
            </a:r>
          </a:p>
          <a:p>
            <a:pPr lvl="1"/>
            <a:r>
              <a:rPr lang="en-US" dirty="0"/>
              <a:t>The sting damps some of the large-scale unsteadiness in the wake [2]</a:t>
            </a:r>
          </a:p>
          <a:p>
            <a:r>
              <a:rPr lang="en-US" dirty="0"/>
              <a:t>Both the sting and payload have an effect on the wake.</a:t>
            </a:r>
          </a:p>
          <a:p>
            <a:pPr lvl="1"/>
            <a:r>
              <a:rPr lang="en-US" dirty="0"/>
              <a:t>This motivated the use of unstructured meshes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BD3771-9C8F-7239-0746-8F0F7C9A9B75}"/>
              </a:ext>
            </a:extLst>
          </p:cNvPr>
          <p:cNvSpPr txBox="1"/>
          <p:nvPr/>
        </p:nvSpPr>
        <p:spPr>
          <a:xfrm>
            <a:off x="619280" y="5858635"/>
            <a:ext cx="4995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Helvetica Light" panose="020B0403020202020204" pitchFamily="34" charset="0"/>
              </a:rPr>
              <a:t>[2] Stack, C., et al. “Influence of Blunt-Body Base Protuberances on Near-Wake Unsteadiness.” ICCFD11. https://</a:t>
            </a:r>
            <a:r>
              <a:rPr lang="en-US" sz="800" dirty="0" err="1">
                <a:solidFill>
                  <a:schemeClr val="bg1"/>
                </a:solidFill>
                <a:latin typeface="Helvetica Light" panose="020B0403020202020204" pitchFamily="34" charset="0"/>
              </a:rPr>
              <a:t>doi.org</a:t>
            </a:r>
            <a:r>
              <a:rPr lang="en-US" sz="800" dirty="0">
                <a:solidFill>
                  <a:schemeClr val="bg1"/>
                </a:solidFill>
                <a:latin typeface="Helvetica Light" panose="020B0403020202020204" pitchFamily="34" charset="0"/>
              </a:rPr>
              <a:t>/10.2172/2003980.</a:t>
            </a:r>
          </a:p>
          <a:p>
            <a:endParaRPr lang="en-US" sz="8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8" name="Test548_Run183_Log_AVI">
            <a:hlinkClick r:id="" action="ppaction://media"/>
            <a:extLst>
              <a:ext uri="{FF2B5EF4-FFF2-40B4-BE49-F238E27FC236}">
                <a16:creationId xmlns:a16="http://schemas.microsoft.com/office/drawing/2014/main" id="{7EB5DF11-70C2-D31B-C272-449B93405B0E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4753"/>
          <a:stretch>
            <a:fillRect/>
          </a:stretch>
        </p:blipFill>
        <p:spPr>
          <a:xfrm>
            <a:off x="6509563" y="1384714"/>
            <a:ext cx="4130829" cy="408857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7ABDA7-9DF6-04C6-D899-C2062B2B20AC}"/>
              </a:ext>
            </a:extLst>
          </p:cNvPr>
          <p:cNvCxnSpPr>
            <a:cxnSpLocks/>
          </p:cNvCxnSpPr>
          <p:nvPr/>
        </p:nvCxnSpPr>
        <p:spPr>
          <a:xfrm>
            <a:off x="756921" y="515555"/>
            <a:ext cx="4720052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AE5D52B-1929-0434-398C-9A1DED800A3D}"/>
              </a:ext>
            </a:extLst>
          </p:cNvPr>
          <p:cNvSpPr txBox="1">
            <a:spLocks/>
          </p:cNvSpPr>
          <p:nvPr/>
        </p:nvSpPr>
        <p:spPr>
          <a:xfrm>
            <a:off x="6031624" y="5858635"/>
            <a:ext cx="5086709" cy="54329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8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6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4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latin typeface="Helvetica Light" panose="020B0403020202020204" pitchFamily="34" charset="0"/>
              </a:rPr>
              <a:t>Wake visualization for the highest Reynolds number. Color represents the logarithm of the intensity from the camera images. Images provided by Neil Rodrigues.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93A8632-A266-A58B-A34B-E6327C31D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1BD0A-D4A6-994E-7C41-6F74B6803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2F02A-72EA-81AA-D7F3-C6E76B208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790E9-C087-1204-6AF8-2449EC58E4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418492"/>
            <a:ext cx="4480087" cy="4372709"/>
          </a:xfrm>
        </p:spPr>
        <p:txBody>
          <a:bodyPr/>
          <a:lstStyle/>
          <a:p>
            <a:r>
              <a:rPr lang="en-US" dirty="0"/>
              <a:t>Compared two different finite-volume CFD solvers</a:t>
            </a:r>
          </a:p>
          <a:p>
            <a:pPr lvl="1"/>
            <a:r>
              <a:rPr lang="en-US" dirty="0" err="1"/>
              <a:t>HyperSolve</a:t>
            </a:r>
            <a:endParaRPr lang="en-US" dirty="0"/>
          </a:p>
          <a:p>
            <a:pPr lvl="1"/>
            <a:r>
              <a:rPr lang="en-US" dirty="0"/>
              <a:t>FUN3D</a:t>
            </a:r>
          </a:p>
          <a:p>
            <a:r>
              <a:rPr lang="en-US" dirty="0"/>
              <a:t>Sketch-to-Solution was used to construct and adapt the unstructured mesh.</a:t>
            </a:r>
          </a:p>
          <a:p>
            <a:r>
              <a:rPr lang="en-US" dirty="0"/>
              <a:t>Examined both steady RANS and unsteady DDES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FBE8A-7B35-3CA7-6D67-A94E743CC273}"/>
              </a:ext>
            </a:extLst>
          </p:cNvPr>
          <p:cNvCxnSpPr>
            <a:cxnSpLocks/>
          </p:cNvCxnSpPr>
          <p:nvPr/>
        </p:nvCxnSpPr>
        <p:spPr>
          <a:xfrm>
            <a:off x="756921" y="515555"/>
            <a:ext cx="4720052" cy="0"/>
          </a:xfrm>
          <a:prstGeom prst="line">
            <a:avLst/>
          </a:prstGeom>
          <a:ln w="38100">
            <a:solidFill>
              <a:srgbClr val="E40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26C0294-CFA5-3FF9-CD47-F19BB864D3D3}"/>
              </a:ext>
            </a:extLst>
          </p:cNvPr>
          <p:cNvSpPr txBox="1">
            <a:spLocks/>
          </p:cNvSpPr>
          <p:nvPr/>
        </p:nvSpPr>
        <p:spPr>
          <a:xfrm>
            <a:off x="5332343" y="5084508"/>
            <a:ext cx="6316866" cy="54329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8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6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4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Pct val="100000"/>
              <a:buFont typeface="Arial"/>
              <a:buChar char="•"/>
              <a:defRPr sz="1200" b="0" i="0" kern="1200" cap="none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/>
              <a:t>A slice through the symmetry plane of an adapted mesh, generated using Sketch-to-Solution. The conditions correspond to the </a:t>
            </a:r>
            <a:r>
              <a:rPr lang="en-US" sz="1000" dirty="0" err="1"/>
              <a:t>Re</a:t>
            </a:r>
            <a:r>
              <a:rPr lang="en-US" sz="1000" baseline="-25000" dirty="0" err="1"/>
              <a:t>D</a:t>
            </a:r>
            <a:r>
              <a:rPr lang="en-US" sz="1000" dirty="0"/>
              <a:t> = 2.5 x 10</a:t>
            </a:r>
            <a:r>
              <a:rPr lang="en-US" sz="1000" baseline="30000" dirty="0"/>
              <a:t>5</a:t>
            </a:r>
            <a:r>
              <a:rPr lang="en-US" sz="1000" dirty="0"/>
              <a:t> case. The mesh is colored by the temperature to show the flow features to which grid is adapted.</a:t>
            </a:r>
          </a:p>
        </p:txBody>
      </p:sp>
      <p:pic>
        <p:nvPicPr>
          <p:cNvPr id="10" name="Content Placeholder 9" descr="A picture containing text, purple&#10;&#10;AI-generated content may be incorrect.">
            <a:extLst>
              <a:ext uri="{FF2B5EF4-FFF2-40B4-BE49-F238E27FC236}">
                <a16:creationId xmlns:a16="http://schemas.microsoft.com/office/drawing/2014/main" id="{7871B6DC-E5EF-0720-2AB4-FA9CA339E0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2343" y="1856008"/>
            <a:ext cx="6316866" cy="3158433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6862A6-3237-76C8-3753-C5CFAEBC5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2D5378-FC2D-464F-AC2D-5F536CBA6A6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992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ustom 2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0064B5"/>
      </a:accent1>
      <a:accent2>
        <a:srgbClr val="F2333B"/>
      </a:accent2>
      <a:accent3>
        <a:srgbClr val="A6A8AC"/>
      </a:accent3>
      <a:accent4>
        <a:srgbClr val="D79F00"/>
      </a:accent4>
      <a:accent5>
        <a:srgbClr val="7892A2"/>
      </a:accent5>
      <a:accent6>
        <a:srgbClr val="82C53B"/>
      </a:accent6>
      <a:hlink>
        <a:srgbClr val="828282"/>
      </a:hlink>
      <a:folHlink>
        <a:srgbClr val="A5A5A5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1193</TotalTime>
  <Words>1024</Words>
  <Application>Microsoft Macintosh PowerPoint</Application>
  <PresentationFormat>Widescreen</PresentationFormat>
  <Paragraphs>132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Helvetica</vt:lpstr>
      <vt:lpstr>Helvetica Light</vt:lpstr>
      <vt:lpstr>Celestial</vt:lpstr>
      <vt:lpstr>Validating CFD Predictions of a Mach 10 Wake</vt:lpstr>
      <vt:lpstr>Motivation</vt:lpstr>
      <vt:lpstr>LOFTID: A Successful Flight Demonstration</vt:lpstr>
      <vt:lpstr>Role Of CFD Validation Experiments</vt:lpstr>
      <vt:lpstr>Quick Summary of the Experiment</vt:lpstr>
      <vt:lpstr>PLIF Wake Flow Experiments</vt:lpstr>
      <vt:lpstr>Overview of the Flow Physics</vt:lpstr>
      <vt:lpstr>Modeling Challenges</vt:lpstr>
      <vt:lpstr>Computational Setup</vt:lpstr>
      <vt:lpstr>Comparing CFD With Experiment</vt:lpstr>
      <vt:lpstr>Comparison of RANS and DDES</vt:lpstr>
      <vt:lpstr>Comparison of RANS and DDES</vt:lpstr>
      <vt:lpstr>Comparison of RANS and DDES</vt:lpstr>
      <vt:lpstr>Comparison of HyperSolve and FUN3D</vt:lpstr>
      <vt:lpstr>Conclusions</vt:lpstr>
      <vt:lpstr>Backup Slides</vt:lpstr>
      <vt:lpstr>Experimental Setup and Conditions</vt:lpstr>
      <vt:lpstr>Examples of Meshes</vt:lpstr>
      <vt:lpstr>Q-Criterion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Pederson, Clark C. (LARC-D305)</dc:creator>
  <cp:lastModifiedBy>Pederson, Clark C. (LARC-D305)</cp:lastModifiedBy>
  <cp:revision>5</cp:revision>
  <dcterms:created xsi:type="dcterms:W3CDTF">2025-07-29T21:42:56Z</dcterms:created>
  <dcterms:modified xsi:type="dcterms:W3CDTF">2025-07-31T15:04:53Z</dcterms:modified>
</cp:coreProperties>
</file>