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78" r:id="rId5"/>
    <p:sldId id="275" r:id="rId6"/>
    <p:sldId id="309" r:id="rId7"/>
    <p:sldId id="301" r:id="rId8"/>
    <p:sldId id="282" r:id="rId9"/>
    <p:sldId id="297" r:id="rId10"/>
    <p:sldId id="312" r:id="rId11"/>
    <p:sldId id="285" r:id="rId12"/>
    <p:sldId id="284" r:id="rId13"/>
    <p:sldId id="283" r:id="rId14"/>
    <p:sldId id="313" r:id="rId15"/>
    <p:sldId id="286" r:id="rId16"/>
    <p:sldId id="287" r:id="rId17"/>
    <p:sldId id="288" r:id="rId18"/>
    <p:sldId id="291" r:id="rId19"/>
    <p:sldId id="314" r:id="rId20"/>
    <p:sldId id="289" r:id="rId21"/>
    <p:sldId id="292" r:id="rId22"/>
    <p:sldId id="296" r:id="rId23"/>
    <p:sldId id="315" r:id="rId24"/>
    <p:sldId id="290" r:id="rId25"/>
    <p:sldId id="294" r:id="rId26"/>
    <p:sldId id="295" r:id="rId27"/>
    <p:sldId id="293" r:id="rId28"/>
    <p:sldId id="316" r:id="rId29"/>
    <p:sldId id="308" r:id="rId30"/>
    <p:sldId id="311" r:id="rId31"/>
    <p:sldId id="317" r:id="rId32"/>
    <p:sldId id="310" r:id="rId33"/>
    <p:sldId id="280" r:id="rId34"/>
    <p:sldId id="281" r:id="rId35"/>
    <p:sldId id="298" r:id="rId36"/>
    <p:sldId id="299" r:id="rId37"/>
  </p:sldIdLst>
  <p:sldSz cx="12192000" cy="6858000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5442B4-804C-ADFD-F768-582B66B435CD}" name="Gilligan, Ryan P. (GRC-LTF0)" initials="G(" userId="S::rgilliga@ndc.nasa.gov::fa511eb3-9f8d-4fa1-b2cd-89a5c1c047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36B"/>
    <a:srgbClr val="303192"/>
    <a:srgbClr val="E00005"/>
    <a:srgbClr val="0060BC"/>
    <a:srgbClr val="FF4605"/>
    <a:srgbClr val="333399"/>
    <a:srgbClr val="2B2B82"/>
    <a:srgbClr val="B0B3F6"/>
    <a:srgbClr val="5F5F5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FFE34F-A721-426F-9A9A-4316FEEBF9A1}" v="1" dt="2025-07-16T20:22:39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8" autoAdjust="0"/>
    <p:restoredTop sz="94660"/>
  </p:normalViewPr>
  <p:slideViewPr>
    <p:cSldViewPr snapToGrid="0">
      <p:cViewPr varScale="1">
        <p:scale>
          <a:sx n="82" d="100"/>
          <a:sy n="82" d="100"/>
        </p:scale>
        <p:origin x="802" y="72"/>
      </p:cViewPr>
      <p:guideLst>
        <p:guide orient="horz" pos="2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5613" y="719138"/>
            <a:ext cx="6391275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792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64CC28-7C81-4F68-BC75-A20671960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0658E1A-83A6-4D43-8BAC-8CC650DFB1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3848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56BF8-FFF3-4911-B918-FF080B8BD18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111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8962"/>
            <a:ext cx="5386917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92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8962"/>
            <a:ext cx="5389033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2D923EA-ABD6-D9E1-0232-9D3269B7E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21A504-53A7-23C9-529A-B3C0862B2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0190D3-EFDF-0F6E-3929-98722B9A9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0"/>
            <a:ext cx="4011084" cy="5207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14400"/>
            <a:ext cx="6815667" cy="52117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FB25FD5-3767-7224-BCE7-AD65822549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14399"/>
            <a:ext cx="73152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1DE3015-D9A1-BD07-2F15-45C6981979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6400800"/>
            <a:ext cx="48768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90500"/>
            <a:ext cx="1097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899163" y="685800"/>
            <a:ext cx="1039368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1097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400800"/>
            <a:ext cx="4876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4008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6B5A49-D4D6-2B87-693D-2F74F7E52D6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50930" y="0"/>
            <a:ext cx="914400" cy="914400"/>
          </a:xfrm>
          <a:prstGeom prst="rect">
            <a:avLst/>
          </a:prstGeom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3B79BF85-79B4-B2F6-E39F-842F59488EA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" y="37024"/>
            <a:ext cx="858065" cy="754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marR="0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Char char="–"/>
        <a:tabLst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514/1.J059765" TargetMode="External"/><Relationship Id="rId2" Type="http://schemas.openxmlformats.org/officeDocument/2006/relationships/hyperlink" Target="https://doi.org/10.2514/1.J06099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https:/doi.org/10.1016/j.&#307;heatmasstransfer.2025.127006" TargetMode="External"/><Relationship Id="rId5" Type="http://schemas.openxmlformats.org/officeDocument/2006/relationships/hyperlink" Target="https://doi.org/10.2514/1.J061585" TargetMode="External"/><Relationship Id="rId4" Type="http://schemas.openxmlformats.org/officeDocument/2006/relationships/hyperlink" Target="https://doi.org/https:/doi.org/10.1016/j.compfluid.2023.106023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>
            <a:extLst>
              <a:ext uri="{FF2B5EF4-FFF2-40B4-BE49-F238E27FC236}">
                <a16:creationId xmlns:a16="http://schemas.microsoft.com/office/drawing/2014/main" id="{77FB7A43-19F9-69F8-EAE7-F9492C4DD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5606" y="3582288"/>
            <a:ext cx="507151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>
            <a:spAutoFit/>
          </a:bodyPr>
          <a:lstStyle/>
          <a:p>
            <a:pPr algn="l" eaLnBrk="1" hangingPunct="1"/>
            <a:r>
              <a:rPr lang="en-US" sz="1800" b="0" dirty="0">
                <a:latin typeface="Arial"/>
                <a:ea typeface="ＭＳ Ｐゴシック"/>
                <a:cs typeface="Arial"/>
              </a:rPr>
              <a:t>Ethan A. Vogel and Meelan M. Choudhari</a:t>
            </a:r>
          </a:p>
          <a:p>
            <a:pPr algn="l" eaLnBrk="1" hangingPunct="1">
              <a:spcBef>
                <a:spcPts val="1200"/>
              </a:spcBef>
            </a:pPr>
            <a:r>
              <a:rPr lang="en-US" sz="1800" b="0" dirty="0">
                <a:latin typeface="Arial"/>
                <a:ea typeface="ＭＳ Ｐゴシック"/>
                <a:cs typeface="Arial"/>
              </a:rPr>
              <a:t>NASA Langley Research Center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BA37E1-8474-56AD-C62B-52A0E0B0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90525" y="3091228"/>
            <a:ext cx="5635871" cy="3757247"/>
          </a:xfrm>
          <a:prstGeom prst="rect">
            <a:avLst/>
          </a:prstGeom>
        </p:spPr>
      </p:pic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954879" y="1587032"/>
            <a:ext cx="10282242" cy="946618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4605"/>
                </a:solidFill>
                <a:ea typeface="ＭＳ Ｐゴシック" charset="-128"/>
              </a:rPr>
              <a:t>Transport-Equations-Based Transition Models for Three-Dimensional High-Speed Flows</a:t>
            </a:r>
            <a:endParaRPr lang="en-US" b="0" dirty="0">
              <a:solidFill>
                <a:srgbClr val="FF4605"/>
              </a:solidFill>
              <a:ea typeface="ＭＳ Ｐゴシック" charset="-128"/>
            </a:endParaRP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6165606" y="4876800"/>
            <a:ext cx="507151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Thermal &amp; Fluids Analysis Workshop 2025</a:t>
            </a:r>
          </a:p>
          <a:p>
            <a:pPr algn="l" eaLnBrk="1" hangingPunct="1"/>
            <a:r>
              <a:rPr lang="en-US" sz="180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NASA Ames Research Center</a:t>
            </a:r>
            <a:endParaRPr lang="en-US" sz="1800" b="0">
              <a:solidFill>
                <a:schemeClr val="accent2"/>
              </a:solidFill>
              <a:latin typeface="Arial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San Jose, CA</a:t>
            </a:r>
          </a:p>
          <a:p>
            <a:pPr algn="l" eaLnBrk="1" hangingPunct="1"/>
            <a:r>
              <a:rPr lang="en-US" sz="1800" b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August 4-7, 2025</a:t>
            </a:r>
          </a:p>
        </p:txBody>
      </p:sp>
      <p:sp>
        <p:nvSpPr>
          <p:cNvPr id="6" name="Text Box 36">
            <a:extLst>
              <a:ext uri="{FF2B5EF4-FFF2-40B4-BE49-F238E27FC236}">
                <a16:creationId xmlns:a16="http://schemas.microsoft.com/office/drawing/2014/main" id="{F917E5F1-6E57-4C5E-B693-B8880278A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"/>
            <a:ext cx="12192000" cy="914399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1440" tIns="45720" rIns="91440" bIns="45720" anchor="ctr"/>
          <a:lstStyle/>
          <a:p>
            <a:pPr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TFAWS 2025 </a:t>
            </a:r>
            <a:r>
              <a:rPr lang="en-US" sz="2800" dirty="0" err="1">
                <a:solidFill>
                  <a:schemeClr val="bg1"/>
                </a:solidFill>
                <a:latin typeface="Arial"/>
                <a:ea typeface="+mn-ea"/>
                <a:cs typeface="Arial"/>
              </a:rPr>
              <a:t>Aerosciences</a:t>
            </a:r>
            <a:r>
              <a:rPr lang="en-US" sz="28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 Technical Session</a:t>
            </a:r>
          </a:p>
        </p:txBody>
      </p:sp>
      <p:pic>
        <p:nvPicPr>
          <p:cNvPr id="11" name="Content Placeholder 6" descr="Shape&#10;&#10;AI-generated content may be incorrect.">
            <a:extLst>
              <a:ext uri="{FF2B5EF4-FFF2-40B4-BE49-F238E27FC236}">
                <a16:creationId xmlns:a16="http://schemas.microsoft.com/office/drawing/2014/main" id="{E0026DCD-8906-80DD-1DC9-E0B880CC6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7121" y="-42861"/>
            <a:ext cx="1002504" cy="10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F1F5381-7E05-B219-4531-289394C2D351}"/>
              </a:ext>
            </a:extLst>
          </p:cNvPr>
          <p:cNvGrpSpPr/>
          <p:nvPr/>
        </p:nvGrpSpPr>
        <p:grpSpPr>
          <a:xfrm>
            <a:off x="1406771" y="3396475"/>
            <a:ext cx="3601072" cy="2811000"/>
            <a:chOff x="979611" y="2683114"/>
            <a:chExt cx="3601072" cy="2811000"/>
          </a:xfrm>
        </p:grpSpPr>
        <p:pic>
          <p:nvPicPr>
            <p:cNvPr id="4" name="Picture 3" descr="Shape&#10;&#10;AI-generated content may be incorrect.">
              <a:extLst>
                <a:ext uri="{FF2B5EF4-FFF2-40B4-BE49-F238E27FC236}">
                  <a16:creationId xmlns:a16="http://schemas.microsoft.com/office/drawing/2014/main" id="{8CDC08DD-0247-664B-6EFF-F0F1DE2F2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723"/>
            <a:stretch/>
          </p:blipFill>
          <p:spPr>
            <a:xfrm>
              <a:off x="1859582" y="2683114"/>
              <a:ext cx="1841130" cy="1544495"/>
            </a:xfrm>
            <a:prstGeom prst="rect">
              <a:avLst/>
            </a:prstGeom>
          </p:spPr>
        </p:pic>
        <p:pic>
          <p:nvPicPr>
            <p:cNvPr id="7" name="Picture 6" descr="Shape&#10;&#10;AI-generated content may be incorrect.">
              <a:extLst>
                <a:ext uri="{FF2B5EF4-FFF2-40B4-BE49-F238E27FC236}">
                  <a16:creationId xmlns:a16="http://schemas.microsoft.com/office/drawing/2014/main" id="{BAC284A6-DC86-CB59-C8EA-01002B0E47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7"/>
            <a:stretch/>
          </p:blipFill>
          <p:spPr>
            <a:xfrm>
              <a:off x="979611" y="4269228"/>
              <a:ext cx="3601072" cy="1224886"/>
            </a:xfrm>
            <a:prstGeom prst="rect">
              <a:avLst/>
            </a:prstGeom>
          </p:spPr>
        </p:pic>
      </p:grpSp>
      <p:sp>
        <p:nvSpPr>
          <p:cNvPr id="5" name="Rectangle 10">
            <a:extLst>
              <a:ext uri="{FF2B5EF4-FFF2-40B4-BE49-F238E27FC236}">
                <a16:creationId xmlns:a16="http://schemas.microsoft.com/office/drawing/2014/main" id="{7E2B141E-EF3B-F115-F2DA-B8DD0C50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2" y="2647950"/>
            <a:ext cx="8324854" cy="3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200" b="0" kern="0" dirty="0">
                <a:solidFill>
                  <a:srgbClr val="FF4605"/>
                </a:solidFill>
                <a:ea typeface="ＭＳ Ｐゴシック" charset="-128"/>
              </a:rPr>
              <a:t>Presented by: Ethan Vogel</a:t>
            </a:r>
          </a:p>
        </p:txBody>
      </p:sp>
    </p:spTree>
    <p:extLst>
      <p:ext uri="{BB962C8B-B14F-4D97-AF65-F5344CB8AC3E}">
        <p14:creationId xmlns:p14="http://schemas.microsoft.com/office/powerpoint/2010/main" val="628685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3A53A-4C02-EEF1-CAAB-B6444F485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76845"/>
            <a:ext cx="10972800" cy="533400"/>
          </a:xfrm>
        </p:spPr>
        <p:txBody>
          <a:bodyPr/>
          <a:lstStyle/>
          <a:p>
            <a:pPr algn="l"/>
            <a:r>
              <a:rPr lang="en-US" sz="2400" dirty="0"/>
              <a:t>2nd Mode Transition</a:t>
            </a:r>
            <a:br>
              <a:rPr lang="en-US" sz="2400" dirty="0"/>
            </a:br>
            <a:r>
              <a:rPr lang="en-US" sz="2400" dirty="0"/>
              <a:t>Evaluation of SA-AFT Model Against Experiment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FEB0D-FB7A-B7EA-8A6F-741F5BA6C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6950530" cy="2157413"/>
          </a:xfrm>
        </p:spPr>
        <p:txBody>
          <a:bodyPr/>
          <a:lstStyle/>
          <a:p>
            <a:r>
              <a:rPr lang="en-US" sz="2000" dirty="0"/>
              <a:t>Agreement with measured transition locations is similar to previous findings for SST-𝛾 and SST-𝛾-𝜈</a:t>
            </a:r>
            <a:r>
              <a:rPr lang="en-US" sz="2000" baseline="-25000" dirty="0"/>
              <a:t>L</a:t>
            </a:r>
            <a:r>
              <a:rPr lang="en-US" sz="2000" dirty="0"/>
              <a:t> models</a:t>
            </a:r>
          </a:p>
          <a:p>
            <a:endParaRPr lang="en-US" sz="400" dirty="0"/>
          </a:p>
          <a:p>
            <a:r>
              <a:rPr lang="en-US" sz="2000" dirty="0"/>
              <a:t>Differences in transition locations likely attributed to intermittency modeling rather than N-factor modeling </a:t>
            </a:r>
          </a:p>
          <a:p>
            <a:pPr lvl="1"/>
            <a:r>
              <a:rPr lang="en-US" sz="1600" dirty="0"/>
              <a:t>SA and SST implementations use same source terms</a:t>
            </a:r>
          </a:p>
          <a:p>
            <a:pPr lvl="1"/>
            <a:r>
              <a:rPr lang="en-US" sz="1600" dirty="0"/>
              <a:t>Transition source terms independent of turbulence model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9130C7-10F0-FDB1-A9E6-5B69AAD7E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ED480-B5AE-5A7F-6CEF-8FAA7526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Picture 11" descr="Diagram&#10;&#10;AI-generated content may be incorrect.">
            <a:extLst>
              <a:ext uri="{FF2B5EF4-FFF2-40B4-BE49-F238E27FC236}">
                <a16:creationId xmlns:a16="http://schemas.microsoft.com/office/drawing/2014/main" id="{D1C42EE2-C51C-CB8E-84EF-D9BF9222E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24" y="886093"/>
            <a:ext cx="3807127" cy="2185720"/>
          </a:xfrm>
          <a:prstGeom prst="rect">
            <a:avLst/>
          </a:prstGeom>
        </p:spPr>
      </p:pic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05D2EF6B-F6EF-FD65-C73C-AD7FF6F35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95" y="3055911"/>
            <a:ext cx="3395546" cy="3017520"/>
          </a:xfrm>
          <a:prstGeom prst="rect">
            <a:avLst/>
          </a:prstGeom>
        </p:spPr>
      </p:pic>
      <p:pic>
        <p:nvPicPr>
          <p:cNvPr id="9" name="Picture 8" descr="Chart&#10;&#10;AI-generated content may be incorrect.">
            <a:extLst>
              <a:ext uri="{FF2B5EF4-FFF2-40B4-BE49-F238E27FC236}">
                <a16:creationId xmlns:a16="http://schemas.microsoft.com/office/drawing/2014/main" id="{867A7135-43AF-20C0-80B5-A0B5F06F1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194" y="3074207"/>
            <a:ext cx="3395546" cy="3017520"/>
          </a:xfrm>
          <a:prstGeom prst="rect">
            <a:avLst/>
          </a:prstGeom>
        </p:spPr>
      </p:pic>
      <p:pic>
        <p:nvPicPr>
          <p:cNvPr id="11" name="Picture 10" descr="A picture containing histogram&#10;&#10;AI-generated content may be incorrect.">
            <a:extLst>
              <a:ext uri="{FF2B5EF4-FFF2-40B4-BE49-F238E27FC236}">
                <a16:creationId xmlns:a16="http://schemas.microsoft.com/office/drawing/2014/main" id="{D7847F75-471D-DF62-62E6-6531F4285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93" y="3055911"/>
            <a:ext cx="3395546" cy="30175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8876C9-51C7-B40E-D826-1EE7848AACEE}"/>
              </a:ext>
            </a:extLst>
          </p:cNvPr>
          <p:cNvSpPr txBox="1"/>
          <p:nvPr/>
        </p:nvSpPr>
        <p:spPr>
          <a:xfrm>
            <a:off x="1232973" y="6029110"/>
            <a:ext cx="2119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 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1.77e7 /m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8000BF-9404-FB46-3E6B-4C2159ED93B2}"/>
              </a:ext>
            </a:extLst>
          </p:cNvPr>
          <p:cNvSpPr txBox="1"/>
          <p:nvPr/>
        </p:nvSpPr>
        <p:spPr>
          <a:xfrm>
            <a:off x="5036041" y="6017284"/>
            <a:ext cx="2119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 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1.41e7 /m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46A211-473F-D10B-A652-BB3CBE536ED2}"/>
              </a:ext>
            </a:extLst>
          </p:cNvPr>
          <p:cNvSpPr txBox="1"/>
          <p:nvPr/>
        </p:nvSpPr>
        <p:spPr>
          <a:xfrm>
            <a:off x="8615928" y="6017284"/>
            <a:ext cx="2119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 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1.05e7 /m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3C99A1-E8F6-2ADD-BEE7-2F82B99DCCEC}"/>
              </a:ext>
            </a:extLst>
          </p:cNvPr>
          <p:cNvSpPr txBox="1"/>
          <p:nvPr/>
        </p:nvSpPr>
        <p:spPr>
          <a:xfrm>
            <a:off x="159887" y="3021303"/>
            <a:ext cx="403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Mach 6 straight cone of Horvath et al. (2002)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68780C-79E7-8AA5-2BCF-FE1E99EA1970}"/>
              </a:ext>
            </a:extLst>
          </p:cNvPr>
          <p:cNvGrpSpPr/>
          <p:nvPr/>
        </p:nvGrpSpPr>
        <p:grpSpPr>
          <a:xfrm>
            <a:off x="1597926" y="6193486"/>
            <a:ext cx="363318" cy="317438"/>
            <a:chOff x="7926363" y="1082738"/>
            <a:chExt cx="363318" cy="317438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9A8825-FA51-5ECE-F34E-2895CED23B4B}"/>
                </a:ext>
              </a:extLst>
            </p:cNvPr>
            <p:cNvSpPr txBox="1"/>
            <p:nvPr/>
          </p:nvSpPr>
          <p:spPr>
            <a:xfrm>
              <a:off x="7950216" y="1247835"/>
              <a:ext cx="339465" cy="1523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BF5B019-50E4-A55A-818A-BBB7CC0B969A}"/>
                    </a:ext>
                  </a:extLst>
                </p:cNvPr>
                <p:cNvSpPr txBox="1"/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BF5B019-50E4-A55A-818A-BBB7CC0B96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6B00C1-AD6E-3ECC-AE62-CC71321A57A9}"/>
              </a:ext>
            </a:extLst>
          </p:cNvPr>
          <p:cNvGrpSpPr/>
          <p:nvPr/>
        </p:nvGrpSpPr>
        <p:grpSpPr>
          <a:xfrm>
            <a:off x="5418992" y="6175874"/>
            <a:ext cx="363318" cy="317438"/>
            <a:chOff x="7926363" y="1082738"/>
            <a:chExt cx="363318" cy="3174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35A12A-FC93-BB39-824A-D5596A160C05}"/>
                </a:ext>
              </a:extLst>
            </p:cNvPr>
            <p:cNvSpPr txBox="1"/>
            <p:nvPr/>
          </p:nvSpPr>
          <p:spPr>
            <a:xfrm>
              <a:off x="7950216" y="1247835"/>
              <a:ext cx="339465" cy="1523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0F5EE5D-CA99-2DC8-DC5A-EA6C6A7782B3}"/>
                    </a:ext>
                  </a:extLst>
                </p:cNvPr>
                <p:cNvSpPr txBox="1"/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0F5EE5D-CA99-2DC8-DC5A-EA6C6A7782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B856C6-995D-7D70-D16C-4B79C5DDF609}"/>
              </a:ext>
            </a:extLst>
          </p:cNvPr>
          <p:cNvGrpSpPr/>
          <p:nvPr/>
        </p:nvGrpSpPr>
        <p:grpSpPr>
          <a:xfrm>
            <a:off x="9000627" y="6183825"/>
            <a:ext cx="363318" cy="317438"/>
            <a:chOff x="7926363" y="1082738"/>
            <a:chExt cx="363318" cy="31743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1B1051-81B7-12F6-6B32-085AB34C2756}"/>
                </a:ext>
              </a:extLst>
            </p:cNvPr>
            <p:cNvSpPr txBox="1"/>
            <p:nvPr/>
          </p:nvSpPr>
          <p:spPr>
            <a:xfrm>
              <a:off x="7950216" y="1247835"/>
              <a:ext cx="339465" cy="1523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C7D85F8-5368-2862-378A-442593974E4E}"/>
                    </a:ext>
                  </a:extLst>
                </p:cNvPr>
                <p:cNvSpPr txBox="1"/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C7D85F8-5368-2862-378A-442593974E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1170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80E4-4EC1-D3DD-EBA5-78FC545A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BA66F-0E67-A883-2A1D-34B0CA7A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1071412" cy="54102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Introduction</a:t>
            </a:r>
          </a:p>
          <a:p>
            <a:endParaRPr lang="en-US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Objectives</a:t>
            </a:r>
          </a:p>
          <a:p>
            <a:endParaRPr lang="en-US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Transition model and solver parameters</a:t>
            </a:r>
          </a:p>
          <a:p>
            <a:endParaRPr lang="en-US" sz="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Evaluation of SA - (h)AFT  for 1</a:t>
            </a:r>
            <a:r>
              <a:rPr lang="en-US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st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2</a:t>
            </a:r>
            <a:r>
              <a:rPr lang="en-US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mode cases</a:t>
            </a:r>
          </a:p>
          <a:p>
            <a:endParaRPr lang="en-US" sz="600" dirty="0"/>
          </a:p>
          <a:p>
            <a:r>
              <a:rPr lang="en-US" dirty="0"/>
              <a:t>Description of semi-infinite swept wing for analysis of crossflow</a:t>
            </a:r>
          </a:p>
          <a:p>
            <a:pPr lvl="1"/>
            <a:r>
              <a:rPr lang="en-US" dirty="0"/>
              <a:t>Computational setup</a:t>
            </a:r>
          </a:p>
          <a:p>
            <a:pPr lvl="1"/>
            <a:r>
              <a:rPr lang="en-US" dirty="0"/>
              <a:t>LST results</a:t>
            </a:r>
          </a:p>
          <a:p>
            <a:endParaRPr lang="en-US" sz="600" dirty="0"/>
          </a:p>
          <a:p>
            <a:r>
              <a:rPr lang="en-US" dirty="0"/>
              <a:t>Comparison of LST and (h)AFT N-factors for semi-infinite swept wing</a:t>
            </a:r>
          </a:p>
          <a:p>
            <a:pPr lvl="1"/>
            <a:r>
              <a:rPr lang="en-US" dirty="0"/>
              <a:t>Assessment of other transition models </a:t>
            </a:r>
          </a:p>
          <a:p>
            <a:endParaRPr lang="en-US" sz="600" dirty="0"/>
          </a:p>
          <a:p>
            <a:r>
              <a:rPr lang="en-US" dirty="0"/>
              <a:t>Assessment of all models against experimental test cases</a:t>
            </a:r>
          </a:p>
          <a:p>
            <a:endParaRPr lang="en-US" sz="600" dirty="0"/>
          </a:p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EF010-AFA7-34D4-6D8C-DEC50057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C762E-9722-6FA2-4098-002A3844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1CC129A-A250-A964-3B46-327D224683B7}"/>
              </a:ext>
            </a:extLst>
          </p:cNvPr>
          <p:cNvSpPr/>
          <p:nvPr/>
        </p:nvSpPr>
        <p:spPr bwMode="auto">
          <a:xfrm>
            <a:off x="510988" y="3312459"/>
            <a:ext cx="448235" cy="23308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41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317AF19-2298-2881-0842-8C026CEB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282" y="1032773"/>
            <a:ext cx="6417718" cy="5321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0A54FC-0C6A-325E-FB81-90E7BFE4A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Semi-Infinite Swept Wing Parametric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C2964-59C7-5CBD-0CDF-032958E02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14400"/>
            <a:ext cx="5172634" cy="5410200"/>
          </a:xfrm>
        </p:spPr>
        <p:txBody>
          <a:bodyPr/>
          <a:lstStyle/>
          <a:p>
            <a:r>
              <a:rPr lang="en-US" dirty="0"/>
              <a:t>For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mode dominated transition, significant database of experimental configurations</a:t>
            </a:r>
          </a:p>
          <a:p>
            <a:pPr lvl="1"/>
            <a:r>
              <a:rPr lang="en-US" dirty="0"/>
              <a:t>AFT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mode trained against large database</a:t>
            </a:r>
          </a:p>
          <a:p>
            <a:pPr lvl="1"/>
            <a:r>
              <a:rPr lang="en-US" dirty="0"/>
              <a:t>Implementation can be validated against parametric LST studies</a:t>
            </a:r>
          </a:p>
          <a:p>
            <a:pPr lvl="1"/>
            <a:r>
              <a:rPr lang="en-US" dirty="0"/>
              <a:t>No similar database for crossflow</a:t>
            </a:r>
          </a:p>
          <a:p>
            <a:pPr lvl="1"/>
            <a:endParaRPr lang="en-US" sz="1000" dirty="0"/>
          </a:p>
          <a:p>
            <a:r>
              <a:rPr lang="en-US" dirty="0"/>
              <a:t>Developing crossflow databases is challenging</a:t>
            </a:r>
          </a:p>
          <a:p>
            <a:pPr lvl="1"/>
            <a:r>
              <a:rPr lang="en-US" dirty="0"/>
              <a:t>Non-canonical, 3D flows</a:t>
            </a:r>
          </a:p>
          <a:p>
            <a:pPr lvl="1"/>
            <a:r>
              <a:rPr lang="en-US" dirty="0"/>
              <a:t>Experimental complexity</a:t>
            </a:r>
          </a:p>
          <a:p>
            <a:pPr lvl="1"/>
            <a:endParaRPr lang="en-US" sz="1000" dirty="0"/>
          </a:p>
          <a:p>
            <a:r>
              <a:rPr lang="en-US" b="1" dirty="0"/>
              <a:t>Must develop our own “unit problem” for crossflow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8955A-F07E-1109-8D57-0401AA70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4F6F-D4DF-7FA8-A79A-93B8A5C8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0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3E1AF-BE84-9F9D-CE9F-AC653B33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Semi-Infinite Swept Wing Parametric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2BBA7-D457-D07C-4A71-05857C341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027" y="914400"/>
            <a:ext cx="4811942" cy="5410200"/>
          </a:xfrm>
        </p:spPr>
        <p:txBody>
          <a:bodyPr/>
          <a:lstStyle/>
          <a:p>
            <a:r>
              <a:rPr lang="en-US" dirty="0"/>
              <a:t>Semi-infinite swept wing is introduced as a canonical configuration for evaluating crossflow N-factor predictions</a:t>
            </a:r>
          </a:p>
          <a:p>
            <a:endParaRPr lang="en-US" dirty="0"/>
          </a:p>
          <a:p>
            <a:r>
              <a:rPr lang="en-US" dirty="0"/>
              <a:t>Studied by Kline et al. (2018) for stability analysis of nonequilibrium  flows</a:t>
            </a:r>
          </a:p>
          <a:p>
            <a:endParaRPr lang="en-US" dirty="0"/>
          </a:p>
          <a:p>
            <a:r>
              <a:rPr lang="en-US" dirty="0"/>
              <a:t>Allows for parametric analysis and validation against LST </a:t>
            </a:r>
          </a:p>
          <a:p>
            <a:pPr lvl="1"/>
            <a:r>
              <a:rPr lang="en-US" dirty="0"/>
              <a:t>AFT models stability N-factor</a:t>
            </a:r>
          </a:p>
          <a:p>
            <a:pPr lvl="1"/>
            <a:r>
              <a:rPr lang="en-US" dirty="0"/>
              <a:t>N-factor at transition locations studied for other models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EF863-5C00-1ECF-2C11-D9E88FE87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DAC945-0CA6-9E48-7F9C-E4712778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 descr="Logo&#10;&#10;AI-generated content may be incorrect.">
            <a:extLst>
              <a:ext uri="{FF2B5EF4-FFF2-40B4-BE49-F238E27FC236}">
                <a16:creationId xmlns:a16="http://schemas.microsoft.com/office/drawing/2014/main" id="{4EB3F63F-9903-F78B-25B2-7E0643874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25" y="1860605"/>
            <a:ext cx="7057149" cy="3789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5A8388-FB21-D2BE-4363-A45397BA4B78}"/>
              </a:ext>
            </a:extLst>
          </p:cNvPr>
          <p:cNvSpPr txBox="1"/>
          <p:nvPr/>
        </p:nvSpPr>
        <p:spPr>
          <a:xfrm>
            <a:off x="8118282" y="1789043"/>
            <a:ext cx="87464" cy="1359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54A1FE-AA55-FD1D-110C-28AB1F841BA2}"/>
              </a:ext>
            </a:extLst>
          </p:cNvPr>
          <p:cNvSpPr txBox="1"/>
          <p:nvPr/>
        </p:nvSpPr>
        <p:spPr>
          <a:xfrm>
            <a:off x="8118282" y="4362479"/>
            <a:ext cx="87464" cy="1359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ED9E8D-F91A-EACD-5CFD-1779EF407C10}"/>
              </a:ext>
            </a:extLst>
          </p:cNvPr>
          <p:cNvGrpSpPr/>
          <p:nvPr/>
        </p:nvGrpSpPr>
        <p:grpSpPr>
          <a:xfrm>
            <a:off x="7775946" y="2854505"/>
            <a:ext cx="740141" cy="1670726"/>
            <a:chOff x="7775946" y="2854505"/>
            <a:chExt cx="740141" cy="16707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9752B8A-65A3-1EA4-F8C6-6A854166148C}"/>
                </a:ext>
              </a:extLst>
            </p:cNvPr>
            <p:cNvSpPr txBox="1"/>
            <p:nvPr/>
          </p:nvSpPr>
          <p:spPr>
            <a:xfrm>
              <a:off x="8077860" y="3453516"/>
              <a:ext cx="175591" cy="4056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B9EAA9-604B-1415-037B-1C199B798B4F}"/>
                </a:ext>
              </a:extLst>
            </p:cNvPr>
            <p:cNvSpPr txBox="1"/>
            <p:nvPr/>
          </p:nvSpPr>
          <p:spPr>
            <a:xfrm rot="19534147">
              <a:off x="8093097" y="2854505"/>
              <a:ext cx="41611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3658CB-71A0-71D8-A18C-76E36A828D11}"/>
                </a:ext>
              </a:extLst>
            </p:cNvPr>
            <p:cNvSpPr txBox="1"/>
            <p:nvPr/>
          </p:nvSpPr>
          <p:spPr>
            <a:xfrm rot="19534147">
              <a:off x="7775946" y="3204430"/>
              <a:ext cx="41611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710B78-3156-315B-7E98-0967A4FF35ED}"/>
                </a:ext>
              </a:extLst>
            </p:cNvPr>
            <p:cNvSpPr txBox="1"/>
            <p:nvPr/>
          </p:nvSpPr>
          <p:spPr>
            <a:xfrm rot="17995201">
              <a:off x="8107973" y="4117117"/>
              <a:ext cx="41611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D4AFB9-37C3-0E2D-BBD6-270B65919F74}"/>
                </a:ext>
              </a:extLst>
            </p:cNvPr>
            <p:cNvSpPr txBox="1"/>
            <p:nvPr/>
          </p:nvSpPr>
          <p:spPr>
            <a:xfrm rot="17995201">
              <a:off x="7798374" y="3718321"/>
              <a:ext cx="416118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21111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&#10;&#10;AI-generated content may be incorrect.">
            <a:extLst>
              <a:ext uri="{FF2B5EF4-FFF2-40B4-BE49-F238E27FC236}">
                <a16:creationId xmlns:a16="http://schemas.microsoft.com/office/drawing/2014/main" id="{F161B6E0-6033-788C-AB6B-0C383E937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77" y="3799299"/>
            <a:ext cx="3086861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C1563A-B5A6-3398-85D6-BFE45C1B0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Semi-Infinite Swept Wing LST Results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FADA9-1098-6739-ED82-E4CF1A60C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30442"/>
            <a:ext cx="4910097" cy="5486400"/>
          </a:xfrm>
        </p:spPr>
        <p:txBody>
          <a:bodyPr/>
          <a:lstStyle/>
          <a:p>
            <a:r>
              <a:rPr lang="en-US" dirty="0"/>
              <a:t>Swept airfoil database generated for 3 Mach numbers, 3 Reynolds numbers, and 5 angles-of-attack</a:t>
            </a:r>
          </a:p>
          <a:p>
            <a:endParaRPr lang="en-US" dirty="0"/>
          </a:p>
          <a:p>
            <a:r>
              <a:rPr lang="en-US" dirty="0"/>
              <a:t>Meshes generated via VULCAN-CFD’s shock adaptation utility</a:t>
            </a:r>
          </a:p>
          <a:p>
            <a:endParaRPr lang="en-US" dirty="0"/>
          </a:p>
          <a:p>
            <a:r>
              <a:rPr lang="en-US" dirty="0"/>
              <a:t>Larger database developed for calibration purposes</a:t>
            </a:r>
          </a:p>
          <a:p>
            <a:pPr lvl="1"/>
            <a:r>
              <a:rPr lang="en-US" dirty="0"/>
              <a:t>Representative cases presented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3829E-CDFB-5D11-150A-7AB8FF40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4A4E71-6822-3758-5B81-206984B5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993D865F-6A17-23A5-3E4B-27396FB9E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64" y="1015009"/>
            <a:ext cx="3087902" cy="2743200"/>
          </a:xfrm>
          <a:prstGeom prst="rect">
            <a:avLst/>
          </a:prstGeom>
        </p:spPr>
      </p:pic>
      <p:pic>
        <p:nvPicPr>
          <p:cNvPr id="11" name="Picture 10" descr="Chart&#10;&#10;AI-generated content may be incorrect.">
            <a:extLst>
              <a:ext uri="{FF2B5EF4-FFF2-40B4-BE49-F238E27FC236}">
                <a16:creationId xmlns:a16="http://schemas.microsoft.com/office/drawing/2014/main" id="{FDD77707-84D0-9A70-3EB5-9F75B230F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307" y="3799299"/>
            <a:ext cx="3086861" cy="274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16933D-7069-8682-E04D-244325783ABC}"/>
              </a:ext>
            </a:extLst>
          </p:cNvPr>
          <p:cNvSpPr txBox="1"/>
          <p:nvPr/>
        </p:nvSpPr>
        <p:spPr>
          <a:xfrm>
            <a:off x="8489776" y="3724245"/>
            <a:ext cx="3103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 = 6, Re = 12e6, vary 𝛼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1D1C44-99C1-C5FB-6D7D-2CD18B06784A}"/>
              </a:ext>
            </a:extLst>
          </p:cNvPr>
          <p:cNvSpPr txBox="1"/>
          <p:nvPr/>
        </p:nvSpPr>
        <p:spPr>
          <a:xfrm>
            <a:off x="7010401" y="848918"/>
            <a:ext cx="3419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 = 10, Re = 12e6, 𝛼 = −4˚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8B7598-F71F-B532-BF93-E9BB00AA8662}"/>
              </a:ext>
            </a:extLst>
          </p:cNvPr>
          <p:cNvSpPr txBox="1"/>
          <p:nvPr/>
        </p:nvSpPr>
        <p:spPr>
          <a:xfrm>
            <a:off x="5377568" y="3724245"/>
            <a:ext cx="299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 = 6, 𝛼 = −4˚, vary Re</a:t>
            </a:r>
          </a:p>
        </p:txBody>
      </p:sp>
    </p:spTree>
    <p:extLst>
      <p:ext uri="{BB962C8B-B14F-4D97-AF65-F5344CB8AC3E}">
        <p14:creationId xmlns:p14="http://schemas.microsoft.com/office/powerpoint/2010/main" val="1041565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030FE4-A6E3-7932-037E-38CD1A1B5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00" y="818052"/>
            <a:ext cx="3462988" cy="2839549"/>
          </a:xfrm>
          <a:prstGeom prst="rect">
            <a:avLst/>
          </a:prstGeom>
        </p:spPr>
      </p:pic>
      <p:pic>
        <p:nvPicPr>
          <p:cNvPr id="7" name="Picture 6" descr="Chart, histogram&#10;&#10;AI-generated content may be incorrect.">
            <a:extLst>
              <a:ext uri="{FF2B5EF4-FFF2-40B4-BE49-F238E27FC236}">
                <a16:creationId xmlns:a16="http://schemas.microsoft.com/office/drawing/2014/main" id="{A7B4766E-E353-0F8D-8A5B-C3C4F1B0E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480" y="3287533"/>
            <a:ext cx="3601337" cy="3200400"/>
          </a:xfrm>
          <a:prstGeom prst="rect">
            <a:avLst/>
          </a:prstGeom>
        </p:spPr>
      </p:pic>
      <p:pic>
        <p:nvPicPr>
          <p:cNvPr id="9" name="Picture 8" descr="Chart, histogram&#10;&#10;AI-generated content may be incorrect.">
            <a:extLst>
              <a:ext uri="{FF2B5EF4-FFF2-40B4-BE49-F238E27FC236}">
                <a16:creationId xmlns:a16="http://schemas.microsoft.com/office/drawing/2014/main" id="{28B7B592-3521-699C-6223-66E74766F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6" y="3325633"/>
            <a:ext cx="3601337" cy="3200400"/>
          </a:xfrm>
          <a:prstGeom prst="rect">
            <a:avLst/>
          </a:prstGeom>
        </p:spPr>
      </p:pic>
      <p:pic>
        <p:nvPicPr>
          <p:cNvPr id="11" name="Picture 10" descr="Chart, histogram&#10;&#10;AI-generated content may be incorrect.">
            <a:extLst>
              <a:ext uri="{FF2B5EF4-FFF2-40B4-BE49-F238E27FC236}">
                <a16:creationId xmlns:a16="http://schemas.microsoft.com/office/drawing/2014/main" id="{81AE750F-024D-E79C-699F-0EE36BEF8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143" y="3287533"/>
            <a:ext cx="3601337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E64DFF-05BD-23D0-504A-371025F85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Mesh </a:t>
            </a:r>
            <a:r>
              <a:rPr lang="en-US" sz="2400" dirty="0"/>
              <a:t>Convergence</a:t>
            </a:r>
            <a:r>
              <a:rPr lang="en-US" dirty="0"/>
              <a:t> of All Models for Mach 6 Semi-Infinite 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AED0A-89B8-C786-E10D-9C4B7AF8B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8322130" cy="2286000"/>
          </a:xfrm>
        </p:spPr>
        <p:txBody>
          <a:bodyPr/>
          <a:lstStyle/>
          <a:p>
            <a:r>
              <a:rPr lang="en-US" dirty="0"/>
              <a:t>Grid convergence characteristics of the SST-𝛾 and </a:t>
            </a:r>
            <a:r>
              <a:rPr lang="en-US" sz="2400" dirty="0"/>
              <a:t>SST-𝛾-𝜈</a:t>
            </a:r>
            <a:r>
              <a:rPr lang="en-US" sz="2400" baseline="-25000" dirty="0"/>
              <a:t>L</a:t>
            </a:r>
            <a:r>
              <a:rPr lang="en-US" sz="2400" dirty="0"/>
              <a:t> models </a:t>
            </a:r>
            <a:r>
              <a:rPr lang="en-US" dirty="0"/>
              <a:t>have been documented previously</a:t>
            </a:r>
          </a:p>
          <a:p>
            <a:r>
              <a:rPr lang="en-US" sz="2400" dirty="0"/>
              <a:t>SA-(h)AFT model appears to have stricter mesh requirements </a:t>
            </a:r>
            <a:endParaRPr lang="en-US" dirty="0"/>
          </a:p>
          <a:p>
            <a:r>
              <a:rPr lang="en-US" dirty="0"/>
              <a:t>Investigating ways to reduce grid sensitivity</a:t>
            </a:r>
          </a:p>
          <a:p>
            <a:pPr lvl="1"/>
            <a:r>
              <a:rPr lang="en-US" dirty="0"/>
              <a:t>Appropriate conventions and limiters tend to increase robustness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63E25-F38D-C9ED-4D0C-43AF9C30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9568E6-EFCF-F2A2-EBD3-2DA5C22A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265236-E64D-6F7A-8417-417721FCFDF8}"/>
              </a:ext>
            </a:extLst>
          </p:cNvPr>
          <p:cNvSpPr txBox="1"/>
          <p:nvPr/>
        </p:nvSpPr>
        <p:spPr>
          <a:xfrm>
            <a:off x="2955142" y="3482678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SST-𝛾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2D8BFC-C0AD-4DD7-95E5-A19C0AF329FC}"/>
              </a:ext>
            </a:extLst>
          </p:cNvPr>
          <p:cNvSpPr txBox="1"/>
          <p:nvPr/>
        </p:nvSpPr>
        <p:spPr>
          <a:xfrm>
            <a:off x="6413598" y="3462507"/>
            <a:ext cx="1163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SST-𝛾-𝜈</a:t>
            </a:r>
            <a:r>
              <a:rPr lang="en-US" sz="2000" baseline="-25000" dirty="0"/>
              <a:t>L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73E19A-5366-67D3-E99C-07E32EE1BF2D}"/>
              </a:ext>
            </a:extLst>
          </p:cNvPr>
          <p:cNvSpPr txBox="1"/>
          <p:nvPr/>
        </p:nvSpPr>
        <p:spPr>
          <a:xfrm>
            <a:off x="9668434" y="3427179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SA-(h)AFT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A50335-5080-F329-1646-E35DF3853D40}"/>
              </a:ext>
            </a:extLst>
          </p:cNvPr>
          <p:cNvSpPr txBox="1"/>
          <p:nvPr/>
        </p:nvSpPr>
        <p:spPr>
          <a:xfrm>
            <a:off x="-224830" y="6451211"/>
            <a:ext cx="3594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 = 6.0; </a:t>
            </a:r>
            <a:r>
              <a:rPr lang="el-GR" dirty="0"/>
              <a:t>α</a:t>
            </a:r>
            <a:r>
              <a:rPr lang="en-US" dirty="0"/>
              <a:t> = -4˚; Re = 12e6</a:t>
            </a:r>
          </a:p>
        </p:txBody>
      </p:sp>
    </p:spTree>
    <p:extLst>
      <p:ext uri="{BB962C8B-B14F-4D97-AF65-F5344CB8AC3E}">
        <p14:creationId xmlns:p14="http://schemas.microsoft.com/office/powerpoint/2010/main" val="2778596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80E4-4EC1-D3DD-EBA5-78FC545A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BA66F-0E67-A883-2A1D-34B0CA7A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1071412" cy="54102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Introduction</a:t>
            </a:r>
          </a:p>
          <a:p>
            <a:endParaRPr lang="en-US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Objectives</a:t>
            </a:r>
          </a:p>
          <a:p>
            <a:endParaRPr lang="en-US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Transition model and solver parameters</a:t>
            </a:r>
          </a:p>
          <a:p>
            <a:endParaRPr lang="en-US" sz="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Evaluation of SA - (h)AFT  for 1</a:t>
            </a:r>
            <a:r>
              <a:rPr lang="en-US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st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2</a:t>
            </a:r>
            <a:r>
              <a:rPr lang="en-US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mode cases</a:t>
            </a:r>
          </a:p>
          <a:p>
            <a:endParaRPr lang="en-US" sz="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Description of semi-infinite swept wing for analysis of crossflow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Computational setup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LST results</a:t>
            </a:r>
          </a:p>
          <a:p>
            <a:endParaRPr lang="en-US" sz="600" dirty="0"/>
          </a:p>
          <a:p>
            <a:r>
              <a:rPr lang="en-US" dirty="0"/>
              <a:t>Comparison of LST and (h)AFT N-factors for semi-infinite swept wing</a:t>
            </a:r>
          </a:p>
          <a:p>
            <a:pPr lvl="1"/>
            <a:r>
              <a:rPr lang="en-US" dirty="0"/>
              <a:t>Assessment of other transition models </a:t>
            </a:r>
          </a:p>
          <a:p>
            <a:endParaRPr lang="en-US" sz="600" dirty="0"/>
          </a:p>
          <a:p>
            <a:r>
              <a:rPr lang="en-US" dirty="0"/>
              <a:t>Assessment of all models against experimental test cases</a:t>
            </a:r>
          </a:p>
          <a:p>
            <a:endParaRPr lang="en-US" sz="600" dirty="0"/>
          </a:p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EF010-AFA7-34D4-6D8C-DEC50057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C762E-9722-6FA2-4098-002A3844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32C7E8B-7B9D-F000-6218-D792A83BD397}"/>
              </a:ext>
            </a:extLst>
          </p:cNvPr>
          <p:cNvSpPr/>
          <p:nvPr/>
        </p:nvSpPr>
        <p:spPr bwMode="auto">
          <a:xfrm>
            <a:off x="385482" y="4598894"/>
            <a:ext cx="448235" cy="23308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937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7742A0FC-18F4-6889-4538-C8A24BFD0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9" y="3341620"/>
            <a:ext cx="3601337" cy="3200400"/>
          </a:xfrm>
          <a:prstGeom prst="rect">
            <a:avLst/>
          </a:prstGeom>
        </p:spPr>
      </p:pic>
      <p:pic>
        <p:nvPicPr>
          <p:cNvPr id="9" name="Picture 8" descr="Chart, diagram&#10;&#10;AI-generated content may be incorrect.">
            <a:extLst>
              <a:ext uri="{FF2B5EF4-FFF2-40B4-BE49-F238E27FC236}">
                <a16:creationId xmlns:a16="http://schemas.microsoft.com/office/drawing/2014/main" id="{A26051F3-71E3-FE79-236D-EA082F949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63" y="3341620"/>
            <a:ext cx="3601337" cy="3200400"/>
          </a:xfrm>
          <a:prstGeom prst="rect">
            <a:avLst/>
          </a:prstGeom>
        </p:spPr>
      </p:pic>
      <p:pic>
        <p:nvPicPr>
          <p:cNvPr id="11" name="Picture 10" descr="Diagram&#10;&#10;AI-generated content may be incorrect.">
            <a:extLst>
              <a:ext uri="{FF2B5EF4-FFF2-40B4-BE49-F238E27FC236}">
                <a16:creationId xmlns:a16="http://schemas.microsoft.com/office/drawing/2014/main" id="{D235D551-6195-9AE6-0309-013D5C036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26" y="3341620"/>
            <a:ext cx="3601337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E2621F-8AAA-E832-1CEE-0D5310CC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SA-AFT Comparison to LST for M = 6.0; </a:t>
            </a:r>
            <a:r>
              <a:rPr lang="el-GR" dirty="0"/>
              <a:t>α</a:t>
            </a:r>
            <a:r>
              <a:rPr lang="en-US" dirty="0"/>
              <a:t> = -4˚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796AB-760C-3A41-8DC3-E508F6F8B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399"/>
            <a:ext cx="8167008" cy="2428815"/>
          </a:xfrm>
        </p:spPr>
        <p:txBody>
          <a:bodyPr/>
          <a:lstStyle/>
          <a:p>
            <a:r>
              <a:rPr lang="en-US" dirty="0"/>
              <a:t>(h)AFT model tends to significantly underpredict the amplification of crossflow instabilities</a:t>
            </a:r>
          </a:p>
          <a:p>
            <a:r>
              <a:rPr lang="en-US" dirty="0"/>
              <a:t>Algebraic supplement function to 2</a:t>
            </a:r>
            <a:r>
              <a:rPr lang="en-US" baseline="30000" dirty="0"/>
              <a:t>nd</a:t>
            </a:r>
            <a:r>
              <a:rPr lang="en-US" dirty="0"/>
              <a:t> mode equation leads to large growth of N</a:t>
            </a:r>
            <a:r>
              <a:rPr lang="en-US" baseline="-25000" dirty="0"/>
              <a:t>2</a:t>
            </a:r>
          </a:p>
          <a:p>
            <a:r>
              <a:rPr lang="en-US" dirty="0"/>
              <a:t>Trends across Reynolds number (and </a:t>
            </a:r>
            <a:r>
              <a:rPr lang="en-US" dirty="0" err="1"/>
              <a:t>AoA</a:t>
            </a:r>
            <a:r>
              <a:rPr lang="en-US" dirty="0"/>
              <a:t>) are correct, but overall magnitude is lower than LST predicts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F3BCD-F97B-9F03-A4AC-CD494479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52691-013D-6827-304B-7ED14958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3FDEE9-E637-58B4-F9EE-B54811E1E60A}"/>
              </a:ext>
            </a:extLst>
          </p:cNvPr>
          <p:cNvSpPr txBox="1"/>
          <p:nvPr/>
        </p:nvSpPr>
        <p:spPr>
          <a:xfrm>
            <a:off x="775489" y="3341620"/>
            <a:ext cx="1972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 = 16e6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66E60-14EF-5624-E1E7-0724327F0E09}"/>
              </a:ext>
            </a:extLst>
          </p:cNvPr>
          <p:cNvSpPr txBox="1"/>
          <p:nvPr/>
        </p:nvSpPr>
        <p:spPr>
          <a:xfrm>
            <a:off x="4477850" y="3341620"/>
            <a:ext cx="1972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 = 12e6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B28D64-A0BA-DA22-F216-13EB08E2673C}"/>
              </a:ext>
            </a:extLst>
          </p:cNvPr>
          <p:cNvSpPr txBox="1"/>
          <p:nvPr/>
        </p:nvSpPr>
        <p:spPr>
          <a:xfrm>
            <a:off x="8056282" y="3378952"/>
            <a:ext cx="1972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 = 8e6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F7E46C-F29C-27D9-3D6D-638F78FBD096}"/>
              </a:ext>
            </a:extLst>
          </p:cNvPr>
          <p:cNvCxnSpPr>
            <a:cxnSpLocks/>
          </p:cNvCxnSpPr>
          <p:nvPr/>
        </p:nvCxnSpPr>
        <p:spPr bwMode="auto">
          <a:xfrm>
            <a:off x="3045350" y="4156506"/>
            <a:ext cx="593294" cy="14107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 w="lg" len="lg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372C706-2993-A942-3AC7-E36BAF1A4381}"/>
              </a:ext>
            </a:extLst>
          </p:cNvPr>
          <p:cNvCxnSpPr>
            <a:cxnSpLocks/>
          </p:cNvCxnSpPr>
          <p:nvPr/>
        </p:nvCxnSpPr>
        <p:spPr bwMode="auto">
          <a:xfrm>
            <a:off x="2679590" y="4325510"/>
            <a:ext cx="306443" cy="5734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 w="lg" len="lg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99D626-0634-FFD4-C825-7063A17A8970}"/>
              </a:ext>
            </a:extLst>
          </p:cNvPr>
          <p:cNvCxnSpPr>
            <a:cxnSpLocks/>
          </p:cNvCxnSpPr>
          <p:nvPr/>
        </p:nvCxnSpPr>
        <p:spPr bwMode="auto">
          <a:xfrm>
            <a:off x="6662589" y="4156506"/>
            <a:ext cx="665863" cy="14107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 w="lg" len="lg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F93D6CC-772D-8E54-6407-02CE5A9DC919}"/>
              </a:ext>
            </a:extLst>
          </p:cNvPr>
          <p:cNvCxnSpPr>
            <a:cxnSpLocks/>
          </p:cNvCxnSpPr>
          <p:nvPr/>
        </p:nvCxnSpPr>
        <p:spPr bwMode="auto">
          <a:xfrm>
            <a:off x="6233823" y="4325510"/>
            <a:ext cx="371093" cy="6560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 w="lg" len="lg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CA8E8E7-F7BF-545C-AE07-025C0F369305}"/>
              </a:ext>
            </a:extLst>
          </p:cNvPr>
          <p:cNvCxnSpPr>
            <a:cxnSpLocks/>
          </p:cNvCxnSpPr>
          <p:nvPr/>
        </p:nvCxnSpPr>
        <p:spPr bwMode="auto">
          <a:xfrm>
            <a:off x="10233329" y="4156506"/>
            <a:ext cx="792480" cy="153770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ot"/>
            <a:round/>
            <a:headEnd type="none" w="med" len="med"/>
            <a:tailEnd type="triangle" w="lg" len="lg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7EBE40-4912-9002-3D27-2A0E695D2887}"/>
              </a:ext>
            </a:extLst>
          </p:cNvPr>
          <p:cNvCxnSpPr>
            <a:cxnSpLocks/>
          </p:cNvCxnSpPr>
          <p:nvPr/>
        </p:nvCxnSpPr>
        <p:spPr bwMode="auto">
          <a:xfrm>
            <a:off x="9899374" y="4324437"/>
            <a:ext cx="583096" cy="8439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ysDot"/>
            <a:round/>
            <a:headEnd type="none" w="med" len="med"/>
            <a:tailEnd type="triangle" w="lg" len="lg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A43C961-9D0E-08F4-AE60-98D56C9BA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778297"/>
            <a:ext cx="3462988" cy="283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41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diagram&#10;&#10;AI-generated content may be incorrect.">
            <a:extLst>
              <a:ext uri="{FF2B5EF4-FFF2-40B4-BE49-F238E27FC236}">
                <a16:creationId xmlns:a16="http://schemas.microsoft.com/office/drawing/2014/main" id="{B64B0B70-FB3B-826D-569F-0E100426A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56" y="3164267"/>
            <a:ext cx="3601337" cy="3200400"/>
          </a:xfrm>
          <a:prstGeom prst="rect">
            <a:avLst/>
          </a:prstGeom>
        </p:spPr>
      </p:pic>
      <p:pic>
        <p:nvPicPr>
          <p:cNvPr id="11" name="Picture 10" descr="Chart, diagram&#10;&#10;AI-generated content may be incorrect.">
            <a:extLst>
              <a:ext uri="{FF2B5EF4-FFF2-40B4-BE49-F238E27FC236}">
                <a16:creationId xmlns:a16="http://schemas.microsoft.com/office/drawing/2014/main" id="{0B4C40BE-2D85-7C48-BB7F-E2D82153D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19" y="3214315"/>
            <a:ext cx="3601337" cy="3200400"/>
          </a:xfrm>
          <a:prstGeom prst="rect">
            <a:avLst/>
          </a:prstGeom>
        </p:spPr>
      </p:pic>
      <p:pic>
        <p:nvPicPr>
          <p:cNvPr id="13" name="Picture 12" descr="Chart, diagram&#10;&#10;AI-generated content may be incorrect.">
            <a:extLst>
              <a:ext uri="{FF2B5EF4-FFF2-40B4-BE49-F238E27FC236}">
                <a16:creationId xmlns:a16="http://schemas.microsoft.com/office/drawing/2014/main" id="{A6BA76CF-795E-2F02-9117-B823B85FC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2" y="3164267"/>
            <a:ext cx="3601337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296A2B-22A2-AB67-0FC6-F6C320744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SA-AFT Comparison to LST for M = 10.0; </a:t>
            </a:r>
            <a:r>
              <a:rPr lang="el-GR" dirty="0"/>
              <a:t>α</a:t>
            </a:r>
            <a:r>
              <a:rPr lang="en-US" dirty="0"/>
              <a:t> = -4˚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53923-B5C6-AB82-6ECE-CA101483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79" y="909638"/>
            <a:ext cx="8367121" cy="2066925"/>
          </a:xfrm>
        </p:spPr>
        <p:txBody>
          <a:bodyPr/>
          <a:lstStyle/>
          <a:p>
            <a:r>
              <a:rPr lang="en-US" dirty="0"/>
              <a:t>At higher Mach/Reynolds numbers, numerical instability becomes a factor</a:t>
            </a:r>
          </a:p>
          <a:p>
            <a:pPr lvl="1"/>
            <a:r>
              <a:rPr lang="en-US" dirty="0"/>
              <a:t>Limiter functions required in model, but not described by Liu et al.</a:t>
            </a:r>
          </a:p>
          <a:p>
            <a:pPr lvl="1"/>
            <a:r>
              <a:rPr lang="en-US" dirty="0"/>
              <a:t>Details of implementations are often not fully provided</a:t>
            </a:r>
          </a:p>
          <a:p>
            <a:r>
              <a:rPr lang="en-US" dirty="0"/>
              <a:t>Fine-tuning of these limiters important for future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CD30A-0045-C1CB-E782-2BF8CBBCE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522F1-9AC3-89CA-830D-2E943F5FA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5A7F9-E64C-DECD-EB68-315AC7B39319}"/>
              </a:ext>
            </a:extLst>
          </p:cNvPr>
          <p:cNvSpPr txBox="1"/>
          <p:nvPr/>
        </p:nvSpPr>
        <p:spPr>
          <a:xfrm>
            <a:off x="775489" y="3166690"/>
            <a:ext cx="1972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 = 16e6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4DC1C2-C086-FE86-3D11-82A09D9B0681}"/>
              </a:ext>
            </a:extLst>
          </p:cNvPr>
          <p:cNvSpPr txBox="1"/>
          <p:nvPr/>
        </p:nvSpPr>
        <p:spPr>
          <a:xfrm>
            <a:off x="4477850" y="3166690"/>
            <a:ext cx="1972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 = 12e6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A022EB-1234-26DD-195F-633CDFAAC72E}"/>
              </a:ext>
            </a:extLst>
          </p:cNvPr>
          <p:cNvSpPr txBox="1"/>
          <p:nvPr/>
        </p:nvSpPr>
        <p:spPr>
          <a:xfrm>
            <a:off x="8056282" y="3164267"/>
            <a:ext cx="19722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 = 8e6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D03355-D9AF-3A22-37C6-EF4F7F06D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818052"/>
            <a:ext cx="3462988" cy="283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80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line chart&#10;&#10;AI-generated content may be incorrect.">
            <a:extLst>
              <a:ext uri="{FF2B5EF4-FFF2-40B4-BE49-F238E27FC236}">
                <a16:creationId xmlns:a16="http://schemas.microsoft.com/office/drawing/2014/main" id="{10C361C4-88D1-0F12-8017-EEF648AEC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0"/>
          <a:stretch/>
        </p:blipFill>
        <p:spPr>
          <a:xfrm>
            <a:off x="8058354" y="3603730"/>
            <a:ext cx="3599551" cy="2895729"/>
          </a:xfrm>
          <a:prstGeom prst="rect">
            <a:avLst/>
          </a:prstGeom>
        </p:spPr>
      </p:pic>
      <p:pic>
        <p:nvPicPr>
          <p:cNvPr id="11" name="Picture 10" descr="Chart, line chart&#10;&#10;AI-generated content may be incorrect.">
            <a:extLst>
              <a:ext uri="{FF2B5EF4-FFF2-40B4-BE49-F238E27FC236}">
                <a16:creationId xmlns:a16="http://schemas.microsoft.com/office/drawing/2014/main" id="{3D166F80-F5CE-E472-1FDF-5130BC626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03" y="3346125"/>
            <a:ext cx="3599551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71F8FC-4D4C-A544-D6EB-C50F77B9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78" y="154981"/>
            <a:ext cx="10972800" cy="533400"/>
          </a:xfrm>
        </p:spPr>
        <p:txBody>
          <a:bodyPr/>
          <a:lstStyle/>
          <a:p>
            <a:r>
              <a:rPr lang="en-US" sz="2800" dirty="0"/>
              <a:t>SST-𝛾 &amp; SST-𝛾-𝜈</a:t>
            </a:r>
            <a:r>
              <a:rPr lang="en-US" sz="2800" baseline="-25000" dirty="0"/>
              <a:t>L </a:t>
            </a:r>
            <a:r>
              <a:rPr lang="en-US" dirty="0"/>
              <a:t>Comparison to LST for M = 6, M = 10; </a:t>
            </a:r>
            <a:r>
              <a:rPr lang="el-GR" dirty="0"/>
              <a:t>α</a:t>
            </a:r>
            <a:r>
              <a:rPr lang="en-US" dirty="0"/>
              <a:t> = -4˚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E1D7B-C9D8-F7F9-ED24-91AFDF3F0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14400"/>
            <a:ext cx="4274051" cy="5943600"/>
          </a:xfrm>
        </p:spPr>
        <p:txBody>
          <a:bodyPr/>
          <a:lstStyle/>
          <a:p>
            <a:r>
              <a:rPr lang="en-US" sz="2000" dirty="0"/>
              <a:t>The SST-based models do not provide an N-factor to compare directly</a:t>
            </a:r>
          </a:p>
          <a:p>
            <a:pPr lvl="1"/>
            <a:r>
              <a:rPr lang="en-US" sz="1800" dirty="0"/>
              <a:t>Can still find an equivalent transition N-factor</a:t>
            </a:r>
          </a:p>
          <a:p>
            <a:pPr lvl="1"/>
            <a:r>
              <a:rPr lang="en-US" sz="1800" dirty="0"/>
              <a:t>From HIFiRE-5 quiet crossflow transition expected around N=10</a:t>
            </a:r>
          </a:p>
          <a:p>
            <a:pPr lvl="1"/>
            <a:r>
              <a:rPr lang="en-US" sz="1800" dirty="0"/>
              <a:t>Significantly lower for both models in all cases, even with flight-like freestream turbulence</a:t>
            </a:r>
          </a:p>
          <a:p>
            <a:pPr lvl="1"/>
            <a:endParaRPr lang="en-US" sz="1800" dirty="0"/>
          </a:p>
          <a:p>
            <a:pPr lvl="1"/>
            <a:endParaRPr lang="en-US" sz="600" dirty="0"/>
          </a:p>
          <a:p>
            <a:r>
              <a:rPr lang="en-US" sz="2000" dirty="0"/>
              <a:t>SST-𝛾 evaluated with streamwise correlation deactivated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900" dirty="0"/>
          </a:p>
          <a:p>
            <a:r>
              <a:rPr lang="en-US" sz="2000" dirty="0"/>
              <a:t>SST-𝛾-𝜈</a:t>
            </a:r>
            <a:r>
              <a:rPr lang="en-US" sz="2000" baseline="-25000" dirty="0"/>
              <a:t>L </a:t>
            </a:r>
            <a:r>
              <a:rPr lang="en-US" sz="2000" dirty="0"/>
              <a:t>difficult to evaluate fairly</a:t>
            </a:r>
          </a:p>
          <a:p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8340D-7A47-AB95-90FB-B278B7E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4FAF65-30FF-4432-8345-D7C6A9301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F1B6CE8F-40CD-E5A9-1518-FE98C897A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33" y="1005840"/>
            <a:ext cx="2983965" cy="26517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D14A87-3751-22B6-6AB9-2BD0781C73B7}"/>
              </a:ext>
            </a:extLst>
          </p:cNvPr>
          <p:cNvSpPr txBox="1"/>
          <p:nvPr/>
        </p:nvSpPr>
        <p:spPr>
          <a:xfrm>
            <a:off x="10628548" y="5671833"/>
            <a:ext cx="129444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M = 10.0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041B18-2EFB-0EA2-D4BF-212086E67160}"/>
              </a:ext>
            </a:extLst>
          </p:cNvPr>
          <p:cNvSpPr txBox="1"/>
          <p:nvPr/>
        </p:nvSpPr>
        <p:spPr>
          <a:xfrm>
            <a:off x="7001937" y="5671833"/>
            <a:ext cx="129444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M = 6.0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CB9C10-DDEE-7B2D-FB61-F5623B832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818052"/>
            <a:ext cx="3462988" cy="283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19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8E3FC-6A63-12BD-9751-F1F2FAD51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550311-5040-1CD8-E6B9-B4569D99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59161-B833-CBC8-4028-C21DCDE6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F7C2655-8CF6-4027-C0A2-587223926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14400"/>
            <a:ext cx="10589111" cy="5410200"/>
          </a:xfrm>
        </p:spPr>
        <p:txBody>
          <a:bodyPr/>
          <a:lstStyle/>
          <a:p>
            <a:r>
              <a:rPr lang="en-US" dirty="0"/>
              <a:t>Laminar-turbulent transition represents a major source of uncertainty in </a:t>
            </a:r>
            <a:r>
              <a:rPr lang="en-US" dirty="0" err="1"/>
              <a:t>aeroheating</a:t>
            </a:r>
            <a:r>
              <a:rPr lang="en-US" dirty="0"/>
              <a:t> predictions for hypersonic flight systems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Transition prediction via transport-equations-based models (transition models) is a mainstay of subsonic aerodynamic analysis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</a:t>
            </a:r>
            <a:r>
              <a:rPr lang="en-US" dirty="0" err="1"/>
              <a:t>hypersonics</a:t>
            </a:r>
            <a:r>
              <a:rPr lang="en-US" dirty="0"/>
              <a:t>, transport-equations-based models are much less mature</a:t>
            </a:r>
          </a:p>
          <a:p>
            <a:pPr lvl="1"/>
            <a:r>
              <a:rPr lang="en-US" dirty="0"/>
              <a:t>Various extensions to “subsonic” models have been suggested, but often limited to single-code implementations that are not widely available </a:t>
            </a:r>
          </a:p>
          <a:p>
            <a:pPr lvl="1"/>
            <a:r>
              <a:rPr lang="en-US" dirty="0"/>
              <a:t>Insufficient evaluation across wide range of Mach numbers and disturbance environments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4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80E4-4EC1-D3DD-EBA5-78FC545A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BA66F-0E67-A883-2A1D-34B0CA7A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1071412" cy="54102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Introduction</a:t>
            </a:r>
          </a:p>
          <a:p>
            <a:endParaRPr lang="en-US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Objectives</a:t>
            </a:r>
          </a:p>
          <a:p>
            <a:endParaRPr lang="en-US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Transition model and solver parameters</a:t>
            </a:r>
          </a:p>
          <a:p>
            <a:endParaRPr lang="en-US" sz="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Evaluation of SA - (h)AFT  for 1</a:t>
            </a:r>
            <a:r>
              <a:rPr lang="en-US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st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2</a:t>
            </a:r>
            <a:r>
              <a:rPr lang="en-US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mode cases</a:t>
            </a:r>
          </a:p>
          <a:p>
            <a:endParaRPr lang="en-US" sz="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Description of semi-infinite swept wing for analysis of crossflow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Computational setup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LST results</a:t>
            </a:r>
          </a:p>
          <a:p>
            <a:endParaRPr lang="en-US" sz="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Comparison of LST and (h)AFT N-factors for semi-infinite swept wing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Assessment of other transition models </a:t>
            </a:r>
          </a:p>
          <a:p>
            <a:endParaRPr lang="en-US" sz="600" dirty="0"/>
          </a:p>
          <a:p>
            <a:r>
              <a:rPr lang="en-US" dirty="0"/>
              <a:t>Assessment of all models against experimental test cases</a:t>
            </a:r>
          </a:p>
          <a:p>
            <a:endParaRPr lang="en-US" sz="600" dirty="0"/>
          </a:p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EF010-AFA7-34D4-6D8C-DEC50057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C762E-9722-6FA2-4098-002A3844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4819ED8-3367-79C3-BEE1-88A41B223898}"/>
              </a:ext>
            </a:extLst>
          </p:cNvPr>
          <p:cNvSpPr/>
          <p:nvPr/>
        </p:nvSpPr>
        <p:spPr bwMode="auto">
          <a:xfrm>
            <a:off x="510988" y="5495364"/>
            <a:ext cx="448235" cy="23308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33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AI-generated content may be incorrect.">
            <a:extLst>
              <a:ext uri="{FF2B5EF4-FFF2-40B4-BE49-F238E27FC236}">
                <a16:creationId xmlns:a16="http://schemas.microsoft.com/office/drawing/2014/main" id="{2E1F156F-F65B-0236-3F2D-485EBEF30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52" y="3791987"/>
            <a:ext cx="3187925" cy="2833013"/>
          </a:xfrm>
          <a:prstGeom prst="rect">
            <a:avLst/>
          </a:prstGeom>
        </p:spPr>
      </p:pic>
      <p:pic>
        <p:nvPicPr>
          <p:cNvPr id="9" name="Picture 8" descr="A picture containing accessory&#10;&#10;AI-generated content may be incorrect.">
            <a:extLst>
              <a:ext uri="{FF2B5EF4-FFF2-40B4-BE49-F238E27FC236}">
                <a16:creationId xmlns:a16="http://schemas.microsoft.com/office/drawing/2014/main" id="{EC80D4E8-D889-34CE-1AC6-23FEA5090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14" y="1072378"/>
            <a:ext cx="5039268" cy="41361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68E1C7-BD24-11ED-43C1-2A231D143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Test Cases with Crossflow Instabilities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D1CBBC-BF5B-E6AD-50EF-3FBB3A0F1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5856C-6004-68C1-FAED-169F5CCE8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F5F8FD3-7840-DC2B-B623-4DCEB2791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298141" cy="5410200"/>
          </a:xfrm>
        </p:spPr>
        <p:txBody>
          <a:bodyPr/>
          <a:lstStyle/>
          <a:p>
            <a:r>
              <a:rPr lang="en-US" dirty="0"/>
              <a:t>Airfoil study suggests AFT model overestimates 1</a:t>
            </a:r>
            <a:r>
              <a:rPr lang="en-US" baseline="30000" dirty="0"/>
              <a:t>st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 mode and underestimates crossflow for some cases</a:t>
            </a:r>
          </a:p>
          <a:p>
            <a:pPr lvl="1"/>
            <a:r>
              <a:rPr lang="en-US" dirty="0"/>
              <a:t>Must evaluate these findings with experimental reference</a:t>
            </a:r>
          </a:p>
          <a:p>
            <a:pPr lvl="1"/>
            <a:r>
              <a:rPr lang="en-US" dirty="0"/>
              <a:t>Interactions between modes, non-uniform crossflow growth, etc.</a:t>
            </a:r>
          </a:p>
          <a:p>
            <a:pPr lvl="1"/>
            <a:endParaRPr lang="en-US" dirty="0"/>
          </a:p>
          <a:p>
            <a:r>
              <a:rPr lang="en-US" dirty="0"/>
              <a:t>BOLT geometry in CUBRC LENS facility and Mach 2 cone from Fuji Heavy Industries wind tunnel</a:t>
            </a:r>
          </a:p>
          <a:p>
            <a:pPr lvl="1"/>
            <a:r>
              <a:rPr lang="en-US" dirty="0"/>
              <a:t>Mach 2 cone considers 1</a:t>
            </a:r>
            <a:r>
              <a:rPr lang="en-US" baseline="30000" dirty="0"/>
              <a:t>st</a:t>
            </a:r>
            <a:r>
              <a:rPr lang="en-US" dirty="0"/>
              <a:t> mode and crossflow</a:t>
            </a:r>
          </a:p>
          <a:p>
            <a:pPr lvl="1"/>
            <a:r>
              <a:rPr lang="en-US" dirty="0"/>
              <a:t>BOLT considers 1</a:t>
            </a:r>
            <a:r>
              <a:rPr lang="en-US" baseline="30000" dirty="0"/>
              <a:t>st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, and crossflow modes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A88A1C-1EDC-219E-CD61-04FF21BDA579}"/>
              </a:ext>
            </a:extLst>
          </p:cNvPr>
          <p:cNvSpPr txBox="1"/>
          <p:nvPr/>
        </p:nvSpPr>
        <p:spPr>
          <a:xfrm>
            <a:off x="9144000" y="5208494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Meshes used for experimental comparison cases</a:t>
            </a:r>
          </a:p>
        </p:txBody>
      </p:sp>
    </p:spTree>
    <p:extLst>
      <p:ext uri="{BB962C8B-B14F-4D97-AF65-F5344CB8AC3E}">
        <p14:creationId xmlns:p14="http://schemas.microsoft.com/office/powerpoint/2010/main" val="3115435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C5362E1-C080-53F4-9B53-761810531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864" y="104274"/>
            <a:ext cx="2384612" cy="2662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CDA0C8-4D48-D5E1-17EF-334B54D7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SST-𝛾-𝜈</a:t>
            </a:r>
            <a:r>
              <a:rPr lang="en-US" sz="2800" baseline="-25000" dirty="0"/>
              <a:t>L </a:t>
            </a:r>
            <a:r>
              <a:rPr lang="en-US" sz="2800" dirty="0"/>
              <a:t>Crossflow Calibration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8D9BB-300F-D23C-4612-1B5810480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4299284" cy="5791200"/>
          </a:xfrm>
        </p:spPr>
        <p:txBody>
          <a:bodyPr/>
          <a:lstStyle/>
          <a:p>
            <a:r>
              <a:rPr lang="en-US" sz="2400" dirty="0"/>
              <a:t>SST-𝛾-𝜈</a:t>
            </a:r>
            <a:r>
              <a:rPr lang="en-US" sz="2400" baseline="-25000" dirty="0"/>
              <a:t>L</a:t>
            </a:r>
            <a:r>
              <a:rPr lang="en-US" sz="2400" dirty="0"/>
              <a:t> model has known calibration idiosyncrasies</a:t>
            </a:r>
          </a:p>
          <a:p>
            <a:endParaRPr lang="en-US" sz="1400" dirty="0"/>
          </a:p>
          <a:p>
            <a:r>
              <a:rPr lang="en-US" dirty="0"/>
              <a:t>Utilizing physically observed value of freestream turbulence is inconsistent with model calibration from Qiao et al.</a:t>
            </a:r>
            <a:r>
              <a:rPr lang="en-US" sz="2400" dirty="0"/>
              <a:t> </a:t>
            </a:r>
          </a:p>
          <a:p>
            <a:endParaRPr lang="en-US" sz="1400" dirty="0"/>
          </a:p>
          <a:p>
            <a:r>
              <a:rPr lang="en-US" dirty="0"/>
              <a:t>Using a “tuned” value gets good agreement with experiments</a:t>
            </a:r>
          </a:p>
          <a:p>
            <a:pPr lvl="1"/>
            <a:r>
              <a:rPr lang="en-US" dirty="0"/>
              <a:t>This value is not consistent with the other models</a:t>
            </a:r>
          </a:p>
          <a:p>
            <a:pPr lvl="1"/>
            <a:r>
              <a:rPr lang="en-US" dirty="0"/>
              <a:t>Model recalibration is planned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79195E-E21F-6EC1-36DE-F67430A4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A23E31E0-B0FE-7F7B-F1F5-F378362A84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" t="-1" r="9183" b="709"/>
          <a:stretch/>
        </p:blipFill>
        <p:spPr>
          <a:xfrm>
            <a:off x="7933092" y="2733236"/>
            <a:ext cx="3435730" cy="3429000"/>
          </a:xfrm>
          <a:prstGeom prst="rect">
            <a:avLst/>
          </a:prstGeom>
        </p:spPr>
      </p:pic>
      <p:pic>
        <p:nvPicPr>
          <p:cNvPr id="9" name="Picture 8" descr="Chart&#10;&#10;AI-generated content may be incorrect.">
            <a:extLst>
              <a:ext uri="{FF2B5EF4-FFF2-40B4-BE49-F238E27FC236}">
                <a16:creationId xmlns:a16="http://schemas.microsoft.com/office/drawing/2014/main" id="{BCCE5E92-7512-2E01-30FD-8AFFFD4B41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9217"/>
          <a:stretch/>
        </p:blipFill>
        <p:spPr>
          <a:xfrm>
            <a:off x="4593115" y="2733236"/>
            <a:ext cx="332072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A776A8-0652-FDF0-E324-0A659020B2AE}"/>
              </a:ext>
            </a:extLst>
          </p:cNvPr>
          <p:cNvSpPr txBox="1"/>
          <p:nvPr/>
        </p:nvSpPr>
        <p:spPr>
          <a:xfrm>
            <a:off x="4807282" y="6126051"/>
            <a:ext cx="2911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Simulated with “true” value of Tu</a:t>
            </a:r>
            <a:r>
              <a:rPr lang="en-US" baseline="-25000" dirty="0">
                <a:latin typeface="+mn-lt"/>
              </a:rPr>
              <a:t>∞</a:t>
            </a:r>
            <a:endParaRPr lang="en-US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9A10ED-4A14-EE73-5BD5-48DF4B7C60DC}"/>
              </a:ext>
            </a:extLst>
          </p:cNvPr>
          <p:cNvSpPr txBox="1"/>
          <p:nvPr/>
        </p:nvSpPr>
        <p:spPr>
          <a:xfrm>
            <a:off x="8457179" y="6126051"/>
            <a:ext cx="2911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Simulated with “tuned” value of Tu</a:t>
            </a:r>
            <a:r>
              <a:rPr lang="en-US" baseline="-25000" dirty="0">
                <a:latin typeface="+mn-lt"/>
              </a:rPr>
              <a:t>∞</a:t>
            </a:r>
            <a:endParaRPr lang="en-US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5E0ADC-AD0F-7755-B7CD-139047BFCD76}"/>
              </a:ext>
            </a:extLst>
          </p:cNvPr>
          <p:cNvSpPr txBox="1"/>
          <p:nvPr/>
        </p:nvSpPr>
        <p:spPr>
          <a:xfrm>
            <a:off x="5979910" y="2009358"/>
            <a:ext cx="4127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“Unrolled” 5˚ Cone </a:t>
            </a:r>
          </a:p>
          <a:p>
            <a:r>
              <a:rPr lang="en-US" dirty="0">
                <a:latin typeface="+mn-lt"/>
              </a:rPr>
              <a:t>Tokugawa et al. (2015)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C20CFB-29F7-58E0-D6EE-9553F32C15BA}"/>
              </a:ext>
            </a:extLst>
          </p:cNvPr>
          <p:cNvSpPr txBox="1"/>
          <p:nvPr/>
        </p:nvSpPr>
        <p:spPr>
          <a:xfrm>
            <a:off x="4770223" y="910036"/>
            <a:ext cx="42721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JAXA 5˚ Half-Angle Cone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2.0,  𝛼 =  2˚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165 K, Re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12.2 × 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6023DF-DEE2-3DCB-E84D-D48D56D932A1}"/>
              </a:ext>
            </a:extLst>
          </p:cNvPr>
          <p:cNvCxnSpPr/>
          <p:nvPr/>
        </p:nvCxnSpPr>
        <p:spPr bwMode="auto">
          <a:xfrm>
            <a:off x="8741962" y="723900"/>
            <a:ext cx="1349729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23236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55621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E5666-C0DC-6EDC-E63D-9D00F7A0B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All Models for JAXA Mach 2 Cone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C7CB0-C751-55A6-C097-02EA4C849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8" y="914400"/>
            <a:ext cx="5236078" cy="5410200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latin typeface="+mj-lt"/>
            </a:endParaRPr>
          </a:p>
          <a:p>
            <a:r>
              <a:rPr lang="en-US" sz="2000" dirty="0"/>
              <a:t>SST-𝛾 model agrees well with measured transition front in most of leeward region</a:t>
            </a:r>
          </a:p>
          <a:p>
            <a:pPr lvl="1"/>
            <a:r>
              <a:rPr lang="en-US" sz="1800" dirty="0"/>
              <a:t>Wedge near symmetry plane where 1</a:t>
            </a:r>
            <a:r>
              <a:rPr lang="en-US" sz="1800" baseline="30000" dirty="0"/>
              <a:t>st</a:t>
            </a:r>
            <a:r>
              <a:rPr lang="en-US" sz="1800" dirty="0"/>
              <a:t> mode and crossflow regions intersect</a:t>
            </a:r>
          </a:p>
          <a:p>
            <a:pPr lvl="1"/>
            <a:endParaRPr lang="en-US" sz="900" dirty="0"/>
          </a:p>
          <a:p>
            <a:r>
              <a:rPr lang="en-US" sz="2000" dirty="0"/>
              <a:t>SST-𝛾-𝜈</a:t>
            </a:r>
            <a:r>
              <a:rPr lang="en-US" sz="2000" baseline="-25000" dirty="0"/>
              <a:t>L</a:t>
            </a:r>
            <a:r>
              <a:rPr lang="en-US" sz="2000" dirty="0"/>
              <a:t> model performs well across the transition zone</a:t>
            </a:r>
          </a:p>
          <a:p>
            <a:pPr lvl="1"/>
            <a:r>
              <a:rPr lang="en-US" sz="1800" dirty="0"/>
              <a:t>Required “tuned” value of turbulence intensity</a:t>
            </a:r>
          </a:p>
          <a:p>
            <a:pPr lvl="1"/>
            <a:endParaRPr lang="en-US" sz="900" dirty="0"/>
          </a:p>
          <a:p>
            <a:r>
              <a:rPr lang="en-US" sz="2000" dirty="0"/>
              <a:t>AFT model predicts early transition</a:t>
            </a:r>
          </a:p>
          <a:p>
            <a:pPr lvl="1"/>
            <a:r>
              <a:rPr lang="en-US" sz="1600" dirty="0"/>
              <a:t>overpredicts growth of 1</a:t>
            </a:r>
            <a:r>
              <a:rPr lang="en-US" sz="1600" baseline="30000" dirty="0"/>
              <a:t>st</a:t>
            </a:r>
            <a:r>
              <a:rPr lang="en-US" sz="1600" dirty="0"/>
              <a:t> mode in windward region</a:t>
            </a:r>
          </a:p>
          <a:p>
            <a:pPr lvl="1"/>
            <a:r>
              <a:rPr lang="en-US" sz="1600" dirty="0"/>
              <a:t>Crossflow N-factor not dominant term</a:t>
            </a:r>
            <a:endParaRPr lang="en-US" sz="1400" dirty="0"/>
          </a:p>
          <a:p>
            <a:endParaRPr lang="en-US" sz="900" dirty="0"/>
          </a:p>
          <a:p>
            <a:r>
              <a:rPr lang="en-US" sz="2000" dirty="0"/>
              <a:t>SST-LM does poorly for most of the body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B9675-7E5E-E93A-D11F-4EF675DA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2BC03-5D5A-2D3E-541F-11E90B7B1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0AB741D9-AC87-E679-ED83-BE638E9A3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297" y="3727197"/>
            <a:ext cx="3086860" cy="2743200"/>
          </a:xfrm>
          <a:prstGeom prst="rect">
            <a:avLst/>
          </a:prstGeom>
        </p:spPr>
      </p:pic>
      <p:pic>
        <p:nvPicPr>
          <p:cNvPr id="9" name="Picture 8" descr="Chart&#10;&#10;AI-generated content may be incorrect.">
            <a:extLst>
              <a:ext uri="{FF2B5EF4-FFF2-40B4-BE49-F238E27FC236}">
                <a16:creationId xmlns:a16="http://schemas.microsoft.com/office/drawing/2014/main" id="{A2DD4F37-E49C-E9E1-892A-13EB24C4E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75" y="933450"/>
            <a:ext cx="3085725" cy="2743200"/>
          </a:xfrm>
          <a:prstGeom prst="rect">
            <a:avLst/>
          </a:prstGeom>
        </p:spPr>
      </p:pic>
      <p:pic>
        <p:nvPicPr>
          <p:cNvPr id="11" name="Picture 10" descr="Chart&#10;&#10;AI-generated content may be incorrect.">
            <a:extLst>
              <a:ext uri="{FF2B5EF4-FFF2-40B4-BE49-F238E27FC236}">
                <a16:creationId xmlns:a16="http://schemas.microsoft.com/office/drawing/2014/main" id="{E3A0437B-5EDA-AFC4-8798-4A6CFBF0A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40" y="3739515"/>
            <a:ext cx="3085725" cy="2743200"/>
          </a:xfrm>
          <a:prstGeom prst="rect">
            <a:avLst/>
          </a:prstGeom>
        </p:spPr>
      </p:pic>
      <p:pic>
        <p:nvPicPr>
          <p:cNvPr id="13" name="Picture 12" descr="Chart&#10;&#10;AI-generated content may be incorrect.">
            <a:extLst>
              <a:ext uri="{FF2B5EF4-FFF2-40B4-BE49-F238E27FC236}">
                <a16:creationId xmlns:a16="http://schemas.microsoft.com/office/drawing/2014/main" id="{A313C98B-2440-3C5D-E133-318EC22FFE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" b="486"/>
          <a:stretch/>
        </p:blipFill>
        <p:spPr>
          <a:xfrm>
            <a:off x="8225640" y="933450"/>
            <a:ext cx="2934630" cy="2729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D993A9-4810-FC5B-A4D2-142A8C517A0A}"/>
              </a:ext>
            </a:extLst>
          </p:cNvPr>
          <p:cNvSpPr txBox="1"/>
          <p:nvPr/>
        </p:nvSpPr>
        <p:spPr>
          <a:xfrm>
            <a:off x="9768501" y="1293189"/>
            <a:ext cx="12281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SST-𝛾-𝜈</a:t>
            </a:r>
            <a:r>
              <a:rPr lang="en-US" sz="2000" baseline="-25000" dirty="0"/>
              <a:t>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E0C6A-5E6D-294C-685B-C674448E5A36}"/>
              </a:ext>
            </a:extLst>
          </p:cNvPr>
          <p:cNvSpPr txBox="1"/>
          <p:nvPr/>
        </p:nvSpPr>
        <p:spPr>
          <a:xfrm>
            <a:off x="7225941" y="1294400"/>
            <a:ext cx="9996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SST-𝛾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0CB35-B188-4275-C3CB-33088A97DD56}"/>
              </a:ext>
            </a:extLst>
          </p:cNvPr>
          <p:cNvSpPr txBox="1"/>
          <p:nvPr/>
        </p:nvSpPr>
        <p:spPr>
          <a:xfrm>
            <a:off x="9844695" y="4111400"/>
            <a:ext cx="11579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SST-LM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E0FD2-60A3-5F53-3DF2-EC3F8C10321E}"/>
              </a:ext>
            </a:extLst>
          </p:cNvPr>
          <p:cNvSpPr txBox="1"/>
          <p:nvPr/>
        </p:nvSpPr>
        <p:spPr>
          <a:xfrm>
            <a:off x="6737719" y="4118042"/>
            <a:ext cx="14806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SA-(h)AFT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440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8AA62-59A0-584E-7285-3C51F683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All Models for BOLT Ground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53AF1-652F-24DC-1BB9-FAA26220A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456518" cy="5926880"/>
          </a:xfrm>
        </p:spPr>
        <p:txBody>
          <a:bodyPr/>
          <a:lstStyle/>
          <a:p>
            <a:r>
              <a:rPr lang="en-US" sz="2000" dirty="0">
                <a:latin typeface="+mj-lt"/>
              </a:rPr>
              <a:t>BOLT Geometry, </a:t>
            </a:r>
            <a:r>
              <a:rPr lang="en-US" sz="2000" dirty="0"/>
              <a:t>M</a:t>
            </a:r>
            <a:r>
              <a:rPr lang="en-US" sz="2000" baseline="-25000" dirty="0"/>
              <a:t>∞</a:t>
            </a:r>
            <a:r>
              <a:rPr lang="en-US" sz="2000" dirty="0"/>
              <a:t> = 5.17, T</a:t>
            </a:r>
            <a:r>
              <a:rPr lang="en-US" sz="2000" baseline="-25000" dirty="0"/>
              <a:t>∞</a:t>
            </a:r>
            <a:r>
              <a:rPr lang="en-US" sz="2000" dirty="0"/>
              <a:t> = 178 K, and Re</a:t>
            </a:r>
            <a:r>
              <a:rPr lang="en-US" sz="2000" baseline="-25000" dirty="0"/>
              <a:t>∞</a:t>
            </a:r>
            <a:r>
              <a:rPr lang="en-US" sz="2000" dirty="0"/>
              <a:t> = 3.9 × 10</a:t>
            </a:r>
            <a:r>
              <a:rPr lang="en-US" sz="2000" baseline="30000" dirty="0"/>
              <a:t>6</a:t>
            </a:r>
            <a:r>
              <a:rPr lang="en-US" sz="2000" dirty="0"/>
              <a:t> m</a:t>
            </a:r>
            <a:r>
              <a:rPr lang="en-US" sz="2000" baseline="30000" dirty="0"/>
              <a:t>−1</a:t>
            </a:r>
            <a:endParaRPr lang="en-US" sz="2000" dirty="0"/>
          </a:p>
          <a:p>
            <a:pPr lvl="1"/>
            <a:r>
              <a:rPr lang="en-US" sz="1600" dirty="0"/>
              <a:t>Full scale model in CUBRC LENS facility</a:t>
            </a:r>
          </a:p>
          <a:p>
            <a:pPr lvl="1"/>
            <a:endParaRPr lang="en-US" sz="1600" dirty="0"/>
          </a:p>
          <a:p>
            <a:r>
              <a:rPr lang="en-US" sz="2000" dirty="0"/>
              <a:t>SST-𝛾-𝜈</a:t>
            </a:r>
            <a:r>
              <a:rPr lang="en-US" sz="2000" baseline="-25000" dirty="0"/>
              <a:t>L</a:t>
            </a:r>
            <a:r>
              <a:rPr lang="en-US" sz="2000" dirty="0"/>
              <a:t> model does not converge for this case</a:t>
            </a:r>
          </a:p>
          <a:p>
            <a:endParaRPr lang="en-US" sz="2000" dirty="0"/>
          </a:p>
          <a:p>
            <a:r>
              <a:rPr lang="en-US" sz="2000" dirty="0"/>
              <a:t>With auxiliary 2</a:t>
            </a:r>
            <a:r>
              <a:rPr lang="en-US" sz="2000" baseline="30000" dirty="0"/>
              <a:t>nd</a:t>
            </a:r>
            <a:r>
              <a:rPr lang="en-US" sz="2000" dirty="0"/>
              <a:t> mode term disabled, SA-AFT predicts transition downstream of experimental location</a:t>
            </a:r>
          </a:p>
          <a:p>
            <a:pPr lvl="1"/>
            <a:r>
              <a:rPr lang="en-US" sz="1800" dirty="0"/>
              <a:t>With that relationship it predicts a fully turbulent frustum</a:t>
            </a:r>
          </a:p>
          <a:p>
            <a:pPr lvl="1"/>
            <a:endParaRPr lang="en-US" sz="1800" dirty="0"/>
          </a:p>
          <a:p>
            <a:r>
              <a:rPr lang="en-US" sz="2000" dirty="0"/>
              <a:t>SST-𝛾 performs the best for this case</a:t>
            </a:r>
          </a:p>
          <a:p>
            <a:pPr lvl="1"/>
            <a:r>
              <a:rPr lang="en-US" sz="1800" dirty="0"/>
              <a:t>Reasonable agreement with appropriate freestream inputs</a:t>
            </a:r>
          </a:p>
          <a:p>
            <a:pPr lvl="1"/>
            <a:r>
              <a:rPr lang="en-US" sz="1800" dirty="0"/>
              <a:t>Transition slightly upstream of experiment</a:t>
            </a:r>
          </a:p>
          <a:p>
            <a:pPr lvl="1"/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62204B-2538-D0B7-6965-4DE015CD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Immagine 11">
            <a:extLst>
              <a:ext uri="{FF2B5EF4-FFF2-40B4-BE49-F238E27FC236}">
                <a16:creationId xmlns:a16="http://schemas.microsoft.com/office/drawing/2014/main" id="{C867F5D0-412C-9BC5-2724-0CCF551A52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0" t="3400" b="80788"/>
          <a:stretch/>
        </p:blipFill>
        <p:spPr>
          <a:xfrm flipV="1">
            <a:off x="5594342" y="1085160"/>
            <a:ext cx="5432246" cy="1175282"/>
          </a:xfrm>
          <a:prstGeom prst="rect">
            <a:avLst/>
          </a:prstGeom>
        </p:spPr>
      </p:pic>
      <p:pic>
        <p:nvPicPr>
          <p:cNvPr id="7" name="Picture 6" descr="A picture containing chart&#10;&#10;AI-generated content may be incorrect.">
            <a:extLst>
              <a:ext uri="{FF2B5EF4-FFF2-40B4-BE49-F238E27FC236}">
                <a16:creationId xmlns:a16="http://schemas.microsoft.com/office/drawing/2014/main" id="{06C39712-9FAD-4EC7-1873-AEE979026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86" y="2198077"/>
            <a:ext cx="5216346" cy="46432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5138DA-E157-476F-3451-C66E4248AD7B}"/>
              </a:ext>
            </a:extLst>
          </p:cNvPr>
          <p:cNvSpPr txBox="1"/>
          <p:nvPr/>
        </p:nvSpPr>
        <p:spPr>
          <a:xfrm>
            <a:off x="6066118" y="780203"/>
            <a:ext cx="45122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>
                <a:latin typeface="+mj-lt"/>
              </a:rPr>
              <a:t>Exp TSP provided by </a:t>
            </a:r>
            <a:r>
              <a:rPr lang="en-US" sz="1600" dirty="0" err="1">
                <a:latin typeface="+mj-lt"/>
              </a:rPr>
              <a:t>Berridge</a:t>
            </a:r>
            <a:r>
              <a:rPr lang="en-US" sz="1600" dirty="0">
                <a:latin typeface="+mj-lt"/>
              </a:rPr>
              <a:t> et al. (2018)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5ECD9C-AD42-0F14-8FEC-6FD4561733FE}"/>
              </a:ext>
            </a:extLst>
          </p:cNvPr>
          <p:cNvSpPr txBox="1"/>
          <p:nvPr/>
        </p:nvSpPr>
        <p:spPr>
          <a:xfrm>
            <a:off x="6096000" y="3554233"/>
            <a:ext cx="5486400" cy="1077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C6EF4-2455-3383-4A4E-FD3C674B48F4}"/>
              </a:ext>
            </a:extLst>
          </p:cNvPr>
          <p:cNvSpPr txBox="1"/>
          <p:nvPr/>
        </p:nvSpPr>
        <p:spPr>
          <a:xfrm>
            <a:off x="6066118" y="4800318"/>
            <a:ext cx="5486400" cy="1077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3543929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80E4-4EC1-D3DD-EBA5-78FC545A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BA66F-0E67-A883-2A1D-34B0CA7A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1071412" cy="54102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Introduction</a:t>
            </a:r>
          </a:p>
          <a:p>
            <a:endParaRPr lang="en-US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Objectives</a:t>
            </a:r>
          </a:p>
          <a:p>
            <a:endParaRPr lang="en-US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Transition model and solver parameters</a:t>
            </a:r>
          </a:p>
          <a:p>
            <a:endParaRPr lang="en-US" sz="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Evaluation of SA - (h)AFT  for 1</a:t>
            </a:r>
            <a:r>
              <a:rPr lang="en-US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st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and 2</a:t>
            </a:r>
            <a:r>
              <a:rPr lang="en-US" baseline="300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nd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mode cases</a:t>
            </a:r>
          </a:p>
          <a:p>
            <a:endParaRPr lang="en-US" sz="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Description of semi-infinite swept wing for analysis of crossflow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Computational setup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LST results</a:t>
            </a:r>
          </a:p>
          <a:p>
            <a:endParaRPr lang="en-US" sz="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Comparison of LST and (h)AFT N-factors for semi-infinite swept wing</a:t>
            </a:r>
          </a:p>
          <a:p>
            <a:pPr lvl="1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Assessment of other transition models </a:t>
            </a:r>
          </a:p>
          <a:p>
            <a:endParaRPr lang="en-US" sz="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Assessment of all models against experimental test cases</a:t>
            </a:r>
          </a:p>
          <a:p>
            <a:endParaRPr lang="en-US" sz="600" dirty="0"/>
          </a:p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EF010-AFA7-34D4-6D8C-DEC50057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C762E-9722-6FA2-4098-002A3844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E9E2B46-A7EA-3C3C-990F-57059D9B0027}"/>
              </a:ext>
            </a:extLst>
          </p:cNvPr>
          <p:cNvSpPr/>
          <p:nvPr/>
        </p:nvSpPr>
        <p:spPr bwMode="auto">
          <a:xfrm>
            <a:off x="510988" y="6013077"/>
            <a:ext cx="448235" cy="23308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04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9250-5A55-CE0A-491B-CC53509CE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E38A8-AA46-5CDB-35EB-A3B7BCD81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SA-based hypersonic AFT model has been implemented in OVERFLOW</a:t>
            </a:r>
          </a:p>
          <a:p>
            <a:pPr lvl="1"/>
            <a:r>
              <a:rPr lang="en-US" sz="1800" dirty="0"/>
              <a:t>Refinements ongoing</a:t>
            </a:r>
          </a:p>
          <a:p>
            <a:endParaRPr lang="en-US" sz="900" dirty="0"/>
          </a:p>
          <a:p>
            <a:r>
              <a:rPr lang="en-US" sz="2000" dirty="0"/>
              <a:t>Multiple transport-based transition models have been evaluated for their performance in predicting transition in 3D hypersonic flows</a:t>
            </a:r>
          </a:p>
          <a:p>
            <a:endParaRPr lang="en-US" sz="900" dirty="0"/>
          </a:p>
          <a:p>
            <a:r>
              <a:rPr lang="en-US" sz="2000" dirty="0"/>
              <a:t>Langtry-Menter model does not predict either experimental transition front well</a:t>
            </a:r>
          </a:p>
          <a:p>
            <a:endParaRPr lang="en-US" sz="900" dirty="0"/>
          </a:p>
          <a:p>
            <a:r>
              <a:rPr lang="en-US" sz="2000" dirty="0" err="1"/>
              <a:t>Hypersonics</a:t>
            </a:r>
            <a:r>
              <a:rPr lang="en-US" sz="2000" dirty="0"/>
              <a:t>-focused models can provide better predictions than low-speed models, but several improvements still necessary</a:t>
            </a:r>
          </a:p>
          <a:p>
            <a:pPr lvl="1"/>
            <a:r>
              <a:rPr lang="en-US" sz="1800" dirty="0"/>
              <a:t>Numerical robustness</a:t>
            </a:r>
          </a:p>
          <a:p>
            <a:pPr lvl="1"/>
            <a:r>
              <a:rPr lang="en-US" sz="1800" dirty="0"/>
              <a:t>Agreement with hydrodynamic stability theory</a:t>
            </a:r>
          </a:p>
          <a:p>
            <a:pPr lvl="1"/>
            <a:r>
              <a:rPr lang="en-US" sz="1800" dirty="0"/>
              <a:t>Definition of freestream parameters and calibration</a:t>
            </a:r>
          </a:p>
          <a:p>
            <a:pPr lvl="1"/>
            <a:endParaRPr lang="en-US" sz="900" dirty="0"/>
          </a:p>
          <a:p>
            <a:r>
              <a:rPr lang="en-US" sz="2000" dirty="0"/>
              <a:t>Model calibration as well as additional model refinements based on current findings are underway</a:t>
            </a:r>
          </a:p>
          <a:p>
            <a:pPr lvl="1"/>
            <a:r>
              <a:rPr lang="en-US" sz="1800" dirty="0"/>
              <a:t>Additional focus on model verification and implementation into other NASA codes (FUN3D)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DDF165-19FD-C018-5CDB-53B41C7BB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B39DBB-66A1-BF0D-A137-5015A0B3D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39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1DE8C-8554-7109-A7E5-A6FF16B6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8817A-13F6-9FE6-1C1F-5B22C3E07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Liu, Z., Lu, Y., Li, J., and Yan, C., “Local Correlation-Based Transition Model for High-Speed Flows,” AIAA Journal, Vol. 60, No. 3, 2022, pp. 1365–1381. </a:t>
            </a:r>
            <a:r>
              <a:rPr lang="en-US" sz="2000" dirty="0">
                <a:hlinkClick r:id="rId2"/>
              </a:rPr>
              <a:t>https://doi.org/10.2514/1.J060994</a:t>
            </a:r>
            <a:r>
              <a:rPr lang="en-US" sz="2000" dirty="0"/>
              <a:t>. </a:t>
            </a:r>
          </a:p>
          <a:p>
            <a:r>
              <a:rPr lang="en-US" sz="2000" dirty="0" err="1"/>
              <a:t>Qiao</a:t>
            </a:r>
            <a:r>
              <a:rPr lang="en-US" sz="2000" dirty="0"/>
              <a:t>, L., Xu, J., Bai, J., and Zhang, Y., “Fully Local Transition Closure Model for Hypersonic Boundary Layers Considering Crossflow Effects,” AIAA Journal, Vol. 59, No. 5, 2021. </a:t>
            </a:r>
            <a:r>
              <a:rPr lang="en-US" sz="2000" dirty="0">
                <a:hlinkClick r:id="rId3"/>
              </a:rPr>
              <a:t>https://doi.org/10.2514/1.J059765</a:t>
            </a:r>
            <a:r>
              <a:rPr lang="en-US" sz="2000" dirty="0"/>
              <a:t>. </a:t>
            </a:r>
          </a:p>
          <a:p>
            <a:r>
              <a:rPr lang="en-US" sz="2000" dirty="0"/>
              <a:t>Liu, Z., Lu, Y., and Yan, C., “Amplification factor transport transition model for high-speed flows,” Computers and Fluids, Vol. 265, 2023, p. 106023. </a:t>
            </a:r>
            <a:r>
              <a:rPr lang="en-US" sz="2000" dirty="0">
                <a:hlinkClick r:id="rId4"/>
              </a:rPr>
              <a:t>https://doi.org/https://doi.org/10.1016/j.compfluid.2023.106023</a:t>
            </a:r>
            <a:r>
              <a:rPr lang="en-US" sz="2000" dirty="0"/>
              <a:t>. </a:t>
            </a:r>
          </a:p>
          <a:p>
            <a:r>
              <a:rPr lang="en-US" sz="2000" dirty="0"/>
              <a:t>Liu, Z., Lu, Y., Xiao, F., and Yan, C., “Further Developments to a Local Correlation-Based Transition Model for </a:t>
            </a:r>
            <a:r>
              <a:rPr lang="en-US" sz="2000" dirty="0" err="1"/>
              <a:t>HypersonicFlows</a:t>
            </a:r>
            <a:r>
              <a:rPr lang="en-US" sz="2000" dirty="0"/>
              <a:t>,” AIAA Journal, Vol. 60, No. 6, 2022, pp. 3909–3916. </a:t>
            </a:r>
            <a:r>
              <a:rPr lang="en-US" sz="2000" dirty="0">
                <a:hlinkClick r:id="rId5"/>
              </a:rPr>
              <a:t>https://doi.org/10.2514/1.J061585</a:t>
            </a:r>
            <a:r>
              <a:rPr lang="en-US" sz="2000" dirty="0"/>
              <a:t>.</a:t>
            </a:r>
          </a:p>
          <a:p>
            <a:r>
              <a:rPr lang="en-US" sz="2000" dirty="0"/>
              <a:t>Vogel, E. A., Venkatachari, B. S., and Choudhari, M., “Evaluation of the SST-and SST-𝛾-models for transition in high-speed boundary layers,” International Journal of Heat and Mass Transfer, Vol. 246, 2025, p. 127006. </a:t>
            </a:r>
            <a:r>
              <a:rPr lang="en-US" sz="2000" dirty="0">
                <a:hlinkClick r:id="rId6"/>
              </a:rPr>
              <a:t>https://doi.org/https://doi.org/10.1016/j.ĳheatmasstransfer.2025.127006</a:t>
            </a:r>
            <a:r>
              <a:rPr lang="en-US" sz="2000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35A59F-9268-0E0F-4B16-4677F63A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5CFDE-A5A8-6C26-EB6C-17FCE0CB7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78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7AEEE-6CDB-A0C8-7633-93489907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8FF19-38CD-A4D6-5F3D-64651C6B6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This research is sponsored by the NASA Hypersonic Technology Project (HTP)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effectLst/>
              </a:rPr>
              <a:t>Computations included in this work were utilized the LaRC K midrange supercomputing cluster.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Visualization of the BOLT ground test experiment is included with permission from Bradley Wheaton and Dennis </a:t>
            </a:r>
            <a:r>
              <a:rPr lang="en-US"/>
              <a:t>Berridge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1E59B-71B5-0997-570D-0AE561C9A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8E66D-4F7D-0BB5-F121-A99FB00FD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9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283B03-8D4E-2C0B-920E-B61691B08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530" y="1654736"/>
            <a:ext cx="8682939" cy="1362075"/>
          </a:xfrm>
        </p:spPr>
        <p:txBody>
          <a:bodyPr/>
          <a:lstStyle/>
          <a:p>
            <a:r>
              <a:rPr lang="en-US" dirty="0"/>
              <a:t>Backup/Supplemental Slides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FAA66-A761-A970-774F-808099B3F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0FDC2-B450-6C7A-E176-86C919999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92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2C33F-6EE1-7DD1-393C-026BDC8F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FBB0-C531-B27F-B976-3E0DDA82B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Present the initial implementation of the SA-(h)AFT transport-based transition model in OVERFLOW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Utilize LST comparisons to evaluate the AFT model’s ability to predict crossflow-induced transition</a:t>
            </a:r>
          </a:p>
          <a:p>
            <a:pPr lvl="1"/>
            <a:r>
              <a:rPr lang="en-US" dirty="0"/>
              <a:t>Also assess crossflow transition for the SST-𝛾 and SST-𝛾-𝜈</a:t>
            </a:r>
            <a:r>
              <a:rPr lang="en-US" baseline="-25000" dirty="0"/>
              <a:t>L</a:t>
            </a:r>
            <a:r>
              <a:rPr lang="en-US" dirty="0"/>
              <a:t> models that have been previously studied for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mode cases</a:t>
            </a:r>
          </a:p>
          <a:p>
            <a:pPr marL="400050" lvl="1" indent="0">
              <a:buNone/>
            </a:pPr>
            <a:endParaRPr lang="en-US" dirty="0"/>
          </a:p>
          <a:p>
            <a:pPr marL="857250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Evaluate all 3 models against experimental test cases with crossflow instabilities in supersonic/hypersonic flow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B9D326-36C2-EDC8-FCD1-2758625C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C9EF63-35A5-BBD0-7E12-6951EB17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96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43292-F344-DD61-38E1-C49BA21FD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SST</a:t>
            </a:r>
            <a:r>
              <a:rPr lang="en-US" dirty="0"/>
              <a:t>-𝛾 </a:t>
            </a:r>
            <a:r>
              <a:rPr lang="en-US" sz="2800" dirty="0"/>
              <a:t>model of Liu et al. (2022)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59F8A-50E2-1273-89FD-A448AED6E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313890" cy="5410200"/>
          </a:xfrm>
        </p:spPr>
        <p:txBody>
          <a:bodyPr/>
          <a:lstStyle/>
          <a:p>
            <a:r>
              <a:rPr lang="en-US" dirty="0"/>
              <a:t>Extends the logic of Langtry-</a:t>
            </a:r>
            <a:r>
              <a:rPr lang="en-US" dirty="0" err="1"/>
              <a:t>Menter</a:t>
            </a:r>
            <a:r>
              <a:rPr lang="en-US" dirty="0"/>
              <a:t> transition model to </a:t>
            </a:r>
            <a:r>
              <a:rPr lang="en-US" dirty="0" err="1"/>
              <a:t>hypersonics</a:t>
            </a:r>
            <a:r>
              <a:rPr lang="en-US" dirty="0"/>
              <a:t>-relevant instabilities</a:t>
            </a:r>
          </a:p>
          <a:p>
            <a:endParaRPr lang="en-US" dirty="0"/>
          </a:p>
          <a:p>
            <a:r>
              <a:rPr lang="en-US" dirty="0"/>
              <a:t>Transition mechanisms involving 1</a:t>
            </a:r>
            <a:r>
              <a:rPr lang="en-US" baseline="30000" dirty="0"/>
              <a:t>st</a:t>
            </a:r>
            <a:r>
              <a:rPr lang="en-US" dirty="0"/>
              <a:t>− and 2</a:t>
            </a:r>
            <a:r>
              <a:rPr lang="en-US" baseline="30000" dirty="0"/>
              <a:t>nd</a:t>
            </a:r>
            <a:r>
              <a:rPr lang="en-US" dirty="0"/>
              <a:t>−mode instabilities are grouped together in streamwise onset function </a:t>
            </a:r>
          </a:p>
          <a:p>
            <a:pPr lvl="1"/>
            <a:r>
              <a:rPr lang="en-US" dirty="0"/>
              <a:t>Simplified implementation, but questions of physical validity</a:t>
            </a:r>
          </a:p>
          <a:p>
            <a:pPr lvl="1"/>
            <a:endParaRPr lang="en-US" dirty="0"/>
          </a:p>
          <a:p>
            <a:r>
              <a:rPr lang="en-US" dirty="0"/>
              <a:t>“Streamwise” and crossflow functions compete with one another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9D82C0-71E5-E905-C586-2119B1567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677A2-4EC6-D899-1E4A-8418C7BA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7527D4-7909-282C-96BB-A7ECD3F27854}"/>
                  </a:ext>
                </a:extLst>
              </p:cNvPr>
              <p:cNvSpPr txBox="1"/>
              <p:nvPr/>
            </p:nvSpPr>
            <p:spPr>
              <a:xfrm>
                <a:off x="6141288" y="1664100"/>
                <a:ext cx="5313891" cy="62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𝜌𝛾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𝑅𝑒</m:t>
                          </m:r>
                        </m:den>
                      </m:f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𝜕𝛾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7527D4-7909-282C-96BB-A7ECD3F278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288" y="1664100"/>
                <a:ext cx="5313891" cy="625364"/>
              </a:xfrm>
              <a:prstGeom prst="rect">
                <a:avLst/>
              </a:prstGeom>
              <a:blipFill>
                <a:blip r:embed="rId2"/>
                <a:stretch>
                  <a:fillRect l="-239" t="-2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643034-236F-A23D-B3A2-09C7A1032A02}"/>
                  </a:ext>
                </a:extLst>
              </p:cNvPr>
              <p:cNvSpPr txBox="1"/>
              <p:nvPr/>
            </p:nvSpPr>
            <p:spPr>
              <a:xfrm>
                <a:off x="6972373" y="3030743"/>
                <a:ext cx="2629502" cy="299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𝑜𝑛𝑠𝑒𝑡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8643034-236F-A23D-B3A2-09C7A1032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373" y="3030743"/>
                <a:ext cx="2629502" cy="299184"/>
              </a:xfrm>
              <a:prstGeom prst="rect">
                <a:avLst/>
              </a:prstGeom>
              <a:blipFill>
                <a:blip r:embed="rId3"/>
                <a:stretch>
                  <a:fillRect l="-2899" t="-4000" r="-1932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2AD88D-52D5-D7CA-25C1-A41D34C5E90B}"/>
                  </a:ext>
                </a:extLst>
              </p:cNvPr>
              <p:cNvSpPr txBox="1"/>
              <p:nvPr/>
            </p:nvSpPr>
            <p:spPr>
              <a:xfrm>
                <a:off x="6816185" y="4188853"/>
                <a:ext cx="324980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𝑜𝑛𝑠𝑒𝑡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𝑚𝑎𝑥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𝑜𝑛𝑠𝑒𝑡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𝑜𝑛𝑠𝑒𝑡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𝑐𝑓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2AD88D-52D5-D7CA-25C1-A41D34C5E9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185" y="4188853"/>
                <a:ext cx="3249800" cy="307777"/>
              </a:xfrm>
              <a:prstGeom prst="rect">
                <a:avLst/>
              </a:prstGeom>
              <a:blipFill>
                <a:blip r:embed="rId4"/>
                <a:stretch>
                  <a:fillRect l="-1946" r="-778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80F1F1-FA9C-728A-DA3F-354D507E71BB}"/>
                  </a:ext>
                </a:extLst>
              </p:cNvPr>
              <p:cNvSpPr txBox="1"/>
              <p:nvPr/>
            </p:nvSpPr>
            <p:spPr>
              <a:xfrm>
                <a:off x="8872622" y="4893711"/>
                <a:ext cx="3063403" cy="67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𝑜𝑛𝑠𝑒𝑡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𝑐𝑓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𝑐𝑓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𝑐𝑓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𝑐𝑟𝑖𝑡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180F1F1-FA9C-728A-DA3F-354D507E7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622" y="4893711"/>
                <a:ext cx="3063403" cy="671209"/>
              </a:xfrm>
              <a:prstGeom prst="rect">
                <a:avLst/>
              </a:prstGeom>
              <a:blipFill>
                <a:blip r:embed="rId5"/>
                <a:stretch>
                  <a:fillRect l="-2066" t="-185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20BCA8-3A6A-5CF1-6053-7293E1FCEE37}"/>
                  </a:ext>
                </a:extLst>
              </p:cNvPr>
              <p:cNvSpPr txBox="1"/>
              <p:nvPr/>
            </p:nvSpPr>
            <p:spPr>
              <a:xfrm>
                <a:off x="5605408" y="5143368"/>
                <a:ext cx="2957929" cy="6517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𝑜𝑛𝑠𝑒𝑡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20BCA8-3A6A-5CF1-6053-7293E1FCE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408" y="5143368"/>
                <a:ext cx="2957929" cy="651717"/>
              </a:xfrm>
              <a:prstGeom prst="rect">
                <a:avLst/>
              </a:prstGeom>
              <a:blipFill>
                <a:blip r:embed="rId6"/>
                <a:stretch>
                  <a:fillRect t="-192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0CAA11-EF1B-17C3-BE99-DFC63E0573EF}"/>
              </a:ext>
            </a:extLst>
          </p:cNvPr>
          <p:cNvCxnSpPr>
            <a:cxnSpLocks/>
          </p:cNvCxnSpPr>
          <p:nvPr/>
        </p:nvCxnSpPr>
        <p:spPr>
          <a:xfrm flipH="1">
            <a:off x="7151482" y="2194560"/>
            <a:ext cx="1030410" cy="836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F05159-2F7C-F289-C05A-FE5BF48DB517}"/>
              </a:ext>
            </a:extLst>
          </p:cNvPr>
          <p:cNvCxnSpPr>
            <a:cxnSpLocks/>
          </p:cNvCxnSpPr>
          <p:nvPr/>
        </p:nvCxnSpPr>
        <p:spPr>
          <a:xfrm flipH="1">
            <a:off x="7223013" y="3385899"/>
            <a:ext cx="958879" cy="866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AD60FA-7B64-B489-7212-72B0CB0D5F53}"/>
              </a:ext>
            </a:extLst>
          </p:cNvPr>
          <p:cNvCxnSpPr>
            <a:cxnSpLocks/>
          </p:cNvCxnSpPr>
          <p:nvPr/>
        </p:nvCxnSpPr>
        <p:spPr>
          <a:xfrm flipH="1">
            <a:off x="6113221" y="4572830"/>
            <a:ext cx="2450116" cy="807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9BC11A-1708-9A5C-82E3-941835D79BAC}"/>
              </a:ext>
            </a:extLst>
          </p:cNvPr>
          <p:cNvCxnSpPr>
            <a:cxnSpLocks/>
          </p:cNvCxnSpPr>
          <p:nvPr/>
        </p:nvCxnSpPr>
        <p:spPr>
          <a:xfrm>
            <a:off x="9300666" y="4568853"/>
            <a:ext cx="0" cy="5760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076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A2E2-E71A-123F-1393-0D97FF8C5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SST-𝛾-𝜈</a:t>
            </a:r>
            <a:r>
              <a:rPr lang="en-US" sz="2800" baseline="-25000" dirty="0"/>
              <a:t>L </a:t>
            </a:r>
            <a:r>
              <a:rPr lang="en-US" sz="2800" dirty="0"/>
              <a:t>model of </a:t>
            </a:r>
            <a:r>
              <a:rPr lang="en-US" sz="2800" dirty="0" err="1"/>
              <a:t>Qiao</a:t>
            </a:r>
            <a:r>
              <a:rPr lang="en-US" sz="2800" dirty="0"/>
              <a:t> et al. (2021)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A6370-F06C-BB4F-829E-FC3666EAB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914400"/>
            <a:ext cx="4968857" cy="5410200"/>
          </a:xfrm>
        </p:spPr>
        <p:txBody>
          <a:bodyPr/>
          <a:lstStyle/>
          <a:p>
            <a:r>
              <a:rPr lang="en-US" dirty="0"/>
              <a:t>Extension of work by Warren and Hassan (1998), Papp and Dash (2002)</a:t>
            </a:r>
          </a:p>
          <a:p>
            <a:endParaRPr lang="en-US" dirty="0"/>
          </a:p>
          <a:p>
            <a:r>
              <a:rPr lang="en-US" dirty="0"/>
              <a:t>Transition predicted based on “laminar eddy viscosity” </a:t>
            </a:r>
          </a:p>
          <a:p>
            <a:pPr lvl="1"/>
            <a:r>
              <a:rPr lang="en-US" dirty="0"/>
              <a:t>Measure of fluctuation kinetic energy in the pre-transition   laminar boundary layer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All modes (1</a:t>
            </a:r>
            <a:r>
              <a:rPr lang="en-US" baseline="30000" dirty="0"/>
              <a:t>st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, and crossflow) contribute additively to transition</a:t>
            </a:r>
          </a:p>
          <a:p>
            <a:pPr lvl="1"/>
            <a:r>
              <a:rPr lang="en-US" dirty="0"/>
              <a:t>Difficult to study any in isolation</a:t>
            </a:r>
          </a:p>
          <a:p>
            <a:pPr lvl="1"/>
            <a:r>
              <a:rPr lang="en-US" dirty="0"/>
              <a:t>Known calibration challenges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8B802C-DD2C-7807-DB07-D6FAD38A1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72C79-B6CD-8344-3F76-AD989BFCF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57DC2F-DF90-9939-252D-DBF2150C8B08}"/>
                  </a:ext>
                </a:extLst>
              </p:cNvPr>
              <p:cNvSpPr txBox="1"/>
              <p:nvPr/>
            </p:nvSpPr>
            <p:spPr>
              <a:xfrm>
                <a:off x="6196947" y="1496437"/>
                <a:ext cx="5313891" cy="62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𝜌𝛾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𝑅𝑒</m:t>
                          </m:r>
                        </m:den>
                      </m:f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𝜕𝛾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57DC2F-DF90-9939-252D-DBF2150C8B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947" y="1496437"/>
                <a:ext cx="5313891" cy="625364"/>
              </a:xfrm>
              <a:prstGeom prst="rect">
                <a:avLst/>
              </a:prstGeom>
              <a:blipFill>
                <a:blip r:embed="rId2"/>
                <a:stretch>
                  <a:fillRect l="-239" t="-196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7A2114-B557-6F62-E892-AF97C387F8B6}"/>
                  </a:ext>
                </a:extLst>
              </p:cNvPr>
              <p:cNvSpPr txBox="1"/>
              <p:nvPr/>
            </p:nvSpPr>
            <p:spPr>
              <a:xfrm>
                <a:off x="5506895" y="3700579"/>
                <a:ext cx="6409062" cy="62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𝑅𝑒</m:t>
                          </m:r>
                        </m:den>
                      </m:f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</m:sub>
                              </m:sSub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7A2114-B557-6F62-E892-AF97C387F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895" y="3700579"/>
                <a:ext cx="6409062" cy="625364"/>
              </a:xfrm>
              <a:prstGeom prst="rect">
                <a:avLst/>
              </a:prstGeom>
              <a:blipFill>
                <a:blip r:embed="rId3"/>
                <a:stretch>
                  <a:fillRect t="-2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ED0861-F284-BEDE-DA1B-E39A73F0798D}"/>
                  </a:ext>
                </a:extLst>
              </p:cNvPr>
              <p:cNvSpPr txBox="1"/>
              <p:nvPr/>
            </p:nvSpPr>
            <p:spPr>
              <a:xfrm>
                <a:off x="5664515" y="4759371"/>
                <a:ext cx="6093822" cy="398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</m:sub>
                      </m:sSub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ED0861-F284-BEDE-DA1B-E39A73F07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515" y="4759371"/>
                <a:ext cx="6093822" cy="398635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B4B6EA-A398-6784-1F5F-FFDD24422DA2}"/>
                  </a:ext>
                </a:extLst>
              </p:cNvPr>
              <p:cNvSpPr txBox="1"/>
              <p:nvPr/>
            </p:nvSpPr>
            <p:spPr>
              <a:xfrm>
                <a:off x="5648613" y="5586536"/>
                <a:ext cx="6093822" cy="391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𝑐𝑓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B4B6EA-A398-6784-1F5F-FFDD24422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613" y="5586536"/>
                <a:ext cx="6093822" cy="391582"/>
              </a:xfrm>
              <a:prstGeom prst="rect">
                <a:avLst/>
              </a:prstGeom>
              <a:blipFill>
                <a:blip r:embed="rId5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0F46A2-7C84-FB08-B114-FE3F3B22D393}"/>
                  </a:ext>
                </a:extLst>
              </p:cNvPr>
              <p:cNvSpPr txBox="1"/>
              <p:nvPr/>
            </p:nvSpPr>
            <p:spPr>
              <a:xfrm>
                <a:off x="6932609" y="2462616"/>
                <a:ext cx="366792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𝑜𝑛𝑠𝑒𝑡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0F46A2-7C84-FB08-B114-FE3F3B22D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609" y="2462616"/>
                <a:ext cx="3667927" cy="430887"/>
              </a:xfrm>
              <a:prstGeom prst="rect">
                <a:avLst/>
              </a:prstGeom>
              <a:blipFill>
                <a:blip r:embed="rId6"/>
                <a:stretch>
                  <a:fillRect l="-1379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510513-BA05-3C07-4E7F-05278A43D77E}"/>
              </a:ext>
            </a:extLst>
          </p:cNvPr>
          <p:cNvCxnSpPr>
            <a:cxnSpLocks/>
          </p:cNvCxnSpPr>
          <p:nvPr/>
        </p:nvCxnSpPr>
        <p:spPr>
          <a:xfrm flipH="1">
            <a:off x="7151661" y="1977781"/>
            <a:ext cx="1062994" cy="6116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D5A91F4-28C7-F284-59E6-8D8512AE7373}"/>
              </a:ext>
            </a:extLst>
          </p:cNvPr>
          <p:cNvCxnSpPr>
            <a:cxnSpLocks/>
          </p:cNvCxnSpPr>
          <p:nvPr/>
        </p:nvCxnSpPr>
        <p:spPr>
          <a:xfrm>
            <a:off x="7889389" y="4229478"/>
            <a:ext cx="117574" cy="545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4977E0-6B3E-145E-C62E-8658C599744E}"/>
              </a:ext>
            </a:extLst>
          </p:cNvPr>
          <p:cNvCxnSpPr>
            <a:cxnSpLocks/>
          </p:cNvCxnSpPr>
          <p:nvPr/>
        </p:nvCxnSpPr>
        <p:spPr>
          <a:xfrm flipH="1">
            <a:off x="7889389" y="5118935"/>
            <a:ext cx="1081449" cy="5527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262176-E00A-3F5F-C976-D85931C762EA}"/>
              </a:ext>
            </a:extLst>
          </p:cNvPr>
          <p:cNvCxnSpPr>
            <a:cxnSpLocks/>
          </p:cNvCxnSpPr>
          <p:nvPr/>
        </p:nvCxnSpPr>
        <p:spPr>
          <a:xfrm>
            <a:off x="8760241" y="3024143"/>
            <a:ext cx="0" cy="754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674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D1C5A2-3A80-FCD5-8095-BE6684F3E4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21" r="484"/>
          <a:stretch/>
        </p:blipFill>
        <p:spPr>
          <a:xfrm>
            <a:off x="6261447" y="1624948"/>
            <a:ext cx="5561906" cy="3989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4434C-0389-EA99-2359-4D2321B7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Transition Modeling Activities a LaRC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555B2-B381-025C-5CEF-F57D4B9C9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561906" cy="5410200"/>
          </a:xfrm>
        </p:spPr>
        <p:txBody>
          <a:bodyPr/>
          <a:lstStyle/>
          <a:p>
            <a:r>
              <a:rPr lang="en-US" dirty="0"/>
              <a:t>LASTRAC-OVERFLOW coupling provides another avenue for transition prediction without additional transport equations</a:t>
            </a:r>
          </a:p>
          <a:p>
            <a:pPr lvl="1"/>
            <a:r>
              <a:rPr lang="en-US" dirty="0"/>
              <a:t>Capabilities developed for coupled solver are generally AFT-compatible</a:t>
            </a:r>
          </a:p>
          <a:p>
            <a:pPr lvl="1"/>
            <a:r>
              <a:rPr lang="en-US" dirty="0"/>
              <a:t>Compatible with OVERFLOW and FUN3D</a:t>
            </a:r>
          </a:p>
          <a:p>
            <a:pPr lvl="1"/>
            <a:r>
              <a:rPr lang="en-US" dirty="0"/>
              <a:t>Parallel efforts in low-speed and transonic transition prediction </a:t>
            </a:r>
          </a:p>
          <a:p>
            <a:endParaRPr lang="en-US" dirty="0"/>
          </a:p>
          <a:p>
            <a:r>
              <a:rPr lang="en-US" dirty="0"/>
              <a:t>Tuning, evaluation, extension, and development of novel transport-based transition models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7D1C4-32E5-45F2-4EBF-DBD17BF5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50899-078E-091D-1747-8B1E36F9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30CCF3-8BCA-1EE8-8D85-ED131D15CE99}"/>
              </a:ext>
            </a:extLst>
          </p:cNvPr>
          <p:cNvSpPr txBox="1"/>
          <p:nvPr/>
        </p:nvSpPr>
        <p:spPr>
          <a:xfrm>
            <a:off x="6171506" y="5582350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 identification via coupled LST for JAXA Mach 2 Cone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8B0738-A7AA-1E3E-DB9C-9B8728BAEA83}"/>
              </a:ext>
            </a:extLst>
          </p:cNvPr>
          <p:cNvSpPr txBox="1"/>
          <p:nvPr/>
        </p:nvSpPr>
        <p:spPr>
          <a:xfrm>
            <a:off x="6171506" y="1624948"/>
            <a:ext cx="165684" cy="1555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EE5E9-C500-9C2E-BD09-F58B806F59B9}"/>
              </a:ext>
            </a:extLst>
          </p:cNvPr>
          <p:cNvSpPr txBox="1"/>
          <p:nvPr/>
        </p:nvSpPr>
        <p:spPr>
          <a:xfrm>
            <a:off x="6261447" y="4925880"/>
            <a:ext cx="73570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AAA57D-3C2F-49DA-D166-5B571627AF1A}"/>
              </a:ext>
            </a:extLst>
          </p:cNvPr>
          <p:cNvSpPr txBox="1"/>
          <p:nvPr/>
        </p:nvSpPr>
        <p:spPr>
          <a:xfrm>
            <a:off x="9491001" y="4945596"/>
            <a:ext cx="23562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83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8A3AB8-B41E-70B0-2736-973929A0E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905" y="3799954"/>
            <a:ext cx="8189495" cy="26839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44434C-0389-EA99-2359-4D2321B7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Transition Modeling Activities a LaRC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555B2-B381-025C-5CEF-F57D4B9C9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5759116" cy="3064042"/>
          </a:xfrm>
        </p:spPr>
        <p:txBody>
          <a:bodyPr/>
          <a:lstStyle/>
          <a:p>
            <a:r>
              <a:rPr lang="en-US" dirty="0"/>
              <a:t>Critical N-factor correlation for 2</a:t>
            </a:r>
            <a:r>
              <a:rPr lang="en-US" baseline="30000" dirty="0"/>
              <a:t>nd</a:t>
            </a:r>
            <a:r>
              <a:rPr lang="en-US" dirty="0"/>
              <a:t> mode</a:t>
            </a:r>
          </a:p>
          <a:p>
            <a:pPr lvl="1"/>
            <a:r>
              <a:rPr lang="en-US" dirty="0"/>
              <a:t>Expand applicability of AFT to additional cases</a:t>
            </a:r>
          </a:p>
          <a:p>
            <a:pPr lvl="1"/>
            <a:endParaRPr lang="en-US" dirty="0"/>
          </a:p>
          <a:p>
            <a:r>
              <a:rPr lang="en-US" dirty="0"/>
              <a:t>Improved intermittency modeling </a:t>
            </a:r>
          </a:p>
          <a:p>
            <a:pPr lvl="1"/>
            <a:r>
              <a:rPr lang="en-US" dirty="0"/>
              <a:t>Allow for the capturing of “overshoot” of turbulent heat flux at transition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7D1C4-32E5-45F2-4EBF-DBD17BF5C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50899-078E-091D-1747-8B1E36F9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1" name="Picture 10" descr="Chart, line chart&#10;&#10;AI-generated content may be incorrect.">
            <a:extLst>
              <a:ext uri="{FF2B5EF4-FFF2-40B4-BE49-F238E27FC236}">
                <a16:creationId xmlns:a16="http://schemas.microsoft.com/office/drawing/2014/main" id="{A5639840-477B-A00C-E5FB-9F64C0A2FC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14" b="1235"/>
          <a:stretch/>
        </p:blipFill>
        <p:spPr>
          <a:xfrm>
            <a:off x="8406063" y="914401"/>
            <a:ext cx="3205619" cy="28550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4C029B-AF44-F113-97B0-669CD313BDA0}"/>
              </a:ext>
            </a:extLst>
          </p:cNvPr>
          <p:cNvSpPr txBox="1"/>
          <p:nvPr/>
        </p:nvSpPr>
        <p:spPr>
          <a:xfrm>
            <a:off x="6232358" y="1526295"/>
            <a:ext cx="23100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Mach 6 Cone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Tuned intermittency to capture overshoot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B8D90F-BD1F-5727-6512-FEF962052F0D}"/>
              </a:ext>
            </a:extLst>
          </p:cNvPr>
          <p:cNvSpPr txBox="1"/>
          <p:nvPr/>
        </p:nvSpPr>
        <p:spPr>
          <a:xfrm>
            <a:off x="70130" y="4681789"/>
            <a:ext cx="2150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Critical N-factor for transition onset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F0D783-003A-0BA6-77B4-AA76953C9032}"/>
              </a:ext>
            </a:extLst>
          </p:cNvPr>
          <p:cNvSpPr txBox="1"/>
          <p:nvPr/>
        </p:nvSpPr>
        <p:spPr>
          <a:xfrm>
            <a:off x="6880157" y="3784538"/>
            <a:ext cx="874643" cy="2756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06CAF4-CEAA-D63D-2FF4-1B7508B71F43}"/>
              </a:ext>
            </a:extLst>
          </p:cNvPr>
          <p:cNvSpPr txBox="1"/>
          <p:nvPr/>
        </p:nvSpPr>
        <p:spPr>
          <a:xfrm>
            <a:off x="1862785" y="3813672"/>
            <a:ext cx="874643" cy="2756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176E5A-4083-5DC8-C529-27110073658A}"/>
              </a:ext>
            </a:extLst>
          </p:cNvPr>
          <p:cNvSpPr txBox="1"/>
          <p:nvPr/>
        </p:nvSpPr>
        <p:spPr>
          <a:xfrm>
            <a:off x="4040498" y="3848091"/>
            <a:ext cx="1477707" cy="2756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2339952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80E4-4EC1-D3DD-EBA5-78FC545A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BA66F-0E67-A883-2A1D-34B0CA7A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1071412" cy="54102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Introduction</a:t>
            </a:r>
          </a:p>
          <a:p>
            <a:endParaRPr lang="en-US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Objectives</a:t>
            </a:r>
          </a:p>
          <a:p>
            <a:endParaRPr lang="en-US" sz="800" dirty="0"/>
          </a:p>
          <a:p>
            <a:r>
              <a:rPr lang="en-US" dirty="0"/>
              <a:t>Transition model and solver parameters</a:t>
            </a:r>
          </a:p>
          <a:p>
            <a:endParaRPr lang="en-US" sz="600" dirty="0"/>
          </a:p>
          <a:p>
            <a:r>
              <a:rPr lang="en-US" dirty="0"/>
              <a:t>Evaluation of SA - (h)AFT  for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mode cases</a:t>
            </a:r>
          </a:p>
          <a:p>
            <a:endParaRPr lang="en-US" sz="600" dirty="0"/>
          </a:p>
          <a:p>
            <a:r>
              <a:rPr lang="en-US" dirty="0"/>
              <a:t>Description of semi-infinite swept wing for analysis of crossflow</a:t>
            </a:r>
          </a:p>
          <a:p>
            <a:pPr lvl="1"/>
            <a:r>
              <a:rPr lang="en-US" dirty="0"/>
              <a:t>Computational setup</a:t>
            </a:r>
          </a:p>
          <a:p>
            <a:pPr lvl="1"/>
            <a:r>
              <a:rPr lang="en-US" dirty="0"/>
              <a:t>LST results</a:t>
            </a:r>
          </a:p>
          <a:p>
            <a:endParaRPr lang="en-US" sz="600" dirty="0"/>
          </a:p>
          <a:p>
            <a:r>
              <a:rPr lang="en-US" dirty="0"/>
              <a:t>Comparison of LST and (h)AFT N-factors for semi-infinite swept wing</a:t>
            </a:r>
          </a:p>
          <a:p>
            <a:pPr lvl="1"/>
            <a:r>
              <a:rPr lang="en-US" dirty="0"/>
              <a:t>Assessment of other transition models </a:t>
            </a:r>
          </a:p>
          <a:p>
            <a:endParaRPr lang="en-US" sz="600" dirty="0"/>
          </a:p>
          <a:p>
            <a:r>
              <a:rPr lang="en-US" dirty="0"/>
              <a:t>Assessment of all models against experimental test cases</a:t>
            </a:r>
          </a:p>
          <a:p>
            <a:endParaRPr lang="en-US" sz="600" dirty="0"/>
          </a:p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EF010-AFA7-34D4-6D8C-DEC50057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C762E-9722-6FA2-4098-002A3844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01EEBE2-0ADE-0A3F-C185-3C71FB243930}"/>
              </a:ext>
            </a:extLst>
          </p:cNvPr>
          <p:cNvSpPr/>
          <p:nvPr/>
        </p:nvSpPr>
        <p:spPr bwMode="auto">
          <a:xfrm>
            <a:off x="484094" y="2196353"/>
            <a:ext cx="448235" cy="23308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031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5271-DF8E-4446-8755-4A4393077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SA-AFT inspired by SST-AFT model of Liu et al. (2023)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BD0C1-F3A6-95C4-4927-E8DE48160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4839703" cy="5943600"/>
          </a:xfrm>
        </p:spPr>
        <p:txBody>
          <a:bodyPr/>
          <a:lstStyle/>
          <a:p>
            <a:r>
              <a:rPr lang="en-US" dirty="0"/>
              <a:t>Extension of Coder and </a:t>
            </a:r>
            <a:r>
              <a:rPr lang="en-US" dirty="0" err="1"/>
              <a:t>Maughmer</a:t>
            </a:r>
            <a:r>
              <a:rPr lang="en-US" dirty="0"/>
              <a:t> (2014) AFT model to hypersonic flows</a:t>
            </a:r>
          </a:p>
          <a:p>
            <a:pPr lvl="1"/>
            <a:r>
              <a:rPr lang="en-US" dirty="0"/>
              <a:t>Tracks N-factor for 1</a:t>
            </a:r>
            <a:r>
              <a:rPr lang="en-US" baseline="30000" dirty="0"/>
              <a:t>st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, and crossflow modes individually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Critical N-factor estimated by modified Mack’s correlation </a:t>
            </a:r>
          </a:p>
          <a:p>
            <a:pPr lvl="1"/>
            <a:r>
              <a:rPr lang="en-US" dirty="0"/>
              <a:t>Limits applicability for 2</a:t>
            </a:r>
            <a:r>
              <a:rPr lang="en-US" baseline="30000" dirty="0"/>
              <a:t>nd</a:t>
            </a:r>
            <a:r>
              <a:rPr lang="en-US" dirty="0"/>
              <a:t> mode</a:t>
            </a:r>
          </a:p>
          <a:p>
            <a:pPr lvl="1"/>
            <a:r>
              <a:rPr lang="en-US" dirty="0"/>
              <a:t>Includes and algebraic correlation to supplement 2</a:t>
            </a:r>
            <a:r>
              <a:rPr lang="en-US" baseline="30000" dirty="0"/>
              <a:t>nd</a:t>
            </a:r>
            <a:r>
              <a:rPr lang="en-US" dirty="0"/>
              <a:t> mode transport</a:t>
            </a:r>
          </a:p>
          <a:p>
            <a:pPr lvl="1"/>
            <a:endParaRPr lang="en-US" dirty="0"/>
          </a:p>
          <a:p>
            <a:r>
              <a:rPr lang="en-US" dirty="0"/>
              <a:t>Coupled to SA turbulence model</a:t>
            </a:r>
          </a:p>
          <a:p>
            <a:pPr lvl="1"/>
            <a:r>
              <a:rPr lang="en-US" dirty="0"/>
              <a:t>Novel capability for high-speed flows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A94AC-CE8F-D0A3-110E-3F6BECF8E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026A0-0B54-4917-DEB8-7B4167C93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ABF8B6-A052-0FF2-A1C3-7170404A5603}"/>
                  </a:ext>
                </a:extLst>
              </p:cNvPr>
              <p:cNvSpPr txBox="1"/>
              <p:nvPr/>
            </p:nvSpPr>
            <p:spPr>
              <a:xfrm>
                <a:off x="4966867" y="4261486"/>
                <a:ext cx="7648074" cy="19375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𝜌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Ω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𝑜𝑛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𝑔𝑟𝑜𝑤𝑡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𝑑𝑅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sub>
                        </m:sSub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f>
                          <m:f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𝜌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Ω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𝑜𝑛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𝑔𝑟𝑜𝑤𝑡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sub>
                    </m:sSub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𝑑𝑅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sub>
                        </m:sSub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f>
                          <m:f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𝑐𝑓</m:t>
                            </m:r>
                          </m:sub>
                        </m:sSub>
                      </m:e>
                    </m:d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𝑐𝑓</m:t>
                            </m:r>
                          </m:sub>
                        </m:sSub>
                      </m:e>
                    </m:d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𝜌</m:t>
                    </m:r>
                    <m:r>
                      <m:rPr>
                        <m:sty m:val="p"/>
                      </m:rPr>
                      <a:rPr lang="en-US" sz="1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Ω</m:t>
                    </m:r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𝑜𝑛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𝑐𝑓</m:t>
                        </m:r>
                      </m:sub>
                    </m:sSub>
                    <m:sSub>
                      <m:sSub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𝑔𝑟𝑜𝑤𝑡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𝑐𝑓</m:t>
                        </m:r>
                      </m:sub>
                    </m:sSub>
                    <m:f>
                      <m:f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𝑐𝑓</m:t>
                            </m:r>
                          </m:sub>
                        </m:sSub>
                      </m:num>
                      <m:den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𝑑𝑅</m:t>
                        </m:r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𝜃</m:t>
                            </m:r>
                          </m:sub>
                        </m:sSub>
                      </m:den>
                    </m:f>
                    <m:r>
                      <a:rPr lang="en-US" sz="1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𝑐𝑓</m:t>
                            </m:r>
                          </m:sub>
                        </m:sSub>
                        <m:d>
                          <m:d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  <m:f>
                          <m:fPr>
                            <m:ctrlP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𝑐𝑓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r>
                          <a:rPr lang="en-US" sz="1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1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ABF8B6-A052-0FF2-A1C3-7170404A5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867" y="4261486"/>
                <a:ext cx="7648074" cy="19375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D4830F-6F8B-F49E-6CB5-FFCE404CA49F}"/>
                  </a:ext>
                </a:extLst>
              </p:cNvPr>
              <p:cNvSpPr txBox="1"/>
              <p:nvPr/>
            </p:nvSpPr>
            <p:spPr>
              <a:xfrm>
                <a:off x="5293896" y="961817"/>
                <a:ext cx="6288504" cy="1403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  <m:acc>
                            <m:accPr>
                              <m:chr m:val="̃"/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</m:d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𝑗</m:t>
                              </m:r>
                            </m:sub>
                          </m:sSub>
                          <m:acc>
                            <m:accPr>
                              <m:chr m:val="̃"/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</m:d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̂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</m:acc>
                      <m:acc>
                        <m:accPr>
                          <m:chr m:val="̃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e>
                      </m:acc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𝜌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𝑤</m:t>
                              </m:r>
                            </m:sub>
                          </m:sSub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acc>
                                    <m:accPr>
                                      <m:chr m:val="̃"/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𝜈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1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  <m:d>
                                <m:d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𝜈</m:t>
                                  </m:r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 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𝜈</m:t>
                                      </m:r>
                                    </m:e>
                                  </m:acc>
                                </m:e>
                              </m:d>
                              <m:f>
                                <m:f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𝜈</m:t>
                                      </m:r>
                                    </m:e>
                                  </m:acc>
                                </m:num>
                                <m:den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𝜈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 </m:t>
                          </m:r>
                          <m:acc>
                            <m:accPr>
                              <m:chr m:val="̃"/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</m:d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𝜈</m:t>
                              </m:r>
                            </m:e>
                          </m:acc>
                        </m:num>
                        <m:den>
                          <m:r>
                            <a:rPr lang="en-US" sz="1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D4830F-6F8B-F49E-6CB5-FFCE404CA4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3896" y="961817"/>
                <a:ext cx="6288504" cy="14031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A51D3F-D0CE-C5D9-7857-9BF7006BE4CC}"/>
                  </a:ext>
                </a:extLst>
              </p:cNvPr>
              <p:cNvSpPr txBox="1"/>
              <p:nvPr/>
            </p:nvSpPr>
            <p:spPr>
              <a:xfrm>
                <a:off x="6962274" y="2666498"/>
                <a:ext cx="2951747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</m:acc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7A51D3F-D0CE-C5D9-7857-9BF7006BE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74" y="2666498"/>
                <a:ext cx="2951747" cy="400110"/>
              </a:xfrm>
              <a:prstGeom prst="rect">
                <a:avLst/>
              </a:prstGeom>
              <a:blipFill>
                <a:blip r:embed="rId4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35B92E4-D5E4-8BE2-2C07-D3091BF0E58F}"/>
                  </a:ext>
                </a:extLst>
              </p:cNvPr>
              <p:cNvSpPr txBox="1"/>
              <p:nvPr/>
            </p:nvSpPr>
            <p:spPr>
              <a:xfrm>
                <a:off x="5690978" y="3306091"/>
                <a:ext cx="5494338" cy="4572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tanh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𝑐𝑓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𝑐𝑓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∙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𝑡𝑢𝑟𝑏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35B92E4-D5E4-8BE2-2C07-D3091BF0E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978" y="3306091"/>
                <a:ext cx="5494338" cy="457241"/>
              </a:xfrm>
              <a:prstGeom prst="rect">
                <a:avLst/>
              </a:prstGeom>
              <a:blipFill>
                <a:blip r:embed="rId5"/>
                <a:stretch>
                  <a:fillRect l="-111"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5298ABB-2EC2-7D6B-A561-157A5788ED3B}"/>
              </a:ext>
            </a:extLst>
          </p:cNvPr>
          <p:cNvCxnSpPr>
            <a:cxnSpLocks/>
          </p:cNvCxnSpPr>
          <p:nvPr/>
        </p:nvCxnSpPr>
        <p:spPr>
          <a:xfrm flipH="1">
            <a:off x="7434470" y="1492604"/>
            <a:ext cx="972442" cy="12724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40B5B0-A9DE-5ABB-5684-4E47AB1D3246}"/>
              </a:ext>
            </a:extLst>
          </p:cNvPr>
          <p:cNvGrpSpPr/>
          <p:nvPr/>
        </p:nvGrpSpPr>
        <p:grpSpPr>
          <a:xfrm>
            <a:off x="5857955" y="3058657"/>
            <a:ext cx="3421217" cy="356935"/>
            <a:chOff x="5857955" y="3066608"/>
            <a:chExt cx="3429168" cy="356935"/>
          </a:xfrm>
        </p:grpSpPr>
        <p:cxnSp>
          <p:nvCxnSpPr>
            <p:cNvPr id="24" name="Elbow Connector 23">
              <a:extLst>
                <a:ext uri="{FF2B5EF4-FFF2-40B4-BE49-F238E27FC236}">
                  <a16:creationId xmlns:a16="http://schemas.microsoft.com/office/drawing/2014/main" id="{78165EEA-2E3D-D198-C729-93E9CB694729}"/>
                </a:ext>
              </a:extLst>
            </p:cNvPr>
            <p:cNvCxnSpPr>
              <a:cxnSpLocks/>
            </p:cNvCxnSpPr>
            <p:nvPr/>
          </p:nvCxnSpPr>
          <p:spPr bwMode="auto">
            <a:xfrm rot="10800000" flipV="1">
              <a:off x="5857955" y="3193962"/>
              <a:ext cx="3429168" cy="229581"/>
            </a:xfrm>
            <a:prstGeom prst="bentConnector3">
              <a:avLst>
                <a:gd name="adj1" fmla="val 100084"/>
              </a:avLst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363615-7621-3787-0385-ACB94A7A25EF}"/>
                </a:ext>
              </a:extLst>
            </p:cNvPr>
            <p:cNvCxnSpPr/>
            <p:nvPr/>
          </p:nvCxnSpPr>
          <p:spPr bwMode="auto">
            <a:xfrm flipV="1">
              <a:off x="9279172" y="3066608"/>
              <a:ext cx="0" cy="12735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320DA6F-11B9-0EFE-C227-8FDB3DE6374C}"/>
              </a:ext>
            </a:extLst>
          </p:cNvPr>
          <p:cNvCxnSpPr/>
          <p:nvPr/>
        </p:nvCxnSpPr>
        <p:spPr bwMode="auto">
          <a:xfrm>
            <a:off x="8229600" y="3771283"/>
            <a:ext cx="0" cy="6337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55982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urface chart&#10;&#10;AI-generated content may be incorrect.">
            <a:extLst>
              <a:ext uri="{FF2B5EF4-FFF2-40B4-BE49-F238E27FC236}">
                <a16:creationId xmlns:a16="http://schemas.microsoft.com/office/drawing/2014/main" id="{B2BBAF1F-DBC3-E90B-D43B-7589640D0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23014" r="-1" b="11796"/>
          <a:stretch/>
        </p:blipFill>
        <p:spPr>
          <a:xfrm>
            <a:off x="8680539" y="3700413"/>
            <a:ext cx="3323105" cy="2111180"/>
          </a:xfrm>
          <a:prstGeom prst="snip2DiagRect">
            <a:avLst/>
          </a:prstGeom>
        </p:spPr>
      </p:pic>
      <p:pic>
        <p:nvPicPr>
          <p:cNvPr id="11" name="Picture 10" descr="Chart&#10;&#10;AI-generated content may be incorrect.">
            <a:extLst>
              <a:ext uri="{FF2B5EF4-FFF2-40B4-BE49-F238E27FC236}">
                <a16:creationId xmlns:a16="http://schemas.microsoft.com/office/drawing/2014/main" id="{BC1785E2-81D6-144A-EDA4-9D9AB22EE7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6"/>
          <a:stretch/>
        </p:blipFill>
        <p:spPr>
          <a:xfrm>
            <a:off x="5778677" y="869799"/>
            <a:ext cx="5803723" cy="2559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9392B-40F5-B3B1-4A3E-E482CA174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OVERFLOW Structured RANS Solver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D0FED1-7B43-6196-787F-C948A71B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6F925-83D3-4A9D-46BE-9F353D6F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38C49-EA77-B866-C399-B55C32B3E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36284" r="14745" b="9724"/>
          <a:stretch/>
        </p:blipFill>
        <p:spPr>
          <a:xfrm>
            <a:off x="4832602" y="3231003"/>
            <a:ext cx="3847937" cy="2490943"/>
          </a:xfrm>
          <a:prstGeom prst="snip2SameRect">
            <a:avLst>
              <a:gd name="adj1" fmla="val 19172"/>
              <a:gd name="adj2" fmla="val 0"/>
            </a:avLst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492A7-33AD-8A64-EB7F-0E189815D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4876800" cy="5791200"/>
          </a:xfrm>
        </p:spPr>
        <p:txBody>
          <a:bodyPr/>
          <a:lstStyle/>
          <a:p>
            <a:r>
              <a:rPr lang="en-US" dirty="0"/>
              <a:t>OVERFLOW 2.3e+2.4 modified to include all three transition models </a:t>
            </a:r>
          </a:p>
          <a:p>
            <a:pPr lvl="1"/>
            <a:r>
              <a:rPr lang="en-US" dirty="0"/>
              <a:t>SA-AFT + two other previously-studied models</a:t>
            </a:r>
          </a:p>
          <a:p>
            <a:endParaRPr lang="en-US" sz="1000" dirty="0"/>
          </a:p>
          <a:p>
            <a:r>
              <a:rPr lang="en-US" dirty="0"/>
              <a:t>Use HLLE++, van </a:t>
            </a:r>
            <a:r>
              <a:rPr lang="en-US" dirty="0" err="1"/>
              <a:t>Albada</a:t>
            </a:r>
            <a:r>
              <a:rPr lang="en-US" dirty="0"/>
              <a:t> limiter, and SSOR for transition models</a:t>
            </a:r>
          </a:p>
          <a:p>
            <a:endParaRPr lang="en-US" sz="1000" dirty="0"/>
          </a:p>
          <a:p>
            <a:r>
              <a:rPr lang="en-US" dirty="0"/>
              <a:t>Reduced time step for turbulence + transition models</a:t>
            </a:r>
          </a:p>
          <a:p>
            <a:pPr lvl="1"/>
            <a:r>
              <a:rPr lang="en-US" dirty="0"/>
              <a:t>Improves numerical stability</a:t>
            </a:r>
          </a:p>
          <a:p>
            <a:pPr lvl="1"/>
            <a:endParaRPr lang="en-US" sz="1000" dirty="0"/>
          </a:p>
          <a:p>
            <a:r>
              <a:rPr lang="en-US" dirty="0"/>
              <a:t>QCR and turbulence </a:t>
            </a:r>
          </a:p>
          <a:p>
            <a:pPr marL="0" indent="0">
              <a:buNone/>
            </a:pPr>
            <a:r>
              <a:rPr lang="en-US" dirty="0"/>
              <a:t>    sustaining terms not used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F1EF4B-7050-2159-8715-8706FE021A6A}"/>
              </a:ext>
            </a:extLst>
          </p:cNvPr>
          <p:cNvSpPr txBox="1"/>
          <p:nvPr/>
        </p:nvSpPr>
        <p:spPr>
          <a:xfrm>
            <a:off x="5414682" y="5843119"/>
            <a:ext cx="6087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Examples of meshes/results for various OVERFLOW-based analysis of hypersonic transitional flows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E914A-7212-B203-F38A-162E9F6C5FB0}"/>
              </a:ext>
            </a:extLst>
          </p:cNvPr>
          <p:cNvSpPr txBox="1"/>
          <p:nvPr/>
        </p:nvSpPr>
        <p:spPr>
          <a:xfrm>
            <a:off x="4916245" y="3872753"/>
            <a:ext cx="1366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HIFiRE-5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FBFCC-17D5-55C3-6D54-F5CBE7120FB8}"/>
              </a:ext>
            </a:extLst>
          </p:cNvPr>
          <p:cNvSpPr txBox="1"/>
          <p:nvPr/>
        </p:nvSpPr>
        <p:spPr>
          <a:xfrm>
            <a:off x="9629289" y="3574899"/>
            <a:ext cx="1366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DC3AB-6EFB-EB5F-3389-B5FB44A5E117}"/>
              </a:ext>
            </a:extLst>
          </p:cNvPr>
          <p:cNvSpPr txBox="1"/>
          <p:nvPr/>
        </p:nvSpPr>
        <p:spPr>
          <a:xfrm>
            <a:off x="9002465" y="2371835"/>
            <a:ext cx="2872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Compression Corner</a:t>
            </a:r>
          </a:p>
        </p:txBody>
      </p:sp>
    </p:spTree>
    <p:extLst>
      <p:ext uri="{BB962C8B-B14F-4D97-AF65-F5344CB8AC3E}">
        <p14:creationId xmlns:p14="http://schemas.microsoft.com/office/powerpoint/2010/main" val="261765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180E4-4EC1-D3DD-EBA5-78FC545A5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BA66F-0E67-A883-2A1D-34B0CA7A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11071412" cy="541020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Introduction</a:t>
            </a:r>
          </a:p>
          <a:p>
            <a:endParaRPr lang="en-US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Objectives</a:t>
            </a:r>
          </a:p>
          <a:p>
            <a:endParaRPr lang="en-US" sz="8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Transition model and solver parameters</a:t>
            </a:r>
          </a:p>
          <a:p>
            <a:endParaRPr lang="en-US" sz="600" dirty="0"/>
          </a:p>
          <a:p>
            <a:r>
              <a:rPr lang="en-US" dirty="0"/>
              <a:t>Evaluation of SA - AFT  for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mode cases</a:t>
            </a:r>
          </a:p>
          <a:p>
            <a:endParaRPr lang="en-US" sz="600" dirty="0"/>
          </a:p>
          <a:p>
            <a:r>
              <a:rPr lang="en-US" dirty="0"/>
              <a:t>Description of semi-infinite swept wing for analysis of crossflow</a:t>
            </a:r>
          </a:p>
          <a:p>
            <a:pPr lvl="1"/>
            <a:r>
              <a:rPr lang="en-US" dirty="0"/>
              <a:t>Computational setup</a:t>
            </a:r>
          </a:p>
          <a:p>
            <a:pPr lvl="1"/>
            <a:r>
              <a:rPr lang="en-US" dirty="0"/>
              <a:t>LST results</a:t>
            </a:r>
          </a:p>
          <a:p>
            <a:endParaRPr lang="en-US" sz="600" dirty="0"/>
          </a:p>
          <a:p>
            <a:r>
              <a:rPr lang="en-US" dirty="0"/>
              <a:t>Comparison of LST and AFT N-factors for semi-infinite swept wing</a:t>
            </a:r>
          </a:p>
          <a:p>
            <a:pPr lvl="1"/>
            <a:r>
              <a:rPr lang="en-US" dirty="0"/>
              <a:t>Assessment of other transition models </a:t>
            </a:r>
          </a:p>
          <a:p>
            <a:endParaRPr lang="en-US" sz="600" dirty="0"/>
          </a:p>
          <a:p>
            <a:r>
              <a:rPr lang="en-US" dirty="0"/>
              <a:t>Assessment of all models against experimental test cases</a:t>
            </a:r>
          </a:p>
          <a:p>
            <a:endParaRPr lang="en-US" sz="600" dirty="0"/>
          </a:p>
          <a:p>
            <a:r>
              <a:rPr lang="en-US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EF010-AFA7-34D4-6D8C-DEC50057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C762E-9722-6FA2-4098-002A38448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C211E90-1EE7-BCD0-35A9-6ADF146B78B4}"/>
              </a:ext>
            </a:extLst>
          </p:cNvPr>
          <p:cNvSpPr/>
          <p:nvPr/>
        </p:nvSpPr>
        <p:spPr bwMode="auto">
          <a:xfrm>
            <a:off x="510988" y="2734235"/>
            <a:ext cx="448235" cy="233082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839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19969401-E848-B550-193C-0AB5B35AD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1388" r="1076" b="1910"/>
          <a:stretch/>
        </p:blipFill>
        <p:spPr>
          <a:xfrm>
            <a:off x="5048250" y="1400176"/>
            <a:ext cx="6972300" cy="51914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9057AD-0B86-7BE8-002A-D20A6FE94041}"/>
              </a:ext>
            </a:extLst>
          </p:cNvPr>
          <p:cNvSpPr/>
          <p:nvPr/>
        </p:nvSpPr>
        <p:spPr bwMode="auto">
          <a:xfrm>
            <a:off x="4980214" y="3910012"/>
            <a:ext cx="7211786" cy="28575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C8353-7F57-705F-A461-E04CF22B1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SA-AFT Model for 1</a:t>
            </a:r>
            <a:r>
              <a:rPr lang="en-US" baseline="30000" dirty="0"/>
              <a:t>st</a:t>
            </a:r>
            <a:r>
              <a:rPr lang="en-US" dirty="0"/>
              <a:t> Mode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5831A-2C5A-4112-9EFE-EC6A581A8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4558393" cy="5410200"/>
          </a:xfrm>
        </p:spPr>
        <p:txBody>
          <a:bodyPr/>
          <a:lstStyle/>
          <a:p>
            <a:r>
              <a:rPr lang="en-US" sz="2000" dirty="0"/>
              <a:t>SST-𝛾 and SST-𝛾-𝜈</a:t>
            </a:r>
            <a:r>
              <a:rPr lang="en-US" sz="2000" baseline="-25000" dirty="0"/>
              <a:t>L</a:t>
            </a:r>
            <a:r>
              <a:rPr lang="en-US" sz="2000" dirty="0"/>
              <a:t> models have been previously studied and evaluated in detail for 1</a:t>
            </a:r>
            <a:r>
              <a:rPr lang="en-US" sz="2000" baseline="30000" dirty="0"/>
              <a:t>st</a:t>
            </a:r>
            <a:r>
              <a:rPr lang="en-US" sz="2000" dirty="0"/>
              <a:t> and 2</a:t>
            </a:r>
            <a:r>
              <a:rPr lang="en-US" sz="2000" baseline="30000" dirty="0"/>
              <a:t>nd</a:t>
            </a:r>
            <a:r>
              <a:rPr lang="en-US" sz="2000" dirty="0"/>
              <a:t> mode cases</a:t>
            </a:r>
            <a:endParaRPr lang="en-US" sz="1600" dirty="0"/>
          </a:p>
          <a:p>
            <a:pPr lvl="1"/>
            <a:r>
              <a:rPr lang="en-US" sz="1800" dirty="0"/>
              <a:t>AFT implementation is a recent addition</a:t>
            </a:r>
          </a:p>
          <a:p>
            <a:pPr lvl="1"/>
            <a:endParaRPr lang="en-US" sz="1800" dirty="0"/>
          </a:p>
          <a:p>
            <a:r>
              <a:rPr lang="en-US" sz="2000" dirty="0"/>
              <a:t>AFT 1</a:t>
            </a:r>
            <a:r>
              <a:rPr lang="en-US" sz="2000" baseline="30000" dirty="0"/>
              <a:t>st</a:t>
            </a:r>
            <a:r>
              <a:rPr lang="en-US" sz="2000" dirty="0"/>
              <a:t> and 2</a:t>
            </a:r>
            <a:r>
              <a:rPr lang="en-US" sz="2000" baseline="30000" dirty="0"/>
              <a:t>nd</a:t>
            </a:r>
            <a:r>
              <a:rPr lang="en-US" sz="2000" dirty="0"/>
              <a:t> mode trained against large database of flat plate cases </a:t>
            </a:r>
          </a:p>
          <a:p>
            <a:endParaRPr lang="en-US" sz="2000" dirty="0"/>
          </a:p>
          <a:p>
            <a:r>
              <a:rPr lang="en-US" sz="2000" dirty="0"/>
              <a:t>Present AFT Implementation combines features from several updates to the baseline model</a:t>
            </a:r>
          </a:p>
          <a:p>
            <a:pPr lvl="1"/>
            <a:r>
              <a:rPr lang="en-US" sz="1800" dirty="0"/>
              <a:t>Result is novel approach</a:t>
            </a:r>
          </a:p>
          <a:p>
            <a:pPr lvl="1"/>
            <a:r>
              <a:rPr lang="en-US" sz="1800" dirty="0"/>
              <a:t>SA compatibility is most significant introduction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DD6454-BA90-5936-6786-C2DC484D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A74ADA-97C3-352D-FF20-B80BF187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489B3-F072-4027-2249-7C1446AAE37C}"/>
              </a:ext>
            </a:extLst>
          </p:cNvPr>
          <p:cNvSpPr txBox="1"/>
          <p:nvPr/>
        </p:nvSpPr>
        <p:spPr>
          <a:xfrm>
            <a:off x="5540189" y="914400"/>
            <a:ext cx="6767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n-lt"/>
              </a:rPr>
              <a:t>Flat Plate; M = 2.0, T</a:t>
            </a:r>
            <a:r>
              <a:rPr lang="en-US" baseline="-25000" dirty="0">
                <a:latin typeface="+mn-lt"/>
              </a:rPr>
              <a:t>͚</a:t>
            </a:r>
            <a:r>
              <a:rPr lang="en-US" dirty="0">
                <a:latin typeface="+mn-lt"/>
              </a:rPr>
              <a:t> = 100 K; T</a:t>
            </a:r>
            <a:r>
              <a:rPr lang="en-US" baseline="-25000" dirty="0">
                <a:latin typeface="+mn-lt"/>
              </a:rPr>
              <a:t>w</a:t>
            </a:r>
            <a:r>
              <a:rPr lang="en-US" dirty="0">
                <a:latin typeface="+mn-lt"/>
              </a:rPr>
              <a:t> = 300 K; Re</a:t>
            </a:r>
            <a:r>
              <a:rPr lang="en-US" baseline="-25000" dirty="0">
                <a:latin typeface="+mn-lt"/>
              </a:rPr>
              <a:t> ͚</a:t>
            </a:r>
            <a:r>
              <a:rPr lang="en-US" dirty="0">
                <a:latin typeface="+mn-lt"/>
              </a:rPr>
              <a:t> = 1e7 /m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1C6DD7-DB2F-AD56-4E7D-DFFB33046203}"/>
              </a:ext>
            </a:extLst>
          </p:cNvPr>
          <p:cNvSpPr txBox="1"/>
          <p:nvPr/>
        </p:nvSpPr>
        <p:spPr>
          <a:xfrm>
            <a:off x="5847821" y="4216304"/>
            <a:ext cx="3677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+mn-lt"/>
              </a:rPr>
              <a:t>Contours of </a:t>
            </a:r>
            <a:r>
              <a:rPr lang="en-US" sz="1800" i="1" dirty="0">
                <a:solidFill>
                  <a:schemeClr val="bg1"/>
                </a:solidFill>
                <a:latin typeface="+mn-lt"/>
              </a:rPr>
              <a:t>N</a:t>
            </a:r>
            <a:r>
              <a:rPr lang="en-US" sz="1800" i="1" baseline="-25000" dirty="0">
                <a:solidFill>
                  <a:schemeClr val="bg1"/>
                </a:solidFill>
                <a:latin typeface="+mn-lt"/>
              </a:rPr>
              <a:t>1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field variable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CCFFEC-32CD-A1C1-6298-20FA06E332F6}"/>
              </a:ext>
            </a:extLst>
          </p:cNvPr>
          <p:cNvGrpSpPr/>
          <p:nvPr/>
        </p:nvGrpSpPr>
        <p:grpSpPr>
          <a:xfrm>
            <a:off x="7926363" y="1082738"/>
            <a:ext cx="363318" cy="307777"/>
            <a:chOff x="7926363" y="1082738"/>
            <a:chExt cx="363318" cy="30777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92888F-6364-7C9B-047A-40F9CC7C0B26}"/>
                </a:ext>
              </a:extLst>
            </p:cNvPr>
            <p:cNvSpPr txBox="1"/>
            <p:nvPr/>
          </p:nvSpPr>
          <p:spPr>
            <a:xfrm>
              <a:off x="7950216" y="1247835"/>
              <a:ext cx="339465" cy="1317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942F77E-B4CE-A877-54C5-5F59882E6100}"/>
                    </a:ext>
                  </a:extLst>
                </p:cNvPr>
                <p:cNvSpPr txBox="1"/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942F77E-B4CE-A877-54C5-5F59882E6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4E36DF-3CDF-1D2B-D08E-F73AAC9CA3C3}"/>
              </a:ext>
            </a:extLst>
          </p:cNvPr>
          <p:cNvGrpSpPr/>
          <p:nvPr/>
        </p:nvGrpSpPr>
        <p:grpSpPr>
          <a:xfrm>
            <a:off x="10805537" y="1082738"/>
            <a:ext cx="363318" cy="317438"/>
            <a:chOff x="7926363" y="1082738"/>
            <a:chExt cx="363318" cy="31743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E0221FB-6683-3BC0-B85D-3E3435F97557}"/>
                </a:ext>
              </a:extLst>
            </p:cNvPr>
            <p:cNvSpPr txBox="1"/>
            <p:nvPr/>
          </p:nvSpPr>
          <p:spPr>
            <a:xfrm>
              <a:off x="7950216" y="1247835"/>
              <a:ext cx="339465" cy="1523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E141C-DBDE-66D6-ACE3-EE5BF51AC5D4}"/>
                    </a:ext>
                  </a:extLst>
                </p:cNvPr>
                <p:cNvSpPr txBox="1"/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19E141C-DBDE-66D6-ACE3-EE5BF51AC5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23091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chart&#10;&#10;AI-generated content may be incorrect.">
            <a:extLst>
              <a:ext uri="{FF2B5EF4-FFF2-40B4-BE49-F238E27FC236}">
                <a16:creationId xmlns:a16="http://schemas.microsoft.com/office/drawing/2014/main" id="{E975EFE3-095D-E7C2-791F-C201DA717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1389" r="1478" b="1389"/>
          <a:stretch/>
        </p:blipFill>
        <p:spPr>
          <a:xfrm>
            <a:off x="5102868" y="1400176"/>
            <a:ext cx="7010401" cy="5274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A86400-6A97-1B34-35CC-50CD9833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SA-AFT Model for 2</a:t>
            </a:r>
            <a:r>
              <a:rPr lang="en-US" baseline="30000" dirty="0"/>
              <a:t>nd</a:t>
            </a:r>
            <a:r>
              <a:rPr lang="en-US" dirty="0"/>
              <a:t> Mode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25A9E-DD2E-55DA-4CCE-9FBEAE15A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4588042" cy="5410200"/>
          </a:xfrm>
        </p:spPr>
        <p:txBody>
          <a:bodyPr/>
          <a:lstStyle/>
          <a:p>
            <a:r>
              <a:rPr lang="en-US" dirty="0"/>
              <a:t>N-factor envelope agrees well with Liu et al. (2023) results for flat plate cases</a:t>
            </a:r>
          </a:p>
          <a:p>
            <a:endParaRPr lang="en-US" sz="1000" dirty="0"/>
          </a:p>
          <a:p>
            <a:r>
              <a:rPr lang="en-US" dirty="0"/>
              <a:t>Limiter functions necessary for numerical stability, but not described in presentation of model</a:t>
            </a:r>
          </a:p>
          <a:p>
            <a:endParaRPr lang="en-US" sz="1400" dirty="0"/>
          </a:p>
          <a:p>
            <a:r>
              <a:rPr lang="en-US" dirty="0"/>
              <a:t>Algebraic auxiliary function for 2</a:t>
            </a:r>
            <a:r>
              <a:rPr lang="en-US" baseline="30000" dirty="0"/>
              <a:t>nd</a:t>
            </a:r>
            <a:r>
              <a:rPr lang="en-US" dirty="0"/>
              <a:t> mode cases necessary for flat plate cases</a:t>
            </a:r>
          </a:p>
          <a:p>
            <a:pPr lvl="1"/>
            <a:r>
              <a:rPr lang="en-US" dirty="0"/>
              <a:t>Included in AFT formulation of Liu et al.</a:t>
            </a:r>
          </a:p>
          <a:p>
            <a:pPr lvl="1"/>
            <a:r>
              <a:rPr lang="en-US" dirty="0"/>
              <a:t>Prone to overprediction of N</a:t>
            </a:r>
            <a:r>
              <a:rPr lang="en-US" baseline="-25000" dirty="0"/>
              <a:t>2</a:t>
            </a:r>
            <a:r>
              <a:rPr lang="en-US" dirty="0"/>
              <a:t> for complex flows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C2363B-8DAC-DB12-95A9-8A91D8147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Arial"/>
                <a:ea typeface="ＭＳ Ｐゴシック"/>
                <a:cs typeface="Arial"/>
              </a:rPr>
              <a:t>TFAWS 2025 – August 4-7,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52DD5-7128-4EE4-5697-D929C8A93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7BB86D-F16D-667A-A01D-849EF0175111}"/>
              </a:ext>
            </a:extLst>
          </p:cNvPr>
          <p:cNvSpPr/>
          <p:nvPr/>
        </p:nvSpPr>
        <p:spPr bwMode="auto">
          <a:xfrm>
            <a:off x="4989249" y="3919993"/>
            <a:ext cx="7131971" cy="2233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F5699-A8C2-2A19-4CDF-5474FF8C0359}"/>
              </a:ext>
            </a:extLst>
          </p:cNvPr>
          <p:cNvSpPr txBox="1"/>
          <p:nvPr/>
        </p:nvSpPr>
        <p:spPr>
          <a:xfrm>
            <a:off x="5540189" y="914400"/>
            <a:ext cx="6767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Flat Plate; M = 7.0, T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100 K; T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300 K; Re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 ͚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= 1e7 /m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F75873-6B84-8CF1-5EC7-71B510AB8FD1}"/>
              </a:ext>
            </a:extLst>
          </p:cNvPr>
          <p:cNvGrpSpPr/>
          <p:nvPr/>
        </p:nvGrpSpPr>
        <p:grpSpPr>
          <a:xfrm>
            <a:off x="7926363" y="1082738"/>
            <a:ext cx="363318" cy="307777"/>
            <a:chOff x="7926363" y="1082738"/>
            <a:chExt cx="363318" cy="3077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8F2568-34EE-66E8-60D5-B372686DF869}"/>
                </a:ext>
              </a:extLst>
            </p:cNvPr>
            <p:cNvSpPr txBox="1"/>
            <p:nvPr/>
          </p:nvSpPr>
          <p:spPr>
            <a:xfrm>
              <a:off x="7950216" y="1247835"/>
              <a:ext cx="339465" cy="1317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66731A9-41B6-4C25-AEFC-98E95EB9582A}"/>
                    </a:ext>
                  </a:extLst>
                </p:cNvPr>
                <p:cNvSpPr txBox="1"/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66731A9-41B6-4C25-AEFC-98E95EB958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E6C04E-4DCC-B529-9631-3C3A6C35CBBD}"/>
              </a:ext>
            </a:extLst>
          </p:cNvPr>
          <p:cNvGrpSpPr/>
          <p:nvPr/>
        </p:nvGrpSpPr>
        <p:grpSpPr>
          <a:xfrm>
            <a:off x="10805537" y="1082738"/>
            <a:ext cx="363318" cy="317438"/>
            <a:chOff x="7926363" y="1082738"/>
            <a:chExt cx="363318" cy="31743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5A0060-0DF5-8667-41C6-C5642B3C68CA}"/>
                </a:ext>
              </a:extLst>
            </p:cNvPr>
            <p:cNvSpPr txBox="1"/>
            <p:nvPr/>
          </p:nvSpPr>
          <p:spPr>
            <a:xfrm>
              <a:off x="7950216" y="1247835"/>
              <a:ext cx="339465" cy="1523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70FB2F6-FBEE-FE72-3210-F57FFB23AD1D}"/>
                    </a:ext>
                  </a:extLst>
                </p:cNvPr>
                <p:cNvSpPr txBox="1"/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70FB2F6-FBEE-FE72-3210-F57FFB23AD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6363" y="1082738"/>
                  <a:ext cx="363318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93D5B42-E56E-2FD8-4CBE-5A645D34DAF3}"/>
              </a:ext>
            </a:extLst>
          </p:cNvPr>
          <p:cNvSpPr txBox="1"/>
          <p:nvPr/>
        </p:nvSpPr>
        <p:spPr>
          <a:xfrm>
            <a:off x="5939400" y="4193143"/>
            <a:ext cx="3677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  <a:latin typeface="+mn-lt"/>
              </a:rPr>
              <a:t>Contours of </a:t>
            </a:r>
            <a:r>
              <a:rPr lang="en-US" sz="1800" i="1" dirty="0">
                <a:solidFill>
                  <a:schemeClr val="bg1"/>
                </a:solidFill>
                <a:latin typeface="+mn-lt"/>
              </a:rPr>
              <a:t>N</a:t>
            </a:r>
            <a:r>
              <a:rPr lang="en-US" sz="1800" i="1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 field variable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A8D3F7-6BE8-EE75-584B-1E09B2037FE4}"/>
                  </a:ext>
                </a:extLst>
              </p:cNvPr>
              <p:cNvSpPr txBox="1"/>
              <p:nvPr/>
            </p:nvSpPr>
            <p:spPr>
              <a:xfrm rot="16200000">
                <a:off x="5072849" y="2104626"/>
                <a:ext cx="524786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A8D3F7-6BE8-EE75-584B-1E09B2037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072849" y="2104626"/>
                <a:ext cx="524786" cy="707886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917682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349bec-f6d6-4581-a243-30eb8b4d9727">
      <Terms xmlns="http://schemas.microsoft.com/office/infopath/2007/PartnerControls"/>
    </lcf76f155ced4ddcb4097134ff3c332f>
    <TaxCatchAll xmlns="f1c8cde4-8972-4c28-8907-b1a5623db71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54DBCF558E974F8F6042B85F27F550" ma:contentTypeVersion="13" ma:contentTypeDescription="Create a new document." ma:contentTypeScope="" ma:versionID="7b74fb5f3375dd4fc092dbfc1fb88b89">
  <xsd:schema xmlns:xsd="http://www.w3.org/2001/XMLSchema" xmlns:xs="http://www.w3.org/2001/XMLSchema" xmlns:p="http://schemas.microsoft.com/office/2006/metadata/properties" xmlns:ns2="49349bec-f6d6-4581-a243-30eb8b4d9727" xmlns:ns3="f1c8cde4-8972-4c28-8907-b1a5623db717" targetNamespace="http://schemas.microsoft.com/office/2006/metadata/properties" ma:root="true" ma:fieldsID="9682bcb3a656ed21ee82cdfd8496da3d" ns2:_="" ns3:_="">
    <xsd:import namespace="49349bec-f6d6-4581-a243-30eb8b4d9727"/>
    <xsd:import namespace="f1c8cde4-8972-4c28-8907-b1a5623db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349bec-f6d6-4581-a243-30eb8b4d97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8cde4-8972-4c28-8907-b1a5623db7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bc1034-8d74-4b17-a399-7b30c8a07dcb}" ma:internalName="TaxCatchAll" ma:showField="CatchAllData" ma:web="f1c8cde4-8972-4c28-8907-b1a5623db7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75F7E1-25EC-49AD-AD10-E5DBBDD78C4A}">
  <ds:schemaRefs>
    <ds:schemaRef ds:uri="49349bec-f6d6-4581-a243-30eb8b4d9727"/>
    <ds:schemaRef ds:uri="f1c8cde4-8972-4c28-8907-b1a5623db7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894325-1500-46CD-AACB-D910819C9C55}">
  <ds:schemaRefs>
    <ds:schemaRef ds:uri="49349bec-f6d6-4581-a243-30eb8b4d9727"/>
    <ds:schemaRef ds:uri="f1c8cde4-8972-4c28-8907-b1a5623db7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19370</TotalTime>
  <Words>2948</Words>
  <Application>Microsoft Office PowerPoint</Application>
  <PresentationFormat>Widescreen</PresentationFormat>
  <Paragraphs>473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ＭＳ Ｐゴシック</vt:lpstr>
      <vt:lpstr>Arial</vt:lpstr>
      <vt:lpstr>Calibri</vt:lpstr>
      <vt:lpstr>Cambria Math</vt:lpstr>
      <vt:lpstr>Times</vt:lpstr>
      <vt:lpstr>Times New Roman</vt:lpstr>
      <vt:lpstr>Blank</vt:lpstr>
      <vt:lpstr>Transport-Equations-Based Transition Models for Three-Dimensional High-Speed Flows</vt:lpstr>
      <vt:lpstr>Introduction</vt:lpstr>
      <vt:lpstr>Objectives</vt:lpstr>
      <vt:lpstr>Outline</vt:lpstr>
      <vt:lpstr>SA-AFT inspired by SST-AFT model of Liu et al. (2023)</vt:lpstr>
      <vt:lpstr>OVERFLOW Structured RANS Solver</vt:lpstr>
      <vt:lpstr>Outline</vt:lpstr>
      <vt:lpstr>Evaluation of SA-AFT Model for 1st Mode </vt:lpstr>
      <vt:lpstr>Evaluation of SA-AFT Model for 2nd Mode </vt:lpstr>
      <vt:lpstr>2nd Mode Transition Evaluation of SA-AFT Model Against Experiment </vt:lpstr>
      <vt:lpstr>Outline</vt:lpstr>
      <vt:lpstr>Semi-Infinite Swept Wing Parametric Study</vt:lpstr>
      <vt:lpstr>Semi-Infinite Swept Wing Parametric Study</vt:lpstr>
      <vt:lpstr>Semi-Infinite Swept Wing LST Results Summary</vt:lpstr>
      <vt:lpstr>Mesh Convergence of All Models for Mach 6 Semi-Infinite Wing</vt:lpstr>
      <vt:lpstr>Outline</vt:lpstr>
      <vt:lpstr>SA-AFT Comparison to LST for M = 6.0; α = -4˚ </vt:lpstr>
      <vt:lpstr>SA-AFT Comparison to LST for M = 10.0; α = -4˚</vt:lpstr>
      <vt:lpstr>SST-𝛾 &amp; SST-𝛾-𝜈L Comparison to LST for M = 6, M = 10; α = -4˚</vt:lpstr>
      <vt:lpstr>Outline</vt:lpstr>
      <vt:lpstr>Experimental Test Cases with Crossflow Instabilities</vt:lpstr>
      <vt:lpstr>SST-𝛾-𝜈L Crossflow Calibration</vt:lpstr>
      <vt:lpstr>Evaluation of All Models for JAXA Mach 2 Cone</vt:lpstr>
      <vt:lpstr>Evaluation of All Models for BOLT Ground Test</vt:lpstr>
      <vt:lpstr>Outline</vt:lpstr>
      <vt:lpstr>Conclusions</vt:lpstr>
      <vt:lpstr>References</vt:lpstr>
      <vt:lpstr>Acknowledgements</vt:lpstr>
      <vt:lpstr>Backup/Supplemental Slides</vt:lpstr>
      <vt:lpstr>SST-𝛾 model of Liu et al. (2022)</vt:lpstr>
      <vt:lpstr>SST-𝛾-𝜈L model of Qiao et al. (2021)</vt:lpstr>
      <vt:lpstr>Other Transition Modeling Activities a LaRC</vt:lpstr>
      <vt:lpstr>Other Transition Modeling Activities a LaRC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Vogel, Ethan A {LaRC} (LARC-D302)</cp:lastModifiedBy>
  <cp:revision>41</cp:revision>
  <cp:lastPrinted>2001-11-30T21:59:45Z</cp:lastPrinted>
  <dcterms:created xsi:type="dcterms:W3CDTF">2001-11-21T21:59:03Z</dcterms:created>
  <dcterms:modified xsi:type="dcterms:W3CDTF">2025-07-29T15:30:47Z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0x0101001654DBCF558E974F8F6042B85F27F550</vt:lpwstr>
  </property>
  <property fmtid="{D5CDD505-2E9C-101B-9397-08002B2CF9AE}" pid="3" name="MediaServiceImageTags">
    <vt:lpwstr/>
  </property>
</Properties>
</file>