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0"/>
  </p:notesMasterIdLst>
  <p:handoutMasterIdLst>
    <p:handoutMasterId r:id="rId31"/>
  </p:handoutMasterIdLst>
  <p:sldIdLst>
    <p:sldId id="278" r:id="rId5"/>
    <p:sldId id="453" r:id="rId6"/>
    <p:sldId id="454" r:id="rId7"/>
    <p:sldId id="457" r:id="rId8"/>
    <p:sldId id="318" r:id="rId9"/>
    <p:sldId id="461" r:id="rId10"/>
    <p:sldId id="330" r:id="rId11"/>
    <p:sldId id="435" r:id="rId12"/>
    <p:sldId id="468" r:id="rId13"/>
    <p:sldId id="469" r:id="rId14"/>
    <p:sldId id="470" r:id="rId15"/>
    <p:sldId id="471" r:id="rId16"/>
    <p:sldId id="472" r:id="rId17"/>
    <p:sldId id="474" r:id="rId18"/>
    <p:sldId id="466" r:id="rId19"/>
    <p:sldId id="475" r:id="rId20"/>
    <p:sldId id="465" r:id="rId21"/>
    <p:sldId id="467" r:id="rId22"/>
    <p:sldId id="462" r:id="rId23"/>
    <p:sldId id="479" r:id="rId24"/>
    <p:sldId id="478" r:id="rId25"/>
    <p:sldId id="276" r:id="rId26"/>
    <p:sldId id="455" r:id="rId27"/>
    <p:sldId id="476" r:id="rId28"/>
    <p:sldId id="477" r:id="rId29"/>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5"/>
    <a:srgbClr val="0060BC"/>
    <a:srgbClr val="FF4605"/>
    <a:srgbClr val="333399"/>
    <a:srgbClr val="2B2B82"/>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78" autoAdjust="0"/>
  </p:normalViewPr>
  <p:slideViewPr>
    <p:cSldViewPr snapToGrid="0">
      <p:cViewPr varScale="1">
        <p:scale>
          <a:sx n="105" d="100"/>
          <a:sy n="105" d="100"/>
        </p:scale>
        <p:origin x="240" y="114"/>
      </p:cViewPr>
      <p:guideLst>
        <p:guide orient="horz" pos="288"/>
        <p:guide pos="3840"/>
      </p:guideLst>
    </p:cSldViewPr>
  </p:slideViewPr>
  <p:notesTextViewPr>
    <p:cViewPr>
      <p:scale>
        <a:sx n="1" d="1"/>
        <a:sy n="1" d="1"/>
      </p:scale>
      <p:origin x="0" y="0"/>
    </p:cViewPr>
  </p:notesTextViewPr>
  <p:sorterViewPr>
    <p:cViewPr>
      <p:scale>
        <a:sx n="100" d="100"/>
        <a:sy n="100" d="100"/>
      </p:scale>
      <p:origin x="0" y="-2172"/>
    </p:cViewPr>
  </p:sorter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10E90-ECA1-4890-815A-9D23D8D9B75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A344B3A8-C205-4A27-B82C-EDE14BF1829D}">
      <dgm:prSet phldrT="[Text]"/>
      <dgm:spPr>
        <a:xfrm>
          <a:off x="0" y="1599"/>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Mesh Generation</a:t>
          </a:r>
        </a:p>
      </dgm:t>
    </dgm:pt>
    <dgm:pt modelId="{9D6E18CD-0C8D-405E-B00B-38BC64B4609D}" type="parTrans" cxnId="{E3E7E3A3-D7AE-4B00-B2DB-C9939753AD19}">
      <dgm:prSet/>
      <dgm:spPr/>
      <dgm:t>
        <a:bodyPr/>
        <a:lstStyle/>
        <a:p>
          <a:endParaRPr lang="en-US"/>
        </a:p>
      </dgm:t>
    </dgm:pt>
    <dgm:pt modelId="{DF178324-CAD0-41D7-BE42-535AC558BB32}" type="sibTrans" cxnId="{E3E7E3A3-D7AE-4B00-B2DB-C9939753AD19}">
      <dgm:prSet/>
      <dgm:spPr/>
      <dgm:t>
        <a:bodyPr/>
        <a:lstStyle/>
        <a:p>
          <a:endParaRPr lang="en-US"/>
        </a:p>
      </dgm:t>
    </dgm:pt>
    <dgm:pt modelId="{56E7D14A-F91A-406A-AD71-15FDED0D66E2}">
      <dgm:prSet phldrT="[Text]"/>
      <dgm:spPr>
        <a:xfrm>
          <a:off x="3234585" y="159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Model geometry (CAD)</a:t>
          </a:r>
        </a:p>
      </dgm:t>
    </dgm:pt>
    <dgm:pt modelId="{2BBA6AAD-03E2-48E1-AEB1-1FFD767FEBA1}" type="parTrans" cxnId="{9A254A2F-FCB4-455E-892E-B691B60CB448}">
      <dgm:prSet/>
      <dgm:spPr/>
      <dgm:t>
        <a:bodyPr/>
        <a:lstStyle/>
        <a:p>
          <a:endParaRPr lang="en-US"/>
        </a:p>
      </dgm:t>
    </dgm:pt>
    <dgm:pt modelId="{E348E69B-E7A3-4C38-88C7-A1C773256DA3}" type="sibTrans" cxnId="{9A254A2F-FCB4-455E-892E-B691B60CB448}">
      <dgm:prSet/>
      <dgm:spPr/>
      <dgm:t>
        <a:bodyPr/>
        <a:lstStyle/>
        <a:p>
          <a:endParaRPr lang="en-US"/>
        </a:p>
      </dgm:t>
    </dgm:pt>
    <dgm:pt modelId="{FFB9E48A-1288-4168-8F65-60965B94E3E4}">
      <dgm:prSet phldrT="[Text]"/>
      <dgm:spPr>
        <a:xfrm>
          <a:off x="3234585" y="159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Check mesh quality</a:t>
          </a:r>
        </a:p>
      </dgm:t>
    </dgm:pt>
    <dgm:pt modelId="{A94AAF40-4B74-459F-A174-6FF7DF57AE48}" type="parTrans" cxnId="{CC70B025-E156-4D69-A556-DB0ABFCEE6C1}">
      <dgm:prSet/>
      <dgm:spPr/>
      <dgm:t>
        <a:bodyPr/>
        <a:lstStyle/>
        <a:p>
          <a:endParaRPr lang="en-US"/>
        </a:p>
      </dgm:t>
    </dgm:pt>
    <dgm:pt modelId="{3493387C-0B38-422E-B09B-C63677A27189}" type="sibTrans" cxnId="{CC70B025-E156-4D69-A556-DB0ABFCEE6C1}">
      <dgm:prSet/>
      <dgm:spPr/>
      <dgm:t>
        <a:bodyPr/>
        <a:lstStyle/>
        <a:p>
          <a:endParaRPr lang="en-US"/>
        </a:p>
      </dgm:t>
    </dgm:pt>
    <dgm:pt modelId="{D445E194-385A-4C94-96D6-E0C2AD5AE531}">
      <dgm:prSet phldrT="[Text]"/>
      <dgm:spPr>
        <a:xfrm>
          <a:off x="0" y="1397436"/>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CFD Preprocessing</a:t>
          </a:r>
        </a:p>
      </dgm:t>
    </dgm:pt>
    <dgm:pt modelId="{AD356411-EC81-41AF-8842-94A4901769E9}" type="parTrans" cxnId="{C2BD6EFA-062E-4827-8DEB-72E2620D86DF}">
      <dgm:prSet/>
      <dgm:spPr/>
      <dgm:t>
        <a:bodyPr/>
        <a:lstStyle/>
        <a:p>
          <a:endParaRPr lang="en-US"/>
        </a:p>
      </dgm:t>
    </dgm:pt>
    <dgm:pt modelId="{EB1BC3E7-D439-47CE-AE23-A8F5A0924998}" type="sibTrans" cxnId="{C2BD6EFA-062E-4827-8DEB-72E2620D86DF}">
      <dgm:prSet/>
      <dgm:spPr/>
      <dgm:t>
        <a:bodyPr/>
        <a:lstStyle/>
        <a:p>
          <a:endParaRPr lang="en-US"/>
        </a:p>
      </dgm:t>
    </dgm:pt>
    <dgm:pt modelId="{A514A353-2661-4348-B80E-A8432974E128}">
      <dgm:prSet phldrT="[Text]"/>
      <dgm:spPr>
        <a:xfrm>
          <a:off x="3234585" y="159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Discretize domain volume into a mesh</a:t>
          </a:r>
        </a:p>
      </dgm:t>
    </dgm:pt>
    <dgm:pt modelId="{3C2DC2F4-B7BB-4E89-8E8D-84EFF772AEE3}" type="parTrans" cxnId="{F61B609B-A587-4AFD-BD6B-79EC9AB1B427}">
      <dgm:prSet/>
      <dgm:spPr/>
      <dgm:t>
        <a:bodyPr/>
        <a:lstStyle/>
        <a:p>
          <a:endParaRPr lang="en-US"/>
        </a:p>
      </dgm:t>
    </dgm:pt>
    <dgm:pt modelId="{AD300A51-30E8-431D-903E-A054B4D7C611}" type="sibTrans" cxnId="{F61B609B-A587-4AFD-BD6B-79EC9AB1B427}">
      <dgm:prSet/>
      <dgm:spPr/>
      <dgm:t>
        <a:bodyPr/>
        <a:lstStyle/>
        <a:p>
          <a:endParaRPr lang="en-US"/>
        </a:p>
      </dgm:t>
    </dgm:pt>
    <dgm:pt modelId="{1174CE83-94CD-42E0-B4A6-6E66B8987DAC}">
      <dgm:prSet phldrT="[Text]"/>
      <dgm:spPr>
        <a:xfrm>
          <a:off x="3234585" y="1397436"/>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Populate initial guess</a:t>
          </a:r>
        </a:p>
      </dgm:t>
    </dgm:pt>
    <dgm:pt modelId="{A960C048-4B7C-41C2-A2FE-E992B6BBF997}" type="parTrans" cxnId="{32F2542F-41B8-4CDA-AA40-D08132D26398}">
      <dgm:prSet/>
      <dgm:spPr/>
      <dgm:t>
        <a:bodyPr/>
        <a:lstStyle/>
        <a:p>
          <a:endParaRPr lang="en-US"/>
        </a:p>
      </dgm:t>
    </dgm:pt>
    <dgm:pt modelId="{1D7B4E48-BCB2-42BE-9860-5B8DA9695454}" type="sibTrans" cxnId="{32F2542F-41B8-4CDA-AA40-D08132D26398}">
      <dgm:prSet/>
      <dgm:spPr/>
      <dgm:t>
        <a:bodyPr/>
        <a:lstStyle/>
        <a:p>
          <a:endParaRPr lang="en-US"/>
        </a:p>
      </dgm:t>
    </dgm:pt>
    <dgm:pt modelId="{82AEA6D2-8558-4F9E-97AA-FC3C4034827B}">
      <dgm:prSet phldrT="[Text]"/>
      <dgm:spPr>
        <a:xfrm>
          <a:off x="3234585" y="1397436"/>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Decompose mesh for parallel processing</a:t>
          </a:r>
        </a:p>
      </dgm:t>
    </dgm:pt>
    <dgm:pt modelId="{F0781763-9D24-4720-AE94-68A5B709D853}" type="parTrans" cxnId="{9E74B159-8BFC-4C12-8552-6D8A4729FE9A}">
      <dgm:prSet/>
      <dgm:spPr/>
      <dgm:t>
        <a:bodyPr/>
        <a:lstStyle/>
        <a:p>
          <a:endParaRPr lang="en-US"/>
        </a:p>
      </dgm:t>
    </dgm:pt>
    <dgm:pt modelId="{414CEECD-DBA3-4A3A-9D4A-A4B21443EC7A}" type="sibTrans" cxnId="{9E74B159-8BFC-4C12-8552-6D8A4729FE9A}">
      <dgm:prSet/>
      <dgm:spPr/>
      <dgm:t>
        <a:bodyPr/>
        <a:lstStyle/>
        <a:p>
          <a:endParaRPr lang="en-US"/>
        </a:p>
      </dgm:t>
    </dgm:pt>
    <dgm:pt modelId="{E38E3999-D6A3-4151-B023-7734D2A4DEC0}">
      <dgm:prSet phldrT="[Text]"/>
      <dgm:spPr>
        <a:xfrm>
          <a:off x="0" y="2793273"/>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CFD Solution</a:t>
          </a:r>
        </a:p>
      </dgm:t>
    </dgm:pt>
    <dgm:pt modelId="{4245A2ED-00D3-40C4-A1B2-95F62427A6D7}" type="parTrans" cxnId="{0649A749-EBE6-4F73-9131-5D574CEAE915}">
      <dgm:prSet/>
      <dgm:spPr/>
      <dgm:t>
        <a:bodyPr/>
        <a:lstStyle/>
        <a:p>
          <a:endParaRPr lang="en-US"/>
        </a:p>
      </dgm:t>
    </dgm:pt>
    <dgm:pt modelId="{7CC4F5F9-58C9-486F-9113-92D8562E461A}" type="sibTrans" cxnId="{0649A749-EBE6-4F73-9131-5D574CEAE915}">
      <dgm:prSet/>
      <dgm:spPr/>
      <dgm:t>
        <a:bodyPr/>
        <a:lstStyle/>
        <a:p>
          <a:endParaRPr lang="en-US"/>
        </a:p>
      </dgm:t>
    </dgm:pt>
    <dgm:pt modelId="{BB712F02-CAAC-4370-8F74-5F2D2B4AA5EC}">
      <dgm:prSet phldrT="[Text]"/>
      <dgm:spPr>
        <a:xfrm>
          <a:off x="3234585" y="2793273"/>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Upload, queue, wait for resources</a:t>
          </a:r>
        </a:p>
      </dgm:t>
    </dgm:pt>
    <dgm:pt modelId="{03E53BEE-49F2-4FE7-8C48-D18FB1DD31DF}" type="parTrans" cxnId="{4C79A10B-7007-4AE8-A0E5-8B8F25AD54EF}">
      <dgm:prSet/>
      <dgm:spPr/>
      <dgm:t>
        <a:bodyPr/>
        <a:lstStyle/>
        <a:p>
          <a:endParaRPr lang="en-US"/>
        </a:p>
      </dgm:t>
    </dgm:pt>
    <dgm:pt modelId="{CB9FDBAB-694C-4EDA-9C06-E5248231479F}" type="sibTrans" cxnId="{4C79A10B-7007-4AE8-A0E5-8B8F25AD54EF}">
      <dgm:prSet/>
      <dgm:spPr/>
      <dgm:t>
        <a:bodyPr/>
        <a:lstStyle/>
        <a:p>
          <a:endParaRPr lang="en-US"/>
        </a:p>
      </dgm:t>
    </dgm:pt>
    <dgm:pt modelId="{4DDA017E-67E1-4A45-981D-B97FB62EC3FF}">
      <dgm:prSet phldrT="[Text]"/>
      <dgm:spPr>
        <a:xfrm>
          <a:off x="3234585" y="2793273"/>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Download results and check for completion</a:t>
          </a:r>
        </a:p>
      </dgm:t>
    </dgm:pt>
    <dgm:pt modelId="{A265416F-AB54-42B4-8224-24D7116CF49A}" type="parTrans" cxnId="{92E90143-7CE6-46FA-906C-AF4FB40DBF6E}">
      <dgm:prSet/>
      <dgm:spPr/>
      <dgm:t>
        <a:bodyPr/>
        <a:lstStyle/>
        <a:p>
          <a:endParaRPr lang="en-US"/>
        </a:p>
      </dgm:t>
    </dgm:pt>
    <dgm:pt modelId="{CB16E1A2-437D-4DFF-81CC-6F12D7AB53F3}" type="sibTrans" cxnId="{92E90143-7CE6-46FA-906C-AF4FB40DBF6E}">
      <dgm:prSet/>
      <dgm:spPr/>
      <dgm:t>
        <a:bodyPr/>
        <a:lstStyle/>
        <a:p>
          <a:endParaRPr lang="en-US"/>
        </a:p>
      </dgm:t>
    </dgm:pt>
    <dgm:pt modelId="{DD692A46-1786-499C-B9C7-1A7AA7AC6072}">
      <dgm:prSet phldrT="[Text]"/>
      <dgm:spPr>
        <a:xfrm>
          <a:off x="0" y="4189109"/>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CFD Postprocessing</a:t>
          </a:r>
        </a:p>
      </dgm:t>
    </dgm:pt>
    <dgm:pt modelId="{EF44E0ED-6703-4348-A73D-3EEDEB5792E2}" type="parTrans" cxnId="{F5510465-770D-499F-A4C5-AED62A989BCF}">
      <dgm:prSet/>
      <dgm:spPr/>
      <dgm:t>
        <a:bodyPr/>
        <a:lstStyle/>
        <a:p>
          <a:endParaRPr lang="en-US"/>
        </a:p>
      </dgm:t>
    </dgm:pt>
    <dgm:pt modelId="{30C04335-ABEC-4C3E-926D-CA41C0BABE44}" type="sibTrans" cxnId="{F5510465-770D-499F-A4C5-AED62A989BCF}">
      <dgm:prSet/>
      <dgm:spPr/>
      <dgm:t>
        <a:bodyPr/>
        <a:lstStyle/>
        <a:p>
          <a:endParaRPr lang="en-US"/>
        </a:p>
      </dgm:t>
    </dgm:pt>
    <dgm:pt modelId="{2BB02536-2A4F-4B49-B86C-0F0F0F114A01}">
      <dgm:prSet phldrT="[Text]"/>
      <dgm:spPr>
        <a:xfrm>
          <a:off x="3234585" y="418910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Compute primitive variables</a:t>
          </a:r>
        </a:p>
      </dgm:t>
    </dgm:pt>
    <dgm:pt modelId="{02CDB7A0-CCF0-4051-87C2-3C0D1B6BCD36}" type="parTrans" cxnId="{4B9C850D-F787-44C6-AAAB-D86B355C9C56}">
      <dgm:prSet/>
      <dgm:spPr/>
      <dgm:t>
        <a:bodyPr/>
        <a:lstStyle/>
        <a:p>
          <a:endParaRPr lang="en-US"/>
        </a:p>
      </dgm:t>
    </dgm:pt>
    <dgm:pt modelId="{1074172B-0DD8-4DCF-A967-7F130F5AB93C}" type="sibTrans" cxnId="{4B9C850D-F787-44C6-AAAB-D86B355C9C56}">
      <dgm:prSet/>
      <dgm:spPr/>
      <dgm:t>
        <a:bodyPr/>
        <a:lstStyle/>
        <a:p>
          <a:endParaRPr lang="en-US"/>
        </a:p>
      </dgm:t>
    </dgm:pt>
    <dgm:pt modelId="{B084ADE9-B506-4942-8DEB-36B8EF678A56}">
      <dgm:prSet phldrT="[Text]"/>
      <dgm:spPr>
        <a:xfrm>
          <a:off x="3234585" y="418910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Generate plots</a:t>
          </a:r>
        </a:p>
      </dgm:t>
    </dgm:pt>
    <dgm:pt modelId="{5804B8A5-DF32-47F2-BB35-71B4B040162E}" type="parTrans" cxnId="{9B7E4605-8ACA-4C3F-B98C-869B58AA67A6}">
      <dgm:prSet/>
      <dgm:spPr/>
      <dgm:t>
        <a:bodyPr/>
        <a:lstStyle/>
        <a:p>
          <a:endParaRPr lang="en-US"/>
        </a:p>
      </dgm:t>
    </dgm:pt>
    <dgm:pt modelId="{37F285F0-2F5D-4D36-A399-83AE41B3B2EF}" type="sibTrans" cxnId="{9B7E4605-8ACA-4C3F-B98C-869B58AA67A6}">
      <dgm:prSet/>
      <dgm:spPr/>
      <dgm:t>
        <a:bodyPr/>
        <a:lstStyle/>
        <a:p>
          <a:endParaRPr lang="en-US"/>
        </a:p>
      </dgm:t>
    </dgm:pt>
    <dgm:pt modelId="{F1805BD3-C0F6-49E7-AF99-1AF3A1918EF4}">
      <dgm:prSet phldrT="[Text]"/>
      <dgm:spPr>
        <a:xfrm>
          <a:off x="3234585" y="418910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Check solution “sanity”</a:t>
          </a:r>
        </a:p>
      </dgm:t>
    </dgm:pt>
    <dgm:pt modelId="{6F7278C4-45C4-46A7-A6ED-5B033B18E562}" type="parTrans" cxnId="{E05B4568-DD6A-4674-A0D3-A765B87F1B43}">
      <dgm:prSet/>
      <dgm:spPr/>
      <dgm:t>
        <a:bodyPr/>
        <a:lstStyle/>
        <a:p>
          <a:endParaRPr lang="en-US"/>
        </a:p>
      </dgm:t>
    </dgm:pt>
    <dgm:pt modelId="{6205BCD3-6D84-4149-80E5-2E1692BEFF9B}" type="sibTrans" cxnId="{E05B4568-DD6A-4674-A0D3-A765B87F1B43}">
      <dgm:prSet/>
      <dgm:spPr/>
      <dgm:t>
        <a:bodyPr/>
        <a:lstStyle/>
        <a:p>
          <a:endParaRPr lang="en-US"/>
        </a:p>
      </dgm:t>
    </dgm:pt>
    <dgm:pt modelId="{7325A706-86B8-4A3D-B560-20C21C43AF36}">
      <dgm:prSet phldrT="[Text]"/>
      <dgm:spPr>
        <a:xfrm>
          <a:off x="3234585" y="2793273"/>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Iterate the solution until steady-state</a:t>
          </a:r>
        </a:p>
      </dgm:t>
    </dgm:pt>
    <dgm:pt modelId="{A00CA7E4-428C-40E3-B7B4-1F861C76A391}" type="parTrans" cxnId="{E20B02CA-360F-4BB9-A357-A56E42A5F2BB}">
      <dgm:prSet/>
      <dgm:spPr/>
      <dgm:t>
        <a:bodyPr/>
        <a:lstStyle/>
        <a:p>
          <a:endParaRPr lang="en-US"/>
        </a:p>
      </dgm:t>
    </dgm:pt>
    <dgm:pt modelId="{B7674FF2-5DAC-42BE-BCAE-3B2955584E38}" type="sibTrans" cxnId="{E20B02CA-360F-4BB9-A357-A56E42A5F2BB}">
      <dgm:prSet/>
      <dgm:spPr/>
      <dgm:t>
        <a:bodyPr/>
        <a:lstStyle/>
        <a:p>
          <a:endParaRPr lang="en-US"/>
        </a:p>
      </dgm:t>
    </dgm:pt>
    <dgm:pt modelId="{65CA93BA-4535-48F2-B0AF-AE16898B3069}">
      <dgm:prSet phldrT="[Text]"/>
      <dgm:spPr>
        <a:xfrm>
          <a:off x="3234585" y="1397436"/>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Detect multi-block interfaces</a:t>
          </a:r>
        </a:p>
      </dgm:t>
    </dgm:pt>
    <dgm:pt modelId="{14411C50-DD5D-4121-8B58-473C6F4EF819}" type="parTrans" cxnId="{18283CD0-4D74-41EB-A0FD-1F3DF87719A9}">
      <dgm:prSet/>
      <dgm:spPr/>
    </dgm:pt>
    <dgm:pt modelId="{FB5C0074-F81E-41F9-99CD-C8B417A762C5}" type="sibTrans" cxnId="{18283CD0-4D74-41EB-A0FD-1F3DF87719A9}">
      <dgm:prSet/>
      <dgm:spPr/>
    </dgm:pt>
    <dgm:pt modelId="{AA7F95C3-855D-40EA-A17F-10B616A83FC5}" type="pres">
      <dgm:prSet presAssocID="{28510E90-ECA1-4890-815A-9D23D8D9B75A}" presName="Name0" presStyleCnt="0">
        <dgm:presLayoutVars>
          <dgm:dir/>
          <dgm:animLvl val="lvl"/>
          <dgm:resizeHandles/>
        </dgm:presLayoutVars>
      </dgm:prSet>
      <dgm:spPr/>
    </dgm:pt>
    <dgm:pt modelId="{37FD0519-3089-4781-9DFF-111119163B7C}" type="pres">
      <dgm:prSet presAssocID="{A344B3A8-C205-4A27-B82C-EDE14BF1829D}" presName="linNode" presStyleCnt="0"/>
      <dgm:spPr/>
    </dgm:pt>
    <dgm:pt modelId="{405E7EB4-5AA3-4115-81F4-51D0494089DF}" type="pres">
      <dgm:prSet presAssocID="{A344B3A8-C205-4A27-B82C-EDE14BF1829D}" presName="parentShp" presStyleLbl="node1" presStyleIdx="0" presStyleCnt="4">
        <dgm:presLayoutVars>
          <dgm:bulletEnabled val="1"/>
        </dgm:presLayoutVars>
      </dgm:prSet>
      <dgm:spPr/>
    </dgm:pt>
    <dgm:pt modelId="{6AEDB74D-6784-4D4B-954A-B4434DFADEC8}" type="pres">
      <dgm:prSet presAssocID="{A344B3A8-C205-4A27-B82C-EDE14BF1829D}" presName="childShp" presStyleLbl="bgAccFollowNode1" presStyleIdx="0" presStyleCnt="4">
        <dgm:presLayoutVars>
          <dgm:bulletEnabled val="1"/>
        </dgm:presLayoutVars>
      </dgm:prSet>
      <dgm:spPr/>
    </dgm:pt>
    <dgm:pt modelId="{1E2826B5-BDF2-4635-A994-7EA9AB666878}" type="pres">
      <dgm:prSet presAssocID="{DF178324-CAD0-41D7-BE42-535AC558BB32}" presName="spacing" presStyleCnt="0"/>
      <dgm:spPr/>
    </dgm:pt>
    <dgm:pt modelId="{46087F82-8493-4150-8E6C-25E631BD6BA4}" type="pres">
      <dgm:prSet presAssocID="{D445E194-385A-4C94-96D6-E0C2AD5AE531}" presName="linNode" presStyleCnt="0"/>
      <dgm:spPr/>
    </dgm:pt>
    <dgm:pt modelId="{05CB50E3-3666-4E3F-A14A-00AA2D7B0228}" type="pres">
      <dgm:prSet presAssocID="{D445E194-385A-4C94-96D6-E0C2AD5AE531}" presName="parentShp" presStyleLbl="node1" presStyleIdx="1" presStyleCnt="4">
        <dgm:presLayoutVars>
          <dgm:bulletEnabled val="1"/>
        </dgm:presLayoutVars>
      </dgm:prSet>
      <dgm:spPr/>
    </dgm:pt>
    <dgm:pt modelId="{93833153-02B7-42EA-AC48-E0A9EAAB669B}" type="pres">
      <dgm:prSet presAssocID="{D445E194-385A-4C94-96D6-E0C2AD5AE531}" presName="childShp" presStyleLbl="bgAccFollowNode1" presStyleIdx="1" presStyleCnt="4">
        <dgm:presLayoutVars>
          <dgm:bulletEnabled val="1"/>
        </dgm:presLayoutVars>
      </dgm:prSet>
      <dgm:spPr/>
    </dgm:pt>
    <dgm:pt modelId="{084B9F40-7D39-4615-9AD8-3C52AFC615F2}" type="pres">
      <dgm:prSet presAssocID="{EB1BC3E7-D439-47CE-AE23-A8F5A0924998}" presName="spacing" presStyleCnt="0"/>
      <dgm:spPr/>
    </dgm:pt>
    <dgm:pt modelId="{5FD76DB3-6C6C-41D3-A94C-1D1BDFF9FE7F}" type="pres">
      <dgm:prSet presAssocID="{E38E3999-D6A3-4151-B023-7734D2A4DEC0}" presName="linNode" presStyleCnt="0"/>
      <dgm:spPr/>
    </dgm:pt>
    <dgm:pt modelId="{FB4E3B93-6FD4-43DC-BD44-67DA8EC54EA5}" type="pres">
      <dgm:prSet presAssocID="{E38E3999-D6A3-4151-B023-7734D2A4DEC0}" presName="parentShp" presStyleLbl="node1" presStyleIdx="2" presStyleCnt="4">
        <dgm:presLayoutVars>
          <dgm:bulletEnabled val="1"/>
        </dgm:presLayoutVars>
      </dgm:prSet>
      <dgm:spPr/>
    </dgm:pt>
    <dgm:pt modelId="{1AADB1C3-CDD0-4BF7-8325-F961657FBD82}" type="pres">
      <dgm:prSet presAssocID="{E38E3999-D6A3-4151-B023-7734D2A4DEC0}" presName="childShp" presStyleLbl="bgAccFollowNode1" presStyleIdx="2" presStyleCnt="4">
        <dgm:presLayoutVars>
          <dgm:bulletEnabled val="1"/>
        </dgm:presLayoutVars>
      </dgm:prSet>
      <dgm:spPr/>
    </dgm:pt>
    <dgm:pt modelId="{AEDBB317-4F69-4743-8F0F-0DE5EE7141F4}" type="pres">
      <dgm:prSet presAssocID="{7CC4F5F9-58C9-486F-9113-92D8562E461A}" presName="spacing" presStyleCnt="0"/>
      <dgm:spPr/>
    </dgm:pt>
    <dgm:pt modelId="{1C2909CF-75EF-4641-AE9E-91AA84B37B96}" type="pres">
      <dgm:prSet presAssocID="{DD692A46-1786-499C-B9C7-1A7AA7AC6072}" presName="linNode" presStyleCnt="0"/>
      <dgm:spPr/>
    </dgm:pt>
    <dgm:pt modelId="{D984B8CF-5F9E-47A8-B4E9-42C6346AA736}" type="pres">
      <dgm:prSet presAssocID="{DD692A46-1786-499C-B9C7-1A7AA7AC6072}" presName="parentShp" presStyleLbl="node1" presStyleIdx="3" presStyleCnt="4">
        <dgm:presLayoutVars>
          <dgm:bulletEnabled val="1"/>
        </dgm:presLayoutVars>
      </dgm:prSet>
      <dgm:spPr/>
    </dgm:pt>
    <dgm:pt modelId="{505C2CD1-59B3-4E1D-A92A-7AB19C4036EF}" type="pres">
      <dgm:prSet presAssocID="{DD692A46-1786-499C-B9C7-1A7AA7AC6072}" presName="childShp" presStyleLbl="bgAccFollowNode1" presStyleIdx="3" presStyleCnt="4">
        <dgm:presLayoutVars>
          <dgm:bulletEnabled val="1"/>
        </dgm:presLayoutVars>
      </dgm:prSet>
      <dgm:spPr/>
    </dgm:pt>
  </dgm:ptLst>
  <dgm:cxnLst>
    <dgm:cxn modelId="{9B7E4605-8ACA-4C3F-B98C-869B58AA67A6}" srcId="{DD692A46-1786-499C-B9C7-1A7AA7AC6072}" destId="{B084ADE9-B506-4942-8DEB-36B8EF678A56}" srcOrd="2" destOrd="0" parTransId="{5804B8A5-DF32-47F2-BB35-71B4B040162E}" sibTransId="{37F285F0-2F5D-4D36-A399-83AE41B3B2EF}"/>
    <dgm:cxn modelId="{4C79A10B-7007-4AE8-A0E5-8B8F25AD54EF}" srcId="{E38E3999-D6A3-4151-B023-7734D2A4DEC0}" destId="{BB712F02-CAAC-4370-8F74-5F2D2B4AA5EC}" srcOrd="0" destOrd="0" parTransId="{03E53BEE-49F2-4FE7-8C48-D18FB1DD31DF}" sibTransId="{CB9FDBAB-694C-4EDA-9C06-E5248231479F}"/>
    <dgm:cxn modelId="{4B9C850D-F787-44C6-AAAB-D86B355C9C56}" srcId="{DD692A46-1786-499C-B9C7-1A7AA7AC6072}" destId="{2BB02536-2A4F-4B49-B86C-0F0F0F114A01}" srcOrd="1" destOrd="0" parTransId="{02CDB7A0-CCF0-4051-87C2-3C0D1B6BCD36}" sibTransId="{1074172B-0DD8-4DCF-A967-7F130F5AB93C}"/>
    <dgm:cxn modelId="{BC3C4715-299F-4582-B7DE-993498B8886F}" type="presOf" srcId="{65CA93BA-4535-48F2-B0AF-AE16898B3069}" destId="{93833153-02B7-42EA-AC48-E0A9EAAB669B}" srcOrd="0" destOrd="1" presId="urn:microsoft.com/office/officeart/2005/8/layout/vList6"/>
    <dgm:cxn modelId="{88C0AE20-DAA0-40D9-A9A4-D843C142178C}" type="presOf" srcId="{56E7D14A-F91A-406A-AD71-15FDED0D66E2}" destId="{6AEDB74D-6784-4D4B-954A-B4434DFADEC8}" srcOrd="0" destOrd="0" presId="urn:microsoft.com/office/officeart/2005/8/layout/vList6"/>
    <dgm:cxn modelId="{CC70B025-E156-4D69-A556-DB0ABFCEE6C1}" srcId="{A344B3A8-C205-4A27-B82C-EDE14BF1829D}" destId="{FFB9E48A-1288-4168-8F65-60965B94E3E4}" srcOrd="2" destOrd="0" parTransId="{A94AAF40-4B74-459F-A174-6FF7DF57AE48}" sibTransId="{3493387C-0B38-422E-B09B-C63677A27189}"/>
    <dgm:cxn modelId="{9703342F-D5EB-4EFB-9CDD-2AE5AE66A314}" type="presOf" srcId="{E38E3999-D6A3-4151-B023-7734D2A4DEC0}" destId="{FB4E3B93-6FD4-43DC-BD44-67DA8EC54EA5}" srcOrd="0" destOrd="0" presId="urn:microsoft.com/office/officeart/2005/8/layout/vList6"/>
    <dgm:cxn modelId="{9A254A2F-FCB4-455E-892E-B691B60CB448}" srcId="{A344B3A8-C205-4A27-B82C-EDE14BF1829D}" destId="{56E7D14A-F91A-406A-AD71-15FDED0D66E2}" srcOrd="0" destOrd="0" parTransId="{2BBA6AAD-03E2-48E1-AEB1-1FFD767FEBA1}" sibTransId="{E348E69B-E7A3-4C38-88C7-A1C773256DA3}"/>
    <dgm:cxn modelId="{32F2542F-41B8-4CDA-AA40-D08132D26398}" srcId="{D445E194-385A-4C94-96D6-E0C2AD5AE531}" destId="{1174CE83-94CD-42E0-B4A6-6E66B8987DAC}" srcOrd="2" destOrd="0" parTransId="{A960C048-4B7C-41C2-A2FE-E992B6BBF997}" sibTransId="{1D7B4E48-BCB2-42BE-9860-5B8DA9695454}"/>
    <dgm:cxn modelId="{549CE132-2550-4DDA-A12A-48A85B9D7CB5}" type="presOf" srcId="{D445E194-385A-4C94-96D6-E0C2AD5AE531}" destId="{05CB50E3-3666-4E3F-A14A-00AA2D7B0228}" srcOrd="0" destOrd="0" presId="urn:microsoft.com/office/officeart/2005/8/layout/vList6"/>
    <dgm:cxn modelId="{9D483237-2F49-4B78-A509-ECF5FE927FF7}" type="presOf" srcId="{FFB9E48A-1288-4168-8F65-60965B94E3E4}" destId="{6AEDB74D-6784-4D4B-954A-B4434DFADEC8}" srcOrd="0" destOrd="2" presId="urn:microsoft.com/office/officeart/2005/8/layout/vList6"/>
    <dgm:cxn modelId="{92E90143-7CE6-46FA-906C-AF4FB40DBF6E}" srcId="{E38E3999-D6A3-4151-B023-7734D2A4DEC0}" destId="{4DDA017E-67E1-4A45-981D-B97FB62EC3FF}" srcOrd="2" destOrd="0" parTransId="{A265416F-AB54-42B4-8224-24D7116CF49A}" sibTransId="{CB16E1A2-437D-4DFF-81CC-6F12D7AB53F3}"/>
    <dgm:cxn modelId="{AE118863-F117-4625-8C71-790BC6F97110}" type="presOf" srcId="{A514A353-2661-4348-B80E-A8432974E128}" destId="{6AEDB74D-6784-4D4B-954A-B4434DFADEC8}" srcOrd="0" destOrd="1" presId="urn:microsoft.com/office/officeart/2005/8/layout/vList6"/>
    <dgm:cxn modelId="{F5510465-770D-499F-A4C5-AED62A989BCF}" srcId="{28510E90-ECA1-4890-815A-9D23D8D9B75A}" destId="{DD692A46-1786-499C-B9C7-1A7AA7AC6072}" srcOrd="3" destOrd="0" parTransId="{EF44E0ED-6703-4348-A73D-3EEDEB5792E2}" sibTransId="{30C04335-ABEC-4C3E-926D-CA41C0BABE44}"/>
    <dgm:cxn modelId="{E05B4568-DD6A-4674-A0D3-A765B87F1B43}" srcId="{DD692A46-1786-499C-B9C7-1A7AA7AC6072}" destId="{F1805BD3-C0F6-49E7-AF99-1AF3A1918EF4}" srcOrd="0" destOrd="0" parTransId="{6F7278C4-45C4-46A7-A6ED-5B033B18E562}" sibTransId="{6205BCD3-6D84-4149-80E5-2E1692BEFF9B}"/>
    <dgm:cxn modelId="{0649A749-EBE6-4F73-9131-5D574CEAE915}" srcId="{28510E90-ECA1-4890-815A-9D23D8D9B75A}" destId="{E38E3999-D6A3-4151-B023-7734D2A4DEC0}" srcOrd="2" destOrd="0" parTransId="{4245A2ED-00D3-40C4-A1B2-95F62427A6D7}" sibTransId="{7CC4F5F9-58C9-486F-9113-92D8562E461A}"/>
    <dgm:cxn modelId="{57B23450-8DA1-497E-ADBE-692F51006A12}" type="presOf" srcId="{28510E90-ECA1-4890-815A-9D23D8D9B75A}" destId="{AA7F95C3-855D-40EA-A17F-10B616A83FC5}" srcOrd="0" destOrd="0" presId="urn:microsoft.com/office/officeart/2005/8/layout/vList6"/>
    <dgm:cxn modelId="{FFBEBE58-2207-4AF6-ABCD-797866C342EA}" type="presOf" srcId="{A344B3A8-C205-4A27-B82C-EDE14BF1829D}" destId="{405E7EB4-5AA3-4115-81F4-51D0494089DF}" srcOrd="0" destOrd="0" presId="urn:microsoft.com/office/officeart/2005/8/layout/vList6"/>
    <dgm:cxn modelId="{95137979-AF25-4AAE-87AA-573B1701AB0C}" type="presOf" srcId="{7325A706-86B8-4A3D-B560-20C21C43AF36}" destId="{1AADB1C3-CDD0-4BF7-8325-F961657FBD82}" srcOrd="0" destOrd="1" presId="urn:microsoft.com/office/officeart/2005/8/layout/vList6"/>
    <dgm:cxn modelId="{9E74B159-8BFC-4C12-8552-6D8A4729FE9A}" srcId="{D445E194-385A-4C94-96D6-E0C2AD5AE531}" destId="{82AEA6D2-8558-4F9E-97AA-FC3C4034827B}" srcOrd="0" destOrd="0" parTransId="{F0781763-9D24-4720-AE94-68A5B709D853}" sibTransId="{414CEECD-DBA3-4A3A-9D4A-A4B21443EC7A}"/>
    <dgm:cxn modelId="{F61B609B-A587-4AFD-BD6B-79EC9AB1B427}" srcId="{A344B3A8-C205-4A27-B82C-EDE14BF1829D}" destId="{A514A353-2661-4348-B80E-A8432974E128}" srcOrd="1" destOrd="0" parTransId="{3C2DC2F4-B7BB-4E89-8E8D-84EFF772AEE3}" sibTransId="{AD300A51-30E8-431D-903E-A054B4D7C611}"/>
    <dgm:cxn modelId="{8A4C4B9C-145B-4B58-8873-E84A3D18CB1E}" type="presOf" srcId="{4DDA017E-67E1-4A45-981D-B97FB62EC3FF}" destId="{1AADB1C3-CDD0-4BF7-8325-F961657FBD82}" srcOrd="0" destOrd="2" presId="urn:microsoft.com/office/officeart/2005/8/layout/vList6"/>
    <dgm:cxn modelId="{1B0CB2A1-E5EB-40F4-8F5D-59C88564DBC2}" type="presOf" srcId="{2BB02536-2A4F-4B49-B86C-0F0F0F114A01}" destId="{505C2CD1-59B3-4E1D-A92A-7AB19C4036EF}" srcOrd="0" destOrd="1" presId="urn:microsoft.com/office/officeart/2005/8/layout/vList6"/>
    <dgm:cxn modelId="{E3E7E3A3-D7AE-4B00-B2DB-C9939753AD19}" srcId="{28510E90-ECA1-4890-815A-9D23D8D9B75A}" destId="{A344B3A8-C205-4A27-B82C-EDE14BF1829D}" srcOrd="0" destOrd="0" parTransId="{9D6E18CD-0C8D-405E-B00B-38BC64B4609D}" sibTransId="{DF178324-CAD0-41D7-BE42-535AC558BB32}"/>
    <dgm:cxn modelId="{623099AC-4376-4376-A14D-74963DA24B5A}" type="presOf" srcId="{B084ADE9-B506-4942-8DEB-36B8EF678A56}" destId="{505C2CD1-59B3-4E1D-A92A-7AB19C4036EF}" srcOrd="0" destOrd="2" presId="urn:microsoft.com/office/officeart/2005/8/layout/vList6"/>
    <dgm:cxn modelId="{5B6653C3-4289-4D63-B91A-36BBF0CC6A97}" type="presOf" srcId="{DD692A46-1786-499C-B9C7-1A7AA7AC6072}" destId="{D984B8CF-5F9E-47A8-B4E9-42C6346AA736}" srcOrd="0" destOrd="0" presId="urn:microsoft.com/office/officeart/2005/8/layout/vList6"/>
    <dgm:cxn modelId="{A37F0DC7-179C-493D-A839-7A0F425C8594}" type="presOf" srcId="{F1805BD3-C0F6-49E7-AF99-1AF3A1918EF4}" destId="{505C2CD1-59B3-4E1D-A92A-7AB19C4036EF}" srcOrd="0" destOrd="0" presId="urn:microsoft.com/office/officeart/2005/8/layout/vList6"/>
    <dgm:cxn modelId="{E20B02CA-360F-4BB9-A357-A56E42A5F2BB}" srcId="{E38E3999-D6A3-4151-B023-7734D2A4DEC0}" destId="{7325A706-86B8-4A3D-B560-20C21C43AF36}" srcOrd="1" destOrd="0" parTransId="{A00CA7E4-428C-40E3-B7B4-1F861C76A391}" sibTransId="{B7674FF2-5DAC-42BE-BCAE-3B2955584E38}"/>
    <dgm:cxn modelId="{18283CD0-4D74-41EB-A0FD-1F3DF87719A9}" srcId="{D445E194-385A-4C94-96D6-E0C2AD5AE531}" destId="{65CA93BA-4535-48F2-B0AF-AE16898B3069}" srcOrd="1" destOrd="0" parTransId="{14411C50-DD5D-4121-8B58-473C6F4EF819}" sibTransId="{FB5C0074-F81E-41F9-99CD-C8B417A762C5}"/>
    <dgm:cxn modelId="{6E9FB9DA-EA8A-453E-AA87-D42ADA35034D}" type="presOf" srcId="{82AEA6D2-8558-4F9E-97AA-FC3C4034827B}" destId="{93833153-02B7-42EA-AC48-E0A9EAAB669B}" srcOrd="0" destOrd="0" presId="urn:microsoft.com/office/officeart/2005/8/layout/vList6"/>
    <dgm:cxn modelId="{501734DC-325F-4CB5-B946-E53F3BE7BB22}" type="presOf" srcId="{BB712F02-CAAC-4370-8F74-5F2D2B4AA5EC}" destId="{1AADB1C3-CDD0-4BF7-8325-F961657FBD82}" srcOrd="0" destOrd="0" presId="urn:microsoft.com/office/officeart/2005/8/layout/vList6"/>
    <dgm:cxn modelId="{92E322E9-177E-4C71-9813-8A36662E5665}" type="presOf" srcId="{1174CE83-94CD-42E0-B4A6-6E66B8987DAC}" destId="{93833153-02B7-42EA-AC48-E0A9EAAB669B}" srcOrd="0" destOrd="2" presId="urn:microsoft.com/office/officeart/2005/8/layout/vList6"/>
    <dgm:cxn modelId="{C2BD6EFA-062E-4827-8DEB-72E2620D86DF}" srcId="{28510E90-ECA1-4890-815A-9D23D8D9B75A}" destId="{D445E194-385A-4C94-96D6-E0C2AD5AE531}" srcOrd="1" destOrd="0" parTransId="{AD356411-EC81-41AF-8842-94A4901769E9}" sibTransId="{EB1BC3E7-D439-47CE-AE23-A8F5A0924998}"/>
    <dgm:cxn modelId="{BC07C257-85BD-461F-8B3A-2A9378CF9D1E}" type="presParOf" srcId="{AA7F95C3-855D-40EA-A17F-10B616A83FC5}" destId="{37FD0519-3089-4781-9DFF-111119163B7C}" srcOrd="0" destOrd="0" presId="urn:microsoft.com/office/officeart/2005/8/layout/vList6"/>
    <dgm:cxn modelId="{257016C7-CD79-4516-AC8C-B41A0FE31765}" type="presParOf" srcId="{37FD0519-3089-4781-9DFF-111119163B7C}" destId="{405E7EB4-5AA3-4115-81F4-51D0494089DF}" srcOrd="0" destOrd="0" presId="urn:microsoft.com/office/officeart/2005/8/layout/vList6"/>
    <dgm:cxn modelId="{D5E6B230-B9D4-42B3-8014-F9419F493F74}" type="presParOf" srcId="{37FD0519-3089-4781-9DFF-111119163B7C}" destId="{6AEDB74D-6784-4D4B-954A-B4434DFADEC8}" srcOrd="1" destOrd="0" presId="urn:microsoft.com/office/officeart/2005/8/layout/vList6"/>
    <dgm:cxn modelId="{725028FC-E307-48F9-817B-03B37208CC2D}" type="presParOf" srcId="{AA7F95C3-855D-40EA-A17F-10B616A83FC5}" destId="{1E2826B5-BDF2-4635-A994-7EA9AB666878}" srcOrd="1" destOrd="0" presId="urn:microsoft.com/office/officeart/2005/8/layout/vList6"/>
    <dgm:cxn modelId="{6754CD55-484F-4DFC-844B-BEB7207F7C99}" type="presParOf" srcId="{AA7F95C3-855D-40EA-A17F-10B616A83FC5}" destId="{46087F82-8493-4150-8E6C-25E631BD6BA4}" srcOrd="2" destOrd="0" presId="urn:microsoft.com/office/officeart/2005/8/layout/vList6"/>
    <dgm:cxn modelId="{D5534B53-C6C6-4ACB-B56D-019379A63998}" type="presParOf" srcId="{46087F82-8493-4150-8E6C-25E631BD6BA4}" destId="{05CB50E3-3666-4E3F-A14A-00AA2D7B0228}" srcOrd="0" destOrd="0" presId="urn:microsoft.com/office/officeart/2005/8/layout/vList6"/>
    <dgm:cxn modelId="{AE01613B-AA18-42D2-BF1F-C28BA6C078DA}" type="presParOf" srcId="{46087F82-8493-4150-8E6C-25E631BD6BA4}" destId="{93833153-02B7-42EA-AC48-E0A9EAAB669B}" srcOrd="1" destOrd="0" presId="urn:microsoft.com/office/officeart/2005/8/layout/vList6"/>
    <dgm:cxn modelId="{01633EA0-D8E1-4157-BE97-1A4719B0AAE3}" type="presParOf" srcId="{AA7F95C3-855D-40EA-A17F-10B616A83FC5}" destId="{084B9F40-7D39-4615-9AD8-3C52AFC615F2}" srcOrd="3" destOrd="0" presId="urn:microsoft.com/office/officeart/2005/8/layout/vList6"/>
    <dgm:cxn modelId="{BAD7FAB9-9275-4ACD-9705-A4CF0D3AE2BF}" type="presParOf" srcId="{AA7F95C3-855D-40EA-A17F-10B616A83FC5}" destId="{5FD76DB3-6C6C-41D3-A94C-1D1BDFF9FE7F}" srcOrd="4" destOrd="0" presId="urn:microsoft.com/office/officeart/2005/8/layout/vList6"/>
    <dgm:cxn modelId="{CF552FF7-973F-4118-B321-5398E41544A8}" type="presParOf" srcId="{5FD76DB3-6C6C-41D3-A94C-1D1BDFF9FE7F}" destId="{FB4E3B93-6FD4-43DC-BD44-67DA8EC54EA5}" srcOrd="0" destOrd="0" presId="urn:microsoft.com/office/officeart/2005/8/layout/vList6"/>
    <dgm:cxn modelId="{EA87A90B-7F72-4875-B046-846DDF51B4B6}" type="presParOf" srcId="{5FD76DB3-6C6C-41D3-A94C-1D1BDFF9FE7F}" destId="{1AADB1C3-CDD0-4BF7-8325-F961657FBD82}" srcOrd="1" destOrd="0" presId="urn:microsoft.com/office/officeart/2005/8/layout/vList6"/>
    <dgm:cxn modelId="{7BBFA480-61FF-49EA-8FA1-F3776D104DD8}" type="presParOf" srcId="{AA7F95C3-855D-40EA-A17F-10B616A83FC5}" destId="{AEDBB317-4F69-4743-8F0F-0DE5EE7141F4}" srcOrd="5" destOrd="0" presId="urn:microsoft.com/office/officeart/2005/8/layout/vList6"/>
    <dgm:cxn modelId="{B2A31723-2E71-4863-B64B-0FD063D2079C}" type="presParOf" srcId="{AA7F95C3-855D-40EA-A17F-10B616A83FC5}" destId="{1C2909CF-75EF-4641-AE9E-91AA84B37B96}" srcOrd="6" destOrd="0" presId="urn:microsoft.com/office/officeart/2005/8/layout/vList6"/>
    <dgm:cxn modelId="{0C8A1D64-6CEE-4322-B195-41ECDBF08D06}" type="presParOf" srcId="{1C2909CF-75EF-4641-AE9E-91AA84B37B96}" destId="{D984B8CF-5F9E-47A8-B4E9-42C6346AA736}" srcOrd="0" destOrd="0" presId="urn:microsoft.com/office/officeart/2005/8/layout/vList6"/>
    <dgm:cxn modelId="{6BE3CB6E-E256-47D7-97CD-C6F72C7A5FF2}" type="presParOf" srcId="{1C2909CF-75EF-4641-AE9E-91AA84B37B96}" destId="{505C2CD1-59B3-4E1D-A92A-7AB19C4036E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DB74D-6784-4D4B-954A-B4434DFADEC8}">
      <dsp:nvSpPr>
        <dsp:cNvPr id="0" name=""/>
        <dsp:cNvSpPr/>
      </dsp:nvSpPr>
      <dsp:spPr>
        <a:xfrm>
          <a:off x="3234585" y="159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Model geometry (CAD)</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Discretize domain volume into a mesh</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Check mesh quality</a:t>
          </a:r>
        </a:p>
      </dsp:txBody>
      <dsp:txXfrm>
        <a:off x="3234585" y="160217"/>
        <a:ext cx="4376026" cy="951706"/>
      </dsp:txXfrm>
    </dsp:sp>
    <dsp:sp modelId="{405E7EB4-5AA3-4115-81F4-51D0494089DF}">
      <dsp:nvSpPr>
        <dsp:cNvPr id="0" name=""/>
        <dsp:cNvSpPr/>
      </dsp:nvSpPr>
      <dsp:spPr>
        <a:xfrm>
          <a:off x="0" y="1599"/>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a:ea typeface="+mn-ea"/>
              <a:cs typeface="+mn-cs"/>
            </a:rPr>
            <a:t>Mesh Generation</a:t>
          </a:r>
        </a:p>
      </dsp:txBody>
      <dsp:txXfrm>
        <a:off x="61945" y="63544"/>
        <a:ext cx="3110696" cy="1145052"/>
      </dsp:txXfrm>
    </dsp:sp>
    <dsp:sp modelId="{93833153-02B7-42EA-AC48-E0A9EAAB669B}">
      <dsp:nvSpPr>
        <dsp:cNvPr id="0" name=""/>
        <dsp:cNvSpPr/>
      </dsp:nvSpPr>
      <dsp:spPr>
        <a:xfrm>
          <a:off x="3234585" y="1397436"/>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Decompose mesh for parallel processing</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Detect multi-block interfaces</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Populate initial guess</a:t>
          </a:r>
        </a:p>
      </dsp:txBody>
      <dsp:txXfrm>
        <a:off x="3234585" y="1556054"/>
        <a:ext cx="4376026" cy="951706"/>
      </dsp:txXfrm>
    </dsp:sp>
    <dsp:sp modelId="{05CB50E3-3666-4E3F-A14A-00AA2D7B0228}">
      <dsp:nvSpPr>
        <dsp:cNvPr id="0" name=""/>
        <dsp:cNvSpPr/>
      </dsp:nvSpPr>
      <dsp:spPr>
        <a:xfrm>
          <a:off x="0" y="1397436"/>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a:ea typeface="+mn-ea"/>
              <a:cs typeface="+mn-cs"/>
            </a:rPr>
            <a:t>CFD Preprocessing</a:t>
          </a:r>
        </a:p>
      </dsp:txBody>
      <dsp:txXfrm>
        <a:off x="61945" y="1459381"/>
        <a:ext cx="3110696" cy="1145052"/>
      </dsp:txXfrm>
    </dsp:sp>
    <dsp:sp modelId="{1AADB1C3-CDD0-4BF7-8325-F961657FBD82}">
      <dsp:nvSpPr>
        <dsp:cNvPr id="0" name=""/>
        <dsp:cNvSpPr/>
      </dsp:nvSpPr>
      <dsp:spPr>
        <a:xfrm>
          <a:off x="3234585" y="2793273"/>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Upload, queue, wait for resources</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Iterate the solution until steady-state</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Download results and check for completion</a:t>
          </a:r>
        </a:p>
      </dsp:txBody>
      <dsp:txXfrm>
        <a:off x="3234585" y="2951891"/>
        <a:ext cx="4376026" cy="951706"/>
      </dsp:txXfrm>
    </dsp:sp>
    <dsp:sp modelId="{FB4E3B93-6FD4-43DC-BD44-67DA8EC54EA5}">
      <dsp:nvSpPr>
        <dsp:cNvPr id="0" name=""/>
        <dsp:cNvSpPr/>
      </dsp:nvSpPr>
      <dsp:spPr>
        <a:xfrm>
          <a:off x="0" y="2793273"/>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a:ea typeface="+mn-ea"/>
              <a:cs typeface="+mn-cs"/>
            </a:rPr>
            <a:t>CFD Solution</a:t>
          </a:r>
        </a:p>
      </dsp:txBody>
      <dsp:txXfrm>
        <a:off x="61945" y="2855218"/>
        <a:ext cx="3110696" cy="1145052"/>
      </dsp:txXfrm>
    </dsp:sp>
    <dsp:sp modelId="{505C2CD1-59B3-4E1D-A92A-7AB19C4036EF}">
      <dsp:nvSpPr>
        <dsp:cNvPr id="0" name=""/>
        <dsp:cNvSpPr/>
      </dsp:nvSpPr>
      <dsp:spPr>
        <a:xfrm>
          <a:off x="3234585" y="4189109"/>
          <a:ext cx="4851879" cy="1268942"/>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Check solution “sanity”</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Compute primitive variables</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Generate plots</a:t>
          </a:r>
        </a:p>
      </dsp:txBody>
      <dsp:txXfrm>
        <a:off x="3234585" y="4347727"/>
        <a:ext cx="4376026" cy="951706"/>
      </dsp:txXfrm>
    </dsp:sp>
    <dsp:sp modelId="{D984B8CF-5F9E-47A8-B4E9-42C6346AA736}">
      <dsp:nvSpPr>
        <dsp:cNvPr id="0" name=""/>
        <dsp:cNvSpPr/>
      </dsp:nvSpPr>
      <dsp:spPr>
        <a:xfrm>
          <a:off x="0" y="4189109"/>
          <a:ext cx="3234586" cy="12689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a:ea typeface="+mn-ea"/>
              <a:cs typeface="+mn-cs"/>
            </a:rPr>
            <a:t>CFD Postprocessing</a:t>
          </a:r>
        </a:p>
      </dsp:txBody>
      <dsp:txXfrm>
        <a:off x="61945" y="4251054"/>
        <a:ext cx="3110696" cy="114505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5</a:t>
            </a:fld>
            <a:endParaRPr lang="en-US" dirty="0"/>
          </a:p>
        </p:txBody>
      </p:sp>
    </p:spTree>
    <p:extLst>
      <p:ext uri="{BB962C8B-B14F-4D97-AF65-F5344CB8AC3E}">
        <p14:creationId xmlns:p14="http://schemas.microsoft.com/office/powerpoint/2010/main" val="11227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6</a:t>
            </a:fld>
            <a:endParaRPr lang="en-US" dirty="0"/>
          </a:p>
        </p:txBody>
      </p:sp>
    </p:spTree>
    <p:extLst>
      <p:ext uri="{BB962C8B-B14F-4D97-AF65-F5344CB8AC3E}">
        <p14:creationId xmlns:p14="http://schemas.microsoft.com/office/powerpoint/2010/main" val="14084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7</a:t>
            </a:fld>
            <a:endParaRPr lang="en-US" dirty="0"/>
          </a:p>
        </p:txBody>
      </p:sp>
    </p:spTree>
    <p:extLst>
      <p:ext uri="{BB962C8B-B14F-4D97-AF65-F5344CB8AC3E}">
        <p14:creationId xmlns:p14="http://schemas.microsoft.com/office/powerpoint/2010/main" val="191060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15</a:t>
            </a:fld>
            <a:endParaRPr lang="en-US" dirty="0"/>
          </a:p>
        </p:txBody>
      </p:sp>
    </p:spTree>
    <p:extLst>
      <p:ext uri="{BB962C8B-B14F-4D97-AF65-F5344CB8AC3E}">
        <p14:creationId xmlns:p14="http://schemas.microsoft.com/office/powerpoint/2010/main" val="341911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18</a:t>
            </a:fld>
            <a:endParaRPr lang="en-US" dirty="0"/>
          </a:p>
        </p:txBody>
      </p:sp>
    </p:spTree>
    <p:extLst>
      <p:ext uri="{BB962C8B-B14F-4D97-AF65-F5344CB8AC3E}">
        <p14:creationId xmlns:p14="http://schemas.microsoft.com/office/powerpoint/2010/main" val="242666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this was a heavily-modified version of the DPLR code – more details in the writeup (or ask questions)</a:t>
            </a:r>
          </a:p>
          <a:p>
            <a:r>
              <a:rPr lang="en-US" dirty="0"/>
              <a:t>The Gordon/McBride tables were easier to implement in the inlet boundary condition</a:t>
            </a:r>
          </a:p>
        </p:txBody>
      </p:sp>
      <p:sp>
        <p:nvSpPr>
          <p:cNvPr id="4" name="Slide Number Placeholder 3"/>
          <p:cNvSpPr>
            <a:spLocks noGrp="1"/>
          </p:cNvSpPr>
          <p:nvPr>
            <p:ph type="sldNum" sz="quarter" idx="10"/>
          </p:nvPr>
        </p:nvSpPr>
        <p:spPr/>
        <p:txBody>
          <a:bodyPr/>
          <a:lstStyle/>
          <a:p>
            <a:fld id="{56E0BD11-EC61-49E2-A2DF-6E36D7CB4623}" type="slidenum">
              <a:rPr lang="en-US" altLang="en-US" smtClean="0"/>
              <a:pPr/>
              <a:t>22</a:t>
            </a:fld>
            <a:endParaRPr lang="en-US" altLang="en-US"/>
          </a:p>
        </p:txBody>
      </p:sp>
    </p:spTree>
    <p:extLst>
      <p:ext uri="{BB962C8B-B14F-4D97-AF65-F5344CB8AC3E}">
        <p14:creationId xmlns:p14="http://schemas.microsoft.com/office/powerpoint/2010/main" val="172231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24</a:t>
            </a:fld>
            <a:endParaRPr lang="en-US" dirty="0"/>
          </a:p>
        </p:txBody>
      </p:sp>
    </p:spTree>
    <p:extLst>
      <p:ext uri="{BB962C8B-B14F-4D97-AF65-F5344CB8AC3E}">
        <p14:creationId xmlns:p14="http://schemas.microsoft.com/office/powerpoint/2010/main" val="276921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5787-B86F-4ECB-94F2-76703DF2F534}" type="slidenum">
              <a:rPr lang="en-US" smtClean="0"/>
              <a:pPr/>
              <a:t>25</a:t>
            </a:fld>
            <a:endParaRPr lang="en-US" dirty="0"/>
          </a:p>
        </p:txBody>
      </p:sp>
    </p:spTree>
    <p:extLst>
      <p:ext uri="{BB962C8B-B14F-4D97-AF65-F5344CB8AC3E}">
        <p14:creationId xmlns:p14="http://schemas.microsoft.com/office/powerpoint/2010/main" val="285541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0B19-82D6-524B-B1C0-DA7BD4D87853}"/>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F17A699-89ED-BD47-B8DD-06A32EF26C96}"/>
              </a:ext>
            </a:extLst>
          </p:cNvPr>
          <p:cNvSpPr>
            <a:spLocks noGrp="1"/>
          </p:cNvSpPr>
          <p:nvPr>
            <p:ph sz="quarter" idx="13"/>
          </p:nvPr>
        </p:nvSpPr>
        <p:spPr>
          <a:xfrm>
            <a:off x="203200" y="1066800"/>
            <a:ext cx="5892800" cy="5562600"/>
          </a:xfrm>
        </p:spPr>
        <p:txBody>
          <a:bodyPr/>
          <a:lstStyle>
            <a:lvl1pPr marL="320040" indent="-320040">
              <a:defRPr sz="3200"/>
            </a:lvl1pPr>
            <a:lvl2pPr marL="640080" indent="-320040">
              <a:defRPr sz="2800"/>
            </a:lvl2pPr>
            <a:lvl3pPr marL="960120" indent="-320040">
              <a:defRPr sz="2400"/>
            </a:lvl3pPr>
            <a:lvl4pPr marL="1280160" indent="-320040">
              <a:defRPr sz="2000"/>
            </a:lvl4pPr>
            <a:lvl5pPr marL="1600200" indent="-32004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BAA49232-78EA-F247-A2CE-4B043E70B81B}"/>
              </a:ext>
            </a:extLst>
          </p:cNvPr>
          <p:cNvSpPr>
            <a:spLocks noGrp="1"/>
          </p:cNvSpPr>
          <p:nvPr>
            <p:ph type="sldNum" sz="quarter" idx="16"/>
          </p:nvPr>
        </p:nvSpPr>
        <p:spPr/>
        <p:txBody>
          <a:bodyPr/>
          <a:lstStyle/>
          <a:p>
            <a:fld id="{00492C4A-4BD2-BE44-BA46-7FC395175CB5}" type="datetime1">
              <a:rPr lang="en-US" smtClean="0"/>
              <a:pPr/>
              <a:t>7/30/2025</a:t>
            </a:fld>
            <a:r>
              <a:rPr lang="en-US" dirty="0"/>
              <a:t> - </a:t>
            </a:r>
            <a:fld id="{0E9DABBB-18F0-4C01-919F-E1693DD649A2}" type="slidenum">
              <a:rPr lang="en-US" smtClean="0"/>
              <a:pPr/>
              <a:t>‹#›</a:t>
            </a:fld>
            <a:endParaRPr lang="en-US" dirty="0"/>
          </a:p>
        </p:txBody>
      </p:sp>
      <p:sp>
        <p:nvSpPr>
          <p:cNvPr id="12" name="Footer Placeholder 8">
            <a:extLst>
              <a:ext uri="{FF2B5EF4-FFF2-40B4-BE49-F238E27FC236}">
                <a16:creationId xmlns:a16="http://schemas.microsoft.com/office/drawing/2014/main" id="{413B3975-B70F-8B44-9F83-AAFDABE13081}"/>
              </a:ext>
            </a:extLst>
          </p:cNvPr>
          <p:cNvSpPr>
            <a:spLocks noGrp="1"/>
          </p:cNvSpPr>
          <p:nvPr>
            <p:ph type="ftr" sz="quarter" idx="3"/>
          </p:nvPr>
        </p:nvSpPr>
        <p:spPr>
          <a:xfrm>
            <a:off x="4165600" y="6670678"/>
            <a:ext cx="3860800" cy="201361"/>
          </a:xfrm>
          <a:prstGeom prst="rect">
            <a:avLst/>
          </a:prstGeom>
        </p:spPr>
        <p:txBody>
          <a:bodyPr/>
          <a:lstStyle>
            <a:lvl1pPr>
              <a:defRPr sz="800" b="1"/>
            </a:lvl1pPr>
          </a:lstStyle>
          <a:p>
            <a:pPr algn="ctr"/>
            <a:endParaRPr lang="en-US" dirty="0">
              <a:solidFill>
                <a:srgbClr val="FF0000"/>
              </a:solidFill>
            </a:endParaRPr>
          </a:p>
        </p:txBody>
      </p:sp>
    </p:spTree>
    <p:extLst>
      <p:ext uri="{BB962C8B-B14F-4D97-AF65-F5344CB8AC3E}">
        <p14:creationId xmlns:p14="http://schemas.microsoft.com/office/powerpoint/2010/main" val="283063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06DA-CAA7-3A4C-AC97-441490CAAC9E}"/>
              </a:ext>
            </a:extLst>
          </p:cNvPr>
          <p:cNvSpPr>
            <a:spLocks noGrp="1"/>
          </p:cNvSpPr>
          <p:nvPr>
            <p:ph type="title"/>
          </p:nvPr>
        </p:nvSpPr>
        <p:spPr/>
        <p:txBody>
          <a:bodyPr/>
          <a:lstStyle>
            <a:lvl1pPr>
              <a:defRPr lang="en-US" dirty="0"/>
            </a:lvl1pPr>
          </a:lstStyle>
          <a:p>
            <a:r>
              <a:rPr lang="en-US" dirty="0"/>
              <a:t>Click to edit Master title style</a:t>
            </a:r>
          </a:p>
        </p:txBody>
      </p:sp>
      <p:sp>
        <p:nvSpPr>
          <p:cNvPr id="10" name="Slide Number Placeholder 9">
            <a:extLst>
              <a:ext uri="{FF2B5EF4-FFF2-40B4-BE49-F238E27FC236}">
                <a16:creationId xmlns:a16="http://schemas.microsoft.com/office/drawing/2014/main" id="{B1C4A259-1CD5-3D47-84B0-32FABFA1DE26}"/>
              </a:ext>
            </a:extLst>
          </p:cNvPr>
          <p:cNvSpPr>
            <a:spLocks noGrp="1"/>
          </p:cNvSpPr>
          <p:nvPr>
            <p:ph type="sldNum" sz="quarter" idx="16"/>
          </p:nvPr>
        </p:nvSpPr>
        <p:spPr/>
        <p:txBody>
          <a:bodyPr/>
          <a:lstStyle/>
          <a:p>
            <a:fld id="{00492C4A-4BD2-BE44-BA46-7FC395175CB5}" type="datetime1">
              <a:rPr lang="en-US" smtClean="0"/>
              <a:pPr/>
              <a:t>7/30/2025</a:t>
            </a:fld>
            <a:r>
              <a:rPr lang="en-US" dirty="0"/>
              <a:t> - </a:t>
            </a:r>
            <a:fld id="{0E9DABBB-18F0-4C01-919F-E1693DD649A2}" type="slidenum">
              <a:rPr lang="en-US" smtClean="0"/>
              <a:pPr/>
              <a:t>‹#›</a:t>
            </a:fld>
            <a:endParaRPr lang="en-US" dirty="0"/>
          </a:p>
        </p:txBody>
      </p:sp>
      <p:sp>
        <p:nvSpPr>
          <p:cNvPr id="12" name="Footer Placeholder 8">
            <a:extLst>
              <a:ext uri="{FF2B5EF4-FFF2-40B4-BE49-F238E27FC236}">
                <a16:creationId xmlns:a16="http://schemas.microsoft.com/office/drawing/2014/main" id="{4500F559-1ECB-AE45-B8E3-A41B076E60AD}"/>
              </a:ext>
            </a:extLst>
          </p:cNvPr>
          <p:cNvSpPr>
            <a:spLocks noGrp="1"/>
          </p:cNvSpPr>
          <p:nvPr>
            <p:ph type="ftr" sz="quarter" idx="3"/>
          </p:nvPr>
        </p:nvSpPr>
        <p:spPr>
          <a:xfrm>
            <a:off x="4165600" y="6670678"/>
            <a:ext cx="3860800" cy="201361"/>
          </a:xfrm>
          <a:prstGeom prst="rect">
            <a:avLst/>
          </a:prstGeom>
        </p:spPr>
        <p:txBody>
          <a:bodyPr/>
          <a:lstStyle>
            <a:lvl1pPr>
              <a:defRPr sz="800" b="1"/>
            </a:lvl1pPr>
          </a:lstStyle>
          <a:p>
            <a:pPr algn="ctr"/>
            <a:endParaRPr lang="en-US" dirty="0">
              <a:solidFill>
                <a:srgbClr val="FF0000"/>
              </a:solidFill>
            </a:endParaRPr>
          </a:p>
        </p:txBody>
      </p:sp>
      <p:sp>
        <p:nvSpPr>
          <p:cNvPr id="4" name="Content Placeholder 6">
            <a:extLst>
              <a:ext uri="{FF2B5EF4-FFF2-40B4-BE49-F238E27FC236}">
                <a16:creationId xmlns:a16="http://schemas.microsoft.com/office/drawing/2014/main" id="{D331F8AA-3306-BF6D-25AE-546CEA0B82CA}"/>
              </a:ext>
            </a:extLst>
          </p:cNvPr>
          <p:cNvSpPr>
            <a:spLocks noGrp="1"/>
          </p:cNvSpPr>
          <p:nvPr>
            <p:ph sz="quarter" idx="13"/>
          </p:nvPr>
        </p:nvSpPr>
        <p:spPr>
          <a:xfrm>
            <a:off x="203199" y="1066800"/>
            <a:ext cx="11664951" cy="5562600"/>
          </a:xfrm>
        </p:spPr>
        <p:txBody>
          <a:bodyPr/>
          <a:lstStyle>
            <a:lvl1pPr marL="320040" indent="-320040">
              <a:defRPr sz="3200"/>
            </a:lvl1pPr>
            <a:lvl2pPr marL="640080" indent="-320040">
              <a:defRPr sz="2800"/>
            </a:lvl2pPr>
            <a:lvl3pPr marL="960120" indent="-320040">
              <a:defRPr sz="2400"/>
            </a:lvl3pPr>
            <a:lvl4pPr marL="1280160" indent="-320040">
              <a:defRPr sz="2000"/>
            </a:lvl4pPr>
            <a:lvl5pPr marL="1600200" indent="-32004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499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8" r:id="rId11"/>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71.png"/><Relationship Id="rId13" Type="http://schemas.openxmlformats.org/officeDocument/2006/relationships/image" Target="../media/image261.png"/><Relationship Id="rId18" Type="http://schemas.openxmlformats.org/officeDocument/2006/relationships/image" Target="../media/image310.png"/><Relationship Id="rId3" Type="http://schemas.openxmlformats.org/officeDocument/2006/relationships/image" Target="../media/image340.png"/><Relationship Id="rId7" Type="http://schemas.openxmlformats.org/officeDocument/2006/relationships/image" Target="../media/image361.png"/><Relationship Id="rId12" Type="http://schemas.openxmlformats.org/officeDocument/2006/relationships/image" Target="../media/image251.png"/><Relationship Id="rId17" Type="http://schemas.openxmlformats.org/officeDocument/2006/relationships/image" Target="../media/image301.png"/><Relationship Id="rId16" Type="http://schemas.openxmlformats.org/officeDocument/2006/relationships/image" Target="../media/image440.png"/><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240.png"/><Relationship Id="rId5" Type="http://schemas.openxmlformats.org/officeDocument/2006/relationships/image" Target="../media/image210.png"/><Relationship Id="rId15" Type="http://schemas.openxmlformats.org/officeDocument/2006/relationships/image" Target="../media/image281.png"/><Relationship Id="rId10" Type="http://schemas.openxmlformats.org/officeDocument/2006/relationships/image" Target="../media/image230.png"/><Relationship Id="rId19" Type="http://schemas.openxmlformats.org/officeDocument/2006/relationships/image" Target="../media/image450.png"/><Relationship Id="rId4" Type="http://schemas.openxmlformats.org/officeDocument/2006/relationships/image" Target="../media/image350.png"/><Relationship Id="rId14" Type="http://schemas.openxmlformats.org/officeDocument/2006/relationships/image" Target="../media/image271.png"/></Relationships>
</file>

<file path=ppt/slides/_rels/slide1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2514/1.T6098" TargetMode="External"/><Relationship Id="rId2" Type="http://schemas.openxmlformats.org/officeDocument/2006/relationships/hyperlink" Target="https://doi.org/10.2514/1.T3984" TargetMode="External"/><Relationship Id="rId1" Type="http://schemas.openxmlformats.org/officeDocument/2006/relationships/slideLayout" Target="../slideLayouts/slideLayout10.xml"/><Relationship Id="rId6" Type="http://schemas.openxmlformats.org/officeDocument/2006/relationships/hyperlink" Target="https://doi.org/10.2514/1.42362" TargetMode="External"/><Relationship Id="rId5" Type="http://schemas.openxmlformats.org/officeDocument/2006/relationships/hyperlink" Target="https://ntrs.nasa.gov/citations/20020085330" TargetMode="External"/><Relationship Id="rId4" Type="http://schemas.openxmlformats.org/officeDocument/2006/relationships/hyperlink" Target="https://ntrs.nasa.gov/citations/2016001005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52.png"/><Relationship Id="rId4" Type="http://schemas.openxmlformats.org/officeDocument/2006/relationships/image" Target="../media/image28.png"/><Relationship Id="rId9" Type="http://schemas.openxmlformats.org/officeDocument/2006/relationships/image" Target="../media/image241.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582288"/>
            <a:ext cx="5071515" cy="800219"/>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dirty="0">
                <a:latin typeface="Arial"/>
                <a:ea typeface="ＭＳ Ｐゴシック"/>
                <a:cs typeface="Arial"/>
              </a:rPr>
              <a:t>Dr. Joshua R. Finkbeiner</a:t>
            </a:r>
          </a:p>
          <a:p>
            <a:pPr algn="l" eaLnBrk="1" hangingPunct="1">
              <a:spcBef>
                <a:spcPts val="1200"/>
              </a:spcBef>
            </a:pPr>
            <a:r>
              <a:rPr lang="en-US" sz="1800" b="0" dirty="0">
                <a:latin typeface="Arial"/>
                <a:ea typeface="ＭＳ Ｐゴシック"/>
                <a:cs typeface="Arial"/>
              </a:rPr>
              <a:t>NASA Glenn Research Center</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dirty="0">
                <a:solidFill>
                  <a:srgbClr val="FF4605"/>
                </a:solidFill>
                <a:ea typeface="ＭＳ Ｐゴシック" charset="-128"/>
              </a:rPr>
              <a:t>A Reimagining of the DPLR Code</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dirty="0">
                <a:solidFill>
                  <a:schemeClr val="bg1"/>
                </a:solidFill>
                <a:latin typeface="Arial"/>
                <a:ea typeface="+mn-ea"/>
                <a:cs typeface="Arial"/>
              </a:rPr>
              <a:t>TFAWS 2025 </a:t>
            </a:r>
            <a:r>
              <a:rPr lang="en-US" sz="2800" dirty="0" err="1">
                <a:solidFill>
                  <a:schemeClr val="bg1"/>
                </a:solidFill>
                <a:latin typeface="Arial"/>
                <a:ea typeface="+mn-ea"/>
                <a:cs typeface="Arial"/>
              </a:rPr>
              <a:t>Aerosciences</a:t>
            </a:r>
            <a:r>
              <a:rPr lang="en-US" sz="2800" dirty="0">
                <a:solidFill>
                  <a:schemeClr val="bg1"/>
                </a:solidFill>
                <a:latin typeface="Arial"/>
                <a:ea typeface="+mn-ea"/>
                <a:cs typeface="Arial"/>
              </a:rPr>
              <a:t>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dirty="0">
                <a:solidFill>
                  <a:srgbClr val="FF4605"/>
                </a:solidFill>
                <a:ea typeface="ＭＳ Ｐゴシック" charset="-128"/>
              </a:rPr>
              <a:t>Presented by: Josh Finkbeiner</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387B-F75D-1AEF-5A28-D093273AC45C}"/>
              </a:ext>
            </a:extLst>
          </p:cNvPr>
          <p:cNvSpPr>
            <a:spLocks noGrp="1"/>
          </p:cNvSpPr>
          <p:nvPr>
            <p:ph type="title"/>
          </p:nvPr>
        </p:nvSpPr>
        <p:spPr/>
        <p:txBody>
          <a:bodyPr/>
          <a:lstStyle/>
          <a:p>
            <a:r>
              <a:rPr lang="en-US" dirty="0"/>
              <a:t>Ghost Cells and Boundary Conditions</a:t>
            </a:r>
          </a:p>
        </p:txBody>
      </p:sp>
      <p:sp>
        <p:nvSpPr>
          <p:cNvPr id="4" name="Slide Number Placeholder 3">
            <a:extLst>
              <a:ext uri="{FF2B5EF4-FFF2-40B4-BE49-F238E27FC236}">
                <a16:creationId xmlns:a16="http://schemas.microsoft.com/office/drawing/2014/main" id="{B4C930D4-9F6C-0D41-8A6D-ACF3454E4F83}"/>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10</a:t>
            </a:fld>
            <a:endParaRPr lang="en-US" dirty="0"/>
          </a:p>
        </p:txBody>
      </p:sp>
      <p:sp>
        <p:nvSpPr>
          <p:cNvPr id="5" name="Footer Placeholder 4">
            <a:extLst>
              <a:ext uri="{FF2B5EF4-FFF2-40B4-BE49-F238E27FC236}">
                <a16:creationId xmlns:a16="http://schemas.microsoft.com/office/drawing/2014/main" id="{699E1B5D-EF66-2EFA-8CE6-16D10AC2608D}"/>
              </a:ext>
            </a:extLst>
          </p:cNvPr>
          <p:cNvSpPr>
            <a:spLocks noGrp="1"/>
          </p:cNvSpPr>
          <p:nvPr>
            <p:ph type="ftr" sz="quarter" idx="3"/>
          </p:nvPr>
        </p:nvSpPr>
        <p:spPr/>
        <p:txBody>
          <a:bodyPr/>
          <a:lstStyle/>
          <a:p>
            <a:pPr algn="ctr"/>
            <a:endParaRPr lang="en-US" dirty="0">
              <a:solidFill>
                <a:srgbClr val="FF0000"/>
              </a:solidFill>
            </a:endParaRPr>
          </a:p>
        </p:txBody>
      </p:sp>
      <p:grpSp>
        <p:nvGrpSpPr>
          <p:cNvPr id="152" name="Group 151">
            <a:extLst>
              <a:ext uri="{FF2B5EF4-FFF2-40B4-BE49-F238E27FC236}">
                <a16:creationId xmlns:a16="http://schemas.microsoft.com/office/drawing/2014/main" id="{D9FB2D82-FE8D-AA82-323F-759774513E0F}"/>
              </a:ext>
            </a:extLst>
          </p:cNvPr>
          <p:cNvGrpSpPr/>
          <p:nvPr/>
        </p:nvGrpSpPr>
        <p:grpSpPr>
          <a:xfrm>
            <a:off x="5303174" y="2415555"/>
            <a:ext cx="1220708" cy="2573402"/>
            <a:chOff x="5282814" y="1603828"/>
            <a:chExt cx="1828800" cy="3855335"/>
          </a:xfrm>
        </p:grpSpPr>
        <p:sp>
          <p:nvSpPr>
            <p:cNvPr id="154" name="Rectangle 153">
              <a:extLst>
                <a:ext uri="{FF2B5EF4-FFF2-40B4-BE49-F238E27FC236}">
                  <a16:creationId xmlns:a16="http://schemas.microsoft.com/office/drawing/2014/main" id="{D5F093F0-A7E5-F47D-F707-86C097159CF3}"/>
                </a:ext>
              </a:extLst>
            </p:cNvPr>
            <p:cNvSpPr/>
            <p:nvPr/>
          </p:nvSpPr>
          <p:spPr>
            <a:xfrm>
              <a:off x="5283201" y="5257801"/>
              <a:ext cx="1828413" cy="201362"/>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53" name="Group 152">
              <a:extLst>
                <a:ext uri="{FF2B5EF4-FFF2-40B4-BE49-F238E27FC236}">
                  <a16:creationId xmlns:a16="http://schemas.microsoft.com/office/drawing/2014/main" id="{86F5C3CE-9A96-EA8F-C4D5-610C3E2409B1}"/>
                </a:ext>
              </a:extLst>
            </p:cNvPr>
            <p:cNvGrpSpPr/>
            <p:nvPr/>
          </p:nvGrpSpPr>
          <p:grpSpPr>
            <a:xfrm>
              <a:off x="5282814" y="1603828"/>
              <a:ext cx="1828800" cy="3657600"/>
              <a:chOff x="5029200" y="1600200"/>
              <a:chExt cx="1828800" cy="3657600"/>
            </a:xfrm>
          </p:grpSpPr>
          <p:sp>
            <p:nvSpPr>
              <p:cNvPr id="155" name="Rectangle 154">
                <a:extLst>
                  <a:ext uri="{FF2B5EF4-FFF2-40B4-BE49-F238E27FC236}">
                    <a16:creationId xmlns:a16="http://schemas.microsoft.com/office/drawing/2014/main" id="{7F2D752C-7087-2073-1D03-7D90F7B32810}"/>
                  </a:ext>
                </a:extLst>
              </p:cNvPr>
              <p:cNvSpPr/>
              <p:nvPr/>
            </p:nvSpPr>
            <p:spPr>
              <a:xfrm>
                <a:off x="5029200" y="1600200"/>
                <a:ext cx="1828800" cy="3657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56" name="Straight Connector 155">
                <a:extLst>
                  <a:ext uri="{FF2B5EF4-FFF2-40B4-BE49-F238E27FC236}">
                    <a16:creationId xmlns:a16="http://schemas.microsoft.com/office/drawing/2014/main" id="{95BDC563-BF0E-4512-836A-98CE31D4612E}"/>
                  </a:ext>
                </a:extLst>
              </p:cNvPr>
              <p:cNvCxnSpPr>
                <a:cxnSpLocks/>
                <a:stCxn id="155" idx="3"/>
                <a:endCxn id="155" idx="1"/>
              </p:cNvCxnSpPr>
              <p:nvPr/>
            </p:nvCxnSpPr>
            <p:spPr>
              <a:xfrm flipH="1">
                <a:off x="5029200" y="3429000"/>
                <a:ext cx="1828800" cy="0"/>
              </a:xfrm>
              <a:prstGeom prst="line">
                <a:avLst/>
              </a:prstGeom>
              <a:noFill/>
              <a:ln w="25400" cap="flat" cmpd="sng" algn="ctr">
                <a:solidFill>
                  <a:sysClr val="windowText" lastClr="000000"/>
                </a:solidFill>
                <a:prstDash val="solid"/>
                <a:tailEnd type="none"/>
              </a:ln>
              <a:effectLst/>
            </p:spPr>
          </p:cxnSp>
          <p:cxnSp>
            <p:nvCxnSpPr>
              <p:cNvPr id="157" name="Straight Connector 156">
                <a:extLst>
                  <a:ext uri="{FF2B5EF4-FFF2-40B4-BE49-F238E27FC236}">
                    <a16:creationId xmlns:a16="http://schemas.microsoft.com/office/drawing/2014/main" id="{B9A52CDA-7AB1-50F2-1E27-28507ADCE27D}"/>
                  </a:ext>
                </a:extLst>
              </p:cNvPr>
              <p:cNvCxnSpPr>
                <a:cxnSpLocks/>
              </p:cNvCxnSpPr>
              <p:nvPr/>
            </p:nvCxnSpPr>
            <p:spPr>
              <a:xfrm flipH="1">
                <a:off x="5029200" y="2514600"/>
                <a:ext cx="1828800" cy="0"/>
              </a:xfrm>
              <a:prstGeom prst="line">
                <a:avLst/>
              </a:prstGeom>
              <a:noFill/>
              <a:ln w="25400" cap="flat" cmpd="sng" algn="ctr">
                <a:solidFill>
                  <a:sysClr val="windowText" lastClr="000000"/>
                </a:solidFill>
                <a:prstDash val="solid"/>
                <a:tailEnd type="none"/>
              </a:ln>
              <a:effectLst/>
            </p:spPr>
          </p:cxnSp>
          <p:cxnSp>
            <p:nvCxnSpPr>
              <p:cNvPr id="158" name="Straight Connector 157">
                <a:extLst>
                  <a:ext uri="{FF2B5EF4-FFF2-40B4-BE49-F238E27FC236}">
                    <a16:creationId xmlns:a16="http://schemas.microsoft.com/office/drawing/2014/main" id="{4985073C-BD6C-2453-0799-6BA6DCE212D3}"/>
                  </a:ext>
                </a:extLst>
              </p:cNvPr>
              <p:cNvCxnSpPr>
                <a:cxnSpLocks/>
              </p:cNvCxnSpPr>
              <p:nvPr/>
            </p:nvCxnSpPr>
            <p:spPr>
              <a:xfrm flipH="1">
                <a:off x="5029200" y="4343400"/>
                <a:ext cx="1828800" cy="0"/>
              </a:xfrm>
              <a:prstGeom prst="line">
                <a:avLst/>
              </a:prstGeom>
              <a:noFill/>
              <a:ln w="25400" cap="flat" cmpd="sng" algn="ctr">
                <a:solidFill>
                  <a:sysClr val="windowText" lastClr="000000"/>
                </a:solidFill>
                <a:prstDash val="solid"/>
                <a:tailEnd type="none"/>
              </a:ln>
              <a:effectLst/>
            </p:spPr>
          </p:cxnSp>
          <p:cxnSp>
            <p:nvCxnSpPr>
              <p:cNvPr id="159" name="Straight Connector 158">
                <a:extLst>
                  <a:ext uri="{FF2B5EF4-FFF2-40B4-BE49-F238E27FC236}">
                    <a16:creationId xmlns:a16="http://schemas.microsoft.com/office/drawing/2014/main" id="{DFF517E5-5900-9970-E284-241CD3B8106F}"/>
                  </a:ext>
                </a:extLst>
              </p:cNvPr>
              <p:cNvCxnSpPr>
                <a:cxnSpLocks/>
                <a:stCxn id="155" idx="0"/>
                <a:endCxn id="155" idx="2"/>
              </p:cNvCxnSpPr>
              <p:nvPr/>
            </p:nvCxnSpPr>
            <p:spPr>
              <a:xfrm>
                <a:off x="5943600" y="1600200"/>
                <a:ext cx="0" cy="3657600"/>
              </a:xfrm>
              <a:prstGeom prst="line">
                <a:avLst/>
              </a:prstGeom>
              <a:noFill/>
              <a:ln w="25400" cap="flat" cmpd="sng" algn="ctr">
                <a:solidFill>
                  <a:sysClr val="windowText" lastClr="000000"/>
                </a:solidFill>
                <a:prstDash val="solid"/>
                <a:tailEnd type="none"/>
              </a:ln>
              <a:effectLst/>
            </p:spPr>
          </p:cxnSp>
        </p:grpSp>
      </p:grpSp>
      <p:sp>
        <p:nvSpPr>
          <p:cNvPr id="160" name="TextBox 159">
            <a:extLst>
              <a:ext uri="{FF2B5EF4-FFF2-40B4-BE49-F238E27FC236}">
                <a16:creationId xmlns:a16="http://schemas.microsoft.com/office/drawing/2014/main" id="{E0E9BDFA-98E9-6CDF-3D64-FD36C090669B}"/>
              </a:ext>
            </a:extLst>
          </p:cNvPr>
          <p:cNvSpPr txBox="1"/>
          <p:nvPr/>
        </p:nvSpPr>
        <p:spPr>
          <a:xfrm>
            <a:off x="5481616" y="3437758"/>
            <a:ext cx="864339" cy="369332"/>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2</a:t>
            </a:r>
          </a:p>
        </p:txBody>
      </p:sp>
      <p:grpSp>
        <p:nvGrpSpPr>
          <p:cNvPr id="167" name="Farfield BC">
            <a:extLst>
              <a:ext uri="{FF2B5EF4-FFF2-40B4-BE49-F238E27FC236}">
                <a16:creationId xmlns:a16="http://schemas.microsoft.com/office/drawing/2014/main" id="{086F2206-1707-2031-8935-1F2176E67C2F}"/>
              </a:ext>
            </a:extLst>
          </p:cNvPr>
          <p:cNvGrpSpPr/>
          <p:nvPr/>
        </p:nvGrpSpPr>
        <p:grpSpPr>
          <a:xfrm>
            <a:off x="4693078" y="924122"/>
            <a:ext cx="2441157" cy="1499400"/>
            <a:chOff x="4764796" y="1032776"/>
            <a:chExt cx="2441157" cy="1499400"/>
          </a:xfrm>
        </p:grpSpPr>
        <p:grpSp>
          <p:nvGrpSpPr>
            <p:cNvPr id="168" name="Farfield BC">
              <a:extLst>
                <a:ext uri="{FF2B5EF4-FFF2-40B4-BE49-F238E27FC236}">
                  <a16:creationId xmlns:a16="http://schemas.microsoft.com/office/drawing/2014/main" id="{B629948B-2BC2-8F8B-DD53-FF11846FE75E}"/>
                </a:ext>
              </a:extLst>
            </p:cNvPr>
            <p:cNvGrpSpPr/>
            <p:nvPr/>
          </p:nvGrpSpPr>
          <p:grpSpPr>
            <a:xfrm>
              <a:off x="4764796" y="1921822"/>
              <a:ext cx="2441157" cy="610354"/>
              <a:chOff x="4764796" y="1921822"/>
              <a:chExt cx="2441157" cy="610354"/>
            </a:xfrm>
          </p:grpSpPr>
          <p:sp>
            <p:nvSpPr>
              <p:cNvPr id="171" name="Rectangle 170">
                <a:extLst>
                  <a:ext uri="{FF2B5EF4-FFF2-40B4-BE49-F238E27FC236}">
                    <a16:creationId xmlns:a16="http://schemas.microsoft.com/office/drawing/2014/main" id="{9E2A7442-87E6-EBAB-E570-F2594D5D1ED1}"/>
                  </a:ext>
                </a:extLst>
              </p:cNvPr>
              <p:cNvSpPr/>
              <p:nvPr/>
            </p:nvSpPr>
            <p:spPr>
              <a:xfrm>
                <a:off x="4764796" y="1921822"/>
                <a:ext cx="610354" cy="610354"/>
              </a:xfrm>
              <a:prstGeom prst="rect">
                <a:avLst/>
              </a:prstGeom>
              <a:pattFill prst="wdDnDiag">
                <a:fgClr>
                  <a:srgbClr val="9BBB59">
                    <a:lumMod val="60000"/>
                    <a:lumOff val="40000"/>
                  </a:srgbClr>
                </a:fgClr>
                <a:bgClr>
                  <a:sysClr val="window" lastClr="FFFFFF"/>
                </a:bgClr>
              </a:patt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2" name="Rectangle 171">
                <a:extLst>
                  <a:ext uri="{FF2B5EF4-FFF2-40B4-BE49-F238E27FC236}">
                    <a16:creationId xmlns:a16="http://schemas.microsoft.com/office/drawing/2014/main" id="{1BD61F03-055F-5A66-B440-56C2475E266C}"/>
                  </a:ext>
                </a:extLst>
              </p:cNvPr>
              <p:cNvSpPr/>
              <p:nvPr/>
            </p:nvSpPr>
            <p:spPr>
              <a:xfrm>
                <a:off x="5374633" y="1921822"/>
                <a:ext cx="610354" cy="610354"/>
              </a:xfrm>
              <a:prstGeom prst="rect">
                <a:avLst/>
              </a:prstGeom>
              <a:solidFill>
                <a:srgbClr val="9BBB59">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3" name="Rectangle 172">
                <a:extLst>
                  <a:ext uri="{FF2B5EF4-FFF2-40B4-BE49-F238E27FC236}">
                    <a16:creationId xmlns:a16="http://schemas.microsoft.com/office/drawing/2014/main" id="{3BFD35A2-F1DB-1A9A-FFA3-7B36F7CE4639}"/>
                  </a:ext>
                </a:extLst>
              </p:cNvPr>
              <p:cNvSpPr/>
              <p:nvPr/>
            </p:nvSpPr>
            <p:spPr>
              <a:xfrm>
                <a:off x="5985245" y="1921822"/>
                <a:ext cx="610354" cy="610354"/>
              </a:xfrm>
              <a:prstGeom prst="rect">
                <a:avLst/>
              </a:prstGeom>
              <a:solidFill>
                <a:srgbClr val="9BBB59">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4" name="Rectangle 173">
                <a:extLst>
                  <a:ext uri="{FF2B5EF4-FFF2-40B4-BE49-F238E27FC236}">
                    <a16:creationId xmlns:a16="http://schemas.microsoft.com/office/drawing/2014/main" id="{A7A13BB5-D442-B758-DADA-3220382A51DA}"/>
                  </a:ext>
                </a:extLst>
              </p:cNvPr>
              <p:cNvSpPr/>
              <p:nvPr/>
            </p:nvSpPr>
            <p:spPr>
              <a:xfrm>
                <a:off x="6595599" y="1921822"/>
                <a:ext cx="610354" cy="610354"/>
              </a:xfrm>
              <a:prstGeom prst="rect">
                <a:avLst/>
              </a:prstGeom>
              <a:pattFill prst="wdDnDiag">
                <a:fgClr>
                  <a:srgbClr val="9BBB59">
                    <a:lumMod val="60000"/>
                    <a:lumOff val="40000"/>
                  </a:srgbClr>
                </a:fgClr>
                <a:bgClr>
                  <a:sysClr val="window" lastClr="FFFFFF"/>
                </a:bgClr>
              </a:patt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9" name="TextBox 168">
              <a:extLst>
                <a:ext uri="{FF2B5EF4-FFF2-40B4-BE49-F238E27FC236}">
                  <a16:creationId xmlns:a16="http://schemas.microsoft.com/office/drawing/2014/main" id="{79BEEC9A-03F9-26E6-180F-01BB6EB571DB}"/>
                </a:ext>
              </a:extLst>
            </p:cNvPr>
            <p:cNvSpPr txBox="1"/>
            <p:nvPr/>
          </p:nvSpPr>
          <p:spPr>
            <a:xfrm>
              <a:off x="4981696" y="1032776"/>
              <a:ext cx="2007616" cy="610354"/>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Arial" pitchFamily="34" charset="0"/>
                  <a:ea typeface="ヒラギノ角ゴ Pro W3" charset="-128"/>
                </a:rPr>
                <a:t>Farfield</a:t>
              </a: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 </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boundary condition</a:t>
              </a:r>
            </a:p>
          </p:txBody>
        </p:sp>
        <p:sp>
          <p:nvSpPr>
            <p:cNvPr id="170" name="Left Brace 169">
              <a:extLst>
                <a:ext uri="{FF2B5EF4-FFF2-40B4-BE49-F238E27FC236}">
                  <a16:creationId xmlns:a16="http://schemas.microsoft.com/office/drawing/2014/main" id="{E4DC31A4-B2D2-C4E5-AC6D-210FAB1D33E0}"/>
                </a:ext>
              </a:extLst>
            </p:cNvPr>
            <p:cNvSpPr/>
            <p:nvPr/>
          </p:nvSpPr>
          <p:spPr>
            <a:xfrm rot="16200000" flipH="1">
              <a:off x="5887201" y="559459"/>
              <a:ext cx="195060" cy="2439865"/>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75" name="Corner BC CPU 1">
            <a:extLst>
              <a:ext uri="{FF2B5EF4-FFF2-40B4-BE49-F238E27FC236}">
                <a16:creationId xmlns:a16="http://schemas.microsoft.com/office/drawing/2014/main" id="{FDB29E88-4A2B-8191-3C16-53B96889C430}"/>
              </a:ext>
            </a:extLst>
          </p:cNvPr>
          <p:cNvGrpSpPr/>
          <p:nvPr/>
        </p:nvGrpSpPr>
        <p:grpSpPr>
          <a:xfrm>
            <a:off x="728762" y="4845004"/>
            <a:ext cx="4574670" cy="625764"/>
            <a:chOff x="800480" y="4989283"/>
            <a:chExt cx="4574670" cy="625764"/>
          </a:xfrm>
        </p:grpSpPr>
        <p:sp>
          <p:nvSpPr>
            <p:cNvPr id="176" name="Arrow: Right 175">
              <a:extLst>
                <a:ext uri="{FF2B5EF4-FFF2-40B4-BE49-F238E27FC236}">
                  <a16:creationId xmlns:a16="http://schemas.microsoft.com/office/drawing/2014/main" id="{99491F53-71D4-011B-BB0C-28112DA8ABA1}"/>
                </a:ext>
              </a:extLst>
            </p:cNvPr>
            <p:cNvSpPr/>
            <p:nvPr/>
          </p:nvSpPr>
          <p:spPr>
            <a:xfrm>
              <a:off x="2102756" y="5127406"/>
              <a:ext cx="2631169" cy="292781"/>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7" name="Rectangle 176">
              <a:extLst>
                <a:ext uri="{FF2B5EF4-FFF2-40B4-BE49-F238E27FC236}">
                  <a16:creationId xmlns:a16="http://schemas.microsoft.com/office/drawing/2014/main" id="{6CBCCDC1-AF4A-70BD-EE14-53AB1624CFBF}"/>
                </a:ext>
              </a:extLst>
            </p:cNvPr>
            <p:cNvSpPr/>
            <p:nvPr/>
          </p:nvSpPr>
          <p:spPr>
            <a:xfrm>
              <a:off x="4764796" y="5004693"/>
              <a:ext cx="610354" cy="610354"/>
            </a:xfrm>
            <a:prstGeom prst="rect">
              <a:avLst/>
            </a:prstGeom>
            <a:pattFill prst="dashUpDiag">
              <a:fgClr>
                <a:sysClr val="window" lastClr="FFFFFF"/>
              </a:fgClr>
              <a:bgClr>
                <a:sysClr val="window" lastClr="FFFFFF">
                  <a:lumMod val="50000"/>
                </a:sysClr>
              </a:bgClr>
            </a:patt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9252EDC7-32B1-16E8-7A18-10048C09B5BD}"/>
                </a:ext>
              </a:extLst>
            </p:cNvPr>
            <p:cNvSpPr txBox="1"/>
            <p:nvPr/>
          </p:nvSpPr>
          <p:spPr>
            <a:xfrm>
              <a:off x="2381200" y="4993349"/>
              <a:ext cx="2007616" cy="610354"/>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Corner ghost cell</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from CPU 1</a:t>
              </a:r>
            </a:p>
          </p:txBody>
        </p:sp>
        <p:grpSp>
          <p:nvGrpSpPr>
            <p:cNvPr id="179" name="Group 178">
              <a:extLst>
                <a:ext uri="{FF2B5EF4-FFF2-40B4-BE49-F238E27FC236}">
                  <a16:creationId xmlns:a16="http://schemas.microsoft.com/office/drawing/2014/main" id="{6FF914D4-CE03-F416-EC84-9CEEA5F22238}"/>
                </a:ext>
              </a:extLst>
            </p:cNvPr>
            <p:cNvGrpSpPr/>
            <p:nvPr/>
          </p:nvGrpSpPr>
          <p:grpSpPr>
            <a:xfrm>
              <a:off x="800480" y="4989283"/>
              <a:ext cx="1220708" cy="610354"/>
              <a:chOff x="5375150" y="4965624"/>
              <a:chExt cx="1220708" cy="610354"/>
            </a:xfrm>
          </p:grpSpPr>
          <p:sp>
            <p:nvSpPr>
              <p:cNvPr id="180" name="Rectangle 179">
                <a:extLst>
                  <a:ext uri="{FF2B5EF4-FFF2-40B4-BE49-F238E27FC236}">
                    <a16:creationId xmlns:a16="http://schemas.microsoft.com/office/drawing/2014/main" id="{68FF96F4-C0B3-A359-990A-934D0BC2ACDD}"/>
                  </a:ext>
                </a:extLst>
              </p:cNvPr>
              <p:cNvSpPr/>
              <p:nvPr/>
            </p:nvSpPr>
            <p:spPr>
              <a:xfrm>
                <a:off x="5375150" y="4965624"/>
                <a:ext cx="610354" cy="610354"/>
              </a:xfrm>
              <a:prstGeom prst="rect">
                <a:avLst/>
              </a:prstGeom>
              <a:solidFill>
                <a:sysClr val="window" lastClr="FFFFFF">
                  <a:lumMod val="50000"/>
                </a:sys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1" name="Rectangle 180">
                <a:extLst>
                  <a:ext uri="{FF2B5EF4-FFF2-40B4-BE49-F238E27FC236}">
                    <a16:creationId xmlns:a16="http://schemas.microsoft.com/office/drawing/2014/main" id="{96523589-FCD2-3A15-30B4-061899987632}"/>
                  </a:ext>
                </a:extLst>
              </p:cNvPr>
              <p:cNvSpPr/>
              <p:nvPr/>
            </p:nvSpPr>
            <p:spPr>
              <a:xfrm>
                <a:off x="5985504" y="4965624"/>
                <a:ext cx="610354" cy="610354"/>
              </a:xfrm>
              <a:prstGeom prst="rect">
                <a:avLst/>
              </a:prstGeom>
              <a:solidFill>
                <a:sysClr val="window" lastClr="FFFFFF">
                  <a:lumMod val="50000"/>
                </a:sys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182" name="BC CPU 1">
            <a:extLst>
              <a:ext uri="{FF2B5EF4-FFF2-40B4-BE49-F238E27FC236}">
                <a16:creationId xmlns:a16="http://schemas.microsoft.com/office/drawing/2014/main" id="{5F39F287-200C-F324-C2CA-1FCBE7B21620}"/>
              </a:ext>
            </a:extLst>
          </p:cNvPr>
          <p:cNvGrpSpPr/>
          <p:nvPr/>
        </p:nvGrpSpPr>
        <p:grpSpPr>
          <a:xfrm>
            <a:off x="723797" y="2409618"/>
            <a:ext cx="4579635" cy="2450796"/>
            <a:chOff x="795515" y="2553897"/>
            <a:chExt cx="4579635" cy="2450796"/>
          </a:xfrm>
        </p:grpSpPr>
        <p:sp>
          <p:nvSpPr>
            <p:cNvPr id="183" name="Arrow: Right 182">
              <a:extLst>
                <a:ext uri="{FF2B5EF4-FFF2-40B4-BE49-F238E27FC236}">
                  <a16:creationId xmlns:a16="http://schemas.microsoft.com/office/drawing/2014/main" id="{E81C10EB-7F3A-6072-B7CE-91E75920353A}"/>
                </a:ext>
              </a:extLst>
            </p:cNvPr>
            <p:cNvSpPr/>
            <p:nvPr/>
          </p:nvSpPr>
          <p:spPr>
            <a:xfrm>
              <a:off x="2438400" y="3621024"/>
              <a:ext cx="1940285" cy="292781"/>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84" name="BC CPU 1">
              <a:extLst>
                <a:ext uri="{FF2B5EF4-FFF2-40B4-BE49-F238E27FC236}">
                  <a16:creationId xmlns:a16="http://schemas.microsoft.com/office/drawing/2014/main" id="{97DDC446-E22C-8B9E-7F27-F7186B93CA4F}"/>
                </a:ext>
              </a:extLst>
            </p:cNvPr>
            <p:cNvGrpSpPr/>
            <p:nvPr/>
          </p:nvGrpSpPr>
          <p:grpSpPr>
            <a:xfrm>
              <a:off x="4764538" y="2563012"/>
              <a:ext cx="610612" cy="2441681"/>
              <a:chOff x="4764538" y="2527387"/>
              <a:chExt cx="610612" cy="2441681"/>
            </a:xfrm>
          </p:grpSpPr>
          <p:sp>
            <p:nvSpPr>
              <p:cNvPr id="195" name="Rectangle 194">
                <a:extLst>
                  <a:ext uri="{FF2B5EF4-FFF2-40B4-BE49-F238E27FC236}">
                    <a16:creationId xmlns:a16="http://schemas.microsoft.com/office/drawing/2014/main" id="{DCF7E42A-70F5-A08C-DA4A-5E7A35BDD330}"/>
                  </a:ext>
                </a:extLst>
              </p:cNvPr>
              <p:cNvSpPr/>
              <p:nvPr/>
            </p:nvSpPr>
            <p:spPr>
              <a:xfrm>
                <a:off x="4764538" y="2527387"/>
                <a:ext cx="610354" cy="610354"/>
              </a:xfrm>
              <a:prstGeom prst="rect">
                <a:avLst/>
              </a:prstGeom>
              <a:solidFill>
                <a:srgbClr val="1F497D">
                  <a:lumMod val="20000"/>
                  <a:lumOff val="8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6" name="Rectangle 195">
                <a:extLst>
                  <a:ext uri="{FF2B5EF4-FFF2-40B4-BE49-F238E27FC236}">
                    <a16:creationId xmlns:a16="http://schemas.microsoft.com/office/drawing/2014/main" id="{0B9994C2-1F98-394B-9695-BF4AC1FB672C}"/>
                  </a:ext>
                </a:extLst>
              </p:cNvPr>
              <p:cNvSpPr/>
              <p:nvPr/>
            </p:nvSpPr>
            <p:spPr>
              <a:xfrm>
                <a:off x="4764538" y="3138007"/>
                <a:ext cx="610354" cy="610354"/>
              </a:xfrm>
              <a:prstGeom prst="rect">
                <a:avLst/>
              </a:prstGeom>
              <a:solidFill>
                <a:srgbClr val="1F497D">
                  <a:lumMod val="20000"/>
                  <a:lumOff val="8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7" name="Rectangle 196">
                <a:extLst>
                  <a:ext uri="{FF2B5EF4-FFF2-40B4-BE49-F238E27FC236}">
                    <a16:creationId xmlns:a16="http://schemas.microsoft.com/office/drawing/2014/main" id="{70D24355-5233-5113-62C0-81F3A99D0AFB}"/>
                  </a:ext>
                </a:extLst>
              </p:cNvPr>
              <p:cNvSpPr/>
              <p:nvPr/>
            </p:nvSpPr>
            <p:spPr>
              <a:xfrm>
                <a:off x="4764796" y="3748361"/>
                <a:ext cx="610354" cy="610354"/>
              </a:xfrm>
              <a:prstGeom prst="rect">
                <a:avLst/>
              </a:prstGeom>
              <a:solidFill>
                <a:srgbClr val="1F497D">
                  <a:lumMod val="20000"/>
                  <a:lumOff val="8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8" name="Rectangle 197">
                <a:extLst>
                  <a:ext uri="{FF2B5EF4-FFF2-40B4-BE49-F238E27FC236}">
                    <a16:creationId xmlns:a16="http://schemas.microsoft.com/office/drawing/2014/main" id="{F100A82B-8238-42A4-D3B1-EECEA6990BA9}"/>
                  </a:ext>
                </a:extLst>
              </p:cNvPr>
              <p:cNvSpPr/>
              <p:nvPr/>
            </p:nvSpPr>
            <p:spPr>
              <a:xfrm>
                <a:off x="4764538" y="4358714"/>
                <a:ext cx="610354" cy="610354"/>
              </a:xfrm>
              <a:prstGeom prst="rect">
                <a:avLst/>
              </a:prstGeom>
              <a:solidFill>
                <a:srgbClr val="1F497D">
                  <a:lumMod val="20000"/>
                  <a:lumOff val="8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5" name="Left Brace 184">
              <a:extLst>
                <a:ext uri="{FF2B5EF4-FFF2-40B4-BE49-F238E27FC236}">
                  <a16:creationId xmlns:a16="http://schemas.microsoft.com/office/drawing/2014/main" id="{3C1C15FE-30E4-2356-BC58-1F4A0D9C45B3}"/>
                </a:ext>
              </a:extLst>
            </p:cNvPr>
            <p:cNvSpPr/>
            <p:nvPr/>
          </p:nvSpPr>
          <p:spPr>
            <a:xfrm>
              <a:off x="4463081" y="2563012"/>
              <a:ext cx="194974" cy="2431027"/>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6" name="TextBox 185">
              <a:extLst>
                <a:ext uri="{FF2B5EF4-FFF2-40B4-BE49-F238E27FC236}">
                  <a16:creationId xmlns:a16="http://schemas.microsoft.com/office/drawing/2014/main" id="{90E1098E-9D10-4117-9CA7-A1D8D8C57737}"/>
                </a:ext>
              </a:extLst>
            </p:cNvPr>
            <p:cNvSpPr txBox="1"/>
            <p:nvPr/>
          </p:nvSpPr>
          <p:spPr>
            <a:xfrm>
              <a:off x="2634129" y="3478542"/>
              <a:ext cx="1435910" cy="603902"/>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Ghost cells </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from CPU 1</a:t>
              </a:r>
            </a:p>
          </p:txBody>
        </p:sp>
        <p:grpSp>
          <p:nvGrpSpPr>
            <p:cNvPr id="187" name="Group 186">
              <a:extLst>
                <a:ext uri="{FF2B5EF4-FFF2-40B4-BE49-F238E27FC236}">
                  <a16:creationId xmlns:a16="http://schemas.microsoft.com/office/drawing/2014/main" id="{80F0D657-06D9-1BBA-19D7-2B165A605B3A}"/>
                </a:ext>
              </a:extLst>
            </p:cNvPr>
            <p:cNvGrpSpPr/>
            <p:nvPr/>
          </p:nvGrpSpPr>
          <p:grpSpPr>
            <a:xfrm>
              <a:off x="795515" y="2563012"/>
              <a:ext cx="1215514" cy="2431027"/>
              <a:chOff x="457200" y="1828800"/>
              <a:chExt cx="3657600" cy="3657600"/>
            </a:xfrm>
            <a:effectLst/>
          </p:grpSpPr>
          <p:sp>
            <p:nvSpPr>
              <p:cNvPr id="190" name="Rectangle 189">
                <a:extLst>
                  <a:ext uri="{FF2B5EF4-FFF2-40B4-BE49-F238E27FC236}">
                    <a16:creationId xmlns:a16="http://schemas.microsoft.com/office/drawing/2014/main" id="{D4BDFDF6-92DD-A732-8234-326A2A0C4DF9}"/>
                  </a:ext>
                </a:extLst>
              </p:cNvPr>
              <p:cNvSpPr/>
              <p:nvPr/>
            </p:nvSpPr>
            <p:spPr>
              <a:xfrm>
                <a:off x="457200" y="1828800"/>
                <a:ext cx="3657600" cy="3657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91" name="Straight Connector 190">
                <a:extLst>
                  <a:ext uri="{FF2B5EF4-FFF2-40B4-BE49-F238E27FC236}">
                    <a16:creationId xmlns:a16="http://schemas.microsoft.com/office/drawing/2014/main" id="{D225CE09-D797-B59D-0D93-051162577099}"/>
                  </a:ext>
                </a:extLst>
              </p:cNvPr>
              <p:cNvCxnSpPr>
                <a:cxnSpLocks/>
                <a:stCxn id="190" idx="0"/>
                <a:endCxn id="190" idx="2"/>
              </p:cNvCxnSpPr>
              <p:nvPr/>
            </p:nvCxnSpPr>
            <p:spPr>
              <a:xfrm>
                <a:off x="2286000" y="1828800"/>
                <a:ext cx="0" cy="3657600"/>
              </a:xfrm>
              <a:prstGeom prst="line">
                <a:avLst/>
              </a:prstGeom>
              <a:noFill/>
              <a:ln w="25400" cap="flat" cmpd="sng" algn="ctr">
                <a:solidFill>
                  <a:sysClr val="windowText" lastClr="000000"/>
                </a:solidFill>
                <a:prstDash val="solid"/>
                <a:tailEnd type="none"/>
              </a:ln>
              <a:effectLst/>
            </p:spPr>
          </p:cxnSp>
          <p:cxnSp>
            <p:nvCxnSpPr>
              <p:cNvPr id="192" name="Straight Connector 191">
                <a:extLst>
                  <a:ext uri="{FF2B5EF4-FFF2-40B4-BE49-F238E27FC236}">
                    <a16:creationId xmlns:a16="http://schemas.microsoft.com/office/drawing/2014/main" id="{DD10BBAF-D2D9-1B74-EAA0-17059FBB4034}"/>
                  </a:ext>
                </a:extLst>
              </p:cNvPr>
              <p:cNvCxnSpPr>
                <a:cxnSpLocks/>
              </p:cNvCxnSpPr>
              <p:nvPr/>
            </p:nvCxnSpPr>
            <p:spPr>
              <a:xfrm flipH="1">
                <a:off x="457200" y="3635664"/>
                <a:ext cx="3657600" cy="0"/>
              </a:xfrm>
              <a:prstGeom prst="line">
                <a:avLst/>
              </a:prstGeom>
              <a:noFill/>
              <a:ln w="25400" cap="flat" cmpd="sng" algn="ctr">
                <a:solidFill>
                  <a:sysClr val="windowText" lastClr="000000"/>
                </a:solidFill>
                <a:prstDash val="solid"/>
                <a:tailEnd type="none"/>
              </a:ln>
              <a:effectLst/>
            </p:spPr>
          </p:cxnSp>
          <p:cxnSp>
            <p:nvCxnSpPr>
              <p:cNvPr id="193" name="Straight Connector 192">
                <a:extLst>
                  <a:ext uri="{FF2B5EF4-FFF2-40B4-BE49-F238E27FC236}">
                    <a16:creationId xmlns:a16="http://schemas.microsoft.com/office/drawing/2014/main" id="{3F3E3AAB-C933-208D-325F-57E31F75E4CE}"/>
                  </a:ext>
                </a:extLst>
              </p:cNvPr>
              <p:cNvCxnSpPr>
                <a:cxnSpLocks/>
              </p:cNvCxnSpPr>
              <p:nvPr/>
            </p:nvCxnSpPr>
            <p:spPr>
              <a:xfrm flipH="1">
                <a:off x="457200" y="2732232"/>
                <a:ext cx="3657600" cy="0"/>
              </a:xfrm>
              <a:prstGeom prst="line">
                <a:avLst/>
              </a:prstGeom>
              <a:noFill/>
              <a:ln w="25400" cap="flat" cmpd="sng" algn="ctr">
                <a:solidFill>
                  <a:sysClr val="windowText" lastClr="000000"/>
                </a:solidFill>
                <a:prstDash val="solid"/>
                <a:tailEnd type="none"/>
              </a:ln>
              <a:effectLst/>
            </p:spPr>
          </p:cxnSp>
          <p:cxnSp>
            <p:nvCxnSpPr>
              <p:cNvPr id="194" name="Straight Connector 193">
                <a:extLst>
                  <a:ext uri="{FF2B5EF4-FFF2-40B4-BE49-F238E27FC236}">
                    <a16:creationId xmlns:a16="http://schemas.microsoft.com/office/drawing/2014/main" id="{E527D938-CCC8-89F4-ECC6-92A2961783E2}"/>
                  </a:ext>
                </a:extLst>
              </p:cNvPr>
              <p:cNvCxnSpPr>
                <a:cxnSpLocks/>
              </p:cNvCxnSpPr>
              <p:nvPr/>
            </p:nvCxnSpPr>
            <p:spPr>
              <a:xfrm flipH="1">
                <a:off x="457200" y="4539096"/>
                <a:ext cx="3657600" cy="0"/>
              </a:xfrm>
              <a:prstGeom prst="line">
                <a:avLst/>
              </a:prstGeom>
              <a:noFill/>
              <a:ln w="25400" cap="flat" cmpd="sng" algn="ctr">
                <a:solidFill>
                  <a:sysClr val="windowText" lastClr="000000"/>
                </a:solidFill>
                <a:prstDash val="solid"/>
                <a:tailEnd type="none"/>
              </a:ln>
              <a:effectLst/>
            </p:spPr>
          </p:cxnSp>
        </p:grpSp>
        <p:sp>
          <p:nvSpPr>
            <p:cNvPr id="188" name="TextBox 187">
              <a:extLst>
                <a:ext uri="{FF2B5EF4-FFF2-40B4-BE49-F238E27FC236}">
                  <a16:creationId xmlns:a16="http://schemas.microsoft.com/office/drawing/2014/main" id="{12232C1A-2696-6F4F-B61C-A5A04D6F3CFE}"/>
                </a:ext>
              </a:extLst>
            </p:cNvPr>
            <p:cNvSpPr txBox="1"/>
            <p:nvPr/>
          </p:nvSpPr>
          <p:spPr>
            <a:xfrm>
              <a:off x="1002341" y="3582037"/>
              <a:ext cx="864339" cy="369332"/>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1</a:t>
              </a:r>
            </a:p>
          </p:txBody>
        </p:sp>
        <p:sp>
          <p:nvSpPr>
            <p:cNvPr id="189" name="Left Brace 188">
              <a:extLst>
                <a:ext uri="{FF2B5EF4-FFF2-40B4-BE49-F238E27FC236}">
                  <a16:creationId xmlns:a16="http://schemas.microsoft.com/office/drawing/2014/main" id="{7576E8E1-FBFC-08CD-1635-658192C0EE81}"/>
                </a:ext>
              </a:extLst>
            </p:cNvPr>
            <p:cNvSpPr/>
            <p:nvPr/>
          </p:nvSpPr>
          <p:spPr>
            <a:xfrm flipH="1">
              <a:off x="2103619" y="2553897"/>
              <a:ext cx="194973" cy="2431027"/>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99" name="BC CPU 3">
            <a:extLst>
              <a:ext uri="{FF2B5EF4-FFF2-40B4-BE49-F238E27FC236}">
                <a16:creationId xmlns:a16="http://schemas.microsoft.com/office/drawing/2014/main" id="{63F75BE0-0136-726D-8CA2-21DBD3935B48}"/>
              </a:ext>
            </a:extLst>
          </p:cNvPr>
          <p:cNvGrpSpPr/>
          <p:nvPr/>
        </p:nvGrpSpPr>
        <p:grpSpPr>
          <a:xfrm>
            <a:off x="6523623" y="1226244"/>
            <a:ext cx="4801144" cy="2415724"/>
            <a:chOff x="6595341" y="1370523"/>
            <a:chExt cx="4801144" cy="2415724"/>
          </a:xfrm>
        </p:grpSpPr>
        <p:sp>
          <p:nvSpPr>
            <p:cNvPr id="200" name="Arrow: Right 199">
              <a:extLst>
                <a:ext uri="{FF2B5EF4-FFF2-40B4-BE49-F238E27FC236}">
                  <a16:creationId xmlns:a16="http://schemas.microsoft.com/office/drawing/2014/main" id="{E6157E38-436B-56B7-720C-00F9E3225E6C}"/>
                </a:ext>
              </a:extLst>
            </p:cNvPr>
            <p:cNvSpPr/>
            <p:nvPr/>
          </p:nvSpPr>
          <p:spPr>
            <a:xfrm rot="9090484">
              <a:off x="7520676" y="2474043"/>
              <a:ext cx="2346416" cy="279537"/>
            </a:xfrm>
            <a:prstGeom prst="right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01" name="BC CPU 3">
              <a:extLst>
                <a:ext uri="{FF2B5EF4-FFF2-40B4-BE49-F238E27FC236}">
                  <a16:creationId xmlns:a16="http://schemas.microsoft.com/office/drawing/2014/main" id="{D068315F-C8ED-588B-8F78-DBC8ACA895D0}"/>
                </a:ext>
              </a:extLst>
            </p:cNvPr>
            <p:cNvGrpSpPr/>
            <p:nvPr/>
          </p:nvGrpSpPr>
          <p:grpSpPr>
            <a:xfrm>
              <a:off x="6595341" y="2567801"/>
              <a:ext cx="610612" cy="1215918"/>
              <a:chOff x="6595341" y="2532176"/>
              <a:chExt cx="610612" cy="1215918"/>
            </a:xfrm>
          </p:grpSpPr>
          <p:sp>
            <p:nvSpPr>
              <p:cNvPr id="210" name="Rectangle 209">
                <a:extLst>
                  <a:ext uri="{FF2B5EF4-FFF2-40B4-BE49-F238E27FC236}">
                    <a16:creationId xmlns:a16="http://schemas.microsoft.com/office/drawing/2014/main" id="{AA5C38E4-7C74-F21B-7656-C78CE091CCFA}"/>
                  </a:ext>
                </a:extLst>
              </p:cNvPr>
              <p:cNvSpPr/>
              <p:nvPr/>
            </p:nvSpPr>
            <p:spPr>
              <a:xfrm>
                <a:off x="6595599" y="2532176"/>
                <a:ext cx="610354" cy="610354"/>
              </a:xfrm>
              <a:prstGeom prst="rect">
                <a:avLst/>
              </a:prstGeom>
              <a:solidFill>
                <a:srgbClr val="C0504D">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1" name="Rectangle 210">
                <a:extLst>
                  <a:ext uri="{FF2B5EF4-FFF2-40B4-BE49-F238E27FC236}">
                    <a16:creationId xmlns:a16="http://schemas.microsoft.com/office/drawing/2014/main" id="{FFC2B30A-145E-A000-63C9-E1F74F3DAAD2}"/>
                  </a:ext>
                </a:extLst>
              </p:cNvPr>
              <p:cNvSpPr/>
              <p:nvPr/>
            </p:nvSpPr>
            <p:spPr>
              <a:xfrm>
                <a:off x="6595341" y="3137740"/>
                <a:ext cx="610354" cy="610354"/>
              </a:xfrm>
              <a:prstGeom prst="rect">
                <a:avLst/>
              </a:prstGeom>
              <a:solidFill>
                <a:srgbClr val="C0504D">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2" name="TextBox 201">
              <a:extLst>
                <a:ext uri="{FF2B5EF4-FFF2-40B4-BE49-F238E27FC236}">
                  <a16:creationId xmlns:a16="http://schemas.microsoft.com/office/drawing/2014/main" id="{8DF12385-C682-281A-B298-A588523B52C3}"/>
                </a:ext>
              </a:extLst>
            </p:cNvPr>
            <p:cNvSpPr txBox="1"/>
            <p:nvPr/>
          </p:nvSpPr>
          <p:spPr>
            <a:xfrm>
              <a:off x="7984096" y="2294162"/>
              <a:ext cx="1435910" cy="603902"/>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Ghost cells </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from CPU 3</a:t>
              </a:r>
            </a:p>
          </p:txBody>
        </p:sp>
        <p:sp>
          <p:nvSpPr>
            <p:cNvPr id="203" name="Left Brace 202">
              <a:extLst>
                <a:ext uri="{FF2B5EF4-FFF2-40B4-BE49-F238E27FC236}">
                  <a16:creationId xmlns:a16="http://schemas.microsoft.com/office/drawing/2014/main" id="{2F2D9B12-ACE6-6557-B597-E7D54BF20AB3}"/>
                </a:ext>
              </a:extLst>
            </p:cNvPr>
            <p:cNvSpPr/>
            <p:nvPr/>
          </p:nvSpPr>
          <p:spPr>
            <a:xfrm flipH="1">
              <a:off x="7337849" y="2573666"/>
              <a:ext cx="194974" cy="1212581"/>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04" name="Group 203">
              <a:extLst>
                <a:ext uri="{FF2B5EF4-FFF2-40B4-BE49-F238E27FC236}">
                  <a16:creationId xmlns:a16="http://schemas.microsoft.com/office/drawing/2014/main" id="{FB87CBCF-2360-702B-D121-3DBD66F8C749}"/>
                </a:ext>
              </a:extLst>
            </p:cNvPr>
            <p:cNvGrpSpPr/>
            <p:nvPr/>
          </p:nvGrpSpPr>
          <p:grpSpPr>
            <a:xfrm>
              <a:off x="10180333" y="1379961"/>
              <a:ext cx="1216152" cy="1216152"/>
              <a:chOff x="9898549" y="1370523"/>
              <a:chExt cx="1371600" cy="1371600"/>
            </a:xfrm>
          </p:grpSpPr>
          <p:sp>
            <p:nvSpPr>
              <p:cNvPr id="207" name="Rectangle 206">
                <a:extLst>
                  <a:ext uri="{FF2B5EF4-FFF2-40B4-BE49-F238E27FC236}">
                    <a16:creationId xmlns:a16="http://schemas.microsoft.com/office/drawing/2014/main" id="{7F08DF15-68DB-5D2E-52EF-9F99187F41EE}"/>
                  </a:ext>
                </a:extLst>
              </p:cNvPr>
              <p:cNvSpPr/>
              <p:nvPr/>
            </p:nvSpPr>
            <p:spPr>
              <a:xfrm>
                <a:off x="9898549" y="1370523"/>
                <a:ext cx="1371600" cy="1371600"/>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08" name="Straight Connector 207">
                <a:extLst>
                  <a:ext uri="{FF2B5EF4-FFF2-40B4-BE49-F238E27FC236}">
                    <a16:creationId xmlns:a16="http://schemas.microsoft.com/office/drawing/2014/main" id="{E4A291C0-BE2F-C67E-BDF8-E5E40898CEBA}"/>
                  </a:ext>
                </a:extLst>
              </p:cNvPr>
              <p:cNvCxnSpPr>
                <a:cxnSpLocks/>
                <a:stCxn id="207" idx="2"/>
                <a:endCxn id="207" idx="0"/>
              </p:cNvCxnSpPr>
              <p:nvPr/>
            </p:nvCxnSpPr>
            <p:spPr>
              <a:xfrm flipV="1">
                <a:off x="10584349" y="1370523"/>
                <a:ext cx="0" cy="1371600"/>
              </a:xfrm>
              <a:prstGeom prst="line">
                <a:avLst/>
              </a:prstGeom>
              <a:noFill/>
              <a:ln w="25400" cap="flat" cmpd="sng" algn="ctr">
                <a:solidFill>
                  <a:sysClr val="windowText" lastClr="000000"/>
                </a:solidFill>
                <a:prstDash val="solid"/>
                <a:tailEnd type="none"/>
              </a:ln>
              <a:effectLst/>
            </p:spPr>
          </p:cxnSp>
          <p:cxnSp>
            <p:nvCxnSpPr>
              <p:cNvPr id="209" name="Straight Connector 208">
                <a:extLst>
                  <a:ext uri="{FF2B5EF4-FFF2-40B4-BE49-F238E27FC236}">
                    <a16:creationId xmlns:a16="http://schemas.microsoft.com/office/drawing/2014/main" id="{F499FEA5-70EC-541C-A788-0363E8062306}"/>
                  </a:ext>
                </a:extLst>
              </p:cNvPr>
              <p:cNvCxnSpPr>
                <a:cxnSpLocks/>
                <a:stCxn id="207" idx="3"/>
                <a:endCxn id="207" idx="1"/>
              </p:cNvCxnSpPr>
              <p:nvPr/>
            </p:nvCxnSpPr>
            <p:spPr>
              <a:xfrm flipH="1">
                <a:off x="9898549" y="2056323"/>
                <a:ext cx="1371600" cy="0"/>
              </a:xfrm>
              <a:prstGeom prst="line">
                <a:avLst/>
              </a:prstGeom>
              <a:noFill/>
              <a:ln w="25400" cap="flat" cmpd="sng" algn="ctr">
                <a:solidFill>
                  <a:sysClr val="windowText" lastClr="000000"/>
                </a:solidFill>
                <a:prstDash val="solid"/>
                <a:tailEnd type="none"/>
              </a:ln>
              <a:effectLst/>
            </p:spPr>
          </p:cxnSp>
        </p:grpSp>
        <p:sp>
          <p:nvSpPr>
            <p:cNvPr id="205" name="Left Brace 204">
              <a:extLst>
                <a:ext uri="{FF2B5EF4-FFF2-40B4-BE49-F238E27FC236}">
                  <a16:creationId xmlns:a16="http://schemas.microsoft.com/office/drawing/2014/main" id="{5BEA7FBE-5EF2-1556-71AF-157198EC3523}"/>
                </a:ext>
              </a:extLst>
            </p:cNvPr>
            <p:cNvSpPr/>
            <p:nvPr/>
          </p:nvSpPr>
          <p:spPr>
            <a:xfrm>
              <a:off x="9852174" y="1370523"/>
              <a:ext cx="215424" cy="1212581"/>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6" name="TextBox 205">
              <a:extLst>
                <a:ext uri="{FF2B5EF4-FFF2-40B4-BE49-F238E27FC236}">
                  <a16:creationId xmlns:a16="http://schemas.microsoft.com/office/drawing/2014/main" id="{2CB060EB-0150-55BE-C7A8-2D226FCA9C58}"/>
                </a:ext>
              </a:extLst>
            </p:cNvPr>
            <p:cNvSpPr txBox="1"/>
            <p:nvPr/>
          </p:nvSpPr>
          <p:spPr>
            <a:xfrm>
              <a:off x="10356239" y="1815016"/>
              <a:ext cx="864339" cy="369332"/>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3</a:t>
              </a:r>
            </a:p>
          </p:txBody>
        </p:sp>
      </p:grpSp>
      <p:grpSp>
        <p:nvGrpSpPr>
          <p:cNvPr id="212" name="BC CPU 4">
            <a:extLst>
              <a:ext uri="{FF2B5EF4-FFF2-40B4-BE49-F238E27FC236}">
                <a16:creationId xmlns:a16="http://schemas.microsoft.com/office/drawing/2014/main" id="{EE0F4CE3-2223-E335-DC55-9F418ED30327}"/>
              </a:ext>
            </a:extLst>
          </p:cNvPr>
          <p:cNvGrpSpPr/>
          <p:nvPr/>
        </p:nvGrpSpPr>
        <p:grpSpPr>
          <a:xfrm>
            <a:off x="6523623" y="3016471"/>
            <a:ext cx="4826636" cy="1843677"/>
            <a:chOff x="6595341" y="3160750"/>
            <a:chExt cx="4826636" cy="1843677"/>
          </a:xfrm>
        </p:grpSpPr>
        <p:sp>
          <p:nvSpPr>
            <p:cNvPr id="213" name="Rectangle 212">
              <a:extLst>
                <a:ext uri="{FF2B5EF4-FFF2-40B4-BE49-F238E27FC236}">
                  <a16:creationId xmlns:a16="http://schemas.microsoft.com/office/drawing/2014/main" id="{5C21CA28-EBBD-A66E-3D9E-394356007A94}"/>
                </a:ext>
              </a:extLst>
            </p:cNvPr>
            <p:cNvSpPr/>
            <p:nvPr/>
          </p:nvSpPr>
          <p:spPr>
            <a:xfrm>
              <a:off x="10205825" y="3170188"/>
              <a:ext cx="1216152" cy="1216152"/>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14" name="Straight Connector 213">
              <a:extLst>
                <a:ext uri="{FF2B5EF4-FFF2-40B4-BE49-F238E27FC236}">
                  <a16:creationId xmlns:a16="http://schemas.microsoft.com/office/drawing/2014/main" id="{D8FA68E3-B2FA-353A-FB86-FFE71C8DEAED}"/>
                </a:ext>
              </a:extLst>
            </p:cNvPr>
            <p:cNvCxnSpPr>
              <a:cxnSpLocks/>
              <a:stCxn id="213" idx="2"/>
              <a:endCxn id="213" idx="0"/>
            </p:cNvCxnSpPr>
            <p:nvPr/>
          </p:nvCxnSpPr>
          <p:spPr>
            <a:xfrm flipV="1">
              <a:off x="10813901" y="3170188"/>
              <a:ext cx="0" cy="1216152"/>
            </a:xfrm>
            <a:prstGeom prst="line">
              <a:avLst/>
            </a:prstGeom>
            <a:noFill/>
            <a:ln w="25400" cap="flat" cmpd="sng" algn="ctr">
              <a:solidFill>
                <a:sysClr val="windowText" lastClr="000000"/>
              </a:solidFill>
              <a:prstDash val="solid"/>
              <a:tailEnd type="none"/>
            </a:ln>
            <a:effectLst/>
          </p:spPr>
        </p:cxnSp>
        <p:cxnSp>
          <p:nvCxnSpPr>
            <p:cNvPr id="215" name="Straight Connector 214">
              <a:extLst>
                <a:ext uri="{FF2B5EF4-FFF2-40B4-BE49-F238E27FC236}">
                  <a16:creationId xmlns:a16="http://schemas.microsoft.com/office/drawing/2014/main" id="{1EAF880D-69E1-FF4A-1B50-F853BE176EFC}"/>
                </a:ext>
              </a:extLst>
            </p:cNvPr>
            <p:cNvCxnSpPr>
              <a:cxnSpLocks/>
              <a:stCxn id="213" idx="3"/>
              <a:endCxn id="213" idx="1"/>
            </p:cNvCxnSpPr>
            <p:nvPr/>
          </p:nvCxnSpPr>
          <p:spPr>
            <a:xfrm flipH="1">
              <a:off x="10205825" y="3778264"/>
              <a:ext cx="1216152" cy="0"/>
            </a:xfrm>
            <a:prstGeom prst="line">
              <a:avLst/>
            </a:prstGeom>
            <a:noFill/>
            <a:ln w="25400" cap="flat" cmpd="sng" algn="ctr">
              <a:solidFill>
                <a:sysClr val="windowText" lastClr="000000"/>
              </a:solidFill>
              <a:prstDash val="solid"/>
              <a:tailEnd type="none"/>
            </a:ln>
            <a:effectLst/>
          </p:spPr>
        </p:cxnSp>
        <p:sp>
          <p:nvSpPr>
            <p:cNvPr id="216" name="Arrow: Right 215">
              <a:extLst>
                <a:ext uri="{FF2B5EF4-FFF2-40B4-BE49-F238E27FC236}">
                  <a16:creationId xmlns:a16="http://schemas.microsoft.com/office/drawing/2014/main" id="{22C0A828-D54B-EF4E-4B66-493396665E9C}"/>
                </a:ext>
              </a:extLst>
            </p:cNvPr>
            <p:cNvSpPr/>
            <p:nvPr/>
          </p:nvSpPr>
          <p:spPr>
            <a:xfrm rot="9907383">
              <a:off x="7619447" y="3942449"/>
              <a:ext cx="2115348" cy="325163"/>
            </a:xfrm>
            <a:prstGeom prst="right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7" name="BC CPU 4">
              <a:extLst>
                <a:ext uri="{FF2B5EF4-FFF2-40B4-BE49-F238E27FC236}">
                  <a16:creationId xmlns:a16="http://schemas.microsoft.com/office/drawing/2014/main" id="{13ACDFE8-6FF4-3690-D00E-0BA2FD76A7BC}"/>
                </a:ext>
              </a:extLst>
            </p:cNvPr>
            <p:cNvGrpSpPr/>
            <p:nvPr/>
          </p:nvGrpSpPr>
          <p:grpSpPr>
            <a:xfrm>
              <a:off x="6595341" y="3783719"/>
              <a:ext cx="610354" cy="1220708"/>
              <a:chOff x="6595341" y="3748094"/>
              <a:chExt cx="610354" cy="1220708"/>
            </a:xfrm>
          </p:grpSpPr>
          <p:sp>
            <p:nvSpPr>
              <p:cNvPr id="222" name="Rectangle 221">
                <a:extLst>
                  <a:ext uri="{FF2B5EF4-FFF2-40B4-BE49-F238E27FC236}">
                    <a16:creationId xmlns:a16="http://schemas.microsoft.com/office/drawing/2014/main" id="{FB4617FC-C1BD-4811-86E8-94AF571D23AC}"/>
                  </a:ext>
                </a:extLst>
              </p:cNvPr>
              <p:cNvSpPr/>
              <p:nvPr/>
            </p:nvSpPr>
            <p:spPr>
              <a:xfrm>
                <a:off x="6595341" y="3748094"/>
                <a:ext cx="610354" cy="610354"/>
              </a:xfrm>
              <a:prstGeom prst="rect">
                <a:avLst/>
              </a:prstGeom>
              <a:solidFill>
                <a:srgbClr val="C0504D">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3" name="Rectangle 222">
                <a:extLst>
                  <a:ext uri="{FF2B5EF4-FFF2-40B4-BE49-F238E27FC236}">
                    <a16:creationId xmlns:a16="http://schemas.microsoft.com/office/drawing/2014/main" id="{75F690B1-2E33-A572-6F76-1DC532959CAD}"/>
                  </a:ext>
                </a:extLst>
              </p:cNvPr>
              <p:cNvSpPr/>
              <p:nvPr/>
            </p:nvSpPr>
            <p:spPr>
              <a:xfrm>
                <a:off x="6595341" y="4358448"/>
                <a:ext cx="610354" cy="610354"/>
              </a:xfrm>
              <a:prstGeom prst="rect">
                <a:avLst/>
              </a:prstGeom>
              <a:solidFill>
                <a:srgbClr val="C0504D">
                  <a:lumMod val="40000"/>
                  <a:lumOff val="60000"/>
                </a:srgb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18" name="TextBox 217">
              <a:extLst>
                <a:ext uri="{FF2B5EF4-FFF2-40B4-BE49-F238E27FC236}">
                  <a16:creationId xmlns:a16="http://schemas.microsoft.com/office/drawing/2014/main" id="{A026E4F0-B6A2-AC48-98C5-8090708A27F9}"/>
                </a:ext>
              </a:extLst>
            </p:cNvPr>
            <p:cNvSpPr txBox="1"/>
            <p:nvPr/>
          </p:nvSpPr>
          <p:spPr>
            <a:xfrm>
              <a:off x="7998219" y="3777581"/>
              <a:ext cx="1435910" cy="603902"/>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Ghost cells </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from CPU 4</a:t>
              </a:r>
            </a:p>
          </p:txBody>
        </p:sp>
        <p:sp>
          <p:nvSpPr>
            <p:cNvPr id="219" name="Left Brace 218">
              <a:extLst>
                <a:ext uri="{FF2B5EF4-FFF2-40B4-BE49-F238E27FC236}">
                  <a16:creationId xmlns:a16="http://schemas.microsoft.com/office/drawing/2014/main" id="{1EA19ECE-0A71-C743-1A34-9C5332568A4F}"/>
                </a:ext>
              </a:extLst>
            </p:cNvPr>
            <p:cNvSpPr/>
            <p:nvPr/>
          </p:nvSpPr>
          <p:spPr>
            <a:xfrm flipH="1">
              <a:off x="7337849" y="3786924"/>
              <a:ext cx="194974" cy="1212581"/>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0" name="Left Brace 219">
              <a:extLst>
                <a:ext uri="{FF2B5EF4-FFF2-40B4-BE49-F238E27FC236}">
                  <a16:creationId xmlns:a16="http://schemas.microsoft.com/office/drawing/2014/main" id="{04F8FE7F-CC02-A281-D1E8-C9047DA8BAB4}"/>
                </a:ext>
              </a:extLst>
            </p:cNvPr>
            <p:cNvSpPr/>
            <p:nvPr/>
          </p:nvSpPr>
          <p:spPr>
            <a:xfrm>
              <a:off x="9856778" y="3160750"/>
              <a:ext cx="215424" cy="1212581"/>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1" name="TextBox 220">
              <a:extLst>
                <a:ext uri="{FF2B5EF4-FFF2-40B4-BE49-F238E27FC236}">
                  <a16:creationId xmlns:a16="http://schemas.microsoft.com/office/drawing/2014/main" id="{D2CB2497-A938-79E6-D939-B358329D47BF}"/>
                </a:ext>
              </a:extLst>
            </p:cNvPr>
            <p:cNvSpPr txBox="1"/>
            <p:nvPr/>
          </p:nvSpPr>
          <p:spPr>
            <a:xfrm>
              <a:off x="10360843" y="3605243"/>
              <a:ext cx="864339" cy="369332"/>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4</a:t>
              </a:r>
            </a:p>
          </p:txBody>
        </p:sp>
      </p:grpSp>
      <p:grpSp>
        <p:nvGrpSpPr>
          <p:cNvPr id="224" name="BC CPU 5">
            <a:extLst>
              <a:ext uri="{FF2B5EF4-FFF2-40B4-BE49-F238E27FC236}">
                <a16:creationId xmlns:a16="http://schemas.microsoft.com/office/drawing/2014/main" id="{31E2578F-785B-10CE-1ACB-C66CE1A65290}"/>
              </a:ext>
            </a:extLst>
          </p:cNvPr>
          <p:cNvGrpSpPr/>
          <p:nvPr/>
        </p:nvGrpSpPr>
        <p:grpSpPr>
          <a:xfrm>
            <a:off x="6522591" y="4668926"/>
            <a:ext cx="4852882" cy="1363362"/>
            <a:chOff x="6594309" y="4813205"/>
            <a:chExt cx="4852882" cy="1363362"/>
          </a:xfrm>
        </p:grpSpPr>
        <p:sp>
          <p:nvSpPr>
            <p:cNvPr id="225" name="BC CPU 5">
              <a:extLst>
                <a:ext uri="{FF2B5EF4-FFF2-40B4-BE49-F238E27FC236}">
                  <a16:creationId xmlns:a16="http://schemas.microsoft.com/office/drawing/2014/main" id="{0583D926-C164-2B55-2185-11FD6A1144C1}"/>
                </a:ext>
              </a:extLst>
            </p:cNvPr>
            <p:cNvSpPr/>
            <p:nvPr/>
          </p:nvSpPr>
          <p:spPr>
            <a:xfrm>
              <a:off x="6594309" y="4995384"/>
              <a:ext cx="610354" cy="610354"/>
            </a:xfrm>
            <a:prstGeom prst="rect">
              <a:avLst/>
            </a:prstGeom>
            <a:pattFill prst="wdDnDiag">
              <a:fgClr>
                <a:sysClr val="window" lastClr="FFFFFF"/>
              </a:fgClr>
              <a:bgClr>
                <a:srgbClr val="C0504D">
                  <a:lumMod val="40000"/>
                  <a:lumOff val="60000"/>
                </a:srgbClr>
              </a:bgClr>
            </a:patt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26" name="Group 225">
              <a:extLst>
                <a:ext uri="{FF2B5EF4-FFF2-40B4-BE49-F238E27FC236}">
                  <a16:creationId xmlns:a16="http://schemas.microsoft.com/office/drawing/2014/main" id="{B973A107-189C-16D3-30E1-B470B0D6EADA}"/>
                </a:ext>
              </a:extLst>
            </p:cNvPr>
            <p:cNvGrpSpPr/>
            <p:nvPr/>
          </p:nvGrpSpPr>
          <p:grpSpPr>
            <a:xfrm>
              <a:off x="10231039" y="4960415"/>
              <a:ext cx="1216152" cy="1216152"/>
              <a:chOff x="10231039" y="4960415"/>
              <a:chExt cx="1216152" cy="1216152"/>
            </a:xfrm>
          </p:grpSpPr>
          <p:sp>
            <p:nvSpPr>
              <p:cNvPr id="229" name="Rectangle 228">
                <a:extLst>
                  <a:ext uri="{FF2B5EF4-FFF2-40B4-BE49-F238E27FC236}">
                    <a16:creationId xmlns:a16="http://schemas.microsoft.com/office/drawing/2014/main" id="{7A71A694-ECE6-11A3-EA2D-76EC6B73ABD4}"/>
                  </a:ext>
                </a:extLst>
              </p:cNvPr>
              <p:cNvSpPr/>
              <p:nvPr/>
            </p:nvSpPr>
            <p:spPr>
              <a:xfrm>
                <a:off x="10231039" y="4960415"/>
                <a:ext cx="1216152" cy="1216152"/>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30" name="Straight Connector 229">
                <a:extLst>
                  <a:ext uri="{FF2B5EF4-FFF2-40B4-BE49-F238E27FC236}">
                    <a16:creationId xmlns:a16="http://schemas.microsoft.com/office/drawing/2014/main" id="{0C9BB631-704B-98E2-BA38-83CA8729A4F0}"/>
                  </a:ext>
                </a:extLst>
              </p:cNvPr>
              <p:cNvCxnSpPr>
                <a:cxnSpLocks/>
                <a:stCxn id="229" idx="2"/>
                <a:endCxn id="229" idx="0"/>
              </p:cNvCxnSpPr>
              <p:nvPr/>
            </p:nvCxnSpPr>
            <p:spPr>
              <a:xfrm flipV="1">
                <a:off x="10839115" y="4960415"/>
                <a:ext cx="0" cy="1216152"/>
              </a:xfrm>
              <a:prstGeom prst="line">
                <a:avLst/>
              </a:prstGeom>
              <a:noFill/>
              <a:ln w="25400" cap="flat" cmpd="sng" algn="ctr">
                <a:solidFill>
                  <a:sysClr val="windowText" lastClr="000000"/>
                </a:solidFill>
                <a:prstDash val="solid"/>
                <a:tailEnd type="none"/>
              </a:ln>
              <a:effectLst/>
            </p:spPr>
          </p:cxnSp>
          <p:cxnSp>
            <p:nvCxnSpPr>
              <p:cNvPr id="231" name="Straight Connector 230">
                <a:extLst>
                  <a:ext uri="{FF2B5EF4-FFF2-40B4-BE49-F238E27FC236}">
                    <a16:creationId xmlns:a16="http://schemas.microsoft.com/office/drawing/2014/main" id="{73D9611F-5F75-1956-214B-3B5D5BB28FF7}"/>
                  </a:ext>
                </a:extLst>
              </p:cNvPr>
              <p:cNvCxnSpPr>
                <a:cxnSpLocks/>
                <a:stCxn id="229" idx="3"/>
                <a:endCxn id="229" idx="1"/>
              </p:cNvCxnSpPr>
              <p:nvPr/>
            </p:nvCxnSpPr>
            <p:spPr>
              <a:xfrm flipH="1">
                <a:off x="10231039" y="5568491"/>
                <a:ext cx="1216152" cy="0"/>
              </a:xfrm>
              <a:prstGeom prst="line">
                <a:avLst/>
              </a:prstGeom>
              <a:noFill/>
              <a:ln w="25400" cap="flat" cmpd="sng" algn="ctr">
                <a:solidFill>
                  <a:sysClr val="windowText" lastClr="000000"/>
                </a:solidFill>
                <a:prstDash val="solid"/>
                <a:tailEnd type="none"/>
              </a:ln>
              <a:effectLst/>
            </p:spPr>
          </p:cxnSp>
          <p:sp>
            <p:nvSpPr>
              <p:cNvPr id="232" name="TextBox 231">
                <a:extLst>
                  <a:ext uri="{FF2B5EF4-FFF2-40B4-BE49-F238E27FC236}">
                    <a16:creationId xmlns:a16="http://schemas.microsoft.com/office/drawing/2014/main" id="{05E51FFD-365D-3264-6618-4077D9FA0E0F}"/>
                  </a:ext>
                </a:extLst>
              </p:cNvPr>
              <p:cNvSpPr txBox="1"/>
              <p:nvPr/>
            </p:nvSpPr>
            <p:spPr>
              <a:xfrm>
                <a:off x="10386057" y="5395470"/>
                <a:ext cx="864339" cy="369332"/>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5</a:t>
                </a:r>
              </a:p>
            </p:txBody>
          </p:sp>
        </p:grpSp>
        <p:sp>
          <p:nvSpPr>
            <p:cNvPr id="227" name="Arrow: Right 226">
              <a:extLst>
                <a:ext uri="{FF2B5EF4-FFF2-40B4-BE49-F238E27FC236}">
                  <a16:creationId xmlns:a16="http://schemas.microsoft.com/office/drawing/2014/main" id="{73B15D25-5BF9-2ED9-8E3E-758A51686126}"/>
                </a:ext>
              </a:extLst>
            </p:cNvPr>
            <p:cNvSpPr/>
            <p:nvPr/>
          </p:nvSpPr>
          <p:spPr>
            <a:xfrm rot="10800000">
              <a:off x="7337848" y="5140648"/>
              <a:ext cx="2751395" cy="279537"/>
            </a:xfrm>
            <a:prstGeom prst="right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8" name="TextBox 227">
              <a:extLst>
                <a:ext uri="{FF2B5EF4-FFF2-40B4-BE49-F238E27FC236}">
                  <a16:creationId xmlns:a16="http://schemas.microsoft.com/office/drawing/2014/main" id="{019F03DF-8039-AB33-4A11-1160A7A99C26}"/>
                </a:ext>
              </a:extLst>
            </p:cNvPr>
            <p:cNvSpPr txBox="1"/>
            <p:nvPr/>
          </p:nvSpPr>
          <p:spPr>
            <a:xfrm>
              <a:off x="7713527" y="4813205"/>
              <a:ext cx="2007616" cy="962509"/>
            </a:xfrm>
            <a:prstGeom prst="rect">
              <a:avLst/>
            </a:prstGeom>
            <a:solidFill>
              <a:sysClr val="window" lastClr="FFFFFF">
                <a:alpha val="85000"/>
              </a:sysClr>
            </a:solidFill>
            <a:ln>
              <a:solidFill>
                <a:sysClr val="windowText" lastClr="000000"/>
              </a:solidFill>
            </a:ln>
          </p:spPr>
          <p:txBody>
            <a:bodyPr wrap="none" lIns="45720" rIns="45720" rtlCol="0">
              <a:normAutofit/>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Corner ghost cell</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from CPU 5</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(not implemented)</a:t>
              </a:r>
            </a:p>
          </p:txBody>
        </p:sp>
      </p:grpSp>
      <p:sp>
        <p:nvSpPr>
          <p:cNvPr id="233" name="Rectangle 232">
            <a:extLst>
              <a:ext uri="{FF2B5EF4-FFF2-40B4-BE49-F238E27FC236}">
                <a16:creationId xmlns:a16="http://schemas.microsoft.com/office/drawing/2014/main" id="{9D1F1A5A-EA1D-3C1E-F288-B7E15CB5B78D}"/>
              </a:ext>
            </a:extLst>
          </p:cNvPr>
          <p:cNvSpPr/>
          <p:nvPr/>
        </p:nvSpPr>
        <p:spPr>
          <a:xfrm>
            <a:off x="10068741" y="4816130"/>
            <a:ext cx="97114" cy="1216152"/>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61" name="Viscous Wall BC">
            <a:extLst>
              <a:ext uri="{FF2B5EF4-FFF2-40B4-BE49-F238E27FC236}">
                <a16:creationId xmlns:a16="http://schemas.microsoft.com/office/drawing/2014/main" id="{32FFD387-DB55-3B7A-855D-8004956DEEE2}"/>
              </a:ext>
            </a:extLst>
          </p:cNvPr>
          <p:cNvGrpSpPr/>
          <p:nvPr/>
        </p:nvGrpSpPr>
        <p:grpSpPr>
          <a:xfrm>
            <a:off x="4500282" y="4856970"/>
            <a:ext cx="2851392" cy="1543830"/>
            <a:chOff x="4572000" y="4965624"/>
            <a:chExt cx="2851392" cy="1543830"/>
          </a:xfrm>
        </p:grpSpPr>
        <p:grpSp>
          <p:nvGrpSpPr>
            <p:cNvPr id="162" name="Group 161">
              <a:extLst>
                <a:ext uri="{FF2B5EF4-FFF2-40B4-BE49-F238E27FC236}">
                  <a16:creationId xmlns:a16="http://schemas.microsoft.com/office/drawing/2014/main" id="{6BB6DE3A-D20A-8304-3DF4-DD81CCC49924}"/>
                </a:ext>
              </a:extLst>
            </p:cNvPr>
            <p:cNvGrpSpPr/>
            <p:nvPr/>
          </p:nvGrpSpPr>
          <p:grpSpPr>
            <a:xfrm>
              <a:off x="5375150" y="4965624"/>
              <a:ext cx="1220708" cy="610354"/>
              <a:chOff x="5375150" y="4965624"/>
              <a:chExt cx="1220708" cy="610354"/>
            </a:xfrm>
          </p:grpSpPr>
          <p:sp>
            <p:nvSpPr>
              <p:cNvPr id="165" name="Rectangle 164">
                <a:extLst>
                  <a:ext uri="{FF2B5EF4-FFF2-40B4-BE49-F238E27FC236}">
                    <a16:creationId xmlns:a16="http://schemas.microsoft.com/office/drawing/2014/main" id="{A7A3337E-EE73-1415-6761-9CF2D22D6092}"/>
                  </a:ext>
                </a:extLst>
              </p:cNvPr>
              <p:cNvSpPr/>
              <p:nvPr/>
            </p:nvSpPr>
            <p:spPr>
              <a:xfrm>
                <a:off x="5375150" y="4965624"/>
                <a:ext cx="610354" cy="610354"/>
              </a:xfrm>
              <a:prstGeom prst="rect">
                <a:avLst/>
              </a:prstGeom>
              <a:solidFill>
                <a:sysClr val="window" lastClr="FFFFFF">
                  <a:lumMod val="50000"/>
                </a:sys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6" name="Rectangle 165">
                <a:extLst>
                  <a:ext uri="{FF2B5EF4-FFF2-40B4-BE49-F238E27FC236}">
                    <a16:creationId xmlns:a16="http://schemas.microsoft.com/office/drawing/2014/main" id="{87C5D24C-40DB-69F1-2600-70601F12C746}"/>
                  </a:ext>
                </a:extLst>
              </p:cNvPr>
              <p:cNvSpPr/>
              <p:nvPr/>
            </p:nvSpPr>
            <p:spPr>
              <a:xfrm>
                <a:off x="5985504" y="4965624"/>
                <a:ext cx="610354" cy="610354"/>
              </a:xfrm>
              <a:prstGeom prst="rect">
                <a:avLst/>
              </a:prstGeom>
              <a:solidFill>
                <a:sysClr val="window" lastClr="FFFFFF">
                  <a:lumMod val="50000"/>
                </a:sysClr>
              </a:solidFill>
              <a:ln w="2540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3" name="Left Brace 162">
              <a:extLst>
                <a:ext uri="{FF2B5EF4-FFF2-40B4-BE49-F238E27FC236}">
                  <a16:creationId xmlns:a16="http://schemas.microsoft.com/office/drawing/2014/main" id="{9088408C-2E8E-C701-CC92-27E756259001}"/>
                </a:ext>
              </a:extLst>
            </p:cNvPr>
            <p:cNvSpPr/>
            <p:nvPr/>
          </p:nvSpPr>
          <p:spPr>
            <a:xfrm rot="5400000" flipH="1">
              <a:off x="5892080" y="5125494"/>
              <a:ext cx="194974" cy="1212581"/>
            </a:xfrm>
            <a:prstGeom prst="leftBrace">
              <a:avLst>
                <a:gd name="adj1" fmla="val 49857"/>
                <a:gd name="adj2" fmla="val 50000"/>
              </a:avLst>
            </a:prstGeom>
            <a:noFill/>
            <a:ln w="31750" cap="flat" cmpd="sng" algn="ctr">
              <a:solidFill>
                <a:sysClr val="windowText" lastClr="000000"/>
              </a:solidFill>
              <a:prstDash val="solid"/>
              <a:tailEnd type="none"/>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TextBox 163">
              <a:extLst>
                <a:ext uri="{FF2B5EF4-FFF2-40B4-BE49-F238E27FC236}">
                  <a16:creationId xmlns:a16="http://schemas.microsoft.com/office/drawing/2014/main" id="{5AD19F40-DA69-69EC-E71B-01439CB90B8A}"/>
                </a:ext>
              </a:extLst>
            </p:cNvPr>
            <p:cNvSpPr txBox="1"/>
            <p:nvPr/>
          </p:nvSpPr>
          <p:spPr>
            <a:xfrm>
              <a:off x="4572000" y="5905552"/>
              <a:ext cx="2851392" cy="603902"/>
            </a:xfrm>
            <a:prstGeom prst="rect">
              <a:avLst/>
            </a:prstGeom>
            <a:solidFill>
              <a:sysClr val="window" lastClr="FFFFFF">
                <a:alpha val="85000"/>
              </a:sysClr>
            </a:solidFill>
            <a:ln>
              <a:solidFill>
                <a:sysClr val="windowText" lastClr="000000"/>
              </a:solidFill>
            </a:ln>
          </p:spPr>
          <p:txBody>
            <a:bodyPr wrap="none" lIns="45720" rIns="45720" rtlCol="0">
              <a:normAutofit lnSpcReduction="10000"/>
            </a:bodyP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Viscous wall</a:t>
              </a:r>
            </a:p>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implicit boundary condition</a:t>
              </a:r>
            </a:p>
          </p:txBody>
        </p:sp>
      </p:grpSp>
    </p:spTree>
    <p:extLst>
      <p:ext uri="{BB962C8B-B14F-4D97-AF65-F5344CB8AC3E}">
        <p14:creationId xmlns:p14="http://schemas.microsoft.com/office/powerpoint/2010/main" val="28208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5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500"/>
                                        <p:tgtEl>
                                          <p:spTgt spid="2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5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fade">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fade">
                                      <p:cBhvr>
                                        <p:cTn id="37" dur="500"/>
                                        <p:tgtEl>
                                          <p:spTgt spid="22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68F9-7CF2-4B52-37E5-0D456F944A6C}"/>
              </a:ext>
            </a:extLst>
          </p:cNvPr>
          <p:cNvSpPr>
            <a:spLocks noGrp="1"/>
          </p:cNvSpPr>
          <p:nvPr>
            <p:ph type="title"/>
          </p:nvPr>
        </p:nvSpPr>
        <p:spPr/>
        <p:txBody>
          <a:bodyPr/>
          <a:lstStyle/>
          <a:p>
            <a:r>
              <a:rPr lang="en-US" dirty="0"/>
              <a:t>O-H Mesh MPI Communication</a:t>
            </a:r>
          </a:p>
        </p:txBody>
      </p:sp>
      <p:sp>
        <p:nvSpPr>
          <p:cNvPr id="4" name="Slide Number Placeholder 3">
            <a:extLst>
              <a:ext uri="{FF2B5EF4-FFF2-40B4-BE49-F238E27FC236}">
                <a16:creationId xmlns:a16="http://schemas.microsoft.com/office/drawing/2014/main" id="{E4444E42-553D-4BF7-5013-61797775CA1E}"/>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11</a:t>
            </a:fld>
            <a:endParaRPr lang="en-US" dirty="0"/>
          </a:p>
        </p:txBody>
      </p:sp>
      <p:sp>
        <p:nvSpPr>
          <p:cNvPr id="5" name="Footer Placeholder 4">
            <a:extLst>
              <a:ext uri="{FF2B5EF4-FFF2-40B4-BE49-F238E27FC236}">
                <a16:creationId xmlns:a16="http://schemas.microsoft.com/office/drawing/2014/main" id="{C48D3CB5-E156-F644-C412-05202E88F7D5}"/>
              </a:ext>
            </a:extLst>
          </p:cNvPr>
          <p:cNvSpPr>
            <a:spLocks noGrp="1"/>
          </p:cNvSpPr>
          <p:nvPr>
            <p:ph type="ftr" sz="quarter" idx="3"/>
          </p:nvPr>
        </p:nvSpPr>
        <p:spPr/>
        <p:txBody>
          <a:bodyPr/>
          <a:lstStyle/>
          <a:p>
            <a:pPr algn="ctr"/>
            <a:endParaRPr lang="en-US" dirty="0">
              <a:solidFill>
                <a:srgbClr val="FF0000"/>
              </a:solidFill>
            </a:endParaRPr>
          </a:p>
        </p:txBody>
      </p:sp>
      <p:pic>
        <p:nvPicPr>
          <p:cNvPr id="77" name="Picture 76">
            <a:extLst>
              <a:ext uri="{FF2B5EF4-FFF2-40B4-BE49-F238E27FC236}">
                <a16:creationId xmlns:a16="http://schemas.microsoft.com/office/drawing/2014/main" id="{43716945-A1EF-C0FA-2C54-9BCA1F176C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85456" t="61211" r="1838" b="31111"/>
          <a:stretch/>
        </p:blipFill>
        <p:spPr>
          <a:xfrm>
            <a:off x="1695591" y="1072049"/>
            <a:ext cx="1651759" cy="1291633"/>
          </a:xfrm>
          <a:prstGeom prst="rect">
            <a:avLst/>
          </a:prstGeom>
          <a:ln w="38100">
            <a:solidFill>
              <a:srgbClr val="000000"/>
            </a:solidFill>
          </a:ln>
          <a:effectLst>
            <a:outerShdw blurRad="50800" dist="38100" dir="2700000" algn="tl" rotWithShape="0">
              <a:prstClr val="black">
                <a:alpha val="40000"/>
              </a:prstClr>
            </a:outerShdw>
          </a:effectLst>
        </p:spPr>
      </p:pic>
      <p:grpSp>
        <p:nvGrpSpPr>
          <p:cNvPr id="78" name="Group 77">
            <a:extLst>
              <a:ext uri="{FF2B5EF4-FFF2-40B4-BE49-F238E27FC236}">
                <a16:creationId xmlns:a16="http://schemas.microsoft.com/office/drawing/2014/main" id="{1A96A811-6B5A-AE94-06AC-B4ED9B84262D}"/>
              </a:ext>
            </a:extLst>
          </p:cNvPr>
          <p:cNvGrpSpPr/>
          <p:nvPr/>
        </p:nvGrpSpPr>
        <p:grpSpPr>
          <a:xfrm>
            <a:off x="6247132" y="1402078"/>
            <a:ext cx="5135259" cy="4623251"/>
            <a:chOff x="2206974" y="1301653"/>
            <a:chExt cx="5135259" cy="4623251"/>
          </a:xfrm>
        </p:grpSpPr>
        <p:grpSp>
          <p:nvGrpSpPr>
            <p:cNvPr id="79" name="Group 78">
              <a:extLst>
                <a:ext uri="{FF2B5EF4-FFF2-40B4-BE49-F238E27FC236}">
                  <a16:creationId xmlns:a16="http://schemas.microsoft.com/office/drawing/2014/main" id="{81EEB9AE-FE6A-40FA-ABD6-8561953698F0}"/>
                </a:ext>
              </a:extLst>
            </p:cNvPr>
            <p:cNvGrpSpPr/>
            <p:nvPr/>
          </p:nvGrpSpPr>
          <p:grpSpPr>
            <a:xfrm>
              <a:off x="2206974" y="1301653"/>
              <a:ext cx="3945809" cy="3427255"/>
              <a:chOff x="2206974" y="1301653"/>
              <a:chExt cx="3945809" cy="3427255"/>
            </a:xfrm>
          </p:grpSpPr>
          <p:sp>
            <p:nvSpPr>
              <p:cNvPr id="107" name="Freeform 186">
                <a:extLst>
                  <a:ext uri="{FF2B5EF4-FFF2-40B4-BE49-F238E27FC236}">
                    <a16:creationId xmlns:a16="http://schemas.microsoft.com/office/drawing/2014/main" id="{271EAAD4-54F7-D137-C4DF-D879418B9AB0}"/>
                  </a:ext>
                </a:extLst>
              </p:cNvPr>
              <p:cNvSpPr/>
              <p:nvPr/>
            </p:nvSpPr>
            <p:spPr>
              <a:xfrm>
                <a:off x="3510030" y="2197928"/>
                <a:ext cx="2638168" cy="2519474"/>
              </a:xfrm>
              <a:custGeom>
                <a:avLst/>
                <a:gdLst>
                  <a:gd name="connsiteX0" fmla="*/ 0 w 2833008"/>
                  <a:gd name="connsiteY0" fmla="*/ 2588079 h 2588079"/>
                  <a:gd name="connsiteX1" fmla="*/ 555172 w 2833008"/>
                  <a:gd name="connsiteY1" fmla="*/ 2588079 h 2588079"/>
                  <a:gd name="connsiteX2" fmla="*/ 555172 w 2833008"/>
                  <a:gd name="connsiteY2" fmla="*/ 2514600 h 2588079"/>
                  <a:gd name="connsiteX3" fmla="*/ 693965 w 2833008"/>
                  <a:gd name="connsiteY3" fmla="*/ 751114 h 2588079"/>
                  <a:gd name="connsiteX4" fmla="*/ 2824843 w 2833008"/>
                  <a:gd name="connsiteY4" fmla="*/ 547007 h 2588079"/>
                  <a:gd name="connsiteX5" fmla="*/ 2833008 w 2833008"/>
                  <a:gd name="connsiteY5" fmla="*/ 0 h 2588079"/>
                  <a:gd name="connsiteX6" fmla="*/ 2759529 w 2833008"/>
                  <a:gd name="connsiteY6" fmla="*/ 16329 h 2588079"/>
                  <a:gd name="connsiteX7" fmla="*/ 220436 w 2833008"/>
                  <a:gd name="connsiteY7" fmla="*/ 326571 h 2588079"/>
                  <a:gd name="connsiteX8" fmla="*/ 0 w 2833008"/>
                  <a:gd name="connsiteY8" fmla="*/ 2588079 h 2588079"/>
                  <a:gd name="connsiteX0" fmla="*/ 0 w 2988129"/>
                  <a:gd name="connsiteY0" fmla="*/ 2596243 h 2596243"/>
                  <a:gd name="connsiteX1" fmla="*/ 710293 w 2988129"/>
                  <a:gd name="connsiteY1" fmla="*/ 2588079 h 2596243"/>
                  <a:gd name="connsiteX2" fmla="*/ 710293 w 2988129"/>
                  <a:gd name="connsiteY2" fmla="*/ 2514600 h 2596243"/>
                  <a:gd name="connsiteX3" fmla="*/ 849086 w 2988129"/>
                  <a:gd name="connsiteY3" fmla="*/ 751114 h 2596243"/>
                  <a:gd name="connsiteX4" fmla="*/ 2979964 w 2988129"/>
                  <a:gd name="connsiteY4" fmla="*/ 547007 h 2596243"/>
                  <a:gd name="connsiteX5" fmla="*/ 2988129 w 2988129"/>
                  <a:gd name="connsiteY5" fmla="*/ 0 h 2596243"/>
                  <a:gd name="connsiteX6" fmla="*/ 2914650 w 2988129"/>
                  <a:gd name="connsiteY6" fmla="*/ 16329 h 2596243"/>
                  <a:gd name="connsiteX7" fmla="*/ 375557 w 2988129"/>
                  <a:gd name="connsiteY7" fmla="*/ 326571 h 2596243"/>
                  <a:gd name="connsiteX8" fmla="*/ 0 w 2988129"/>
                  <a:gd name="connsiteY8" fmla="*/ 2596243 h 2596243"/>
                  <a:gd name="connsiteX0" fmla="*/ 0 w 2988129"/>
                  <a:gd name="connsiteY0" fmla="*/ 2596243 h 2596243"/>
                  <a:gd name="connsiteX1" fmla="*/ 710293 w 2988129"/>
                  <a:gd name="connsiteY1" fmla="*/ 2588079 h 2596243"/>
                  <a:gd name="connsiteX2" fmla="*/ 710293 w 2988129"/>
                  <a:gd name="connsiteY2" fmla="*/ 2514600 h 2596243"/>
                  <a:gd name="connsiteX3" fmla="*/ 849086 w 2988129"/>
                  <a:gd name="connsiteY3" fmla="*/ 751114 h 2596243"/>
                  <a:gd name="connsiteX4" fmla="*/ 2979964 w 2988129"/>
                  <a:gd name="connsiteY4" fmla="*/ 547007 h 2596243"/>
                  <a:gd name="connsiteX5" fmla="*/ 2988129 w 2988129"/>
                  <a:gd name="connsiteY5" fmla="*/ 0 h 2596243"/>
                  <a:gd name="connsiteX6" fmla="*/ 2914650 w 2988129"/>
                  <a:gd name="connsiteY6" fmla="*/ 16329 h 2596243"/>
                  <a:gd name="connsiteX7" fmla="*/ 261257 w 2988129"/>
                  <a:gd name="connsiteY7" fmla="*/ 228599 h 2596243"/>
                  <a:gd name="connsiteX8" fmla="*/ 0 w 2988129"/>
                  <a:gd name="connsiteY8" fmla="*/ 2596243 h 2596243"/>
                  <a:gd name="connsiteX0" fmla="*/ 0 w 2988129"/>
                  <a:gd name="connsiteY0" fmla="*/ 2596243 h 2596243"/>
                  <a:gd name="connsiteX1" fmla="*/ 710293 w 2988129"/>
                  <a:gd name="connsiteY1" fmla="*/ 2588079 h 2596243"/>
                  <a:gd name="connsiteX2" fmla="*/ 710293 w 2988129"/>
                  <a:gd name="connsiteY2" fmla="*/ 2514600 h 2596243"/>
                  <a:gd name="connsiteX3" fmla="*/ 849086 w 2988129"/>
                  <a:gd name="connsiteY3" fmla="*/ 751114 h 2596243"/>
                  <a:gd name="connsiteX4" fmla="*/ 2979964 w 2988129"/>
                  <a:gd name="connsiteY4" fmla="*/ 547007 h 2596243"/>
                  <a:gd name="connsiteX5" fmla="*/ 2988129 w 2988129"/>
                  <a:gd name="connsiteY5" fmla="*/ 0 h 2596243"/>
                  <a:gd name="connsiteX6" fmla="*/ 261257 w 2988129"/>
                  <a:gd name="connsiteY6" fmla="*/ 228599 h 2596243"/>
                  <a:gd name="connsiteX7" fmla="*/ 0 w 2988129"/>
                  <a:gd name="connsiteY7" fmla="*/ 2596243 h 2596243"/>
                  <a:gd name="connsiteX0" fmla="*/ 0 w 2979964"/>
                  <a:gd name="connsiteY0" fmla="*/ 2860294 h 2860294"/>
                  <a:gd name="connsiteX1" fmla="*/ 710293 w 2979964"/>
                  <a:gd name="connsiteY1" fmla="*/ 2852130 h 2860294"/>
                  <a:gd name="connsiteX2" fmla="*/ 710293 w 2979964"/>
                  <a:gd name="connsiteY2" fmla="*/ 2778651 h 2860294"/>
                  <a:gd name="connsiteX3" fmla="*/ 849086 w 2979964"/>
                  <a:gd name="connsiteY3" fmla="*/ 1015165 h 2860294"/>
                  <a:gd name="connsiteX4" fmla="*/ 2979964 w 2979964"/>
                  <a:gd name="connsiteY4" fmla="*/ 811058 h 2860294"/>
                  <a:gd name="connsiteX5" fmla="*/ 2978349 w 2979964"/>
                  <a:gd name="connsiteY5" fmla="*/ 0 h 2860294"/>
                  <a:gd name="connsiteX6" fmla="*/ 261257 w 2979964"/>
                  <a:gd name="connsiteY6" fmla="*/ 492650 h 2860294"/>
                  <a:gd name="connsiteX7" fmla="*/ 0 w 2979964"/>
                  <a:gd name="connsiteY7" fmla="*/ 2860294 h 2860294"/>
                  <a:gd name="connsiteX0" fmla="*/ 0 w 2975074"/>
                  <a:gd name="connsiteY0" fmla="*/ 2845624 h 2852130"/>
                  <a:gd name="connsiteX1" fmla="*/ 705403 w 2975074"/>
                  <a:gd name="connsiteY1" fmla="*/ 2852130 h 2852130"/>
                  <a:gd name="connsiteX2" fmla="*/ 705403 w 2975074"/>
                  <a:gd name="connsiteY2" fmla="*/ 2778651 h 2852130"/>
                  <a:gd name="connsiteX3" fmla="*/ 844196 w 2975074"/>
                  <a:gd name="connsiteY3" fmla="*/ 1015165 h 2852130"/>
                  <a:gd name="connsiteX4" fmla="*/ 2975074 w 2975074"/>
                  <a:gd name="connsiteY4" fmla="*/ 811058 h 2852130"/>
                  <a:gd name="connsiteX5" fmla="*/ 2973459 w 2975074"/>
                  <a:gd name="connsiteY5" fmla="*/ 0 h 2852130"/>
                  <a:gd name="connsiteX6" fmla="*/ 256367 w 2975074"/>
                  <a:gd name="connsiteY6" fmla="*/ 492650 h 2852130"/>
                  <a:gd name="connsiteX7" fmla="*/ 0 w 2975074"/>
                  <a:gd name="connsiteY7" fmla="*/ 2845624 h 2852130"/>
                  <a:gd name="connsiteX0" fmla="*/ 0 w 2975074"/>
                  <a:gd name="connsiteY0" fmla="*/ 2845624 h 2845624"/>
                  <a:gd name="connsiteX1" fmla="*/ 710292 w 2975074"/>
                  <a:gd name="connsiteY1" fmla="*/ 2837460 h 2845624"/>
                  <a:gd name="connsiteX2" fmla="*/ 705403 w 2975074"/>
                  <a:gd name="connsiteY2" fmla="*/ 2778651 h 2845624"/>
                  <a:gd name="connsiteX3" fmla="*/ 844196 w 2975074"/>
                  <a:gd name="connsiteY3" fmla="*/ 1015165 h 2845624"/>
                  <a:gd name="connsiteX4" fmla="*/ 2975074 w 2975074"/>
                  <a:gd name="connsiteY4" fmla="*/ 811058 h 2845624"/>
                  <a:gd name="connsiteX5" fmla="*/ 2973459 w 2975074"/>
                  <a:gd name="connsiteY5" fmla="*/ 0 h 2845624"/>
                  <a:gd name="connsiteX6" fmla="*/ 256367 w 2975074"/>
                  <a:gd name="connsiteY6" fmla="*/ 492650 h 2845624"/>
                  <a:gd name="connsiteX7" fmla="*/ 0 w 2975074"/>
                  <a:gd name="connsiteY7" fmla="*/ 2845624 h 2845624"/>
                  <a:gd name="connsiteX0" fmla="*/ 0 w 2975074"/>
                  <a:gd name="connsiteY0" fmla="*/ 2845624 h 2845624"/>
                  <a:gd name="connsiteX1" fmla="*/ 710292 w 2975074"/>
                  <a:gd name="connsiteY1" fmla="*/ 2837460 h 2845624"/>
                  <a:gd name="connsiteX2" fmla="*/ 859602 w 2975074"/>
                  <a:gd name="connsiteY2" fmla="*/ 2717689 h 2845624"/>
                  <a:gd name="connsiteX3" fmla="*/ 844196 w 2975074"/>
                  <a:gd name="connsiteY3" fmla="*/ 1015165 h 2845624"/>
                  <a:gd name="connsiteX4" fmla="*/ 2975074 w 2975074"/>
                  <a:gd name="connsiteY4" fmla="*/ 811058 h 2845624"/>
                  <a:gd name="connsiteX5" fmla="*/ 2973459 w 2975074"/>
                  <a:gd name="connsiteY5" fmla="*/ 0 h 2845624"/>
                  <a:gd name="connsiteX6" fmla="*/ 256367 w 2975074"/>
                  <a:gd name="connsiteY6" fmla="*/ 492650 h 2845624"/>
                  <a:gd name="connsiteX7" fmla="*/ 0 w 2975074"/>
                  <a:gd name="connsiteY7" fmla="*/ 2845624 h 2845624"/>
                  <a:gd name="connsiteX0" fmla="*/ 0 w 2975074"/>
                  <a:gd name="connsiteY0" fmla="*/ 2845624 h 2845624"/>
                  <a:gd name="connsiteX1" fmla="*/ 710292 w 2975074"/>
                  <a:gd name="connsiteY1" fmla="*/ 2837460 h 2845624"/>
                  <a:gd name="connsiteX2" fmla="*/ 844196 w 2975074"/>
                  <a:gd name="connsiteY2" fmla="*/ 1015165 h 2845624"/>
                  <a:gd name="connsiteX3" fmla="*/ 2975074 w 2975074"/>
                  <a:gd name="connsiteY3" fmla="*/ 811058 h 2845624"/>
                  <a:gd name="connsiteX4" fmla="*/ 2973459 w 2975074"/>
                  <a:gd name="connsiteY4" fmla="*/ 0 h 2845624"/>
                  <a:gd name="connsiteX5" fmla="*/ 256367 w 2975074"/>
                  <a:gd name="connsiteY5" fmla="*/ 492650 h 2845624"/>
                  <a:gd name="connsiteX6" fmla="*/ 0 w 2975074"/>
                  <a:gd name="connsiteY6" fmla="*/ 2845624 h 2845624"/>
                  <a:gd name="connsiteX0" fmla="*/ 0 w 2975074"/>
                  <a:gd name="connsiteY0" fmla="*/ 2845624 h 2845624"/>
                  <a:gd name="connsiteX1" fmla="*/ 828630 w 2975074"/>
                  <a:gd name="connsiteY1" fmla="*/ 2837460 h 2845624"/>
                  <a:gd name="connsiteX2" fmla="*/ 844196 w 2975074"/>
                  <a:gd name="connsiteY2" fmla="*/ 1015165 h 2845624"/>
                  <a:gd name="connsiteX3" fmla="*/ 2975074 w 2975074"/>
                  <a:gd name="connsiteY3" fmla="*/ 811058 h 2845624"/>
                  <a:gd name="connsiteX4" fmla="*/ 2973459 w 2975074"/>
                  <a:gd name="connsiteY4" fmla="*/ 0 h 2845624"/>
                  <a:gd name="connsiteX5" fmla="*/ 256367 w 2975074"/>
                  <a:gd name="connsiteY5" fmla="*/ 492650 h 2845624"/>
                  <a:gd name="connsiteX6" fmla="*/ 0 w 2975074"/>
                  <a:gd name="connsiteY6" fmla="*/ 2845624 h 2845624"/>
                  <a:gd name="connsiteX0" fmla="*/ 0 w 2975074"/>
                  <a:gd name="connsiteY0" fmla="*/ 2845624 h 2845624"/>
                  <a:gd name="connsiteX1" fmla="*/ 828630 w 2975074"/>
                  <a:gd name="connsiteY1" fmla="*/ 2837460 h 2845624"/>
                  <a:gd name="connsiteX2" fmla="*/ 923088 w 2975074"/>
                  <a:gd name="connsiteY2" fmla="*/ 1094057 h 2845624"/>
                  <a:gd name="connsiteX3" fmla="*/ 2975074 w 2975074"/>
                  <a:gd name="connsiteY3" fmla="*/ 811058 h 2845624"/>
                  <a:gd name="connsiteX4" fmla="*/ 2973459 w 2975074"/>
                  <a:gd name="connsiteY4" fmla="*/ 0 h 2845624"/>
                  <a:gd name="connsiteX5" fmla="*/ 256367 w 2975074"/>
                  <a:gd name="connsiteY5" fmla="*/ 492650 h 2845624"/>
                  <a:gd name="connsiteX6" fmla="*/ 0 w 2975074"/>
                  <a:gd name="connsiteY6" fmla="*/ 2845624 h 2845624"/>
                  <a:gd name="connsiteX0" fmla="*/ 0 w 2973491"/>
                  <a:gd name="connsiteY0" fmla="*/ 2845624 h 2845624"/>
                  <a:gd name="connsiteX1" fmla="*/ 828630 w 2973491"/>
                  <a:gd name="connsiteY1" fmla="*/ 2837460 h 2845624"/>
                  <a:gd name="connsiteX2" fmla="*/ 923088 w 2973491"/>
                  <a:gd name="connsiteY2" fmla="*/ 1094057 h 2845624"/>
                  <a:gd name="connsiteX3" fmla="*/ 2967902 w 2973491"/>
                  <a:gd name="connsiteY3" fmla="*/ 893536 h 2845624"/>
                  <a:gd name="connsiteX4" fmla="*/ 2973459 w 2973491"/>
                  <a:gd name="connsiteY4" fmla="*/ 0 h 2845624"/>
                  <a:gd name="connsiteX5" fmla="*/ 256367 w 2973491"/>
                  <a:gd name="connsiteY5" fmla="*/ 492650 h 2845624"/>
                  <a:gd name="connsiteX6" fmla="*/ 0 w 2973491"/>
                  <a:gd name="connsiteY6" fmla="*/ 2845624 h 2845624"/>
                  <a:gd name="connsiteX0" fmla="*/ 0 w 2973490"/>
                  <a:gd name="connsiteY0" fmla="*/ 2845624 h 2845624"/>
                  <a:gd name="connsiteX1" fmla="*/ 828630 w 2973490"/>
                  <a:gd name="connsiteY1" fmla="*/ 2837460 h 2845624"/>
                  <a:gd name="connsiteX2" fmla="*/ 923088 w 2973490"/>
                  <a:gd name="connsiteY2" fmla="*/ 1094057 h 2845624"/>
                  <a:gd name="connsiteX3" fmla="*/ 2967902 w 2973490"/>
                  <a:gd name="connsiteY3" fmla="*/ 943740 h 2845624"/>
                  <a:gd name="connsiteX4" fmla="*/ 2973459 w 2973490"/>
                  <a:gd name="connsiteY4" fmla="*/ 0 h 2845624"/>
                  <a:gd name="connsiteX5" fmla="*/ 256367 w 2973490"/>
                  <a:gd name="connsiteY5" fmla="*/ 492650 h 2845624"/>
                  <a:gd name="connsiteX6" fmla="*/ 0 w 2973490"/>
                  <a:gd name="connsiteY6" fmla="*/ 2845624 h 2845624"/>
                  <a:gd name="connsiteX0" fmla="*/ 0 w 2973490"/>
                  <a:gd name="connsiteY0" fmla="*/ 2845624 h 2845624"/>
                  <a:gd name="connsiteX1" fmla="*/ 828630 w 2973490"/>
                  <a:gd name="connsiteY1" fmla="*/ 2837460 h 2845624"/>
                  <a:gd name="connsiteX2" fmla="*/ 976878 w 2973490"/>
                  <a:gd name="connsiteY2" fmla="*/ 1162191 h 2845624"/>
                  <a:gd name="connsiteX3" fmla="*/ 2967902 w 2973490"/>
                  <a:gd name="connsiteY3" fmla="*/ 943740 h 2845624"/>
                  <a:gd name="connsiteX4" fmla="*/ 2973459 w 2973490"/>
                  <a:gd name="connsiteY4" fmla="*/ 0 h 2845624"/>
                  <a:gd name="connsiteX5" fmla="*/ 256367 w 2973490"/>
                  <a:gd name="connsiteY5" fmla="*/ 492650 h 2845624"/>
                  <a:gd name="connsiteX6" fmla="*/ 0 w 2973490"/>
                  <a:gd name="connsiteY6" fmla="*/ 2845624 h 2845624"/>
                  <a:gd name="connsiteX0" fmla="*/ 0 w 2973490"/>
                  <a:gd name="connsiteY0" fmla="*/ 2845624 h 2845624"/>
                  <a:gd name="connsiteX1" fmla="*/ 702971 w 2973490"/>
                  <a:gd name="connsiteY1" fmla="*/ 2841387 h 2845624"/>
                  <a:gd name="connsiteX2" fmla="*/ 976878 w 2973490"/>
                  <a:gd name="connsiteY2" fmla="*/ 1162191 h 2845624"/>
                  <a:gd name="connsiteX3" fmla="*/ 2967902 w 2973490"/>
                  <a:gd name="connsiteY3" fmla="*/ 943740 h 2845624"/>
                  <a:gd name="connsiteX4" fmla="*/ 2973459 w 2973490"/>
                  <a:gd name="connsiteY4" fmla="*/ 0 h 2845624"/>
                  <a:gd name="connsiteX5" fmla="*/ 256367 w 2973490"/>
                  <a:gd name="connsiteY5" fmla="*/ 492650 h 2845624"/>
                  <a:gd name="connsiteX6" fmla="*/ 0 w 2973490"/>
                  <a:gd name="connsiteY6" fmla="*/ 2845624 h 2845624"/>
                  <a:gd name="connsiteX0" fmla="*/ 0 w 2979683"/>
                  <a:gd name="connsiteY0" fmla="*/ 2845624 h 2845624"/>
                  <a:gd name="connsiteX1" fmla="*/ 702971 w 2979683"/>
                  <a:gd name="connsiteY1" fmla="*/ 2841387 h 2845624"/>
                  <a:gd name="connsiteX2" fmla="*/ 976878 w 2979683"/>
                  <a:gd name="connsiteY2" fmla="*/ 1162191 h 2845624"/>
                  <a:gd name="connsiteX3" fmla="*/ 2979683 w 2979683"/>
                  <a:gd name="connsiteY3" fmla="*/ 825934 h 2845624"/>
                  <a:gd name="connsiteX4" fmla="*/ 2973459 w 2979683"/>
                  <a:gd name="connsiteY4" fmla="*/ 0 h 2845624"/>
                  <a:gd name="connsiteX5" fmla="*/ 256367 w 2979683"/>
                  <a:gd name="connsiteY5" fmla="*/ 492650 h 2845624"/>
                  <a:gd name="connsiteX6" fmla="*/ 0 w 2979683"/>
                  <a:gd name="connsiteY6" fmla="*/ 2845624 h 2845624"/>
                  <a:gd name="connsiteX0" fmla="*/ 0 w 2979683"/>
                  <a:gd name="connsiteY0" fmla="*/ 2845624 h 2845624"/>
                  <a:gd name="connsiteX1" fmla="*/ 702971 w 2979683"/>
                  <a:gd name="connsiteY1" fmla="*/ 2841387 h 2845624"/>
                  <a:gd name="connsiteX2" fmla="*/ 827658 w 2979683"/>
                  <a:gd name="connsiteY2" fmla="*/ 1036531 h 2845624"/>
                  <a:gd name="connsiteX3" fmla="*/ 2979683 w 2979683"/>
                  <a:gd name="connsiteY3" fmla="*/ 825934 h 2845624"/>
                  <a:gd name="connsiteX4" fmla="*/ 2973459 w 2979683"/>
                  <a:gd name="connsiteY4" fmla="*/ 0 h 2845624"/>
                  <a:gd name="connsiteX5" fmla="*/ 256367 w 2979683"/>
                  <a:gd name="connsiteY5" fmla="*/ 492650 h 2845624"/>
                  <a:gd name="connsiteX6" fmla="*/ 0 w 2979683"/>
                  <a:gd name="connsiteY6" fmla="*/ 2845624 h 284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683" h="2845624">
                    <a:moveTo>
                      <a:pt x="0" y="2845624"/>
                    </a:moveTo>
                    <a:lnTo>
                      <a:pt x="702971" y="2841387"/>
                    </a:lnTo>
                    <a:lnTo>
                      <a:pt x="827658" y="1036531"/>
                    </a:lnTo>
                    <a:lnTo>
                      <a:pt x="2979683" y="825934"/>
                    </a:lnTo>
                    <a:cubicBezTo>
                      <a:pt x="2979145" y="555581"/>
                      <a:pt x="2973997" y="270353"/>
                      <a:pt x="2973459" y="0"/>
                    </a:cubicBezTo>
                    <a:lnTo>
                      <a:pt x="256367" y="492650"/>
                    </a:lnTo>
                    <a:lnTo>
                      <a:pt x="0" y="2845624"/>
                    </a:lnTo>
                    <a:close/>
                  </a:path>
                </a:pathLst>
              </a:custGeom>
              <a:solidFill>
                <a:srgbClr val="4F81BD">
                  <a:lumMod val="60000"/>
                  <a:lumOff val="40000"/>
                </a:srgbClr>
              </a:solidFill>
              <a:ln w="25400" cap="flat" cmpd="sng" algn="ctr">
                <a:solidFill>
                  <a:sysClr val="windowText" lastClr="000000"/>
                </a:solidFill>
                <a:prstDash val="dash"/>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08" name="Group 107">
                <a:extLst>
                  <a:ext uri="{FF2B5EF4-FFF2-40B4-BE49-F238E27FC236}">
                    <a16:creationId xmlns:a16="http://schemas.microsoft.com/office/drawing/2014/main" id="{B258C335-49FC-8440-3A18-1628D19301DC}"/>
                  </a:ext>
                </a:extLst>
              </p:cNvPr>
              <p:cNvGrpSpPr/>
              <p:nvPr/>
            </p:nvGrpSpPr>
            <p:grpSpPr>
              <a:xfrm>
                <a:off x="2206974" y="1301653"/>
                <a:ext cx="3945809" cy="3427255"/>
                <a:chOff x="2574537" y="1386882"/>
                <a:chExt cx="5484348" cy="4763600"/>
              </a:xfrm>
            </p:grpSpPr>
            <p:sp>
              <p:nvSpPr>
                <p:cNvPr id="114" name="Freeform 193">
                  <a:extLst>
                    <a:ext uri="{FF2B5EF4-FFF2-40B4-BE49-F238E27FC236}">
                      <a16:creationId xmlns:a16="http://schemas.microsoft.com/office/drawing/2014/main" id="{445F7D8F-B68D-72D0-4591-2D1BE938B0C8}"/>
                    </a:ext>
                  </a:extLst>
                </p:cNvPr>
                <p:cNvSpPr/>
                <p:nvPr/>
              </p:nvSpPr>
              <p:spPr>
                <a:xfrm>
                  <a:off x="2582441" y="1390370"/>
                  <a:ext cx="5465106" cy="4760112"/>
                </a:xfrm>
                <a:custGeom>
                  <a:avLst/>
                  <a:gdLst>
                    <a:gd name="connsiteX0" fmla="*/ 2413000 w 6946900"/>
                    <a:gd name="connsiteY0" fmla="*/ 4953000 h 4953000"/>
                    <a:gd name="connsiteX1" fmla="*/ 2692400 w 6946900"/>
                    <a:gd name="connsiteY1" fmla="*/ 1955800 h 4953000"/>
                    <a:gd name="connsiteX2" fmla="*/ 6946900 w 6946900"/>
                    <a:gd name="connsiteY2" fmla="*/ 1447800 h 4953000"/>
                    <a:gd name="connsiteX3" fmla="*/ 6883400 w 6946900"/>
                    <a:gd name="connsiteY3" fmla="*/ 0 h 4953000"/>
                    <a:gd name="connsiteX4" fmla="*/ 558800 w 6946900"/>
                    <a:gd name="connsiteY4" fmla="*/ 63500 h 4953000"/>
                    <a:gd name="connsiteX5" fmla="*/ 0 w 6946900"/>
                    <a:gd name="connsiteY5" fmla="*/ 4914900 h 4953000"/>
                    <a:gd name="connsiteX6" fmla="*/ 2413000 w 6946900"/>
                    <a:gd name="connsiteY6" fmla="*/ 4953000 h 4953000"/>
                    <a:gd name="connsiteX0" fmla="*/ 3086100 w 6946900"/>
                    <a:gd name="connsiteY0" fmla="*/ 4940300 h 4940300"/>
                    <a:gd name="connsiteX1" fmla="*/ 2692400 w 6946900"/>
                    <a:gd name="connsiteY1" fmla="*/ 1955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0 w 6946900"/>
                    <a:gd name="connsiteY5" fmla="*/ 4914900 h 4940300"/>
                    <a:gd name="connsiteX6" fmla="*/ 3086100 w 6946900"/>
                    <a:gd name="connsiteY6"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0 w 6946900"/>
                    <a:gd name="connsiteY5" fmla="*/ 4914900 h 4940300"/>
                    <a:gd name="connsiteX6" fmla="*/ 3086100 w 6946900"/>
                    <a:gd name="connsiteY6"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393700 w 6946900"/>
                    <a:gd name="connsiteY5" fmla="*/ 1498600 h 4940300"/>
                    <a:gd name="connsiteX6" fmla="*/ 0 w 6946900"/>
                    <a:gd name="connsiteY6" fmla="*/ 4914900 h 4940300"/>
                    <a:gd name="connsiteX7" fmla="*/ 3086100 w 6946900"/>
                    <a:gd name="connsiteY7"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558800 w 6946900"/>
                    <a:gd name="connsiteY5" fmla="*/ 635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787400 w 6946900"/>
                    <a:gd name="connsiteY5" fmla="*/ 4191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787400 w 6946900"/>
                    <a:gd name="connsiteY5" fmla="*/ 4191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1066800 w 6946900"/>
                    <a:gd name="connsiteY5" fmla="*/ 4826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72300"/>
                    <a:gd name="connsiteY0" fmla="*/ 5067300 h 5067300"/>
                    <a:gd name="connsiteX1" fmla="*/ 3340100 w 6972300"/>
                    <a:gd name="connsiteY1" fmla="*/ 1955800 h 5067300"/>
                    <a:gd name="connsiteX2" fmla="*/ 6946900 w 6972300"/>
                    <a:gd name="connsiteY2" fmla="*/ 1574800 h 5067300"/>
                    <a:gd name="connsiteX3" fmla="*/ 6972300 w 6972300"/>
                    <a:gd name="connsiteY3" fmla="*/ 0 h 5067300"/>
                    <a:gd name="connsiteX4" fmla="*/ 3924300 w 6972300"/>
                    <a:gd name="connsiteY4" fmla="*/ 1397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972300"/>
                    <a:gd name="connsiteY0" fmla="*/ 5067300 h 5067300"/>
                    <a:gd name="connsiteX1" fmla="*/ 3340100 w 6972300"/>
                    <a:gd name="connsiteY1" fmla="*/ 1955800 h 5067300"/>
                    <a:gd name="connsiteX2" fmla="*/ 6946900 w 6972300"/>
                    <a:gd name="connsiteY2" fmla="*/ 1574800 h 5067300"/>
                    <a:gd name="connsiteX3" fmla="*/ 6972300 w 6972300"/>
                    <a:gd name="connsiteY3" fmla="*/ 0 h 5067300"/>
                    <a:gd name="connsiteX4" fmla="*/ 3886200 w 6972300"/>
                    <a:gd name="connsiteY4" fmla="*/ 635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972300"/>
                    <a:gd name="connsiteY0" fmla="*/ 5067300 h 5067300"/>
                    <a:gd name="connsiteX1" fmla="*/ 3340100 w 6972300"/>
                    <a:gd name="connsiteY1" fmla="*/ 1955800 h 5067300"/>
                    <a:gd name="connsiteX2" fmla="*/ 6489700 w 6972300"/>
                    <a:gd name="connsiteY2" fmla="*/ 1638300 h 5067300"/>
                    <a:gd name="connsiteX3" fmla="*/ 6972300 w 6972300"/>
                    <a:gd name="connsiteY3" fmla="*/ 0 h 5067300"/>
                    <a:gd name="connsiteX4" fmla="*/ 3886200 w 6972300"/>
                    <a:gd name="connsiteY4" fmla="*/ 635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489700"/>
                    <a:gd name="connsiteY0" fmla="*/ 5080000 h 5080000"/>
                    <a:gd name="connsiteX1" fmla="*/ 3340100 w 6489700"/>
                    <a:gd name="connsiteY1" fmla="*/ 1968500 h 5080000"/>
                    <a:gd name="connsiteX2" fmla="*/ 6489700 w 6489700"/>
                    <a:gd name="connsiteY2" fmla="*/ 1651000 h 5080000"/>
                    <a:gd name="connsiteX3" fmla="*/ 6477000 w 6489700"/>
                    <a:gd name="connsiteY3" fmla="*/ 0 h 5080000"/>
                    <a:gd name="connsiteX4" fmla="*/ 3886200 w 6489700"/>
                    <a:gd name="connsiteY4" fmla="*/ 76200 h 5080000"/>
                    <a:gd name="connsiteX5" fmla="*/ 1066800 w 6489700"/>
                    <a:gd name="connsiteY5" fmla="*/ 622300 h 5080000"/>
                    <a:gd name="connsiteX6" fmla="*/ 254000 w 6489700"/>
                    <a:gd name="connsiteY6" fmla="*/ 3048000 h 5080000"/>
                    <a:gd name="connsiteX7" fmla="*/ 0 w 6489700"/>
                    <a:gd name="connsiteY7" fmla="*/ 5054600 h 5080000"/>
                    <a:gd name="connsiteX8" fmla="*/ 3086100 w 6489700"/>
                    <a:gd name="connsiteY8" fmla="*/ 5080000 h 5080000"/>
                    <a:gd name="connsiteX0" fmla="*/ 3124200 w 6489700"/>
                    <a:gd name="connsiteY0" fmla="*/ 4686300 h 5054600"/>
                    <a:gd name="connsiteX1" fmla="*/ 3340100 w 6489700"/>
                    <a:gd name="connsiteY1" fmla="*/ 1968500 h 5054600"/>
                    <a:gd name="connsiteX2" fmla="*/ 6489700 w 6489700"/>
                    <a:gd name="connsiteY2" fmla="*/ 1651000 h 5054600"/>
                    <a:gd name="connsiteX3" fmla="*/ 6477000 w 6489700"/>
                    <a:gd name="connsiteY3" fmla="*/ 0 h 5054600"/>
                    <a:gd name="connsiteX4" fmla="*/ 3886200 w 6489700"/>
                    <a:gd name="connsiteY4" fmla="*/ 76200 h 5054600"/>
                    <a:gd name="connsiteX5" fmla="*/ 1066800 w 6489700"/>
                    <a:gd name="connsiteY5" fmla="*/ 622300 h 5054600"/>
                    <a:gd name="connsiteX6" fmla="*/ 254000 w 6489700"/>
                    <a:gd name="connsiteY6" fmla="*/ 3048000 h 5054600"/>
                    <a:gd name="connsiteX7" fmla="*/ 0 w 6489700"/>
                    <a:gd name="connsiteY7" fmla="*/ 5054600 h 5054600"/>
                    <a:gd name="connsiteX8" fmla="*/ 3124200 w 6489700"/>
                    <a:gd name="connsiteY8" fmla="*/ 4686300 h 5054600"/>
                    <a:gd name="connsiteX0" fmla="*/ 3060700 w 6426200"/>
                    <a:gd name="connsiteY0" fmla="*/ 4686300 h 4724400"/>
                    <a:gd name="connsiteX1" fmla="*/ 3276600 w 6426200"/>
                    <a:gd name="connsiteY1" fmla="*/ 1968500 h 4724400"/>
                    <a:gd name="connsiteX2" fmla="*/ 6426200 w 6426200"/>
                    <a:gd name="connsiteY2" fmla="*/ 1651000 h 4724400"/>
                    <a:gd name="connsiteX3" fmla="*/ 6413500 w 6426200"/>
                    <a:gd name="connsiteY3" fmla="*/ 0 h 4724400"/>
                    <a:gd name="connsiteX4" fmla="*/ 3822700 w 6426200"/>
                    <a:gd name="connsiteY4" fmla="*/ 76200 h 4724400"/>
                    <a:gd name="connsiteX5" fmla="*/ 1003300 w 6426200"/>
                    <a:gd name="connsiteY5" fmla="*/ 622300 h 4724400"/>
                    <a:gd name="connsiteX6" fmla="*/ 190500 w 6426200"/>
                    <a:gd name="connsiteY6" fmla="*/ 3048000 h 4724400"/>
                    <a:gd name="connsiteX7" fmla="*/ 0 w 6426200"/>
                    <a:gd name="connsiteY7" fmla="*/ 4724400 h 4724400"/>
                    <a:gd name="connsiteX8" fmla="*/ 3060700 w 6426200"/>
                    <a:gd name="connsiteY8" fmla="*/ 4686300 h 4724400"/>
                    <a:gd name="connsiteX0" fmla="*/ 2887048 w 6252548"/>
                    <a:gd name="connsiteY0" fmla="*/ 4686300 h 4711700"/>
                    <a:gd name="connsiteX1" fmla="*/ 3102948 w 6252548"/>
                    <a:gd name="connsiteY1" fmla="*/ 1968500 h 4711700"/>
                    <a:gd name="connsiteX2" fmla="*/ 6252548 w 6252548"/>
                    <a:gd name="connsiteY2" fmla="*/ 1651000 h 4711700"/>
                    <a:gd name="connsiteX3" fmla="*/ 6239848 w 6252548"/>
                    <a:gd name="connsiteY3" fmla="*/ 0 h 4711700"/>
                    <a:gd name="connsiteX4" fmla="*/ 3649048 w 6252548"/>
                    <a:gd name="connsiteY4" fmla="*/ 76200 h 4711700"/>
                    <a:gd name="connsiteX5" fmla="*/ 829648 w 6252548"/>
                    <a:gd name="connsiteY5" fmla="*/ 622300 h 4711700"/>
                    <a:gd name="connsiteX6" fmla="*/ 16848 w 6252548"/>
                    <a:gd name="connsiteY6" fmla="*/ 3048000 h 4711700"/>
                    <a:gd name="connsiteX7" fmla="*/ 651848 w 6252548"/>
                    <a:gd name="connsiteY7" fmla="*/ 4711700 h 4711700"/>
                    <a:gd name="connsiteX8" fmla="*/ 2887048 w 6252548"/>
                    <a:gd name="connsiteY8" fmla="*/ 4686300 h 4711700"/>
                    <a:gd name="connsiteX0" fmla="*/ 2235200 w 5600700"/>
                    <a:gd name="connsiteY0" fmla="*/ 4686300 h 4711700"/>
                    <a:gd name="connsiteX1" fmla="*/ 2451100 w 5600700"/>
                    <a:gd name="connsiteY1" fmla="*/ 1968500 h 4711700"/>
                    <a:gd name="connsiteX2" fmla="*/ 5600700 w 5600700"/>
                    <a:gd name="connsiteY2" fmla="*/ 1651000 h 4711700"/>
                    <a:gd name="connsiteX3" fmla="*/ 5588000 w 5600700"/>
                    <a:gd name="connsiteY3" fmla="*/ 0 h 4711700"/>
                    <a:gd name="connsiteX4" fmla="*/ 2997200 w 5600700"/>
                    <a:gd name="connsiteY4" fmla="*/ 76200 h 4711700"/>
                    <a:gd name="connsiteX5" fmla="*/ 177800 w 5600700"/>
                    <a:gd name="connsiteY5" fmla="*/ 622300 h 4711700"/>
                    <a:gd name="connsiteX6" fmla="*/ 215900 w 5600700"/>
                    <a:gd name="connsiteY6" fmla="*/ 2768600 h 4711700"/>
                    <a:gd name="connsiteX7" fmla="*/ 0 w 5600700"/>
                    <a:gd name="connsiteY7" fmla="*/ 4711700 h 4711700"/>
                    <a:gd name="connsiteX8" fmla="*/ 2235200 w 5600700"/>
                    <a:gd name="connsiteY8" fmla="*/ 4686300 h 4711700"/>
                    <a:gd name="connsiteX0" fmla="*/ 2235200 w 5600700"/>
                    <a:gd name="connsiteY0" fmla="*/ 4686300 h 4711700"/>
                    <a:gd name="connsiteX1" fmla="*/ 2451100 w 5600700"/>
                    <a:gd name="connsiteY1" fmla="*/ 1968500 h 4711700"/>
                    <a:gd name="connsiteX2" fmla="*/ 5600700 w 5600700"/>
                    <a:gd name="connsiteY2" fmla="*/ 1651000 h 4711700"/>
                    <a:gd name="connsiteX3" fmla="*/ 5588000 w 5600700"/>
                    <a:gd name="connsiteY3" fmla="*/ 0 h 4711700"/>
                    <a:gd name="connsiteX4" fmla="*/ 2997200 w 5600700"/>
                    <a:gd name="connsiteY4" fmla="*/ 76200 h 4711700"/>
                    <a:gd name="connsiteX5" fmla="*/ 914400 w 5600700"/>
                    <a:gd name="connsiteY5" fmla="*/ 520700 h 4711700"/>
                    <a:gd name="connsiteX6" fmla="*/ 215900 w 5600700"/>
                    <a:gd name="connsiteY6" fmla="*/ 2768600 h 4711700"/>
                    <a:gd name="connsiteX7" fmla="*/ 0 w 5600700"/>
                    <a:gd name="connsiteY7" fmla="*/ 4711700 h 4711700"/>
                    <a:gd name="connsiteX8" fmla="*/ 2235200 w 5600700"/>
                    <a:gd name="connsiteY8" fmla="*/ 4686300 h 47117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342900 h 4978400"/>
                    <a:gd name="connsiteX5" fmla="*/ 914400 w 5600700"/>
                    <a:gd name="connsiteY5" fmla="*/ 7874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63500 h 4978400"/>
                    <a:gd name="connsiteX5" fmla="*/ 914400 w 5600700"/>
                    <a:gd name="connsiteY5" fmla="*/ 7874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63500 h 4978400"/>
                    <a:gd name="connsiteX5" fmla="*/ 901700 w 5600700"/>
                    <a:gd name="connsiteY5" fmla="*/ 5842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62768 w 5628268"/>
                    <a:gd name="connsiteY0" fmla="*/ 4953000 h 4978400"/>
                    <a:gd name="connsiteX1" fmla="*/ 2478668 w 5628268"/>
                    <a:gd name="connsiteY1" fmla="*/ 2235200 h 4978400"/>
                    <a:gd name="connsiteX2" fmla="*/ 5628268 w 5628268"/>
                    <a:gd name="connsiteY2" fmla="*/ 1917700 h 4978400"/>
                    <a:gd name="connsiteX3" fmla="*/ 5602868 w 5628268"/>
                    <a:gd name="connsiteY3" fmla="*/ 0 h 4978400"/>
                    <a:gd name="connsiteX4" fmla="*/ 3024768 w 5628268"/>
                    <a:gd name="connsiteY4" fmla="*/ 63500 h 4978400"/>
                    <a:gd name="connsiteX5" fmla="*/ 929268 w 5628268"/>
                    <a:gd name="connsiteY5" fmla="*/ 584200 h 4978400"/>
                    <a:gd name="connsiteX6" fmla="*/ 52968 w 5628268"/>
                    <a:gd name="connsiteY6" fmla="*/ 2870200 h 4978400"/>
                    <a:gd name="connsiteX7" fmla="*/ 27568 w 5628268"/>
                    <a:gd name="connsiteY7" fmla="*/ 4978400 h 4978400"/>
                    <a:gd name="connsiteX8" fmla="*/ 2262768 w 5628268"/>
                    <a:gd name="connsiteY8" fmla="*/ 4953000 h 4978400"/>
                    <a:gd name="connsiteX0" fmla="*/ 2552700 w 5918200"/>
                    <a:gd name="connsiteY0" fmla="*/ 4953000 h 4965700"/>
                    <a:gd name="connsiteX1" fmla="*/ 2768600 w 5918200"/>
                    <a:gd name="connsiteY1" fmla="*/ 2235200 h 4965700"/>
                    <a:gd name="connsiteX2" fmla="*/ 5918200 w 5918200"/>
                    <a:gd name="connsiteY2" fmla="*/ 1917700 h 4965700"/>
                    <a:gd name="connsiteX3" fmla="*/ 5892800 w 5918200"/>
                    <a:gd name="connsiteY3" fmla="*/ 0 h 4965700"/>
                    <a:gd name="connsiteX4" fmla="*/ 3314700 w 5918200"/>
                    <a:gd name="connsiteY4" fmla="*/ 63500 h 4965700"/>
                    <a:gd name="connsiteX5" fmla="*/ 1219200 w 5918200"/>
                    <a:gd name="connsiteY5" fmla="*/ 584200 h 4965700"/>
                    <a:gd name="connsiteX6" fmla="*/ 342900 w 5918200"/>
                    <a:gd name="connsiteY6" fmla="*/ 2870200 h 4965700"/>
                    <a:gd name="connsiteX7" fmla="*/ 0 w 5918200"/>
                    <a:gd name="connsiteY7" fmla="*/ 4965700 h 4965700"/>
                    <a:gd name="connsiteX8" fmla="*/ 2552700 w 5918200"/>
                    <a:gd name="connsiteY8" fmla="*/ 4953000 h 4965700"/>
                    <a:gd name="connsiteX0" fmla="*/ 2489200 w 5854700"/>
                    <a:gd name="connsiteY0" fmla="*/ 4953000 h 4965700"/>
                    <a:gd name="connsiteX1" fmla="*/ 2705100 w 5854700"/>
                    <a:gd name="connsiteY1" fmla="*/ 2235200 h 4965700"/>
                    <a:gd name="connsiteX2" fmla="*/ 5854700 w 5854700"/>
                    <a:gd name="connsiteY2" fmla="*/ 1917700 h 4965700"/>
                    <a:gd name="connsiteX3" fmla="*/ 5829300 w 5854700"/>
                    <a:gd name="connsiteY3" fmla="*/ 0 h 4965700"/>
                    <a:gd name="connsiteX4" fmla="*/ 3251200 w 5854700"/>
                    <a:gd name="connsiteY4" fmla="*/ 63500 h 4965700"/>
                    <a:gd name="connsiteX5" fmla="*/ 1155700 w 5854700"/>
                    <a:gd name="connsiteY5" fmla="*/ 584200 h 4965700"/>
                    <a:gd name="connsiteX6" fmla="*/ 279400 w 5854700"/>
                    <a:gd name="connsiteY6" fmla="*/ 2870200 h 4965700"/>
                    <a:gd name="connsiteX7" fmla="*/ 0 w 5854700"/>
                    <a:gd name="connsiteY7" fmla="*/ 4965700 h 4965700"/>
                    <a:gd name="connsiteX8" fmla="*/ 2489200 w 5854700"/>
                    <a:gd name="connsiteY8" fmla="*/ 4953000 h 4965700"/>
                    <a:gd name="connsiteX0" fmla="*/ 2489200 w 5866009"/>
                    <a:gd name="connsiteY0" fmla="*/ 5049253 h 5061953"/>
                    <a:gd name="connsiteX1" fmla="*/ 2705100 w 5866009"/>
                    <a:gd name="connsiteY1" fmla="*/ 2331453 h 5061953"/>
                    <a:gd name="connsiteX2" fmla="*/ 5854700 w 5866009"/>
                    <a:gd name="connsiteY2" fmla="*/ 2013953 h 5061953"/>
                    <a:gd name="connsiteX3" fmla="*/ 5865395 w 5866009"/>
                    <a:gd name="connsiteY3" fmla="*/ 0 h 5061953"/>
                    <a:gd name="connsiteX4" fmla="*/ 3251200 w 5866009"/>
                    <a:gd name="connsiteY4" fmla="*/ 159753 h 5061953"/>
                    <a:gd name="connsiteX5" fmla="*/ 1155700 w 5866009"/>
                    <a:gd name="connsiteY5" fmla="*/ 680453 h 5061953"/>
                    <a:gd name="connsiteX6" fmla="*/ 279400 w 5866009"/>
                    <a:gd name="connsiteY6" fmla="*/ 2966453 h 5061953"/>
                    <a:gd name="connsiteX7" fmla="*/ 0 w 5866009"/>
                    <a:gd name="connsiteY7" fmla="*/ 5061953 h 5061953"/>
                    <a:gd name="connsiteX8" fmla="*/ 2489200 w 5866009"/>
                    <a:gd name="connsiteY8" fmla="*/ 5049253 h 5061953"/>
                    <a:gd name="connsiteX0" fmla="*/ 2489200 w 5866009"/>
                    <a:gd name="connsiteY0" fmla="*/ 5049253 h 5061953"/>
                    <a:gd name="connsiteX1" fmla="*/ 2705100 w 5866009"/>
                    <a:gd name="connsiteY1" fmla="*/ 2331453 h 5061953"/>
                    <a:gd name="connsiteX2" fmla="*/ 5854700 w 5866009"/>
                    <a:gd name="connsiteY2" fmla="*/ 2013953 h 5061953"/>
                    <a:gd name="connsiteX3" fmla="*/ 5865395 w 5866009"/>
                    <a:gd name="connsiteY3" fmla="*/ 0 h 5061953"/>
                    <a:gd name="connsiteX4" fmla="*/ 3239168 w 5866009"/>
                    <a:gd name="connsiteY4" fmla="*/ 51469 h 5061953"/>
                    <a:gd name="connsiteX5" fmla="*/ 1155700 w 5866009"/>
                    <a:gd name="connsiteY5" fmla="*/ 680453 h 5061953"/>
                    <a:gd name="connsiteX6" fmla="*/ 279400 w 5866009"/>
                    <a:gd name="connsiteY6" fmla="*/ 2966453 h 5061953"/>
                    <a:gd name="connsiteX7" fmla="*/ 0 w 5866009"/>
                    <a:gd name="connsiteY7" fmla="*/ 5061953 h 5061953"/>
                    <a:gd name="connsiteX8" fmla="*/ 2489200 w 5866009"/>
                    <a:gd name="connsiteY8" fmla="*/ 5049253 h 5061953"/>
                    <a:gd name="connsiteX0" fmla="*/ 2489200 w 5854700"/>
                    <a:gd name="connsiteY0" fmla="*/ 5109411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39168 w 5854700"/>
                    <a:gd name="connsiteY4" fmla="*/ 111627 h 5122111"/>
                    <a:gd name="connsiteX5" fmla="*/ 1155700 w 5854700"/>
                    <a:gd name="connsiteY5" fmla="*/ 740611 h 5122111"/>
                    <a:gd name="connsiteX6" fmla="*/ 279400 w 5854700"/>
                    <a:gd name="connsiteY6" fmla="*/ 3026611 h 5122111"/>
                    <a:gd name="connsiteX7" fmla="*/ 0 w 5854700"/>
                    <a:gd name="connsiteY7" fmla="*/ 5122111 h 5122111"/>
                    <a:gd name="connsiteX8" fmla="*/ 2489200 w 5854700"/>
                    <a:gd name="connsiteY8" fmla="*/ 5109411 h 5122111"/>
                    <a:gd name="connsiteX0" fmla="*/ 2489200 w 5854700"/>
                    <a:gd name="connsiteY0" fmla="*/ 5109411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2489200 w 5854700"/>
                    <a:gd name="connsiteY8" fmla="*/ 5109411 h 5122111"/>
                    <a:gd name="connsiteX0" fmla="*/ 1986497 w 5854700"/>
                    <a:gd name="connsiteY0" fmla="*/ 5105077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86497 w 5854700"/>
                    <a:gd name="connsiteY8" fmla="*/ 5105077 h 5122111"/>
                    <a:gd name="connsiteX0" fmla="*/ 1990831 w 5854700"/>
                    <a:gd name="connsiteY0" fmla="*/ 5118078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90831 w 5854700"/>
                    <a:gd name="connsiteY8" fmla="*/ 5118078 h 5122111"/>
                    <a:gd name="connsiteX0" fmla="*/ 1990831 w 5854700"/>
                    <a:gd name="connsiteY0" fmla="*/ 5118078 h 5122111"/>
                    <a:gd name="connsiteX1" fmla="*/ 2284736 w 5854700"/>
                    <a:gd name="connsiteY1" fmla="*/ 2027584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90831 w 5854700"/>
                    <a:gd name="connsiteY8" fmla="*/ 5118078 h 5122111"/>
                    <a:gd name="connsiteX0" fmla="*/ 1990831 w 5859034"/>
                    <a:gd name="connsiteY0" fmla="*/ 5118078 h 5122111"/>
                    <a:gd name="connsiteX1" fmla="*/ 2284736 w 5859034"/>
                    <a:gd name="connsiteY1" fmla="*/ 2027584 h 5122111"/>
                    <a:gd name="connsiteX2" fmla="*/ 5859034 w 5859034"/>
                    <a:gd name="connsiteY2" fmla="*/ 1606077 h 5122111"/>
                    <a:gd name="connsiteX3" fmla="*/ 5841332 w 5859034"/>
                    <a:gd name="connsiteY3" fmla="*/ 0 h 5122111"/>
                    <a:gd name="connsiteX4" fmla="*/ 3215105 w 5859034"/>
                    <a:gd name="connsiteY4" fmla="*/ 51469 h 5122111"/>
                    <a:gd name="connsiteX5" fmla="*/ 1155700 w 5859034"/>
                    <a:gd name="connsiteY5" fmla="*/ 740611 h 5122111"/>
                    <a:gd name="connsiteX6" fmla="*/ 279400 w 5859034"/>
                    <a:gd name="connsiteY6" fmla="*/ 3026611 h 5122111"/>
                    <a:gd name="connsiteX7" fmla="*/ 0 w 5859034"/>
                    <a:gd name="connsiteY7" fmla="*/ 5122111 h 5122111"/>
                    <a:gd name="connsiteX8" fmla="*/ 1990831 w 5859034"/>
                    <a:gd name="connsiteY8" fmla="*/ 5118078 h 5122111"/>
                    <a:gd name="connsiteX0" fmla="*/ 1990831 w 5850367"/>
                    <a:gd name="connsiteY0" fmla="*/ 5118078 h 5122111"/>
                    <a:gd name="connsiteX1" fmla="*/ 2284736 w 5850367"/>
                    <a:gd name="connsiteY1" fmla="*/ 2027584 h 5122111"/>
                    <a:gd name="connsiteX2" fmla="*/ 5850367 w 5850367"/>
                    <a:gd name="connsiteY2" fmla="*/ 1588742 h 5122111"/>
                    <a:gd name="connsiteX3" fmla="*/ 5841332 w 5850367"/>
                    <a:gd name="connsiteY3" fmla="*/ 0 h 5122111"/>
                    <a:gd name="connsiteX4" fmla="*/ 3215105 w 5850367"/>
                    <a:gd name="connsiteY4" fmla="*/ 51469 h 5122111"/>
                    <a:gd name="connsiteX5" fmla="*/ 1155700 w 5850367"/>
                    <a:gd name="connsiteY5" fmla="*/ 740611 h 5122111"/>
                    <a:gd name="connsiteX6" fmla="*/ 279400 w 5850367"/>
                    <a:gd name="connsiteY6" fmla="*/ 3026611 h 5122111"/>
                    <a:gd name="connsiteX7" fmla="*/ 0 w 5850367"/>
                    <a:gd name="connsiteY7" fmla="*/ 5122111 h 5122111"/>
                    <a:gd name="connsiteX8" fmla="*/ 1990831 w 5850367"/>
                    <a:gd name="connsiteY8" fmla="*/ 5118078 h 5122111"/>
                    <a:gd name="connsiteX0" fmla="*/ 2193457 w 6052993"/>
                    <a:gd name="connsiteY0" fmla="*/ 5118078 h 5132242"/>
                    <a:gd name="connsiteX1" fmla="*/ 2487362 w 6052993"/>
                    <a:gd name="connsiteY1" fmla="*/ 2027584 h 5132242"/>
                    <a:gd name="connsiteX2" fmla="*/ 6052993 w 6052993"/>
                    <a:gd name="connsiteY2" fmla="*/ 1588742 h 5132242"/>
                    <a:gd name="connsiteX3" fmla="*/ 6043958 w 6052993"/>
                    <a:gd name="connsiteY3" fmla="*/ 0 h 5132242"/>
                    <a:gd name="connsiteX4" fmla="*/ 3417731 w 6052993"/>
                    <a:gd name="connsiteY4" fmla="*/ 51469 h 5132242"/>
                    <a:gd name="connsiteX5" fmla="*/ 1358326 w 6052993"/>
                    <a:gd name="connsiteY5" fmla="*/ 740611 h 5132242"/>
                    <a:gd name="connsiteX6" fmla="*/ 482026 w 6052993"/>
                    <a:gd name="connsiteY6" fmla="*/ 3026611 h 5132242"/>
                    <a:gd name="connsiteX7" fmla="*/ 0 w 6052993"/>
                    <a:gd name="connsiteY7" fmla="*/ 5132242 h 5132242"/>
                    <a:gd name="connsiteX8" fmla="*/ 2193457 w 6052993"/>
                    <a:gd name="connsiteY8" fmla="*/ 5118078 h 5132242"/>
                    <a:gd name="connsiteX0" fmla="*/ 2207497 w 6067033"/>
                    <a:gd name="connsiteY0" fmla="*/ 5118078 h 5132242"/>
                    <a:gd name="connsiteX1" fmla="*/ 2501402 w 6067033"/>
                    <a:gd name="connsiteY1" fmla="*/ 2027584 h 5132242"/>
                    <a:gd name="connsiteX2" fmla="*/ 6067033 w 6067033"/>
                    <a:gd name="connsiteY2" fmla="*/ 1588742 h 5132242"/>
                    <a:gd name="connsiteX3" fmla="*/ 6057998 w 6067033"/>
                    <a:gd name="connsiteY3" fmla="*/ 0 h 5132242"/>
                    <a:gd name="connsiteX4" fmla="*/ 3431771 w 6067033"/>
                    <a:gd name="connsiteY4" fmla="*/ 51469 h 5132242"/>
                    <a:gd name="connsiteX5" fmla="*/ 1372366 w 6067033"/>
                    <a:gd name="connsiteY5" fmla="*/ 740611 h 5132242"/>
                    <a:gd name="connsiteX6" fmla="*/ 14040 w 6067033"/>
                    <a:gd name="connsiteY6" fmla="*/ 5132242 h 5132242"/>
                    <a:gd name="connsiteX7" fmla="*/ 2207497 w 6067033"/>
                    <a:gd name="connsiteY7" fmla="*/ 5118078 h 5132242"/>
                    <a:gd name="connsiteX0" fmla="*/ 2473112 w 6332648"/>
                    <a:gd name="connsiteY0" fmla="*/ 5579027 h 5593191"/>
                    <a:gd name="connsiteX1" fmla="*/ 2767017 w 6332648"/>
                    <a:gd name="connsiteY1" fmla="*/ 2488533 h 5593191"/>
                    <a:gd name="connsiteX2" fmla="*/ 6332648 w 6332648"/>
                    <a:gd name="connsiteY2" fmla="*/ 2049691 h 5593191"/>
                    <a:gd name="connsiteX3" fmla="*/ 6323613 w 6332648"/>
                    <a:gd name="connsiteY3" fmla="*/ 460949 h 5593191"/>
                    <a:gd name="connsiteX4" fmla="*/ 3697386 w 6332648"/>
                    <a:gd name="connsiteY4" fmla="*/ 512418 h 5593191"/>
                    <a:gd name="connsiteX5" fmla="*/ 290516 w 6332648"/>
                    <a:gd name="connsiteY5" fmla="*/ 320135 h 5593191"/>
                    <a:gd name="connsiteX6" fmla="*/ 279655 w 6332648"/>
                    <a:gd name="connsiteY6" fmla="*/ 5593191 h 5593191"/>
                    <a:gd name="connsiteX7" fmla="*/ 2473112 w 6332648"/>
                    <a:gd name="connsiteY7" fmla="*/ 5579027 h 5593191"/>
                    <a:gd name="connsiteX0" fmla="*/ 2431285 w 6290821"/>
                    <a:gd name="connsiteY0" fmla="*/ 5579027 h 5593191"/>
                    <a:gd name="connsiteX1" fmla="*/ 2725190 w 6290821"/>
                    <a:gd name="connsiteY1" fmla="*/ 2488533 h 5593191"/>
                    <a:gd name="connsiteX2" fmla="*/ 6290821 w 6290821"/>
                    <a:gd name="connsiteY2" fmla="*/ 2049691 h 5593191"/>
                    <a:gd name="connsiteX3" fmla="*/ 6281786 w 6290821"/>
                    <a:gd name="connsiteY3" fmla="*/ 460949 h 5593191"/>
                    <a:gd name="connsiteX4" fmla="*/ 3655559 w 6290821"/>
                    <a:gd name="connsiteY4" fmla="*/ 512418 h 5593191"/>
                    <a:gd name="connsiteX5" fmla="*/ 248689 w 6290821"/>
                    <a:gd name="connsiteY5" fmla="*/ 320135 h 5593191"/>
                    <a:gd name="connsiteX6" fmla="*/ 237828 w 6290821"/>
                    <a:gd name="connsiteY6" fmla="*/ 5593191 h 5593191"/>
                    <a:gd name="connsiteX7" fmla="*/ 2431285 w 6290821"/>
                    <a:gd name="connsiteY7" fmla="*/ 5579027 h 5593191"/>
                    <a:gd name="connsiteX0" fmla="*/ 2431285 w 6290821"/>
                    <a:gd name="connsiteY0" fmla="*/ 5258892 h 5273056"/>
                    <a:gd name="connsiteX1" fmla="*/ 2725190 w 6290821"/>
                    <a:gd name="connsiteY1" fmla="*/ 2168398 h 5273056"/>
                    <a:gd name="connsiteX2" fmla="*/ 6290821 w 6290821"/>
                    <a:gd name="connsiteY2" fmla="*/ 1729556 h 5273056"/>
                    <a:gd name="connsiteX3" fmla="*/ 6281786 w 6290821"/>
                    <a:gd name="connsiteY3" fmla="*/ 140814 h 5273056"/>
                    <a:gd name="connsiteX4" fmla="*/ 3655559 w 6290821"/>
                    <a:gd name="connsiteY4" fmla="*/ 192283 h 5273056"/>
                    <a:gd name="connsiteX5" fmla="*/ 248689 w 6290821"/>
                    <a:gd name="connsiteY5" fmla="*/ 0 h 5273056"/>
                    <a:gd name="connsiteX6" fmla="*/ 237828 w 6290821"/>
                    <a:gd name="connsiteY6" fmla="*/ 5273056 h 5273056"/>
                    <a:gd name="connsiteX7" fmla="*/ 2431285 w 6290821"/>
                    <a:gd name="connsiteY7" fmla="*/ 5258892 h 5273056"/>
                    <a:gd name="connsiteX0" fmla="*/ 2193457 w 6052993"/>
                    <a:gd name="connsiteY0" fmla="*/ 5258892 h 5273056"/>
                    <a:gd name="connsiteX1" fmla="*/ 2487362 w 6052993"/>
                    <a:gd name="connsiteY1" fmla="*/ 2168398 h 5273056"/>
                    <a:gd name="connsiteX2" fmla="*/ 6052993 w 6052993"/>
                    <a:gd name="connsiteY2" fmla="*/ 1729556 h 5273056"/>
                    <a:gd name="connsiteX3" fmla="*/ 6043958 w 6052993"/>
                    <a:gd name="connsiteY3" fmla="*/ 140814 h 5273056"/>
                    <a:gd name="connsiteX4" fmla="*/ 3417731 w 6052993"/>
                    <a:gd name="connsiteY4" fmla="*/ 192283 h 5273056"/>
                    <a:gd name="connsiteX5" fmla="*/ 10861 w 6052993"/>
                    <a:gd name="connsiteY5" fmla="*/ 0 h 5273056"/>
                    <a:gd name="connsiteX6" fmla="*/ 0 w 6052993"/>
                    <a:gd name="connsiteY6" fmla="*/ 5273056 h 5273056"/>
                    <a:gd name="connsiteX7" fmla="*/ 2193457 w 6052993"/>
                    <a:gd name="connsiteY7" fmla="*/ 5258892 h 5273056"/>
                    <a:gd name="connsiteX0" fmla="*/ 2193457 w 6052993"/>
                    <a:gd name="connsiteY0" fmla="*/ 5258892 h 5273056"/>
                    <a:gd name="connsiteX1" fmla="*/ 2487362 w 6052993"/>
                    <a:gd name="connsiteY1" fmla="*/ 2168398 h 5273056"/>
                    <a:gd name="connsiteX2" fmla="*/ 6052993 w 6052993"/>
                    <a:gd name="connsiteY2" fmla="*/ 1729556 h 5273056"/>
                    <a:gd name="connsiteX3" fmla="*/ 6043958 w 6052993"/>
                    <a:gd name="connsiteY3" fmla="*/ 140814 h 5273056"/>
                    <a:gd name="connsiteX4" fmla="*/ 10861 w 6052993"/>
                    <a:gd name="connsiteY4" fmla="*/ 0 h 5273056"/>
                    <a:gd name="connsiteX5" fmla="*/ 0 w 6052993"/>
                    <a:gd name="connsiteY5" fmla="*/ 5273056 h 5273056"/>
                    <a:gd name="connsiteX6" fmla="*/ 2193457 w 6052993"/>
                    <a:gd name="connsiteY6" fmla="*/ 5258892 h 5273056"/>
                    <a:gd name="connsiteX0" fmla="*/ 2193457 w 6055197"/>
                    <a:gd name="connsiteY0" fmla="*/ 5259917 h 5274081"/>
                    <a:gd name="connsiteX1" fmla="*/ 2487362 w 6055197"/>
                    <a:gd name="connsiteY1" fmla="*/ 2169423 h 5274081"/>
                    <a:gd name="connsiteX2" fmla="*/ 6052993 w 6055197"/>
                    <a:gd name="connsiteY2" fmla="*/ 1730581 h 5274081"/>
                    <a:gd name="connsiteX3" fmla="*/ 6054090 w 6055197"/>
                    <a:gd name="connsiteY3" fmla="*/ 0 h 5274081"/>
                    <a:gd name="connsiteX4" fmla="*/ 10861 w 6055197"/>
                    <a:gd name="connsiteY4" fmla="*/ 1025 h 5274081"/>
                    <a:gd name="connsiteX5" fmla="*/ 0 w 6055197"/>
                    <a:gd name="connsiteY5" fmla="*/ 5274081 h 5274081"/>
                    <a:gd name="connsiteX6" fmla="*/ 2193457 w 6055197"/>
                    <a:gd name="connsiteY6" fmla="*/ 5259917 h 52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5197" h="5274081">
                      <a:moveTo>
                        <a:pt x="2193457" y="5259917"/>
                      </a:moveTo>
                      <a:lnTo>
                        <a:pt x="2487362" y="2169423"/>
                      </a:lnTo>
                      <a:lnTo>
                        <a:pt x="6052993" y="1730581"/>
                      </a:lnTo>
                      <a:cubicBezTo>
                        <a:pt x="6048760" y="1180248"/>
                        <a:pt x="6058323" y="550333"/>
                        <a:pt x="6054090" y="0"/>
                      </a:cubicBezTo>
                      <a:lnTo>
                        <a:pt x="10861" y="1025"/>
                      </a:lnTo>
                      <a:cubicBezTo>
                        <a:pt x="-1538" y="857952"/>
                        <a:pt x="33044" y="4524241"/>
                        <a:pt x="0" y="5274081"/>
                      </a:cubicBezTo>
                      <a:lnTo>
                        <a:pt x="2193457" y="5259917"/>
                      </a:lnTo>
                      <a:close/>
                    </a:path>
                  </a:pathLst>
                </a:custGeom>
                <a:solidFill>
                  <a:srgbClr val="FF0000"/>
                </a:solid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5" name="Straight Connector 114">
                  <a:extLst>
                    <a:ext uri="{FF2B5EF4-FFF2-40B4-BE49-F238E27FC236}">
                      <a16:creationId xmlns:a16="http://schemas.microsoft.com/office/drawing/2014/main" id="{DA2C0DDF-4D09-9B32-F89F-9667401D4957}"/>
                    </a:ext>
                  </a:extLst>
                </p:cNvPr>
                <p:cNvCxnSpPr>
                  <a:cxnSpLocks/>
                  <a:stCxn id="114" idx="1"/>
                  <a:endCxn id="114" idx="4"/>
                </p:cNvCxnSpPr>
                <p:nvPr/>
              </p:nvCxnSpPr>
              <p:spPr>
                <a:xfrm flipH="1" flipV="1">
                  <a:off x="2592244" y="1391295"/>
                  <a:ext cx="2235161" cy="1957084"/>
                </a:xfrm>
                <a:prstGeom prst="line">
                  <a:avLst/>
                </a:prstGeom>
                <a:noFill/>
                <a:ln w="25400" cap="flat" cmpd="sng" algn="ctr">
                  <a:solidFill>
                    <a:srgbClr val="000000"/>
                  </a:solidFill>
                  <a:prstDash val="solid"/>
                </a:ln>
                <a:effectLst/>
              </p:spPr>
            </p:cxnSp>
            <p:cxnSp>
              <p:nvCxnSpPr>
                <p:cNvPr id="116" name="Straight Connector 115">
                  <a:extLst>
                    <a:ext uri="{FF2B5EF4-FFF2-40B4-BE49-F238E27FC236}">
                      <a16:creationId xmlns:a16="http://schemas.microsoft.com/office/drawing/2014/main" id="{53D337C3-B3BE-1957-CB5F-71001160FF41}"/>
                    </a:ext>
                  </a:extLst>
                </p:cNvPr>
                <p:cNvCxnSpPr>
                  <a:cxnSpLocks/>
                </p:cNvCxnSpPr>
                <p:nvPr/>
              </p:nvCxnSpPr>
              <p:spPr>
                <a:xfrm flipH="1" flipV="1">
                  <a:off x="2574537" y="3119758"/>
                  <a:ext cx="2181631" cy="1060448"/>
                </a:xfrm>
                <a:prstGeom prst="line">
                  <a:avLst/>
                </a:prstGeom>
                <a:noFill/>
                <a:ln w="25400" cap="flat" cmpd="sng" algn="ctr">
                  <a:solidFill>
                    <a:srgbClr val="000000"/>
                  </a:solidFill>
                  <a:prstDash val="solid"/>
                </a:ln>
                <a:effectLst/>
              </p:spPr>
            </p:cxnSp>
            <p:cxnSp>
              <p:nvCxnSpPr>
                <p:cNvPr id="117" name="Straight Connector 116">
                  <a:extLst>
                    <a:ext uri="{FF2B5EF4-FFF2-40B4-BE49-F238E27FC236}">
                      <a16:creationId xmlns:a16="http://schemas.microsoft.com/office/drawing/2014/main" id="{E156A475-410D-1649-A094-C717DB38C23A}"/>
                    </a:ext>
                  </a:extLst>
                </p:cNvPr>
                <p:cNvCxnSpPr>
                  <a:cxnSpLocks/>
                </p:cNvCxnSpPr>
                <p:nvPr/>
              </p:nvCxnSpPr>
              <p:spPr>
                <a:xfrm flipH="1" flipV="1">
                  <a:off x="2574537" y="4857793"/>
                  <a:ext cx="2062832" cy="353441"/>
                </a:xfrm>
                <a:prstGeom prst="line">
                  <a:avLst/>
                </a:prstGeom>
                <a:noFill/>
                <a:ln w="25400" cap="flat" cmpd="sng" algn="ctr">
                  <a:solidFill>
                    <a:srgbClr val="000000"/>
                  </a:solidFill>
                  <a:prstDash val="solid"/>
                </a:ln>
                <a:effectLst/>
              </p:spPr>
            </p:cxnSp>
            <p:cxnSp>
              <p:nvCxnSpPr>
                <p:cNvPr id="118" name="Straight Connector 117">
                  <a:extLst>
                    <a:ext uri="{FF2B5EF4-FFF2-40B4-BE49-F238E27FC236}">
                      <a16:creationId xmlns:a16="http://schemas.microsoft.com/office/drawing/2014/main" id="{40CD3BD2-3994-CA7B-931C-4A5BCD52DD02}"/>
                    </a:ext>
                  </a:extLst>
                </p:cNvPr>
                <p:cNvCxnSpPr>
                  <a:cxnSpLocks/>
                </p:cNvCxnSpPr>
                <p:nvPr/>
              </p:nvCxnSpPr>
              <p:spPr>
                <a:xfrm flipH="1" flipV="1">
                  <a:off x="5025612" y="1386882"/>
                  <a:ext cx="616762" cy="1859692"/>
                </a:xfrm>
                <a:prstGeom prst="line">
                  <a:avLst/>
                </a:prstGeom>
                <a:noFill/>
                <a:ln w="25400" cap="flat" cmpd="sng" algn="ctr">
                  <a:solidFill>
                    <a:srgbClr val="000000"/>
                  </a:solidFill>
                  <a:prstDash val="solid"/>
                </a:ln>
                <a:effectLst/>
              </p:spPr>
            </p:cxnSp>
            <p:cxnSp>
              <p:nvCxnSpPr>
                <p:cNvPr id="119" name="Straight Connector 118">
                  <a:extLst>
                    <a:ext uri="{FF2B5EF4-FFF2-40B4-BE49-F238E27FC236}">
                      <a16:creationId xmlns:a16="http://schemas.microsoft.com/office/drawing/2014/main" id="{00E3FF9C-13CF-FE0F-3A55-7A09620BC13D}"/>
                    </a:ext>
                  </a:extLst>
                </p:cNvPr>
                <p:cNvCxnSpPr>
                  <a:cxnSpLocks/>
                </p:cNvCxnSpPr>
                <p:nvPr/>
              </p:nvCxnSpPr>
              <p:spPr>
                <a:xfrm flipH="1" flipV="1">
                  <a:off x="6629400" y="1386882"/>
                  <a:ext cx="184638" cy="1704083"/>
                </a:xfrm>
                <a:prstGeom prst="line">
                  <a:avLst/>
                </a:prstGeom>
                <a:noFill/>
                <a:ln w="25400" cap="flat" cmpd="sng" algn="ctr">
                  <a:solidFill>
                    <a:srgbClr val="000000"/>
                  </a:solidFill>
                  <a:prstDash val="solid"/>
                </a:ln>
                <a:effectLst/>
              </p:spPr>
            </p:cxnSp>
            <p:sp>
              <p:nvSpPr>
                <p:cNvPr id="120" name="Freeform 199">
                  <a:extLst>
                    <a:ext uri="{FF2B5EF4-FFF2-40B4-BE49-F238E27FC236}">
                      <a16:creationId xmlns:a16="http://schemas.microsoft.com/office/drawing/2014/main" id="{70E824AA-AA4A-233B-938A-95E2B7CB8AE0}"/>
                    </a:ext>
                  </a:extLst>
                </p:cNvPr>
                <p:cNvSpPr/>
                <p:nvPr/>
              </p:nvSpPr>
              <p:spPr>
                <a:xfrm>
                  <a:off x="3681153" y="2125448"/>
                  <a:ext cx="4377732" cy="4021546"/>
                </a:xfrm>
                <a:custGeom>
                  <a:avLst/>
                  <a:gdLst>
                    <a:gd name="connsiteX0" fmla="*/ 0 w 4495591"/>
                    <a:gd name="connsiteY0" fmla="*/ 3950065 h 3950065"/>
                    <a:gd name="connsiteX1" fmla="*/ 195943 w 4495591"/>
                    <a:gd name="connsiteY1" fmla="*/ 1645404 h 3950065"/>
                    <a:gd name="connsiteX2" fmla="*/ 457200 w 4495591"/>
                    <a:gd name="connsiteY2" fmla="*/ 675021 h 3950065"/>
                    <a:gd name="connsiteX3" fmla="*/ 1464906 w 4495591"/>
                    <a:gd name="connsiteY3" fmla="*/ 385772 h 3950065"/>
                    <a:gd name="connsiteX4" fmla="*/ 4226767 w 4495591"/>
                    <a:gd name="connsiteY4" fmla="*/ 31208 h 3950065"/>
                    <a:gd name="connsiteX5" fmla="*/ 4236098 w 4495591"/>
                    <a:gd name="connsiteY5" fmla="*/ 40539 h 3950065"/>
                    <a:gd name="connsiteX0" fmla="*/ 0 w 4226767"/>
                    <a:gd name="connsiteY0" fmla="*/ 3918857 h 3918857"/>
                    <a:gd name="connsiteX1" fmla="*/ 195943 w 4226767"/>
                    <a:gd name="connsiteY1" fmla="*/ 1614196 h 3918857"/>
                    <a:gd name="connsiteX2" fmla="*/ 457200 w 4226767"/>
                    <a:gd name="connsiteY2" fmla="*/ 6438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68202 h 3918857"/>
                    <a:gd name="connsiteX3" fmla="*/ 1464906 w 4226767"/>
                    <a:gd name="connsiteY3" fmla="*/ 354564 h 3918857"/>
                    <a:gd name="connsiteX4" fmla="*/ 4226767 w 4226767"/>
                    <a:gd name="connsiteY4" fmla="*/ 0 h 3918857"/>
                    <a:gd name="connsiteX0" fmla="*/ 0 w 4783989"/>
                    <a:gd name="connsiteY0" fmla="*/ 3888463 h 3888463"/>
                    <a:gd name="connsiteX1" fmla="*/ 753165 w 4783989"/>
                    <a:gd name="connsiteY1" fmla="*/ 1614196 h 3888463"/>
                    <a:gd name="connsiteX2" fmla="*/ 963622 w 4783989"/>
                    <a:gd name="connsiteY2" fmla="*/ 568202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963622 w 4783989"/>
                    <a:gd name="connsiteY2" fmla="*/ 568202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1961340 w 4783989"/>
                    <a:gd name="connsiteY3" fmla="*/ 70887 h 3888463"/>
                    <a:gd name="connsiteX4" fmla="*/ 4783989 w 4783989"/>
                    <a:gd name="connsiteY4" fmla="*/ 0 h 3888463"/>
                    <a:gd name="connsiteX0" fmla="*/ 0 w 4794120"/>
                    <a:gd name="connsiteY0" fmla="*/ 4192403 h 4192403"/>
                    <a:gd name="connsiteX1" fmla="*/ 327650 w 4794120"/>
                    <a:gd name="connsiteY1" fmla="*/ 1654722 h 4192403"/>
                    <a:gd name="connsiteX2" fmla="*/ 700208 w 4794120"/>
                    <a:gd name="connsiteY2" fmla="*/ 699910 h 4192403"/>
                    <a:gd name="connsiteX3" fmla="*/ 1961340 w 4794120"/>
                    <a:gd name="connsiteY3" fmla="*/ 374827 h 4192403"/>
                    <a:gd name="connsiteX4" fmla="*/ 4794120 w 4794120"/>
                    <a:gd name="connsiteY4" fmla="*/ 0 h 4192403"/>
                    <a:gd name="connsiteX0" fmla="*/ 0 w 4794120"/>
                    <a:gd name="connsiteY0" fmla="*/ 4192403 h 4192403"/>
                    <a:gd name="connsiteX1" fmla="*/ 327650 w 4794120"/>
                    <a:gd name="connsiteY1" fmla="*/ 1654722 h 4192403"/>
                    <a:gd name="connsiteX2" fmla="*/ 700208 w 4794120"/>
                    <a:gd name="connsiteY2" fmla="*/ 699910 h 4192403"/>
                    <a:gd name="connsiteX3" fmla="*/ 1941078 w 4794120"/>
                    <a:gd name="connsiteY3" fmla="*/ 263382 h 4192403"/>
                    <a:gd name="connsiteX4" fmla="*/ 4794120 w 4794120"/>
                    <a:gd name="connsiteY4" fmla="*/ 0 h 4192403"/>
                    <a:gd name="connsiteX0" fmla="*/ 0 w 4783989"/>
                    <a:gd name="connsiteY0" fmla="*/ 4253191 h 4253191"/>
                    <a:gd name="connsiteX1" fmla="*/ 327650 w 4783989"/>
                    <a:gd name="connsiteY1" fmla="*/ 1715510 h 4253191"/>
                    <a:gd name="connsiteX2" fmla="*/ 700208 w 4783989"/>
                    <a:gd name="connsiteY2" fmla="*/ 760698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34946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34946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3525 w 4783989"/>
                    <a:gd name="connsiteY3" fmla="*/ 284352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3525 w 4783989"/>
                    <a:gd name="connsiteY3" fmla="*/ 284352 h 4253191"/>
                    <a:gd name="connsiteX4" fmla="*/ 4783989 w 4783989"/>
                    <a:gd name="connsiteY4" fmla="*/ 0 h 4253191"/>
                    <a:gd name="connsiteX0" fmla="*/ 0 w 4943957"/>
                    <a:gd name="connsiteY0" fmla="*/ 4288739 h 4288739"/>
                    <a:gd name="connsiteX1" fmla="*/ 434645 w 4943957"/>
                    <a:gd name="connsiteY1" fmla="*/ 1695645 h 4288739"/>
                    <a:gd name="connsiteX2" fmla="*/ 767471 w 4943957"/>
                    <a:gd name="connsiteY2" fmla="*/ 674614 h 4288739"/>
                    <a:gd name="connsiteX3" fmla="*/ 2063493 w 4943957"/>
                    <a:gd name="connsiteY3" fmla="*/ 284352 h 4288739"/>
                    <a:gd name="connsiteX4" fmla="*/ 4943957 w 4943957"/>
                    <a:gd name="connsiteY4" fmla="*/ 0 h 4288739"/>
                    <a:gd name="connsiteX0" fmla="*/ 0 w 4846199"/>
                    <a:gd name="connsiteY0" fmla="*/ 4297626 h 4297626"/>
                    <a:gd name="connsiteX1" fmla="*/ 336887 w 4846199"/>
                    <a:gd name="connsiteY1" fmla="*/ 1695645 h 4297626"/>
                    <a:gd name="connsiteX2" fmla="*/ 669713 w 4846199"/>
                    <a:gd name="connsiteY2" fmla="*/ 674614 h 4297626"/>
                    <a:gd name="connsiteX3" fmla="*/ 1965735 w 4846199"/>
                    <a:gd name="connsiteY3" fmla="*/ 284352 h 4297626"/>
                    <a:gd name="connsiteX4" fmla="*/ 4846199 w 4846199"/>
                    <a:gd name="connsiteY4" fmla="*/ 0 h 4297626"/>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50414"/>
                    <a:gd name="connsiteY0" fmla="*/ 4455771 h 4455771"/>
                    <a:gd name="connsiteX1" fmla="*/ 336887 w 4850414"/>
                    <a:gd name="connsiteY1" fmla="*/ 1853790 h 4455771"/>
                    <a:gd name="connsiteX2" fmla="*/ 669713 w 4850414"/>
                    <a:gd name="connsiteY2" fmla="*/ 832759 h 4455771"/>
                    <a:gd name="connsiteX3" fmla="*/ 1974394 w 4850414"/>
                    <a:gd name="connsiteY3" fmla="*/ 407860 h 4455771"/>
                    <a:gd name="connsiteX4" fmla="*/ 4850414 w 4850414"/>
                    <a:gd name="connsiteY4" fmla="*/ 0 h 4455771"/>
                    <a:gd name="connsiteX0" fmla="*/ 0 w 4850414"/>
                    <a:gd name="connsiteY0" fmla="*/ 4455771 h 4455771"/>
                    <a:gd name="connsiteX1" fmla="*/ 669713 w 4850414"/>
                    <a:gd name="connsiteY1" fmla="*/ 832759 h 4455771"/>
                    <a:gd name="connsiteX2" fmla="*/ 1974394 w 4850414"/>
                    <a:gd name="connsiteY2" fmla="*/ 407860 h 4455771"/>
                    <a:gd name="connsiteX3" fmla="*/ 4850414 w 4850414"/>
                    <a:gd name="connsiteY3" fmla="*/ 0 h 4455771"/>
                    <a:gd name="connsiteX0" fmla="*/ 0 w 4850414"/>
                    <a:gd name="connsiteY0" fmla="*/ 4455771 h 4455771"/>
                    <a:gd name="connsiteX1" fmla="*/ 669713 w 4850414"/>
                    <a:gd name="connsiteY1" fmla="*/ 832759 h 4455771"/>
                    <a:gd name="connsiteX2" fmla="*/ 4850414 w 4850414"/>
                    <a:gd name="connsiteY2" fmla="*/ 0 h 4455771"/>
                    <a:gd name="connsiteX0" fmla="*/ 0 w 4850414"/>
                    <a:gd name="connsiteY0" fmla="*/ 4455771 h 4455771"/>
                    <a:gd name="connsiteX1" fmla="*/ 669713 w 4850414"/>
                    <a:gd name="connsiteY1" fmla="*/ 832759 h 4455771"/>
                    <a:gd name="connsiteX2" fmla="*/ 4850414 w 4850414"/>
                    <a:gd name="connsiteY2" fmla="*/ 0 h 4455771"/>
                    <a:gd name="connsiteX0" fmla="*/ 0 w 4850414"/>
                    <a:gd name="connsiteY0" fmla="*/ 4455771 h 4455771"/>
                    <a:gd name="connsiteX1" fmla="*/ 669713 w 4850414"/>
                    <a:gd name="connsiteY1" fmla="*/ 832759 h 4455771"/>
                    <a:gd name="connsiteX2" fmla="*/ 4850414 w 4850414"/>
                    <a:gd name="connsiteY2" fmla="*/ 0 h 4455771"/>
                  </a:gdLst>
                  <a:ahLst/>
                  <a:cxnLst>
                    <a:cxn ang="0">
                      <a:pos x="connsiteX0" y="connsiteY0"/>
                    </a:cxn>
                    <a:cxn ang="0">
                      <a:pos x="connsiteX1" y="connsiteY1"/>
                    </a:cxn>
                    <a:cxn ang="0">
                      <a:pos x="connsiteX2" y="connsiteY2"/>
                    </a:cxn>
                  </a:cxnLst>
                  <a:rect l="l" t="t" r="r" b="b"/>
                  <a:pathLst>
                    <a:path w="4850414" h="4455771">
                      <a:moveTo>
                        <a:pt x="0" y="4455771"/>
                      </a:moveTo>
                      <a:cubicBezTo>
                        <a:pt x="139524" y="3700977"/>
                        <a:pt x="485473" y="996455"/>
                        <a:pt x="669713" y="832759"/>
                      </a:cubicBezTo>
                      <a:cubicBezTo>
                        <a:pt x="853953" y="669063"/>
                        <a:pt x="3979435" y="173492"/>
                        <a:pt x="4850414" y="0"/>
                      </a:cubicBezTo>
                    </a:path>
                  </a:pathLst>
                </a:custGeom>
                <a:no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Freeform 200">
                  <a:extLst>
                    <a:ext uri="{FF2B5EF4-FFF2-40B4-BE49-F238E27FC236}">
                      <a16:creationId xmlns:a16="http://schemas.microsoft.com/office/drawing/2014/main" id="{8C508A0A-CE09-3BA1-E37C-B7EA8B4875A1}"/>
                    </a:ext>
                  </a:extLst>
                </p:cNvPr>
                <p:cNvSpPr/>
                <p:nvPr/>
              </p:nvSpPr>
              <p:spPr>
                <a:xfrm>
                  <a:off x="2861688" y="1426158"/>
                  <a:ext cx="5185597" cy="4716453"/>
                </a:xfrm>
                <a:custGeom>
                  <a:avLst/>
                  <a:gdLst>
                    <a:gd name="connsiteX0" fmla="*/ 0 w 4495591"/>
                    <a:gd name="connsiteY0" fmla="*/ 3950065 h 3950065"/>
                    <a:gd name="connsiteX1" fmla="*/ 195943 w 4495591"/>
                    <a:gd name="connsiteY1" fmla="*/ 1645404 h 3950065"/>
                    <a:gd name="connsiteX2" fmla="*/ 457200 w 4495591"/>
                    <a:gd name="connsiteY2" fmla="*/ 675021 h 3950065"/>
                    <a:gd name="connsiteX3" fmla="*/ 1464906 w 4495591"/>
                    <a:gd name="connsiteY3" fmla="*/ 385772 h 3950065"/>
                    <a:gd name="connsiteX4" fmla="*/ 4226767 w 4495591"/>
                    <a:gd name="connsiteY4" fmla="*/ 31208 h 3950065"/>
                    <a:gd name="connsiteX5" fmla="*/ 4236098 w 4495591"/>
                    <a:gd name="connsiteY5" fmla="*/ 40539 h 3950065"/>
                    <a:gd name="connsiteX0" fmla="*/ 0 w 4226767"/>
                    <a:gd name="connsiteY0" fmla="*/ 3918857 h 3918857"/>
                    <a:gd name="connsiteX1" fmla="*/ 195943 w 4226767"/>
                    <a:gd name="connsiteY1" fmla="*/ 1614196 h 3918857"/>
                    <a:gd name="connsiteX2" fmla="*/ 457200 w 4226767"/>
                    <a:gd name="connsiteY2" fmla="*/ 643813 h 3918857"/>
                    <a:gd name="connsiteX3" fmla="*/ 1464906 w 4226767"/>
                    <a:gd name="connsiteY3" fmla="*/ 354564 h 3918857"/>
                    <a:gd name="connsiteX4" fmla="*/ 4226767 w 4226767"/>
                    <a:gd name="connsiteY4" fmla="*/ 0 h 3918857"/>
                    <a:gd name="connsiteX0" fmla="*/ 0 w 4899867"/>
                    <a:gd name="connsiteY0" fmla="*/ 4452257 h 4452257"/>
                    <a:gd name="connsiteX1" fmla="*/ 195943 w 4899867"/>
                    <a:gd name="connsiteY1" fmla="*/ 2147596 h 4452257"/>
                    <a:gd name="connsiteX2" fmla="*/ 457200 w 4899867"/>
                    <a:gd name="connsiteY2" fmla="*/ 1177213 h 4452257"/>
                    <a:gd name="connsiteX3" fmla="*/ 1464906 w 4899867"/>
                    <a:gd name="connsiteY3" fmla="*/ 887964 h 4452257"/>
                    <a:gd name="connsiteX4" fmla="*/ 4899867 w 4899867"/>
                    <a:gd name="connsiteY4" fmla="*/ 0 h 4452257"/>
                    <a:gd name="connsiteX0" fmla="*/ 0 w 4899867"/>
                    <a:gd name="connsiteY0" fmla="*/ 4452257 h 4452257"/>
                    <a:gd name="connsiteX1" fmla="*/ 195943 w 4899867"/>
                    <a:gd name="connsiteY1" fmla="*/ 2147596 h 4452257"/>
                    <a:gd name="connsiteX2" fmla="*/ 457200 w 4899867"/>
                    <a:gd name="connsiteY2" fmla="*/ 1177213 h 4452257"/>
                    <a:gd name="connsiteX3" fmla="*/ 2023706 w 4899867"/>
                    <a:gd name="connsiteY3" fmla="*/ 316464 h 4452257"/>
                    <a:gd name="connsiteX4" fmla="*/ 4899867 w 4899867"/>
                    <a:gd name="connsiteY4" fmla="*/ 0 h 4452257"/>
                    <a:gd name="connsiteX0" fmla="*/ 0 w 4899867"/>
                    <a:gd name="connsiteY0" fmla="*/ 4452257 h 4452257"/>
                    <a:gd name="connsiteX1" fmla="*/ 195943 w 4899867"/>
                    <a:gd name="connsiteY1" fmla="*/ 21475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26844 w 4899867"/>
                    <a:gd name="connsiteY2" fmla="*/ 644401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26844 w 4899867"/>
                    <a:gd name="connsiteY2" fmla="*/ 620178 h 4452257"/>
                    <a:gd name="connsiteX3" fmla="*/ 2023706 w 4899867"/>
                    <a:gd name="connsiteY3" fmla="*/ 316464 h 4452257"/>
                    <a:gd name="connsiteX4" fmla="*/ 4899867 w 4899867"/>
                    <a:gd name="connsiteY4" fmla="*/ 0 h 4452257"/>
                    <a:gd name="connsiteX0" fmla="*/ 0 w 4963367"/>
                    <a:gd name="connsiteY0" fmla="*/ 4439557 h 4439557"/>
                    <a:gd name="connsiteX1" fmla="*/ 322943 w 4963367"/>
                    <a:gd name="connsiteY1" fmla="*/ 1842796 h 4439557"/>
                    <a:gd name="connsiteX2" fmla="*/ 790344 w 4963367"/>
                    <a:gd name="connsiteY2" fmla="*/ 620178 h 4439557"/>
                    <a:gd name="connsiteX3" fmla="*/ 2087206 w 4963367"/>
                    <a:gd name="connsiteY3" fmla="*/ 316464 h 4439557"/>
                    <a:gd name="connsiteX4" fmla="*/ 4963367 w 4963367"/>
                    <a:gd name="connsiteY4" fmla="*/ 0 h 4439557"/>
                    <a:gd name="connsiteX0" fmla="*/ 0 w 4976067"/>
                    <a:gd name="connsiteY0" fmla="*/ 4515757 h 4515757"/>
                    <a:gd name="connsiteX1" fmla="*/ 322943 w 4976067"/>
                    <a:gd name="connsiteY1" fmla="*/ 1918996 h 4515757"/>
                    <a:gd name="connsiteX2" fmla="*/ 790344 w 4976067"/>
                    <a:gd name="connsiteY2" fmla="*/ 696378 h 4515757"/>
                    <a:gd name="connsiteX3" fmla="*/ 2087206 w 4976067"/>
                    <a:gd name="connsiteY3" fmla="*/ 392664 h 4515757"/>
                    <a:gd name="connsiteX4" fmla="*/ 4976067 w 4976067"/>
                    <a:gd name="connsiteY4" fmla="*/ 0 h 4515757"/>
                    <a:gd name="connsiteX0" fmla="*/ 0 w 5624471"/>
                    <a:gd name="connsiteY0" fmla="*/ 4536020 h 4536020"/>
                    <a:gd name="connsiteX1" fmla="*/ 971347 w 5624471"/>
                    <a:gd name="connsiteY1" fmla="*/ 1918996 h 4536020"/>
                    <a:gd name="connsiteX2" fmla="*/ 1438748 w 5624471"/>
                    <a:gd name="connsiteY2" fmla="*/ 696378 h 4536020"/>
                    <a:gd name="connsiteX3" fmla="*/ 2735610 w 5624471"/>
                    <a:gd name="connsiteY3" fmla="*/ 392664 h 4536020"/>
                    <a:gd name="connsiteX4" fmla="*/ 5624471 w 5624471"/>
                    <a:gd name="connsiteY4" fmla="*/ 0 h 4536020"/>
                    <a:gd name="connsiteX0" fmla="*/ 0 w 5624471"/>
                    <a:gd name="connsiteY0" fmla="*/ 4536020 h 4536020"/>
                    <a:gd name="connsiteX1" fmla="*/ 353336 w 5624471"/>
                    <a:gd name="connsiteY1" fmla="*/ 1513744 h 4536020"/>
                    <a:gd name="connsiteX2" fmla="*/ 1438748 w 5624471"/>
                    <a:gd name="connsiteY2" fmla="*/ 696378 h 4536020"/>
                    <a:gd name="connsiteX3" fmla="*/ 2735610 w 5624471"/>
                    <a:gd name="connsiteY3" fmla="*/ 392664 h 4536020"/>
                    <a:gd name="connsiteX4" fmla="*/ 5624471 w 5624471"/>
                    <a:gd name="connsiteY4" fmla="*/ 0 h 4536020"/>
                    <a:gd name="connsiteX0" fmla="*/ 0 w 5624471"/>
                    <a:gd name="connsiteY0" fmla="*/ 4536020 h 4536020"/>
                    <a:gd name="connsiteX1" fmla="*/ 353336 w 5624471"/>
                    <a:gd name="connsiteY1" fmla="*/ 1513744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536020 h 4536020"/>
                    <a:gd name="connsiteX1" fmla="*/ 262154 w 5624471"/>
                    <a:gd name="connsiteY1" fmla="*/ 1483350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536020 h 4536020"/>
                    <a:gd name="connsiteX1" fmla="*/ 262154 w 5624471"/>
                    <a:gd name="connsiteY1" fmla="*/ 1483350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753729 h 4753729"/>
                    <a:gd name="connsiteX1" fmla="*/ 262154 w 5624471"/>
                    <a:gd name="connsiteY1" fmla="*/ 1701059 h 4753729"/>
                    <a:gd name="connsiteX2" fmla="*/ 770081 w 5624471"/>
                    <a:gd name="connsiteY2" fmla="*/ 488571 h 4753729"/>
                    <a:gd name="connsiteX3" fmla="*/ 2624165 w 5624471"/>
                    <a:gd name="connsiteY3" fmla="*/ 22756 h 4753729"/>
                    <a:gd name="connsiteX4" fmla="*/ 5624471 w 5624471"/>
                    <a:gd name="connsiteY4" fmla="*/ 217709 h 4753729"/>
                    <a:gd name="connsiteX0" fmla="*/ 0 w 5624471"/>
                    <a:gd name="connsiteY0" fmla="*/ 5052717 h 5052717"/>
                    <a:gd name="connsiteX1" fmla="*/ 262154 w 5624471"/>
                    <a:gd name="connsiteY1" fmla="*/ 2000047 h 5052717"/>
                    <a:gd name="connsiteX2" fmla="*/ 770081 w 5624471"/>
                    <a:gd name="connsiteY2" fmla="*/ 787559 h 5052717"/>
                    <a:gd name="connsiteX3" fmla="*/ 2624165 w 5624471"/>
                    <a:gd name="connsiteY3" fmla="*/ 321744 h 5052717"/>
                    <a:gd name="connsiteX4" fmla="*/ 5624471 w 5624471"/>
                    <a:gd name="connsiteY4" fmla="*/ 0 h 5052717"/>
                    <a:gd name="connsiteX0" fmla="*/ 0 w 5624471"/>
                    <a:gd name="connsiteY0" fmla="*/ 5052717 h 5052717"/>
                    <a:gd name="connsiteX1" fmla="*/ 262154 w 5624471"/>
                    <a:gd name="connsiteY1" fmla="*/ 2000047 h 5052717"/>
                    <a:gd name="connsiteX2" fmla="*/ 770081 w 5624471"/>
                    <a:gd name="connsiteY2" fmla="*/ 787559 h 5052717"/>
                    <a:gd name="connsiteX3" fmla="*/ 2624165 w 5624471"/>
                    <a:gd name="connsiteY3" fmla="*/ 321744 h 5052717"/>
                    <a:gd name="connsiteX4" fmla="*/ 5624471 w 5624471"/>
                    <a:gd name="connsiteY4" fmla="*/ 0 h 5052717"/>
                    <a:gd name="connsiteX0" fmla="*/ 0 w 5737041"/>
                    <a:gd name="connsiteY0" fmla="*/ 5052717 h 5052717"/>
                    <a:gd name="connsiteX1" fmla="*/ 374724 w 5737041"/>
                    <a:gd name="connsiteY1" fmla="*/ 2000047 h 5052717"/>
                    <a:gd name="connsiteX2" fmla="*/ 882651 w 5737041"/>
                    <a:gd name="connsiteY2" fmla="*/ 787559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10758 w 5737041"/>
                    <a:gd name="connsiteY3" fmla="*/ 183196 h 5052717"/>
                    <a:gd name="connsiteX4" fmla="*/ 5737041 w 5737041"/>
                    <a:gd name="connsiteY4" fmla="*/ 0 h 5052717"/>
                    <a:gd name="connsiteX0" fmla="*/ 0 w 5763019"/>
                    <a:gd name="connsiteY0" fmla="*/ 5191265 h 5191265"/>
                    <a:gd name="connsiteX1" fmla="*/ 374724 w 5763019"/>
                    <a:gd name="connsiteY1" fmla="*/ 2138595 h 5191265"/>
                    <a:gd name="connsiteX2" fmla="*/ 804718 w 5763019"/>
                    <a:gd name="connsiteY2" fmla="*/ 865493 h 5191265"/>
                    <a:gd name="connsiteX3" fmla="*/ 2710758 w 5763019"/>
                    <a:gd name="connsiteY3" fmla="*/ 321744 h 5191265"/>
                    <a:gd name="connsiteX4" fmla="*/ 5763019 w 5763019"/>
                    <a:gd name="connsiteY4" fmla="*/ 0 h 5191265"/>
                    <a:gd name="connsiteX0" fmla="*/ 0 w 5763019"/>
                    <a:gd name="connsiteY0" fmla="*/ 5191265 h 5191265"/>
                    <a:gd name="connsiteX1" fmla="*/ 374724 w 5763019"/>
                    <a:gd name="connsiteY1" fmla="*/ 2138595 h 5191265"/>
                    <a:gd name="connsiteX2" fmla="*/ 804718 w 5763019"/>
                    <a:gd name="connsiteY2" fmla="*/ 865493 h 5191265"/>
                    <a:gd name="connsiteX3" fmla="*/ 2710758 w 5763019"/>
                    <a:gd name="connsiteY3" fmla="*/ 321744 h 5191265"/>
                    <a:gd name="connsiteX4" fmla="*/ 5763019 w 5763019"/>
                    <a:gd name="connsiteY4" fmla="*/ 0 h 5191265"/>
                    <a:gd name="connsiteX0" fmla="*/ 0 w 5771678"/>
                    <a:gd name="connsiteY0" fmla="*/ 5251880 h 5251880"/>
                    <a:gd name="connsiteX1" fmla="*/ 374724 w 5771678"/>
                    <a:gd name="connsiteY1" fmla="*/ 2199210 h 5251880"/>
                    <a:gd name="connsiteX2" fmla="*/ 804718 w 5771678"/>
                    <a:gd name="connsiteY2" fmla="*/ 926108 h 5251880"/>
                    <a:gd name="connsiteX3" fmla="*/ 2710758 w 5771678"/>
                    <a:gd name="connsiteY3" fmla="*/ 382359 h 5251880"/>
                    <a:gd name="connsiteX4" fmla="*/ 5771678 w 5771678"/>
                    <a:gd name="connsiteY4" fmla="*/ 0 h 5251880"/>
                    <a:gd name="connsiteX0" fmla="*/ 0 w 5745509"/>
                    <a:gd name="connsiteY0" fmla="*/ 5248141 h 5248141"/>
                    <a:gd name="connsiteX1" fmla="*/ 374724 w 5745509"/>
                    <a:gd name="connsiteY1" fmla="*/ 2195471 h 5248141"/>
                    <a:gd name="connsiteX2" fmla="*/ 804718 w 5745509"/>
                    <a:gd name="connsiteY2" fmla="*/ 922369 h 5248141"/>
                    <a:gd name="connsiteX3" fmla="*/ 2710758 w 5745509"/>
                    <a:gd name="connsiteY3" fmla="*/ 378620 h 5248141"/>
                    <a:gd name="connsiteX4" fmla="*/ 5745509 w 5745509"/>
                    <a:gd name="connsiteY4" fmla="*/ 0 h 5248141"/>
                    <a:gd name="connsiteX0" fmla="*/ 0 w 5745509"/>
                    <a:gd name="connsiteY0" fmla="*/ 5225710 h 5225710"/>
                    <a:gd name="connsiteX1" fmla="*/ 374724 w 5745509"/>
                    <a:gd name="connsiteY1" fmla="*/ 2195471 h 5225710"/>
                    <a:gd name="connsiteX2" fmla="*/ 804718 w 5745509"/>
                    <a:gd name="connsiteY2" fmla="*/ 922369 h 5225710"/>
                    <a:gd name="connsiteX3" fmla="*/ 2710758 w 5745509"/>
                    <a:gd name="connsiteY3" fmla="*/ 378620 h 5225710"/>
                    <a:gd name="connsiteX4" fmla="*/ 5745509 w 5745509"/>
                    <a:gd name="connsiteY4" fmla="*/ 0 h 5225710"/>
                    <a:gd name="connsiteX0" fmla="*/ 0 w 5745509"/>
                    <a:gd name="connsiteY0" fmla="*/ 5225710 h 5225710"/>
                    <a:gd name="connsiteX1" fmla="*/ 804718 w 5745509"/>
                    <a:gd name="connsiteY1" fmla="*/ 922369 h 5225710"/>
                    <a:gd name="connsiteX2" fmla="*/ 2710758 w 5745509"/>
                    <a:gd name="connsiteY2" fmla="*/ 378620 h 5225710"/>
                    <a:gd name="connsiteX3" fmla="*/ 5745509 w 5745509"/>
                    <a:gd name="connsiteY3" fmla="*/ 0 h 5225710"/>
                    <a:gd name="connsiteX0" fmla="*/ 0 w 5745509"/>
                    <a:gd name="connsiteY0" fmla="*/ 5225710 h 5225710"/>
                    <a:gd name="connsiteX1" fmla="*/ 804718 w 5745509"/>
                    <a:gd name="connsiteY1" fmla="*/ 922369 h 5225710"/>
                    <a:gd name="connsiteX2" fmla="*/ 5745509 w 5745509"/>
                    <a:gd name="connsiteY2" fmla="*/ 0 h 5225710"/>
                    <a:gd name="connsiteX0" fmla="*/ 0 w 5745509"/>
                    <a:gd name="connsiteY0" fmla="*/ 5225710 h 5225710"/>
                    <a:gd name="connsiteX1" fmla="*/ 804718 w 5745509"/>
                    <a:gd name="connsiteY1" fmla="*/ 922369 h 5225710"/>
                    <a:gd name="connsiteX2" fmla="*/ 5745509 w 5745509"/>
                    <a:gd name="connsiteY2" fmla="*/ 0 h 5225710"/>
                    <a:gd name="connsiteX0" fmla="*/ 0 w 5745509"/>
                    <a:gd name="connsiteY0" fmla="*/ 5225710 h 5225710"/>
                    <a:gd name="connsiteX1" fmla="*/ 804718 w 5745509"/>
                    <a:gd name="connsiteY1" fmla="*/ 922369 h 5225710"/>
                    <a:gd name="connsiteX2" fmla="*/ 5745509 w 5745509"/>
                    <a:gd name="connsiteY2" fmla="*/ 0 h 5225710"/>
                  </a:gdLst>
                  <a:ahLst/>
                  <a:cxnLst>
                    <a:cxn ang="0">
                      <a:pos x="connsiteX0" y="connsiteY0"/>
                    </a:cxn>
                    <a:cxn ang="0">
                      <a:pos x="connsiteX1" y="connsiteY1"/>
                    </a:cxn>
                    <a:cxn ang="0">
                      <a:pos x="connsiteX2" y="connsiteY2"/>
                    </a:cxn>
                  </a:cxnLst>
                  <a:rect l="l" t="t" r="r" b="b"/>
                  <a:pathLst>
                    <a:path w="5745509" h="5225710">
                      <a:moveTo>
                        <a:pt x="0" y="5225710"/>
                      </a:moveTo>
                      <a:cubicBezTo>
                        <a:pt x="167650" y="4329181"/>
                        <a:pt x="435110" y="1250571"/>
                        <a:pt x="804718" y="922369"/>
                      </a:cubicBezTo>
                      <a:cubicBezTo>
                        <a:pt x="1174326" y="594167"/>
                        <a:pt x="4716178" y="192160"/>
                        <a:pt x="5745509" y="0"/>
                      </a:cubicBezTo>
                    </a:path>
                  </a:pathLst>
                </a:custGeom>
                <a:no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2" name="Freeform 201">
                  <a:extLst>
                    <a:ext uri="{FF2B5EF4-FFF2-40B4-BE49-F238E27FC236}">
                      <a16:creationId xmlns:a16="http://schemas.microsoft.com/office/drawing/2014/main" id="{A992FC1E-DE9E-75A9-33DA-CDEB29281350}"/>
                    </a:ext>
                  </a:extLst>
                </p:cNvPr>
                <p:cNvSpPr/>
                <p:nvPr/>
              </p:nvSpPr>
              <p:spPr>
                <a:xfrm>
                  <a:off x="2591926" y="1389217"/>
                  <a:ext cx="1187531" cy="1165594"/>
                </a:xfrm>
                <a:custGeom>
                  <a:avLst/>
                  <a:gdLst>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177973"/>
                    <a:gd name="connsiteY0" fmla="*/ 1175152 h 1175152"/>
                    <a:gd name="connsiteX1" fmla="*/ 300301 w 1177973"/>
                    <a:gd name="connsiteY1" fmla="*/ 284371 h 1175152"/>
                    <a:gd name="connsiteX2" fmla="*/ 1177973 w 1177973"/>
                    <a:gd name="connsiteY2" fmla="*/ 0 h 1175152"/>
                    <a:gd name="connsiteX0" fmla="*/ 0 w 1177973"/>
                    <a:gd name="connsiteY0" fmla="*/ 1175152 h 1175152"/>
                    <a:gd name="connsiteX1" fmla="*/ 300301 w 1177973"/>
                    <a:gd name="connsiteY1" fmla="*/ 284371 h 1175152"/>
                    <a:gd name="connsiteX2" fmla="*/ 1177973 w 1177973"/>
                    <a:gd name="connsiteY2" fmla="*/ 0 h 1175152"/>
                    <a:gd name="connsiteX0" fmla="*/ 0 w 1187531"/>
                    <a:gd name="connsiteY0" fmla="*/ 1165594 h 1165594"/>
                    <a:gd name="connsiteX1" fmla="*/ 309859 w 1187531"/>
                    <a:gd name="connsiteY1" fmla="*/ 284371 h 1165594"/>
                    <a:gd name="connsiteX2" fmla="*/ 1187531 w 1187531"/>
                    <a:gd name="connsiteY2" fmla="*/ 0 h 1165594"/>
                    <a:gd name="connsiteX0" fmla="*/ 0 w 1187531"/>
                    <a:gd name="connsiteY0" fmla="*/ 1165594 h 1165594"/>
                    <a:gd name="connsiteX1" fmla="*/ 309859 w 1187531"/>
                    <a:gd name="connsiteY1" fmla="*/ 284371 h 1165594"/>
                    <a:gd name="connsiteX2" fmla="*/ 1187531 w 1187531"/>
                    <a:gd name="connsiteY2" fmla="*/ 0 h 1165594"/>
                  </a:gdLst>
                  <a:ahLst/>
                  <a:cxnLst>
                    <a:cxn ang="0">
                      <a:pos x="connsiteX0" y="connsiteY0"/>
                    </a:cxn>
                    <a:cxn ang="0">
                      <a:pos x="connsiteX1" y="connsiteY1"/>
                    </a:cxn>
                    <a:cxn ang="0">
                      <a:pos x="connsiteX2" y="connsiteY2"/>
                    </a:cxn>
                  </a:cxnLst>
                  <a:rect l="l" t="t" r="r" b="b"/>
                  <a:pathLst>
                    <a:path w="1187531" h="1165594">
                      <a:moveTo>
                        <a:pt x="0" y="1165594"/>
                      </a:moveTo>
                      <a:cubicBezTo>
                        <a:pt x="46676" y="819460"/>
                        <a:pt x="242566" y="332078"/>
                        <a:pt x="309859" y="284371"/>
                      </a:cubicBezTo>
                      <a:cubicBezTo>
                        <a:pt x="377152" y="236664"/>
                        <a:pt x="820309" y="50893"/>
                        <a:pt x="1187531" y="0"/>
                      </a:cubicBezTo>
                    </a:path>
                  </a:pathLst>
                </a:cu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109" name="Straight Connector 108">
                <a:extLst>
                  <a:ext uri="{FF2B5EF4-FFF2-40B4-BE49-F238E27FC236}">
                    <a16:creationId xmlns:a16="http://schemas.microsoft.com/office/drawing/2014/main" id="{2CFF48F4-DF4A-E20C-3EB9-14018D486E0D}"/>
                  </a:ext>
                </a:extLst>
              </p:cNvPr>
              <p:cNvCxnSpPr>
                <a:stCxn id="107" idx="2"/>
                <a:endCxn id="114" idx="1"/>
              </p:cNvCxnSpPr>
              <p:nvPr/>
            </p:nvCxnSpPr>
            <p:spPr>
              <a:xfrm flipH="1" flipV="1">
                <a:off x="3827839" y="2712886"/>
                <a:ext cx="414987" cy="402771"/>
              </a:xfrm>
              <a:prstGeom prst="line">
                <a:avLst/>
              </a:prstGeom>
              <a:noFill/>
              <a:ln w="25400" cap="flat" cmpd="sng" algn="ctr">
                <a:solidFill>
                  <a:sysClr val="windowText" lastClr="000000"/>
                </a:solidFill>
                <a:prstDash val="dash"/>
              </a:ln>
              <a:effectLst/>
            </p:spPr>
          </p:cxnSp>
          <p:cxnSp>
            <p:nvCxnSpPr>
              <p:cNvPr id="110" name="Straight Connector 109">
                <a:extLst>
                  <a:ext uri="{FF2B5EF4-FFF2-40B4-BE49-F238E27FC236}">
                    <a16:creationId xmlns:a16="http://schemas.microsoft.com/office/drawing/2014/main" id="{407204F4-EDD8-AEBB-8590-536DD1E1C53D}"/>
                  </a:ext>
                </a:extLst>
              </p:cNvPr>
              <p:cNvCxnSpPr>
                <a:cxnSpLocks/>
              </p:cNvCxnSpPr>
              <p:nvPr/>
            </p:nvCxnSpPr>
            <p:spPr>
              <a:xfrm flipH="1" flipV="1">
                <a:off x="3776586" y="3311360"/>
                <a:ext cx="440780" cy="210645"/>
              </a:xfrm>
              <a:prstGeom prst="line">
                <a:avLst/>
              </a:prstGeom>
              <a:noFill/>
              <a:ln w="25400" cap="flat" cmpd="sng" algn="ctr">
                <a:solidFill>
                  <a:sysClr val="windowText" lastClr="000000"/>
                </a:solidFill>
                <a:prstDash val="dash"/>
              </a:ln>
              <a:effectLst/>
            </p:spPr>
          </p:cxnSp>
          <p:cxnSp>
            <p:nvCxnSpPr>
              <p:cNvPr id="111" name="Straight Connector 110">
                <a:extLst>
                  <a:ext uri="{FF2B5EF4-FFF2-40B4-BE49-F238E27FC236}">
                    <a16:creationId xmlns:a16="http://schemas.microsoft.com/office/drawing/2014/main" id="{308246C1-F7E7-403B-04EE-CF716AE4119A}"/>
                  </a:ext>
                </a:extLst>
              </p:cNvPr>
              <p:cNvCxnSpPr>
                <a:cxnSpLocks/>
              </p:cNvCxnSpPr>
              <p:nvPr/>
            </p:nvCxnSpPr>
            <p:spPr>
              <a:xfrm flipH="1" flipV="1">
                <a:off x="3699322" y="4057433"/>
                <a:ext cx="476323" cy="55630"/>
              </a:xfrm>
              <a:prstGeom prst="line">
                <a:avLst/>
              </a:prstGeom>
              <a:noFill/>
              <a:ln w="25400" cap="flat" cmpd="sng" algn="ctr">
                <a:solidFill>
                  <a:sysClr val="windowText" lastClr="000000"/>
                </a:solidFill>
                <a:prstDash val="dash"/>
              </a:ln>
              <a:effectLst/>
            </p:spPr>
          </p:cxnSp>
          <p:cxnSp>
            <p:nvCxnSpPr>
              <p:cNvPr id="112" name="Straight Connector 111">
                <a:extLst>
                  <a:ext uri="{FF2B5EF4-FFF2-40B4-BE49-F238E27FC236}">
                    <a16:creationId xmlns:a16="http://schemas.microsoft.com/office/drawing/2014/main" id="{7A541249-6E37-D656-9ACB-0D630F39CDFF}"/>
                  </a:ext>
                </a:extLst>
              </p:cNvPr>
              <p:cNvCxnSpPr>
                <a:cxnSpLocks/>
              </p:cNvCxnSpPr>
              <p:nvPr/>
            </p:nvCxnSpPr>
            <p:spPr>
              <a:xfrm flipH="1" flipV="1">
                <a:off x="4412068" y="2635419"/>
                <a:ext cx="166886" cy="438078"/>
              </a:xfrm>
              <a:prstGeom prst="line">
                <a:avLst/>
              </a:prstGeom>
              <a:noFill/>
              <a:ln w="25400" cap="flat" cmpd="sng" algn="ctr">
                <a:solidFill>
                  <a:sysClr val="windowText" lastClr="000000"/>
                </a:solidFill>
                <a:prstDash val="dash"/>
              </a:ln>
              <a:effectLst/>
            </p:spPr>
          </p:cxnSp>
          <p:cxnSp>
            <p:nvCxnSpPr>
              <p:cNvPr id="113" name="Straight Connector 112">
                <a:extLst>
                  <a:ext uri="{FF2B5EF4-FFF2-40B4-BE49-F238E27FC236}">
                    <a16:creationId xmlns:a16="http://schemas.microsoft.com/office/drawing/2014/main" id="{4875A7F2-57AC-10B8-BD2C-07768057DC9D}"/>
                  </a:ext>
                </a:extLst>
              </p:cNvPr>
              <p:cNvCxnSpPr>
                <a:cxnSpLocks/>
              </p:cNvCxnSpPr>
              <p:nvPr/>
            </p:nvCxnSpPr>
            <p:spPr>
              <a:xfrm>
                <a:off x="5257156" y="2535574"/>
                <a:ext cx="41496" cy="478817"/>
              </a:xfrm>
              <a:prstGeom prst="line">
                <a:avLst/>
              </a:prstGeom>
              <a:noFill/>
              <a:ln w="25400" cap="flat" cmpd="sng" algn="ctr">
                <a:solidFill>
                  <a:sysClr val="windowText" lastClr="000000"/>
                </a:solidFill>
                <a:prstDash val="dash"/>
              </a:ln>
              <a:effectLst/>
            </p:spPr>
          </p:cxnSp>
        </p:grpSp>
        <p:grpSp>
          <p:nvGrpSpPr>
            <p:cNvPr id="80" name="Group 79">
              <a:extLst>
                <a:ext uri="{FF2B5EF4-FFF2-40B4-BE49-F238E27FC236}">
                  <a16:creationId xmlns:a16="http://schemas.microsoft.com/office/drawing/2014/main" id="{63F95D74-A654-B044-8BFF-C0CFA8FDE9E1}"/>
                </a:ext>
              </a:extLst>
            </p:cNvPr>
            <p:cNvGrpSpPr/>
            <p:nvPr/>
          </p:nvGrpSpPr>
          <p:grpSpPr>
            <a:xfrm>
              <a:off x="4217366" y="2968126"/>
              <a:ext cx="3124867" cy="2956778"/>
              <a:chOff x="4763861" y="3269637"/>
              <a:chExt cx="3124867" cy="2956778"/>
            </a:xfrm>
          </p:grpSpPr>
          <p:sp>
            <p:nvSpPr>
              <p:cNvPr id="93" name="Freeform 172">
                <a:extLst>
                  <a:ext uri="{FF2B5EF4-FFF2-40B4-BE49-F238E27FC236}">
                    <a16:creationId xmlns:a16="http://schemas.microsoft.com/office/drawing/2014/main" id="{23F137ED-B296-4005-14E5-59A1F3E9E735}"/>
                  </a:ext>
                </a:extLst>
              </p:cNvPr>
              <p:cNvSpPr/>
              <p:nvPr/>
            </p:nvSpPr>
            <p:spPr>
              <a:xfrm>
                <a:off x="4763861" y="3269637"/>
                <a:ext cx="3124526" cy="2950397"/>
              </a:xfrm>
              <a:custGeom>
                <a:avLst/>
                <a:gdLst>
                  <a:gd name="connsiteX0" fmla="*/ 724619 w 3502325"/>
                  <a:gd name="connsiteY0" fmla="*/ 3289540 h 3289540"/>
                  <a:gd name="connsiteX1" fmla="*/ 0 w 3502325"/>
                  <a:gd name="connsiteY1" fmla="*/ 3283789 h 3289540"/>
                  <a:gd name="connsiteX2" fmla="*/ 339306 w 3502325"/>
                  <a:gd name="connsiteY2" fmla="*/ 471577 h 3289540"/>
                  <a:gd name="connsiteX3" fmla="*/ 3502325 w 3502325"/>
                  <a:gd name="connsiteY3" fmla="*/ 0 h 3289540"/>
                  <a:gd name="connsiteX4" fmla="*/ 3496574 w 3502325"/>
                  <a:gd name="connsiteY4" fmla="*/ 862641 h 3289540"/>
                  <a:gd name="connsiteX5" fmla="*/ 1000664 w 3502325"/>
                  <a:gd name="connsiteY5" fmla="*/ 1173192 h 3289540"/>
                  <a:gd name="connsiteX6" fmla="*/ 724619 w 3502325"/>
                  <a:gd name="connsiteY6" fmla="*/ 3289540 h 3289540"/>
                  <a:gd name="connsiteX0" fmla="*/ 715951 w 3493657"/>
                  <a:gd name="connsiteY0" fmla="*/ 3289540 h 3289540"/>
                  <a:gd name="connsiteX1" fmla="*/ 0 w 3493657"/>
                  <a:gd name="connsiteY1" fmla="*/ 3275122 h 3289540"/>
                  <a:gd name="connsiteX2" fmla="*/ 330638 w 3493657"/>
                  <a:gd name="connsiteY2" fmla="*/ 471577 h 3289540"/>
                  <a:gd name="connsiteX3" fmla="*/ 3493657 w 3493657"/>
                  <a:gd name="connsiteY3" fmla="*/ 0 h 3289540"/>
                  <a:gd name="connsiteX4" fmla="*/ 3487906 w 3493657"/>
                  <a:gd name="connsiteY4" fmla="*/ 862641 h 3289540"/>
                  <a:gd name="connsiteX5" fmla="*/ 991996 w 3493657"/>
                  <a:gd name="connsiteY5" fmla="*/ 1173192 h 3289540"/>
                  <a:gd name="connsiteX6" fmla="*/ 715951 w 3493657"/>
                  <a:gd name="connsiteY6" fmla="*/ 3289540 h 3289540"/>
                  <a:gd name="connsiteX0" fmla="*/ 728952 w 3493657"/>
                  <a:gd name="connsiteY0" fmla="*/ 3285207 h 3285207"/>
                  <a:gd name="connsiteX1" fmla="*/ 0 w 3493657"/>
                  <a:gd name="connsiteY1" fmla="*/ 3275122 h 3285207"/>
                  <a:gd name="connsiteX2" fmla="*/ 330638 w 3493657"/>
                  <a:gd name="connsiteY2" fmla="*/ 471577 h 3285207"/>
                  <a:gd name="connsiteX3" fmla="*/ 3493657 w 3493657"/>
                  <a:gd name="connsiteY3" fmla="*/ 0 h 3285207"/>
                  <a:gd name="connsiteX4" fmla="*/ 3487906 w 3493657"/>
                  <a:gd name="connsiteY4" fmla="*/ 862641 h 3285207"/>
                  <a:gd name="connsiteX5" fmla="*/ 991996 w 3493657"/>
                  <a:gd name="connsiteY5" fmla="*/ 1173192 h 3285207"/>
                  <a:gd name="connsiteX6" fmla="*/ 728952 w 3493657"/>
                  <a:gd name="connsiteY6" fmla="*/ 3285207 h 3285207"/>
                  <a:gd name="connsiteX0" fmla="*/ 760368 w 3525073"/>
                  <a:gd name="connsiteY0" fmla="*/ 3285207 h 3285207"/>
                  <a:gd name="connsiteX1" fmla="*/ 0 w 3525073"/>
                  <a:gd name="connsiteY1" fmla="*/ 3279049 h 3285207"/>
                  <a:gd name="connsiteX2" fmla="*/ 362054 w 3525073"/>
                  <a:gd name="connsiteY2" fmla="*/ 471577 h 3285207"/>
                  <a:gd name="connsiteX3" fmla="*/ 3525073 w 3525073"/>
                  <a:gd name="connsiteY3" fmla="*/ 0 h 3285207"/>
                  <a:gd name="connsiteX4" fmla="*/ 3519322 w 3525073"/>
                  <a:gd name="connsiteY4" fmla="*/ 862641 h 3285207"/>
                  <a:gd name="connsiteX5" fmla="*/ 1023412 w 3525073"/>
                  <a:gd name="connsiteY5" fmla="*/ 1173192 h 3285207"/>
                  <a:gd name="connsiteX6" fmla="*/ 760368 w 3525073"/>
                  <a:gd name="connsiteY6" fmla="*/ 3285207 h 3285207"/>
                  <a:gd name="connsiteX0" fmla="*/ 760368 w 3525073"/>
                  <a:gd name="connsiteY0" fmla="*/ 3285207 h 3285207"/>
                  <a:gd name="connsiteX1" fmla="*/ 0 w 3525073"/>
                  <a:gd name="connsiteY1" fmla="*/ 3279049 h 3285207"/>
                  <a:gd name="connsiteX2" fmla="*/ 338492 w 3525073"/>
                  <a:gd name="connsiteY2" fmla="*/ 393040 h 3285207"/>
                  <a:gd name="connsiteX3" fmla="*/ 3525073 w 3525073"/>
                  <a:gd name="connsiteY3" fmla="*/ 0 h 3285207"/>
                  <a:gd name="connsiteX4" fmla="*/ 3519322 w 3525073"/>
                  <a:gd name="connsiteY4" fmla="*/ 862641 h 3285207"/>
                  <a:gd name="connsiteX5" fmla="*/ 1023412 w 3525073"/>
                  <a:gd name="connsiteY5" fmla="*/ 1173192 h 3285207"/>
                  <a:gd name="connsiteX6" fmla="*/ 760368 w 3525073"/>
                  <a:gd name="connsiteY6" fmla="*/ 3285207 h 3285207"/>
                  <a:gd name="connsiteX0" fmla="*/ 760368 w 3529000"/>
                  <a:gd name="connsiteY0" fmla="*/ 3332330 h 3332330"/>
                  <a:gd name="connsiteX1" fmla="*/ 0 w 3529000"/>
                  <a:gd name="connsiteY1" fmla="*/ 3326172 h 3332330"/>
                  <a:gd name="connsiteX2" fmla="*/ 338492 w 3529000"/>
                  <a:gd name="connsiteY2" fmla="*/ 440163 h 3332330"/>
                  <a:gd name="connsiteX3" fmla="*/ 3529000 w 3529000"/>
                  <a:gd name="connsiteY3" fmla="*/ 0 h 3332330"/>
                  <a:gd name="connsiteX4" fmla="*/ 3519322 w 3529000"/>
                  <a:gd name="connsiteY4" fmla="*/ 909764 h 3332330"/>
                  <a:gd name="connsiteX5" fmla="*/ 1023412 w 3529000"/>
                  <a:gd name="connsiteY5" fmla="*/ 1220315 h 3332330"/>
                  <a:gd name="connsiteX6" fmla="*/ 760368 w 3529000"/>
                  <a:gd name="connsiteY6" fmla="*/ 3332330 h 333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000" h="3332330">
                    <a:moveTo>
                      <a:pt x="760368" y="3332330"/>
                    </a:moveTo>
                    <a:lnTo>
                      <a:pt x="0" y="3326172"/>
                    </a:lnTo>
                    <a:lnTo>
                      <a:pt x="338492" y="440163"/>
                    </a:lnTo>
                    <a:lnTo>
                      <a:pt x="3529000" y="0"/>
                    </a:lnTo>
                    <a:lnTo>
                      <a:pt x="3519322" y="909764"/>
                    </a:lnTo>
                    <a:lnTo>
                      <a:pt x="1023412" y="1220315"/>
                    </a:lnTo>
                    <a:lnTo>
                      <a:pt x="760368" y="3332330"/>
                    </a:lnTo>
                    <a:close/>
                  </a:path>
                </a:pathLst>
              </a:custGeom>
              <a:solidFill>
                <a:srgbClr val="FF6B74"/>
              </a:solidFill>
              <a:ln w="25400" cap="flat" cmpd="sng" algn="ctr">
                <a:solidFill>
                  <a:sysClr val="windowText" lastClr="000000"/>
                </a:solidFill>
                <a:prstDash val="dash"/>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94" name="Group 93">
                <a:extLst>
                  <a:ext uri="{FF2B5EF4-FFF2-40B4-BE49-F238E27FC236}">
                    <a16:creationId xmlns:a16="http://schemas.microsoft.com/office/drawing/2014/main" id="{0D3D57F6-C96A-0296-8966-B61A240C7169}"/>
                  </a:ext>
                </a:extLst>
              </p:cNvPr>
              <p:cNvGrpSpPr/>
              <p:nvPr/>
            </p:nvGrpSpPr>
            <p:grpSpPr>
              <a:xfrm>
                <a:off x="5363895" y="3921162"/>
                <a:ext cx="2524833" cy="2305253"/>
                <a:chOff x="4554131" y="2953878"/>
                <a:chExt cx="3509308" cy="3204113"/>
              </a:xfrm>
            </p:grpSpPr>
            <p:sp>
              <p:nvSpPr>
                <p:cNvPr id="102" name="Freeform 181">
                  <a:extLst>
                    <a:ext uri="{FF2B5EF4-FFF2-40B4-BE49-F238E27FC236}">
                      <a16:creationId xmlns:a16="http://schemas.microsoft.com/office/drawing/2014/main" id="{86998C98-E864-F58D-E4DB-971800142564}"/>
                    </a:ext>
                  </a:extLst>
                </p:cNvPr>
                <p:cNvSpPr/>
                <p:nvPr/>
              </p:nvSpPr>
              <p:spPr>
                <a:xfrm>
                  <a:off x="4554131" y="2953878"/>
                  <a:ext cx="3509308" cy="3190106"/>
                </a:xfrm>
                <a:custGeom>
                  <a:avLst/>
                  <a:gdLst>
                    <a:gd name="connsiteX0" fmla="*/ 162045 w 3495554"/>
                    <a:gd name="connsiteY0" fmla="*/ 289367 h 3171463"/>
                    <a:gd name="connsiteX1" fmla="*/ 0 w 3495554"/>
                    <a:gd name="connsiteY1" fmla="*/ 3171463 h 3171463"/>
                    <a:gd name="connsiteX2" fmla="*/ 3495554 w 3495554"/>
                    <a:gd name="connsiteY2" fmla="*/ 3171463 h 3171463"/>
                    <a:gd name="connsiteX3" fmla="*/ 3495554 w 3495554"/>
                    <a:gd name="connsiteY3" fmla="*/ 0 h 3171463"/>
                    <a:gd name="connsiteX4" fmla="*/ 162045 w 3495554"/>
                    <a:gd name="connsiteY4" fmla="*/ 289367 h 3171463"/>
                    <a:gd name="connsiteX0" fmla="*/ 174285 w 3495554"/>
                    <a:gd name="connsiteY0" fmla="*/ 232820 h 3171463"/>
                    <a:gd name="connsiteX1" fmla="*/ 0 w 3495554"/>
                    <a:gd name="connsiteY1" fmla="*/ 3171463 h 3171463"/>
                    <a:gd name="connsiteX2" fmla="*/ 3495554 w 3495554"/>
                    <a:gd name="connsiteY2" fmla="*/ 3171463 h 3171463"/>
                    <a:gd name="connsiteX3" fmla="*/ 3495554 w 3495554"/>
                    <a:gd name="connsiteY3" fmla="*/ 0 h 3171463"/>
                    <a:gd name="connsiteX4" fmla="*/ 174285 w 3495554"/>
                    <a:gd name="connsiteY4" fmla="*/ 232820 h 3171463"/>
                    <a:gd name="connsiteX0" fmla="*/ 174285 w 3495554"/>
                    <a:gd name="connsiteY0" fmla="*/ 415024 h 3353667"/>
                    <a:gd name="connsiteX1" fmla="*/ 0 w 3495554"/>
                    <a:gd name="connsiteY1" fmla="*/ 3353667 h 3353667"/>
                    <a:gd name="connsiteX2" fmla="*/ 3495554 w 3495554"/>
                    <a:gd name="connsiteY2" fmla="*/ 3353667 h 3353667"/>
                    <a:gd name="connsiteX3" fmla="*/ 3483314 w 3495554"/>
                    <a:gd name="connsiteY3" fmla="*/ 0 h 3353667"/>
                    <a:gd name="connsiteX4" fmla="*/ 174285 w 3495554"/>
                    <a:gd name="connsiteY4" fmla="*/ 415024 h 3353667"/>
                    <a:gd name="connsiteX0" fmla="*/ 272201 w 3593470"/>
                    <a:gd name="connsiteY0" fmla="*/ 415024 h 3353667"/>
                    <a:gd name="connsiteX1" fmla="*/ 0 w 3593470"/>
                    <a:gd name="connsiteY1" fmla="*/ 3353667 h 3353667"/>
                    <a:gd name="connsiteX2" fmla="*/ 3593470 w 3593470"/>
                    <a:gd name="connsiteY2" fmla="*/ 3353667 h 3353667"/>
                    <a:gd name="connsiteX3" fmla="*/ 3581230 w 3593470"/>
                    <a:gd name="connsiteY3" fmla="*/ 0 h 3353667"/>
                    <a:gd name="connsiteX4" fmla="*/ 272201 w 3593470"/>
                    <a:gd name="connsiteY4" fmla="*/ 415024 h 335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470" h="3353667">
                      <a:moveTo>
                        <a:pt x="272201" y="415024"/>
                      </a:moveTo>
                      <a:lnTo>
                        <a:pt x="0" y="3353667"/>
                      </a:lnTo>
                      <a:lnTo>
                        <a:pt x="3593470" y="3353667"/>
                      </a:lnTo>
                      <a:lnTo>
                        <a:pt x="3581230" y="0"/>
                      </a:lnTo>
                      <a:lnTo>
                        <a:pt x="272201" y="415024"/>
                      </a:lnTo>
                      <a:close/>
                    </a:path>
                  </a:pathLst>
                </a:custGeom>
                <a:solidFill>
                  <a:srgbClr val="3C6FFF"/>
                </a:solid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03" name="Straight Connector 102">
                  <a:extLst>
                    <a:ext uri="{FF2B5EF4-FFF2-40B4-BE49-F238E27FC236}">
                      <a16:creationId xmlns:a16="http://schemas.microsoft.com/office/drawing/2014/main" id="{2433F061-9696-734C-137F-0A9F688AA7D7}"/>
                    </a:ext>
                  </a:extLst>
                </p:cNvPr>
                <p:cNvCxnSpPr>
                  <a:cxnSpLocks/>
                </p:cNvCxnSpPr>
                <p:nvPr/>
              </p:nvCxnSpPr>
              <p:spPr>
                <a:xfrm flipV="1">
                  <a:off x="5562600" y="3260582"/>
                  <a:ext cx="79773" cy="2889900"/>
                </a:xfrm>
                <a:prstGeom prst="line">
                  <a:avLst/>
                </a:prstGeom>
                <a:noFill/>
                <a:ln w="25400" cap="flat" cmpd="sng" algn="ctr">
                  <a:solidFill>
                    <a:srgbClr val="000000"/>
                  </a:solidFill>
                  <a:prstDash val="solid"/>
                </a:ln>
                <a:effectLst/>
              </p:spPr>
            </p:cxnSp>
            <p:cxnSp>
              <p:nvCxnSpPr>
                <p:cNvPr id="104" name="Straight Connector 103">
                  <a:extLst>
                    <a:ext uri="{FF2B5EF4-FFF2-40B4-BE49-F238E27FC236}">
                      <a16:creationId xmlns:a16="http://schemas.microsoft.com/office/drawing/2014/main" id="{934F3ECD-791D-57F8-63BA-A5867E75F0E7}"/>
                    </a:ext>
                  </a:extLst>
                </p:cNvPr>
                <p:cNvCxnSpPr>
                  <a:cxnSpLocks/>
                </p:cNvCxnSpPr>
                <p:nvPr/>
              </p:nvCxnSpPr>
              <p:spPr>
                <a:xfrm flipV="1">
                  <a:off x="6765215" y="3090964"/>
                  <a:ext cx="48823" cy="3067027"/>
                </a:xfrm>
                <a:prstGeom prst="line">
                  <a:avLst/>
                </a:prstGeom>
                <a:noFill/>
                <a:ln w="25400" cap="flat" cmpd="sng" algn="ctr">
                  <a:solidFill>
                    <a:srgbClr val="000000"/>
                  </a:solidFill>
                  <a:prstDash val="solid"/>
                </a:ln>
                <a:effectLst/>
              </p:spPr>
            </p:cxnSp>
            <p:cxnSp>
              <p:nvCxnSpPr>
                <p:cNvPr id="105" name="Straight Connector 104">
                  <a:extLst>
                    <a:ext uri="{FF2B5EF4-FFF2-40B4-BE49-F238E27FC236}">
                      <a16:creationId xmlns:a16="http://schemas.microsoft.com/office/drawing/2014/main" id="{1DDE9BFA-AF6B-AC14-9641-CBE8B338DDFA}"/>
                    </a:ext>
                  </a:extLst>
                </p:cNvPr>
                <p:cNvCxnSpPr>
                  <a:cxnSpLocks/>
                </p:cNvCxnSpPr>
                <p:nvPr/>
              </p:nvCxnSpPr>
              <p:spPr>
                <a:xfrm flipV="1">
                  <a:off x="4756168" y="3968775"/>
                  <a:ext cx="3291379" cy="211432"/>
                </a:xfrm>
                <a:prstGeom prst="line">
                  <a:avLst/>
                </a:prstGeom>
                <a:noFill/>
                <a:ln w="25400" cap="flat" cmpd="sng" algn="ctr">
                  <a:solidFill>
                    <a:srgbClr val="000000"/>
                  </a:solidFill>
                  <a:prstDash val="solid"/>
                </a:ln>
                <a:effectLst/>
              </p:spPr>
            </p:cxnSp>
            <p:cxnSp>
              <p:nvCxnSpPr>
                <p:cNvPr id="106" name="Straight Connector 105">
                  <a:extLst>
                    <a:ext uri="{FF2B5EF4-FFF2-40B4-BE49-F238E27FC236}">
                      <a16:creationId xmlns:a16="http://schemas.microsoft.com/office/drawing/2014/main" id="{6B7FCADE-6742-528C-564A-C59E7A3BBBD4}"/>
                    </a:ext>
                  </a:extLst>
                </p:cNvPr>
                <p:cNvCxnSpPr>
                  <a:cxnSpLocks/>
                </p:cNvCxnSpPr>
                <p:nvPr/>
              </p:nvCxnSpPr>
              <p:spPr>
                <a:xfrm flipV="1">
                  <a:off x="4635234" y="5141593"/>
                  <a:ext cx="3412313" cy="83277"/>
                </a:xfrm>
                <a:prstGeom prst="line">
                  <a:avLst/>
                </a:prstGeom>
                <a:noFill/>
                <a:ln w="25400" cap="flat" cmpd="sng" algn="ctr">
                  <a:solidFill>
                    <a:srgbClr val="000000"/>
                  </a:solidFill>
                  <a:prstDash val="solid"/>
                </a:ln>
                <a:effectLst/>
              </p:spPr>
            </p:cxnSp>
          </p:grpSp>
          <p:cxnSp>
            <p:nvCxnSpPr>
              <p:cNvPr id="95" name="Straight Connector 94">
                <a:extLst>
                  <a:ext uri="{FF2B5EF4-FFF2-40B4-BE49-F238E27FC236}">
                    <a16:creationId xmlns:a16="http://schemas.microsoft.com/office/drawing/2014/main" id="{B635F33F-1609-E4CF-FCA3-EC0468C9A26D}"/>
                  </a:ext>
                </a:extLst>
              </p:cNvPr>
              <p:cNvCxnSpPr>
                <a:cxnSpLocks/>
              </p:cNvCxnSpPr>
              <p:nvPr/>
            </p:nvCxnSpPr>
            <p:spPr>
              <a:xfrm flipH="1">
                <a:off x="4924425" y="4803465"/>
                <a:ext cx="573737" cy="28885"/>
              </a:xfrm>
              <a:prstGeom prst="line">
                <a:avLst/>
              </a:prstGeom>
              <a:noFill/>
              <a:ln w="25400" cap="flat" cmpd="sng" algn="ctr">
                <a:solidFill>
                  <a:sysClr val="windowText" lastClr="000000"/>
                </a:solidFill>
                <a:prstDash val="dash"/>
              </a:ln>
              <a:effectLst/>
            </p:spPr>
          </p:cxnSp>
          <p:cxnSp>
            <p:nvCxnSpPr>
              <p:cNvPr id="96" name="Straight Connector 95">
                <a:extLst>
                  <a:ext uri="{FF2B5EF4-FFF2-40B4-BE49-F238E27FC236}">
                    <a16:creationId xmlns:a16="http://schemas.microsoft.com/office/drawing/2014/main" id="{AB24468E-88EE-817F-7D68-08BD1E6EA6F9}"/>
                  </a:ext>
                </a:extLst>
              </p:cNvPr>
              <p:cNvCxnSpPr>
                <a:cxnSpLocks/>
              </p:cNvCxnSpPr>
              <p:nvPr/>
            </p:nvCxnSpPr>
            <p:spPr>
              <a:xfrm flipH="1">
                <a:off x="4841875" y="5557081"/>
                <a:ext cx="584784" cy="2344"/>
              </a:xfrm>
              <a:prstGeom prst="line">
                <a:avLst/>
              </a:prstGeom>
              <a:noFill/>
              <a:ln w="25400" cap="flat" cmpd="sng" algn="ctr">
                <a:solidFill>
                  <a:sysClr val="windowText" lastClr="000000"/>
                </a:solidFill>
                <a:prstDash val="dash"/>
              </a:ln>
              <a:effectLst/>
            </p:spPr>
          </p:cxnSp>
          <p:cxnSp>
            <p:nvCxnSpPr>
              <p:cNvPr id="97" name="Straight Connector 96">
                <a:extLst>
                  <a:ext uri="{FF2B5EF4-FFF2-40B4-BE49-F238E27FC236}">
                    <a16:creationId xmlns:a16="http://schemas.microsoft.com/office/drawing/2014/main" id="{EAF92488-2FF1-3C2B-B57A-8EA47B806703}"/>
                  </a:ext>
                </a:extLst>
              </p:cNvPr>
              <p:cNvCxnSpPr>
                <a:cxnSpLocks/>
              </p:cNvCxnSpPr>
              <p:nvPr/>
            </p:nvCxnSpPr>
            <p:spPr>
              <a:xfrm flipH="1">
                <a:off x="4987925" y="4206875"/>
                <a:ext cx="565150" cy="66675"/>
              </a:xfrm>
              <a:prstGeom prst="line">
                <a:avLst/>
              </a:prstGeom>
              <a:noFill/>
              <a:ln w="25400" cap="flat" cmpd="sng" algn="ctr">
                <a:solidFill>
                  <a:sysClr val="windowText" lastClr="000000"/>
                </a:solidFill>
                <a:prstDash val="dash"/>
              </a:ln>
              <a:effectLst/>
            </p:spPr>
          </p:cxnSp>
          <p:cxnSp>
            <p:nvCxnSpPr>
              <p:cNvPr id="98" name="Straight Connector 97">
                <a:extLst>
                  <a:ext uri="{FF2B5EF4-FFF2-40B4-BE49-F238E27FC236}">
                    <a16:creationId xmlns:a16="http://schemas.microsoft.com/office/drawing/2014/main" id="{EE19F294-E292-0F8F-D499-FB44CF71E375}"/>
                  </a:ext>
                </a:extLst>
              </p:cNvPr>
              <p:cNvCxnSpPr>
                <a:cxnSpLocks/>
              </p:cNvCxnSpPr>
              <p:nvPr/>
            </p:nvCxnSpPr>
            <p:spPr>
              <a:xfrm flipV="1">
                <a:off x="6988175" y="3397250"/>
                <a:ext cx="9525" cy="641351"/>
              </a:xfrm>
              <a:prstGeom prst="line">
                <a:avLst/>
              </a:prstGeom>
              <a:noFill/>
              <a:ln w="25400" cap="flat" cmpd="sng" algn="ctr">
                <a:solidFill>
                  <a:sysClr val="windowText" lastClr="000000"/>
                </a:solidFill>
                <a:prstDash val="dash"/>
              </a:ln>
              <a:effectLst/>
            </p:spPr>
          </p:cxnSp>
          <p:cxnSp>
            <p:nvCxnSpPr>
              <p:cNvPr id="99" name="Straight Connector 98">
                <a:extLst>
                  <a:ext uri="{FF2B5EF4-FFF2-40B4-BE49-F238E27FC236}">
                    <a16:creationId xmlns:a16="http://schemas.microsoft.com/office/drawing/2014/main" id="{0683160F-F565-EEDB-5E03-BF3E1282166C}"/>
                  </a:ext>
                </a:extLst>
              </p:cNvPr>
              <p:cNvCxnSpPr>
                <a:cxnSpLocks/>
              </p:cNvCxnSpPr>
              <p:nvPr/>
            </p:nvCxnSpPr>
            <p:spPr>
              <a:xfrm flipV="1">
                <a:off x="6146850" y="3502025"/>
                <a:ext cx="28525" cy="637291"/>
              </a:xfrm>
              <a:prstGeom prst="line">
                <a:avLst/>
              </a:prstGeom>
              <a:noFill/>
              <a:ln w="25400" cap="flat" cmpd="sng" algn="ctr">
                <a:solidFill>
                  <a:sysClr val="windowText" lastClr="000000"/>
                </a:solidFill>
                <a:prstDash val="dash"/>
              </a:ln>
              <a:effectLst/>
            </p:spPr>
          </p:cxnSp>
          <p:cxnSp>
            <p:nvCxnSpPr>
              <p:cNvPr id="100" name="Straight Connector 99">
                <a:extLst>
                  <a:ext uri="{FF2B5EF4-FFF2-40B4-BE49-F238E27FC236}">
                    <a16:creationId xmlns:a16="http://schemas.microsoft.com/office/drawing/2014/main" id="{C487E529-C648-7B8D-5F3C-D39F24AAAA1E}"/>
                  </a:ext>
                </a:extLst>
              </p:cNvPr>
              <p:cNvCxnSpPr>
                <a:cxnSpLocks/>
              </p:cNvCxnSpPr>
              <p:nvPr/>
            </p:nvCxnSpPr>
            <p:spPr>
              <a:xfrm flipV="1">
                <a:off x="5554782" y="3584575"/>
                <a:ext cx="45918" cy="619791"/>
              </a:xfrm>
              <a:prstGeom prst="line">
                <a:avLst/>
              </a:prstGeom>
              <a:noFill/>
              <a:ln w="25400" cap="flat" cmpd="sng" algn="ctr">
                <a:solidFill>
                  <a:sysClr val="windowText" lastClr="000000"/>
                </a:solidFill>
                <a:prstDash val="dash"/>
              </a:ln>
              <a:effectLst/>
            </p:spPr>
          </p:cxnSp>
          <p:sp>
            <p:nvSpPr>
              <p:cNvPr id="101" name="Freeform 180">
                <a:extLst>
                  <a:ext uri="{FF2B5EF4-FFF2-40B4-BE49-F238E27FC236}">
                    <a16:creationId xmlns:a16="http://schemas.microsoft.com/office/drawing/2014/main" id="{90A55ED6-6A0E-791B-C136-8CC98042E05C}"/>
                  </a:ext>
                </a:extLst>
              </p:cNvPr>
              <p:cNvSpPr/>
              <p:nvPr/>
            </p:nvSpPr>
            <p:spPr>
              <a:xfrm>
                <a:off x="4991581" y="3585091"/>
                <a:ext cx="614765" cy="686976"/>
              </a:xfrm>
              <a:custGeom>
                <a:avLst/>
                <a:gdLst>
                  <a:gd name="connsiteX0" fmla="*/ 33130 w 556591"/>
                  <a:gd name="connsiteY0" fmla="*/ 33130 h 576469"/>
                  <a:gd name="connsiteX1" fmla="*/ 556591 w 556591"/>
                  <a:gd name="connsiteY1" fmla="*/ 0 h 576469"/>
                  <a:gd name="connsiteX2" fmla="*/ 523461 w 556591"/>
                  <a:gd name="connsiteY2" fmla="*/ 543339 h 576469"/>
                  <a:gd name="connsiteX3" fmla="*/ 0 w 556591"/>
                  <a:gd name="connsiteY3" fmla="*/ 576469 h 576469"/>
                  <a:gd name="connsiteX4" fmla="*/ 33130 w 556591"/>
                  <a:gd name="connsiteY4" fmla="*/ 33130 h 576469"/>
                  <a:gd name="connsiteX0" fmla="*/ 33130 w 556591"/>
                  <a:gd name="connsiteY0" fmla="*/ 33130 h 576469"/>
                  <a:gd name="connsiteX1" fmla="*/ 556591 w 556591"/>
                  <a:gd name="connsiteY1" fmla="*/ 0 h 576469"/>
                  <a:gd name="connsiteX2" fmla="*/ 532986 w 556591"/>
                  <a:gd name="connsiteY2" fmla="*/ 530639 h 576469"/>
                  <a:gd name="connsiteX3" fmla="*/ 0 w 556591"/>
                  <a:gd name="connsiteY3" fmla="*/ 576469 h 576469"/>
                  <a:gd name="connsiteX4" fmla="*/ 33130 w 556591"/>
                  <a:gd name="connsiteY4" fmla="*/ 33130 h 576469"/>
                  <a:gd name="connsiteX0" fmla="*/ 26780 w 550241"/>
                  <a:gd name="connsiteY0" fmla="*/ 33130 h 563769"/>
                  <a:gd name="connsiteX1" fmla="*/ 550241 w 550241"/>
                  <a:gd name="connsiteY1" fmla="*/ 0 h 563769"/>
                  <a:gd name="connsiteX2" fmla="*/ 526636 w 550241"/>
                  <a:gd name="connsiteY2" fmla="*/ 530639 h 563769"/>
                  <a:gd name="connsiteX3" fmla="*/ 0 w 550241"/>
                  <a:gd name="connsiteY3" fmla="*/ 563769 h 563769"/>
                  <a:gd name="connsiteX4" fmla="*/ 26780 w 550241"/>
                  <a:gd name="connsiteY4" fmla="*/ 33130 h 563769"/>
                  <a:gd name="connsiteX0" fmla="*/ 20430 w 543891"/>
                  <a:gd name="connsiteY0" fmla="*/ 33130 h 573294"/>
                  <a:gd name="connsiteX1" fmla="*/ 543891 w 543891"/>
                  <a:gd name="connsiteY1" fmla="*/ 0 h 573294"/>
                  <a:gd name="connsiteX2" fmla="*/ 520286 w 543891"/>
                  <a:gd name="connsiteY2" fmla="*/ 530639 h 573294"/>
                  <a:gd name="connsiteX3" fmla="*/ 0 w 543891"/>
                  <a:gd name="connsiteY3" fmla="*/ 573294 h 573294"/>
                  <a:gd name="connsiteX4" fmla="*/ 20430 w 543891"/>
                  <a:gd name="connsiteY4" fmla="*/ 33130 h 573294"/>
                  <a:gd name="connsiteX0" fmla="*/ 26780 w 550241"/>
                  <a:gd name="connsiteY0" fmla="*/ 33130 h 560594"/>
                  <a:gd name="connsiteX1" fmla="*/ 550241 w 550241"/>
                  <a:gd name="connsiteY1" fmla="*/ 0 h 560594"/>
                  <a:gd name="connsiteX2" fmla="*/ 526636 w 550241"/>
                  <a:gd name="connsiteY2" fmla="*/ 530639 h 560594"/>
                  <a:gd name="connsiteX3" fmla="*/ 0 w 550241"/>
                  <a:gd name="connsiteY3" fmla="*/ 560594 h 560594"/>
                  <a:gd name="connsiteX4" fmla="*/ 26780 w 550241"/>
                  <a:gd name="connsiteY4" fmla="*/ 33130 h 560594"/>
                  <a:gd name="connsiteX0" fmla="*/ 14080 w 537541"/>
                  <a:gd name="connsiteY0" fmla="*/ 33130 h 573294"/>
                  <a:gd name="connsiteX1" fmla="*/ 537541 w 537541"/>
                  <a:gd name="connsiteY1" fmla="*/ 0 h 573294"/>
                  <a:gd name="connsiteX2" fmla="*/ 513936 w 537541"/>
                  <a:gd name="connsiteY2" fmla="*/ 530639 h 573294"/>
                  <a:gd name="connsiteX3" fmla="*/ 0 w 537541"/>
                  <a:gd name="connsiteY3" fmla="*/ 573294 h 573294"/>
                  <a:gd name="connsiteX4" fmla="*/ 14080 w 537541"/>
                  <a:gd name="connsiteY4" fmla="*/ 33130 h 573294"/>
                  <a:gd name="connsiteX0" fmla="*/ 26780 w 550241"/>
                  <a:gd name="connsiteY0" fmla="*/ 33130 h 576469"/>
                  <a:gd name="connsiteX1" fmla="*/ 550241 w 550241"/>
                  <a:gd name="connsiteY1" fmla="*/ 0 h 576469"/>
                  <a:gd name="connsiteX2" fmla="*/ 526636 w 550241"/>
                  <a:gd name="connsiteY2" fmla="*/ 530639 h 576469"/>
                  <a:gd name="connsiteX3" fmla="*/ 0 w 550241"/>
                  <a:gd name="connsiteY3" fmla="*/ 576469 h 576469"/>
                  <a:gd name="connsiteX4" fmla="*/ 26780 w 550241"/>
                  <a:gd name="connsiteY4" fmla="*/ 33130 h 576469"/>
                  <a:gd name="connsiteX0" fmla="*/ 65377 w 588838"/>
                  <a:gd name="connsiteY0" fmla="*/ 33130 h 746297"/>
                  <a:gd name="connsiteX1" fmla="*/ 588838 w 588838"/>
                  <a:gd name="connsiteY1" fmla="*/ 0 h 746297"/>
                  <a:gd name="connsiteX2" fmla="*/ 565233 w 588838"/>
                  <a:gd name="connsiteY2" fmla="*/ 530639 h 746297"/>
                  <a:gd name="connsiteX3" fmla="*/ 0 w 588838"/>
                  <a:gd name="connsiteY3" fmla="*/ 746297 h 746297"/>
                  <a:gd name="connsiteX4" fmla="*/ 65377 w 588838"/>
                  <a:gd name="connsiteY4" fmla="*/ 33130 h 746297"/>
                  <a:gd name="connsiteX0" fmla="*/ 65377 w 654006"/>
                  <a:gd name="connsiteY0" fmla="*/ 33130 h 746297"/>
                  <a:gd name="connsiteX1" fmla="*/ 588838 w 654006"/>
                  <a:gd name="connsiteY1" fmla="*/ 0 h 746297"/>
                  <a:gd name="connsiteX2" fmla="*/ 654006 w 654006"/>
                  <a:gd name="connsiteY2" fmla="*/ 673448 h 746297"/>
                  <a:gd name="connsiteX3" fmla="*/ 0 w 654006"/>
                  <a:gd name="connsiteY3" fmla="*/ 746297 h 746297"/>
                  <a:gd name="connsiteX4" fmla="*/ 65377 w 654006"/>
                  <a:gd name="connsiteY4" fmla="*/ 33130 h 746297"/>
                  <a:gd name="connsiteX0" fmla="*/ 65377 w 716208"/>
                  <a:gd name="connsiteY0" fmla="*/ 87167 h 800334"/>
                  <a:gd name="connsiteX1" fmla="*/ 716208 w 716208"/>
                  <a:gd name="connsiteY1" fmla="*/ 0 h 800334"/>
                  <a:gd name="connsiteX2" fmla="*/ 654006 w 716208"/>
                  <a:gd name="connsiteY2" fmla="*/ 727485 h 800334"/>
                  <a:gd name="connsiteX3" fmla="*/ 0 w 716208"/>
                  <a:gd name="connsiteY3" fmla="*/ 800334 h 800334"/>
                  <a:gd name="connsiteX4" fmla="*/ 65377 w 716208"/>
                  <a:gd name="connsiteY4" fmla="*/ 87167 h 80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08" h="800334">
                    <a:moveTo>
                      <a:pt x="65377" y="87167"/>
                    </a:moveTo>
                    <a:lnTo>
                      <a:pt x="716208" y="0"/>
                    </a:lnTo>
                    <a:lnTo>
                      <a:pt x="654006" y="727485"/>
                    </a:lnTo>
                    <a:lnTo>
                      <a:pt x="0" y="800334"/>
                    </a:lnTo>
                    <a:lnTo>
                      <a:pt x="65377" y="87167"/>
                    </a:lnTo>
                    <a:close/>
                  </a:path>
                </a:pathLst>
              </a:custGeom>
              <a:pattFill prst="wdDnDiag">
                <a:fgClr>
                  <a:sysClr val="windowText" lastClr="000000">
                    <a:lumMod val="65000"/>
                    <a:lumOff val="35000"/>
                  </a:sysClr>
                </a:fgClr>
                <a:bgClr>
                  <a:sysClr val="window" lastClr="FFFFFF"/>
                </a:bgClr>
              </a:pattFill>
              <a:ln w="50800" cap="flat" cmpd="sng" algn="ctr">
                <a:solidFill>
                  <a:srgbClr val="000000"/>
                </a:solidFill>
                <a:prstDash val="sysDot"/>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81" name="Freeform 160">
              <a:extLst>
                <a:ext uri="{FF2B5EF4-FFF2-40B4-BE49-F238E27FC236}">
                  <a16:creationId xmlns:a16="http://schemas.microsoft.com/office/drawing/2014/main" id="{40077BA1-EC98-8CEC-932E-EE56767123BF}"/>
                </a:ext>
              </a:extLst>
            </p:cNvPr>
            <p:cNvSpPr/>
            <p:nvPr/>
          </p:nvSpPr>
          <p:spPr>
            <a:xfrm>
              <a:off x="3436146" y="4407694"/>
              <a:ext cx="1226872" cy="1204647"/>
            </a:xfrm>
            <a:custGeom>
              <a:avLst/>
              <a:gdLst>
                <a:gd name="connsiteX0" fmla="*/ 28397 w 1235690"/>
                <a:gd name="connsiteY0" fmla="*/ 0 h 1257300"/>
                <a:gd name="connsiteX1" fmla="*/ 156984 w 1235690"/>
                <a:gd name="connsiteY1" fmla="*/ 1035844 h 1257300"/>
                <a:gd name="connsiteX2" fmla="*/ 1235690 w 1235690"/>
                <a:gd name="connsiteY2" fmla="*/ 1257300 h 1257300"/>
                <a:gd name="connsiteX0" fmla="*/ 4739 w 1212032"/>
                <a:gd name="connsiteY0" fmla="*/ 0 h 1257300"/>
                <a:gd name="connsiteX1" fmla="*/ 347639 w 1212032"/>
                <a:gd name="connsiteY1" fmla="*/ 985838 h 1257300"/>
                <a:gd name="connsiteX2" fmla="*/ 1212032 w 1212032"/>
                <a:gd name="connsiteY2" fmla="*/ 1257300 h 1257300"/>
                <a:gd name="connsiteX0" fmla="*/ 4739 w 1276326"/>
                <a:gd name="connsiteY0" fmla="*/ 0 h 1264444"/>
                <a:gd name="connsiteX1" fmla="*/ 347639 w 1276326"/>
                <a:gd name="connsiteY1" fmla="*/ 985838 h 1264444"/>
                <a:gd name="connsiteX2" fmla="*/ 1276326 w 1276326"/>
                <a:gd name="connsiteY2" fmla="*/ 1264444 h 1264444"/>
                <a:gd name="connsiteX0" fmla="*/ 3302 w 1367757"/>
                <a:gd name="connsiteY0" fmla="*/ 0 h 1257300"/>
                <a:gd name="connsiteX1" fmla="*/ 439070 w 1367757"/>
                <a:gd name="connsiteY1" fmla="*/ 978694 h 1257300"/>
                <a:gd name="connsiteX2" fmla="*/ 1367757 w 1367757"/>
                <a:gd name="connsiteY2" fmla="*/ 1257300 h 1257300"/>
                <a:gd name="connsiteX0" fmla="*/ 7371 w 1200376"/>
                <a:gd name="connsiteY0" fmla="*/ 0 h 1221581"/>
                <a:gd name="connsiteX1" fmla="*/ 271689 w 1200376"/>
                <a:gd name="connsiteY1" fmla="*/ 942975 h 1221581"/>
                <a:gd name="connsiteX2" fmla="*/ 1200376 w 1200376"/>
                <a:gd name="connsiteY2" fmla="*/ 1221581 h 1221581"/>
                <a:gd name="connsiteX0" fmla="*/ 4183 w 1197188"/>
                <a:gd name="connsiteY0" fmla="*/ 0 h 1221581"/>
                <a:gd name="connsiteX1" fmla="*/ 375657 w 1197188"/>
                <a:gd name="connsiteY1" fmla="*/ 885825 h 1221581"/>
                <a:gd name="connsiteX2" fmla="*/ 1197188 w 1197188"/>
                <a:gd name="connsiteY2" fmla="*/ 1221581 h 1221581"/>
                <a:gd name="connsiteX0" fmla="*/ 4183 w 1197188"/>
                <a:gd name="connsiteY0" fmla="*/ 0 h 1221581"/>
                <a:gd name="connsiteX1" fmla="*/ 375657 w 1197188"/>
                <a:gd name="connsiteY1" fmla="*/ 885825 h 1221581"/>
                <a:gd name="connsiteX2" fmla="*/ 1197188 w 1197188"/>
                <a:gd name="connsiteY2" fmla="*/ 1221581 h 1221581"/>
                <a:gd name="connsiteX0" fmla="*/ 3035 w 1196040"/>
                <a:gd name="connsiteY0" fmla="*/ 0 h 1221581"/>
                <a:gd name="connsiteX1" fmla="*/ 374509 w 1196040"/>
                <a:gd name="connsiteY1" fmla="*/ 885825 h 1221581"/>
                <a:gd name="connsiteX2" fmla="*/ 1196040 w 1196040"/>
                <a:gd name="connsiteY2" fmla="*/ 1221581 h 1221581"/>
                <a:gd name="connsiteX0" fmla="*/ 2036 w 1195041"/>
                <a:gd name="connsiteY0" fmla="*/ 0 h 1221581"/>
                <a:gd name="connsiteX1" fmla="*/ 534376 w 1195041"/>
                <a:gd name="connsiteY1" fmla="*/ 758825 h 1221581"/>
                <a:gd name="connsiteX2" fmla="*/ 1195041 w 1195041"/>
                <a:gd name="connsiteY2" fmla="*/ 1221581 h 1221581"/>
                <a:gd name="connsiteX0" fmla="*/ 0 w 1193005"/>
                <a:gd name="connsiteY0" fmla="*/ 0 h 1221581"/>
                <a:gd name="connsiteX1" fmla="*/ 532340 w 1193005"/>
                <a:gd name="connsiteY1" fmla="*/ 758825 h 1221581"/>
                <a:gd name="connsiteX2" fmla="*/ 1193005 w 1193005"/>
                <a:gd name="connsiteY2" fmla="*/ 1221581 h 1221581"/>
                <a:gd name="connsiteX0" fmla="*/ 0 w 1193005"/>
                <a:gd name="connsiteY0" fmla="*/ 0 h 1221581"/>
                <a:gd name="connsiteX1" fmla="*/ 532340 w 1193005"/>
                <a:gd name="connsiteY1" fmla="*/ 758825 h 1221581"/>
                <a:gd name="connsiteX2" fmla="*/ 1193005 w 1193005"/>
                <a:gd name="connsiteY2" fmla="*/ 1221581 h 1221581"/>
                <a:gd name="connsiteX0" fmla="*/ 0 w 1226872"/>
                <a:gd name="connsiteY0" fmla="*/ 0 h 1204647"/>
                <a:gd name="connsiteX1" fmla="*/ 532340 w 1226872"/>
                <a:gd name="connsiteY1" fmla="*/ 758825 h 1204647"/>
                <a:gd name="connsiteX2" fmla="*/ 1226872 w 1226872"/>
                <a:gd name="connsiteY2" fmla="*/ 1204647 h 1204647"/>
                <a:gd name="connsiteX0" fmla="*/ 0 w 1226872"/>
                <a:gd name="connsiteY0" fmla="*/ 0 h 1204647"/>
                <a:gd name="connsiteX1" fmla="*/ 532340 w 1226872"/>
                <a:gd name="connsiteY1" fmla="*/ 758825 h 1204647"/>
                <a:gd name="connsiteX2" fmla="*/ 1226872 w 1226872"/>
                <a:gd name="connsiteY2" fmla="*/ 1204647 h 1204647"/>
                <a:gd name="connsiteX0" fmla="*/ 0 w 1226872"/>
                <a:gd name="connsiteY0" fmla="*/ 0 h 1204647"/>
                <a:gd name="connsiteX1" fmla="*/ 481540 w 1226872"/>
                <a:gd name="connsiteY1" fmla="*/ 699558 h 1204647"/>
                <a:gd name="connsiteX2" fmla="*/ 1226872 w 1226872"/>
                <a:gd name="connsiteY2" fmla="*/ 1204647 h 1204647"/>
                <a:gd name="connsiteX0" fmla="*/ 0 w 1226872"/>
                <a:gd name="connsiteY0" fmla="*/ 0 h 1204647"/>
                <a:gd name="connsiteX1" fmla="*/ 523874 w 1226872"/>
                <a:gd name="connsiteY1" fmla="*/ 665691 h 1204647"/>
                <a:gd name="connsiteX2" fmla="*/ 1226872 w 1226872"/>
                <a:gd name="connsiteY2" fmla="*/ 1204647 h 1204647"/>
                <a:gd name="connsiteX0" fmla="*/ 0 w 1226872"/>
                <a:gd name="connsiteY0" fmla="*/ 0 h 1204647"/>
                <a:gd name="connsiteX1" fmla="*/ 523874 w 1226872"/>
                <a:gd name="connsiteY1" fmla="*/ 665691 h 1204647"/>
                <a:gd name="connsiteX2" fmla="*/ 1226872 w 1226872"/>
                <a:gd name="connsiteY2" fmla="*/ 1204647 h 1204647"/>
                <a:gd name="connsiteX0" fmla="*/ 0 w 1226872"/>
                <a:gd name="connsiteY0" fmla="*/ 0 h 1204647"/>
                <a:gd name="connsiteX1" fmla="*/ 523874 w 1226872"/>
                <a:gd name="connsiteY1" fmla="*/ 665691 h 1204647"/>
                <a:gd name="connsiteX2" fmla="*/ 1226872 w 1226872"/>
                <a:gd name="connsiteY2" fmla="*/ 1204647 h 1204647"/>
                <a:gd name="connsiteX0" fmla="*/ 0 w 1226872"/>
                <a:gd name="connsiteY0" fmla="*/ 0 h 1204647"/>
                <a:gd name="connsiteX1" fmla="*/ 498474 w 1226872"/>
                <a:gd name="connsiteY1" fmla="*/ 691091 h 1204647"/>
                <a:gd name="connsiteX2" fmla="*/ 1226872 w 1226872"/>
                <a:gd name="connsiteY2" fmla="*/ 1204647 h 1204647"/>
              </a:gdLst>
              <a:ahLst/>
              <a:cxnLst>
                <a:cxn ang="0">
                  <a:pos x="connsiteX0" y="connsiteY0"/>
                </a:cxn>
                <a:cxn ang="0">
                  <a:pos x="connsiteX1" y="connsiteY1"/>
                </a:cxn>
                <a:cxn ang="0">
                  <a:pos x="connsiteX2" y="connsiteY2"/>
                </a:cxn>
              </a:cxnLst>
              <a:rect l="l" t="t" r="r" b="b"/>
              <a:pathLst>
                <a:path w="1226872" h="1204647">
                  <a:moveTo>
                    <a:pt x="0" y="0"/>
                  </a:moveTo>
                  <a:cubicBezTo>
                    <a:pt x="192286" y="336947"/>
                    <a:pt x="370195" y="566516"/>
                    <a:pt x="498474" y="691091"/>
                  </a:cubicBezTo>
                  <a:cubicBezTo>
                    <a:pt x="626753" y="815666"/>
                    <a:pt x="855859" y="1054761"/>
                    <a:pt x="1226872" y="1204647"/>
                  </a:cubicBezTo>
                </a:path>
              </a:pathLst>
            </a:custGeom>
            <a:noFill/>
            <a:ln w="50800" cap="flat" cmpd="sng" algn="ctr">
              <a:solidFill>
                <a:srgbClr val="710D00"/>
              </a:solidFill>
              <a:prstDash val="solid"/>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161">
              <a:extLst>
                <a:ext uri="{FF2B5EF4-FFF2-40B4-BE49-F238E27FC236}">
                  <a16:creationId xmlns:a16="http://schemas.microsoft.com/office/drawing/2014/main" id="{5FA40122-FF28-C679-246A-C9CC24874562}"/>
                </a:ext>
              </a:extLst>
            </p:cNvPr>
            <p:cNvSpPr/>
            <p:nvPr/>
          </p:nvSpPr>
          <p:spPr>
            <a:xfrm>
              <a:off x="3783239" y="4421876"/>
              <a:ext cx="1413668" cy="1166283"/>
            </a:xfrm>
            <a:custGeom>
              <a:avLst/>
              <a:gdLst>
                <a:gd name="connsiteX0" fmla="*/ 28397 w 1235690"/>
                <a:gd name="connsiteY0" fmla="*/ 0 h 1257300"/>
                <a:gd name="connsiteX1" fmla="*/ 156984 w 1235690"/>
                <a:gd name="connsiteY1" fmla="*/ 1035844 h 1257300"/>
                <a:gd name="connsiteX2" fmla="*/ 1235690 w 1235690"/>
                <a:gd name="connsiteY2" fmla="*/ 1257300 h 1257300"/>
                <a:gd name="connsiteX0" fmla="*/ 4739 w 1212032"/>
                <a:gd name="connsiteY0" fmla="*/ 0 h 1257300"/>
                <a:gd name="connsiteX1" fmla="*/ 347639 w 1212032"/>
                <a:gd name="connsiteY1" fmla="*/ 985838 h 1257300"/>
                <a:gd name="connsiteX2" fmla="*/ 1212032 w 1212032"/>
                <a:gd name="connsiteY2" fmla="*/ 1257300 h 1257300"/>
                <a:gd name="connsiteX0" fmla="*/ 4739 w 1276326"/>
                <a:gd name="connsiteY0" fmla="*/ 0 h 1264444"/>
                <a:gd name="connsiteX1" fmla="*/ 347639 w 1276326"/>
                <a:gd name="connsiteY1" fmla="*/ 985838 h 1264444"/>
                <a:gd name="connsiteX2" fmla="*/ 1276326 w 1276326"/>
                <a:gd name="connsiteY2" fmla="*/ 1264444 h 1264444"/>
                <a:gd name="connsiteX0" fmla="*/ 3381 w 1360693"/>
                <a:gd name="connsiteY0" fmla="*/ 0 h 1235869"/>
                <a:gd name="connsiteX1" fmla="*/ 432006 w 1360693"/>
                <a:gd name="connsiteY1" fmla="*/ 957263 h 1235869"/>
                <a:gd name="connsiteX2" fmla="*/ 1360693 w 1360693"/>
                <a:gd name="connsiteY2" fmla="*/ 1235869 h 1235869"/>
                <a:gd name="connsiteX0" fmla="*/ 6148 w 1363460"/>
                <a:gd name="connsiteY0" fmla="*/ 0 h 1235869"/>
                <a:gd name="connsiteX1" fmla="*/ 299041 w 1363460"/>
                <a:gd name="connsiteY1" fmla="*/ 907257 h 1235869"/>
                <a:gd name="connsiteX2" fmla="*/ 1363460 w 1363460"/>
                <a:gd name="connsiteY2" fmla="*/ 1235869 h 1235869"/>
                <a:gd name="connsiteX0" fmla="*/ 3740 w 1468209"/>
                <a:gd name="connsiteY0" fmla="*/ 0 h 1200150"/>
                <a:gd name="connsiteX1" fmla="*/ 403790 w 1468209"/>
                <a:gd name="connsiteY1" fmla="*/ 871538 h 1200150"/>
                <a:gd name="connsiteX2" fmla="*/ 1468209 w 1468209"/>
                <a:gd name="connsiteY2" fmla="*/ 1200150 h 1200150"/>
                <a:gd name="connsiteX0" fmla="*/ 3740 w 1468209"/>
                <a:gd name="connsiteY0" fmla="*/ 0 h 1200150"/>
                <a:gd name="connsiteX1" fmla="*/ 403790 w 1468209"/>
                <a:gd name="connsiteY1" fmla="*/ 871538 h 1200150"/>
                <a:gd name="connsiteX2" fmla="*/ 1468209 w 1468209"/>
                <a:gd name="connsiteY2" fmla="*/ 1200150 h 1200150"/>
                <a:gd name="connsiteX0" fmla="*/ 2792 w 1467261"/>
                <a:gd name="connsiteY0" fmla="*/ 0 h 1200150"/>
                <a:gd name="connsiteX1" fmla="*/ 402842 w 1467261"/>
                <a:gd name="connsiteY1" fmla="*/ 871538 h 1200150"/>
                <a:gd name="connsiteX2" fmla="*/ 1467261 w 1467261"/>
                <a:gd name="connsiteY2" fmla="*/ 1200150 h 1200150"/>
                <a:gd name="connsiteX0" fmla="*/ 4171 w 1383973"/>
                <a:gd name="connsiteY0" fmla="*/ 0 h 1191683"/>
                <a:gd name="connsiteX1" fmla="*/ 404221 w 1383973"/>
                <a:gd name="connsiteY1" fmla="*/ 871538 h 1191683"/>
                <a:gd name="connsiteX2" fmla="*/ 1383973 w 1383973"/>
                <a:gd name="connsiteY2" fmla="*/ 1191683 h 1191683"/>
                <a:gd name="connsiteX0" fmla="*/ 4171 w 1383973"/>
                <a:gd name="connsiteY0" fmla="*/ 0 h 1191683"/>
                <a:gd name="connsiteX1" fmla="*/ 404221 w 1383973"/>
                <a:gd name="connsiteY1" fmla="*/ 871538 h 1191683"/>
                <a:gd name="connsiteX2" fmla="*/ 1383973 w 1383973"/>
                <a:gd name="connsiteY2" fmla="*/ 1191683 h 1191683"/>
                <a:gd name="connsiteX0" fmla="*/ 4171 w 1383973"/>
                <a:gd name="connsiteY0" fmla="*/ 0 h 1192317"/>
                <a:gd name="connsiteX1" fmla="*/ 404221 w 1383973"/>
                <a:gd name="connsiteY1" fmla="*/ 871538 h 1192317"/>
                <a:gd name="connsiteX2" fmla="*/ 1383973 w 1383973"/>
                <a:gd name="connsiteY2" fmla="*/ 1191683 h 1192317"/>
                <a:gd name="connsiteX0" fmla="*/ 5257 w 1385059"/>
                <a:gd name="connsiteY0" fmla="*/ 0 h 1191917"/>
                <a:gd name="connsiteX1" fmla="*/ 354507 w 1385059"/>
                <a:gd name="connsiteY1" fmla="*/ 626004 h 1191917"/>
                <a:gd name="connsiteX2" fmla="*/ 1385059 w 1385059"/>
                <a:gd name="connsiteY2" fmla="*/ 1191683 h 1191917"/>
                <a:gd name="connsiteX0" fmla="*/ 0 w 1379802"/>
                <a:gd name="connsiteY0" fmla="*/ 0 h 1191917"/>
                <a:gd name="connsiteX1" fmla="*/ 349250 w 1379802"/>
                <a:gd name="connsiteY1" fmla="*/ 626004 h 1191917"/>
                <a:gd name="connsiteX2" fmla="*/ 1379802 w 1379802"/>
                <a:gd name="connsiteY2" fmla="*/ 1191683 h 1191917"/>
                <a:gd name="connsiteX0" fmla="*/ 0 w 1430602"/>
                <a:gd name="connsiteY0" fmla="*/ 0 h 1141112"/>
                <a:gd name="connsiteX1" fmla="*/ 400050 w 1430602"/>
                <a:gd name="connsiteY1" fmla="*/ 575204 h 1141112"/>
                <a:gd name="connsiteX2" fmla="*/ 1430602 w 1430602"/>
                <a:gd name="connsiteY2" fmla="*/ 1140883 h 1141112"/>
                <a:gd name="connsiteX0" fmla="*/ 0 w 1430602"/>
                <a:gd name="connsiteY0" fmla="*/ 0 h 1141112"/>
                <a:gd name="connsiteX1" fmla="*/ 400050 w 1430602"/>
                <a:gd name="connsiteY1" fmla="*/ 575204 h 1141112"/>
                <a:gd name="connsiteX2" fmla="*/ 1430602 w 1430602"/>
                <a:gd name="connsiteY2" fmla="*/ 1140883 h 1141112"/>
                <a:gd name="connsiteX0" fmla="*/ 0 w 1430602"/>
                <a:gd name="connsiteY0" fmla="*/ 0 h 1141094"/>
                <a:gd name="connsiteX1" fmla="*/ 416984 w 1430602"/>
                <a:gd name="connsiteY1" fmla="*/ 541337 h 1141094"/>
                <a:gd name="connsiteX2" fmla="*/ 1430602 w 1430602"/>
                <a:gd name="connsiteY2" fmla="*/ 1140883 h 1141094"/>
                <a:gd name="connsiteX0" fmla="*/ 0 w 1430602"/>
                <a:gd name="connsiteY0" fmla="*/ 0 h 1141056"/>
                <a:gd name="connsiteX1" fmla="*/ 416984 w 1430602"/>
                <a:gd name="connsiteY1" fmla="*/ 541337 h 1141056"/>
                <a:gd name="connsiteX2" fmla="*/ 1430602 w 1430602"/>
                <a:gd name="connsiteY2" fmla="*/ 1140883 h 1141056"/>
                <a:gd name="connsiteX0" fmla="*/ 0 w 1430602"/>
                <a:gd name="connsiteY0" fmla="*/ 0 h 1140883"/>
                <a:gd name="connsiteX1" fmla="*/ 416984 w 1430602"/>
                <a:gd name="connsiteY1" fmla="*/ 541337 h 1140883"/>
                <a:gd name="connsiteX2" fmla="*/ 1430602 w 1430602"/>
                <a:gd name="connsiteY2" fmla="*/ 1140883 h 1140883"/>
                <a:gd name="connsiteX0" fmla="*/ 0 w 1430602"/>
                <a:gd name="connsiteY0" fmla="*/ 0 h 1140883"/>
                <a:gd name="connsiteX1" fmla="*/ 518584 w 1430602"/>
                <a:gd name="connsiteY1" fmla="*/ 617537 h 1140883"/>
                <a:gd name="connsiteX2" fmla="*/ 1430602 w 1430602"/>
                <a:gd name="connsiteY2" fmla="*/ 1140883 h 1140883"/>
                <a:gd name="connsiteX0" fmla="*/ 0 w 1430602"/>
                <a:gd name="connsiteY0" fmla="*/ 0 h 1140883"/>
                <a:gd name="connsiteX1" fmla="*/ 552450 w 1430602"/>
                <a:gd name="connsiteY1" fmla="*/ 609070 h 1140883"/>
                <a:gd name="connsiteX2" fmla="*/ 1430602 w 1430602"/>
                <a:gd name="connsiteY2" fmla="*/ 1140883 h 1140883"/>
                <a:gd name="connsiteX0" fmla="*/ 0 w 1413668"/>
                <a:gd name="connsiteY0" fmla="*/ 0 h 1166283"/>
                <a:gd name="connsiteX1" fmla="*/ 535516 w 1413668"/>
                <a:gd name="connsiteY1" fmla="*/ 634470 h 1166283"/>
                <a:gd name="connsiteX2" fmla="*/ 1413668 w 1413668"/>
                <a:gd name="connsiteY2" fmla="*/ 1166283 h 1166283"/>
              </a:gdLst>
              <a:ahLst/>
              <a:cxnLst>
                <a:cxn ang="0">
                  <a:pos x="connsiteX0" y="connsiteY0"/>
                </a:cxn>
                <a:cxn ang="0">
                  <a:pos x="connsiteX1" y="connsiteY1"/>
                </a:cxn>
                <a:cxn ang="0">
                  <a:pos x="connsiteX2" y="connsiteY2"/>
                </a:cxn>
              </a:cxnLst>
              <a:rect l="l" t="t" r="r" b="b"/>
              <a:pathLst>
                <a:path w="1413668" h="1166283">
                  <a:moveTo>
                    <a:pt x="0" y="0"/>
                  </a:moveTo>
                  <a:cubicBezTo>
                    <a:pt x="200753" y="303079"/>
                    <a:pt x="299905" y="440090"/>
                    <a:pt x="535516" y="634470"/>
                  </a:cubicBezTo>
                  <a:cubicBezTo>
                    <a:pt x="771127" y="828850"/>
                    <a:pt x="1000322" y="1016396"/>
                    <a:pt x="1413668" y="1166283"/>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162">
              <a:extLst>
                <a:ext uri="{FF2B5EF4-FFF2-40B4-BE49-F238E27FC236}">
                  <a16:creationId xmlns:a16="http://schemas.microsoft.com/office/drawing/2014/main" id="{CD86DA60-8B9B-3D83-ECA5-50B89417DFB9}"/>
                </a:ext>
              </a:extLst>
            </p:cNvPr>
            <p:cNvSpPr/>
            <p:nvPr/>
          </p:nvSpPr>
          <p:spPr>
            <a:xfrm>
              <a:off x="3522074" y="3682167"/>
              <a:ext cx="1150143" cy="1250157"/>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Lst>
              <a:ahLst/>
              <a:cxnLst>
                <a:cxn ang="0">
                  <a:pos x="connsiteX0" y="connsiteY0"/>
                </a:cxn>
                <a:cxn ang="0">
                  <a:pos x="connsiteX1" y="connsiteY1"/>
                </a:cxn>
                <a:cxn ang="0">
                  <a:pos x="connsiteX2" y="connsiteY2"/>
                </a:cxn>
              </a:cxnLst>
              <a:rect l="l" t="t" r="r" b="b"/>
              <a:pathLst>
                <a:path w="1150143" h="1250157">
                  <a:moveTo>
                    <a:pt x="0" y="0"/>
                  </a:moveTo>
                  <a:cubicBezTo>
                    <a:pt x="111322" y="278606"/>
                    <a:pt x="272654" y="541736"/>
                    <a:pt x="464344" y="750095"/>
                  </a:cubicBezTo>
                  <a:cubicBezTo>
                    <a:pt x="656035" y="958455"/>
                    <a:pt x="913804" y="1157287"/>
                    <a:pt x="1150143" y="1250157"/>
                  </a:cubicBezTo>
                </a:path>
              </a:pathLst>
            </a:custGeom>
            <a:noFill/>
            <a:ln w="50800" cap="flat" cmpd="sng" algn="ctr">
              <a:solidFill>
                <a:srgbClr val="710D00"/>
              </a:solidFill>
              <a:prstDash val="solid"/>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Freeform 163">
              <a:extLst>
                <a:ext uri="{FF2B5EF4-FFF2-40B4-BE49-F238E27FC236}">
                  <a16:creationId xmlns:a16="http://schemas.microsoft.com/office/drawing/2014/main" id="{746B9FC0-2B2E-EA0B-EBBF-EB5A569F7F95}"/>
                </a:ext>
              </a:extLst>
            </p:cNvPr>
            <p:cNvSpPr/>
            <p:nvPr/>
          </p:nvSpPr>
          <p:spPr>
            <a:xfrm>
              <a:off x="3851755" y="3757669"/>
              <a:ext cx="1393294" cy="1130564"/>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414462"/>
                <a:gd name="connsiteY0" fmla="*/ 0 h 1178719"/>
                <a:gd name="connsiteX1" fmla="*/ 557213 w 1414462"/>
                <a:gd name="connsiteY1" fmla="*/ 671513 h 1178719"/>
                <a:gd name="connsiteX2" fmla="*/ 1414462 w 1414462"/>
                <a:gd name="connsiteY2" fmla="*/ 1178719 h 1178719"/>
                <a:gd name="connsiteX0" fmla="*/ 0 w 1414462"/>
                <a:gd name="connsiteY0" fmla="*/ 0 h 1178719"/>
                <a:gd name="connsiteX1" fmla="*/ 557213 w 1414462"/>
                <a:gd name="connsiteY1" fmla="*/ 671513 h 1178719"/>
                <a:gd name="connsiteX2" fmla="*/ 1414462 w 1414462"/>
                <a:gd name="connsiteY2" fmla="*/ 1178719 h 1178719"/>
                <a:gd name="connsiteX0" fmla="*/ 0 w 1414462"/>
                <a:gd name="connsiteY0" fmla="*/ 0 h 1178719"/>
                <a:gd name="connsiteX1" fmla="*/ 535782 w 1414462"/>
                <a:gd name="connsiteY1" fmla="*/ 700088 h 1178719"/>
                <a:gd name="connsiteX2" fmla="*/ 1414462 w 1414462"/>
                <a:gd name="connsiteY2" fmla="*/ 1178719 h 1178719"/>
                <a:gd name="connsiteX0" fmla="*/ 0 w 1414462"/>
                <a:gd name="connsiteY0" fmla="*/ 0 h 1178719"/>
                <a:gd name="connsiteX1" fmla="*/ 535782 w 1414462"/>
                <a:gd name="connsiteY1" fmla="*/ 700088 h 1178719"/>
                <a:gd name="connsiteX2" fmla="*/ 1414462 w 1414462"/>
                <a:gd name="connsiteY2" fmla="*/ 1178719 h 1178719"/>
                <a:gd name="connsiteX0" fmla="*/ 0 w 1414462"/>
                <a:gd name="connsiteY0" fmla="*/ 0 h 1178719"/>
                <a:gd name="connsiteX1" fmla="*/ 557213 w 1414462"/>
                <a:gd name="connsiteY1" fmla="*/ 678657 h 1178719"/>
                <a:gd name="connsiteX2" fmla="*/ 1414462 w 1414462"/>
                <a:gd name="connsiteY2" fmla="*/ 1178719 h 1178719"/>
                <a:gd name="connsiteX0" fmla="*/ 0 w 1464468"/>
                <a:gd name="connsiteY0" fmla="*/ 0 h 1250156"/>
                <a:gd name="connsiteX1" fmla="*/ 607219 w 1464468"/>
                <a:gd name="connsiteY1" fmla="*/ 750094 h 1250156"/>
                <a:gd name="connsiteX2" fmla="*/ 1464468 w 1464468"/>
                <a:gd name="connsiteY2" fmla="*/ 1250156 h 1250156"/>
                <a:gd name="connsiteX0" fmla="*/ 0 w 1464468"/>
                <a:gd name="connsiteY0" fmla="*/ 0 h 1250156"/>
                <a:gd name="connsiteX1" fmla="*/ 607219 w 1464468"/>
                <a:gd name="connsiteY1" fmla="*/ 750094 h 1250156"/>
                <a:gd name="connsiteX2" fmla="*/ 1464468 w 1464468"/>
                <a:gd name="connsiteY2" fmla="*/ 1250156 h 1250156"/>
                <a:gd name="connsiteX0" fmla="*/ 0 w 1464468"/>
                <a:gd name="connsiteY0" fmla="*/ 0 h 1250156"/>
                <a:gd name="connsiteX1" fmla="*/ 528637 w 1464468"/>
                <a:gd name="connsiteY1" fmla="*/ 757238 h 1250156"/>
                <a:gd name="connsiteX2" fmla="*/ 1464468 w 1464468"/>
                <a:gd name="connsiteY2" fmla="*/ 1250156 h 1250156"/>
                <a:gd name="connsiteX0" fmla="*/ 0 w 1464468"/>
                <a:gd name="connsiteY0" fmla="*/ 0 h 1250156"/>
                <a:gd name="connsiteX1" fmla="*/ 528637 w 1464468"/>
                <a:gd name="connsiteY1" fmla="*/ 757238 h 1250156"/>
                <a:gd name="connsiteX2" fmla="*/ 1464468 w 1464468"/>
                <a:gd name="connsiteY2" fmla="*/ 1250156 h 1250156"/>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07206 w 1521618"/>
                <a:gd name="connsiteY1" fmla="*/ 700088 h 1150144"/>
                <a:gd name="connsiteX2" fmla="*/ 1521618 w 1521618"/>
                <a:gd name="connsiteY2" fmla="*/ 1150144 h 1150144"/>
                <a:gd name="connsiteX0" fmla="*/ 0 w 1457324"/>
                <a:gd name="connsiteY0" fmla="*/ 0 h 1171575"/>
                <a:gd name="connsiteX1" fmla="*/ 442912 w 1457324"/>
                <a:gd name="connsiteY1" fmla="*/ 721519 h 1171575"/>
                <a:gd name="connsiteX2" fmla="*/ 1457324 w 1457324"/>
                <a:gd name="connsiteY2" fmla="*/ 1171575 h 1171575"/>
                <a:gd name="connsiteX0" fmla="*/ 0 w 1457324"/>
                <a:gd name="connsiteY0" fmla="*/ 0 h 1171575"/>
                <a:gd name="connsiteX1" fmla="*/ 442912 w 1457324"/>
                <a:gd name="connsiteY1" fmla="*/ 721519 h 1171575"/>
                <a:gd name="connsiteX2" fmla="*/ 1457324 w 1457324"/>
                <a:gd name="connsiteY2" fmla="*/ 1171575 h 1171575"/>
                <a:gd name="connsiteX0" fmla="*/ 0 w 1457324"/>
                <a:gd name="connsiteY0" fmla="*/ 0 h 1171575"/>
                <a:gd name="connsiteX1" fmla="*/ 442912 w 1457324"/>
                <a:gd name="connsiteY1" fmla="*/ 721519 h 1171575"/>
                <a:gd name="connsiteX2" fmla="*/ 1457324 w 1457324"/>
                <a:gd name="connsiteY2" fmla="*/ 1171575 h 1171575"/>
                <a:gd name="connsiteX0" fmla="*/ 0 w 1528761"/>
                <a:gd name="connsiteY0" fmla="*/ 0 h 1164431"/>
                <a:gd name="connsiteX1" fmla="*/ 514349 w 1528761"/>
                <a:gd name="connsiteY1" fmla="*/ 714375 h 1164431"/>
                <a:gd name="connsiteX2" fmla="*/ 1528761 w 1528761"/>
                <a:gd name="connsiteY2" fmla="*/ 1164431 h 1164431"/>
                <a:gd name="connsiteX0" fmla="*/ 0 w 1393294"/>
                <a:gd name="connsiteY0" fmla="*/ 0 h 1130564"/>
                <a:gd name="connsiteX1" fmla="*/ 514349 w 1393294"/>
                <a:gd name="connsiteY1" fmla="*/ 714375 h 1130564"/>
                <a:gd name="connsiteX2" fmla="*/ 1393294 w 1393294"/>
                <a:gd name="connsiteY2" fmla="*/ 1130564 h 1130564"/>
                <a:gd name="connsiteX0" fmla="*/ 0 w 1393294"/>
                <a:gd name="connsiteY0" fmla="*/ 0 h 1130564"/>
                <a:gd name="connsiteX1" fmla="*/ 514349 w 1393294"/>
                <a:gd name="connsiteY1" fmla="*/ 714375 h 1130564"/>
                <a:gd name="connsiteX2" fmla="*/ 1393294 w 1393294"/>
                <a:gd name="connsiteY2" fmla="*/ 1130564 h 1130564"/>
              </a:gdLst>
              <a:ahLst/>
              <a:cxnLst>
                <a:cxn ang="0">
                  <a:pos x="connsiteX0" y="connsiteY0"/>
                </a:cxn>
                <a:cxn ang="0">
                  <a:pos x="connsiteX1" y="connsiteY1"/>
                </a:cxn>
                <a:cxn ang="0">
                  <a:pos x="connsiteX2" y="connsiteY2"/>
                </a:cxn>
              </a:cxnLst>
              <a:rect l="l" t="t" r="r" b="b"/>
              <a:pathLst>
                <a:path w="1393294" h="1130564">
                  <a:moveTo>
                    <a:pt x="0" y="0"/>
                  </a:moveTo>
                  <a:cubicBezTo>
                    <a:pt x="75603" y="250030"/>
                    <a:pt x="282133" y="525948"/>
                    <a:pt x="514349" y="714375"/>
                  </a:cubicBezTo>
                  <a:cubicBezTo>
                    <a:pt x="746565" y="902802"/>
                    <a:pt x="924652" y="993508"/>
                    <a:pt x="1393294" y="1130564"/>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Freeform 164">
              <a:extLst>
                <a:ext uri="{FF2B5EF4-FFF2-40B4-BE49-F238E27FC236}">
                  <a16:creationId xmlns:a16="http://schemas.microsoft.com/office/drawing/2014/main" id="{AAE15C4F-BD4D-73F6-1081-5F9B1A066370}"/>
                </a:ext>
              </a:extLst>
            </p:cNvPr>
            <p:cNvSpPr/>
            <p:nvPr/>
          </p:nvSpPr>
          <p:spPr>
            <a:xfrm>
              <a:off x="3596796" y="2870053"/>
              <a:ext cx="1171574" cy="1400177"/>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21608"/>
                <a:gd name="connsiteX1" fmla="*/ 521494 w 1164430"/>
                <a:gd name="connsiteY1" fmla="*/ 942976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725173 w 1164430"/>
                <a:gd name="connsiteY2" fmla="*/ 11090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53748 w 1164430"/>
                <a:gd name="connsiteY2" fmla="*/ 1280465 h 1421608"/>
                <a:gd name="connsiteX3" fmla="*/ 1164430 w 1164430"/>
                <a:gd name="connsiteY3" fmla="*/ 1421608 h 1421608"/>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271463 w 1171574"/>
                <a:gd name="connsiteY1" fmla="*/ 685801 h 1400177"/>
                <a:gd name="connsiteX2" fmla="*/ 753748 w 1171574"/>
                <a:gd name="connsiteY2" fmla="*/ 1280465 h 1400177"/>
                <a:gd name="connsiteX3" fmla="*/ 1171574 w 1171574"/>
                <a:gd name="connsiteY3" fmla="*/ 1400177 h 1400177"/>
                <a:gd name="connsiteX0" fmla="*/ 0 w 1171574"/>
                <a:gd name="connsiteY0" fmla="*/ 0 h 1400177"/>
                <a:gd name="connsiteX1" fmla="*/ 271463 w 1171574"/>
                <a:gd name="connsiteY1" fmla="*/ 685801 h 1400177"/>
                <a:gd name="connsiteX2" fmla="*/ 753748 w 1171574"/>
                <a:gd name="connsiteY2" fmla="*/ 1280465 h 1400177"/>
                <a:gd name="connsiteX3" fmla="*/ 1171574 w 1171574"/>
                <a:gd name="connsiteY3" fmla="*/ 1400177 h 1400177"/>
              </a:gdLst>
              <a:ahLst/>
              <a:cxnLst>
                <a:cxn ang="0">
                  <a:pos x="connsiteX0" y="connsiteY0"/>
                </a:cxn>
                <a:cxn ang="0">
                  <a:pos x="connsiteX1" y="connsiteY1"/>
                </a:cxn>
                <a:cxn ang="0">
                  <a:pos x="connsiteX2" y="connsiteY2"/>
                </a:cxn>
                <a:cxn ang="0">
                  <a:pos x="connsiteX3" y="connsiteY3"/>
                </a:cxn>
              </a:cxnLst>
              <a:rect l="l" t="t" r="r" b="b"/>
              <a:pathLst>
                <a:path w="1171574" h="1400177">
                  <a:moveTo>
                    <a:pt x="0" y="0"/>
                  </a:moveTo>
                  <a:cubicBezTo>
                    <a:pt x="18453" y="242888"/>
                    <a:pt x="145838" y="472390"/>
                    <a:pt x="271463" y="685801"/>
                  </a:cubicBezTo>
                  <a:cubicBezTo>
                    <a:pt x="397088" y="899212"/>
                    <a:pt x="603730" y="1161402"/>
                    <a:pt x="753748" y="1280465"/>
                  </a:cubicBezTo>
                  <a:cubicBezTo>
                    <a:pt x="903766" y="1399528"/>
                    <a:pt x="1019784" y="1376653"/>
                    <a:pt x="1171574" y="1400177"/>
                  </a:cubicBezTo>
                </a:path>
              </a:pathLst>
            </a:custGeom>
            <a:noFill/>
            <a:ln w="50800" cap="flat" cmpd="sng" algn="ctr">
              <a:solidFill>
                <a:srgbClr val="710D00"/>
              </a:solidFill>
              <a:prstDash val="solid"/>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Freeform 165">
              <a:extLst>
                <a:ext uri="{FF2B5EF4-FFF2-40B4-BE49-F238E27FC236}">
                  <a16:creationId xmlns:a16="http://schemas.microsoft.com/office/drawing/2014/main" id="{82A2856E-68B4-C36C-90E5-AE1F05CF35DC}"/>
                </a:ext>
              </a:extLst>
            </p:cNvPr>
            <p:cNvSpPr/>
            <p:nvPr/>
          </p:nvSpPr>
          <p:spPr>
            <a:xfrm>
              <a:off x="4027662" y="2458064"/>
              <a:ext cx="1364456" cy="1193008"/>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21608"/>
                <a:gd name="connsiteX1" fmla="*/ 521494 w 1164430"/>
                <a:gd name="connsiteY1" fmla="*/ 942976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725173 w 1164430"/>
                <a:gd name="connsiteY2" fmla="*/ 11090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53748 w 1164430"/>
                <a:gd name="connsiteY2" fmla="*/ 1280465 h 1421608"/>
                <a:gd name="connsiteX3" fmla="*/ 1164430 w 1164430"/>
                <a:gd name="connsiteY3" fmla="*/ 1421608 h 1421608"/>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357312"/>
                <a:gd name="connsiteY0" fmla="*/ 0 h 1292421"/>
                <a:gd name="connsiteX1" fmla="*/ 571500 w 1357312"/>
                <a:gd name="connsiteY1" fmla="*/ 471488 h 1292421"/>
                <a:gd name="connsiteX2" fmla="*/ 951532 w 1357312"/>
                <a:gd name="connsiteY2" fmla="*/ 849492 h 1292421"/>
                <a:gd name="connsiteX3" fmla="*/ 753748 w 1357312"/>
                <a:gd name="connsiteY3" fmla="*/ 1280465 h 1292421"/>
                <a:gd name="connsiteX4" fmla="*/ 1357312 w 1357312"/>
                <a:gd name="connsiteY4" fmla="*/ 1193008 h 1292421"/>
                <a:gd name="connsiteX0" fmla="*/ 0 w 1357312"/>
                <a:gd name="connsiteY0" fmla="*/ 0 h 1193008"/>
                <a:gd name="connsiteX1" fmla="*/ 571500 w 1357312"/>
                <a:gd name="connsiteY1" fmla="*/ 471488 h 1193008"/>
                <a:gd name="connsiteX2" fmla="*/ 951532 w 1357312"/>
                <a:gd name="connsiteY2" fmla="*/ 849492 h 1193008"/>
                <a:gd name="connsiteX3" fmla="*/ 1357312 w 1357312"/>
                <a:gd name="connsiteY3" fmla="*/ 1193008 h 1193008"/>
                <a:gd name="connsiteX0" fmla="*/ 0 w 1357312"/>
                <a:gd name="connsiteY0" fmla="*/ 0 h 1193008"/>
                <a:gd name="connsiteX1" fmla="*/ 571500 w 1357312"/>
                <a:gd name="connsiteY1" fmla="*/ 471488 h 1193008"/>
                <a:gd name="connsiteX2" fmla="*/ 951532 w 1357312"/>
                <a:gd name="connsiteY2" fmla="*/ 849492 h 1193008"/>
                <a:gd name="connsiteX3" fmla="*/ 1357312 w 1357312"/>
                <a:gd name="connsiteY3" fmla="*/ 1193008 h 1193008"/>
                <a:gd name="connsiteX0" fmla="*/ 0 w 1357312"/>
                <a:gd name="connsiteY0" fmla="*/ 0 h 1193008"/>
                <a:gd name="connsiteX1" fmla="*/ 571500 w 1357312"/>
                <a:gd name="connsiteY1" fmla="*/ 471488 h 1193008"/>
                <a:gd name="connsiteX2" fmla="*/ 1037257 w 1357312"/>
                <a:gd name="connsiteY2" fmla="*/ 678042 h 1193008"/>
                <a:gd name="connsiteX3" fmla="*/ 1357312 w 1357312"/>
                <a:gd name="connsiteY3" fmla="*/ 1193008 h 1193008"/>
                <a:gd name="connsiteX0" fmla="*/ 0 w 1357312"/>
                <a:gd name="connsiteY0" fmla="*/ 0 h 1193008"/>
                <a:gd name="connsiteX1" fmla="*/ 564356 w 1357312"/>
                <a:gd name="connsiteY1" fmla="*/ 278607 h 1193008"/>
                <a:gd name="connsiteX2" fmla="*/ 1037257 w 1357312"/>
                <a:gd name="connsiteY2" fmla="*/ 678042 h 1193008"/>
                <a:gd name="connsiteX3" fmla="*/ 1357312 w 1357312"/>
                <a:gd name="connsiteY3" fmla="*/ 1193008 h 1193008"/>
                <a:gd name="connsiteX0" fmla="*/ 0 w 1264444"/>
                <a:gd name="connsiteY0" fmla="*/ 0 h 1214439"/>
                <a:gd name="connsiteX1" fmla="*/ 564356 w 1264444"/>
                <a:gd name="connsiteY1" fmla="*/ 278607 h 1214439"/>
                <a:gd name="connsiteX2" fmla="*/ 1037257 w 1264444"/>
                <a:gd name="connsiteY2" fmla="*/ 678042 h 1214439"/>
                <a:gd name="connsiteX3" fmla="*/ 1264444 w 1264444"/>
                <a:gd name="connsiteY3" fmla="*/ 1214439 h 1214439"/>
                <a:gd name="connsiteX0" fmla="*/ 0 w 1264444"/>
                <a:gd name="connsiteY0" fmla="*/ 0 h 1214439"/>
                <a:gd name="connsiteX1" fmla="*/ 564356 w 1264444"/>
                <a:gd name="connsiteY1" fmla="*/ 278607 h 1214439"/>
                <a:gd name="connsiteX2" fmla="*/ 1037257 w 1264444"/>
                <a:gd name="connsiteY2" fmla="*/ 678042 h 1214439"/>
                <a:gd name="connsiteX3" fmla="*/ 1264444 w 1264444"/>
                <a:gd name="connsiteY3" fmla="*/ 1214439 h 1214439"/>
                <a:gd name="connsiteX0" fmla="*/ 0 w 1264444"/>
                <a:gd name="connsiteY0" fmla="*/ 0 h 1214439"/>
                <a:gd name="connsiteX1" fmla="*/ 564356 w 1264444"/>
                <a:gd name="connsiteY1" fmla="*/ 278607 h 1214439"/>
                <a:gd name="connsiteX2" fmla="*/ 1108694 w 1264444"/>
                <a:gd name="connsiteY2" fmla="*/ 692329 h 1214439"/>
                <a:gd name="connsiteX3" fmla="*/ 1264444 w 1264444"/>
                <a:gd name="connsiteY3" fmla="*/ 1214439 h 1214439"/>
                <a:gd name="connsiteX0" fmla="*/ 0 w 1264444"/>
                <a:gd name="connsiteY0" fmla="*/ 0 h 1214439"/>
                <a:gd name="connsiteX1" fmla="*/ 571499 w 1264444"/>
                <a:gd name="connsiteY1" fmla="*/ 221457 h 1214439"/>
                <a:gd name="connsiteX2" fmla="*/ 1108694 w 1264444"/>
                <a:gd name="connsiteY2" fmla="*/ 692329 h 1214439"/>
                <a:gd name="connsiteX3" fmla="*/ 1264444 w 1264444"/>
                <a:gd name="connsiteY3" fmla="*/ 1214439 h 1214439"/>
                <a:gd name="connsiteX0" fmla="*/ 0 w 1264444"/>
                <a:gd name="connsiteY0" fmla="*/ 0 h 1214439"/>
                <a:gd name="connsiteX1" fmla="*/ 571499 w 1264444"/>
                <a:gd name="connsiteY1" fmla="*/ 221457 h 1214439"/>
                <a:gd name="connsiteX2" fmla="*/ 1108694 w 1264444"/>
                <a:gd name="connsiteY2" fmla="*/ 692329 h 1214439"/>
                <a:gd name="connsiteX3" fmla="*/ 1264444 w 1264444"/>
                <a:gd name="connsiteY3" fmla="*/ 1214439 h 1214439"/>
                <a:gd name="connsiteX0" fmla="*/ 0 w 1364456"/>
                <a:gd name="connsiteY0" fmla="*/ 0 h 1193008"/>
                <a:gd name="connsiteX1" fmla="*/ 571499 w 1364456"/>
                <a:gd name="connsiteY1" fmla="*/ 221457 h 1193008"/>
                <a:gd name="connsiteX2" fmla="*/ 1108694 w 1364456"/>
                <a:gd name="connsiteY2" fmla="*/ 692329 h 1193008"/>
                <a:gd name="connsiteX3" fmla="*/ 1364456 w 1364456"/>
                <a:gd name="connsiteY3" fmla="*/ 1193008 h 1193008"/>
                <a:gd name="connsiteX0" fmla="*/ 0 w 1364456"/>
                <a:gd name="connsiteY0" fmla="*/ 0 h 1193008"/>
                <a:gd name="connsiteX1" fmla="*/ 571499 w 1364456"/>
                <a:gd name="connsiteY1" fmla="*/ 221457 h 1193008"/>
                <a:gd name="connsiteX2" fmla="*/ 1151556 w 1364456"/>
                <a:gd name="connsiteY2" fmla="*/ 642323 h 1193008"/>
                <a:gd name="connsiteX3" fmla="*/ 1364456 w 1364456"/>
                <a:gd name="connsiteY3" fmla="*/ 1193008 h 1193008"/>
                <a:gd name="connsiteX0" fmla="*/ 0 w 1364456"/>
                <a:gd name="connsiteY0" fmla="*/ 0 h 1193008"/>
                <a:gd name="connsiteX1" fmla="*/ 585787 w 1364456"/>
                <a:gd name="connsiteY1" fmla="*/ 171451 h 1193008"/>
                <a:gd name="connsiteX2" fmla="*/ 1151556 w 1364456"/>
                <a:gd name="connsiteY2" fmla="*/ 642323 h 1193008"/>
                <a:gd name="connsiteX3" fmla="*/ 1364456 w 1364456"/>
                <a:gd name="connsiteY3" fmla="*/ 1193008 h 1193008"/>
              </a:gdLst>
              <a:ahLst/>
              <a:cxnLst>
                <a:cxn ang="0">
                  <a:pos x="connsiteX0" y="connsiteY0"/>
                </a:cxn>
                <a:cxn ang="0">
                  <a:pos x="connsiteX1" y="connsiteY1"/>
                </a:cxn>
                <a:cxn ang="0">
                  <a:pos x="connsiteX2" y="connsiteY2"/>
                </a:cxn>
                <a:cxn ang="0">
                  <a:pos x="connsiteX3" y="connsiteY3"/>
                </a:cxn>
              </a:cxnLst>
              <a:rect l="l" t="t" r="r" b="b"/>
              <a:pathLst>
                <a:path w="1364456" h="1193008">
                  <a:moveTo>
                    <a:pt x="0" y="0"/>
                  </a:moveTo>
                  <a:cubicBezTo>
                    <a:pt x="225622" y="28575"/>
                    <a:pt x="393861" y="64397"/>
                    <a:pt x="585787" y="171451"/>
                  </a:cubicBezTo>
                  <a:cubicBezTo>
                    <a:pt x="777713" y="278505"/>
                    <a:pt x="1021778" y="472064"/>
                    <a:pt x="1151556" y="642323"/>
                  </a:cubicBezTo>
                  <a:cubicBezTo>
                    <a:pt x="1281334" y="812582"/>
                    <a:pt x="1322781" y="878554"/>
                    <a:pt x="1364456" y="1193008"/>
                  </a:cubicBezTo>
                </a:path>
              </a:pathLst>
            </a:custGeom>
            <a:noFill/>
            <a:ln w="50800" cap="flat" cmpd="sng" algn="ctr">
              <a:solidFill>
                <a:srgbClr val="710D00"/>
              </a:solidFill>
              <a:prstDash val="solid"/>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Freeform 166">
              <a:extLst>
                <a:ext uri="{FF2B5EF4-FFF2-40B4-BE49-F238E27FC236}">
                  <a16:creationId xmlns:a16="http://schemas.microsoft.com/office/drawing/2014/main" id="{6D8FF5D0-6B25-4398-809A-A852979801F8}"/>
                </a:ext>
              </a:extLst>
            </p:cNvPr>
            <p:cNvSpPr/>
            <p:nvPr/>
          </p:nvSpPr>
          <p:spPr>
            <a:xfrm>
              <a:off x="4007191" y="3086219"/>
              <a:ext cx="1328738" cy="1157291"/>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21608"/>
                <a:gd name="connsiteX1" fmla="*/ 521494 w 1164430"/>
                <a:gd name="connsiteY1" fmla="*/ 942976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725173 w 1164430"/>
                <a:gd name="connsiteY2" fmla="*/ 11090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53748 w 1164430"/>
                <a:gd name="connsiteY2" fmla="*/ 1280465 h 1421608"/>
                <a:gd name="connsiteX3" fmla="*/ 1164430 w 1164430"/>
                <a:gd name="connsiteY3" fmla="*/ 1421608 h 1421608"/>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271463 w 1171574"/>
                <a:gd name="connsiteY1" fmla="*/ 685801 h 1400177"/>
                <a:gd name="connsiteX2" fmla="*/ 753748 w 1171574"/>
                <a:gd name="connsiteY2" fmla="*/ 1280465 h 1400177"/>
                <a:gd name="connsiteX3" fmla="*/ 1171574 w 1171574"/>
                <a:gd name="connsiteY3" fmla="*/ 1400177 h 1400177"/>
                <a:gd name="connsiteX0" fmla="*/ 0 w 1171574"/>
                <a:gd name="connsiteY0" fmla="*/ 0 h 1400177"/>
                <a:gd name="connsiteX1" fmla="*/ 271463 w 1171574"/>
                <a:gd name="connsiteY1" fmla="*/ 685801 h 1400177"/>
                <a:gd name="connsiteX2" fmla="*/ 753748 w 1171574"/>
                <a:gd name="connsiteY2" fmla="*/ 1280465 h 1400177"/>
                <a:gd name="connsiteX3" fmla="*/ 1171574 w 1171574"/>
                <a:gd name="connsiteY3" fmla="*/ 1400177 h 1400177"/>
                <a:gd name="connsiteX0" fmla="*/ 0 w 1357312"/>
                <a:gd name="connsiteY0" fmla="*/ 0 h 1296381"/>
                <a:gd name="connsiteX1" fmla="*/ 271463 w 1357312"/>
                <a:gd name="connsiteY1" fmla="*/ 685801 h 1296381"/>
                <a:gd name="connsiteX2" fmla="*/ 753748 w 1357312"/>
                <a:gd name="connsiteY2" fmla="*/ 1280465 h 1296381"/>
                <a:gd name="connsiteX3" fmla="*/ 1357312 w 1357312"/>
                <a:gd name="connsiteY3" fmla="*/ 1150146 h 1296381"/>
                <a:gd name="connsiteX0" fmla="*/ 0 w 1357312"/>
                <a:gd name="connsiteY0" fmla="*/ 0 h 1150146"/>
                <a:gd name="connsiteX1" fmla="*/ 271463 w 1357312"/>
                <a:gd name="connsiteY1" fmla="*/ 685801 h 1150146"/>
                <a:gd name="connsiteX2" fmla="*/ 775179 w 1357312"/>
                <a:gd name="connsiteY2" fmla="*/ 1037578 h 1150146"/>
                <a:gd name="connsiteX3" fmla="*/ 1357312 w 1357312"/>
                <a:gd name="connsiteY3" fmla="*/ 1150146 h 1150146"/>
                <a:gd name="connsiteX0" fmla="*/ 0 w 1321594"/>
                <a:gd name="connsiteY0" fmla="*/ 0 h 1050134"/>
                <a:gd name="connsiteX1" fmla="*/ 235745 w 1321594"/>
                <a:gd name="connsiteY1" fmla="*/ 585789 h 1050134"/>
                <a:gd name="connsiteX2" fmla="*/ 739461 w 1321594"/>
                <a:gd name="connsiteY2" fmla="*/ 937566 h 1050134"/>
                <a:gd name="connsiteX3" fmla="*/ 1321594 w 1321594"/>
                <a:gd name="connsiteY3" fmla="*/ 1050134 h 1050134"/>
                <a:gd name="connsiteX0" fmla="*/ 0 w 1321594"/>
                <a:gd name="connsiteY0" fmla="*/ 0 h 1050134"/>
                <a:gd name="connsiteX1" fmla="*/ 207170 w 1321594"/>
                <a:gd name="connsiteY1" fmla="*/ 571502 h 1050134"/>
                <a:gd name="connsiteX2" fmla="*/ 739461 w 1321594"/>
                <a:gd name="connsiteY2" fmla="*/ 937566 h 1050134"/>
                <a:gd name="connsiteX3" fmla="*/ 1321594 w 1321594"/>
                <a:gd name="connsiteY3" fmla="*/ 1050134 h 1050134"/>
                <a:gd name="connsiteX0" fmla="*/ 0 w 1321594"/>
                <a:gd name="connsiteY0" fmla="*/ 0 h 1050134"/>
                <a:gd name="connsiteX1" fmla="*/ 207170 w 1321594"/>
                <a:gd name="connsiteY1" fmla="*/ 571502 h 1050134"/>
                <a:gd name="connsiteX2" fmla="*/ 625161 w 1321594"/>
                <a:gd name="connsiteY2" fmla="*/ 923279 h 1050134"/>
                <a:gd name="connsiteX3" fmla="*/ 1321594 w 1321594"/>
                <a:gd name="connsiteY3" fmla="*/ 1050134 h 1050134"/>
                <a:gd name="connsiteX0" fmla="*/ 0 w 1328738"/>
                <a:gd name="connsiteY0" fmla="*/ 0 h 1157291"/>
                <a:gd name="connsiteX1" fmla="*/ 214314 w 1328738"/>
                <a:gd name="connsiteY1" fmla="*/ 678659 h 1157291"/>
                <a:gd name="connsiteX2" fmla="*/ 632305 w 1328738"/>
                <a:gd name="connsiteY2" fmla="*/ 1030436 h 1157291"/>
                <a:gd name="connsiteX3" fmla="*/ 1328738 w 1328738"/>
                <a:gd name="connsiteY3" fmla="*/ 1157291 h 1157291"/>
                <a:gd name="connsiteX0" fmla="*/ 0 w 1328738"/>
                <a:gd name="connsiteY0" fmla="*/ 0 h 1157291"/>
                <a:gd name="connsiteX1" fmla="*/ 214314 w 1328738"/>
                <a:gd name="connsiteY1" fmla="*/ 678659 h 1157291"/>
                <a:gd name="connsiteX2" fmla="*/ 589504 w 1328738"/>
                <a:gd name="connsiteY2" fmla="*/ 1034327 h 1157291"/>
                <a:gd name="connsiteX3" fmla="*/ 1328738 w 1328738"/>
                <a:gd name="connsiteY3" fmla="*/ 1157291 h 1157291"/>
                <a:gd name="connsiteX0" fmla="*/ 0 w 1328738"/>
                <a:gd name="connsiteY0" fmla="*/ 0 h 1157291"/>
                <a:gd name="connsiteX1" fmla="*/ 171513 w 1328738"/>
                <a:gd name="connsiteY1" fmla="*/ 655312 h 1157291"/>
                <a:gd name="connsiteX2" fmla="*/ 589504 w 1328738"/>
                <a:gd name="connsiteY2" fmla="*/ 1034327 h 1157291"/>
                <a:gd name="connsiteX3" fmla="*/ 1328738 w 1328738"/>
                <a:gd name="connsiteY3" fmla="*/ 1157291 h 1157291"/>
              </a:gdLst>
              <a:ahLst/>
              <a:cxnLst>
                <a:cxn ang="0">
                  <a:pos x="connsiteX0" y="connsiteY0"/>
                </a:cxn>
                <a:cxn ang="0">
                  <a:pos x="connsiteX1" y="connsiteY1"/>
                </a:cxn>
                <a:cxn ang="0">
                  <a:pos x="connsiteX2" y="connsiteY2"/>
                </a:cxn>
                <a:cxn ang="0">
                  <a:pos x="connsiteX3" y="connsiteY3"/>
                </a:cxn>
              </a:cxnLst>
              <a:rect l="l" t="t" r="r" b="b"/>
              <a:pathLst>
                <a:path w="1328738" h="1157291">
                  <a:moveTo>
                    <a:pt x="0" y="0"/>
                  </a:moveTo>
                  <a:cubicBezTo>
                    <a:pt x="18453" y="242888"/>
                    <a:pt x="73262" y="482924"/>
                    <a:pt x="171513" y="655312"/>
                  </a:cubicBezTo>
                  <a:cubicBezTo>
                    <a:pt x="269764" y="827700"/>
                    <a:pt x="396633" y="950664"/>
                    <a:pt x="589504" y="1034327"/>
                  </a:cubicBezTo>
                  <a:cubicBezTo>
                    <a:pt x="782375" y="1117990"/>
                    <a:pt x="1176948" y="1133767"/>
                    <a:pt x="1328738" y="1157291"/>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Freeform 167">
              <a:extLst>
                <a:ext uri="{FF2B5EF4-FFF2-40B4-BE49-F238E27FC236}">
                  <a16:creationId xmlns:a16="http://schemas.microsoft.com/office/drawing/2014/main" id="{523D1883-849F-0C92-DA7E-CFEC5E9975B8}"/>
                </a:ext>
              </a:extLst>
            </p:cNvPr>
            <p:cNvSpPr/>
            <p:nvPr/>
          </p:nvSpPr>
          <p:spPr>
            <a:xfrm>
              <a:off x="4155420" y="2903419"/>
              <a:ext cx="1162844" cy="1343821"/>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464344 w 1164430"/>
                <a:gd name="connsiteY1" fmla="*/ 750095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64470"/>
                <a:gd name="connsiteX1" fmla="*/ 521494 w 1164430"/>
                <a:gd name="connsiteY1" fmla="*/ 942976 h 1464470"/>
                <a:gd name="connsiteX2" fmla="*/ 1164430 w 1164430"/>
                <a:gd name="connsiteY2" fmla="*/ 1464470 h 1464470"/>
                <a:gd name="connsiteX0" fmla="*/ 0 w 1164430"/>
                <a:gd name="connsiteY0" fmla="*/ 0 h 1421608"/>
                <a:gd name="connsiteX1" fmla="*/ 521494 w 1164430"/>
                <a:gd name="connsiteY1" fmla="*/ 942976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1164430 w 1164430"/>
                <a:gd name="connsiteY2" fmla="*/ 1421608 h 1421608"/>
                <a:gd name="connsiteX0" fmla="*/ 0 w 1164430"/>
                <a:gd name="connsiteY0" fmla="*/ 0 h 1421608"/>
                <a:gd name="connsiteX1" fmla="*/ 321469 w 1164430"/>
                <a:gd name="connsiteY1" fmla="*/ 700088 h 1421608"/>
                <a:gd name="connsiteX2" fmla="*/ 725173 w 1164430"/>
                <a:gd name="connsiteY2" fmla="*/ 11090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46604 w 1164430"/>
                <a:gd name="connsiteY2" fmla="*/ 1223315 h 1421608"/>
                <a:gd name="connsiteX3" fmla="*/ 1164430 w 1164430"/>
                <a:gd name="connsiteY3" fmla="*/ 1421608 h 1421608"/>
                <a:gd name="connsiteX0" fmla="*/ 0 w 1164430"/>
                <a:gd name="connsiteY0" fmla="*/ 0 h 1421608"/>
                <a:gd name="connsiteX1" fmla="*/ 321469 w 1164430"/>
                <a:gd name="connsiteY1" fmla="*/ 700088 h 1421608"/>
                <a:gd name="connsiteX2" fmla="*/ 753748 w 1164430"/>
                <a:gd name="connsiteY2" fmla="*/ 1280465 h 1421608"/>
                <a:gd name="connsiteX3" fmla="*/ 1164430 w 1164430"/>
                <a:gd name="connsiteY3" fmla="*/ 1421608 h 1421608"/>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321469 w 1171574"/>
                <a:gd name="connsiteY1" fmla="*/ 7000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753748 w 1171574"/>
                <a:gd name="connsiteY2" fmla="*/ 1280465 h 1400177"/>
                <a:gd name="connsiteX3" fmla="*/ 1171574 w 1171574"/>
                <a:gd name="connsiteY3"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171574"/>
                <a:gd name="connsiteY0" fmla="*/ 0 h 1400177"/>
                <a:gd name="connsiteX1" fmla="*/ 571500 w 1171574"/>
                <a:gd name="connsiteY1" fmla="*/ 471488 h 1400177"/>
                <a:gd name="connsiteX2" fmla="*/ 951532 w 1171574"/>
                <a:gd name="connsiteY2" fmla="*/ 849492 h 1400177"/>
                <a:gd name="connsiteX3" fmla="*/ 753748 w 1171574"/>
                <a:gd name="connsiteY3" fmla="*/ 1280465 h 1400177"/>
                <a:gd name="connsiteX4" fmla="*/ 1171574 w 1171574"/>
                <a:gd name="connsiteY4" fmla="*/ 1400177 h 1400177"/>
                <a:gd name="connsiteX0" fmla="*/ 0 w 1357312"/>
                <a:gd name="connsiteY0" fmla="*/ 0 h 1292421"/>
                <a:gd name="connsiteX1" fmla="*/ 571500 w 1357312"/>
                <a:gd name="connsiteY1" fmla="*/ 471488 h 1292421"/>
                <a:gd name="connsiteX2" fmla="*/ 951532 w 1357312"/>
                <a:gd name="connsiteY2" fmla="*/ 849492 h 1292421"/>
                <a:gd name="connsiteX3" fmla="*/ 753748 w 1357312"/>
                <a:gd name="connsiteY3" fmla="*/ 1280465 h 1292421"/>
                <a:gd name="connsiteX4" fmla="*/ 1357312 w 1357312"/>
                <a:gd name="connsiteY4" fmla="*/ 1193008 h 1292421"/>
                <a:gd name="connsiteX0" fmla="*/ 0 w 1357312"/>
                <a:gd name="connsiteY0" fmla="*/ 0 h 1193008"/>
                <a:gd name="connsiteX1" fmla="*/ 571500 w 1357312"/>
                <a:gd name="connsiteY1" fmla="*/ 471488 h 1193008"/>
                <a:gd name="connsiteX2" fmla="*/ 951532 w 1357312"/>
                <a:gd name="connsiteY2" fmla="*/ 849492 h 1193008"/>
                <a:gd name="connsiteX3" fmla="*/ 1357312 w 1357312"/>
                <a:gd name="connsiteY3" fmla="*/ 1193008 h 1193008"/>
                <a:gd name="connsiteX0" fmla="*/ 0 w 1357312"/>
                <a:gd name="connsiteY0" fmla="*/ 0 h 1193008"/>
                <a:gd name="connsiteX1" fmla="*/ 571500 w 1357312"/>
                <a:gd name="connsiteY1" fmla="*/ 471488 h 1193008"/>
                <a:gd name="connsiteX2" fmla="*/ 951532 w 1357312"/>
                <a:gd name="connsiteY2" fmla="*/ 849492 h 1193008"/>
                <a:gd name="connsiteX3" fmla="*/ 1357312 w 1357312"/>
                <a:gd name="connsiteY3" fmla="*/ 1193008 h 1193008"/>
                <a:gd name="connsiteX0" fmla="*/ 0 w 1357312"/>
                <a:gd name="connsiteY0" fmla="*/ 0 h 1193008"/>
                <a:gd name="connsiteX1" fmla="*/ 571500 w 1357312"/>
                <a:gd name="connsiteY1" fmla="*/ 471488 h 1193008"/>
                <a:gd name="connsiteX2" fmla="*/ 1037257 w 1357312"/>
                <a:gd name="connsiteY2" fmla="*/ 678042 h 1193008"/>
                <a:gd name="connsiteX3" fmla="*/ 1357312 w 1357312"/>
                <a:gd name="connsiteY3" fmla="*/ 1193008 h 1193008"/>
                <a:gd name="connsiteX0" fmla="*/ 0 w 1357312"/>
                <a:gd name="connsiteY0" fmla="*/ 0 h 1193008"/>
                <a:gd name="connsiteX1" fmla="*/ 564356 w 1357312"/>
                <a:gd name="connsiteY1" fmla="*/ 278607 h 1193008"/>
                <a:gd name="connsiteX2" fmla="*/ 1037257 w 1357312"/>
                <a:gd name="connsiteY2" fmla="*/ 678042 h 1193008"/>
                <a:gd name="connsiteX3" fmla="*/ 1357312 w 1357312"/>
                <a:gd name="connsiteY3" fmla="*/ 1193008 h 1193008"/>
                <a:gd name="connsiteX0" fmla="*/ 0 w 1264444"/>
                <a:gd name="connsiteY0" fmla="*/ 0 h 1214439"/>
                <a:gd name="connsiteX1" fmla="*/ 564356 w 1264444"/>
                <a:gd name="connsiteY1" fmla="*/ 278607 h 1214439"/>
                <a:gd name="connsiteX2" fmla="*/ 1037257 w 1264444"/>
                <a:gd name="connsiteY2" fmla="*/ 678042 h 1214439"/>
                <a:gd name="connsiteX3" fmla="*/ 1264444 w 1264444"/>
                <a:gd name="connsiteY3" fmla="*/ 1214439 h 1214439"/>
                <a:gd name="connsiteX0" fmla="*/ 0 w 1264444"/>
                <a:gd name="connsiteY0" fmla="*/ 0 h 1214439"/>
                <a:gd name="connsiteX1" fmla="*/ 564356 w 1264444"/>
                <a:gd name="connsiteY1" fmla="*/ 278607 h 1214439"/>
                <a:gd name="connsiteX2" fmla="*/ 1037257 w 1264444"/>
                <a:gd name="connsiteY2" fmla="*/ 678042 h 1214439"/>
                <a:gd name="connsiteX3" fmla="*/ 1264444 w 1264444"/>
                <a:gd name="connsiteY3" fmla="*/ 1214439 h 1214439"/>
                <a:gd name="connsiteX0" fmla="*/ 0 w 1264444"/>
                <a:gd name="connsiteY0" fmla="*/ 0 h 1214439"/>
                <a:gd name="connsiteX1" fmla="*/ 564356 w 1264444"/>
                <a:gd name="connsiteY1" fmla="*/ 278607 h 1214439"/>
                <a:gd name="connsiteX2" fmla="*/ 1108694 w 1264444"/>
                <a:gd name="connsiteY2" fmla="*/ 692329 h 1214439"/>
                <a:gd name="connsiteX3" fmla="*/ 1264444 w 1264444"/>
                <a:gd name="connsiteY3" fmla="*/ 1214439 h 1214439"/>
                <a:gd name="connsiteX0" fmla="*/ 0 w 1264444"/>
                <a:gd name="connsiteY0" fmla="*/ 0 h 1214439"/>
                <a:gd name="connsiteX1" fmla="*/ 571499 w 1264444"/>
                <a:gd name="connsiteY1" fmla="*/ 221457 h 1214439"/>
                <a:gd name="connsiteX2" fmla="*/ 1108694 w 1264444"/>
                <a:gd name="connsiteY2" fmla="*/ 692329 h 1214439"/>
                <a:gd name="connsiteX3" fmla="*/ 1264444 w 1264444"/>
                <a:gd name="connsiteY3" fmla="*/ 1214439 h 1214439"/>
                <a:gd name="connsiteX0" fmla="*/ 0 w 1264444"/>
                <a:gd name="connsiteY0" fmla="*/ 0 h 1214439"/>
                <a:gd name="connsiteX1" fmla="*/ 571499 w 1264444"/>
                <a:gd name="connsiteY1" fmla="*/ 221457 h 1214439"/>
                <a:gd name="connsiteX2" fmla="*/ 1108694 w 1264444"/>
                <a:gd name="connsiteY2" fmla="*/ 692329 h 1214439"/>
                <a:gd name="connsiteX3" fmla="*/ 1264444 w 1264444"/>
                <a:gd name="connsiteY3" fmla="*/ 1214439 h 1214439"/>
                <a:gd name="connsiteX0" fmla="*/ 0 w 1128713"/>
                <a:gd name="connsiteY0" fmla="*/ 0 h 1378746"/>
                <a:gd name="connsiteX1" fmla="*/ 435768 w 1128713"/>
                <a:gd name="connsiteY1" fmla="*/ 385764 h 1378746"/>
                <a:gd name="connsiteX2" fmla="*/ 972963 w 1128713"/>
                <a:gd name="connsiteY2" fmla="*/ 856636 h 1378746"/>
                <a:gd name="connsiteX3" fmla="*/ 1128713 w 1128713"/>
                <a:gd name="connsiteY3" fmla="*/ 1378746 h 1378746"/>
                <a:gd name="connsiteX0" fmla="*/ 0 w 1128713"/>
                <a:gd name="connsiteY0" fmla="*/ 0 h 1378746"/>
                <a:gd name="connsiteX1" fmla="*/ 557212 w 1128713"/>
                <a:gd name="connsiteY1" fmla="*/ 200026 h 1378746"/>
                <a:gd name="connsiteX2" fmla="*/ 972963 w 1128713"/>
                <a:gd name="connsiteY2" fmla="*/ 856636 h 1378746"/>
                <a:gd name="connsiteX3" fmla="*/ 1128713 w 1128713"/>
                <a:gd name="connsiteY3" fmla="*/ 1378746 h 1378746"/>
                <a:gd name="connsiteX0" fmla="*/ 0 w 1128713"/>
                <a:gd name="connsiteY0" fmla="*/ 0 h 1378746"/>
                <a:gd name="connsiteX1" fmla="*/ 557212 w 1128713"/>
                <a:gd name="connsiteY1" fmla="*/ 200026 h 1378746"/>
                <a:gd name="connsiteX2" fmla="*/ 908669 w 1128713"/>
                <a:gd name="connsiteY2" fmla="*/ 628036 h 1378746"/>
                <a:gd name="connsiteX3" fmla="*/ 1128713 w 1128713"/>
                <a:gd name="connsiteY3" fmla="*/ 1378746 h 1378746"/>
                <a:gd name="connsiteX0" fmla="*/ 0 w 1178719"/>
                <a:gd name="connsiteY0" fmla="*/ 0 h 1378746"/>
                <a:gd name="connsiteX1" fmla="*/ 607218 w 1178719"/>
                <a:gd name="connsiteY1" fmla="*/ 200026 h 1378746"/>
                <a:gd name="connsiteX2" fmla="*/ 958675 w 1178719"/>
                <a:gd name="connsiteY2" fmla="*/ 628036 h 1378746"/>
                <a:gd name="connsiteX3" fmla="*/ 1178719 w 1178719"/>
                <a:gd name="connsiteY3" fmla="*/ 1378746 h 1378746"/>
                <a:gd name="connsiteX0" fmla="*/ 0 w 1178719"/>
                <a:gd name="connsiteY0" fmla="*/ 0 h 1378746"/>
                <a:gd name="connsiteX1" fmla="*/ 607218 w 1178719"/>
                <a:gd name="connsiteY1" fmla="*/ 200026 h 1378746"/>
                <a:gd name="connsiteX2" fmla="*/ 1015825 w 1178719"/>
                <a:gd name="connsiteY2" fmla="*/ 542311 h 1378746"/>
                <a:gd name="connsiteX3" fmla="*/ 1178719 w 1178719"/>
                <a:gd name="connsiteY3" fmla="*/ 1378746 h 1378746"/>
                <a:gd name="connsiteX0" fmla="*/ 0 w 1178719"/>
                <a:gd name="connsiteY0" fmla="*/ 0 h 1378746"/>
                <a:gd name="connsiteX1" fmla="*/ 564356 w 1178719"/>
                <a:gd name="connsiteY1" fmla="*/ 114301 h 1378746"/>
                <a:gd name="connsiteX2" fmla="*/ 1015825 w 1178719"/>
                <a:gd name="connsiteY2" fmla="*/ 542311 h 1378746"/>
                <a:gd name="connsiteX3" fmla="*/ 1178719 w 1178719"/>
                <a:gd name="connsiteY3" fmla="*/ 1378746 h 1378746"/>
                <a:gd name="connsiteX0" fmla="*/ 0 w 1172369"/>
                <a:gd name="connsiteY0" fmla="*/ 0 h 1337471"/>
                <a:gd name="connsiteX1" fmla="*/ 564356 w 1172369"/>
                <a:gd name="connsiteY1" fmla="*/ 114301 h 1337471"/>
                <a:gd name="connsiteX2" fmla="*/ 1015825 w 1172369"/>
                <a:gd name="connsiteY2" fmla="*/ 542311 h 1337471"/>
                <a:gd name="connsiteX3" fmla="*/ 1172369 w 1172369"/>
                <a:gd name="connsiteY3" fmla="*/ 1337471 h 1337471"/>
                <a:gd name="connsiteX0" fmla="*/ 0 w 1162844"/>
                <a:gd name="connsiteY0" fmla="*/ 0 h 1343821"/>
                <a:gd name="connsiteX1" fmla="*/ 564356 w 1162844"/>
                <a:gd name="connsiteY1" fmla="*/ 114301 h 1343821"/>
                <a:gd name="connsiteX2" fmla="*/ 1015825 w 1162844"/>
                <a:gd name="connsiteY2" fmla="*/ 542311 h 1343821"/>
                <a:gd name="connsiteX3" fmla="*/ 1162844 w 1162844"/>
                <a:gd name="connsiteY3" fmla="*/ 1343821 h 1343821"/>
                <a:gd name="connsiteX0" fmla="*/ 0 w 1162844"/>
                <a:gd name="connsiteY0" fmla="*/ 0 h 1343821"/>
                <a:gd name="connsiteX1" fmla="*/ 591594 w 1162844"/>
                <a:gd name="connsiteY1" fmla="*/ 87064 h 1343821"/>
                <a:gd name="connsiteX2" fmla="*/ 1015825 w 1162844"/>
                <a:gd name="connsiteY2" fmla="*/ 542311 h 1343821"/>
                <a:gd name="connsiteX3" fmla="*/ 1162844 w 1162844"/>
                <a:gd name="connsiteY3" fmla="*/ 1343821 h 1343821"/>
                <a:gd name="connsiteX0" fmla="*/ 0 w 1162844"/>
                <a:gd name="connsiteY0" fmla="*/ 0 h 1343821"/>
                <a:gd name="connsiteX1" fmla="*/ 591594 w 1162844"/>
                <a:gd name="connsiteY1" fmla="*/ 87064 h 1343821"/>
                <a:gd name="connsiteX2" fmla="*/ 1035280 w 1162844"/>
                <a:gd name="connsiteY2" fmla="*/ 522855 h 1343821"/>
                <a:gd name="connsiteX3" fmla="*/ 1162844 w 1162844"/>
                <a:gd name="connsiteY3" fmla="*/ 1343821 h 1343821"/>
                <a:gd name="connsiteX0" fmla="*/ 0 w 1162844"/>
                <a:gd name="connsiteY0" fmla="*/ 0 h 1343821"/>
                <a:gd name="connsiteX1" fmla="*/ 591594 w 1162844"/>
                <a:gd name="connsiteY1" fmla="*/ 87064 h 1343821"/>
                <a:gd name="connsiteX2" fmla="*/ 1050845 w 1162844"/>
                <a:gd name="connsiteY2" fmla="*/ 503400 h 1343821"/>
                <a:gd name="connsiteX3" fmla="*/ 1162844 w 1162844"/>
                <a:gd name="connsiteY3" fmla="*/ 1343821 h 1343821"/>
                <a:gd name="connsiteX0" fmla="*/ 0 w 1162844"/>
                <a:gd name="connsiteY0" fmla="*/ 0 h 1343821"/>
                <a:gd name="connsiteX1" fmla="*/ 587703 w 1162844"/>
                <a:gd name="connsiteY1" fmla="*/ 98737 h 1343821"/>
                <a:gd name="connsiteX2" fmla="*/ 1050845 w 1162844"/>
                <a:gd name="connsiteY2" fmla="*/ 503400 h 1343821"/>
                <a:gd name="connsiteX3" fmla="*/ 1162844 w 1162844"/>
                <a:gd name="connsiteY3" fmla="*/ 1343821 h 1343821"/>
                <a:gd name="connsiteX0" fmla="*/ 0 w 1162844"/>
                <a:gd name="connsiteY0" fmla="*/ 0 h 1343821"/>
                <a:gd name="connsiteX1" fmla="*/ 587703 w 1162844"/>
                <a:gd name="connsiteY1" fmla="*/ 98737 h 1343821"/>
                <a:gd name="connsiteX2" fmla="*/ 1050845 w 1162844"/>
                <a:gd name="connsiteY2" fmla="*/ 503400 h 1343821"/>
                <a:gd name="connsiteX3" fmla="*/ 1162844 w 1162844"/>
                <a:gd name="connsiteY3" fmla="*/ 1343821 h 1343821"/>
                <a:gd name="connsiteX0" fmla="*/ 0 w 1162844"/>
                <a:gd name="connsiteY0" fmla="*/ 0 h 1343821"/>
                <a:gd name="connsiteX1" fmla="*/ 587703 w 1162844"/>
                <a:gd name="connsiteY1" fmla="*/ 98737 h 1343821"/>
                <a:gd name="connsiteX2" fmla="*/ 1050845 w 1162844"/>
                <a:gd name="connsiteY2" fmla="*/ 503400 h 1343821"/>
                <a:gd name="connsiteX3" fmla="*/ 1162844 w 1162844"/>
                <a:gd name="connsiteY3" fmla="*/ 1343821 h 1343821"/>
              </a:gdLst>
              <a:ahLst/>
              <a:cxnLst>
                <a:cxn ang="0">
                  <a:pos x="connsiteX0" y="connsiteY0"/>
                </a:cxn>
                <a:cxn ang="0">
                  <a:pos x="connsiteX1" y="connsiteY1"/>
                </a:cxn>
                <a:cxn ang="0">
                  <a:pos x="connsiteX2" y="connsiteY2"/>
                </a:cxn>
                <a:cxn ang="0">
                  <a:pos x="connsiteX3" y="connsiteY3"/>
                </a:cxn>
              </a:cxnLst>
              <a:rect l="l" t="t" r="r" b="b"/>
              <a:pathLst>
                <a:path w="1162844" h="1343821">
                  <a:moveTo>
                    <a:pt x="0" y="0"/>
                  </a:moveTo>
                  <a:cubicBezTo>
                    <a:pt x="225622" y="28575"/>
                    <a:pt x="400889" y="30401"/>
                    <a:pt x="587703" y="98737"/>
                  </a:cubicBezTo>
                  <a:cubicBezTo>
                    <a:pt x="774517" y="167073"/>
                    <a:pt x="954988" y="295886"/>
                    <a:pt x="1050845" y="503400"/>
                  </a:cubicBezTo>
                  <a:cubicBezTo>
                    <a:pt x="1146702" y="710914"/>
                    <a:pt x="1152297" y="1060495"/>
                    <a:pt x="1162844" y="1343821"/>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Freeform 168">
              <a:extLst>
                <a:ext uri="{FF2B5EF4-FFF2-40B4-BE49-F238E27FC236}">
                  <a16:creationId xmlns:a16="http://schemas.microsoft.com/office/drawing/2014/main" id="{57EBECE9-3AF7-E74E-5399-7882586DAB49}"/>
                </a:ext>
              </a:extLst>
            </p:cNvPr>
            <p:cNvSpPr/>
            <p:nvPr/>
          </p:nvSpPr>
          <p:spPr>
            <a:xfrm>
              <a:off x="4976889" y="2707743"/>
              <a:ext cx="1029229" cy="1418432"/>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414462"/>
                <a:gd name="connsiteY0" fmla="*/ 0 h 1178719"/>
                <a:gd name="connsiteX1" fmla="*/ 557213 w 1414462"/>
                <a:gd name="connsiteY1" fmla="*/ 671513 h 1178719"/>
                <a:gd name="connsiteX2" fmla="*/ 1414462 w 1414462"/>
                <a:gd name="connsiteY2" fmla="*/ 1178719 h 1178719"/>
                <a:gd name="connsiteX0" fmla="*/ 0 w 1414462"/>
                <a:gd name="connsiteY0" fmla="*/ 0 h 1178719"/>
                <a:gd name="connsiteX1" fmla="*/ 557213 w 1414462"/>
                <a:gd name="connsiteY1" fmla="*/ 671513 h 1178719"/>
                <a:gd name="connsiteX2" fmla="*/ 1414462 w 1414462"/>
                <a:gd name="connsiteY2" fmla="*/ 1178719 h 1178719"/>
                <a:gd name="connsiteX0" fmla="*/ 0 w 1414462"/>
                <a:gd name="connsiteY0" fmla="*/ 0 h 1178719"/>
                <a:gd name="connsiteX1" fmla="*/ 535782 w 1414462"/>
                <a:gd name="connsiteY1" fmla="*/ 700088 h 1178719"/>
                <a:gd name="connsiteX2" fmla="*/ 1414462 w 1414462"/>
                <a:gd name="connsiteY2" fmla="*/ 1178719 h 1178719"/>
                <a:gd name="connsiteX0" fmla="*/ 0 w 1414462"/>
                <a:gd name="connsiteY0" fmla="*/ 0 h 1178719"/>
                <a:gd name="connsiteX1" fmla="*/ 535782 w 1414462"/>
                <a:gd name="connsiteY1" fmla="*/ 700088 h 1178719"/>
                <a:gd name="connsiteX2" fmla="*/ 1414462 w 1414462"/>
                <a:gd name="connsiteY2" fmla="*/ 1178719 h 1178719"/>
                <a:gd name="connsiteX0" fmla="*/ 0 w 1414462"/>
                <a:gd name="connsiteY0" fmla="*/ 0 h 1178719"/>
                <a:gd name="connsiteX1" fmla="*/ 557213 w 1414462"/>
                <a:gd name="connsiteY1" fmla="*/ 678657 h 1178719"/>
                <a:gd name="connsiteX2" fmla="*/ 1414462 w 1414462"/>
                <a:gd name="connsiteY2" fmla="*/ 1178719 h 1178719"/>
                <a:gd name="connsiteX0" fmla="*/ 0 w 1464468"/>
                <a:gd name="connsiteY0" fmla="*/ 0 h 1250156"/>
                <a:gd name="connsiteX1" fmla="*/ 607219 w 1464468"/>
                <a:gd name="connsiteY1" fmla="*/ 750094 h 1250156"/>
                <a:gd name="connsiteX2" fmla="*/ 1464468 w 1464468"/>
                <a:gd name="connsiteY2" fmla="*/ 1250156 h 1250156"/>
                <a:gd name="connsiteX0" fmla="*/ 0 w 1464468"/>
                <a:gd name="connsiteY0" fmla="*/ 0 h 1250156"/>
                <a:gd name="connsiteX1" fmla="*/ 607219 w 1464468"/>
                <a:gd name="connsiteY1" fmla="*/ 750094 h 1250156"/>
                <a:gd name="connsiteX2" fmla="*/ 1464468 w 1464468"/>
                <a:gd name="connsiteY2" fmla="*/ 1250156 h 1250156"/>
                <a:gd name="connsiteX0" fmla="*/ 0 w 1464468"/>
                <a:gd name="connsiteY0" fmla="*/ 0 h 1250156"/>
                <a:gd name="connsiteX1" fmla="*/ 528637 w 1464468"/>
                <a:gd name="connsiteY1" fmla="*/ 757238 h 1250156"/>
                <a:gd name="connsiteX2" fmla="*/ 1464468 w 1464468"/>
                <a:gd name="connsiteY2" fmla="*/ 1250156 h 1250156"/>
                <a:gd name="connsiteX0" fmla="*/ 0 w 1464468"/>
                <a:gd name="connsiteY0" fmla="*/ 0 h 1250156"/>
                <a:gd name="connsiteX1" fmla="*/ 528637 w 1464468"/>
                <a:gd name="connsiteY1" fmla="*/ 757238 h 1250156"/>
                <a:gd name="connsiteX2" fmla="*/ 1464468 w 1464468"/>
                <a:gd name="connsiteY2" fmla="*/ 1250156 h 1250156"/>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85787 w 1521618"/>
                <a:gd name="connsiteY1" fmla="*/ 657226 h 1150144"/>
                <a:gd name="connsiteX2" fmla="*/ 1521618 w 1521618"/>
                <a:gd name="connsiteY2" fmla="*/ 1150144 h 1150144"/>
                <a:gd name="connsiteX0" fmla="*/ 0 w 1521618"/>
                <a:gd name="connsiteY0" fmla="*/ 0 h 1150144"/>
                <a:gd name="connsiteX1" fmla="*/ 507206 w 1521618"/>
                <a:gd name="connsiteY1" fmla="*/ 700088 h 1150144"/>
                <a:gd name="connsiteX2" fmla="*/ 1521618 w 1521618"/>
                <a:gd name="connsiteY2" fmla="*/ 1150144 h 1150144"/>
                <a:gd name="connsiteX0" fmla="*/ 0 w 1457324"/>
                <a:gd name="connsiteY0" fmla="*/ 0 h 1171575"/>
                <a:gd name="connsiteX1" fmla="*/ 442912 w 1457324"/>
                <a:gd name="connsiteY1" fmla="*/ 721519 h 1171575"/>
                <a:gd name="connsiteX2" fmla="*/ 1457324 w 1457324"/>
                <a:gd name="connsiteY2" fmla="*/ 1171575 h 1171575"/>
                <a:gd name="connsiteX0" fmla="*/ 0 w 1457324"/>
                <a:gd name="connsiteY0" fmla="*/ 0 h 1171575"/>
                <a:gd name="connsiteX1" fmla="*/ 442912 w 1457324"/>
                <a:gd name="connsiteY1" fmla="*/ 721519 h 1171575"/>
                <a:gd name="connsiteX2" fmla="*/ 1457324 w 1457324"/>
                <a:gd name="connsiteY2" fmla="*/ 1171575 h 1171575"/>
                <a:gd name="connsiteX0" fmla="*/ 0 w 1457324"/>
                <a:gd name="connsiteY0" fmla="*/ 0 h 1171575"/>
                <a:gd name="connsiteX1" fmla="*/ 442912 w 1457324"/>
                <a:gd name="connsiteY1" fmla="*/ 721519 h 1171575"/>
                <a:gd name="connsiteX2" fmla="*/ 1457324 w 1457324"/>
                <a:gd name="connsiteY2" fmla="*/ 1171575 h 1171575"/>
                <a:gd name="connsiteX0" fmla="*/ 0 w 1528761"/>
                <a:gd name="connsiteY0" fmla="*/ 0 h 1164431"/>
                <a:gd name="connsiteX1" fmla="*/ 514349 w 1528761"/>
                <a:gd name="connsiteY1" fmla="*/ 714375 h 1164431"/>
                <a:gd name="connsiteX2" fmla="*/ 1528761 w 1528761"/>
                <a:gd name="connsiteY2" fmla="*/ 1164431 h 1164431"/>
                <a:gd name="connsiteX0" fmla="*/ 0 w 1528761"/>
                <a:gd name="connsiteY0" fmla="*/ 0 h 1164431"/>
                <a:gd name="connsiteX1" fmla="*/ 514349 w 1528761"/>
                <a:gd name="connsiteY1" fmla="*/ 714375 h 1164431"/>
                <a:gd name="connsiteX2" fmla="*/ 1528761 w 1528761"/>
                <a:gd name="connsiteY2" fmla="*/ 1164431 h 1164431"/>
                <a:gd name="connsiteX0" fmla="*/ 0 w 1528761"/>
                <a:gd name="connsiteY0" fmla="*/ 0 h 1164431"/>
                <a:gd name="connsiteX1" fmla="*/ 658282 w 1528761"/>
                <a:gd name="connsiteY1" fmla="*/ 426508 h 1164431"/>
                <a:gd name="connsiteX2" fmla="*/ 1528761 w 1528761"/>
                <a:gd name="connsiteY2" fmla="*/ 1164431 h 1164431"/>
                <a:gd name="connsiteX0" fmla="*/ 0 w 1528761"/>
                <a:gd name="connsiteY0" fmla="*/ 0 h 1164431"/>
                <a:gd name="connsiteX1" fmla="*/ 658282 w 1528761"/>
                <a:gd name="connsiteY1" fmla="*/ 426508 h 1164431"/>
                <a:gd name="connsiteX2" fmla="*/ 1528761 w 1528761"/>
                <a:gd name="connsiteY2" fmla="*/ 1164431 h 1164431"/>
                <a:gd name="connsiteX0" fmla="*/ 0 w 1528761"/>
                <a:gd name="connsiteY0" fmla="*/ 0 h 1164431"/>
                <a:gd name="connsiteX1" fmla="*/ 658282 w 1528761"/>
                <a:gd name="connsiteY1" fmla="*/ 426508 h 1164431"/>
                <a:gd name="connsiteX2" fmla="*/ 1017509 w 1528761"/>
                <a:gd name="connsiteY2" fmla="*/ 839791 h 1164431"/>
                <a:gd name="connsiteX3" fmla="*/ 1528761 w 1528761"/>
                <a:gd name="connsiteY3" fmla="*/ 1164431 h 1164431"/>
                <a:gd name="connsiteX0" fmla="*/ 0 w 1528761"/>
                <a:gd name="connsiteY0" fmla="*/ 0 h 1164431"/>
                <a:gd name="connsiteX1" fmla="*/ 658282 w 1528761"/>
                <a:gd name="connsiteY1" fmla="*/ 426508 h 1164431"/>
                <a:gd name="connsiteX2" fmla="*/ 1528761 w 1528761"/>
                <a:gd name="connsiteY2" fmla="*/ 1164431 h 1164431"/>
                <a:gd name="connsiteX0" fmla="*/ 0 w 1080028"/>
                <a:gd name="connsiteY0" fmla="*/ 0 h 825765"/>
                <a:gd name="connsiteX1" fmla="*/ 658282 w 1080028"/>
                <a:gd name="connsiteY1" fmla="*/ 426508 h 825765"/>
                <a:gd name="connsiteX2" fmla="*/ 1080028 w 1080028"/>
                <a:gd name="connsiteY2" fmla="*/ 825765 h 825765"/>
                <a:gd name="connsiteX0" fmla="*/ 0 w 1080028"/>
                <a:gd name="connsiteY0" fmla="*/ 0 h 825765"/>
                <a:gd name="connsiteX1" fmla="*/ 658282 w 1080028"/>
                <a:gd name="connsiteY1" fmla="*/ 426508 h 825765"/>
                <a:gd name="connsiteX2" fmla="*/ 1080028 w 1080028"/>
                <a:gd name="connsiteY2" fmla="*/ 825765 h 825765"/>
                <a:gd name="connsiteX0" fmla="*/ 0 w 986895"/>
                <a:gd name="connsiteY0" fmla="*/ 0 h 842698"/>
                <a:gd name="connsiteX1" fmla="*/ 658282 w 986895"/>
                <a:gd name="connsiteY1" fmla="*/ 426508 h 842698"/>
                <a:gd name="connsiteX2" fmla="*/ 986895 w 986895"/>
                <a:gd name="connsiteY2" fmla="*/ 842698 h 842698"/>
                <a:gd name="connsiteX0" fmla="*/ 0 w 986895"/>
                <a:gd name="connsiteY0" fmla="*/ 0 h 842698"/>
                <a:gd name="connsiteX1" fmla="*/ 658282 w 986895"/>
                <a:gd name="connsiteY1" fmla="*/ 426508 h 842698"/>
                <a:gd name="connsiteX2" fmla="*/ 986895 w 986895"/>
                <a:gd name="connsiteY2" fmla="*/ 842698 h 842698"/>
                <a:gd name="connsiteX0" fmla="*/ 0 w 1071562"/>
                <a:gd name="connsiteY0" fmla="*/ 0 h 817298"/>
                <a:gd name="connsiteX1" fmla="*/ 742949 w 1071562"/>
                <a:gd name="connsiteY1" fmla="*/ 401108 h 817298"/>
                <a:gd name="connsiteX2" fmla="*/ 1071562 w 1071562"/>
                <a:gd name="connsiteY2" fmla="*/ 817298 h 817298"/>
                <a:gd name="connsiteX0" fmla="*/ 0 w 1029229"/>
                <a:gd name="connsiteY0" fmla="*/ 0 h 1418432"/>
                <a:gd name="connsiteX1" fmla="*/ 742949 w 1029229"/>
                <a:gd name="connsiteY1" fmla="*/ 401108 h 1418432"/>
                <a:gd name="connsiteX2" fmla="*/ 1029229 w 1029229"/>
                <a:gd name="connsiteY2" fmla="*/ 1418432 h 1418432"/>
                <a:gd name="connsiteX0" fmla="*/ 0 w 1029229"/>
                <a:gd name="connsiteY0" fmla="*/ 0 h 1418432"/>
                <a:gd name="connsiteX1" fmla="*/ 742949 w 1029229"/>
                <a:gd name="connsiteY1" fmla="*/ 401108 h 1418432"/>
                <a:gd name="connsiteX2" fmla="*/ 1029229 w 1029229"/>
                <a:gd name="connsiteY2" fmla="*/ 1418432 h 1418432"/>
                <a:gd name="connsiteX0" fmla="*/ 0 w 1029229"/>
                <a:gd name="connsiteY0" fmla="*/ 0 h 1418432"/>
                <a:gd name="connsiteX1" fmla="*/ 607482 w 1029229"/>
                <a:gd name="connsiteY1" fmla="*/ 434975 h 1418432"/>
                <a:gd name="connsiteX2" fmla="*/ 1029229 w 1029229"/>
                <a:gd name="connsiteY2" fmla="*/ 1418432 h 1418432"/>
                <a:gd name="connsiteX0" fmla="*/ 0 w 1029229"/>
                <a:gd name="connsiteY0" fmla="*/ 0 h 1418432"/>
                <a:gd name="connsiteX1" fmla="*/ 709082 w 1029229"/>
                <a:gd name="connsiteY1" fmla="*/ 502708 h 1418432"/>
                <a:gd name="connsiteX2" fmla="*/ 1029229 w 1029229"/>
                <a:gd name="connsiteY2" fmla="*/ 1418432 h 1418432"/>
                <a:gd name="connsiteX0" fmla="*/ 0 w 1029229"/>
                <a:gd name="connsiteY0" fmla="*/ 0 h 1418432"/>
                <a:gd name="connsiteX1" fmla="*/ 666749 w 1029229"/>
                <a:gd name="connsiteY1" fmla="*/ 536574 h 1418432"/>
                <a:gd name="connsiteX2" fmla="*/ 1029229 w 1029229"/>
                <a:gd name="connsiteY2" fmla="*/ 1418432 h 1418432"/>
                <a:gd name="connsiteX0" fmla="*/ 0 w 1029229"/>
                <a:gd name="connsiteY0" fmla="*/ 0 h 1418432"/>
                <a:gd name="connsiteX1" fmla="*/ 666749 w 1029229"/>
                <a:gd name="connsiteY1" fmla="*/ 536574 h 1418432"/>
                <a:gd name="connsiteX2" fmla="*/ 1029229 w 1029229"/>
                <a:gd name="connsiteY2" fmla="*/ 1418432 h 1418432"/>
              </a:gdLst>
              <a:ahLst/>
              <a:cxnLst>
                <a:cxn ang="0">
                  <a:pos x="connsiteX0" y="connsiteY0"/>
                </a:cxn>
                <a:cxn ang="0">
                  <a:pos x="connsiteX1" y="connsiteY1"/>
                </a:cxn>
                <a:cxn ang="0">
                  <a:pos x="connsiteX2" y="connsiteY2"/>
                </a:cxn>
              </a:cxnLst>
              <a:rect l="l" t="t" r="r" b="b"/>
              <a:pathLst>
                <a:path w="1029229" h="1418432">
                  <a:moveTo>
                    <a:pt x="0" y="0"/>
                  </a:moveTo>
                  <a:cubicBezTo>
                    <a:pt x="287270" y="148430"/>
                    <a:pt x="529078" y="359436"/>
                    <a:pt x="666749" y="536574"/>
                  </a:cubicBezTo>
                  <a:cubicBezTo>
                    <a:pt x="804420" y="713712"/>
                    <a:pt x="949478" y="1171565"/>
                    <a:pt x="1029229" y="1418432"/>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Freeform 169">
              <a:extLst>
                <a:ext uri="{FF2B5EF4-FFF2-40B4-BE49-F238E27FC236}">
                  <a16:creationId xmlns:a16="http://schemas.microsoft.com/office/drawing/2014/main" id="{4AD390E6-0763-1279-308B-EE77336B2759}"/>
                </a:ext>
              </a:extLst>
            </p:cNvPr>
            <p:cNvSpPr/>
            <p:nvPr/>
          </p:nvSpPr>
          <p:spPr>
            <a:xfrm>
              <a:off x="4785375" y="2361059"/>
              <a:ext cx="1344876" cy="1173957"/>
            </a:xfrm>
            <a:custGeom>
              <a:avLst/>
              <a:gdLst>
                <a:gd name="connsiteX0" fmla="*/ 0 w 1107281"/>
                <a:gd name="connsiteY0" fmla="*/ 0 h 1243013"/>
                <a:gd name="connsiteX1" fmla="*/ 735806 w 1107281"/>
                <a:gd name="connsiteY1" fmla="*/ 964406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42912 w 1107281"/>
                <a:gd name="connsiteY1" fmla="*/ 32861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78631 w 1107281"/>
                <a:gd name="connsiteY1" fmla="*/ 728663 h 1243013"/>
                <a:gd name="connsiteX2" fmla="*/ 1107281 w 1107281"/>
                <a:gd name="connsiteY2" fmla="*/ 1243013 h 1243013"/>
                <a:gd name="connsiteX0" fmla="*/ 0 w 1107281"/>
                <a:gd name="connsiteY0" fmla="*/ 0 h 1243013"/>
                <a:gd name="connsiteX1" fmla="*/ 442912 w 1107281"/>
                <a:gd name="connsiteY1" fmla="*/ 742951 h 1243013"/>
                <a:gd name="connsiteX2" fmla="*/ 1107281 w 1107281"/>
                <a:gd name="connsiteY2" fmla="*/ 1243013 h 1243013"/>
                <a:gd name="connsiteX0" fmla="*/ 0 w 1221581"/>
                <a:gd name="connsiteY0" fmla="*/ 0 h 1314450"/>
                <a:gd name="connsiteX1" fmla="*/ 442912 w 1221581"/>
                <a:gd name="connsiteY1" fmla="*/ 742951 h 1314450"/>
                <a:gd name="connsiteX2" fmla="*/ 1221581 w 1221581"/>
                <a:gd name="connsiteY2" fmla="*/ 1314450 h 1314450"/>
                <a:gd name="connsiteX0" fmla="*/ 0 w 1221581"/>
                <a:gd name="connsiteY0" fmla="*/ 0 h 1314450"/>
                <a:gd name="connsiteX1" fmla="*/ 442912 w 1221581"/>
                <a:gd name="connsiteY1" fmla="*/ 742951 h 1314450"/>
                <a:gd name="connsiteX2" fmla="*/ 1221581 w 1221581"/>
                <a:gd name="connsiteY2" fmla="*/ 1314450 h 1314450"/>
                <a:gd name="connsiteX0" fmla="*/ 0 w 1257299"/>
                <a:gd name="connsiteY0" fmla="*/ 0 h 1385888"/>
                <a:gd name="connsiteX1" fmla="*/ 478630 w 1257299"/>
                <a:gd name="connsiteY1" fmla="*/ 814389 h 1385888"/>
                <a:gd name="connsiteX2" fmla="*/ 1257299 w 1257299"/>
                <a:gd name="connsiteY2" fmla="*/ 1385888 h 1385888"/>
                <a:gd name="connsiteX0" fmla="*/ 0 w 1257299"/>
                <a:gd name="connsiteY0" fmla="*/ 0 h 1385888"/>
                <a:gd name="connsiteX1" fmla="*/ 478630 w 1257299"/>
                <a:gd name="connsiteY1" fmla="*/ 814389 h 1385888"/>
                <a:gd name="connsiteX2" fmla="*/ 1257299 w 1257299"/>
                <a:gd name="connsiteY2" fmla="*/ 1385888 h 13858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478630 w 1193005"/>
                <a:gd name="connsiteY1" fmla="*/ 814389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64330 w 1193005"/>
                <a:gd name="connsiteY1" fmla="*/ 785814 h 1271588"/>
                <a:gd name="connsiteX2" fmla="*/ 1193005 w 1193005"/>
                <a:gd name="connsiteY2" fmla="*/ 1271588 h 1271588"/>
                <a:gd name="connsiteX0" fmla="*/ 0 w 1193005"/>
                <a:gd name="connsiteY0" fmla="*/ 0 h 1271588"/>
                <a:gd name="connsiteX1" fmla="*/ 385762 w 1193005"/>
                <a:gd name="connsiteY1" fmla="*/ 750095 h 1271588"/>
                <a:gd name="connsiteX2" fmla="*/ 1193005 w 1193005"/>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521494 w 1328737"/>
                <a:gd name="connsiteY1" fmla="*/ 750095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328737"/>
                <a:gd name="connsiteY0" fmla="*/ 0 h 1271588"/>
                <a:gd name="connsiteX1" fmla="*/ 471488 w 1328737"/>
                <a:gd name="connsiteY1" fmla="*/ 764382 h 1271588"/>
                <a:gd name="connsiteX2" fmla="*/ 1328737 w 1328737"/>
                <a:gd name="connsiteY2" fmla="*/ 1271588 h 1271588"/>
                <a:gd name="connsiteX0" fmla="*/ 0 w 1250156"/>
                <a:gd name="connsiteY0" fmla="*/ 0 h 1185863"/>
                <a:gd name="connsiteX1" fmla="*/ 392907 w 1250156"/>
                <a:gd name="connsiteY1" fmla="*/ 678657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250156"/>
                <a:gd name="connsiteY0" fmla="*/ 0 h 1185863"/>
                <a:gd name="connsiteX1" fmla="*/ 464344 w 1250156"/>
                <a:gd name="connsiteY1" fmla="*/ 750095 h 1185863"/>
                <a:gd name="connsiteX2" fmla="*/ 1250156 w 1250156"/>
                <a:gd name="connsiteY2" fmla="*/ 1185863 h 1185863"/>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464344 w 1150143"/>
                <a:gd name="connsiteY1" fmla="*/ 750095 h 1250157"/>
                <a:gd name="connsiteX2" fmla="*/ 1150143 w 1150143"/>
                <a:gd name="connsiteY2" fmla="*/ 1250157 h 1250157"/>
                <a:gd name="connsiteX0" fmla="*/ 0 w 1150143"/>
                <a:gd name="connsiteY0" fmla="*/ 0 h 1250157"/>
                <a:gd name="connsiteX1" fmla="*/ 667544 w 1150143"/>
                <a:gd name="connsiteY1" fmla="*/ 589229 h 1250157"/>
                <a:gd name="connsiteX2" fmla="*/ 1150143 w 1150143"/>
                <a:gd name="connsiteY2" fmla="*/ 1250157 h 1250157"/>
                <a:gd name="connsiteX0" fmla="*/ 0 w 1260209"/>
                <a:gd name="connsiteY0" fmla="*/ 0 h 1250157"/>
                <a:gd name="connsiteX1" fmla="*/ 667544 w 1260209"/>
                <a:gd name="connsiteY1" fmla="*/ 589229 h 1250157"/>
                <a:gd name="connsiteX2" fmla="*/ 1260209 w 1260209"/>
                <a:gd name="connsiteY2" fmla="*/ 1250157 h 1250157"/>
                <a:gd name="connsiteX0" fmla="*/ 0 w 1260209"/>
                <a:gd name="connsiteY0" fmla="*/ 0 h 1250157"/>
                <a:gd name="connsiteX1" fmla="*/ 667544 w 1260209"/>
                <a:gd name="connsiteY1" fmla="*/ 589229 h 1250157"/>
                <a:gd name="connsiteX2" fmla="*/ 1260209 w 1260209"/>
                <a:gd name="connsiteY2" fmla="*/ 1250157 h 1250157"/>
                <a:gd name="connsiteX0" fmla="*/ 0 w 1361809"/>
                <a:gd name="connsiteY0" fmla="*/ 0 h 1190891"/>
                <a:gd name="connsiteX1" fmla="*/ 769144 w 1361809"/>
                <a:gd name="connsiteY1" fmla="*/ 529963 h 1190891"/>
                <a:gd name="connsiteX2" fmla="*/ 1361809 w 1361809"/>
                <a:gd name="connsiteY2" fmla="*/ 1190891 h 1190891"/>
                <a:gd name="connsiteX0" fmla="*/ 0 w 1361809"/>
                <a:gd name="connsiteY0" fmla="*/ 0 h 1190891"/>
                <a:gd name="connsiteX1" fmla="*/ 769144 w 1361809"/>
                <a:gd name="connsiteY1" fmla="*/ 529963 h 1190891"/>
                <a:gd name="connsiteX2" fmla="*/ 1361809 w 1361809"/>
                <a:gd name="connsiteY2" fmla="*/ 1190891 h 1190891"/>
                <a:gd name="connsiteX0" fmla="*/ 0 w 1361809"/>
                <a:gd name="connsiteY0" fmla="*/ 0 h 1190891"/>
                <a:gd name="connsiteX1" fmla="*/ 828411 w 1361809"/>
                <a:gd name="connsiteY1" fmla="*/ 470696 h 1190891"/>
                <a:gd name="connsiteX2" fmla="*/ 1361809 w 1361809"/>
                <a:gd name="connsiteY2" fmla="*/ 1190891 h 1190891"/>
                <a:gd name="connsiteX0" fmla="*/ 0 w 1311009"/>
                <a:gd name="connsiteY0" fmla="*/ 0 h 1207824"/>
                <a:gd name="connsiteX1" fmla="*/ 828411 w 1311009"/>
                <a:gd name="connsiteY1" fmla="*/ 470696 h 1207824"/>
                <a:gd name="connsiteX2" fmla="*/ 1311009 w 1311009"/>
                <a:gd name="connsiteY2" fmla="*/ 1207824 h 1207824"/>
                <a:gd name="connsiteX0" fmla="*/ 0 w 1311009"/>
                <a:gd name="connsiteY0" fmla="*/ 0 h 1207824"/>
                <a:gd name="connsiteX1" fmla="*/ 828411 w 1311009"/>
                <a:gd name="connsiteY1" fmla="*/ 470696 h 1207824"/>
                <a:gd name="connsiteX2" fmla="*/ 1311009 w 1311009"/>
                <a:gd name="connsiteY2" fmla="*/ 1207824 h 1207824"/>
                <a:gd name="connsiteX0" fmla="*/ 0 w 1344876"/>
                <a:gd name="connsiteY0" fmla="*/ 0 h 1173957"/>
                <a:gd name="connsiteX1" fmla="*/ 828411 w 1344876"/>
                <a:gd name="connsiteY1" fmla="*/ 470696 h 1173957"/>
                <a:gd name="connsiteX2" fmla="*/ 1344876 w 1344876"/>
                <a:gd name="connsiteY2" fmla="*/ 1173957 h 1173957"/>
              </a:gdLst>
              <a:ahLst/>
              <a:cxnLst>
                <a:cxn ang="0">
                  <a:pos x="connsiteX0" y="connsiteY0"/>
                </a:cxn>
                <a:cxn ang="0">
                  <a:pos x="connsiteX1" y="connsiteY1"/>
                </a:cxn>
                <a:cxn ang="0">
                  <a:pos x="connsiteX2" y="connsiteY2"/>
                </a:cxn>
              </a:cxnLst>
              <a:rect l="l" t="t" r="r" b="b"/>
              <a:pathLst>
                <a:path w="1344876" h="1173957">
                  <a:moveTo>
                    <a:pt x="0" y="0"/>
                  </a:moveTo>
                  <a:cubicBezTo>
                    <a:pt x="204455" y="83873"/>
                    <a:pt x="604265" y="275037"/>
                    <a:pt x="828411" y="470696"/>
                  </a:cubicBezTo>
                  <a:cubicBezTo>
                    <a:pt x="1052557" y="666355"/>
                    <a:pt x="1277870" y="827087"/>
                    <a:pt x="1344876" y="1173957"/>
                  </a:cubicBezTo>
                </a:path>
              </a:pathLst>
            </a:custGeom>
            <a:noFill/>
            <a:ln w="50800" cap="flat" cmpd="sng" algn="ctr">
              <a:solidFill>
                <a:srgbClr val="710D00"/>
              </a:solidFill>
              <a:prstDash val="solid"/>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Freeform 170">
              <a:extLst>
                <a:ext uri="{FF2B5EF4-FFF2-40B4-BE49-F238E27FC236}">
                  <a16:creationId xmlns:a16="http://schemas.microsoft.com/office/drawing/2014/main" id="{3EC98282-6366-FC98-2591-4448E5ABBA07}"/>
                </a:ext>
              </a:extLst>
            </p:cNvPr>
            <p:cNvSpPr/>
            <p:nvPr/>
          </p:nvSpPr>
          <p:spPr>
            <a:xfrm>
              <a:off x="5694496" y="2693288"/>
              <a:ext cx="1142735" cy="1318684"/>
            </a:xfrm>
            <a:custGeom>
              <a:avLst/>
              <a:gdLst>
                <a:gd name="connsiteX0" fmla="*/ 28397 w 1235690"/>
                <a:gd name="connsiteY0" fmla="*/ 0 h 1257300"/>
                <a:gd name="connsiteX1" fmla="*/ 156984 w 1235690"/>
                <a:gd name="connsiteY1" fmla="*/ 1035844 h 1257300"/>
                <a:gd name="connsiteX2" fmla="*/ 1235690 w 1235690"/>
                <a:gd name="connsiteY2" fmla="*/ 1257300 h 1257300"/>
                <a:gd name="connsiteX0" fmla="*/ 4739 w 1212032"/>
                <a:gd name="connsiteY0" fmla="*/ 0 h 1257300"/>
                <a:gd name="connsiteX1" fmla="*/ 347639 w 1212032"/>
                <a:gd name="connsiteY1" fmla="*/ 985838 h 1257300"/>
                <a:gd name="connsiteX2" fmla="*/ 1212032 w 1212032"/>
                <a:gd name="connsiteY2" fmla="*/ 1257300 h 1257300"/>
                <a:gd name="connsiteX0" fmla="*/ 4739 w 1276326"/>
                <a:gd name="connsiteY0" fmla="*/ 0 h 1264444"/>
                <a:gd name="connsiteX1" fmla="*/ 347639 w 1276326"/>
                <a:gd name="connsiteY1" fmla="*/ 985838 h 1264444"/>
                <a:gd name="connsiteX2" fmla="*/ 1276326 w 1276326"/>
                <a:gd name="connsiteY2" fmla="*/ 1264444 h 1264444"/>
                <a:gd name="connsiteX0" fmla="*/ 3381 w 1360693"/>
                <a:gd name="connsiteY0" fmla="*/ 0 h 1235869"/>
                <a:gd name="connsiteX1" fmla="*/ 432006 w 1360693"/>
                <a:gd name="connsiteY1" fmla="*/ 957263 h 1235869"/>
                <a:gd name="connsiteX2" fmla="*/ 1360693 w 1360693"/>
                <a:gd name="connsiteY2" fmla="*/ 1235869 h 1235869"/>
                <a:gd name="connsiteX0" fmla="*/ 6148 w 1363460"/>
                <a:gd name="connsiteY0" fmla="*/ 0 h 1235869"/>
                <a:gd name="connsiteX1" fmla="*/ 299041 w 1363460"/>
                <a:gd name="connsiteY1" fmla="*/ 907257 h 1235869"/>
                <a:gd name="connsiteX2" fmla="*/ 1363460 w 1363460"/>
                <a:gd name="connsiteY2" fmla="*/ 1235869 h 1235869"/>
                <a:gd name="connsiteX0" fmla="*/ 3740 w 1468209"/>
                <a:gd name="connsiteY0" fmla="*/ 0 h 1200150"/>
                <a:gd name="connsiteX1" fmla="*/ 403790 w 1468209"/>
                <a:gd name="connsiteY1" fmla="*/ 871538 h 1200150"/>
                <a:gd name="connsiteX2" fmla="*/ 1468209 w 1468209"/>
                <a:gd name="connsiteY2" fmla="*/ 1200150 h 1200150"/>
                <a:gd name="connsiteX0" fmla="*/ 3740 w 1468209"/>
                <a:gd name="connsiteY0" fmla="*/ 0 h 1200150"/>
                <a:gd name="connsiteX1" fmla="*/ 403790 w 1468209"/>
                <a:gd name="connsiteY1" fmla="*/ 871538 h 1200150"/>
                <a:gd name="connsiteX2" fmla="*/ 1468209 w 1468209"/>
                <a:gd name="connsiteY2" fmla="*/ 1200150 h 1200150"/>
                <a:gd name="connsiteX0" fmla="*/ 2792 w 1467261"/>
                <a:gd name="connsiteY0" fmla="*/ 0 h 1200150"/>
                <a:gd name="connsiteX1" fmla="*/ 402842 w 1467261"/>
                <a:gd name="connsiteY1" fmla="*/ 871538 h 1200150"/>
                <a:gd name="connsiteX2" fmla="*/ 1467261 w 1467261"/>
                <a:gd name="connsiteY2" fmla="*/ 1200150 h 1200150"/>
                <a:gd name="connsiteX0" fmla="*/ 0 w 1464469"/>
                <a:gd name="connsiteY0" fmla="*/ 0 h 1200150"/>
                <a:gd name="connsiteX1" fmla="*/ 376104 w 1464469"/>
                <a:gd name="connsiteY1" fmla="*/ 126112 h 1200150"/>
                <a:gd name="connsiteX2" fmla="*/ 400050 w 1464469"/>
                <a:gd name="connsiteY2" fmla="*/ 871538 h 1200150"/>
                <a:gd name="connsiteX3" fmla="*/ 1464469 w 1464469"/>
                <a:gd name="connsiteY3" fmla="*/ 1200150 h 1200150"/>
                <a:gd name="connsiteX0" fmla="*/ 0 w 1464469"/>
                <a:gd name="connsiteY0" fmla="*/ 0 h 1200150"/>
                <a:gd name="connsiteX1" fmla="*/ 400050 w 1464469"/>
                <a:gd name="connsiteY1" fmla="*/ 871538 h 1200150"/>
                <a:gd name="connsiteX2" fmla="*/ 1464469 w 1464469"/>
                <a:gd name="connsiteY2" fmla="*/ 1200150 h 1200150"/>
                <a:gd name="connsiteX0" fmla="*/ 0 w 1464469"/>
                <a:gd name="connsiteY0" fmla="*/ 0 h 1200150"/>
                <a:gd name="connsiteX1" fmla="*/ 400050 w 1464469"/>
                <a:gd name="connsiteY1" fmla="*/ 871538 h 1200150"/>
                <a:gd name="connsiteX2" fmla="*/ 1464469 w 1464469"/>
                <a:gd name="connsiteY2" fmla="*/ 1200150 h 1200150"/>
                <a:gd name="connsiteX0" fmla="*/ 0 w 1464469"/>
                <a:gd name="connsiteY0" fmla="*/ 0 h 1200150"/>
                <a:gd name="connsiteX1" fmla="*/ 814917 w 1464469"/>
                <a:gd name="connsiteY1" fmla="*/ 245005 h 1200150"/>
                <a:gd name="connsiteX2" fmla="*/ 1464469 w 1464469"/>
                <a:gd name="connsiteY2" fmla="*/ 1200150 h 1200150"/>
                <a:gd name="connsiteX0" fmla="*/ 0 w 1286669"/>
                <a:gd name="connsiteY0" fmla="*/ 0 h 776817"/>
                <a:gd name="connsiteX1" fmla="*/ 814917 w 1286669"/>
                <a:gd name="connsiteY1" fmla="*/ 245005 h 776817"/>
                <a:gd name="connsiteX2" fmla="*/ 1286669 w 1286669"/>
                <a:gd name="connsiteY2" fmla="*/ 776817 h 776817"/>
                <a:gd name="connsiteX0" fmla="*/ 0 w 1286669"/>
                <a:gd name="connsiteY0" fmla="*/ 0 h 776817"/>
                <a:gd name="connsiteX1" fmla="*/ 814917 w 1286669"/>
                <a:gd name="connsiteY1" fmla="*/ 245005 h 776817"/>
                <a:gd name="connsiteX2" fmla="*/ 1286669 w 1286669"/>
                <a:gd name="connsiteY2" fmla="*/ 776817 h 776817"/>
                <a:gd name="connsiteX0" fmla="*/ 0 w 1075002"/>
                <a:gd name="connsiteY0" fmla="*/ 0 h 776817"/>
                <a:gd name="connsiteX1" fmla="*/ 814917 w 1075002"/>
                <a:gd name="connsiteY1" fmla="*/ 245005 h 776817"/>
                <a:gd name="connsiteX2" fmla="*/ 1075002 w 1075002"/>
                <a:gd name="connsiteY2" fmla="*/ 776817 h 776817"/>
                <a:gd name="connsiteX0" fmla="*/ 0 w 1075002"/>
                <a:gd name="connsiteY0" fmla="*/ 0 h 776817"/>
                <a:gd name="connsiteX1" fmla="*/ 662517 w 1075002"/>
                <a:gd name="connsiteY1" fmla="*/ 236538 h 776817"/>
                <a:gd name="connsiteX2" fmla="*/ 1075002 w 1075002"/>
                <a:gd name="connsiteY2" fmla="*/ 776817 h 776817"/>
                <a:gd name="connsiteX0" fmla="*/ 0 w 1091935"/>
                <a:gd name="connsiteY0" fmla="*/ 0 h 1377950"/>
                <a:gd name="connsiteX1" fmla="*/ 662517 w 1091935"/>
                <a:gd name="connsiteY1" fmla="*/ 236538 h 1377950"/>
                <a:gd name="connsiteX2" fmla="*/ 1091935 w 1091935"/>
                <a:gd name="connsiteY2" fmla="*/ 1377950 h 1377950"/>
                <a:gd name="connsiteX0" fmla="*/ 0 w 1091935"/>
                <a:gd name="connsiteY0" fmla="*/ 0 h 1377950"/>
                <a:gd name="connsiteX1" fmla="*/ 662517 w 1091935"/>
                <a:gd name="connsiteY1" fmla="*/ 236538 h 1377950"/>
                <a:gd name="connsiteX2" fmla="*/ 1091935 w 1091935"/>
                <a:gd name="connsiteY2" fmla="*/ 1377950 h 1377950"/>
                <a:gd name="connsiteX0" fmla="*/ 0 w 1091935"/>
                <a:gd name="connsiteY0" fmla="*/ 0 h 1377950"/>
                <a:gd name="connsiteX1" fmla="*/ 848784 w 1091935"/>
                <a:gd name="connsiteY1" fmla="*/ 363538 h 1377950"/>
                <a:gd name="connsiteX2" fmla="*/ 1091935 w 1091935"/>
                <a:gd name="connsiteY2" fmla="*/ 1377950 h 1377950"/>
                <a:gd name="connsiteX0" fmla="*/ 0 w 1091935"/>
                <a:gd name="connsiteY0" fmla="*/ 0 h 1377950"/>
                <a:gd name="connsiteX1" fmla="*/ 781050 w 1091935"/>
                <a:gd name="connsiteY1" fmla="*/ 380471 h 1377950"/>
                <a:gd name="connsiteX2" fmla="*/ 1091935 w 1091935"/>
                <a:gd name="connsiteY2" fmla="*/ 1377950 h 1377950"/>
                <a:gd name="connsiteX0" fmla="*/ 0 w 990335"/>
                <a:gd name="connsiteY0" fmla="*/ 0 h 1394884"/>
                <a:gd name="connsiteX1" fmla="*/ 781050 w 990335"/>
                <a:gd name="connsiteY1" fmla="*/ 380471 h 1394884"/>
                <a:gd name="connsiteX2" fmla="*/ 990335 w 990335"/>
                <a:gd name="connsiteY2" fmla="*/ 1394884 h 1394884"/>
                <a:gd name="connsiteX0" fmla="*/ 0 w 990335"/>
                <a:gd name="connsiteY0" fmla="*/ 0 h 1394884"/>
                <a:gd name="connsiteX1" fmla="*/ 781050 w 990335"/>
                <a:gd name="connsiteY1" fmla="*/ 380471 h 1394884"/>
                <a:gd name="connsiteX2" fmla="*/ 990335 w 990335"/>
                <a:gd name="connsiteY2" fmla="*/ 1394884 h 1394884"/>
                <a:gd name="connsiteX0" fmla="*/ 0 w 990335"/>
                <a:gd name="connsiteY0" fmla="*/ 0 h 1394884"/>
                <a:gd name="connsiteX1" fmla="*/ 670983 w 990335"/>
                <a:gd name="connsiteY1" fmla="*/ 363537 h 1394884"/>
                <a:gd name="connsiteX2" fmla="*/ 990335 w 990335"/>
                <a:gd name="connsiteY2" fmla="*/ 1394884 h 1394884"/>
                <a:gd name="connsiteX0" fmla="*/ 0 w 1041135"/>
                <a:gd name="connsiteY0" fmla="*/ 0 h 1403350"/>
                <a:gd name="connsiteX1" fmla="*/ 670983 w 1041135"/>
                <a:gd name="connsiteY1" fmla="*/ 363537 h 1403350"/>
                <a:gd name="connsiteX2" fmla="*/ 1041135 w 1041135"/>
                <a:gd name="connsiteY2" fmla="*/ 1403350 h 1403350"/>
                <a:gd name="connsiteX0" fmla="*/ 0 w 1091935"/>
                <a:gd name="connsiteY0" fmla="*/ 0 h 1335617"/>
                <a:gd name="connsiteX1" fmla="*/ 721783 w 1091935"/>
                <a:gd name="connsiteY1" fmla="*/ 295804 h 1335617"/>
                <a:gd name="connsiteX2" fmla="*/ 1091935 w 1091935"/>
                <a:gd name="connsiteY2" fmla="*/ 1335617 h 1335617"/>
                <a:gd name="connsiteX0" fmla="*/ 0 w 1142735"/>
                <a:gd name="connsiteY0" fmla="*/ 0 h 1318684"/>
                <a:gd name="connsiteX1" fmla="*/ 772583 w 1142735"/>
                <a:gd name="connsiteY1" fmla="*/ 278871 h 1318684"/>
                <a:gd name="connsiteX2" fmla="*/ 1142735 w 1142735"/>
                <a:gd name="connsiteY2" fmla="*/ 1318684 h 1318684"/>
                <a:gd name="connsiteX0" fmla="*/ 0 w 1142735"/>
                <a:gd name="connsiteY0" fmla="*/ 0 h 1318684"/>
                <a:gd name="connsiteX1" fmla="*/ 772583 w 1142735"/>
                <a:gd name="connsiteY1" fmla="*/ 278871 h 1318684"/>
                <a:gd name="connsiteX2" fmla="*/ 1142735 w 1142735"/>
                <a:gd name="connsiteY2" fmla="*/ 1318684 h 1318684"/>
                <a:gd name="connsiteX0" fmla="*/ 0 w 1142735"/>
                <a:gd name="connsiteY0" fmla="*/ 0 h 1318684"/>
                <a:gd name="connsiteX1" fmla="*/ 738716 w 1142735"/>
                <a:gd name="connsiteY1" fmla="*/ 321205 h 1318684"/>
                <a:gd name="connsiteX2" fmla="*/ 1142735 w 1142735"/>
                <a:gd name="connsiteY2" fmla="*/ 1318684 h 1318684"/>
                <a:gd name="connsiteX0" fmla="*/ 0 w 1142735"/>
                <a:gd name="connsiteY0" fmla="*/ 0 h 1318684"/>
                <a:gd name="connsiteX1" fmla="*/ 848783 w 1142735"/>
                <a:gd name="connsiteY1" fmla="*/ 321205 h 1318684"/>
                <a:gd name="connsiteX2" fmla="*/ 1142735 w 1142735"/>
                <a:gd name="connsiteY2" fmla="*/ 1318684 h 1318684"/>
                <a:gd name="connsiteX0" fmla="*/ 0 w 1142735"/>
                <a:gd name="connsiteY0" fmla="*/ 0 h 1318684"/>
                <a:gd name="connsiteX1" fmla="*/ 772583 w 1142735"/>
                <a:gd name="connsiteY1" fmla="*/ 380472 h 1318684"/>
                <a:gd name="connsiteX2" fmla="*/ 1142735 w 1142735"/>
                <a:gd name="connsiteY2" fmla="*/ 1318684 h 1318684"/>
                <a:gd name="connsiteX0" fmla="*/ 0 w 1142735"/>
                <a:gd name="connsiteY0" fmla="*/ 0 h 1318684"/>
                <a:gd name="connsiteX1" fmla="*/ 594783 w 1142735"/>
                <a:gd name="connsiteY1" fmla="*/ 439739 h 1318684"/>
                <a:gd name="connsiteX2" fmla="*/ 1142735 w 1142735"/>
                <a:gd name="connsiteY2" fmla="*/ 1318684 h 1318684"/>
                <a:gd name="connsiteX0" fmla="*/ 0 w 1142735"/>
                <a:gd name="connsiteY0" fmla="*/ 0 h 1318684"/>
                <a:gd name="connsiteX1" fmla="*/ 594783 w 1142735"/>
                <a:gd name="connsiteY1" fmla="*/ 439739 h 1318684"/>
                <a:gd name="connsiteX2" fmla="*/ 1142735 w 1142735"/>
                <a:gd name="connsiteY2" fmla="*/ 1318684 h 1318684"/>
                <a:gd name="connsiteX0" fmla="*/ 0 w 1142735"/>
                <a:gd name="connsiteY0" fmla="*/ 0 h 1318684"/>
                <a:gd name="connsiteX1" fmla="*/ 594783 w 1142735"/>
                <a:gd name="connsiteY1" fmla="*/ 439739 h 1318684"/>
                <a:gd name="connsiteX2" fmla="*/ 1142735 w 1142735"/>
                <a:gd name="connsiteY2" fmla="*/ 1318684 h 1318684"/>
                <a:gd name="connsiteX0" fmla="*/ 0 w 1142735"/>
                <a:gd name="connsiteY0" fmla="*/ 0 h 1318684"/>
                <a:gd name="connsiteX1" fmla="*/ 594783 w 1142735"/>
                <a:gd name="connsiteY1" fmla="*/ 439739 h 1318684"/>
                <a:gd name="connsiteX2" fmla="*/ 1142735 w 1142735"/>
                <a:gd name="connsiteY2" fmla="*/ 1318684 h 1318684"/>
              </a:gdLst>
              <a:ahLst/>
              <a:cxnLst>
                <a:cxn ang="0">
                  <a:pos x="connsiteX0" y="connsiteY0"/>
                </a:cxn>
                <a:cxn ang="0">
                  <a:pos x="connsiteX1" y="connsiteY1"/>
                </a:cxn>
                <a:cxn ang="0">
                  <a:pos x="connsiteX2" y="connsiteY2"/>
                </a:cxn>
              </a:cxnLst>
              <a:rect l="l" t="t" r="r" b="b"/>
              <a:pathLst>
                <a:path w="1142735" h="1318684">
                  <a:moveTo>
                    <a:pt x="0" y="0"/>
                  </a:moveTo>
                  <a:cubicBezTo>
                    <a:pt x="244211" y="139237"/>
                    <a:pt x="455127" y="296158"/>
                    <a:pt x="594783" y="439739"/>
                  </a:cubicBezTo>
                  <a:cubicBezTo>
                    <a:pt x="734439" y="583320"/>
                    <a:pt x="1025722" y="957132"/>
                    <a:pt x="1142735" y="1318684"/>
                  </a:cubicBezTo>
                </a:path>
              </a:pathLst>
            </a:custGeom>
            <a:noFill/>
            <a:ln w="50800" cap="flat" cmpd="sng" algn="ctr">
              <a:solidFill>
                <a:srgbClr val="011893"/>
              </a:solidFill>
              <a:prstDash val="solid"/>
              <a:headEnd type="stealth" w="med" len="lg"/>
              <a:tailEnd type="none"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2" name="Freeform 171">
              <a:extLst>
                <a:ext uri="{FF2B5EF4-FFF2-40B4-BE49-F238E27FC236}">
                  <a16:creationId xmlns:a16="http://schemas.microsoft.com/office/drawing/2014/main" id="{B70E08EC-93C1-DADF-833E-7CA03B76850E}"/>
                </a:ext>
              </a:extLst>
            </p:cNvPr>
            <p:cNvSpPr/>
            <p:nvPr/>
          </p:nvSpPr>
          <p:spPr>
            <a:xfrm>
              <a:off x="5642446" y="2217146"/>
              <a:ext cx="1295135" cy="1200152"/>
            </a:xfrm>
            <a:custGeom>
              <a:avLst/>
              <a:gdLst>
                <a:gd name="connsiteX0" fmla="*/ 28397 w 1235690"/>
                <a:gd name="connsiteY0" fmla="*/ 0 h 1257300"/>
                <a:gd name="connsiteX1" fmla="*/ 156984 w 1235690"/>
                <a:gd name="connsiteY1" fmla="*/ 1035844 h 1257300"/>
                <a:gd name="connsiteX2" fmla="*/ 1235690 w 1235690"/>
                <a:gd name="connsiteY2" fmla="*/ 1257300 h 1257300"/>
                <a:gd name="connsiteX0" fmla="*/ 4739 w 1212032"/>
                <a:gd name="connsiteY0" fmla="*/ 0 h 1257300"/>
                <a:gd name="connsiteX1" fmla="*/ 347639 w 1212032"/>
                <a:gd name="connsiteY1" fmla="*/ 985838 h 1257300"/>
                <a:gd name="connsiteX2" fmla="*/ 1212032 w 1212032"/>
                <a:gd name="connsiteY2" fmla="*/ 1257300 h 1257300"/>
                <a:gd name="connsiteX0" fmla="*/ 4739 w 1276326"/>
                <a:gd name="connsiteY0" fmla="*/ 0 h 1264444"/>
                <a:gd name="connsiteX1" fmla="*/ 347639 w 1276326"/>
                <a:gd name="connsiteY1" fmla="*/ 985838 h 1264444"/>
                <a:gd name="connsiteX2" fmla="*/ 1276326 w 1276326"/>
                <a:gd name="connsiteY2" fmla="*/ 1264444 h 1264444"/>
                <a:gd name="connsiteX0" fmla="*/ 3381 w 1360693"/>
                <a:gd name="connsiteY0" fmla="*/ 0 h 1235869"/>
                <a:gd name="connsiteX1" fmla="*/ 432006 w 1360693"/>
                <a:gd name="connsiteY1" fmla="*/ 957263 h 1235869"/>
                <a:gd name="connsiteX2" fmla="*/ 1360693 w 1360693"/>
                <a:gd name="connsiteY2" fmla="*/ 1235869 h 1235869"/>
                <a:gd name="connsiteX0" fmla="*/ 6148 w 1363460"/>
                <a:gd name="connsiteY0" fmla="*/ 0 h 1235869"/>
                <a:gd name="connsiteX1" fmla="*/ 299041 w 1363460"/>
                <a:gd name="connsiteY1" fmla="*/ 907257 h 1235869"/>
                <a:gd name="connsiteX2" fmla="*/ 1363460 w 1363460"/>
                <a:gd name="connsiteY2" fmla="*/ 1235869 h 1235869"/>
                <a:gd name="connsiteX0" fmla="*/ 3740 w 1468209"/>
                <a:gd name="connsiteY0" fmla="*/ 0 h 1200150"/>
                <a:gd name="connsiteX1" fmla="*/ 403790 w 1468209"/>
                <a:gd name="connsiteY1" fmla="*/ 871538 h 1200150"/>
                <a:gd name="connsiteX2" fmla="*/ 1468209 w 1468209"/>
                <a:gd name="connsiteY2" fmla="*/ 1200150 h 1200150"/>
                <a:gd name="connsiteX0" fmla="*/ 3740 w 1468209"/>
                <a:gd name="connsiteY0" fmla="*/ 0 h 1200150"/>
                <a:gd name="connsiteX1" fmla="*/ 403790 w 1468209"/>
                <a:gd name="connsiteY1" fmla="*/ 871538 h 1200150"/>
                <a:gd name="connsiteX2" fmla="*/ 1468209 w 1468209"/>
                <a:gd name="connsiteY2" fmla="*/ 1200150 h 1200150"/>
                <a:gd name="connsiteX0" fmla="*/ 2792 w 1467261"/>
                <a:gd name="connsiteY0" fmla="*/ 0 h 1200150"/>
                <a:gd name="connsiteX1" fmla="*/ 402842 w 1467261"/>
                <a:gd name="connsiteY1" fmla="*/ 871538 h 1200150"/>
                <a:gd name="connsiteX2" fmla="*/ 1467261 w 1467261"/>
                <a:gd name="connsiteY2" fmla="*/ 1200150 h 1200150"/>
                <a:gd name="connsiteX0" fmla="*/ 0 w 1464469"/>
                <a:gd name="connsiteY0" fmla="*/ 0 h 1200150"/>
                <a:gd name="connsiteX1" fmla="*/ 376104 w 1464469"/>
                <a:gd name="connsiteY1" fmla="*/ 126112 h 1200150"/>
                <a:gd name="connsiteX2" fmla="*/ 400050 w 1464469"/>
                <a:gd name="connsiteY2" fmla="*/ 871538 h 1200150"/>
                <a:gd name="connsiteX3" fmla="*/ 1464469 w 1464469"/>
                <a:gd name="connsiteY3" fmla="*/ 1200150 h 1200150"/>
                <a:gd name="connsiteX0" fmla="*/ 0 w 1464469"/>
                <a:gd name="connsiteY0" fmla="*/ 0 h 1200150"/>
                <a:gd name="connsiteX1" fmla="*/ 400050 w 1464469"/>
                <a:gd name="connsiteY1" fmla="*/ 871538 h 1200150"/>
                <a:gd name="connsiteX2" fmla="*/ 1464469 w 1464469"/>
                <a:gd name="connsiteY2" fmla="*/ 1200150 h 1200150"/>
                <a:gd name="connsiteX0" fmla="*/ 0 w 1464469"/>
                <a:gd name="connsiteY0" fmla="*/ 0 h 1200150"/>
                <a:gd name="connsiteX1" fmla="*/ 400050 w 1464469"/>
                <a:gd name="connsiteY1" fmla="*/ 871538 h 1200150"/>
                <a:gd name="connsiteX2" fmla="*/ 1464469 w 1464469"/>
                <a:gd name="connsiteY2" fmla="*/ 1200150 h 1200150"/>
                <a:gd name="connsiteX0" fmla="*/ 0 w 1464469"/>
                <a:gd name="connsiteY0" fmla="*/ 0 h 1200150"/>
                <a:gd name="connsiteX1" fmla="*/ 814917 w 1464469"/>
                <a:gd name="connsiteY1" fmla="*/ 245005 h 1200150"/>
                <a:gd name="connsiteX2" fmla="*/ 1464469 w 1464469"/>
                <a:gd name="connsiteY2" fmla="*/ 1200150 h 1200150"/>
                <a:gd name="connsiteX0" fmla="*/ 0 w 1286669"/>
                <a:gd name="connsiteY0" fmla="*/ 0 h 776817"/>
                <a:gd name="connsiteX1" fmla="*/ 814917 w 1286669"/>
                <a:gd name="connsiteY1" fmla="*/ 245005 h 776817"/>
                <a:gd name="connsiteX2" fmla="*/ 1286669 w 1286669"/>
                <a:gd name="connsiteY2" fmla="*/ 776817 h 776817"/>
                <a:gd name="connsiteX0" fmla="*/ 0 w 1286669"/>
                <a:gd name="connsiteY0" fmla="*/ 0 h 776817"/>
                <a:gd name="connsiteX1" fmla="*/ 814917 w 1286669"/>
                <a:gd name="connsiteY1" fmla="*/ 245005 h 776817"/>
                <a:gd name="connsiteX2" fmla="*/ 1286669 w 1286669"/>
                <a:gd name="connsiteY2" fmla="*/ 776817 h 776817"/>
                <a:gd name="connsiteX0" fmla="*/ 0 w 1075002"/>
                <a:gd name="connsiteY0" fmla="*/ 0 h 776817"/>
                <a:gd name="connsiteX1" fmla="*/ 814917 w 1075002"/>
                <a:gd name="connsiteY1" fmla="*/ 245005 h 776817"/>
                <a:gd name="connsiteX2" fmla="*/ 1075002 w 1075002"/>
                <a:gd name="connsiteY2" fmla="*/ 776817 h 776817"/>
                <a:gd name="connsiteX0" fmla="*/ 0 w 1075002"/>
                <a:gd name="connsiteY0" fmla="*/ 0 h 776817"/>
                <a:gd name="connsiteX1" fmla="*/ 662517 w 1075002"/>
                <a:gd name="connsiteY1" fmla="*/ 236538 h 776817"/>
                <a:gd name="connsiteX2" fmla="*/ 1075002 w 1075002"/>
                <a:gd name="connsiteY2" fmla="*/ 776817 h 776817"/>
                <a:gd name="connsiteX0" fmla="*/ 0 w 1091935"/>
                <a:gd name="connsiteY0" fmla="*/ 0 h 1377950"/>
                <a:gd name="connsiteX1" fmla="*/ 662517 w 1091935"/>
                <a:gd name="connsiteY1" fmla="*/ 236538 h 1377950"/>
                <a:gd name="connsiteX2" fmla="*/ 1091935 w 1091935"/>
                <a:gd name="connsiteY2" fmla="*/ 1377950 h 1377950"/>
                <a:gd name="connsiteX0" fmla="*/ 0 w 1091935"/>
                <a:gd name="connsiteY0" fmla="*/ 0 h 1377950"/>
                <a:gd name="connsiteX1" fmla="*/ 662517 w 1091935"/>
                <a:gd name="connsiteY1" fmla="*/ 236538 h 1377950"/>
                <a:gd name="connsiteX2" fmla="*/ 1091935 w 1091935"/>
                <a:gd name="connsiteY2" fmla="*/ 1377950 h 1377950"/>
                <a:gd name="connsiteX0" fmla="*/ 0 w 1091935"/>
                <a:gd name="connsiteY0" fmla="*/ 0 h 1377950"/>
                <a:gd name="connsiteX1" fmla="*/ 848784 w 1091935"/>
                <a:gd name="connsiteY1" fmla="*/ 363538 h 1377950"/>
                <a:gd name="connsiteX2" fmla="*/ 1091935 w 1091935"/>
                <a:gd name="connsiteY2" fmla="*/ 1377950 h 1377950"/>
                <a:gd name="connsiteX0" fmla="*/ 0 w 1091935"/>
                <a:gd name="connsiteY0" fmla="*/ 0 h 1377950"/>
                <a:gd name="connsiteX1" fmla="*/ 781050 w 1091935"/>
                <a:gd name="connsiteY1" fmla="*/ 380471 h 1377950"/>
                <a:gd name="connsiteX2" fmla="*/ 1091935 w 1091935"/>
                <a:gd name="connsiteY2" fmla="*/ 1377950 h 1377950"/>
                <a:gd name="connsiteX0" fmla="*/ 0 w 990335"/>
                <a:gd name="connsiteY0" fmla="*/ 0 h 1394884"/>
                <a:gd name="connsiteX1" fmla="*/ 781050 w 990335"/>
                <a:gd name="connsiteY1" fmla="*/ 380471 h 1394884"/>
                <a:gd name="connsiteX2" fmla="*/ 990335 w 990335"/>
                <a:gd name="connsiteY2" fmla="*/ 1394884 h 1394884"/>
                <a:gd name="connsiteX0" fmla="*/ 0 w 990335"/>
                <a:gd name="connsiteY0" fmla="*/ 0 h 1394884"/>
                <a:gd name="connsiteX1" fmla="*/ 781050 w 990335"/>
                <a:gd name="connsiteY1" fmla="*/ 380471 h 1394884"/>
                <a:gd name="connsiteX2" fmla="*/ 990335 w 990335"/>
                <a:gd name="connsiteY2" fmla="*/ 1394884 h 1394884"/>
                <a:gd name="connsiteX0" fmla="*/ 0 w 990335"/>
                <a:gd name="connsiteY0" fmla="*/ 0 h 1394884"/>
                <a:gd name="connsiteX1" fmla="*/ 670983 w 990335"/>
                <a:gd name="connsiteY1" fmla="*/ 363537 h 1394884"/>
                <a:gd name="connsiteX2" fmla="*/ 990335 w 990335"/>
                <a:gd name="connsiteY2" fmla="*/ 1394884 h 1394884"/>
                <a:gd name="connsiteX0" fmla="*/ 0 w 1041135"/>
                <a:gd name="connsiteY0" fmla="*/ 0 h 1403350"/>
                <a:gd name="connsiteX1" fmla="*/ 670983 w 1041135"/>
                <a:gd name="connsiteY1" fmla="*/ 363537 h 1403350"/>
                <a:gd name="connsiteX2" fmla="*/ 1041135 w 1041135"/>
                <a:gd name="connsiteY2" fmla="*/ 1403350 h 1403350"/>
                <a:gd name="connsiteX0" fmla="*/ 0 w 1091935"/>
                <a:gd name="connsiteY0" fmla="*/ 0 h 1335617"/>
                <a:gd name="connsiteX1" fmla="*/ 721783 w 1091935"/>
                <a:gd name="connsiteY1" fmla="*/ 295804 h 1335617"/>
                <a:gd name="connsiteX2" fmla="*/ 1091935 w 1091935"/>
                <a:gd name="connsiteY2" fmla="*/ 1335617 h 1335617"/>
                <a:gd name="connsiteX0" fmla="*/ 0 w 1142735"/>
                <a:gd name="connsiteY0" fmla="*/ 0 h 1318684"/>
                <a:gd name="connsiteX1" fmla="*/ 772583 w 1142735"/>
                <a:gd name="connsiteY1" fmla="*/ 278871 h 1318684"/>
                <a:gd name="connsiteX2" fmla="*/ 1142735 w 1142735"/>
                <a:gd name="connsiteY2" fmla="*/ 1318684 h 1318684"/>
                <a:gd name="connsiteX0" fmla="*/ 0 w 1142735"/>
                <a:gd name="connsiteY0" fmla="*/ 0 h 1318684"/>
                <a:gd name="connsiteX1" fmla="*/ 772583 w 1142735"/>
                <a:gd name="connsiteY1" fmla="*/ 278871 h 1318684"/>
                <a:gd name="connsiteX2" fmla="*/ 1142735 w 1142735"/>
                <a:gd name="connsiteY2" fmla="*/ 1318684 h 1318684"/>
                <a:gd name="connsiteX0" fmla="*/ 0 w 1142735"/>
                <a:gd name="connsiteY0" fmla="*/ 0 h 1318684"/>
                <a:gd name="connsiteX1" fmla="*/ 738716 w 1142735"/>
                <a:gd name="connsiteY1" fmla="*/ 321205 h 1318684"/>
                <a:gd name="connsiteX2" fmla="*/ 1142735 w 1142735"/>
                <a:gd name="connsiteY2" fmla="*/ 1318684 h 1318684"/>
                <a:gd name="connsiteX0" fmla="*/ 0 w 1142735"/>
                <a:gd name="connsiteY0" fmla="*/ 0 h 1318684"/>
                <a:gd name="connsiteX1" fmla="*/ 848783 w 1142735"/>
                <a:gd name="connsiteY1" fmla="*/ 321205 h 1318684"/>
                <a:gd name="connsiteX2" fmla="*/ 1142735 w 1142735"/>
                <a:gd name="connsiteY2" fmla="*/ 1318684 h 1318684"/>
                <a:gd name="connsiteX0" fmla="*/ 0 w 1261269"/>
                <a:gd name="connsiteY0" fmla="*/ 0 h 1132418"/>
                <a:gd name="connsiteX1" fmla="*/ 848783 w 1261269"/>
                <a:gd name="connsiteY1" fmla="*/ 321205 h 1132418"/>
                <a:gd name="connsiteX2" fmla="*/ 1261269 w 1261269"/>
                <a:gd name="connsiteY2" fmla="*/ 1132418 h 1132418"/>
                <a:gd name="connsiteX0" fmla="*/ 0 w 1261269"/>
                <a:gd name="connsiteY0" fmla="*/ 0 h 1132418"/>
                <a:gd name="connsiteX1" fmla="*/ 848783 w 1261269"/>
                <a:gd name="connsiteY1" fmla="*/ 321205 h 1132418"/>
                <a:gd name="connsiteX2" fmla="*/ 1261269 w 1261269"/>
                <a:gd name="connsiteY2" fmla="*/ 1132418 h 1132418"/>
                <a:gd name="connsiteX0" fmla="*/ 0 w 1261269"/>
                <a:gd name="connsiteY0" fmla="*/ 0 h 1132418"/>
                <a:gd name="connsiteX1" fmla="*/ 848783 w 1261269"/>
                <a:gd name="connsiteY1" fmla="*/ 321205 h 1132418"/>
                <a:gd name="connsiteX2" fmla="*/ 1261269 w 1261269"/>
                <a:gd name="connsiteY2" fmla="*/ 1132418 h 1132418"/>
                <a:gd name="connsiteX0" fmla="*/ 0 w 1261269"/>
                <a:gd name="connsiteY0" fmla="*/ 0 h 1132418"/>
                <a:gd name="connsiteX1" fmla="*/ 882650 w 1261269"/>
                <a:gd name="connsiteY1" fmla="*/ 295805 h 1132418"/>
                <a:gd name="connsiteX2" fmla="*/ 1261269 w 1261269"/>
                <a:gd name="connsiteY2" fmla="*/ 1132418 h 1132418"/>
                <a:gd name="connsiteX0" fmla="*/ 0 w 1303602"/>
                <a:gd name="connsiteY0" fmla="*/ 0 h 1149352"/>
                <a:gd name="connsiteX1" fmla="*/ 882650 w 1303602"/>
                <a:gd name="connsiteY1" fmla="*/ 295805 h 1149352"/>
                <a:gd name="connsiteX2" fmla="*/ 1303602 w 1303602"/>
                <a:gd name="connsiteY2" fmla="*/ 1149352 h 1149352"/>
                <a:gd name="connsiteX0" fmla="*/ 0 w 1303602"/>
                <a:gd name="connsiteY0" fmla="*/ 0 h 1149352"/>
                <a:gd name="connsiteX1" fmla="*/ 831850 w 1303602"/>
                <a:gd name="connsiteY1" fmla="*/ 346605 h 1149352"/>
                <a:gd name="connsiteX2" fmla="*/ 1303602 w 1303602"/>
                <a:gd name="connsiteY2" fmla="*/ 1149352 h 1149352"/>
                <a:gd name="connsiteX0" fmla="*/ 0 w 1303602"/>
                <a:gd name="connsiteY0" fmla="*/ 0 h 1149352"/>
                <a:gd name="connsiteX1" fmla="*/ 772584 w 1303602"/>
                <a:gd name="connsiteY1" fmla="*/ 592138 h 1149352"/>
                <a:gd name="connsiteX2" fmla="*/ 1303602 w 1303602"/>
                <a:gd name="connsiteY2" fmla="*/ 1149352 h 1149352"/>
                <a:gd name="connsiteX0" fmla="*/ 0 w 1303602"/>
                <a:gd name="connsiteY0" fmla="*/ 0 h 1149352"/>
                <a:gd name="connsiteX1" fmla="*/ 772584 w 1303602"/>
                <a:gd name="connsiteY1" fmla="*/ 592138 h 1149352"/>
                <a:gd name="connsiteX2" fmla="*/ 1303602 w 1303602"/>
                <a:gd name="connsiteY2" fmla="*/ 1149352 h 1149352"/>
                <a:gd name="connsiteX0" fmla="*/ 0 w 1303602"/>
                <a:gd name="connsiteY0" fmla="*/ 0 h 1149352"/>
                <a:gd name="connsiteX1" fmla="*/ 772584 w 1303602"/>
                <a:gd name="connsiteY1" fmla="*/ 592138 h 1149352"/>
                <a:gd name="connsiteX2" fmla="*/ 1303602 w 1303602"/>
                <a:gd name="connsiteY2" fmla="*/ 1149352 h 1149352"/>
                <a:gd name="connsiteX0" fmla="*/ 0 w 1303602"/>
                <a:gd name="connsiteY0" fmla="*/ 0 h 1149352"/>
                <a:gd name="connsiteX1" fmla="*/ 772584 w 1303602"/>
                <a:gd name="connsiteY1" fmla="*/ 592138 h 1149352"/>
                <a:gd name="connsiteX2" fmla="*/ 1303602 w 1303602"/>
                <a:gd name="connsiteY2" fmla="*/ 1149352 h 1149352"/>
                <a:gd name="connsiteX0" fmla="*/ 0 w 1303602"/>
                <a:gd name="connsiteY0" fmla="*/ 0 h 1149352"/>
                <a:gd name="connsiteX1" fmla="*/ 772584 w 1303602"/>
                <a:gd name="connsiteY1" fmla="*/ 592138 h 1149352"/>
                <a:gd name="connsiteX2" fmla="*/ 1303602 w 1303602"/>
                <a:gd name="connsiteY2" fmla="*/ 1149352 h 1149352"/>
                <a:gd name="connsiteX0" fmla="*/ 0 w 1303602"/>
                <a:gd name="connsiteY0" fmla="*/ 0 h 1149352"/>
                <a:gd name="connsiteX1" fmla="*/ 679451 w 1303602"/>
                <a:gd name="connsiteY1" fmla="*/ 499005 h 1149352"/>
                <a:gd name="connsiteX2" fmla="*/ 1303602 w 1303602"/>
                <a:gd name="connsiteY2" fmla="*/ 1149352 h 1149352"/>
                <a:gd name="connsiteX0" fmla="*/ 0 w 1295135"/>
                <a:gd name="connsiteY0" fmla="*/ 0 h 1200152"/>
                <a:gd name="connsiteX1" fmla="*/ 679451 w 1295135"/>
                <a:gd name="connsiteY1" fmla="*/ 499005 h 1200152"/>
                <a:gd name="connsiteX2" fmla="*/ 1295135 w 1295135"/>
                <a:gd name="connsiteY2" fmla="*/ 1200152 h 1200152"/>
                <a:gd name="connsiteX0" fmla="*/ 0 w 1295135"/>
                <a:gd name="connsiteY0" fmla="*/ 0 h 1200152"/>
                <a:gd name="connsiteX1" fmla="*/ 679451 w 1295135"/>
                <a:gd name="connsiteY1" fmla="*/ 499005 h 1200152"/>
                <a:gd name="connsiteX2" fmla="*/ 1295135 w 1295135"/>
                <a:gd name="connsiteY2" fmla="*/ 1200152 h 1200152"/>
              </a:gdLst>
              <a:ahLst/>
              <a:cxnLst>
                <a:cxn ang="0">
                  <a:pos x="connsiteX0" y="connsiteY0"/>
                </a:cxn>
                <a:cxn ang="0">
                  <a:pos x="connsiteX1" y="connsiteY1"/>
                </a:cxn>
                <a:cxn ang="0">
                  <a:pos x="connsiteX2" y="connsiteY2"/>
                </a:cxn>
              </a:cxnLst>
              <a:rect l="l" t="t" r="r" b="b"/>
              <a:pathLst>
                <a:path w="1295135" h="1200152">
                  <a:moveTo>
                    <a:pt x="0" y="0"/>
                  </a:moveTo>
                  <a:cubicBezTo>
                    <a:pt x="447411" y="317038"/>
                    <a:pt x="463595" y="298980"/>
                    <a:pt x="679451" y="499005"/>
                  </a:cubicBezTo>
                  <a:cubicBezTo>
                    <a:pt x="895307" y="699030"/>
                    <a:pt x="1101922" y="830133"/>
                    <a:pt x="1295135" y="1200152"/>
                  </a:cubicBezTo>
                </a:path>
              </a:pathLst>
            </a:custGeom>
            <a:noFill/>
            <a:ln w="50800" cap="flat" cmpd="sng" algn="ctr">
              <a:solidFill>
                <a:srgbClr val="710D00"/>
              </a:solidFill>
              <a:prstDash val="solid"/>
              <a:headEnd type="none" w="med" len="lg"/>
              <a:tailEnd type="stealth" w="med" len="lg"/>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3" name="Right Arrow 203">
            <a:extLst>
              <a:ext uri="{FF2B5EF4-FFF2-40B4-BE49-F238E27FC236}">
                <a16:creationId xmlns:a16="http://schemas.microsoft.com/office/drawing/2014/main" id="{34EF713D-33B1-E158-2E05-44E08D5409A8}"/>
              </a:ext>
            </a:extLst>
          </p:cNvPr>
          <p:cNvSpPr/>
          <p:nvPr/>
        </p:nvSpPr>
        <p:spPr>
          <a:xfrm>
            <a:off x="4787368" y="3871682"/>
            <a:ext cx="1375146" cy="721823"/>
          </a:xfrm>
          <a:prstGeom prst="rightArrow">
            <a:avLst/>
          </a:prstGeom>
          <a:solidFill>
            <a:sysClr val="window" lastClr="FFFFFF"/>
          </a:solidFill>
          <a:ln w="25400" cap="flat" cmpd="sng" algn="ctr">
            <a:solidFill>
              <a:srgbClr val="011893"/>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Decompose</a:t>
            </a:r>
          </a:p>
        </p:txBody>
      </p:sp>
      <p:sp>
        <p:nvSpPr>
          <p:cNvPr id="124" name="Rectangle 123">
            <a:extLst>
              <a:ext uri="{FF2B5EF4-FFF2-40B4-BE49-F238E27FC236}">
                <a16:creationId xmlns:a16="http://schemas.microsoft.com/office/drawing/2014/main" id="{67B43FFA-CBDC-CCF4-265C-6B9E1324970A}"/>
              </a:ext>
            </a:extLst>
          </p:cNvPr>
          <p:cNvSpPr/>
          <p:nvPr/>
        </p:nvSpPr>
        <p:spPr>
          <a:xfrm>
            <a:off x="2439084" y="1566584"/>
            <a:ext cx="522532" cy="449837"/>
          </a:xfrm>
          <a:prstGeom prst="rect">
            <a:avLst/>
          </a:prstGeom>
          <a:noFill/>
          <a:ln w="50800" cap="flat" cmpd="sng" algn="ctr">
            <a:solidFill>
              <a:srgbClr val="C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25" name="Straight Connector 124">
            <a:extLst>
              <a:ext uri="{FF2B5EF4-FFF2-40B4-BE49-F238E27FC236}">
                <a16:creationId xmlns:a16="http://schemas.microsoft.com/office/drawing/2014/main" id="{28C8CE2D-8DDD-2576-3055-21154506CAFB}"/>
              </a:ext>
            </a:extLst>
          </p:cNvPr>
          <p:cNvCxnSpPr>
            <a:cxnSpLocks/>
            <a:stCxn id="135" idx="4"/>
          </p:cNvCxnSpPr>
          <p:nvPr/>
        </p:nvCxnSpPr>
        <p:spPr>
          <a:xfrm flipV="1">
            <a:off x="688356" y="1562537"/>
            <a:ext cx="1750728" cy="1065573"/>
          </a:xfrm>
          <a:prstGeom prst="line">
            <a:avLst/>
          </a:prstGeom>
          <a:noFill/>
          <a:ln w="50800" cap="flat" cmpd="sng" algn="ctr">
            <a:solidFill>
              <a:srgbClr val="C00000"/>
            </a:solidFill>
            <a:prstDash val="solid"/>
          </a:ln>
          <a:effectLst/>
        </p:spPr>
      </p:cxnSp>
      <p:cxnSp>
        <p:nvCxnSpPr>
          <p:cNvPr id="126" name="Straight Connector 125">
            <a:extLst>
              <a:ext uri="{FF2B5EF4-FFF2-40B4-BE49-F238E27FC236}">
                <a16:creationId xmlns:a16="http://schemas.microsoft.com/office/drawing/2014/main" id="{3E0C6644-D4D6-49D1-D1C1-2399D099E5B7}"/>
              </a:ext>
            </a:extLst>
          </p:cNvPr>
          <p:cNvCxnSpPr>
            <a:cxnSpLocks/>
            <a:stCxn id="135" idx="3"/>
          </p:cNvCxnSpPr>
          <p:nvPr/>
        </p:nvCxnSpPr>
        <p:spPr>
          <a:xfrm flipH="1" flipV="1">
            <a:off x="2956708" y="1562537"/>
            <a:ext cx="1655841" cy="1064907"/>
          </a:xfrm>
          <a:prstGeom prst="line">
            <a:avLst/>
          </a:prstGeom>
          <a:noFill/>
          <a:ln w="50800" cap="flat" cmpd="sng" algn="ctr">
            <a:solidFill>
              <a:srgbClr val="C00000"/>
            </a:solidFill>
            <a:prstDash val="solid"/>
          </a:ln>
          <a:effectLst/>
        </p:spPr>
      </p:cxnSp>
      <p:grpSp>
        <p:nvGrpSpPr>
          <p:cNvPr id="127" name="Group 126">
            <a:extLst>
              <a:ext uri="{FF2B5EF4-FFF2-40B4-BE49-F238E27FC236}">
                <a16:creationId xmlns:a16="http://schemas.microsoft.com/office/drawing/2014/main" id="{6F36A588-6AD5-55C3-DD8A-D0597B09AC57}"/>
              </a:ext>
            </a:extLst>
          </p:cNvPr>
          <p:cNvGrpSpPr/>
          <p:nvPr/>
        </p:nvGrpSpPr>
        <p:grpSpPr>
          <a:xfrm>
            <a:off x="675616" y="2624934"/>
            <a:ext cx="3945809" cy="3430087"/>
            <a:chOff x="862501" y="1789895"/>
            <a:chExt cx="3945809" cy="3430087"/>
          </a:xfrm>
        </p:grpSpPr>
        <p:grpSp>
          <p:nvGrpSpPr>
            <p:cNvPr id="128" name="Group 127">
              <a:extLst>
                <a:ext uri="{FF2B5EF4-FFF2-40B4-BE49-F238E27FC236}">
                  <a16:creationId xmlns:a16="http://schemas.microsoft.com/office/drawing/2014/main" id="{2ACCD720-1E29-4BA7-B6BC-50430683FC7E}"/>
                </a:ext>
              </a:extLst>
            </p:cNvPr>
            <p:cNvGrpSpPr/>
            <p:nvPr/>
          </p:nvGrpSpPr>
          <p:grpSpPr>
            <a:xfrm>
              <a:off x="862501" y="1789895"/>
              <a:ext cx="3945809" cy="3427255"/>
              <a:chOff x="2574537" y="1386882"/>
              <a:chExt cx="5484348" cy="4763600"/>
            </a:xfrm>
          </p:grpSpPr>
          <p:sp>
            <p:nvSpPr>
              <p:cNvPr id="135" name="Freeform 7">
                <a:extLst>
                  <a:ext uri="{FF2B5EF4-FFF2-40B4-BE49-F238E27FC236}">
                    <a16:creationId xmlns:a16="http://schemas.microsoft.com/office/drawing/2014/main" id="{BB438DC7-0C51-1537-F2F2-15F0FDEF953E}"/>
                  </a:ext>
                </a:extLst>
              </p:cNvPr>
              <p:cNvSpPr/>
              <p:nvPr/>
            </p:nvSpPr>
            <p:spPr>
              <a:xfrm>
                <a:off x="2582441" y="1390370"/>
                <a:ext cx="5465106" cy="4760112"/>
              </a:xfrm>
              <a:custGeom>
                <a:avLst/>
                <a:gdLst>
                  <a:gd name="connsiteX0" fmla="*/ 2413000 w 6946900"/>
                  <a:gd name="connsiteY0" fmla="*/ 4953000 h 4953000"/>
                  <a:gd name="connsiteX1" fmla="*/ 2692400 w 6946900"/>
                  <a:gd name="connsiteY1" fmla="*/ 1955800 h 4953000"/>
                  <a:gd name="connsiteX2" fmla="*/ 6946900 w 6946900"/>
                  <a:gd name="connsiteY2" fmla="*/ 1447800 h 4953000"/>
                  <a:gd name="connsiteX3" fmla="*/ 6883400 w 6946900"/>
                  <a:gd name="connsiteY3" fmla="*/ 0 h 4953000"/>
                  <a:gd name="connsiteX4" fmla="*/ 558800 w 6946900"/>
                  <a:gd name="connsiteY4" fmla="*/ 63500 h 4953000"/>
                  <a:gd name="connsiteX5" fmla="*/ 0 w 6946900"/>
                  <a:gd name="connsiteY5" fmla="*/ 4914900 h 4953000"/>
                  <a:gd name="connsiteX6" fmla="*/ 2413000 w 6946900"/>
                  <a:gd name="connsiteY6" fmla="*/ 4953000 h 4953000"/>
                  <a:gd name="connsiteX0" fmla="*/ 3086100 w 6946900"/>
                  <a:gd name="connsiteY0" fmla="*/ 4940300 h 4940300"/>
                  <a:gd name="connsiteX1" fmla="*/ 2692400 w 6946900"/>
                  <a:gd name="connsiteY1" fmla="*/ 1955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0 w 6946900"/>
                  <a:gd name="connsiteY5" fmla="*/ 4914900 h 4940300"/>
                  <a:gd name="connsiteX6" fmla="*/ 3086100 w 6946900"/>
                  <a:gd name="connsiteY6"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0 w 6946900"/>
                  <a:gd name="connsiteY5" fmla="*/ 4914900 h 4940300"/>
                  <a:gd name="connsiteX6" fmla="*/ 3086100 w 6946900"/>
                  <a:gd name="connsiteY6"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558800 w 6946900"/>
                  <a:gd name="connsiteY4" fmla="*/ 63500 h 4940300"/>
                  <a:gd name="connsiteX5" fmla="*/ 393700 w 6946900"/>
                  <a:gd name="connsiteY5" fmla="*/ 1498600 h 4940300"/>
                  <a:gd name="connsiteX6" fmla="*/ 0 w 6946900"/>
                  <a:gd name="connsiteY6" fmla="*/ 4914900 h 4940300"/>
                  <a:gd name="connsiteX7" fmla="*/ 3086100 w 6946900"/>
                  <a:gd name="connsiteY7"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558800 w 6946900"/>
                  <a:gd name="connsiteY5" fmla="*/ 635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787400 w 6946900"/>
                  <a:gd name="connsiteY5" fmla="*/ 4191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787400 w 6946900"/>
                  <a:gd name="connsiteY5" fmla="*/ 4191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1066800 w 6946900"/>
                  <a:gd name="connsiteY5" fmla="*/ 482600 h 4940300"/>
                  <a:gd name="connsiteX6" fmla="*/ 393700 w 6946900"/>
                  <a:gd name="connsiteY6" fmla="*/ 14986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2565400 w 6946900"/>
                  <a:gd name="connsiteY4" fmla="*/ 508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92100 w 6946900"/>
                  <a:gd name="connsiteY6" fmla="*/ 24130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46900"/>
                  <a:gd name="connsiteY0" fmla="*/ 4940300 h 4940300"/>
                  <a:gd name="connsiteX1" fmla="*/ 3340100 w 6946900"/>
                  <a:gd name="connsiteY1" fmla="*/ 1828800 h 4940300"/>
                  <a:gd name="connsiteX2" fmla="*/ 6946900 w 6946900"/>
                  <a:gd name="connsiteY2" fmla="*/ 1447800 h 4940300"/>
                  <a:gd name="connsiteX3" fmla="*/ 6883400 w 6946900"/>
                  <a:gd name="connsiteY3" fmla="*/ 0 h 4940300"/>
                  <a:gd name="connsiteX4" fmla="*/ 3924300 w 6946900"/>
                  <a:gd name="connsiteY4" fmla="*/ 12700 h 4940300"/>
                  <a:gd name="connsiteX5" fmla="*/ 1066800 w 6946900"/>
                  <a:gd name="connsiteY5" fmla="*/ 482600 h 4940300"/>
                  <a:gd name="connsiteX6" fmla="*/ 254000 w 6946900"/>
                  <a:gd name="connsiteY6" fmla="*/ 2908300 h 4940300"/>
                  <a:gd name="connsiteX7" fmla="*/ 0 w 6946900"/>
                  <a:gd name="connsiteY7" fmla="*/ 4914900 h 4940300"/>
                  <a:gd name="connsiteX8" fmla="*/ 3086100 w 6946900"/>
                  <a:gd name="connsiteY8" fmla="*/ 4940300 h 4940300"/>
                  <a:gd name="connsiteX0" fmla="*/ 3086100 w 6972300"/>
                  <a:gd name="connsiteY0" fmla="*/ 5067300 h 5067300"/>
                  <a:gd name="connsiteX1" fmla="*/ 3340100 w 6972300"/>
                  <a:gd name="connsiteY1" fmla="*/ 1955800 h 5067300"/>
                  <a:gd name="connsiteX2" fmla="*/ 6946900 w 6972300"/>
                  <a:gd name="connsiteY2" fmla="*/ 1574800 h 5067300"/>
                  <a:gd name="connsiteX3" fmla="*/ 6972300 w 6972300"/>
                  <a:gd name="connsiteY3" fmla="*/ 0 h 5067300"/>
                  <a:gd name="connsiteX4" fmla="*/ 3924300 w 6972300"/>
                  <a:gd name="connsiteY4" fmla="*/ 1397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972300"/>
                  <a:gd name="connsiteY0" fmla="*/ 5067300 h 5067300"/>
                  <a:gd name="connsiteX1" fmla="*/ 3340100 w 6972300"/>
                  <a:gd name="connsiteY1" fmla="*/ 1955800 h 5067300"/>
                  <a:gd name="connsiteX2" fmla="*/ 6946900 w 6972300"/>
                  <a:gd name="connsiteY2" fmla="*/ 1574800 h 5067300"/>
                  <a:gd name="connsiteX3" fmla="*/ 6972300 w 6972300"/>
                  <a:gd name="connsiteY3" fmla="*/ 0 h 5067300"/>
                  <a:gd name="connsiteX4" fmla="*/ 3886200 w 6972300"/>
                  <a:gd name="connsiteY4" fmla="*/ 635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972300"/>
                  <a:gd name="connsiteY0" fmla="*/ 5067300 h 5067300"/>
                  <a:gd name="connsiteX1" fmla="*/ 3340100 w 6972300"/>
                  <a:gd name="connsiteY1" fmla="*/ 1955800 h 5067300"/>
                  <a:gd name="connsiteX2" fmla="*/ 6489700 w 6972300"/>
                  <a:gd name="connsiteY2" fmla="*/ 1638300 h 5067300"/>
                  <a:gd name="connsiteX3" fmla="*/ 6972300 w 6972300"/>
                  <a:gd name="connsiteY3" fmla="*/ 0 h 5067300"/>
                  <a:gd name="connsiteX4" fmla="*/ 3886200 w 6972300"/>
                  <a:gd name="connsiteY4" fmla="*/ 63500 h 5067300"/>
                  <a:gd name="connsiteX5" fmla="*/ 1066800 w 6972300"/>
                  <a:gd name="connsiteY5" fmla="*/ 609600 h 5067300"/>
                  <a:gd name="connsiteX6" fmla="*/ 254000 w 6972300"/>
                  <a:gd name="connsiteY6" fmla="*/ 3035300 h 5067300"/>
                  <a:gd name="connsiteX7" fmla="*/ 0 w 6972300"/>
                  <a:gd name="connsiteY7" fmla="*/ 5041900 h 5067300"/>
                  <a:gd name="connsiteX8" fmla="*/ 3086100 w 6972300"/>
                  <a:gd name="connsiteY8" fmla="*/ 5067300 h 5067300"/>
                  <a:gd name="connsiteX0" fmla="*/ 3086100 w 6489700"/>
                  <a:gd name="connsiteY0" fmla="*/ 5080000 h 5080000"/>
                  <a:gd name="connsiteX1" fmla="*/ 3340100 w 6489700"/>
                  <a:gd name="connsiteY1" fmla="*/ 1968500 h 5080000"/>
                  <a:gd name="connsiteX2" fmla="*/ 6489700 w 6489700"/>
                  <a:gd name="connsiteY2" fmla="*/ 1651000 h 5080000"/>
                  <a:gd name="connsiteX3" fmla="*/ 6477000 w 6489700"/>
                  <a:gd name="connsiteY3" fmla="*/ 0 h 5080000"/>
                  <a:gd name="connsiteX4" fmla="*/ 3886200 w 6489700"/>
                  <a:gd name="connsiteY4" fmla="*/ 76200 h 5080000"/>
                  <a:gd name="connsiteX5" fmla="*/ 1066800 w 6489700"/>
                  <a:gd name="connsiteY5" fmla="*/ 622300 h 5080000"/>
                  <a:gd name="connsiteX6" fmla="*/ 254000 w 6489700"/>
                  <a:gd name="connsiteY6" fmla="*/ 3048000 h 5080000"/>
                  <a:gd name="connsiteX7" fmla="*/ 0 w 6489700"/>
                  <a:gd name="connsiteY7" fmla="*/ 5054600 h 5080000"/>
                  <a:gd name="connsiteX8" fmla="*/ 3086100 w 6489700"/>
                  <a:gd name="connsiteY8" fmla="*/ 5080000 h 5080000"/>
                  <a:gd name="connsiteX0" fmla="*/ 3124200 w 6489700"/>
                  <a:gd name="connsiteY0" fmla="*/ 4686300 h 5054600"/>
                  <a:gd name="connsiteX1" fmla="*/ 3340100 w 6489700"/>
                  <a:gd name="connsiteY1" fmla="*/ 1968500 h 5054600"/>
                  <a:gd name="connsiteX2" fmla="*/ 6489700 w 6489700"/>
                  <a:gd name="connsiteY2" fmla="*/ 1651000 h 5054600"/>
                  <a:gd name="connsiteX3" fmla="*/ 6477000 w 6489700"/>
                  <a:gd name="connsiteY3" fmla="*/ 0 h 5054600"/>
                  <a:gd name="connsiteX4" fmla="*/ 3886200 w 6489700"/>
                  <a:gd name="connsiteY4" fmla="*/ 76200 h 5054600"/>
                  <a:gd name="connsiteX5" fmla="*/ 1066800 w 6489700"/>
                  <a:gd name="connsiteY5" fmla="*/ 622300 h 5054600"/>
                  <a:gd name="connsiteX6" fmla="*/ 254000 w 6489700"/>
                  <a:gd name="connsiteY6" fmla="*/ 3048000 h 5054600"/>
                  <a:gd name="connsiteX7" fmla="*/ 0 w 6489700"/>
                  <a:gd name="connsiteY7" fmla="*/ 5054600 h 5054600"/>
                  <a:gd name="connsiteX8" fmla="*/ 3124200 w 6489700"/>
                  <a:gd name="connsiteY8" fmla="*/ 4686300 h 5054600"/>
                  <a:gd name="connsiteX0" fmla="*/ 3060700 w 6426200"/>
                  <a:gd name="connsiteY0" fmla="*/ 4686300 h 4724400"/>
                  <a:gd name="connsiteX1" fmla="*/ 3276600 w 6426200"/>
                  <a:gd name="connsiteY1" fmla="*/ 1968500 h 4724400"/>
                  <a:gd name="connsiteX2" fmla="*/ 6426200 w 6426200"/>
                  <a:gd name="connsiteY2" fmla="*/ 1651000 h 4724400"/>
                  <a:gd name="connsiteX3" fmla="*/ 6413500 w 6426200"/>
                  <a:gd name="connsiteY3" fmla="*/ 0 h 4724400"/>
                  <a:gd name="connsiteX4" fmla="*/ 3822700 w 6426200"/>
                  <a:gd name="connsiteY4" fmla="*/ 76200 h 4724400"/>
                  <a:gd name="connsiteX5" fmla="*/ 1003300 w 6426200"/>
                  <a:gd name="connsiteY5" fmla="*/ 622300 h 4724400"/>
                  <a:gd name="connsiteX6" fmla="*/ 190500 w 6426200"/>
                  <a:gd name="connsiteY6" fmla="*/ 3048000 h 4724400"/>
                  <a:gd name="connsiteX7" fmla="*/ 0 w 6426200"/>
                  <a:gd name="connsiteY7" fmla="*/ 4724400 h 4724400"/>
                  <a:gd name="connsiteX8" fmla="*/ 3060700 w 6426200"/>
                  <a:gd name="connsiteY8" fmla="*/ 4686300 h 4724400"/>
                  <a:gd name="connsiteX0" fmla="*/ 2887048 w 6252548"/>
                  <a:gd name="connsiteY0" fmla="*/ 4686300 h 4711700"/>
                  <a:gd name="connsiteX1" fmla="*/ 3102948 w 6252548"/>
                  <a:gd name="connsiteY1" fmla="*/ 1968500 h 4711700"/>
                  <a:gd name="connsiteX2" fmla="*/ 6252548 w 6252548"/>
                  <a:gd name="connsiteY2" fmla="*/ 1651000 h 4711700"/>
                  <a:gd name="connsiteX3" fmla="*/ 6239848 w 6252548"/>
                  <a:gd name="connsiteY3" fmla="*/ 0 h 4711700"/>
                  <a:gd name="connsiteX4" fmla="*/ 3649048 w 6252548"/>
                  <a:gd name="connsiteY4" fmla="*/ 76200 h 4711700"/>
                  <a:gd name="connsiteX5" fmla="*/ 829648 w 6252548"/>
                  <a:gd name="connsiteY5" fmla="*/ 622300 h 4711700"/>
                  <a:gd name="connsiteX6" fmla="*/ 16848 w 6252548"/>
                  <a:gd name="connsiteY6" fmla="*/ 3048000 h 4711700"/>
                  <a:gd name="connsiteX7" fmla="*/ 651848 w 6252548"/>
                  <a:gd name="connsiteY7" fmla="*/ 4711700 h 4711700"/>
                  <a:gd name="connsiteX8" fmla="*/ 2887048 w 6252548"/>
                  <a:gd name="connsiteY8" fmla="*/ 4686300 h 4711700"/>
                  <a:gd name="connsiteX0" fmla="*/ 2235200 w 5600700"/>
                  <a:gd name="connsiteY0" fmla="*/ 4686300 h 4711700"/>
                  <a:gd name="connsiteX1" fmla="*/ 2451100 w 5600700"/>
                  <a:gd name="connsiteY1" fmla="*/ 1968500 h 4711700"/>
                  <a:gd name="connsiteX2" fmla="*/ 5600700 w 5600700"/>
                  <a:gd name="connsiteY2" fmla="*/ 1651000 h 4711700"/>
                  <a:gd name="connsiteX3" fmla="*/ 5588000 w 5600700"/>
                  <a:gd name="connsiteY3" fmla="*/ 0 h 4711700"/>
                  <a:gd name="connsiteX4" fmla="*/ 2997200 w 5600700"/>
                  <a:gd name="connsiteY4" fmla="*/ 76200 h 4711700"/>
                  <a:gd name="connsiteX5" fmla="*/ 177800 w 5600700"/>
                  <a:gd name="connsiteY5" fmla="*/ 622300 h 4711700"/>
                  <a:gd name="connsiteX6" fmla="*/ 215900 w 5600700"/>
                  <a:gd name="connsiteY6" fmla="*/ 2768600 h 4711700"/>
                  <a:gd name="connsiteX7" fmla="*/ 0 w 5600700"/>
                  <a:gd name="connsiteY7" fmla="*/ 4711700 h 4711700"/>
                  <a:gd name="connsiteX8" fmla="*/ 2235200 w 5600700"/>
                  <a:gd name="connsiteY8" fmla="*/ 4686300 h 4711700"/>
                  <a:gd name="connsiteX0" fmla="*/ 2235200 w 5600700"/>
                  <a:gd name="connsiteY0" fmla="*/ 4686300 h 4711700"/>
                  <a:gd name="connsiteX1" fmla="*/ 2451100 w 5600700"/>
                  <a:gd name="connsiteY1" fmla="*/ 1968500 h 4711700"/>
                  <a:gd name="connsiteX2" fmla="*/ 5600700 w 5600700"/>
                  <a:gd name="connsiteY2" fmla="*/ 1651000 h 4711700"/>
                  <a:gd name="connsiteX3" fmla="*/ 5588000 w 5600700"/>
                  <a:gd name="connsiteY3" fmla="*/ 0 h 4711700"/>
                  <a:gd name="connsiteX4" fmla="*/ 2997200 w 5600700"/>
                  <a:gd name="connsiteY4" fmla="*/ 76200 h 4711700"/>
                  <a:gd name="connsiteX5" fmla="*/ 914400 w 5600700"/>
                  <a:gd name="connsiteY5" fmla="*/ 520700 h 4711700"/>
                  <a:gd name="connsiteX6" fmla="*/ 215900 w 5600700"/>
                  <a:gd name="connsiteY6" fmla="*/ 2768600 h 4711700"/>
                  <a:gd name="connsiteX7" fmla="*/ 0 w 5600700"/>
                  <a:gd name="connsiteY7" fmla="*/ 4711700 h 4711700"/>
                  <a:gd name="connsiteX8" fmla="*/ 2235200 w 5600700"/>
                  <a:gd name="connsiteY8" fmla="*/ 4686300 h 47117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342900 h 4978400"/>
                  <a:gd name="connsiteX5" fmla="*/ 914400 w 5600700"/>
                  <a:gd name="connsiteY5" fmla="*/ 7874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63500 h 4978400"/>
                  <a:gd name="connsiteX5" fmla="*/ 914400 w 5600700"/>
                  <a:gd name="connsiteY5" fmla="*/ 7874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35200 w 5600700"/>
                  <a:gd name="connsiteY0" fmla="*/ 4953000 h 4978400"/>
                  <a:gd name="connsiteX1" fmla="*/ 2451100 w 5600700"/>
                  <a:gd name="connsiteY1" fmla="*/ 2235200 h 4978400"/>
                  <a:gd name="connsiteX2" fmla="*/ 5600700 w 5600700"/>
                  <a:gd name="connsiteY2" fmla="*/ 1917700 h 4978400"/>
                  <a:gd name="connsiteX3" fmla="*/ 5575300 w 5600700"/>
                  <a:gd name="connsiteY3" fmla="*/ 0 h 4978400"/>
                  <a:gd name="connsiteX4" fmla="*/ 2997200 w 5600700"/>
                  <a:gd name="connsiteY4" fmla="*/ 63500 h 4978400"/>
                  <a:gd name="connsiteX5" fmla="*/ 901700 w 5600700"/>
                  <a:gd name="connsiteY5" fmla="*/ 584200 h 4978400"/>
                  <a:gd name="connsiteX6" fmla="*/ 215900 w 5600700"/>
                  <a:gd name="connsiteY6" fmla="*/ 3035300 h 4978400"/>
                  <a:gd name="connsiteX7" fmla="*/ 0 w 5600700"/>
                  <a:gd name="connsiteY7" fmla="*/ 4978400 h 4978400"/>
                  <a:gd name="connsiteX8" fmla="*/ 2235200 w 5600700"/>
                  <a:gd name="connsiteY8" fmla="*/ 4953000 h 4978400"/>
                  <a:gd name="connsiteX0" fmla="*/ 2262768 w 5628268"/>
                  <a:gd name="connsiteY0" fmla="*/ 4953000 h 4978400"/>
                  <a:gd name="connsiteX1" fmla="*/ 2478668 w 5628268"/>
                  <a:gd name="connsiteY1" fmla="*/ 2235200 h 4978400"/>
                  <a:gd name="connsiteX2" fmla="*/ 5628268 w 5628268"/>
                  <a:gd name="connsiteY2" fmla="*/ 1917700 h 4978400"/>
                  <a:gd name="connsiteX3" fmla="*/ 5602868 w 5628268"/>
                  <a:gd name="connsiteY3" fmla="*/ 0 h 4978400"/>
                  <a:gd name="connsiteX4" fmla="*/ 3024768 w 5628268"/>
                  <a:gd name="connsiteY4" fmla="*/ 63500 h 4978400"/>
                  <a:gd name="connsiteX5" fmla="*/ 929268 w 5628268"/>
                  <a:gd name="connsiteY5" fmla="*/ 584200 h 4978400"/>
                  <a:gd name="connsiteX6" fmla="*/ 52968 w 5628268"/>
                  <a:gd name="connsiteY6" fmla="*/ 2870200 h 4978400"/>
                  <a:gd name="connsiteX7" fmla="*/ 27568 w 5628268"/>
                  <a:gd name="connsiteY7" fmla="*/ 4978400 h 4978400"/>
                  <a:gd name="connsiteX8" fmla="*/ 2262768 w 5628268"/>
                  <a:gd name="connsiteY8" fmla="*/ 4953000 h 4978400"/>
                  <a:gd name="connsiteX0" fmla="*/ 2552700 w 5918200"/>
                  <a:gd name="connsiteY0" fmla="*/ 4953000 h 4965700"/>
                  <a:gd name="connsiteX1" fmla="*/ 2768600 w 5918200"/>
                  <a:gd name="connsiteY1" fmla="*/ 2235200 h 4965700"/>
                  <a:gd name="connsiteX2" fmla="*/ 5918200 w 5918200"/>
                  <a:gd name="connsiteY2" fmla="*/ 1917700 h 4965700"/>
                  <a:gd name="connsiteX3" fmla="*/ 5892800 w 5918200"/>
                  <a:gd name="connsiteY3" fmla="*/ 0 h 4965700"/>
                  <a:gd name="connsiteX4" fmla="*/ 3314700 w 5918200"/>
                  <a:gd name="connsiteY4" fmla="*/ 63500 h 4965700"/>
                  <a:gd name="connsiteX5" fmla="*/ 1219200 w 5918200"/>
                  <a:gd name="connsiteY5" fmla="*/ 584200 h 4965700"/>
                  <a:gd name="connsiteX6" fmla="*/ 342900 w 5918200"/>
                  <a:gd name="connsiteY6" fmla="*/ 2870200 h 4965700"/>
                  <a:gd name="connsiteX7" fmla="*/ 0 w 5918200"/>
                  <a:gd name="connsiteY7" fmla="*/ 4965700 h 4965700"/>
                  <a:gd name="connsiteX8" fmla="*/ 2552700 w 5918200"/>
                  <a:gd name="connsiteY8" fmla="*/ 4953000 h 4965700"/>
                  <a:gd name="connsiteX0" fmla="*/ 2489200 w 5854700"/>
                  <a:gd name="connsiteY0" fmla="*/ 4953000 h 4965700"/>
                  <a:gd name="connsiteX1" fmla="*/ 2705100 w 5854700"/>
                  <a:gd name="connsiteY1" fmla="*/ 2235200 h 4965700"/>
                  <a:gd name="connsiteX2" fmla="*/ 5854700 w 5854700"/>
                  <a:gd name="connsiteY2" fmla="*/ 1917700 h 4965700"/>
                  <a:gd name="connsiteX3" fmla="*/ 5829300 w 5854700"/>
                  <a:gd name="connsiteY3" fmla="*/ 0 h 4965700"/>
                  <a:gd name="connsiteX4" fmla="*/ 3251200 w 5854700"/>
                  <a:gd name="connsiteY4" fmla="*/ 63500 h 4965700"/>
                  <a:gd name="connsiteX5" fmla="*/ 1155700 w 5854700"/>
                  <a:gd name="connsiteY5" fmla="*/ 584200 h 4965700"/>
                  <a:gd name="connsiteX6" fmla="*/ 279400 w 5854700"/>
                  <a:gd name="connsiteY6" fmla="*/ 2870200 h 4965700"/>
                  <a:gd name="connsiteX7" fmla="*/ 0 w 5854700"/>
                  <a:gd name="connsiteY7" fmla="*/ 4965700 h 4965700"/>
                  <a:gd name="connsiteX8" fmla="*/ 2489200 w 5854700"/>
                  <a:gd name="connsiteY8" fmla="*/ 4953000 h 4965700"/>
                  <a:gd name="connsiteX0" fmla="*/ 2489200 w 5866009"/>
                  <a:gd name="connsiteY0" fmla="*/ 5049253 h 5061953"/>
                  <a:gd name="connsiteX1" fmla="*/ 2705100 w 5866009"/>
                  <a:gd name="connsiteY1" fmla="*/ 2331453 h 5061953"/>
                  <a:gd name="connsiteX2" fmla="*/ 5854700 w 5866009"/>
                  <a:gd name="connsiteY2" fmla="*/ 2013953 h 5061953"/>
                  <a:gd name="connsiteX3" fmla="*/ 5865395 w 5866009"/>
                  <a:gd name="connsiteY3" fmla="*/ 0 h 5061953"/>
                  <a:gd name="connsiteX4" fmla="*/ 3251200 w 5866009"/>
                  <a:gd name="connsiteY4" fmla="*/ 159753 h 5061953"/>
                  <a:gd name="connsiteX5" fmla="*/ 1155700 w 5866009"/>
                  <a:gd name="connsiteY5" fmla="*/ 680453 h 5061953"/>
                  <a:gd name="connsiteX6" fmla="*/ 279400 w 5866009"/>
                  <a:gd name="connsiteY6" fmla="*/ 2966453 h 5061953"/>
                  <a:gd name="connsiteX7" fmla="*/ 0 w 5866009"/>
                  <a:gd name="connsiteY7" fmla="*/ 5061953 h 5061953"/>
                  <a:gd name="connsiteX8" fmla="*/ 2489200 w 5866009"/>
                  <a:gd name="connsiteY8" fmla="*/ 5049253 h 5061953"/>
                  <a:gd name="connsiteX0" fmla="*/ 2489200 w 5866009"/>
                  <a:gd name="connsiteY0" fmla="*/ 5049253 h 5061953"/>
                  <a:gd name="connsiteX1" fmla="*/ 2705100 w 5866009"/>
                  <a:gd name="connsiteY1" fmla="*/ 2331453 h 5061953"/>
                  <a:gd name="connsiteX2" fmla="*/ 5854700 w 5866009"/>
                  <a:gd name="connsiteY2" fmla="*/ 2013953 h 5061953"/>
                  <a:gd name="connsiteX3" fmla="*/ 5865395 w 5866009"/>
                  <a:gd name="connsiteY3" fmla="*/ 0 h 5061953"/>
                  <a:gd name="connsiteX4" fmla="*/ 3239168 w 5866009"/>
                  <a:gd name="connsiteY4" fmla="*/ 51469 h 5061953"/>
                  <a:gd name="connsiteX5" fmla="*/ 1155700 w 5866009"/>
                  <a:gd name="connsiteY5" fmla="*/ 680453 h 5061953"/>
                  <a:gd name="connsiteX6" fmla="*/ 279400 w 5866009"/>
                  <a:gd name="connsiteY6" fmla="*/ 2966453 h 5061953"/>
                  <a:gd name="connsiteX7" fmla="*/ 0 w 5866009"/>
                  <a:gd name="connsiteY7" fmla="*/ 5061953 h 5061953"/>
                  <a:gd name="connsiteX8" fmla="*/ 2489200 w 5866009"/>
                  <a:gd name="connsiteY8" fmla="*/ 5049253 h 5061953"/>
                  <a:gd name="connsiteX0" fmla="*/ 2489200 w 5854700"/>
                  <a:gd name="connsiteY0" fmla="*/ 5109411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39168 w 5854700"/>
                  <a:gd name="connsiteY4" fmla="*/ 111627 h 5122111"/>
                  <a:gd name="connsiteX5" fmla="*/ 1155700 w 5854700"/>
                  <a:gd name="connsiteY5" fmla="*/ 740611 h 5122111"/>
                  <a:gd name="connsiteX6" fmla="*/ 279400 w 5854700"/>
                  <a:gd name="connsiteY6" fmla="*/ 3026611 h 5122111"/>
                  <a:gd name="connsiteX7" fmla="*/ 0 w 5854700"/>
                  <a:gd name="connsiteY7" fmla="*/ 5122111 h 5122111"/>
                  <a:gd name="connsiteX8" fmla="*/ 2489200 w 5854700"/>
                  <a:gd name="connsiteY8" fmla="*/ 5109411 h 5122111"/>
                  <a:gd name="connsiteX0" fmla="*/ 2489200 w 5854700"/>
                  <a:gd name="connsiteY0" fmla="*/ 5109411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2489200 w 5854700"/>
                  <a:gd name="connsiteY8" fmla="*/ 5109411 h 5122111"/>
                  <a:gd name="connsiteX0" fmla="*/ 1986497 w 5854700"/>
                  <a:gd name="connsiteY0" fmla="*/ 5105077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86497 w 5854700"/>
                  <a:gd name="connsiteY8" fmla="*/ 5105077 h 5122111"/>
                  <a:gd name="connsiteX0" fmla="*/ 1990831 w 5854700"/>
                  <a:gd name="connsiteY0" fmla="*/ 5118078 h 5122111"/>
                  <a:gd name="connsiteX1" fmla="*/ 2705100 w 5854700"/>
                  <a:gd name="connsiteY1" fmla="*/ 2391611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90831 w 5854700"/>
                  <a:gd name="connsiteY8" fmla="*/ 5118078 h 5122111"/>
                  <a:gd name="connsiteX0" fmla="*/ 1990831 w 5854700"/>
                  <a:gd name="connsiteY0" fmla="*/ 5118078 h 5122111"/>
                  <a:gd name="connsiteX1" fmla="*/ 2284736 w 5854700"/>
                  <a:gd name="connsiteY1" fmla="*/ 2027584 h 5122111"/>
                  <a:gd name="connsiteX2" fmla="*/ 5854700 w 5854700"/>
                  <a:gd name="connsiteY2" fmla="*/ 2074111 h 5122111"/>
                  <a:gd name="connsiteX3" fmla="*/ 5841332 w 5854700"/>
                  <a:gd name="connsiteY3" fmla="*/ 0 h 5122111"/>
                  <a:gd name="connsiteX4" fmla="*/ 3215105 w 5854700"/>
                  <a:gd name="connsiteY4" fmla="*/ 51469 h 5122111"/>
                  <a:gd name="connsiteX5" fmla="*/ 1155700 w 5854700"/>
                  <a:gd name="connsiteY5" fmla="*/ 740611 h 5122111"/>
                  <a:gd name="connsiteX6" fmla="*/ 279400 w 5854700"/>
                  <a:gd name="connsiteY6" fmla="*/ 3026611 h 5122111"/>
                  <a:gd name="connsiteX7" fmla="*/ 0 w 5854700"/>
                  <a:gd name="connsiteY7" fmla="*/ 5122111 h 5122111"/>
                  <a:gd name="connsiteX8" fmla="*/ 1990831 w 5854700"/>
                  <a:gd name="connsiteY8" fmla="*/ 5118078 h 5122111"/>
                  <a:gd name="connsiteX0" fmla="*/ 1990831 w 5859034"/>
                  <a:gd name="connsiteY0" fmla="*/ 5118078 h 5122111"/>
                  <a:gd name="connsiteX1" fmla="*/ 2284736 w 5859034"/>
                  <a:gd name="connsiteY1" fmla="*/ 2027584 h 5122111"/>
                  <a:gd name="connsiteX2" fmla="*/ 5859034 w 5859034"/>
                  <a:gd name="connsiteY2" fmla="*/ 1606077 h 5122111"/>
                  <a:gd name="connsiteX3" fmla="*/ 5841332 w 5859034"/>
                  <a:gd name="connsiteY3" fmla="*/ 0 h 5122111"/>
                  <a:gd name="connsiteX4" fmla="*/ 3215105 w 5859034"/>
                  <a:gd name="connsiteY4" fmla="*/ 51469 h 5122111"/>
                  <a:gd name="connsiteX5" fmla="*/ 1155700 w 5859034"/>
                  <a:gd name="connsiteY5" fmla="*/ 740611 h 5122111"/>
                  <a:gd name="connsiteX6" fmla="*/ 279400 w 5859034"/>
                  <a:gd name="connsiteY6" fmla="*/ 3026611 h 5122111"/>
                  <a:gd name="connsiteX7" fmla="*/ 0 w 5859034"/>
                  <a:gd name="connsiteY7" fmla="*/ 5122111 h 5122111"/>
                  <a:gd name="connsiteX8" fmla="*/ 1990831 w 5859034"/>
                  <a:gd name="connsiteY8" fmla="*/ 5118078 h 5122111"/>
                  <a:gd name="connsiteX0" fmla="*/ 1990831 w 5850367"/>
                  <a:gd name="connsiteY0" fmla="*/ 5118078 h 5122111"/>
                  <a:gd name="connsiteX1" fmla="*/ 2284736 w 5850367"/>
                  <a:gd name="connsiteY1" fmla="*/ 2027584 h 5122111"/>
                  <a:gd name="connsiteX2" fmla="*/ 5850367 w 5850367"/>
                  <a:gd name="connsiteY2" fmla="*/ 1588742 h 5122111"/>
                  <a:gd name="connsiteX3" fmla="*/ 5841332 w 5850367"/>
                  <a:gd name="connsiteY3" fmla="*/ 0 h 5122111"/>
                  <a:gd name="connsiteX4" fmla="*/ 3215105 w 5850367"/>
                  <a:gd name="connsiteY4" fmla="*/ 51469 h 5122111"/>
                  <a:gd name="connsiteX5" fmla="*/ 1155700 w 5850367"/>
                  <a:gd name="connsiteY5" fmla="*/ 740611 h 5122111"/>
                  <a:gd name="connsiteX6" fmla="*/ 279400 w 5850367"/>
                  <a:gd name="connsiteY6" fmla="*/ 3026611 h 5122111"/>
                  <a:gd name="connsiteX7" fmla="*/ 0 w 5850367"/>
                  <a:gd name="connsiteY7" fmla="*/ 5122111 h 5122111"/>
                  <a:gd name="connsiteX8" fmla="*/ 1990831 w 5850367"/>
                  <a:gd name="connsiteY8" fmla="*/ 5118078 h 5122111"/>
                  <a:gd name="connsiteX0" fmla="*/ 2193457 w 6052993"/>
                  <a:gd name="connsiteY0" fmla="*/ 5118078 h 5132242"/>
                  <a:gd name="connsiteX1" fmla="*/ 2487362 w 6052993"/>
                  <a:gd name="connsiteY1" fmla="*/ 2027584 h 5132242"/>
                  <a:gd name="connsiteX2" fmla="*/ 6052993 w 6052993"/>
                  <a:gd name="connsiteY2" fmla="*/ 1588742 h 5132242"/>
                  <a:gd name="connsiteX3" fmla="*/ 6043958 w 6052993"/>
                  <a:gd name="connsiteY3" fmla="*/ 0 h 5132242"/>
                  <a:gd name="connsiteX4" fmla="*/ 3417731 w 6052993"/>
                  <a:gd name="connsiteY4" fmla="*/ 51469 h 5132242"/>
                  <a:gd name="connsiteX5" fmla="*/ 1358326 w 6052993"/>
                  <a:gd name="connsiteY5" fmla="*/ 740611 h 5132242"/>
                  <a:gd name="connsiteX6" fmla="*/ 482026 w 6052993"/>
                  <a:gd name="connsiteY6" fmla="*/ 3026611 h 5132242"/>
                  <a:gd name="connsiteX7" fmla="*/ 0 w 6052993"/>
                  <a:gd name="connsiteY7" fmla="*/ 5132242 h 5132242"/>
                  <a:gd name="connsiteX8" fmla="*/ 2193457 w 6052993"/>
                  <a:gd name="connsiteY8" fmla="*/ 5118078 h 5132242"/>
                  <a:gd name="connsiteX0" fmla="*/ 2207497 w 6067033"/>
                  <a:gd name="connsiteY0" fmla="*/ 5118078 h 5132242"/>
                  <a:gd name="connsiteX1" fmla="*/ 2501402 w 6067033"/>
                  <a:gd name="connsiteY1" fmla="*/ 2027584 h 5132242"/>
                  <a:gd name="connsiteX2" fmla="*/ 6067033 w 6067033"/>
                  <a:gd name="connsiteY2" fmla="*/ 1588742 h 5132242"/>
                  <a:gd name="connsiteX3" fmla="*/ 6057998 w 6067033"/>
                  <a:gd name="connsiteY3" fmla="*/ 0 h 5132242"/>
                  <a:gd name="connsiteX4" fmla="*/ 3431771 w 6067033"/>
                  <a:gd name="connsiteY4" fmla="*/ 51469 h 5132242"/>
                  <a:gd name="connsiteX5" fmla="*/ 1372366 w 6067033"/>
                  <a:gd name="connsiteY5" fmla="*/ 740611 h 5132242"/>
                  <a:gd name="connsiteX6" fmla="*/ 14040 w 6067033"/>
                  <a:gd name="connsiteY6" fmla="*/ 5132242 h 5132242"/>
                  <a:gd name="connsiteX7" fmla="*/ 2207497 w 6067033"/>
                  <a:gd name="connsiteY7" fmla="*/ 5118078 h 5132242"/>
                  <a:gd name="connsiteX0" fmla="*/ 2473112 w 6332648"/>
                  <a:gd name="connsiteY0" fmla="*/ 5579027 h 5593191"/>
                  <a:gd name="connsiteX1" fmla="*/ 2767017 w 6332648"/>
                  <a:gd name="connsiteY1" fmla="*/ 2488533 h 5593191"/>
                  <a:gd name="connsiteX2" fmla="*/ 6332648 w 6332648"/>
                  <a:gd name="connsiteY2" fmla="*/ 2049691 h 5593191"/>
                  <a:gd name="connsiteX3" fmla="*/ 6323613 w 6332648"/>
                  <a:gd name="connsiteY3" fmla="*/ 460949 h 5593191"/>
                  <a:gd name="connsiteX4" fmla="*/ 3697386 w 6332648"/>
                  <a:gd name="connsiteY4" fmla="*/ 512418 h 5593191"/>
                  <a:gd name="connsiteX5" fmla="*/ 290516 w 6332648"/>
                  <a:gd name="connsiteY5" fmla="*/ 320135 h 5593191"/>
                  <a:gd name="connsiteX6" fmla="*/ 279655 w 6332648"/>
                  <a:gd name="connsiteY6" fmla="*/ 5593191 h 5593191"/>
                  <a:gd name="connsiteX7" fmla="*/ 2473112 w 6332648"/>
                  <a:gd name="connsiteY7" fmla="*/ 5579027 h 5593191"/>
                  <a:gd name="connsiteX0" fmla="*/ 2431285 w 6290821"/>
                  <a:gd name="connsiteY0" fmla="*/ 5579027 h 5593191"/>
                  <a:gd name="connsiteX1" fmla="*/ 2725190 w 6290821"/>
                  <a:gd name="connsiteY1" fmla="*/ 2488533 h 5593191"/>
                  <a:gd name="connsiteX2" fmla="*/ 6290821 w 6290821"/>
                  <a:gd name="connsiteY2" fmla="*/ 2049691 h 5593191"/>
                  <a:gd name="connsiteX3" fmla="*/ 6281786 w 6290821"/>
                  <a:gd name="connsiteY3" fmla="*/ 460949 h 5593191"/>
                  <a:gd name="connsiteX4" fmla="*/ 3655559 w 6290821"/>
                  <a:gd name="connsiteY4" fmla="*/ 512418 h 5593191"/>
                  <a:gd name="connsiteX5" fmla="*/ 248689 w 6290821"/>
                  <a:gd name="connsiteY5" fmla="*/ 320135 h 5593191"/>
                  <a:gd name="connsiteX6" fmla="*/ 237828 w 6290821"/>
                  <a:gd name="connsiteY6" fmla="*/ 5593191 h 5593191"/>
                  <a:gd name="connsiteX7" fmla="*/ 2431285 w 6290821"/>
                  <a:gd name="connsiteY7" fmla="*/ 5579027 h 5593191"/>
                  <a:gd name="connsiteX0" fmla="*/ 2431285 w 6290821"/>
                  <a:gd name="connsiteY0" fmla="*/ 5258892 h 5273056"/>
                  <a:gd name="connsiteX1" fmla="*/ 2725190 w 6290821"/>
                  <a:gd name="connsiteY1" fmla="*/ 2168398 h 5273056"/>
                  <a:gd name="connsiteX2" fmla="*/ 6290821 w 6290821"/>
                  <a:gd name="connsiteY2" fmla="*/ 1729556 h 5273056"/>
                  <a:gd name="connsiteX3" fmla="*/ 6281786 w 6290821"/>
                  <a:gd name="connsiteY3" fmla="*/ 140814 h 5273056"/>
                  <a:gd name="connsiteX4" fmla="*/ 3655559 w 6290821"/>
                  <a:gd name="connsiteY4" fmla="*/ 192283 h 5273056"/>
                  <a:gd name="connsiteX5" fmla="*/ 248689 w 6290821"/>
                  <a:gd name="connsiteY5" fmla="*/ 0 h 5273056"/>
                  <a:gd name="connsiteX6" fmla="*/ 237828 w 6290821"/>
                  <a:gd name="connsiteY6" fmla="*/ 5273056 h 5273056"/>
                  <a:gd name="connsiteX7" fmla="*/ 2431285 w 6290821"/>
                  <a:gd name="connsiteY7" fmla="*/ 5258892 h 5273056"/>
                  <a:gd name="connsiteX0" fmla="*/ 2193457 w 6052993"/>
                  <a:gd name="connsiteY0" fmla="*/ 5258892 h 5273056"/>
                  <a:gd name="connsiteX1" fmla="*/ 2487362 w 6052993"/>
                  <a:gd name="connsiteY1" fmla="*/ 2168398 h 5273056"/>
                  <a:gd name="connsiteX2" fmla="*/ 6052993 w 6052993"/>
                  <a:gd name="connsiteY2" fmla="*/ 1729556 h 5273056"/>
                  <a:gd name="connsiteX3" fmla="*/ 6043958 w 6052993"/>
                  <a:gd name="connsiteY3" fmla="*/ 140814 h 5273056"/>
                  <a:gd name="connsiteX4" fmla="*/ 3417731 w 6052993"/>
                  <a:gd name="connsiteY4" fmla="*/ 192283 h 5273056"/>
                  <a:gd name="connsiteX5" fmla="*/ 10861 w 6052993"/>
                  <a:gd name="connsiteY5" fmla="*/ 0 h 5273056"/>
                  <a:gd name="connsiteX6" fmla="*/ 0 w 6052993"/>
                  <a:gd name="connsiteY6" fmla="*/ 5273056 h 5273056"/>
                  <a:gd name="connsiteX7" fmla="*/ 2193457 w 6052993"/>
                  <a:gd name="connsiteY7" fmla="*/ 5258892 h 5273056"/>
                  <a:gd name="connsiteX0" fmla="*/ 2193457 w 6052993"/>
                  <a:gd name="connsiteY0" fmla="*/ 5258892 h 5273056"/>
                  <a:gd name="connsiteX1" fmla="*/ 2487362 w 6052993"/>
                  <a:gd name="connsiteY1" fmla="*/ 2168398 h 5273056"/>
                  <a:gd name="connsiteX2" fmla="*/ 6052993 w 6052993"/>
                  <a:gd name="connsiteY2" fmla="*/ 1729556 h 5273056"/>
                  <a:gd name="connsiteX3" fmla="*/ 6043958 w 6052993"/>
                  <a:gd name="connsiteY3" fmla="*/ 140814 h 5273056"/>
                  <a:gd name="connsiteX4" fmla="*/ 10861 w 6052993"/>
                  <a:gd name="connsiteY4" fmla="*/ 0 h 5273056"/>
                  <a:gd name="connsiteX5" fmla="*/ 0 w 6052993"/>
                  <a:gd name="connsiteY5" fmla="*/ 5273056 h 5273056"/>
                  <a:gd name="connsiteX6" fmla="*/ 2193457 w 6052993"/>
                  <a:gd name="connsiteY6" fmla="*/ 5258892 h 5273056"/>
                  <a:gd name="connsiteX0" fmla="*/ 2193457 w 6055197"/>
                  <a:gd name="connsiteY0" fmla="*/ 5259917 h 5274081"/>
                  <a:gd name="connsiteX1" fmla="*/ 2487362 w 6055197"/>
                  <a:gd name="connsiteY1" fmla="*/ 2169423 h 5274081"/>
                  <a:gd name="connsiteX2" fmla="*/ 6052993 w 6055197"/>
                  <a:gd name="connsiteY2" fmla="*/ 1730581 h 5274081"/>
                  <a:gd name="connsiteX3" fmla="*/ 6054090 w 6055197"/>
                  <a:gd name="connsiteY3" fmla="*/ 0 h 5274081"/>
                  <a:gd name="connsiteX4" fmla="*/ 10861 w 6055197"/>
                  <a:gd name="connsiteY4" fmla="*/ 1025 h 5274081"/>
                  <a:gd name="connsiteX5" fmla="*/ 0 w 6055197"/>
                  <a:gd name="connsiteY5" fmla="*/ 5274081 h 5274081"/>
                  <a:gd name="connsiteX6" fmla="*/ 2193457 w 6055197"/>
                  <a:gd name="connsiteY6" fmla="*/ 5259917 h 52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5197" h="5274081">
                    <a:moveTo>
                      <a:pt x="2193457" y="5259917"/>
                    </a:moveTo>
                    <a:lnTo>
                      <a:pt x="2487362" y="2169423"/>
                    </a:lnTo>
                    <a:lnTo>
                      <a:pt x="6052993" y="1730581"/>
                    </a:lnTo>
                    <a:cubicBezTo>
                      <a:pt x="6048760" y="1180248"/>
                      <a:pt x="6058323" y="550333"/>
                      <a:pt x="6054090" y="0"/>
                    </a:cubicBezTo>
                    <a:lnTo>
                      <a:pt x="10861" y="1025"/>
                    </a:lnTo>
                    <a:cubicBezTo>
                      <a:pt x="-1538" y="857952"/>
                      <a:pt x="33044" y="4524241"/>
                      <a:pt x="0" y="5274081"/>
                    </a:cubicBezTo>
                    <a:lnTo>
                      <a:pt x="2193457" y="5259917"/>
                    </a:lnTo>
                    <a:close/>
                  </a:path>
                </a:pathLst>
              </a:custGeom>
              <a:solidFill>
                <a:srgbClr val="FF0000"/>
              </a:solid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6" name="Straight Connector 135">
                <a:extLst>
                  <a:ext uri="{FF2B5EF4-FFF2-40B4-BE49-F238E27FC236}">
                    <a16:creationId xmlns:a16="http://schemas.microsoft.com/office/drawing/2014/main" id="{5CB35E44-D317-B3AD-4861-8688C417A58A}"/>
                  </a:ext>
                </a:extLst>
              </p:cNvPr>
              <p:cNvCxnSpPr>
                <a:cxnSpLocks/>
                <a:stCxn id="135" idx="1"/>
                <a:endCxn id="135" idx="4"/>
              </p:cNvCxnSpPr>
              <p:nvPr/>
            </p:nvCxnSpPr>
            <p:spPr>
              <a:xfrm flipH="1" flipV="1">
                <a:off x="2592244" y="1391295"/>
                <a:ext cx="2235161" cy="1957084"/>
              </a:xfrm>
              <a:prstGeom prst="line">
                <a:avLst/>
              </a:prstGeom>
              <a:noFill/>
              <a:ln w="25400" cap="flat" cmpd="sng" algn="ctr">
                <a:solidFill>
                  <a:srgbClr val="000000"/>
                </a:solidFill>
                <a:prstDash val="solid"/>
              </a:ln>
              <a:effectLst/>
            </p:spPr>
          </p:cxnSp>
          <p:cxnSp>
            <p:nvCxnSpPr>
              <p:cNvPr id="137" name="Straight Connector 136">
                <a:extLst>
                  <a:ext uri="{FF2B5EF4-FFF2-40B4-BE49-F238E27FC236}">
                    <a16:creationId xmlns:a16="http://schemas.microsoft.com/office/drawing/2014/main" id="{7189EAC5-8726-AACC-E919-DFFDFA750457}"/>
                  </a:ext>
                </a:extLst>
              </p:cNvPr>
              <p:cNvCxnSpPr>
                <a:cxnSpLocks/>
              </p:cNvCxnSpPr>
              <p:nvPr/>
            </p:nvCxnSpPr>
            <p:spPr>
              <a:xfrm flipH="1" flipV="1">
                <a:off x="2574537" y="3119758"/>
                <a:ext cx="2181631" cy="1060448"/>
              </a:xfrm>
              <a:prstGeom prst="line">
                <a:avLst/>
              </a:prstGeom>
              <a:noFill/>
              <a:ln w="25400" cap="flat" cmpd="sng" algn="ctr">
                <a:solidFill>
                  <a:srgbClr val="000000"/>
                </a:solidFill>
                <a:prstDash val="solid"/>
              </a:ln>
              <a:effectLst/>
            </p:spPr>
          </p:cxnSp>
          <p:cxnSp>
            <p:nvCxnSpPr>
              <p:cNvPr id="138" name="Straight Connector 137">
                <a:extLst>
                  <a:ext uri="{FF2B5EF4-FFF2-40B4-BE49-F238E27FC236}">
                    <a16:creationId xmlns:a16="http://schemas.microsoft.com/office/drawing/2014/main" id="{44D7D57D-62CB-614C-E62A-A188F6CA66CA}"/>
                  </a:ext>
                </a:extLst>
              </p:cNvPr>
              <p:cNvCxnSpPr>
                <a:cxnSpLocks/>
              </p:cNvCxnSpPr>
              <p:nvPr/>
            </p:nvCxnSpPr>
            <p:spPr>
              <a:xfrm flipH="1" flipV="1">
                <a:off x="2574537" y="4857793"/>
                <a:ext cx="2062832" cy="353441"/>
              </a:xfrm>
              <a:prstGeom prst="line">
                <a:avLst/>
              </a:prstGeom>
              <a:noFill/>
              <a:ln w="25400" cap="flat" cmpd="sng" algn="ctr">
                <a:solidFill>
                  <a:srgbClr val="000000"/>
                </a:solidFill>
                <a:prstDash val="solid"/>
              </a:ln>
              <a:effectLst/>
            </p:spPr>
          </p:cxnSp>
          <p:cxnSp>
            <p:nvCxnSpPr>
              <p:cNvPr id="139" name="Straight Connector 138">
                <a:extLst>
                  <a:ext uri="{FF2B5EF4-FFF2-40B4-BE49-F238E27FC236}">
                    <a16:creationId xmlns:a16="http://schemas.microsoft.com/office/drawing/2014/main" id="{4C9CC7DD-F55C-5EA0-594A-48CA6245C90C}"/>
                  </a:ext>
                </a:extLst>
              </p:cNvPr>
              <p:cNvCxnSpPr>
                <a:cxnSpLocks/>
              </p:cNvCxnSpPr>
              <p:nvPr/>
            </p:nvCxnSpPr>
            <p:spPr>
              <a:xfrm flipH="1" flipV="1">
                <a:off x="5025612" y="1386882"/>
                <a:ext cx="616762" cy="1859692"/>
              </a:xfrm>
              <a:prstGeom prst="line">
                <a:avLst/>
              </a:prstGeom>
              <a:noFill/>
              <a:ln w="25400" cap="flat" cmpd="sng" algn="ctr">
                <a:solidFill>
                  <a:srgbClr val="000000"/>
                </a:solidFill>
                <a:prstDash val="solid"/>
              </a:ln>
              <a:effectLst/>
            </p:spPr>
          </p:cxnSp>
          <p:cxnSp>
            <p:nvCxnSpPr>
              <p:cNvPr id="140" name="Straight Connector 139">
                <a:extLst>
                  <a:ext uri="{FF2B5EF4-FFF2-40B4-BE49-F238E27FC236}">
                    <a16:creationId xmlns:a16="http://schemas.microsoft.com/office/drawing/2014/main" id="{ED6C814A-BEC7-B1A9-3166-3EB1E341A40B}"/>
                  </a:ext>
                </a:extLst>
              </p:cNvPr>
              <p:cNvCxnSpPr>
                <a:cxnSpLocks/>
              </p:cNvCxnSpPr>
              <p:nvPr/>
            </p:nvCxnSpPr>
            <p:spPr>
              <a:xfrm flipH="1" flipV="1">
                <a:off x="6629400" y="1386882"/>
                <a:ext cx="184638" cy="1704083"/>
              </a:xfrm>
              <a:prstGeom prst="line">
                <a:avLst/>
              </a:prstGeom>
              <a:noFill/>
              <a:ln w="25400" cap="flat" cmpd="sng" algn="ctr">
                <a:solidFill>
                  <a:srgbClr val="000000"/>
                </a:solidFill>
                <a:prstDash val="solid"/>
              </a:ln>
              <a:effectLst/>
            </p:spPr>
          </p:cxnSp>
          <p:sp>
            <p:nvSpPr>
              <p:cNvPr id="141" name="Freeform 13">
                <a:extLst>
                  <a:ext uri="{FF2B5EF4-FFF2-40B4-BE49-F238E27FC236}">
                    <a16:creationId xmlns:a16="http://schemas.microsoft.com/office/drawing/2014/main" id="{21F10F7F-3F8F-0F35-EB45-8ECFF3158031}"/>
                  </a:ext>
                </a:extLst>
              </p:cNvPr>
              <p:cNvSpPr/>
              <p:nvPr/>
            </p:nvSpPr>
            <p:spPr>
              <a:xfrm>
                <a:off x="3681153" y="2125448"/>
                <a:ext cx="4377732" cy="4021546"/>
              </a:xfrm>
              <a:custGeom>
                <a:avLst/>
                <a:gdLst>
                  <a:gd name="connsiteX0" fmla="*/ 0 w 4495591"/>
                  <a:gd name="connsiteY0" fmla="*/ 3950065 h 3950065"/>
                  <a:gd name="connsiteX1" fmla="*/ 195943 w 4495591"/>
                  <a:gd name="connsiteY1" fmla="*/ 1645404 h 3950065"/>
                  <a:gd name="connsiteX2" fmla="*/ 457200 w 4495591"/>
                  <a:gd name="connsiteY2" fmla="*/ 675021 h 3950065"/>
                  <a:gd name="connsiteX3" fmla="*/ 1464906 w 4495591"/>
                  <a:gd name="connsiteY3" fmla="*/ 385772 h 3950065"/>
                  <a:gd name="connsiteX4" fmla="*/ 4226767 w 4495591"/>
                  <a:gd name="connsiteY4" fmla="*/ 31208 h 3950065"/>
                  <a:gd name="connsiteX5" fmla="*/ 4236098 w 4495591"/>
                  <a:gd name="connsiteY5" fmla="*/ 40539 h 3950065"/>
                  <a:gd name="connsiteX0" fmla="*/ 0 w 4226767"/>
                  <a:gd name="connsiteY0" fmla="*/ 3918857 h 3918857"/>
                  <a:gd name="connsiteX1" fmla="*/ 195943 w 4226767"/>
                  <a:gd name="connsiteY1" fmla="*/ 1614196 h 3918857"/>
                  <a:gd name="connsiteX2" fmla="*/ 457200 w 4226767"/>
                  <a:gd name="connsiteY2" fmla="*/ 6438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80313 h 3918857"/>
                  <a:gd name="connsiteX3" fmla="*/ 1464906 w 4226767"/>
                  <a:gd name="connsiteY3" fmla="*/ 354564 h 3918857"/>
                  <a:gd name="connsiteX4" fmla="*/ 4226767 w 4226767"/>
                  <a:gd name="connsiteY4" fmla="*/ 0 h 3918857"/>
                  <a:gd name="connsiteX0" fmla="*/ 0 w 4226767"/>
                  <a:gd name="connsiteY0" fmla="*/ 3918857 h 3918857"/>
                  <a:gd name="connsiteX1" fmla="*/ 195943 w 4226767"/>
                  <a:gd name="connsiteY1" fmla="*/ 1614196 h 3918857"/>
                  <a:gd name="connsiteX2" fmla="*/ 406400 w 4226767"/>
                  <a:gd name="connsiteY2" fmla="*/ 568202 h 3918857"/>
                  <a:gd name="connsiteX3" fmla="*/ 1464906 w 4226767"/>
                  <a:gd name="connsiteY3" fmla="*/ 354564 h 3918857"/>
                  <a:gd name="connsiteX4" fmla="*/ 4226767 w 4226767"/>
                  <a:gd name="connsiteY4" fmla="*/ 0 h 3918857"/>
                  <a:gd name="connsiteX0" fmla="*/ 0 w 4783989"/>
                  <a:gd name="connsiteY0" fmla="*/ 3888463 h 3888463"/>
                  <a:gd name="connsiteX1" fmla="*/ 753165 w 4783989"/>
                  <a:gd name="connsiteY1" fmla="*/ 1614196 h 3888463"/>
                  <a:gd name="connsiteX2" fmla="*/ 963622 w 4783989"/>
                  <a:gd name="connsiteY2" fmla="*/ 568202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963622 w 4783989"/>
                  <a:gd name="connsiteY2" fmla="*/ 568202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2022128 w 4783989"/>
                  <a:gd name="connsiteY3" fmla="*/ 354564 h 3888463"/>
                  <a:gd name="connsiteX4" fmla="*/ 4783989 w 4783989"/>
                  <a:gd name="connsiteY4" fmla="*/ 0 h 3888463"/>
                  <a:gd name="connsiteX0" fmla="*/ 0 w 4783989"/>
                  <a:gd name="connsiteY0" fmla="*/ 3888463 h 3888463"/>
                  <a:gd name="connsiteX1" fmla="*/ 327650 w 4783989"/>
                  <a:gd name="connsiteY1" fmla="*/ 1350782 h 3888463"/>
                  <a:gd name="connsiteX2" fmla="*/ 700208 w 4783989"/>
                  <a:gd name="connsiteY2" fmla="*/ 395970 h 3888463"/>
                  <a:gd name="connsiteX3" fmla="*/ 1961340 w 4783989"/>
                  <a:gd name="connsiteY3" fmla="*/ 70887 h 3888463"/>
                  <a:gd name="connsiteX4" fmla="*/ 4783989 w 4783989"/>
                  <a:gd name="connsiteY4" fmla="*/ 0 h 3888463"/>
                  <a:gd name="connsiteX0" fmla="*/ 0 w 4794120"/>
                  <a:gd name="connsiteY0" fmla="*/ 4192403 h 4192403"/>
                  <a:gd name="connsiteX1" fmla="*/ 327650 w 4794120"/>
                  <a:gd name="connsiteY1" fmla="*/ 1654722 h 4192403"/>
                  <a:gd name="connsiteX2" fmla="*/ 700208 w 4794120"/>
                  <a:gd name="connsiteY2" fmla="*/ 699910 h 4192403"/>
                  <a:gd name="connsiteX3" fmla="*/ 1961340 w 4794120"/>
                  <a:gd name="connsiteY3" fmla="*/ 374827 h 4192403"/>
                  <a:gd name="connsiteX4" fmla="*/ 4794120 w 4794120"/>
                  <a:gd name="connsiteY4" fmla="*/ 0 h 4192403"/>
                  <a:gd name="connsiteX0" fmla="*/ 0 w 4794120"/>
                  <a:gd name="connsiteY0" fmla="*/ 4192403 h 4192403"/>
                  <a:gd name="connsiteX1" fmla="*/ 327650 w 4794120"/>
                  <a:gd name="connsiteY1" fmla="*/ 1654722 h 4192403"/>
                  <a:gd name="connsiteX2" fmla="*/ 700208 w 4794120"/>
                  <a:gd name="connsiteY2" fmla="*/ 699910 h 4192403"/>
                  <a:gd name="connsiteX3" fmla="*/ 1941078 w 4794120"/>
                  <a:gd name="connsiteY3" fmla="*/ 263382 h 4192403"/>
                  <a:gd name="connsiteX4" fmla="*/ 4794120 w 4794120"/>
                  <a:gd name="connsiteY4" fmla="*/ 0 h 4192403"/>
                  <a:gd name="connsiteX0" fmla="*/ 0 w 4783989"/>
                  <a:gd name="connsiteY0" fmla="*/ 4253191 h 4253191"/>
                  <a:gd name="connsiteX1" fmla="*/ 327650 w 4783989"/>
                  <a:gd name="connsiteY1" fmla="*/ 1715510 h 4253191"/>
                  <a:gd name="connsiteX2" fmla="*/ 700208 w 4783989"/>
                  <a:gd name="connsiteY2" fmla="*/ 760698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653855 w 4783989"/>
                  <a:gd name="connsiteY2" fmla="*/ 694480 h 4253191"/>
                  <a:gd name="connsiteX3" fmla="*/ 1941078 w 4783989"/>
                  <a:gd name="connsiteY3" fmla="*/ 324170 h 4253191"/>
                  <a:gd name="connsiteX4" fmla="*/ 4783989 w 4783989"/>
                  <a:gd name="connsiteY4" fmla="*/ 0 h 4253191"/>
                  <a:gd name="connsiteX0" fmla="*/ 0 w 4783989"/>
                  <a:gd name="connsiteY0" fmla="*/ 4253191 h 4253191"/>
                  <a:gd name="connsiteX1" fmla="*/ 327650 w 4783989"/>
                  <a:gd name="connsiteY1" fmla="*/ 1715510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81298 w 4783989"/>
                  <a:gd name="connsiteY1" fmla="*/ 1702267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34946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34946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547908 w 4783989"/>
                  <a:gd name="connsiteY2" fmla="*/ 608397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41078 w 4783989"/>
                  <a:gd name="connsiteY3" fmla="*/ 324170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20747 w 4783989"/>
                  <a:gd name="connsiteY2" fmla="*/ 654749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7969 w 4783989"/>
                  <a:gd name="connsiteY3" fmla="*/ 29768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2036832 w 4783989"/>
                  <a:gd name="connsiteY3" fmla="*/ 262133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3525 w 4783989"/>
                  <a:gd name="connsiteY3" fmla="*/ 284352 h 4253191"/>
                  <a:gd name="connsiteX4" fmla="*/ 4783989 w 4783989"/>
                  <a:gd name="connsiteY4" fmla="*/ 0 h 4253191"/>
                  <a:gd name="connsiteX0" fmla="*/ 0 w 4783989"/>
                  <a:gd name="connsiteY0" fmla="*/ 4253191 h 4253191"/>
                  <a:gd name="connsiteX1" fmla="*/ 274677 w 4783989"/>
                  <a:gd name="connsiteY1" fmla="*/ 1695645 h 4253191"/>
                  <a:gd name="connsiteX2" fmla="*/ 607503 w 4783989"/>
                  <a:gd name="connsiteY2" fmla="*/ 674614 h 4253191"/>
                  <a:gd name="connsiteX3" fmla="*/ 1903525 w 4783989"/>
                  <a:gd name="connsiteY3" fmla="*/ 284352 h 4253191"/>
                  <a:gd name="connsiteX4" fmla="*/ 4783989 w 4783989"/>
                  <a:gd name="connsiteY4" fmla="*/ 0 h 4253191"/>
                  <a:gd name="connsiteX0" fmla="*/ 0 w 4943957"/>
                  <a:gd name="connsiteY0" fmla="*/ 4288739 h 4288739"/>
                  <a:gd name="connsiteX1" fmla="*/ 434645 w 4943957"/>
                  <a:gd name="connsiteY1" fmla="*/ 1695645 h 4288739"/>
                  <a:gd name="connsiteX2" fmla="*/ 767471 w 4943957"/>
                  <a:gd name="connsiteY2" fmla="*/ 674614 h 4288739"/>
                  <a:gd name="connsiteX3" fmla="*/ 2063493 w 4943957"/>
                  <a:gd name="connsiteY3" fmla="*/ 284352 h 4288739"/>
                  <a:gd name="connsiteX4" fmla="*/ 4943957 w 4943957"/>
                  <a:gd name="connsiteY4" fmla="*/ 0 h 4288739"/>
                  <a:gd name="connsiteX0" fmla="*/ 0 w 4846199"/>
                  <a:gd name="connsiteY0" fmla="*/ 4297626 h 4297626"/>
                  <a:gd name="connsiteX1" fmla="*/ 336887 w 4846199"/>
                  <a:gd name="connsiteY1" fmla="*/ 1695645 h 4297626"/>
                  <a:gd name="connsiteX2" fmla="*/ 669713 w 4846199"/>
                  <a:gd name="connsiteY2" fmla="*/ 674614 h 4297626"/>
                  <a:gd name="connsiteX3" fmla="*/ 1965735 w 4846199"/>
                  <a:gd name="connsiteY3" fmla="*/ 284352 h 4297626"/>
                  <a:gd name="connsiteX4" fmla="*/ 4846199 w 4846199"/>
                  <a:gd name="connsiteY4" fmla="*/ 0 h 4297626"/>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65735 w 4841755"/>
                  <a:gd name="connsiteY3" fmla="*/ 373223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41755"/>
                  <a:gd name="connsiteY0" fmla="*/ 4386497 h 4386497"/>
                  <a:gd name="connsiteX1" fmla="*/ 336887 w 4841755"/>
                  <a:gd name="connsiteY1" fmla="*/ 1784516 h 4386497"/>
                  <a:gd name="connsiteX2" fmla="*/ 669713 w 4841755"/>
                  <a:gd name="connsiteY2" fmla="*/ 763485 h 4386497"/>
                  <a:gd name="connsiteX3" fmla="*/ 1974394 w 4841755"/>
                  <a:gd name="connsiteY3" fmla="*/ 338586 h 4386497"/>
                  <a:gd name="connsiteX4" fmla="*/ 4841755 w 4841755"/>
                  <a:gd name="connsiteY4" fmla="*/ 0 h 4386497"/>
                  <a:gd name="connsiteX0" fmla="*/ 0 w 4850414"/>
                  <a:gd name="connsiteY0" fmla="*/ 4455771 h 4455771"/>
                  <a:gd name="connsiteX1" fmla="*/ 336887 w 4850414"/>
                  <a:gd name="connsiteY1" fmla="*/ 1853790 h 4455771"/>
                  <a:gd name="connsiteX2" fmla="*/ 669713 w 4850414"/>
                  <a:gd name="connsiteY2" fmla="*/ 832759 h 4455771"/>
                  <a:gd name="connsiteX3" fmla="*/ 1974394 w 4850414"/>
                  <a:gd name="connsiteY3" fmla="*/ 407860 h 4455771"/>
                  <a:gd name="connsiteX4" fmla="*/ 4850414 w 4850414"/>
                  <a:gd name="connsiteY4" fmla="*/ 0 h 4455771"/>
                  <a:gd name="connsiteX0" fmla="*/ 0 w 4850414"/>
                  <a:gd name="connsiteY0" fmla="*/ 4455771 h 4455771"/>
                  <a:gd name="connsiteX1" fmla="*/ 669713 w 4850414"/>
                  <a:gd name="connsiteY1" fmla="*/ 832759 h 4455771"/>
                  <a:gd name="connsiteX2" fmla="*/ 1974394 w 4850414"/>
                  <a:gd name="connsiteY2" fmla="*/ 407860 h 4455771"/>
                  <a:gd name="connsiteX3" fmla="*/ 4850414 w 4850414"/>
                  <a:gd name="connsiteY3" fmla="*/ 0 h 4455771"/>
                  <a:gd name="connsiteX0" fmla="*/ 0 w 4850414"/>
                  <a:gd name="connsiteY0" fmla="*/ 4455771 h 4455771"/>
                  <a:gd name="connsiteX1" fmla="*/ 669713 w 4850414"/>
                  <a:gd name="connsiteY1" fmla="*/ 832759 h 4455771"/>
                  <a:gd name="connsiteX2" fmla="*/ 4850414 w 4850414"/>
                  <a:gd name="connsiteY2" fmla="*/ 0 h 4455771"/>
                  <a:gd name="connsiteX0" fmla="*/ 0 w 4850414"/>
                  <a:gd name="connsiteY0" fmla="*/ 4455771 h 4455771"/>
                  <a:gd name="connsiteX1" fmla="*/ 669713 w 4850414"/>
                  <a:gd name="connsiteY1" fmla="*/ 832759 h 4455771"/>
                  <a:gd name="connsiteX2" fmla="*/ 4850414 w 4850414"/>
                  <a:gd name="connsiteY2" fmla="*/ 0 h 4455771"/>
                  <a:gd name="connsiteX0" fmla="*/ 0 w 4850414"/>
                  <a:gd name="connsiteY0" fmla="*/ 4455771 h 4455771"/>
                  <a:gd name="connsiteX1" fmla="*/ 669713 w 4850414"/>
                  <a:gd name="connsiteY1" fmla="*/ 832759 h 4455771"/>
                  <a:gd name="connsiteX2" fmla="*/ 4850414 w 4850414"/>
                  <a:gd name="connsiteY2" fmla="*/ 0 h 4455771"/>
                </a:gdLst>
                <a:ahLst/>
                <a:cxnLst>
                  <a:cxn ang="0">
                    <a:pos x="connsiteX0" y="connsiteY0"/>
                  </a:cxn>
                  <a:cxn ang="0">
                    <a:pos x="connsiteX1" y="connsiteY1"/>
                  </a:cxn>
                  <a:cxn ang="0">
                    <a:pos x="connsiteX2" y="connsiteY2"/>
                  </a:cxn>
                </a:cxnLst>
                <a:rect l="l" t="t" r="r" b="b"/>
                <a:pathLst>
                  <a:path w="4850414" h="4455771">
                    <a:moveTo>
                      <a:pt x="0" y="4455771"/>
                    </a:moveTo>
                    <a:cubicBezTo>
                      <a:pt x="139524" y="3700977"/>
                      <a:pt x="485473" y="996455"/>
                      <a:pt x="669713" y="832759"/>
                    </a:cubicBezTo>
                    <a:cubicBezTo>
                      <a:pt x="853953" y="669063"/>
                      <a:pt x="3979435" y="173492"/>
                      <a:pt x="4850414" y="0"/>
                    </a:cubicBezTo>
                  </a:path>
                </a:pathLst>
              </a:custGeom>
              <a:no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Freeform 14">
                <a:extLst>
                  <a:ext uri="{FF2B5EF4-FFF2-40B4-BE49-F238E27FC236}">
                    <a16:creationId xmlns:a16="http://schemas.microsoft.com/office/drawing/2014/main" id="{1D01E2F0-006B-E281-93FD-36FEEE2CC7C7}"/>
                  </a:ext>
                </a:extLst>
              </p:cNvPr>
              <p:cNvSpPr/>
              <p:nvPr/>
            </p:nvSpPr>
            <p:spPr>
              <a:xfrm>
                <a:off x="2861688" y="1426158"/>
                <a:ext cx="5185597" cy="4716453"/>
              </a:xfrm>
              <a:custGeom>
                <a:avLst/>
                <a:gdLst>
                  <a:gd name="connsiteX0" fmla="*/ 0 w 4495591"/>
                  <a:gd name="connsiteY0" fmla="*/ 3950065 h 3950065"/>
                  <a:gd name="connsiteX1" fmla="*/ 195943 w 4495591"/>
                  <a:gd name="connsiteY1" fmla="*/ 1645404 h 3950065"/>
                  <a:gd name="connsiteX2" fmla="*/ 457200 w 4495591"/>
                  <a:gd name="connsiteY2" fmla="*/ 675021 h 3950065"/>
                  <a:gd name="connsiteX3" fmla="*/ 1464906 w 4495591"/>
                  <a:gd name="connsiteY3" fmla="*/ 385772 h 3950065"/>
                  <a:gd name="connsiteX4" fmla="*/ 4226767 w 4495591"/>
                  <a:gd name="connsiteY4" fmla="*/ 31208 h 3950065"/>
                  <a:gd name="connsiteX5" fmla="*/ 4236098 w 4495591"/>
                  <a:gd name="connsiteY5" fmla="*/ 40539 h 3950065"/>
                  <a:gd name="connsiteX0" fmla="*/ 0 w 4226767"/>
                  <a:gd name="connsiteY0" fmla="*/ 3918857 h 3918857"/>
                  <a:gd name="connsiteX1" fmla="*/ 195943 w 4226767"/>
                  <a:gd name="connsiteY1" fmla="*/ 1614196 h 3918857"/>
                  <a:gd name="connsiteX2" fmla="*/ 457200 w 4226767"/>
                  <a:gd name="connsiteY2" fmla="*/ 643813 h 3918857"/>
                  <a:gd name="connsiteX3" fmla="*/ 1464906 w 4226767"/>
                  <a:gd name="connsiteY3" fmla="*/ 354564 h 3918857"/>
                  <a:gd name="connsiteX4" fmla="*/ 4226767 w 4226767"/>
                  <a:gd name="connsiteY4" fmla="*/ 0 h 3918857"/>
                  <a:gd name="connsiteX0" fmla="*/ 0 w 4899867"/>
                  <a:gd name="connsiteY0" fmla="*/ 4452257 h 4452257"/>
                  <a:gd name="connsiteX1" fmla="*/ 195943 w 4899867"/>
                  <a:gd name="connsiteY1" fmla="*/ 2147596 h 4452257"/>
                  <a:gd name="connsiteX2" fmla="*/ 457200 w 4899867"/>
                  <a:gd name="connsiteY2" fmla="*/ 1177213 h 4452257"/>
                  <a:gd name="connsiteX3" fmla="*/ 1464906 w 4899867"/>
                  <a:gd name="connsiteY3" fmla="*/ 887964 h 4452257"/>
                  <a:gd name="connsiteX4" fmla="*/ 4899867 w 4899867"/>
                  <a:gd name="connsiteY4" fmla="*/ 0 h 4452257"/>
                  <a:gd name="connsiteX0" fmla="*/ 0 w 4899867"/>
                  <a:gd name="connsiteY0" fmla="*/ 4452257 h 4452257"/>
                  <a:gd name="connsiteX1" fmla="*/ 195943 w 4899867"/>
                  <a:gd name="connsiteY1" fmla="*/ 2147596 h 4452257"/>
                  <a:gd name="connsiteX2" fmla="*/ 457200 w 4899867"/>
                  <a:gd name="connsiteY2" fmla="*/ 1177213 h 4452257"/>
                  <a:gd name="connsiteX3" fmla="*/ 2023706 w 4899867"/>
                  <a:gd name="connsiteY3" fmla="*/ 316464 h 4452257"/>
                  <a:gd name="connsiteX4" fmla="*/ 4899867 w 4899867"/>
                  <a:gd name="connsiteY4" fmla="*/ 0 h 4452257"/>
                  <a:gd name="connsiteX0" fmla="*/ 0 w 4899867"/>
                  <a:gd name="connsiteY0" fmla="*/ 4452257 h 4452257"/>
                  <a:gd name="connsiteX1" fmla="*/ 195943 w 4899867"/>
                  <a:gd name="connsiteY1" fmla="*/ 21475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87400 w 4899867"/>
                  <a:gd name="connsiteY2" fmla="*/ 656513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26844 w 4899867"/>
                  <a:gd name="connsiteY2" fmla="*/ 644401 h 4452257"/>
                  <a:gd name="connsiteX3" fmla="*/ 2023706 w 4899867"/>
                  <a:gd name="connsiteY3" fmla="*/ 316464 h 4452257"/>
                  <a:gd name="connsiteX4" fmla="*/ 4899867 w 4899867"/>
                  <a:gd name="connsiteY4" fmla="*/ 0 h 4452257"/>
                  <a:gd name="connsiteX0" fmla="*/ 0 w 4899867"/>
                  <a:gd name="connsiteY0" fmla="*/ 4452257 h 4452257"/>
                  <a:gd name="connsiteX1" fmla="*/ 259443 w 4899867"/>
                  <a:gd name="connsiteY1" fmla="*/ 1842796 h 4452257"/>
                  <a:gd name="connsiteX2" fmla="*/ 726844 w 4899867"/>
                  <a:gd name="connsiteY2" fmla="*/ 620178 h 4452257"/>
                  <a:gd name="connsiteX3" fmla="*/ 2023706 w 4899867"/>
                  <a:gd name="connsiteY3" fmla="*/ 316464 h 4452257"/>
                  <a:gd name="connsiteX4" fmla="*/ 4899867 w 4899867"/>
                  <a:gd name="connsiteY4" fmla="*/ 0 h 4452257"/>
                  <a:gd name="connsiteX0" fmla="*/ 0 w 4963367"/>
                  <a:gd name="connsiteY0" fmla="*/ 4439557 h 4439557"/>
                  <a:gd name="connsiteX1" fmla="*/ 322943 w 4963367"/>
                  <a:gd name="connsiteY1" fmla="*/ 1842796 h 4439557"/>
                  <a:gd name="connsiteX2" fmla="*/ 790344 w 4963367"/>
                  <a:gd name="connsiteY2" fmla="*/ 620178 h 4439557"/>
                  <a:gd name="connsiteX3" fmla="*/ 2087206 w 4963367"/>
                  <a:gd name="connsiteY3" fmla="*/ 316464 h 4439557"/>
                  <a:gd name="connsiteX4" fmla="*/ 4963367 w 4963367"/>
                  <a:gd name="connsiteY4" fmla="*/ 0 h 4439557"/>
                  <a:gd name="connsiteX0" fmla="*/ 0 w 4976067"/>
                  <a:gd name="connsiteY0" fmla="*/ 4515757 h 4515757"/>
                  <a:gd name="connsiteX1" fmla="*/ 322943 w 4976067"/>
                  <a:gd name="connsiteY1" fmla="*/ 1918996 h 4515757"/>
                  <a:gd name="connsiteX2" fmla="*/ 790344 w 4976067"/>
                  <a:gd name="connsiteY2" fmla="*/ 696378 h 4515757"/>
                  <a:gd name="connsiteX3" fmla="*/ 2087206 w 4976067"/>
                  <a:gd name="connsiteY3" fmla="*/ 392664 h 4515757"/>
                  <a:gd name="connsiteX4" fmla="*/ 4976067 w 4976067"/>
                  <a:gd name="connsiteY4" fmla="*/ 0 h 4515757"/>
                  <a:gd name="connsiteX0" fmla="*/ 0 w 5624471"/>
                  <a:gd name="connsiteY0" fmla="*/ 4536020 h 4536020"/>
                  <a:gd name="connsiteX1" fmla="*/ 971347 w 5624471"/>
                  <a:gd name="connsiteY1" fmla="*/ 1918996 h 4536020"/>
                  <a:gd name="connsiteX2" fmla="*/ 1438748 w 5624471"/>
                  <a:gd name="connsiteY2" fmla="*/ 696378 h 4536020"/>
                  <a:gd name="connsiteX3" fmla="*/ 2735610 w 5624471"/>
                  <a:gd name="connsiteY3" fmla="*/ 392664 h 4536020"/>
                  <a:gd name="connsiteX4" fmla="*/ 5624471 w 5624471"/>
                  <a:gd name="connsiteY4" fmla="*/ 0 h 4536020"/>
                  <a:gd name="connsiteX0" fmla="*/ 0 w 5624471"/>
                  <a:gd name="connsiteY0" fmla="*/ 4536020 h 4536020"/>
                  <a:gd name="connsiteX1" fmla="*/ 353336 w 5624471"/>
                  <a:gd name="connsiteY1" fmla="*/ 1513744 h 4536020"/>
                  <a:gd name="connsiteX2" fmla="*/ 1438748 w 5624471"/>
                  <a:gd name="connsiteY2" fmla="*/ 696378 h 4536020"/>
                  <a:gd name="connsiteX3" fmla="*/ 2735610 w 5624471"/>
                  <a:gd name="connsiteY3" fmla="*/ 392664 h 4536020"/>
                  <a:gd name="connsiteX4" fmla="*/ 5624471 w 5624471"/>
                  <a:gd name="connsiteY4" fmla="*/ 0 h 4536020"/>
                  <a:gd name="connsiteX0" fmla="*/ 0 w 5624471"/>
                  <a:gd name="connsiteY0" fmla="*/ 4536020 h 4536020"/>
                  <a:gd name="connsiteX1" fmla="*/ 353336 w 5624471"/>
                  <a:gd name="connsiteY1" fmla="*/ 1513744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536020 h 4536020"/>
                  <a:gd name="connsiteX1" fmla="*/ 262154 w 5624471"/>
                  <a:gd name="connsiteY1" fmla="*/ 1483350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536020 h 4536020"/>
                  <a:gd name="connsiteX1" fmla="*/ 262154 w 5624471"/>
                  <a:gd name="connsiteY1" fmla="*/ 1483350 h 4536020"/>
                  <a:gd name="connsiteX2" fmla="*/ 770081 w 5624471"/>
                  <a:gd name="connsiteY2" fmla="*/ 270862 h 4536020"/>
                  <a:gd name="connsiteX3" fmla="*/ 2735610 w 5624471"/>
                  <a:gd name="connsiteY3" fmla="*/ 392664 h 4536020"/>
                  <a:gd name="connsiteX4" fmla="*/ 5624471 w 5624471"/>
                  <a:gd name="connsiteY4" fmla="*/ 0 h 4536020"/>
                  <a:gd name="connsiteX0" fmla="*/ 0 w 5624471"/>
                  <a:gd name="connsiteY0" fmla="*/ 4753729 h 4753729"/>
                  <a:gd name="connsiteX1" fmla="*/ 262154 w 5624471"/>
                  <a:gd name="connsiteY1" fmla="*/ 1701059 h 4753729"/>
                  <a:gd name="connsiteX2" fmla="*/ 770081 w 5624471"/>
                  <a:gd name="connsiteY2" fmla="*/ 488571 h 4753729"/>
                  <a:gd name="connsiteX3" fmla="*/ 2624165 w 5624471"/>
                  <a:gd name="connsiteY3" fmla="*/ 22756 h 4753729"/>
                  <a:gd name="connsiteX4" fmla="*/ 5624471 w 5624471"/>
                  <a:gd name="connsiteY4" fmla="*/ 217709 h 4753729"/>
                  <a:gd name="connsiteX0" fmla="*/ 0 w 5624471"/>
                  <a:gd name="connsiteY0" fmla="*/ 5052717 h 5052717"/>
                  <a:gd name="connsiteX1" fmla="*/ 262154 w 5624471"/>
                  <a:gd name="connsiteY1" fmla="*/ 2000047 h 5052717"/>
                  <a:gd name="connsiteX2" fmla="*/ 770081 w 5624471"/>
                  <a:gd name="connsiteY2" fmla="*/ 787559 h 5052717"/>
                  <a:gd name="connsiteX3" fmla="*/ 2624165 w 5624471"/>
                  <a:gd name="connsiteY3" fmla="*/ 321744 h 5052717"/>
                  <a:gd name="connsiteX4" fmla="*/ 5624471 w 5624471"/>
                  <a:gd name="connsiteY4" fmla="*/ 0 h 5052717"/>
                  <a:gd name="connsiteX0" fmla="*/ 0 w 5624471"/>
                  <a:gd name="connsiteY0" fmla="*/ 5052717 h 5052717"/>
                  <a:gd name="connsiteX1" fmla="*/ 262154 w 5624471"/>
                  <a:gd name="connsiteY1" fmla="*/ 2000047 h 5052717"/>
                  <a:gd name="connsiteX2" fmla="*/ 770081 w 5624471"/>
                  <a:gd name="connsiteY2" fmla="*/ 787559 h 5052717"/>
                  <a:gd name="connsiteX3" fmla="*/ 2624165 w 5624471"/>
                  <a:gd name="connsiteY3" fmla="*/ 321744 h 5052717"/>
                  <a:gd name="connsiteX4" fmla="*/ 5624471 w 5624471"/>
                  <a:gd name="connsiteY4" fmla="*/ 0 h 5052717"/>
                  <a:gd name="connsiteX0" fmla="*/ 0 w 5737041"/>
                  <a:gd name="connsiteY0" fmla="*/ 5052717 h 5052717"/>
                  <a:gd name="connsiteX1" fmla="*/ 374724 w 5737041"/>
                  <a:gd name="connsiteY1" fmla="*/ 2000047 h 5052717"/>
                  <a:gd name="connsiteX2" fmla="*/ 882651 w 5737041"/>
                  <a:gd name="connsiteY2" fmla="*/ 787559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36735 w 5737041"/>
                  <a:gd name="connsiteY3" fmla="*/ 321744 h 5052717"/>
                  <a:gd name="connsiteX4" fmla="*/ 5737041 w 5737041"/>
                  <a:gd name="connsiteY4" fmla="*/ 0 h 5052717"/>
                  <a:gd name="connsiteX0" fmla="*/ 0 w 5737041"/>
                  <a:gd name="connsiteY0" fmla="*/ 5052717 h 5052717"/>
                  <a:gd name="connsiteX1" fmla="*/ 374724 w 5737041"/>
                  <a:gd name="connsiteY1" fmla="*/ 2000047 h 5052717"/>
                  <a:gd name="connsiteX2" fmla="*/ 804718 w 5737041"/>
                  <a:gd name="connsiteY2" fmla="*/ 726945 h 5052717"/>
                  <a:gd name="connsiteX3" fmla="*/ 2710758 w 5737041"/>
                  <a:gd name="connsiteY3" fmla="*/ 183196 h 5052717"/>
                  <a:gd name="connsiteX4" fmla="*/ 5737041 w 5737041"/>
                  <a:gd name="connsiteY4" fmla="*/ 0 h 5052717"/>
                  <a:gd name="connsiteX0" fmla="*/ 0 w 5763019"/>
                  <a:gd name="connsiteY0" fmla="*/ 5191265 h 5191265"/>
                  <a:gd name="connsiteX1" fmla="*/ 374724 w 5763019"/>
                  <a:gd name="connsiteY1" fmla="*/ 2138595 h 5191265"/>
                  <a:gd name="connsiteX2" fmla="*/ 804718 w 5763019"/>
                  <a:gd name="connsiteY2" fmla="*/ 865493 h 5191265"/>
                  <a:gd name="connsiteX3" fmla="*/ 2710758 w 5763019"/>
                  <a:gd name="connsiteY3" fmla="*/ 321744 h 5191265"/>
                  <a:gd name="connsiteX4" fmla="*/ 5763019 w 5763019"/>
                  <a:gd name="connsiteY4" fmla="*/ 0 h 5191265"/>
                  <a:gd name="connsiteX0" fmla="*/ 0 w 5763019"/>
                  <a:gd name="connsiteY0" fmla="*/ 5191265 h 5191265"/>
                  <a:gd name="connsiteX1" fmla="*/ 374724 w 5763019"/>
                  <a:gd name="connsiteY1" fmla="*/ 2138595 h 5191265"/>
                  <a:gd name="connsiteX2" fmla="*/ 804718 w 5763019"/>
                  <a:gd name="connsiteY2" fmla="*/ 865493 h 5191265"/>
                  <a:gd name="connsiteX3" fmla="*/ 2710758 w 5763019"/>
                  <a:gd name="connsiteY3" fmla="*/ 321744 h 5191265"/>
                  <a:gd name="connsiteX4" fmla="*/ 5763019 w 5763019"/>
                  <a:gd name="connsiteY4" fmla="*/ 0 h 5191265"/>
                  <a:gd name="connsiteX0" fmla="*/ 0 w 5771678"/>
                  <a:gd name="connsiteY0" fmla="*/ 5251880 h 5251880"/>
                  <a:gd name="connsiteX1" fmla="*/ 374724 w 5771678"/>
                  <a:gd name="connsiteY1" fmla="*/ 2199210 h 5251880"/>
                  <a:gd name="connsiteX2" fmla="*/ 804718 w 5771678"/>
                  <a:gd name="connsiteY2" fmla="*/ 926108 h 5251880"/>
                  <a:gd name="connsiteX3" fmla="*/ 2710758 w 5771678"/>
                  <a:gd name="connsiteY3" fmla="*/ 382359 h 5251880"/>
                  <a:gd name="connsiteX4" fmla="*/ 5771678 w 5771678"/>
                  <a:gd name="connsiteY4" fmla="*/ 0 h 5251880"/>
                  <a:gd name="connsiteX0" fmla="*/ 0 w 5745509"/>
                  <a:gd name="connsiteY0" fmla="*/ 5248141 h 5248141"/>
                  <a:gd name="connsiteX1" fmla="*/ 374724 w 5745509"/>
                  <a:gd name="connsiteY1" fmla="*/ 2195471 h 5248141"/>
                  <a:gd name="connsiteX2" fmla="*/ 804718 w 5745509"/>
                  <a:gd name="connsiteY2" fmla="*/ 922369 h 5248141"/>
                  <a:gd name="connsiteX3" fmla="*/ 2710758 w 5745509"/>
                  <a:gd name="connsiteY3" fmla="*/ 378620 h 5248141"/>
                  <a:gd name="connsiteX4" fmla="*/ 5745509 w 5745509"/>
                  <a:gd name="connsiteY4" fmla="*/ 0 h 5248141"/>
                  <a:gd name="connsiteX0" fmla="*/ 0 w 5745509"/>
                  <a:gd name="connsiteY0" fmla="*/ 5225710 h 5225710"/>
                  <a:gd name="connsiteX1" fmla="*/ 374724 w 5745509"/>
                  <a:gd name="connsiteY1" fmla="*/ 2195471 h 5225710"/>
                  <a:gd name="connsiteX2" fmla="*/ 804718 w 5745509"/>
                  <a:gd name="connsiteY2" fmla="*/ 922369 h 5225710"/>
                  <a:gd name="connsiteX3" fmla="*/ 2710758 w 5745509"/>
                  <a:gd name="connsiteY3" fmla="*/ 378620 h 5225710"/>
                  <a:gd name="connsiteX4" fmla="*/ 5745509 w 5745509"/>
                  <a:gd name="connsiteY4" fmla="*/ 0 h 5225710"/>
                  <a:gd name="connsiteX0" fmla="*/ 0 w 5745509"/>
                  <a:gd name="connsiteY0" fmla="*/ 5225710 h 5225710"/>
                  <a:gd name="connsiteX1" fmla="*/ 804718 w 5745509"/>
                  <a:gd name="connsiteY1" fmla="*/ 922369 h 5225710"/>
                  <a:gd name="connsiteX2" fmla="*/ 2710758 w 5745509"/>
                  <a:gd name="connsiteY2" fmla="*/ 378620 h 5225710"/>
                  <a:gd name="connsiteX3" fmla="*/ 5745509 w 5745509"/>
                  <a:gd name="connsiteY3" fmla="*/ 0 h 5225710"/>
                  <a:gd name="connsiteX0" fmla="*/ 0 w 5745509"/>
                  <a:gd name="connsiteY0" fmla="*/ 5225710 h 5225710"/>
                  <a:gd name="connsiteX1" fmla="*/ 804718 w 5745509"/>
                  <a:gd name="connsiteY1" fmla="*/ 922369 h 5225710"/>
                  <a:gd name="connsiteX2" fmla="*/ 5745509 w 5745509"/>
                  <a:gd name="connsiteY2" fmla="*/ 0 h 5225710"/>
                  <a:gd name="connsiteX0" fmla="*/ 0 w 5745509"/>
                  <a:gd name="connsiteY0" fmla="*/ 5225710 h 5225710"/>
                  <a:gd name="connsiteX1" fmla="*/ 804718 w 5745509"/>
                  <a:gd name="connsiteY1" fmla="*/ 922369 h 5225710"/>
                  <a:gd name="connsiteX2" fmla="*/ 5745509 w 5745509"/>
                  <a:gd name="connsiteY2" fmla="*/ 0 h 5225710"/>
                  <a:gd name="connsiteX0" fmla="*/ 0 w 5745509"/>
                  <a:gd name="connsiteY0" fmla="*/ 5225710 h 5225710"/>
                  <a:gd name="connsiteX1" fmla="*/ 804718 w 5745509"/>
                  <a:gd name="connsiteY1" fmla="*/ 922369 h 5225710"/>
                  <a:gd name="connsiteX2" fmla="*/ 5745509 w 5745509"/>
                  <a:gd name="connsiteY2" fmla="*/ 0 h 5225710"/>
                </a:gdLst>
                <a:ahLst/>
                <a:cxnLst>
                  <a:cxn ang="0">
                    <a:pos x="connsiteX0" y="connsiteY0"/>
                  </a:cxn>
                  <a:cxn ang="0">
                    <a:pos x="connsiteX1" y="connsiteY1"/>
                  </a:cxn>
                  <a:cxn ang="0">
                    <a:pos x="connsiteX2" y="connsiteY2"/>
                  </a:cxn>
                </a:cxnLst>
                <a:rect l="l" t="t" r="r" b="b"/>
                <a:pathLst>
                  <a:path w="5745509" h="5225710">
                    <a:moveTo>
                      <a:pt x="0" y="5225710"/>
                    </a:moveTo>
                    <a:cubicBezTo>
                      <a:pt x="167650" y="4329181"/>
                      <a:pt x="435110" y="1250571"/>
                      <a:pt x="804718" y="922369"/>
                    </a:cubicBezTo>
                    <a:cubicBezTo>
                      <a:pt x="1174326" y="594167"/>
                      <a:pt x="4716178" y="192160"/>
                      <a:pt x="5745509" y="0"/>
                    </a:cubicBezTo>
                  </a:path>
                </a:pathLst>
              </a:custGeom>
              <a:no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3" name="Freeform 63">
                <a:extLst>
                  <a:ext uri="{FF2B5EF4-FFF2-40B4-BE49-F238E27FC236}">
                    <a16:creationId xmlns:a16="http://schemas.microsoft.com/office/drawing/2014/main" id="{C86B115A-A6B6-D3B6-4771-7A18C031537F}"/>
                  </a:ext>
                </a:extLst>
              </p:cNvPr>
              <p:cNvSpPr/>
              <p:nvPr/>
            </p:nvSpPr>
            <p:spPr>
              <a:xfrm>
                <a:off x="2591926" y="1389217"/>
                <a:ext cx="1187531" cy="1165594"/>
              </a:xfrm>
              <a:custGeom>
                <a:avLst/>
                <a:gdLst>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241694"/>
                  <a:gd name="connsiteY0" fmla="*/ 1191082 h 1191082"/>
                  <a:gd name="connsiteX1" fmla="*/ 300301 w 1241694"/>
                  <a:gd name="connsiteY1" fmla="*/ 300301 h 1191082"/>
                  <a:gd name="connsiteX2" fmla="*/ 1241694 w 1241694"/>
                  <a:gd name="connsiteY2" fmla="*/ 0 h 1191082"/>
                  <a:gd name="connsiteX0" fmla="*/ 0 w 1177973"/>
                  <a:gd name="connsiteY0" fmla="*/ 1175152 h 1175152"/>
                  <a:gd name="connsiteX1" fmla="*/ 300301 w 1177973"/>
                  <a:gd name="connsiteY1" fmla="*/ 284371 h 1175152"/>
                  <a:gd name="connsiteX2" fmla="*/ 1177973 w 1177973"/>
                  <a:gd name="connsiteY2" fmla="*/ 0 h 1175152"/>
                  <a:gd name="connsiteX0" fmla="*/ 0 w 1177973"/>
                  <a:gd name="connsiteY0" fmla="*/ 1175152 h 1175152"/>
                  <a:gd name="connsiteX1" fmla="*/ 300301 w 1177973"/>
                  <a:gd name="connsiteY1" fmla="*/ 284371 h 1175152"/>
                  <a:gd name="connsiteX2" fmla="*/ 1177973 w 1177973"/>
                  <a:gd name="connsiteY2" fmla="*/ 0 h 1175152"/>
                  <a:gd name="connsiteX0" fmla="*/ 0 w 1187531"/>
                  <a:gd name="connsiteY0" fmla="*/ 1165594 h 1165594"/>
                  <a:gd name="connsiteX1" fmla="*/ 309859 w 1187531"/>
                  <a:gd name="connsiteY1" fmla="*/ 284371 h 1165594"/>
                  <a:gd name="connsiteX2" fmla="*/ 1187531 w 1187531"/>
                  <a:gd name="connsiteY2" fmla="*/ 0 h 1165594"/>
                  <a:gd name="connsiteX0" fmla="*/ 0 w 1187531"/>
                  <a:gd name="connsiteY0" fmla="*/ 1165594 h 1165594"/>
                  <a:gd name="connsiteX1" fmla="*/ 309859 w 1187531"/>
                  <a:gd name="connsiteY1" fmla="*/ 284371 h 1165594"/>
                  <a:gd name="connsiteX2" fmla="*/ 1187531 w 1187531"/>
                  <a:gd name="connsiteY2" fmla="*/ 0 h 1165594"/>
                </a:gdLst>
                <a:ahLst/>
                <a:cxnLst>
                  <a:cxn ang="0">
                    <a:pos x="connsiteX0" y="connsiteY0"/>
                  </a:cxn>
                  <a:cxn ang="0">
                    <a:pos x="connsiteX1" y="connsiteY1"/>
                  </a:cxn>
                  <a:cxn ang="0">
                    <a:pos x="connsiteX2" y="connsiteY2"/>
                  </a:cxn>
                </a:cxnLst>
                <a:rect l="l" t="t" r="r" b="b"/>
                <a:pathLst>
                  <a:path w="1187531" h="1165594">
                    <a:moveTo>
                      <a:pt x="0" y="1165594"/>
                    </a:moveTo>
                    <a:cubicBezTo>
                      <a:pt x="46676" y="819460"/>
                      <a:pt x="242566" y="332078"/>
                      <a:pt x="309859" y="284371"/>
                    </a:cubicBezTo>
                    <a:cubicBezTo>
                      <a:pt x="377152" y="236664"/>
                      <a:pt x="820309" y="50893"/>
                      <a:pt x="1187531" y="0"/>
                    </a:cubicBezTo>
                  </a:path>
                </a:pathLst>
              </a:cu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9" name="Group 128">
              <a:extLst>
                <a:ext uri="{FF2B5EF4-FFF2-40B4-BE49-F238E27FC236}">
                  <a16:creationId xmlns:a16="http://schemas.microsoft.com/office/drawing/2014/main" id="{B995A0DC-1B04-604F-D7E1-8D544FE11F72}"/>
                </a:ext>
              </a:extLst>
            </p:cNvPr>
            <p:cNvGrpSpPr/>
            <p:nvPr/>
          </p:nvGrpSpPr>
          <p:grpSpPr>
            <a:xfrm>
              <a:off x="2282373" y="2914728"/>
              <a:ext cx="2524833" cy="2305254"/>
              <a:chOff x="4554131" y="2953878"/>
              <a:chExt cx="3509308" cy="3204113"/>
            </a:xfrm>
          </p:grpSpPr>
          <p:sp>
            <p:nvSpPr>
              <p:cNvPr id="130" name="Freeform 150">
                <a:extLst>
                  <a:ext uri="{FF2B5EF4-FFF2-40B4-BE49-F238E27FC236}">
                    <a16:creationId xmlns:a16="http://schemas.microsoft.com/office/drawing/2014/main" id="{B27C6152-AA88-0A67-7F5A-143543BDC470}"/>
                  </a:ext>
                </a:extLst>
              </p:cNvPr>
              <p:cNvSpPr/>
              <p:nvPr/>
            </p:nvSpPr>
            <p:spPr>
              <a:xfrm>
                <a:off x="4554131" y="2953878"/>
                <a:ext cx="3509308" cy="3190105"/>
              </a:xfrm>
              <a:custGeom>
                <a:avLst/>
                <a:gdLst>
                  <a:gd name="connsiteX0" fmla="*/ 162045 w 3495554"/>
                  <a:gd name="connsiteY0" fmla="*/ 289367 h 3171463"/>
                  <a:gd name="connsiteX1" fmla="*/ 0 w 3495554"/>
                  <a:gd name="connsiteY1" fmla="*/ 3171463 h 3171463"/>
                  <a:gd name="connsiteX2" fmla="*/ 3495554 w 3495554"/>
                  <a:gd name="connsiteY2" fmla="*/ 3171463 h 3171463"/>
                  <a:gd name="connsiteX3" fmla="*/ 3495554 w 3495554"/>
                  <a:gd name="connsiteY3" fmla="*/ 0 h 3171463"/>
                  <a:gd name="connsiteX4" fmla="*/ 162045 w 3495554"/>
                  <a:gd name="connsiteY4" fmla="*/ 289367 h 3171463"/>
                  <a:gd name="connsiteX0" fmla="*/ 174285 w 3495554"/>
                  <a:gd name="connsiteY0" fmla="*/ 232820 h 3171463"/>
                  <a:gd name="connsiteX1" fmla="*/ 0 w 3495554"/>
                  <a:gd name="connsiteY1" fmla="*/ 3171463 h 3171463"/>
                  <a:gd name="connsiteX2" fmla="*/ 3495554 w 3495554"/>
                  <a:gd name="connsiteY2" fmla="*/ 3171463 h 3171463"/>
                  <a:gd name="connsiteX3" fmla="*/ 3495554 w 3495554"/>
                  <a:gd name="connsiteY3" fmla="*/ 0 h 3171463"/>
                  <a:gd name="connsiteX4" fmla="*/ 174285 w 3495554"/>
                  <a:gd name="connsiteY4" fmla="*/ 232820 h 3171463"/>
                  <a:gd name="connsiteX0" fmla="*/ 174285 w 3495554"/>
                  <a:gd name="connsiteY0" fmla="*/ 415024 h 3353667"/>
                  <a:gd name="connsiteX1" fmla="*/ 0 w 3495554"/>
                  <a:gd name="connsiteY1" fmla="*/ 3353667 h 3353667"/>
                  <a:gd name="connsiteX2" fmla="*/ 3495554 w 3495554"/>
                  <a:gd name="connsiteY2" fmla="*/ 3353667 h 3353667"/>
                  <a:gd name="connsiteX3" fmla="*/ 3483314 w 3495554"/>
                  <a:gd name="connsiteY3" fmla="*/ 0 h 3353667"/>
                  <a:gd name="connsiteX4" fmla="*/ 174285 w 3495554"/>
                  <a:gd name="connsiteY4" fmla="*/ 415024 h 3353667"/>
                  <a:gd name="connsiteX0" fmla="*/ 272201 w 3593470"/>
                  <a:gd name="connsiteY0" fmla="*/ 415024 h 3353667"/>
                  <a:gd name="connsiteX1" fmla="*/ 0 w 3593470"/>
                  <a:gd name="connsiteY1" fmla="*/ 3353667 h 3353667"/>
                  <a:gd name="connsiteX2" fmla="*/ 3593470 w 3593470"/>
                  <a:gd name="connsiteY2" fmla="*/ 3353667 h 3353667"/>
                  <a:gd name="connsiteX3" fmla="*/ 3581230 w 3593470"/>
                  <a:gd name="connsiteY3" fmla="*/ 0 h 3353667"/>
                  <a:gd name="connsiteX4" fmla="*/ 272201 w 3593470"/>
                  <a:gd name="connsiteY4" fmla="*/ 415024 h 335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470" h="3353667">
                    <a:moveTo>
                      <a:pt x="272201" y="415024"/>
                    </a:moveTo>
                    <a:lnTo>
                      <a:pt x="0" y="3353667"/>
                    </a:lnTo>
                    <a:lnTo>
                      <a:pt x="3593470" y="3353667"/>
                    </a:lnTo>
                    <a:lnTo>
                      <a:pt x="3581230" y="0"/>
                    </a:lnTo>
                    <a:lnTo>
                      <a:pt x="272201" y="415024"/>
                    </a:lnTo>
                    <a:close/>
                  </a:path>
                </a:pathLst>
              </a:custGeom>
              <a:solidFill>
                <a:srgbClr val="3C6FFF"/>
              </a:solidFill>
              <a:ln w="25400" cap="flat" cmpd="sng" algn="ctr">
                <a:solidFill>
                  <a:srgbClr val="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31" name="Straight Connector 130">
                <a:extLst>
                  <a:ext uri="{FF2B5EF4-FFF2-40B4-BE49-F238E27FC236}">
                    <a16:creationId xmlns:a16="http://schemas.microsoft.com/office/drawing/2014/main" id="{3AD7352C-73E3-ED02-0743-7080F006AF77}"/>
                  </a:ext>
                </a:extLst>
              </p:cNvPr>
              <p:cNvCxnSpPr>
                <a:cxnSpLocks/>
              </p:cNvCxnSpPr>
              <p:nvPr/>
            </p:nvCxnSpPr>
            <p:spPr>
              <a:xfrm flipV="1">
                <a:off x="5562600" y="3260582"/>
                <a:ext cx="79773" cy="2889900"/>
              </a:xfrm>
              <a:prstGeom prst="line">
                <a:avLst/>
              </a:prstGeom>
              <a:noFill/>
              <a:ln w="25400" cap="flat" cmpd="sng" algn="ctr">
                <a:solidFill>
                  <a:srgbClr val="000000"/>
                </a:solidFill>
                <a:prstDash val="solid"/>
              </a:ln>
              <a:effectLst/>
            </p:spPr>
          </p:cxnSp>
          <p:cxnSp>
            <p:nvCxnSpPr>
              <p:cNvPr id="132" name="Straight Connector 131">
                <a:extLst>
                  <a:ext uri="{FF2B5EF4-FFF2-40B4-BE49-F238E27FC236}">
                    <a16:creationId xmlns:a16="http://schemas.microsoft.com/office/drawing/2014/main" id="{59DA472E-2358-78B2-16FA-D1FA30798169}"/>
                  </a:ext>
                </a:extLst>
              </p:cNvPr>
              <p:cNvCxnSpPr>
                <a:cxnSpLocks/>
              </p:cNvCxnSpPr>
              <p:nvPr/>
            </p:nvCxnSpPr>
            <p:spPr>
              <a:xfrm flipV="1">
                <a:off x="6765215" y="3090964"/>
                <a:ext cx="48823" cy="3067027"/>
              </a:xfrm>
              <a:prstGeom prst="line">
                <a:avLst/>
              </a:prstGeom>
              <a:noFill/>
              <a:ln w="25400" cap="flat" cmpd="sng" algn="ctr">
                <a:solidFill>
                  <a:srgbClr val="000000"/>
                </a:solidFill>
                <a:prstDash val="solid"/>
              </a:ln>
              <a:effectLst/>
            </p:spPr>
          </p:cxnSp>
          <p:cxnSp>
            <p:nvCxnSpPr>
              <p:cNvPr id="133" name="Straight Connector 132">
                <a:extLst>
                  <a:ext uri="{FF2B5EF4-FFF2-40B4-BE49-F238E27FC236}">
                    <a16:creationId xmlns:a16="http://schemas.microsoft.com/office/drawing/2014/main" id="{FCE9242C-8C82-6319-40D6-8CDB46B250C1}"/>
                  </a:ext>
                </a:extLst>
              </p:cNvPr>
              <p:cNvCxnSpPr>
                <a:cxnSpLocks/>
              </p:cNvCxnSpPr>
              <p:nvPr/>
            </p:nvCxnSpPr>
            <p:spPr>
              <a:xfrm flipV="1">
                <a:off x="4756168" y="3968775"/>
                <a:ext cx="3291379" cy="211432"/>
              </a:xfrm>
              <a:prstGeom prst="line">
                <a:avLst/>
              </a:prstGeom>
              <a:noFill/>
              <a:ln w="25400" cap="flat" cmpd="sng" algn="ctr">
                <a:solidFill>
                  <a:srgbClr val="000000"/>
                </a:solidFill>
                <a:prstDash val="solid"/>
              </a:ln>
              <a:effectLst/>
            </p:spPr>
          </p:cxnSp>
          <p:cxnSp>
            <p:nvCxnSpPr>
              <p:cNvPr id="134" name="Straight Connector 133">
                <a:extLst>
                  <a:ext uri="{FF2B5EF4-FFF2-40B4-BE49-F238E27FC236}">
                    <a16:creationId xmlns:a16="http://schemas.microsoft.com/office/drawing/2014/main" id="{2EE84CB6-DB14-94E9-5C2A-8F319A156D14}"/>
                  </a:ext>
                </a:extLst>
              </p:cNvPr>
              <p:cNvCxnSpPr>
                <a:cxnSpLocks/>
              </p:cNvCxnSpPr>
              <p:nvPr/>
            </p:nvCxnSpPr>
            <p:spPr>
              <a:xfrm flipV="1">
                <a:off x="4635234" y="5141593"/>
                <a:ext cx="3412313" cy="83277"/>
              </a:xfrm>
              <a:prstGeom prst="line">
                <a:avLst/>
              </a:prstGeom>
              <a:noFill/>
              <a:ln w="25400" cap="flat" cmpd="sng" algn="ctr">
                <a:solidFill>
                  <a:srgbClr val="000000"/>
                </a:solidFill>
                <a:prstDash val="solid"/>
              </a:ln>
              <a:effectLst/>
            </p:spPr>
          </p:cxnSp>
        </p:grpSp>
      </p:grpSp>
      <p:sp>
        <p:nvSpPr>
          <p:cNvPr id="144" name="TextBox 143">
            <a:extLst>
              <a:ext uri="{FF2B5EF4-FFF2-40B4-BE49-F238E27FC236}">
                <a16:creationId xmlns:a16="http://schemas.microsoft.com/office/drawing/2014/main" id="{56EADBE4-7313-B4D1-F0BC-4EE9A4D13924}"/>
              </a:ext>
            </a:extLst>
          </p:cNvPr>
          <p:cNvSpPr txBox="1"/>
          <p:nvPr/>
        </p:nvSpPr>
        <p:spPr>
          <a:xfrm>
            <a:off x="2660954" y="6028700"/>
            <a:ext cx="1685077" cy="369332"/>
          </a:xfrm>
          <a:prstGeom prst="rect">
            <a:avLst/>
          </a:prstGeom>
          <a:noFill/>
        </p:spPr>
        <p:txBody>
          <a:bodyPr wrap="none" rtlCol="0">
            <a:spAutoFit/>
          </a:bodyPr>
          <a:lstStyle/>
          <a:p>
            <a:pPr algn="l" defTabSz="457135" eaLnBrk="1" hangingPunct="1"/>
            <a:r>
              <a:rPr lang="en-US" sz="1800" b="0" dirty="0">
                <a:solidFill>
                  <a:prstClr val="black"/>
                </a:solidFill>
                <a:latin typeface="Arial" pitchFamily="34" charset="0"/>
                <a:ea typeface="ヒラギノ角ゴ Pro W3" charset="-128"/>
              </a:rPr>
              <a:t>H-grid (corner)</a:t>
            </a:r>
          </a:p>
        </p:txBody>
      </p:sp>
      <p:sp>
        <p:nvSpPr>
          <p:cNvPr id="145" name="TextBox 144">
            <a:extLst>
              <a:ext uri="{FF2B5EF4-FFF2-40B4-BE49-F238E27FC236}">
                <a16:creationId xmlns:a16="http://schemas.microsoft.com/office/drawing/2014/main" id="{7E494496-606F-5F86-0CFA-38CF8722805A}"/>
              </a:ext>
            </a:extLst>
          </p:cNvPr>
          <p:cNvSpPr txBox="1"/>
          <p:nvPr/>
        </p:nvSpPr>
        <p:spPr>
          <a:xfrm>
            <a:off x="945716" y="6031468"/>
            <a:ext cx="825867" cy="369332"/>
          </a:xfrm>
          <a:prstGeom prst="rect">
            <a:avLst/>
          </a:prstGeom>
          <a:noFill/>
        </p:spPr>
        <p:txBody>
          <a:bodyPr wrap="none" rtlCol="0">
            <a:spAutoFit/>
          </a:bodyPr>
          <a:lstStyle/>
          <a:p>
            <a:pPr algn="l" defTabSz="457135" eaLnBrk="1" hangingPunct="1"/>
            <a:r>
              <a:rPr lang="en-US" sz="1800" b="0" dirty="0">
                <a:solidFill>
                  <a:prstClr val="black"/>
                </a:solidFill>
                <a:latin typeface="Arial" pitchFamily="34" charset="0"/>
                <a:ea typeface="ヒラギノ角ゴ Pro W3" charset="-128"/>
              </a:rPr>
              <a:t>O-grid</a:t>
            </a:r>
          </a:p>
        </p:txBody>
      </p:sp>
      <p:sp>
        <p:nvSpPr>
          <p:cNvPr id="146" name="TextBox 145">
            <a:extLst>
              <a:ext uri="{FF2B5EF4-FFF2-40B4-BE49-F238E27FC236}">
                <a16:creationId xmlns:a16="http://schemas.microsoft.com/office/drawing/2014/main" id="{16B777FE-ABE1-62FD-24FE-1225528BFC5C}"/>
              </a:ext>
            </a:extLst>
          </p:cNvPr>
          <p:cNvSpPr txBox="1"/>
          <p:nvPr/>
        </p:nvSpPr>
        <p:spPr>
          <a:xfrm>
            <a:off x="9048445" y="6016672"/>
            <a:ext cx="1685077" cy="369332"/>
          </a:xfrm>
          <a:prstGeom prst="rect">
            <a:avLst/>
          </a:prstGeom>
          <a:noFill/>
        </p:spPr>
        <p:txBody>
          <a:bodyPr wrap="none" rtlCol="0">
            <a:spAutoFit/>
          </a:bodyPr>
          <a:lstStyle/>
          <a:p>
            <a:pPr algn="l" defTabSz="457135" eaLnBrk="1" hangingPunct="1"/>
            <a:r>
              <a:rPr lang="en-US" sz="1800" b="0" dirty="0">
                <a:solidFill>
                  <a:prstClr val="black"/>
                </a:solidFill>
                <a:latin typeface="Arial" pitchFamily="34" charset="0"/>
                <a:ea typeface="ヒラギノ角ゴ Pro W3" charset="-128"/>
              </a:rPr>
              <a:t>H-grid (corner)</a:t>
            </a:r>
          </a:p>
        </p:txBody>
      </p:sp>
      <p:sp>
        <p:nvSpPr>
          <p:cNvPr id="147" name="TextBox 146">
            <a:extLst>
              <a:ext uri="{FF2B5EF4-FFF2-40B4-BE49-F238E27FC236}">
                <a16:creationId xmlns:a16="http://schemas.microsoft.com/office/drawing/2014/main" id="{74D4C64C-8DBE-1E76-FF94-0AA40FB14FDD}"/>
              </a:ext>
            </a:extLst>
          </p:cNvPr>
          <p:cNvSpPr txBox="1"/>
          <p:nvPr/>
        </p:nvSpPr>
        <p:spPr>
          <a:xfrm>
            <a:off x="6685109" y="4825358"/>
            <a:ext cx="825867" cy="369332"/>
          </a:xfrm>
          <a:prstGeom prst="rect">
            <a:avLst/>
          </a:prstGeom>
          <a:noFill/>
        </p:spPr>
        <p:txBody>
          <a:bodyPr wrap="none" rtlCol="0">
            <a:spAutoFit/>
          </a:bodyPr>
          <a:lstStyle/>
          <a:p>
            <a:pPr algn="l" defTabSz="457135" eaLnBrk="1" hangingPunct="1"/>
            <a:r>
              <a:rPr lang="en-US" sz="1800" b="0" dirty="0">
                <a:solidFill>
                  <a:prstClr val="black"/>
                </a:solidFill>
                <a:latin typeface="Arial" pitchFamily="34" charset="0"/>
                <a:ea typeface="ヒラギノ角ゴ Pro W3" charset="-128"/>
              </a:rPr>
              <a:t>O-grid</a:t>
            </a:r>
          </a:p>
        </p:txBody>
      </p:sp>
    </p:spTree>
    <p:extLst>
      <p:ext uri="{BB962C8B-B14F-4D97-AF65-F5344CB8AC3E}">
        <p14:creationId xmlns:p14="http://schemas.microsoft.com/office/powerpoint/2010/main" val="368399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9EE1-35DC-732E-F999-8924482C2DF2}"/>
              </a:ext>
            </a:extLst>
          </p:cNvPr>
          <p:cNvSpPr>
            <a:spLocks noGrp="1"/>
          </p:cNvSpPr>
          <p:nvPr>
            <p:ph type="title"/>
          </p:nvPr>
        </p:nvSpPr>
        <p:spPr/>
        <p:txBody>
          <a:bodyPr/>
          <a:lstStyle/>
          <a:p>
            <a:r>
              <a:rPr lang="en-US" dirty="0"/>
              <a:t>Viscous Flux Computation in Domain Corners</a:t>
            </a:r>
          </a:p>
        </p:txBody>
      </p:sp>
      <p:sp>
        <p:nvSpPr>
          <p:cNvPr id="4" name="Slide Number Placeholder 3">
            <a:extLst>
              <a:ext uri="{FF2B5EF4-FFF2-40B4-BE49-F238E27FC236}">
                <a16:creationId xmlns:a16="http://schemas.microsoft.com/office/drawing/2014/main" id="{DE9E2C32-FCD4-5912-51C8-696D8B542B83}"/>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12</a:t>
            </a:fld>
            <a:endParaRPr lang="en-US" dirty="0"/>
          </a:p>
        </p:txBody>
      </p:sp>
      <p:sp>
        <p:nvSpPr>
          <p:cNvPr id="5" name="Footer Placeholder 4">
            <a:extLst>
              <a:ext uri="{FF2B5EF4-FFF2-40B4-BE49-F238E27FC236}">
                <a16:creationId xmlns:a16="http://schemas.microsoft.com/office/drawing/2014/main" id="{B0138170-5BE4-4673-7E13-E4772829BB5A}"/>
              </a:ext>
            </a:extLst>
          </p:cNvPr>
          <p:cNvSpPr>
            <a:spLocks noGrp="1"/>
          </p:cNvSpPr>
          <p:nvPr>
            <p:ph type="ftr" sz="quarter" idx="3"/>
          </p:nvPr>
        </p:nvSpPr>
        <p:spPr/>
        <p:txBody>
          <a:bodyPr/>
          <a:lstStyle/>
          <a:p>
            <a:pPr algn="ctr"/>
            <a:endParaRPr lang="en-US" dirty="0">
              <a:solidFill>
                <a:srgbClr val="FF0000"/>
              </a:solidFill>
            </a:endParaRPr>
          </a:p>
        </p:txBody>
      </p:sp>
      <p:cxnSp>
        <p:nvCxnSpPr>
          <p:cNvPr id="217" name="Straight Connector 216">
            <a:extLst>
              <a:ext uri="{FF2B5EF4-FFF2-40B4-BE49-F238E27FC236}">
                <a16:creationId xmlns:a16="http://schemas.microsoft.com/office/drawing/2014/main" id="{F5ECFA43-ADDD-C017-B255-ABDB2E710195}"/>
              </a:ext>
            </a:extLst>
          </p:cNvPr>
          <p:cNvCxnSpPr>
            <a:cxnSpLocks/>
          </p:cNvCxnSpPr>
          <p:nvPr/>
        </p:nvCxnSpPr>
        <p:spPr bwMode="auto">
          <a:xfrm>
            <a:off x="3587271" y="937904"/>
            <a:ext cx="0" cy="5490279"/>
          </a:xfrm>
          <a:prstGeom prst="line">
            <a:avLst/>
          </a:prstGeom>
          <a:solidFill>
            <a:srgbClr val="4F81BD"/>
          </a:solidFill>
          <a:ln w="38100" cap="flat" cmpd="sng" algn="ctr">
            <a:solidFill>
              <a:srgbClr val="000000"/>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3DDE20D0-61CC-8511-4C91-EAB257ADA9F9}"/>
              </a:ext>
            </a:extLst>
          </p:cNvPr>
          <p:cNvCxnSpPr>
            <a:cxnSpLocks/>
          </p:cNvCxnSpPr>
          <p:nvPr/>
        </p:nvCxnSpPr>
        <p:spPr bwMode="auto">
          <a:xfrm flipV="1">
            <a:off x="219012" y="3493953"/>
            <a:ext cx="3368259" cy="2278"/>
          </a:xfrm>
          <a:prstGeom prst="line">
            <a:avLst/>
          </a:prstGeom>
          <a:solidFill>
            <a:srgbClr val="4F81BD"/>
          </a:solidFill>
          <a:ln w="38100" cap="flat" cmpd="sng" algn="ctr">
            <a:solidFill>
              <a:srgbClr val="000000"/>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54F9A2A0-11C3-A420-92B8-F5974AB42899}"/>
              </a:ext>
            </a:extLst>
          </p:cNvPr>
          <p:cNvCxnSpPr>
            <a:cxnSpLocks/>
          </p:cNvCxnSpPr>
          <p:nvPr/>
        </p:nvCxnSpPr>
        <p:spPr bwMode="auto">
          <a:xfrm>
            <a:off x="7910724" y="931311"/>
            <a:ext cx="34641" cy="5597553"/>
          </a:xfrm>
          <a:prstGeom prst="line">
            <a:avLst/>
          </a:prstGeom>
          <a:solidFill>
            <a:srgbClr val="4F81BD"/>
          </a:solidFill>
          <a:ln w="38100" cap="flat" cmpd="sng" algn="ctr">
            <a:solidFill>
              <a:srgbClr val="000000"/>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C0B1990E-5424-F725-FACB-F7FDE7E85A63}"/>
              </a:ext>
            </a:extLst>
          </p:cNvPr>
          <p:cNvCxnSpPr>
            <a:cxnSpLocks/>
          </p:cNvCxnSpPr>
          <p:nvPr/>
        </p:nvCxnSpPr>
        <p:spPr bwMode="auto">
          <a:xfrm>
            <a:off x="7918786" y="3493953"/>
            <a:ext cx="4188622" cy="2278"/>
          </a:xfrm>
          <a:prstGeom prst="line">
            <a:avLst/>
          </a:prstGeom>
          <a:solidFill>
            <a:srgbClr val="4F81BD"/>
          </a:solidFill>
          <a:ln w="38100" cap="flat" cmpd="sng" algn="ctr">
            <a:solidFill>
              <a:srgbClr val="000000"/>
            </a:solidFill>
            <a:prstDash val="solid"/>
            <a:round/>
            <a:headEnd type="none" w="med" len="med"/>
            <a:tailEnd type="none" w="med" len="med"/>
          </a:ln>
          <a:effectLst/>
        </p:spPr>
      </p:cxnSp>
      <p:sp>
        <p:nvSpPr>
          <p:cNvPr id="221" name="Freeform 65">
            <a:extLst>
              <a:ext uri="{FF2B5EF4-FFF2-40B4-BE49-F238E27FC236}">
                <a16:creationId xmlns:a16="http://schemas.microsoft.com/office/drawing/2014/main" id="{385C15E0-E475-82A4-F6C1-6C45FBD68C60}"/>
              </a:ext>
            </a:extLst>
          </p:cNvPr>
          <p:cNvSpPr/>
          <p:nvPr/>
        </p:nvSpPr>
        <p:spPr>
          <a:xfrm>
            <a:off x="3807798" y="1642567"/>
            <a:ext cx="3913703" cy="3499332"/>
          </a:xfrm>
          <a:custGeom>
            <a:avLst/>
            <a:gdLst>
              <a:gd name="connsiteX0" fmla="*/ 533400 w 581025"/>
              <a:gd name="connsiteY0" fmla="*/ 815975 h 815975"/>
              <a:gd name="connsiteX1" fmla="*/ 0 w 581025"/>
              <a:gd name="connsiteY1" fmla="*/ 815975 h 815975"/>
              <a:gd name="connsiteX2" fmla="*/ 0 w 581025"/>
              <a:gd name="connsiteY2" fmla="*/ 762000 h 815975"/>
              <a:gd name="connsiteX3" fmla="*/ 50800 w 581025"/>
              <a:gd name="connsiteY3" fmla="*/ 22225 h 815975"/>
              <a:gd name="connsiteX4" fmla="*/ 581025 w 581025"/>
              <a:gd name="connsiteY4" fmla="*/ 0 h 815975"/>
              <a:gd name="connsiteX5" fmla="*/ 533400 w 581025"/>
              <a:gd name="connsiteY5" fmla="*/ 815975 h 815975"/>
              <a:gd name="connsiteX0" fmla="*/ 533400 w 581025"/>
              <a:gd name="connsiteY0" fmla="*/ 815975 h 844550"/>
              <a:gd name="connsiteX1" fmla="*/ 12700 w 581025"/>
              <a:gd name="connsiteY1" fmla="*/ 844550 h 844550"/>
              <a:gd name="connsiteX2" fmla="*/ 0 w 581025"/>
              <a:gd name="connsiteY2" fmla="*/ 762000 h 844550"/>
              <a:gd name="connsiteX3" fmla="*/ 50800 w 581025"/>
              <a:gd name="connsiteY3" fmla="*/ 22225 h 844550"/>
              <a:gd name="connsiteX4" fmla="*/ 581025 w 581025"/>
              <a:gd name="connsiteY4" fmla="*/ 0 h 844550"/>
              <a:gd name="connsiteX5" fmla="*/ 533400 w 581025"/>
              <a:gd name="connsiteY5" fmla="*/ 815975 h 844550"/>
              <a:gd name="connsiteX0" fmla="*/ 533400 w 574675"/>
              <a:gd name="connsiteY0" fmla="*/ 793750 h 822325"/>
              <a:gd name="connsiteX1" fmla="*/ 12700 w 574675"/>
              <a:gd name="connsiteY1" fmla="*/ 822325 h 822325"/>
              <a:gd name="connsiteX2" fmla="*/ 0 w 574675"/>
              <a:gd name="connsiteY2" fmla="*/ 739775 h 822325"/>
              <a:gd name="connsiteX3" fmla="*/ 50800 w 574675"/>
              <a:gd name="connsiteY3" fmla="*/ 0 h 822325"/>
              <a:gd name="connsiteX4" fmla="*/ 574675 w 574675"/>
              <a:gd name="connsiteY4" fmla="*/ 104775 h 822325"/>
              <a:gd name="connsiteX5" fmla="*/ 533400 w 574675"/>
              <a:gd name="connsiteY5" fmla="*/ 793750 h 822325"/>
              <a:gd name="connsiteX0" fmla="*/ 533400 w 574675"/>
              <a:gd name="connsiteY0" fmla="*/ 688975 h 717550"/>
              <a:gd name="connsiteX1" fmla="*/ 12700 w 574675"/>
              <a:gd name="connsiteY1" fmla="*/ 717550 h 717550"/>
              <a:gd name="connsiteX2" fmla="*/ 0 w 574675"/>
              <a:gd name="connsiteY2" fmla="*/ 635000 h 717550"/>
              <a:gd name="connsiteX3" fmla="*/ 34925 w 574675"/>
              <a:gd name="connsiteY3" fmla="*/ 22225 h 717550"/>
              <a:gd name="connsiteX4" fmla="*/ 574675 w 574675"/>
              <a:gd name="connsiteY4" fmla="*/ 0 h 717550"/>
              <a:gd name="connsiteX5" fmla="*/ 533400 w 574675"/>
              <a:gd name="connsiteY5" fmla="*/ 688975 h 717550"/>
              <a:gd name="connsiteX0" fmla="*/ 520700 w 561975"/>
              <a:gd name="connsiteY0" fmla="*/ 688975 h 717550"/>
              <a:gd name="connsiteX1" fmla="*/ 0 w 561975"/>
              <a:gd name="connsiteY1" fmla="*/ 717550 h 717550"/>
              <a:gd name="connsiteX2" fmla="*/ 22225 w 561975"/>
              <a:gd name="connsiteY2" fmla="*/ 22225 h 717550"/>
              <a:gd name="connsiteX3" fmla="*/ 561975 w 561975"/>
              <a:gd name="connsiteY3" fmla="*/ 0 h 717550"/>
              <a:gd name="connsiteX4" fmla="*/ 520700 w 561975"/>
              <a:gd name="connsiteY4" fmla="*/ 688975 h 717550"/>
              <a:gd name="connsiteX0" fmla="*/ 520700 w 561975"/>
              <a:gd name="connsiteY0" fmla="*/ 688975 h 717550"/>
              <a:gd name="connsiteX1" fmla="*/ 0 w 561975"/>
              <a:gd name="connsiteY1" fmla="*/ 717550 h 717550"/>
              <a:gd name="connsiteX2" fmla="*/ 57150 w 561975"/>
              <a:gd name="connsiteY2" fmla="*/ 25400 h 717550"/>
              <a:gd name="connsiteX3" fmla="*/ 561975 w 561975"/>
              <a:gd name="connsiteY3" fmla="*/ 0 h 717550"/>
              <a:gd name="connsiteX4" fmla="*/ 520700 w 561975"/>
              <a:gd name="connsiteY4" fmla="*/ 688975 h 717550"/>
              <a:gd name="connsiteX0" fmla="*/ 520700 w 561975"/>
              <a:gd name="connsiteY0" fmla="*/ 688975 h 717550"/>
              <a:gd name="connsiteX1" fmla="*/ 0 w 561975"/>
              <a:gd name="connsiteY1" fmla="*/ 717550 h 717550"/>
              <a:gd name="connsiteX2" fmla="*/ 34925 w 561975"/>
              <a:gd name="connsiteY2" fmla="*/ 28575 h 717550"/>
              <a:gd name="connsiteX3" fmla="*/ 561975 w 561975"/>
              <a:gd name="connsiteY3" fmla="*/ 0 h 717550"/>
              <a:gd name="connsiteX4" fmla="*/ 520700 w 561975"/>
              <a:gd name="connsiteY4" fmla="*/ 688975 h 717550"/>
              <a:gd name="connsiteX0" fmla="*/ 520700 w 552450"/>
              <a:gd name="connsiteY0" fmla="*/ 660400 h 688975"/>
              <a:gd name="connsiteX1" fmla="*/ 0 w 552450"/>
              <a:gd name="connsiteY1" fmla="*/ 688975 h 688975"/>
              <a:gd name="connsiteX2" fmla="*/ 34925 w 552450"/>
              <a:gd name="connsiteY2" fmla="*/ 0 h 688975"/>
              <a:gd name="connsiteX3" fmla="*/ 552450 w 552450"/>
              <a:gd name="connsiteY3" fmla="*/ 85725 h 688975"/>
              <a:gd name="connsiteX4" fmla="*/ 520700 w 552450"/>
              <a:gd name="connsiteY4" fmla="*/ 660400 h 688975"/>
              <a:gd name="connsiteX0" fmla="*/ 520700 w 552450"/>
              <a:gd name="connsiteY0" fmla="*/ 574675 h 603250"/>
              <a:gd name="connsiteX1" fmla="*/ 0 w 552450"/>
              <a:gd name="connsiteY1" fmla="*/ 603250 h 603250"/>
              <a:gd name="connsiteX2" fmla="*/ 34925 w 552450"/>
              <a:gd name="connsiteY2" fmla="*/ 28575 h 603250"/>
              <a:gd name="connsiteX3" fmla="*/ 552450 w 552450"/>
              <a:gd name="connsiteY3" fmla="*/ 0 h 603250"/>
              <a:gd name="connsiteX4" fmla="*/ 520700 w 552450"/>
              <a:gd name="connsiteY4" fmla="*/ 574675 h 603250"/>
              <a:gd name="connsiteX0" fmla="*/ 434975 w 552450"/>
              <a:gd name="connsiteY0" fmla="*/ 2082800 h 2082800"/>
              <a:gd name="connsiteX1" fmla="*/ 0 w 552450"/>
              <a:gd name="connsiteY1" fmla="*/ 603250 h 2082800"/>
              <a:gd name="connsiteX2" fmla="*/ 34925 w 552450"/>
              <a:gd name="connsiteY2" fmla="*/ 28575 h 2082800"/>
              <a:gd name="connsiteX3" fmla="*/ 552450 w 552450"/>
              <a:gd name="connsiteY3" fmla="*/ 0 h 2082800"/>
              <a:gd name="connsiteX4" fmla="*/ 434975 w 552450"/>
              <a:gd name="connsiteY4" fmla="*/ 2082800 h 2082800"/>
              <a:gd name="connsiteX0" fmla="*/ 517525 w 635000"/>
              <a:gd name="connsiteY0" fmla="*/ 2082800 h 2082800"/>
              <a:gd name="connsiteX1" fmla="*/ 0 w 635000"/>
              <a:gd name="connsiteY1" fmla="*/ 2076450 h 2082800"/>
              <a:gd name="connsiteX2" fmla="*/ 117475 w 635000"/>
              <a:gd name="connsiteY2" fmla="*/ 28575 h 2082800"/>
              <a:gd name="connsiteX3" fmla="*/ 635000 w 635000"/>
              <a:gd name="connsiteY3" fmla="*/ 0 h 2082800"/>
              <a:gd name="connsiteX4" fmla="*/ 517525 w 635000"/>
              <a:gd name="connsiteY4" fmla="*/ 2082800 h 2082800"/>
              <a:gd name="connsiteX0" fmla="*/ 523875 w 635000"/>
              <a:gd name="connsiteY0" fmla="*/ 2089150 h 2089150"/>
              <a:gd name="connsiteX1" fmla="*/ 0 w 635000"/>
              <a:gd name="connsiteY1" fmla="*/ 2076450 h 2089150"/>
              <a:gd name="connsiteX2" fmla="*/ 117475 w 635000"/>
              <a:gd name="connsiteY2" fmla="*/ 28575 h 2089150"/>
              <a:gd name="connsiteX3" fmla="*/ 635000 w 635000"/>
              <a:gd name="connsiteY3" fmla="*/ 0 h 2089150"/>
              <a:gd name="connsiteX4" fmla="*/ 523875 w 635000"/>
              <a:gd name="connsiteY4" fmla="*/ 2089150 h 2089150"/>
              <a:gd name="connsiteX0" fmla="*/ 523875 w 635000"/>
              <a:gd name="connsiteY0" fmla="*/ 2089150 h 2092325"/>
              <a:gd name="connsiteX1" fmla="*/ 0 w 635000"/>
              <a:gd name="connsiteY1" fmla="*/ 2092325 h 2092325"/>
              <a:gd name="connsiteX2" fmla="*/ 117475 w 635000"/>
              <a:gd name="connsiteY2" fmla="*/ 28575 h 2092325"/>
              <a:gd name="connsiteX3" fmla="*/ 635000 w 635000"/>
              <a:gd name="connsiteY3" fmla="*/ 0 h 2092325"/>
              <a:gd name="connsiteX4" fmla="*/ 523875 w 635000"/>
              <a:gd name="connsiteY4" fmla="*/ 2089150 h 2092325"/>
              <a:gd name="connsiteX0" fmla="*/ 523875 w 644525"/>
              <a:gd name="connsiteY0" fmla="*/ 2089150 h 2092325"/>
              <a:gd name="connsiteX1" fmla="*/ 0 w 644525"/>
              <a:gd name="connsiteY1" fmla="*/ 2092325 h 2092325"/>
              <a:gd name="connsiteX2" fmla="*/ 117475 w 644525"/>
              <a:gd name="connsiteY2" fmla="*/ 28575 h 2092325"/>
              <a:gd name="connsiteX3" fmla="*/ 644525 w 644525"/>
              <a:gd name="connsiteY3" fmla="*/ 0 h 2092325"/>
              <a:gd name="connsiteX4" fmla="*/ 523875 w 644525"/>
              <a:gd name="connsiteY4" fmla="*/ 2089150 h 2092325"/>
              <a:gd name="connsiteX0" fmla="*/ 523875 w 644525"/>
              <a:gd name="connsiteY0" fmla="*/ 2419966 h 2423141"/>
              <a:gd name="connsiteX1" fmla="*/ 0 w 644525"/>
              <a:gd name="connsiteY1" fmla="*/ 2423141 h 2423141"/>
              <a:gd name="connsiteX2" fmla="*/ 135672 w 644525"/>
              <a:gd name="connsiteY2" fmla="*/ 0 h 2423141"/>
              <a:gd name="connsiteX3" fmla="*/ 644525 w 644525"/>
              <a:gd name="connsiteY3" fmla="*/ 330816 h 2423141"/>
              <a:gd name="connsiteX4" fmla="*/ 523875 w 644525"/>
              <a:gd name="connsiteY4" fmla="*/ 2419966 h 2423141"/>
              <a:gd name="connsiteX0" fmla="*/ 3166992 w 3166992"/>
              <a:gd name="connsiteY0" fmla="*/ 2410868 h 2423141"/>
              <a:gd name="connsiteX1" fmla="*/ 0 w 3166992"/>
              <a:gd name="connsiteY1" fmla="*/ 2423141 h 2423141"/>
              <a:gd name="connsiteX2" fmla="*/ 135672 w 3166992"/>
              <a:gd name="connsiteY2" fmla="*/ 0 h 2423141"/>
              <a:gd name="connsiteX3" fmla="*/ 644525 w 3166992"/>
              <a:gd name="connsiteY3" fmla="*/ 330816 h 2423141"/>
              <a:gd name="connsiteX4" fmla="*/ 3166992 w 3166992"/>
              <a:gd name="connsiteY4" fmla="*/ 2410868 h 2423141"/>
              <a:gd name="connsiteX0" fmla="*/ 3166992 w 3178459"/>
              <a:gd name="connsiteY0" fmla="*/ 2703300 h 2715573"/>
              <a:gd name="connsiteX1" fmla="*/ 0 w 3178459"/>
              <a:gd name="connsiteY1" fmla="*/ 2715573 h 2715573"/>
              <a:gd name="connsiteX2" fmla="*/ 135672 w 3178459"/>
              <a:gd name="connsiteY2" fmla="*/ 292432 h 2715573"/>
              <a:gd name="connsiteX3" fmla="*/ 3178459 w 3178459"/>
              <a:gd name="connsiteY3" fmla="*/ 0 h 2715573"/>
              <a:gd name="connsiteX4" fmla="*/ 3166992 w 3178459"/>
              <a:gd name="connsiteY4" fmla="*/ 2703300 h 2715573"/>
              <a:gd name="connsiteX0" fmla="*/ 3166992 w 3178459"/>
              <a:gd name="connsiteY0" fmla="*/ 2703300 h 2715573"/>
              <a:gd name="connsiteX1" fmla="*/ 0 w 3178459"/>
              <a:gd name="connsiteY1" fmla="*/ 2715573 h 2715573"/>
              <a:gd name="connsiteX2" fmla="*/ 149320 w 3178459"/>
              <a:gd name="connsiteY2" fmla="*/ 137758 h 2715573"/>
              <a:gd name="connsiteX3" fmla="*/ 3178459 w 3178459"/>
              <a:gd name="connsiteY3" fmla="*/ 0 h 2715573"/>
              <a:gd name="connsiteX4" fmla="*/ 3166992 w 3178459"/>
              <a:gd name="connsiteY4" fmla="*/ 2703300 h 2715573"/>
              <a:gd name="connsiteX0" fmla="*/ 3166992 w 3187558"/>
              <a:gd name="connsiteY0" fmla="*/ 2857975 h 2870248"/>
              <a:gd name="connsiteX1" fmla="*/ 0 w 3187558"/>
              <a:gd name="connsiteY1" fmla="*/ 2870248 h 2870248"/>
              <a:gd name="connsiteX2" fmla="*/ 149320 w 3187558"/>
              <a:gd name="connsiteY2" fmla="*/ 292433 h 2870248"/>
              <a:gd name="connsiteX3" fmla="*/ 3187558 w 3187558"/>
              <a:gd name="connsiteY3" fmla="*/ 0 h 2870248"/>
              <a:gd name="connsiteX4" fmla="*/ 3166992 w 3187558"/>
              <a:gd name="connsiteY4" fmla="*/ 2857975 h 2870248"/>
              <a:gd name="connsiteX0" fmla="*/ 3166992 w 3174858"/>
              <a:gd name="connsiteY0" fmla="*/ 2851625 h 2863898"/>
              <a:gd name="connsiteX1" fmla="*/ 0 w 3174858"/>
              <a:gd name="connsiteY1" fmla="*/ 2863898 h 2863898"/>
              <a:gd name="connsiteX2" fmla="*/ 149320 w 3174858"/>
              <a:gd name="connsiteY2" fmla="*/ 286083 h 2863898"/>
              <a:gd name="connsiteX3" fmla="*/ 3174858 w 3174858"/>
              <a:gd name="connsiteY3" fmla="*/ 0 h 2863898"/>
              <a:gd name="connsiteX4" fmla="*/ 3166992 w 3174858"/>
              <a:gd name="connsiteY4" fmla="*/ 2851625 h 2863898"/>
              <a:gd name="connsiteX0" fmla="*/ 3159557 w 3167423"/>
              <a:gd name="connsiteY0" fmla="*/ 2851625 h 2851625"/>
              <a:gd name="connsiteX1" fmla="*/ 0 w 3167423"/>
              <a:gd name="connsiteY1" fmla="*/ 2849029 h 2851625"/>
              <a:gd name="connsiteX2" fmla="*/ 141885 w 3167423"/>
              <a:gd name="connsiteY2" fmla="*/ 286083 h 2851625"/>
              <a:gd name="connsiteX3" fmla="*/ 3167423 w 3167423"/>
              <a:gd name="connsiteY3" fmla="*/ 0 h 2851625"/>
              <a:gd name="connsiteX4" fmla="*/ 3159557 w 3167423"/>
              <a:gd name="connsiteY4" fmla="*/ 2851625 h 2851625"/>
              <a:gd name="connsiteX0" fmla="*/ 3152123 w 3159989"/>
              <a:gd name="connsiteY0" fmla="*/ 2851625 h 2871332"/>
              <a:gd name="connsiteX1" fmla="*/ 0 w 3159989"/>
              <a:gd name="connsiteY1" fmla="*/ 2871332 h 2871332"/>
              <a:gd name="connsiteX2" fmla="*/ 134451 w 3159989"/>
              <a:gd name="connsiteY2" fmla="*/ 286083 h 2871332"/>
              <a:gd name="connsiteX3" fmla="*/ 3159989 w 3159989"/>
              <a:gd name="connsiteY3" fmla="*/ 0 h 2871332"/>
              <a:gd name="connsiteX4" fmla="*/ 3152123 w 3159989"/>
              <a:gd name="connsiteY4" fmla="*/ 2851625 h 2871332"/>
              <a:gd name="connsiteX0" fmla="*/ 3137255 w 3145121"/>
              <a:gd name="connsiteY0" fmla="*/ 2851625 h 2863897"/>
              <a:gd name="connsiteX1" fmla="*/ 0 w 3145121"/>
              <a:gd name="connsiteY1" fmla="*/ 2863897 h 2863897"/>
              <a:gd name="connsiteX2" fmla="*/ 119583 w 3145121"/>
              <a:gd name="connsiteY2" fmla="*/ 286083 h 2863897"/>
              <a:gd name="connsiteX3" fmla="*/ 3145121 w 3145121"/>
              <a:gd name="connsiteY3" fmla="*/ 0 h 2863897"/>
              <a:gd name="connsiteX4" fmla="*/ 3137255 w 3145121"/>
              <a:gd name="connsiteY4" fmla="*/ 2851625 h 2863897"/>
              <a:gd name="connsiteX0" fmla="*/ 3181705 w 3189571"/>
              <a:gd name="connsiteY0" fmla="*/ 2851625 h 2857547"/>
              <a:gd name="connsiteX1" fmla="*/ 0 w 3189571"/>
              <a:gd name="connsiteY1" fmla="*/ 2857547 h 2857547"/>
              <a:gd name="connsiteX2" fmla="*/ 164033 w 3189571"/>
              <a:gd name="connsiteY2" fmla="*/ 286083 h 2857547"/>
              <a:gd name="connsiteX3" fmla="*/ 3189571 w 3189571"/>
              <a:gd name="connsiteY3" fmla="*/ 0 h 2857547"/>
              <a:gd name="connsiteX4" fmla="*/ 3181705 w 3189571"/>
              <a:gd name="connsiteY4" fmla="*/ 2851625 h 2857547"/>
              <a:gd name="connsiteX0" fmla="*/ 3181705 w 3189571"/>
              <a:gd name="connsiteY0" fmla="*/ 2851625 h 2851625"/>
              <a:gd name="connsiteX1" fmla="*/ 0 w 3189571"/>
              <a:gd name="connsiteY1" fmla="*/ 2851197 h 2851625"/>
              <a:gd name="connsiteX2" fmla="*/ 164033 w 3189571"/>
              <a:gd name="connsiteY2" fmla="*/ 286083 h 2851625"/>
              <a:gd name="connsiteX3" fmla="*/ 3189571 w 3189571"/>
              <a:gd name="connsiteY3" fmla="*/ 0 h 2851625"/>
              <a:gd name="connsiteX4" fmla="*/ 3181705 w 3189571"/>
              <a:gd name="connsiteY4" fmla="*/ 2851625 h 2851625"/>
              <a:gd name="connsiteX0" fmla="*/ 3178530 w 3186396"/>
              <a:gd name="connsiteY0" fmla="*/ 2851625 h 2860722"/>
              <a:gd name="connsiteX1" fmla="*/ 0 w 3186396"/>
              <a:gd name="connsiteY1" fmla="*/ 2860722 h 2860722"/>
              <a:gd name="connsiteX2" fmla="*/ 160858 w 3186396"/>
              <a:gd name="connsiteY2" fmla="*/ 286083 h 2860722"/>
              <a:gd name="connsiteX3" fmla="*/ 3186396 w 3186396"/>
              <a:gd name="connsiteY3" fmla="*/ 0 h 2860722"/>
              <a:gd name="connsiteX4" fmla="*/ 3178530 w 3186396"/>
              <a:gd name="connsiteY4" fmla="*/ 2851625 h 2860722"/>
              <a:gd name="connsiteX0" fmla="*/ 3188055 w 3195921"/>
              <a:gd name="connsiteY0" fmla="*/ 2851625 h 2857547"/>
              <a:gd name="connsiteX1" fmla="*/ 0 w 3195921"/>
              <a:gd name="connsiteY1" fmla="*/ 2857547 h 2857547"/>
              <a:gd name="connsiteX2" fmla="*/ 170383 w 3195921"/>
              <a:gd name="connsiteY2" fmla="*/ 286083 h 2857547"/>
              <a:gd name="connsiteX3" fmla="*/ 3195921 w 3195921"/>
              <a:gd name="connsiteY3" fmla="*/ 0 h 2857547"/>
              <a:gd name="connsiteX4" fmla="*/ 3188055 w 3195921"/>
              <a:gd name="connsiteY4" fmla="*/ 2851625 h 285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921" h="2857547">
                <a:moveTo>
                  <a:pt x="3188055" y="2851625"/>
                </a:moveTo>
                <a:lnTo>
                  <a:pt x="0" y="2857547"/>
                </a:lnTo>
                <a:lnTo>
                  <a:pt x="170383" y="286083"/>
                </a:lnTo>
                <a:lnTo>
                  <a:pt x="3195921" y="0"/>
                </a:lnTo>
                <a:cubicBezTo>
                  <a:pt x="3192099" y="901100"/>
                  <a:pt x="3191877" y="1950525"/>
                  <a:pt x="3188055" y="2851625"/>
                </a:cubicBezTo>
                <a:close/>
              </a:path>
            </a:pathLst>
          </a:custGeom>
          <a:solidFill>
            <a:srgbClr val="FF6B74"/>
          </a:solidFill>
          <a:ln w="25400" cap="flat" cmpd="sng" algn="ctr">
            <a:solidFill>
              <a:sysClr val="windowText" lastClr="000000"/>
            </a:solidFill>
            <a:prstDash val="dash"/>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2" name="Freeform 66">
            <a:extLst>
              <a:ext uri="{FF2B5EF4-FFF2-40B4-BE49-F238E27FC236}">
                <a16:creationId xmlns:a16="http://schemas.microsoft.com/office/drawing/2014/main" id="{3BABC27B-4D4C-C57D-CF0E-D088E618F349}"/>
              </a:ext>
            </a:extLst>
          </p:cNvPr>
          <p:cNvSpPr/>
          <p:nvPr/>
        </p:nvSpPr>
        <p:spPr>
          <a:xfrm>
            <a:off x="4466087" y="2331256"/>
            <a:ext cx="3257721" cy="2810457"/>
          </a:xfrm>
          <a:custGeom>
            <a:avLst/>
            <a:gdLst>
              <a:gd name="connsiteX0" fmla="*/ 162045 w 3495554"/>
              <a:gd name="connsiteY0" fmla="*/ 289367 h 3171463"/>
              <a:gd name="connsiteX1" fmla="*/ 0 w 3495554"/>
              <a:gd name="connsiteY1" fmla="*/ 3171463 h 3171463"/>
              <a:gd name="connsiteX2" fmla="*/ 3495554 w 3495554"/>
              <a:gd name="connsiteY2" fmla="*/ 3171463 h 3171463"/>
              <a:gd name="connsiteX3" fmla="*/ 3495554 w 3495554"/>
              <a:gd name="connsiteY3" fmla="*/ 0 h 3171463"/>
              <a:gd name="connsiteX4" fmla="*/ 162045 w 3495554"/>
              <a:gd name="connsiteY4" fmla="*/ 289367 h 31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554" h="3171463">
                <a:moveTo>
                  <a:pt x="162045" y="289367"/>
                </a:moveTo>
                <a:lnTo>
                  <a:pt x="0" y="3171463"/>
                </a:lnTo>
                <a:lnTo>
                  <a:pt x="3495554" y="3171463"/>
                </a:lnTo>
                <a:lnTo>
                  <a:pt x="3495554" y="0"/>
                </a:lnTo>
                <a:lnTo>
                  <a:pt x="162045" y="289367"/>
                </a:lnTo>
                <a:close/>
              </a:path>
            </a:pathLst>
          </a:custGeom>
          <a:solidFill>
            <a:srgbClr val="3C6FFF"/>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3" name="Straight Connector 222">
            <a:extLst>
              <a:ext uri="{FF2B5EF4-FFF2-40B4-BE49-F238E27FC236}">
                <a16:creationId xmlns:a16="http://schemas.microsoft.com/office/drawing/2014/main" id="{07B22BA7-3C23-3A1A-8A04-3061E735EA3C}"/>
              </a:ext>
            </a:extLst>
          </p:cNvPr>
          <p:cNvCxnSpPr>
            <a:cxnSpLocks/>
          </p:cNvCxnSpPr>
          <p:nvPr/>
        </p:nvCxnSpPr>
        <p:spPr>
          <a:xfrm flipV="1">
            <a:off x="5305770" y="2517884"/>
            <a:ext cx="120674" cy="2626855"/>
          </a:xfrm>
          <a:prstGeom prst="line">
            <a:avLst/>
          </a:prstGeom>
          <a:noFill/>
          <a:ln w="25400" cap="flat" cmpd="sng" algn="ctr">
            <a:solidFill>
              <a:sysClr val="windowText" lastClr="000000"/>
            </a:solidFill>
            <a:prstDash val="solid"/>
          </a:ln>
          <a:effectLst/>
        </p:spPr>
      </p:cxnSp>
      <p:cxnSp>
        <p:nvCxnSpPr>
          <p:cNvPr id="224" name="Straight Connector 223">
            <a:extLst>
              <a:ext uri="{FF2B5EF4-FFF2-40B4-BE49-F238E27FC236}">
                <a16:creationId xmlns:a16="http://schemas.microsoft.com/office/drawing/2014/main" id="{2CD5E32C-BC65-5003-F16A-9B9D6CBB7123}"/>
              </a:ext>
            </a:extLst>
          </p:cNvPr>
          <p:cNvCxnSpPr>
            <a:cxnSpLocks/>
          </p:cNvCxnSpPr>
          <p:nvPr/>
        </p:nvCxnSpPr>
        <p:spPr>
          <a:xfrm flipV="1">
            <a:off x="6453439" y="2432346"/>
            <a:ext cx="50004" cy="2715420"/>
          </a:xfrm>
          <a:prstGeom prst="line">
            <a:avLst/>
          </a:prstGeom>
          <a:noFill/>
          <a:ln w="25400" cap="flat" cmpd="sng" algn="ctr">
            <a:solidFill>
              <a:sysClr val="windowText" lastClr="000000"/>
            </a:solidFill>
            <a:prstDash val="solid"/>
          </a:ln>
          <a:effectLst/>
        </p:spPr>
      </p:cxnSp>
      <p:cxnSp>
        <p:nvCxnSpPr>
          <p:cNvPr id="225" name="Straight Connector 224">
            <a:extLst>
              <a:ext uri="{FF2B5EF4-FFF2-40B4-BE49-F238E27FC236}">
                <a16:creationId xmlns:a16="http://schemas.microsoft.com/office/drawing/2014/main" id="{90B03661-E185-C13F-7BE0-F6D0CCC336C0}"/>
              </a:ext>
            </a:extLst>
          </p:cNvPr>
          <p:cNvCxnSpPr>
            <a:cxnSpLocks/>
          </p:cNvCxnSpPr>
          <p:nvPr/>
        </p:nvCxnSpPr>
        <p:spPr>
          <a:xfrm flipV="1">
            <a:off x="4563289" y="3077767"/>
            <a:ext cx="3160519" cy="211087"/>
          </a:xfrm>
          <a:prstGeom prst="line">
            <a:avLst/>
          </a:prstGeom>
          <a:noFill/>
          <a:ln w="25400" cap="flat" cmpd="sng" algn="ctr">
            <a:solidFill>
              <a:sysClr val="windowText" lastClr="000000"/>
            </a:solidFill>
            <a:prstDash val="solid"/>
          </a:ln>
          <a:effectLst/>
        </p:spPr>
      </p:cxnSp>
      <p:cxnSp>
        <p:nvCxnSpPr>
          <p:cNvPr id="226" name="Straight Connector 225">
            <a:extLst>
              <a:ext uri="{FF2B5EF4-FFF2-40B4-BE49-F238E27FC236}">
                <a16:creationId xmlns:a16="http://schemas.microsoft.com/office/drawing/2014/main" id="{5955D9AF-7960-C46C-AAEF-715FAC1850D2}"/>
              </a:ext>
            </a:extLst>
          </p:cNvPr>
          <p:cNvCxnSpPr>
            <a:cxnSpLocks/>
          </p:cNvCxnSpPr>
          <p:nvPr/>
        </p:nvCxnSpPr>
        <p:spPr>
          <a:xfrm flipV="1">
            <a:off x="4520519" y="4010907"/>
            <a:ext cx="3203287" cy="131601"/>
          </a:xfrm>
          <a:prstGeom prst="line">
            <a:avLst/>
          </a:prstGeom>
          <a:noFill/>
          <a:ln w="25400" cap="flat" cmpd="sng" algn="ctr">
            <a:solidFill>
              <a:sysClr val="windowText" lastClr="000000"/>
            </a:solidFill>
            <a:prstDash val="solid"/>
          </a:ln>
          <a:effectLst/>
        </p:spPr>
      </p:cxnSp>
      <p:cxnSp>
        <p:nvCxnSpPr>
          <p:cNvPr id="227" name="Straight Connector 226">
            <a:extLst>
              <a:ext uri="{FF2B5EF4-FFF2-40B4-BE49-F238E27FC236}">
                <a16:creationId xmlns:a16="http://schemas.microsoft.com/office/drawing/2014/main" id="{D273C78D-4D6A-4B6C-9DB2-51AE8D447EF0}"/>
              </a:ext>
            </a:extLst>
          </p:cNvPr>
          <p:cNvCxnSpPr>
            <a:cxnSpLocks/>
          </p:cNvCxnSpPr>
          <p:nvPr/>
        </p:nvCxnSpPr>
        <p:spPr>
          <a:xfrm flipH="1">
            <a:off x="3941195" y="3288854"/>
            <a:ext cx="622094" cy="33862"/>
          </a:xfrm>
          <a:prstGeom prst="line">
            <a:avLst/>
          </a:prstGeom>
          <a:noFill/>
          <a:ln w="25400" cap="flat" cmpd="sng" algn="ctr">
            <a:solidFill>
              <a:sysClr val="windowText" lastClr="000000"/>
            </a:solidFill>
            <a:prstDash val="dash"/>
          </a:ln>
          <a:effectLst/>
        </p:spPr>
      </p:cxnSp>
      <p:cxnSp>
        <p:nvCxnSpPr>
          <p:cNvPr id="228" name="Straight Connector 227">
            <a:extLst>
              <a:ext uri="{FF2B5EF4-FFF2-40B4-BE49-F238E27FC236}">
                <a16:creationId xmlns:a16="http://schemas.microsoft.com/office/drawing/2014/main" id="{8F6DCFC9-426C-CD11-1D4F-E83D2F18A16E}"/>
              </a:ext>
            </a:extLst>
          </p:cNvPr>
          <p:cNvCxnSpPr>
            <a:cxnSpLocks/>
          </p:cNvCxnSpPr>
          <p:nvPr/>
        </p:nvCxnSpPr>
        <p:spPr>
          <a:xfrm flipH="1">
            <a:off x="3873773" y="4144512"/>
            <a:ext cx="662233" cy="29438"/>
          </a:xfrm>
          <a:prstGeom prst="line">
            <a:avLst/>
          </a:prstGeom>
          <a:noFill/>
          <a:ln w="25400" cap="flat" cmpd="sng" algn="ctr">
            <a:solidFill>
              <a:sysClr val="windowText" lastClr="000000"/>
            </a:solidFill>
            <a:prstDash val="dash"/>
          </a:ln>
          <a:effectLst/>
        </p:spPr>
      </p:cxnSp>
      <p:cxnSp>
        <p:nvCxnSpPr>
          <p:cNvPr id="229" name="Straight Connector 228">
            <a:extLst>
              <a:ext uri="{FF2B5EF4-FFF2-40B4-BE49-F238E27FC236}">
                <a16:creationId xmlns:a16="http://schemas.microsoft.com/office/drawing/2014/main" id="{5BBF9465-2DC7-CC53-2D04-EDE10E98CBD8}"/>
              </a:ext>
            </a:extLst>
          </p:cNvPr>
          <p:cNvCxnSpPr>
            <a:cxnSpLocks/>
          </p:cNvCxnSpPr>
          <p:nvPr/>
        </p:nvCxnSpPr>
        <p:spPr>
          <a:xfrm flipH="1">
            <a:off x="5427293" y="1902170"/>
            <a:ext cx="27215" cy="669720"/>
          </a:xfrm>
          <a:prstGeom prst="line">
            <a:avLst/>
          </a:prstGeom>
          <a:noFill/>
          <a:ln w="25400" cap="flat" cmpd="sng" algn="ctr">
            <a:solidFill>
              <a:sysClr val="windowText" lastClr="000000"/>
            </a:solidFill>
            <a:prstDash val="dash"/>
          </a:ln>
          <a:effectLst/>
        </p:spPr>
      </p:cxnSp>
      <p:cxnSp>
        <p:nvCxnSpPr>
          <p:cNvPr id="230" name="Straight Connector 229">
            <a:extLst>
              <a:ext uri="{FF2B5EF4-FFF2-40B4-BE49-F238E27FC236}">
                <a16:creationId xmlns:a16="http://schemas.microsoft.com/office/drawing/2014/main" id="{1FA3926F-2483-986F-4203-51695665A605}"/>
              </a:ext>
            </a:extLst>
          </p:cNvPr>
          <p:cNvCxnSpPr>
            <a:cxnSpLocks/>
          </p:cNvCxnSpPr>
          <p:nvPr/>
        </p:nvCxnSpPr>
        <p:spPr>
          <a:xfrm flipH="1">
            <a:off x="6503440" y="1759596"/>
            <a:ext cx="20230" cy="672747"/>
          </a:xfrm>
          <a:prstGeom prst="line">
            <a:avLst/>
          </a:prstGeom>
          <a:noFill/>
          <a:ln w="25400" cap="flat" cmpd="sng" algn="ctr">
            <a:solidFill>
              <a:sysClr val="windowText" lastClr="000000"/>
            </a:solidFill>
            <a:prstDash val="dash"/>
          </a:ln>
          <a:effectLst/>
        </p:spPr>
      </p:cxnSp>
      <p:sp>
        <p:nvSpPr>
          <p:cNvPr id="231" name="Freeform 77">
            <a:extLst>
              <a:ext uri="{FF2B5EF4-FFF2-40B4-BE49-F238E27FC236}">
                <a16:creationId xmlns:a16="http://schemas.microsoft.com/office/drawing/2014/main" id="{FC8E5163-6F81-E0E9-865D-9249801E1790}"/>
              </a:ext>
            </a:extLst>
          </p:cNvPr>
          <p:cNvSpPr/>
          <p:nvPr/>
        </p:nvSpPr>
        <p:spPr>
          <a:xfrm>
            <a:off x="3974831" y="1941772"/>
            <a:ext cx="673821" cy="705940"/>
          </a:xfrm>
          <a:custGeom>
            <a:avLst/>
            <a:gdLst>
              <a:gd name="connsiteX0" fmla="*/ 33130 w 556591"/>
              <a:gd name="connsiteY0" fmla="*/ 33130 h 576469"/>
              <a:gd name="connsiteX1" fmla="*/ 556591 w 556591"/>
              <a:gd name="connsiteY1" fmla="*/ 0 h 576469"/>
              <a:gd name="connsiteX2" fmla="*/ 523461 w 556591"/>
              <a:gd name="connsiteY2" fmla="*/ 543339 h 576469"/>
              <a:gd name="connsiteX3" fmla="*/ 0 w 556591"/>
              <a:gd name="connsiteY3" fmla="*/ 576469 h 576469"/>
              <a:gd name="connsiteX4" fmla="*/ 33130 w 556591"/>
              <a:gd name="connsiteY4" fmla="*/ 33130 h 576469"/>
              <a:gd name="connsiteX0" fmla="*/ 33130 w 556591"/>
              <a:gd name="connsiteY0" fmla="*/ 33130 h 576469"/>
              <a:gd name="connsiteX1" fmla="*/ 556591 w 556591"/>
              <a:gd name="connsiteY1" fmla="*/ 0 h 576469"/>
              <a:gd name="connsiteX2" fmla="*/ 532986 w 556591"/>
              <a:gd name="connsiteY2" fmla="*/ 530639 h 576469"/>
              <a:gd name="connsiteX3" fmla="*/ 0 w 556591"/>
              <a:gd name="connsiteY3" fmla="*/ 576469 h 576469"/>
              <a:gd name="connsiteX4" fmla="*/ 33130 w 556591"/>
              <a:gd name="connsiteY4" fmla="*/ 33130 h 576469"/>
              <a:gd name="connsiteX0" fmla="*/ 26780 w 550241"/>
              <a:gd name="connsiteY0" fmla="*/ 33130 h 563769"/>
              <a:gd name="connsiteX1" fmla="*/ 550241 w 550241"/>
              <a:gd name="connsiteY1" fmla="*/ 0 h 563769"/>
              <a:gd name="connsiteX2" fmla="*/ 526636 w 550241"/>
              <a:gd name="connsiteY2" fmla="*/ 530639 h 563769"/>
              <a:gd name="connsiteX3" fmla="*/ 0 w 550241"/>
              <a:gd name="connsiteY3" fmla="*/ 563769 h 563769"/>
              <a:gd name="connsiteX4" fmla="*/ 26780 w 550241"/>
              <a:gd name="connsiteY4" fmla="*/ 33130 h 563769"/>
              <a:gd name="connsiteX0" fmla="*/ 20430 w 543891"/>
              <a:gd name="connsiteY0" fmla="*/ 33130 h 573294"/>
              <a:gd name="connsiteX1" fmla="*/ 543891 w 543891"/>
              <a:gd name="connsiteY1" fmla="*/ 0 h 573294"/>
              <a:gd name="connsiteX2" fmla="*/ 520286 w 543891"/>
              <a:gd name="connsiteY2" fmla="*/ 530639 h 573294"/>
              <a:gd name="connsiteX3" fmla="*/ 0 w 543891"/>
              <a:gd name="connsiteY3" fmla="*/ 573294 h 573294"/>
              <a:gd name="connsiteX4" fmla="*/ 20430 w 543891"/>
              <a:gd name="connsiteY4" fmla="*/ 33130 h 573294"/>
              <a:gd name="connsiteX0" fmla="*/ 26780 w 550241"/>
              <a:gd name="connsiteY0" fmla="*/ 33130 h 560594"/>
              <a:gd name="connsiteX1" fmla="*/ 550241 w 550241"/>
              <a:gd name="connsiteY1" fmla="*/ 0 h 560594"/>
              <a:gd name="connsiteX2" fmla="*/ 526636 w 550241"/>
              <a:gd name="connsiteY2" fmla="*/ 530639 h 560594"/>
              <a:gd name="connsiteX3" fmla="*/ 0 w 550241"/>
              <a:gd name="connsiteY3" fmla="*/ 560594 h 560594"/>
              <a:gd name="connsiteX4" fmla="*/ 26780 w 550241"/>
              <a:gd name="connsiteY4" fmla="*/ 33130 h 560594"/>
              <a:gd name="connsiteX0" fmla="*/ 14080 w 537541"/>
              <a:gd name="connsiteY0" fmla="*/ 33130 h 573294"/>
              <a:gd name="connsiteX1" fmla="*/ 537541 w 537541"/>
              <a:gd name="connsiteY1" fmla="*/ 0 h 573294"/>
              <a:gd name="connsiteX2" fmla="*/ 513936 w 537541"/>
              <a:gd name="connsiteY2" fmla="*/ 530639 h 573294"/>
              <a:gd name="connsiteX3" fmla="*/ 0 w 537541"/>
              <a:gd name="connsiteY3" fmla="*/ 573294 h 573294"/>
              <a:gd name="connsiteX4" fmla="*/ 14080 w 537541"/>
              <a:gd name="connsiteY4" fmla="*/ 33130 h 573294"/>
              <a:gd name="connsiteX0" fmla="*/ 26780 w 550241"/>
              <a:gd name="connsiteY0" fmla="*/ 33130 h 576469"/>
              <a:gd name="connsiteX1" fmla="*/ 550241 w 550241"/>
              <a:gd name="connsiteY1" fmla="*/ 0 h 576469"/>
              <a:gd name="connsiteX2" fmla="*/ 526636 w 550241"/>
              <a:gd name="connsiteY2" fmla="*/ 530639 h 576469"/>
              <a:gd name="connsiteX3" fmla="*/ 0 w 550241"/>
              <a:gd name="connsiteY3" fmla="*/ 576469 h 576469"/>
              <a:gd name="connsiteX4" fmla="*/ 26780 w 550241"/>
              <a:gd name="connsiteY4" fmla="*/ 33130 h 57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41" h="576469">
                <a:moveTo>
                  <a:pt x="26780" y="33130"/>
                </a:moveTo>
                <a:lnTo>
                  <a:pt x="550241" y="0"/>
                </a:lnTo>
                <a:lnTo>
                  <a:pt x="526636" y="530639"/>
                </a:lnTo>
                <a:lnTo>
                  <a:pt x="0" y="576469"/>
                </a:lnTo>
                <a:lnTo>
                  <a:pt x="26780" y="33130"/>
                </a:lnTo>
                <a:close/>
              </a:path>
            </a:pathLst>
          </a:custGeom>
          <a:pattFill prst="wdDnDiag">
            <a:fgClr>
              <a:sysClr val="windowText" lastClr="000000"/>
            </a:fgClr>
            <a:bgClr>
              <a:sysClr val="window" lastClr="FFFFFF"/>
            </a:bgClr>
          </a:pattFill>
          <a:ln w="50800" cap="flat" cmpd="sng" algn="ctr">
            <a:solidFill>
              <a:sysClr val="windowText" lastClr="000000"/>
            </a:solidFill>
            <a:prstDash val="sysDot"/>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232" name="Group 231">
            <a:extLst>
              <a:ext uri="{FF2B5EF4-FFF2-40B4-BE49-F238E27FC236}">
                <a16:creationId xmlns:a16="http://schemas.microsoft.com/office/drawing/2014/main" id="{D918D783-7672-6CAE-6CDD-10D61B1CF6AB}"/>
              </a:ext>
            </a:extLst>
          </p:cNvPr>
          <p:cNvGrpSpPr/>
          <p:nvPr/>
        </p:nvGrpSpPr>
        <p:grpSpPr>
          <a:xfrm>
            <a:off x="7979217" y="3630291"/>
            <a:ext cx="4115796" cy="2924994"/>
            <a:chOff x="8060252" y="3833820"/>
            <a:chExt cx="4115796" cy="2924994"/>
          </a:xfrm>
        </p:grpSpPr>
        <mc:AlternateContent xmlns:mc="http://schemas.openxmlformats.org/markup-compatibility/2006" xmlns:a14="http://schemas.microsoft.com/office/drawing/2010/main">
          <mc:Choice Requires="a14">
            <p:sp>
              <p:nvSpPr>
                <p:cNvPr id="233" name="TextBox 55">
                  <a:extLst>
                    <a:ext uri="{FF2B5EF4-FFF2-40B4-BE49-F238E27FC236}">
                      <a16:creationId xmlns:a16="http://schemas.microsoft.com/office/drawing/2014/main" id="{865232E0-21D3-9DFA-71CA-5EBECB6BC9EF}"/>
                    </a:ext>
                  </a:extLst>
                </p:cNvPr>
                <p:cNvSpPr txBox="1"/>
                <p:nvPr/>
              </p:nvSpPr>
              <p:spPr>
                <a:xfrm>
                  <a:off x="8153121" y="4407148"/>
                  <a:ext cx="3985030" cy="711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0,2</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1,2</m:t>
                                    </m:r>
                                  </m:sub>
                                </m:sSub>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0,0</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e>
                            </m:d>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den>
                        </m:f>
                      </m:oMath>
                    </m:oMathPara>
                  </a14:m>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mc:Choice>
          <mc:Fallback xmlns="">
            <p:sp>
              <p:nvSpPr>
                <p:cNvPr id="48" name="TextBox 55">
                  <a:extLst>
                    <a:ext uri="{FF2B5EF4-FFF2-40B4-BE49-F238E27FC236}">
                      <a16:creationId xmlns:a16="http://schemas.microsoft.com/office/drawing/2014/main" id="{2C63EA66-8921-054A-B450-EE87F995909B}"/>
                    </a:ext>
                  </a:extLst>
                </p:cNvPr>
                <p:cNvSpPr txBox="1">
                  <a:spLocks noRot="1" noChangeAspect="1" noMove="1" noResize="1" noEditPoints="1" noAdjustHandles="1" noChangeArrowheads="1" noChangeShapeType="1" noTextEdit="1"/>
                </p:cNvSpPr>
                <p:nvPr/>
              </p:nvSpPr>
              <p:spPr>
                <a:xfrm>
                  <a:off x="8153121" y="4407148"/>
                  <a:ext cx="3985030" cy="711220"/>
                </a:xfrm>
                <a:prstGeom prst="rect">
                  <a:avLst/>
                </a:prstGeom>
                <a:blipFill>
                  <a:blip r:embed="rId3"/>
                  <a:stretch>
                    <a:fillRect/>
                  </a:stretch>
                </a:blipFill>
              </p:spPr>
              <p:txBody>
                <a:bodyPr/>
                <a:lstStyle/>
                <a:p>
                  <a:r>
                    <a:rPr lang="en-US">
                      <a:noFill/>
                    </a:rPr>
                    <a:t> </a:t>
                  </a:r>
                </a:p>
              </p:txBody>
            </p:sp>
          </mc:Fallback>
        </mc:AlternateContent>
        <p:sp>
          <p:nvSpPr>
            <p:cNvPr id="234" name="TextBox 56">
              <a:extLst>
                <a:ext uri="{FF2B5EF4-FFF2-40B4-BE49-F238E27FC236}">
                  <a16:creationId xmlns:a16="http://schemas.microsoft.com/office/drawing/2014/main" id="{C6C7D9BC-7AE6-3375-8429-19711519769C}"/>
                </a:ext>
              </a:extLst>
            </p:cNvPr>
            <p:cNvSpPr txBox="1"/>
            <p:nvPr/>
          </p:nvSpPr>
          <p:spPr>
            <a:xfrm>
              <a:off x="8060252" y="5118100"/>
              <a:ext cx="4115796" cy="1640714"/>
            </a:xfrm>
            <a:prstGeom prst="rect">
              <a:avLst/>
            </a:prstGeom>
            <a:noFill/>
          </p:spPr>
          <p:txBody>
            <a:bodyPr wrap="square" rtlCol="0">
              <a:normAutofit fontScale="92500" lnSpcReduction="10000"/>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Cells (0,2) and (1,0) specified by boundary conditions</a:t>
              </a:r>
            </a:p>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Cell (0,0) is undefined</a:t>
              </a:r>
            </a:p>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Caused instability as wall spacing was reduced</a:t>
              </a:r>
            </a:p>
          </p:txBody>
        </p:sp>
        <p:sp>
          <p:nvSpPr>
            <p:cNvPr id="235" name="TextBox 95">
              <a:extLst>
                <a:ext uri="{FF2B5EF4-FFF2-40B4-BE49-F238E27FC236}">
                  <a16:creationId xmlns:a16="http://schemas.microsoft.com/office/drawing/2014/main" id="{CD33BA32-6A1E-8F7C-0A32-64B8041EF4AF}"/>
                </a:ext>
              </a:extLst>
            </p:cNvPr>
            <p:cNvSpPr txBox="1"/>
            <p:nvPr/>
          </p:nvSpPr>
          <p:spPr>
            <a:xfrm>
              <a:off x="8734546" y="3833820"/>
              <a:ext cx="3001143"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Times" panose="02020603050405020304" pitchFamily="18" charset="0"/>
                  <a:ea typeface="+mn-ea"/>
                  <a:cs typeface="+mn-cs"/>
                </a:rPr>
                <a:t>Edge tangent gradients</a:t>
              </a:r>
            </a:p>
          </p:txBody>
        </p:sp>
      </p:grpSp>
      <p:grpSp>
        <p:nvGrpSpPr>
          <p:cNvPr id="236" name="Group 235">
            <a:extLst>
              <a:ext uri="{FF2B5EF4-FFF2-40B4-BE49-F238E27FC236}">
                <a16:creationId xmlns:a16="http://schemas.microsoft.com/office/drawing/2014/main" id="{97EAD63E-4CA5-EBA2-9AF9-0BA7807CAD05}"/>
              </a:ext>
            </a:extLst>
          </p:cNvPr>
          <p:cNvGrpSpPr/>
          <p:nvPr/>
        </p:nvGrpSpPr>
        <p:grpSpPr>
          <a:xfrm>
            <a:off x="81556" y="839293"/>
            <a:ext cx="3483721" cy="2551279"/>
            <a:chOff x="162591" y="1042822"/>
            <a:chExt cx="3483721" cy="2551279"/>
          </a:xfrm>
        </p:grpSpPr>
        <p:sp>
          <p:nvSpPr>
            <p:cNvPr id="237" name="TextBox 19">
              <a:extLst>
                <a:ext uri="{FF2B5EF4-FFF2-40B4-BE49-F238E27FC236}">
                  <a16:creationId xmlns:a16="http://schemas.microsoft.com/office/drawing/2014/main" id="{444A0436-22FD-5019-66F2-B71C1D2BF053}"/>
                </a:ext>
              </a:extLst>
            </p:cNvPr>
            <p:cNvSpPr txBox="1"/>
            <p:nvPr/>
          </p:nvSpPr>
          <p:spPr>
            <a:xfrm>
              <a:off x="799901" y="1042822"/>
              <a:ext cx="2327881"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Times" panose="02020603050405020304" pitchFamily="18" charset="0"/>
                  <a:ea typeface="+mn-ea"/>
                  <a:cs typeface="+mn-cs"/>
                </a:rPr>
                <a:t>Normal gradients</a:t>
              </a:r>
            </a:p>
          </p:txBody>
        </p:sp>
        <mc:AlternateContent xmlns:mc="http://schemas.openxmlformats.org/markup-compatibility/2006" xmlns:a14="http://schemas.microsoft.com/office/drawing/2010/main">
          <mc:Choice Requires="a14">
            <p:sp>
              <p:nvSpPr>
                <p:cNvPr id="238" name="TextBox 49">
                  <a:extLst>
                    <a:ext uri="{FF2B5EF4-FFF2-40B4-BE49-F238E27FC236}">
                      <a16:creationId xmlns:a16="http://schemas.microsoft.com/office/drawing/2014/main" id="{AA10136C-9031-3A7D-E53D-C9E75FC30DC7}"/>
                    </a:ext>
                  </a:extLst>
                </p:cNvPr>
                <p:cNvSpPr txBox="1"/>
                <p:nvPr/>
              </p:nvSpPr>
              <p:spPr>
                <a:xfrm>
                  <a:off x="824629" y="1538329"/>
                  <a:ext cx="2097507" cy="61901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den>
                        </m:f>
                      </m:oMath>
                    </m:oMathPara>
                  </a14:m>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mc:Choice>
          <mc:Fallback xmlns="">
            <p:sp>
              <p:nvSpPr>
                <p:cNvPr id="46" name="TextBox 49">
                  <a:extLst>
                    <a:ext uri="{FF2B5EF4-FFF2-40B4-BE49-F238E27FC236}">
                      <a16:creationId xmlns:a16="http://schemas.microsoft.com/office/drawing/2014/main" id="{92F590F4-7FCF-A845-A56B-B9DFBE244AE3}"/>
                    </a:ext>
                  </a:extLst>
                </p:cNvPr>
                <p:cNvSpPr txBox="1">
                  <a:spLocks noRot="1" noChangeAspect="1" noMove="1" noResize="1" noEditPoints="1" noAdjustHandles="1" noChangeArrowheads="1" noChangeShapeType="1" noTextEdit="1"/>
                </p:cNvSpPr>
                <p:nvPr/>
              </p:nvSpPr>
              <p:spPr>
                <a:xfrm>
                  <a:off x="824629" y="1538329"/>
                  <a:ext cx="2097507" cy="619016"/>
                </a:xfrm>
                <a:prstGeom prst="rect">
                  <a:avLst/>
                </a:prstGeom>
                <a:blipFill>
                  <a:blip r:embed="rId4"/>
                  <a:stretch>
                    <a:fillRect/>
                  </a:stretch>
                </a:blipFill>
              </p:spPr>
              <p:txBody>
                <a:bodyPr/>
                <a:lstStyle/>
                <a:p>
                  <a:r>
                    <a:rPr lang="en-US">
                      <a:noFill/>
                    </a:rPr>
                    <a:t> </a:t>
                  </a:r>
                </a:p>
              </p:txBody>
            </p:sp>
          </mc:Fallback>
        </mc:AlternateContent>
        <p:sp>
          <p:nvSpPr>
            <p:cNvPr id="239" name="TextBox 50">
              <a:extLst>
                <a:ext uri="{FF2B5EF4-FFF2-40B4-BE49-F238E27FC236}">
                  <a16:creationId xmlns:a16="http://schemas.microsoft.com/office/drawing/2014/main" id="{32D3957E-5FC1-E271-69D7-8B0F519F16B4}"/>
                </a:ext>
              </a:extLst>
            </p:cNvPr>
            <p:cNvSpPr txBox="1"/>
            <p:nvPr/>
          </p:nvSpPr>
          <p:spPr>
            <a:xfrm>
              <a:off x="162591" y="2222307"/>
              <a:ext cx="3483721" cy="1371794"/>
            </a:xfrm>
            <a:prstGeom prst="rect">
              <a:avLst/>
            </a:prstGeom>
            <a:noFill/>
          </p:spPr>
          <p:txBody>
            <a:bodyPr wrap="square" rtlCol="0">
              <a:norm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Well-posed throughout domain interior</a:t>
              </a:r>
            </a:p>
          </p:txBody>
        </p:sp>
      </p:grpSp>
      <p:grpSp>
        <p:nvGrpSpPr>
          <p:cNvPr id="240" name="Group 239">
            <a:extLst>
              <a:ext uri="{FF2B5EF4-FFF2-40B4-BE49-F238E27FC236}">
                <a16:creationId xmlns:a16="http://schemas.microsoft.com/office/drawing/2014/main" id="{D7EAE178-7E93-C5E4-F7FC-BCA63A3A12CA}"/>
              </a:ext>
            </a:extLst>
          </p:cNvPr>
          <p:cNvGrpSpPr/>
          <p:nvPr/>
        </p:nvGrpSpPr>
        <p:grpSpPr>
          <a:xfrm>
            <a:off x="5370825" y="3066012"/>
            <a:ext cx="2371725" cy="1028700"/>
            <a:chOff x="5432043" y="3279967"/>
            <a:chExt cx="2371725" cy="1028700"/>
          </a:xfrm>
        </p:grpSpPr>
        <p:sp>
          <p:nvSpPr>
            <p:cNvPr id="241" name="Freeform 96">
              <a:extLst>
                <a:ext uri="{FF2B5EF4-FFF2-40B4-BE49-F238E27FC236}">
                  <a16:creationId xmlns:a16="http://schemas.microsoft.com/office/drawing/2014/main" id="{1873E02A-FEB2-1FFC-A413-6EF24E924C49}"/>
                </a:ext>
              </a:extLst>
            </p:cNvPr>
            <p:cNvSpPr/>
            <p:nvPr/>
          </p:nvSpPr>
          <p:spPr>
            <a:xfrm>
              <a:off x="5432043" y="3279967"/>
              <a:ext cx="2371725" cy="1028700"/>
            </a:xfrm>
            <a:custGeom>
              <a:avLst/>
              <a:gdLst>
                <a:gd name="connsiteX0" fmla="*/ 0 w 2371725"/>
                <a:gd name="connsiteY0" fmla="*/ 1028700 h 1028700"/>
                <a:gd name="connsiteX1" fmla="*/ 2371725 w 2371725"/>
                <a:gd name="connsiteY1" fmla="*/ 936625 h 1028700"/>
                <a:gd name="connsiteX2" fmla="*/ 2368550 w 2371725"/>
                <a:gd name="connsiteY2" fmla="*/ 0 h 1028700"/>
                <a:gd name="connsiteX3" fmla="*/ 41275 w 2371725"/>
                <a:gd name="connsiteY3" fmla="*/ 155575 h 1028700"/>
                <a:gd name="connsiteX4" fmla="*/ 0 w 2371725"/>
                <a:gd name="connsiteY4" fmla="*/ 102870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1028700">
                  <a:moveTo>
                    <a:pt x="0" y="1028700"/>
                  </a:moveTo>
                  <a:lnTo>
                    <a:pt x="2371725" y="936625"/>
                  </a:lnTo>
                  <a:cubicBezTo>
                    <a:pt x="2370667" y="624417"/>
                    <a:pt x="2369608" y="312208"/>
                    <a:pt x="2368550" y="0"/>
                  </a:cubicBezTo>
                  <a:lnTo>
                    <a:pt x="41275" y="155575"/>
                  </a:lnTo>
                  <a:lnTo>
                    <a:pt x="0" y="1028700"/>
                  </a:lnTo>
                  <a:close/>
                </a:path>
              </a:pathLst>
            </a:custGeom>
            <a:noFill/>
            <a:ln w="25400" cap="flat" cmpd="sng" algn="ctr">
              <a:solidFill>
                <a:srgbClr val="FFFF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ight Arrow 97">
              <a:extLst>
                <a:ext uri="{FF2B5EF4-FFF2-40B4-BE49-F238E27FC236}">
                  <a16:creationId xmlns:a16="http://schemas.microsoft.com/office/drawing/2014/main" id="{5117577D-A942-3C04-A1D3-8143CE300908}"/>
                </a:ext>
              </a:extLst>
            </p:cNvPr>
            <p:cNvSpPr/>
            <p:nvPr/>
          </p:nvSpPr>
          <p:spPr>
            <a:xfrm rot="21389465">
              <a:off x="6133242" y="3673764"/>
              <a:ext cx="880768" cy="177974"/>
            </a:xfrm>
            <a:prstGeom prst="rightArrow">
              <a:avLst/>
            </a:prstGeom>
            <a:solidFill>
              <a:srgbClr val="FFFF00"/>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3" name="Rectangle 242">
                  <a:extLst>
                    <a:ext uri="{FF2B5EF4-FFF2-40B4-BE49-F238E27FC236}">
                      <a16:creationId xmlns:a16="http://schemas.microsoft.com/office/drawing/2014/main" id="{FC810ACC-B47B-F5C7-98F6-3AF9F7234F57}"/>
                    </a:ext>
                  </a:extLst>
                </p:cNvPr>
                <p:cNvSpPr/>
                <p:nvPr/>
              </p:nvSpPr>
              <p:spPr>
                <a:xfrm>
                  <a:off x="5632914" y="3742886"/>
                  <a:ext cx="697627"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43" name="Rectangle 42">
                  <a:extLst>
                    <a:ext uri="{FF2B5EF4-FFF2-40B4-BE49-F238E27FC236}">
                      <a16:creationId xmlns:a16="http://schemas.microsoft.com/office/drawing/2014/main" id="{A64C9365-CF49-F445-8402-0804E5738D50}"/>
                    </a:ext>
                  </a:extLst>
                </p:cNvPr>
                <p:cNvSpPr>
                  <a:spLocks noRot="1" noChangeAspect="1" noMove="1" noResize="1" noEditPoints="1" noAdjustHandles="1" noChangeArrowheads="1" noChangeShapeType="1" noTextEdit="1"/>
                </p:cNvSpPr>
                <p:nvPr/>
              </p:nvSpPr>
              <p:spPr>
                <a:xfrm>
                  <a:off x="5632914" y="3742886"/>
                  <a:ext cx="697627" cy="399084"/>
                </a:xfrm>
                <a:prstGeom prst="rect">
                  <a:avLst/>
                </a:prstGeom>
                <a:blipFill>
                  <a:blip r:embed="rId5"/>
                  <a:stretch>
                    <a:fillRect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Rectangle 243">
                  <a:extLst>
                    <a:ext uri="{FF2B5EF4-FFF2-40B4-BE49-F238E27FC236}">
                      <a16:creationId xmlns:a16="http://schemas.microsoft.com/office/drawing/2014/main" id="{3DD070DE-7694-386E-AA47-72614EFF8393}"/>
                    </a:ext>
                  </a:extLst>
                </p:cNvPr>
                <p:cNvSpPr/>
                <p:nvPr/>
              </p:nvSpPr>
              <p:spPr>
                <a:xfrm>
                  <a:off x="6747279" y="3724467"/>
                  <a:ext cx="990977"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44" name="Rectangle 43">
                  <a:extLst>
                    <a:ext uri="{FF2B5EF4-FFF2-40B4-BE49-F238E27FC236}">
                      <a16:creationId xmlns:a16="http://schemas.microsoft.com/office/drawing/2014/main" id="{DB0C070B-D365-AE48-84D2-9CA737704D14}"/>
                    </a:ext>
                  </a:extLst>
                </p:cNvPr>
                <p:cNvSpPr>
                  <a:spLocks noRot="1" noChangeAspect="1" noMove="1" noResize="1" noEditPoints="1" noAdjustHandles="1" noChangeArrowheads="1" noChangeShapeType="1" noTextEdit="1"/>
                </p:cNvSpPr>
                <p:nvPr/>
              </p:nvSpPr>
              <p:spPr>
                <a:xfrm>
                  <a:off x="6747279" y="3724467"/>
                  <a:ext cx="990977" cy="399084"/>
                </a:xfrm>
                <a:prstGeom prst="rect">
                  <a:avLst/>
                </a:prstGeom>
                <a:blipFill>
                  <a:blip r:embed="rId6"/>
                  <a:stretch>
                    <a:fillRect b="-24242"/>
                  </a:stretch>
                </a:blipFill>
              </p:spPr>
              <p:txBody>
                <a:bodyPr/>
                <a:lstStyle/>
                <a:p>
                  <a:r>
                    <a:rPr lang="en-US">
                      <a:noFill/>
                    </a:rPr>
                    <a:t> </a:t>
                  </a:r>
                </a:p>
              </p:txBody>
            </p:sp>
          </mc:Fallback>
        </mc:AlternateContent>
      </p:grpSp>
      <p:grpSp>
        <p:nvGrpSpPr>
          <p:cNvPr id="245" name="Group 244">
            <a:extLst>
              <a:ext uri="{FF2B5EF4-FFF2-40B4-BE49-F238E27FC236}">
                <a16:creationId xmlns:a16="http://schemas.microsoft.com/office/drawing/2014/main" id="{417EA46A-E4B7-0869-F4DC-6764162E68D4}"/>
              </a:ext>
            </a:extLst>
          </p:cNvPr>
          <p:cNvGrpSpPr/>
          <p:nvPr/>
        </p:nvGrpSpPr>
        <p:grpSpPr>
          <a:xfrm>
            <a:off x="0" y="3630291"/>
            <a:ext cx="3587271" cy="2871780"/>
            <a:chOff x="81035" y="3833820"/>
            <a:chExt cx="3587271" cy="2871780"/>
          </a:xfrm>
        </p:grpSpPr>
        <mc:AlternateContent xmlns:mc="http://schemas.openxmlformats.org/markup-compatibility/2006" xmlns:a14="http://schemas.microsoft.com/office/drawing/2010/main">
          <mc:Choice Requires="a14">
            <p:sp>
              <p:nvSpPr>
                <p:cNvPr id="246" name="TextBox 51">
                  <a:extLst>
                    <a:ext uri="{FF2B5EF4-FFF2-40B4-BE49-F238E27FC236}">
                      <a16:creationId xmlns:a16="http://schemas.microsoft.com/office/drawing/2014/main" id="{8E02A3AD-FD49-AA5E-C725-C8A7EC8A5DDC}"/>
                    </a:ext>
                  </a:extLst>
                </p:cNvPr>
                <p:cNvSpPr txBox="1"/>
                <p:nvPr/>
              </p:nvSpPr>
              <p:spPr>
                <a:xfrm>
                  <a:off x="718527" y="4361815"/>
                  <a:ext cx="2097507" cy="61901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den>
                        </m:f>
                      </m:oMath>
                    </m:oMathPara>
                  </a14:m>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mc:Choice>
          <mc:Fallback xmlns="">
            <p:sp>
              <p:nvSpPr>
                <p:cNvPr id="38" name="TextBox 51">
                  <a:extLst>
                    <a:ext uri="{FF2B5EF4-FFF2-40B4-BE49-F238E27FC236}">
                      <a16:creationId xmlns:a16="http://schemas.microsoft.com/office/drawing/2014/main" id="{F77AB4D9-C2E4-184A-AF64-32B8A57E15AE}"/>
                    </a:ext>
                  </a:extLst>
                </p:cNvPr>
                <p:cNvSpPr txBox="1">
                  <a:spLocks noRot="1" noChangeAspect="1" noMove="1" noResize="1" noEditPoints="1" noAdjustHandles="1" noChangeArrowheads="1" noChangeShapeType="1" noTextEdit="1"/>
                </p:cNvSpPr>
                <p:nvPr/>
              </p:nvSpPr>
              <p:spPr>
                <a:xfrm>
                  <a:off x="718527" y="4361815"/>
                  <a:ext cx="2097507" cy="619016"/>
                </a:xfrm>
                <a:prstGeom prst="rect">
                  <a:avLst/>
                </a:prstGeom>
                <a:blipFill>
                  <a:blip r:embed="rId7"/>
                  <a:stretch>
                    <a:fillRect/>
                  </a:stretch>
                </a:blipFill>
              </p:spPr>
              <p:txBody>
                <a:bodyPr/>
                <a:lstStyle/>
                <a:p>
                  <a:r>
                    <a:rPr lang="en-US">
                      <a:noFill/>
                    </a:rPr>
                    <a:t> </a:t>
                  </a:r>
                </a:p>
              </p:txBody>
            </p:sp>
          </mc:Fallback>
        </mc:AlternateContent>
        <p:sp>
          <p:nvSpPr>
            <p:cNvPr id="247" name="TextBox 52">
              <a:extLst>
                <a:ext uri="{FF2B5EF4-FFF2-40B4-BE49-F238E27FC236}">
                  <a16:creationId xmlns:a16="http://schemas.microsoft.com/office/drawing/2014/main" id="{91C79D2F-6F67-CB9B-04F9-D75EC408213A}"/>
                </a:ext>
              </a:extLst>
            </p:cNvPr>
            <p:cNvSpPr txBox="1"/>
            <p:nvPr/>
          </p:nvSpPr>
          <p:spPr>
            <a:xfrm>
              <a:off x="222965" y="5062608"/>
              <a:ext cx="3445341" cy="1642992"/>
            </a:xfrm>
            <a:prstGeom prst="rect">
              <a:avLst/>
            </a:prstGeom>
            <a:noFill/>
          </p:spPr>
          <p:txBody>
            <a:bodyPr wrap="square" rtlCol="0">
              <a:normAutofit fontScale="92500"/>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Well-posed along all boundaries </a:t>
              </a:r>
            </a:p>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Straightforward extension of domain stencil</a:t>
              </a:r>
            </a:p>
          </p:txBody>
        </p:sp>
        <p:sp>
          <p:nvSpPr>
            <p:cNvPr id="248" name="TextBox 93">
              <a:extLst>
                <a:ext uri="{FF2B5EF4-FFF2-40B4-BE49-F238E27FC236}">
                  <a16:creationId xmlns:a16="http://schemas.microsoft.com/office/drawing/2014/main" id="{16F07465-D3AA-D538-217D-26C02C6977D7}"/>
                </a:ext>
              </a:extLst>
            </p:cNvPr>
            <p:cNvSpPr txBox="1"/>
            <p:nvPr/>
          </p:nvSpPr>
          <p:spPr>
            <a:xfrm>
              <a:off x="81035" y="3833820"/>
              <a:ext cx="3549370"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Times" panose="02020603050405020304" pitchFamily="18" charset="0"/>
                  <a:ea typeface="+mn-ea"/>
                  <a:cs typeface="+mn-cs"/>
                </a:rPr>
                <a:t>Boundary normal gradients</a:t>
              </a:r>
            </a:p>
          </p:txBody>
        </p:sp>
      </p:grpSp>
      <p:grpSp>
        <p:nvGrpSpPr>
          <p:cNvPr id="249" name="Group 248">
            <a:extLst>
              <a:ext uri="{FF2B5EF4-FFF2-40B4-BE49-F238E27FC236}">
                <a16:creationId xmlns:a16="http://schemas.microsoft.com/office/drawing/2014/main" id="{23B6B8CC-6022-ED68-7A0A-EECC2B7EE1C5}"/>
              </a:ext>
            </a:extLst>
          </p:cNvPr>
          <p:cNvGrpSpPr/>
          <p:nvPr/>
        </p:nvGrpSpPr>
        <p:grpSpPr>
          <a:xfrm>
            <a:off x="7979216" y="839293"/>
            <a:ext cx="4107784" cy="2517773"/>
            <a:chOff x="8060251" y="1042822"/>
            <a:chExt cx="4107784" cy="2517773"/>
          </a:xfrm>
        </p:grpSpPr>
        <p:sp>
          <p:nvSpPr>
            <p:cNvPr id="250" name="TextBox 20">
              <a:extLst>
                <a:ext uri="{FF2B5EF4-FFF2-40B4-BE49-F238E27FC236}">
                  <a16:creationId xmlns:a16="http://schemas.microsoft.com/office/drawing/2014/main" id="{2DC4AA4C-E575-7ABC-5E97-0AB7830AC65B}"/>
                </a:ext>
              </a:extLst>
            </p:cNvPr>
            <p:cNvSpPr txBox="1"/>
            <p:nvPr/>
          </p:nvSpPr>
          <p:spPr>
            <a:xfrm>
              <a:off x="8993549" y="1042822"/>
              <a:ext cx="2373727"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Times" panose="02020603050405020304" pitchFamily="18" charset="0"/>
                  <a:ea typeface="+mn-ea"/>
                  <a:cs typeface="+mn-cs"/>
                </a:rPr>
                <a:t>Tangent gradients</a:t>
              </a:r>
            </a:p>
          </p:txBody>
        </p:sp>
        <mc:AlternateContent xmlns:mc="http://schemas.openxmlformats.org/markup-compatibility/2006" xmlns:a14="http://schemas.microsoft.com/office/drawing/2010/main">
          <mc:Choice Requires="a14">
            <p:sp>
              <p:nvSpPr>
                <p:cNvPr id="251" name="TextBox 53">
                  <a:extLst>
                    <a:ext uri="{FF2B5EF4-FFF2-40B4-BE49-F238E27FC236}">
                      <a16:creationId xmlns:a16="http://schemas.microsoft.com/office/drawing/2014/main" id="{189B4702-8503-9EE1-0895-5EC9F7A446D3}"/>
                    </a:ext>
                  </a:extLst>
                </p:cNvPr>
                <p:cNvSpPr txBox="1"/>
                <p:nvPr/>
              </p:nvSpPr>
              <p:spPr>
                <a:xfrm>
                  <a:off x="8060251" y="1538329"/>
                  <a:ext cx="4107784" cy="6482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den>
                        </m:f>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d>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den>
                        </m:f>
                      </m:oMath>
                    </m:oMathPara>
                  </a14:m>
                  <a:endParaRPr kumimoji="0" lang="en-US" sz="16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mc:Choice>
          <mc:Fallback xmlns="">
            <p:sp>
              <p:nvSpPr>
                <p:cNvPr id="32" name="TextBox 53">
                  <a:extLst>
                    <a:ext uri="{FF2B5EF4-FFF2-40B4-BE49-F238E27FC236}">
                      <a16:creationId xmlns:a16="http://schemas.microsoft.com/office/drawing/2014/main" id="{069E5B17-282C-254A-948E-EDC9758451EF}"/>
                    </a:ext>
                  </a:extLst>
                </p:cNvPr>
                <p:cNvSpPr txBox="1">
                  <a:spLocks noRot="1" noChangeAspect="1" noMove="1" noResize="1" noEditPoints="1" noAdjustHandles="1" noChangeArrowheads="1" noChangeShapeType="1" noTextEdit="1"/>
                </p:cNvSpPr>
                <p:nvPr/>
              </p:nvSpPr>
              <p:spPr>
                <a:xfrm>
                  <a:off x="8060251" y="1538329"/>
                  <a:ext cx="4107784" cy="648254"/>
                </a:xfrm>
                <a:prstGeom prst="rect">
                  <a:avLst/>
                </a:prstGeom>
                <a:blipFill>
                  <a:blip r:embed="rId8"/>
                  <a:stretch>
                    <a:fillRect/>
                  </a:stretch>
                </a:blipFill>
              </p:spPr>
              <p:txBody>
                <a:bodyPr/>
                <a:lstStyle/>
                <a:p>
                  <a:r>
                    <a:rPr lang="en-US">
                      <a:noFill/>
                    </a:rPr>
                    <a:t> </a:t>
                  </a:r>
                </a:p>
              </p:txBody>
            </p:sp>
          </mc:Fallback>
        </mc:AlternateContent>
        <p:sp>
          <p:nvSpPr>
            <p:cNvPr id="252" name="TextBox 54">
              <a:extLst>
                <a:ext uri="{FF2B5EF4-FFF2-40B4-BE49-F238E27FC236}">
                  <a16:creationId xmlns:a16="http://schemas.microsoft.com/office/drawing/2014/main" id="{9A57FEDC-5F6D-A490-31F4-66F2E56857E7}"/>
                </a:ext>
              </a:extLst>
            </p:cNvPr>
            <p:cNvSpPr txBox="1"/>
            <p:nvPr/>
          </p:nvSpPr>
          <p:spPr>
            <a:xfrm>
              <a:off x="8127994" y="2196864"/>
              <a:ext cx="3785652" cy="1363731"/>
            </a:xfrm>
            <a:prstGeom prst="rect">
              <a:avLst/>
            </a:prstGeom>
            <a:noFill/>
          </p:spPr>
          <p:txBody>
            <a:bodyPr wrap="square" rtlCol="0">
              <a:norm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182880" marR="0" lvl="0" indent="-182880" algn="l" defTabSz="45713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rPr>
                <a:t>Well-posed throughout domain interior</a:t>
              </a:r>
            </a:p>
          </p:txBody>
        </p:sp>
      </p:grpSp>
      <p:grpSp>
        <p:nvGrpSpPr>
          <p:cNvPr id="253" name="Group 252">
            <a:extLst>
              <a:ext uri="{FF2B5EF4-FFF2-40B4-BE49-F238E27FC236}">
                <a16:creationId xmlns:a16="http://schemas.microsoft.com/office/drawing/2014/main" id="{F1BC39C8-42D9-DE64-002C-F999FBCED726}"/>
              </a:ext>
            </a:extLst>
          </p:cNvPr>
          <p:cNvGrpSpPr/>
          <p:nvPr/>
        </p:nvGrpSpPr>
        <p:grpSpPr>
          <a:xfrm>
            <a:off x="3857435" y="3231202"/>
            <a:ext cx="1549993" cy="939800"/>
            <a:chOff x="3914749" y="3435542"/>
            <a:chExt cx="1549993" cy="939800"/>
          </a:xfrm>
        </p:grpSpPr>
        <p:sp>
          <p:nvSpPr>
            <p:cNvPr id="254" name="Right Arrow 121">
              <a:extLst>
                <a:ext uri="{FF2B5EF4-FFF2-40B4-BE49-F238E27FC236}">
                  <a16:creationId xmlns:a16="http://schemas.microsoft.com/office/drawing/2014/main" id="{4BCDDEC0-A780-B777-8048-CE36DA863088}"/>
                </a:ext>
              </a:extLst>
            </p:cNvPr>
            <p:cNvSpPr/>
            <p:nvPr/>
          </p:nvSpPr>
          <p:spPr>
            <a:xfrm rot="21392035">
              <a:off x="4177182" y="3724755"/>
              <a:ext cx="880768" cy="177974"/>
            </a:xfrm>
            <a:prstGeom prst="rightArrow">
              <a:avLst/>
            </a:prstGeom>
            <a:solidFill>
              <a:srgbClr val="FFFF00"/>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5" name="Freeform 124">
              <a:extLst>
                <a:ext uri="{FF2B5EF4-FFF2-40B4-BE49-F238E27FC236}">
                  <a16:creationId xmlns:a16="http://schemas.microsoft.com/office/drawing/2014/main" id="{B41747C8-E33D-F78D-E663-0E07552963D1}"/>
                </a:ext>
              </a:extLst>
            </p:cNvPr>
            <p:cNvSpPr/>
            <p:nvPr/>
          </p:nvSpPr>
          <p:spPr>
            <a:xfrm>
              <a:off x="3940742" y="3435542"/>
              <a:ext cx="1524000" cy="939800"/>
            </a:xfrm>
            <a:custGeom>
              <a:avLst/>
              <a:gdLst>
                <a:gd name="connsiteX0" fmla="*/ 0 w 1524000"/>
                <a:gd name="connsiteY0" fmla="*/ 939800 h 939800"/>
                <a:gd name="connsiteX1" fmla="*/ 1482725 w 1524000"/>
                <a:gd name="connsiteY1" fmla="*/ 879475 h 939800"/>
                <a:gd name="connsiteX2" fmla="*/ 1524000 w 1524000"/>
                <a:gd name="connsiteY2" fmla="*/ 0 h 939800"/>
                <a:gd name="connsiteX3" fmla="*/ 57150 w 1524000"/>
                <a:gd name="connsiteY3" fmla="*/ 92075 h 939800"/>
                <a:gd name="connsiteX4" fmla="*/ 0 w 1524000"/>
                <a:gd name="connsiteY4" fmla="*/ 939800 h 939800"/>
                <a:gd name="connsiteX0" fmla="*/ 0 w 1524000"/>
                <a:gd name="connsiteY0" fmla="*/ 939800 h 939800"/>
                <a:gd name="connsiteX1" fmla="*/ 1482725 w 1524000"/>
                <a:gd name="connsiteY1" fmla="*/ 869950 h 939800"/>
                <a:gd name="connsiteX2" fmla="*/ 1524000 w 1524000"/>
                <a:gd name="connsiteY2" fmla="*/ 0 h 939800"/>
                <a:gd name="connsiteX3" fmla="*/ 57150 w 1524000"/>
                <a:gd name="connsiteY3" fmla="*/ 92075 h 939800"/>
                <a:gd name="connsiteX4" fmla="*/ 0 w 1524000"/>
                <a:gd name="connsiteY4" fmla="*/ 939800 h 939800"/>
                <a:gd name="connsiteX0" fmla="*/ 0 w 1524000"/>
                <a:gd name="connsiteY0" fmla="*/ 939800 h 939800"/>
                <a:gd name="connsiteX1" fmla="*/ 1482725 w 1524000"/>
                <a:gd name="connsiteY1" fmla="*/ 876300 h 939800"/>
                <a:gd name="connsiteX2" fmla="*/ 1524000 w 1524000"/>
                <a:gd name="connsiteY2" fmla="*/ 0 h 939800"/>
                <a:gd name="connsiteX3" fmla="*/ 57150 w 1524000"/>
                <a:gd name="connsiteY3" fmla="*/ 92075 h 939800"/>
                <a:gd name="connsiteX4" fmla="*/ 0 w 1524000"/>
                <a:gd name="connsiteY4" fmla="*/ 9398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939800">
                  <a:moveTo>
                    <a:pt x="0" y="939800"/>
                  </a:moveTo>
                  <a:lnTo>
                    <a:pt x="1482725" y="876300"/>
                  </a:lnTo>
                  <a:lnTo>
                    <a:pt x="1524000" y="0"/>
                  </a:lnTo>
                  <a:lnTo>
                    <a:pt x="57150" y="92075"/>
                  </a:lnTo>
                  <a:lnTo>
                    <a:pt x="0" y="939800"/>
                  </a:lnTo>
                  <a:close/>
                </a:path>
              </a:pathLst>
            </a:custGeom>
            <a:noFill/>
            <a:ln w="25400" cap="flat" cmpd="sng" algn="ctr">
              <a:solidFill>
                <a:srgbClr val="FFFF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6" name="Rectangle 255">
                  <a:extLst>
                    <a:ext uri="{FF2B5EF4-FFF2-40B4-BE49-F238E27FC236}">
                      <a16:creationId xmlns:a16="http://schemas.microsoft.com/office/drawing/2014/main" id="{7DB866ED-EC11-AC98-628A-F8AB0CFA8420}"/>
                    </a:ext>
                  </a:extLst>
                </p:cNvPr>
                <p:cNvSpPr/>
                <p:nvPr/>
              </p:nvSpPr>
              <p:spPr>
                <a:xfrm>
                  <a:off x="3914749" y="3818750"/>
                  <a:ext cx="757580"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2" name="Rectangle 21">
                  <a:extLst>
                    <a:ext uri="{FF2B5EF4-FFF2-40B4-BE49-F238E27FC236}">
                      <a16:creationId xmlns:a16="http://schemas.microsoft.com/office/drawing/2014/main" id="{B1D5336B-1DF6-114A-9B11-0BCAF134A99B}"/>
                    </a:ext>
                  </a:extLst>
                </p:cNvPr>
                <p:cNvSpPr>
                  <a:spLocks noRot="1" noChangeAspect="1" noMove="1" noResize="1" noEditPoints="1" noAdjustHandles="1" noChangeArrowheads="1" noChangeShapeType="1" noTextEdit="1"/>
                </p:cNvSpPr>
                <p:nvPr/>
              </p:nvSpPr>
              <p:spPr>
                <a:xfrm>
                  <a:off x="3914749" y="3818750"/>
                  <a:ext cx="757580" cy="385555"/>
                </a:xfrm>
                <a:prstGeom prst="rect">
                  <a:avLst/>
                </a:prstGeom>
                <a:blipFill>
                  <a:blip r:embed="rId10"/>
                  <a:stretch>
                    <a:fillRect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Rectangle 256">
                  <a:extLst>
                    <a:ext uri="{FF2B5EF4-FFF2-40B4-BE49-F238E27FC236}">
                      <a16:creationId xmlns:a16="http://schemas.microsoft.com/office/drawing/2014/main" id="{862528D9-9CD7-3665-73A5-EA5C35796FB8}"/>
                    </a:ext>
                  </a:extLst>
                </p:cNvPr>
                <p:cNvSpPr/>
                <p:nvPr/>
              </p:nvSpPr>
              <p:spPr>
                <a:xfrm>
                  <a:off x="4632331" y="3775164"/>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3" name="Rectangle 22">
                  <a:extLst>
                    <a:ext uri="{FF2B5EF4-FFF2-40B4-BE49-F238E27FC236}">
                      <a16:creationId xmlns:a16="http://schemas.microsoft.com/office/drawing/2014/main" id="{BC6C4242-A210-BC4B-84A9-F751EC85B61B}"/>
                    </a:ext>
                  </a:extLst>
                </p:cNvPr>
                <p:cNvSpPr>
                  <a:spLocks noRot="1" noChangeAspect="1" noMove="1" noResize="1" noEditPoints="1" noAdjustHandles="1" noChangeArrowheads="1" noChangeShapeType="1" noTextEdit="1"/>
                </p:cNvSpPr>
                <p:nvPr/>
              </p:nvSpPr>
              <p:spPr>
                <a:xfrm>
                  <a:off x="4632331" y="3775164"/>
                  <a:ext cx="750462" cy="385555"/>
                </a:xfrm>
                <a:prstGeom prst="rect">
                  <a:avLst/>
                </a:prstGeom>
                <a:blipFill>
                  <a:blip r:embed="rId11"/>
                  <a:stretch>
                    <a:fillRect b="-22222"/>
                  </a:stretch>
                </a:blipFill>
              </p:spPr>
              <p:txBody>
                <a:bodyPr/>
                <a:lstStyle/>
                <a:p>
                  <a:r>
                    <a:rPr lang="en-US">
                      <a:noFill/>
                    </a:rPr>
                    <a:t> </a:t>
                  </a:r>
                </a:p>
              </p:txBody>
            </p:sp>
          </mc:Fallback>
        </mc:AlternateContent>
      </p:grpSp>
      <p:grpSp>
        <p:nvGrpSpPr>
          <p:cNvPr id="258" name="Group 257">
            <a:extLst>
              <a:ext uri="{FF2B5EF4-FFF2-40B4-BE49-F238E27FC236}">
                <a16:creationId xmlns:a16="http://schemas.microsoft.com/office/drawing/2014/main" id="{C788B395-903D-78F0-844B-0217EAC26D2A}"/>
              </a:ext>
            </a:extLst>
          </p:cNvPr>
          <p:cNvGrpSpPr/>
          <p:nvPr/>
        </p:nvGrpSpPr>
        <p:grpSpPr>
          <a:xfrm>
            <a:off x="5321257" y="2325389"/>
            <a:ext cx="2507791" cy="2807855"/>
            <a:chOff x="5381243" y="2539903"/>
            <a:chExt cx="2507791" cy="2807855"/>
          </a:xfrm>
        </p:grpSpPr>
        <p:sp>
          <p:nvSpPr>
            <p:cNvPr id="259" name="Freeform 127">
              <a:extLst>
                <a:ext uri="{FF2B5EF4-FFF2-40B4-BE49-F238E27FC236}">
                  <a16:creationId xmlns:a16="http://schemas.microsoft.com/office/drawing/2014/main" id="{81FEBF40-7692-1A28-33EA-FB63FD5537CE}"/>
                </a:ext>
              </a:extLst>
            </p:cNvPr>
            <p:cNvSpPr/>
            <p:nvPr/>
          </p:nvSpPr>
          <p:spPr>
            <a:xfrm>
              <a:off x="5381243" y="2539903"/>
              <a:ext cx="2424545" cy="2807855"/>
            </a:xfrm>
            <a:custGeom>
              <a:avLst/>
              <a:gdLst>
                <a:gd name="connsiteX0" fmla="*/ 0 w 2424545"/>
                <a:gd name="connsiteY0" fmla="*/ 2803237 h 2807855"/>
                <a:gd name="connsiteX1" fmla="*/ 2424545 w 2424545"/>
                <a:gd name="connsiteY1" fmla="*/ 2807855 h 2807855"/>
                <a:gd name="connsiteX2" fmla="*/ 2419927 w 2424545"/>
                <a:gd name="connsiteY2" fmla="*/ 0 h 2807855"/>
                <a:gd name="connsiteX3" fmla="*/ 120073 w 2424545"/>
                <a:gd name="connsiteY3" fmla="*/ 189346 h 2807855"/>
                <a:gd name="connsiteX4" fmla="*/ 0 w 2424545"/>
                <a:gd name="connsiteY4" fmla="*/ 2803237 h 28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545" h="2807855">
                  <a:moveTo>
                    <a:pt x="0" y="2803237"/>
                  </a:moveTo>
                  <a:lnTo>
                    <a:pt x="2424545" y="2807855"/>
                  </a:lnTo>
                  <a:cubicBezTo>
                    <a:pt x="2423006" y="1871903"/>
                    <a:pt x="2421466" y="935952"/>
                    <a:pt x="2419927" y="0"/>
                  </a:cubicBezTo>
                  <a:lnTo>
                    <a:pt x="120073" y="189346"/>
                  </a:lnTo>
                  <a:lnTo>
                    <a:pt x="0" y="2803237"/>
                  </a:lnTo>
                  <a:close/>
                </a:path>
              </a:pathLst>
            </a:custGeom>
            <a:noFill/>
            <a:ln w="25400" cap="flat" cmpd="sng" algn="ctr">
              <a:solidFill>
                <a:srgbClr val="FFFF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60" name="Rectangle 259">
                  <a:extLst>
                    <a:ext uri="{FF2B5EF4-FFF2-40B4-BE49-F238E27FC236}">
                      <a16:creationId xmlns:a16="http://schemas.microsoft.com/office/drawing/2014/main" id="{801340E4-6C56-4F70-684C-2BBCBEF39CFE}"/>
                    </a:ext>
                  </a:extLst>
                </p:cNvPr>
                <p:cNvSpPr/>
                <p:nvPr/>
              </p:nvSpPr>
              <p:spPr>
                <a:xfrm>
                  <a:off x="5552052" y="2898223"/>
                  <a:ext cx="990977"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6" name="Rectangle 25">
                  <a:extLst>
                    <a:ext uri="{FF2B5EF4-FFF2-40B4-BE49-F238E27FC236}">
                      <a16:creationId xmlns:a16="http://schemas.microsoft.com/office/drawing/2014/main" id="{67A49687-40DF-CA4E-9194-BD6A4F9FE075}"/>
                    </a:ext>
                  </a:extLst>
                </p:cNvPr>
                <p:cNvSpPr>
                  <a:spLocks noRot="1" noChangeAspect="1" noMove="1" noResize="1" noEditPoints="1" noAdjustHandles="1" noChangeArrowheads="1" noChangeShapeType="1" noTextEdit="1"/>
                </p:cNvSpPr>
                <p:nvPr/>
              </p:nvSpPr>
              <p:spPr>
                <a:xfrm>
                  <a:off x="5552052" y="2898223"/>
                  <a:ext cx="990977" cy="399084"/>
                </a:xfrm>
                <a:prstGeom prst="rect">
                  <a:avLst/>
                </a:prstGeom>
                <a:blipFill>
                  <a:blip r:embed="rId12"/>
                  <a:stretch>
                    <a:fillRect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Rectangle 260">
                  <a:extLst>
                    <a:ext uri="{FF2B5EF4-FFF2-40B4-BE49-F238E27FC236}">
                      <a16:creationId xmlns:a16="http://schemas.microsoft.com/office/drawing/2014/main" id="{E146BF53-08AC-F45E-09E6-8B83554D9739}"/>
                    </a:ext>
                  </a:extLst>
                </p:cNvPr>
                <p:cNvSpPr/>
                <p:nvPr/>
              </p:nvSpPr>
              <p:spPr>
                <a:xfrm>
                  <a:off x="6604708" y="2810067"/>
                  <a:ext cx="1284326"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7" name="Rectangle 26">
                  <a:extLst>
                    <a:ext uri="{FF2B5EF4-FFF2-40B4-BE49-F238E27FC236}">
                      <a16:creationId xmlns:a16="http://schemas.microsoft.com/office/drawing/2014/main" id="{A6E38800-E181-DF47-A4D3-4973FF709933}"/>
                    </a:ext>
                  </a:extLst>
                </p:cNvPr>
                <p:cNvSpPr>
                  <a:spLocks noRot="1" noChangeAspect="1" noMove="1" noResize="1" noEditPoints="1" noAdjustHandles="1" noChangeArrowheads="1" noChangeShapeType="1" noTextEdit="1"/>
                </p:cNvSpPr>
                <p:nvPr/>
              </p:nvSpPr>
              <p:spPr>
                <a:xfrm>
                  <a:off x="6604708" y="2810067"/>
                  <a:ext cx="1284326" cy="399084"/>
                </a:xfrm>
                <a:prstGeom prst="rect">
                  <a:avLst/>
                </a:prstGeom>
                <a:blipFill>
                  <a:blip r:embed="rId13"/>
                  <a:stretch>
                    <a:fillRect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Rectangle 261">
                  <a:extLst>
                    <a:ext uri="{FF2B5EF4-FFF2-40B4-BE49-F238E27FC236}">
                      <a16:creationId xmlns:a16="http://schemas.microsoft.com/office/drawing/2014/main" id="{BDC67D92-AFB0-7AC4-B971-F8DA44DAB14B}"/>
                    </a:ext>
                  </a:extLst>
                </p:cNvPr>
                <p:cNvSpPr/>
                <p:nvPr/>
              </p:nvSpPr>
              <p:spPr>
                <a:xfrm>
                  <a:off x="5475976" y="4791267"/>
                  <a:ext cx="990977"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8" name="Rectangle 27">
                  <a:extLst>
                    <a:ext uri="{FF2B5EF4-FFF2-40B4-BE49-F238E27FC236}">
                      <a16:creationId xmlns:a16="http://schemas.microsoft.com/office/drawing/2014/main" id="{EF6784D1-DE8E-F340-A61C-B96DFF86A774}"/>
                    </a:ext>
                  </a:extLst>
                </p:cNvPr>
                <p:cNvSpPr>
                  <a:spLocks noRot="1" noChangeAspect="1" noMove="1" noResize="1" noEditPoints="1" noAdjustHandles="1" noChangeArrowheads="1" noChangeShapeType="1" noTextEdit="1"/>
                </p:cNvSpPr>
                <p:nvPr/>
              </p:nvSpPr>
              <p:spPr>
                <a:xfrm>
                  <a:off x="5475976" y="4791267"/>
                  <a:ext cx="990977" cy="399084"/>
                </a:xfrm>
                <a:prstGeom prst="rect">
                  <a:avLst/>
                </a:prstGeom>
                <a:blipFill>
                  <a:blip r:embed="rId14"/>
                  <a:stretch>
                    <a:fillRect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Rectangle 262">
                  <a:extLst>
                    <a:ext uri="{FF2B5EF4-FFF2-40B4-BE49-F238E27FC236}">
                      <a16:creationId xmlns:a16="http://schemas.microsoft.com/office/drawing/2014/main" id="{AF1A0D16-1AF8-9E1E-97E0-3ADCC3CA2111}"/>
                    </a:ext>
                  </a:extLst>
                </p:cNvPr>
                <p:cNvSpPr/>
                <p:nvPr/>
              </p:nvSpPr>
              <p:spPr>
                <a:xfrm>
                  <a:off x="6518210" y="4791267"/>
                  <a:ext cx="1284326" cy="399084"/>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9" name="Rectangle 28">
                  <a:extLst>
                    <a:ext uri="{FF2B5EF4-FFF2-40B4-BE49-F238E27FC236}">
                      <a16:creationId xmlns:a16="http://schemas.microsoft.com/office/drawing/2014/main" id="{190C7330-8146-0C4B-A298-7D6F53902B5D}"/>
                    </a:ext>
                  </a:extLst>
                </p:cNvPr>
                <p:cNvSpPr>
                  <a:spLocks noRot="1" noChangeAspect="1" noMove="1" noResize="1" noEditPoints="1" noAdjustHandles="1" noChangeArrowheads="1" noChangeShapeType="1" noTextEdit="1"/>
                </p:cNvSpPr>
                <p:nvPr/>
              </p:nvSpPr>
              <p:spPr>
                <a:xfrm>
                  <a:off x="6518210" y="4791267"/>
                  <a:ext cx="1284326" cy="399084"/>
                </a:xfrm>
                <a:prstGeom prst="rect">
                  <a:avLst/>
                </a:prstGeom>
                <a:blipFill>
                  <a:blip r:embed="rId15"/>
                  <a:stretch>
                    <a:fillRect b="-24242"/>
                  </a:stretch>
                </a:blipFill>
              </p:spPr>
              <p:txBody>
                <a:bodyPr/>
                <a:lstStyle/>
                <a:p>
                  <a:r>
                    <a:rPr lang="en-US">
                      <a:noFill/>
                    </a:rPr>
                    <a:t> </a:t>
                  </a:r>
                </a:p>
              </p:txBody>
            </p:sp>
          </mc:Fallback>
        </mc:AlternateContent>
        <p:sp>
          <p:nvSpPr>
            <p:cNvPr id="264" name="Up Arrow 133">
              <a:extLst>
                <a:ext uri="{FF2B5EF4-FFF2-40B4-BE49-F238E27FC236}">
                  <a16:creationId xmlns:a16="http://schemas.microsoft.com/office/drawing/2014/main" id="{4C520B1B-5C9D-1129-B2D3-E68292386356}"/>
                </a:ext>
              </a:extLst>
            </p:cNvPr>
            <p:cNvSpPr/>
            <p:nvPr/>
          </p:nvSpPr>
          <p:spPr>
            <a:xfrm rot="10800000">
              <a:off x="6461710" y="3399842"/>
              <a:ext cx="182880" cy="781825"/>
            </a:xfrm>
            <a:prstGeom prst="upArrow">
              <a:avLst/>
            </a:prstGeom>
            <a:solidFill>
              <a:srgbClr val="FFFF00"/>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65" name="Group 264">
            <a:extLst>
              <a:ext uri="{FF2B5EF4-FFF2-40B4-BE49-F238E27FC236}">
                <a16:creationId xmlns:a16="http://schemas.microsoft.com/office/drawing/2014/main" id="{84A57008-C4C1-45A2-FF97-F2F8E89BCA98}"/>
              </a:ext>
            </a:extLst>
          </p:cNvPr>
          <p:cNvGrpSpPr/>
          <p:nvPr/>
        </p:nvGrpSpPr>
        <p:grpSpPr>
          <a:xfrm>
            <a:off x="3855754" y="1853025"/>
            <a:ext cx="1609727" cy="2320925"/>
            <a:chOff x="3640308" y="1421961"/>
            <a:chExt cx="1609727" cy="2320925"/>
          </a:xfrm>
        </p:grpSpPr>
        <mc:AlternateContent xmlns:mc="http://schemas.openxmlformats.org/markup-compatibility/2006" xmlns:a14="http://schemas.microsoft.com/office/drawing/2010/main">
          <mc:Choice Requires="a14">
            <p:sp>
              <p:nvSpPr>
                <p:cNvPr id="266" name="Rectangle 265">
                  <a:extLst>
                    <a:ext uri="{FF2B5EF4-FFF2-40B4-BE49-F238E27FC236}">
                      <a16:creationId xmlns:a16="http://schemas.microsoft.com/office/drawing/2014/main" id="{9FCBD090-DABD-F2F4-0424-C2B6F9B4B0FB}"/>
                    </a:ext>
                  </a:extLst>
                </p:cNvPr>
                <p:cNvSpPr/>
                <p:nvPr/>
              </p:nvSpPr>
              <p:spPr>
                <a:xfrm>
                  <a:off x="3640308" y="3199227"/>
                  <a:ext cx="757580"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35" name="Rectangle 34">
                  <a:extLst>
                    <a:ext uri="{FF2B5EF4-FFF2-40B4-BE49-F238E27FC236}">
                      <a16:creationId xmlns:a16="http://schemas.microsoft.com/office/drawing/2014/main" id="{5AF7B31E-1E8F-E54C-957E-1696599DAC41}"/>
                    </a:ext>
                  </a:extLst>
                </p:cNvPr>
                <p:cNvSpPr>
                  <a:spLocks noRot="1" noChangeAspect="1" noMove="1" noResize="1" noEditPoints="1" noAdjustHandles="1" noChangeArrowheads="1" noChangeShapeType="1" noTextEdit="1"/>
                </p:cNvSpPr>
                <p:nvPr/>
              </p:nvSpPr>
              <p:spPr>
                <a:xfrm>
                  <a:off x="3640308" y="3199227"/>
                  <a:ext cx="757580" cy="385555"/>
                </a:xfrm>
                <a:prstGeom prst="rect">
                  <a:avLst/>
                </a:prstGeom>
                <a:blipFill>
                  <a:blip r:embed="rId1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Rectangle 266">
                  <a:extLst>
                    <a:ext uri="{FF2B5EF4-FFF2-40B4-BE49-F238E27FC236}">
                      <a16:creationId xmlns:a16="http://schemas.microsoft.com/office/drawing/2014/main" id="{6C8D78D0-A1A6-CF9A-8A27-6F3A1D85D59F}"/>
                    </a:ext>
                  </a:extLst>
                </p:cNvPr>
                <p:cNvSpPr/>
                <p:nvPr/>
              </p:nvSpPr>
              <p:spPr>
                <a:xfrm>
                  <a:off x="4393123" y="3182926"/>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36" name="Rectangle 35">
                  <a:extLst>
                    <a:ext uri="{FF2B5EF4-FFF2-40B4-BE49-F238E27FC236}">
                      <a16:creationId xmlns:a16="http://schemas.microsoft.com/office/drawing/2014/main" id="{C48E4962-EC82-2A46-BDC7-A3F72E84FD32}"/>
                    </a:ext>
                  </a:extLst>
                </p:cNvPr>
                <p:cNvSpPr>
                  <a:spLocks noRot="1" noChangeAspect="1" noMove="1" noResize="1" noEditPoints="1" noAdjustHandles="1" noChangeArrowheads="1" noChangeShapeType="1" noTextEdit="1"/>
                </p:cNvSpPr>
                <p:nvPr/>
              </p:nvSpPr>
              <p:spPr>
                <a:xfrm>
                  <a:off x="4393123" y="3182926"/>
                  <a:ext cx="750462" cy="385555"/>
                </a:xfrm>
                <a:prstGeom prst="rect">
                  <a:avLst/>
                </a:prstGeom>
                <a:blipFill>
                  <a:blip r:embed="rId17"/>
                  <a:stretch>
                    <a:fillRect b="-22222"/>
                  </a:stretch>
                </a:blipFill>
              </p:spPr>
              <p:txBody>
                <a:bodyPr/>
                <a:lstStyle/>
                <a:p>
                  <a:r>
                    <a:rPr lang="en-US">
                      <a:noFill/>
                    </a:rPr>
                    <a:t> </a:t>
                  </a:r>
                </a:p>
              </p:txBody>
            </p:sp>
          </mc:Fallback>
        </mc:AlternateContent>
        <p:sp>
          <p:nvSpPr>
            <p:cNvPr id="268" name="Freeform 144">
              <a:extLst>
                <a:ext uri="{FF2B5EF4-FFF2-40B4-BE49-F238E27FC236}">
                  <a16:creationId xmlns:a16="http://schemas.microsoft.com/office/drawing/2014/main" id="{555F8C46-2F5F-A458-E4EF-40BE263C4061}"/>
                </a:ext>
              </a:extLst>
            </p:cNvPr>
            <p:cNvSpPr/>
            <p:nvPr/>
          </p:nvSpPr>
          <p:spPr>
            <a:xfrm>
              <a:off x="3665710" y="1421961"/>
              <a:ext cx="1584325" cy="2320925"/>
            </a:xfrm>
            <a:custGeom>
              <a:avLst/>
              <a:gdLst>
                <a:gd name="connsiteX0" fmla="*/ 130175 w 1584325"/>
                <a:gd name="connsiteY0" fmla="*/ 130175 h 2320925"/>
                <a:gd name="connsiteX1" fmla="*/ 0 w 1584325"/>
                <a:gd name="connsiteY1" fmla="*/ 2320925 h 2320925"/>
                <a:gd name="connsiteX2" fmla="*/ 1479550 w 1584325"/>
                <a:gd name="connsiteY2" fmla="*/ 2251075 h 2320925"/>
                <a:gd name="connsiteX3" fmla="*/ 1584325 w 1584325"/>
                <a:gd name="connsiteY3" fmla="*/ 0 h 2320925"/>
                <a:gd name="connsiteX4" fmla="*/ 130175 w 1584325"/>
                <a:gd name="connsiteY4" fmla="*/ 130175 h 232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325" h="2320925">
                  <a:moveTo>
                    <a:pt x="130175" y="130175"/>
                  </a:moveTo>
                  <a:lnTo>
                    <a:pt x="0" y="2320925"/>
                  </a:lnTo>
                  <a:lnTo>
                    <a:pt x="1479550" y="2251075"/>
                  </a:lnTo>
                  <a:lnTo>
                    <a:pt x="1584325" y="0"/>
                  </a:lnTo>
                  <a:lnTo>
                    <a:pt x="130175" y="130175"/>
                  </a:lnTo>
                  <a:close/>
                </a:path>
              </a:pathLst>
            </a:custGeom>
            <a:noFill/>
            <a:ln w="25400" cap="flat" cmpd="sng" algn="ctr">
              <a:solidFill>
                <a:srgbClr val="FFFF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69" name="Rectangle 268">
                  <a:extLst>
                    <a:ext uri="{FF2B5EF4-FFF2-40B4-BE49-F238E27FC236}">
                      <a16:creationId xmlns:a16="http://schemas.microsoft.com/office/drawing/2014/main" id="{FA8398A2-B7BD-AF8F-AA3E-5D266C754A89}"/>
                    </a:ext>
                  </a:extLst>
                </p:cNvPr>
                <p:cNvSpPr/>
                <p:nvPr/>
              </p:nvSpPr>
              <p:spPr>
                <a:xfrm>
                  <a:off x="3742257" y="1716952"/>
                  <a:ext cx="690949" cy="385555"/>
                </a:xfrm>
                <a:prstGeom prst="rect">
                  <a:avLst/>
                </a:prstGeom>
                <a:solidFill>
                  <a:sysClr val="window" lastClr="FFFFFF">
                    <a:alpha val="70000"/>
                  </a:sysClr>
                </a:solidFill>
              </p:spPr>
              <p:txBody>
                <a:bodyPr wrap="squar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0" name="Rectangle 19">
                  <a:extLst>
                    <a:ext uri="{FF2B5EF4-FFF2-40B4-BE49-F238E27FC236}">
                      <a16:creationId xmlns:a16="http://schemas.microsoft.com/office/drawing/2014/main" id="{97146A34-A578-D646-915C-DCAC388363B8}"/>
                    </a:ext>
                  </a:extLst>
                </p:cNvPr>
                <p:cNvSpPr>
                  <a:spLocks noRot="1" noChangeAspect="1" noMove="1" noResize="1" noEditPoints="1" noAdjustHandles="1" noChangeArrowheads="1" noChangeShapeType="1" noTextEdit="1"/>
                </p:cNvSpPr>
                <p:nvPr/>
              </p:nvSpPr>
              <p:spPr>
                <a:xfrm>
                  <a:off x="3742257" y="1716952"/>
                  <a:ext cx="690949" cy="385555"/>
                </a:xfrm>
                <a:prstGeom prst="rect">
                  <a:avLst/>
                </a:prstGeom>
                <a:blipFill>
                  <a:blip r:embed="rId18"/>
                  <a:stretch>
                    <a:fillRect l="-1770"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0" name="Rectangle 269">
                  <a:extLst>
                    <a:ext uri="{FF2B5EF4-FFF2-40B4-BE49-F238E27FC236}">
                      <a16:creationId xmlns:a16="http://schemas.microsoft.com/office/drawing/2014/main" id="{1DF6E53B-2705-EEE4-0D42-387D191B5B95}"/>
                    </a:ext>
                  </a:extLst>
                </p:cNvPr>
                <p:cNvSpPr/>
                <p:nvPr/>
              </p:nvSpPr>
              <p:spPr>
                <a:xfrm>
                  <a:off x="4463232" y="1650561"/>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21" name="Rectangle 20">
                  <a:extLst>
                    <a:ext uri="{FF2B5EF4-FFF2-40B4-BE49-F238E27FC236}">
                      <a16:creationId xmlns:a16="http://schemas.microsoft.com/office/drawing/2014/main" id="{8AAA5AD4-5447-CD46-8D1D-118A583BCD16}"/>
                    </a:ext>
                  </a:extLst>
                </p:cNvPr>
                <p:cNvSpPr>
                  <a:spLocks noRot="1" noChangeAspect="1" noMove="1" noResize="1" noEditPoints="1" noAdjustHandles="1" noChangeArrowheads="1" noChangeShapeType="1" noTextEdit="1"/>
                </p:cNvSpPr>
                <p:nvPr/>
              </p:nvSpPr>
              <p:spPr>
                <a:xfrm>
                  <a:off x="4463232" y="1650561"/>
                  <a:ext cx="750462" cy="385555"/>
                </a:xfrm>
                <a:prstGeom prst="rect">
                  <a:avLst/>
                </a:prstGeom>
                <a:blipFill>
                  <a:blip r:embed="rId19"/>
                  <a:stretch>
                    <a:fillRect b="-22222"/>
                  </a:stretch>
                </a:blipFill>
              </p:spPr>
              <p:txBody>
                <a:bodyPr/>
                <a:lstStyle/>
                <a:p>
                  <a:r>
                    <a:rPr lang="en-US">
                      <a:noFill/>
                    </a:rPr>
                    <a:t> </a:t>
                  </a:r>
                </a:p>
              </p:txBody>
            </p:sp>
          </mc:Fallback>
        </mc:AlternateContent>
        <p:sp>
          <p:nvSpPr>
            <p:cNvPr id="271" name="Up Arrow 151">
              <a:extLst>
                <a:ext uri="{FF2B5EF4-FFF2-40B4-BE49-F238E27FC236}">
                  <a16:creationId xmlns:a16="http://schemas.microsoft.com/office/drawing/2014/main" id="{D884F6FA-D683-71BA-A36B-009F4EC4EA06}"/>
                </a:ext>
              </a:extLst>
            </p:cNvPr>
            <p:cNvSpPr/>
            <p:nvPr/>
          </p:nvSpPr>
          <p:spPr>
            <a:xfrm rot="11023282">
              <a:off x="4301144" y="2188103"/>
              <a:ext cx="182880" cy="632978"/>
            </a:xfrm>
            <a:prstGeom prst="upArrow">
              <a:avLst/>
            </a:prstGeom>
            <a:solidFill>
              <a:srgbClr val="FFFF00"/>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598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5"/>
                                        </p:tgtEl>
                                        <p:attrNameLst>
                                          <p:attrName>style.visibility</p:attrName>
                                        </p:attrNameLst>
                                      </p:cBhvr>
                                      <p:to>
                                        <p:strVal val="visible"/>
                                      </p:to>
                                    </p:set>
                                    <p:animEffect transition="in" filter="fade">
                                      <p:cBhvr>
                                        <p:cTn id="9" dur="500"/>
                                        <p:tgtEl>
                                          <p:spTgt spid="245"/>
                                        </p:tgtEl>
                                      </p:cBhvr>
                                    </p:animEffect>
                                  </p:childTnLst>
                                </p:cTn>
                              </p:par>
                              <p:par>
                                <p:cTn id="10" presetID="1" presetClass="exit" presetSubtype="0" fill="hold" nodeType="withEffect">
                                  <p:stCondLst>
                                    <p:cond delay="0"/>
                                  </p:stCondLst>
                                  <p:childTnLst>
                                    <p:set>
                                      <p:cBhvr>
                                        <p:cTn id="11" dur="1" fill="hold">
                                          <p:stCondLst>
                                            <p:cond delay="0"/>
                                          </p:stCondLst>
                                        </p:cTn>
                                        <p:tgtEl>
                                          <p:spTgt spid="24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49"/>
                                        </p:tgtEl>
                                        <p:attrNameLst>
                                          <p:attrName>style.visibility</p:attrName>
                                        </p:attrNameLst>
                                      </p:cBhvr>
                                      <p:to>
                                        <p:strVal val="visible"/>
                                      </p:to>
                                    </p:set>
                                    <p:animEffect transition="in" filter="fade">
                                      <p:cBhvr>
                                        <p:cTn id="18" dur="500"/>
                                        <p:tgtEl>
                                          <p:spTgt spid="249"/>
                                        </p:tgtEl>
                                      </p:cBhvr>
                                    </p:animEffect>
                                  </p:childTnLst>
                                </p:cTn>
                              </p:par>
                              <p:par>
                                <p:cTn id="19" presetID="1" presetClass="exit" presetSubtype="0" fill="hold" nodeType="withEffect">
                                  <p:stCondLst>
                                    <p:cond delay="0"/>
                                  </p:stCondLst>
                                  <p:childTnLst>
                                    <p:set>
                                      <p:cBhvr>
                                        <p:cTn id="20" dur="1" fill="hold">
                                          <p:stCondLst>
                                            <p:cond delay="0"/>
                                          </p:stCondLst>
                                        </p:cTn>
                                        <p:tgtEl>
                                          <p:spTgt spid="2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5"/>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500"/>
                                        <p:tgtEl>
                                          <p:spTgt spid="232"/>
                                        </p:tgtEl>
                                      </p:cBhvr>
                                    </p:animEffect>
                                  </p:childTnLst>
                                </p:cTn>
                              </p:par>
                              <p:par>
                                <p:cTn id="28" presetID="1" presetClass="exit" presetSubtype="0" fill="hold" nodeType="withEffect">
                                  <p:stCondLst>
                                    <p:cond delay="0"/>
                                  </p:stCondLst>
                                  <p:childTnLst>
                                    <p:set>
                                      <p:cBhvr>
                                        <p:cTn id="29" dur="1" fill="hold">
                                          <p:stCondLst>
                                            <p:cond delay="0"/>
                                          </p:stCondLst>
                                        </p:cTn>
                                        <p:tgtEl>
                                          <p:spTgt spid="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3F35-1542-69ED-D76C-A9B671DE5249}"/>
              </a:ext>
            </a:extLst>
          </p:cNvPr>
          <p:cNvSpPr>
            <a:spLocks noGrp="1"/>
          </p:cNvSpPr>
          <p:nvPr>
            <p:ph type="title"/>
          </p:nvPr>
        </p:nvSpPr>
        <p:spPr/>
        <p:txBody>
          <a:bodyPr/>
          <a:lstStyle/>
          <a:p>
            <a:r>
              <a:rPr lang="en-US" dirty="0"/>
              <a:t>One-Sided Viscous Flux Stencils</a:t>
            </a:r>
          </a:p>
        </p:txBody>
      </p:sp>
      <p:sp>
        <p:nvSpPr>
          <p:cNvPr id="4" name="Slide Number Placeholder 3">
            <a:extLst>
              <a:ext uri="{FF2B5EF4-FFF2-40B4-BE49-F238E27FC236}">
                <a16:creationId xmlns:a16="http://schemas.microsoft.com/office/drawing/2014/main" id="{99B98DE6-66D2-95C2-A3C3-E39ED05D878D}"/>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13</a:t>
            </a:fld>
            <a:endParaRPr lang="en-US" dirty="0"/>
          </a:p>
        </p:txBody>
      </p:sp>
      <p:sp>
        <p:nvSpPr>
          <p:cNvPr id="5" name="Footer Placeholder 4">
            <a:extLst>
              <a:ext uri="{FF2B5EF4-FFF2-40B4-BE49-F238E27FC236}">
                <a16:creationId xmlns:a16="http://schemas.microsoft.com/office/drawing/2014/main" id="{660F98B7-CF55-DA67-9BC4-CC2B8825ED4E}"/>
              </a:ext>
            </a:extLst>
          </p:cNvPr>
          <p:cNvSpPr>
            <a:spLocks noGrp="1"/>
          </p:cNvSpPr>
          <p:nvPr>
            <p:ph type="ftr" sz="quarter" idx="3"/>
          </p:nvPr>
        </p:nvSpPr>
        <p:spPr/>
        <p:txBody>
          <a:bodyPr/>
          <a:lstStyle/>
          <a:p>
            <a:pPr algn="ctr"/>
            <a:endParaRPr lang="en-US" dirty="0">
              <a:solidFill>
                <a:srgbClr val="FF0000"/>
              </a:solidFill>
            </a:endParaRPr>
          </a:p>
        </p:txBody>
      </p:sp>
      <p:sp>
        <p:nvSpPr>
          <p:cNvPr id="6" name="Content Placeholder 5">
            <a:extLst>
              <a:ext uri="{FF2B5EF4-FFF2-40B4-BE49-F238E27FC236}">
                <a16:creationId xmlns:a16="http://schemas.microsoft.com/office/drawing/2014/main" id="{22788B55-7953-BF32-FEDD-1CF5D2815E33}"/>
              </a:ext>
            </a:extLst>
          </p:cNvPr>
          <p:cNvSpPr>
            <a:spLocks noGrp="1"/>
          </p:cNvSpPr>
          <p:nvPr>
            <p:ph sz="quarter" idx="13"/>
          </p:nvPr>
        </p:nvSpPr>
        <p:spPr>
          <a:xfrm>
            <a:off x="167339" y="915989"/>
            <a:ext cx="6625085" cy="5562600"/>
          </a:xfrm>
        </p:spPr>
        <p:txBody>
          <a:bodyPr>
            <a:normAutofit/>
          </a:bodyPr>
          <a:lstStyle/>
          <a:p>
            <a:pPr fontAlgn="auto"/>
            <a:r>
              <a:rPr lang="en-US" sz="2800" dirty="0"/>
              <a:t>Applied one-sided finite differences</a:t>
            </a:r>
          </a:p>
          <a:p>
            <a:pPr marL="0" indent="0" fontAlgn="auto">
              <a:buNone/>
            </a:pPr>
            <a:endParaRPr lang="en-US" sz="2800" dirty="0"/>
          </a:p>
          <a:p>
            <a:pPr fontAlgn="auto"/>
            <a:endParaRPr lang="en-US" sz="1100" dirty="0"/>
          </a:p>
          <a:p>
            <a:pPr fontAlgn="auto"/>
            <a:r>
              <a:rPr lang="en-US" sz="2800" dirty="0"/>
              <a:t>Benefits</a:t>
            </a:r>
          </a:p>
          <a:p>
            <a:pPr lvl="1" fontAlgn="auto"/>
            <a:r>
              <a:rPr lang="en-US" sz="2400" dirty="0"/>
              <a:t>Avoids referencing edge ghost cells and maintains numerical stability</a:t>
            </a:r>
          </a:p>
          <a:p>
            <a:pPr lvl="1" fontAlgn="auto"/>
            <a:r>
              <a:rPr lang="en-US" sz="2400" dirty="0"/>
              <a:t>Retains second-order accuracy</a:t>
            </a:r>
          </a:p>
          <a:p>
            <a:pPr lvl="1" fontAlgn="auto"/>
            <a:r>
              <a:rPr lang="en-US" sz="2400" dirty="0"/>
              <a:t>Halves number of MPI communications</a:t>
            </a:r>
          </a:p>
          <a:p>
            <a:pPr lvl="1" fontAlgn="auto"/>
            <a:r>
              <a:rPr lang="en-US" sz="2400" dirty="0"/>
              <a:t>Removes hierarchical corner boundary condition logic</a:t>
            </a:r>
            <a:endParaRPr lang="en-US" sz="2400" b="1" dirty="0"/>
          </a:p>
        </p:txBody>
      </p:sp>
      <mc:AlternateContent xmlns:mc="http://schemas.openxmlformats.org/markup-compatibility/2006" xmlns:a14="http://schemas.microsoft.com/office/drawing/2010/main">
        <mc:Choice Requires="a14">
          <p:sp>
            <p:nvSpPr>
              <p:cNvPr id="7" name="TextBox 24">
                <a:extLst>
                  <a:ext uri="{FF2B5EF4-FFF2-40B4-BE49-F238E27FC236}">
                    <a16:creationId xmlns:a16="http://schemas.microsoft.com/office/drawing/2014/main" id="{967207E6-ED0B-0A25-B7EB-1D9C8D854F62}"/>
                  </a:ext>
                </a:extLst>
              </p:cNvPr>
              <p:cNvSpPr txBox="1"/>
              <p:nvPr/>
            </p:nvSpPr>
            <p:spPr>
              <a:xfrm>
                <a:off x="457200" y="1451351"/>
                <a:ext cx="5638800" cy="711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ea typeface="Cambria Math" panose="02040503050406030204" pitchFamily="18" charset="0"/>
                            </a:rPr>
                          </m:ctrlPr>
                        </m:fPr>
                        <m:num>
                          <m:r>
                            <a:rPr lang="en-US" sz="1800" i="1">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𝑔</m:t>
                          </m:r>
                        </m:num>
                        <m:den>
                          <m:r>
                            <a:rPr lang="en-US" sz="1800" i="1">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𝑦</m:t>
                          </m:r>
                        </m:den>
                      </m:f>
                      <m:r>
                        <a:rPr lang="en-US" sz="1800" b="0" i="1" smtClean="0">
                          <a:solidFill>
                            <a:srgbClr val="000000"/>
                          </a:solidFill>
                          <a:latin typeface="Cambria Math" panose="02040503050406030204" pitchFamily="18" charset="0"/>
                          <a:ea typeface="Cambria Math" panose="02040503050406030204" pitchFamily="18" charset="0"/>
                        </a:rPr>
                        <m:t>=</m:t>
                      </m:r>
                      <m:f>
                        <m:fPr>
                          <m:ctrlPr>
                            <a:rPr lang="en-US" sz="1800" b="0" i="1" smtClean="0">
                              <a:solidFill>
                                <a:srgbClr val="000000"/>
                              </a:solidFill>
                              <a:latin typeface="Cambria Math" panose="02040503050406030204" pitchFamily="18" charset="0"/>
                              <a:ea typeface="Cambria Math" panose="02040503050406030204" pitchFamily="18" charset="0"/>
                            </a:rPr>
                          </m:ctrlPr>
                        </m:fPr>
                        <m:num>
                          <m:r>
                            <a:rPr lang="en-US" sz="1800" b="0" i="1" smtClean="0">
                              <a:solidFill>
                                <a:srgbClr val="000000"/>
                              </a:solidFill>
                              <a:latin typeface="Cambria Math" panose="02040503050406030204" pitchFamily="18" charset="0"/>
                              <a:ea typeface="Cambria Math" panose="02040503050406030204" pitchFamily="18" charset="0"/>
                            </a:rPr>
                            <m:t>−3</m:t>
                          </m:r>
                          <m:d>
                            <m:dPr>
                              <m:ctrlPr>
                                <a:rPr lang="en-US" sz="1800" b="0" i="1" smtClean="0">
                                  <a:solidFill>
                                    <a:srgbClr val="000000"/>
                                  </a:solidFill>
                                  <a:latin typeface="Cambria Math" panose="02040503050406030204" pitchFamily="18" charset="0"/>
                                  <a:ea typeface="Cambria Math" panose="02040503050406030204" pitchFamily="18" charset="0"/>
                                </a:rPr>
                              </m:ctrlPr>
                            </m:dPr>
                            <m:e>
                              <m:sSub>
                                <m:sSubPr>
                                  <m:ctrlPr>
                                    <a:rPr lang="en-US" sz="1800" i="1" smtClean="0">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b="0" i="1" smtClean="0">
                                      <a:solidFill>
                                        <a:srgbClr val="000000"/>
                                      </a:solidFill>
                                      <a:latin typeface="Cambria Math" panose="02040503050406030204" pitchFamily="18" charset="0"/>
                                      <a:ea typeface="Cambria Math" panose="02040503050406030204" pitchFamily="18" charset="0"/>
                                    </a:rPr>
                                    <m:t>0,1</m:t>
                                  </m:r>
                                </m:sub>
                              </m:sSub>
                              <m:r>
                                <a:rPr lang="en-US" sz="1800" b="0" i="1" smtClean="0">
                                  <a:solidFill>
                                    <a:srgbClr val="000000"/>
                                  </a:solidFill>
                                  <a:latin typeface="Cambria Math" panose="02040503050406030204" pitchFamily="18" charset="0"/>
                                  <a:ea typeface="Cambria Math" panose="02040503050406030204" pitchFamily="18" charset="0"/>
                                </a:rPr>
                                <m:t>+</m:t>
                              </m:r>
                              <m:sSub>
                                <m:sSubPr>
                                  <m:ctrlPr>
                                    <a:rPr lang="en-US" sz="1800" i="1">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b="0" i="1" smtClean="0">
                                      <a:solidFill>
                                        <a:srgbClr val="000000"/>
                                      </a:solidFill>
                                      <a:latin typeface="Cambria Math" panose="02040503050406030204" pitchFamily="18" charset="0"/>
                                      <a:ea typeface="Cambria Math" panose="02040503050406030204" pitchFamily="18" charset="0"/>
                                    </a:rPr>
                                    <m:t>1,1</m:t>
                                  </m:r>
                                </m:sub>
                              </m:sSub>
                            </m:e>
                          </m:d>
                          <m:r>
                            <a:rPr lang="en-US" sz="1800" b="0" i="1" smtClean="0">
                              <a:solidFill>
                                <a:srgbClr val="000000"/>
                              </a:solidFill>
                              <a:latin typeface="Cambria Math" panose="02040503050406030204" pitchFamily="18" charset="0"/>
                              <a:ea typeface="Cambria Math" panose="02040503050406030204" pitchFamily="18" charset="0"/>
                            </a:rPr>
                            <m:t>+4</m:t>
                          </m:r>
                          <m:d>
                            <m:dPr>
                              <m:ctrlPr>
                                <a:rPr lang="en-US" sz="1800" i="1">
                                  <a:solidFill>
                                    <a:srgbClr val="000000"/>
                                  </a:solidFill>
                                  <a:latin typeface="Cambria Math" panose="02040503050406030204" pitchFamily="18" charset="0"/>
                                  <a:ea typeface="Cambria Math" panose="02040503050406030204" pitchFamily="18" charset="0"/>
                                </a:rPr>
                              </m:ctrlPr>
                            </m:dPr>
                            <m:e>
                              <m:sSub>
                                <m:sSubPr>
                                  <m:ctrlPr>
                                    <a:rPr lang="en-US" sz="1800" i="1">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i="1">
                                      <a:solidFill>
                                        <a:srgbClr val="000000"/>
                                      </a:solidFill>
                                      <a:latin typeface="Cambria Math" panose="02040503050406030204" pitchFamily="18" charset="0"/>
                                      <a:ea typeface="Cambria Math" panose="02040503050406030204" pitchFamily="18" charset="0"/>
                                    </a:rPr>
                                    <m:t>0,</m:t>
                                  </m:r>
                                  <m:r>
                                    <a:rPr lang="en-US" sz="1800" b="0" i="1" smtClean="0">
                                      <a:solidFill>
                                        <a:srgbClr val="000000"/>
                                      </a:solidFill>
                                      <a:latin typeface="Cambria Math" panose="02040503050406030204" pitchFamily="18" charset="0"/>
                                      <a:ea typeface="Cambria Math" panose="02040503050406030204" pitchFamily="18" charset="0"/>
                                    </a:rPr>
                                    <m:t>2</m:t>
                                  </m:r>
                                </m:sub>
                              </m:sSub>
                              <m:r>
                                <a:rPr lang="en-US" sz="1800" i="1">
                                  <a:solidFill>
                                    <a:srgbClr val="000000"/>
                                  </a:solidFill>
                                  <a:latin typeface="Cambria Math" panose="02040503050406030204" pitchFamily="18" charset="0"/>
                                  <a:ea typeface="Cambria Math" panose="02040503050406030204" pitchFamily="18" charset="0"/>
                                </a:rPr>
                                <m:t>+</m:t>
                              </m:r>
                              <m:sSub>
                                <m:sSubPr>
                                  <m:ctrlPr>
                                    <a:rPr lang="en-US" sz="1800" i="1">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i="1">
                                      <a:solidFill>
                                        <a:srgbClr val="000000"/>
                                      </a:solidFill>
                                      <a:latin typeface="Cambria Math" panose="02040503050406030204" pitchFamily="18" charset="0"/>
                                      <a:ea typeface="Cambria Math" panose="02040503050406030204" pitchFamily="18" charset="0"/>
                                    </a:rPr>
                                    <m:t>1,</m:t>
                                  </m:r>
                                  <m:r>
                                    <a:rPr lang="en-US" sz="1800" b="0" i="1" smtClean="0">
                                      <a:solidFill>
                                        <a:srgbClr val="000000"/>
                                      </a:solidFill>
                                      <a:latin typeface="Cambria Math" panose="02040503050406030204" pitchFamily="18" charset="0"/>
                                      <a:ea typeface="Cambria Math" panose="02040503050406030204" pitchFamily="18" charset="0"/>
                                    </a:rPr>
                                    <m:t>2</m:t>
                                  </m:r>
                                </m:sub>
                              </m:sSub>
                            </m:e>
                          </m:d>
                          <m:r>
                            <a:rPr lang="en-US" sz="1800" b="0" i="1" smtClean="0">
                              <a:solidFill>
                                <a:srgbClr val="000000"/>
                              </a:solidFill>
                              <a:latin typeface="Cambria Math" panose="02040503050406030204" pitchFamily="18" charset="0"/>
                              <a:ea typeface="Cambria Math" panose="02040503050406030204" pitchFamily="18" charset="0"/>
                            </a:rPr>
                            <m:t>−</m:t>
                          </m:r>
                          <m:d>
                            <m:dPr>
                              <m:ctrlPr>
                                <a:rPr lang="en-US" sz="1800" i="1" smtClean="0">
                                  <a:solidFill>
                                    <a:srgbClr val="000000"/>
                                  </a:solidFill>
                                  <a:latin typeface="Cambria Math" panose="02040503050406030204" pitchFamily="18" charset="0"/>
                                  <a:ea typeface="Cambria Math" panose="02040503050406030204" pitchFamily="18" charset="0"/>
                                </a:rPr>
                              </m:ctrlPr>
                            </m:dPr>
                            <m:e>
                              <m:sSub>
                                <m:sSubPr>
                                  <m:ctrlPr>
                                    <a:rPr lang="en-US" sz="1800" i="1">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b="0" i="1" smtClean="0">
                                      <a:solidFill>
                                        <a:srgbClr val="000000"/>
                                      </a:solidFill>
                                      <a:latin typeface="Cambria Math" panose="02040503050406030204" pitchFamily="18" charset="0"/>
                                      <a:ea typeface="Cambria Math" panose="02040503050406030204" pitchFamily="18" charset="0"/>
                                    </a:rPr>
                                    <m:t>0,3</m:t>
                                  </m:r>
                                </m:sub>
                              </m:sSub>
                              <m:r>
                                <a:rPr lang="en-US" sz="1800" i="1">
                                  <a:solidFill>
                                    <a:srgbClr val="000000"/>
                                  </a:solidFill>
                                  <a:latin typeface="Cambria Math" panose="02040503050406030204" pitchFamily="18" charset="0"/>
                                  <a:ea typeface="Cambria Math" panose="02040503050406030204" pitchFamily="18" charset="0"/>
                                </a:rPr>
                                <m:t>+</m:t>
                              </m:r>
                              <m:sSub>
                                <m:sSubPr>
                                  <m:ctrlPr>
                                    <a:rPr lang="en-US" sz="1800" i="1" smtClean="0">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𝑔</m:t>
                                  </m:r>
                                </m:e>
                                <m:sub>
                                  <m:r>
                                    <a:rPr lang="en-US" sz="1800" b="0" i="1" smtClean="0">
                                      <a:solidFill>
                                        <a:srgbClr val="000000"/>
                                      </a:solidFill>
                                      <a:latin typeface="Cambria Math" panose="02040503050406030204" pitchFamily="18" charset="0"/>
                                      <a:ea typeface="Cambria Math" panose="02040503050406030204" pitchFamily="18" charset="0"/>
                                    </a:rPr>
                                    <m:t>1</m:t>
                                  </m:r>
                                  <m:r>
                                    <a:rPr lang="en-US" sz="1800" i="1">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3</m:t>
                                  </m:r>
                                </m:sub>
                              </m:sSub>
                            </m:e>
                          </m:d>
                        </m:num>
                        <m:den>
                          <m:r>
                            <a:rPr lang="en-US" sz="1800" b="0" i="1" smtClean="0">
                              <a:solidFill>
                                <a:srgbClr val="000000"/>
                              </a:solidFill>
                              <a:latin typeface="Cambria Math" panose="02040503050406030204" pitchFamily="18" charset="0"/>
                              <a:ea typeface="Cambria Math" panose="02040503050406030204" pitchFamily="18" charset="0"/>
                            </a:rPr>
                            <m:t>4∆</m:t>
                          </m:r>
                          <m:r>
                            <a:rPr lang="en-US" sz="1800" b="0" i="1" smtClean="0">
                              <a:solidFill>
                                <a:srgbClr val="000000"/>
                              </a:solidFill>
                              <a:latin typeface="Cambria Math" panose="02040503050406030204" pitchFamily="18" charset="0"/>
                              <a:ea typeface="Cambria Math" panose="02040503050406030204" pitchFamily="18" charset="0"/>
                            </a:rPr>
                            <m:t>𝑦</m:t>
                          </m:r>
                        </m:den>
                      </m:f>
                    </m:oMath>
                  </m:oMathPara>
                </a14:m>
                <a:endParaRPr lang="en-US" sz="1800" dirty="0">
                  <a:solidFill>
                    <a:srgbClr val="000000"/>
                  </a:solidFill>
                </a:endParaRPr>
              </a:p>
            </p:txBody>
          </p:sp>
        </mc:Choice>
        <mc:Fallback xmlns="">
          <p:sp>
            <p:nvSpPr>
              <p:cNvPr id="7" name="TextBox 24">
                <a:extLst>
                  <a:ext uri="{FF2B5EF4-FFF2-40B4-BE49-F238E27FC236}">
                    <a16:creationId xmlns:a16="http://schemas.microsoft.com/office/drawing/2014/main" id="{967207E6-ED0B-0A25-B7EB-1D9C8D854F62}"/>
                  </a:ext>
                </a:extLst>
              </p:cNvPr>
              <p:cNvSpPr txBox="1">
                <a:spLocks noRot="1" noChangeAspect="1" noMove="1" noResize="1" noEditPoints="1" noAdjustHandles="1" noChangeArrowheads="1" noChangeShapeType="1" noTextEdit="1"/>
              </p:cNvSpPr>
              <p:nvPr/>
            </p:nvSpPr>
            <p:spPr>
              <a:xfrm>
                <a:off x="457200" y="1451351"/>
                <a:ext cx="5638800" cy="711220"/>
              </a:xfrm>
              <a:prstGeom prst="rect">
                <a:avLst/>
              </a:prstGeom>
              <a:blipFill>
                <a:blip r:embed="rId2"/>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514D23B-A7C6-CDD8-061B-E56AFDD8D4EF}"/>
              </a:ext>
            </a:extLst>
          </p:cNvPr>
          <p:cNvGrpSpPr/>
          <p:nvPr/>
        </p:nvGrpSpPr>
        <p:grpSpPr>
          <a:xfrm>
            <a:off x="6753037" y="1456414"/>
            <a:ext cx="4990259" cy="4481749"/>
            <a:chOff x="7020382" y="1710829"/>
            <a:chExt cx="4333418" cy="3891840"/>
          </a:xfrm>
        </p:grpSpPr>
        <p:grpSp>
          <p:nvGrpSpPr>
            <p:cNvPr id="9" name="Group 8">
              <a:extLst>
                <a:ext uri="{FF2B5EF4-FFF2-40B4-BE49-F238E27FC236}">
                  <a16:creationId xmlns:a16="http://schemas.microsoft.com/office/drawing/2014/main" id="{0E6094C5-47A5-D392-C08E-44E5956859CA}"/>
                </a:ext>
              </a:extLst>
            </p:cNvPr>
            <p:cNvGrpSpPr/>
            <p:nvPr/>
          </p:nvGrpSpPr>
          <p:grpSpPr>
            <a:xfrm>
              <a:off x="7020382" y="1710829"/>
              <a:ext cx="4333418" cy="3886200"/>
              <a:chOff x="7463442" y="3400018"/>
              <a:chExt cx="3197806" cy="2862338"/>
            </a:xfrm>
          </p:grpSpPr>
          <p:sp>
            <p:nvSpPr>
              <p:cNvPr id="18" name="Freeform 26">
                <a:extLst>
                  <a:ext uri="{FF2B5EF4-FFF2-40B4-BE49-F238E27FC236}">
                    <a16:creationId xmlns:a16="http://schemas.microsoft.com/office/drawing/2014/main" id="{EAE33834-D0D3-987E-5D8C-ED8215A44854}"/>
                  </a:ext>
                </a:extLst>
              </p:cNvPr>
              <p:cNvSpPr/>
              <p:nvPr/>
            </p:nvSpPr>
            <p:spPr>
              <a:xfrm>
                <a:off x="7463442" y="3400018"/>
                <a:ext cx="3195921" cy="2857547"/>
              </a:xfrm>
              <a:custGeom>
                <a:avLst/>
                <a:gdLst>
                  <a:gd name="connsiteX0" fmla="*/ 533400 w 581025"/>
                  <a:gd name="connsiteY0" fmla="*/ 815975 h 815975"/>
                  <a:gd name="connsiteX1" fmla="*/ 0 w 581025"/>
                  <a:gd name="connsiteY1" fmla="*/ 815975 h 815975"/>
                  <a:gd name="connsiteX2" fmla="*/ 0 w 581025"/>
                  <a:gd name="connsiteY2" fmla="*/ 762000 h 815975"/>
                  <a:gd name="connsiteX3" fmla="*/ 50800 w 581025"/>
                  <a:gd name="connsiteY3" fmla="*/ 22225 h 815975"/>
                  <a:gd name="connsiteX4" fmla="*/ 581025 w 581025"/>
                  <a:gd name="connsiteY4" fmla="*/ 0 h 815975"/>
                  <a:gd name="connsiteX5" fmla="*/ 533400 w 581025"/>
                  <a:gd name="connsiteY5" fmla="*/ 815975 h 815975"/>
                  <a:gd name="connsiteX0" fmla="*/ 533400 w 581025"/>
                  <a:gd name="connsiteY0" fmla="*/ 815975 h 844550"/>
                  <a:gd name="connsiteX1" fmla="*/ 12700 w 581025"/>
                  <a:gd name="connsiteY1" fmla="*/ 844550 h 844550"/>
                  <a:gd name="connsiteX2" fmla="*/ 0 w 581025"/>
                  <a:gd name="connsiteY2" fmla="*/ 762000 h 844550"/>
                  <a:gd name="connsiteX3" fmla="*/ 50800 w 581025"/>
                  <a:gd name="connsiteY3" fmla="*/ 22225 h 844550"/>
                  <a:gd name="connsiteX4" fmla="*/ 581025 w 581025"/>
                  <a:gd name="connsiteY4" fmla="*/ 0 h 844550"/>
                  <a:gd name="connsiteX5" fmla="*/ 533400 w 581025"/>
                  <a:gd name="connsiteY5" fmla="*/ 815975 h 844550"/>
                  <a:gd name="connsiteX0" fmla="*/ 533400 w 574675"/>
                  <a:gd name="connsiteY0" fmla="*/ 793750 h 822325"/>
                  <a:gd name="connsiteX1" fmla="*/ 12700 w 574675"/>
                  <a:gd name="connsiteY1" fmla="*/ 822325 h 822325"/>
                  <a:gd name="connsiteX2" fmla="*/ 0 w 574675"/>
                  <a:gd name="connsiteY2" fmla="*/ 739775 h 822325"/>
                  <a:gd name="connsiteX3" fmla="*/ 50800 w 574675"/>
                  <a:gd name="connsiteY3" fmla="*/ 0 h 822325"/>
                  <a:gd name="connsiteX4" fmla="*/ 574675 w 574675"/>
                  <a:gd name="connsiteY4" fmla="*/ 104775 h 822325"/>
                  <a:gd name="connsiteX5" fmla="*/ 533400 w 574675"/>
                  <a:gd name="connsiteY5" fmla="*/ 793750 h 822325"/>
                  <a:gd name="connsiteX0" fmla="*/ 533400 w 574675"/>
                  <a:gd name="connsiteY0" fmla="*/ 688975 h 717550"/>
                  <a:gd name="connsiteX1" fmla="*/ 12700 w 574675"/>
                  <a:gd name="connsiteY1" fmla="*/ 717550 h 717550"/>
                  <a:gd name="connsiteX2" fmla="*/ 0 w 574675"/>
                  <a:gd name="connsiteY2" fmla="*/ 635000 h 717550"/>
                  <a:gd name="connsiteX3" fmla="*/ 34925 w 574675"/>
                  <a:gd name="connsiteY3" fmla="*/ 22225 h 717550"/>
                  <a:gd name="connsiteX4" fmla="*/ 574675 w 574675"/>
                  <a:gd name="connsiteY4" fmla="*/ 0 h 717550"/>
                  <a:gd name="connsiteX5" fmla="*/ 533400 w 574675"/>
                  <a:gd name="connsiteY5" fmla="*/ 688975 h 717550"/>
                  <a:gd name="connsiteX0" fmla="*/ 520700 w 561975"/>
                  <a:gd name="connsiteY0" fmla="*/ 688975 h 717550"/>
                  <a:gd name="connsiteX1" fmla="*/ 0 w 561975"/>
                  <a:gd name="connsiteY1" fmla="*/ 717550 h 717550"/>
                  <a:gd name="connsiteX2" fmla="*/ 22225 w 561975"/>
                  <a:gd name="connsiteY2" fmla="*/ 22225 h 717550"/>
                  <a:gd name="connsiteX3" fmla="*/ 561975 w 561975"/>
                  <a:gd name="connsiteY3" fmla="*/ 0 h 717550"/>
                  <a:gd name="connsiteX4" fmla="*/ 520700 w 561975"/>
                  <a:gd name="connsiteY4" fmla="*/ 688975 h 717550"/>
                  <a:gd name="connsiteX0" fmla="*/ 520700 w 561975"/>
                  <a:gd name="connsiteY0" fmla="*/ 688975 h 717550"/>
                  <a:gd name="connsiteX1" fmla="*/ 0 w 561975"/>
                  <a:gd name="connsiteY1" fmla="*/ 717550 h 717550"/>
                  <a:gd name="connsiteX2" fmla="*/ 57150 w 561975"/>
                  <a:gd name="connsiteY2" fmla="*/ 25400 h 717550"/>
                  <a:gd name="connsiteX3" fmla="*/ 561975 w 561975"/>
                  <a:gd name="connsiteY3" fmla="*/ 0 h 717550"/>
                  <a:gd name="connsiteX4" fmla="*/ 520700 w 561975"/>
                  <a:gd name="connsiteY4" fmla="*/ 688975 h 717550"/>
                  <a:gd name="connsiteX0" fmla="*/ 520700 w 561975"/>
                  <a:gd name="connsiteY0" fmla="*/ 688975 h 717550"/>
                  <a:gd name="connsiteX1" fmla="*/ 0 w 561975"/>
                  <a:gd name="connsiteY1" fmla="*/ 717550 h 717550"/>
                  <a:gd name="connsiteX2" fmla="*/ 34925 w 561975"/>
                  <a:gd name="connsiteY2" fmla="*/ 28575 h 717550"/>
                  <a:gd name="connsiteX3" fmla="*/ 561975 w 561975"/>
                  <a:gd name="connsiteY3" fmla="*/ 0 h 717550"/>
                  <a:gd name="connsiteX4" fmla="*/ 520700 w 561975"/>
                  <a:gd name="connsiteY4" fmla="*/ 688975 h 717550"/>
                  <a:gd name="connsiteX0" fmla="*/ 520700 w 552450"/>
                  <a:gd name="connsiteY0" fmla="*/ 660400 h 688975"/>
                  <a:gd name="connsiteX1" fmla="*/ 0 w 552450"/>
                  <a:gd name="connsiteY1" fmla="*/ 688975 h 688975"/>
                  <a:gd name="connsiteX2" fmla="*/ 34925 w 552450"/>
                  <a:gd name="connsiteY2" fmla="*/ 0 h 688975"/>
                  <a:gd name="connsiteX3" fmla="*/ 552450 w 552450"/>
                  <a:gd name="connsiteY3" fmla="*/ 85725 h 688975"/>
                  <a:gd name="connsiteX4" fmla="*/ 520700 w 552450"/>
                  <a:gd name="connsiteY4" fmla="*/ 660400 h 688975"/>
                  <a:gd name="connsiteX0" fmla="*/ 520700 w 552450"/>
                  <a:gd name="connsiteY0" fmla="*/ 574675 h 603250"/>
                  <a:gd name="connsiteX1" fmla="*/ 0 w 552450"/>
                  <a:gd name="connsiteY1" fmla="*/ 603250 h 603250"/>
                  <a:gd name="connsiteX2" fmla="*/ 34925 w 552450"/>
                  <a:gd name="connsiteY2" fmla="*/ 28575 h 603250"/>
                  <a:gd name="connsiteX3" fmla="*/ 552450 w 552450"/>
                  <a:gd name="connsiteY3" fmla="*/ 0 h 603250"/>
                  <a:gd name="connsiteX4" fmla="*/ 520700 w 552450"/>
                  <a:gd name="connsiteY4" fmla="*/ 574675 h 603250"/>
                  <a:gd name="connsiteX0" fmla="*/ 434975 w 552450"/>
                  <a:gd name="connsiteY0" fmla="*/ 2082800 h 2082800"/>
                  <a:gd name="connsiteX1" fmla="*/ 0 w 552450"/>
                  <a:gd name="connsiteY1" fmla="*/ 603250 h 2082800"/>
                  <a:gd name="connsiteX2" fmla="*/ 34925 w 552450"/>
                  <a:gd name="connsiteY2" fmla="*/ 28575 h 2082800"/>
                  <a:gd name="connsiteX3" fmla="*/ 552450 w 552450"/>
                  <a:gd name="connsiteY3" fmla="*/ 0 h 2082800"/>
                  <a:gd name="connsiteX4" fmla="*/ 434975 w 552450"/>
                  <a:gd name="connsiteY4" fmla="*/ 2082800 h 2082800"/>
                  <a:gd name="connsiteX0" fmla="*/ 517525 w 635000"/>
                  <a:gd name="connsiteY0" fmla="*/ 2082800 h 2082800"/>
                  <a:gd name="connsiteX1" fmla="*/ 0 w 635000"/>
                  <a:gd name="connsiteY1" fmla="*/ 2076450 h 2082800"/>
                  <a:gd name="connsiteX2" fmla="*/ 117475 w 635000"/>
                  <a:gd name="connsiteY2" fmla="*/ 28575 h 2082800"/>
                  <a:gd name="connsiteX3" fmla="*/ 635000 w 635000"/>
                  <a:gd name="connsiteY3" fmla="*/ 0 h 2082800"/>
                  <a:gd name="connsiteX4" fmla="*/ 517525 w 635000"/>
                  <a:gd name="connsiteY4" fmla="*/ 2082800 h 2082800"/>
                  <a:gd name="connsiteX0" fmla="*/ 523875 w 635000"/>
                  <a:gd name="connsiteY0" fmla="*/ 2089150 h 2089150"/>
                  <a:gd name="connsiteX1" fmla="*/ 0 w 635000"/>
                  <a:gd name="connsiteY1" fmla="*/ 2076450 h 2089150"/>
                  <a:gd name="connsiteX2" fmla="*/ 117475 w 635000"/>
                  <a:gd name="connsiteY2" fmla="*/ 28575 h 2089150"/>
                  <a:gd name="connsiteX3" fmla="*/ 635000 w 635000"/>
                  <a:gd name="connsiteY3" fmla="*/ 0 h 2089150"/>
                  <a:gd name="connsiteX4" fmla="*/ 523875 w 635000"/>
                  <a:gd name="connsiteY4" fmla="*/ 2089150 h 2089150"/>
                  <a:gd name="connsiteX0" fmla="*/ 523875 w 635000"/>
                  <a:gd name="connsiteY0" fmla="*/ 2089150 h 2092325"/>
                  <a:gd name="connsiteX1" fmla="*/ 0 w 635000"/>
                  <a:gd name="connsiteY1" fmla="*/ 2092325 h 2092325"/>
                  <a:gd name="connsiteX2" fmla="*/ 117475 w 635000"/>
                  <a:gd name="connsiteY2" fmla="*/ 28575 h 2092325"/>
                  <a:gd name="connsiteX3" fmla="*/ 635000 w 635000"/>
                  <a:gd name="connsiteY3" fmla="*/ 0 h 2092325"/>
                  <a:gd name="connsiteX4" fmla="*/ 523875 w 635000"/>
                  <a:gd name="connsiteY4" fmla="*/ 2089150 h 2092325"/>
                  <a:gd name="connsiteX0" fmla="*/ 523875 w 644525"/>
                  <a:gd name="connsiteY0" fmla="*/ 2089150 h 2092325"/>
                  <a:gd name="connsiteX1" fmla="*/ 0 w 644525"/>
                  <a:gd name="connsiteY1" fmla="*/ 2092325 h 2092325"/>
                  <a:gd name="connsiteX2" fmla="*/ 117475 w 644525"/>
                  <a:gd name="connsiteY2" fmla="*/ 28575 h 2092325"/>
                  <a:gd name="connsiteX3" fmla="*/ 644525 w 644525"/>
                  <a:gd name="connsiteY3" fmla="*/ 0 h 2092325"/>
                  <a:gd name="connsiteX4" fmla="*/ 523875 w 644525"/>
                  <a:gd name="connsiteY4" fmla="*/ 2089150 h 2092325"/>
                  <a:gd name="connsiteX0" fmla="*/ 523875 w 644525"/>
                  <a:gd name="connsiteY0" fmla="*/ 2419966 h 2423141"/>
                  <a:gd name="connsiteX1" fmla="*/ 0 w 644525"/>
                  <a:gd name="connsiteY1" fmla="*/ 2423141 h 2423141"/>
                  <a:gd name="connsiteX2" fmla="*/ 135672 w 644525"/>
                  <a:gd name="connsiteY2" fmla="*/ 0 h 2423141"/>
                  <a:gd name="connsiteX3" fmla="*/ 644525 w 644525"/>
                  <a:gd name="connsiteY3" fmla="*/ 330816 h 2423141"/>
                  <a:gd name="connsiteX4" fmla="*/ 523875 w 644525"/>
                  <a:gd name="connsiteY4" fmla="*/ 2419966 h 2423141"/>
                  <a:gd name="connsiteX0" fmla="*/ 3166992 w 3166992"/>
                  <a:gd name="connsiteY0" fmla="*/ 2410868 h 2423141"/>
                  <a:gd name="connsiteX1" fmla="*/ 0 w 3166992"/>
                  <a:gd name="connsiteY1" fmla="*/ 2423141 h 2423141"/>
                  <a:gd name="connsiteX2" fmla="*/ 135672 w 3166992"/>
                  <a:gd name="connsiteY2" fmla="*/ 0 h 2423141"/>
                  <a:gd name="connsiteX3" fmla="*/ 644525 w 3166992"/>
                  <a:gd name="connsiteY3" fmla="*/ 330816 h 2423141"/>
                  <a:gd name="connsiteX4" fmla="*/ 3166992 w 3166992"/>
                  <a:gd name="connsiteY4" fmla="*/ 2410868 h 2423141"/>
                  <a:gd name="connsiteX0" fmla="*/ 3166992 w 3178459"/>
                  <a:gd name="connsiteY0" fmla="*/ 2703300 h 2715573"/>
                  <a:gd name="connsiteX1" fmla="*/ 0 w 3178459"/>
                  <a:gd name="connsiteY1" fmla="*/ 2715573 h 2715573"/>
                  <a:gd name="connsiteX2" fmla="*/ 135672 w 3178459"/>
                  <a:gd name="connsiteY2" fmla="*/ 292432 h 2715573"/>
                  <a:gd name="connsiteX3" fmla="*/ 3178459 w 3178459"/>
                  <a:gd name="connsiteY3" fmla="*/ 0 h 2715573"/>
                  <a:gd name="connsiteX4" fmla="*/ 3166992 w 3178459"/>
                  <a:gd name="connsiteY4" fmla="*/ 2703300 h 2715573"/>
                  <a:gd name="connsiteX0" fmla="*/ 3166992 w 3178459"/>
                  <a:gd name="connsiteY0" fmla="*/ 2703300 h 2715573"/>
                  <a:gd name="connsiteX1" fmla="*/ 0 w 3178459"/>
                  <a:gd name="connsiteY1" fmla="*/ 2715573 h 2715573"/>
                  <a:gd name="connsiteX2" fmla="*/ 149320 w 3178459"/>
                  <a:gd name="connsiteY2" fmla="*/ 137758 h 2715573"/>
                  <a:gd name="connsiteX3" fmla="*/ 3178459 w 3178459"/>
                  <a:gd name="connsiteY3" fmla="*/ 0 h 2715573"/>
                  <a:gd name="connsiteX4" fmla="*/ 3166992 w 3178459"/>
                  <a:gd name="connsiteY4" fmla="*/ 2703300 h 2715573"/>
                  <a:gd name="connsiteX0" fmla="*/ 3166992 w 3187558"/>
                  <a:gd name="connsiteY0" fmla="*/ 2857975 h 2870248"/>
                  <a:gd name="connsiteX1" fmla="*/ 0 w 3187558"/>
                  <a:gd name="connsiteY1" fmla="*/ 2870248 h 2870248"/>
                  <a:gd name="connsiteX2" fmla="*/ 149320 w 3187558"/>
                  <a:gd name="connsiteY2" fmla="*/ 292433 h 2870248"/>
                  <a:gd name="connsiteX3" fmla="*/ 3187558 w 3187558"/>
                  <a:gd name="connsiteY3" fmla="*/ 0 h 2870248"/>
                  <a:gd name="connsiteX4" fmla="*/ 3166992 w 3187558"/>
                  <a:gd name="connsiteY4" fmla="*/ 2857975 h 2870248"/>
                  <a:gd name="connsiteX0" fmla="*/ 3166992 w 3174858"/>
                  <a:gd name="connsiteY0" fmla="*/ 2851625 h 2863898"/>
                  <a:gd name="connsiteX1" fmla="*/ 0 w 3174858"/>
                  <a:gd name="connsiteY1" fmla="*/ 2863898 h 2863898"/>
                  <a:gd name="connsiteX2" fmla="*/ 149320 w 3174858"/>
                  <a:gd name="connsiteY2" fmla="*/ 286083 h 2863898"/>
                  <a:gd name="connsiteX3" fmla="*/ 3174858 w 3174858"/>
                  <a:gd name="connsiteY3" fmla="*/ 0 h 2863898"/>
                  <a:gd name="connsiteX4" fmla="*/ 3166992 w 3174858"/>
                  <a:gd name="connsiteY4" fmla="*/ 2851625 h 2863898"/>
                  <a:gd name="connsiteX0" fmla="*/ 3159557 w 3167423"/>
                  <a:gd name="connsiteY0" fmla="*/ 2851625 h 2851625"/>
                  <a:gd name="connsiteX1" fmla="*/ 0 w 3167423"/>
                  <a:gd name="connsiteY1" fmla="*/ 2849029 h 2851625"/>
                  <a:gd name="connsiteX2" fmla="*/ 141885 w 3167423"/>
                  <a:gd name="connsiteY2" fmla="*/ 286083 h 2851625"/>
                  <a:gd name="connsiteX3" fmla="*/ 3167423 w 3167423"/>
                  <a:gd name="connsiteY3" fmla="*/ 0 h 2851625"/>
                  <a:gd name="connsiteX4" fmla="*/ 3159557 w 3167423"/>
                  <a:gd name="connsiteY4" fmla="*/ 2851625 h 2851625"/>
                  <a:gd name="connsiteX0" fmla="*/ 3152123 w 3159989"/>
                  <a:gd name="connsiteY0" fmla="*/ 2851625 h 2871332"/>
                  <a:gd name="connsiteX1" fmla="*/ 0 w 3159989"/>
                  <a:gd name="connsiteY1" fmla="*/ 2871332 h 2871332"/>
                  <a:gd name="connsiteX2" fmla="*/ 134451 w 3159989"/>
                  <a:gd name="connsiteY2" fmla="*/ 286083 h 2871332"/>
                  <a:gd name="connsiteX3" fmla="*/ 3159989 w 3159989"/>
                  <a:gd name="connsiteY3" fmla="*/ 0 h 2871332"/>
                  <a:gd name="connsiteX4" fmla="*/ 3152123 w 3159989"/>
                  <a:gd name="connsiteY4" fmla="*/ 2851625 h 2871332"/>
                  <a:gd name="connsiteX0" fmla="*/ 3137255 w 3145121"/>
                  <a:gd name="connsiteY0" fmla="*/ 2851625 h 2863897"/>
                  <a:gd name="connsiteX1" fmla="*/ 0 w 3145121"/>
                  <a:gd name="connsiteY1" fmla="*/ 2863897 h 2863897"/>
                  <a:gd name="connsiteX2" fmla="*/ 119583 w 3145121"/>
                  <a:gd name="connsiteY2" fmla="*/ 286083 h 2863897"/>
                  <a:gd name="connsiteX3" fmla="*/ 3145121 w 3145121"/>
                  <a:gd name="connsiteY3" fmla="*/ 0 h 2863897"/>
                  <a:gd name="connsiteX4" fmla="*/ 3137255 w 3145121"/>
                  <a:gd name="connsiteY4" fmla="*/ 2851625 h 2863897"/>
                  <a:gd name="connsiteX0" fmla="*/ 3181705 w 3189571"/>
                  <a:gd name="connsiteY0" fmla="*/ 2851625 h 2857547"/>
                  <a:gd name="connsiteX1" fmla="*/ 0 w 3189571"/>
                  <a:gd name="connsiteY1" fmla="*/ 2857547 h 2857547"/>
                  <a:gd name="connsiteX2" fmla="*/ 164033 w 3189571"/>
                  <a:gd name="connsiteY2" fmla="*/ 286083 h 2857547"/>
                  <a:gd name="connsiteX3" fmla="*/ 3189571 w 3189571"/>
                  <a:gd name="connsiteY3" fmla="*/ 0 h 2857547"/>
                  <a:gd name="connsiteX4" fmla="*/ 3181705 w 3189571"/>
                  <a:gd name="connsiteY4" fmla="*/ 2851625 h 2857547"/>
                  <a:gd name="connsiteX0" fmla="*/ 3181705 w 3189571"/>
                  <a:gd name="connsiteY0" fmla="*/ 2851625 h 2851625"/>
                  <a:gd name="connsiteX1" fmla="*/ 0 w 3189571"/>
                  <a:gd name="connsiteY1" fmla="*/ 2851197 h 2851625"/>
                  <a:gd name="connsiteX2" fmla="*/ 164033 w 3189571"/>
                  <a:gd name="connsiteY2" fmla="*/ 286083 h 2851625"/>
                  <a:gd name="connsiteX3" fmla="*/ 3189571 w 3189571"/>
                  <a:gd name="connsiteY3" fmla="*/ 0 h 2851625"/>
                  <a:gd name="connsiteX4" fmla="*/ 3181705 w 3189571"/>
                  <a:gd name="connsiteY4" fmla="*/ 2851625 h 2851625"/>
                  <a:gd name="connsiteX0" fmla="*/ 3178530 w 3186396"/>
                  <a:gd name="connsiteY0" fmla="*/ 2851625 h 2860722"/>
                  <a:gd name="connsiteX1" fmla="*/ 0 w 3186396"/>
                  <a:gd name="connsiteY1" fmla="*/ 2860722 h 2860722"/>
                  <a:gd name="connsiteX2" fmla="*/ 160858 w 3186396"/>
                  <a:gd name="connsiteY2" fmla="*/ 286083 h 2860722"/>
                  <a:gd name="connsiteX3" fmla="*/ 3186396 w 3186396"/>
                  <a:gd name="connsiteY3" fmla="*/ 0 h 2860722"/>
                  <a:gd name="connsiteX4" fmla="*/ 3178530 w 3186396"/>
                  <a:gd name="connsiteY4" fmla="*/ 2851625 h 2860722"/>
                  <a:gd name="connsiteX0" fmla="*/ 3188055 w 3195921"/>
                  <a:gd name="connsiteY0" fmla="*/ 2851625 h 2857547"/>
                  <a:gd name="connsiteX1" fmla="*/ 0 w 3195921"/>
                  <a:gd name="connsiteY1" fmla="*/ 2857547 h 2857547"/>
                  <a:gd name="connsiteX2" fmla="*/ 170383 w 3195921"/>
                  <a:gd name="connsiteY2" fmla="*/ 286083 h 2857547"/>
                  <a:gd name="connsiteX3" fmla="*/ 3195921 w 3195921"/>
                  <a:gd name="connsiteY3" fmla="*/ 0 h 2857547"/>
                  <a:gd name="connsiteX4" fmla="*/ 3188055 w 3195921"/>
                  <a:gd name="connsiteY4" fmla="*/ 2851625 h 285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921" h="2857547">
                    <a:moveTo>
                      <a:pt x="3188055" y="2851625"/>
                    </a:moveTo>
                    <a:lnTo>
                      <a:pt x="0" y="2857547"/>
                    </a:lnTo>
                    <a:lnTo>
                      <a:pt x="170383" y="286083"/>
                    </a:lnTo>
                    <a:lnTo>
                      <a:pt x="3195921" y="0"/>
                    </a:lnTo>
                    <a:cubicBezTo>
                      <a:pt x="3192099" y="901100"/>
                      <a:pt x="3191877" y="1950525"/>
                      <a:pt x="3188055" y="2851625"/>
                    </a:cubicBezTo>
                    <a:close/>
                  </a:path>
                </a:pathLst>
              </a:custGeom>
              <a:solidFill>
                <a:srgbClr val="FF6B74"/>
              </a:solidFill>
              <a:ln w="25400" cap="flat" cmpd="sng" algn="ctr">
                <a:solidFill>
                  <a:sysClr val="windowText" lastClr="000000"/>
                </a:solidFill>
                <a:prstDash val="dash"/>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27">
                <a:extLst>
                  <a:ext uri="{FF2B5EF4-FFF2-40B4-BE49-F238E27FC236}">
                    <a16:creationId xmlns:a16="http://schemas.microsoft.com/office/drawing/2014/main" id="{485B7E1B-0F3A-C519-5C4A-442D7DCB9F6D}"/>
                  </a:ext>
                </a:extLst>
              </p:cNvPr>
              <p:cNvSpPr/>
              <p:nvPr/>
            </p:nvSpPr>
            <p:spPr>
              <a:xfrm>
                <a:off x="8001000" y="3962400"/>
                <a:ext cx="2660248" cy="2295013"/>
              </a:xfrm>
              <a:custGeom>
                <a:avLst/>
                <a:gdLst>
                  <a:gd name="connsiteX0" fmla="*/ 162045 w 3495554"/>
                  <a:gd name="connsiteY0" fmla="*/ 289367 h 3171463"/>
                  <a:gd name="connsiteX1" fmla="*/ 0 w 3495554"/>
                  <a:gd name="connsiteY1" fmla="*/ 3171463 h 3171463"/>
                  <a:gd name="connsiteX2" fmla="*/ 3495554 w 3495554"/>
                  <a:gd name="connsiteY2" fmla="*/ 3171463 h 3171463"/>
                  <a:gd name="connsiteX3" fmla="*/ 3495554 w 3495554"/>
                  <a:gd name="connsiteY3" fmla="*/ 0 h 3171463"/>
                  <a:gd name="connsiteX4" fmla="*/ 162045 w 3495554"/>
                  <a:gd name="connsiteY4" fmla="*/ 289367 h 31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554" h="3171463">
                    <a:moveTo>
                      <a:pt x="162045" y="289367"/>
                    </a:moveTo>
                    <a:lnTo>
                      <a:pt x="0" y="3171463"/>
                    </a:lnTo>
                    <a:lnTo>
                      <a:pt x="3495554" y="3171463"/>
                    </a:lnTo>
                    <a:lnTo>
                      <a:pt x="3495554" y="0"/>
                    </a:lnTo>
                    <a:lnTo>
                      <a:pt x="162045" y="289367"/>
                    </a:lnTo>
                    <a:close/>
                  </a:path>
                </a:pathLst>
              </a:custGeom>
              <a:solidFill>
                <a:srgbClr val="3C6FFF"/>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B89F0D5D-5038-D565-2920-104C44ACB463}"/>
                  </a:ext>
                </a:extLst>
              </p:cNvPr>
              <p:cNvCxnSpPr>
                <a:cxnSpLocks/>
              </p:cNvCxnSpPr>
              <p:nvPr/>
            </p:nvCxnSpPr>
            <p:spPr>
              <a:xfrm flipV="1">
                <a:off x="8686683" y="4114800"/>
                <a:ext cx="98542" cy="2145085"/>
              </a:xfrm>
              <a:prstGeom prst="line">
                <a:avLst/>
              </a:prstGeom>
              <a:noFill/>
              <a:ln w="25400" cap="flat" cmpd="sng" algn="ctr">
                <a:solidFill>
                  <a:sysClr val="windowText" lastClr="000000"/>
                </a:solidFill>
                <a:prstDash val="solid"/>
              </a:ln>
              <a:effectLst/>
            </p:spPr>
          </p:cxnSp>
          <p:cxnSp>
            <p:nvCxnSpPr>
              <p:cNvPr id="21" name="Straight Connector 20">
                <a:extLst>
                  <a:ext uri="{FF2B5EF4-FFF2-40B4-BE49-F238E27FC236}">
                    <a16:creationId xmlns:a16="http://schemas.microsoft.com/office/drawing/2014/main" id="{60C6E16A-4673-7CD0-BC91-B7DCAE48F6EE}"/>
                  </a:ext>
                </a:extLst>
              </p:cNvPr>
              <p:cNvCxnSpPr>
                <a:cxnSpLocks/>
              </p:cNvCxnSpPr>
              <p:nvPr/>
            </p:nvCxnSpPr>
            <p:spPr>
              <a:xfrm flipV="1">
                <a:off x="9623867" y="4044950"/>
                <a:ext cx="40833" cy="2217406"/>
              </a:xfrm>
              <a:prstGeom prst="line">
                <a:avLst/>
              </a:prstGeom>
              <a:noFill/>
              <a:ln w="25400" cap="flat" cmpd="sng" algn="ctr">
                <a:solidFill>
                  <a:sysClr val="windowText" lastClr="000000"/>
                </a:solidFill>
                <a:prstDash val="solid"/>
              </a:ln>
              <a:effectLst/>
            </p:spPr>
          </p:cxnSp>
          <p:cxnSp>
            <p:nvCxnSpPr>
              <p:cNvPr id="22" name="Straight Connector 21">
                <a:extLst>
                  <a:ext uri="{FF2B5EF4-FFF2-40B4-BE49-F238E27FC236}">
                    <a16:creationId xmlns:a16="http://schemas.microsoft.com/office/drawing/2014/main" id="{339AC677-A753-81ED-EB05-4332C79D726A}"/>
                  </a:ext>
                </a:extLst>
              </p:cNvPr>
              <p:cNvCxnSpPr>
                <a:cxnSpLocks/>
              </p:cNvCxnSpPr>
              <p:nvPr/>
            </p:nvCxnSpPr>
            <p:spPr>
              <a:xfrm flipV="1">
                <a:off x="8080375" y="4572000"/>
                <a:ext cx="2580873" cy="172373"/>
              </a:xfrm>
              <a:prstGeom prst="line">
                <a:avLst/>
              </a:prstGeom>
              <a:noFill/>
              <a:ln w="25400" cap="flat" cmpd="sng" algn="ctr">
                <a:solidFill>
                  <a:sysClr val="windowText" lastClr="000000"/>
                </a:solidFill>
                <a:prstDash val="solid"/>
              </a:ln>
              <a:effectLst/>
            </p:spPr>
          </p:cxnSp>
          <p:cxnSp>
            <p:nvCxnSpPr>
              <p:cNvPr id="23" name="Straight Connector 22">
                <a:extLst>
                  <a:ext uri="{FF2B5EF4-FFF2-40B4-BE49-F238E27FC236}">
                    <a16:creationId xmlns:a16="http://schemas.microsoft.com/office/drawing/2014/main" id="{D6D0A26E-1672-DA6D-2E3F-1EABE7F8E5AA}"/>
                  </a:ext>
                </a:extLst>
              </p:cNvPr>
              <p:cNvCxnSpPr>
                <a:cxnSpLocks/>
              </p:cNvCxnSpPr>
              <p:nvPr/>
            </p:nvCxnSpPr>
            <p:spPr>
              <a:xfrm flipV="1">
                <a:off x="8045450" y="5334000"/>
                <a:ext cx="2615798" cy="107465"/>
              </a:xfrm>
              <a:prstGeom prst="line">
                <a:avLst/>
              </a:prstGeom>
              <a:noFill/>
              <a:ln w="25400" cap="flat" cmpd="sng" algn="ctr">
                <a:solidFill>
                  <a:sysClr val="windowText" lastClr="000000"/>
                </a:solidFill>
                <a:prstDash val="solid"/>
              </a:ln>
              <a:effectLst/>
            </p:spPr>
          </p:cxnSp>
          <p:cxnSp>
            <p:nvCxnSpPr>
              <p:cNvPr id="24" name="Straight Connector 23">
                <a:extLst>
                  <a:ext uri="{FF2B5EF4-FFF2-40B4-BE49-F238E27FC236}">
                    <a16:creationId xmlns:a16="http://schemas.microsoft.com/office/drawing/2014/main" id="{1A1EDF6E-A9C1-2574-FE9A-4E7CD7C5D00E}"/>
                  </a:ext>
                </a:extLst>
              </p:cNvPr>
              <p:cNvCxnSpPr>
                <a:cxnSpLocks/>
              </p:cNvCxnSpPr>
              <p:nvPr/>
            </p:nvCxnSpPr>
            <p:spPr>
              <a:xfrm flipH="1">
                <a:off x="7572375" y="4744373"/>
                <a:ext cx="508001" cy="27652"/>
              </a:xfrm>
              <a:prstGeom prst="line">
                <a:avLst/>
              </a:prstGeom>
              <a:noFill/>
              <a:ln w="25400" cap="flat" cmpd="sng" algn="ctr">
                <a:solidFill>
                  <a:sysClr val="windowText" lastClr="000000"/>
                </a:solidFill>
                <a:prstDash val="dash"/>
              </a:ln>
              <a:effectLst/>
            </p:spPr>
          </p:cxnSp>
          <p:cxnSp>
            <p:nvCxnSpPr>
              <p:cNvPr id="25" name="Straight Connector 24">
                <a:extLst>
                  <a:ext uri="{FF2B5EF4-FFF2-40B4-BE49-F238E27FC236}">
                    <a16:creationId xmlns:a16="http://schemas.microsoft.com/office/drawing/2014/main" id="{EC8C2D89-4D0E-7837-DCFD-88179271E659}"/>
                  </a:ext>
                </a:extLst>
              </p:cNvPr>
              <p:cNvCxnSpPr>
                <a:cxnSpLocks/>
              </p:cNvCxnSpPr>
              <p:nvPr/>
            </p:nvCxnSpPr>
            <p:spPr>
              <a:xfrm flipH="1">
                <a:off x="7524750" y="5443311"/>
                <a:ext cx="540778" cy="24039"/>
              </a:xfrm>
              <a:prstGeom prst="line">
                <a:avLst/>
              </a:prstGeom>
              <a:noFill/>
              <a:ln w="25400" cap="flat" cmpd="sng" algn="ctr">
                <a:solidFill>
                  <a:sysClr val="windowText" lastClr="000000"/>
                </a:solidFill>
                <a:prstDash val="dash"/>
              </a:ln>
              <a:effectLst/>
            </p:spPr>
          </p:cxnSp>
          <p:cxnSp>
            <p:nvCxnSpPr>
              <p:cNvPr id="26" name="Straight Connector 25">
                <a:extLst>
                  <a:ext uri="{FF2B5EF4-FFF2-40B4-BE49-F238E27FC236}">
                    <a16:creationId xmlns:a16="http://schemas.microsoft.com/office/drawing/2014/main" id="{920BE810-27A2-E369-1FC4-917006CEEACF}"/>
                  </a:ext>
                </a:extLst>
              </p:cNvPr>
              <p:cNvCxnSpPr>
                <a:cxnSpLocks/>
              </p:cNvCxnSpPr>
              <p:nvPr/>
            </p:nvCxnSpPr>
            <p:spPr>
              <a:xfrm flipH="1">
                <a:off x="7604125" y="4171946"/>
                <a:ext cx="513219" cy="41279"/>
              </a:xfrm>
              <a:prstGeom prst="line">
                <a:avLst/>
              </a:prstGeom>
              <a:noFill/>
              <a:ln w="25400" cap="flat" cmpd="sng" algn="ctr">
                <a:solidFill>
                  <a:sysClr val="windowText" lastClr="000000"/>
                </a:solidFill>
                <a:prstDash val="dash"/>
              </a:ln>
              <a:effectLst/>
            </p:spPr>
          </p:cxnSp>
          <p:cxnSp>
            <p:nvCxnSpPr>
              <p:cNvPr id="27" name="Straight Connector 26">
                <a:extLst>
                  <a:ext uri="{FF2B5EF4-FFF2-40B4-BE49-F238E27FC236}">
                    <a16:creationId xmlns:a16="http://schemas.microsoft.com/office/drawing/2014/main" id="{952FADD5-EC86-C125-58FD-E0DB5B391708}"/>
                  </a:ext>
                </a:extLst>
              </p:cNvPr>
              <p:cNvCxnSpPr>
                <a:cxnSpLocks/>
              </p:cNvCxnSpPr>
              <p:nvPr/>
            </p:nvCxnSpPr>
            <p:spPr>
              <a:xfrm flipH="1">
                <a:off x="8121651" y="3640134"/>
                <a:ext cx="31749" cy="534991"/>
              </a:xfrm>
              <a:prstGeom prst="line">
                <a:avLst/>
              </a:prstGeom>
              <a:noFill/>
              <a:ln w="25400" cap="flat" cmpd="sng" algn="ctr">
                <a:solidFill>
                  <a:sysClr val="windowText" lastClr="000000"/>
                </a:solidFill>
                <a:prstDash val="dash"/>
              </a:ln>
              <a:effectLst/>
            </p:spPr>
          </p:cxnSp>
          <p:cxnSp>
            <p:nvCxnSpPr>
              <p:cNvPr id="28" name="Straight Connector 27">
                <a:extLst>
                  <a:ext uri="{FF2B5EF4-FFF2-40B4-BE49-F238E27FC236}">
                    <a16:creationId xmlns:a16="http://schemas.microsoft.com/office/drawing/2014/main" id="{2366AC38-06F4-8EF4-3B64-1B2A4EE889E7}"/>
                  </a:ext>
                </a:extLst>
              </p:cNvPr>
              <p:cNvCxnSpPr>
                <a:cxnSpLocks/>
              </p:cNvCxnSpPr>
              <p:nvPr/>
            </p:nvCxnSpPr>
            <p:spPr>
              <a:xfrm flipH="1">
                <a:off x="8785226" y="3578225"/>
                <a:ext cx="22224" cy="546892"/>
              </a:xfrm>
              <a:prstGeom prst="line">
                <a:avLst/>
              </a:prstGeom>
              <a:noFill/>
              <a:ln w="25400" cap="flat" cmpd="sng" algn="ctr">
                <a:solidFill>
                  <a:sysClr val="windowText" lastClr="000000"/>
                </a:solidFill>
                <a:prstDash val="dash"/>
              </a:ln>
              <a:effectLst/>
            </p:spPr>
          </p:cxnSp>
          <p:cxnSp>
            <p:nvCxnSpPr>
              <p:cNvPr id="29" name="Straight Connector 28">
                <a:extLst>
                  <a:ext uri="{FF2B5EF4-FFF2-40B4-BE49-F238E27FC236}">
                    <a16:creationId xmlns:a16="http://schemas.microsoft.com/office/drawing/2014/main" id="{847EE3E5-D665-7707-148F-1A0DCF969312}"/>
                  </a:ext>
                </a:extLst>
              </p:cNvPr>
              <p:cNvCxnSpPr>
                <a:cxnSpLocks/>
              </p:cNvCxnSpPr>
              <p:nvPr/>
            </p:nvCxnSpPr>
            <p:spPr>
              <a:xfrm flipH="1">
                <a:off x="9664700" y="3495586"/>
                <a:ext cx="16520" cy="549364"/>
              </a:xfrm>
              <a:prstGeom prst="line">
                <a:avLst/>
              </a:prstGeom>
              <a:noFill/>
              <a:ln w="25400" cap="flat" cmpd="sng" algn="ctr">
                <a:solidFill>
                  <a:sysClr val="windowText" lastClr="000000"/>
                </a:solidFill>
                <a:prstDash val="dash"/>
              </a:ln>
              <a:effectLst/>
            </p:spPr>
          </p:cxnSp>
          <p:sp>
            <p:nvSpPr>
              <p:cNvPr id="30" name="Freeform 38">
                <a:extLst>
                  <a:ext uri="{FF2B5EF4-FFF2-40B4-BE49-F238E27FC236}">
                    <a16:creationId xmlns:a16="http://schemas.microsoft.com/office/drawing/2014/main" id="{3AE65AA5-8247-1651-4D2A-A22F85168464}"/>
                  </a:ext>
                </a:extLst>
              </p:cNvPr>
              <p:cNvSpPr/>
              <p:nvPr/>
            </p:nvSpPr>
            <p:spPr>
              <a:xfrm>
                <a:off x="7599846" y="3644349"/>
                <a:ext cx="550241" cy="576469"/>
              </a:xfrm>
              <a:custGeom>
                <a:avLst/>
                <a:gdLst>
                  <a:gd name="connsiteX0" fmla="*/ 33130 w 556591"/>
                  <a:gd name="connsiteY0" fmla="*/ 33130 h 576469"/>
                  <a:gd name="connsiteX1" fmla="*/ 556591 w 556591"/>
                  <a:gd name="connsiteY1" fmla="*/ 0 h 576469"/>
                  <a:gd name="connsiteX2" fmla="*/ 523461 w 556591"/>
                  <a:gd name="connsiteY2" fmla="*/ 543339 h 576469"/>
                  <a:gd name="connsiteX3" fmla="*/ 0 w 556591"/>
                  <a:gd name="connsiteY3" fmla="*/ 576469 h 576469"/>
                  <a:gd name="connsiteX4" fmla="*/ 33130 w 556591"/>
                  <a:gd name="connsiteY4" fmla="*/ 33130 h 576469"/>
                  <a:gd name="connsiteX0" fmla="*/ 33130 w 556591"/>
                  <a:gd name="connsiteY0" fmla="*/ 33130 h 576469"/>
                  <a:gd name="connsiteX1" fmla="*/ 556591 w 556591"/>
                  <a:gd name="connsiteY1" fmla="*/ 0 h 576469"/>
                  <a:gd name="connsiteX2" fmla="*/ 532986 w 556591"/>
                  <a:gd name="connsiteY2" fmla="*/ 530639 h 576469"/>
                  <a:gd name="connsiteX3" fmla="*/ 0 w 556591"/>
                  <a:gd name="connsiteY3" fmla="*/ 576469 h 576469"/>
                  <a:gd name="connsiteX4" fmla="*/ 33130 w 556591"/>
                  <a:gd name="connsiteY4" fmla="*/ 33130 h 576469"/>
                  <a:gd name="connsiteX0" fmla="*/ 26780 w 550241"/>
                  <a:gd name="connsiteY0" fmla="*/ 33130 h 563769"/>
                  <a:gd name="connsiteX1" fmla="*/ 550241 w 550241"/>
                  <a:gd name="connsiteY1" fmla="*/ 0 h 563769"/>
                  <a:gd name="connsiteX2" fmla="*/ 526636 w 550241"/>
                  <a:gd name="connsiteY2" fmla="*/ 530639 h 563769"/>
                  <a:gd name="connsiteX3" fmla="*/ 0 w 550241"/>
                  <a:gd name="connsiteY3" fmla="*/ 563769 h 563769"/>
                  <a:gd name="connsiteX4" fmla="*/ 26780 w 550241"/>
                  <a:gd name="connsiteY4" fmla="*/ 33130 h 563769"/>
                  <a:gd name="connsiteX0" fmla="*/ 20430 w 543891"/>
                  <a:gd name="connsiteY0" fmla="*/ 33130 h 573294"/>
                  <a:gd name="connsiteX1" fmla="*/ 543891 w 543891"/>
                  <a:gd name="connsiteY1" fmla="*/ 0 h 573294"/>
                  <a:gd name="connsiteX2" fmla="*/ 520286 w 543891"/>
                  <a:gd name="connsiteY2" fmla="*/ 530639 h 573294"/>
                  <a:gd name="connsiteX3" fmla="*/ 0 w 543891"/>
                  <a:gd name="connsiteY3" fmla="*/ 573294 h 573294"/>
                  <a:gd name="connsiteX4" fmla="*/ 20430 w 543891"/>
                  <a:gd name="connsiteY4" fmla="*/ 33130 h 573294"/>
                  <a:gd name="connsiteX0" fmla="*/ 26780 w 550241"/>
                  <a:gd name="connsiteY0" fmla="*/ 33130 h 560594"/>
                  <a:gd name="connsiteX1" fmla="*/ 550241 w 550241"/>
                  <a:gd name="connsiteY1" fmla="*/ 0 h 560594"/>
                  <a:gd name="connsiteX2" fmla="*/ 526636 w 550241"/>
                  <a:gd name="connsiteY2" fmla="*/ 530639 h 560594"/>
                  <a:gd name="connsiteX3" fmla="*/ 0 w 550241"/>
                  <a:gd name="connsiteY3" fmla="*/ 560594 h 560594"/>
                  <a:gd name="connsiteX4" fmla="*/ 26780 w 550241"/>
                  <a:gd name="connsiteY4" fmla="*/ 33130 h 560594"/>
                  <a:gd name="connsiteX0" fmla="*/ 14080 w 537541"/>
                  <a:gd name="connsiteY0" fmla="*/ 33130 h 573294"/>
                  <a:gd name="connsiteX1" fmla="*/ 537541 w 537541"/>
                  <a:gd name="connsiteY1" fmla="*/ 0 h 573294"/>
                  <a:gd name="connsiteX2" fmla="*/ 513936 w 537541"/>
                  <a:gd name="connsiteY2" fmla="*/ 530639 h 573294"/>
                  <a:gd name="connsiteX3" fmla="*/ 0 w 537541"/>
                  <a:gd name="connsiteY3" fmla="*/ 573294 h 573294"/>
                  <a:gd name="connsiteX4" fmla="*/ 14080 w 537541"/>
                  <a:gd name="connsiteY4" fmla="*/ 33130 h 573294"/>
                  <a:gd name="connsiteX0" fmla="*/ 26780 w 550241"/>
                  <a:gd name="connsiteY0" fmla="*/ 33130 h 576469"/>
                  <a:gd name="connsiteX1" fmla="*/ 550241 w 550241"/>
                  <a:gd name="connsiteY1" fmla="*/ 0 h 576469"/>
                  <a:gd name="connsiteX2" fmla="*/ 526636 w 550241"/>
                  <a:gd name="connsiteY2" fmla="*/ 530639 h 576469"/>
                  <a:gd name="connsiteX3" fmla="*/ 0 w 550241"/>
                  <a:gd name="connsiteY3" fmla="*/ 576469 h 576469"/>
                  <a:gd name="connsiteX4" fmla="*/ 26780 w 550241"/>
                  <a:gd name="connsiteY4" fmla="*/ 33130 h 57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41" h="576469">
                    <a:moveTo>
                      <a:pt x="26780" y="33130"/>
                    </a:moveTo>
                    <a:lnTo>
                      <a:pt x="550241" y="0"/>
                    </a:lnTo>
                    <a:lnTo>
                      <a:pt x="526636" y="530639"/>
                    </a:lnTo>
                    <a:lnTo>
                      <a:pt x="0" y="576469"/>
                    </a:lnTo>
                    <a:lnTo>
                      <a:pt x="26780" y="33130"/>
                    </a:lnTo>
                    <a:close/>
                  </a:path>
                </a:pathLst>
              </a:custGeom>
              <a:pattFill prst="wdDnDiag">
                <a:fgClr>
                  <a:sysClr val="windowText" lastClr="000000"/>
                </a:fgClr>
                <a:bgClr>
                  <a:sysClr val="window" lastClr="FFFFFF"/>
                </a:bgClr>
              </a:pattFill>
              <a:ln w="50800" cap="flat" cmpd="sng" algn="ctr">
                <a:solidFill>
                  <a:sysClr val="windowText" lastClr="000000"/>
                </a:solidFill>
                <a:prstDash val="sysDot"/>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eform 44">
              <a:extLst>
                <a:ext uri="{FF2B5EF4-FFF2-40B4-BE49-F238E27FC236}">
                  <a16:creationId xmlns:a16="http://schemas.microsoft.com/office/drawing/2014/main" id="{205A7C47-977D-6A77-DD4D-181A6ADC139B}"/>
                </a:ext>
              </a:extLst>
            </p:cNvPr>
            <p:cNvSpPr/>
            <p:nvPr/>
          </p:nvSpPr>
          <p:spPr>
            <a:xfrm>
              <a:off x="7020598" y="2687678"/>
              <a:ext cx="1791637" cy="2914991"/>
            </a:xfrm>
            <a:custGeom>
              <a:avLst/>
              <a:gdLst>
                <a:gd name="connsiteX0" fmla="*/ 130175 w 1584325"/>
                <a:gd name="connsiteY0" fmla="*/ 130175 h 2320925"/>
                <a:gd name="connsiteX1" fmla="*/ 0 w 1584325"/>
                <a:gd name="connsiteY1" fmla="*/ 2320925 h 2320925"/>
                <a:gd name="connsiteX2" fmla="*/ 1479550 w 1584325"/>
                <a:gd name="connsiteY2" fmla="*/ 2251075 h 2320925"/>
                <a:gd name="connsiteX3" fmla="*/ 1584325 w 1584325"/>
                <a:gd name="connsiteY3" fmla="*/ 0 h 2320925"/>
                <a:gd name="connsiteX4" fmla="*/ 130175 w 1584325"/>
                <a:gd name="connsiteY4" fmla="*/ 130175 h 2320925"/>
                <a:gd name="connsiteX0" fmla="*/ 130175 w 1584325"/>
                <a:gd name="connsiteY0" fmla="*/ 130175 h 2320925"/>
                <a:gd name="connsiteX1" fmla="*/ 0 w 1584325"/>
                <a:gd name="connsiteY1" fmla="*/ 2320925 h 2320925"/>
                <a:gd name="connsiteX2" fmla="*/ 1513385 w 1584325"/>
                <a:gd name="connsiteY2" fmla="*/ 2303366 h 2320925"/>
                <a:gd name="connsiteX3" fmla="*/ 1584325 w 1584325"/>
                <a:gd name="connsiteY3" fmla="*/ 0 h 2320925"/>
                <a:gd name="connsiteX4" fmla="*/ 130175 w 1584325"/>
                <a:gd name="connsiteY4" fmla="*/ 130175 h 2320925"/>
                <a:gd name="connsiteX0" fmla="*/ 120947 w 1575097"/>
                <a:gd name="connsiteY0" fmla="*/ 130175 h 2311697"/>
                <a:gd name="connsiteX1" fmla="*/ 0 w 1575097"/>
                <a:gd name="connsiteY1" fmla="*/ 2311697 h 2311697"/>
                <a:gd name="connsiteX2" fmla="*/ 1504157 w 1575097"/>
                <a:gd name="connsiteY2" fmla="*/ 2303366 h 2311697"/>
                <a:gd name="connsiteX3" fmla="*/ 1575097 w 1575097"/>
                <a:gd name="connsiteY3" fmla="*/ 0 h 2311697"/>
                <a:gd name="connsiteX4" fmla="*/ 120947 w 1575097"/>
                <a:gd name="connsiteY4" fmla="*/ 130175 h 2311697"/>
                <a:gd name="connsiteX0" fmla="*/ 167086 w 1575097"/>
                <a:gd name="connsiteY0" fmla="*/ 0 h 2510650"/>
                <a:gd name="connsiteX1" fmla="*/ 0 w 1575097"/>
                <a:gd name="connsiteY1" fmla="*/ 2510650 h 2510650"/>
                <a:gd name="connsiteX2" fmla="*/ 1504157 w 1575097"/>
                <a:gd name="connsiteY2" fmla="*/ 2502319 h 2510650"/>
                <a:gd name="connsiteX3" fmla="*/ 1575097 w 1575097"/>
                <a:gd name="connsiteY3" fmla="*/ 198953 h 2510650"/>
                <a:gd name="connsiteX4" fmla="*/ 167086 w 1575097"/>
                <a:gd name="connsiteY4" fmla="*/ 0 h 2510650"/>
                <a:gd name="connsiteX0" fmla="*/ 167086 w 1621236"/>
                <a:gd name="connsiteY0" fmla="*/ 127098 h 2637748"/>
                <a:gd name="connsiteX1" fmla="*/ 0 w 1621236"/>
                <a:gd name="connsiteY1" fmla="*/ 2637748 h 2637748"/>
                <a:gd name="connsiteX2" fmla="*/ 1504157 w 1621236"/>
                <a:gd name="connsiteY2" fmla="*/ 2629417 h 2637748"/>
                <a:gd name="connsiteX3" fmla="*/ 1621236 w 1621236"/>
                <a:gd name="connsiteY3" fmla="*/ 0 h 2637748"/>
                <a:gd name="connsiteX4" fmla="*/ 167086 w 1621236"/>
                <a:gd name="connsiteY4" fmla="*/ 127098 h 263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236" h="2637748">
                  <a:moveTo>
                    <a:pt x="167086" y="127098"/>
                  </a:moveTo>
                  <a:lnTo>
                    <a:pt x="0" y="2637748"/>
                  </a:lnTo>
                  <a:lnTo>
                    <a:pt x="1504157" y="2629417"/>
                  </a:lnTo>
                  <a:lnTo>
                    <a:pt x="1621236" y="0"/>
                  </a:lnTo>
                  <a:lnTo>
                    <a:pt x="167086" y="127098"/>
                  </a:lnTo>
                  <a:close/>
                </a:path>
              </a:pathLst>
            </a:custGeom>
            <a:noFill/>
            <a:ln w="25400" cap="flat" cmpd="sng" algn="ctr">
              <a:solidFill>
                <a:srgbClr val="FFFF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D0D6796-7A79-ED9D-F12D-07FAAFBFE7B8}"/>
                    </a:ext>
                  </a:extLst>
                </p:cNvPr>
                <p:cNvSpPr/>
                <p:nvPr/>
              </p:nvSpPr>
              <p:spPr>
                <a:xfrm>
                  <a:off x="7142154" y="3074445"/>
                  <a:ext cx="757580"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0" name="Rectangle 9">
                  <a:extLst>
                    <a:ext uri="{FF2B5EF4-FFF2-40B4-BE49-F238E27FC236}">
                      <a16:creationId xmlns:a16="http://schemas.microsoft.com/office/drawing/2014/main" id="{96FCD471-55CD-F743-92B8-F4416D16422B}"/>
                    </a:ext>
                  </a:extLst>
                </p:cNvPr>
                <p:cNvSpPr>
                  <a:spLocks noRot="1" noChangeAspect="1" noMove="1" noResize="1" noEditPoints="1" noAdjustHandles="1" noChangeArrowheads="1" noChangeShapeType="1" noTextEdit="1"/>
                </p:cNvSpPr>
                <p:nvPr/>
              </p:nvSpPr>
              <p:spPr>
                <a:xfrm>
                  <a:off x="7142154" y="3074445"/>
                  <a:ext cx="757580" cy="385555"/>
                </a:xfrm>
                <a:prstGeom prst="rect">
                  <a:avLst/>
                </a:prstGeom>
                <a:blipFill>
                  <a:blip r:embed="rId3"/>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75FC5E3-9DC1-973D-37FD-535A5158A39D}"/>
                    </a:ext>
                  </a:extLst>
                </p:cNvPr>
                <p:cNvSpPr/>
                <p:nvPr/>
              </p:nvSpPr>
              <p:spPr>
                <a:xfrm>
                  <a:off x="7935158" y="3026278"/>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1" name="Rectangle 10">
                  <a:extLst>
                    <a:ext uri="{FF2B5EF4-FFF2-40B4-BE49-F238E27FC236}">
                      <a16:creationId xmlns:a16="http://schemas.microsoft.com/office/drawing/2014/main" id="{5C4B7F81-82F9-B046-B4ED-21031A2B1C6A}"/>
                    </a:ext>
                  </a:extLst>
                </p:cNvPr>
                <p:cNvSpPr>
                  <a:spLocks noRot="1" noChangeAspect="1" noMove="1" noResize="1" noEditPoints="1" noAdjustHandles="1" noChangeArrowheads="1" noChangeShapeType="1" noTextEdit="1"/>
                </p:cNvSpPr>
                <p:nvPr/>
              </p:nvSpPr>
              <p:spPr>
                <a:xfrm>
                  <a:off x="7935158" y="3026278"/>
                  <a:ext cx="750462" cy="385555"/>
                </a:xfrm>
                <a:prstGeom prst="rect">
                  <a:avLst/>
                </a:prstGeom>
                <a:blipFill>
                  <a:blip r:embed="rId4"/>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B4042BF-7256-D2E9-D7FE-261FF37316AD}"/>
                    </a:ext>
                  </a:extLst>
                </p:cNvPr>
                <p:cNvSpPr/>
                <p:nvPr/>
              </p:nvSpPr>
              <p:spPr>
                <a:xfrm>
                  <a:off x="7060421" y="3909573"/>
                  <a:ext cx="757580"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2" name="Rectangle 11">
                  <a:extLst>
                    <a:ext uri="{FF2B5EF4-FFF2-40B4-BE49-F238E27FC236}">
                      <a16:creationId xmlns:a16="http://schemas.microsoft.com/office/drawing/2014/main" id="{DABA836C-FFE6-204E-9FDF-A580EDB794EB}"/>
                    </a:ext>
                  </a:extLst>
                </p:cNvPr>
                <p:cNvSpPr>
                  <a:spLocks noRot="1" noChangeAspect="1" noMove="1" noResize="1" noEditPoints="1" noAdjustHandles="1" noChangeArrowheads="1" noChangeShapeType="1" noTextEdit="1"/>
                </p:cNvSpPr>
                <p:nvPr/>
              </p:nvSpPr>
              <p:spPr>
                <a:xfrm>
                  <a:off x="7060421" y="3909573"/>
                  <a:ext cx="757580" cy="385555"/>
                </a:xfrm>
                <a:prstGeom prst="rect">
                  <a:avLst/>
                </a:prstGeom>
                <a:blipFill>
                  <a:blip r:embed="rId5"/>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F09D449-AF9D-7621-537B-C04BF367BCE7}"/>
                    </a:ext>
                  </a:extLst>
                </p:cNvPr>
                <p:cNvSpPr/>
                <p:nvPr/>
              </p:nvSpPr>
              <p:spPr>
                <a:xfrm>
                  <a:off x="7853425" y="3861406"/>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3" name="Rectangle 12">
                  <a:extLst>
                    <a:ext uri="{FF2B5EF4-FFF2-40B4-BE49-F238E27FC236}">
                      <a16:creationId xmlns:a16="http://schemas.microsoft.com/office/drawing/2014/main" id="{352A0DBB-8213-B543-BE73-C12E100BDEC1}"/>
                    </a:ext>
                  </a:extLst>
                </p:cNvPr>
                <p:cNvSpPr>
                  <a:spLocks noRot="1" noChangeAspect="1" noMove="1" noResize="1" noEditPoints="1" noAdjustHandles="1" noChangeArrowheads="1" noChangeShapeType="1" noTextEdit="1"/>
                </p:cNvSpPr>
                <p:nvPr/>
              </p:nvSpPr>
              <p:spPr>
                <a:xfrm>
                  <a:off x="7853425" y="3861406"/>
                  <a:ext cx="750462" cy="385555"/>
                </a:xfrm>
                <a:prstGeom prst="rect">
                  <a:avLst/>
                </a:prstGeom>
                <a:blipFill>
                  <a:blip r:embed="rId6"/>
                  <a:stretch>
                    <a:fillRect b="-5479"/>
                  </a:stretch>
                </a:blipFill>
              </p:spPr>
              <p:txBody>
                <a:bodyPr/>
                <a:lstStyle/>
                <a:p>
                  <a:r>
                    <a:rPr lang="en-US">
                      <a:noFill/>
                    </a:rPr>
                    <a:t> </a:t>
                  </a:r>
                </a:p>
              </p:txBody>
            </p:sp>
          </mc:Fallback>
        </mc:AlternateContent>
        <p:sp>
          <p:nvSpPr>
            <p:cNvPr id="15" name="Up Arrow 51">
              <a:extLst>
                <a:ext uri="{FF2B5EF4-FFF2-40B4-BE49-F238E27FC236}">
                  <a16:creationId xmlns:a16="http://schemas.microsoft.com/office/drawing/2014/main" id="{88B2B660-BE70-FEB6-3CE2-0B628C5936B0}"/>
                </a:ext>
              </a:extLst>
            </p:cNvPr>
            <p:cNvSpPr/>
            <p:nvPr/>
          </p:nvSpPr>
          <p:spPr>
            <a:xfrm rot="10990892">
              <a:off x="7796189" y="2824010"/>
              <a:ext cx="202102" cy="646561"/>
            </a:xfrm>
            <a:prstGeom prst="upArrow">
              <a:avLst/>
            </a:prstGeom>
            <a:solidFill>
              <a:srgbClr val="FFFF00"/>
            </a:solid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3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220F72C-9CBD-AECC-D554-8FC9C5D3D858}"/>
                    </a:ext>
                  </a:extLst>
                </p:cNvPr>
                <p:cNvSpPr/>
                <p:nvPr/>
              </p:nvSpPr>
              <p:spPr>
                <a:xfrm>
                  <a:off x="7028173" y="4817326"/>
                  <a:ext cx="758893" cy="385555"/>
                </a:xfrm>
                <a:prstGeom prst="rect">
                  <a:avLst/>
                </a:prstGeom>
              </p:spPr>
              <p:txBody>
                <a:bodyPr wrap="squar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5" name="Rectangle 14">
                  <a:extLst>
                    <a:ext uri="{FF2B5EF4-FFF2-40B4-BE49-F238E27FC236}">
                      <a16:creationId xmlns:a16="http://schemas.microsoft.com/office/drawing/2014/main" id="{298F2157-81BA-3142-8540-4682FD7B5AA8}"/>
                    </a:ext>
                  </a:extLst>
                </p:cNvPr>
                <p:cNvSpPr>
                  <a:spLocks noRot="1" noChangeAspect="1" noMove="1" noResize="1" noEditPoints="1" noAdjustHandles="1" noChangeArrowheads="1" noChangeShapeType="1" noTextEdit="1"/>
                </p:cNvSpPr>
                <p:nvPr/>
              </p:nvSpPr>
              <p:spPr>
                <a:xfrm>
                  <a:off x="7028173" y="4817326"/>
                  <a:ext cx="758893" cy="385555"/>
                </a:xfrm>
                <a:prstGeom prst="rect">
                  <a:avLst/>
                </a:prstGeom>
                <a:blipFill>
                  <a:blip r:embed="rId7"/>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32A810A-966E-1C10-427D-CB814B3ED969}"/>
                    </a:ext>
                  </a:extLst>
                </p:cNvPr>
                <p:cNvSpPr/>
                <p:nvPr/>
              </p:nvSpPr>
              <p:spPr>
                <a:xfrm>
                  <a:off x="7821178" y="4769159"/>
                  <a:ext cx="750462" cy="385555"/>
                </a:xfrm>
                <a:prstGeom prst="rect">
                  <a:avLst/>
                </a:prstGeom>
              </p:spPr>
              <p:txBody>
                <a:bodyPr wrap="none" tIns="0" bIns="0">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457135"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oMath>
                    </m:oMathPara>
                  </a14:m>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mc:Choice>
          <mc:Fallback xmlns="">
            <p:sp>
              <p:nvSpPr>
                <p:cNvPr id="16" name="Rectangle 15">
                  <a:extLst>
                    <a:ext uri="{FF2B5EF4-FFF2-40B4-BE49-F238E27FC236}">
                      <a16:creationId xmlns:a16="http://schemas.microsoft.com/office/drawing/2014/main" id="{2EED8CA2-A16C-F94E-8E7C-AAE0BC3B0094}"/>
                    </a:ext>
                  </a:extLst>
                </p:cNvPr>
                <p:cNvSpPr>
                  <a:spLocks noRot="1" noChangeAspect="1" noMove="1" noResize="1" noEditPoints="1" noAdjustHandles="1" noChangeArrowheads="1" noChangeShapeType="1" noTextEdit="1"/>
                </p:cNvSpPr>
                <p:nvPr/>
              </p:nvSpPr>
              <p:spPr>
                <a:xfrm>
                  <a:off x="7821178" y="4769159"/>
                  <a:ext cx="750462" cy="385555"/>
                </a:xfrm>
                <a:prstGeom prst="rect">
                  <a:avLst/>
                </a:prstGeom>
                <a:blipFill>
                  <a:blip r:embed="rId8"/>
                  <a:stretch>
                    <a:fillRect b="-6944"/>
                  </a:stretch>
                </a:blipFill>
              </p:spPr>
              <p:txBody>
                <a:bodyPr/>
                <a:lstStyle/>
                <a:p>
                  <a:r>
                    <a:rPr lang="en-US">
                      <a:noFill/>
                    </a:rPr>
                    <a:t> </a:t>
                  </a:r>
                </a:p>
              </p:txBody>
            </p:sp>
          </mc:Fallback>
        </mc:AlternateContent>
      </p:grpSp>
    </p:spTree>
    <p:extLst>
      <p:ext uri="{BB962C8B-B14F-4D97-AF65-F5344CB8AC3E}">
        <p14:creationId xmlns:p14="http://schemas.microsoft.com/office/powerpoint/2010/main" val="54089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0AE724-11BE-B70C-2E6A-A597012E7C5C}"/>
              </a:ext>
            </a:extLst>
          </p:cNvPr>
          <p:cNvSpPr>
            <a:spLocks noGrp="1"/>
          </p:cNvSpPr>
          <p:nvPr>
            <p:ph type="title"/>
          </p:nvPr>
        </p:nvSpPr>
        <p:spPr/>
        <p:txBody>
          <a:bodyPr/>
          <a:lstStyle/>
          <a:p>
            <a:r>
              <a:rPr lang="en-US" dirty="0"/>
              <a:t>Comparisons</a:t>
            </a:r>
          </a:p>
        </p:txBody>
      </p:sp>
      <p:sp>
        <p:nvSpPr>
          <p:cNvPr id="4" name="Slide Number Placeholder 3">
            <a:extLst>
              <a:ext uri="{FF2B5EF4-FFF2-40B4-BE49-F238E27FC236}">
                <a16:creationId xmlns:a16="http://schemas.microsoft.com/office/drawing/2014/main" id="{AC22827D-732B-E822-9B7D-3394A31D83C2}"/>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14</a:t>
            </a:fld>
            <a:endParaRPr lang="en-US" dirty="0"/>
          </a:p>
        </p:txBody>
      </p:sp>
      <p:sp>
        <p:nvSpPr>
          <p:cNvPr id="7" name="Content Placeholder 6">
            <a:extLst>
              <a:ext uri="{FF2B5EF4-FFF2-40B4-BE49-F238E27FC236}">
                <a16:creationId xmlns:a16="http://schemas.microsoft.com/office/drawing/2014/main" id="{4E62EB80-947A-FA8C-42E5-9B68D6ADCE20}"/>
              </a:ext>
            </a:extLst>
          </p:cNvPr>
          <p:cNvSpPr>
            <a:spLocks noGrp="1"/>
          </p:cNvSpPr>
          <p:nvPr>
            <p:ph sz="quarter" idx="13"/>
          </p:nvPr>
        </p:nvSpPr>
        <p:spPr/>
        <p:txBody>
          <a:bodyPr/>
          <a:lstStyle/>
          <a:p>
            <a:r>
              <a:rPr lang="en-US" dirty="0"/>
              <a:t>DPLR 3.05 included example configuration cases</a:t>
            </a:r>
          </a:p>
          <a:p>
            <a:pPr lvl="1"/>
            <a:r>
              <a:rPr lang="en-US" dirty="0"/>
              <a:t>Desktop-scale</a:t>
            </a:r>
          </a:p>
          <a:p>
            <a:pPr lvl="1"/>
            <a:r>
              <a:rPr lang="en-US" dirty="0"/>
              <a:t>Mixture of dimensionalities, model specifications, etc.</a:t>
            </a:r>
          </a:p>
          <a:p>
            <a:r>
              <a:rPr lang="en-US" dirty="0"/>
              <a:t>2D 2mm-diameter hemisphere in Mach 11 air</a:t>
            </a:r>
          </a:p>
          <a:p>
            <a:pPr lvl="1"/>
            <a:r>
              <a:rPr lang="en-US" dirty="0"/>
              <a:t>6-species air</a:t>
            </a:r>
          </a:p>
          <a:p>
            <a:pPr lvl="1"/>
            <a:r>
              <a:rPr lang="en-US" dirty="0"/>
              <a:t>2-temperature model (stat. mech)</a:t>
            </a:r>
          </a:p>
        </p:txBody>
      </p:sp>
    </p:spTree>
    <p:extLst>
      <p:ext uri="{BB962C8B-B14F-4D97-AF65-F5344CB8AC3E}">
        <p14:creationId xmlns:p14="http://schemas.microsoft.com/office/powerpoint/2010/main" val="402335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C76159-A261-BD96-57BB-E2CD18767E7A}"/>
              </a:ext>
            </a:extLst>
          </p:cNvPr>
          <p:cNvPicPr>
            <a:picLocks noChangeAspect="1"/>
          </p:cNvPicPr>
          <p:nvPr/>
        </p:nvPicPr>
        <p:blipFill>
          <a:blip r:embed="rId3"/>
          <a:stretch>
            <a:fillRect/>
          </a:stretch>
        </p:blipFill>
        <p:spPr>
          <a:xfrm>
            <a:off x="5926923" y="891708"/>
            <a:ext cx="5660571" cy="5029200"/>
          </a:xfrm>
          <a:prstGeom prst="rect">
            <a:avLst/>
          </a:prstGeom>
        </p:spPr>
      </p:pic>
      <p:sp>
        <p:nvSpPr>
          <p:cNvPr id="2" name="Title 1">
            <a:extLst>
              <a:ext uri="{FF2B5EF4-FFF2-40B4-BE49-F238E27FC236}">
                <a16:creationId xmlns:a16="http://schemas.microsoft.com/office/drawing/2014/main" id="{013F929C-0EFB-3DBE-B2BD-A3749554954A}"/>
              </a:ext>
            </a:extLst>
          </p:cNvPr>
          <p:cNvSpPr>
            <a:spLocks noGrp="1"/>
          </p:cNvSpPr>
          <p:nvPr>
            <p:ph type="title"/>
          </p:nvPr>
        </p:nvSpPr>
        <p:spPr/>
        <p:txBody>
          <a:bodyPr/>
          <a:lstStyle/>
          <a:p>
            <a:r>
              <a:rPr lang="en-US" dirty="0"/>
              <a:t>2D Cylinder Comparison (DPLR 3.05 example)</a:t>
            </a:r>
          </a:p>
        </p:txBody>
      </p:sp>
      <p:sp>
        <p:nvSpPr>
          <p:cNvPr id="4" name="Slide Number Placeholder 3">
            <a:extLst>
              <a:ext uri="{FF2B5EF4-FFF2-40B4-BE49-F238E27FC236}">
                <a16:creationId xmlns:a16="http://schemas.microsoft.com/office/drawing/2014/main" id="{2993082D-E8E2-85E3-AE65-FCF7FA6EACAA}"/>
              </a:ext>
            </a:extLst>
          </p:cNvPr>
          <p:cNvSpPr>
            <a:spLocks noGrp="1"/>
          </p:cNvSpPr>
          <p:nvPr>
            <p:ph type="sldNum" sz="quarter" idx="16"/>
          </p:nvPr>
        </p:nvSpPr>
        <p:spPr/>
        <p:txBody>
          <a:bodyPr/>
          <a:lstStyle/>
          <a:p>
            <a:fld id="{00492C4A-4BD2-BE44-BA46-7FC395175CB5}" type="datetime1">
              <a:rPr lang="en-US" smtClean="0"/>
              <a:pPr/>
              <a:t>7/30/2025</a:t>
            </a:fld>
            <a:r>
              <a:rPr lang="en-US" dirty="0"/>
              <a:t> - </a:t>
            </a:r>
            <a:fld id="{0E9DABBB-18F0-4C01-919F-E1693DD649A2}" type="slidenum">
              <a:rPr lang="en-US" smtClean="0"/>
              <a:pPr/>
              <a:t>15</a:t>
            </a:fld>
            <a:endParaRPr lang="en-US" dirty="0"/>
          </a:p>
        </p:txBody>
      </p:sp>
      <p:sp>
        <p:nvSpPr>
          <p:cNvPr id="5" name="Footer Placeholder 4">
            <a:extLst>
              <a:ext uri="{FF2B5EF4-FFF2-40B4-BE49-F238E27FC236}">
                <a16:creationId xmlns:a16="http://schemas.microsoft.com/office/drawing/2014/main" id="{B39119B7-68B3-1435-21C4-62BEF7773A8F}"/>
              </a:ext>
            </a:extLst>
          </p:cNvPr>
          <p:cNvSpPr>
            <a:spLocks noGrp="1"/>
          </p:cNvSpPr>
          <p:nvPr>
            <p:ph type="ftr" sz="quarter" idx="3"/>
          </p:nvPr>
        </p:nvSpPr>
        <p:spPr/>
        <p:txBody>
          <a:bodyPr/>
          <a:lstStyle/>
          <a:p>
            <a:pPr algn="ctr"/>
            <a:endParaRPr lang="en-US" dirty="0">
              <a:solidFill>
                <a:srgbClr val="FF0000"/>
              </a:solidFill>
            </a:endParaRPr>
          </a:p>
        </p:txBody>
      </p:sp>
      <p:pic>
        <p:nvPicPr>
          <p:cNvPr id="9" name="Picture 8" descr="Chart&#10;&#10;AI-generated content may be incorrect.">
            <a:extLst>
              <a:ext uri="{FF2B5EF4-FFF2-40B4-BE49-F238E27FC236}">
                <a16:creationId xmlns:a16="http://schemas.microsoft.com/office/drawing/2014/main" id="{E62A1C56-CC74-282D-22B2-1C54543E8AA0}"/>
              </a:ext>
            </a:extLst>
          </p:cNvPr>
          <p:cNvPicPr>
            <a:picLocks noChangeAspect="1"/>
          </p:cNvPicPr>
          <p:nvPr/>
        </p:nvPicPr>
        <p:blipFill>
          <a:blip r:embed="rId4"/>
          <a:stretch>
            <a:fillRect/>
          </a:stretch>
        </p:blipFill>
        <p:spPr>
          <a:xfrm>
            <a:off x="3042779" y="914400"/>
            <a:ext cx="2518928" cy="5029200"/>
          </a:xfrm>
          <a:prstGeom prst="rect">
            <a:avLst/>
          </a:prstGeom>
        </p:spPr>
      </p:pic>
      <p:sp>
        <p:nvSpPr>
          <p:cNvPr id="12" name="TextBox 11">
            <a:extLst>
              <a:ext uri="{FF2B5EF4-FFF2-40B4-BE49-F238E27FC236}">
                <a16:creationId xmlns:a16="http://schemas.microsoft.com/office/drawing/2014/main" id="{EA4A61C5-8265-E581-F28B-B779AA99B804}"/>
              </a:ext>
            </a:extLst>
          </p:cNvPr>
          <p:cNvSpPr txBox="1"/>
          <p:nvPr/>
        </p:nvSpPr>
        <p:spPr>
          <a:xfrm>
            <a:off x="987124" y="5943600"/>
            <a:ext cx="1210588" cy="307777"/>
          </a:xfrm>
          <a:prstGeom prst="rect">
            <a:avLst/>
          </a:prstGeom>
          <a:noFill/>
        </p:spPr>
        <p:txBody>
          <a:bodyPr wrap="none" rtlCol="0">
            <a:spAutoFit/>
          </a:bodyPr>
          <a:lstStyle/>
          <a:p>
            <a:r>
              <a:rPr lang="en-US" sz="1400" dirty="0"/>
              <a:t>DPLR 4.03.1</a:t>
            </a:r>
          </a:p>
        </p:txBody>
      </p:sp>
      <p:sp>
        <p:nvSpPr>
          <p:cNvPr id="13" name="TextBox 12">
            <a:extLst>
              <a:ext uri="{FF2B5EF4-FFF2-40B4-BE49-F238E27FC236}">
                <a16:creationId xmlns:a16="http://schemas.microsoft.com/office/drawing/2014/main" id="{B8A2FBDF-7455-5B37-5688-FA9B47F36FE0}"/>
              </a:ext>
            </a:extLst>
          </p:cNvPr>
          <p:cNvSpPr txBox="1"/>
          <p:nvPr/>
        </p:nvSpPr>
        <p:spPr>
          <a:xfrm>
            <a:off x="3745840" y="5943599"/>
            <a:ext cx="1112805" cy="307777"/>
          </a:xfrm>
          <a:prstGeom prst="rect">
            <a:avLst/>
          </a:prstGeom>
          <a:noFill/>
        </p:spPr>
        <p:txBody>
          <a:bodyPr wrap="none" rtlCol="0">
            <a:spAutoFit/>
          </a:bodyPr>
          <a:lstStyle/>
          <a:p>
            <a:r>
              <a:rPr lang="en-US" sz="1400" dirty="0"/>
              <a:t>GRC DPLR</a:t>
            </a:r>
          </a:p>
        </p:txBody>
      </p:sp>
      <p:pic>
        <p:nvPicPr>
          <p:cNvPr id="15" name="Picture 14" descr="A picture containing chart&#10;&#10;AI-generated content may be incorrect.">
            <a:extLst>
              <a:ext uri="{FF2B5EF4-FFF2-40B4-BE49-F238E27FC236}">
                <a16:creationId xmlns:a16="http://schemas.microsoft.com/office/drawing/2014/main" id="{58305649-FFFC-7948-0D55-42D14DBD8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18" y="914400"/>
            <a:ext cx="2518928" cy="502801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4D6BBD-BC5E-3EA5-5A1B-1B31A9ACCFAA}"/>
                  </a:ext>
                </a:extLst>
              </p:cNvPr>
              <p:cNvSpPr txBox="1"/>
              <p:nvPr/>
            </p:nvSpPr>
            <p:spPr>
              <a:xfrm>
                <a:off x="7128906" y="5920908"/>
                <a:ext cx="3251532" cy="307777"/>
              </a:xfrm>
              <a:prstGeom prst="rect">
                <a:avLst/>
              </a:prstGeom>
              <a:noFill/>
            </p:spPr>
            <p:txBody>
              <a:bodyPr wrap="none" rtlCol="0">
                <a:spAutoFit/>
              </a:bodyPr>
              <a:lstStyle/>
              <a:p>
                <a:r>
                  <a:rPr lang="en-US" sz="1400" dirty="0"/>
                  <a:t>Mach number distributions along </a:t>
                </a:r>
                <a14:m>
                  <m:oMath xmlns:m="http://schemas.openxmlformats.org/officeDocument/2006/math">
                    <m:r>
                      <a:rPr lang="en-US" sz="1400" b="1" i="1" smtClean="0">
                        <a:latin typeface="Cambria Math" panose="02040503050406030204" pitchFamily="18" charset="0"/>
                      </a:rPr>
                      <m:t>𝒚</m:t>
                    </m:r>
                    <m:r>
                      <a:rPr lang="en-US" sz="1400" b="1" i="1" smtClean="0">
                        <a:latin typeface="Cambria Math" panose="02040503050406030204" pitchFamily="18" charset="0"/>
                      </a:rPr>
                      <m:t>=</m:t>
                    </m:r>
                    <m:r>
                      <a:rPr lang="en-US" sz="1400" b="1" i="1" smtClean="0">
                        <a:latin typeface="Cambria Math" panose="02040503050406030204" pitchFamily="18" charset="0"/>
                      </a:rPr>
                      <m:t>𝟎</m:t>
                    </m:r>
                  </m:oMath>
                </a14:m>
                <a:endParaRPr lang="en-US" sz="1400" dirty="0"/>
              </a:p>
            </p:txBody>
          </p:sp>
        </mc:Choice>
        <mc:Fallback xmlns="">
          <p:sp>
            <p:nvSpPr>
              <p:cNvPr id="3" name="TextBox 2">
                <a:extLst>
                  <a:ext uri="{FF2B5EF4-FFF2-40B4-BE49-F238E27FC236}">
                    <a16:creationId xmlns:a16="http://schemas.microsoft.com/office/drawing/2014/main" id="{164D6BBD-BC5E-3EA5-5A1B-1B31A9ACCFAA}"/>
                  </a:ext>
                </a:extLst>
              </p:cNvPr>
              <p:cNvSpPr txBox="1">
                <a:spLocks noRot="1" noChangeAspect="1" noMove="1" noResize="1" noEditPoints="1" noAdjustHandles="1" noChangeArrowheads="1" noChangeShapeType="1" noTextEdit="1"/>
              </p:cNvSpPr>
              <p:nvPr/>
            </p:nvSpPr>
            <p:spPr>
              <a:xfrm>
                <a:off x="7128906" y="5920908"/>
                <a:ext cx="3251532" cy="307777"/>
              </a:xfrm>
              <a:prstGeom prst="rect">
                <a:avLst/>
              </a:prstGeom>
              <a:blipFill>
                <a:blip r:embed="rId7"/>
                <a:stretch>
                  <a:fillRect l="-187" t="-1961" b="-19608"/>
                </a:stretch>
              </a:blipFill>
            </p:spPr>
            <p:txBody>
              <a:bodyPr/>
              <a:lstStyle/>
              <a:p>
                <a:r>
                  <a:rPr lang="en-US">
                    <a:noFill/>
                  </a:rPr>
                  <a:t> </a:t>
                </a:r>
              </a:p>
            </p:txBody>
          </p:sp>
        </mc:Fallback>
      </mc:AlternateContent>
    </p:spTree>
    <p:extLst>
      <p:ext uri="{BB962C8B-B14F-4D97-AF65-F5344CB8AC3E}">
        <p14:creationId xmlns:p14="http://schemas.microsoft.com/office/powerpoint/2010/main" val="182017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2A83AE-D9F3-8EB0-A193-8AB89D26FE2F}"/>
              </a:ext>
            </a:extLst>
          </p:cNvPr>
          <p:cNvPicPr>
            <a:picLocks noChangeAspect="1"/>
          </p:cNvPicPr>
          <p:nvPr/>
        </p:nvPicPr>
        <p:blipFill>
          <a:blip r:embed="rId2"/>
          <a:stretch>
            <a:fillRect/>
          </a:stretch>
        </p:blipFill>
        <p:spPr>
          <a:xfrm>
            <a:off x="6008241" y="891708"/>
            <a:ext cx="5660571" cy="5029200"/>
          </a:xfrm>
          <a:prstGeom prst="rect">
            <a:avLst/>
          </a:prstGeom>
        </p:spPr>
      </p:pic>
      <p:sp>
        <p:nvSpPr>
          <p:cNvPr id="2" name="Title 1">
            <a:extLst>
              <a:ext uri="{FF2B5EF4-FFF2-40B4-BE49-F238E27FC236}">
                <a16:creationId xmlns:a16="http://schemas.microsoft.com/office/drawing/2014/main" id="{013F929C-0EFB-3DBE-B2BD-A3749554954A}"/>
              </a:ext>
            </a:extLst>
          </p:cNvPr>
          <p:cNvSpPr>
            <a:spLocks noGrp="1"/>
          </p:cNvSpPr>
          <p:nvPr>
            <p:ph type="title"/>
          </p:nvPr>
        </p:nvSpPr>
        <p:spPr/>
        <p:txBody>
          <a:bodyPr/>
          <a:lstStyle/>
          <a:p>
            <a:r>
              <a:rPr lang="en-US" dirty="0"/>
              <a:t>2D Cylinder Comparison (DPLR 3.05 example)</a:t>
            </a:r>
          </a:p>
        </p:txBody>
      </p:sp>
      <p:sp>
        <p:nvSpPr>
          <p:cNvPr id="4" name="Slide Number Placeholder 3">
            <a:extLst>
              <a:ext uri="{FF2B5EF4-FFF2-40B4-BE49-F238E27FC236}">
                <a16:creationId xmlns:a16="http://schemas.microsoft.com/office/drawing/2014/main" id="{2993082D-E8E2-85E3-AE65-FCF7FA6EACAA}"/>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16</a:t>
            </a:fld>
            <a:endParaRPr lang="en-US" dirty="0"/>
          </a:p>
        </p:txBody>
      </p:sp>
      <p:sp>
        <p:nvSpPr>
          <p:cNvPr id="5" name="Footer Placeholder 4">
            <a:extLst>
              <a:ext uri="{FF2B5EF4-FFF2-40B4-BE49-F238E27FC236}">
                <a16:creationId xmlns:a16="http://schemas.microsoft.com/office/drawing/2014/main" id="{B39119B7-68B3-1435-21C4-62BEF7773A8F}"/>
              </a:ext>
            </a:extLst>
          </p:cNvPr>
          <p:cNvSpPr>
            <a:spLocks noGrp="1"/>
          </p:cNvSpPr>
          <p:nvPr>
            <p:ph type="ftr" sz="quarter" idx="3"/>
          </p:nvPr>
        </p:nvSpPr>
        <p:spPr/>
        <p:txBody>
          <a:bodyPr/>
          <a:lstStyle/>
          <a:p>
            <a:pPr algn="ctr"/>
            <a:endParaRPr lang="en-US" dirty="0">
              <a:solidFill>
                <a:srgbClr val="FF0000"/>
              </a:solidFill>
            </a:endParaRPr>
          </a:p>
        </p:txBody>
      </p:sp>
      <p:sp>
        <p:nvSpPr>
          <p:cNvPr id="12" name="TextBox 11">
            <a:extLst>
              <a:ext uri="{FF2B5EF4-FFF2-40B4-BE49-F238E27FC236}">
                <a16:creationId xmlns:a16="http://schemas.microsoft.com/office/drawing/2014/main" id="{EA4A61C5-8265-E581-F28B-B779AA99B804}"/>
              </a:ext>
            </a:extLst>
          </p:cNvPr>
          <p:cNvSpPr txBox="1"/>
          <p:nvPr/>
        </p:nvSpPr>
        <p:spPr>
          <a:xfrm>
            <a:off x="987124" y="5943600"/>
            <a:ext cx="1210588" cy="307777"/>
          </a:xfrm>
          <a:prstGeom prst="rect">
            <a:avLst/>
          </a:prstGeom>
          <a:noFill/>
        </p:spPr>
        <p:txBody>
          <a:bodyPr wrap="none" rtlCol="0">
            <a:spAutoFit/>
          </a:bodyPr>
          <a:lstStyle/>
          <a:p>
            <a:r>
              <a:rPr lang="en-US" sz="1400" dirty="0"/>
              <a:t>DPLR 4.03.1</a:t>
            </a:r>
          </a:p>
        </p:txBody>
      </p:sp>
      <p:sp>
        <p:nvSpPr>
          <p:cNvPr id="13" name="TextBox 12">
            <a:extLst>
              <a:ext uri="{FF2B5EF4-FFF2-40B4-BE49-F238E27FC236}">
                <a16:creationId xmlns:a16="http://schemas.microsoft.com/office/drawing/2014/main" id="{B8A2FBDF-7455-5B37-5688-FA9B47F36FE0}"/>
              </a:ext>
            </a:extLst>
          </p:cNvPr>
          <p:cNvSpPr txBox="1"/>
          <p:nvPr/>
        </p:nvSpPr>
        <p:spPr>
          <a:xfrm>
            <a:off x="3743619" y="5944504"/>
            <a:ext cx="1112805" cy="307777"/>
          </a:xfrm>
          <a:prstGeom prst="rect">
            <a:avLst/>
          </a:prstGeom>
          <a:noFill/>
        </p:spPr>
        <p:txBody>
          <a:bodyPr wrap="none" rtlCol="0">
            <a:spAutoFit/>
          </a:bodyPr>
          <a:lstStyle/>
          <a:p>
            <a:r>
              <a:rPr lang="en-US" sz="1400" dirty="0"/>
              <a:t>GRC DPLR</a:t>
            </a:r>
          </a:p>
        </p:txBody>
      </p:sp>
      <p:pic>
        <p:nvPicPr>
          <p:cNvPr id="6" name="Picture 5" descr="A picture containing company name&#10;&#10;AI-generated content may be incorrect.">
            <a:extLst>
              <a:ext uri="{FF2B5EF4-FFF2-40B4-BE49-F238E27FC236}">
                <a16:creationId xmlns:a16="http://schemas.microsoft.com/office/drawing/2014/main" id="{E4F65F9C-9F2C-1326-2919-4DF2BE8EEA12}"/>
              </a:ext>
            </a:extLst>
          </p:cNvPr>
          <p:cNvPicPr>
            <a:picLocks noChangeAspect="1"/>
          </p:cNvPicPr>
          <p:nvPr/>
        </p:nvPicPr>
        <p:blipFill>
          <a:blip r:embed="rId3"/>
          <a:stretch>
            <a:fillRect/>
          </a:stretch>
        </p:blipFill>
        <p:spPr>
          <a:xfrm>
            <a:off x="332954" y="903079"/>
            <a:ext cx="2518928" cy="5029200"/>
          </a:xfrm>
          <a:prstGeom prst="rect">
            <a:avLst/>
          </a:prstGeom>
        </p:spPr>
      </p:pic>
      <p:pic>
        <p:nvPicPr>
          <p:cNvPr id="10" name="Picture 9" descr="A picture containing company name&#10;&#10;AI-generated content may be incorrect.">
            <a:extLst>
              <a:ext uri="{FF2B5EF4-FFF2-40B4-BE49-F238E27FC236}">
                <a16:creationId xmlns:a16="http://schemas.microsoft.com/office/drawing/2014/main" id="{1B3A2CEF-9CA2-0C6B-49B5-B0E6ABE57FFE}"/>
              </a:ext>
            </a:extLst>
          </p:cNvPr>
          <p:cNvPicPr>
            <a:picLocks noChangeAspect="1"/>
          </p:cNvPicPr>
          <p:nvPr/>
        </p:nvPicPr>
        <p:blipFill>
          <a:blip r:embed="rId4"/>
          <a:stretch>
            <a:fillRect/>
          </a:stretch>
        </p:blipFill>
        <p:spPr>
          <a:xfrm>
            <a:off x="3040558" y="914400"/>
            <a:ext cx="2518928" cy="50292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FF52C5-B11A-FF6E-CE0E-F2C5F26C73B1}"/>
                  </a:ext>
                </a:extLst>
              </p:cNvPr>
              <p:cNvSpPr txBox="1"/>
              <p:nvPr/>
            </p:nvSpPr>
            <p:spPr>
              <a:xfrm>
                <a:off x="7104897" y="5920908"/>
                <a:ext cx="3299558" cy="307777"/>
              </a:xfrm>
              <a:prstGeom prst="rect">
                <a:avLst/>
              </a:prstGeom>
              <a:noFill/>
            </p:spPr>
            <p:txBody>
              <a:bodyPr wrap="none" rtlCol="0">
                <a:spAutoFit/>
              </a:bodyPr>
              <a:lstStyle/>
              <a:p>
                <a:r>
                  <a:rPr lang="en-US" sz="1400" dirty="0"/>
                  <a:t>Static pressure distributions along </a:t>
                </a:r>
                <a14:m>
                  <m:oMath xmlns:m="http://schemas.openxmlformats.org/officeDocument/2006/math">
                    <m:r>
                      <a:rPr lang="en-US" sz="1400" b="1" i="1" smtClean="0">
                        <a:latin typeface="Cambria Math" panose="02040503050406030204" pitchFamily="18" charset="0"/>
                      </a:rPr>
                      <m:t>𝒚</m:t>
                    </m:r>
                    <m:r>
                      <a:rPr lang="en-US" sz="1400" b="1" i="1" smtClean="0">
                        <a:latin typeface="Cambria Math" panose="02040503050406030204" pitchFamily="18" charset="0"/>
                      </a:rPr>
                      <m:t>=</m:t>
                    </m:r>
                    <m:r>
                      <a:rPr lang="en-US" sz="1400" b="1" i="1" smtClean="0">
                        <a:latin typeface="Cambria Math" panose="02040503050406030204" pitchFamily="18" charset="0"/>
                      </a:rPr>
                      <m:t>𝟎</m:t>
                    </m:r>
                  </m:oMath>
                </a14:m>
                <a:endParaRPr lang="en-US" sz="1400" dirty="0"/>
              </a:p>
            </p:txBody>
          </p:sp>
        </mc:Choice>
        <mc:Fallback xmlns="">
          <p:sp>
            <p:nvSpPr>
              <p:cNvPr id="3" name="TextBox 2">
                <a:extLst>
                  <a:ext uri="{FF2B5EF4-FFF2-40B4-BE49-F238E27FC236}">
                    <a16:creationId xmlns:a16="http://schemas.microsoft.com/office/drawing/2014/main" id="{1BFF52C5-B11A-FF6E-CE0E-F2C5F26C73B1}"/>
                  </a:ext>
                </a:extLst>
              </p:cNvPr>
              <p:cNvSpPr txBox="1">
                <a:spLocks noRot="1" noChangeAspect="1" noMove="1" noResize="1" noEditPoints="1" noAdjustHandles="1" noChangeArrowheads="1" noChangeShapeType="1" noTextEdit="1"/>
              </p:cNvSpPr>
              <p:nvPr/>
            </p:nvSpPr>
            <p:spPr>
              <a:xfrm>
                <a:off x="7104897" y="5920908"/>
                <a:ext cx="3299558" cy="307777"/>
              </a:xfrm>
              <a:prstGeom prst="rect">
                <a:avLst/>
              </a:prstGeom>
              <a:blipFill>
                <a:blip r:embed="rId6"/>
                <a:stretch>
                  <a:fillRect l="-185" t="-1961" b="-19608"/>
                </a:stretch>
              </a:blipFill>
            </p:spPr>
            <p:txBody>
              <a:bodyPr/>
              <a:lstStyle/>
              <a:p>
                <a:r>
                  <a:rPr lang="en-US">
                    <a:noFill/>
                  </a:rPr>
                  <a:t> </a:t>
                </a:r>
              </a:p>
            </p:txBody>
          </p:sp>
        </mc:Fallback>
      </mc:AlternateContent>
    </p:spTree>
    <p:extLst>
      <p:ext uri="{BB962C8B-B14F-4D97-AF65-F5344CB8AC3E}">
        <p14:creationId xmlns:p14="http://schemas.microsoft.com/office/powerpoint/2010/main" val="3822747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81C2-28FD-1047-EF64-DE192D675A41}"/>
              </a:ext>
            </a:extLst>
          </p:cNvPr>
          <p:cNvSpPr>
            <a:spLocks noGrp="1"/>
          </p:cNvSpPr>
          <p:nvPr>
            <p:ph type="title"/>
          </p:nvPr>
        </p:nvSpPr>
        <p:spPr/>
        <p:txBody>
          <a:bodyPr/>
          <a:lstStyle/>
          <a:p>
            <a:r>
              <a:rPr lang="en-US" dirty="0"/>
              <a:t>Success</a:t>
            </a:r>
          </a:p>
        </p:txBody>
      </p:sp>
      <p:sp>
        <p:nvSpPr>
          <p:cNvPr id="4" name="Slide Number Placeholder 3">
            <a:extLst>
              <a:ext uri="{FF2B5EF4-FFF2-40B4-BE49-F238E27FC236}">
                <a16:creationId xmlns:a16="http://schemas.microsoft.com/office/drawing/2014/main" id="{2F9D1E07-E2C5-D42F-0C89-45C09E6E73CB}"/>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17</a:t>
            </a:fld>
            <a:endParaRPr lang="en-US" dirty="0"/>
          </a:p>
        </p:txBody>
      </p:sp>
      <p:sp>
        <p:nvSpPr>
          <p:cNvPr id="5" name="Footer Placeholder 4">
            <a:extLst>
              <a:ext uri="{FF2B5EF4-FFF2-40B4-BE49-F238E27FC236}">
                <a16:creationId xmlns:a16="http://schemas.microsoft.com/office/drawing/2014/main" id="{7591339C-6F7F-8FCF-67B5-B4EC8F7A43C6}"/>
              </a:ext>
            </a:extLst>
          </p:cNvPr>
          <p:cNvSpPr>
            <a:spLocks noGrp="1"/>
          </p:cNvSpPr>
          <p:nvPr>
            <p:ph type="ftr" sz="quarter" idx="3"/>
          </p:nvPr>
        </p:nvSpPr>
        <p:spPr/>
        <p:txBody>
          <a:bodyPr/>
          <a:lstStyle/>
          <a:p>
            <a:pPr algn="ctr"/>
            <a:endParaRPr lang="en-US" dirty="0">
              <a:solidFill>
                <a:srgbClr val="FF0000"/>
              </a:solidFill>
            </a:endParaRPr>
          </a:p>
        </p:txBody>
      </p:sp>
      <p:pic>
        <p:nvPicPr>
          <p:cNvPr id="6" name="Picture 5" descr="Text&#10;&#10;Description automatically generated with low confidence">
            <a:extLst>
              <a:ext uri="{FF2B5EF4-FFF2-40B4-BE49-F238E27FC236}">
                <a16:creationId xmlns:a16="http://schemas.microsoft.com/office/drawing/2014/main" id="{D19E9FBD-86ED-267B-709E-F09491C504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5715" y="875883"/>
            <a:ext cx="10139839" cy="5103057"/>
          </a:xfrm>
          <a:prstGeom prst="rect">
            <a:avLst/>
          </a:prstGeom>
        </p:spPr>
      </p:pic>
      <p:sp>
        <p:nvSpPr>
          <p:cNvPr id="3" name="TextBox 2">
            <a:extLst>
              <a:ext uri="{FF2B5EF4-FFF2-40B4-BE49-F238E27FC236}">
                <a16:creationId xmlns:a16="http://schemas.microsoft.com/office/drawing/2014/main" id="{49E9FC32-49A2-9498-647F-6F12A46A4BBD}"/>
              </a:ext>
            </a:extLst>
          </p:cNvPr>
          <p:cNvSpPr txBox="1"/>
          <p:nvPr/>
        </p:nvSpPr>
        <p:spPr>
          <a:xfrm>
            <a:off x="1064144" y="5989815"/>
            <a:ext cx="10063717" cy="400110"/>
          </a:xfrm>
          <a:prstGeom prst="rect">
            <a:avLst/>
          </a:prstGeom>
          <a:noFill/>
        </p:spPr>
        <p:txBody>
          <a:bodyPr wrap="none" rtlCol="0">
            <a:spAutoFit/>
          </a:bodyPr>
          <a:lstStyle/>
          <a:p>
            <a:r>
              <a:rPr lang="en-US" dirty="0"/>
              <a:t>Example laminar-to-turbulent DPLR solution of the NASA Ames Panel Test Facility Nozzle</a:t>
            </a:r>
          </a:p>
        </p:txBody>
      </p:sp>
    </p:spTree>
    <p:extLst>
      <p:ext uri="{BB962C8B-B14F-4D97-AF65-F5344CB8AC3E}">
        <p14:creationId xmlns:p14="http://schemas.microsoft.com/office/powerpoint/2010/main" val="174682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2946-876F-CA07-D8F2-8C3282EF24A5}"/>
              </a:ext>
            </a:extLst>
          </p:cNvPr>
          <p:cNvSpPr>
            <a:spLocks noGrp="1"/>
          </p:cNvSpPr>
          <p:nvPr>
            <p:ph type="title"/>
          </p:nvPr>
        </p:nvSpPr>
        <p:spPr/>
        <p:txBody>
          <a:bodyPr/>
          <a:lstStyle/>
          <a:p>
            <a:r>
              <a:rPr lang="en-US" dirty="0"/>
              <a:t>Reimplementation of DPLR Not Intended as Criticism</a:t>
            </a:r>
          </a:p>
        </p:txBody>
      </p:sp>
      <p:sp>
        <p:nvSpPr>
          <p:cNvPr id="3" name="Content Placeholder 2">
            <a:extLst>
              <a:ext uri="{FF2B5EF4-FFF2-40B4-BE49-F238E27FC236}">
                <a16:creationId xmlns:a16="http://schemas.microsoft.com/office/drawing/2014/main" id="{7F69A493-2C5F-2811-18D9-B1D601320BA9}"/>
              </a:ext>
            </a:extLst>
          </p:cNvPr>
          <p:cNvSpPr>
            <a:spLocks noGrp="1"/>
          </p:cNvSpPr>
          <p:nvPr>
            <p:ph sz="quarter" idx="13"/>
          </p:nvPr>
        </p:nvSpPr>
        <p:spPr>
          <a:xfrm>
            <a:off x="312993" y="986118"/>
            <a:ext cx="11566013" cy="4959633"/>
          </a:xfrm>
          <a:ln>
            <a:noFill/>
          </a:ln>
          <a:effectLst/>
        </p:spPr>
        <p:txBody>
          <a:bodyPr/>
          <a:lstStyle/>
          <a:p>
            <a:pPr marL="0" indent="0">
              <a:buNone/>
            </a:pPr>
            <a:r>
              <a:rPr lang="en-US" dirty="0">
                <a:effectLst/>
              </a:rPr>
              <a:t>“It should be emphasized that the original DPLR software is an excellent analysis tool that has been a cornerstone of modern aerothermal analysis at NASA. The rewrite of this software should not be viewed as a criticism of the original authors of DPLR; rather, it should be seen as a distillation of their original ideas into a more approachable and understandable form. The improved readability and organization of the rewritten code potentially allows the concepts included in the original DPLR code to become even more influential in the CFD community.” [Finkbeiner (2025)]</a:t>
            </a:r>
          </a:p>
        </p:txBody>
      </p:sp>
      <p:sp>
        <p:nvSpPr>
          <p:cNvPr id="4" name="Slide Number Placeholder 3">
            <a:extLst>
              <a:ext uri="{FF2B5EF4-FFF2-40B4-BE49-F238E27FC236}">
                <a16:creationId xmlns:a16="http://schemas.microsoft.com/office/drawing/2014/main" id="{0F31AB16-8C9E-B6EE-7BCF-6BBAA9860DBD}"/>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18</a:t>
            </a:fld>
            <a:endParaRPr lang="en-US" dirty="0"/>
          </a:p>
        </p:txBody>
      </p:sp>
      <p:sp>
        <p:nvSpPr>
          <p:cNvPr id="5" name="Footer Placeholder 4">
            <a:extLst>
              <a:ext uri="{FF2B5EF4-FFF2-40B4-BE49-F238E27FC236}">
                <a16:creationId xmlns:a16="http://schemas.microsoft.com/office/drawing/2014/main" id="{4DFB9589-4D44-477A-A5B1-26BF0B584E49}"/>
              </a:ext>
            </a:extLst>
          </p:cNvPr>
          <p:cNvSpPr>
            <a:spLocks noGrp="1"/>
          </p:cNvSpPr>
          <p:nvPr>
            <p:ph type="ftr" sz="quarter" idx="3"/>
          </p:nvPr>
        </p:nvSpPr>
        <p:spPr/>
        <p:txBody>
          <a:bodyPr/>
          <a:lstStyle/>
          <a:p>
            <a:pPr algn="ctr"/>
            <a:endParaRPr lang="en-US" dirty="0">
              <a:solidFill>
                <a:srgbClr val="FF0000"/>
              </a:solidFill>
            </a:endParaRPr>
          </a:p>
        </p:txBody>
      </p:sp>
    </p:spTree>
    <p:extLst>
      <p:ext uri="{BB962C8B-B14F-4D97-AF65-F5344CB8AC3E}">
        <p14:creationId xmlns:p14="http://schemas.microsoft.com/office/powerpoint/2010/main" val="207503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197B-FD0A-CA14-10F0-32047FCF2D14}"/>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2BBD2-9404-2D35-4E10-E4494134EB3D}"/>
                  </a:ext>
                </a:extLst>
              </p:cNvPr>
              <p:cNvSpPr>
                <a:spLocks noGrp="1"/>
              </p:cNvSpPr>
              <p:nvPr>
                <p:ph sz="quarter" idx="13"/>
              </p:nvPr>
            </p:nvSpPr>
            <p:spPr>
              <a:xfrm>
                <a:off x="203200" y="842682"/>
                <a:ext cx="11379200" cy="5710518"/>
              </a:xfrm>
            </p:spPr>
            <p:txBody>
              <a:bodyPr/>
              <a:lstStyle/>
              <a:p>
                <a:pPr marL="0" indent="0" algn="ctr">
                  <a:buNone/>
                </a:pPr>
                <a:r>
                  <a:rPr lang="en-US" b="1" dirty="0"/>
                  <a:t>Reimplemented the DPLR code</a:t>
                </a:r>
              </a:p>
              <a:p>
                <a:pPr marL="457200" indent="-457200">
                  <a:buFont typeface="+mj-lt"/>
                  <a:buAutoNum type="arabicPeriod"/>
                </a:pPr>
                <a:endParaRPr lang="en-US" sz="1600" dirty="0"/>
              </a:p>
              <a:p>
                <a:pPr marL="457200" indent="-457200">
                  <a:buFont typeface="+mj-lt"/>
                  <a:buAutoNum type="arabicPeriod"/>
                </a:pPr>
                <a:r>
                  <a:rPr lang="en-US" dirty="0"/>
                  <a:t>Utilized modern software conventions</a:t>
                </a:r>
              </a:p>
              <a:p>
                <a:pPr marL="457200" indent="-457200">
                  <a:buFont typeface="+mj-lt"/>
                  <a:buAutoNum type="arabicPeriod"/>
                </a:pPr>
                <a:r>
                  <a:rPr lang="en-US" dirty="0"/>
                  <a:t>Enabled laminar-to-turbulent transition modeling in wall-bounded arc jets with </a:t>
                </a:r>
                <a14:m>
                  <m:oMath xmlns:m="http://schemas.openxmlformats.org/officeDocument/2006/math">
                    <m:sSup>
                      <m:sSupPr>
                        <m:ctrlPr>
                          <a:rPr lang="en-US" sz="3200" i="1" smtClean="0">
                            <a:latin typeface="Cambria Math" panose="02040503050406030204" pitchFamily="18" charset="0"/>
                          </a:rPr>
                        </m:ctrlPr>
                      </m:sSupPr>
                      <m:e>
                        <m:r>
                          <a:rPr lang="en-US" sz="3200" b="0" i="1">
                            <a:latin typeface="Cambria Math" panose="02040503050406030204" pitchFamily="18" charset="0"/>
                          </a:rPr>
                          <m:t>𝑦</m:t>
                        </m:r>
                      </m:e>
                      <m:sup>
                        <m:r>
                          <a:rPr lang="en-US" sz="3200" b="0" i="1">
                            <a:latin typeface="Cambria Math" panose="02040503050406030204" pitchFamily="18" charset="0"/>
                          </a:rPr>
                          <m:t>+</m:t>
                        </m:r>
                      </m:sup>
                    </m:sSup>
                    <m:r>
                      <a:rPr lang="en-US" sz="3200" b="0" i="1">
                        <a:latin typeface="Cambria Math" panose="02040503050406030204" pitchFamily="18" charset="0"/>
                      </a:rPr>
                      <m:t>&lt;1</m:t>
                    </m:r>
                  </m:oMath>
                </a14:m>
                <a:r>
                  <a:rPr lang="en-US" sz="3200" dirty="0"/>
                  <a:t> </a:t>
                </a:r>
                <a:endParaRPr lang="en-US" dirty="0"/>
              </a:p>
              <a:p>
                <a:pPr marL="457200" indent="-457200">
                  <a:buFont typeface="+mj-lt"/>
                  <a:buAutoNum type="arabicPeriod"/>
                </a:pPr>
                <a:r>
                  <a:rPr lang="en-US" dirty="0"/>
                  <a:t>Corrected viscous fluxes along domain edges/corners</a:t>
                </a:r>
              </a:p>
              <a:p>
                <a:pPr marL="457200" indent="-457200">
                  <a:buFont typeface="+mj-lt"/>
                  <a:buAutoNum type="arabicPeriod"/>
                </a:pPr>
                <a:r>
                  <a:rPr lang="en-US" dirty="0"/>
                  <a:t>Implemented numerous corrections and improvements</a:t>
                </a:r>
              </a:p>
              <a:p>
                <a:pPr marL="457200" indent="-457200">
                  <a:buFont typeface="+mj-lt"/>
                  <a:buAutoNum type="arabicPeriod"/>
                </a:pPr>
                <a:r>
                  <a:rPr lang="en-US" dirty="0"/>
                  <a:t>Demonstrated good agreement in sample case results with original Ames DPLR</a:t>
                </a:r>
              </a:p>
            </p:txBody>
          </p:sp>
        </mc:Choice>
        <mc:Fallback xmlns="">
          <p:sp>
            <p:nvSpPr>
              <p:cNvPr id="3" name="Content Placeholder 2">
                <a:extLst>
                  <a:ext uri="{FF2B5EF4-FFF2-40B4-BE49-F238E27FC236}">
                    <a16:creationId xmlns:a16="http://schemas.microsoft.com/office/drawing/2014/main" id="{DF92BBD2-9404-2D35-4E10-E4494134EB3D}"/>
                  </a:ext>
                </a:extLst>
              </p:cNvPr>
              <p:cNvSpPr>
                <a:spLocks noGrp="1" noRot="1" noChangeAspect="1" noMove="1" noResize="1" noEditPoints="1" noAdjustHandles="1" noChangeArrowheads="1" noChangeShapeType="1" noTextEdit="1"/>
              </p:cNvSpPr>
              <p:nvPr>
                <p:ph sz="quarter" idx="13"/>
              </p:nvPr>
            </p:nvSpPr>
            <p:spPr>
              <a:xfrm>
                <a:off x="203200" y="842682"/>
                <a:ext cx="11379200" cy="5710518"/>
              </a:xfrm>
              <a:blipFill>
                <a:blip r:embed="rId2"/>
                <a:stretch>
                  <a:fillRect l="-1232" t="-1387" r="-9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3EBBE6-F94B-971F-0EB4-522FC547417F}"/>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19</a:t>
            </a:fld>
            <a:endParaRPr lang="en-US" dirty="0"/>
          </a:p>
        </p:txBody>
      </p:sp>
      <p:sp>
        <p:nvSpPr>
          <p:cNvPr id="5" name="Footer Placeholder 4">
            <a:extLst>
              <a:ext uri="{FF2B5EF4-FFF2-40B4-BE49-F238E27FC236}">
                <a16:creationId xmlns:a16="http://schemas.microsoft.com/office/drawing/2014/main" id="{F0225978-9994-A15E-25E3-450C067A340E}"/>
              </a:ext>
            </a:extLst>
          </p:cNvPr>
          <p:cNvSpPr>
            <a:spLocks noGrp="1"/>
          </p:cNvSpPr>
          <p:nvPr>
            <p:ph type="ftr" sz="quarter" idx="3"/>
          </p:nvPr>
        </p:nvSpPr>
        <p:spPr/>
        <p:txBody>
          <a:bodyPr/>
          <a:lstStyle/>
          <a:p>
            <a:pPr algn="ctr"/>
            <a:endParaRPr lang="en-US" dirty="0">
              <a:solidFill>
                <a:srgbClr val="FF0000"/>
              </a:solidFill>
            </a:endParaRPr>
          </a:p>
        </p:txBody>
      </p:sp>
    </p:spTree>
    <p:extLst>
      <p:ext uri="{BB962C8B-B14F-4D97-AF65-F5344CB8AC3E}">
        <p14:creationId xmlns:p14="http://schemas.microsoft.com/office/powerpoint/2010/main" val="122500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B6D6-6391-EBCC-0CD7-BB7D81B0D0E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5A69360-9E6D-B2AE-BA14-8DE20D5A07CC}"/>
              </a:ext>
            </a:extLst>
          </p:cNvPr>
          <p:cNvSpPr>
            <a:spLocks noGrp="1"/>
          </p:cNvSpPr>
          <p:nvPr>
            <p:ph sz="quarter" idx="13"/>
          </p:nvPr>
        </p:nvSpPr>
        <p:spPr>
          <a:xfrm>
            <a:off x="182146" y="932331"/>
            <a:ext cx="6660346" cy="5623917"/>
          </a:xfrm>
        </p:spPr>
        <p:txBody>
          <a:bodyPr wrap="square">
            <a:normAutofit fontScale="92500"/>
          </a:bodyPr>
          <a:lstStyle/>
          <a:p>
            <a:r>
              <a:rPr lang="en-US" sz="2800" dirty="0"/>
              <a:t>Model laminar-to-turbulent transition in the NASA Ames Panel Test Facility</a:t>
            </a:r>
          </a:p>
          <a:p>
            <a:r>
              <a:rPr lang="en-US" sz="2800" dirty="0"/>
              <a:t>Develop/validate heat transfer models for high-temperature seals</a:t>
            </a:r>
          </a:p>
          <a:p>
            <a:pPr lvl="1"/>
            <a:r>
              <a:rPr lang="en-US" sz="2400" dirty="0"/>
              <a:t>Thermal boundary conditions for seal ingestion</a:t>
            </a:r>
          </a:p>
          <a:p>
            <a:pPr lvl="1"/>
            <a:r>
              <a:rPr lang="en-US" sz="2400" dirty="0"/>
              <a:t>Enthalpy profiles</a:t>
            </a:r>
          </a:p>
          <a:p>
            <a:r>
              <a:rPr lang="en-US" sz="2800" dirty="0"/>
              <a:t>Gokcen and </a:t>
            </a:r>
            <a:r>
              <a:rPr lang="en-US" sz="2800" dirty="0" err="1"/>
              <a:t>Alluni</a:t>
            </a:r>
            <a:r>
              <a:rPr lang="en-US" sz="2800" dirty="0"/>
              <a:t> (2013) determined that transition occurs within PTF nozzle</a:t>
            </a:r>
          </a:p>
          <a:p>
            <a:r>
              <a:rPr lang="en-US" sz="2800" dirty="0"/>
              <a:t>Finkbeiner (2021) identified likely location of transition in PTF nozzle</a:t>
            </a:r>
          </a:p>
          <a:p>
            <a:pPr lvl="1"/>
            <a:r>
              <a:rPr lang="en-US" sz="2400" dirty="0"/>
              <a:t>Transition occurs in vicinity of upstream edge of the boundary conditioning plate</a:t>
            </a:r>
          </a:p>
          <a:p>
            <a:pPr lvl="1"/>
            <a:r>
              <a:rPr lang="en-US" sz="2400" dirty="0"/>
              <a:t>Became basis for Ph.D. dissertation</a:t>
            </a:r>
          </a:p>
        </p:txBody>
      </p:sp>
      <p:sp>
        <p:nvSpPr>
          <p:cNvPr id="4" name="Slide Number Placeholder 3">
            <a:extLst>
              <a:ext uri="{FF2B5EF4-FFF2-40B4-BE49-F238E27FC236}">
                <a16:creationId xmlns:a16="http://schemas.microsoft.com/office/drawing/2014/main" id="{31173370-F6C3-95C6-F2CC-303324D13252}"/>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2</a:t>
            </a:fld>
            <a:endParaRPr lang="en-US" dirty="0"/>
          </a:p>
        </p:txBody>
      </p:sp>
      <p:sp>
        <p:nvSpPr>
          <p:cNvPr id="5" name="Footer Placeholder 4">
            <a:extLst>
              <a:ext uri="{FF2B5EF4-FFF2-40B4-BE49-F238E27FC236}">
                <a16:creationId xmlns:a16="http://schemas.microsoft.com/office/drawing/2014/main" id="{FD98775F-FAC3-5FAE-0C0E-91A6F8455910}"/>
              </a:ext>
            </a:extLst>
          </p:cNvPr>
          <p:cNvSpPr>
            <a:spLocks noGrp="1"/>
          </p:cNvSpPr>
          <p:nvPr>
            <p:ph type="ftr" sz="quarter" idx="3"/>
          </p:nvPr>
        </p:nvSpPr>
        <p:spPr/>
        <p:txBody>
          <a:bodyPr/>
          <a:lstStyle/>
          <a:p>
            <a:pPr algn="ctr"/>
            <a:endParaRPr lang="en-US" dirty="0">
              <a:solidFill>
                <a:srgbClr val="FF0000"/>
              </a:solidFill>
            </a:endParaRPr>
          </a:p>
        </p:txBody>
      </p:sp>
      <p:pic>
        <p:nvPicPr>
          <p:cNvPr id="6" name="Content Placeholder 9" descr="A picture containing indoor, oven, cooking, stainless&#10;&#10;Description automatically generated">
            <a:extLst>
              <a:ext uri="{FF2B5EF4-FFF2-40B4-BE49-F238E27FC236}">
                <a16:creationId xmlns:a16="http://schemas.microsoft.com/office/drawing/2014/main" id="{2ECC5FF6-D927-DDCB-BE59-B47F6727FDD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14452" y="1552053"/>
            <a:ext cx="4417596" cy="2946506"/>
          </a:xfrm>
          <a:prstGeom prst="rect">
            <a:avLst/>
          </a:prstGeom>
        </p:spPr>
      </p:pic>
      <p:sp>
        <p:nvSpPr>
          <p:cNvPr id="10" name="Arrow: Down 9">
            <a:extLst>
              <a:ext uri="{FF2B5EF4-FFF2-40B4-BE49-F238E27FC236}">
                <a16:creationId xmlns:a16="http://schemas.microsoft.com/office/drawing/2014/main" id="{835D4950-B3AD-11B7-E77B-88216DEA4045}"/>
              </a:ext>
            </a:extLst>
          </p:cNvPr>
          <p:cNvSpPr/>
          <p:nvPr/>
        </p:nvSpPr>
        <p:spPr>
          <a:xfrm rot="5223337">
            <a:off x="8640544" y="2202869"/>
            <a:ext cx="671208" cy="954108"/>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Flow</a:t>
            </a:r>
          </a:p>
        </p:txBody>
      </p:sp>
      <p:sp>
        <p:nvSpPr>
          <p:cNvPr id="15" name="Speech Bubble: Rectangle with Corners Rounded 14">
            <a:extLst>
              <a:ext uri="{FF2B5EF4-FFF2-40B4-BE49-F238E27FC236}">
                <a16:creationId xmlns:a16="http://schemas.microsoft.com/office/drawing/2014/main" id="{CB1B220B-9E01-3139-A70A-7B4B4A9A912C}"/>
              </a:ext>
            </a:extLst>
          </p:cNvPr>
          <p:cNvSpPr/>
          <p:nvPr/>
        </p:nvSpPr>
        <p:spPr>
          <a:xfrm>
            <a:off x="10295002" y="4959998"/>
            <a:ext cx="1681016" cy="612648"/>
          </a:xfrm>
          <a:prstGeom prst="wedgeRoundRectCallout">
            <a:avLst>
              <a:gd name="adj1" fmla="val 2203"/>
              <a:gd name="adj2" fmla="val -375383"/>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Semi-elliptical PTF nozzle exit</a:t>
            </a:r>
          </a:p>
        </p:txBody>
      </p:sp>
      <p:sp>
        <p:nvSpPr>
          <p:cNvPr id="16" name="Speech Bubble: Rectangle with Corners Rounded 15">
            <a:extLst>
              <a:ext uri="{FF2B5EF4-FFF2-40B4-BE49-F238E27FC236}">
                <a16:creationId xmlns:a16="http://schemas.microsoft.com/office/drawing/2014/main" id="{1E5F4429-6F14-0D86-A7D2-C59AD869C600}"/>
              </a:ext>
            </a:extLst>
          </p:cNvPr>
          <p:cNvSpPr/>
          <p:nvPr/>
        </p:nvSpPr>
        <p:spPr>
          <a:xfrm>
            <a:off x="6842492" y="4943431"/>
            <a:ext cx="2006930" cy="612648"/>
          </a:xfrm>
          <a:prstGeom prst="wedgeRoundRectCallout">
            <a:avLst>
              <a:gd name="adj1" fmla="val 66252"/>
              <a:gd name="adj2" fmla="val -288623"/>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High-temperature seal test article</a:t>
            </a:r>
          </a:p>
        </p:txBody>
      </p:sp>
      <p:sp>
        <p:nvSpPr>
          <p:cNvPr id="17" name="Speech Bubble: Rectangle with Corners Rounded 16">
            <a:extLst>
              <a:ext uri="{FF2B5EF4-FFF2-40B4-BE49-F238E27FC236}">
                <a16:creationId xmlns:a16="http://schemas.microsoft.com/office/drawing/2014/main" id="{6786E037-7C31-ABFB-D6F0-B49FB6ED3BB0}"/>
              </a:ext>
            </a:extLst>
          </p:cNvPr>
          <p:cNvSpPr/>
          <p:nvPr/>
        </p:nvSpPr>
        <p:spPr>
          <a:xfrm>
            <a:off x="8952084" y="4959998"/>
            <a:ext cx="1254968" cy="612648"/>
          </a:xfrm>
          <a:prstGeom prst="wedgeRoundRectCallout">
            <a:avLst>
              <a:gd name="adj1" fmla="val 52618"/>
              <a:gd name="adj2" fmla="val -335679"/>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Refractory frame</a:t>
            </a:r>
          </a:p>
        </p:txBody>
      </p:sp>
      <p:sp>
        <p:nvSpPr>
          <p:cNvPr id="18" name="TextBox 17">
            <a:extLst>
              <a:ext uri="{FF2B5EF4-FFF2-40B4-BE49-F238E27FC236}">
                <a16:creationId xmlns:a16="http://schemas.microsoft.com/office/drawing/2014/main" id="{F7306C62-11B9-66AA-86BA-C9047DDAA1CA}"/>
              </a:ext>
            </a:extLst>
          </p:cNvPr>
          <p:cNvSpPr txBox="1"/>
          <p:nvPr/>
        </p:nvSpPr>
        <p:spPr>
          <a:xfrm>
            <a:off x="7227044" y="1185339"/>
            <a:ext cx="4592411" cy="338554"/>
          </a:xfrm>
          <a:prstGeom prst="rect">
            <a:avLst/>
          </a:prstGeom>
          <a:noFill/>
        </p:spPr>
        <p:txBody>
          <a:bodyPr wrap="none" rtlCol="0">
            <a:spAutoFit/>
          </a:bodyPr>
          <a:lstStyle/>
          <a:p>
            <a:r>
              <a:rPr lang="en-US" sz="1600" dirty="0"/>
              <a:t>High-temperature seal test article installed in PTF</a:t>
            </a:r>
          </a:p>
        </p:txBody>
      </p:sp>
    </p:spTree>
    <p:extLst>
      <p:ext uri="{BB962C8B-B14F-4D97-AF65-F5344CB8AC3E}">
        <p14:creationId xmlns:p14="http://schemas.microsoft.com/office/powerpoint/2010/main" val="389881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8B08-A80B-D6CC-B758-2CC998A25D6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5970F73-F89C-77EC-C015-486F81A8F62F}"/>
              </a:ext>
            </a:extLst>
          </p:cNvPr>
          <p:cNvSpPr>
            <a:spLocks noGrp="1"/>
          </p:cNvSpPr>
          <p:nvPr>
            <p:ph sz="quarter" idx="13"/>
          </p:nvPr>
        </p:nvSpPr>
        <p:spPr>
          <a:xfrm>
            <a:off x="203200" y="1066800"/>
            <a:ext cx="11585388" cy="5562600"/>
          </a:xfrm>
        </p:spPr>
        <p:txBody>
          <a:bodyPr/>
          <a:lstStyle/>
          <a:p>
            <a:r>
              <a:rPr lang="en-US" sz="1400" dirty="0" err="1"/>
              <a:t>Gökçen</a:t>
            </a:r>
            <a:r>
              <a:rPr lang="en-US" sz="1400" dirty="0"/>
              <a:t>, Tahir, and Antonella I. </a:t>
            </a:r>
            <a:r>
              <a:rPr lang="en-US" sz="1400" dirty="0" err="1"/>
              <a:t>Alunni</a:t>
            </a:r>
            <a:r>
              <a:rPr lang="en-US" sz="1400" dirty="0"/>
              <a:t>. “On Laminar-to-Turbulent Transition of Arc-Jet Flow in the NASA Panel Test Facility.” Journal of </a:t>
            </a:r>
            <a:r>
              <a:rPr lang="en-US" sz="1400" dirty="0" err="1"/>
              <a:t>Thermophysics</a:t>
            </a:r>
            <a:r>
              <a:rPr lang="en-US" sz="1400" dirty="0"/>
              <a:t> and Heat Transfer 27, no. 3 (July 2013): 549–62. </a:t>
            </a:r>
            <a:r>
              <a:rPr lang="en-US" sz="1400" dirty="0">
                <a:hlinkClick r:id="rId2"/>
              </a:rPr>
              <a:t>https://doi.org/10.2514/1.T3984</a:t>
            </a:r>
            <a:r>
              <a:rPr lang="en-US" sz="1400" dirty="0"/>
              <a:t>.</a:t>
            </a:r>
          </a:p>
          <a:p>
            <a:r>
              <a:rPr lang="en-US" sz="1400" dirty="0"/>
              <a:t>Finkbeiner, Joshua R. “Modeling Laminar-to-Turbulent Transition in the Panel Test Facility </a:t>
            </a:r>
            <a:r>
              <a:rPr lang="en-US" sz="1400" dirty="0" err="1"/>
              <a:t>Arcjet</a:t>
            </a:r>
            <a:r>
              <a:rPr lang="en-US" sz="1400" dirty="0"/>
              <a:t>.” Journal of </a:t>
            </a:r>
            <a:r>
              <a:rPr lang="en-US" sz="1400" dirty="0" err="1"/>
              <a:t>Thermophysics</a:t>
            </a:r>
            <a:r>
              <a:rPr lang="en-US" sz="1400" dirty="0"/>
              <a:t> and Heat Transfer 35, no. 2 (April 2021): 386–401. </a:t>
            </a:r>
            <a:r>
              <a:rPr lang="en-US" sz="1400" dirty="0">
                <a:hlinkClick r:id="rId3"/>
              </a:rPr>
              <a:t>https://doi.org/10.2514/1.T6098</a:t>
            </a:r>
            <a:r>
              <a:rPr lang="en-US" sz="1400" dirty="0"/>
              <a:t>.</a:t>
            </a:r>
          </a:p>
          <a:p>
            <a:r>
              <a:rPr lang="en-US" sz="1400" dirty="0"/>
              <a:t>Tang, Chun Y. “Introduction to DPLR.” Thermal &amp; Fluids Analysis Workshop. NASA Ames Research Center, 2016. </a:t>
            </a:r>
            <a:r>
              <a:rPr lang="en-US" sz="1400" dirty="0">
                <a:hlinkClick r:id="rId4"/>
              </a:rPr>
              <a:t>https://ntrs.nasa.gov/citations/20160010056</a:t>
            </a:r>
            <a:r>
              <a:rPr lang="en-US" sz="1400" dirty="0"/>
              <a:t>.</a:t>
            </a:r>
          </a:p>
          <a:p>
            <a:r>
              <a:rPr lang="en-US" sz="1400" dirty="0"/>
              <a:t>McBride, Bonnie J., Michael J. </a:t>
            </a:r>
            <a:r>
              <a:rPr lang="en-US" sz="1400" dirty="0" err="1"/>
              <a:t>Zehe</a:t>
            </a:r>
            <a:r>
              <a:rPr lang="en-US" sz="1400" dirty="0"/>
              <a:t>, and Sanford Gordon. “NASA Glenn Coefficients for Calculating Thermodynamic Properties of Individual Species.” NASA Technical Paper. Cleveland, OH: NASA Glenn Research Center, September 1, 2002. </a:t>
            </a:r>
            <a:r>
              <a:rPr lang="en-US" sz="1400" dirty="0">
                <a:hlinkClick r:id="rId5"/>
              </a:rPr>
              <a:t>https://ntrs.nasa.gov/citations/20020085330</a:t>
            </a:r>
            <a:r>
              <a:rPr lang="en-US" sz="1400" dirty="0"/>
              <a:t>.</a:t>
            </a:r>
          </a:p>
          <a:p>
            <a:r>
              <a:rPr lang="en-US" sz="1400" dirty="0"/>
              <a:t>Langtry, Robin B., and Florian R. </a:t>
            </a:r>
            <a:r>
              <a:rPr lang="en-US" sz="1400" dirty="0" err="1"/>
              <a:t>Menter</a:t>
            </a:r>
            <a:r>
              <a:rPr lang="en-US" sz="1400" dirty="0"/>
              <a:t>. “Correlation-Based Transition Modeling for Unstructured Parallelized Computational Fluid Dynamics Codes.” AIAA Journal 47, no. 12 (December 2009): 2894–2906. </a:t>
            </a:r>
            <a:r>
              <a:rPr lang="en-US" sz="1400" dirty="0">
                <a:hlinkClick r:id="rId6"/>
              </a:rPr>
              <a:t>https://doi.org/10.2514/1.42362</a:t>
            </a:r>
            <a:r>
              <a:rPr lang="en-US" sz="1400" dirty="0"/>
              <a:t>.</a:t>
            </a:r>
          </a:p>
          <a:p>
            <a:r>
              <a:rPr lang="en-US" sz="1400" dirty="0"/>
              <a:t>Finkbeiner, Joshua R. “Modeling Laminar-to-Turbulent Transition in the Panel Test Facility </a:t>
            </a:r>
            <a:r>
              <a:rPr lang="en-US" sz="1400" dirty="0" err="1"/>
              <a:t>Arcjet</a:t>
            </a:r>
            <a:r>
              <a:rPr lang="en-US" sz="1400" dirty="0"/>
              <a:t>.” Ph.D. Dissertation, Purdue University, 2025.</a:t>
            </a:r>
          </a:p>
          <a:p>
            <a:r>
              <a:rPr lang="en-US" sz="1400" dirty="0"/>
              <a:t>Hunt, Andrew, and David Thomas. The Pragmatic Programmer: From Journeyman to Master. USA: Addison-Wesley Longman Publishing Co., Inc., 2000.</a:t>
            </a:r>
          </a:p>
        </p:txBody>
      </p:sp>
      <p:sp>
        <p:nvSpPr>
          <p:cNvPr id="4" name="Slide Number Placeholder 3">
            <a:extLst>
              <a:ext uri="{FF2B5EF4-FFF2-40B4-BE49-F238E27FC236}">
                <a16:creationId xmlns:a16="http://schemas.microsoft.com/office/drawing/2014/main" id="{B5AE1B10-5043-BECA-C12C-EE06C323BFC9}"/>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20</a:t>
            </a:fld>
            <a:endParaRPr lang="en-US" dirty="0"/>
          </a:p>
        </p:txBody>
      </p:sp>
      <p:sp>
        <p:nvSpPr>
          <p:cNvPr id="5" name="Footer Placeholder 4">
            <a:extLst>
              <a:ext uri="{FF2B5EF4-FFF2-40B4-BE49-F238E27FC236}">
                <a16:creationId xmlns:a16="http://schemas.microsoft.com/office/drawing/2014/main" id="{9276988B-739B-4963-B0EC-4071A5542883}"/>
              </a:ext>
            </a:extLst>
          </p:cNvPr>
          <p:cNvSpPr>
            <a:spLocks noGrp="1"/>
          </p:cNvSpPr>
          <p:nvPr>
            <p:ph type="ftr" sz="quarter" idx="3"/>
          </p:nvPr>
        </p:nvSpPr>
        <p:spPr/>
        <p:txBody>
          <a:bodyPr/>
          <a:lstStyle/>
          <a:p>
            <a:pPr algn="ctr"/>
            <a:endParaRPr lang="en-US" dirty="0">
              <a:solidFill>
                <a:srgbClr val="FF0000"/>
              </a:solidFill>
            </a:endParaRPr>
          </a:p>
        </p:txBody>
      </p:sp>
    </p:spTree>
    <p:extLst>
      <p:ext uri="{BB962C8B-B14F-4D97-AF65-F5344CB8AC3E}">
        <p14:creationId xmlns:p14="http://schemas.microsoft.com/office/powerpoint/2010/main" val="251566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64B9-819B-63C5-BA65-0CB0E188435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1BD4671-8D08-B922-25F3-59213E683110}"/>
              </a:ext>
            </a:extLst>
          </p:cNvPr>
          <p:cNvSpPr>
            <a:spLocks noGrp="1"/>
          </p:cNvSpPr>
          <p:nvPr>
            <p:ph idx="1"/>
          </p:nvPr>
        </p:nvSpPr>
        <p:spPr/>
        <p:txBody>
          <a:bodyPr/>
          <a:lstStyle/>
          <a:p>
            <a:pPr marL="0" indent="0" algn="ctr">
              <a:buNone/>
            </a:pPr>
            <a:r>
              <a:rPr lang="en-US" b="1" dirty="0"/>
              <a:t>New implementation of the DPLR code</a:t>
            </a:r>
          </a:p>
          <a:p>
            <a:pPr marL="457200" indent="-457200">
              <a:buFont typeface="+mj-lt"/>
              <a:buAutoNum type="arabicPeriod"/>
            </a:pPr>
            <a:endParaRPr lang="en-US" sz="1200" dirty="0"/>
          </a:p>
          <a:p>
            <a:pPr marL="457200" indent="-457200">
              <a:buFont typeface="+mj-lt"/>
              <a:buAutoNum type="arabicPeriod"/>
            </a:pPr>
            <a:r>
              <a:rPr lang="en-US" dirty="0"/>
              <a:t>Motivation: Laminar-to-turbulent transition modeling in wall-bounded arc jets</a:t>
            </a:r>
          </a:p>
          <a:p>
            <a:pPr marL="457200" indent="-457200">
              <a:buFont typeface="+mj-lt"/>
              <a:buAutoNum type="arabicPeriod"/>
            </a:pPr>
            <a:r>
              <a:rPr lang="en-US" dirty="0"/>
              <a:t>Description of DPLR code</a:t>
            </a:r>
          </a:p>
          <a:p>
            <a:pPr marL="457200" indent="-457200">
              <a:buFont typeface="+mj-lt"/>
              <a:buAutoNum type="arabicPeriod"/>
            </a:pPr>
            <a:r>
              <a:rPr lang="en-US" dirty="0"/>
              <a:t>Challenges encountered while modeling arc jet flows</a:t>
            </a:r>
          </a:p>
          <a:p>
            <a:pPr marL="457200" indent="-457200">
              <a:buFont typeface="+mj-lt"/>
              <a:buAutoNum type="arabicPeriod"/>
            </a:pPr>
            <a:r>
              <a:rPr lang="en-US" dirty="0"/>
              <a:t>Reimplementation of the code</a:t>
            </a:r>
          </a:p>
          <a:p>
            <a:pPr marL="457200" indent="-457200">
              <a:buFont typeface="+mj-lt"/>
              <a:buAutoNum type="arabicPeriod"/>
            </a:pPr>
            <a:r>
              <a:rPr lang="en-US" dirty="0"/>
              <a:t>Case study: Corrections to viscous fluxes along domain edges/corners</a:t>
            </a:r>
          </a:p>
          <a:p>
            <a:pPr marL="457200" indent="-457200">
              <a:buFont typeface="+mj-lt"/>
              <a:buAutoNum type="arabicPeriod"/>
            </a:pPr>
            <a:r>
              <a:rPr lang="en-US" dirty="0"/>
              <a:t>Comparisons of sample case results</a:t>
            </a:r>
          </a:p>
          <a:p>
            <a:endParaRPr lang="en-US" dirty="0"/>
          </a:p>
        </p:txBody>
      </p:sp>
      <p:sp>
        <p:nvSpPr>
          <p:cNvPr id="4" name="Footer Placeholder 3">
            <a:extLst>
              <a:ext uri="{FF2B5EF4-FFF2-40B4-BE49-F238E27FC236}">
                <a16:creationId xmlns:a16="http://schemas.microsoft.com/office/drawing/2014/main" id="{5FAB2199-AD3D-3A5F-C3CB-BB0F9101C849}"/>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ED469E7B-2AA9-6976-3B1D-9D5AC5BB5EA5}"/>
              </a:ext>
            </a:extLst>
          </p:cNvPr>
          <p:cNvSpPr>
            <a:spLocks noGrp="1"/>
          </p:cNvSpPr>
          <p:nvPr>
            <p:ph type="sldNum" sz="quarter" idx="12"/>
          </p:nvPr>
        </p:nvSpPr>
        <p:spPr/>
        <p:txBody>
          <a:bodyPr/>
          <a:lstStyle/>
          <a:p>
            <a:fld id="{33F42015-0FC7-4B0E-8D2B-76EADF48D957}" type="slidenum">
              <a:rPr lang="en-US" smtClean="0"/>
              <a:pPr/>
              <a:t>21</a:t>
            </a:fld>
            <a:endParaRPr lang="en-US"/>
          </a:p>
        </p:txBody>
      </p:sp>
    </p:spTree>
    <p:extLst>
      <p:ext uri="{BB962C8B-B14F-4D97-AF65-F5344CB8AC3E}">
        <p14:creationId xmlns:p14="http://schemas.microsoft.com/office/powerpoint/2010/main" val="1106193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Test Facility DPLR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03199" y="869576"/>
                <a:ext cx="11717868" cy="5647765"/>
              </a:xfrm>
            </p:spPr>
            <p:txBody>
              <a:bodyPr>
                <a:normAutofit/>
              </a:bodyPr>
              <a:lstStyle/>
              <a:p>
                <a:r>
                  <a:rPr lang="en-US" dirty="0"/>
                  <a:t>6-species air chemistry model (N</a:t>
                </a:r>
                <a:r>
                  <a:rPr lang="en-US" baseline="-25000" dirty="0"/>
                  <a:t>2</a:t>
                </a:r>
                <a:r>
                  <a:rPr lang="en-US" dirty="0"/>
                  <a:t>, O</a:t>
                </a:r>
                <a:r>
                  <a:rPr lang="en-US" baseline="-25000" dirty="0"/>
                  <a:t>2</a:t>
                </a:r>
                <a:r>
                  <a:rPr lang="en-US" dirty="0"/>
                  <a:t>, NO, N, O, </a:t>
                </a:r>
                <a:r>
                  <a:rPr lang="en-US" dirty="0" err="1"/>
                  <a:t>Ar</a:t>
                </a:r>
                <a:r>
                  <a:rPr lang="en-US" dirty="0"/>
                  <a:t>)</a:t>
                </a:r>
              </a:p>
              <a:p>
                <a:r>
                  <a:rPr lang="en-US" dirty="0"/>
                  <a:t>2-temperature nonequilibrium thermodynamics model</a:t>
                </a:r>
              </a:p>
              <a:p>
                <a:pPr lvl="1"/>
                <a:r>
                  <a:rPr lang="en-US" dirty="0"/>
                  <a:t>Translational/rotational temperature from statistical mechanics</a:t>
                </a:r>
              </a:p>
              <a:p>
                <a:pPr lvl="1"/>
                <a:r>
                  <a:rPr lang="en-US" dirty="0"/>
                  <a:t>Vibrational/electronic temperature from NASA GRC Gordon/McBride tables [McBride 2002]</a:t>
                </a:r>
              </a:p>
              <a:p>
                <a:r>
                  <a:rPr lang="en-US" dirty="0"/>
                  <a:t>Turbulence</a:t>
                </a:r>
              </a:p>
              <a:p>
                <a:pPr lvl="1"/>
                <a:r>
                  <a:rPr lang="en-US" dirty="0"/>
                  <a:t>Laminar</a:t>
                </a:r>
              </a:p>
              <a:p>
                <a:pPr lvl="1"/>
                <a:r>
                  <a:rPr lang="en-US" dirty="0"/>
                  <a:t>Reynolds-Averaged Navier-Stokes (RANS) transition models</a:t>
                </a:r>
              </a:p>
              <a:p>
                <a:pPr lvl="2"/>
                <a:r>
                  <a:rPr lang="en-US" dirty="0">
                    <a:solidFill>
                      <a:srgbClr val="FF0000"/>
                    </a:solidFill>
                  </a:rPr>
                  <a:t>SST-</a:t>
                </a:r>
                <a:r>
                  <a:rPr lang="en-US" dirty="0">
                    <a:solidFill>
                      <a:srgbClr val="FF0000"/>
                    </a:solidFill>
                    <a:latin typeface="Symbol" panose="05050102010706020507" pitchFamily="18" charset="2"/>
                  </a:rPr>
                  <a:t>g</a:t>
                </a:r>
                <a:r>
                  <a:rPr lang="en-US" dirty="0">
                    <a:solidFill>
                      <a:srgbClr val="FF0000"/>
                    </a:solidFill>
                  </a:rPr>
                  <a:t>-Re</a:t>
                </a:r>
                <a:r>
                  <a:rPr lang="en-US" baseline="-25000" dirty="0">
                    <a:solidFill>
                      <a:srgbClr val="FF0000"/>
                    </a:solidFill>
                    <a:latin typeface="Symbol" panose="05050102010706020507" pitchFamily="18" charset="2"/>
                    <a:sym typeface="Symbol" panose="05050102010706020507" pitchFamily="18" charset="2"/>
                  </a:rPr>
                  <a:t> </a:t>
                </a:r>
                <a:r>
                  <a:rPr lang="en-US" dirty="0">
                    <a:solidFill>
                      <a:srgbClr val="FF0000"/>
                    </a:solidFill>
                    <a:latin typeface="+mj-lt"/>
                    <a:sym typeface="Symbol" panose="05050102010706020507" pitchFamily="18" charset="2"/>
                  </a:rPr>
                  <a:t>(</a:t>
                </a:r>
                <a:r>
                  <a:rPr lang="en-US" dirty="0" err="1">
                    <a:solidFill>
                      <a:srgbClr val="FF0000"/>
                    </a:solidFill>
                    <a:latin typeface="+mj-lt"/>
                    <a:sym typeface="Symbol" panose="05050102010706020507" pitchFamily="18" charset="2"/>
                  </a:rPr>
                  <a:t>Menter</a:t>
                </a:r>
                <a:r>
                  <a:rPr lang="en-US" dirty="0">
                    <a:solidFill>
                      <a:srgbClr val="FF0000"/>
                    </a:solidFill>
                    <a:latin typeface="+mj-lt"/>
                    <a:sym typeface="Symbol" panose="05050102010706020507" pitchFamily="18" charset="2"/>
                  </a:rPr>
                  <a:t> SST) [Langtry 2009]</a:t>
                </a:r>
              </a:p>
              <a:p>
                <a:pPr lvl="2"/>
                <a:r>
                  <a:rPr lang="en-US" dirty="0">
                    <a:latin typeface="+mj-lt"/>
                    <a:sym typeface="Symbol" panose="05050102010706020507" pitchFamily="18" charset="2"/>
                  </a:rPr>
                  <a:t>Imposed location (</a:t>
                </a:r>
                <a:r>
                  <a:rPr lang="en-US" dirty="0" err="1">
                    <a:latin typeface="+mj-lt"/>
                    <a:sym typeface="Symbol" panose="05050102010706020507" pitchFamily="18" charset="2"/>
                  </a:rPr>
                  <a:t>Menter</a:t>
                </a:r>
                <a:r>
                  <a:rPr lang="en-US" dirty="0">
                    <a:latin typeface="+mj-lt"/>
                    <a:sym typeface="Symbol" panose="05050102010706020507" pitchFamily="18" charset="2"/>
                  </a:rPr>
                  <a:t> SST, Baldwin-Lomax)</a:t>
                </a:r>
              </a:p>
              <a:p>
                <a:pPr lvl="1"/>
                <a14:m>
                  <m:oMath xmlns:m="http://schemas.openxmlformats.org/officeDocument/2006/math">
                    <m:sSup>
                      <m:sSupPr>
                        <m:ctrlPr>
                          <a:rPr lang="en-US" i="1" smtClean="0">
                            <a:latin typeface="Cambria Math" panose="02040503050406030204" pitchFamily="18" charset="0"/>
                          </a:rPr>
                        </m:ctrlPr>
                      </m:sSupPr>
                      <m:e>
                        <m:r>
                          <a:rPr lang="en-US" b="0" i="1">
                            <a:latin typeface="Cambria Math" panose="02040503050406030204" pitchFamily="18" charset="0"/>
                          </a:rPr>
                          <m:t>𝑦</m:t>
                        </m:r>
                      </m:e>
                      <m:sup>
                        <m:r>
                          <a:rPr lang="en-US" b="0" i="1">
                            <a:latin typeface="Cambria Math" panose="02040503050406030204" pitchFamily="18" charset="0"/>
                          </a:rPr>
                          <m:t>+</m:t>
                        </m:r>
                      </m:sup>
                    </m:sSup>
                    <m:r>
                      <a:rPr lang="en-US" b="0" i="1">
                        <a:latin typeface="Cambria Math" panose="02040503050406030204" pitchFamily="18" charset="0"/>
                      </a:rPr>
                      <m:t>&lt;1</m:t>
                    </m:r>
                  </m:oMath>
                </a14:m>
                <a:r>
                  <a:rPr lang="en-US" dirty="0"/>
                  <a:t> required throughout the nozzle</a:t>
                </a:r>
                <a:endParaRPr lang="en-US" dirty="0">
                  <a:latin typeface="+mj-lt"/>
                  <a:sym typeface="Symbol" panose="05050102010706020507" pitchFamily="18" charset="2"/>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03199" y="869576"/>
                <a:ext cx="11717868" cy="5647765"/>
              </a:xfrm>
              <a:blipFill>
                <a:blip r:embed="rId3"/>
                <a:stretch>
                  <a:fillRect l="-1196" t="-1404" r="-988" b="-2484"/>
                </a:stretch>
              </a:blipFill>
            </p:spPr>
            <p:txBody>
              <a:bodyPr/>
              <a:lstStyle/>
              <a:p>
                <a:r>
                  <a:rPr lang="en-US">
                    <a:noFill/>
                  </a:rPr>
                  <a:t> </a:t>
                </a:r>
              </a:p>
            </p:txBody>
          </p:sp>
        </mc:Fallback>
      </mc:AlternateContent>
      <p:sp>
        <p:nvSpPr>
          <p:cNvPr id="4" name="Slide Number Placeholder 3"/>
          <p:cNvSpPr>
            <a:spLocks noGrp="1"/>
          </p:cNvSpPr>
          <p:nvPr>
            <p:ph type="sldNum" sz="quarter" idx="16"/>
          </p:nvPr>
        </p:nvSpPr>
        <p:spPr/>
        <p:txBody>
          <a:bodyPr/>
          <a:lstStyle/>
          <a:p>
            <a:fld id="{C8557AA5-3D26-4C39-9F47-5087C82D13F7}" type="slidenum">
              <a:rPr lang="en-US" altLang="en-US" smtClean="0"/>
              <a:pPr/>
              <a:t>22</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4104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2585-D405-8D5F-9D50-296B736507A7}"/>
              </a:ext>
            </a:extLst>
          </p:cNvPr>
          <p:cNvSpPr>
            <a:spLocks noGrp="1"/>
          </p:cNvSpPr>
          <p:nvPr>
            <p:ph type="title"/>
          </p:nvPr>
        </p:nvSpPr>
        <p:spPr/>
        <p:txBody>
          <a:bodyPr/>
          <a:lstStyle/>
          <a:p>
            <a:r>
              <a:rPr lang="en-US" dirty="0"/>
              <a:t>DPLR CFD Workflow</a:t>
            </a:r>
          </a:p>
        </p:txBody>
      </p:sp>
      <p:sp>
        <p:nvSpPr>
          <p:cNvPr id="4" name="Slide Number Placeholder 3">
            <a:extLst>
              <a:ext uri="{FF2B5EF4-FFF2-40B4-BE49-F238E27FC236}">
                <a16:creationId xmlns:a16="http://schemas.microsoft.com/office/drawing/2014/main" id="{5BD8CA0D-420E-7E9B-55B2-56BC627A0A6F}"/>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23</a:t>
            </a:fld>
            <a:endParaRPr lang="en-US" dirty="0"/>
          </a:p>
        </p:txBody>
      </p:sp>
      <p:sp>
        <p:nvSpPr>
          <p:cNvPr id="5" name="Footer Placeholder 4">
            <a:extLst>
              <a:ext uri="{FF2B5EF4-FFF2-40B4-BE49-F238E27FC236}">
                <a16:creationId xmlns:a16="http://schemas.microsoft.com/office/drawing/2014/main" id="{98DC2E7C-D4F0-5A48-CCFE-2B43D8EB7BDF}"/>
              </a:ext>
            </a:extLst>
          </p:cNvPr>
          <p:cNvSpPr>
            <a:spLocks noGrp="1"/>
          </p:cNvSpPr>
          <p:nvPr>
            <p:ph type="ftr" sz="quarter" idx="3"/>
          </p:nvPr>
        </p:nvSpPr>
        <p:spPr/>
        <p:txBody>
          <a:bodyPr/>
          <a:lstStyle/>
          <a:p>
            <a:pPr algn="ctr"/>
            <a:endParaRPr lang="en-US" dirty="0">
              <a:solidFill>
                <a:srgbClr val="FF0000"/>
              </a:solidFill>
            </a:endParaRPr>
          </a:p>
        </p:txBody>
      </p:sp>
      <p:sp>
        <p:nvSpPr>
          <p:cNvPr id="11" name="Slide Number Placeholder 2">
            <a:extLst>
              <a:ext uri="{FF2B5EF4-FFF2-40B4-BE49-F238E27FC236}">
                <a16:creationId xmlns:a16="http://schemas.microsoft.com/office/drawing/2014/main" id="{3B0F8230-28D0-AE2E-9D0C-C96696935AEC}"/>
              </a:ext>
            </a:extLst>
          </p:cNvPr>
          <p:cNvSpPr txBox="1">
            <a:spLocks/>
          </p:cNvSpPr>
          <p:nvPr/>
        </p:nvSpPr>
        <p:spPr>
          <a:xfrm>
            <a:off x="9347200" y="6569078"/>
            <a:ext cx="2844800" cy="365125"/>
          </a:xfrm>
          <a:prstGeom prst="rect">
            <a:avLst/>
          </a:prstGeom>
        </p:spPr>
        <p:txBody>
          <a:bodyPr vert="horz" wrap="square" lIns="91427" tIns="45713" rIns="91427" bIns="45713" numCol="1" anchor="ctr" anchorCtr="0" compatLnSpc="1">
            <a:prstTxWarp prst="textNoShape">
              <a:avLst/>
            </a:prstTxWarp>
          </a:bodyPr>
          <a:lstStyle>
            <a:defPPr>
              <a:defRPr lang="en-US"/>
            </a:defPPr>
            <a:lvl1pPr algn="r" defTabSz="457135" rtl="0" fontAlgn="base">
              <a:spcBef>
                <a:spcPct val="0"/>
              </a:spcBef>
              <a:spcAft>
                <a:spcPct val="0"/>
              </a:spcAft>
              <a:defRPr sz="800" kern="1200">
                <a:solidFill>
                  <a:srgbClr val="898989"/>
                </a:solidFill>
                <a:latin typeface="Calibri" pitchFamily="34" charset="0"/>
                <a:ea typeface="ヒラギノ角ゴ Pro W3" charset="-128"/>
                <a:cs typeface="+mn-cs"/>
              </a:defRPr>
            </a:lvl1pPr>
            <a:lvl2pPr marL="457135" algn="l" defTabSz="457135" rtl="0" fontAlgn="base">
              <a:spcBef>
                <a:spcPct val="0"/>
              </a:spcBef>
              <a:spcAft>
                <a:spcPct val="0"/>
              </a:spcAft>
              <a:defRPr kern="1200">
                <a:solidFill>
                  <a:schemeClr val="tx1"/>
                </a:solidFill>
                <a:latin typeface="Arial" pitchFamily="34" charset="0"/>
                <a:ea typeface="ヒラギノ角ゴ Pro W3" charset="-128"/>
                <a:cs typeface="+mn-cs"/>
              </a:defRPr>
            </a:lvl2pPr>
            <a:lvl3pPr marL="914269" algn="l" defTabSz="457135" rtl="0" fontAlgn="base">
              <a:spcBef>
                <a:spcPct val="0"/>
              </a:spcBef>
              <a:spcAft>
                <a:spcPct val="0"/>
              </a:spcAft>
              <a:defRPr kern="1200">
                <a:solidFill>
                  <a:schemeClr val="tx1"/>
                </a:solidFill>
                <a:latin typeface="Arial" pitchFamily="34" charset="0"/>
                <a:ea typeface="ヒラギノ角ゴ Pro W3" charset="-128"/>
                <a:cs typeface="+mn-cs"/>
              </a:defRPr>
            </a:lvl3pPr>
            <a:lvl4pPr marL="1371404" algn="l" defTabSz="457135" rtl="0" fontAlgn="base">
              <a:spcBef>
                <a:spcPct val="0"/>
              </a:spcBef>
              <a:spcAft>
                <a:spcPct val="0"/>
              </a:spcAft>
              <a:defRPr kern="1200">
                <a:solidFill>
                  <a:schemeClr val="tx1"/>
                </a:solidFill>
                <a:latin typeface="Arial" pitchFamily="34" charset="0"/>
                <a:ea typeface="ヒラギノ角ゴ Pro W3" charset="-128"/>
                <a:cs typeface="+mn-cs"/>
              </a:defRPr>
            </a:lvl4pPr>
            <a:lvl5pPr marL="1828539" algn="l" defTabSz="457135" rtl="0" fontAlgn="base">
              <a:spcBef>
                <a:spcPct val="0"/>
              </a:spcBef>
              <a:spcAft>
                <a:spcPct val="0"/>
              </a:spcAft>
              <a:defRPr kern="1200">
                <a:solidFill>
                  <a:schemeClr val="tx1"/>
                </a:solidFill>
                <a:latin typeface="Arial" pitchFamily="34" charset="0"/>
                <a:ea typeface="ヒラギノ角ゴ Pro W3" charset="-128"/>
                <a:cs typeface="+mn-cs"/>
              </a:defRPr>
            </a:lvl5pPr>
            <a:lvl6pPr marL="2285674" algn="l" defTabSz="914269" rtl="0" eaLnBrk="1" latinLnBrk="0" hangingPunct="1">
              <a:defRPr kern="1200">
                <a:solidFill>
                  <a:schemeClr val="tx1"/>
                </a:solidFill>
                <a:latin typeface="Arial" pitchFamily="34" charset="0"/>
                <a:ea typeface="ヒラギノ角ゴ Pro W3" charset="-128"/>
                <a:cs typeface="+mn-cs"/>
              </a:defRPr>
            </a:lvl6pPr>
            <a:lvl7pPr marL="2742809" algn="l" defTabSz="914269" rtl="0" eaLnBrk="1" latinLnBrk="0" hangingPunct="1">
              <a:defRPr kern="1200">
                <a:solidFill>
                  <a:schemeClr val="tx1"/>
                </a:solidFill>
                <a:latin typeface="Arial" pitchFamily="34" charset="0"/>
                <a:ea typeface="ヒラギノ角ゴ Pro W3" charset="-128"/>
                <a:cs typeface="+mn-cs"/>
              </a:defRPr>
            </a:lvl7pPr>
            <a:lvl8pPr marL="3199944" algn="l" defTabSz="914269" rtl="0" eaLnBrk="1" latinLnBrk="0" hangingPunct="1">
              <a:defRPr kern="1200">
                <a:solidFill>
                  <a:schemeClr val="tx1"/>
                </a:solidFill>
                <a:latin typeface="Arial" pitchFamily="34" charset="0"/>
                <a:ea typeface="ヒラギノ角ゴ Pro W3" charset="-128"/>
                <a:cs typeface="+mn-cs"/>
              </a:defRPr>
            </a:lvl8pPr>
            <a:lvl9pPr marL="3657078" algn="l" defTabSz="914269" rtl="0" eaLnBrk="1" latinLnBrk="0" hangingPunct="1">
              <a:defRPr kern="1200">
                <a:solidFill>
                  <a:schemeClr val="tx1"/>
                </a:solidFill>
                <a:latin typeface="Arial" pitchFamily="34" charset="0"/>
                <a:ea typeface="ヒラギノ角ゴ Pro W3" charset="-128"/>
                <a:cs typeface="+mn-cs"/>
              </a:defRPr>
            </a:lvl9pPr>
          </a:lstStyle>
          <a:p>
            <a:pPr marL="0" marR="0" lvl="0" indent="0" algn="r" defTabSz="457135" rtl="0" eaLnBrk="1" fontAlgn="base" latinLnBrk="0" hangingPunct="1">
              <a:lnSpc>
                <a:spcPct val="100000"/>
              </a:lnSpc>
              <a:spcBef>
                <a:spcPct val="0"/>
              </a:spcBef>
              <a:spcAft>
                <a:spcPct val="0"/>
              </a:spcAft>
              <a:buClrTx/>
              <a:buSzTx/>
              <a:buFontTx/>
              <a:buNone/>
              <a:tabLst/>
              <a:defRPr/>
            </a:pPr>
            <a:fld id="{BAC68631-49B9-46F1-A148-37BD30A9C690}" type="slidenum">
              <a:rPr kumimoji="0" lang="en-US" sz="800" b="0" i="0" u="none" strike="noStrike" kern="1200" cap="none" spc="0" normalizeH="0" baseline="0" noProof="0" smtClean="0">
                <a:ln>
                  <a:noFill/>
                </a:ln>
                <a:solidFill>
                  <a:srgbClr val="898989"/>
                </a:solidFill>
                <a:effectLst/>
                <a:uLnTx/>
                <a:uFillTx/>
                <a:latin typeface="Calibri" pitchFamily="34" charset="0"/>
                <a:ea typeface="ヒラギノ角ゴ Pro W3" charset="-128"/>
                <a:cs typeface="+mn-cs"/>
              </a:rPr>
              <a:pPr marL="0" marR="0" lvl="0" indent="0" algn="r" defTabSz="457135" rtl="0" eaLnBrk="1" fontAlgn="base" latinLnBrk="0" hangingPunct="1">
                <a:lnSpc>
                  <a:spcPct val="100000"/>
                </a:lnSpc>
                <a:spcBef>
                  <a:spcPct val="0"/>
                </a:spcBef>
                <a:spcAft>
                  <a:spcPct val="0"/>
                </a:spcAft>
                <a:buClrTx/>
                <a:buSzTx/>
                <a:buFontTx/>
                <a:buNone/>
                <a:tabLst/>
                <a:defRPr/>
              </a:pPr>
              <a:t>23</a:t>
            </a:fld>
            <a:endParaRPr kumimoji="0" lang="en-US" sz="800" b="0" i="0" u="none" strike="noStrike" kern="1200" cap="none" spc="0" normalizeH="0" baseline="0" noProof="0" dirty="0">
              <a:ln>
                <a:noFill/>
              </a:ln>
              <a:solidFill>
                <a:srgbClr val="898989"/>
              </a:solidFill>
              <a:effectLst/>
              <a:uLnTx/>
              <a:uFillTx/>
              <a:latin typeface="Calibri" pitchFamily="34" charset="0"/>
              <a:ea typeface="ヒラギノ角ゴ Pro W3" charset="-128"/>
              <a:cs typeface="+mn-cs"/>
            </a:endParaRPr>
          </a:p>
        </p:txBody>
      </p:sp>
      <p:graphicFrame>
        <p:nvGraphicFramePr>
          <p:cNvPr id="12" name="Diagram 11">
            <a:extLst>
              <a:ext uri="{FF2B5EF4-FFF2-40B4-BE49-F238E27FC236}">
                <a16:creationId xmlns:a16="http://schemas.microsoft.com/office/drawing/2014/main" id="{B49B33E7-41C0-22E8-0BD3-DCDF7719011B}"/>
              </a:ext>
            </a:extLst>
          </p:cNvPr>
          <p:cNvGraphicFramePr/>
          <p:nvPr>
            <p:extLst>
              <p:ext uri="{D42A27DB-BD31-4B8C-83A1-F6EECF244321}">
                <p14:modId xmlns:p14="http://schemas.microsoft.com/office/powerpoint/2010/main" val="2463899626"/>
              </p:ext>
            </p:extLst>
          </p:nvPr>
        </p:nvGraphicFramePr>
        <p:xfrm>
          <a:off x="203202" y="1109426"/>
          <a:ext cx="8086465" cy="545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Text&#10;&#10;Description automatically generated with low confidence">
            <a:extLst>
              <a:ext uri="{FF2B5EF4-FFF2-40B4-BE49-F238E27FC236}">
                <a16:creationId xmlns:a16="http://schemas.microsoft.com/office/drawing/2014/main" id="{EFEF4794-0C0D-3D21-634A-B0342A792F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34206" y="4827226"/>
            <a:ext cx="3461082" cy="1741852"/>
          </a:xfrm>
          <a:prstGeom prst="rect">
            <a:avLst/>
          </a:prstGeom>
        </p:spPr>
      </p:pic>
      <p:pic>
        <p:nvPicPr>
          <p:cNvPr id="14" name="Picture 13">
            <a:extLst>
              <a:ext uri="{FF2B5EF4-FFF2-40B4-BE49-F238E27FC236}">
                <a16:creationId xmlns:a16="http://schemas.microsoft.com/office/drawing/2014/main" id="{B42169E8-A646-A4F4-8DA7-48FB0EF1AFA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447956" y="1071563"/>
            <a:ext cx="3407569" cy="1557338"/>
          </a:xfrm>
          <a:prstGeom prst="rect">
            <a:avLst/>
          </a:prstGeom>
        </p:spPr>
      </p:pic>
      <p:pic>
        <p:nvPicPr>
          <p:cNvPr id="15" name="Picture 14">
            <a:extLst>
              <a:ext uri="{FF2B5EF4-FFF2-40B4-BE49-F238E27FC236}">
                <a16:creationId xmlns:a16="http://schemas.microsoft.com/office/drawing/2014/main" id="{D4480304-0E84-4AE8-9E3E-53421740C80F}"/>
              </a:ext>
            </a:extLst>
          </p:cNvPr>
          <p:cNvPicPr>
            <a:picLocks noChangeAspect="1"/>
          </p:cNvPicPr>
          <p:nvPr/>
        </p:nvPicPr>
        <p:blipFill>
          <a:blip r:embed="rId9"/>
          <a:stretch>
            <a:fillRect/>
          </a:stretch>
        </p:blipFill>
        <p:spPr>
          <a:xfrm>
            <a:off x="8664718" y="2719281"/>
            <a:ext cx="3000057" cy="2069126"/>
          </a:xfrm>
          <a:prstGeom prst="rect">
            <a:avLst/>
          </a:prstGeom>
        </p:spPr>
      </p:pic>
    </p:spTree>
    <p:extLst>
      <p:ext uri="{BB962C8B-B14F-4D97-AF65-F5344CB8AC3E}">
        <p14:creationId xmlns:p14="http://schemas.microsoft.com/office/powerpoint/2010/main" val="683651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CE67E6-DDE3-052F-6052-D69D97DE2023}"/>
              </a:ext>
            </a:extLst>
          </p:cNvPr>
          <p:cNvPicPr>
            <a:picLocks noChangeAspect="1"/>
          </p:cNvPicPr>
          <p:nvPr/>
        </p:nvPicPr>
        <p:blipFill>
          <a:blip r:embed="rId3"/>
          <a:stretch>
            <a:fillRect/>
          </a:stretch>
        </p:blipFill>
        <p:spPr>
          <a:xfrm>
            <a:off x="6095999" y="1123040"/>
            <a:ext cx="5660571" cy="5029200"/>
          </a:xfrm>
          <a:prstGeom prst="rect">
            <a:avLst/>
          </a:prstGeom>
        </p:spPr>
      </p:pic>
      <p:pic>
        <p:nvPicPr>
          <p:cNvPr id="16" name="Picture 15">
            <a:extLst>
              <a:ext uri="{FF2B5EF4-FFF2-40B4-BE49-F238E27FC236}">
                <a16:creationId xmlns:a16="http://schemas.microsoft.com/office/drawing/2014/main" id="{2611E193-7F2B-498E-70B7-9DABCCC9A6BE}"/>
              </a:ext>
            </a:extLst>
          </p:cNvPr>
          <p:cNvPicPr>
            <a:picLocks noChangeAspect="1"/>
          </p:cNvPicPr>
          <p:nvPr/>
        </p:nvPicPr>
        <p:blipFill>
          <a:blip r:embed="rId4"/>
          <a:stretch>
            <a:fillRect/>
          </a:stretch>
        </p:blipFill>
        <p:spPr>
          <a:xfrm>
            <a:off x="6096000" y="1115934"/>
            <a:ext cx="5660571" cy="5029200"/>
          </a:xfrm>
          <a:prstGeom prst="rect">
            <a:avLst/>
          </a:prstGeom>
        </p:spPr>
      </p:pic>
      <p:sp>
        <p:nvSpPr>
          <p:cNvPr id="2" name="Title 1">
            <a:extLst>
              <a:ext uri="{FF2B5EF4-FFF2-40B4-BE49-F238E27FC236}">
                <a16:creationId xmlns:a16="http://schemas.microsoft.com/office/drawing/2014/main" id="{013F929C-0EFB-3DBE-B2BD-A3749554954A}"/>
              </a:ext>
            </a:extLst>
          </p:cNvPr>
          <p:cNvSpPr>
            <a:spLocks noGrp="1"/>
          </p:cNvSpPr>
          <p:nvPr>
            <p:ph type="title"/>
          </p:nvPr>
        </p:nvSpPr>
        <p:spPr/>
        <p:txBody>
          <a:bodyPr/>
          <a:lstStyle/>
          <a:p>
            <a:r>
              <a:rPr lang="en-US" dirty="0"/>
              <a:t>IHF Nozzle Comparison (DPLR 3.05 example)</a:t>
            </a:r>
          </a:p>
        </p:txBody>
      </p:sp>
      <p:sp>
        <p:nvSpPr>
          <p:cNvPr id="4" name="Slide Number Placeholder 3">
            <a:extLst>
              <a:ext uri="{FF2B5EF4-FFF2-40B4-BE49-F238E27FC236}">
                <a16:creationId xmlns:a16="http://schemas.microsoft.com/office/drawing/2014/main" id="{2993082D-E8E2-85E3-AE65-FCF7FA6EACAA}"/>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24</a:t>
            </a:fld>
            <a:endParaRPr lang="en-US" dirty="0"/>
          </a:p>
        </p:txBody>
      </p:sp>
      <p:sp>
        <p:nvSpPr>
          <p:cNvPr id="5" name="Footer Placeholder 4">
            <a:extLst>
              <a:ext uri="{FF2B5EF4-FFF2-40B4-BE49-F238E27FC236}">
                <a16:creationId xmlns:a16="http://schemas.microsoft.com/office/drawing/2014/main" id="{B39119B7-68B3-1435-21C4-62BEF7773A8F}"/>
              </a:ext>
            </a:extLst>
          </p:cNvPr>
          <p:cNvSpPr>
            <a:spLocks noGrp="1"/>
          </p:cNvSpPr>
          <p:nvPr>
            <p:ph type="ftr" sz="quarter" idx="3"/>
          </p:nvPr>
        </p:nvSpPr>
        <p:spPr/>
        <p:txBody>
          <a:bodyPr/>
          <a:lstStyle/>
          <a:p>
            <a:pPr algn="ctr"/>
            <a:endParaRPr lang="en-US" dirty="0">
              <a:solidFill>
                <a:srgbClr val="FF0000"/>
              </a:solidFill>
            </a:endParaRPr>
          </a:p>
        </p:txBody>
      </p:sp>
      <p:sp>
        <p:nvSpPr>
          <p:cNvPr id="12" name="TextBox 11">
            <a:extLst>
              <a:ext uri="{FF2B5EF4-FFF2-40B4-BE49-F238E27FC236}">
                <a16:creationId xmlns:a16="http://schemas.microsoft.com/office/drawing/2014/main" id="{EA4A61C5-8265-E581-F28B-B779AA99B804}"/>
              </a:ext>
            </a:extLst>
          </p:cNvPr>
          <p:cNvSpPr txBox="1"/>
          <p:nvPr/>
        </p:nvSpPr>
        <p:spPr>
          <a:xfrm>
            <a:off x="2197712" y="3386819"/>
            <a:ext cx="1210588" cy="307777"/>
          </a:xfrm>
          <a:prstGeom prst="rect">
            <a:avLst/>
          </a:prstGeom>
          <a:noFill/>
        </p:spPr>
        <p:txBody>
          <a:bodyPr wrap="none" rtlCol="0">
            <a:spAutoFit/>
          </a:bodyPr>
          <a:lstStyle/>
          <a:p>
            <a:r>
              <a:rPr lang="en-US" sz="1400" dirty="0"/>
              <a:t>DPLR 4.03.1</a:t>
            </a:r>
          </a:p>
        </p:txBody>
      </p:sp>
      <p:sp>
        <p:nvSpPr>
          <p:cNvPr id="13" name="TextBox 12">
            <a:extLst>
              <a:ext uri="{FF2B5EF4-FFF2-40B4-BE49-F238E27FC236}">
                <a16:creationId xmlns:a16="http://schemas.microsoft.com/office/drawing/2014/main" id="{B8A2FBDF-7455-5B37-5688-FA9B47F36FE0}"/>
              </a:ext>
            </a:extLst>
          </p:cNvPr>
          <p:cNvSpPr txBox="1"/>
          <p:nvPr/>
        </p:nvSpPr>
        <p:spPr>
          <a:xfrm>
            <a:off x="2246603" y="6216651"/>
            <a:ext cx="1112805" cy="307777"/>
          </a:xfrm>
          <a:prstGeom prst="rect">
            <a:avLst/>
          </a:prstGeom>
          <a:noFill/>
        </p:spPr>
        <p:txBody>
          <a:bodyPr wrap="none" rtlCol="0">
            <a:spAutoFit/>
          </a:bodyPr>
          <a:lstStyle/>
          <a:p>
            <a:r>
              <a:rPr lang="en-US" sz="1400" dirty="0"/>
              <a:t>GRC DPLR</a:t>
            </a:r>
          </a:p>
        </p:txBody>
      </p:sp>
      <p:pic>
        <p:nvPicPr>
          <p:cNvPr id="6" name="Picture 5" descr="Chart, histogram&#10;&#10;AI-generated content may be incorrect.">
            <a:extLst>
              <a:ext uri="{FF2B5EF4-FFF2-40B4-BE49-F238E27FC236}">
                <a16:creationId xmlns:a16="http://schemas.microsoft.com/office/drawing/2014/main" id="{337334C3-AE9C-A992-B70C-C9213437DAA8}"/>
              </a:ext>
            </a:extLst>
          </p:cNvPr>
          <p:cNvPicPr>
            <a:picLocks noChangeAspect="1"/>
          </p:cNvPicPr>
          <p:nvPr/>
        </p:nvPicPr>
        <p:blipFill>
          <a:blip r:embed="rId5"/>
          <a:stretch>
            <a:fillRect/>
          </a:stretch>
        </p:blipFill>
        <p:spPr>
          <a:xfrm>
            <a:off x="203202" y="1095375"/>
            <a:ext cx="5553075" cy="2333625"/>
          </a:xfrm>
          <a:prstGeom prst="rect">
            <a:avLst/>
          </a:prstGeom>
        </p:spPr>
      </p:pic>
      <p:pic>
        <p:nvPicPr>
          <p:cNvPr id="10" name="Picture 9" descr="Chart, histogram&#10;&#10;AI-generated content may be incorrect.">
            <a:extLst>
              <a:ext uri="{FF2B5EF4-FFF2-40B4-BE49-F238E27FC236}">
                <a16:creationId xmlns:a16="http://schemas.microsoft.com/office/drawing/2014/main" id="{62656A14-9DC8-267E-1FF8-EBB235E8A55D}"/>
              </a:ext>
            </a:extLst>
          </p:cNvPr>
          <p:cNvPicPr>
            <a:picLocks noChangeAspect="1"/>
          </p:cNvPicPr>
          <p:nvPr/>
        </p:nvPicPr>
        <p:blipFill>
          <a:blip r:embed="rId6"/>
          <a:stretch>
            <a:fillRect/>
          </a:stretch>
        </p:blipFill>
        <p:spPr>
          <a:xfrm>
            <a:off x="203202" y="3883026"/>
            <a:ext cx="5553075" cy="2333625"/>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8C823A-5BD2-9016-758B-B6AC36C9E177}"/>
                  </a:ext>
                </a:extLst>
              </p:cNvPr>
              <p:cNvSpPr txBox="1"/>
              <p:nvPr/>
            </p:nvSpPr>
            <p:spPr>
              <a:xfrm>
                <a:off x="8620902" y="6159345"/>
                <a:ext cx="82355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m:t>
                      </m:r>
                      <m:r>
                        <m:rPr>
                          <m:nor/>
                        </m:rPr>
                        <a:rPr lang="en-US" sz="1400" b="0" i="0" smtClean="0">
                          <a:latin typeface="Cambria Math" panose="02040503050406030204" pitchFamily="18" charset="0"/>
                        </a:rPr>
                        <m:t>m</m:t>
                      </m:r>
                    </m:oMath>
                  </m:oMathPara>
                </a14:m>
                <a:endParaRPr lang="en-US" sz="1400" dirty="0"/>
              </a:p>
            </p:txBody>
          </p:sp>
        </mc:Choice>
        <mc:Fallback xmlns="">
          <p:sp>
            <p:nvSpPr>
              <p:cNvPr id="20" name="TextBox 19">
                <a:extLst>
                  <a:ext uri="{FF2B5EF4-FFF2-40B4-BE49-F238E27FC236}">
                    <a16:creationId xmlns:a16="http://schemas.microsoft.com/office/drawing/2014/main" id="{638C823A-5BD2-9016-758B-B6AC36C9E177}"/>
                  </a:ext>
                </a:extLst>
              </p:cNvPr>
              <p:cNvSpPr txBox="1">
                <a:spLocks noRot="1" noChangeAspect="1" noMove="1" noResize="1" noEditPoints="1" noAdjustHandles="1" noChangeArrowheads="1" noChangeShapeType="1" noTextEdit="1"/>
              </p:cNvSpPr>
              <p:nvPr/>
            </p:nvSpPr>
            <p:spPr>
              <a:xfrm>
                <a:off x="8620902" y="6159345"/>
                <a:ext cx="823559"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A921AB9-831E-D2EA-4847-71E331FACB74}"/>
                  </a:ext>
                </a:extLst>
              </p:cNvPr>
              <p:cNvSpPr txBox="1"/>
              <p:nvPr/>
            </p:nvSpPr>
            <p:spPr>
              <a:xfrm>
                <a:off x="8623380" y="6159345"/>
                <a:ext cx="9551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=1.2</m:t>
                      </m:r>
                      <m:r>
                        <m:rPr>
                          <m:nor/>
                        </m:rPr>
                        <a:rPr lang="en-US" sz="1400" b="0" i="0" smtClean="0">
                          <a:latin typeface="Cambria Math" panose="02040503050406030204" pitchFamily="18" charset="0"/>
                        </a:rPr>
                        <m:t>m</m:t>
                      </m:r>
                    </m:oMath>
                  </m:oMathPara>
                </a14:m>
                <a:endParaRPr lang="en-US" sz="1400" dirty="0"/>
              </a:p>
            </p:txBody>
          </p:sp>
        </mc:Choice>
        <mc:Fallback xmlns="">
          <p:sp>
            <p:nvSpPr>
              <p:cNvPr id="22" name="TextBox 21">
                <a:extLst>
                  <a:ext uri="{FF2B5EF4-FFF2-40B4-BE49-F238E27FC236}">
                    <a16:creationId xmlns:a16="http://schemas.microsoft.com/office/drawing/2014/main" id="{EA921AB9-831E-D2EA-4847-71E331FACB74}"/>
                  </a:ext>
                </a:extLst>
              </p:cNvPr>
              <p:cNvSpPr txBox="1">
                <a:spLocks noRot="1" noChangeAspect="1" noMove="1" noResize="1" noEditPoints="1" noAdjustHandles="1" noChangeArrowheads="1" noChangeShapeType="1" noTextEdit="1"/>
              </p:cNvSpPr>
              <p:nvPr/>
            </p:nvSpPr>
            <p:spPr>
              <a:xfrm>
                <a:off x="8623380" y="6159345"/>
                <a:ext cx="955133" cy="307777"/>
              </a:xfrm>
              <a:prstGeom prst="rect">
                <a:avLst/>
              </a:prstGeom>
              <a:blipFill>
                <a:blip r:embed="rId10"/>
                <a:stretch>
                  <a:fillRect/>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3E9C8530-EC16-4910-4AAB-171567A5D337}"/>
              </a:ext>
            </a:extLst>
          </p:cNvPr>
          <p:cNvCxnSpPr>
            <a:cxnSpLocks/>
          </p:cNvCxnSpPr>
          <p:nvPr/>
        </p:nvCxnSpPr>
        <p:spPr bwMode="auto">
          <a:xfrm>
            <a:off x="3881989" y="2510118"/>
            <a:ext cx="0" cy="6615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182158E6-D465-4139-BE11-ED96196A72C1}"/>
              </a:ext>
            </a:extLst>
          </p:cNvPr>
          <p:cNvCxnSpPr>
            <a:cxnSpLocks/>
          </p:cNvCxnSpPr>
          <p:nvPr/>
        </p:nvCxnSpPr>
        <p:spPr bwMode="auto">
          <a:xfrm>
            <a:off x="3881989" y="5304118"/>
            <a:ext cx="0" cy="6615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11" name="Straight Connector 10">
            <a:extLst>
              <a:ext uri="{FF2B5EF4-FFF2-40B4-BE49-F238E27FC236}">
                <a16:creationId xmlns:a16="http://schemas.microsoft.com/office/drawing/2014/main" id="{80003F39-9F38-E76C-BDAA-64A37A2B5B47}"/>
              </a:ext>
            </a:extLst>
          </p:cNvPr>
          <p:cNvCxnSpPr>
            <a:cxnSpLocks/>
          </p:cNvCxnSpPr>
          <p:nvPr/>
        </p:nvCxnSpPr>
        <p:spPr bwMode="auto">
          <a:xfrm>
            <a:off x="4515494" y="1274618"/>
            <a:ext cx="0" cy="18970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15" name="Straight Connector 14">
            <a:extLst>
              <a:ext uri="{FF2B5EF4-FFF2-40B4-BE49-F238E27FC236}">
                <a16:creationId xmlns:a16="http://schemas.microsoft.com/office/drawing/2014/main" id="{56A987D5-542A-EA33-0BF4-1F74891C9805}"/>
              </a:ext>
            </a:extLst>
          </p:cNvPr>
          <p:cNvCxnSpPr>
            <a:cxnSpLocks/>
          </p:cNvCxnSpPr>
          <p:nvPr/>
        </p:nvCxnSpPr>
        <p:spPr bwMode="auto">
          <a:xfrm>
            <a:off x="4547820" y="4059382"/>
            <a:ext cx="0" cy="18970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spTree>
    <p:extLst>
      <p:ext uri="{BB962C8B-B14F-4D97-AF65-F5344CB8AC3E}">
        <p14:creationId xmlns:p14="http://schemas.microsoft.com/office/powerpoint/2010/main" val="139648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929C-0EFB-3DBE-B2BD-A3749554954A}"/>
              </a:ext>
            </a:extLst>
          </p:cNvPr>
          <p:cNvSpPr>
            <a:spLocks noGrp="1"/>
          </p:cNvSpPr>
          <p:nvPr>
            <p:ph type="title"/>
          </p:nvPr>
        </p:nvSpPr>
        <p:spPr/>
        <p:txBody>
          <a:bodyPr/>
          <a:lstStyle/>
          <a:p>
            <a:r>
              <a:rPr lang="en-US" dirty="0"/>
              <a:t>IHF Nozzle Comparison (DPLR 3.05 example)</a:t>
            </a:r>
          </a:p>
        </p:txBody>
      </p:sp>
      <p:sp>
        <p:nvSpPr>
          <p:cNvPr id="4" name="Slide Number Placeholder 3">
            <a:extLst>
              <a:ext uri="{FF2B5EF4-FFF2-40B4-BE49-F238E27FC236}">
                <a16:creationId xmlns:a16="http://schemas.microsoft.com/office/drawing/2014/main" id="{2993082D-E8E2-85E3-AE65-FCF7FA6EACAA}"/>
              </a:ext>
            </a:extLst>
          </p:cNvPr>
          <p:cNvSpPr>
            <a:spLocks noGrp="1"/>
          </p:cNvSpPr>
          <p:nvPr>
            <p:ph type="sldNum" sz="quarter" idx="16"/>
          </p:nvPr>
        </p:nvSpPr>
        <p:spPr/>
        <p:txBody>
          <a:bodyPr/>
          <a:lstStyle/>
          <a:p>
            <a:fld id="{00492C4A-4BD2-BE44-BA46-7FC395175CB5}" type="datetime1">
              <a:rPr lang="en-US" smtClean="0"/>
              <a:pPr/>
              <a:t>7/30/2025</a:t>
            </a:fld>
            <a:r>
              <a:rPr lang="en-US" dirty="0"/>
              <a:t> - </a:t>
            </a:r>
            <a:fld id="{0E9DABBB-18F0-4C01-919F-E1693DD649A2}" type="slidenum">
              <a:rPr lang="en-US" smtClean="0"/>
              <a:pPr/>
              <a:t>25</a:t>
            </a:fld>
            <a:endParaRPr lang="en-US" dirty="0"/>
          </a:p>
        </p:txBody>
      </p:sp>
      <p:sp>
        <p:nvSpPr>
          <p:cNvPr id="5" name="Footer Placeholder 4">
            <a:extLst>
              <a:ext uri="{FF2B5EF4-FFF2-40B4-BE49-F238E27FC236}">
                <a16:creationId xmlns:a16="http://schemas.microsoft.com/office/drawing/2014/main" id="{B39119B7-68B3-1435-21C4-62BEF7773A8F}"/>
              </a:ext>
            </a:extLst>
          </p:cNvPr>
          <p:cNvSpPr>
            <a:spLocks noGrp="1"/>
          </p:cNvSpPr>
          <p:nvPr>
            <p:ph type="ftr" sz="quarter" idx="3"/>
          </p:nvPr>
        </p:nvSpPr>
        <p:spPr/>
        <p:txBody>
          <a:bodyPr/>
          <a:lstStyle/>
          <a:p>
            <a:pPr algn="ctr"/>
            <a:endParaRPr lang="en-US" dirty="0">
              <a:solidFill>
                <a:srgbClr val="FF0000"/>
              </a:solidFill>
            </a:endParaRPr>
          </a:p>
        </p:txBody>
      </p:sp>
      <p:sp>
        <p:nvSpPr>
          <p:cNvPr id="12" name="TextBox 11">
            <a:extLst>
              <a:ext uri="{FF2B5EF4-FFF2-40B4-BE49-F238E27FC236}">
                <a16:creationId xmlns:a16="http://schemas.microsoft.com/office/drawing/2014/main" id="{EA4A61C5-8265-E581-F28B-B779AA99B804}"/>
              </a:ext>
            </a:extLst>
          </p:cNvPr>
          <p:cNvSpPr txBox="1"/>
          <p:nvPr/>
        </p:nvSpPr>
        <p:spPr>
          <a:xfrm>
            <a:off x="2197712" y="3386819"/>
            <a:ext cx="1210588" cy="307777"/>
          </a:xfrm>
          <a:prstGeom prst="rect">
            <a:avLst/>
          </a:prstGeom>
          <a:noFill/>
        </p:spPr>
        <p:txBody>
          <a:bodyPr wrap="none" rtlCol="0">
            <a:spAutoFit/>
          </a:bodyPr>
          <a:lstStyle/>
          <a:p>
            <a:r>
              <a:rPr lang="en-US" sz="1400" dirty="0"/>
              <a:t>DPLR 4.03.1</a:t>
            </a:r>
          </a:p>
        </p:txBody>
      </p:sp>
      <p:sp>
        <p:nvSpPr>
          <p:cNvPr id="13" name="TextBox 12">
            <a:extLst>
              <a:ext uri="{FF2B5EF4-FFF2-40B4-BE49-F238E27FC236}">
                <a16:creationId xmlns:a16="http://schemas.microsoft.com/office/drawing/2014/main" id="{B8A2FBDF-7455-5B37-5688-FA9B47F36FE0}"/>
              </a:ext>
            </a:extLst>
          </p:cNvPr>
          <p:cNvSpPr txBox="1"/>
          <p:nvPr/>
        </p:nvSpPr>
        <p:spPr>
          <a:xfrm>
            <a:off x="2246603" y="6216651"/>
            <a:ext cx="1112805" cy="307777"/>
          </a:xfrm>
          <a:prstGeom prst="rect">
            <a:avLst/>
          </a:prstGeom>
          <a:noFill/>
        </p:spPr>
        <p:txBody>
          <a:bodyPr wrap="none" rtlCol="0">
            <a:spAutoFit/>
          </a:bodyPr>
          <a:lstStyle/>
          <a:p>
            <a:r>
              <a:rPr lang="en-US" sz="1400" dirty="0"/>
              <a:t>GRC DPLR</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8C823A-5BD2-9016-758B-B6AC36C9E177}"/>
                  </a:ext>
                </a:extLst>
              </p:cNvPr>
              <p:cNvSpPr txBox="1"/>
              <p:nvPr/>
            </p:nvSpPr>
            <p:spPr>
              <a:xfrm>
                <a:off x="8448720" y="6087074"/>
                <a:ext cx="82355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m:t>
                      </m:r>
                      <m:r>
                        <m:rPr>
                          <m:nor/>
                        </m:rPr>
                        <a:rPr lang="en-US" sz="1400" b="0" i="0" smtClean="0">
                          <a:latin typeface="Cambria Math" panose="02040503050406030204" pitchFamily="18" charset="0"/>
                        </a:rPr>
                        <m:t>m</m:t>
                      </m:r>
                    </m:oMath>
                  </m:oMathPara>
                </a14:m>
                <a:endParaRPr lang="en-US" sz="1400" dirty="0"/>
              </a:p>
            </p:txBody>
          </p:sp>
        </mc:Choice>
        <mc:Fallback xmlns="">
          <p:sp>
            <p:nvSpPr>
              <p:cNvPr id="20" name="TextBox 19">
                <a:extLst>
                  <a:ext uri="{FF2B5EF4-FFF2-40B4-BE49-F238E27FC236}">
                    <a16:creationId xmlns:a16="http://schemas.microsoft.com/office/drawing/2014/main" id="{638C823A-5BD2-9016-758B-B6AC36C9E177}"/>
                  </a:ext>
                </a:extLst>
              </p:cNvPr>
              <p:cNvSpPr txBox="1">
                <a:spLocks noRot="1" noChangeAspect="1" noMove="1" noResize="1" noEditPoints="1" noAdjustHandles="1" noChangeArrowheads="1" noChangeShapeType="1" noTextEdit="1"/>
              </p:cNvSpPr>
              <p:nvPr/>
            </p:nvSpPr>
            <p:spPr>
              <a:xfrm>
                <a:off x="8448720" y="6087074"/>
                <a:ext cx="823559" cy="307777"/>
              </a:xfrm>
              <a:prstGeom prst="rect">
                <a:avLst/>
              </a:prstGeom>
              <a:blipFill>
                <a:blip r:embed="rId3"/>
                <a:stretch>
                  <a:fillRect/>
                </a:stretch>
              </a:blipFill>
            </p:spPr>
            <p:txBody>
              <a:bodyPr/>
              <a:lstStyle/>
              <a:p>
                <a:r>
                  <a:rPr lang="en-US">
                    <a:noFill/>
                  </a:rPr>
                  <a:t> </a:t>
                </a:r>
              </a:p>
            </p:txBody>
          </p:sp>
        </mc:Fallback>
      </mc:AlternateContent>
      <p:pic>
        <p:nvPicPr>
          <p:cNvPr id="7" name="Picture 6" descr="Chart, surface chart&#10;&#10;AI-generated content may be incorrect.">
            <a:extLst>
              <a:ext uri="{FF2B5EF4-FFF2-40B4-BE49-F238E27FC236}">
                <a16:creationId xmlns:a16="http://schemas.microsoft.com/office/drawing/2014/main" id="{FFCBD65E-CA15-CBDD-1604-319F9ED5BC2E}"/>
              </a:ext>
            </a:extLst>
          </p:cNvPr>
          <p:cNvPicPr>
            <a:picLocks noChangeAspect="1"/>
          </p:cNvPicPr>
          <p:nvPr/>
        </p:nvPicPr>
        <p:blipFill>
          <a:blip r:embed="rId4"/>
          <a:stretch>
            <a:fillRect/>
          </a:stretch>
        </p:blipFill>
        <p:spPr>
          <a:xfrm>
            <a:off x="113124" y="1019981"/>
            <a:ext cx="5553075" cy="2333625"/>
          </a:xfrm>
          <a:prstGeom prst="rect">
            <a:avLst/>
          </a:prstGeom>
        </p:spPr>
      </p:pic>
      <p:pic>
        <p:nvPicPr>
          <p:cNvPr id="9" name="Picture 8" descr="Chart, surface chart&#10;&#10;AI-generated content may be incorrect.">
            <a:extLst>
              <a:ext uri="{FF2B5EF4-FFF2-40B4-BE49-F238E27FC236}">
                <a16:creationId xmlns:a16="http://schemas.microsoft.com/office/drawing/2014/main" id="{5A6C6517-C835-38B2-580E-914E9587C3F3}"/>
              </a:ext>
            </a:extLst>
          </p:cNvPr>
          <p:cNvPicPr>
            <a:picLocks noChangeAspect="1"/>
          </p:cNvPicPr>
          <p:nvPr/>
        </p:nvPicPr>
        <p:blipFill>
          <a:blip r:embed="rId5"/>
          <a:stretch>
            <a:fillRect/>
          </a:stretch>
        </p:blipFill>
        <p:spPr>
          <a:xfrm>
            <a:off x="113123" y="3883026"/>
            <a:ext cx="5553075" cy="23336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092FCF-EA76-7246-CB8D-A9F79BA27B4E}"/>
                  </a:ext>
                </a:extLst>
              </p:cNvPr>
              <p:cNvSpPr txBox="1"/>
              <p:nvPr/>
            </p:nvSpPr>
            <p:spPr>
              <a:xfrm>
                <a:off x="8448720" y="6079175"/>
                <a:ext cx="9551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=1.2</m:t>
                      </m:r>
                      <m:r>
                        <m:rPr>
                          <m:nor/>
                        </m:rPr>
                        <a:rPr lang="en-US" sz="1400" b="0" i="0" smtClean="0">
                          <a:latin typeface="Cambria Math" panose="02040503050406030204" pitchFamily="18" charset="0"/>
                        </a:rPr>
                        <m:t>m</m:t>
                      </m:r>
                    </m:oMath>
                  </m:oMathPara>
                </a14:m>
                <a:endParaRPr lang="en-US" sz="1400" dirty="0"/>
              </a:p>
            </p:txBody>
          </p:sp>
        </mc:Choice>
        <mc:Fallback xmlns="">
          <p:sp>
            <p:nvSpPr>
              <p:cNvPr id="17" name="TextBox 16">
                <a:extLst>
                  <a:ext uri="{FF2B5EF4-FFF2-40B4-BE49-F238E27FC236}">
                    <a16:creationId xmlns:a16="http://schemas.microsoft.com/office/drawing/2014/main" id="{B6092FCF-EA76-7246-CB8D-A9F79BA27B4E}"/>
                  </a:ext>
                </a:extLst>
              </p:cNvPr>
              <p:cNvSpPr txBox="1">
                <a:spLocks noRot="1" noChangeAspect="1" noMove="1" noResize="1" noEditPoints="1" noAdjustHandles="1" noChangeArrowheads="1" noChangeShapeType="1" noTextEdit="1"/>
              </p:cNvSpPr>
              <p:nvPr/>
            </p:nvSpPr>
            <p:spPr>
              <a:xfrm>
                <a:off x="8448720" y="6079175"/>
                <a:ext cx="955133" cy="307777"/>
              </a:xfrm>
              <a:prstGeom prst="rect">
                <a:avLst/>
              </a:prstGeom>
              <a:blipFill>
                <a:blip r:embed="rId6"/>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BF91997D-E6A7-19BA-A895-70C9DAD55F27}"/>
              </a:ext>
            </a:extLst>
          </p:cNvPr>
          <p:cNvCxnSpPr>
            <a:cxnSpLocks/>
          </p:cNvCxnSpPr>
          <p:nvPr/>
        </p:nvCxnSpPr>
        <p:spPr bwMode="auto">
          <a:xfrm>
            <a:off x="3801307" y="2429436"/>
            <a:ext cx="0" cy="6615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6" name="Straight Connector 5">
            <a:extLst>
              <a:ext uri="{FF2B5EF4-FFF2-40B4-BE49-F238E27FC236}">
                <a16:creationId xmlns:a16="http://schemas.microsoft.com/office/drawing/2014/main" id="{82E9FAD1-1B62-4494-F272-01107E842A61}"/>
              </a:ext>
            </a:extLst>
          </p:cNvPr>
          <p:cNvCxnSpPr>
            <a:cxnSpLocks/>
          </p:cNvCxnSpPr>
          <p:nvPr/>
        </p:nvCxnSpPr>
        <p:spPr bwMode="auto">
          <a:xfrm>
            <a:off x="3801307" y="5295153"/>
            <a:ext cx="0" cy="6615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A65D712E-D2A3-3425-93BB-003AB483C3A4}"/>
              </a:ext>
            </a:extLst>
          </p:cNvPr>
          <p:cNvCxnSpPr>
            <a:cxnSpLocks/>
          </p:cNvCxnSpPr>
          <p:nvPr/>
        </p:nvCxnSpPr>
        <p:spPr bwMode="auto">
          <a:xfrm>
            <a:off x="4434812" y="1193936"/>
            <a:ext cx="0" cy="18970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69B470CD-B7F7-3EE3-C3B9-369E3E03309A}"/>
              </a:ext>
            </a:extLst>
          </p:cNvPr>
          <p:cNvCxnSpPr>
            <a:cxnSpLocks/>
          </p:cNvCxnSpPr>
          <p:nvPr/>
        </p:nvCxnSpPr>
        <p:spPr bwMode="auto">
          <a:xfrm>
            <a:off x="4452742" y="4059653"/>
            <a:ext cx="0" cy="1897048"/>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pic>
        <p:nvPicPr>
          <p:cNvPr id="15" name="Picture 14">
            <a:extLst>
              <a:ext uri="{FF2B5EF4-FFF2-40B4-BE49-F238E27FC236}">
                <a16:creationId xmlns:a16="http://schemas.microsoft.com/office/drawing/2014/main" id="{825CFF64-E09E-691B-080D-7F1D3C1E0A72}"/>
              </a:ext>
            </a:extLst>
          </p:cNvPr>
          <p:cNvPicPr>
            <a:picLocks noChangeAspect="1"/>
          </p:cNvPicPr>
          <p:nvPr/>
        </p:nvPicPr>
        <p:blipFill>
          <a:blip r:embed="rId7"/>
          <a:stretch>
            <a:fillRect/>
          </a:stretch>
        </p:blipFill>
        <p:spPr>
          <a:xfrm>
            <a:off x="6096000" y="1049975"/>
            <a:ext cx="5660572" cy="5029200"/>
          </a:xfrm>
          <a:prstGeom prst="rect">
            <a:avLst/>
          </a:prstGeom>
        </p:spPr>
      </p:pic>
      <p:sp>
        <p:nvSpPr>
          <p:cNvPr id="18" name="Oval 17">
            <a:extLst>
              <a:ext uri="{FF2B5EF4-FFF2-40B4-BE49-F238E27FC236}">
                <a16:creationId xmlns:a16="http://schemas.microsoft.com/office/drawing/2014/main" id="{F4F2F5EA-BAE2-B9D3-070C-1E5C26B2F002}"/>
              </a:ext>
            </a:extLst>
          </p:cNvPr>
          <p:cNvSpPr/>
          <p:nvPr/>
        </p:nvSpPr>
        <p:spPr bwMode="auto">
          <a:xfrm>
            <a:off x="10895045" y="1379764"/>
            <a:ext cx="737118" cy="345233"/>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pic>
        <p:nvPicPr>
          <p:cNvPr id="22" name="Picture 21">
            <a:extLst>
              <a:ext uri="{FF2B5EF4-FFF2-40B4-BE49-F238E27FC236}">
                <a16:creationId xmlns:a16="http://schemas.microsoft.com/office/drawing/2014/main" id="{5E9F9ECE-D2C3-5D13-5517-7FE3DE521824}"/>
              </a:ext>
            </a:extLst>
          </p:cNvPr>
          <p:cNvPicPr>
            <a:picLocks noChangeAspect="1"/>
          </p:cNvPicPr>
          <p:nvPr/>
        </p:nvPicPr>
        <p:blipFill>
          <a:blip r:embed="rId8"/>
          <a:stretch>
            <a:fillRect/>
          </a:stretch>
        </p:blipFill>
        <p:spPr>
          <a:xfrm>
            <a:off x="6096001" y="1051925"/>
            <a:ext cx="5660571" cy="5029200"/>
          </a:xfrm>
          <a:prstGeom prst="rect">
            <a:avLst/>
          </a:prstGeom>
        </p:spPr>
      </p:pic>
    </p:spTree>
    <p:extLst>
      <p:ext uri="{BB962C8B-B14F-4D97-AF65-F5344CB8AC3E}">
        <p14:creationId xmlns:p14="http://schemas.microsoft.com/office/powerpoint/2010/main" val="40494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ADC0-64C0-BB88-BF2E-90BF4FEBD359}"/>
              </a:ext>
            </a:extLst>
          </p:cNvPr>
          <p:cNvSpPr>
            <a:spLocks noGrp="1"/>
          </p:cNvSpPr>
          <p:nvPr>
            <p:ph type="title"/>
          </p:nvPr>
        </p:nvSpPr>
        <p:spPr/>
        <p:txBody>
          <a:bodyPr/>
          <a:lstStyle/>
          <a:p>
            <a:r>
              <a:rPr lang="en-US" dirty="0"/>
              <a:t>Description of the DPLR CFD Code</a:t>
            </a:r>
          </a:p>
        </p:txBody>
      </p:sp>
      <p:sp>
        <p:nvSpPr>
          <p:cNvPr id="3" name="Content Placeholder 2">
            <a:extLst>
              <a:ext uri="{FF2B5EF4-FFF2-40B4-BE49-F238E27FC236}">
                <a16:creationId xmlns:a16="http://schemas.microsoft.com/office/drawing/2014/main" id="{05AAAEA0-B611-69A3-1C14-F44F5D955DBE}"/>
              </a:ext>
            </a:extLst>
          </p:cNvPr>
          <p:cNvSpPr>
            <a:spLocks noGrp="1"/>
          </p:cNvSpPr>
          <p:nvPr>
            <p:ph sz="quarter" idx="13"/>
          </p:nvPr>
        </p:nvSpPr>
        <p:spPr>
          <a:xfrm>
            <a:off x="203200" y="869576"/>
            <a:ext cx="11363158" cy="5759824"/>
          </a:xfrm>
        </p:spPr>
        <p:txBody>
          <a:bodyPr>
            <a:normAutofit/>
          </a:bodyPr>
          <a:lstStyle/>
          <a:p>
            <a:r>
              <a:rPr lang="en-US" dirty="0"/>
              <a:t>What is DPLR? See Tang (2016)</a:t>
            </a:r>
          </a:p>
          <a:p>
            <a:pPr lvl="1"/>
            <a:r>
              <a:rPr lang="en-US" dirty="0"/>
              <a:t>Ames-developed hypersonic continuum structured CFD code</a:t>
            </a:r>
          </a:p>
          <a:p>
            <a:pPr lvl="1"/>
            <a:r>
              <a:rPr lang="en-US" dirty="0"/>
              <a:t>Massively parallel Data Parallel Line Relaxation (DPLR) solver</a:t>
            </a:r>
          </a:p>
          <a:p>
            <a:pPr lvl="1"/>
            <a:r>
              <a:rPr lang="en-US" dirty="0"/>
              <a:t>Nonequilibrium gas dynamics models </a:t>
            </a:r>
          </a:p>
          <a:p>
            <a:pPr lvl="2"/>
            <a:r>
              <a:rPr lang="en-US" dirty="0"/>
              <a:t>High-speed Earth and planetary entry</a:t>
            </a:r>
          </a:p>
          <a:p>
            <a:pPr lvl="2"/>
            <a:r>
              <a:rPr lang="en-US" dirty="0"/>
              <a:t>Hypersonic heating</a:t>
            </a:r>
          </a:p>
          <a:p>
            <a:pPr lvl="1"/>
            <a:r>
              <a:rPr lang="en-US" dirty="0"/>
              <a:t>Laminar or RANS turbulence models</a:t>
            </a:r>
          </a:p>
          <a:p>
            <a:pPr lvl="1"/>
            <a:r>
              <a:rPr lang="en-US" dirty="0"/>
              <a:t>NASA Software of the Year (2007)</a:t>
            </a:r>
          </a:p>
          <a:p>
            <a:r>
              <a:rPr lang="en-US" dirty="0"/>
              <a:t>Supported numerous flight projects (Orbiter, Orion, Mars rovers, etc.)</a:t>
            </a:r>
          </a:p>
          <a:p>
            <a:r>
              <a:rPr lang="en-US" dirty="0"/>
              <a:t>Significant heritage in modeling arc jet flows</a:t>
            </a:r>
          </a:p>
        </p:txBody>
      </p:sp>
      <p:sp>
        <p:nvSpPr>
          <p:cNvPr id="4" name="Slide Number Placeholder 3">
            <a:extLst>
              <a:ext uri="{FF2B5EF4-FFF2-40B4-BE49-F238E27FC236}">
                <a16:creationId xmlns:a16="http://schemas.microsoft.com/office/drawing/2014/main" id="{0EA13317-5079-9AAA-C785-F285E0BF26FC}"/>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3</a:t>
            </a:fld>
            <a:endParaRPr lang="en-US" dirty="0"/>
          </a:p>
        </p:txBody>
      </p:sp>
      <p:sp>
        <p:nvSpPr>
          <p:cNvPr id="5" name="Footer Placeholder 4">
            <a:extLst>
              <a:ext uri="{FF2B5EF4-FFF2-40B4-BE49-F238E27FC236}">
                <a16:creationId xmlns:a16="http://schemas.microsoft.com/office/drawing/2014/main" id="{4EF384C6-5295-B8F7-5957-C97BB1763907}"/>
              </a:ext>
            </a:extLst>
          </p:cNvPr>
          <p:cNvSpPr>
            <a:spLocks noGrp="1"/>
          </p:cNvSpPr>
          <p:nvPr>
            <p:ph type="ftr" sz="quarter" idx="3"/>
          </p:nvPr>
        </p:nvSpPr>
        <p:spPr/>
        <p:txBody>
          <a:bodyPr/>
          <a:lstStyle/>
          <a:p>
            <a:pPr algn="ctr"/>
            <a:endParaRPr lang="en-US" dirty="0">
              <a:solidFill>
                <a:srgbClr val="FF0000"/>
              </a:solidFill>
            </a:endParaRPr>
          </a:p>
        </p:txBody>
      </p:sp>
    </p:spTree>
    <p:extLst>
      <p:ext uri="{BB962C8B-B14F-4D97-AF65-F5344CB8AC3E}">
        <p14:creationId xmlns:p14="http://schemas.microsoft.com/office/powerpoint/2010/main" val="147314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6778-AB53-00C5-C0AE-006DFA606ACB}"/>
              </a:ext>
            </a:extLst>
          </p:cNvPr>
          <p:cNvSpPr>
            <a:spLocks noGrp="1"/>
          </p:cNvSpPr>
          <p:nvPr>
            <p:ph type="title"/>
          </p:nvPr>
        </p:nvSpPr>
        <p:spPr/>
        <p:txBody>
          <a:bodyPr/>
          <a:lstStyle/>
          <a:p>
            <a:r>
              <a:rPr lang="en-US" dirty="0"/>
              <a:t>Panel Test Facility CFD Domain</a:t>
            </a:r>
          </a:p>
        </p:txBody>
      </p:sp>
      <p:sp>
        <p:nvSpPr>
          <p:cNvPr id="4" name="Slide Number Placeholder 3">
            <a:extLst>
              <a:ext uri="{FF2B5EF4-FFF2-40B4-BE49-F238E27FC236}">
                <a16:creationId xmlns:a16="http://schemas.microsoft.com/office/drawing/2014/main" id="{7859A011-FABA-2BE0-A1A5-C1A460E001F2}"/>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4</a:t>
            </a:fld>
            <a:endParaRPr lang="en-US" dirty="0"/>
          </a:p>
        </p:txBody>
      </p:sp>
      <p:sp>
        <p:nvSpPr>
          <p:cNvPr id="5" name="Footer Placeholder 4">
            <a:extLst>
              <a:ext uri="{FF2B5EF4-FFF2-40B4-BE49-F238E27FC236}">
                <a16:creationId xmlns:a16="http://schemas.microsoft.com/office/drawing/2014/main" id="{FA221332-46FC-48F8-07B4-A162E10804FE}"/>
              </a:ext>
            </a:extLst>
          </p:cNvPr>
          <p:cNvSpPr>
            <a:spLocks noGrp="1"/>
          </p:cNvSpPr>
          <p:nvPr>
            <p:ph type="ftr" sz="quarter" idx="3"/>
          </p:nvPr>
        </p:nvSpPr>
        <p:spPr/>
        <p:txBody>
          <a:bodyPr/>
          <a:lstStyle/>
          <a:p>
            <a:pPr algn="ctr"/>
            <a:endParaRPr lang="en-US" dirty="0">
              <a:solidFill>
                <a:srgbClr val="FF0000"/>
              </a:solidFill>
            </a:endParaRPr>
          </a:p>
        </p:txBody>
      </p:sp>
      <p:sp>
        <p:nvSpPr>
          <p:cNvPr id="6" name="Footer Placeholder 4">
            <a:extLst>
              <a:ext uri="{FF2B5EF4-FFF2-40B4-BE49-F238E27FC236}">
                <a16:creationId xmlns:a16="http://schemas.microsoft.com/office/drawing/2014/main" id="{5DF43999-3B1C-A5DC-58AF-DDDBC840CAB0}"/>
              </a:ext>
            </a:extLst>
          </p:cNvPr>
          <p:cNvSpPr txBox="1">
            <a:spLocks/>
          </p:cNvSpPr>
          <p:nvPr/>
        </p:nvSpPr>
        <p:spPr bwMode="auto">
          <a:xfrm>
            <a:off x="4165600" y="6670678"/>
            <a:ext cx="3860800" cy="20136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rtl="0" eaLnBrk="0" fontAlgn="base" hangingPunct="0">
              <a:spcBef>
                <a:spcPct val="0"/>
              </a:spcBef>
              <a:spcAft>
                <a:spcPct val="0"/>
              </a:spcAft>
              <a:defRPr sz="800" b="1" kern="1200">
                <a:solidFill>
                  <a:srgbClr val="333399"/>
                </a:solidFill>
                <a:latin typeface="Arial" pitchFamily="34"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a:lstStyle>
          <a:p>
            <a:r>
              <a:rPr lang="en-US">
                <a:solidFill>
                  <a:srgbClr val="FF0000"/>
                </a:solidFill>
              </a:rPr>
              <a:t>Note: Slide is animated</a:t>
            </a:r>
            <a:endParaRPr lang="en-US" dirty="0">
              <a:solidFill>
                <a:srgbClr val="FF0000"/>
              </a:solidFill>
            </a:endParaRPr>
          </a:p>
        </p:txBody>
      </p:sp>
      <p:pic>
        <p:nvPicPr>
          <p:cNvPr id="7" name="Domain (full-size)">
            <a:extLst>
              <a:ext uri="{FF2B5EF4-FFF2-40B4-BE49-F238E27FC236}">
                <a16:creationId xmlns:a16="http://schemas.microsoft.com/office/drawing/2014/main" id="{F49B54C8-1F60-92C6-DF04-352D5715FC01}"/>
              </a:ext>
            </a:extLst>
          </p:cNvPr>
          <p:cNvPicPr>
            <a:picLocks noChangeAspect="1"/>
          </p:cNvPicPr>
          <p:nvPr/>
        </p:nvPicPr>
        <p:blipFill>
          <a:blip r:embed="rId2"/>
          <a:stretch>
            <a:fillRect/>
          </a:stretch>
        </p:blipFill>
        <p:spPr>
          <a:xfrm>
            <a:off x="1049366" y="1063579"/>
            <a:ext cx="9900762" cy="5688061"/>
          </a:xfrm>
          <a:prstGeom prst="rect">
            <a:avLst/>
          </a:prstGeom>
        </p:spPr>
      </p:pic>
      <p:grpSp>
        <p:nvGrpSpPr>
          <p:cNvPr id="8" name="PTF Photo">
            <a:extLst>
              <a:ext uri="{FF2B5EF4-FFF2-40B4-BE49-F238E27FC236}">
                <a16:creationId xmlns:a16="http://schemas.microsoft.com/office/drawing/2014/main" id="{997ED54C-A3B7-48C6-DD31-BB7ED9F965ED}"/>
              </a:ext>
            </a:extLst>
          </p:cNvPr>
          <p:cNvGrpSpPr/>
          <p:nvPr/>
        </p:nvGrpSpPr>
        <p:grpSpPr>
          <a:xfrm>
            <a:off x="296031" y="2334016"/>
            <a:ext cx="6973449" cy="3661766"/>
            <a:chOff x="296031" y="2334016"/>
            <a:chExt cx="6973449" cy="3661766"/>
          </a:xfrm>
        </p:grpSpPr>
        <p:pic>
          <p:nvPicPr>
            <p:cNvPr id="9" name="Content Placeholder 9" descr="A picture containing indoor, oven, cooking, stainless&#10;&#10;Description automatically generated">
              <a:extLst>
                <a:ext uri="{FF2B5EF4-FFF2-40B4-BE49-F238E27FC236}">
                  <a16:creationId xmlns:a16="http://schemas.microsoft.com/office/drawing/2014/main" id="{A84A12D1-5F17-9A71-98F5-1F1A69BF4E0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6031" y="2334016"/>
              <a:ext cx="5489960" cy="3661766"/>
            </a:xfrm>
            <a:prstGeom prst="rect">
              <a:avLst/>
            </a:prstGeom>
            <a:ln w="12700">
              <a:solidFill>
                <a:srgbClr val="000000"/>
              </a:solidFill>
            </a:ln>
          </p:spPr>
        </p:pic>
        <p:cxnSp>
          <p:nvCxnSpPr>
            <p:cNvPr id="10" name="Straight Connector 9">
              <a:extLst>
                <a:ext uri="{FF2B5EF4-FFF2-40B4-BE49-F238E27FC236}">
                  <a16:creationId xmlns:a16="http://schemas.microsoft.com/office/drawing/2014/main" id="{4A0282F8-FC98-0902-B382-EE2438613DC5}"/>
                </a:ext>
              </a:extLst>
            </p:cNvPr>
            <p:cNvCxnSpPr/>
            <p:nvPr/>
          </p:nvCxnSpPr>
          <p:spPr>
            <a:xfrm flipV="1">
              <a:off x="4597400" y="3619500"/>
              <a:ext cx="2672080" cy="465612"/>
            </a:xfrm>
            <a:prstGeom prst="line">
              <a:avLst/>
            </a:prstGeom>
            <a:ln w="25400">
              <a:solidFill>
                <a:srgbClr val="000000"/>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11" name="Semi-elliptical domain">
            <a:extLst>
              <a:ext uri="{FF2B5EF4-FFF2-40B4-BE49-F238E27FC236}">
                <a16:creationId xmlns:a16="http://schemas.microsoft.com/office/drawing/2014/main" id="{DAEA2C24-CEB3-F502-A78D-726CF4802BEB}"/>
              </a:ext>
            </a:extLst>
          </p:cNvPr>
          <p:cNvGrpSpPr/>
          <p:nvPr/>
        </p:nvGrpSpPr>
        <p:grpSpPr>
          <a:xfrm>
            <a:off x="314633" y="1877650"/>
            <a:ext cx="8347283" cy="3114950"/>
            <a:chOff x="314633" y="1877650"/>
            <a:chExt cx="8347283" cy="3114950"/>
          </a:xfrm>
        </p:grpSpPr>
        <p:grpSp>
          <p:nvGrpSpPr>
            <p:cNvPr id="12" name="Semi-elliptical highlight">
              <a:extLst>
                <a:ext uri="{FF2B5EF4-FFF2-40B4-BE49-F238E27FC236}">
                  <a16:creationId xmlns:a16="http://schemas.microsoft.com/office/drawing/2014/main" id="{2483B7DE-94F1-B73A-0053-F3EED80F0B48}"/>
                </a:ext>
              </a:extLst>
            </p:cNvPr>
            <p:cNvGrpSpPr>
              <a:grpSpLocks noChangeAspect="1"/>
            </p:cNvGrpSpPr>
            <p:nvPr/>
          </p:nvGrpSpPr>
          <p:grpSpPr>
            <a:xfrm>
              <a:off x="8251222" y="3217302"/>
              <a:ext cx="410694" cy="305395"/>
              <a:chOff x="4768372" y="4558434"/>
              <a:chExt cx="735558" cy="546966"/>
            </a:xfrm>
          </p:grpSpPr>
          <p:cxnSp>
            <p:nvCxnSpPr>
              <p:cNvPr id="16" name="Straight Connector 15">
                <a:extLst>
                  <a:ext uri="{FF2B5EF4-FFF2-40B4-BE49-F238E27FC236}">
                    <a16:creationId xmlns:a16="http://schemas.microsoft.com/office/drawing/2014/main" id="{2AB91225-6578-3A30-36B1-FE0DD81244B2}"/>
                  </a:ext>
                </a:extLst>
              </p:cNvPr>
              <p:cNvCxnSpPr>
                <a:cxnSpLocks/>
                <a:endCxn id="17" idx="4"/>
              </p:cNvCxnSpPr>
              <p:nvPr/>
            </p:nvCxnSpPr>
            <p:spPr>
              <a:xfrm flipV="1">
                <a:off x="4768372" y="4967287"/>
                <a:ext cx="734698" cy="138113"/>
              </a:xfrm>
              <a:prstGeom prst="line">
                <a:avLst/>
              </a:prstGeom>
              <a:ln>
                <a:solidFill>
                  <a:srgbClr val="00B0F0"/>
                </a:solidFill>
                <a:tailEnd type="none"/>
              </a:ln>
              <a:effectLst/>
            </p:spPr>
            <p:style>
              <a:lnRef idx="2">
                <a:schemeClr val="accent1"/>
              </a:lnRef>
              <a:fillRef idx="0">
                <a:schemeClr val="accent1"/>
              </a:fillRef>
              <a:effectRef idx="1">
                <a:schemeClr val="accent1"/>
              </a:effectRef>
              <a:fontRef idx="minor">
                <a:schemeClr val="tx1"/>
              </a:fontRef>
            </p:style>
          </p:cxnSp>
          <p:sp>
            <p:nvSpPr>
              <p:cNvPr id="17" name="Freeform: Shape 16">
                <a:extLst>
                  <a:ext uri="{FF2B5EF4-FFF2-40B4-BE49-F238E27FC236}">
                    <a16:creationId xmlns:a16="http://schemas.microsoft.com/office/drawing/2014/main" id="{592C9933-AD9C-2AD7-032B-6E038935A5D3}"/>
                  </a:ext>
                </a:extLst>
              </p:cNvPr>
              <p:cNvSpPr>
                <a:spLocks/>
              </p:cNvSpPr>
              <p:nvPr/>
            </p:nvSpPr>
            <p:spPr>
              <a:xfrm>
                <a:off x="4774406" y="4558434"/>
                <a:ext cx="729524" cy="408854"/>
              </a:xfrm>
              <a:custGeom>
                <a:avLst/>
                <a:gdLst>
                  <a:gd name="connsiteX0" fmla="*/ 0 w 716233"/>
                  <a:gd name="connsiteY0" fmla="*/ 17832 h 413120"/>
                  <a:gd name="connsiteX1" fmla="*/ 180975 w 716233"/>
                  <a:gd name="connsiteY1" fmla="*/ 1163 h 413120"/>
                  <a:gd name="connsiteX2" fmla="*/ 438150 w 716233"/>
                  <a:gd name="connsiteY2" fmla="*/ 46407 h 413120"/>
                  <a:gd name="connsiteX3" fmla="*/ 678656 w 716233"/>
                  <a:gd name="connsiteY3" fmla="*/ 260720 h 413120"/>
                  <a:gd name="connsiteX4" fmla="*/ 711994 w 716233"/>
                  <a:gd name="connsiteY4" fmla="*/ 413120 h 413120"/>
                  <a:gd name="connsiteX0" fmla="*/ 0 w 712708"/>
                  <a:gd name="connsiteY0" fmla="*/ 17832 h 413120"/>
                  <a:gd name="connsiteX1" fmla="*/ 180975 w 712708"/>
                  <a:gd name="connsiteY1" fmla="*/ 1163 h 413120"/>
                  <a:gd name="connsiteX2" fmla="*/ 438150 w 712708"/>
                  <a:gd name="connsiteY2" fmla="*/ 46407 h 413120"/>
                  <a:gd name="connsiteX3" fmla="*/ 638175 w 712708"/>
                  <a:gd name="connsiteY3" fmla="*/ 208333 h 413120"/>
                  <a:gd name="connsiteX4" fmla="*/ 711994 w 712708"/>
                  <a:gd name="connsiteY4" fmla="*/ 413120 h 413120"/>
                  <a:gd name="connsiteX0" fmla="*/ 0 w 713495"/>
                  <a:gd name="connsiteY0" fmla="*/ 17832 h 413120"/>
                  <a:gd name="connsiteX1" fmla="*/ 180975 w 713495"/>
                  <a:gd name="connsiteY1" fmla="*/ 1163 h 413120"/>
                  <a:gd name="connsiteX2" fmla="*/ 438150 w 713495"/>
                  <a:gd name="connsiteY2" fmla="*/ 46407 h 413120"/>
                  <a:gd name="connsiteX3" fmla="*/ 638175 w 713495"/>
                  <a:gd name="connsiteY3" fmla="*/ 208333 h 413120"/>
                  <a:gd name="connsiteX4" fmla="*/ 711994 w 713495"/>
                  <a:gd name="connsiteY4" fmla="*/ 413120 h 413120"/>
                  <a:gd name="connsiteX0" fmla="*/ 0 w 713495"/>
                  <a:gd name="connsiteY0" fmla="*/ 13567 h 408855"/>
                  <a:gd name="connsiteX1" fmla="*/ 188119 w 713495"/>
                  <a:gd name="connsiteY1" fmla="*/ 1660 h 408855"/>
                  <a:gd name="connsiteX2" fmla="*/ 438150 w 713495"/>
                  <a:gd name="connsiteY2" fmla="*/ 42142 h 408855"/>
                  <a:gd name="connsiteX3" fmla="*/ 638175 w 713495"/>
                  <a:gd name="connsiteY3" fmla="*/ 204068 h 408855"/>
                  <a:gd name="connsiteX4" fmla="*/ 711994 w 713495"/>
                  <a:gd name="connsiteY4" fmla="*/ 408855 h 408855"/>
                  <a:gd name="connsiteX0" fmla="*/ 0 w 713495"/>
                  <a:gd name="connsiteY0" fmla="*/ 13567 h 408855"/>
                  <a:gd name="connsiteX1" fmla="*/ 188119 w 713495"/>
                  <a:gd name="connsiteY1" fmla="*/ 1660 h 408855"/>
                  <a:gd name="connsiteX2" fmla="*/ 438150 w 713495"/>
                  <a:gd name="connsiteY2" fmla="*/ 42142 h 408855"/>
                  <a:gd name="connsiteX3" fmla="*/ 638175 w 713495"/>
                  <a:gd name="connsiteY3" fmla="*/ 204068 h 408855"/>
                  <a:gd name="connsiteX4" fmla="*/ 711994 w 713495"/>
                  <a:gd name="connsiteY4" fmla="*/ 408855 h 408855"/>
                  <a:gd name="connsiteX0" fmla="*/ 0 w 712447"/>
                  <a:gd name="connsiteY0" fmla="*/ 13567 h 408855"/>
                  <a:gd name="connsiteX1" fmla="*/ 188119 w 712447"/>
                  <a:gd name="connsiteY1" fmla="*/ 1660 h 408855"/>
                  <a:gd name="connsiteX2" fmla="*/ 438150 w 712447"/>
                  <a:gd name="connsiteY2" fmla="*/ 42142 h 408855"/>
                  <a:gd name="connsiteX3" fmla="*/ 638175 w 712447"/>
                  <a:gd name="connsiteY3" fmla="*/ 204068 h 408855"/>
                  <a:gd name="connsiteX4" fmla="*/ 711994 w 712447"/>
                  <a:gd name="connsiteY4" fmla="*/ 408855 h 408855"/>
                  <a:gd name="connsiteX0" fmla="*/ 0 w 712549"/>
                  <a:gd name="connsiteY0" fmla="*/ 13567 h 408855"/>
                  <a:gd name="connsiteX1" fmla="*/ 188119 w 712549"/>
                  <a:gd name="connsiteY1" fmla="*/ 1660 h 408855"/>
                  <a:gd name="connsiteX2" fmla="*/ 438150 w 712549"/>
                  <a:gd name="connsiteY2" fmla="*/ 42142 h 408855"/>
                  <a:gd name="connsiteX3" fmla="*/ 638175 w 712549"/>
                  <a:gd name="connsiteY3" fmla="*/ 204068 h 408855"/>
                  <a:gd name="connsiteX4" fmla="*/ 711994 w 712549"/>
                  <a:gd name="connsiteY4" fmla="*/ 408855 h 408855"/>
                  <a:gd name="connsiteX0" fmla="*/ 0 w 712605"/>
                  <a:gd name="connsiteY0" fmla="*/ 13567 h 408855"/>
                  <a:gd name="connsiteX1" fmla="*/ 188119 w 712605"/>
                  <a:gd name="connsiteY1" fmla="*/ 1660 h 408855"/>
                  <a:gd name="connsiteX2" fmla="*/ 438150 w 712605"/>
                  <a:gd name="connsiteY2" fmla="*/ 42142 h 408855"/>
                  <a:gd name="connsiteX3" fmla="*/ 642937 w 712605"/>
                  <a:gd name="connsiteY3" fmla="*/ 201687 h 408855"/>
                  <a:gd name="connsiteX4" fmla="*/ 711994 w 712605"/>
                  <a:gd name="connsiteY4" fmla="*/ 408855 h 408855"/>
                  <a:gd name="connsiteX0" fmla="*/ 0 w 712855"/>
                  <a:gd name="connsiteY0" fmla="*/ 13567 h 408855"/>
                  <a:gd name="connsiteX1" fmla="*/ 188119 w 712855"/>
                  <a:gd name="connsiteY1" fmla="*/ 1660 h 408855"/>
                  <a:gd name="connsiteX2" fmla="*/ 438150 w 712855"/>
                  <a:gd name="connsiteY2" fmla="*/ 42142 h 408855"/>
                  <a:gd name="connsiteX3" fmla="*/ 642937 w 712855"/>
                  <a:gd name="connsiteY3" fmla="*/ 201687 h 408855"/>
                  <a:gd name="connsiteX4" fmla="*/ 711994 w 712855"/>
                  <a:gd name="connsiteY4" fmla="*/ 408855 h 408855"/>
                  <a:gd name="connsiteX0" fmla="*/ 0 w 712855"/>
                  <a:gd name="connsiteY0" fmla="*/ 13567 h 408855"/>
                  <a:gd name="connsiteX1" fmla="*/ 188119 w 712855"/>
                  <a:gd name="connsiteY1" fmla="*/ 1660 h 408855"/>
                  <a:gd name="connsiteX2" fmla="*/ 438150 w 712855"/>
                  <a:gd name="connsiteY2" fmla="*/ 42142 h 408855"/>
                  <a:gd name="connsiteX3" fmla="*/ 642937 w 712855"/>
                  <a:gd name="connsiteY3" fmla="*/ 201687 h 408855"/>
                  <a:gd name="connsiteX4" fmla="*/ 711994 w 712855"/>
                  <a:gd name="connsiteY4" fmla="*/ 408855 h 408855"/>
                  <a:gd name="connsiteX0" fmla="*/ 0 w 712855"/>
                  <a:gd name="connsiteY0" fmla="*/ 12202 h 407490"/>
                  <a:gd name="connsiteX1" fmla="*/ 188119 w 712855"/>
                  <a:gd name="connsiteY1" fmla="*/ 295 h 407490"/>
                  <a:gd name="connsiteX2" fmla="*/ 438150 w 712855"/>
                  <a:gd name="connsiteY2" fmla="*/ 40777 h 407490"/>
                  <a:gd name="connsiteX3" fmla="*/ 642937 w 712855"/>
                  <a:gd name="connsiteY3" fmla="*/ 200322 h 407490"/>
                  <a:gd name="connsiteX4" fmla="*/ 711994 w 712855"/>
                  <a:gd name="connsiteY4" fmla="*/ 407490 h 407490"/>
                  <a:gd name="connsiteX0" fmla="*/ 0 w 712855"/>
                  <a:gd name="connsiteY0" fmla="*/ 12611 h 407899"/>
                  <a:gd name="connsiteX1" fmla="*/ 188119 w 712855"/>
                  <a:gd name="connsiteY1" fmla="*/ 704 h 407899"/>
                  <a:gd name="connsiteX2" fmla="*/ 438150 w 712855"/>
                  <a:gd name="connsiteY2" fmla="*/ 41186 h 407899"/>
                  <a:gd name="connsiteX3" fmla="*/ 642937 w 712855"/>
                  <a:gd name="connsiteY3" fmla="*/ 200731 h 407899"/>
                  <a:gd name="connsiteX4" fmla="*/ 711994 w 712855"/>
                  <a:gd name="connsiteY4" fmla="*/ 407899 h 407899"/>
                  <a:gd name="connsiteX0" fmla="*/ 0 w 729524"/>
                  <a:gd name="connsiteY0" fmla="*/ 13566 h 408854"/>
                  <a:gd name="connsiteX1" fmla="*/ 204788 w 729524"/>
                  <a:gd name="connsiteY1" fmla="*/ 1659 h 408854"/>
                  <a:gd name="connsiteX2" fmla="*/ 454819 w 729524"/>
                  <a:gd name="connsiteY2" fmla="*/ 42141 h 408854"/>
                  <a:gd name="connsiteX3" fmla="*/ 659606 w 729524"/>
                  <a:gd name="connsiteY3" fmla="*/ 201686 h 408854"/>
                  <a:gd name="connsiteX4" fmla="*/ 728663 w 729524"/>
                  <a:gd name="connsiteY4" fmla="*/ 408854 h 408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24" h="408854">
                    <a:moveTo>
                      <a:pt x="0" y="13566"/>
                    </a:moveTo>
                    <a:cubicBezTo>
                      <a:pt x="53975" y="2850"/>
                      <a:pt x="128985" y="-3103"/>
                      <a:pt x="204788" y="1659"/>
                    </a:cubicBezTo>
                    <a:cubicBezTo>
                      <a:pt x="280591" y="6421"/>
                      <a:pt x="369491" y="11184"/>
                      <a:pt x="454819" y="42141"/>
                    </a:cubicBezTo>
                    <a:cubicBezTo>
                      <a:pt x="540147" y="73098"/>
                      <a:pt x="611582" y="142948"/>
                      <a:pt x="659606" y="201686"/>
                    </a:cubicBezTo>
                    <a:cubicBezTo>
                      <a:pt x="707630" y="260424"/>
                      <a:pt x="734814" y="363213"/>
                      <a:pt x="728663" y="408854"/>
                    </a:cubicBezTo>
                  </a:path>
                </a:pathLst>
              </a:cu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1A8A467-9AEF-C844-F2BF-F7F52234A9E3}"/>
                  </a:ext>
                </a:extLst>
              </p:cNvPr>
              <p:cNvCxnSpPr>
                <a:cxnSpLocks/>
              </p:cNvCxnSpPr>
              <p:nvPr/>
            </p:nvCxnSpPr>
            <p:spPr>
              <a:xfrm flipV="1">
                <a:off x="4774406" y="4559389"/>
                <a:ext cx="0" cy="546011"/>
              </a:xfrm>
              <a:prstGeom prst="line">
                <a:avLst/>
              </a:prstGeom>
              <a:ln>
                <a:solidFill>
                  <a:srgbClr val="00B0F0"/>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9BD19945-D8C3-BDC5-84D3-48930C2187F7}"/>
                </a:ext>
              </a:extLst>
            </p:cNvPr>
            <p:cNvCxnSpPr>
              <a:cxnSpLocks/>
              <a:endCxn id="17" idx="0"/>
            </p:cNvCxnSpPr>
            <p:nvPr/>
          </p:nvCxnSpPr>
          <p:spPr>
            <a:xfrm>
              <a:off x="6439996" y="1877650"/>
              <a:ext cx="1814595" cy="1347226"/>
            </a:xfrm>
            <a:prstGeom prst="line">
              <a:avLst/>
            </a:prstGeom>
            <a:ln>
              <a:solidFill>
                <a:srgbClr val="00B0F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9D7AA57-19DD-3B7B-92FC-DE7FF483A14B}"/>
                </a:ext>
              </a:extLst>
            </p:cNvPr>
            <p:cNvCxnSpPr>
              <a:cxnSpLocks/>
            </p:cNvCxnSpPr>
            <p:nvPr/>
          </p:nvCxnSpPr>
          <p:spPr>
            <a:xfrm flipV="1">
              <a:off x="6424613" y="3522697"/>
              <a:ext cx="1829978" cy="1469903"/>
            </a:xfrm>
            <a:prstGeom prst="line">
              <a:avLst/>
            </a:prstGeom>
            <a:ln>
              <a:solidFill>
                <a:srgbClr val="00B0F0"/>
              </a:solidFill>
              <a:tailEnd type="none"/>
            </a:ln>
            <a:effectLst/>
          </p:spPr>
          <p:style>
            <a:lnRef idx="2">
              <a:schemeClr val="accent1"/>
            </a:lnRef>
            <a:fillRef idx="0">
              <a:schemeClr val="accent1"/>
            </a:fillRef>
            <a:effectRef idx="1">
              <a:schemeClr val="accent1"/>
            </a:effectRef>
            <a:fontRef idx="minor">
              <a:schemeClr val="tx1"/>
            </a:fontRef>
          </p:style>
        </p:cxnSp>
        <p:pic>
          <p:nvPicPr>
            <p:cNvPr id="15" name="Semi-elliptical domain">
              <a:extLst>
                <a:ext uri="{FF2B5EF4-FFF2-40B4-BE49-F238E27FC236}">
                  <a16:creationId xmlns:a16="http://schemas.microsoft.com/office/drawing/2014/main" id="{6A2874E3-89A7-C923-4950-9708CD844EA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836" t="31111" r="1837" b="31111"/>
            <a:stretch/>
          </p:blipFill>
          <p:spPr>
            <a:xfrm>
              <a:off x="314633" y="1877650"/>
              <a:ext cx="6109980" cy="3100987"/>
            </a:xfrm>
            <a:prstGeom prst="rect">
              <a:avLst/>
            </a:prstGeom>
            <a:ln w="38100">
              <a:solidFill>
                <a:srgbClr val="00B0F0"/>
              </a:solidFill>
            </a:ln>
            <a:effectLst>
              <a:outerShdw blurRad="50800" dist="38100" dir="2700000" algn="tl" rotWithShape="0">
                <a:prstClr val="black">
                  <a:alpha val="40000"/>
                </a:prstClr>
              </a:outerShdw>
            </a:effectLst>
          </p:spPr>
        </p:pic>
      </p:grpSp>
      <p:pic>
        <p:nvPicPr>
          <p:cNvPr id="19" name="Inlet domain">
            <a:extLst>
              <a:ext uri="{FF2B5EF4-FFF2-40B4-BE49-F238E27FC236}">
                <a16:creationId xmlns:a16="http://schemas.microsoft.com/office/drawing/2014/main" id="{15C6E2F2-D631-2967-C46A-2B6A463872A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6923" t="1470" r="17116" b="1650"/>
          <a:stretch/>
        </p:blipFill>
        <p:spPr>
          <a:xfrm>
            <a:off x="8079337" y="1041673"/>
            <a:ext cx="2844800" cy="5407006"/>
          </a:xfrm>
          <a:prstGeom prst="rect">
            <a:avLst/>
          </a:prstGeom>
          <a:ln w="38100">
            <a:solidFill>
              <a:srgbClr val="FF0000"/>
            </a:solidFill>
          </a:ln>
          <a:effectLst>
            <a:outerShdw blurRad="50800" dist="38100" dir="2700000" algn="tl" rotWithShape="0">
              <a:prstClr val="black">
                <a:alpha val="40000"/>
              </a:prstClr>
            </a:outerShdw>
          </a:effectLst>
        </p:spPr>
      </p:pic>
      <p:grpSp>
        <p:nvGrpSpPr>
          <p:cNvPr id="20" name="Inlet domain connectors">
            <a:extLst>
              <a:ext uri="{FF2B5EF4-FFF2-40B4-BE49-F238E27FC236}">
                <a16:creationId xmlns:a16="http://schemas.microsoft.com/office/drawing/2014/main" id="{053CFF48-D5B3-EE61-072C-436B867DADDC}"/>
              </a:ext>
            </a:extLst>
          </p:cNvPr>
          <p:cNvGrpSpPr/>
          <p:nvPr/>
        </p:nvGrpSpPr>
        <p:grpSpPr>
          <a:xfrm>
            <a:off x="6085969" y="1002619"/>
            <a:ext cx="1967378" cy="5473700"/>
            <a:chOff x="5735172" y="1028700"/>
            <a:chExt cx="1967378" cy="5473700"/>
          </a:xfrm>
        </p:grpSpPr>
        <p:grpSp>
          <p:nvGrpSpPr>
            <p:cNvPr id="21" name="Group 20">
              <a:extLst>
                <a:ext uri="{FF2B5EF4-FFF2-40B4-BE49-F238E27FC236}">
                  <a16:creationId xmlns:a16="http://schemas.microsoft.com/office/drawing/2014/main" id="{70CD166F-145D-4A1E-3DB7-2D4B664D1F9F}"/>
                </a:ext>
              </a:extLst>
            </p:cNvPr>
            <p:cNvGrpSpPr>
              <a:grpSpLocks noChangeAspect="1"/>
            </p:cNvGrpSpPr>
            <p:nvPr/>
          </p:nvGrpSpPr>
          <p:grpSpPr>
            <a:xfrm>
              <a:off x="5735172" y="4020833"/>
              <a:ext cx="80415" cy="250031"/>
              <a:chOff x="3366448" y="2418009"/>
              <a:chExt cx="142882" cy="444255"/>
            </a:xfrm>
          </p:grpSpPr>
          <p:sp>
            <p:nvSpPr>
              <p:cNvPr id="24" name="Freeform: Shape 23">
                <a:extLst>
                  <a:ext uri="{FF2B5EF4-FFF2-40B4-BE49-F238E27FC236}">
                    <a16:creationId xmlns:a16="http://schemas.microsoft.com/office/drawing/2014/main" id="{A047FA9B-1D26-0EEE-8CA3-680B3924FB19}"/>
                  </a:ext>
                </a:extLst>
              </p:cNvPr>
              <p:cNvSpPr/>
              <p:nvPr/>
            </p:nvSpPr>
            <p:spPr>
              <a:xfrm>
                <a:off x="3366448" y="2432295"/>
                <a:ext cx="142882" cy="416719"/>
              </a:xfrm>
              <a:custGeom>
                <a:avLst/>
                <a:gdLst>
                  <a:gd name="connsiteX0" fmla="*/ 0 w 143199"/>
                  <a:gd name="connsiteY0" fmla="*/ 0 h 416719"/>
                  <a:gd name="connsiteX1" fmla="*/ 83344 w 143199"/>
                  <a:gd name="connsiteY1" fmla="*/ 35719 h 416719"/>
                  <a:gd name="connsiteX2" fmla="*/ 142875 w 143199"/>
                  <a:gd name="connsiteY2" fmla="*/ 185737 h 416719"/>
                  <a:gd name="connsiteX3" fmla="*/ 102394 w 143199"/>
                  <a:gd name="connsiteY3" fmla="*/ 316706 h 416719"/>
                  <a:gd name="connsiteX4" fmla="*/ 4763 w 143199"/>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16706 h 416719"/>
                  <a:gd name="connsiteX4" fmla="*/ 4763 w 143055"/>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16706 h 416719"/>
                  <a:gd name="connsiteX4" fmla="*/ 4763 w 143055"/>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16706 h 416719"/>
                  <a:gd name="connsiteX4" fmla="*/ 4763 w 143055"/>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16706 h 416719"/>
                  <a:gd name="connsiteX4" fmla="*/ 4763 w 143055"/>
                  <a:gd name="connsiteY4" fmla="*/ 416719 h 416719"/>
                  <a:gd name="connsiteX0" fmla="*/ 0 w 143199"/>
                  <a:gd name="connsiteY0" fmla="*/ 0 h 416719"/>
                  <a:gd name="connsiteX1" fmla="*/ 111919 w 143199"/>
                  <a:gd name="connsiteY1" fmla="*/ 69057 h 416719"/>
                  <a:gd name="connsiteX2" fmla="*/ 142875 w 143199"/>
                  <a:gd name="connsiteY2" fmla="*/ 185737 h 416719"/>
                  <a:gd name="connsiteX3" fmla="*/ 102394 w 143199"/>
                  <a:gd name="connsiteY3" fmla="*/ 316706 h 416719"/>
                  <a:gd name="connsiteX4" fmla="*/ 4763 w 143199"/>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30994 h 416719"/>
                  <a:gd name="connsiteX4" fmla="*/ 4763 w 143055"/>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30994 h 416719"/>
                  <a:gd name="connsiteX4" fmla="*/ 4763 w 143055"/>
                  <a:gd name="connsiteY4" fmla="*/ 416719 h 416719"/>
                  <a:gd name="connsiteX0" fmla="*/ 0 w 143055"/>
                  <a:gd name="connsiteY0" fmla="*/ 0 h 416719"/>
                  <a:gd name="connsiteX1" fmla="*/ 111919 w 143055"/>
                  <a:gd name="connsiteY1" fmla="*/ 69057 h 416719"/>
                  <a:gd name="connsiteX2" fmla="*/ 142875 w 143055"/>
                  <a:gd name="connsiteY2" fmla="*/ 185737 h 416719"/>
                  <a:gd name="connsiteX3" fmla="*/ 102394 w 143055"/>
                  <a:gd name="connsiteY3" fmla="*/ 330994 h 416719"/>
                  <a:gd name="connsiteX4" fmla="*/ 4763 w 143055"/>
                  <a:gd name="connsiteY4" fmla="*/ 416719 h 416719"/>
                  <a:gd name="connsiteX0" fmla="*/ 0 w 143751"/>
                  <a:gd name="connsiteY0" fmla="*/ 0 h 416719"/>
                  <a:gd name="connsiteX1" fmla="*/ 119063 w 143751"/>
                  <a:gd name="connsiteY1" fmla="*/ 80963 h 416719"/>
                  <a:gd name="connsiteX2" fmla="*/ 142875 w 143751"/>
                  <a:gd name="connsiteY2" fmla="*/ 185737 h 416719"/>
                  <a:gd name="connsiteX3" fmla="*/ 102394 w 143751"/>
                  <a:gd name="connsiteY3" fmla="*/ 330994 h 416719"/>
                  <a:gd name="connsiteX4" fmla="*/ 4763 w 143751"/>
                  <a:gd name="connsiteY4" fmla="*/ 416719 h 416719"/>
                  <a:gd name="connsiteX0" fmla="*/ 0 w 143269"/>
                  <a:gd name="connsiteY0" fmla="*/ 0 h 416719"/>
                  <a:gd name="connsiteX1" fmla="*/ 119063 w 143269"/>
                  <a:gd name="connsiteY1" fmla="*/ 80963 h 416719"/>
                  <a:gd name="connsiteX2" fmla="*/ 142875 w 143269"/>
                  <a:gd name="connsiteY2" fmla="*/ 185737 h 416719"/>
                  <a:gd name="connsiteX3" fmla="*/ 102394 w 143269"/>
                  <a:gd name="connsiteY3" fmla="*/ 330994 h 416719"/>
                  <a:gd name="connsiteX4" fmla="*/ 4763 w 143269"/>
                  <a:gd name="connsiteY4" fmla="*/ 416719 h 416719"/>
                  <a:gd name="connsiteX0" fmla="*/ 0 w 143269"/>
                  <a:gd name="connsiteY0" fmla="*/ 0 h 416719"/>
                  <a:gd name="connsiteX1" fmla="*/ 119063 w 143269"/>
                  <a:gd name="connsiteY1" fmla="*/ 80963 h 416719"/>
                  <a:gd name="connsiteX2" fmla="*/ 142875 w 143269"/>
                  <a:gd name="connsiteY2" fmla="*/ 185737 h 416719"/>
                  <a:gd name="connsiteX3" fmla="*/ 102394 w 143269"/>
                  <a:gd name="connsiteY3" fmla="*/ 330994 h 416719"/>
                  <a:gd name="connsiteX4" fmla="*/ 4763 w 143269"/>
                  <a:gd name="connsiteY4" fmla="*/ 416719 h 416719"/>
                  <a:gd name="connsiteX0" fmla="*/ 0 w 143751"/>
                  <a:gd name="connsiteY0" fmla="*/ 0 h 416719"/>
                  <a:gd name="connsiteX1" fmla="*/ 119063 w 143751"/>
                  <a:gd name="connsiteY1" fmla="*/ 80963 h 416719"/>
                  <a:gd name="connsiteX2" fmla="*/ 142875 w 143751"/>
                  <a:gd name="connsiteY2" fmla="*/ 185737 h 416719"/>
                  <a:gd name="connsiteX3" fmla="*/ 102394 w 143751"/>
                  <a:gd name="connsiteY3" fmla="*/ 330994 h 416719"/>
                  <a:gd name="connsiteX4" fmla="*/ 4763 w 143751"/>
                  <a:gd name="connsiteY4" fmla="*/ 416719 h 416719"/>
                  <a:gd name="connsiteX0" fmla="*/ 0 w 143014"/>
                  <a:gd name="connsiteY0" fmla="*/ 0 h 416719"/>
                  <a:gd name="connsiteX1" fmla="*/ 119063 w 143014"/>
                  <a:gd name="connsiteY1" fmla="*/ 80963 h 416719"/>
                  <a:gd name="connsiteX2" fmla="*/ 142875 w 143014"/>
                  <a:gd name="connsiteY2" fmla="*/ 185737 h 416719"/>
                  <a:gd name="connsiteX3" fmla="*/ 102394 w 143014"/>
                  <a:gd name="connsiteY3" fmla="*/ 330994 h 416719"/>
                  <a:gd name="connsiteX4" fmla="*/ 4763 w 143014"/>
                  <a:gd name="connsiteY4" fmla="*/ 416719 h 416719"/>
                  <a:gd name="connsiteX0" fmla="*/ 0 w 143014"/>
                  <a:gd name="connsiteY0" fmla="*/ 0 h 416719"/>
                  <a:gd name="connsiteX1" fmla="*/ 119063 w 143014"/>
                  <a:gd name="connsiteY1" fmla="*/ 80963 h 416719"/>
                  <a:gd name="connsiteX2" fmla="*/ 142875 w 143014"/>
                  <a:gd name="connsiteY2" fmla="*/ 185737 h 416719"/>
                  <a:gd name="connsiteX3" fmla="*/ 102394 w 143014"/>
                  <a:gd name="connsiteY3" fmla="*/ 330994 h 416719"/>
                  <a:gd name="connsiteX4" fmla="*/ 4763 w 143014"/>
                  <a:gd name="connsiteY4" fmla="*/ 416719 h 416719"/>
                  <a:gd name="connsiteX0" fmla="*/ 0 w 142889"/>
                  <a:gd name="connsiteY0" fmla="*/ 0 h 416719"/>
                  <a:gd name="connsiteX1" fmla="*/ 119063 w 142889"/>
                  <a:gd name="connsiteY1" fmla="*/ 80963 h 416719"/>
                  <a:gd name="connsiteX2" fmla="*/ 142875 w 142889"/>
                  <a:gd name="connsiteY2" fmla="*/ 185737 h 416719"/>
                  <a:gd name="connsiteX3" fmla="*/ 116682 w 142889"/>
                  <a:gd name="connsiteY3" fmla="*/ 319088 h 416719"/>
                  <a:gd name="connsiteX4" fmla="*/ 4763 w 142889"/>
                  <a:gd name="connsiteY4" fmla="*/ 416719 h 416719"/>
                  <a:gd name="connsiteX0" fmla="*/ 0 w 142889"/>
                  <a:gd name="connsiteY0" fmla="*/ 0 h 416719"/>
                  <a:gd name="connsiteX1" fmla="*/ 119063 w 142889"/>
                  <a:gd name="connsiteY1" fmla="*/ 80963 h 416719"/>
                  <a:gd name="connsiteX2" fmla="*/ 142875 w 142889"/>
                  <a:gd name="connsiteY2" fmla="*/ 185737 h 416719"/>
                  <a:gd name="connsiteX3" fmla="*/ 116682 w 142889"/>
                  <a:gd name="connsiteY3" fmla="*/ 319088 h 416719"/>
                  <a:gd name="connsiteX4" fmla="*/ 4763 w 142889"/>
                  <a:gd name="connsiteY4" fmla="*/ 416719 h 416719"/>
                  <a:gd name="connsiteX0" fmla="*/ 0 w 142882"/>
                  <a:gd name="connsiteY0" fmla="*/ 0 h 416719"/>
                  <a:gd name="connsiteX1" fmla="*/ 119063 w 142882"/>
                  <a:gd name="connsiteY1" fmla="*/ 80963 h 416719"/>
                  <a:gd name="connsiteX2" fmla="*/ 142875 w 142882"/>
                  <a:gd name="connsiteY2" fmla="*/ 185737 h 416719"/>
                  <a:gd name="connsiteX3" fmla="*/ 116682 w 142882"/>
                  <a:gd name="connsiteY3" fmla="*/ 319088 h 416719"/>
                  <a:gd name="connsiteX4" fmla="*/ 4763 w 142882"/>
                  <a:gd name="connsiteY4" fmla="*/ 416719 h 416719"/>
                  <a:gd name="connsiteX0" fmla="*/ 0 w 142882"/>
                  <a:gd name="connsiteY0" fmla="*/ 0 h 416719"/>
                  <a:gd name="connsiteX1" fmla="*/ 119063 w 142882"/>
                  <a:gd name="connsiteY1" fmla="*/ 80963 h 416719"/>
                  <a:gd name="connsiteX2" fmla="*/ 142875 w 142882"/>
                  <a:gd name="connsiteY2" fmla="*/ 185737 h 416719"/>
                  <a:gd name="connsiteX3" fmla="*/ 116682 w 142882"/>
                  <a:gd name="connsiteY3" fmla="*/ 319088 h 416719"/>
                  <a:gd name="connsiteX4" fmla="*/ 4763 w 142882"/>
                  <a:gd name="connsiteY4" fmla="*/ 416719 h 416719"/>
                  <a:gd name="connsiteX0" fmla="*/ 0 w 142882"/>
                  <a:gd name="connsiteY0" fmla="*/ 0 h 416719"/>
                  <a:gd name="connsiteX1" fmla="*/ 119063 w 142882"/>
                  <a:gd name="connsiteY1" fmla="*/ 80963 h 416719"/>
                  <a:gd name="connsiteX2" fmla="*/ 142875 w 142882"/>
                  <a:gd name="connsiteY2" fmla="*/ 185737 h 416719"/>
                  <a:gd name="connsiteX3" fmla="*/ 116682 w 142882"/>
                  <a:gd name="connsiteY3" fmla="*/ 319088 h 416719"/>
                  <a:gd name="connsiteX4" fmla="*/ 4763 w 142882"/>
                  <a:gd name="connsiteY4" fmla="*/ 416719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82" h="416719">
                    <a:moveTo>
                      <a:pt x="0" y="0"/>
                    </a:moveTo>
                    <a:cubicBezTo>
                      <a:pt x="63102" y="9525"/>
                      <a:pt x="109538" y="59533"/>
                      <a:pt x="119063" y="80963"/>
                    </a:cubicBezTo>
                    <a:cubicBezTo>
                      <a:pt x="128588" y="102393"/>
                      <a:pt x="143272" y="157956"/>
                      <a:pt x="142875" y="185737"/>
                    </a:cubicBezTo>
                    <a:cubicBezTo>
                      <a:pt x="142478" y="213518"/>
                      <a:pt x="134938" y="292498"/>
                      <a:pt x="116682" y="319088"/>
                    </a:cubicBezTo>
                    <a:cubicBezTo>
                      <a:pt x="98426" y="345678"/>
                      <a:pt x="63500" y="395486"/>
                      <a:pt x="4763" y="416719"/>
                    </a:cubicBezTo>
                  </a:path>
                </a:pathLst>
              </a:cu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DDE2311-276C-B084-0A30-1E415061724B}"/>
                  </a:ext>
                </a:extLst>
              </p:cNvPr>
              <p:cNvCxnSpPr/>
              <p:nvPr/>
            </p:nvCxnSpPr>
            <p:spPr>
              <a:xfrm>
                <a:off x="3368830" y="2418009"/>
                <a:ext cx="0" cy="444255"/>
              </a:xfrm>
              <a:prstGeom prst="line">
                <a:avLst/>
              </a:prstGeom>
              <a:ln>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22" name="Straight Connector 21">
              <a:extLst>
                <a:ext uri="{FF2B5EF4-FFF2-40B4-BE49-F238E27FC236}">
                  <a16:creationId xmlns:a16="http://schemas.microsoft.com/office/drawing/2014/main" id="{74178A43-63D1-270B-C3A3-42327033DC51}"/>
                </a:ext>
              </a:extLst>
            </p:cNvPr>
            <p:cNvCxnSpPr>
              <a:endCxn id="24" idx="0"/>
            </p:cNvCxnSpPr>
            <p:nvPr/>
          </p:nvCxnSpPr>
          <p:spPr>
            <a:xfrm flipH="1">
              <a:off x="5735172" y="1028700"/>
              <a:ext cx="1967378" cy="3000173"/>
            </a:xfrm>
            <a:prstGeom prst="line">
              <a:avLst/>
            </a:prstGeom>
            <a:ln>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E59A21-EA3C-98EB-33F5-C47EC1E68021}"/>
                </a:ext>
              </a:extLst>
            </p:cNvPr>
            <p:cNvCxnSpPr/>
            <p:nvPr/>
          </p:nvCxnSpPr>
          <p:spPr>
            <a:xfrm flipH="1" flipV="1">
              <a:off x="5735172" y="4263406"/>
              <a:ext cx="1967378" cy="2238994"/>
            </a:xfrm>
            <a:prstGeom prst="line">
              <a:avLst/>
            </a:prstGeom>
            <a:ln>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grpSp>
      <p:pic>
        <p:nvPicPr>
          <p:cNvPr id="26" name="Inlet corner zoom" descr="A picture containing silhouette&#10;&#10;Description automatically generated">
            <a:extLst>
              <a:ext uri="{FF2B5EF4-FFF2-40B4-BE49-F238E27FC236}">
                <a16:creationId xmlns:a16="http://schemas.microsoft.com/office/drawing/2014/main" id="{8AF23428-ED4D-4DE7-6089-D6DB4B3CAE0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5913" t="7998" r="1" b="5340"/>
          <a:stretch/>
        </p:blipFill>
        <p:spPr>
          <a:xfrm>
            <a:off x="4633065" y="2706491"/>
            <a:ext cx="1660304" cy="1995715"/>
          </a:xfrm>
          <a:prstGeom prst="rect">
            <a:avLst/>
          </a:prstGeom>
          <a:noFill/>
          <a:ln w="38100">
            <a:solidFill>
              <a:srgbClr val="CC00FF"/>
            </a:solidFill>
          </a:ln>
          <a:effectLst>
            <a:outerShdw blurRad="50800" dist="38100" dir="2700000" algn="tl" rotWithShape="0">
              <a:prstClr val="black">
                <a:alpha val="40000"/>
              </a:prstClr>
            </a:outerShdw>
          </a:effectLst>
        </p:spPr>
      </p:pic>
      <p:grpSp>
        <p:nvGrpSpPr>
          <p:cNvPr id="27" name="Group 26">
            <a:extLst>
              <a:ext uri="{FF2B5EF4-FFF2-40B4-BE49-F238E27FC236}">
                <a16:creationId xmlns:a16="http://schemas.microsoft.com/office/drawing/2014/main" id="{B5FF0185-5C77-7331-458E-C37E2BEA77D7}"/>
              </a:ext>
            </a:extLst>
          </p:cNvPr>
          <p:cNvGrpSpPr/>
          <p:nvPr/>
        </p:nvGrpSpPr>
        <p:grpSpPr>
          <a:xfrm>
            <a:off x="5552571" y="2674144"/>
            <a:ext cx="2119441" cy="2069306"/>
            <a:chOff x="5552571" y="2674144"/>
            <a:chExt cx="2119441" cy="2069306"/>
          </a:xfrm>
        </p:grpSpPr>
        <p:cxnSp>
          <p:nvCxnSpPr>
            <p:cNvPr id="28" name="Straight Connector 27">
              <a:extLst>
                <a:ext uri="{FF2B5EF4-FFF2-40B4-BE49-F238E27FC236}">
                  <a16:creationId xmlns:a16="http://schemas.microsoft.com/office/drawing/2014/main" id="{52BF35B7-F4E6-DBB3-0D26-1EF55FE4AC2E}"/>
                </a:ext>
              </a:extLst>
            </p:cNvPr>
            <p:cNvCxnSpPr>
              <a:endCxn id="30" idx="0"/>
            </p:cNvCxnSpPr>
            <p:nvPr/>
          </p:nvCxnSpPr>
          <p:spPr>
            <a:xfrm flipH="1">
              <a:off x="5658789" y="2674144"/>
              <a:ext cx="2013223" cy="864400"/>
            </a:xfrm>
            <a:prstGeom prst="line">
              <a:avLst/>
            </a:prstGeom>
            <a:ln>
              <a:solidFill>
                <a:srgbClr val="CC00FF"/>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19E205A-6F34-E3ED-3677-CD9D9CACA7A9}"/>
                </a:ext>
              </a:extLst>
            </p:cNvPr>
            <p:cNvCxnSpPr>
              <a:endCxn id="30" idx="4"/>
            </p:cNvCxnSpPr>
            <p:nvPr/>
          </p:nvCxnSpPr>
          <p:spPr>
            <a:xfrm flipH="1" flipV="1">
              <a:off x="5658789" y="3926074"/>
              <a:ext cx="2013223" cy="817376"/>
            </a:xfrm>
            <a:prstGeom prst="line">
              <a:avLst/>
            </a:prstGeom>
            <a:ln>
              <a:solidFill>
                <a:srgbClr val="CC00FF"/>
              </a:solidFill>
              <a:tailEnd type="none"/>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55A0448F-1287-0E8C-A9A9-0C521B9E60C4}"/>
                </a:ext>
              </a:extLst>
            </p:cNvPr>
            <p:cNvSpPr/>
            <p:nvPr/>
          </p:nvSpPr>
          <p:spPr>
            <a:xfrm>
              <a:off x="5552571" y="3538544"/>
              <a:ext cx="212436" cy="387530"/>
            </a:xfrm>
            <a:prstGeom prst="ellipse">
              <a:avLst/>
            </a:prstGeom>
            <a:noFill/>
            <a:ln w="25400">
              <a:solidFill>
                <a:srgbClr val="CC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OH boundary conditions">
            <a:extLst>
              <a:ext uri="{FF2B5EF4-FFF2-40B4-BE49-F238E27FC236}">
                <a16:creationId xmlns:a16="http://schemas.microsoft.com/office/drawing/2014/main" id="{EC2012B5-30CB-9456-1E63-61F12454A89F}"/>
              </a:ext>
            </a:extLst>
          </p:cNvPr>
          <p:cNvGrpSpPr/>
          <p:nvPr/>
        </p:nvGrpSpPr>
        <p:grpSpPr>
          <a:xfrm>
            <a:off x="375924" y="5037573"/>
            <a:ext cx="8080405" cy="577642"/>
            <a:chOff x="375924" y="5037573"/>
            <a:chExt cx="8080405" cy="577642"/>
          </a:xfrm>
        </p:grpSpPr>
        <p:sp>
          <p:nvSpPr>
            <p:cNvPr id="32" name="Right Brace 31">
              <a:extLst>
                <a:ext uri="{FF2B5EF4-FFF2-40B4-BE49-F238E27FC236}">
                  <a16:creationId xmlns:a16="http://schemas.microsoft.com/office/drawing/2014/main" id="{F9490985-BED6-9B46-A6FC-EB19C99E05CC}"/>
                </a:ext>
              </a:extLst>
            </p:cNvPr>
            <p:cNvSpPr/>
            <p:nvPr/>
          </p:nvSpPr>
          <p:spPr>
            <a:xfrm rot="5400000">
              <a:off x="3107906" y="2305591"/>
              <a:ext cx="228600" cy="5692563"/>
            </a:xfrm>
            <a:prstGeom prst="rightBrace">
              <a:avLst>
                <a:gd name="adj1" fmla="val 41339"/>
                <a:gd name="adj2" fmla="val 50000"/>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4DD667E4-D217-A797-848C-6C34650FD7AF}"/>
                </a:ext>
              </a:extLst>
            </p:cNvPr>
            <p:cNvSpPr txBox="1"/>
            <p:nvPr/>
          </p:nvSpPr>
          <p:spPr>
            <a:xfrm>
              <a:off x="907164" y="5276661"/>
              <a:ext cx="4631781" cy="338554"/>
            </a:xfrm>
            <a:prstGeom prst="rect">
              <a:avLst/>
            </a:prstGeom>
            <a:noFill/>
          </p:spPr>
          <p:txBody>
            <a:bodyPr wrap="none" rtlCol="0">
              <a:spAutoFit/>
            </a:bodyPr>
            <a:lstStyle/>
            <a:p>
              <a:r>
                <a:rPr lang="en-US" sz="1600" dirty="0"/>
                <a:t>Water-cooled wall / radiative equilibrium insulator</a:t>
              </a:r>
            </a:p>
          </p:txBody>
        </p:sp>
        <p:sp>
          <p:nvSpPr>
            <p:cNvPr id="34" name="Right Brace 33">
              <a:extLst>
                <a:ext uri="{FF2B5EF4-FFF2-40B4-BE49-F238E27FC236}">
                  <a16:creationId xmlns:a16="http://schemas.microsoft.com/office/drawing/2014/main" id="{5B509D57-59AA-FF3C-FE41-1086D537977E}"/>
                </a:ext>
              </a:extLst>
            </p:cNvPr>
            <p:cNvSpPr/>
            <p:nvPr/>
          </p:nvSpPr>
          <p:spPr>
            <a:xfrm rot="5400000">
              <a:off x="6122949" y="4983113"/>
              <a:ext cx="228600" cy="337522"/>
            </a:xfrm>
            <a:prstGeom prst="rightBrace">
              <a:avLst>
                <a:gd name="adj1" fmla="val 26245"/>
                <a:gd name="adj2" fmla="val 50000"/>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FB8A4015-1B68-7896-F5A2-C55FAC14B417}"/>
                </a:ext>
              </a:extLst>
            </p:cNvPr>
            <p:cNvSpPr txBox="1"/>
            <p:nvPr/>
          </p:nvSpPr>
          <p:spPr>
            <a:xfrm>
              <a:off x="6546447" y="5260539"/>
              <a:ext cx="1909882" cy="338554"/>
            </a:xfrm>
            <a:prstGeom prst="rect">
              <a:avLst/>
            </a:prstGeom>
            <a:noFill/>
          </p:spPr>
          <p:txBody>
            <a:bodyPr wrap="none" rtlCol="0">
              <a:spAutoFit/>
            </a:bodyPr>
            <a:lstStyle/>
            <a:p>
              <a:r>
                <a:rPr lang="en-US" sz="1600" dirty="0"/>
                <a:t>Water-cooled edge</a:t>
              </a:r>
            </a:p>
          </p:txBody>
        </p:sp>
        <p:cxnSp>
          <p:nvCxnSpPr>
            <p:cNvPr id="36" name="Straight Connector 35">
              <a:extLst>
                <a:ext uri="{FF2B5EF4-FFF2-40B4-BE49-F238E27FC236}">
                  <a16:creationId xmlns:a16="http://schemas.microsoft.com/office/drawing/2014/main" id="{939748A7-FCB9-7E26-CEE6-F8ED133E5B29}"/>
                </a:ext>
              </a:extLst>
            </p:cNvPr>
            <p:cNvCxnSpPr>
              <a:cxnSpLocks/>
              <a:stCxn id="34" idx="1"/>
              <a:endCxn id="35" idx="1"/>
            </p:cNvCxnSpPr>
            <p:nvPr/>
          </p:nvCxnSpPr>
          <p:spPr>
            <a:xfrm>
              <a:off x="6237249" y="5266174"/>
              <a:ext cx="309198" cy="163642"/>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37" name="Arrow: Down 36">
            <a:extLst>
              <a:ext uri="{FF2B5EF4-FFF2-40B4-BE49-F238E27FC236}">
                <a16:creationId xmlns:a16="http://schemas.microsoft.com/office/drawing/2014/main" id="{A875FD3D-D46B-2869-9F43-60B3BAD7DC0B}"/>
              </a:ext>
            </a:extLst>
          </p:cNvPr>
          <p:cNvSpPr/>
          <p:nvPr/>
        </p:nvSpPr>
        <p:spPr>
          <a:xfrm rot="5965790">
            <a:off x="8755527" y="5687496"/>
            <a:ext cx="581589" cy="826716"/>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Flow</a:t>
            </a:r>
          </a:p>
        </p:txBody>
      </p:sp>
      <p:sp>
        <p:nvSpPr>
          <p:cNvPr id="38" name="Arrow: Down 37">
            <a:extLst>
              <a:ext uri="{FF2B5EF4-FFF2-40B4-BE49-F238E27FC236}">
                <a16:creationId xmlns:a16="http://schemas.microsoft.com/office/drawing/2014/main" id="{C4BBB974-E621-C743-8661-028BA5D01B08}"/>
              </a:ext>
            </a:extLst>
          </p:cNvPr>
          <p:cNvSpPr/>
          <p:nvPr/>
        </p:nvSpPr>
        <p:spPr>
          <a:xfrm rot="4891520">
            <a:off x="2647744" y="4829556"/>
            <a:ext cx="581589" cy="826716"/>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Flow</a:t>
            </a:r>
          </a:p>
        </p:txBody>
      </p:sp>
    </p:spTree>
    <p:extLst>
      <p:ext uri="{BB962C8B-B14F-4D97-AF65-F5344CB8AC3E}">
        <p14:creationId xmlns:p14="http://schemas.microsoft.com/office/powerpoint/2010/main" val="10629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7"/>
                                        </p:tgtEl>
                                      </p:cBhvr>
                                      <p:by x="60000" y="60000"/>
                                    </p:animScale>
                                  </p:childTnLst>
                                </p:cTn>
                              </p:par>
                              <p:par>
                                <p:cTn id="10" presetID="42" presetClass="path" presetSubtype="0" accel="50000" decel="50000" fill="hold" nodeType="withEffect">
                                  <p:stCondLst>
                                    <p:cond delay="0"/>
                                  </p:stCondLst>
                                  <p:childTnLst>
                                    <p:animMotion origin="layout" path="M 2.70833E-6 4.07407E-6 L 0.24922 -0.15417 " pathEditMode="relative" rAng="0" ptsTypes="AA">
                                      <p:cBhvr>
                                        <p:cTn id="11" dur="1000" fill="hold"/>
                                        <p:tgtEl>
                                          <p:spTgt spid="7"/>
                                        </p:tgtEl>
                                        <p:attrNameLst>
                                          <p:attrName>ppt_x</p:attrName>
                                          <p:attrName>ppt_y</p:attrName>
                                        </p:attrNameLst>
                                      </p:cBhvr>
                                      <p:rCtr x="12461" y="-7708"/>
                                    </p:animMotion>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par>
                          <p:cTn id="43" fill="hold">
                            <p:stCondLst>
                              <p:cond delay="500"/>
                            </p:stCondLst>
                            <p:childTnLst>
                              <p:par>
                                <p:cTn id="44" presetID="42" presetClass="path" presetSubtype="0" accel="50000" decel="50000" fill="hold" nodeType="afterEffect">
                                  <p:stCondLst>
                                    <p:cond delay="0"/>
                                  </p:stCondLst>
                                  <p:childTnLst>
                                    <p:animMotion origin="layout" path="M 0.24922 -0.15417 L -0.22513 -0.1544 " pathEditMode="relative" rAng="0" ptsTypes="AA">
                                      <p:cBhvr>
                                        <p:cTn id="45" dur="2000" fill="hold"/>
                                        <p:tgtEl>
                                          <p:spTgt spid="7"/>
                                        </p:tgtEl>
                                        <p:attrNameLst>
                                          <p:attrName>ppt_x</p:attrName>
                                          <p:attrName>ppt_y</p:attrName>
                                        </p:attrNameLst>
                                      </p:cBhvr>
                                      <p:rCtr x="-23724" y="-23"/>
                                    </p:animMotion>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500"/>
                            </p:stCondLst>
                            <p:childTnLst>
                              <p:par>
                                <p:cTn id="62" presetID="42" presetClass="path" presetSubtype="0" accel="50000" decel="50000" fill="hold" nodeType="afterEffect">
                                  <p:stCondLst>
                                    <p:cond delay="0"/>
                                  </p:stCondLst>
                                  <p:childTnLst>
                                    <p:animMotion origin="layout" path="M 3.125E-6 -4.81481E-6 L -0.4224 -0.00023 " pathEditMode="relative" rAng="0" ptsTypes="AA">
                                      <p:cBhvr>
                                        <p:cTn id="63" dur="2000" fill="hold"/>
                                        <p:tgtEl>
                                          <p:spTgt spid="19"/>
                                        </p:tgtEl>
                                        <p:attrNameLst>
                                          <p:attrName>ppt_x</p:attrName>
                                          <p:attrName>ppt_y</p:attrName>
                                        </p:attrNameLst>
                                      </p:cBhvr>
                                      <p:rCtr x="-21120" y="-23"/>
                                    </p:animMotion>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Effect transition="in" filter="fade">
                                      <p:cBhvr>
                                        <p:cTn id="69" dur="1000"/>
                                        <p:tgtEl>
                                          <p:spTgt spid="26"/>
                                        </p:tgtEl>
                                      </p:cBhvr>
                                    </p:animEffect>
                                  </p:childTnLst>
                                </p:cTn>
                              </p:par>
                              <p:par>
                                <p:cTn id="70" presetID="63" presetClass="path" presetSubtype="0" accel="50000" decel="50000" fill="hold" nodeType="withEffect">
                                  <p:stCondLst>
                                    <p:cond delay="0"/>
                                  </p:stCondLst>
                                  <p:childTnLst>
                                    <p:animMotion origin="layout" path="M 3.125E-6 3.7037E-6 L 0.25 3.7037E-6 " pathEditMode="relative" rAng="0" ptsTypes="AA">
                                      <p:cBhvr>
                                        <p:cTn id="71" dur="1000" fill="hold"/>
                                        <p:tgtEl>
                                          <p:spTgt spid="26"/>
                                        </p:tgtEl>
                                        <p:attrNameLst>
                                          <p:attrName>ppt_x</p:attrName>
                                          <p:attrName>ppt_y</p:attrName>
                                        </p:attrNameLst>
                                      </p:cBhvr>
                                      <p:rCtr x="12500" y="0"/>
                                    </p:animMotion>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C715-6377-DABD-2E98-E59E2681C962}"/>
              </a:ext>
            </a:extLst>
          </p:cNvPr>
          <p:cNvSpPr>
            <a:spLocks noGrp="1"/>
          </p:cNvSpPr>
          <p:nvPr>
            <p:ph type="title"/>
          </p:nvPr>
        </p:nvSpPr>
        <p:spPr/>
        <p:txBody>
          <a:bodyPr/>
          <a:lstStyle/>
          <a:p>
            <a:r>
              <a:rPr lang="en-US" dirty="0"/>
              <a:t>Instabilities Developed During Mesh Refinement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701AAD-56A1-5155-2CE6-755DEDE78489}"/>
                  </a:ext>
                </a:extLst>
              </p:cNvPr>
              <p:cNvSpPr>
                <a:spLocks noGrp="1"/>
              </p:cNvSpPr>
              <p:nvPr>
                <p:ph sz="quarter" idx="13"/>
              </p:nvPr>
            </p:nvSpPr>
            <p:spPr>
              <a:xfrm>
                <a:off x="203199" y="763013"/>
                <a:ext cx="6972301" cy="5904488"/>
              </a:xfrm>
            </p:spPr>
            <p:txBody>
              <a:bodyPr>
                <a:normAutofit lnSpcReduction="10000"/>
              </a:bodyPr>
              <a:lstStyle/>
              <a:p>
                <a:r>
                  <a:rPr lang="en-US" sz="2800" dirty="0"/>
                  <a:t>Wall spacing iteratively refined to </a:t>
                </a:r>
                <a14:m>
                  <m:oMath xmlns:m="http://schemas.openxmlformats.org/officeDocument/2006/math">
                    <m:sSup>
                      <m:sSupPr>
                        <m:ctrlPr>
                          <a:rPr lang="en-US" sz="2800" i="1">
                            <a:latin typeface="Cambria Math" panose="02040503050406030204" pitchFamily="18" charset="0"/>
                          </a:rPr>
                        </m:ctrlPr>
                      </m:sSupPr>
                      <m:e>
                        <m:r>
                          <a:rPr lang="en-US" sz="2800" b="0" i="1">
                            <a:latin typeface="Cambria Math" panose="02040503050406030204" pitchFamily="18" charset="0"/>
                          </a:rPr>
                          <m:t>𝑦</m:t>
                        </m:r>
                      </m:e>
                      <m:sup>
                        <m:r>
                          <a:rPr lang="en-US" sz="2800" b="0" i="1">
                            <a:latin typeface="Cambria Math" panose="02040503050406030204" pitchFamily="18" charset="0"/>
                          </a:rPr>
                          <m:t>+</m:t>
                        </m:r>
                      </m:sup>
                    </m:sSup>
                    <m:r>
                      <a:rPr lang="en-US" sz="2800" b="0" i="1">
                        <a:latin typeface="Cambria Math" panose="02040503050406030204" pitchFamily="18" charset="0"/>
                      </a:rPr>
                      <m:t>&lt;1</m:t>
                    </m:r>
                  </m:oMath>
                </a14:m>
                <a:r>
                  <a:rPr lang="en-US" sz="2800" dirty="0"/>
                  <a:t> </a:t>
                </a:r>
              </a:p>
              <a:p>
                <a:r>
                  <a:rPr lang="en-US" sz="2800" dirty="0"/>
                  <a:t>Mesh design and refinement performed by automated scripting</a:t>
                </a:r>
              </a:p>
              <a:p>
                <a:pPr lvl="1"/>
                <a:r>
                  <a:rPr lang="en-US" sz="2400" dirty="0"/>
                  <a:t>Wall spacing</a:t>
                </a:r>
              </a:p>
              <a:p>
                <a:pPr lvl="1"/>
                <a:r>
                  <a:rPr lang="en-US" sz="2400" dirty="0"/>
                  <a:t>Mesh stretch ratios</a:t>
                </a:r>
              </a:p>
              <a:p>
                <a:pPr lvl="1"/>
                <a:r>
                  <a:rPr lang="en-US" sz="2400" dirty="0"/>
                  <a:t>Number of points in each block dimension</a:t>
                </a:r>
              </a:p>
              <a:p>
                <a:pPr lvl="1"/>
                <a:r>
                  <a:rPr lang="en-US" sz="2400" dirty="0"/>
                  <a:t>Elliptic smoothing</a:t>
                </a:r>
              </a:p>
              <a:p>
                <a:r>
                  <a:rPr lang="en-US" sz="2800" dirty="0"/>
                  <a:t>Mesh refinement moved OH block corner toward nozzle walls</a:t>
                </a:r>
              </a:p>
              <a:p>
                <a:pPr lvl="1"/>
                <a:r>
                  <a:rPr lang="en-US" sz="2400" dirty="0"/>
                  <a:t>High viscous gradients developed along block edges</a:t>
                </a:r>
              </a:p>
              <a:p>
                <a:pPr lvl="1"/>
                <a:r>
                  <a:rPr lang="en-US" sz="2400" dirty="0"/>
                  <a:t>Undefined values developed in tangent viscous flux computations</a:t>
                </a:r>
              </a:p>
              <a:p>
                <a:pPr lvl="1"/>
                <a:r>
                  <a:rPr lang="en-US" sz="2400" b="1" dirty="0"/>
                  <a:t>Crash!</a:t>
                </a:r>
              </a:p>
            </p:txBody>
          </p:sp>
        </mc:Choice>
        <mc:Fallback>
          <p:sp>
            <p:nvSpPr>
              <p:cNvPr id="3" name="Content Placeholder 2">
                <a:extLst>
                  <a:ext uri="{FF2B5EF4-FFF2-40B4-BE49-F238E27FC236}">
                    <a16:creationId xmlns:a16="http://schemas.microsoft.com/office/drawing/2014/main" id="{85701AAD-56A1-5155-2CE6-755DEDE78489}"/>
                  </a:ext>
                </a:extLst>
              </p:cNvPr>
              <p:cNvSpPr>
                <a:spLocks noGrp="1" noRot="1" noChangeAspect="1" noMove="1" noResize="1" noEditPoints="1" noAdjustHandles="1" noChangeArrowheads="1" noChangeShapeType="1" noTextEdit="1"/>
              </p:cNvSpPr>
              <p:nvPr>
                <p:ph sz="quarter" idx="13"/>
              </p:nvPr>
            </p:nvSpPr>
            <p:spPr>
              <a:xfrm>
                <a:off x="203199" y="763013"/>
                <a:ext cx="6972301" cy="5904488"/>
              </a:xfrm>
              <a:blipFill>
                <a:blip r:embed="rId3"/>
                <a:stretch>
                  <a:fillRect l="-1573" t="-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68A1792-5968-C476-9D2C-5A765B56B88D}"/>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5</a:t>
            </a:fld>
            <a:endParaRPr lang="en-US" dirty="0"/>
          </a:p>
        </p:txBody>
      </p:sp>
      <p:sp>
        <p:nvSpPr>
          <p:cNvPr id="5" name="Footer Placeholder 4">
            <a:extLst>
              <a:ext uri="{FF2B5EF4-FFF2-40B4-BE49-F238E27FC236}">
                <a16:creationId xmlns:a16="http://schemas.microsoft.com/office/drawing/2014/main" id="{1C599BAC-82D6-84E6-56FB-821F7EBA8474}"/>
              </a:ext>
            </a:extLst>
          </p:cNvPr>
          <p:cNvSpPr>
            <a:spLocks noGrp="1"/>
          </p:cNvSpPr>
          <p:nvPr>
            <p:ph type="ftr" sz="quarter" idx="3"/>
          </p:nvPr>
        </p:nvSpPr>
        <p:spPr/>
        <p:txBody>
          <a:bodyPr/>
          <a:lstStyle/>
          <a:p>
            <a:pPr algn="ctr"/>
            <a:endParaRPr lang="en-US" dirty="0">
              <a:solidFill>
                <a:srgbClr val="FF0000"/>
              </a:solidFill>
            </a:endParaRPr>
          </a:p>
        </p:txBody>
      </p:sp>
      <p:pic>
        <p:nvPicPr>
          <p:cNvPr id="6" name="Picture 5">
            <a:extLst>
              <a:ext uri="{FF2B5EF4-FFF2-40B4-BE49-F238E27FC236}">
                <a16:creationId xmlns:a16="http://schemas.microsoft.com/office/drawing/2014/main" id="{8C3B651B-5CCA-2148-B29B-805942ABF75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9955" t="49981" r="1162" b="30323"/>
          <a:stretch/>
        </p:blipFill>
        <p:spPr>
          <a:xfrm>
            <a:off x="7297613" y="1303890"/>
            <a:ext cx="4691188" cy="4139760"/>
          </a:xfrm>
          <a:prstGeom prst="rect">
            <a:avLst/>
          </a:prstGeom>
          <a:ln w="12700">
            <a:solidFill>
              <a:schemeClr val="tx1"/>
            </a:solidFill>
          </a:ln>
          <a:effectLst>
            <a:outerShdw blurRad="50800" dist="38100" dir="2700000" algn="tl" rotWithShape="0">
              <a:prstClr val="black">
                <a:alpha val="40000"/>
              </a:prstClr>
            </a:outerShdw>
          </a:effectLst>
        </p:spPr>
      </p:pic>
      <p:sp>
        <p:nvSpPr>
          <p:cNvPr id="7" name="Down Arrow 5">
            <a:extLst>
              <a:ext uri="{FF2B5EF4-FFF2-40B4-BE49-F238E27FC236}">
                <a16:creationId xmlns:a16="http://schemas.microsoft.com/office/drawing/2014/main" id="{824AA7E2-3371-7049-AC64-CA2D05738904}"/>
              </a:ext>
            </a:extLst>
          </p:cNvPr>
          <p:cNvSpPr/>
          <p:nvPr/>
        </p:nvSpPr>
        <p:spPr>
          <a:xfrm rot="18494553">
            <a:off x="11217621" y="4496720"/>
            <a:ext cx="304800" cy="6096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7220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C4B1-2547-A486-C0E6-D0A5C07927B6}"/>
              </a:ext>
            </a:extLst>
          </p:cNvPr>
          <p:cNvSpPr>
            <a:spLocks noGrp="1"/>
          </p:cNvSpPr>
          <p:nvPr>
            <p:ph type="title"/>
          </p:nvPr>
        </p:nvSpPr>
        <p:spPr/>
        <p:txBody>
          <a:bodyPr/>
          <a:lstStyle/>
          <a:p>
            <a:r>
              <a:rPr lang="en-US" dirty="0"/>
              <a:t>DPLR</a:t>
            </a:r>
            <a:r>
              <a:rPr lang="en-US" baseline="0" dirty="0"/>
              <a:t> Reimplementation History</a:t>
            </a:r>
            <a:endParaRPr lang="en-US" dirty="0"/>
          </a:p>
        </p:txBody>
      </p:sp>
      <p:sp>
        <p:nvSpPr>
          <p:cNvPr id="3" name="Content Placeholder 2">
            <a:extLst>
              <a:ext uri="{FF2B5EF4-FFF2-40B4-BE49-F238E27FC236}">
                <a16:creationId xmlns:a16="http://schemas.microsoft.com/office/drawing/2014/main" id="{D53C739E-7D26-7F23-31F1-C8F3EF880DBE}"/>
              </a:ext>
            </a:extLst>
          </p:cNvPr>
          <p:cNvSpPr>
            <a:spLocks noGrp="1"/>
          </p:cNvSpPr>
          <p:nvPr>
            <p:ph sz="quarter" idx="13"/>
          </p:nvPr>
        </p:nvSpPr>
        <p:spPr>
          <a:xfrm>
            <a:off x="203200" y="881546"/>
            <a:ext cx="10972800" cy="5889812"/>
          </a:xfrm>
        </p:spPr>
        <p:txBody>
          <a:bodyPr>
            <a:normAutofit fontScale="92500" lnSpcReduction="10000"/>
          </a:bodyPr>
          <a:lstStyle/>
          <a:p>
            <a:r>
              <a:rPr lang="en-US" dirty="0"/>
              <a:t>Started modifying the DPLR code in 2014</a:t>
            </a:r>
          </a:p>
          <a:p>
            <a:pPr lvl="1"/>
            <a:r>
              <a:rPr lang="en-US" dirty="0"/>
              <a:t>Identified and corrected numerical instabilities</a:t>
            </a:r>
          </a:p>
          <a:p>
            <a:pPr lvl="1"/>
            <a:r>
              <a:rPr lang="en-US" dirty="0"/>
              <a:t>Added transition modeling capability (e.g., SST-</a:t>
            </a:r>
            <a:r>
              <a:rPr lang="en-US" dirty="0">
                <a:latin typeface="Symbol" panose="05050102010706020507" pitchFamily="18" charset="2"/>
              </a:rPr>
              <a:t>g</a:t>
            </a:r>
            <a:r>
              <a:rPr lang="en-US" dirty="0"/>
              <a:t>-Re</a:t>
            </a:r>
            <a:r>
              <a:rPr lang="en-US" baseline="-25000" dirty="0">
                <a:latin typeface="Symbol" panose="05050102010706020507" pitchFamily="18" charset="2"/>
                <a:sym typeface="Symbol" panose="05050102010706020507" pitchFamily="18" charset="2"/>
              </a:rPr>
              <a:t></a:t>
            </a:r>
            <a:r>
              <a:rPr lang="en-US" dirty="0">
                <a:sym typeface="Symbol" panose="05050102010706020507" pitchFamily="18" charset="2"/>
              </a:rPr>
              <a:t>)</a:t>
            </a:r>
            <a:endParaRPr lang="en-US" dirty="0"/>
          </a:p>
          <a:p>
            <a:pPr lvl="1"/>
            <a:r>
              <a:rPr lang="en-US" dirty="0"/>
              <a:t>Improved robustness of build system</a:t>
            </a:r>
          </a:p>
          <a:p>
            <a:r>
              <a:rPr lang="en-US" dirty="0"/>
              <a:t>DPLR can be difficult to read</a:t>
            </a:r>
          </a:p>
          <a:p>
            <a:pPr lvl="1"/>
            <a:r>
              <a:rPr lang="en-US" dirty="0"/>
              <a:t>Officially Fortran 90 but more closely aligned with Fortran 77</a:t>
            </a:r>
          </a:p>
          <a:p>
            <a:pPr lvl="1"/>
            <a:r>
              <a:rPr lang="en-US" dirty="0"/>
              <a:t>Data dependencies are difficult to trace</a:t>
            </a:r>
          </a:p>
          <a:p>
            <a:pPr lvl="2"/>
            <a:r>
              <a:rPr lang="en-US" dirty="0"/>
              <a:t>Fortran 90 modules used for global variables but not code</a:t>
            </a:r>
          </a:p>
          <a:p>
            <a:pPr lvl="2"/>
            <a:r>
              <a:rPr lang="en-US" dirty="0"/>
              <a:t>No </a:t>
            </a:r>
            <a:r>
              <a:rPr lang="en-US" b="1" dirty="0"/>
              <a:t>intent</a:t>
            </a:r>
            <a:r>
              <a:rPr lang="en-US" dirty="0"/>
              <a:t> statements</a:t>
            </a:r>
          </a:p>
          <a:p>
            <a:pPr marL="320040" lvl="1" indent="0">
              <a:buNone/>
            </a:pPr>
            <a:endParaRPr lang="en-US" sz="1300" dirty="0"/>
          </a:p>
          <a:p>
            <a:r>
              <a:rPr lang="en-US" dirty="0"/>
              <a:t>2014 federal furlough required DPLR work stoppage…</a:t>
            </a:r>
          </a:p>
          <a:p>
            <a:r>
              <a:rPr lang="en-US" dirty="0"/>
              <a:t>…but, an enrolled Ph.D. student could reorganize the code without violating the Federal Anti-Deficiency Act…</a:t>
            </a:r>
          </a:p>
        </p:txBody>
      </p:sp>
      <p:sp>
        <p:nvSpPr>
          <p:cNvPr id="4" name="Slide Number Placeholder 3">
            <a:extLst>
              <a:ext uri="{FF2B5EF4-FFF2-40B4-BE49-F238E27FC236}">
                <a16:creationId xmlns:a16="http://schemas.microsoft.com/office/drawing/2014/main" id="{82C893CF-1DF2-FB32-10AF-C40EDAA5161B}"/>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6</a:t>
            </a:fld>
            <a:endParaRPr lang="en-US" dirty="0"/>
          </a:p>
        </p:txBody>
      </p:sp>
      <p:sp>
        <p:nvSpPr>
          <p:cNvPr id="5" name="Footer Placeholder 4">
            <a:extLst>
              <a:ext uri="{FF2B5EF4-FFF2-40B4-BE49-F238E27FC236}">
                <a16:creationId xmlns:a16="http://schemas.microsoft.com/office/drawing/2014/main" id="{5DEAAFAD-DC1B-F21C-7913-4AA62E61A72B}"/>
              </a:ext>
            </a:extLst>
          </p:cNvPr>
          <p:cNvSpPr>
            <a:spLocks noGrp="1"/>
          </p:cNvSpPr>
          <p:nvPr>
            <p:ph type="ftr" sz="quarter" idx="3"/>
          </p:nvPr>
        </p:nvSpPr>
        <p:spPr/>
        <p:txBody>
          <a:bodyPr/>
          <a:lstStyle/>
          <a:p>
            <a:pPr algn="ctr"/>
            <a:endParaRPr lang="en-US" dirty="0">
              <a:solidFill>
                <a:srgbClr val="FF0000"/>
              </a:solidFill>
            </a:endParaRPr>
          </a:p>
        </p:txBody>
      </p:sp>
    </p:spTree>
    <p:extLst>
      <p:ext uri="{BB962C8B-B14F-4D97-AF65-F5344CB8AC3E}">
        <p14:creationId xmlns:p14="http://schemas.microsoft.com/office/powerpoint/2010/main" val="69012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61F6A-0EDD-0790-5A96-DA210AD36698}"/>
              </a:ext>
            </a:extLst>
          </p:cNvPr>
          <p:cNvSpPr>
            <a:spLocks noGrp="1"/>
          </p:cNvSpPr>
          <p:nvPr>
            <p:ph type="title"/>
          </p:nvPr>
        </p:nvSpPr>
        <p:spPr/>
        <p:txBody>
          <a:bodyPr/>
          <a:lstStyle/>
          <a:p>
            <a:r>
              <a:rPr lang="en-US" dirty="0"/>
              <a:t>Summary of DPLR Code Reimplementation</a:t>
            </a:r>
          </a:p>
        </p:txBody>
      </p:sp>
      <p:sp>
        <p:nvSpPr>
          <p:cNvPr id="5" name="Content Placeholder 4">
            <a:extLst>
              <a:ext uri="{FF2B5EF4-FFF2-40B4-BE49-F238E27FC236}">
                <a16:creationId xmlns:a16="http://schemas.microsoft.com/office/drawing/2014/main" id="{47F44DE5-A362-537E-F0E7-DBEADFE9440D}"/>
              </a:ext>
            </a:extLst>
          </p:cNvPr>
          <p:cNvSpPr>
            <a:spLocks noGrp="1"/>
          </p:cNvSpPr>
          <p:nvPr>
            <p:ph sz="quarter" idx="13"/>
          </p:nvPr>
        </p:nvSpPr>
        <p:spPr>
          <a:xfrm>
            <a:off x="203200" y="851646"/>
            <a:ext cx="11455400" cy="6060140"/>
          </a:xfrm>
        </p:spPr>
        <p:txBody>
          <a:bodyPr>
            <a:normAutofit fontScale="85000" lnSpcReduction="20000"/>
          </a:bodyPr>
          <a:lstStyle/>
          <a:p>
            <a:pPr marL="502920" indent="-502920">
              <a:buFont typeface="+mj-lt"/>
              <a:buAutoNum type="arabicPeriod"/>
            </a:pPr>
            <a:r>
              <a:rPr lang="en-US" dirty="0"/>
              <a:t>Utilized Fortran 2008 conventions (modules, derived types, etc.)</a:t>
            </a:r>
          </a:p>
          <a:p>
            <a:pPr marL="502920" indent="-502920">
              <a:buFont typeface="+mj-lt"/>
              <a:buAutoNum type="arabicPeriod"/>
            </a:pPr>
            <a:r>
              <a:rPr lang="en-US" dirty="0"/>
              <a:t>Removed duplicate code – “Don’t Repeat Yourself” [Hunt (2000)]</a:t>
            </a:r>
          </a:p>
          <a:p>
            <a:pPr lvl="1"/>
            <a:r>
              <a:rPr lang="en-US" dirty="0"/>
              <a:t>2D and 3D solvers combined into a single universal solver</a:t>
            </a:r>
          </a:p>
          <a:p>
            <a:pPr lvl="1"/>
            <a:r>
              <a:rPr lang="en-US" dirty="0"/>
              <a:t>Code organized into modules, Modules organized into libraries, etc.</a:t>
            </a:r>
          </a:p>
          <a:p>
            <a:pPr marL="502920" indent="-502920">
              <a:buFont typeface="+mj-lt"/>
              <a:buAutoNum type="arabicPeriod"/>
            </a:pPr>
            <a:r>
              <a:rPr lang="en-US" dirty="0"/>
              <a:t>Incorporated standard numerical libraries (e.g., LAPACK)</a:t>
            </a:r>
          </a:p>
          <a:p>
            <a:pPr marL="502920" indent="-502920">
              <a:buFont typeface="+mj-lt"/>
              <a:buAutoNum type="arabicPeriod"/>
            </a:pPr>
            <a:r>
              <a:rPr lang="en-US" dirty="0"/>
              <a:t>Corrected tangential viscous gradients at edge/corner ghost cells</a:t>
            </a:r>
          </a:p>
          <a:p>
            <a:pPr marL="502920" lvl="0" indent="-502920">
              <a:buFont typeface="+mj-lt"/>
              <a:buAutoNum type="arabicPeriod"/>
            </a:pPr>
            <a:r>
              <a:rPr lang="en-US" dirty="0"/>
              <a:t>Implemented </a:t>
            </a:r>
            <a:r>
              <a:rPr lang="en-US" dirty="0" err="1"/>
              <a:t>kd</a:t>
            </a:r>
            <a:r>
              <a:rPr lang="en-US" dirty="0"/>
              <a:t>-tree to accelerate:</a:t>
            </a:r>
          </a:p>
          <a:p>
            <a:pPr marL="685800" lvl="1"/>
            <a:r>
              <a:rPr lang="en-US" dirty="0"/>
              <a:t>Computation of distance to nearest wall</a:t>
            </a:r>
          </a:p>
          <a:p>
            <a:pPr marL="685800" lvl="1"/>
            <a:r>
              <a:rPr lang="en-US" dirty="0"/>
              <a:t>Preprocessor interface detection</a:t>
            </a:r>
          </a:p>
          <a:p>
            <a:pPr marL="502920" indent="-502920">
              <a:buFont typeface="+mj-lt"/>
              <a:buAutoNum type="arabicPeriod"/>
            </a:pPr>
            <a:r>
              <a:rPr lang="en-US" dirty="0"/>
              <a:t>Implemented lagged communications across DPLR line boundaries</a:t>
            </a:r>
          </a:p>
          <a:p>
            <a:pPr marL="502920" indent="-502920">
              <a:buFont typeface="+mj-lt"/>
              <a:buAutoNum type="arabicPeriod"/>
            </a:pPr>
            <a:r>
              <a:rPr lang="en-US" dirty="0"/>
              <a:t>Reorganized turbulence model subsystem into modular library</a:t>
            </a:r>
          </a:p>
          <a:p>
            <a:pPr marL="502920" indent="-502920">
              <a:buFont typeface="+mj-lt"/>
              <a:buAutoNum type="arabicPeriod"/>
            </a:pPr>
            <a:r>
              <a:rPr lang="en-US" sz="2400" dirty="0"/>
              <a:t>Accelerated Jacobian computations by storing modal internal energies</a:t>
            </a:r>
          </a:p>
          <a:p>
            <a:pPr marL="502920" indent="-502920">
              <a:buFont typeface="+mj-lt"/>
              <a:buAutoNum type="arabicPeriod"/>
            </a:pPr>
            <a:r>
              <a:rPr lang="en-US" sz="2400" dirty="0"/>
              <a:t>Corrected MUSCL stencil implementation near viscous walls</a:t>
            </a:r>
          </a:p>
          <a:p>
            <a:pPr marL="502920" indent="-502920">
              <a:buFont typeface="+mj-lt"/>
              <a:buAutoNum type="arabicPeriod"/>
            </a:pPr>
            <a:r>
              <a:rPr lang="en-US" sz="2400" dirty="0"/>
              <a:t>Added mass flux-based subsonic nozzle inlet boundary condition</a:t>
            </a:r>
          </a:p>
          <a:p>
            <a:pPr marL="502920" indent="-502920">
              <a:buFont typeface="+mj-lt"/>
              <a:buAutoNum type="arabicPeriod"/>
            </a:pPr>
            <a:r>
              <a:rPr lang="en-US" sz="2400" dirty="0"/>
              <a:t>Added subsonic nozzle initial condition to accelerate solutions</a:t>
            </a:r>
          </a:p>
        </p:txBody>
      </p:sp>
      <p:sp>
        <p:nvSpPr>
          <p:cNvPr id="3" name="Slide Number Placeholder 2">
            <a:extLst>
              <a:ext uri="{FF2B5EF4-FFF2-40B4-BE49-F238E27FC236}">
                <a16:creationId xmlns:a16="http://schemas.microsoft.com/office/drawing/2014/main" id="{966FF685-1B3C-7796-6A6D-2A4E29DFFDF0}"/>
              </a:ext>
            </a:extLst>
          </p:cNvPr>
          <p:cNvSpPr>
            <a:spLocks noGrp="1"/>
          </p:cNvSpPr>
          <p:nvPr>
            <p:ph type="sldNum" sz="quarter" idx="16"/>
          </p:nvPr>
        </p:nvSpPr>
        <p:spPr/>
        <p:txBody>
          <a:bodyPr/>
          <a:lstStyle/>
          <a:p>
            <a:fld id="{BAC68631-49B9-46F1-A148-37BD30A9C690}" type="slidenum">
              <a:rPr lang="en-US" smtClean="0"/>
              <a:pPr/>
              <a:t>7</a:t>
            </a:fld>
            <a:endParaRPr lang="en-US" dirty="0"/>
          </a:p>
        </p:txBody>
      </p:sp>
    </p:spTree>
    <p:extLst>
      <p:ext uri="{BB962C8B-B14F-4D97-AF65-F5344CB8AC3E}">
        <p14:creationId xmlns:p14="http://schemas.microsoft.com/office/powerpoint/2010/main" val="38905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xEl>
                                              <p:pRg st="4" end="4"/>
                                            </p:txEl>
                                          </p:spTgt>
                                        </p:tgtEl>
                                        <p:attrNameLst>
                                          <p:attrName>style.opacity</p:attrName>
                                        </p:attrNameLst>
                                      </p:cBhvr>
                                      <p:to>
                                        <p:strVal val="0.25"/>
                                      </p:to>
                                    </p:set>
                                    <p:animEffect filter="image" prLst="opacity: 0.25">
                                      <p:cBhvr rctx="IE">
                                        <p:cTn id="7" dur="indefinite"/>
                                        <p:tgtEl>
                                          <p:spTgt spid="5">
                                            <p:txEl>
                                              <p:pRg st="4" end="4"/>
                                            </p:txEl>
                                          </p:spTgt>
                                        </p:tgtEl>
                                      </p:cBhvr>
                                    </p:animEffect>
                                  </p:childTnLst>
                                </p:cTn>
                              </p:par>
                              <p:par>
                                <p:cTn id="8" presetID="9" presetClass="emph" presetSubtype="0" nodeType="withEffect">
                                  <p:stCondLst>
                                    <p:cond delay="0"/>
                                  </p:stCondLst>
                                  <p:childTnLst>
                                    <p:set>
                                      <p:cBhvr>
                                        <p:cTn id="9" dur="indefinite"/>
                                        <p:tgtEl>
                                          <p:spTgt spid="5">
                                            <p:txEl>
                                              <p:pRg st="1" end="1"/>
                                            </p:txEl>
                                          </p:spTgt>
                                        </p:tgtEl>
                                        <p:attrNameLst>
                                          <p:attrName>style.opacity</p:attrName>
                                        </p:attrNameLst>
                                      </p:cBhvr>
                                      <p:to>
                                        <p:strVal val="0.25"/>
                                      </p:to>
                                    </p:set>
                                    <p:animEffect filter="image" prLst="opacity: 0.25">
                                      <p:cBhvr rctx="IE">
                                        <p:cTn id="10" dur="indefinite"/>
                                        <p:tgtEl>
                                          <p:spTgt spid="5">
                                            <p:txEl>
                                              <p:pRg st="1" end="1"/>
                                            </p:txEl>
                                          </p:spTgt>
                                        </p:tgtEl>
                                      </p:cBhvr>
                                    </p:animEffect>
                                  </p:childTnLst>
                                </p:cTn>
                              </p:par>
                              <p:par>
                                <p:cTn id="11" presetID="9" presetClass="emph" presetSubtype="0" nodeType="withEffect">
                                  <p:stCondLst>
                                    <p:cond delay="0"/>
                                  </p:stCondLst>
                                  <p:childTnLst>
                                    <p:set>
                                      <p:cBhvr>
                                        <p:cTn id="12" dur="indefinite"/>
                                        <p:tgtEl>
                                          <p:spTgt spid="5">
                                            <p:txEl>
                                              <p:pRg st="2" end="2"/>
                                            </p:txEl>
                                          </p:spTgt>
                                        </p:tgtEl>
                                        <p:attrNameLst>
                                          <p:attrName>style.opacity</p:attrName>
                                        </p:attrNameLst>
                                      </p:cBhvr>
                                      <p:to>
                                        <p:strVal val="0.25"/>
                                      </p:to>
                                    </p:set>
                                    <p:animEffect filter="image" prLst="opacity: 0.25">
                                      <p:cBhvr rctx="IE">
                                        <p:cTn id="13" dur="indefinite"/>
                                        <p:tgtEl>
                                          <p:spTgt spid="5">
                                            <p:txEl>
                                              <p:pRg st="2" end="2"/>
                                            </p:txEl>
                                          </p:spTgt>
                                        </p:tgtEl>
                                      </p:cBhvr>
                                    </p:animEffect>
                                  </p:childTnLst>
                                </p:cTn>
                              </p:par>
                              <p:par>
                                <p:cTn id="14" presetID="9" presetClass="emph" presetSubtype="0" nodeType="withEffect">
                                  <p:stCondLst>
                                    <p:cond delay="0"/>
                                  </p:stCondLst>
                                  <p:childTnLst>
                                    <p:set>
                                      <p:cBhvr>
                                        <p:cTn id="15" dur="indefinite"/>
                                        <p:tgtEl>
                                          <p:spTgt spid="5">
                                            <p:txEl>
                                              <p:pRg st="3" end="3"/>
                                            </p:txEl>
                                          </p:spTgt>
                                        </p:tgtEl>
                                        <p:attrNameLst>
                                          <p:attrName>style.opacity</p:attrName>
                                        </p:attrNameLst>
                                      </p:cBhvr>
                                      <p:to>
                                        <p:strVal val="0.25"/>
                                      </p:to>
                                    </p:set>
                                    <p:animEffect filter="image" prLst="opacity: 0.25">
                                      <p:cBhvr rctx="IE">
                                        <p:cTn id="16" dur="indefinite"/>
                                        <p:tgtEl>
                                          <p:spTgt spid="5">
                                            <p:txEl>
                                              <p:pRg st="3" end="3"/>
                                            </p:txEl>
                                          </p:spTgt>
                                        </p:tgtEl>
                                      </p:cBhvr>
                                    </p:animEffect>
                                  </p:childTnLst>
                                </p:cTn>
                              </p:par>
                              <p:par>
                                <p:cTn id="17" presetID="9" presetClass="emph" presetSubtype="0" nodeType="withEffect">
                                  <p:stCondLst>
                                    <p:cond delay="0"/>
                                  </p:stCondLst>
                                  <p:childTnLst>
                                    <p:set>
                                      <p:cBhvr>
                                        <p:cTn id="18" dur="indefinite"/>
                                        <p:tgtEl>
                                          <p:spTgt spid="5">
                                            <p:txEl>
                                              <p:pRg st="11" end="11"/>
                                            </p:txEl>
                                          </p:spTgt>
                                        </p:tgtEl>
                                        <p:attrNameLst>
                                          <p:attrName>style.opacity</p:attrName>
                                        </p:attrNameLst>
                                      </p:cBhvr>
                                      <p:to>
                                        <p:strVal val="0.25"/>
                                      </p:to>
                                    </p:set>
                                    <p:animEffect filter="image" prLst="opacity: 0.25">
                                      <p:cBhvr rctx="IE">
                                        <p:cTn id="19" dur="indefinite"/>
                                        <p:tgtEl>
                                          <p:spTgt spid="5">
                                            <p:txEl>
                                              <p:pRg st="11" end="11"/>
                                            </p:txEl>
                                          </p:spTgt>
                                        </p:tgtEl>
                                      </p:cBhvr>
                                    </p:animEffect>
                                  </p:childTnLst>
                                </p:cTn>
                              </p:par>
                              <p:par>
                                <p:cTn id="20" presetID="9" presetClass="emph" presetSubtype="0" nodeType="withEffect">
                                  <p:stCondLst>
                                    <p:cond delay="0"/>
                                  </p:stCondLst>
                                  <p:childTnLst>
                                    <p:set>
                                      <p:cBhvr>
                                        <p:cTn id="21" dur="indefinite"/>
                                        <p:tgtEl>
                                          <p:spTgt spid="5">
                                            <p:txEl>
                                              <p:pRg st="10" end="10"/>
                                            </p:txEl>
                                          </p:spTgt>
                                        </p:tgtEl>
                                        <p:attrNameLst>
                                          <p:attrName>style.opacity</p:attrName>
                                        </p:attrNameLst>
                                      </p:cBhvr>
                                      <p:to>
                                        <p:strVal val="0.25"/>
                                      </p:to>
                                    </p:set>
                                    <p:animEffect filter="image" prLst="opacity: 0.25">
                                      <p:cBhvr rctx="IE">
                                        <p:cTn id="22" dur="indefinite"/>
                                        <p:tgtEl>
                                          <p:spTgt spid="5">
                                            <p:txEl>
                                              <p:pRg st="10" end="10"/>
                                            </p:txEl>
                                          </p:spTgt>
                                        </p:tgtEl>
                                      </p:cBhvr>
                                    </p:animEffect>
                                  </p:childTnLst>
                                </p:cTn>
                              </p:par>
                              <p:par>
                                <p:cTn id="23" presetID="9" presetClass="emph" presetSubtype="0" nodeType="withEffect">
                                  <p:stCondLst>
                                    <p:cond delay="0"/>
                                  </p:stCondLst>
                                  <p:childTnLst>
                                    <p:set>
                                      <p:cBhvr>
                                        <p:cTn id="24" dur="indefinite"/>
                                        <p:tgtEl>
                                          <p:spTgt spid="5">
                                            <p:txEl>
                                              <p:pRg st="13" end="13"/>
                                            </p:txEl>
                                          </p:spTgt>
                                        </p:tgtEl>
                                        <p:attrNameLst>
                                          <p:attrName>style.opacity</p:attrName>
                                        </p:attrNameLst>
                                      </p:cBhvr>
                                      <p:to>
                                        <p:strVal val="0.25"/>
                                      </p:to>
                                    </p:set>
                                    <p:animEffect filter="image" prLst="opacity: 0.25">
                                      <p:cBhvr rctx="IE">
                                        <p:cTn id="25" dur="indefinite"/>
                                        <p:tgtEl>
                                          <p:spTgt spid="5">
                                            <p:txEl>
                                              <p:pRg st="13" end="13"/>
                                            </p:txEl>
                                          </p:spTgt>
                                        </p:tgtEl>
                                      </p:cBhvr>
                                    </p:animEffect>
                                  </p:childTnLst>
                                </p:cTn>
                              </p:par>
                              <p:par>
                                <p:cTn id="26" presetID="9" presetClass="emph" presetSubtype="0" nodeType="withEffect">
                                  <p:stCondLst>
                                    <p:cond delay="0"/>
                                  </p:stCondLst>
                                  <p:childTnLst>
                                    <p:set>
                                      <p:cBhvr>
                                        <p:cTn id="27" dur="indefinite"/>
                                        <p:tgtEl>
                                          <p:spTgt spid="5">
                                            <p:txEl>
                                              <p:pRg st="12" end="12"/>
                                            </p:txEl>
                                          </p:spTgt>
                                        </p:tgtEl>
                                        <p:attrNameLst>
                                          <p:attrName>style.opacity</p:attrName>
                                        </p:attrNameLst>
                                      </p:cBhvr>
                                      <p:to>
                                        <p:strVal val="0.25"/>
                                      </p:to>
                                    </p:set>
                                    <p:animEffect filter="image" prLst="opacity: 0.25">
                                      <p:cBhvr rctx="IE">
                                        <p:cTn id="28" dur="indefinite"/>
                                        <p:tgtEl>
                                          <p:spTgt spid="5">
                                            <p:txEl>
                                              <p:pRg st="12" end="12"/>
                                            </p:txEl>
                                          </p:spTgt>
                                        </p:tgtEl>
                                      </p:cBhvr>
                                    </p:animEffect>
                                  </p:childTnLst>
                                </p:cTn>
                              </p:par>
                              <p:par>
                                <p:cTn id="29" presetID="9" presetClass="emph" presetSubtype="0" nodeType="withEffect">
                                  <p:stCondLst>
                                    <p:cond delay="0"/>
                                  </p:stCondLst>
                                  <p:childTnLst>
                                    <p:set>
                                      <p:cBhvr>
                                        <p:cTn id="30" dur="indefinite"/>
                                        <p:tgtEl>
                                          <p:spTgt spid="5">
                                            <p:txEl>
                                              <p:pRg st="14" end="14"/>
                                            </p:txEl>
                                          </p:spTgt>
                                        </p:tgtEl>
                                        <p:attrNameLst>
                                          <p:attrName>style.opacity</p:attrName>
                                        </p:attrNameLst>
                                      </p:cBhvr>
                                      <p:to>
                                        <p:strVal val="0.25"/>
                                      </p:to>
                                    </p:set>
                                    <p:animEffect filter="image" prLst="opacity: 0.25">
                                      <p:cBhvr rctx="IE">
                                        <p:cTn id="31" dur="indefinite"/>
                                        <p:tgtEl>
                                          <p:spTgt spid="5">
                                            <p:txEl>
                                              <p:pRg st="14" end="14"/>
                                            </p:txEl>
                                          </p:spTgt>
                                        </p:tgtEl>
                                      </p:cBhvr>
                                    </p:animEffect>
                                  </p:childTnLst>
                                </p:cTn>
                              </p:par>
                              <p:par>
                                <p:cTn id="32" presetID="9" presetClass="emph" presetSubtype="0" nodeType="withEffect">
                                  <p:stCondLst>
                                    <p:cond delay="0"/>
                                  </p:stCondLst>
                                  <p:childTnLst>
                                    <p:set>
                                      <p:cBhvr>
                                        <p:cTn id="33" dur="indefinite"/>
                                        <p:tgtEl>
                                          <p:spTgt spid="5">
                                            <p:txEl>
                                              <p:pRg st="6" end="6"/>
                                            </p:txEl>
                                          </p:spTgt>
                                        </p:tgtEl>
                                        <p:attrNameLst>
                                          <p:attrName>style.opacity</p:attrName>
                                        </p:attrNameLst>
                                      </p:cBhvr>
                                      <p:to>
                                        <p:strVal val="0.25"/>
                                      </p:to>
                                    </p:set>
                                    <p:animEffect filter="image" prLst="opacity: 0.25">
                                      <p:cBhvr rctx="IE">
                                        <p:cTn id="34" dur="indefinite"/>
                                        <p:tgtEl>
                                          <p:spTgt spid="5">
                                            <p:txEl>
                                              <p:pRg st="6" end="6"/>
                                            </p:txEl>
                                          </p:spTgt>
                                        </p:tgtEl>
                                      </p:cBhvr>
                                    </p:animEffect>
                                  </p:childTnLst>
                                </p:cTn>
                              </p:par>
                              <p:par>
                                <p:cTn id="35" presetID="9" presetClass="emph" presetSubtype="0" nodeType="withEffect">
                                  <p:stCondLst>
                                    <p:cond delay="0"/>
                                  </p:stCondLst>
                                  <p:childTnLst>
                                    <p:set>
                                      <p:cBhvr>
                                        <p:cTn id="36" dur="indefinite"/>
                                        <p:tgtEl>
                                          <p:spTgt spid="5">
                                            <p:txEl>
                                              <p:pRg st="7" end="7"/>
                                            </p:txEl>
                                          </p:spTgt>
                                        </p:tgtEl>
                                        <p:attrNameLst>
                                          <p:attrName>style.opacity</p:attrName>
                                        </p:attrNameLst>
                                      </p:cBhvr>
                                      <p:to>
                                        <p:strVal val="0.25"/>
                                      </p:to>
                                    </p:set>
                                    <p:animEffect filter="image" prLst="opacity: 0.25">
                                      <p:cBhvr rctx="IE">
                                        <p:cTn id="37" dur="indefinite"/>
                                        <p:tgtEl>
                                          <p:spTgt spid="5">
                                            <p:txEl>
                                              <p:pRg st="7" end="7"/>
                                            </p:txEl>
                                          </p:spTgt>
                                        </p:tgtEl>
                                      </p:cBhvr>
                                    </p:animEffect>
                                  </p:childTnLst>
                                </p:cTn>
                              </p:par>
                              <p:par>
                                <p:cTn id="38" presetID="9" presetClass="emph" presetSubtype="0" nodeType="withEffect">
                                  <p:stCondLst>
                                    <p:cond delay="0"/>
                                  </p:stCondLst>
                                  <p:childTnLst>
                                    <p:set>
                                      <p:cBhvr>
                                        <p:cTn id="39" dur="indefinite"/>
                                        <p:tgtEl>
                                          <p:spTgt spid="5">
                                            <p:txEl>
                                              <p:pRg st="8" end="8"/>
                                            </p:txEl>
                                          </p:spTgt>
                                        </p:tgtEl>
                                        <p:attrNameLst>
                                          <p:attrName>style.opacity</p:attrName>
                                        </p:attrNameLst>
                                      </p:cBhvr>
                                      <p:to>
                                        <p:strVal val="0.25"/>
                                      </p:to>
                                    </p:set>
                                    <p:animEffect filter="image" prLst="opacity: 0.25">
                                      <p:cBhvr rctx="IE">
                                        <p:cTn id="40" dur="indefinite"/>
                                        <p:tgtEl>
                                          <p:spTgt spid="5">
                                            <p:txEl>
                                              <p:pRg st="8" end="8"/>
                                            </p:txEl>
                                          </p:spTgt>
                                        </p:tgtEl>
                                      </p:cBhvr>
                                    </p:animEffect>
                                  </p:childTnLst>
                                </p:cTn>
                              </p:par>
                              <p:par>
                                <p:cTn id="41" presetID="9" presetClass="emph" presetSubtype="0" nodeType="withEffect">
                                  <p:stCondLst>
                                    <p:cond delay="0"/>
                                  </p:stCondLst>
                                  <p:childTnLst>
                                    <p:set>
                                      <p:cBhvr>
                                        <p:cTn id="42" dur="indefinite"/>
                                        <p:tgtEl>
                                          <p:spTgt spid="5">
                                            <p:txEl>
                                              <p:pRg st="9" end="9"/>
                                            </p:txEl>
                                          </p:spTgt>
                                        </p:tgtEl>
                                        <p:attrNameLst>
                                          <p:attrName>style.opacity</p:attrName>
                                        </p:attrNameLst>
                                      </p:cBhvr>
                                      <p:to>
                                        <p:strVal val="0.25"/>
                                      </p:to>
                                    </p:set>
                                    <p:animEffect filter="image" prLst="opacity: 0.25">
                                      <p:cBhvr rctx="IE">
                                        <p:cTn id="43" dur="indefinite"/>
                                        <p:tgtEl>
                                          <p:spTgt spid="5">
                                            <p:txEl>
                                              <p:pRg st="9" end="9"/>
                                            </p:txEl>
                                          </p:spTgt>
                                        </p:tgtEl>
                                      </p:cBhvr>
                                    </p:animEffect>
                                  </p:childTnLst>
                                </p:cTn>
                              </p:par>
                              <p:par>
                                <p:cTn id="44" presetID="9" presetClass="emph" presetSubtype="0" nodeType="withEffect">
                                  <p:stCondLst>
                                    <p:cond delay="0"/>
                                  </p:stCondLst>
                                  <p:childTnLst>
                                    <p:set>
                                      <p:cBhvr>
                                        <p:cTn id="45" dur="indefinite"/>
                                        <p:tgtEl>
                                          <p:spTgt spid="5">
                                            <p:txEl>
                                              <p:pRg st="5" end="5"/>
                                            </p:txEl>
                                          </p:spTgt>
                                        </p:tgtEl>
                                        <p:attrNameLst>
                                          <p:attrName>style.opacity</p:attrName>
                                        </p:attrNameLst>
                                      </p:cBhvr>
                                      <p:to>
                                        <p:strVal val="0.25"/>
                                      </p:to>
                                    </p:set>
                                    <p:animEffect filter="image" prLst="opacity: 0.25">
                                      <p:cBhvr rctx="IE">
                                        <p:cTn id="46" dur="indefinite"/>
                                        <p:tgtEl>
                                          <p:spTgt spid="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p:cTn id="50" dur="indefinite"/>
                                        <p:tgtEl>
                                          <p:spTgt spid="5">
                                            <p:txEl>
                                              <p:pRg st="0" end="0"/>
                                            </p:txEl>
                                          </p:spTgt>
                                        </p:tgtEl>
                                        <p:attrNameLst>
                                          <p:attrName>style.opacity</p:attrName>
                                        </p:attrNameLst>
                                      </p:cBhvr>
                                      <p:to>
                                        <p:strVal val="0.25"/>
                                      </p:to>
                                    </p:set>
                                    <p:animEffect filter="image" prLst="opacity: 0.25">
                                      <p:cBhvr rctx="IE">
                                        <p:cTn id="51" dur="indefinite"/>
                                        <p:tgtEl>
                                          <p:spTgt spid="5">
                                            <p:txEl>
                                              <p:pRg st="0" end="0"/>
                                            </p:txEl>
                                          </p:spTgt>
                                        </p:tgtEl>
                                      </p:cBhvr>
                                    </p:animEffect>
                                  </p:childTnLst>
                                </p:cTn>
                              </p:par>
                              <p:par>
                                <p:cTn id="52" presetID="9" presetClass="emph" presetSubtype="0" nodeType="withEffect">
                                  <p:stCondLst>
                                    <p:cond delay="0"/>
                                  </p:stCondLst>
                                  <p:childTnLst>
                                    <p:set>
                                      <p:cBhvr>
                                        <p:cTn id="53" dur="indefinite"/>
                                        <p:tgtEl>
                                          <p:spTgt spid="5">
                                            <p:txEl>
                                              <p:pRg st="5" end="5"/>
                                            </p:txEl>
                                          </p:spTgt>
                                        </p:tgtEl>
                                        <p:attrNameLst>
                                          <p:attrName>style.opacity</p:attrName>
                                        </p:attrNameLst>
                                      </p:cBhvr>
                                      <p:to>
                                        <p:strVal val="1"/>
                                      </p:to>
                                    </p:set>
                                    <p:animEffect filter="image" prLst="opacity: 1">
                                      <p:cBhvr rctx="IE">
                                        <p:cTn id="54"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1B9E-2B99-9527-DB64-8D80EA1AFBDD}"/>
              </a:ext>
            </a:extLst>
          </p:cNvPr>
          <p:cNvSpPr>
            <a:spLocks noGrp="1"/>
          </p:cNvSpPr>
          <p:nvPr>
            <p:ph type="title"/>
          </p:nvPr>
        </p:nvSpPr>
        <p:spPr/>
        <p:txBody>
          <a:bodyPr/>
          <a:lstStyle/>
          <a:p>
            <a:r>
              <a:rPr lang="en-US" dirty="0"/>
              <a:t>Finite Volume Method</a:t>
            </a:r>
          </a:p>
        </p:txBody>
      </p:sp>
      <p:sp>
        <p:nvSpPr>
          <p:cNvPr id="4" name="Slide Number Placeholder 3">
            <a:extLst>
              <a:ext uri="{FF2B5EF4-FFF2-40B4-BE49-F238E27FC236}">
                <a16:creationId xmlns:a16="http://schemas.microsoft.com/office/drawing/2014/main" id="{3741F72B-F4B9-E5F7-C405-C5E25B03B36C}"/>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8</a:t>
            </a:fld>
            <a:endParaRPr lang="en-US" dirty="0"/>
          </a:p>
        </p:txBody>
      </p:sp>
      <p:sp>
        <p:nvSpPr>
          <p:cNvPr id="5" name="Footer Placeholder 4">
            <a:extLst>
              <a:ext uri="{FF2B5EF4-FFF2-40B4-BE49-F238E27FC236}">
                <a16:creationId xmlns:a16="http://schemas.microsoft.com/office/drawing/2014/main" id="{540362C2-5737-9F95-BC0D-82F65D90CB97}"/>
              </a:ext>
            </a:extLst>
          </p:cNvPr>
          <p:cNvSpPr>
            <a:spLocks noGrp="1"/>
          </p:cNvSpPr>
          <p:nvPr>
            <p:ph type="ftr" sz="quarter" idx="3"/>
          </p:nvPr>
        </p:nvSpPr>
        <p:spPr/>
        <p:txBody>
          <a:bodyPr/>
          <a:lstStyle/>
          <a:p>
            <a:pPr algn="ctr"/>
            <a:endParaRPr lang="en-US" dirty="0">
              <a:solidFill>
                <a:srgbClr val="FF0000"/>
              </a:solidFill>
            </a:endParaRPr>
          </a:p>
        </p:txBody>
      </p:sp>
      <p:sp>
        <p:nvSpPr>
          <p:cNvPr id="7" name="Content Placeholder 6">
            <a:extLst>
              <a:ext uri="{FF2B5EF4-FFF2-40B4-BE49-F238E27FC236}">
                <a16:creationId xmlns:a16="http://schemas.microsoft.com/office/drawing/2014/main" id="{20DE79E7-52D8-5B47-0958-46E13DFBC788}"/>
              </a:ext>
            </a:extLst>
          </p:cNvPr>
          <p:cNvSpPr>
            <a:spLocks noGrp="1"/>
          </p:cNvSpPr>
          <p:nvPr>
            <p:ph sz="quarter" idx="13"/>
          </p:nvPr>
        </p:nvSpPr>
        <p:spPr>
          <a:xfrm>
            <a:off x="203198" y="770963"/>
            <a:ext cx="7246473" cy="5988423"/>
          </a:xfrm>
        </p:spPr>
        <p:txBody>
          <a:bodyPr>
            <a:normAutofit lnSpcReduction="10000"/>
          </a:bodyPr>
          <a:lstStyle/>
          <a:p>
            <a:r>
              <a:rPr lang="en-US" sz="2800" dirty="0"/>
              <a:t>Solution assumed piecewise constant</a:t>
            </a:r>
          </a:p>
          <a:p>
            <a:pPr lvl="1"/>
            <a:r>
              <a:rPr lang="en-US" sz="2400" dirty="0"/>
              <a:t>Flow properties stored at cell centers</a:t>
            </a:r>
          </a:p>
          <a:p>
            <a:pPr lvl="1"/>
            <a:r>
              <a:rPr lang="en-US" sz="2400" dirty="0"/>
              <a:t>Solution updates derived from interpolated values at face centers</a:t>
            </a:r>
          </a:p>
          <a:p>
            <a:r>
              <a:rPr lang="en-US" sz="2800" dirty="0"/>
              <a:t>Coupled system of algebraic equations</a:t>
            </a:r>
          </a:p>
          <a:p>
            <a:pPr lvl="1"/>
            <a:r>
              <a:rPr lang="en-US" sz="2400" dirty="0"/>
              <a:t>Inviscid fluxes computed from left and right face-centered </a:t>
            </a:r>
            <a:r>
              <a:rPr lang="en-US" sz="2400" b="1" dirty="0"/>
              <a:t>properties</a:t>
            </a:r>
            <a:r>
              <a:rPr lang="en-US" sz="2400" dirty="0"/>
              <a:t> (vector)</a:t>
            </a:r>
          </a:p>
          <a:p>
            <a:pPr lvl="1"/>
            <a:r>
              <a:rPr lang="en-US" sz="2400" dirty="0"/>
              <a:t>Viscous fluxes computed from face-centered property </a:t>
            </a:r>
            <a:r>
              <a:rPr lang="en-US" sz="2400" b="1" dirty="0"/>
              <a:t>gradients</a:t>
            </a:r>
            <a:r>
              <a:rPr lang="en-US" sz="2400" dirty="0"/>
              <a:t> (tensor)</a:t>
            </a:r>
          </a:p>
          <a:p>
            <a:r>
              <a:rPr lang="en-US" sz="2800" dirty="0"/>
              <a:t>Time integration scheme</a:t>
            </a:r>
          </a:p>
          <a:p>
            <a:pPr lvl="1"/>
            <a:r>
              <a:rPr lang="en-US" sz="2400" dirty="0"/>
              <a:t>Explicit: face-centered interpolations derived from current values</a:t>
            </a:r>
          </a:p>
          <a:p>
            <a:pPr lvl="1"/>
            <a:r>
              <a:rPr lang="en-US" sz="2400" dirty="0"/>
              <a:t>Implicit: face-centered interpolations derived from future values</a:t>
            </a:r>
          </a:p>
        </p:txBody>
      </p:sp>
      <p:grpSp>
        <p:nvGrpSpPr>
          <p:cNvPr id="3" name="Group 2">
            <a:extLst>
              <a:ext uri="{FF2B5EF4-FFF2-40B4-BE49-F238E27FC236}">
                <a16:creationId xmlns:a16="http://schemas.microsoft.com/office/drawing/2014/main" id="{42B20C4E-23E6-EDE4-C90C-08473917F84C}"/>
              </a:ext>
            </a:extLst>
          </p:cNvPr>
          <p:cNvGrpSpPr/>
          <p:nvPr/>
        </p:nvGrpSpPr>
        <p:grpSpPr>
          <a:xfrm>
            <a:off x="7706811" y="1687507"/>
            <a:ext cx="4114800" cy="4114800"/>
            <a:chOff x="7140073" y="1690022"/>
            <a:chExt cx="4114800" cy="4114800"/>
          </a:xfrm>
        </p:grpSpPr>
        <p:sp>
          <p:nvSpPr>
            <p:cNvPr id="9" name="Rectangle 8">
              <a:extLst>
                <a:ext uri="{FF2B5EF4-FFF2-40B4-BE49-F238E27FC236}">
                  <a16:creationId xmlns:a16="http://schemas.microsoft.com/office/drawing/2014/main" id="{486A94F7-8AD5-B722-C5E6-A2FC9C354725}"/>
                </a:ext>
              </a:extLst>
            </p:cNvPr>
            <p:cNvSpPr/>
            <p:nvPr/>
          </p:nvSpPr>
          <p:spPr>
            <a:xfrm>
              <a:off x="9882606" y="3061756"/>
              <a:ext cx="1371600" cy="1371600"/>
            </a:xfrm>
            <a:prstGeom prst="rect">
              <a:avLst/>
            </a:prstGeom>
            <a:solidFill>
              <a:srgbClr val="1F497D">
                <a:lumMod val="40000"/>
                <a:lumOff val="6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3C4B795-E70C-9271-BE1E-4BACFDBA94CB}"/>
                </a:ext>
              </a:extLst>
            </p:cNvPr>
            <p:cNvSpPr/>
            <p:nvPr/>
          </p:nvSpPr>
          <p:spPr>
            <a:xfrm>
              <a:off x="7147426" y="3061756"/>
              <a:ext cx="1371600" cy="1371600"/>
            </a:xfrm>
            <a:prstGeom prst="rect">
              <a:avLst/>
            </a:prstGeom>
            <a:solidFill>
              <a:srgbClr val="1F497D">
                <a:lumMod val="40000"/>
                <a:lumOff val="6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13C2729-B899-8C12-ABE8-28143921F10A}"/>
                </a:ext>
              </a:extLst>
            </p:cNvPr>
            <p:cNvSpPr/>
            <p:nvPr/>
          </p:nvSpPr>
          <p:spPr>
            <a:xfrm>
              <a:off x="8511673" y="4433222"/>
              <a:ext cx="1371600" cy="1371600"/>
            </a:xfrm>
            <a:prstGeom prst="rect">
              <a:avLst/>
            </a:prstGeom>
            <a:solidFill>
              <a:srgbClr val="1F497D">
                <a:lumMod val="40000"/>
                <a:lumOff val="6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C2A8FFD-75AC-E683-9E3A-F9B9B3BE8A82}"/>
                </a:ext>
              </a:extLst>
            </p:cNvPr>
            <p:cNvSpPr/>
            <p:nvPr/>
          </p:nvSpPr>
          <p:spPr>
            <a:xfrm>
              <a:off x="8511673" y="1690022"/>
              <a:ext cx="1371600" cy="1371600"/>
            </a:xfrm>
            <a:prstGeom prst="rect">
              <a:avLst/>
            </a:prstGeom>
            <a:solidFill>
              <a:srgbClr val="1F497D">
                <a:lumMod val="40000"/>
                <a:lumOff val="6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83D024-EAF1-5F8D-9A5A-ABE04525C76F}"/>
                </a:ext>
              </a:extLst>
            </p:cNvPr>
            <p:cNvSpPr/>
            <p:nvPr/>
          </p:nvSpPr>
          <p:spPr>
            <a:xfrm>
              <a:off x="8511673" y="3061756"/>
              <a:ext cx="1371600" cy="1371600"/>
            </a:xfrm>
            <a:prstGeom prst="rect">
              <a:avLst/>
            </a:prstGeom>
            <a:solidFill>
              <a:srgbClr val="1F497D">
                <a:lumMod val="60000"/>
                <a:lumOff val="40000"/>
              </a:srgbClr>
            </a:solidFill>
            <a:ln w="1905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3F8A8A82-AD76-632A-D4EF-FDBDCD90BF3E}"/>
                </a:ext>
              </a:extLst>
            </p:cNvPr>
            <p:cNvSpPr/>
            <p:nvPr/>
          </p:nvSpPr>
          <p:spPr>
            <a:xfrm>
              <a:off x="9083173" y="3644739"/>
              <a:ext cx="228600" cy="226060"/>
            </a:xfrm>
            <a:prstGeom prst="ellipse">
              <a:avLst/>
            </a:prstGeom>
            <a:solidFill>
              <a:sysClr val="windowText" lastClr="000000"/>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11D09C61-F582-65DB-4B3A-1E987E99D3B3}"/>
                </a:ext>
              </a:extLst>
            </p:cNvPr>
            <p:cNvGrpSpPr/>
            <p:nvPr/>
          </p:nvGrpSpPr>
          <p:grpSpPr>
            <a:xfrm>
              <a:off x="9076489" y="4316396"/>
              <a:ext cx="228600" cy="228890"/>
              <a:chOff x="9076489" y="4318777"/>
              <a:chExt cx="228600" cy="228890"/>
            </a:xfrm>
          </p:grpSpPr>
          <p:sp>
            <p:nvSpPr>
              <p:cNvPr id="66" name="Partial Circle 65">
                <a:extLst>
                  <a:ext uri="{FF2B5EF4-FFF2-40B4-BE49-F238E27FC236}">
                    <a16:creationId xmlns:a16="http://schemas.microsoft.com/office/drawing/2014/main" id="{E28D8982-FDAF-660C-DEC3-EF8976A811CB}"/>
                  </a:ext>
                </a:extLst>
              </p:cNvPr>
              <p:cNvSpPr>
                <a:spLocks noChangeAspect="1"/>
              </p:cNvSpPr>
              <p:nvPr/>
            </p:nvSpPr>
            <p:spPr>
              <a:xfrm>
                <a:off x="9076489" y="4318777"/>
                <a:ext cx="228600" cy="228622"/>
              </a:xfrm>
              <a:prstGeom prst="pie">
                <a:avLst>
                  <a:gd name="adj1" fmla="val 0"/>
                  <a:gd name="adj2" fmla="val 10737832"/>
                </a:avLst>
              </a:prstGeom>
              <a:pattFill prst="smCheck">
                <a:fgClr>
                  <a:srgbClr val="FF000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Partial Circle 66">
                <a:extLst>
                  <a:ext uri="{FF2B5EF4-FFF2-40B4-BE49-F238E27FC236}">
                    <a16:creationId xmlns:a16="http://schemas.microsoft.com/office/drawing/2014/main" id="{BFEFCAED-6FB0-E130-A27A-3D95E5F9D7F4}"/>
                  </a:ext>
                </a:extLst>
              </p:cNvPr>
              <p:cNvSpPr>
                <a:spLocks noChangeAspect="1"/>
              </p:cNvSpPr>
              <p:nvPr/>
            </p:nvSpPr>
            <p:spPr>
              <a:xfrm rot="10800000">
                <a:off x="9076489" y="4319045"/>
                <a:ext cx="228600" cy="228622"/>
              </a:xfrm>
              <a:prstGeom prst="pie">
                <a:avLst>
                  <a:gd name="adj1" fmla="val 0"/>
                  <a:gd name="adj2" fmla="val 10737832"/>
                </a:avLst>
              </a:prstGeom>
              <a:pattFill prst="smCheck">
                <a:fgClr>
                  <a:srgbClr val="00206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1" name="Group 40">
              <a:extLst>
                <a:ext uri="{FF2B5EF4-FFF2-40B4-BE49-F238E27FC236}">
                  <a16:creationId xmlns:a16="http://schemas.microsoft.com/office/drawing/2014/main" id="{F72B99A6-3F05-D750-8ACD-41F7D7D391E0}"/>
                </a:ext>
              </a:extLst>
            </p:cNvPr>
            <p:cNvGrpSpPr/>
            <p:nvPr/>
          </p:nvGrpSpPr>
          <p:grpSpPr>
            <a:xfrm rot="10800000">
              <a:off x="9076489" y="2945198"/>
              <a:ext cx="228600" cy="228890"/>
              <a:chOff x="9076489" y="4318777"/>
              <a:chExt cx="228600" cy="228890"/>
            </a:xfrm>
          </p:grpSpPr>
          <p:sp>
            <p:nvSpPr>
              <p:cNvPr id="64" name="Partial Circle 63">
                <a:extLst>
                  <a:ext uri="{FF2B5EF4-FFF2-40B4-BE49-F238E27FC236}">
                    <a16:creationId xmlns:a16="http://schemas.microsoft.com/office/drawing/2014/main" id="{4AB97B3B-09C2-904B-9DDA-58E271A77F25}"/>
                  </a:ext>
                </a:extLst>
              </p:cNvPr>
              <p:cNvSpPr>
                <a:spLocks noChangeAspect="1"/>
              </p:cNvSpPr>
              <p:nvPr/>
            </p:nvSpPr>
            <p:spPr>
              <a:xfrm>
                <a:off x="9076489" y="4318777"/>
                <a:ext cx="228600" cy="228622"/>
              </a:xfrm>
              <a:prstGeom prst="pie">
                <a:avLst>
                  <a:gd name="adj1" fmla="val 0"/>
                  <a:gd name="adj2" fmla="val 10737832"/>
                </a:avLst>
              </a:prstGeom>
              <a:pattFill prst="smCheck">
                <a:fgClr>
                  <a:srgbClr val="FF000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Partial Circle 64">
                <a:extLst>
                  <a:ext uri="{FF2B5EF4-FFF2-40B4-BE49-F238E27FC236}">
                    <a16:creationId xmlns:a16="http://schemas.microsoft.com/office/drawing/2014/main" id="{C84627BC-6453-915C-E751-4EACBDC51183}"/>
                  </a:ext>
                </a:extLst>
              </p:cNvPr>
              <p:cNvSpPr>
                <a:spLocks noChangeAspect="1"/>
              </p:cNvSpPr>
              <p:nvPr/>
            </p:nvSpPr>
            <p:spPr>
              <a:xfrm rot="10800000">
                <a:off x="9076489" y="4319045"/>
                <a:ext cx="228600" cy="228622"/>
              </a:xfrm>
              <a:prstGeom prst="pie">
                <a:avLst>
                  <a:gd name="adj1" fmla="val 0"/>
                  <a:gd name="adj2" fmla="val 10737832"/>
                </a:avLst>
              </a:prstGeom>
              <a:pattFill prst="smCheck">
                <a:fgClr>
                  <a:srgbClr val="00206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6877739E-CBF8-433C-75E5-DC8F54F3514E}"/>
                </a:ext>
              </a:extLst>
            </p:cNvPr>
            <p:cNvGrpSpPr/>
            <p:nvPr/>
          </p:nvGrpSpPr>
          <p:grpSpPr>
            <a:xfrm rot="5400000">
              <a:off x="8394992" y="3644739"/>
              <a:ext cx="228600" cy="228890"/>
              <a:chOff x="9076489" y="4318777"/>
              <a:chExt cx="228600" cy="228890"/>
            </a:xfrm>
          </p:grpSpPr>
          <p:sp>
            <p:nvSpPr>
              <p:cNvPr id="62" name="Partial Circle 61">
                <a:extLst>
                  <a:ext uri="{FF2B5EF4-FFF2-40B4-BE49-F238E27FC236}">
                    <a16:creationId xmlns:a16="http://schemas.microsoft.com/office/drawing/2014/main" id="{275EE7C1-5C8B-27E7-C31B-32FF11D392AE}"/>
                  </a:ext>
                </a:extLst>
              </p:cNvPr>
              <p:cNvSpPr>
                <a:spLocks noChangeAspect="1"/>
              </p:cNvSpPr>
              <p:nvPr/>
            </p:nvSpPr>
            <p:spPr>
              <a:xfrm>
                <a:off x="9076489" y="4318777"/>
                <a:ext cx="228600" cy="228622"/>
              </a:xfrm>
              <a:prstGeom prst="pie">
                <a:avLst>
                  <a:gd name="adj1" fmla="val 0"/>
                  <a:gd name="adj2" fmla="val 10737832"/>
                </a:avLst>
              </a:prstGeom>
              <a:pattFill prst="smCheck">
                <a:fgClr>
                  <a:srgbClr val="FF000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Partial Circle 62">
                <a:extLst>
                  <a:ext uri="{FF2B5EF4-FFF2-40B4-BE49-F238E27FC236}">
                    <a16:creationId xmlns:a16="http://schemas.microsoft.com/office/drawing/2014/main" id="{20861BF1-9C33-1B22-842C-7C728B7BD1A7}"/>
                  </a:ext>
                </a:extLst>
              </p:cNvPr>
              <p:cNvSpPr>
                <a:spLocks noChangeAspect="1"/>
              </p:cNvSpPr>
              <p:nvPr/>
            </p:nvSpPr>
            <p:spPr>
              <a:xfrm rot="10800000">
                <a:off x="9076489" y="4319045"/>
                <a:ext cx="228600" cy="228622"/>
              </a:xfrm>
              <a:prstGeom prst="pie">
                <a:avLst>
                  <a:gd name="adj1" fmla="val 0"/>
                  <a:gd name="adj2" fmla="val 10737832"/>
                </a:avLst>
              </a:prstGeom>
              <a:pattFill prst="smCheck">
                <a:fgClr>
                  <a:srgbClr val="00206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059F7414-99E8-7FBD-A4BF-5CBAF2B9D5EC}"/>
                </a:ext>
              </a:extLst>
            </p:cNvPr>
            <p:cNvGrpSpPr/>
            <p:nvPr/>
          </p:nvGrpSpPr>
          <p:grpSpPr>
            <a:xfrm rot="16200000">
              <a:off x="9768705" y="3644739"/>
              <a:ext cx="228600" cy="228890"/>
              <a:chOff x="9076489" y="4318777"/>
              <a:chExt cx="228600" cy="228890"/>
            </a:xfrm>
          </p:grpSpPr>
          <p:sp>
            <p:nvSpPr>
              <p:cNvPr id="60" name="Partial Circle 59">
                <a:extLst>
                  <a:ext uri="{FF2B5EF4-FFF2-40B4-BE49-F238E27FC236}">
                    <a16:creationId xmlns:a16="http://schemas.microsoft.com/office/drawing/2014/main" id="{FAD978E8-3800-C5A8-DFA9-55CC3F2F1F7A}"/>
                  </a:ext>
                </a:extLst>
              </p:cNvPr>
              <p:cNvSpPr>
                <a:spLocks noChangeAspect="1"/>
              </p:cNvSpPr>
              <p:nvPr/>
            </p:nvSpPr>
            <p:spPr>
              <a:xfrm>
                <a:off x="9076489" y="4318777"/>
                <a:ext cx="228600" cy="228622"/>
              </a:xfrm>
              <a:prstGeom prst="pie">
                <a:avLst>
                  <a:gd name="adj1" fmla="val 0"/>
                  <a:gd name="adj2" fmla="val 10737832"/>
                </a:avLst>
              </a:prstGeom>
              <a:pattFill prst="smCheck">
                <a:fgClr>
                  <a:srgbClr val="FF000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Partial Circle 60">
                <a:extLst>
                  <a:ext uri="{FF2B5EF4-FFF2-40B4-BE49-F238E27FC236}">
                    <a16:creationId xmlns:a16="http://schemas.microsoft.com/office/drawing/2014/main" id="{2DBB6111-DB28-800C-25EB-35227F649D72}"/>
                  </a:ext>
                </a:extLst>
              </p:cNvPr>
              <p:cNvSpPr>
                <a:spLocks noChangeAspect="1"/>
              </p:cNvSpPr>
              <p:nvPr/>
            </p:nvSpPr>
            <p:spPr>
              <a:xfrm rot="10800000">
                <a:off x="9076489" y="4319045"/>
                <a:ext cx="228600" cy="228622"/>
              </a:xfrm>
              <a:prstGeom prst="pie">
                <a:avLst>
                  <a:gd name="adj1" fmla="val 0"/>
                  <a:gd name="adj2" fmla="val 10737832"/>
                </a:avLst>
              </a:prstGeom>
              <a:pattFill prst="smCheck">
                <a:fgClr>
                  <a:srgbClr val="002060"/>
                </a:fgClr>
                <a:bgClr>
                  <a:sysClr val="window" lastClr="FFFFFF"/>
                </a:bgClr>
              </a:pattFill>
              <a:ln w="127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48" name="Rectangle 47">
              <a:extLst>
                <a:ext uri="{FF2B5EF4-FFF2-40B4-BE49-F238E27FC236}">
                  <a16:creationId xmlns:a16="http://schemas.microsoft.com/office/drawing/2014/main" id="{7E006366-2D51-08CE-2371-EDC34D6B2451}"/>
                </a:ext>
              </a:extLst>
            </p:cNvPr>
            <p:cNvSpPr/>
            <p:nvPr/>
          </p:nvSpPr>
          <p:spPr>
            <a:xfrm>
              <a:off x="7140073" y="1690022"/>
              <a:ext cx="1371600" cy="1371600"/>
            </a:xfrm>
            <a:prstGeom prst="rect">
              <a:avLst/>
            </a:prstGeom>
            <a:solidFill>
              <a:srgbClr val="1F497D">
                <a:lumMod val="20000"/>
                <a:lumOff val="8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F9FA2D86-D9FD-6B7E-D782-42EB8F3E36DD}"/>
                </a:ext>
              </a:extLst>
            </p:cNvPr>
            <p:cNvSpPr/>
            <p:nvPr/>
          </p:nvSpPr>
          <p:spPr>
            <a:xfrm>
              <a:off x="9883273" y="1690156"/>
              <a:ext cx="1371600" cy="1371600"/>
            </a:xfrm>
            <a:prstGeom prst="rect">
              <a:avLst/>
            </a:prstGeom>
            <a:solidFill>
              <a:srgbClr val="1F497D">
                <a:lumMod val="20000"/>
                <a:lumOff val="8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FC8F1E4-C50E-8B61-960C-F323F425F754}"/>
                </a:ext>
              </a:extLst>
            </p:cNvPr>
            <p:cNvSpPr/>
            <p:nvPr/>
          </p:nvSpPr>
          <p:spPr>
            <a:xfrm>
              <a:off x="7140073" y="4430707"/>
              <a:ext cx="1371600" cy="1371600"/>
            </a:xfrm>
            <a:prstGeom prst="rect">
              <a:avLst/>
            </a:prstGeom>
            <a:solidFill>
              <a:srgbClr val="1F497D">
                <a:lumMod val="20000"/>
                <a:lumOff val="8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A679FA1F-1096-4A22-CAA4-3BCB3CEC51FF}"/>
                </a:ext>
              </a:extLst>
            </p:cNvPr>
            <p:cNvSpPr/>
            <p:nvPr/>
          </p:nvSpPr>
          <p:spPr>
            <a:xfrm>
              <a:off x="9877926" y="4430707"/>
              <a:ext cx="1371600" cy="1371600"/>
            </a:xfrm>
            <a:prstGeom prst="rect">
              <a:avLst/>
            </a:prstGeom>
            <a:solidFill>
              <a:srgbClr val="1F497D">
                <a:lumMod val="20000"/>
                <a:lumOff val="80000"/>
              </a:srgbClr>
            </a:solidFill>
            <a:ln w="19050" cap="flat" cmpd="sng" algn="ctr">
              <a:solidFill>
                <a:sysClr val="windowText" lastClr="000000"/>
              </a:solidFill>
              <a:prstDash val="dash"/>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3F8EFC85-A4F9-2C40-83B0-663006ED88B1}"/>
                </a:ext>
              </a:extLst>
            </p:cNvPr>
            <p:cNvSpPr/>
            <p:nvPr/>
          </p:nvSpPr>
          <p:spPr>
            <a:xfrm>
              <a:off x="9083173" y="2248487"/>
              <a:ext cx="228600" cy="226060"/>
            </a:xfrm>
            <a:prstGeom prst="ellipse">
              <a:avLst/>
            </a:prstGeom>
            <a:solidFill>
              <a:sysClr val="window" lastClr="FFFFFF">
                <a:lumMod val="6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D89A521C-5EE9-3892-722F-06ACD237F599}"/>
                </a:ext>
              </a:extLst>
            </p:cNvPr>
            <p:cNvSpPr/>
            <p:nvPr/>
          </p:nvSpPr>
          <p:spPr>
            <a:xfrm>
              <a:off x="7706811" y="3644739"/>
              <a:ext cx="228600" cy="226060"/>
            </a:xfrm>
            <a:prstGeom prst="ellipse">
              <a:avLst/>
            </a:prstGeom>
            <a:solidFill>
              <a:sysClr val="window" lastClr="FFFFFF">
                <a:lumMod val="6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1C14C066-3EBB-544B-7712-06D79736186E}"/>
                </a:ext>
              </a:extLst>
            </p:cNvPr>
            <p:cNvSpPr/>
            <p:nvPr/>
          </p:nvSpPr>
          <p:spPr>
            <a:xfrm>
              <a:off x="10460790" y="3632554"/>
              <a:ext cx="228600" cy="226060"/>
            </a:xfrm>
            <a:prstGeom prst="ellipse">
              <a:avLst/>
            </a:prstGeom>
            <a:solidFill>
              <a:sysClr val="window" lastClr="FFFFFF">
                <a:lumMod val="6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id="{8D506876-D6F0-B923-7B09-42AB8358E555}"/>
                </a:ext>
              </a:extLst>
            </p:cNvPr>
            <p:cNvSpPr/>
            <p:nvPr/>
          </p:nvSpPr>
          <p:spPr>
            <a:xfrm>
              <a:off x="9076489" y="5061755"/>
              <a:ext cx="228600" cy="226060"/>
            </a:xfrm>
            <a:prstGeom prst="ellipse">
              <a:avLst/>
            </a:prstGeom>
            <a:solidFill>
              <a:sysClr val="window" lastClr="FFFFFF">
                <a:lumMod val="6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DF66DCEF-0B60-06C2-36A0-454800D9A2A7}"/>
                </a:ext>
              </a:extLst>
            </p:cNvPr>
            <p:cNvSpPr/>
            <p:nvPr/>
          </p:nvSpPr>
          <p:spPr>
            <a:xfrm>
              <a:off x="7706811" y="2248487"/>
              <a:ext cx="228600" cy="226060"/>
            </a:xfrm>
            <a:prstGeom prst="ellipse">
              <a:avLst/>
            </a:prstGeom>
            <a:solidFill>
              <a:sysClr val="window" lastClr="FFFFFF">
                <a:lumMod val="8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C6E7E8E2-82BC-2674-6BC4-593A06B4E10E}"/>
                </a:ext>
              </a:extLst>
            </p:cNvPr>
            <p:cNvSpPr/>
            <p:nvPr/>
          </p:nvSpPr>
          <p:spPr>
            <a:xfrm>
              <a:off x="10460790" y="2249452"/>
              <a:ext cx="228600" cy="226060"/>
            </a:xfrm>
            <a:prstGeom prst="ellipse">
              <a:avLst/>
            </a:prstGeom>
            <a:solidFill>
              <a:sysClr val="window" lastClr="FFFFFF">
                <a:lumMod val="8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FF6EA4BD-43D5-A012-81E0-5501A01976CC}"/>
                </a:ext>
              </a:extLst>
            </p:cNvPr>
            <p:cNvSpPr/>
            <p:nvPr/>
          </p:nvSpPr>
          <p:spPr>
            <a:xfrm>
              <a:off x="7714247" y="5061755"/>
              <a:ext cx="228600" cy="226060"/>
            </a:xfrm>
            <a:prstGeom prst="ellipse">
              <a:avLst/>
            </a:prstGeom>
            <a:solidFill>
              <a:sysClr val="window" lastClr="FFFFFF">
                <a:lumMod val="8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 name="Oval 58">
              <a:extLst>
                <a:ext uri="{FF2B5EF4-FFF2-40B4-BE49-F238E27FC236}">
                  <a16:creationId xmlns:a16="http://schemas.microsoft.com/office/drawing/2014/main" id="{F4BA1A9E-05A6-FF7C-2720-AC7DC8AD6EB5}"/>
                </a:ext>
              </a:extLst>
            </p:cNvPr>
            <p:cNvSpPr/>
            <p:nvPr/>
          </p:nvSpPr>
          <p:spPr>
            <a:xfrm>
              <a:off x="10442742" y="5061755"/>
              <a:ext cx="228600" cy="226060"/>
            </a:xfrm>
            <a:prstGeom prst="ellipse">
              <a:avLst/>
            </a:prstGeom>
            <a:solidFill>
              <a:sysClr val="window" lastClr="FFFFFF">
                <a:lumMod val="85000"/>
              </a:sysClr>
            </a:solidFill>
            <a:ln w="9525" cap="flat" cmpd="sng" algn="ctr">
              <a:solidFill>
                <a:sysClr val="windowText" lastClr="000000">
                  <a:shade val="95000"/>
                  <a:satMod val="105000"/>
                </a:sysClr>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4874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A06F-2C18-63BC-5B71-D612C58F55B4}"/>
              </a:ext>
            </a:extLst>
          </p:cNvPr>
          <p:cNvSpPr>
            <a:spLocks noGrp="1"/>
          </p:cNvSpPr>
          <p:nvPr>
            <p:ph type="title"/>
          </p:nvPr>
        </p:nvSpPr>
        <p:spPr/>
        <p:txBody>
          <a:bodyPr/>
          <a:lstStyle/>
          <a:p>
            <a:r>
              <a:rPr lang="en-US" dirty="0"/>
              <a:t>Multiblock Domain Decomposition</a:t>
            </a:r>
          </a:p>
        </p:txBody>
      </p:sp>
      <p:sp>
        <p:nvSpPr>
          <p:cNvPr id="4" name="Slide Number Placeholder 3">
            <a:extLst>
              <a:ext uri="{FF2B5EF4-FFF2-40B4-BE49-F238E27FC236}">
                <a16:creationId xmlns:a16="http://schemas.microsoft.com/office/drawing/2014/main" id="{486F8758-BFDD-1169-F9CA-B2709EA87A07}"/>
              </a:ext>
            </a:extLst>
          </p:cNvPr>
          <p:cNvSpPr>
            <a:spLocks noGrp="1"/>
          </p:cNvSpPr>
          <p:nvPr>
            <p:ph type="sldNum" sz="quarter" idx="16"/>
          </p:nvPr>
        </p:nvSpPr>
        <p:spPr/>
        <p:txBody>
          <a:bodyPr/>
          <a:lstStyle/>
          <a:p>
            <a:fld id="{00492C4A-4BD2-BE44-BA46-7FC395175CB5}" type="datetime1">
              <a:rPr lang="en-US" smtClean="0"/>
              <a:pPr/>
              <a:t>7/30/2025</a:t>
            </a:fld>
            <a:r>
              <a:rPr lang="en-US"/>
              <a:t> - </a:t>
            </a:r>
            <a:fld id="{0E9DABBB-18F0-4C01-919F-E1693DD649A2}" type="slidenum">
              <a:rPr lang="en-US" smtClean="0"/>
              <a:pPr/>
              <a:t>9</a:t>
            </a:fld>
            <a:endParaRPr lang="en-US" dirty="0"/>
          </a:p>
        </p:txBody>
      </p:sp>
      <p:sp>
        <p:nvSpPr>
          <p:cNvPr id="5" name="Footer Placeholder 4">
            <a:extLst>
              <a:ext uri="{FF2B5EF4-FFF2-40B4-BE49-F238E27FC236}">
                <a16:creationId xmlns:a16="http://schemas.microsoft.com/office/drawing/2014/main" id="{24B31E89-7293-AD87-AE7D-C36FA123F94A}"/>
              </a:ext>
            </a:extLst>
          </p:cNvPr>
          <p:cNvSpPr>
            <a:spLocks noGrp="1"/>
          </p:cNvSpPr>
          <p:nvPr>
            <p:ph type="ftr" sz="quarter" idx="3"/>
          </p:nvPr>
        </p:nvSpPr>
        <p:spPr/>
        <p:txBody>
          <a:bodyPr/>
          <a:lstStyle/>
          <a:p>
            <a:pPr algn="ctr"/>
            <a:endParaRPr lang="en-US" dirty="0">
              <a:solidFill>
                <a:srgbClr val="FF0000"/>
              </a:solidFill>
            </a:endParaRPr>
          </a:p>
        </p:txBody>
      </p:sp>
      <p:grpSp>
        <p:nvGrpSpPr>
          <p:cNvPr id="6" name="CPU 1">
            <a:extLst>
              <a:ext uri="{FF2B5EF4-FFF2-40B4-BE49-F238E27FC236}">
                <a16:creationId xmlns:a16="http://schemas.microsoft.com/office/drawing/2014/main" id="{E2F951A8-762A-2B21-32DF-2918EEA640A4}"/>
              </a:ext>
            </a:extLst>
          </p:cNvPr>
          <p:cNvGrpSpPr/>
          <p:nvPr/>
        </p:nvGrpSpPr>
        <p:grpSpPr>
          <a:xfrm>
            <a:off x="3195937" y="1371600"/>
            <a:ext cx="1371600" cy="4114800"/>
            <a:chOff x="3294549" y="1690022"/>
            <a:chExt cx="1371600" cy="4114800"/>
          </a:xfrm>
        </p:grpSpPr>
        <p:sp>
          <p:nvSpPr>
            <p:cNvPr id="7" name="Rectangle 6">
              <a:extLst>
                <a:ext uri="{FF2B5EF4-FFF2-40B4-BE49-F238E27FC236}">
                  <a16:creationId xmlns:a16="http://schemas.microsoft.com/office/drawing/2014/main" id="{52969B4C-F30E-6211-9F72-28AE31267EC9}"/>
                </a:ext>
              </a:extLst>
            </p:cNvPr>
            <p:cNvSpPr/>
            <p:nvPr/>
          </p:nvSpPr>
          <p:spPr>
            <a:xfrm>
              <a:off x="3294549" y="4433222"/>
              <a:ext cx="1371600" cy="1371600"/>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F7732DDF-8C7A-42FC-F29C-86E3116AC813}"/>
                </a:ext>
              </a:extLst>
            </p:cNvPr>
            <p:cNvGrpSpPr/>
            <p:nvPr/>
          </p:nvGrpSpPr>
          <p:grpSpPr>
            <a:xfrm>
              <a:off x="3294549" y="1690022"/>
              <a:ext cx="1371600" cy="2743200"/>
              <a:chOff x="457200" y="1828800"/>
              <a:chExt cx="3657600" cy="3657600"/>
            </a:xfrm>
            <a:effectLst/>
          </p:grpSpPr>
          <p:sp>
            <p:nvSpPr>
              <p:cNvPr id="9" name="Rectangle 8">
                <a:extLst>
                  <a:ext uri="{FF2B5EF4-FFF2-40B4-BE49-F238E27FC236}">
                    <a16:creationId xmlns:a16="http://schemas.microsoft.com/office/drawing/2014/main" id="{602932CA-BA0B-26EE-43E1-7F6E62F0609A}"/>
                  </a:ext>
                </a:extLst>
              </p:cNvPr>
              <p:cNvSpPr/>
              <p:nvPr/>
            </p:nvSpPr>
            <p:spPr>
              <a:xfrm>
                <a:off x="457200" y="1828800"/>
                <a:ext cx="3657600" cy="3657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973F0094-F0F8-4397-31B8-545F57A58004}"/>
                  </a:ext>
                </a:extLst>
              </p:cNvPr>
              <p:cNvCxnSpPr>
                <a:cxnSpLocks/>
                <a:stCxn id="9" idx="0"/>
                <a:endCxn id="9" idx="2"/>
              </p:cNvCxnSpPr>
              <p:nvPr/>
            </p:nvCxnSpPr>
            <p:spPr>
              <a:xfrm>
                <a:off x="2286000" y="1828800"/>
                <a:ext cx="0" cy="3657600"/>
              </a:xfrm>
              <a:prstGeom prst="line">
                <a:avLst/>
              </a:prstGeom>
              <a:noFill/>
              <a:ln w="25400" cap="flat" cmpd="sng" algn="ctr">
                <a:solidFill>
                  <a:sysClr val="windowText" lastClr="000000"/>
                </a:solidFill>
                <a:prstDash val="solid"/>
                <a:tailEnd type="none"/>
              </a:ln>
              <a:effectLst/>
            </p:spPr>
          </p:cxnSp>
          <p:cxnSp>
            <p:nvCxnSpPr>
              <p:cNvPr id="11" name="Straight Connector 10">
                <a:extLst>
                  <a:ext uri="{FF2B5EF4-FFF2-40B4-BE49-F238E27FC236}">
                    <a16:creationId xmlns:a16="http://schemas.microsoft.com/office/drawing/2014/main" id="{11CDF1E6-A53F-D998-03B0-8E3699550A6F}"/>
                  </a:ext>
                </a:extLst>
              </p:cNvPr>
              <p:cNvCxnSpPr>
                <a:cxnSpLocks/>
              </p:cNvCxnSpPr>
              <p:nvPr/>
            </p:nvCxnSpPr>
            <p:spPr>
              <a:xfrm flipH="1">
                <a:off x="457200" y="3635664"/>
                <a:ext cx="3657600" cy="0"/>
              </a:xfrm>
              <a:prstGeom prst="line">
                <a:avLst/>
              </a:prstGeom>
              <a:noFill/>
              <a:ln w="25400" cap="flat" cmpd="sng" algn="ctr">
                <a:solidFill>
                  <a:sysClr val="windowText" lastClr="000000"/>
                </a:solidFill>
                <a:prstDash val="solid"/>
                <a:tailEnd type="none"/>
              </a:ln>
              <a:effectLst/>
            </p:spPr>
          </p:cxnSp>
          <p:cxnSp>
            <p:nvCxnSpPr>
              <p:cNvPr id="12" name="Straight Connector 11">
                <a:extLst>
                  <a:ext uri="{FF2B5EF4-FFF2-40B4-BE49-F238E27FC236}">
                    <a16:creationId xmlns:a16="http://schemas.microsoft.com/office/drawing/2014/main" id="{F82CD292-A3E5-0696-BB34-4C3A73F5BDC6}"/>
                  </a:ext>
                </a:extLst>
              </p:cNvPr>
              <p:cNvCxnSpPr>
                <a:cxnSpLocks/>
              </p:cNvCxnSpPr>
              <p:nvPr/>
            </p:nvCxnSpPr>
            <p:spPr>
              <a:xfrm flipH="1">
                <a:off x="457200" y="2732232"/>
                <a:ext cx="3657600" cy="0"/>
              </a:xfrm>
              <a:prstGeom prst="line">
                <a:avLst/>
              </a:prstGeom>
              <a:noFill/>
              <a:ln w="25400" cap="flat" cmpd="sng" algn="ctr">
                <a:solidFill>
                  <a:sysClr val="windowText" lastClr="000000"/>
                </a:solidFill>
                <a:prstDash val="solid"/>
                <a:tailEnd type="none"/>
              </a:ln>
              <a:effectLst/>
            </p:spPr>
          </p:cxnSp>
          <p:cxnSp>
            <p:nvCxnSpPr>
              <p:cNvPr id="13" name="Straight Connector 12">
                <a:extLst>
                  <a:ext uri="{FF2B5EF4-FFF2-40B4-BE49-F238E27FC236}">
                    <a16:creationId xmlns:a16="http://schemas.microsoft.com/office/drawing/2014/main" id="{959B9D34-C572-0217-D9C3-2AAAEC1BA08E}"/>
                  </a:ext>
                </a:extLst>
              </p:cNvPr>
              <p:cNvCxnSpPr>
                <a:cxnSpLocks/>
              </p:cNvCxnSpPr>
              <p:nvPr/>
            </p:nvCxnSpPr>
            <p:spPr>
              <a:xfrm flipH="1">
                <a:off x="457200" y="4539096"/>
                <a:ext cx="3657600" cy="0"/>
              </a:xfrm>
              <a:prstGeom prst="line">
                <a:avLst/>
              </a:prstGeom>
              <a:noFill/>
              <a:ln w="25400" cap="flat" cmpd="sng" algn="ctr">
                <a:solidFill>
                  <a:sysClr val="windowText" lastClr="000000"/>
                </a:solidFill>
                <a:prstDash val="solid"/>
                <a:tailEnd type="none"/>
              </a:ln>
              <a:effectLst/>
            </p:spPr>
          </p:cxnSp>
        </p:grpSp>
      </p:grpSp>
      <p:grpSp>
        <p:nvGrpSpPr>
          <p:cNvPr id="14" name="CPU 2">
            <a:extLst>
              <a:ext uri="{FF2B5EF4-FFF2-40B4-BE49-F238E27FC236}">
                <a16:creationId xmlns:a16="http://schemas.microsoft.com/office/drawing/2014/main" id="{E95CF914-0FAE-8E5F-EC7B-5BF556244A59}"/>
              </a:ext>
            </a:extLst>
          </p:cNvPr>
          <p:cNvGrpSpPr/>
          <p:nvPr/>
        </p:nvGrpSpPr>
        <p:grpSpPr>
          <a:xfrm>
            <a:off x="4567537" y="1371600"/>
            <a:ext cx="1371600" cy="4114800"/>
            <a:chOff x="4666149" y="1690022"/>
            <a:chExt cx="1371600" cy="4114800"/>
          </a:xfrm>
        </p:grpSpPr>
        <p:sp>
          <p:nvSpPr>
            <p:cNvPr id="15" name="Rectangle 14">
              <a:extLst>
                <a:ext uri="{FF2B5EF4-FFF2-40B4-BE49-F238E27FC236}">
                  <a16:creationId xmlns:a16="http://schemas.microsoft.com/office/drawing/2014/main" id="{C4B0D3F7-9A46-5D06-649E-66F9DBAB2873}"/>
                </a:ext>
              </a:extLst>
            </p:cNvPr>
            <p:cNvSpPr/>
            <p:nvPr/>
          </p:nvSpPr>
          <p:spPr>
            <a:xfrm>
              <a:off x="4666149" y="4433222"/>
              <a:ext cx="1371600" cy="1371600"/>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60DAE239-8E3D-BC46-0B66-AC0CF32D5174}"/>
                </a:ext>
              </a:extLst>
            </p:cNvPr>
            <p:cNvGrpSpPr/>
            <p:nvPr/>
          </p:nvGrpSpPr>
          <p:grpSpPr>
            <a:xfrm>
              <a:off x="4666149" y="1690022"/>
              <a:ext cx="1371600" cy="2743200"/>
              <a:chOff x="457200" y="1828800"/>
              <a:chExt cx="3657600" cy="3657600"/>
            </a:xfrm>
            <a:effectLst/>
          </p:grpSpPr>
          <p:sp>
            <p:nvSpPr>
              <p:cNvPr id="17" name="Rectangle 16">
                <a:extLst>
                  <a:ext uri="{FF2B5EF4-FFF2-40B4-BE49-F238E27FC236}">
                    <a16:creationId xmlns:a16="http://schemas.microsoft.com/office/drawing/2014/main" id="{90BBA156-90A8-5039-AF4E-E4D0ED2EBA72}"/>
                  </a:ext>
                </a:extLst>
              </p:cNvPr>
              <p:cNvSpPr/>
              <p:nvPr/>
            </p:nvSpPr>
            <p:spPr>
              <a:xfrm>
                <a:off x="457200" y="1828800"/>
                <a:ext cx="3657600" cy="3657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C25C04EC-3D45-818A-8D9C-49D1AE86F1ED}"/>
                  </a:ext>
                </a:extLst>
              </p:cNvPr>
              <p:cNvCxnSpPr>
                <a:cxnSpLocks/>
                <a:stCxn id="17" idx="0"/>
                <a:endCxn id="17" idx="2"/>
              </p:cNvCxnSpPr>
              <p:nvPr/>
            </p:nvCxnSpPr>
            <p:spPr>
              <a:xfrm>
                <a:off x="2286000" y="1828800"/>
                <a:ext cx="0" cy="3657600"/>
              </a:xfrm>
              <a:prstGeom prst="line">
                <a:avLst/>
              </a:prstGeom>
              <a:noFill/>
              <a:ln w="25400" cap="flat" cmpd="sng" algn="ctr">
                <a:solidFill>
                  <a:sysClr val="windowText" lastClr="000000"/>
                </a:solidFill>
                <a:prstDash val="solid"/>
                <a:tailEnd type="none"/>
              </a:ln>
              <a:effectLst/>
            </p:spPr>
          </p:cxnSp>
          <p:cxnSp>
            <p:nvCxnSpPr>
              <p:cNvPr id="19" name="Straight Connector 18">
                <a:extLst>
                  <a:ext uri="{FF2B5EF4-FFF2-40B4-BE49-F238E27FC236}">
                    <a16:creationId xmlns:a16="http://schemas.microsoft.com/office/drawing/2014/main" id="{B160BA9B-847C-04AB-7F41-07F0A6FC4424}"/>
                  </a:ext>
                </a:extLst>
              </p:cNvPr>
              <p:cNvCxnSpPr>
                <a:cxnSpLocks/>
              </p:cNvCxnSpPr>
              <p:nvPr/>
            </p:nvCxnSpPr>
            <p:spPr>
              <a:xfrm flipH="1">
                <a:off x="457200" y="3635664"/>
                <a:ext cx="3657600" cy="0"/>
              </a:xfrm>
              <a:prstGeom prst="line">
                <a:avLst/>
              </a:prstGeom>
              <a:noFill/>
              <a:ln w="25400" cap="flat" cmpd="sng" algn="ctr">
                <a:solidFill>
                  <a:sysClr val="windowText" lastClr="000000"/>
                </a:solidFill>
                <a:prstDash val="solid"/>
                <a:tailEnd type="none"/>
              </a:ln>
              <a:effectLst/>
            </p:spPr>
          </p:cxnSp>
          <p:cxnSp>
            <p:nvCxnSpPr>
              <p:cNvPr id="20" name="Straight Connector 19">
                <a:extLst>
                  <a:ext uri="{FF2B5EF4-FFF2-40B4-BE49-F238E27FC236}">
                    <a16:creationId xmlns:a16="http://schemas.microsoft.com/office/drawing/2014/main" id="{38FDAF14-53FF-245C-43C0-C4E0C82EC12E}"/>
                  </a:ext>
                </a:extLst>
              </p:cNvPr>
              <p:cNvCxnSpPr>
                <a:cxnSpLocks/>
              </p:cNvCxnSpPr>
              <p:nvPr/>
            </p:nvCxnSpPr>
            <p:spPr>
              <a:xfrm flipH="1">
                <a:off x="457200" y="2732232"/>
                <a:ext cx="3657600" cy="0"/>
              </a:xfrm>
              <a:prstGeom prst="line">
                <a:avLst/>
              </a:prstGeom>
              <a:noFill/>
              <a:ln w="25400" cap="flat" cmpd="sng" algn="ctr">
                <a:solidFill>
                  <a:sysClr val="windowText" lastClr="000000"/>
                </a:solidFill>
                <a:prstDash val="solid"/>
                <a:tailEnd type="none"/>
              </a:ln>
              <a:effectLst/>
            </p:spPr>
          </p:cxnSp>
          <p:cxnSp>
            <p:nvCxnSpPr>
              <p:cNvPr id="21" name="Straight Connector 20">
                <a:extLst>
                  <a:ext uri="{FF2B5EF4-FFF2-40B4-BE49-F238E27FC236}">
                    <a16:creationId xmlns:a16="http://schemas.microsoft.com/office/drawing/2014/main" id="{31031B95-C431-AFAE-D604-F7316E2C381B}"/>
                  </a:ext>
                </a:extLst>
              </p:cNvPr>
              <p:cNvCxnSpPr>
                <a:cxnSpLocks/>
              </p:cNvCxnSpPr>
              <p:nvPr/>
            </p:nvCxnSpPr>
            <p:spPr>
              <a:xfrm flipH="1">
                <a:off x="457200" y="4539096"/>
                <a:ext cx="3657600" cy="0"/>
              </a:xfrm>
              <a:prstGeom prst="line">
                <a:avLst/>
              </a:prstGeom>
              <a:noFill/>
              <a:ln w="25400" cap="flat" cmpd="sng" algn="ctr">
                <a:solidFill>
                  <a:sysClr val="windowText" lastClr="000000"/>
                </a:solidFill>
                <a:prstDash val="solid"/>
                <a:tailEnd type="none"/>
              </a:ln>
              <a:effectLst/>
            </p:spPr>
          </p:cxnSp>
        </p:grpSp>
      </p:grpSp>
      <p:grpSp>
        <p:nvGrpSpPr>
          <p:cNvPr id="22" name="Group 21">
            <a:extLst>
              <a:ext uri="{FF2B5EF4-FFF2-40B4-BE49-F238E27FC236}">
                <a16:creationId xmlns:a16="http://schemas.microsoft.com/office/drawing/2014/main" id="{2CB4F6FD-B4E2-C33B-3926-930CE26F6106}"/>
              </a:ext>
            </a:extLst>
          </p:cNvPr>
          <p:cNvGrpSpPr/>
          <p:nvPr/>
        </p:nvGrpSpPr>
        <p:grpSpPr>
          <a:xfrm>
            <a:off x="5253335" y="4098059"/>
            <a:ext cx="3429002" cy="1385889"/>
            <a:chOff x="5351947" y="4421244"/>
            <a:chExt cx="3429002" cy="1385889"/>
          </a:xfrm>
        </p:grpSpPr>
        <p:grpSp>
          <p:nvGrpSpPr>
            <p:cNvPr id="23" name="Group 22">
              <a:extLst>
                <a:ext uri="{FF2B5EF4-FFF2-40B4-BE49-F238E27FC236}">
                  <a16:creationId xmlns:a16="http://schemas.microsoft.com/office/drawing/2014/main" id="{8F5C37B7-4922-0AAB-4A23-6D0B610C0C18}"/>
                </a:ext>
              </a:extLst>
            </p:cNvPr>
            <p:cNvGrpSpPr/>
            <p:nvPr/>
          </p:nvGrpSpPr>
          <p:grpSpPr>
            <a:xfrm>
              <a:off x="6037749" y="4421244"/>
              <a:ext cx="2743200" cy="1385889"/>
              <a:chOff x="5029200" y="1828800"/>
              <a:chExt cx="2743200" cy="1385889"/>
            </a:xfrm>
          </p:grpSpPr>
          <p:sp>
            <p:nvSpPr>
              <p:cNvPr id="25" name="Rectangle 24">
                <a:extLst>
                  <a:ext uri="{FF2B5EF4-FFF2-40B4-BE49-F238E27FC236}">
                    <a16:creationId xmlns:a16="http://schemas.microsoft.com/office/drawing/2014/main" id="{5404C546-C2A8-F7C0-06CD-98116B98B7E0}"/>
                  </a:ext>
                </a:extLst>
              </p:cNvPr>
              <p:cNvSpPr/>
              <p:nvPr/>
            </p:nvSpPr>
            <p:spPr>
              <a:xfrm>
                <a:off x="5029200" y="1843089"/>
                <a:ext cx="2743200" cy="1371600"/>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DC9885E3-B2EB-498F-8EE7-34007D23B5D9}"/>
                  </a:ext>
                </a:extLst>
              </p:cNvPr>
              <p:cNvCxnSpPr>
                <a:cxnSpLocks/>
                <a:stCxn id="25" idx="2"/>
                <a:endCxn id="25" idx="0"/>
              </p:cNvCxnSpPr>
              <p:nvPr/>
            </p:nvCxnSpPr>
            <p:spPr>
              <a:xfrm flipV="1">
                <a:off x="6400800" y="1843089"/>
                <a:ext cx="0" cy="1371600"/>
              </a:xfrm>
              <a:prstGeom prst="line">
                <a:avLst/>
              </a:prstGeom>
              <a:noFill/>
              <a:ln w="25400" cap="flat" cmpd="sng" algn="ctr">
                <a:solidFill>
                  <a:sysClr val="windowText" lastClr="000000"/>
                </a:solidFill>
                <a:prstDash val="solid"/>
                <a:tailEnd type="none"/>
              </a:ln>
              <a:effectLst/>
            </p:spPr>
          </p:cxnSp>
          <p:cxnSp>
            <p:nvCxnSpPr>
              <p:cNvPr id="27" name="Straight Connector 26">
                <a:extLst>
                  <a:ext uri="{FF2B5EF4-FFF2-40B4-BE49-F238E27FC236}">
                    <a16:creationId xmlns:a16="http://schemas.microsoft.com/office/drawing/2014/main" id="{1BF41A8C-5934-30E4-9DB0-F93552BADE05}"/>
                  </a:ext>
                </a:extLst>
              </p:cNvPr>
              <p:cNvCxnSpPr>
                <a:cxnSpLocks/>
                <a:stCxn id="25" idx="3"/>
                <a:endCxn id="25" idx="1"/>
              </p:cNvCxnSpPr>
              <p:nvPr/>
            </p:nvCxnSpPr>
            <p:spPr>
              <a:xfrm flipH="1">
                <a:off x="5029200" y="2528889"/>
                <a:ext cx="2743200" cy="0"/>
              </a:xfrm>
              <a:prstGeom prst="line">
                <a:avLst/>
              </a:prstGeom>
              <a:noFill/>
              <a:ln w="25400" cap="flat" cmpd="sng" algn="ctr">
                <a:solidFill>
                  <a:sysClr val="windowText" lastClr="000000"/>
                </a:solidFill>
                <a:prstDash val="solid"/>
                <a:tailEnd type="none"/>
              </a:ln>
              <a:effectLst/>
            </p:spPr>
          </p:cxnSp>
          <p:cxnSp>
            <p:nvCxnSpPr>
              <p:cNvPr id="28" name="Straight Connector 27">
                <a:extLst>
                  <a:ext uri="{FF2B5EF4-FFF2-40B4-BE49-F238E27FC236}">
                    <a16:creationId xmlns:a16="http://schemas.microsoft.com/office/drawing/2014/main" id="{298622AF-1472-D42D-27AA-AA8092F4DA64}"/>
                  </a:ext>
                </a:extLst>
              </p:cNvPr>
              <p:cNvCxnSpPr>
                <a:cxnSpLocks/>
              </p:cNvCxnSpPr>
              <p:nvPr/>
            </p:nvCxnSpPr>
            <p:spPr>
              <a:xfrm flipV="1">
                <a:off x="5715000" y="1828800"/>
                <a:ext cx="0" cy="1371600"/>
              </a:xfrm>
              <a:prstGeom prst="line">
                <a:avLst/>
              </a:prstGeom>
              <a:noFill/>
              <a:ln w="25400" cap="flat" cmpd="sng" algn="ctr">
                <a:solidFill>
                  <a:sysClr val="windowText" lastClr="000000"/>
                </a:solidFill>
                <a:prstDash val="solid"/>
                <a:tailEnd type="none"/>
              </a:ln>
              <a:effectLst/>
            </p:spPr>
          </p:cxnSp>
          <p:cxnSp>
            <p:nvCxnSpPr>
              <p:cNvPr id="29" name="Straight Connector 28">
                <a:extLst>
                  <a:ext uri="{FF2B5EF4-FFF2-40B4-BE49-F238E27FC236}">
                    <a16:creationId xmlns:a16="http://schemas.microsoft.com/office/drawing/2014/main" id="{C267362A-801C-F3E9-C428-80542E271F13}"/>
                  </a:ext>
                </a:extLst>
              </p:cNvPr>
              <p:cNvCxnSpPr>
                <a:cxnSpLocks/>
              </p:cNvCxnSpPr>
              <p:nvPr/>
            </p:nvCxnSpPr>
            <p:spPr>
              <a:xfrm flipV="1">
                <a:off x="7086600" y="1828800"/>
                <a:ext cx="0" cy="1371600"/>
              </a:xfrm>
              <a:prstGeom prst="line">
                <a:avLst/>
              </a:prstGeom>
              <a:noFill/>
              <a:ln w="25400" cap="flat" cmpd="sng" algn="ctr">
                <a:solidFill>
                  <a:sysClr val="windowText" lastClr="000000"/>
                </a:solidFill>
                <a:prstDash val="solid"/>
                <a:tailEnd type="none"/>
              </a:ln>
              <a:effectLst/>
            </p:spPr>
          </p:cxnSp>
        </p:grpSp>
        <p:sp>
          <p:nvSpPr>
            <p:cNvPr id="24" name="Rectangle 23">
              <a:extLst>
                <a:ext uri="{FF2B5EF4-FFF2-40B4-BE49-F238E27FC236}">
                  <a16:creationId xmlns:a16="http://schemas.microsoft.com/office/drawing/2014/main" id="{975E0706-55C1-F38D-638F-D93E04349020}"/>
                </a:ext>
              </a:extLst>
            </p:cNvPr>
            <p:cNvSpPr/>
            <p:nvPr/>
          </p:nvSpPr>
          <p:spPr>
            <a:xfrm>
              <a:off x="5351947" y="4433221"/>
              <a:ext cx="685221" cy="1371600"/>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0" name="Large wall">
            <a:extLst>
              <a:ext uri="{FF2B5EF4-FFF2-40B4-BE49-F238E27FC236}">
                <a16:creationId xmlns:a16="http://schemas.microsoft.com/office/drawing/2014/main" id="{B24CB7DA-D06B-F19B-BC2C-0F38C0DA8DD6}"/>
              </a:ext>
            </a:extLst>
          </p:cNvPr>
          <p:cNvSpPr/>
          <p:nvPr/>
        </p:nvSpPr>
        <p:spPr>
          <a:xfrm>
            <a:off x="3195937" y="4107180"/>
            <a:ext cx="2742620" cy="1371600"/>
          </a:xfrm>
          <a:prstGeom prst="rect">
            <a:avLst/>
          </a:prstGeom>
          <a:pattFill prst="wdUpDiag">
            <a:fgClr>
              <a:sysClr val="windowText" lastClr="000000"/>
            </a:fgClr>
            <a:bgClr>
              <a:sysClr val="window" lastClr="FFFFFF"/>
            </a:bgClr>
          </a:patt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80523CAB-A102-6D21-C0BC-75301723D5B4}"/>
              </a:ext>
            </a:extLst>
          </p:cNvPr>
          <p:cNvGrpSpPr/>
          <p:nvPr/>
        </p:nvGrpSpPr>
        <p:grpSpPr>
          <a:xfrm>
            <a:off x="5939137" y="1371600"/>
            <a:ext cx="2743200" cy="1371600"/>
            <a:chOff x="5029200" y="1828800"/>
            <a:chExt cx="2743200" cy="1371600"/>
          </a:xfrm>
        </p:grpSpPr>
        <p:sp>
          <p:nvSpPr>
            <p:cNvPr id="32" name="Rectangle 31">
              <a:extLst>
                <a:ext uri="{FF2B5EF4-FFF2-40B4-BE49-F238E27FC236}">
                  <a16:creationId xmlns:a16="http://schemas.microsoft.com/office/drawing/2014/main" id="{2E831E34-0044-1A35-FFBB-E9FC790B0A33}"/>
                </a:ext>
              </a:extLst>
            </p:cNvPr>
            <p:cNvSpPr/>
            <p:nvPr/>
          </p:nvSpPr>
          <p:spPr>
            <a:xfrm>
              <a:off x="5029200" y="1828800"/>
              <a:ext cx="2743200" cy="1371600"/>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BB343C00-6A9C-89AA-42AC-961EF90AC64D}"/>
                </a:ext>
              </a:extLst>
            </p:cNvPr>
            <p:cNvCxnSpPr>
              <a:cxnSpLocks/>
              <a:stCxn id="32" idx="2"/>
              <a:endCxn id="32" idx="0"/>
            </p:cNvCxnSpPr>
            <p:nvPr/>
          </p:nvCxnSpPr>
          <p:spPr>
            <a:xfrm flipV="1">
              <a:off x="6400800" y="1828800"/>
              <a:ext cx="0" cy="1371600"/>
            </a:xfrm>
            <a:prstGeom prst="line">
              <a:avLst/>
            </a:prstGeom>
            <a:noFill/>
            <a:ln w="25400" cap="flat" cmpd="sng" algn="ctr">
              <a:solidFill>
                <a:sysClr val="windowText" lastClr="000000"/>
              </a:solidFill>
              <a:prstDash val="solid"/>
              <a:tailEnd type="none"/>
            </a:ln>
            <a:effectLst/>
          </p:spPr>
        </p:cxnSp>
        <p:cxnSp>
          <p:nvCxnSpPr>
            <p:cNvPr id="34" name="Straight Connector 33">
              <a:extLst>
                <a:ext uri="{FF2B5EF4-FFF2-40B4-BE49-F238E27FC236}">
                  <a16:creationId xmlns:a16="http://schemas.microsoft.com/office/drawing/2014/main" id="{1777B914-D6DA-3211-C15D-CBB6CF13DC4B}"/>
                </a:ext>
              </a:extLst>
            </p:cNvPr>
            <p:cNvCxnSpPr>
              <a:cxnSpLocks/>
              <a:stCxn id="32" idx="3"/>
              <a:endCxn id="32" idx="1"/>
            </p:cNvCxnSpPr>
            <p:nvPr/>
          </p:nvCxnSpPr>
          <p:spPr>
            <a:xfrm flipH="1">
              <a:off x="5029200" y="2514600"/>
              <a:ext cx="2743200" cy="0"/>
            </a:xfrm>
            <a:prstGeom prst="line">
              <a:avLst/>
            </a:prstGeom>
            <a:noFill/>
            <a:ln w="25400" cap="flat" cmpd="sng" algn="ctr">
              <a:solidFill>
                <a:sysClr val="windowText" lastClr="000000"/>
              </a:solidFill>
              <a:prstDash val="solid"/>
              <a:tailEnd type="none"/>
            </a:ln>
            <a:effectLst/>
          </p:spPr>
        </p:cxnSp>
        <p:cxnSp>
          <p:nvCxnSpPr>
            <p:cNvPr id="35" name="Straight Connector 34">
              <a:extLst>
                <a:ext uri="{FF2B5EF4-FFF2-40B4-BE49-F238E27FC236}">
                  <a16:creationId xmlns:a16="http://schemas.microsoft.com/office/drawing/2014/main" id="{93E1A66E-9518-00C1-A4F6-868B42B7C3FF}"/>
                </a:ext>
              </a:extLst>
            </p:cNvPr>
            <p:cNvCxnSpPr>
              <a:cxnSpLocks/>
            </p:cNvCxnSpPr>
            <p:nvPr/>
          </p:nvCxnSpPr>
          <p:spPr>
            <a:xfrm flipV="1">
              <a:off x="5715000" y="1828800"/>
              <a:ext cx="0" cy="1371600"/>
            </a:xfrm>
            <a:prstGeom prst="line">
              <a:avLst/>
            </a:prstGeom>
            <a:noFill/>
            <a:ln w="25400" cap="flat" cmpd="sng" algn="ctr">
              <a:solidFill>
                <a:sysClr val="windowText" lastClr="000000"/>
              </a:solidFill>
              <a:prstDash val="solid"/>
              <a:tailEnd type="none"/>
            </a:ln>
            <a:effectLst/>
          </p:spPr>
        </p:cxnSp>
        <p:cxnSp>
          <p:nvCxnSpPr>
            <p:cNvPr id="36" name="Straight Connector 35">
              <a:extLst>
                <a:ext uri="{FF2B5EF4-FFF2-40B4-BE49-F238E27FC236}">
                  <a16:creationId xmlns:a16="http://schemas.microsoft.com/office/drawing/2014/main" id="{6CEEE667-7BEE-FC37-045C-E1FAF6B2A380}"/>
                </a:ext>
              </a:extLst>
            </p:cNvPr>
            <p:cNvCxnSpPr>
              <a:cxnSpLocks/>
            </p:cNvCxnSpPr>
            <p:nvPr/>
          </p:nvCxnSpPr>
          <p:spPr>
            <a:xfrm flipV="1">
              <a:off x="7086600" y="1828800"/>
              <a:ext cx="0" cy="1371600"/>
            </a:xfrm>
            <a:prstGeom prst="line">
              <a:avLst/>
            </a:prstGeom>
            <a:noFill/>
            <a:ln w="25400" cap="flat" cmpd="sng" algn="ctr">
              <a:solidFill>
                <a:sysClr val="windowText" lastClr="000000"/>
              </a:solidFill>
              <a:prstDash val="solid"/>
              <a:tailEnd type="none"/>
            </a:ln>
            <a:effectLst/>
          </p:spPr>
        </p:cxnSp>
      </p:grpSp>
      <p:grpSp>
        <p:nvGrpSpPr>
          <p:cNvPr id="37" name="Group 36">
            <a:extLst>
              <a:ext uri="{FF2B5EF4-FFF2-40B4-BE49-F238E27FC236}">
                <a16:creationId xmlns:a16="http://schemas.microsoft.com/office/drawing/2014/main" id="{7E5E3CD9-3286-66D1-9D08-214991414483}"/>
              </a:ext>
            </a:extLst>
          </p:cNvPr>
          <p:cNvGrpSpPr/>
          <p:nvPr/>
        </p:nvGrpSpPr>
        <p:grpSpPr>
          <a:xfrm>
            <a:off x="5939137" y="2738525"/>
            <a:ext cx="2743200" cy="1371600"/>
            <a:chOff x="5029200" y="1828800"/>
            <a:chExt cx="2743200" cy="1371600"/>
          </a:xfrm>
        </p:grpSpPr>
        <p:sp>
          <p:nvSpPr>
            <p:cNvPr id="38" name="Rectangle 37">
              <a:extLst>
                <a:ext uri="{FF2B5EF4-FFF2-40B4-BE49-F238E27FC236}">
                  <a16:creationId xmlns:a16="http://schemas.microsoft.com/office/drawing/2014/main" id="{2826C53B-A468-EA70-59F0-D53A6C03D5F8}"/>
                </a:ext>
              </a:extLst>
            </p:cNvPr>
            <p:cNvSpPr/>
            <p:nvPr/>
          </p:nvSpPr>
          <p:spPr>
            <a:xfrm>
              <a:off x="5029200" y="1828800"/>
              <a:ext cx="2743200" cy="1371600"/>
            </a:xfrm>
            <a:prstGeom prst="rect">
              <a:avLst/>
            </a:prstGeom>
            <a:gradFill flip="none" rotWithShape="1">
              <a:gsLst>
                <a:gs pos="0">
                  <a:srgbClr val="C0504D">
                    <a:tint val="100000"/>
                    <a:shade val="100000"/>
                    <a:satMod val="130000"/>
                  </a:srgbClr>
                </a:gs>
                <a:gs pos="100000">
                  <a:srgbClr val="C0504D">
                    <a:tint val="50000"/>
                    <a:shade val="100000"/>
                    <a:satMod val="35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defTabSz="45713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4C2E36DE-F808-F760-DDEC-E15426D29788}"/>
                </a:ext>
              </a:extLst>
            </p:cNvPr>
            <p:cNvCxnSpPr>
              <a:cxnSpLocks/>
              <a:stCxn id="38" idx="2"/>
              <a:endCxn id="38" idx="0"/>
            </p:cNvCxnSpPr>
            <p:nvPr/>
          </p:nvCxnSpPr>
          <p:spPr>
            <a:xfrm flipV="1">
              <a:off x="6400800" y="1828800"/>
              <a:ext cx="0" cy="1371600"/>
            </a:xfrm>
            <a:prstGeom prst="line">
              <a:avLst/>
            </a:prstGeom>
            <a:noFill/>
            <a:ln w="25400" cap="flat" cmpd="sng" algn="ctr">
              <a:solidFill>
                <a:sysClr val="windowText" lastClr="000000"/>
              </a:solidFill>
              <a:prstDash val="solid"/>
              <a:tailEnd type="none"/>
            </a:ln>
            <a:effectLst/>
          </p:spPr>
        </p:cxnSp>
        <p:cxnSp>
          <p:nvCxnSpPr>
            <p:cNvPr id="40" name="Straight Connector 39">
              <a:extLst>
                <a:ext uri="{FF2B5EF4-FFF2-40B4-BE49-F238E27FC236}">
                  <a16:creationId xmlns:a16="http://schemas.microsoft.com/office/drawing/2014/main" id="{9A74F927-907E-FA03-4FFF-02DAA7377825}"/>
                </a:ext>
              </a:extLst>
            </p:cNvPr>
            <p:cNvCxnSpPr>
              <a:cxnSpLocks/>
              <a:stCxn id="38" idx="3"/>
              <a:endCxn id="38" idx="1"/>
            </p:cNvCxnSpPr>
            <p:nvPr/>
          </p:nvCxnSpPr>
          <p:spPr>
            <a:xfrm flipH="1">
              <a:off x="5029200" y="2514600"/>
              <a:ext cx="2743200" cy="0"/>
            </a:xfrm>
            <a:prstGeom prst="line">
              <a:avLst/>
            </a:prstGeom>
            <a:noFill/>
            <a:ln w="25400" cap="flat" cmpd="sng" algn="ctr">
              <a:solidFill>
                <a:sysClr val="windowText" lastClr="000000"/>
              </a:solidFill>
              <a:prstDash val="solid"/>
              <a:tailEnd type="none"/>
            </a:ln>
            <a:effectLst/>
          </p:spPr>
        </p:cxnSp>
        <p:cxnSp>
          <p:nvCxnSpPr>
            <p:cNvPr id="41" name="Straight Connector 40">
              <a:extLst>
                <a:ext uri="{FF2B5EF4-FFF2-40B4-BE49-F238E27FC236}">
                  <a16:creationId xmlns:a16="http://schemas.microsoft.com/office/drawing/2014/main" id="{8569A44D-1C00-778E-A265-C28AB601A4DE}"/>
                </a:ext>
              </a:extLst>
            </p:cNvPr>
            <p:cNvCxnSpPr>
              <a:cxnSpLocks/>
            </p:cNvCxnSpPr>
            <p:nvPr/>
          </p:nvCxnSpPr>
          <p:spPr>
            <a:xfrm flipV="1">
              <a:off x="5715000" y="1828800"/>
              <a:ext cx="0" cy="1371600"/>
            </a:xfrm>
            <a:prstGeom prst="line">
              <a:avLst/>
            </a:prstGeom>
            <a:noFill/>
            <a:ln w="25400" cap="flat" cmpd="sng" algn="ctr">
              <a:solidFill>
                <a:sysClr val="windowText" lastClr="000000"/>
              </a:solidFill>
              <a:prstDash val="solid"/>
              <a:tailEnd type="none"/>
            </a:ln>
            <a:effectLst/>
          </p:spPr>
        </p:cxnSp>
        <p:cxnSp>
          <p:nvCxnSpPr>
            <p:cNvPr id="42" name="Straight Connector 41">
              <a:extLst>
                <a:ext uri="{FF2B5EF4-FFF2-40B4-BE49-F238E27FC236}">
                  <a16:creationId xmlns:a16="http://schemas.microsoft.com/office/drawing/2014/main" id="{9FB6DA20-15FD-A2F0-2305-B25445EEAE6F}"/>
                </a:ext>
              </a:extLst>
            </p:cNvPr>
            <p:cNvCxnSpPr>
              <a:cxnSpLocks/>
            </p:cNvCxnSpPr>
            <p:nvPr/>
          </p:nvCxnSpPr>
          <p:spPr>
            <a:xfrm flipV="1">
              <a:off x="7086600" y="1828800"/>
              <a:ext cx="0" cy="1371600"/>
            </a:xfrm>
            <a:prstGeom prst="line">
              <a:avLst/>
            </a:prstGeom>
            <a:noFill/>
            <a:ln w="25400" cap="flat" cmpd="sng" algn="ctr">
              <a:solidFill>
                <a:sysClr val="windowText" lastClr="000000"/>
              </a:solidFill>
              <a:prstDash val="solid"/>
              <a:tailEnd type="none"/>
            </a:ln>
            <a:effectLst/>
          </p:spPr>
        </p:cxnSp>
      </p:grpSp>
      <p:sp>
        <p:nvSpPr>
          <p:cNvPr id="43" name="TextBox 42">
            <a:extLst>
              <a:ext uri="{FF2B5EF4-FFF2-40B4-BE49-F238E27FC236}">
                <a16:creationId xmlns:a16="http://schemas.microsoft.com/office/drawing/2014/main" id="{1D7F3F9A-56C1-EDB9-FC49-E47488969F08}"/>
              </a:ext>
            </a:extLst>
          </p:cNvPr>
          <p:cNvSpPr txBox="1"/>
          <p:nvPr/>
        </p:nvSpPr>
        <p:spPr>
          <a:xfrm>
            <a:off x="1988698" y="1492032"/>
            <a:ext cx="864339" cy="369332"/>
          </a:xfrm>
          <a:prstGeom prst="rect">
            <a:avLst/>
          </a:prstGeom>
          <a:solidFill>
            <a:sysClr val="window" lastClr="FFFFFF">
              <a:alpha val="85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1</a:t>
            </a:r>
          </a:p>
        </p:txBody>
      </p:sp>
      <p:sp>
        <p:nvSpPr>
          <p:cNvPr id="44" name="TextBox 43">
            <a:extLst>
              <a:ext uri="{FF2B5EF4-FFF2-40B4-BE49-F238E27FC236}">
                <a16:creationId xmlns:a16="http://schemas.microsoft.com/office/drawing/2014/main" id="{27E096D8-2A56-7F6A-3B52-4956639540DB}"/>
              </a:ext>
            </a:extLst>
          </p:cNvPr>
          <p:cNvSpPr txBox="1"/>
          <p:nvPr/>
        </p:nvSpPr>
        <p:spPr>
          <a:xfrm>
            <a:off x="5506967" y="1530983"/>
            <a:ext cx="864339" cy="369332"/>
          </a:xfrm>
          <a:prstGeom prst="rect">
            <a:avLst/>
          </a:prstGeom>
          <a:solidFill>
            <a:sysClr val="window" lastClr="FFFFFF">
              <a:alpha val="85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2</a:t>
            </a:r>
          </a:p>
        </p:txBody>
      </p:sp>
      <p:sp>
        <p:nvSpPr>
          <p:cNvPr id="45" name="TextBox 44">
            <a:extLst>
              <a:ext uri="{FF2B5EF4-FFF2-40B4-BE49-F238E27FC236}">
                <a16:creationId xmlns:a16="http://schemas.microsoft.com/office/drawing/2014/main" id="{DD7E836E-E560-E9C0-234C-68AC8DDCECFC}"/>
              </a:ext>
            </a:extLst>
          </p:cNvPr>
          <p:cNvSpPr txBox="1"/>
          <p:nvPr/>
        </p:nvSpPr>
        <p:spPr>
          <a:xfrm>
            <a:off x="9723189" y="1492032"/>
            <a:ext cx="864339" cy="369332"/>
          </a:xfrm>
          <a:prstGeom prst="rect">
            <a:avLst/>
          </a:prstGeom>
          <a:solidFill>
            <a:sysClr val="window" lastClr="FFFFFF">
              <a:alpha val="85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3</a:t>
            </a:r>
          </a:p>
        </p:txBody>
      </p:sp>
      <p:sp>
        <p:nvSpPr>
          <p:cNvPr id="46" name="TextBox 45">
            <a:extLst>
              <a:ext uri="{FF2B5EF4-FFF2-40B4-BE49-F238E27FC236}">
                <a16:creationId xmlns:a16="http://schemas.microsoft.com/office/drawing/2014/main" id="{9212D7D0-B6E6-5AC8-FEC2-ED5468656997}"/>
              </a:ext>
            </a:extLst>
          </p:cNvPr>
          <p:cNvSpPr txBox="1"/>
          <p:nvPr/>
        </p:nvSpPr>
        <p:spPr>
          <a:xfrm>
            <a:off x="9723189" y="3215449"/>
            <a:ext cx="864339" cy="369332"/>
          </a:xfrm>
          <a:prstGeom prst="rect">
            <a:avLst/>
          </a:prstGeom>
          <a:solidFill>
            <a:sysClr val="window" lastClr="FFFFFF">
              <a:alpha val="85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4</a:t>
            </a:r>
          </a:p>
        </p:txBody>
      </p:sp>
      <p:sp>
        <p:nvSpPr>
          <p:cNvPr id="47" name="TextBox 46">
            <a:extLst>
              <a:ext uri="{FF2B5EF4-FFF2-40B4-BE49-F238E27FC236}">
                <a16:creationId xmlns:a16="http://schemas.microsoft.com/office/drawing/2014/main" id="{8A31F563-E2C7-1FE3-911A-9F751593CCE0}"/>
              </a:ext>
            </a:extLst>
          </p:cNvPr>
          <p:cNvSpPr txBox="1"/>
          <p:nvPr/>
        </p:nvSpPr>
        <p:spPr>
          <a:xfrm>
            <a:off x="9723188" y="4937331"/>
            <a:ext cx="864339" cy="369332"/>
          </a:xfrm>
          <a:prstGeom prst="rect">
            <a:avLst/>
          </a:prstGeom>
          <a:solidFill>
            <a:sysClr val="window" lastClr="FFFFFF">
              <a:alpha val="85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CPU 5</a:t>
            </a:r>
          </a:p>
        </p:txBody>
      </p:sp>
      <p:sp>
        <p:nvSpPr>
          <p:cNvPr id="48" name="TextBox 47">
            <a:extLst>
              <a:ext uri="{FF2B5EF4-FFF2-40B4-BE49-F238E27FC236}">
                <a16:creationId xmlns:a16="http://schemas.microsoft.com/office/drawing/2014/main" id="{30BA6608-129A-924F-CBD8-8DAABF3E0125}"/>
              </a:ext>
            </a:extLst>
          </p:cNvPr>
          <p:cNvSpPr txBox="1"/>
          <p:nvPr/>
        </p:nvSpPr>
        <p:spPr>
          <a:xfrm>
            <a:off x="4096896" y="2536308"/>
            <a:ext cx="941283" cy="369332"/>
          </a:xfrm>
          <a:prstGeom prst="rect">
            <a:avLst/>
          </a:prstGeom>
          <a:solidFill>
            <a:sysClr val="window" lastClr="FFFFFF">
              <a:alpha val="90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Block 1</a:t>
            </a:r>
          </a:p>
        </p:txBody>
      </p:sp>
      <p:sp>
        <p:nvSpPr>
          <p:cNvPr id="49" name="TextBox 48">
            <a:extLst>
              <a:ext uri="{FF2B5EF4-FFF2-40B4-BE49-F238E27FC236}">
                <a16:creationId xmlns:a16="http://schemas.microsoft.com/office/drawing/2014/main" id="{0EE1B979-B0A1-F5FC-43D7-32C0222524D3}"/>
              </a:ext>
            </a:extLst>
          </p:cNvPr>
          <p:cNvSpPr txBox="1"/>
          <p:nvPr/>
        </p:nvSpPr>
        <p:spPr>
          <a:xfrm>
            <a:off x="6862425" y="3235101"/>
            <a:ext cx="941283" cy="369332"/>
          </a:xfrm>
          <a:prstGeom prst="rect">
            <a:avLst/>
          </a:prstGeom>
          <a:solidFill>
            <a:sysClr val="window" lastClr="FFFFFF">
              <a:alpha val="90000"/>
            </a:sysClr>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Block 2</a:t>
            </a:r>
          </a:p>
        </p:txBody>
      </p:sp>
      <p:sp>
        <p:nvSpPr>
          <p:cNvPr id="50" name="TextBox 49">
            <a:extLst>
              <a:ext uri="{FF2B5EF4-FFF2-40B4-BE49-F238E27FC236}">
                <a16:creationId xmlns:a16="http://schemas.microsoft.com/office/drawing/2014/main" id="{E577F4B1-F11F-4B2A-E4C0-7409BABBBA81}"/>
              </a:ext>
            </a:extLst>
          </p:cNvPr>
          <p:cNvSpPr txBox="1"/>
          <p:nvPr/>
        </p:nvSpPr>
        <p:spPr>
          <a:xfrm>
            <a:off x="3739657" y="4632991"/>
            <a:ext cx="1706557" cy="369332"/>
          </a:xfrm>
          <a:prstGeom prst="rect">
            <a:avLst/>
          </a:prstGeom>
          <a:solidFill>
            <a:sysClr val="window" lastClr="FFFFFF"/>
          </a:solidFill>
        </p:spPr>
        <p:txBody>
          <a:bodyPr wrap="none" rtlCol="0">
            <a:spAutoFit/>
          </a:bodyPr>
          <a:lstStyle/>
          <a:p>
            <a:pPr marL="0" marR="0" lvl="0" indent="0" algn="l" defTabSz="45713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rPr>
              <a:t>Viscous corner</a:t>
            </a:r>
          </a:p>
        </p:txBody>
      </p:sp>
    </p:spTree>
    <p:extLst>
      <p:ext uri="{BB962C8B-B14F-4D97-AF65-F5344CB8AC3E}">
        <p14:creationId xmlns:p14="http://schemas.microsoft.com/office/powerpoint/2010/main" val="239517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hidden"/>
                                      </p:to>
                                    </p:set>
                                  </p:childTnLst>
                                </p:cTn>
                              </p:par>
                            </p:childTnLst>
                          </p:cTn>
                        </p:par>
                        <p:par>
                          <p:cTn id="13" fill="hold">
                            <p:stCondLst>
                              <p:cond delay="0"/>
                            </p:stCondLst>
                            <p:childTnLst>
                              <p:par>
                                <p:cTn id="14" presetID="35" presetClass="path" presetSubtype="0" accel="50000" decel="50000" fill="hold" nodeType="afterEffect">
                                  <p:stCondLst>
                                    <p:cond delay="0"/>
                                  </p:stCondLst>
                                  <p:childTnLst>
                                    <p:animMotion origin="layout" path="M -2.29167E-6 -3.33333E-6 L -0.12252 -0.00254 " pathEditMode="relative" rAng="0" ptsTypes="AA">
                                      <p:cBhvr>
                                        <p:cTn id="15" dur="2000" fill="hold"/>
                                        <p:tgtEl>
                                          <p:spTgt spid="6"/>
                                        </p:tgtEl>
                                        <p:attrNameLst>
                                          <p:attrName>ppt_x</p:attrName>
                                          <p:attrName>ppt_y</p:attrName>
                                        </p:attrNameLst>
                                      </p:cBhvr>
                                      <p:rCtr x="-6133" y="-139"/>
                                    </p:animMotion>
                                  </p:childTnLst>
                                </p:cTn>
                              </p:par>
                              <p:par>
                                <p:cTn id="16" presetID="35" presetClass="path" presetSubtype="0" accel="50000" decel="50000" fill="hold" nodeType="withEffect">
                                  <p:stCondLst>
                                    <p:cond delay="0"/>
                                  </p:stCondLst>
                                  <p:childTnLst>
                                    <p:animMotion origin="layout" path="M -2.29167E-6 -3.33333E-6 L 0.05625 0.00023 " pathEditMode="relative" rAng="0" ptsTypes="AA">
                                      <p:cBhvr>
                                        <p:cTn id="17" dur="2000" fill="hold"/>
                                        <p:tgtEl>
                                          <p:spTgt spid="14"/>
                                        </p:tgtEl>
                                        <p:attrNameLst>
                                          <p:attrName>ppt_x</p:attrName>
                                          <p:attrName>ppt_y</p:attrName>
                                        </p:attrNameLst>
                                      </p:cBhvr>
                                      <p:rCtr x="2812" y="0"/>
                                    </p:animMotion>
                                  </p:childTnLst>
                                </p:cTn>
                              </p:par>
                              <p:par>
                                <p:cTn id="18" presetID="64" presetClass="path" presetSubtype="0" accel="50000" decel="50000" fill="hold" nodeType="withEffect">
                                  <p:stCondLst>
                                    <p:cond delay="0"/>
                                  </p:stCondLst>
                                  <p:childTnLst>
                                    <p:animMotion origin="layout" path="M -2.29167E-6 -3.33333E-6 L 0.23334 -0.05393 " pathEditMode="relative" rAng="0" ptsTypes="AA">
                                      <p:cBhvr>
                                        <p:cTn id="19" dur="2000" fill="hold"/>
                                        <p:tgtEl>
                                          <p:spTgt spid="31"/>
                                        </p:tgtEl>
                                        <p:attrNameLst>
                                          <p:attrName>ppt_x</p:attrName>
                                          <p:attrName>ppt_y</p:attrName>
                                        </p:attrNameLst>
                                      </p:cBhvr>
                                      <p:rCtr x="11667" y="-2708"/>
                                    </p:animMotion>
                                  </p:childTnLst>
                                </p:cTn>
                              </p:par>
                              <p:par>
                                <p:cTn id="20" presetID="63" presetClass="path" presetSubtype="0" accel="50000" decel="50000" fill="hold" nodeType="withEffect">
                                  <p:stCondLst>
                                    <p:cond delay="0"/>
                                  </p:stCondLst>
                                  <p:childTnLst>
                                    <p:animMotion origin="layout" path="M -2.29167E-6 1.11111E-6 L 0.23334 -0.0007 " pathEditMode="relative" rAng="0" ptsTypes="AA">
                                      <p:cBhvr>
                                        <p:cTn id="21" dur="2000" fill="hold"/>
                                        <p:tgtEl>
                                          <p:spTgt spid="37"/>
                                        </p:tgtEl>
                                        <p:attrNameLst>
                                          <p:attrName>ppt_x</p:attrName>
                                          <p:attrName>ppt_y</p:attrName>
                                        </p:attrNameLst>
                                      </p:cBhvr>
                                      <p:rCtr x="11667" y="-46"/>
                                    </p:animMotion>
                                  </p:childTnLst>
                                </p:cTn>
                              </p:par>
                              <p:par>
                                <p:cTn id="22" presetID="42" presetClass="path" presetSubtype="0" accel="50000" decel="50000" fill="hold" nodeType="withEffect">
                                  <p:stCondLst>
                                    <p:cond delay="0"/>
                                  </p:stCondLst>
                                  <p:childTnLst>
                                    <p:animMotion origin="layout" path="M 2.70833E-6 -2.96296E-6 L 0.23333 0.05324 " pathEditMode="relative" rAng="0" ptsTypes="AA">
                                      <p:cBhvr>
                                        <p:cTn id="23" dur="2000" fill="hold"/>
                                        <p:tgtEl>
                                          <p:spTgt spid="22"/>
                                        </p:tgtEl>
                                        <p:attrNameLst>
                                          <p:attrName>ppt_x</p:attrName>
                                          <p:attrName>ppt_y</p:attrName>
                                        </p:attrNameLst>
                                      </p:cBhvr>
                                      <p:rCtr x="11667" y="2662"/>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44" grpId="0" animBg="1"/>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4016</TotalTime>
  <Words>1671</Words>
  <Application>Microsoft Office PowerPoint</Application>
  <PresentationFormat>Widescreen</PresentationFormat>
  <Paragraphs>289</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Cambria Math</vt:lpstr>
      <vt:lpstr>Symbol</vt:lpstr>
      <vt:lpstr>Times</vt:lpstr>
      <vt:lpstr>Times New Roman</vt:lpstr>
      <vt:lpstr>Blank</vt:lpstr>
      <vt:lpstr>A Reimagining of the DPLR Code</vt:lpstr>
      <vt:lpstr>Motivation</vt:lpstr>
      <vt:lpstr>Description of the DPLR CFD Code</vt:lpstr>
      <vt:lpstr>Panel Test Facility CFD Domain</vt:lpstr>
      <vt:lpstr>Instabilities Developed During Mesh Refinement</vt:lpstr>
      <vt:lpstr>DPLR Reimplementation History</vt:lpstr>
      <vt:lpstr>Summary of DPLR Code Reimplementation</vt:lpstr>
      <vt:lpstr>Finite Volume Method</vt:lpstr>
      <vt:lpstr>Multiblock Domain Decomposition</vt:lpstr>
      <vt:lpstr>Ghost Cells and Boundary Conditions</vt:lpstr>
      <vt:lpstr>O-H Mesh MPI Communication</vt:lpstr>
      <vt:lpstr>Viscous Flux Computation in Domain Corners</vt:lpstr>
      <vt:lpstr>One-Sided Viscous Flux Stencils</vt:lpstr>
      <vt:lpstr>Comparisons</vt:lpstr>
      <vt:lpstr>2D Cylinder Comparison (DPLR 3.05 example)</vt:lpstr>
      <vt:lpstr>2D Cylinder Comparison (DPLR 3.05 example)</vt:lpstr>
      <vt:lpstr>Success</vt:lpstr>
      <vt:lpstr>Reimplementation of DPLR Not Intended as Criticism</vt:lpstr>
      <vt:lpstr>Summary</vt:lpstr>
      <vt:lpstr>References</vt:lpstr>
      <vt:lpstr>Introduction</vt:lpstr>
      <vt:lpstr>Panel Test Facility DPLR Model</vt:lpstr>
      <vt:lpstr>DPLR CFD Workflow</vt:lpstr>
      <vt:lpstr>IHF Nozzle Comparison (DPLR 3.05 example)</vt:lpstr>
      <vt:lpstr>IHF Nozzle Comparison (DPLR 3.05 example)</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Finkbeiner, Joshua R. (GRC-LMT0)</cp:lastModifiedBy>
  <cp:revision>39</cp:revision>
  <cp:lastPrinted>2001-11-30T21:59:45Z</cp:lastPrinted>
  <dcterms:created xsi:type="dcterms:W3CDTF">2001-11-21T21:59:03Z</dcterms:created>
  <dcterms:modified xsi:type="dcterms:W3CDTF">2025-07-31T18:53:50Z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