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722" r:id="rId2"/>
    <p:sldId id="807" r:id="rId3"/>
    <p:sldId id="808" r:id="rId4"/>
    <p:sldId id="809" r:id="rId5"/>
    <p:sldId id="810" r:id="rId6"/>
    <p:sldId id="811" r:id="rId7"/>
    <p:sldId id="818" r:id="rId8"/>
    <p:sldId id="816" r:id="rId9"/>
    <p:sldId id="817" r:id="rId10"/>
    <p:sldId id="820" r:id="rId11"/>
    <p:sldId id="812" r:id="rId12"/>
    <p:sldId id="813" r:id="rId13"/>
    <p:sldId id="819" r:id="rId14"/>
    <p:sldId id="814" r:id="rId15"/>
    <p:sldId id="8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CA239-2B7D-5847-A6D5-507055A5CCC0}" v="781" dt="2025-08-03T22:15:26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3"/>
    <p:restoredTop sz="94718"/>
  </p:normalViewPr>
  <p:slideViewPr>
    <p:cSldViewPr snapToGrid="0" showGuides="1">
      <p:cViewPr>
        <p:scale>
          <a:sx n="92" d="100"/>
          <a:sy n="92" d="100"/>
        </p:scale>
        <p:origin x="153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D7ECF-4E41-4D2E-BE1E-CC95C901BA9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22957-877D-4359-9268-B09AEE7C8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4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0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A2FFA-9519-E947-A77B-3629CB77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B1B0-CDC8-4057-9450-098B6571F922}" type="datetime1">
              <a:rPr lang="en-US" smtClean="0">
                <a:latin typeface="Helvetica" pitchFamily="2" charset="0"/>
              </a:rPr>
              <a:t>8/4/2025</a:t>
            </a:fld>
            <a:endParaRPr lang="en-US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BA114-198C-2A45-8320-BA9851F6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C6B9B-694E-564C-ACDD-2B9AA1B3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757754-485B-A54B-B778-34B895C82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2" y="0"/>
            <a:ext cx="12193471" cy="6858000"/>
          </a:xfrm>
          <a:prstGeom prst="rect">
            <a:avLst/>
          </a:prstGeom>
        </p:spPr>
      </p:pic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E5775B4-F0E7-4A48-BF5D-AF263FA2D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14" y="592266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9DD850-EB65-E74F-922F-F4E9D2D6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00" y="5059446"/>
            <a:ext cx="9376067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90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2608-EBCA-CD43-998A-13A8FDB5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FCD78A6A-6856-4F0D-B38C-86C0A78CD5C0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42C9E-A648-8948-B2CE-DAE4F9E9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90DC5-CC32-C048-B807-7FB3B1A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34DBAE-BB9B-FD48-B664-5EB48F2D2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000" y="309557"/>
            <a:ext cx="11299785" cy="5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kern="1300" baseline="0">
                <a:solidFill>
                  <a:schemeClr val="bg2">
                    <a:lumMod val="10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33D3F-0958-F94B-9E02-539A512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2" y="1324950"/>
            <a:ext cx="10218201" cy="447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40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2608-EBCA-CD43-998A-13A8FDB5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D66554FB-FE79-4F4C-939D-4D5DC5F47F3D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42C9E-A648-8948-B2CE-DAE4F9E9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90DC5-CC32-C048-B807-7FB3B1A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34DBAE-BB9B-FD48-B664-5EB48F2D2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000" y="177422"/>
            <a:ext cx="11299785" cy="5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kern="1300" baseline="0">
                <a:solidFill>
                  <a:schemeClr val="bg2">
                    <a:lumMod val="10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33D3F-0958-F94B-9E02-539A512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2" y="1324951"/>
            <a:ext cx="10218201" cy="210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chemeClr val="bg2">
                    <a:lumMod val="10000"/>
                  </a:schemeClr>
                </a:solidFill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4E966E-9182-084D-80B5-B92D869636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57952" y="3538331"/>
            <a:ext cx="10218201" cy="2261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E7D527-8190-E64C-BEDC-A9475A4B4D71}"/>
              </a:ext>
            </a:extLst>
          </p:cNvPr>
          <p:cNvCxnSpPr>
            <a:cxnSpLocks/>
          </p:cNvCxnSpPr>
          <p:nvPr userDrawn="1"/>
        </p:nvCxnSpPr>
        <p:spPr>
          <a:xfrm>
            <a:off x="1357952" y="3478102"/>
            <a:ext cx="102182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3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A315-6C17-0B47-8B21-CEA03B245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2" y="511114"/>
            <a:ext cx="4735772" cy="28769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2">
                    <a:lumMod val="10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transition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30D9-14CB-694B-8997-602B06B7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2" y="3898367"/>
            <a:ext cx="4735772" cy="1569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transition </a:t>
            </a:r>
            <a:br>
              <a:rPr lang="en-US"/>
            </a:br>
            <a:r>
              <a:rPr lang="en-US"/>
              <a:t>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2FB7-6D54-AC4D-83AE-3BD293BC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DBCC0090-CAB4-427B-8FA7-2CC68F817907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7F5E-0CCF-9847-A64A-8EEA223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6D915-7298-9442-B8B6-23BFF06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E84A9A-FCC3-2743-AF0D-8FB8A22F13B9}"/>
              </a:ext>
            </a:extLst>
          </p:cNvPr>
          <p:cNvCxnSpPr/>
          <p:nvPr userDrawn="1"/>
        </p:nvCxnSpPr>
        <p:spPr>
          <a:xfrm>
            <a:off x="2900149" y="3637129"/>
            <a:ext cx="777923" cy="0"/>
          </a:xfrm>
          <a:prstGeom prst="line">
            <a:avLst/>
          </a:prstGeom>
          <a:ln w="1270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373DA5-8E45-F84B-9BDD-AB220167B97F}"/>
              </a:ext>
            </a:extLst>
          </p:cNvPr>
          <p:cNvCxnSpPr/>
          <p:nvPr userDrawn="1"/>
        </p:nvCxnSpPr>
        <p:spPr>
          <a:xfrm>
            <a:off x="11250866" y="6183318"/>
            <a:ext cx="0" cy="3651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3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C029-675D-7A44-A487-3FF32FE84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3360" y="1362654"/>
            <a:ext cx="5104263" cy="428751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E1BC-F6A3-EA4E-B3E5-A565CACB9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278" y="1362653"/>
            <a:ext cx="5213897" cy="42875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EFA3F-52C7-CF4A-A535-1FCECBD1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7BE9592C-402F-40A4-9A4A-E13095211800}" type="datetime1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F4374-907D-774A-B180-B77D5483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5CA39-6D57-0F49-BF1E-80F239C0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253A57B-4282-1B44-AADF-EEC2F031F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000" y="177422"/>
            <a:ext cx="11299785" cy="5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kern="1300" baseline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91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36C5-7AE9-514B-86BE-D8C6A4B25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88863" y="1322797"/>
            <a:ext cx="5466325" cy="4375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400" b="0" i="0">
                <a:latin typeface="Helvetica" pitchFamily="2" charset="0"/>
              </a:defRPr>
            </a:lvl2pPr>
            <a:lvl3pPr>
              <a:defRPr sz="2000" b="0" i="0">
                <a:latin typeface="Helvetica" pitchFamily="2" charset="0"/>
              </a:defRPr>
            </a:lvl3pPr>
            <a:lvl4pPr>
              <a:defRPr sz="1800" b="0" i="0">
                <a:latin typeface="Helvetica" pitchFamily="2" charset="0"/>
              </a:defRPr>
            </a:lvl4pPr>
            <a:lvl5pPr>
              <a:defRPr sz="1800" b="0" i="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PHOTO/Graphic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5DD81-E099-1941-8E8F-13B5792E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1pPr>
          </a:lstStyle>
          <a:p>
            <a:fld id="{31971A5A-9C72-4323-B0C7-46AC1843D940}" type="datetime1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E51C2-51D1-2844-8B92-1AB1C256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CC5F9-6DC8-594D-8441-39AD7AEA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17435-89D2-1F4E-A337-D4EF05657D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20774" y="1322797"/>
            <a:ext cx="4803623" cy="437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b="0" i="0" cap="none" baseline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8C06CC2-3B19-CD43-9048-86377FCDC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000" y="177422"/>
            <a:ext cx="11299785" cy="5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kern="1300" baseline="0">
                <a:solidFill>
                  <a:schemeClr val="bg2">
                    <a:lumMod val="10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02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5DD81-E099-1941-8E8F-13B5792E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1pPr>
          </a:lstStyle>
          <a:p>
            <a:fld id="{86BBF939-FB20-4DB3-871E-1977899D03AA}" type="datetime1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E51C2-51D1-2844-8B92-1AB1C256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CC5F9-6DC8-594D-8441-39AD7AEA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3283B63-1EA6-2245-9DAF-A3393D2DA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000" y="177422"/>
            <a:ext cx="11299785" cy="5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kern="1300" baseline="0">
                <a:solidFill>
                  <a:schemeClr val="bg2">
                    <a:lumMod val="10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C27E90-5757-B245-A791-7CA09E196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3471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2C740-F8C1-FF46-8CA9-BD5F4BF0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1pPr>
          </a:lstStyle>
          <a:p>
            <a:fld id="{34009FBB-51D4-40B3-ACDB-A5253579A129}" type="datetime1">
              <a:rPr lang="en-US" smtClean="0"/>
              <a:pPr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1F79D-61BE-A741-9261-0739EE05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9ACF0-3D9F-FB45-A2F7-2DEB2564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0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5A66-0C4D-E74B-A752-506B36EED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17707" y="6183318"/>
            <a:ext cx="933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4FAA576E-B162-41BC-B638-03405B74B90E}" type="datetime1">
              <a:rPr lang="en-US" smtClean="0">
                <a:latin typeface="Helvetica" pitchFamily="2" charset="0"/>
              </a:rPr>
              <a:pPr/>
              <a:t>8/4/2025</a:t>
            </a:fld>
            <a:endParaRPr lang="en-US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37071-1953-F449-9911-5C43C3CE9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7100" y="6183318"/>
            <a:ext cx="7376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baseline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4E634-0D26-394D-BB12-B982CDF63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0622" y="6183318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F49C8A26-9D16-E04A-980E-5DD0108F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60" y="585442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DF2674-7339-C84F-B2D7-B4544D96B62B}"/>
              </a:ext>
            </a:extLst>
          </p:cNvPr>
          <p:cNvCxnSpPr/>
          <p:nvPr userDrawn="1"/>
        </p:nvCxnSpPr>
        <p:spPr>
          <a:xfrm>
            <a:off x="11250866" y="6183318"/>
            <a:ext cx="0" cy="3651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36C05F-ED3A-A549-A054-FE051762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8461" y="5127686"/>
            <a:ext cx="10494626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3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49" r:id="rId4"/>
    <p:sldLayoutId id="2147483652" r:id="rId5"/>
    <p:sldLayoutId id="2147483656" r:id="rId6"/>
    <p:sldLayoutId id="2147483660" r:id="rId7"/>
    <p:sldLayoutId id="2147483659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 cap="none" baseline="0">
          <a:solidFill>
            <a:schemeClr val="bg2">
              <a:lumMod val="10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400" b="0" i="0" kern="1200" cap="none" baseline="0">
          <a:solidFill>
            <a:schemeClr val="bg2">
              <a:lumMod val="10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sa.gov/image-feature/jpl/5-peering-through-titans-haz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0" Type="http://schemas.openxmlformats.org/officeDocument/2006/relationships/image" Target="../media/image19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12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.jpeg"/><Relationship Id="rId10" Type="http://schemas.openxmlformats.org/officeDocument/2006/relationships/image" Target="../media/image1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e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1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18.jpeg"/><Relationship Id="rId10" Type="http://schemas.openxmlformats.org/officeDocument/2006/relationships/image" Target="../media/image17.jpeg"/><Relationship Id="rId9" Type="http://schemas.openxmlformats.org/officeDocument/2006/relationships/image" Target="../media/image2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1134740" y="3750980"/>
            <a:ext cx="9948229" cy="0"/>
          </a:xfrm>
          <a:prstGeom prst="line">
            <a:avLst/>
          </a:prstGeom>
          <a:ln w="12700">
            <a:solidFill>
              <a:srgbClr val="2E37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D4F005-4607-B0C4-D8B8-65427C861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24" y="5978383"/>
            <a:ext cx="3872426" cy="843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98505-69AD-4CED-B2B0-5F6A2E511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4739" y="1540441"/>
            <a:ext cx="5395914" cy="1448165"/>
          </a:xfrm>
        </p:spPr>
        <p:txBody>
          <a:bodyPr>
            <a:noAutofit/>
          </a:bodyPr>
          <a:lstStyle/>
          <a:p>
            <a:r>
              <a:rPr lang="en-US" sz="2400" b="1" dirty="0"/>
              <a:t>Boundary Layer Characterization around Graphite Samples in Microwave Nitrogen-Methane Plasmas</a:t>
            </a:r>
            <a:endParaRPr lang="en-US" sz="1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67BCF-4195-ADFD-6BD9-BAB84DF5A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739" y="3827565"/>
            <a:ext cx="9876971" cy="156845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Dan Fries</a:t>
            </a:r>
            <a:r>
              <a:rPr lang="en-US" sz="2000" dirty="0">
                <a:solidFill>
                  <a:schemeClr val="tx1"/>
                </a:solidFill>
              </a:rPr>
              <a:t>*, William L. Young*, Kate B. Rhoads*, Savio </a:t>
            </a:r>
            <a:r>
              <a:rPr lang="en-US" sz="2000" dirty="0" err="1">
                <a:solidFill>
                  <a:schemeClr val="tx1"/>
                </a:solidFill>
              </a:rPr>
              <a:t>Poovathingal</a:t>
            </a:r>
            <a:r>
              <a:rPr lang="en-US" sz="2000" dirty="0">
                <a:solidFill>
                  <a:schemeClr val="tx1"/>
                </a:solidFill>
              </a:rPr>
              <a:t>*, Alexandre Martin*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Stefan </a:t>
            </a:r>
            <a:r>
              <a:rPr lang="en-US" sz="2000" dirty="0" err="1">
                <a:solidFill>
                  <a:schemeClr val="tx1"/>
                </a:solidFill>
              </a:rPr>
              <a:t>Löhle</a:t>
            </a:r>
            <a:r>
              <a:rPr lang="en-US" sz="2000" dirty="0">
                <a:solidFill>
                  <a:schemeClr val="tx1"/>
                </a:solidFill>
              </a:rPr>
              <a:t>**</a:t>
            </a:r>
          </a:p>
          <a:p>
            <a:pPr algn="l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NASA TFAWS </a:t>
            </a:r>
            <a:r>
              <a:rPr lang="en-US" sz="2000" dirty="0"/>
              <a:t>Aero-VI-03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∙ August 5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, 2025 ∙ San-Jose, CA</a:t>
            </a:r>
          </a:p>
        </p:txBody>
      </p:sp>
      <p:pic>
        <p:nvPicPr>
          <p:cNvPr id="6" name="Picture 5" descr="A blue and white neon sign&#10;&#10;AI-generated content may be incorrect.">
            <a:extLst>
              <a:ext uri="{FF2B5EF4-FFF2-40B4-BE49-F238E27FC236}">
                <a16:creationId xmlns:a16="http://schemas.microsoft.com/office/drawing/2014/main" id="{0200714C-50AE-256D-5599-BDC8FA851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323" y="5975023"/>
            <a:ext cx="3053891" cy="846378"/>
          </a:xfrm>
          <a:prstGeom prst="rect">
            <a:avLst/>
          </a:prstGeom>
        </p:spPr>
      </p:pic>
      <p:pic>
        <p:nvPicPr>
          <p:cNvPr id="4" name="Picture 3" descr="A flame coming out of a cylinder&#10;&#10;AI-generated content may be incorrect.">
            <a:extLst>
              <a:ext uri="{FF2B5EF4-FFF2-40B4-BE49-F238E27FC236}">
                <a16:creationId xmlns:a16="http://schemas.microsoft.com/office/drawing/2014/main" id="{AD2E1BF0-B147-0F9E-A774-71AFE8B1A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517" y="1069644"/>
            <a:ext cx="2642645" cy="2588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1AD1D-1469-4204-BC82-9EDB01DA2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5295" y="5975023"/>
            <a:ext cx="727674" cy="74492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C5833BA-D423-B05D-F06E-EAFBC1A3AFBD}"/>
              </a:ext>
            </a:extLst>
          </p:cNvPr>
          <p:cNvSpPr txBox="1">
            <a:spLocks/>
          </p:cNvSpPr>
          <p:nvPr/>
        </p:nvSpPr>
        <p:spPr>
          <a:xfrm>
            <a:off x="9685353" y="5122431"/>
            <a:ext cx="3142188" cy="96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tx1"/>
                </a:solidFill>
              </a:rPr>
              <a:t>  *University of Kentucky</a:t>
            </a: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**University of Stuttgart</a:t>
            </a:r>
            <a:endParaRPr lang="en-US" sz="1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43D84A-2950-B1A5-CA52-4C3D8526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0" y="4513355"/>
            <a:ext cx="1467705" cy="12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B78851-A828-2566-11B8-C46C5076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201A3-D58A-282E-941A-F53C2F9E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Exposure Analysis – Summary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2C9C2-1E15-0DD3-4BFA-405384E18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969" y="4115434"/>
            <a:ext cx="10543103" cy="1620470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increase in D:G Area is indicative of increased defect density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increase in D peak strength is indicative of increased strain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increase in peak width for both D and G is indicative of amorphization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à"/>
            </a:pPr>
            <a:r>
              <a:rPr lang="en-US" sz="1800" dirty="0"/>
              <a:t>Increase in disorder and amorphization of graphite due to accumulating defects with exposure time.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à"/>
            </a:pPr>
            <a:r>
              <a:rPr lang="en-US" sz="1800" dirty="0"/>
              <a:t>Regions exposed to highest heat flux (stagnation point) “degrade” faster: reduced thermal conduction?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295184-3B6F-3365-3AE7-2BC3483AEB0C}"/>
              </a:ext>
            </a:extLst>
          </p:cNvPr>
          <p:cNvGrpSpPr/>
          <p:nvPr/>
        </p:nvGrpSpPr>
        <p:grpSpPr>
          <a:xfrm>
            <a:off x="7823728" y="1084270"/>
            <a:ext cx="3871001" cy="2898339"/>
            <a:chOff x="8234608" y="2233104"/>
            <a:chExt cx="4713785" cy="3529357"/>
          </a:xfrm>
        </p:grpSpPr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321EEA7F-098B-D082-D786-3A0A630CE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4608" y="2233104"/>
              <a:ext cx="4713785" cy="3529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8FCF5D7-7913-44F0-54CD-50B69272B83A}"/>
                </a:ext>
              </a:extLst>
            </p:cNvPr>
            <p:cNvCxnSpPr/>
            <p:nvPr/>
          </p:nvCxnSpPr>
          <p:spPr>
            <a:xfrm flipV="1">
              <a:off x="9657061" y="2905074"/>
              <a:ext cx="2596895" cy="21854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9E4634-C912-8528-A0EA-B96E287C78CB}"/>
                </a:ext>
              </a:extLst>
            </p:cNvPr>
            <p:cNvSpPr txBox="1"/>
            <p:nvPr/>
          </p:nvSpPr>
          <p:spPr>
            <a:xfrm>
              <a:off x="9951661" y="4897612"/>
              <a:ext cx="2676589" cy="449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increase in disorder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F5D0BA-FA2C-4DD5-C72E-F62EF9BDB356}"/>
              </a:ext>
            </a:extLst>
          </p:cNvPr>
          <p:cNvSpPr txBox="1"/>
          <p:nvPr/>
        </p:nvSpPr>
        <p:spPr>
          <a:xfrm>
            <a:off x="7387677" y="6110510"/>
            <a:ext cx="3934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Thanks to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Michael </a:t>
            </a: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(UK) from The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Research Lab for the sample analysis data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EE1AC35-B7EC-D201-474E-465916BF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47" y="1084270"/>
            <a:ext cx="5052118" cy="300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BC8DDD7-B43D-D2B1-A104-35FDB964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3" b="76943"/>
          <a:stretch>
            <a:fillRect/>
          </a:stretch>
        </p:blipFill>
        <p:spPr bwMode="auto">
          <a:xfrm>
            <a:off x="5969565" y="857487"/>
            <a:ext cx="1704863" cy="10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702CFB-3BC4-1457-37DD-26EA8363EBE0}"/>
              </a:ext>
            </a:extLst>
          </p:cNvPr>
          <p:cNvSpPr txBox="1"/>
          <p:nvPr/>
        </p:nvSpPr>
        <p:spPr>
          <a:xfrm>
            <a:off x="2753356" y="1132525"/>
            <a:ext cx="547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33ED45-59E3-9E15-8B4B-4FAFA99146AC}"/>
              </a:ext>
            </a:extLst>
          </p:cNvPr>
          <p:cNvSpPr txBox="1"/>
          <p:nvPr/>
        </p:nvSpPr>
        <p:spPr>
          <a:xfrm>
            <a:off x="5374789" y="1128765"/>
            <a:ext cx="66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E1F44-CDCC-ECCB-DD09-9F98C9B276B1}"/>
              </a:ext>
            </a:extLst>
          </p:cNvPr>
          <p:cNvSpPr txBox="1"/>
          <p:nvPr/>
        </p:nvSpPr>
        <p:spPr>
          <a:xfrm>
            <a:off x="3337247" y="1132525"/>
            <a:ext cx="547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614A01-2659-D3F3-1724-B3046ECB3C0B}"/>
              </a:ext>
            </a:extLst>
          </p:cNvPr>
          <p:cNvCxnSpPr>
            <a:cxnSpLocks/>
          </p:cNvCxnSpPr>
          <p:nvPr/>
        </p:nvCxnSpPr>
        <p:spPr>
          <a:xfrm>
            <a:off x="5573486" y="1446477"/>
            <a:ext cx="566057" cy="4911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8BAC5D-3692-9F22-1FB5-BBB23FA48F90}"/>
              </a:ext>
            </a:extLst>
          </p:cNvPr>
          <p:cNvCxnSpPr>
            <a:cxnSpLocks/>
          </p:cNvCxnSpPr>
          <p:nvPr/>
        </p:nvCxnSpPr>
        <p:spPr>
          <a:xfrm>
            <a:off x="2941766" y="1478065"/>
            <a:ext cx="135407" cy="2346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69FADE-38AE-70C5-0913-B10396870A27}"/>
              </a:ext>
            </a:extLst>
          </p:cNvPr>
          <p:cNvCxnSpPr>
            <a:cxnSpLocks/>
          </p:cNvCxnSpPr>
          <p:nvPr/>
        </p:nvCxnSpPr>
        <p:spPr>
          <a:xfrm>
            <a:off x="3503152" y="1457449"/>
            <a:ext cx="107913" cy="2552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>
            <a:extLst>
              <a:ext uri="{FF2B5EF4-FFF2-40B4-BE49-F238E27FC236}">
                <a16:creationId xmlns:a16="http://schemas.microsoft.com/office/drawing/2014/main" id="{7975C5CE-A012-14A4-D6C1-ED30AB0F3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9" t="16206" r="10206" b="80209"/>
          <a:stretch>
            <a:fillRect/>
          </a:stretch>
        </p:blipFill>
        <p:spPr bwMode="auto">
          <a:xfrm>
            <a:off x="6450352" y="1245165"/>
            <a:ext cx="425886" cy="1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B1964F1-00DB-3860-828B-B5DDDCBF1F01}"/>
              </a:ext>
            </a:extLst>
          </p:cNvPr>
          <p:cNvSpPr txBox="1"/>
          <p:nvPr/>
        </p:nvSpPr>
        <p:spPr>
          <a:xfrm>
            <a:off x="9447343" y="142516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F91BA-AD57-E04D-23E3-89608BA63F85}"/>
              </a:ext>
            </a:extLst>
          </p:cNvPr>
          <p:cNvSpPr txBox="1"/>
          <p:nvPr/>
        </p:nvSpPr>
        <p:spPr>
          <a:xfrm>
            <a:off x="10388776" y="10558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Brown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BC20FD-DF30-9CF2-07AD-AE6C23550C36}"/>
              </a:ext>
            </a:extLst>
          </p:cNvPr>
          <p:cNvSpPr txBox="1"/>
          <p:nvPr/>
        </p:nvSpPr>
        <p:spPr>
          <a:xfrm>
            <a:off x="8529924" y="208491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707200-DE55-10F0-DC78-B479F6496F3B}"/>
              </a:ext>
            </a:extLst>
          </p:cNvPr>
          <p:cNvSpPr txBox="1"/>
          <p:nvPr/>
        </p:nvSpPr>
        <p:spPr>
          <a:xfrm>
            <a:off x="8177275" y="317440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Ref.</a:t>
            </a:r>
          </a:p>
        </p:txBody>
      </p:sp>
    </p:spTree>
    <p:extLst>
      <p:ext uri="{BB962C8B-B14F-4D97-AF65-F5344CB8AC3E}">
        <p14:creationId xmlns:p14="http://schemas.microsoft.com/office/powerpoint/2010/main" val="365719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9B9F4-EFBD-EBFC-AD48-C6E27479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4644A-D00B-4070-758D-B65B84C9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Spectroscopy Data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8BD98A-A329-94CA-E75E-ED5593F19E4F}"/>
              </a:ext>
            </a:extLst>
          </p:cNvPr>
          <p:cNvGrpSpPr/>
          <p:nvPr/>
        </p:nvGrpSpPr>
        <p:grpSpPr>
          <a:xfrm>
            <a:off x="1181782" y="1065815"/>
            <a:ext cx="6613047" cy="2259340"/>
            <a:chOff x="-2246792" y="1324950"/>
            <a:chExt cx="9095284" cy="3107394"/>
          </a:xfrm>
        </p:grpSpPr>
        <p:pic>
          <p:nvPicPr>
            <p:cNvPr id="5" name="Picture 4" descr="A graph of a graph showing the difference between a normal and a normal&#10;&#10;AI-generated content may be incorrect.">
              <a:extLst>
                <a:ext uri="{FF2B5EF4-FFF2-40B4-BE49-F238E27FC236}">
                  <a16:creationId xmlns:a16="http://schemas.microsoft.com/office/drawing/2014/main" id="{0DC1D479-BF90-5BD9-2F12-5CC8058E0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46792" y="1324950"/>
              <a:ext cx="9095284" cy="31073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3A5B10-91BF-80B0-A069-D66313A2D47F}"/>
                </a:ext>
              </a:extLst>
            </p:cNvPr>
            <p:cNvSpPr txBox="1"/>
            <p:nvPr/>
          </p:nvSpPr>
          <p:spPr>
            <a:xfrm>
              <a:off x="-819382" y="2237748"/>
              <a:ext cx="1781836" cy="550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</a:rPr>
                <a:t>CN violet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C810F2-7D84-EA07-1BC6-9C4BE9092A8E}"/>
                </a:ext>
              </a:extLst>
            </p:cNvPr>
            <p:cNvSpPr txBox="1"/>
            <p:nvPr/>
          </p:nvSpPr>
          <p:spPr>
            <a:xfrm>
              <a:off x="3817336" y="1816659"/>
              <a:ext cx="1411448" cy="550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CN red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 Diagonal Corner Rectangle 65">
                <a:extLst>
                  <a:ext uri="{FF2B5EF4-FFF2-40B4-BE49-F238E27FC236}">
                    <a16:creationId xmlns:a16="http://schemas.microsoft.com/office/drawing/2014/main" id="{B45B4F9F-4D68-036B-5D9D-E173805CB5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94829" y="1083641"/>
                <a:ext cx="3954929" cy="1659229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t">
                <a:normAutofit/>
              </a:bodyPr>
              <a:lstStyle/>
              <a:p>
                <a:r>
                  <a:rPr lang="en-US" sz="2000" dirty="0"/>
                  <a:t>Mostly see electronic transitions from the </a:t>
                </a:r>
                <a:r>
                  <a:rPr lang="en-US" sz="2000" dirty="0" err="1"/>
                  <a:t>cyano</a:t>
                </a:r>
                <a:r>
                  <a:rPr lang="en-US" sz="2000" dirty="0"/>
                  <a:t> radical CN</a:t>
                </a:r>
                <a:br>
                  <a:rPr lang="en-US" sz="2000" b="1" dirty="0">
                    <a:solidFill>
                      <a:schemeClr val="tx1"/>
                    </a:solidFill>
                  </a:rPr>
                </a:br>
                <a:r>
                  <a:rPr lang="en-US" sz="2000" b="1" dirty="0">
                    <a:solidFill>
                      <a:srgbClr val="C00000"/>
                    </a:solidFill>
                  </a:rPr>
                  <a:t>red: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b="1" dirty="0">
                    <a:solidFill>
                      <a:srgbClr val="7030A0"/>
                    </a:solidFill>
                  </a:rPr>
                  <a:t>violet: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  <a:highlight>
                    <a:srgbClr val="BF5600"/>
                  </a:highlight>
                </a:endParaRPr>
              </a:p>
            </p:txBody>
          </p:sp>
        </mc:Choice>
        <mc:Fallback xmlns="">
          <p:sp>
            <p:nvSpPr>
              <p:cNvPr id="9" name="Round Diagonal Corner Rectangle 65">
                <a:extLst>
                  <a:ext uri="{FF2B5EF4-FFF2-40B4-BE49-F238E27FC236}">
                    <a16:creationId xmlns:a16="http://schemas.microsoft.com/office/drawing/2014/main" id="{B45B4F9F-4D68-036B-5D9D-E173805CB5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94829" y="1083641"/>
                <a:ext cx="3954929" cy="1659229"/>
              </a:xfrm>
              <a:prstGeom prst="round2DiagRect">
                <a:avLst>
                  <a:gd name="adj1" fmla="val 0"/>
                  <a:gd name="adj2" fmla="val 0"/>
                </a:avLst>
              </a:prstGeom>
              <a:blipFill>
                <a:blip r:embed="rId3"/>
                <a:stretch>
                  <a:fillRect t="-3788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482A9-6FBA-1076-DAA8-B919FB61019D}"/>
              </a:ext>
            </a:extLst>
          </p:cNvPr>
          <p:cNvGrpSpPr/>
          <p:nvPr/>
        </p:nvGrpSpPr>
        <p:grpSpPr>
          <a:xfrm>
            <a:off x="6617162" y="3007931"/>
            <a:ext cx="5485858" cy="2878959"/>
            <a:chOff x="17624421" y="8439598"/>
            <a:chExt cx="6230386" cy="326968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720EC5-F050-16C6-FDB4-028D4AE06F3A}"/>
                </a:ext>
              </a:extLst>
            </p:cNvPr>
            <p:cNvGrpSpPr/>
            <p:nvPr/>
          </p:nvGrpSpPr>
          <p:grpSpPr>
            <a:xfrm>
              <a:off x="17624421" y="8439598"/>
              <a:ext cx="6230386" cy="3269684"/>
              <a:chOff x="18460519" y="11567232"/>
              <a:chExt cx="8796831" cy="461654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69C56DF-77CA-7FD4-EBC8-410BF2D51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8460519" y="12126881"/>
                <a:ext cx="8647194" cy="4056896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19297E1-B7F2-E2E7-DD3A-187AD14DD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4933" y="11790947"/>
                <a:ext cx="0" cy="3590224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C0E49A2-4EF6-483E-D983-C422F02A8B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54933" y="12126881"/>
                <a:ext cx="1738016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8290F27-5031-12A8-1A07-B117D5B54A04}"/>
                  </a:ext>
                </a:extLst>
              </p:cNvPr>
              <p:cNvSpPr txBox="1"/>
              <p:nvPr/>
            </p:nvSpPr>
            <p:spPr>
              <a:xfrm>
                <a:off x="24238256" y="11567232"/>
                <a:ext cx="3019094" cy="5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CN violet saturated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32AAE8-AAFC-CA07-FCF6-D51003CEFA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88403" y="9953678"/>
              <a:ext cx="0" cy="761258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C67D7C-272F-A5F8-F03F-0579E3335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88395" y="10138937"/>
              <a:ext cx="0" cy="761258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E74473-B470-FC34-357D-D389D2A91B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1901" y="9941599"/>
              <a:ext cx="0" cy="761258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4981B0-30D7-2478-4743-31658CC6C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24267" y="9742713"/>
              <a:ext cx="0" cy="761258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32CBDC-387A-D2CF-C0EF-64EF1CA442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85741" y="9585034"/>
              <a:ext cx="0" cy="761258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830ED5-A2DA-DBFF-F1C4-7E4CA1279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47215" y="9312195"/>
              <a:ext cx="0" cy="761258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C1062E-9E3F-9AA2-19F3-86C88F111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21038" y="8984750"/>
              <a:ext cx="0" cy="30026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BABD29-B5A6-2F5A-88C1-0A7A3133BC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94543" y="8890137"/>
              <a:ext cx="0" cy="30026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771114-6722-AE88-E3B1-93428E2221CF}"/>
                </a:ext>
              </a:extLst>
            </p:cNvPr>
            <p:cNvSpPr txBox="1"/>
            <p:nvPr/>
          </p:nvSpPr>
          <p:spPr>
            <a:xfrm>
              <a:off x="18914992" y="9220581"/>
              <a:ext cx="2683503" cy="419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Aptos" panose="020B0004020202020204" pitchFamily="34" charset="0"/>
                </a:rPr>
                <a:t>Data points evaluated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3729BB-F9FA-CFDC-B0C7-F742F54F8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59093" y="9573002"/>
              <a:ext cx="0" cy="471559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6723C2-3D10-9720-7580-E3D206889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10475" y="9625958"/>
              <a:ext cx="0" cy="471559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6BD2695-1DD2-FD8D-ABEE-D1B151603BC6}"/>
                  </a:ext>
                </a:extLst>
              </p:cNvPr>
              <p:cNvSpPr txBox="1"/>
              <p:nvPr/>
            </p:nvSpPr>
            <p:spPr>
              <a:xfrm>
                <a:off x="966285" y="3755301"/>
                <a:ext cx="5580027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u="sng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Spatial averaging </a:t>
                </a:r>
                <a:r>
                  <a:rPr lang="en-US" sz="18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of measurement clearly visible in integrated radiance trace</a:t>
                </a: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:</a:t>
                </a:r>
                <a:endParaRPr lang="en-US" sz="18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sym typeface="Wingdings" pitchFamily="2" charset="2"/>
                </a:endParaRPr>
              </a:p>
              <a:p>
                <a:pPr marL="571500" indent="-571500">
                  <a:buFont typeface="Wingdings" panose="05000000000000000000" pitchFamily="2" charset="2"/>
                  <a:buChar char="à"/>
                </a:pP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CN radiation visible even when looking directly at sample surface</a:t>
                </a:r>
                <a:endParaRPr lang="en-US" sz="18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sym typeface="Wingdings" pitchFamily="2" charset="2"/>
                </a:endParaRPr>
              </a:p>
              <a:p>
                <a:pPr marL="571500" indent="-571500">
                  <a:buFont typeface="Wingdings" panose="05000000000000000000" pitchFamily="2" charset="2"/>
                  <a:buChar char="à"/>
                </a:pPr>
                <a:r>
                  <a:rPr lang="en-US" sz="18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Measurement not fully off sample until measurement volume is centered at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  <m:r>
                      <a:rPr lang="en-US" sz="18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3</m:t>
                    </m:r>
                  </m:oMath>
                </a14:m>
                <a:r>
                  <a:rPr lang="en-US" sz="18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 mm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6BD2695-1DD2-FD8D-ABEE-D1B151603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85" y="3755301"/>
                <a:ext cx="5580027" cy="1754326"/>
              </a:xfrm>
              <a:prstGeom prst="rect">
                <a:avLst/>
              </a:prstGeom>
              <a:blipFill>
                <a:blip r:embed="rId5"/>
                <a:stretch>
                  <a:fillRect l="-909" t="-1439" r="-1136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85FF407-479A-D004-EDB8-85B66E61BB9A}"/>
              </a:ext>
            </a:extLst>
          </p:cNvPr>
          <p:cNvSpPr txBox="1"/>
          <p:nvPr/>
        </p:nvSpPr>
        <p:spPr>
          <a:xfrm>
            <a:off x="6769201" y="5989834"/>
            <a:ext cx="4482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[1] Baek et al. "Baseline correction using asymmetrically reweighted penalized least squares smoothing." Analyst  (2015).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CC625-B0AB-ED69-F5A8-3BFE2345297B}"/>
              </a:ext>
            </a:extLst>
          </p:cNvPr>
          <p:cNvSpPr txBox="1"/>
          <p:nvPr/>
        </p:nvSpPr>
        <p:spPr>
          <a:xfrm>
            <a:off x="7864157" y="2376830"/>
            <a:ext cx="427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Baseline identified using asymmetrically re-weighted least-squares algorithm [1]</a:t>
            </a:r>
          </a:p>
        </p:txBody>
      </p:sp>
    </p:spTree>
    <p:extLst>
      <p:ext uri="{BB962C8B-B14F-4D97-AF65-F5344CB8AC3E}">
        <p14:creationId xmlns:p14="http://schemas.microsoft.com/office/powerpoint/2010/main" val="1765006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C7551C2-ECC4-417F-D37D-63F10885ADA5}"/>
              </a:ext>
            </a:extLst>
          </p:cNvPr>
          <p:cNvSpPr/>
          <p:nvPr/>
        </p:nvSpPr>
        <p:spPr>
          <a:xfrm>
            <a:off x="1227331" y="5537773"/>
            <a:ext cx="2708792" cy="109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6F722F-9594-5125-1264-BEFF60FA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50212C-DEC2-1ABA-D69A-3B32B90A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Spectroscopy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DD45E-7593-3A57-32C4-8F38656CFC78}"/>
              </a:ext>
            </a:extLst>
          </p:cNvPr>
          <p:cNvSpPr txBox="1"/>
          <p:nvPr/>
        </p:nvSpPr>
        <p:spPr>
          <a:xfrm>
            <a:off x="1625070" y="995334"/>
            <a:ext cx="6743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Fits to CN red and violet system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using NASA NEQAIR 15.3: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8784F-77C2-BB79-F3D0-E82C21BB5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1901" y="4232866"/>
            <a:ext cx="6400800" cy="2186381"/>
          </a:xfrm>
          <a:prstGeom prst="rect">
            <a:avLst/>
          </a:prstGeom>
        </p:spPr>
      </p:pic>
      <p:sp>
        <p:nvSpPr>
          <p:cNvPr id="10" name="Round Diagonal Corner Rectangle 65">
            <a:extLst>
              <a:ext uri="{FF2B5EF4-FFF2-40B4-BE49-F238E27FC236}">
                <a16:creationId xmlns:a16="http://schemas.microsoft.com/office/drawing/2014/main" id="{47D02522-31E4-7BB5-37AB-7ECC18E79E2C}"/>
              </a:ext>
            </a:extLst>
          </p:cNvPr>
          <p:cNvSpPr/>
          <p:nvPr/>
        </p:nvSpPr>
        <p:spPr>
          <a:xfrm>
            <a:off x="7837271" y="3220278"/>
            <a:ext cx="4167751" cy="284377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CN violet indicates higher temperature near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Higher CN temperatures near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Higher degree of nonequilibrium between CN red and violet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9016F8-73CC-04C5-A32D-02BE35E738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8138" y="1624707"/>
            <a:ext cx="6400800" cy="2186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9F0920-8E42-2191-F00B-826F9F4D98D8}"/>
              </a:ext>
            </a:extLst>
          </p:cNvPr>
          <p:cNvSpPr txBox="1"/>
          <p:nvPr/>
        </p:nvSpPr>
        <p:spPr>
          <a:xfrm>
            <a:off x="1765382" y="1320227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@1.6 mm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A0B307-F6C1-2B93-CF63-B0F67F85B5EF}"/>
              </a:ext>
            </a:extLst>
          </p:cNvPr>
          <p:cNvCxnSpPr>
            <a:cxnSpLocks/>
          </p:cNvCxnSpPr>
          <p:nvPr/>
        </p:nvCxnSpPr>
        <p:spPr>
          <a:xfrm>
            <a:off x="3658466" y="2592273"/>
            <a:ext cx="5022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8A361A-55F0-68A6-CA58-3DC4F43CC390}"/>
              </a:ext>
            </a:extLst>
          </p:cNvPr>
          <p:cNvCxnSpPr>
            <a:cxnSpLocks/>
          </p:cNvCxnSpPr>
          <p:nvPr/>
        </p:nvCxnSpPr>
        <p:spPr>
          <a:xfrm flipH="1">
            <a:off x="3156250" y="2592273"/>
            <a:ext cx="5022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 Diagonal Corner Rectangle 65">
            <a:extLst>
              <a:ext uri="{FF2B5EF4-FFF2-40B4-BE49-F238E27FC236}">
                <a16:creationId xmlns:a16="http://schemas.microsoft.com/office/drawing/2014/main" id="{473EE4FD-CC2C-428D-5BBB-C94A20CB0B64}"/>
              </a:ext>
            </a:extLst>
          </p:cNvPr>
          <p:cNvSpPr/>
          <p:nvPr/>
        </p:nvSpPr>
        <p:spPr>
          <a:xfrm>
            <a:off x="2966197" y="2644863"/>
            <a:ext cx="1633781" cy="37557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fit separately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653057-4129-F44D-92AC-BE3464E77AA9}"/>
              </a:ext>
            </a:extLst>
          </p:cNvPr>
          <p:cNvGrpSpPr/>
          <p:nvPr/>
        </p:nvGrpSpPr>
        <p:grpSpPr>
          <a:xfrm>
            <a:off x="2436375" y="4952161"/>
            <a:ext cx="1776673" cy="1027224"/>
            <a:chOff x="24117034" y="18382387"/>
            <a:chExt cx="1776673" cy="10272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6CF4F7-9E04-A112-BBE9-CD23091C0F35}"/>
                </a:ext>
              </a:extLst>
            </p:cNvPr>
            <p:cNvSpPr txBox="1"/>
            <p:nvPr/>
          </p:nvSpPr>
          <p:spPr>
            <a:xfrm>
              <a:off x="24117034" y="18382387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fit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1A3553-C213-D788-C5CB-8DDB76FA1CA0}"/>
                </a:ext>
              </a:extLst>
            </p:cNvPr>
            <p:cNvGrpSpPr/>
            <p:nvPr/>
          </p:nvGrpSpPr>
          <p:grpSpPr>
            <a:xfrm>
              <a:off x="24218019" y="18683288"/>
              <a:ext cx="1675688" cy="726323"/>
              <a:chOff x="24218019" y="18683288"/>
              <a:chExt cx="1675688" cy="72632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D81B91-63A0-CE97-2523-DB7FB2DB93D1}"/>
                  </a:ext>
                </a:extLst>
              </p:cNvPr>
              <p:cNvSpPr txBox="1"/>
              <p:nvPr/>
            </p:nvSpPr>
            <p:spPr>
              <a:xfrm>
                <a:off x="24309555" y="18739378"/>
                <a:ext cx="1584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measurement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BC9CE65-B354-836F-9400-366A886BF179}"/>
                  </a:ext>
                </a:extLst>
              </p:cNvPr>
              <p:cNvCxnSpPr/>
              <p:nvPr/>
            </p:nvCxnSpPr>
            <p:spPr>
              <a:xfrm flipH="1">
                <a:off x="24249200" y="19029054"/>
                <a:ext cx="431800" cy="380557"/>
              </a:xfrm>
              <a:prstGeom prst="straightConnector1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F184377-4C3A-17BE-E183-EDBE87FEBB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18019" y="18683288"/>
                <a:ext cx="77081" cy="33904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28B7915-2F96-302B-9A9F-31A3A96C1DE7}"/>
              </a:ext>
            </a:extLst>
          </p:cNvPr>
          <p:cNvSpPr txBox="1"/>
          <p:nvPr/>
        </p:nvSpPr>
        <p:spPr>
          <a:xfrm>
            <a:off x="1831265" y="3895681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@2.7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36F2A49-64F1-EFEF-F0D3-61617F28849C}"/>
                  </a:ext>
                </a:extLst>
              </p:cNvPr>
              <p:cNvSpPr txBox="1"/>
              <p:nvPr/>
            </p:nvSpPr>
            <p:spPr>
              <a:xfrm>
                <a:off x="8166182" y="1559996"/>
                <a:ext cx="349119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Two-color pyrometer: </a:t>
                </a:r>
                <a:b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</a:br>
                <a:r>
                  <a:rPr lang="en-US" sz="24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@ apex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𝟏𝟐𝟎𝟎</m:t>
                    </m:r>
                    <m:r>
                      <a:rPr lang="en-US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𝟏𝟑𝟎𝟎</m:t>
                    </m:r>
                  </m:oMath>
                </a14:m>
                <a:r>
                  <a:rPr lang="en-US" sz="24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 K </a:t>
                </a:r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(spot diameter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5.5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 mm)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36F2A49-64F1-EFEF-F0D3-61617F288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82" y="1559996"/>
                <a:ext cx="3491195" cy="1200329"/>
              </a:xfrm>
              <a:prstGeom prst="rect">
                <a:avLst/>
              </a:prstGeom>
              <a:blipFill>
                <a:blip r:embed="rId4"/>
                <a:stretch>
                  <a:fillRect l="-2909" t="-3125" r="-1818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29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6AD59-1186-844E-64A7-D7BCB30A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0E6D56D-82CA-B126-DF67-BBE20A7912CF}"/>
              </a:ext>
            </a:extLst>
          </p:cNvPr>
          <p:cNvSpPr/>
          <p:nvPr/>
        </p:nvSpPr>
        <p:spPr>
          <a:xfrm>
            <a:off x="1227331" y="5537773"/>
            <a:ext cx="2708792" cy="109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645A5-6578-9997-472C-66320772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4B1A52-5BD1-CBD0-5CD6-B9C7871C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Spectroscopy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DE0D3-D384-05F0-FB4B-EDCF61E72A82}"/>
              </a:ext>
            </a:extLst>
          </p:cNvPr>
          <p:cNvSpPr txBox="1"/>
          <p:nvPr/>
        </p:nvSpPr>
        <p:spPr>
          <a:xfrm>
            <a:off x="1625070" y="995334"/>
            <a:ext cx="6743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Fits to CN red and violet system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using NASA NEQAIR 15.3: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77D9-99F7-834D-7790-4822B2CE1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843" y="1706424"/>
            <a:ext cx="6400800" cy="2186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80AA4-1A88-7D99-E4DD-1A18EAF8B729}"/>
              </a:ext>
            </a:extLst>
          </p:cNvPr>
          <p:cNvSpPr txBox="1"/>
          <p:nvPr/>
        </p:nvSpPr>
        <p:spPr>
          <a:xfrm>
            <a:off x="1773710" y="1355009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@6.1 mm</a:t>
            </a:r>
          </a:p>
        </p:txBody>
      </p:sp>
      <p:sp>
        <p:nvSpPr>
          <p:cNvPr id="14" name="Round Diagonal Corner Rectangle 65">
            <a:extLst>
              <a:ext uri="{FF2B5EF4-FFF2-40B4-BE49-F238E27FC236}">
                <a16:creationId xmlns:a16="http://schemas.microsoft.com/office/drawing/2014/main" id="{23730739-F692-FC9E-9AEC-FDB0B9F4E899}"/>
              </a:ext>
            </a:extLst>
          </p:cNvPr>
          <p:cNvSpPr/>
          <p:nvPr/>
        </p:nvSpPr>
        <p:spPr>
          <a:xfrm>
            <a:off x="2221309" y="2573253"/>
            <a:ext cx="2484729" cy="431945"/>
          </a:xfrm>
          <a:prstGeom prst="round2DiagRect">
            <a:avLst>
              <a:gd name="adj1" fmla="val 0"/>
              <a:gd name="adj2" fmla="val 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misfit on CN violet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2704DF-911C-A1DA-A2A8-426700751213}"/>
              </a:ext>
            </a:extLst>
          </p:cNvPr>
          <p:cNvCxnSpPr/>
          <p:nvPr/>
        </p:nvCxnSpPr>
        <p:spPr>
          <a:xfrm flipH="1">
            <a:off x="2564257" y="2867646"/>
            <a:ext cx="431800" cy="3805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9FA2495-88D9-CF1C-DB03-1E7FD92AF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843" y="4287538"/>
            <a:ext cx="6400800" cy="21863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742E39-2829-E5C4-F464-3C4F6818CA3C}"/>
              </a:ext>
            </a:extLst>
          </p:cNvPr>
          <p:cNvSpPr txBox="1"/>
          <p:nvPr/>
        </p:nvSpPr>
        <p:spPr>
          <a:xfrm>
            <a:off x="1785285" y="3906346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@20.0 mm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7AECD6-24E8-5447-8C91-E3C9A620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3892613" y="5153247"/>
            <a:ext cx="6400797" cy="21863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98D13E-B8F3-3DFA-4D86-F3A0D3418295}"/>
              </a:ext>
            </a:extLst>
          </p:cNvPr>
          <p:cNvSpPr txBox="1"/>
          <p:nvPr/>
        </p:nvSpPr>
        <p:spPr>
          <a:xfrm>
            <a:off x="-13441172" y="4772055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@11.6 mm</a:t>
            </a:r>
          </a:p>
        </p:txBody>
      </p:sp>
      <p:sp>
        <p:nvSpPr>
          <p:cNvPr id="4" name="Round Diagonal Corner Rectangle 65">
            <a:extLst>
              <a:ext uri="{FF2B5EF4-FFF2-40B4-BE49-F238E27FC236}">
                <a16:creationId xmlns:a16="http://schemas.microsoft.com/office/drawing/2014/main" id="{C8EED47D-A285-576E-96BE-D6D0E55BE09E}"/>
              </a:ext>
            </a:extLst>
          </p:cNvPr>
          <p:cNvSpPr/>
          <p:nvPr/>
        </p:nvSpPr>
        <p:spPr>
          <a:xfrm>
            <a:off x="7841155" y="2158149"/>
            <a:ext cx="4167751" cy="307461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In freestream: CN red and violet temperatures comparable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Inferred CN red temperature drops in freestream, but integrated radiance increases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3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19FBBF-B570-D920-29C4-B717173A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1668CC-DA4A-4BD0-2796-C86CE70C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227CA-A69A-AB37-3C49-F174997BB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73" y="3858728"/>
            <a:ext cx="10218201" cy="581074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Amorphization of carbon suggests changes in material properties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Lowest measured temperature &gt;&gt; surface temperature</a:t>
            </a:r>
          </a:p>
          <a:p>
            <a:pPr marL="1371580" lvl="1" indent="-571500">
              <a:buFont typeface="Arial" panose="020B0604020202020204" pitchFamily="34" charset="0"/>
              <a:buChar char="•"/>
            </a:pPr>
            <a:r>
              <a:rPr lang="en-US" dirty="0"/>
              <a:t>Noticeable difference in CN red and violet measuring against sample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Clearer conclusions require higher spatial and spectral resolution for both CN red and violet </a:t>
            </a:r>
            <a:r>
              <a:rPr lang="en-US" dirty="0">
                <a:sym typeface="Wingdings" pitchFamily="2" charset="2"/>
              </a:rPr>
              <a:t> ideally measure N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separately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graph with a line and a red line&#10;&#10;AI-generated content may be incorrect.">
            <a:extLst>
              <a:ext uri="{FF2B5EF4-FFF2-40B4-BE49-F238E27FC236}">
                <a16:creationId xmlns:a16="http://schemas.microsoft.com/office/drawing/2014/main" id="{E540D627-F7D9-2AEE-38BD-10C085AA6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61" y="1272210"/>
            <a:ext cx="6116274" cy="2490116"/>
          </a:xfrm>
          <a:prstGeom prst="rect">
            <a:avLst/>
          </a:prstGeom>
        </p:spPr>
      </p:pic>
      <p:sp>
        <p:nvSpPr>
          <p:cNvPr id="6" name="Round Diagonal Corner Rectangle 65">
            <a:extLst>
              <a:ext uri="{FF2B5EF4-FFF2-40B4-BE49-F238E27FC236}">
                <a16:creationId xmlns:a16="http://schemas.microsoft.com/office/drawing/2014/main" id="{FFAD4658-E935-9A1E-1C04-75C80AF1DEC4}"/>
              </a:ext>
            </a:extLst>
          </p:cNvPr>
          <p:cNvSpPr/>
          <p:nvPr/>
        </p:nvSpPr>
        <p:spPr>
          <a:xfrm>
            <a:off x="1925913" y="1057045"/>
            <a:ext cx="5535061" cy="430329"/>
          </a:xfrm>
          <a:prstGeom prst="round2DiagRect">
            <a:avLst>
              <a:gd name="adj1" fmla="val 0"/>
              <a:gd name="adj2" fmla="val 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Electronically excited vibrational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213E4-4E62-1EE4-D3EF-1BA07ED63189}"/>
              </a:ext>
            </a:extLst>
          </p:cNvPr>
          <p:cNvSpPr txBox="1"/>
          <p:nvPr/>
        </p:nvSpPr>
        <p:spPr>
          <a:xfrm>
            <a:off x="7222435" y="1583776"/>
            <a:ext cx="4651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Nonequilibrium and CN temperature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influence of surface radiation, line-of-sight, chemistry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, misfit, </a:t>
            </a:r>
            <a:br>
              <a:rPr lang="en-US" sz="20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</a:b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soot component?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51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CF726-879D-1126-19F8-E25D0FD8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F04DE8-642F-4C1E-F844-299675DC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75C7A-3F7D-2B06-4E18-3ABEAF205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770" y="1324950"/>
            <a:ext cx="4963335" cy="447534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Detailed inflow conditions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Abel inverted measurements with imaging spectrometer for higher spectral and spatial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Raman measurements for detailed spatially resolved measurements of rotational and vibrational states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Compare results to existing CN mechanisms and spectroscopy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Profilometry and XPS on samples to understand graphite processing further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7EFF1-2FDA-A5D4-1167-A72D22E8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649" y="3219140"/>
            <a:ext cx="4479249" cy="149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9A1D-DC2A-998E-B4D4-7270FF0F1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650" y="4771619"/>
            <a:ext cx="4479250" cy="1028680"/>
          </a:xfrm>
          <a:prstGeom prst="rect">
            <a:avLst/>
          </a:prstGeom>
        </p:spPr>
      </p:pic>
      <p:pic>
        <p:nvPicPr>
          <p:cNvPr id="8" name="Picture 7" descr="A green and white object with white text&#10;&#10;AI-generated content may be incorrect.">
            <a:extLst>
              <a:ext uri="{FF2B5EF4-FFF2-40B4-BE49-F238E27FC236}">
                <a16:creationId xmlns:a16="http://schemas.microsoft.com/office/drawing/2014/main" id="{748853AE-D7C2-A50E-7742-66C1F8B2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792" y="1025949"/>
            <a:ext cx="5372100" cy="148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026BEB-8D17-FD70-BAA7-8F98207C12FD}"/>
              </a:ext>
            </a:extLst>
          </p:cNvPr>
          <p:cNvSpPr txBox="1"/>
          <p:nvPr/>
        </p:nvSpPr>
        <p:spPr>
          <a:xfrm>
            <a:off x="6543370" y="2612719"/>
            <a:ext cx="5489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Preliminary 1D-Raman in ambient air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 signal scaling suggests measurement possible &lt;1/10 atmosphere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3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2B876-A078-B107-F4C8-3ADF546D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B1F0C8-FF4F-9EEA-8277-2C7D885E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&amp;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61BBF-48A7-95F4-621B-30040ABA2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2" y="1212838"/>
            <a:ext cx="5642470" cy="33608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b="1" dirty="0"/>
              <a:t>NASA Dragonfly mission </a:t>
            </a:r>
            <a:r>
              <a:rPr lang="en-US" sz="1800" dirty="0"/>
              <a:t>will explore the Saturn moon Titan in great detail.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 safe entry into Titan’s atmosphere is critical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Atmosphere is mostly nitrogen and methane [1]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Cassini-Huygens is the only existing flight data set for this kind of atmosphere [2]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à"/>
            </a:pPr>
            <a:r>
              <a:rPr lang="en-US" sz="1800" dirty="0"/>
              <a:t>Ground tests are needed to understand the reentry-environment better and to reliably predict radiative heat transfer and dominant chemical pathways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à"/>
            </a:pPr>
            <a:r>
              <a:rPr lang="en-US" sz="1800" dirty="0"/>
              <a:t>Data will be used to validate and improve modeling tools for Dragonfly and other missions [3]</a:t>
            </a:r>
          </a:p>
        </p:txBody>
      </p:sp>
      <p:pic>
        <p:nvPicPr>
          <p:cNvPr id="5" name="Picture 2" descr="NASA's Dragonfly: A Quadcopter on Titan | Let's Get Off This Rock Already!">
            <a:extLst>
              <a:ext uri="{FF2B5EF4-FFF2-40B4-BE49-F238E27FC236}">
                <a16:creationId xmlns:a16="http://schemas.microsoft.com/office/drawing/2014/main" id="{E70C43C2-CF33-BC3D-AC38-B1F22352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33" y="1114357"/>
            <a:ext cx="4565515" cy="21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4C989-F349-3609-C087-20460AECBD1A}"/>
              </a:ext>
            </a:extLst>
          </p:cNvPr>
          <p:cNvSpPr txBox="1"/>
          <p:nvPr/>
        </p:nvSpPr>
        <p:spPr>
          <a:xfrm>
            <a:off x="7481844" y="3195752"/>
            <a:ext cx="4565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Source: NASA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1AD06-4F8E-6E96-1DE3-9EE740650B7C}"/>
              </a:ext>
            </a:extLst>
          </p:cNvPr>
          <p:cNvSpPr txBox="1"/>
          <p:nvPr/>
        </p:nvSpPr>
        <p:spPr>
          <a:xfrm>
            <a:off x="1311576" y="4599488"/>
            <a:ext cx="8364439" cy="1200329"/>
          </a:xfrm>
          <a:prstGeom prst="rect">
            <a:avLst/>
          </a:prstGeom>
          <a:solidFill>
            <a:srgbClr val="0061E2">
              <a:alpha val="4588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Objectives: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Perform material tests in 98.5% N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+ 1.5% CH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high-enthalpy gas mixtures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Spectroscopic characterization of the radiative environment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Description and validation of gas-material interaction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66A52-08E0-79F4-AA5B-1F6981DE6D2A}"/>
              </a:ext>
            </a:extLst>
          </p:cNvPr>
          <p:cNvSpPr txBox="1"/>
          <p:nvPr/>
        </p:nvSpPr>
        <p:spPr>
          <a:xfrm>
            <a:off x="3155710" y="5978624"/>
            <a:ext cx="8086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[1] Nixon, “The composition and chemistry of titan’s Atmosphere”, ACS Earth Space Chem. (2024).</a:t>
            </a:r>
          </a:p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[2] Johnston and Brandis, "Analysis of Huygens Entry Observation to Inform Titan Shock-Layer Radiation Models." J.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Thermophysics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and Heat Transfer (2022).</a:t>
            </a:r>
          </a:p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[3] Brandis et al., “Mitigating dragonfly TPS design risks through improved aerothermal environments”, 2024 IPPW (2024).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885B11-2267-3E1D-EA14-D4B5424F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88" y="3608565"/>
            <a:ext cx="2059119" cy="20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9A2E18-96E5-7CAD-B854-40CCC48B7068}"/>
              </a:ext>
            </a:extLst>
          </p:cNvPr>
          <p:cNvSpPr txBox="1"/>
          <p:nvPr/>
        </p:nvSpPr>
        <p:spPr>
          <a:xfrm>
            <a:off x="7241133" y="167913"/>
            <a:ext cx="6249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NASA, JPL-Caltech and University of Arizona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EDAFF-F518-5407-11E7-79750C264E6C}"/>
              </a:ext>
            </a:extLst>
          </p:cNvPr>
          <p:cNvSpPr txBox="1"/>
          <p:nvPr/>
        </p:nvSpPr>
        <p:spPr>
          <a:xfrm>
            <a:off x="7600268" y="3635639"/>
            <a:ext cx="2204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Source: NASA, JPL-Caltech and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121735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126C72-B382-3C56-CEB7-49F40A9D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54B3B5-2BE6-998E-6A98-99E0CE5D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&amp; 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5B11B-6B9E-EBE3-E767-F74680CC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646" y="1097968"/>
            <a:ext cx="6032253" cy="1008347"/>
          </a:xfrm>
        </p:spPr>
        <p:txBody>
          <a:bodyPr>
            <a:normAutofit/>
          </a:bodyPr>
          <a:lstStyle/>
          <a:p>
            <a:r>
              <a:rPr lang="en-US" sz="2000" i="1" dirty="0"/>
              <a:t>Local Heat Transfer Simulation Methodology </a:t>
            </a:r>
            <a:r>
              <a:rPr lang="en-US" sz="2000" dirty="0"/>
              <a:t>to identify relevant geometries and flow conditions [1]</a:t>
            </a:r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DF2EF0D-28F1-F80F-D39A-2D3DB0ACE4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418264"/>
                  </p:ext>
                </p:extLst>
              </p:nvPr>
            </p:nvGraphicFramePr>
            <p:xfrm>
              <a:off x="5918009" y="1824250"/>
              <a:ext cx="5635685" cy="30755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5561">
                      <a:extLst>
                        <a:ext uri="{9D8B030D-6E8A-4147-A177-3AD203B41FA5}">
                          <a16:colId xmlns:a16="http://schemas.microsoft.com/office/drawing/2014/main" val="1823915300"/>
                        </a:ext>
                      </a:extLst>
                    </a:gridCol>
                    <a:gridCol w="1387495">
                      <a:extLst>
                        <a:ext uri="{9D8B030D-6E8A-4147-A177-3AD203B41FA5}">
                          <a16:colId xmlns:a16="http://schemas.microsoft.com/office/drawing/2014/main" val="1379513162"/>
                        </a:ext>
                      </a:extLst>
                    </a:gridCol>
                    <a:gridCol w="2332629">
                      <a:extLst>
                        <a:ext uri="{9D8B030D-6E8A-4147-A177-3AD203B41FA5}">
                          <a16:colId xmlns:a16="http://schemas.microsoft.com/office/drawing/2014/main" val="3052030296"/>
                        </a:ext>
                      </a:extLst>
                    </a:gridCol>
                  </a:tblGrid>
                  <a:tr h="331470"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Aptos" panose="020B0004020202020204" pitchFamily="34" charset="0"/>
                          </a:endParaRP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solidFill>
                                <a:schemeClr val="bg1"/>
                              </a:solidFill>
                              <a:latin typeface="Aptos" panose="020B0004020202020204" pitchFamily="34" charset="0"/>
                            </a:rPr>
                            <a:t>HELMUT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Aptos" panose="020B0004020202020204" pitchFamily="34" charset="0"/>
                            </a:rPr>
                            <a:t>Titan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80959742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Altitude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-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200/500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km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3020446590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Total pressure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507</m:t>
                              </m:r>
                            </m:oMath>
                          </a14:m>
                          <a:r>
                            <a:rPr lang="en-US" sz="20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mbar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670/1900</m:t>
                              </m:r>
                            </m:oMath>
                          </a14:m>
                          <a:r>
                            <a:rPr lang="en-US" sz="20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mbar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3319565607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ptos" panose="020B0004020202020204" pitchFamily="34" charset="0"/>
                            </a:rPr>
                            <a:t>Density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0.04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kg/m</a:t>
                          </a:r>
                          <a:r>
                            <a:rPr lang="en-US" sz="2000" baseline="30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3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1.5/0.7</m:t>
                              </m:r>
                              <m:r>
                                <a:rPr lang="en-US" sz="20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kg/m</a:t>
                          </a:r>
                          <a:r>
                            <a:rPr lang="en-US" sz="2000" baseline="30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3</a:t>
                          </a:r>
                          <a:endParaRPr lang="en-US" sz="20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Aptos" panose="020B0004020202020204" pitchFamily="34" charset="0"/>
                          </a:endParaRP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3849363174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Velocity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m/s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67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3000/7500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m/s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2640423868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Total enthalpy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67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5−6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MJ/kg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0267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4.5−28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MJ/kg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3948956074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Mach #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Aptos" panose="020B0004020202020204" pitchFamily="34" charset="0"/>
                          </a:endParaRP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12/30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Aptos" panose="020B0004020202020204" pitchFamily="34" charset="0"/>
                          </a:endParaRP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2005193422"/>
                      </a:ext>
                    </a:extLst>
                  </a:tr>
                  <a:tr h="33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Dragonfly radius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20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mm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1305</m:t>
                              </m:r>
                            </m:oMath>
                          </a14:m>
                          <a:r>
                            <a:rPr lang="en-US" sz="20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 mm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38729685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DF2EF0D-28F1-F80F-D39A-2D3DB0ACE4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418264"/>
                  </p:ext>
                </p:extLst>
              </p:nvPr>
            </p:nvGraphicFramePr>
            <p:xfrm>
              <a:off x="5918009" y="1824250"/>
              <a:ext cx="5635685" cy="2770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5561">
                      <a:extLst>
                        <a:ext uri="{9D8B030D-6E8A-4147-A177-3AD203B41FA5}">
                          <a16:colId xmlns:a16="http://schemas.microsoft.com/office/drawing/2014/main" val="1823915300"/>
                        </a:ext>
                      </a:extLst>
                    </a:gridCol>
                    <a:gridCol w="1387495">
                      <a:extLst>
                        <a:ext uri="{9D8B030D-6E8A-4147-A177-3AD203B41FA5}">
                          <a16:colId xmlns:a16="http://schemas.microsoft.com/office/drawing/2014/main" val="1379513162"/>
                        </a:ext>
                      </a:extLst>
                    </a:gridCol>
                    <a:gridCol w="2332629">
                      <a:extLst>
                        <a:ext uri="{9D8B030D-6E8A-4147-A177-3AD203B41FA5}">
                          <a16:colId xmlns:a16="http://schemas.microsoft.com/office/drawing/2014/main" val="3052030296"/>
                        </a:ext>
                      </a:extLst>
                    </a:gridCol>
                  </a:tblGrid>
                  <a:tr h="346338"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Aptos" panose="020B0004020202020204" pitchFamily="34" charset="0"/>
                          </a:endParaRP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solidFill>
                                <a:schemeClr val="bg1"/>
                              </a:solidFill>
                              <a:latin typeface="Aptos" panose="020B0004020202020204" pitchFamily="34" charset="0"/>
                            </a:rPr>
                            <a:t>HELMUT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1"/>
                              </a:solidFill>
                              <a:latin typeface="Aptos" panose="020B0004020202020204" pitchFamily="34" charset="0"/>
                            </a:rPr>
                            <a:t>Titan</a:t>
                          </a:r>
                        </a:p>
                      </a:txBody>
                      <a:tcPr marL="41539" marR="41539" marT="20769" marB="20769"/>
                    </a:tc>
                    <a:extLst>
                      <a:ext uri="{0D108BD9-81ED-4DB2-BD59-A6C34878D82A}">
                        <a16:rowId xmlns:a16="http://schemas.microsoft.com/office/drawing/2014/main" val="80959742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Altitude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Aptos" panose="020B0004020202020204" pitchFamily="34" charset="0"/>
                            </a:rPr>
                            <a:t>-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110714" r="-1630" b="-6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0446590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Total pressure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37273" t="-218519" r="-170000" b="-55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218519" r="-1630" b="-55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9565607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Aptos" panose="020B0004020202020204" pitchFamily="34" charset="0"/>
                            </a:rPr>
                            <a:t>Density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37273" t="-307143" r="-170000" b="-4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307143" r="-1630" b="-432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363174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Velocity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37273" t="-422222" r="-170000" b="-34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422222" r="-1630" b="-3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0423868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Total enthalpy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37273" t="-522222" r="-170000" b="-24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522222" r="-1630" b="-2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8956074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Mach #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37273" t="-600000" r="-170000" b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600000" r="-1630" b="-1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5193422"/>
                      </a:ext>
                    </a:extLst>
                  </a:tr>
                  <a:tr h="3463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>
                              <a:latin typeface="Aptos" panose="020B0004020202020204" pitchFamily="34" charset="0"/>
                            </a:rPr>
                            <a:t>Dragonfly radius</a:t>
                          </a:r>
                        </a:p>
                      </a:txBody>
                      <a:tcPr marL="41539" marR="41539" marT="20769" marB="2076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37273" t="-725926" r="-170000" b="-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539" marR="41539" marT="20769" marB="20769">
                        <a:blipFill>
                          <a:blip r:embed="rId4"/>
                          <a:stretch>
                            <a:fillRect l="-141848" t="-725926" r="-1630" b="-4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29685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16E733-2CD1-A0A7-80EA-B71B8F9474DE}"/>
              </a:ext>
            </a:extLst>
          </p:cNvPr>
          <p:cNvSpPr txBox="1"/>
          <p:nvPr/>
        </p:nvSpPr>
        <p:spPr>
          <a:xfrm>
            <a:off x="5918009" y="6183318"/>
            <a:ext cx="52105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[1] Kolesnikov, "The concept of local simulation for stagnation point heat transfer in hypersonic flows-applications and validation." </a:t>
            </a:r>
            <a:r>
              <a:rPr lang="en-US" sz="1100" i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21st Aerodynamic Measurement Technology and Ground Testing Conference 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(2000).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5C02D5-7F38-E103-41BF-3EAB793B2DA9}"/>
              </a:ext>
            </a:extLst>
          </p:cNvPr>
          <p:cNvSpPr txBox="1">
            <a:spLocks/>
          </p:cNvSpPr>
          <p:nvPr/>
        </p:nvSpPr>
        <p:spPr>
          <a:xfrm>
            <a:off x="5829147" y="4710456"/>
            <a:ext cx="6396896" cy="142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800080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09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UK High-Enthalpy Multi-User Test (</a:t>
            </a:r>
            <a:r>
              <a:rPr lang="en-US" sz="2000" b="1" dirty="0">
                <a:sym typeface="Wingdings" pitchFamily="2" charset="2"/>
              </a:rPr>
              <a:t>HELMUT</a:t>
            </a:r>
            <a:r>
              <a:rPr lang="en-US" sz="2000" dirty="0">
                <a:sym typeface="Wingdings" pitchFamily="2" charset="2"/>
              </a:rPr>
              <a:t>) Facility: microwave plasma, variable pressure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Use solid POCO graphite as representative material</a:t>
            </a:r>
          </a:p>
        </p:txBody>
      </p:sp>
      <p:pic>
        <p:nvPicPr>
          <p:cNvPr id="13" name="Picture 12" descr="A close-up of a machine&#10;&#10;AI-generated content may be incorrect.">
            <a:extLst>
              <a:ext uri="{FF2B5EF4-FFF2-40B4-BE49-F238E27FC236}">
                <a16:creationId xmlns:a16="http://schemas.microsoft.com/office/drawing/2014/main" id="{04124E07-BE2E-7B34-2ECE-012CCCBE05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35" r="1775" b="17667"/>
          <a:stretch>
            <a:fillRect/>
          </a:stretch>
        </p:blipFill>
        <p:spPr>
          <a:xfrm>
            <a:off x="1094619" y="1630857"/>
            <a:ext cx="2253576" cy="3581849"/>
          </a:xfrm>
          <a:prstGeom prst="rect">
            <a:avLst/>
          </a:prstGeom>
        </p:spPr>
      </p:pic>
      <p:pic>
        <p:nvPicPr>
          <p:cNvPr id="15" name="ProbeMovie_Trimmed2_9C037794-81DA-4DB8-B0E8-608B15AE9553.mp4">
            <a:hlinkClick r:id="" action="ppaction://media"/>
            <a:extLst>
              <a:ext uri="{FF2B5EF4-FFF2-40B4-BE49-F238E27FC236}">
                <a16:creationId xmlns:a16="http://schemas.microsoft.com/office/drawing/2014/main" id="{3C6D7B39-24F0-E4FB-C0C2-454FB821A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7931" r="36725" b="28889"/>
          <a:stretch>
            <a:fillRect/>
          </a:stretch>
        </p:blipFill>
        <p:spPr>
          <a:xfrm>
            <a:off x="3436883" y="1630857"/>
            <a:ext cx="2269533" cy="3581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DC34A1-0F56-B979-F969-23B4E1E90F62}"/>
              </a:ext>
            </a:extLst>
          </p:cNvPr>
          <p:cNvSpPr txBox="1"/>
          <p:nvPr/>
        </p:nvSpPr>
        <p:spPr>
          <a:xfrm>
            <a:off x="1055982" y="1275962"/>
            <a:ext cx="1278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HELMUT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38BE0-A2CD-6D05-1AFE-356BD2C20DD0}"/>
              </a:ext>
            </a:extLst>
          </p:cNvPr>
          <p:cNvSpPr txBox="1"/>
          <p:nvPr/>
        </p:nvSpPr>
        <p:spPr>
          <a:xfrm>
            <a:off x="3138037" y="1275962"/>
            <a:ext cx="2990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POCO graphite sample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9058-A322-9865-16D8-CE9E726F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5195F-09F2-6D2F-CE41-482EB8B7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BC21FC-BCA9-7D2B-C0D5-DB3638C0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&amp; Methodology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C5FD1F-759E-575D-BA57-475D99D922FE}"/>
              </a:ext>
            </a:extLst>
          </p:cNvPr>
          <p:cNvGrpSpPr/>
          <p:nvPr/>
        </p:nvGrpSpPr>
        <p:grpSpPr>
          <a:xfrm>
            <a:off x="1906832" y="1864198"/>
            <a:ext cx="9383790" cy="2164377"/>
            <a:chOff x="1032131" y="1235592"/>
            <a:chExt cx="12486956" cy="2880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8D9666-F155-0F0F-537A-1698DD900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683" r="-133"/>
            <a:stretch>
              <a:fillRect/>
            </a:stretch>
          </p:blipFill>
          <p:spPr>
            <a:xfrm>
              <a:off x="1032131" y="1502686"/>
              <a:ext cx="8841091" cy="261303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07F4056-E865-7A03-2850-3A8201AB1E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9379" y="1632031"/>
              <a:ext cx="1108504" cy="729854"/>
            </a:xfrm>
            <a:prstGeom prst="straightConnector1">
              <a:avLst/>
            </a:prstGeom>
            <a:ln w="3810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42671F-3E43-CDE9-E837-9B15734DC3D9}"/>
                </a:ext>
              </a:extLst>
            </p:cNvPr>
            <p:cNvSpPr txBox="1"/>
            <p:nvPr/>
          </p:nvSpPr>
          <p:spPr>
            <a:xfrm>
              <a:off x="9984261" y="1235592"/>
              <a:ext cx="3534826" cy="86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Targeting laser from the spectroscopy system</a:t>
              </a:r>
            </a:p>
          </p:txBody>
        </p:sp>
      </p:grp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A721122D-38BD-7865-D71F-F6B83AC21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350" y="4114490"/>
            <a:ext cx="2998286" cy="1653869"/>
          </a:xfrm>
          <a:prstGeom prst="rect">
            <a:avLst/>
          </a:prstGeom>
        </p:spPr>
      </p:pic>
      <p:pic>
        <p:nvPicPr>
          <p:cNvPr id="10" name="Picture 9" descr="A close-up of a lipstick&#10;&#10;AI-generated content may be incorrect.">
            <a:extLst>
              <a:ext uri="{FF2B5EF4-FFF2-40B4-BE49-F238E27FC236}">
                <a16:creationId xmlns:a16="http://schemas.microsoft.com/office/drawing/2014/main" id="{188B343F-35AE-6D87-A0FD-85CC398BC9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60" r="25211"/>
          <a:stretch/>
        </p:blipFill>
        <p:spPr>
          <a:xfrm>
            <a:off x="9541597" y="2946387"/>
            <a:ext cx="1749025" cy="2336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2AD6E5-DDAF-3D0F-501A-481B16D98E80}"/>
                  </a:ext>
                </a:extLst>
              </p:cNvPr>
              <p:cNvSpPr txBox="1"/>
              <p:nvPr/>
            </p:nvSpPr>
            <p:spPr>
              <a:xfrm>
                <a:off x="1200999" y="1190128"/>
                <a:ext cx="1076347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Broadband low-resolution spectroscopy diagnostic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Measurement radius at focus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~1.5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 mm,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ΔΩ</m:t>
                    </m:r>
                    <m:r>
                      <a:rPr lang="en-US" sz="20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∼4.8×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sr</a:t>
                </a: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sym typeface="Wingdings" pitchFamily="2" charset="2"/>
                  </a:rPr>
                  <a:t> approximate line-of-sight </a:t>
                </a:r>
                <a:endParaRPr lang="en-US" sz="20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2AD6E5-DDAF-3D0F-501A-481B16D98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999" y="1190128"/>
                <a:ext cx="10763473" cy="707886"/>
              </a:xfrm>
              <a:prstGeom prst="rect">
                <a:avLst/>
              </a:prstGeom>
              <a:blipFill>
                <a:blip r:embed="rId5"/>
                <a:stretch>
                  <a:fillRect l="-471" t="-350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C28EDE09-8DB7-E997-55CB-126F4B7058D6}"/>
              </a:ext>
            </a:extLst>
          </p:cNvPr>
          <p:cNvSpPr/>
          <p:nvPr/>
        </p:nvSpPr>
        <p:spPr>
          <a:xfrm rot="1257016">
            <a:off x="8741297" y="3416536"/>
            <a:ext cx="701948" cy="402027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CAB041-26E7-9963-3EFD-2ACEC3D1DCEA}"/>
              </a:ext>
            </a:extLst>
          </p:cNvPr>
          <p:cNvSpPr txBox="1"/>
          <p:nvPr/>
        </p:nvSpPr>
        <p:spPr>
          <a:xfrm>
            <a:off x="5337179" y="4221760"/>
            <a:ext cx="40407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Calibrated with tungsten-halogen and deuterium radiance standard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Looking through strong CN radiation in gas phase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8DC923-B6FC-A934-B156-B9D4DB7E82D4}"/>
              </a:ext>
            </a:extLst>
          </p:cNvPr>
          <p:cNvSpPr txBox="1"/>
          <p:nvPr/>
        </p:nvSpPr>
        <p:spPr>
          <a:xfrm>
            <a:off x="1071829" y="4092623"/>
            <a:ext cx="15440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Instrument function</a:t>
            </a:r>
          </a:p>
        </p:txBody>
      </p:sp>
    </p:spTree>
    <p:extLst>
      <p:ext uri="{BB962C8B-B14F-4D97-AF65-F5344CB8AC3E}">
        <p14:creationId xmlns:p14="http://schemas.microsoft.com/office/powerpoint/2010/main" val="407725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B6FD92-705C-ECDD-648F-CE2AE373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6208BF-5706-1BEC-5AD1-AC43614FA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POCO Samples Exposed to Plasma Stream</a:t>
            </a:r>
          </a:p>
        </p:txBody>
      </p:sp>
      <p:pic>
        <p:nvPicPr>
          <p:cNvPr id="5" name="Picture 4" descr="A close-up of a candle&#10;&#10;AI-generated content may be incorrect.">
            <a:extLst>
              <a:ext uri="{FF2B5EF4-FFF2-40B4-BE49-F238E27FC236}">
                <a16:creationId xmlns:a16="http://schemas.microsoft.com/office/drawing/2014/main" id="{62D0E262-61E1-B63A-71B9-8A058EC603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92" r="22733"/>
          <a:stretch/>
        </p:blipFill>
        <p:spPr>
          <a:xfrm>
            <a:off x="1356616" y="2245469"/>
            <a:ext cx="1835733" cy="2560320"/>
          </a:xfrm>
          <a:prstGeom prst="rect">
            <a:avLst/>
          </a:prstGeom>
        </p:spPr>
      </p:pic>
      <p:pic>
        <p:nvPicPr>
          <p:cNvPr id="6" name="Picture 5" descr="A close-up of a lipstick&#10;&#10;AI-generated content may be incorrect.">
            <a:extLst>
              <a:ext uri="{FF2B5EF4-FFF2-40B4-BE49-F238E27FC236}">
                <a16:creationId xmlns:a16="http://schemas.microsoft.com/office/drawing/2014/main" id="{53F687AE-B2FC-0AF9-2AC6-CBFF04A9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60" r="25211"/>
          <a:stretch/>
        </p:blipFill>
        <p:spPr>
          <a:xfrm>
            <a:off x="3369589" y="2245469"/>
            <a:ext cx="1916809" cy="2560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29F1D-19DA-8F37-69E7-91FA37E2C9B6}"/>
              </a:ext>
            </a:extLst>
          </p:cNvPr>
          <p:cNvSpPr txBox="1"/>
          <p:nvPr/>
        </p:nvSpPr>
        <p:spPr>
          <a:xfrm>
            <a:off x="1264082" y="4805789"/>
            <a:ext cx="214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Violet glow close to surface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 CN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D80A4-8E9F-08A2-0DF9-D1A49F7AEB3F}"/>
              </a:ext>
            </a:extLst>
          </p:cNvPr>
          <p:cNvSpPr txBox="1"/>
          <p:nvPr/>
        </p:nvSpPr>
        <p:spPr>
          <a:xfrm>
            <a:off x="3357990" y="4821361"/>
            <a:ext cx="320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CN in bulk plasma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EAE85A-2A10-DDDD-6BEF-E939EB401176}"/>
              </a:ext>
            </a:extLst>
          </p:cNvPr>
          <p:cNvSpPr txBox="1"/>
          <p:nvPr/>
        </p:nvSpPr>
        <p:spPr>
          <a:xfrm>
            <a:off x="5853032" y="4397910"/>
            <a:ext cx="28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1) Exposed once for ~5 min, [CH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]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nominal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973A5-459B-7C2B-1937-8D2FDB6921DA}"/>
                  </a:ext>
                </a:extLst>
              </p:cNvPr>
              <p:cNvSpPr txBox="1"/>
              <p:nvPr/>
            </p:nvSpPr>
            <p:spPr>
              <a:xfrm>
                <a:off x="9149202" y="4397910"/>
                <a:ext cx="289374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2) Exposed once for ~10 min,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1.8×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[CH</a:t>
                </a:r>
                <a:r>
                  <a:rPr lang="en-US" sz="2000" baseline="-25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4</a:t>
                </a: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] of 1)</a:t>
                </a:r>
              </a:p>
              <a:p>
                <a:endParaRPr lang="en-US" sz="20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973A5-459B-7C2B-1937-8D2FDB69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202" y="4397910"/>
                <a:ext cx="2893749" cy="1015663"/>
              </a:xfrm>
              <a:prstGeom prst="rect">
                <a:avLst/>
              </a:prstGeom>
              <a:blipFill>
                <a:blip r:embed="rId4"/>
                <a:stretch>
                  <a:fillRect l="-2183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68871C-7558-FFFF-B4E3-3663F6EFEDA3}"/>
                  </a:ext>
                </a:extLst>
              </p:cNvPr>
              <p:cNvSpPr txBox="1"/>
              <p:nvPr/>
            </p:nvSpPr>
            <p:spPr>
              <a:xfrm>
                <a:off x="7380553" y="5157258"/>
                <a:ext cx="32882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3) Exposed once for total &gt;10 min,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1.8×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[CH</a:t>
                </a:r>
                <a:r>
                  <a:rPr lang="en-US" sz="2000" baseline="-25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4</a:t>
                </a: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rPr>
                  <a:t>] of 1)</a:t>
                </a:r>
              </a:p>
              <a:p>
                <a:endParaRPr lang="en-US" sz="20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68871C-7558-FFFF-B4E3-3663F6EFE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553" y="5157258"/>
                <a:ext cx="3288252" cy="1015663"/>
              </a:xfrm>
              <a:prstGeom prst="rect">
                <a:avLst/>
              </a:prstGeom>
              <a:blipFill>
                <a:blip r:embed="rId5"/>
                <a:stretch>
                  <a:fillRect l="-1923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4C4CB08-3B83-F0E3-480B-F52F7FDC8BA5}"/>
              </a:ext>
            </a:extLst>
          </p:cNvPr>
          <p:cNvSpPr txBox="1"/>
          <p:nvPr/>
        </p:nvSpPr>
        <p:spPr>
          <a:xfrm>
            <a:off x="1279538" y="1817722"/>
            <a:ext cx="1544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pure N</a:t>
            </a:r>
            <a:r>
              <a:rPr lang="en-US" sz="2400" b="1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2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BC144A-7CC9-C05B-7AC3-5E0C85DC231F}"/>
              </a:ext>
            </a:extLst>
          </p:cNvPr>
          <p:cNvSpPr txBox="1"/>
          <p:nvPr/>
        </p:nvSpPr>
        <p:spPr>
          <a:xfrm>
            <a:off x="3303631" y="1817722"/>
            <a:ext cx="1272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</a:t>
            </a:r>
            <a:r>
              <a:rPr lang="en-US" sz="2400" b="1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+CH</a:t>
            </a:r>
            <a:r>
              <a:rPr lang="en-US" sz="2400" b="1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FA32D-1E2F-8A81-22E1-7FB7C5B41259}"/>
              </a:ext>
            </a:extLst>
          </p:cNvPr>
          <p:cNvSpPr txBox="1"/>
          <p:nvPr/>
        </p:nvSpPr>
        <p:spPr>
          <a:xfrm>
            <a:off x="1264082" y="1208777"/>
            <a:ext cx="183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During test</a:t>
            </a:r>
            <a:endParaRPr lang="en-US" sz="24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CE544A-F199-8DE1-06DD-E7EDABDF504B}"/>
              </a:ext>
            </a:extLst>
          </p:cNvPr>
          <p:cNvSpPr txBox="1"/>
          <p:nvPr/>
        </p:nvSpPr>
        <p:spPr>
          <a:xfrm>
            <a:off x="6072356" y="1248178"/>
            <a:ext cx="183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Post test</a:t>
            </a:r>
            <a:endParaRPr lang="en-US" sz="24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6C78DC-55C6-4C9C-C1C3-7276BA94ADF4}"/>
              </a:ext>
            </a:extLst>
          </p:cNvPr>
          <p:cNvGrpSpPr/>
          <p:nvPr/>
        </p:nvGrpSpPr>
        <p:grpSpPr>
          <a:xfrm>
            <a:off x="6091780" y="1791336"/>
            <a:ext cx="5564886" cy="2559981"/>
            <a:chOff x="6091780" y="1771239"/>
            <a:chExt cx="5564886" cy="25599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ECAF3E-6D66-D304-9E3A-60B1EBCAE1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5130" y="1842831"/>
              <a:ext cx="5491190" cy="2488389"/>
              <a:chOff x="19801800" y="7435820"/>
              <a:chExt cx="4236246" cy="1919697"/>
            </a:xfrm>
          </p:grpSpPr>
          <p:pic>
            <p:nvPicPr>
              <p:cNvPr id="10" name="Picture 9" descr="A close-up of a pencil&#10;&#10;AI-generated content may be incorrect.">
                <a:extLst>
                  <a:ext uri="{FF2B5EF4-FFF2-40B4-BE49-F238E27FC236}">
                    <a16:creationId xmlns:a16="http://schemas.microsoft.com/office/drawing/2014/main" id="{E851B5C8-0FE5-F9F7-F088-801EAE639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2301" t="37023" r="40279" b="26327"/>
              <a:stretch/>
            </p:blipFill>
            <p:spPr>
              <a:xfrm>
                <a:off x="22684139" y="7435820"/>
                <a:ext cx="1353907" cy="1897604"/>
              </a:xfrm>
              <a:prstGeom prst="rect">
                <a:avLst/>
              </a:prstGeom>
            </p:spPr>
          </p:pic>
          <p:pic>
            <p:nvPicPr>
              <p:cNvPr id="11" name="Picture 10" descr="A black pencil tip on a white background&#10;&#10;AI-generated content may be incorrect.">
                <a:extLst>
                  <a:ext uri="{FF2B5EF4-FFF2-40B4-BE49-F238E27FC236}">
                    <a16:creationId xmlns:a16="http://schemas.microsoft.com/office/drawing/2014/main" id="{5AA38CEA-D2C0-885A-89A2-AC05E9C44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2380" t="33520" r="40201" b="29616"/>
              <a:stretch/>
            </p:blipFill>
            <p:spPr>
              <a:xfrm>
                <a:off x="19801800" y="7446866"/>
                <a:ext cx="1353909" cy="1908651"/>
              </a:xfrm>
              <a:prstGeom prst="rect">
                <a:avLst/>
              </a:prstGeom>
            </p:spPr>
          </p:pic>
          <p:pic>
            <p:nvPicPr>
              <p:cNvPr id="12" name="Picture 11" descr="A black and brown pencil tip&#10;&#10;AI-generated content may be incorrect.">
                <a:extLst>
                  <a:ext uri="{FF2B5EF4-FFF2-40B4-BE49-F238E27FC236}">
                    <a16:creationId xmlns:a16="http://schemas.microsoft.com/office/drawing/2014/main" id="{DD65AD4A-BE15-620D-8143-84A39F140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/>
              </a:blip>
              <a:srcRect l="42394" t="28982" r="40186" b="34367"/>
              <a:stretch/>
            </p:blipFill>
            <p:spPr>
              <a:xfrm>
                <a:off x="21247495" y="7435820"/>
                <a:ext cx="1353908" cy="189760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127C1C-A77F-DFD1-11EC-3DA021959564}"/>
                </a:ext>
              </a:extLst>
            </p:cNvPr>
            <p:cNvSpPr txBox="1"/>
            <p:nvPr/>
          </p:nvSpPr>
          <p:spPr>
            <a:xfrm>
              <a:off x="9820934" y="1771239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3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FAEFFF-4A01-E01C-A15D-926ADE779EA6}"/>
                </a:ext>
              </a:extLst>
            </p:cNvPr>
            <p:cNvSpPr txBox="1"/>
            <p:nvPr/>
          </p:nvSpPr>
          <p:spPr>
            <a:xfrm>
              <a:off x="8039442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2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AA3DBC-7E26-4CC1-E706-F945DD3E2A2E}"/>
                </a:ext>
              </a:extLst>
            </p:cNvPr>
            <p:cNvSpPr txBox="1"/>
            <p:nvPr/>
          </p:nvSpPr>
          <p:spPr>
            <a:xfrm>
              <a:off x="6091780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1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D9DD20-3CB3-55BB-FD50-BD5FB3285B1A}"/>
              </a:ext>
            </a:extLst>
          </p:cNvPr>
          <p:cNvSpPr txBox="1"/>
          <p:nvPr/>
        </p:nvSpPr>
        <p:spPr>
          <a:xfrm>
            <a:off x="8805078" y="1155042"/>
            <a:ext cx="199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Delaminated tip</a:t>
            </a:r>
          </a:p>
          <a:p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6855D8-13B7-36A5-C033-F3EFE4F7B535}"/>
              </a:ext>
            </a:extLst>
          </p:cNvPr>
          <p:cNvCxnSpPr>
            <a:cxnSpLocks/>
          </p:cNvCxnSpPr>
          <p:nvPr/>
        </p:nvCxnSpPr>
        <p:spPr>
          <a:xfrm>
            <a:off x="9945519" y="1508985"/>
            <a:ext cx="713863" cy="634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2F5451-CFB3-3108-2782-5E40B9612E2F}"/>
              </a:ext>
            </a:extLst>
          </p:cNvPr>
          <p:cNvSpPr txBox="1"/>
          <p:nvPr/>
        </p:nvSpPr>
        <p:spPr>
          <a:xfrm>
            <a:off x="1804076" y="5492128"/>
            <a:ext cx="320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 Not oxidation dominated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3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B0774A-BC86-0877-692F-9568C6AC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170001-ABC1-3B8B-8A36-F18D4763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Exposure Analysis – Raman Spectroscopy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183F1-6CAA-4CC3-EDE1-E9CFFC76A156}"/>
              </a:ext>
            </a:extLst>
          </p:cNvPr>
          <p:cNvSpPr txBox="1"/>
          <p:nvPr/>
        </p:nvSpPr>
        <p:spPr>
          <a:xfrm>
            <a:off x="7387677" y="6110510"/>
            <a:ext cx="3934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Thanks to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Michael </a:t>
            </a: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(UK) from The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Research Lab for the sample analysis data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59F096-0AA0-3D7D-9599-32DBB505E14D}"/>
              </a:ext>
            </a:extLst>
          </p:cNvPr>
          <p:cNvGrpSpPr/>
          <p:nvPr/>
        </p:nvGrpSpPr>
        <p:grpSpPr>
          <a:xfrm>
            <a:off x="1084492" y="927950"/>
            <a:ext cx="5394703" cy="2538330"/>
            <a:chOff x="1603899" y="1053077"/>
            <a:chExt cx="3773714" cy="1775618"/>
          </a:xfrm>
        </p:grpSpPr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0010D8B-EF5C-F9BD-C61F-515D589B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491" t="71210" r="20194" b="8361"/>
            <a:stretch>
              <a:fillRect/>
            </a:stretch>
          </p:blipFill>
          <p:spPr>
            <a:xfrm>
              <a:off x="1603899" y="1914295"/>
              <a:ext cx="3773714" cy="914400"/>
            </a:xfrm>
            <a:prstGeom prst="rect">
              <a:avLst/>
            </a:prstGeom>
          </p:spPr>
        </p:pic>
        <p:pic>
          <p:nvPicPr>
            <p:cNvPr id="33" name="Picture 3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D91D243-6001-0D8D-D0F4-9AC242AF6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2359" t="28423" r="20909" b="51148"/>
            <a:stretch>
              <a:fillRect/>
            </a:stretch>
          </p:blipFill>
          <p:spPr>
            <a:xfrm>
              <a:off x="3984241" y="1292618"/>
              <a:ext cx="1393372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14977C-C82D-F2BC-6424-A2535951CAA6}"/>
                </a:ext>
              </a:extLst>
            </p:cNvPr>
            <p:cNvSpPr txBox="1"/>
            <p:nvPr/>
          </p:nvSpPr>
          <p:spPr>
            <a:xfrm>
              <a:off x="1738325" y="1422124"/>
              <a:ext cx="3288253" cy="49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Reference surface</a:t>
              </a:r>
            </a:p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sym typeface="Wingdings" pitchFamily="2" charset="2"/>
                </a:rPr>
                <a:t> Pure graphite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C6386D-BC94-8BBE-7171-3418BAD19235}"/>
                    </a:ext>
                  </a:extLst>
                </p:cNvPr>
                <p:cNvSpPr txBox="1"/>
                <p:nvPr/>
              </p:nvSpPr>
              <p:spPr>
                <a:xfrm>
                  <a:off x="3939845" y="1053077"/>
                  <a:ext cx="9478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50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C6386D-BC94-8BBE-7171-3418BAD19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9845" y="1053077"/>
                  <a:ext cx="947846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4630" t="-2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3381C2E-46ED-D15C-0177-202058A0719D}"/>
              </a:ext>
            </a:extLst>
          </p:cNvPr>
          <p:cNvSpPr txBox="1"/>
          <p:nvPr/>
        </p:nvSpPr>
        <p:spPr>
          <a:xfrm>
            <a:off x="1070893" y="4013401"/>
            <a:ext cx="6681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Peaks indicative of both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crystalline graphite: G, D*, G*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disordered graphite: D, high-energy shoulder at G</a:t>
            </a: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broadening of G and increase in D suggest additional defects, amorphization, and more strain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FDC3FB3-0624-443A-49D6-5097F3054616}"/>
              </a:ext>
            </a:extLst>
          </p:cNvPr>
          <p:cNvSpPr txBox="1"/>
          <p:nvPr/>
        </p:nvSpPr>
        <p:spPr>
          <a:xfrm>
            <a:off x="3781843" y="3638658"/>
            <a:ext cx="547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94CF41-96A4-5C85-30EC-140D98F485BB}"/>
              </a:ext>
            </a:extLst>
          </p:cNvPr>
          <p:cNvSpPr txBox="1"/>
          <p:nvPr/>
        </p:nvSpPr>
        <p:spPr>
          <a:xfrm>
            <a:off x="2283371" y="3638658"/>
            <a:ext cx="66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D*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0B3F311-5D1A-3E21-D2E2-F9FC0A4EA748}"/>
              </a:ext>
            </a:extLst>
          </p:cNvPr>
          <p:cNvSpPr txBox="1"/>
          <p:nvPr/>
        </p:nvSpPr>
        <p:spPr>
          <a:xfrm>
            <a:off x="1462971" y="3638658"/>
            <a:ext cx="66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G*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57203F-756A-00E6-1B70-85A0F8C8789A}"/>
              </a:ext>
            </a:extLst>
          </p:cNvPr>
          <p:cNvSpPr txBox="1"/>
          <p:nvPr/>
        </p:nvSpPr>
        <p:spPr>
          <a:xfrm>
            <a:off x="4761295" y="3638658"/>
            <a:ext cx="547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0EC3A6E-D3D1-1D02-A96D-C09014521AA6}"/>
              </a:ext>
            </a:extLst>
          </p:cNvPr>
          <p:cNvCxnSpPr>
            <a:cxnSpLocks/>
          </p:cNvCxnSpPr>
          <p:nvPr/>
        </p:nvCxnSpPr>
        <p:spPr>
          <a:xfrm flipV="1">
            <a:off x="1635369" y="3176474"/>
            <a:ext cx="159986" cy="5249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238A116-7FA1-755B-3D3B-C4075E1032FD}"/>
              </a:ext>
            </a:extLst>
          </p:cNvPr>
          <p:cNvCxnSpPr>
            <a:cxnSpLocks/>
          </p:cNvCxnSpPr>
          <p:nvPr/>
        </p:nvCxnSpPr>
        <p:spPr>
          <a:xfrm flipV="1">
            <a:off x="2455769" y="2822582"/>
            <a:ext cx="159986" cy="9125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74D201F-253C-EDE1-5ACD-B43C6E1FACB5}"/>
              </a:ext>
            </a:extLst>
          </p:cNvPr>
          <p:cNvCxnSpPr>
            <a:cxnSpLocks/>
          </p:cNvCxnSpPr>
          <p:nvPr/>
        </p:nvCxnSpPr>
        <p:spPr>
          <a:xfrm flipV="1">
            <a:off x="3979466" y="2391028"/>
            <a:ext cx="240842" cy="13441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E4DF7B8-94CC-F5D4-4446-93930FA6C5CD}"/>
              </a:ext>
            </a:extLst>
          </p:cNvPr>
          <p:cNvCxnSpPr>
            <a:cxnSpLocks/>
          </p:cNvCxnSpPr>
          <p:nvPr/>
        </p:nvCxnSpPr>
        <p:spPr>
          <a:xfrm flipH="1" flipV="1">
            <a:off x="4596476" y="2812691"/>
            <a:ext cx="266725" cy="881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2C645DC-4189-6B47-1AF7-BCE9E9BDB49C}"/>
              </a:ext>
            </a:extLst>
          </p:cNvPr>
          <p:cNvSpPr txBox="1"/>
          <p:nvPr/>
        </p:nvSpPr>
        <p:spPr>
          <a:xfrm>
            <a:off x="2615755" y="5588896"/>
            <a:ext cx="4698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D* and G* are harmonics of D and G mode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F28B1AD-BDDF-DB13-D0BE-8BFAFAA4E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798" y="3232026"/>
            <a:ext cx="3172866" cy="231942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7A0770DD-8BA3-9310-C8F3-44D67F9C0607}"/>
              </a:ext>
            </a:extLst>
          </p:cNvPr>
          <p:cNvSpPr txBox="1"/>
          <p:nvPr/>
        </p:nvSpPr>
        <p:spPr>
          <a:xfrm>
            <a:off x="8007525" y="5527964"/>
            <a:ext cx="35823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Hong and Winter. "Micro-Raman spectroscopy on a-C: H nanoparticles." </a:t>
            </a:r>
            <a:r>
              <a:rPr lang="en-US" sz="1100" i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Journal of applied physics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98.12 (2005).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9FB233-B6F1-4A39-91A1-65B8977A5C77}"/>
              </a:ext>
            </a:extLst>
          </p:cNvPr>
          <p:cNvGrpSpPr>
            <a:grpSpLocks noChangeAspect="1"/>
          </p:cNvGrpSpPr>
          <p:nvPr/>
        </p:nvGrpSpPr>
        <p:grpSpPr>
          <a:xfrm>
            <a:off x="7069170" y="1145690"/>
            <a:ext cx="4572000" cy="2103230"/>
            <a:chOff x="6091780" y="1771239"/>
            <a:chExt cx="5564886" cy="25599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D5E01D5-00A4-ADBA-21FD-7B25E05355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5130" y="1842831"/>
              <a:ext cx="5491190" cy="2488389"/>
              <a:chOff x="19801800" y="7435820"/>
              <a:chExt cx="4236246" cy="1919697"/>
            </a:xfrm>
          </p:grpSpPr>
          <p:pic>
            <p:nvPicPr>
              <p:cNvPr id="39" name="Picture 38" descr="A close-up of a pencil&#10;&#10;AI-generated content may be incorrect.">
                <a:extLst>
                  <a:ext uri="{FF2B5EF4-FFF2-40B4-BE49-F238E27FC236}">
                    <a16:creationId xmlns:a16="http://schemas.microsoft.com/office/drawing/2014/main" id="{C0D5E7B0-3BD1-4056-23DB-0C34B0E95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42301" t="37023" r="40279" b="26327"/>
              <a:stretch/>
            </p:blipFill>
            <p:spPr>
              <a:xfrm>
                <a:off x="22684139" y="7435820"/>
                <a:ext cx="1353907" cy="1897604"/>
              </a:xfrm>
              <a:prstGeom prst="rect">
                <a:avLst/>
              </a:prstGeom>
            </p:spPr>
          </p:pic>
          <p:pic>
            <p:nvPicPr>
              <p:cNvPr id="40" name="Picture 39" descr="A black pencil tip on a white background&#10;&#10;AI-generated content may be incorrect.">
                <a:extLst>
                  <a:ext uri="{FF2B5EF4-FFF2-40B4-BE49-F238E27FC236}">
                    <a16:creationId xmlns:a16="http://schemas.microsoft.com/office/drawing/2014/main" id="{2574B5D7-DBCB-55C9-DFE1-B58596F82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2380" t="33520" r="40201" b="29616"/>
              <a:stretch/>
            </p:blipFill>
            <p:spPr>
              <a:xfrm>
                <a:off x="19801800" y="7446866"/>
                <a:ext cx="1353909" cy="1908651"/>
              </a:xfrm>
              <a:prstGeom prst="rect">
                <a:avLst/>
              </a:prstGeom>
            </p:spPr>
          </p:pic>
          <p:pic>
            <p:nvPicPr>
              <p:cNvPr id="41" name="Picture 40" descr="A black and brown pencil tip&#10;&#10;AI-generated content may be incorrect.">
                <a:extLst>
                  <a:ext uri="{FF2B5EF4-FFF2-40B4-BE49-F238E27FC236}">
                    <a16:creationId xmlns:a16="http://schemas.microsoft.com/office/drawing/2014/main" id="{07076FC3-CE31-56E1-2F67-7F28AFF4E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/>
              </a:blip>
              <a:srcRect l="42394" t="28982" r="40186" b="34367"/>
              <a:stretch/>
            </p:blipFill>
            <p:spPr>
              <a:xfrm>
                <a:off x="21247495" y="7435820"/>
                <a:ext cx="1353908" cy="1897604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5B77E4-3223-E47E-99F9-E98A2CA084E1}"/>
                </a:ext>
              </a:extLst>
            </p:cNvPr>
            <p:cNvSpPr txBox="1"/>
            <p:nvPr/>
          </p:nvSpPr>
          <p:spPr>
            <a:xfrm>
              <a:off x="9820934" y="1771239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3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A2EDB3-8891-1438-E7DD-A931BEBAF988}"/>
                </a:ext>
              </a:extLst>
            </p:cNvPr>
            <p:cNvSpPr txBox="1"/>
            <p:nvPr/>
          </p:nvSpPr>
          <p:spPr>
            <a:xfrm>
              <a:off x="8039442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2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7825F9-817A-185E-7908-1BD1011CECC4}"/>
                </a:ext>
              </a:extLst>
            </p:cNvPr>
            <p:cNvSpPr txBox="1"/>
            <p:nvPr/>
          </p:nvSpPr>
          <p:spPr>
            <a:xfrm>
              <a:off x="6091780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1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66CED9-5CE9-86F3-18EB-F1392E353A48}"/>
              </a:ext>
            </a:extLst>
          </p:cNvPr>
          <p:cNvCxnSpPr>
            <a:cxnSpLocks/>
          </p:cNvCxnSpPr>
          <p:nvPr/>
        </p:nvCxnSpPr>
        <p:spPr>
          <a:xfrm>
            <a:off x="6442688" y="1923974"/>
            <a:ext cx="944989" cy="920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10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3F61A-2D1C-6963-4204-3F6D7A74F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2DE9AF-8E32-5942-A870-399C239F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0683B5-FB47-6D51-A627-D8E9FA64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Exposure Analysis – Raman Spectroscopy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9ECC6C9-DE02-67FD-66D8-97FC991C6493}"/>
              </a:ext>
            </a:extLst>
          </p:cNvPr>
          <p:cNvGrpSpPr/>
          <p:nvPr/>
        </p:nvGrpSpPr>
        <p:grpSpPr>
          <a:xfrm>
            <a:off x="1134338" y="1074547"/>
            <a:ext cx="5344738" cy="1651750"/>
            <a:chOff x="1258017" y="1628440"/>
            <a:chExt cx="3838940" cy="1186395"/>
          </a:xfrm>
        </p:grpSpPr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A97592D-10EF-64F5-2DE0-EA49F6F62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491" t="71210" r="20194" b="8361"/>
            <a:stretch>
              <a:fillRect/>
            </a:stretch>
          </p:blipFill>
          <p:spPr>
            <a:xfrm>
              <a:off x="1323243" y="1900435"/>
              <a:ext cx="3773714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998590-094D-1BC8-238B-8570DA249615}"/>
                </a:ext>
              </a:extLst>
            </p:cNvPr>
            <p:cNvSpPr txBox="1"/>
            <p:nvPr/>
          </p:nvSpPr>
          <p:spPr>
            <a:xfrm>
              <a:off x="1258017" y="1628440"/>
              <a:ext cx="32882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Reference surface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702714-DA05-DB32-7C1A-176D5AB88791}"/>
              </a:ext>
            </a:extLst>
          </p:cNvPr>
          <p:cNvGrpSpPr/>
          <p:nvPr/>
        </p:nvGrpSpPr>
        <p:grpSpPr>
          <a:xfrm>
            <a:off x="1201450" y="2864899"/>
            <a:ext cx="4510689" cy="1275194"/>
            <a:chOff x="12044481" y="402395"/>
            <a:chExt cx="4510689" cy="1275194"/>
          </a:xfrm>
        </p:grpSpPr>
        <p:pic>
          <p:nvPicPr>
            <p:cNvPr id="31" name="Picture 3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03CA446-0EDC-BD69-1959-B586E5653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477" t="72191" r="20114" b="8354"/>
            <a:stretch>
              <a:fillRect/>
            </a:stretch>
          </p:blipFill>
          <p:spPr>
            <a:xfrm>
              <a:off x="12584583" y="763189"/>
              <a:ext cx="3970587" cy="914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7AE98B3-EC06-3963-BEDB-DDB130A46EDE}"/>
                    </a:ext>
                  </a:extLst>
                </p:cNvPr>
                <p:cNvSpPr txBox="1"/>
                <p:nvPr/>
              </p:nvSpPr>
              <p:spPr>
                <a:xfrm>
                  <a:off x="12044481" y="402395"/>
                  <a:ext cx="10091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7AE98B3-EC06-3963-BEDB-DDB130A46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4481" y="402395"/>
                  <a:ext cx="1009194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6173" t="-3030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7E9A519-D1BA-AAE3-251A-2485BCB16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617" t="28209" r="26403" b="50921"/>
            <a:stretch>
              <a:fillRect/>
            </a:stretch>
          </p:blipFill>
          <p:spPr>
            <a:xfrm>
              <a:off x="12147566" y="756459"/>
              <a:ext cx="1221062" cy="9144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316E56-030E-0AB7-45C5-711145B8E66D}"/>
              </a:ext>
            </a:extLst>
          </p:cNvPr>
          <p:cNvGrpSpPr/>
          <p:nvPr/>
        </p:nvGrpSpPr>
        <p:grpSpPr>
          <a:xfrm>
            <a:off x="1201450" y="4218837"/>
            <a:ext cx="4681853" cy="1258432"/>
            <a:chOff x="10528653" y="4918565"/>
            <a:chExt cx="4681853" cy="1258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93ACE49-4B1F-A403-38A5-22633DF8AFCB}"/>
                    </a:ext>
                  </a:extLst>
                </p:cNvPr>
                <p:cNvSpPr txBox="1"/>
                <p:nvPr/>
              </p:nvSpPr>
              <p:spPr>
                <a:xfrm>
                  <a:off x="10528653" y="4918565"/>
                  <a:ext cx="10091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93ACE49-4B1F-A403-38A5-22633DF8AF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8653" y="4918565"/>
                  <a:ext cx="1009194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6173" t="-6250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19995D3-1162-ADFF-9CAD-79B9809461EC}"/>
                </a:ext>
              </a:extLst>
            </p:cNvPr>
            <p:cNvGrpSpPr/>
            <p:nvPr/>
          </p:nvGrpSpPr>
          <p:grpSpPr>
            <a:xfrm>
              <a:off x="10639694" y="5262597"/>
              <a:ext cx="4570812" cy="914400"/>
              <a:chOff x="10639694" y="5262597"/>
              <a:chExt cx="4570812" cy="914400"/>
            </a:xfrm>
          </p:grpSpPr>
          <p:pic>
            <p:nvPicPr>
              <p:cNvPr id="29" name="Picture 28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E2AA579A-6128-DD65-6089-A85B6A294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34530" t="73265" r="20061" b="8346"/>
              <a:stretch>
                <a:fillRect/>
              </a:stretch>
            </p:blipFill>
            <p:spPr>
              <a:xfrm>
                <a:off x="11009560" y="5262597"/>
                <a:ext cx="4200946" cy="914400"/>
              </a:xfrm>
              <a:prstGeom prst="rect">
                <a:avLst/>
              </a:prstGeom>
            </p:spPr>
          </p:pic>
          <p:pic>
            <p:nvPicPr>
              <p:cNvPr id="55" name="Picture 54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D440E295-ABFF-D1CF-56BD-7807F025F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8245" t="25512" r="68905" b="42598"/>
              <a:stretch>
                <a:fillRect/>
              </a:stretch>
            </p:blipFill>
            <p:spPr>
              <a:xfrm>
                <a:off x="10639694" y="5262597"/>
                <a:ext cx="1218932" cy="914400"/>
              </a:xfrm>
              <a:prstGeom prst="rect">
                <a:avLst/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453AF92-9B8E-D30C-6315-830F41D67CC9}"/>
              </a:ext>
            </a:extLst>
          </p:cNvPr>
          <p:cNvSpPr txBox="1"/>
          <p:nvPr/>
        </p:nvSpPr>
        <p:spPr>
          <a:xfrm>
            <a:off x="7048557" y="3990792"/>
            <a:ext cx="4745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At nominal [CH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] and lowest exposure duration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some amorphization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Graphite structure still recognizable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Features of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CN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D7889-0CE7-887F-9D35-04F62BEB6BB4}"/>
              </a:ext>
            </a:extLst>
          </p:cNvPr>
          <p:cNvSpPr txBox="1"/>
          <p:nvPr/>
        </p:nvSpPr>
        <p:spPr>
          <a:xfrm>
            <a:off x="3137485" y="2821358"/>
            <a:ext cx="100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CN?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360E99-B935-3D95-4BF4-A824F0FED3E9}"/>
              </a:ext>
            </a:extLst>
          </p:cNvPr>
          <p:cNvCxnSpPr>
            <a:cxnSpLocks/>
          </p:cNvCxnSpPr>
          <p:nvPr/>
        </p:nvCxnSpPr>
        <p:spPr>
          <a:xfrm>
            <a:off x="3606778" y="3104980"/>
            <a:ext cx="573013" cy="705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26A2C5-8F4B-538E-F4CA-6589AE3FEC1A}"/>
              </a:ext>
            </a:extLst>
          </p:cNvPr>
          <p:cNvSpPr txBox="1"/>
          <p:nvPr/>
        </p:nvSpPr>
        <p:spPr>
          <a:xfrm>
            <a:off x="7387677" y="6110510"/>
            <a:ext cx="3934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Thanks to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Michael </a:t>
            </a: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(UK) from The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Research Lab for the sample analysis data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211004-5471-6023-F344-F441662D2BCD}"/>
              </a:ext>
            </a:extLst>
          </p:cNvPr>
          <p:cNvGrpSpPr>
            <a:grpSpLocks noChangeAspect="1"/>
          </p:cNvGrpSpPr>
          <p:nvPr/>
        </p:nvGrpSpPr>
        <p:grpSpPr>
          <a:xfrm>
            <a:off x="7069170" y="1145690"/>
            <a:ext cx="4572000" cy="2103230"/>
            <a:chOff x="6091780" y="1771239"/>
            <a:chExt cx="5564886" cy="25599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337B5B-78F2-5D0D-0AB0-D12CF1196A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5130" y="1842831"/>
              <a:ext cx="5491190" cy="2488389"/>
              <a:chOff x="19801800" y="7435820"/>
              <a:chExt cx="4236246" cy="1919697"/>
            </a:xfrm>
          </p:grpSpPr>
          <p:pic>
            <p:nvPicPr>
              <p:cNvPr id="23" name="Picture 22" descr="A close-up of a pencil&#10;&#10;AI-generated content may be incorrect.">
                <a:extLst>
                  <a:ext uri="{FF2B5EF4-FFF2-40B4-BE49-F238E27FC236}">
                    <a16:creationId xmlns:a16="http://schemas.microsoft.com/office/drawing/2014/main" id="{252116EA-5083-DE10-C3AD-AFB4AE7D5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42301" t="37023" r="40279" b="26327"/>
              <a:stretch/>
            </p:blipFill>
            <p:spPr>
              <a:xfrm>
                <a:off x="22684139" y="7435820"/>
                <a:ext cx="1353907" cy="1897604"/>
              </a:xfrm>
              <a:prstGeom prst="rect">
                <a:avLst/>
              </a:prstGeom>
            </p:spPr>
          </p:pic>
          <p:pic>
            <p:nvPicPr>
              <p:cNvPr id="27" name="Picture 26" descr="A black pencil tip on a white background&#10;&#10;AI-generated content may be incorrect.">
                <a:extLst>
                  <a:ext uri="{FF2B5EF4-FFF2-40B4-BE49-F238E27FC236}">
                    <a16:creationId xmlns:a16="http://schemas.microsoft.com/office/drawing/2014/main" id="{1282B437-016C-5BC6-AFEE-B6E1CF11E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42380" t="33520" r="40201" b="29616"/>
              <a:stretch/>
            </p:blipFill>
            <p:spPr>
              <a:xfrm>
                <a:off x="19801800" y="7446866"/>
                <a:ext cx="1353909" cy="1908651"/>
              </a:xfrm>
              <a:prstGeom prst="rect">
                <a:avLst/>
              </a:prstGeom>
            </p:spPr>
          </p:pic>
          <p:pic>
            <p:nvPicPr>
              <p:cNvPr id="28" name="Picture 27" descr="A black and brown pencil tip&#10;&#10;AI-generated content may be incorrect.">
                <a:extLst>
                  <a:ext uri="{FF2B5EF4-FFF2-40B4-BE49-F238E27FC236}">
                    <a16:creationId xmlns:a16="http://schemas.microsoft.com/office/drawing/2014/main" id="{4B29898B-84C1-A0FB-3669-B416CF50F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alphaModFix/>
              </a:blip>
              <a:srcRect l="42394" t="28982" r="40186" b="34367"/>
              <a:stretch/>
            </p:blipFill>
            <p:spPr>
              <a:xfrm>
                <a:off x="21247495" y="7435820"/>
                <a:ext cx="1353908" cy="1897604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3E3CED-EF85-AC3A-DD03-94B758B38847}"/>
                </a:ext>
              </a:extLst>
            </p:cNvPr>
            <p:cNvSpPr txBox="1"/>
            <p:nvPr/>
          </p:nvSpPr>
          <p:spPr>
            <a:xfrm>
              <a:off x="9820934" y="1771239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3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11F0D2-3ED6-3BBE-CA6B-D07C76F15E8D}"/>
                </a:ext>
              </a:extLst>
            </p:cNvPr>
            <p:cNvSpPr txBox="1"/>
            <p:nvPr/>
          </p:nvSpPr>
          <p:spPr>
            <a:xfrm>
              <a:off x="8039442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2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41B2BE-3A89-5A2D-DF02-7E21895957F3}"/>
                </a:ext>
              </a:extLst>
            </p:cNvPr>
            <p:cNvSpPr txBox="1"/>
            <p:nvPr/>
          </p:nvSpPr>
          <p:spPr>
            <a:xfrm>
              <a:off x="6091780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1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B8AC43-46F0-29AD-790F-2A029D220490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5712139" y="1453230"/>
            <a:ext cx="2025092" cy="2229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007218-50CA-4C72-EC8B-F9649D13342F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5883303" y="1453230"/>
            <a:ext cx="1842205" cy="3566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68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6E73-7689-66B4-58AD-45543EB63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7D927841-2B5E-0F05-C3B3-124D5254AA9F}"/>
              </a:ext>
            </a:extLst>
          </p:cNvPr>
          <p:cNvGrpSpPr/>
          <p:nvPr/>
        </p:nvGrpSpPr>
        <p:grpSpPr>
          <a:xfrm>
            <a:off x="1201000" y="2699482"/>
            <a:ext cx="4538684" cy="1264441"/>
            <a:chOff x="3358774" y="6651551"/>
            <a:chExt cx="4538684" cy="1264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89716E0-BE3A-0038-2BC2-9597D0842812}"/>
                    </a:ext>
                  </a:extLst>
                </p:cNvPr>
                <p:cNvSpPr txBox="1"/>
                <p:nvPr/>
              </p:nvSpPr>
              <p:spPr>
                <a:xfrm>
                  <a:off x="3358774" y="6651551"/>
                  <a:ext cx="10091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50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89716E0-BE3A-0038-2BC2-9597D08428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774" y="6651551"/>
                  <a:ext cx="1009194" cy="400110"/>
                </a:xfrm>
                <a:prstGeom prst="rect">
                  <a:avLst/>
                </a:prstGeom>
                <a:blipFill>
                  <a:blip r:embed="rId2"/>
                  <a:stretch>
                    <a:fillRect l="-6173" t="-6250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68DDBB4-BD79-D7C6-02EB-0429C64612E6}"/>
                </a:ext>
              </a:extLst>
            </p:cNvPr>
            <p:cNvGrpSpPr/>
            <p:nvPr/>
          </p:nvGrpSpPr>
          <p:grpSpPr>
            <a:xfrm>
              <a:off x="3432137" y="7001592"/>
              <a:ext cx="4465321" cy="914400"/>
              <a:chOff x="5664171" y="7007986"/>
              <a:chExt cx="4465321" cy="914400"/>
            </a:xfrm>
          </p:grpSpPr>
          <p:pic>
            <p:nvPicPr>
              <p:cNvPr id="27" name="Picture 26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058B404E-9ABE-4A6A-A0B2-2519EACCA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4598" t="72155" r="20102" b="8739"/>
              <a:stretch>
                <a:fillRect/>
              </a:stretch>
            </p:blipFill>
            <p:spPr>
              <a:xfrm>
                <a:off x="6096000" y="7007986"/>
                <a:ext cx="4033492" cy="914400"/>
              </a:xfrm>
              <a:prstGeom prst="rect">
                <a:avLst/>
              </a:prstGeom>
            </p:spPr>
          </p:pic>
          <p:pic>
            <p:nvPicPr>
              <p:cNvPr id="51" name="Picture 50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28FB2114-362D-5371-E563-ACEA02924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1006" t="26610" r="22682" b="51222"/>
              <a:stretch>
                <a:fillRect/>
              </a:stretch>
            </p:blipFill>
            <p:spPr>
              <a:xfrm>
                <a:off x="5664171" y="7007986"/>
                <a:ext cx="1251813" cy="914400"/>
              </a:xfrm>
              <a:prstGeom prst="rect">
                <a:avLst/>
              </a:prstGeom>
            </p:spPr>
          </p:pic>
        </p:grp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97E5B186-9D3E-4961-4041-10079ED98896}"/>
              </a:ext>
            </a:extLst>
          </p:cNvPr>
          <p:cNvSpPr/>
          <p:nvPr/>
        </p:nvSpPr>
        <p:spPr>
          <a:xfrm>
            <a:off x="1134338" y="5915074"/>
            <a:ext cx="2708792" cy="94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87FEBC-82A5-0B9D-D9FB-8F5AF8D9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AFCB29-C319-EEEB-F7D6-432B1A6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Exposure Analysis – Raman Spectroscopy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6E06BFD-9321-29B4-BD49-589F642F974B}"/>
              </a:ext>
            </a:extLst>
          </p:cNvPr>
          <p:cNvGrpSpPr/>
          <p:nvPr/>
        </p:nvGrpSpPr>
        <p:grpSpPr>
          <a:xfrm>
            <a:off x="1134338" y="1074547"/>
            <a:ext cx="5344738" cy="1651750"/>
            <a:chOff x="1258017" y="1628440"/>
            <a:chExt cx="3838940" cy="1186395"/>
          </a:xfrm>
        </p:grpSpPr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7FF57BD-D7E8-A03C-6A83-2A041F425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491" t="71210" r="20194" b="8361"/>
            <a:stretch>
              <a:fillRect/>
            </a:stretch>
          </p:blipFill>
          <p:spPr>
            <a:xfrm>
              <a:off x="1323243" y="1900435"/>
              <a:ext cx="3773714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C24CEF-B4B3-FCA7-4035-B124627BC62C}"/>
                </a:ext>
              </a:extLst>
            </p:cNvPr>
            <p:cNvSpPr txBox="1"/>
            <p:nvPr/>
          </p:nvSpPr>
          <p:spPr>
            <a:xfrm>
              <a:off x="1258017" y="1628440"/>
              <a:ext cx="32882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Reference surface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9FC9EA6-87FD-4C48-82ED-98108272C27E}"/>
              </a:ext>
            </a:extLst>
          </p:cNvPr>
          <p:cNvGrpSpPr/>
          <p:nvPr/>
        </p:nvGrpSpPr>
        <p:grpSpPr>
          <a:xfrm>
            <a:off x="1201000" y="3984077"/>
            <a:ext cx="4571619" cy="1256212"/>
            <a:chOff x="4888348" y="4295740"/>
            <a:chExt cx="4571619" cy="12562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1D522BB-6BD6-6A0D-F130-7641D703749F}"/>
                    </a:ext>
                  </a:extLst>
                </p:cNvPr>
                <p:cNvSpPr txBox="1"/>
                <p:nvPr/>
              </p:nvSpPr>
              <p:spPr>
                <a:xfrm>
                  <a:off x="4888348" y="4295740"/>
                  <a:ext cx="10091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1D522BB-6BD6-6A0D-F130-7641D70374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348" y="4295740"/>
                  <a:ext cx="1009194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6173" t="-6250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8" name="Picture 4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69B06B2-EB4E-74EF-536B-B09786640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4175" t="72885" r="20029" b="8335"/>
            <a:stretch>
              <a:fillRect/>
            </a:stretch>
          </p:blipFill>
          <p:spPr>
            <a:xfrm>
              <a:off x="5311386" y="4637552"/>
              <a:ext cx="4148581" cy="914400"/>
            </a:xfrm>
            <a:prstGeom prst="rect">
              <a:avLst/>
            </a:prstGeom>
          </p:spPr>
        </p:pic>
        <p:pic>
          <p:nvPicPr>
            <p:cNvPr id="49" name="Picture 4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CF0B645-2382-26BD-8E6C-9F737E4B2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3185" t="30199" r="25117" b="53157"/>
            <a:stretch>
              <a:fillRect/>
            </a:stretch>
          </p:blipFill>
          <p:spPr>
            <a:xfrm>
              <a:off x="4962543" y="4637552"/>
              <a:ext cx="1195664" cy="9144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22FD64F-61B4-7A15-C27A-C4DD4D65A481}"/>
              </a:ext>
            </a:extLst>
          </p:cNvPr>
          <p:cNvGrpSpPr/>
          <p:nvPr/>
        </p:nvGrpSpPr>
        <p:grpSpPr>
          <a:xfrm>
            <a:off x="1201000" y="5170580"/>
            <a:ext cx="4940232" cy="1261218"/>
            <a:chOff x="4030781" y="6369807"/>
            <a:chExt cx="4940232" cy="1261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B2B5CA0-60A1-4E68-672E-12D93EB8DCEE}"/>
                    </a:ext>
                  </a:extLst>
                </p:cNvPr>
                <p:cNvSpPr txBox="1"/>
                <p:nvPr/>
              </p:nvSpPr>
              <p:spPr>
                <a:xfrm>
                  <a:off x="4030781" y="6369807"/>
                  <a:ext cx="10091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50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B2B5CA0-60A1-4E68-672E-12D93EB8D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781" y="6369807"/>
                  <a:ext cx="1009194" cy="400110"/>
                </a:xfrm>
                <a:prstGeom prst="rect">
                  <a:avLst/>
                </a:prstGeom>
                <a:blipFill>
                  <a:blip r:embed="rId10"/>
                  <a:stretch>
                    <a:fillRect l="-6173" t="-3030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" name="Picture 4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FCC5F01-3C46-15BE-1834-61BE9293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4053" t="72366" r="19677" b="8528"/>
            <a:stretch>
              <a:fillRect/>
            </a:stretch>
          </p:blipFill>
          <p:spPr>
            <a:xfrm>
              <a:off x="4850976" y="6716625"/>
              <a:ext cx="4120037" cy="914400"/>
            </a:xfrm>
            <a:prstGeom prst="rect">
              <a:avLst/>
            </a:prstGeom>
          </p:spPr>
        </p:pic>
        <p:pic>
          <p:nvPicPr>
            <p:cNvPr id="23" name="Picture 2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3FA183C-D421-A687-50A9-86223916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62572" t="29303" r="24444" b="51591"/>
            <a:stretch>
              <a:fillRect/>
            </a:stretch>
          </p:blipFill>
          <p:spPr>
            <a:xfrm>
              <a:off x="4109256" y="6710231"/>
              <a:ext cx="1156130" cy="9144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0358F29-F0F5-8DAF-A202-B4EFB3793C53}"/>
              </a:ext>
            </a:extLst>
          </p:cNvPr>
          <p:cNvSpPr txBox="1"/>
          <p:nvPr/>
        </p:nvSpPr>
        <p:spPr>
          <a:xfrm>
            <a:off x="7168468" y="4204682"/>
            <a:ext cx="5016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Brown area contains “nodule” or “glassy” looking structures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sym typeface="Wingdings" pitchFamily="2" charset="2"/>
              </a:rPr>
              <a:t> vitrification?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Amorphization stronger at stagnation point and after longer exposure in higher CH</a:t>
            </a:r>
            <a:r>
              <a:rPr lang="en-US" sz="2000" baseline="-25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concentration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BC6C19-7892-5410-46C7-A9D8F3661707}"/>
              </a:ext>
            </a:extLst>
          </p:cNvPr>
          <p:cNvCxnSpPr>
            <a:cxnSpLocks/>
          </p:cNvCxnSpPr>
          <p:nvPr/>
        </p:nvCxnSpPr>
        <p:spPr>
          <a:xfrm flipH="1">
            <a:off x="4071989" y="2281881"/>
            <a:ext cx="203449" cy="8905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27EA1BB-0B35-BA2D-1B53-A10652AAE282}"/>
              </a:ext>
            </a:extLst>
          </p:cNvPr>
          <p:cNvCxnSpPr>
            <a:cxnSpLocks/>
          </p:cNvCxnSpPr>
          <p:nvPr/>
        </p:nvCxnSpPr>
        <p:spPr>
          <a:xfrm flipH="1">
            <a:off x="4335671" y="2281881"/>
            <a:ext cx="288610" cy="81441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E4D01F3-9A27-6624-BD61-A66955794E4B}"/>
              </a:ext>
            </a:extLst>
          </p:cNvPr>
          <p:cNvCxnSpPr>
            <a:cxnSpLocks/>
          </p:cNvCxnSpPr>
          <p:nvPr/>
        </p:nvCxnSpPr>
        <p:spPr>
          <a:xfrm>
            <a:off x="4294612" y="3600306"/>
            <a:ext cx="0" cy="75755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A4F1217-D4CD-5D95-5186-406BABA2520D}"/>
              </a:ext>
            </a:extLst>
          </p:cNvPr>
          <p:cNvCxnSpPr>
            <a:cxnSpLocks/>
          </p:cNvCxnSpPr>
          <p:nvPr/>
        </p:nvCxnSpPr>
        <p:spPr>
          <a:xfrm>
            <a:off x="4058601" y="3586928"/>
            <a:ext cx="26777" cy="77092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C72960C-545A-3F1A-65D5-BD8F21A4FB39}"/>
              </a:ext>
            </a:extLst>
          </p:cNvPr>
          <p:cNvCxnSpPr>
            <a:cxnSpLocks/>
          </p:cNvCxnSpPr>
          <p:nvPr/>
        </p:nvCxnSpPr>
        <p:spPr>
          <a:xfrm>
            <a:off x="2698430" y="2180669"/>
            <a:ext cx="110084" cy="106825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B8D6303-C164-8C64-0101-0E2D2F90335B}"/>
              </a:ext>
            </a:extLst>
          </p:cNvPr>
          <p:cNvCxnSpPr>
            <a:cxnSpLocks/>
          </p:cNvCxnSpPr>
          <p:nvPr/>
        </p:nvCxnSpPr>
        <p:spPr>
          <a:xfrm>
            <a:off x="4084855" y="4541216"/>
            <a:ext cx="88858" cy="104088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85FCE3A-8C79-7085-3E3C-EC5E1F156CCD}"/>
              </a:ext>
            </a:extLst>
          </p:cNvPr>
          <p:cNvCxnSpPr>
            <a:cxnSpLocks/>
          </p:cNvCxnSpPr>
          <p:nvPr/>
        </p:nvCxnSpPr>
        <p:spPr>
          <a:xfrm>
            <a:off x="4301773" y="4544970"/>
            <a:ext cx="69311" cy="97242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92B7D2-A838-AEE0-E230-68DE3B12855F}"/>
              </a:ext>
            </a:extLst>
          </p:cNvPr>
          <p:cNvCxnSpPr>
            <a:cxnSpLocks/>
          </p:cNvCxnSpPr>
          <p:nvPr/>
        </p:nvCxnSpPr>
        <p:spPr>
          <a:xfrm flipH="1">
            <a:off x="3368040" y="5440787"/>
            <a:ext cx="114300" cy="320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521A7F7-C3DD-3A7D-D2DC-3260205CE5D6}"/>
              </a:ext>
            </a:extLst>
          </p:cNvPr>
          <p:cNvSpPr txBox="1"/>
          <p:nvPr/>
        </p:nvSpPr>
        <p:spPr>
          <a:xfrm>
            <a:off x="3013047" y="5157165"/>
            <a:ext cx="100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CN?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9F46709-2742-15BD-32A6-804D146CE62F}"/>
              </a:ext>
            </a:extLst>
          </p:cNvPr>
          <p:cNvCxnSpPr>
            <a:cxnSpLocks/>
          </p:cNvCxnSpPr>
          <p:nvPr/>
        </p:nvCxnSpPr>
        <p:spPr>
          <a:xfrm>
            <a:off x="3482340" y="5440787"/>
            <a:ext cx="539901" cy="4304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753AC2F-7EFF-E987-72BE-0F5E3D249901}"/>
              </a:ext>
            </a:extLst>
          </p:cNvPr>
          <p:cNvSpPr txBox="1"/>
          <p:nvPr/>
        </p:nvSpPr>
        <p:spPr>
          <a:xfrm>
            <a:off x="7387677" y="6110510"/>
            <a:ext cx="3934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Thanks to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Michael </a:t>
            </a: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(UK) from The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Research Lab for the sample analysis data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70F91B-401B-AA2B-F016-DFF9BBD10C31}"/>
              </a:ext>
            </a:extLst>
          </p:cNvPr>
          <p:cNvGrpSpPr>
            <a:grpSpLocks noChangeAspect="1"/>
          </p:cNvGrpSpPr>
          <p:nvPr/>
        </p:nvGrpSpPr>
        <p:grpSpPr>
          <a:xfrm>
            <a:off x="7069170" y="1145690"/>
            <a:ext cx="4572000" cy="2103230"/>
            <a:chOff x="6091780" y="1771239"/>
            <a:chExt cx="5564886" cy="25599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930486-3FDB-F8BE-65C8-F7FA958E89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5130" y="1842831"/>
              <a:ext cx="5491190" cy="2488389"/>
              <a:chOff x="19801800" y="7435820"/>
              <a:chExt cx="4236246" cy="1919697"/>
            </a:xfrm>
          </p:grpSpPr>
          <p:pic>
            <p:nvPicPr>
              <p:cNvPr id="24" name="Picture 23" descr="A close-up of a pencil&#10;&#10;AI-generated content may be incorrect.">
                <a:extLst>
                  <a:ext uri="{FF2B5EF4-FFF2-40B4-BE49-F238E27FC236}">
                    <a16:creationId xmlns:a16="http://schemas.microsoft.com/office/drawing/2014/main" id="{385B1A4C-632E-83BF-C524-8963059AE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42301" t="37023" r="40279" b="26327"/>
              <a:stretch/>
            </p:blipFill>
            <p:spPr>
              <a:xfrm>
                <a:off x="22684139" y="7435820"/>
                <a:ext cx="1353907" cy="1897604"/>
              </a:xfrm>
              <a:prstGeom prst="rect">
                <a:avLst/>
              </a:prstGeom>
            </p:spPr>
          </p:pic>
          <p:pic>
            <p:nvPicPr>
              <p:cNvPr id="25" name="Picture 24" descr="A black pencil tip on a white background&#10;&#10;AI-generated content may be incorrect.">
                <a:extLst>
                  <a:ext uri="{FF2B5EF4-FFF2-40B4-BE49-F238E27FC236}">
                    <a16:creationId xmlns:a16="http://schemas.microsoft.com/office/drawing/2014/main" id="{39F4CD8A-32F3-E57D-984A-A53809594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42380" t="33520" r="40201" b="29616"/>
              <a:stretch/>
            </p:blipFill>
            <p:spPr>
              <a:xfrm>
                <a:off x="19801800" y="7446866"/>
                <a:ext cx="1353909" cy="1908651"/>
              </a:xfrm>
              <a:prstGeom prst="rect">
                <a:avLst/>
              </a:prstGeom>
            </p:spPr>
          </p:pic>
          <p:pic>
            <p:nvPicPr>
              <p:cNvPr id="26" name="Picture 25" descr="A black and brown pencil tip&#10;&#10;AI-generated content may be incorrect.">
                <a:extLst>
                  <a:ext uri="{FF2B5EF4-FFF2-40B4-BE49-F238E27FC236}">
                    <a16:creationId xmlns:a16="http://schemas.microsoft.com/office/drawing/2014/main" id="{FD943C25-EDCF-2399-270D-C15566D28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alphaModFix/>
              </a:blip>
              <a:srcRect l="42394" t="28982" r="40186" b="34367"/>
              <a:stretch/>
            </p:blipFill>
            <p:spPr>
              <a:xfrm>
                <a:off x="21247495" y="7435820"/>
                <a:ext cx="1353908" cy="1897604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DE07D6-DD02-4512-8E10-A681037F795A}"/>
                </a:ext>
              </a:extLst>
            </p:cNvPr>
            <p:cNvSpPr txBox="1"/>
            <p:nvPr/>
          </p:nvSpPr>
          <p:spPr>
            <a:xfrm>
              <a:off x="9820934" y="1771239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3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AC4846-29F5-45B1-7204-6EFD8139AC62}"/>
                </a:ext>
              </a:extLst>
            </p:cNvPr>
            <p:cNvSpPr txBox="1"/>
            <p:nvPr/>
          </p:nvSpPr>
          <p:spPr>
            <a:xfrm>
              <a:off x="8039442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2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2C10CC-0249-137E-6C76-DC157F812C3E}"/>
                </a:ext>
              </a:extLst>
            </p:cNvPr>
            <p:cNvSpPr txBox="1"/>
            <p:nvPr/>
          </p:nvSpPr>
          <p:spPr>
            <a:xfrm>
              <a:off x="6091780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1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E6BF30-1610-D2AC-941D-C815953999AD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5772619" y="1413586"/>
            <a:ext cx="3535504" cy="33695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640CE7-0070-B8C4-304D-8E5A2CA46251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6141232" y="1413586"/>
            <a:ext cx="3166891" cy="4561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474AC0-9E5F-5CE2-BA19-AB43CE1DFA9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5739684" y="1849476"/>
            <a:ext cx="3592784" cy="16572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75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D0EA1-0626-3DA7-E83D-FC514C255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79156-6080-1BC3-380A-C6A68E87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646CE-9C38-059C-5F4E-79BE2640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Exposure Analysis – Raman Spectroscopy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F97B13D-13D4-2DCE-9549-41B288FC627B}"/>
              </a:ext>
            </a:extLst>
          </p:cNvPr>
          <p:cNvGrpSpPr/>
          <p:nvPr/>
        </p:nvGrpSpPr>
        <p:grpSpPr>
          <a:xfrm>
            <a:off x="1789267" y="2888205"/>
            <a:ext cx="4306733" cy="1243499"/>
            <a:chOff x="1025847" y="2955339"/>
            <a:chExt cx="4306733" cy="1243499"/>
          </a:xfrm>
        </p:grpSpPr>
        <p:pic>
          <p:nvPicPr>
            <p:cNvPr id="15" name="Picture 1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8EE55F3-32F9-A7CC-AD58-A99175605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555" t="71798" r="20260" b="8251"/>
            <a:stretch>
              <a:fillRect/>
            </a:stretch>
          </p:blipFill>
          <p:spPr>
            <a:xfrm>
              <a:off x="1479669" y="3284438"/>
              <a:ext cx="3852911" cy="914400"/>
            </a:xfrm>
            <a:prstGeom prst="rect">
              <a:avLst/>
            </a:prstGeom>
          </p:spPr>
        </p:pic>
        <p:pic>
          <p:nvPicPr>
            <p:cNvPr id="37" name="Picture 3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8E67C7C-2FC0-CD44-DE29-6E6B6ED3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0063" t="26944" r="22342" b="47237"/>
            <a:stretch>
              <a:fillRect/>
            </a:stretch>
          </p:blipFill>
          <p:spPr>
            <a:xfrm>
              <a:off x="1100042" y="3284438"/>
              <a:ext cx="1159338" cy="914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28477D7-2CA7-1023-953F-A3F394084688}"/>
                    </a:ext>
                  </a:extLst>
                </p:cNvPr>
                <p:cNvSpPr txBox="1"/>
                <p:nvPr/>
              </p:nvSpPr>
              <p:spPr>
                <a:xfrm>
                  <a:off x="1025847" y="2955339"/>
                  <a:ext cx="9715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50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28477D7-2CA7-1023-953F-A3F394084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847" y="2955339"/>
                  <a:ext cx="971516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7792" t="-6250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625E48-4FFE-EDAC-DAF9-F37F702BCAA9}"/>
              </a:ext>
            </a:extLst>
          </p:cNvPr>
          <p:cNvGrpSpPr/>
          <p:nvPr/>
        </p:nvGrpSpPr>
        <p:grpSpPr>
          <a:xfrm>
            <a:off x="1134338" y="1074547"/>
            <a:ext cx="5344738" cy="1651750"/>
            <a:chOff x="1258017" y="1628440"/>
            <a:chExt cx="3838940" cy="1186395"/>
          </a:xfrm>
        </p:grpSpPr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EF0A7F6-3BB2-47CF-EF66-7B3F68A4B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4491" t="71210" r="20194" b="8361"/>
            <a:stretch>
              <a:fillRect/>
            </a:stretch>
          </p:blipFill>
          <p:spPr>
            <a:xfrm>
              <a:off x="1323243" y="1900435"/>
              <a:ext cx="3773714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C5FA2F-6606-2AD8-41E2-E6735A2EECAE}"/>
                </a:ext>
              </a:extLst>
            </p:cNvPr>
            <p:cNvSpPr txBox="1"/>
            <p:nvPr/>
          </p:nvSpPr>
          <p:spPr>
            <a:xfrm>
              <a:off x="1258017" y="1628440"/>
              <a:ext cx="32882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Reference surface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9A1E6-A1F3-1348-3008-A1E1106A5F29}"/>
              </a:ext>
            </a:extLst>
          </p:cNvPr>
          <p:cNvGrpSpPr/>
          <p:nvPr/>
        </p:nvGrpSpPr>
        <p:grpSpPr>
          <a:xfrm>
            <a:off x="1747801" y="4153509"/>
            <a:ext cx="4131456" cy="1253862"/>
            <a:chOff x="951564" y="4328031"/>
            <a:chExt cx="4131456" cy="1253862"/>
          </a:xfrm>
        </p:grpSpPr>
        <p:pic>
          <p:nvPicPr>
            <p:cNvPr id="40" name="Picture 3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2488CB5-D669-1CD3-AC66-F24C444B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4347" t="72197" r="19381" b="8147"/>
            <a:stretch>
              <a:fillRect/>
            </a:stretch>
          </p:blipFill>
          <p:spPr>
            <a:xfrm>
              <a:off x="1078363" y="4667493"/>
              <a:ext cx="4004657" cy="914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9B3810-AD2C-71EB-B578-5595AE1B96EF}"/>
                    </a:ext>
                  </a:extLst>
                </p:cNvPr>
                <p:cNvSpPr txBox="1"/>
                <p:nvPr/>
              </p:nvSpPr>
              <p:spPr>
                <a:xfrm>
                  <a:off x="951564" y="4328031"/>
                  <a:ext cx="10091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2">
                          <a:lumMod val="10000"/>
                        </a:schemeClr>
                      </a:solidFill>
                      <a:latin typeface="Aptos" panose="020B0004020202020204" pitchFamily="34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endParaRPr lang="en-US" sz="2000" b="1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9B3810-AD2C-71EB-B578-5595AE1B96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564" y="4328031"/>
                  <a:ext cx="1009194" cy="400110"/>
                </a:xfrm>
                <a:prstGeom prst="rect">
                  <a:avLst/>
                </a:prstGeom>
                <a:blipFill>
                  <a:blip r:embed="rId9"/>
                  <a:stretch>
                    <a:fillRect l="-6250" t="-3030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2940465-2A36-B9E0-C2AD-9C71BB58A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3532" t="30507" r="25069" b="40051"/>
            <a:stretch>
              <a:fillRect/>
            </a:stretch>
          </p:blipFill>
          <p:spPr>
            <a:xfrm>
              <a:off x="1078363" y="4667493"/>
              <a:ext cx="658618" cy="9144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FF848FF-6B29-44B0-DA31-5FAC2F23AABA}"/>
              </a:ext>
            </a:extLst>
          </p:cNvPr>
          <p:cNvSpPr txBox="1"/>
          <p:nvPr/>
        </p:nvSpPr>
        <p:spPr>
          <a:xfrm>
            <a:off x="6790301" y="4251371"/>
            <a:ext cx="54502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Amorphization has progressed even further near stagnation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Loss of Raman signal due to increase in fluorescence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: amorphous carbon, nitrogen-doped carbon,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CN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, organic groups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BE32A-A31B-0212-8924-E53D08987D5B}"/>
              </a:ext>
            </a:extLst>
          </p:cNvPr>
          <p:cNvSpPr txBox="1"/>
          <p:nvPr/>
        </p:nvSpPr>
        <p:spPr>
          <a:xfrm>
            <a:off x="7387677" y="6110510"/>
            <a:ext cx="39349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Thanks to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Michael </a:t>
            </a: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(UK) from The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Hovish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Research Lab for the sample analysis data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4DA80B-7F7F-9C57-5505-C907370EFAFF}"/>
              </a:ext>
            </a:extLst>
          </p:cNvPr>
          <p:cNvGrpSpPr>
            <a:grpSpLocks noChangeAspect="1"/>
          </p:cNvGrpSpPr>
          <p:nvPr/>
        </p:nvGrpSpPr>
        <p:grpSpPr>
          <a:xfrm>
            <a:off x="7069170" y="1145690"/>
            <a:ext cx="4572000" cy="2103230"/>
            <a:chOff x="6091780" y="1771239"/>
            <a:chExt cx="5564886" cy="25599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1261B6-82BB-A3B6-DEC4-36910486CF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5130" y="1842831"/>
              <a:ext cx="5491190" cy="2488389"/>
              <a:chOff x="19801800" y="7435820"/>
              <a:chExt cx="4236246" cy="1919697"/>
            </a:xfrm>
          </p:grpSpPr>
          <p:pic>
            <p:nvPicPr>
              <p:cNvPr id="23" name="Picture 22" descr="A close-up of a pencil&#10;&#10;AI-generated content may be incorrect.">
                <a:extLst>
                  <a:ext uri="{FF2B5EF4-FFF2-40B4-BE49-F238E27FC236}">
                    <a16:creationId xmlns:a16="http://schemas.microsoft.com/office/drawing/2014/main" id="{F29B65CB-0C61-A37D-7CE8-76A459045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42301" t="37023" r="40279" b="26327"/>
              <a:stretch/>
            </p:blipFill>
            <p:spPr>
              <a:xfrm>
                <a:off x="22684139" y="7435820"/>
                <a:ext cx="1353907" cy="1897604"/>
              </a:xfrm>
              <a:prstGeom prst="rect">
                <a:avLst/>
              </a:prstGeom>
            </p:spPr>
          </p:pic>
          <p:pic>
            <p:nvPicPr>
              <p:cNvPr id="25" name="Picture 24" descr="A black pencil tip on a white background&#10;&#10;AI-generated content may be incorrect.">
                <a:extLst>
                  <a:ext uri="{FF2B5EF4-FFF2-40B4-BE49-F238E27FC236}">
                    <a16:creationId xmlns:a16="http://schemas.microsoft.com/office/drawing/2014/main" id="{062567F7-4599-7BED-ED67-90FCBDDAF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42380" t="33520" r="40201" b="29616"/>
              <a:stretch/>
            </p:blipFill>
            <p:spPr>
              <a:xfrm>
                <a:off x="19801800" y="7446866"/>
                <a:ext cx="1353909" cy="1908651"/>
              </a:xfrm>
              <a:prstGeom prst="rect">
                <a:avLst/>
              </a:prstGeom>
            </p:spPr>
          </p:pic>
          <p:pic>
            <p:nvPicPr>
              <p:cNvPr id="26" name="Picture 25" descr="A black and brown pencil tip&#10;&#10;AI-generated content may be incorrect.">
                <a:extLst>
                  <a:ext uri="{FF2B5EF4-FFF2-40B4-BE49-F238E27FC236}">
                    <a16:creationId xmlns:a16="http://schemas.microsoft.com/office/drawing/2014/main" id="{F9715ADC-973A-8086-2205-65F02F09C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alphaModFix/>
              </a:blip>
              <a:srcRect l="42394" t="28982" r="40186" b="34367"/>
              <a:stretch/>
            </p:blipFill>
            <p:spPr>
              <a:xfrm>
                <a:off x="21247495" y="7435820"/>
                <a:ext cx="1353908" cy="1897604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D6046F-17BE-5E61-56CD-2DC5C325919A}"/>
                </a:ext>
              </a:extLst>
            </p:cNvPr>
            <p:cNvSpPr txBox="1"/>
            <p:nvPr/>
          </p:nvSpPr>
          <p:spPr>
            <a:xfrm>
              <a:off x="9820934" y="1771239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3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BA298C-18DF-C26E-481A-67F25E992E0C}"/>
                </a:ext>
              </a:extLst>
            </p:cNvPr>
            <p:cNvSpPr txBox="1"/>
            <p:nvPr/>
          </p:nvSpPr>
          <p:spPr>
            <a:xfrm>
              <a:off x="8039442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2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C52125-F570-E170-4082-53C37228CA53}"/>
                </a:ext>
              </a:extLst>
            </p:cNvPr>
            <p:cNvSpPr txBox="1"/>
            <p:nvPr/>
          </p:nvSpPr>
          <p:spPr>
            <a:xfrm>
              <a:off x="6091780" y="1817722"/>
              <a:ext cx="183573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rPr>
                <a:t>1</a:t>
              </a:r>
              <a:endParaRPr lang="en-US" sz="2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4AAAA7-9224-66C6-62C7-822B5F307ECC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096000" y="1563175"/>
            <a:ext cx="4747846" cy="2111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AE5526-C04A-6EAA-9EE3-7414C3162DE1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879257" y="1922585"/>
            <a:ext cx="4964589" cy="30275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38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 Brand Color Set">
      <a:dk1>
        <a:srgbClr val="0033A0"/>
      </a:dk1>
      <a:lt1>
        <a:srgbClr val="FFFFFF"/>
      </a:lt1>
      <a:dk2>
        <a:srgbClr val="1B365D"/>
      </a:dk2>
      <a:lt2>
        <a:srgbClr val="DCDDDE"/>
      </a:lt2>
      <a:accent1>
        <a:srgbClr val="1E8AFF"/>
      </a:accent1>
      <a:accent2>
        <a:srgbClr val="FFA360"/>
      </a:accent2>
      <a:accent3>
        <a:srgbClr val="4CBCC0"/>
      </a:accent3>
      <a:accent4>
        <a:srgbClr val="FFC000"/>
      </a:accent4>
      <a:accent5>
        <a:srgbClr val="B1C9E8"/>
      </a:accent5>
      <a:accent6>
        <a:srgbClr val="D6D2C3"/>
      </a:accent6>
      <a:hlink>
        <a:srgbClr val="0C3AA7"/>
      </a:hlink>
      <a:folHlink>
        <a:srgbClr val="2247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 classic power point template" id="{6881C06C-4D95-1D4A-A2F3-8166356390FD}" vid="{24135B83-751D-EC43-AADD-F84AB8CE5D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6127</TotalTime>
  <Words>1285</Words>
  <Application>Microsoft Office PowerPoint</Application>
  <PresentationFormat>Widescreen</PresentationFormat>
  <Paragraphs>207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Boundary Layer Characterization around Graphite Samples in Microwave Nitrogen-Methane Plasmas</vt:lpstr>
      <vt:lpstr>Introduction &amp; Motivation</vt:lpstr>
      <vt:lpstr>Experimental Setup &amp; Methodology</vt:lpstr>
      <vt:lpstr>Experimental Setup &amp; Methodology</vt:lpstr>
      <vt:lpstr>POCO Samples Exposed to Plasma Stream</vt:lpstr>
      <vt:lpstr>Post Exposure Analysis – Raman Spectroscopy</vt:lpstr>
      <vt:lpstr>Post Exposure Analysis – Raman Spectroscopy</vt:lpstr>
      <vt:lpstr>Post Exposure Analysis – Raman Spectroscopy</vt:lpstr>
      <vt:lpstr>Post Exposure Analysis – Raman Spectroscopy</vt:lpstr>
      <vt:lpstr>Post Exposure Analysis – Summary </vt:lpstr>
      <vt:lpstr>Spectroscopy Data</vt:lpstr>
      <vt:lpstr>Spectroscopy Data</vt:lpstr>
      <vt:lpstr>Spectroscopy Data</vt:lpstr>
      <vt:lpstr>Conclusions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Mancuso, Brad L.</dc:creator>
  <cp:lastModifiedBy>Fries, Dan</cp:lastModifiedBy>
  <cp:revision>2</cp:revision>
  <cp:lastPrinted>2025-01-23T05:49:05Z</cp:lastPrinted>
  <dcterms:created xsi:type="dcterms:W3CDTF">2023-02-16T17:21:11Z</dcterms:created>
  <dcterms:modified xsi:type="dcterms:W3CDTF">2025-08-04T13:20:05Z</dcterms:modified>
</cp:coreProperties>
</file>