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4"/>
  </p:notesMasterIdLst>
  <p:sldIdLst>
    <p:sldId id="257" r:id="rId5"/>
    <p:sldId id="922" r:id="rId6"/>
    <p:sldId id="959" r:id="rId7"/>
    <p:sldId id="1017" r:id="rId8"/>
    <p:sldId id="1043" r:id="rId9"/>
    <p:sldId id="1042" r:id="rId10"/>
    <p:sldId id="1040" r:id="rId11"/>
    <p:sldId id="1044" r:id="rId12"/>
    <p:sldId id="1053" r:id="rId13"/>
    <p:sldId id="1045" r:id="rId14"/>
    <p:sldId id="1046" r:id="rId15"/>
    <p:sldId id="1016" r:id="rId16"/>
    <p:sldId id="1041" r:id="rId17"/>
    <p:sldId id="1047" r:id="rId18"/>
    <p:sldId id="1055" r:id="rId19"/>
    <p:sldId id="1049" r:id="rId20"/>
    <p:sldId id="1056" r:id="rId21"/>
    <p:sldId id="1021" r:id="rId22"/>
    <p:sldId id="1048" r:id="rId23"/>
    <p:sldId id="1050" r:id="rId24"/>
    <p:sldId id="1051" r:id="rId25"/>
    <p:sldId id="1052" r:id="rId26"/>
    <p:sldId id="1057" r:id="rId27"/>
    <p:sldId id="1032" r:id="rId28"/>
    <p:sldId id="1035" r:id="rId29"/>
    <p:sldId id="1028" r:id="rId30"/>
    <p:sldId id="1054" r:id="rId31"/>
    <p:sldId id="944" r:id="rId32"/>
    <p:sldId id="1039" r:id="rId33"/>
  </p:sldIdLst>
  <p:sldSz cx="18288000" cy="10287000"/>
  <p:notesSz cx="6858000" cy="9144000"/>
  <p:embeddedFontLst>
    <p:embeddedFont>
      <p:font typeface="Proxima Nova" panose="020B0604020202020204" charset="0"/>
      <p:regular r:id="rId35"/>
      <p:bold r:id="rId36"/>
      <p:italic r:id="rId37"/>
      <p:boldItalic r:id="rId38"/>
    </p:embeddedFont>
    <p:embeddedFont>
      <p:font typeface="Proxima Nova ExCn" panose="020B0604020202020204" charset="0"/>
      <p:regular r:id="rId39"/>
      <p:bold r:id="rId40"/>
      <p:italic r:id="rId41"/>
      <p:boldItalic r:id="rId42"/>
    </p:embeddedFont>
    <p:embeddedFont>
      <p:font typeface="Proxima Nova Medium" panose="020B0604020202020204" charset="0"/>
      <p:regular r:id="rId43"/>
      <p:italic r:id="rId44"/>
    </p:embeddedFont>
  </p:embeddedFontLst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D8E310-861B-019F-CE3E-B8E410DD9FDC}" name="Hanquist, Kyle - (hanquist)" initials="HK(" userId="S::hanquist@arizona.edu::73281c62-802f-4e21-bf6d-3109b13cb675" providerId="AD"/>
  <p188:author id="{E30CBE99-BAEF-CE38-F996-F9476146FE97}" name="Larsen, Aaron Michael - (aaronml)" initials="" userId="S::aaronml@arizona.edu::ddf6db70-2f3d-46cb-93e0-ffc43d89e3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520"/>
    <a:srgbClr val="FFFF00"/>
    <a:srgbClr val="000000"/>
    <a:srgbClr val="1E52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FB9AB-D07A-0488-5C8C-7BB5D72B2829}" v="1781" dt="2025-07-31T01:50:12.0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e, Avery Nicole - (stockdaleavery)" userId="S::stockdaleavery@arizona.edu::e8d0cad0-d4e4-4b36-890b-fc9e4ca59e6b" providerId="AD" clId="Web-{C93FB9AB-D07A-0488-5C8C-7BB5D72B2829}"/>
    <pc:docChg chg="addSld delSld modSld sldOrd">
      <pc:chgData name="White, Avery Nicole - (stockdaleavery)" userId="S::stockdaleavery@arizona.edu::e8d0cad0-d4e4-4b36-890b-fc9e4ca59e6b" providerId="AD" clId="Web-{C93FB9AB-D07A-0488-5C8C-7BB5D72B2829}" dt="2025-07-31T01:50:12.027" v="1703" actId="20577"/>
      <pc:docMkLst>
        <pc:docMk/>
      </pc:docMkLst>
      <pc:sldChg chg="modSp">
        <pc:chgData name="White, Avery Nicole - (stockdaleavery)" userId="S::stockdaleavery@arizona.edu::e8d0cad0-d4e4-4b36-890b-fc9e4ca59e6b" providerId="AD" clId="Web-{C93FB9AB-D07A-0488-5C8C-7BB5D72B2829}" dt="2025-07-31T01:50:12.027" v="1703" actId="20577"/>
        <pc:sldMkLst>
          <pc:docMk/>
          <pc:sldMk cId="2314804505" sldId="257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1T01:50:12.027" v="1703" actId="20577"/>
          <ac:spMkLst>
            <pc:docMk/>
            <pc:sldMk cId="2314804505" sldId="257"/>
            <ac:spMk id="7" creationId="{5ECE0A76-8982-4463-ADD4-E40CB671F0CE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7:50:49.734" v="20" actId="20577"/>
        <pc:sldMkLst>
          <pc:docMk/>
          <pc:sldMk cId="3356772785" sldId="922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7:50:49.734" v="20" actId="20577"/>
          <ac:spMkLst>
            <pc:docMk/>
            <pc:sldMk cId="3356772785" sldId="922"/>
            <ac:spMk id="6" creationId="{3D809F2E-8B6D-244B-720A-31C934BA9BF8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5:51.320" v="692" actId="20577"/>
        <pc:sldMkLst>
          <pc:docMk/>
          <pc:sldMk cId="1647486650" sldId="944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5:51.320" v="692" actId="20577"/>
          <ac:spMkLst>
            <pc:docMk/>
            <pc:sldMk cId="1647486650" sldId="944"/>
            <ac:spMk id="3" creationId="{EC88CDAA-500B-543B-B254-D930DC3E4BAE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8:45:34.539" v="679" actId="20577"/>
          <ac:spMkLst>
            <pc:docMk/>
            <pc:sldMk cId="1647486650" sldId="944"/>
            <ac:spMk id="7" creationId="{6617DE2B-A229-0C78-ABD5-7CA55AD18999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7:50:56.875" v="23" actId="20577"/>
        <pc:sldMkLst>
          <pc:docMk/>
          <pc:sldMk cId="2406561634" sldId="959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7:50:56.875" v="23" actId="20577"/>
          <ac:spMkLst>
            <pc:docMk/>
            <pc:sldMk cId="2406561634" sldId="959"/>
            <ac:spMk id="5" creationId="{AC002053-D76F-7914-05E5-00DC67F3C6FD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3:35.803" v="633" actId="20577"/>
        <pc:sldMkLst>
          <pc:docMk/>
          <pc:sldMk cId="1672579582" sldId="1016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3:35.803" v="633" actId="20577"/>
          <ac:spMkLst>
            <pc:docMk/>
            <pc:sldMk cId="1672579582" sldId="1016"/>
            <ac:spMk id="5" creationId="{30813FF1-AC02-3B00-744D-9D906ED3F55B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7:51:03.047" v="31" actId="20577"/>
        <pc:sldMkLst>
          <pc:docMk/>
          <pc:sldMk cId="4251406090" sldId="1017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7:51:03.047" v="31" actId="20577"/>
          <ac:spMkLst>
            <pc:docMk/>
            <pc:sldMk cId="4251406090" sldId="1017"/>
            <ac:spMk id="6" creationId="{A062C6FE-7036-54FC-3257-94C18B981068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4:33.054" v="662" actId="20577"/>
        <pc:sldMkLst>
          <pc:docMk/>
          <pc:sldMk cId="829620774" sldId="1021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4:33.054" v="662" actId="20577"/>
          <ac:spMkLst>
            <pc:docMk/>
            <pc:sldMk cId="829620774" sldId="1021"/>
            <ac:spMk id="5" creationId="{FE26CBB0-FB7B-19E3-56BB-619A2875E246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1T00:09:45.121" v="1172" actId="20577"/>
        <pc:sldMkLst>
          <pc:docMk/>
          <pc:sldMk cId="4048876326" sldId="1028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5:18.539" v="672" actId="20577"/>
          <ac:spMkLst>
            <pc:docMk/>
            <pc:sldMk cId="4048876326" sldId="1028"/>
            <ac:spMk id="6" creationId="{66171E0D-879B-23DD-BB6E-A796672ABE13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1T00:09:45.121" v="1172" actId="20577"/>
          <ac:spMkLst>
            <pc:docMk/>
            <pc:sldMk cId="4048876326" sldId="1028"/>
            <ac:spMk id="14" creationId="{F1861E22-CBB5-40DA-00CC-5C868124EFE2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5:04.632" v="667" actId="20577"/>
        <pc:sldMkLst>
          <pc:docMk/>
          <pc:sldMk cId="4183135217" sldId="1032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5:04.632" v="667" actId="20577"/>
          <ac:spMkLst>
            <pc:docMk/>
            <pc:sldMk cId="4183135217" sldId="1032"/>
            <ac:spMk id="5" creationId="{E3218F24-D7A5-A9BB-040B-A43E51D5B81F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5:11.429" v="670" actId="20577"/>
        <pc:sldMkLst>
          <pc:docMk/>
          <pc:sldMk cId="3541260256" sldId="1035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5:11.429" v="670" actId="20577"/>
          <ac:spMkLst>
            <pc:docMk/>
            <pc:sldMk cId="3541260256" sldId="1035"/>
            <ac:spMk id="6" creationId="{D822A6F5-C1B1-7652-23EA-5C7CDB3727BF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8:20:02.806" v="628" actId="20577"/>
          <ac:spMkLst>
            <pc:docMk/>
            <pc:sldMk cId="3541260256" sldId="1035"/>
            <ac:spMk id="14" creationId="{141032E6-B289-3B78-4538-B0A58B02C86F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5:59.180" v="696" actId="20577"/>
        <pc:sldMkLst>
          <pc:docMk/>
          <pc:sldMk cId="2459727538" sldId="1039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5:59.180" v="696" actId="20577"/>
          <ac:spMkLst>
            <pc:docMk/>
            <pc:sldMk cId="2459727538" sldId="1039"/>
            <ac:spMk id="5" creationId="{7B6713DC-D356-3318-479C-ABE6B640C1B4}"/>
          </ac:spMkLst>
        </pc:spChg>
      </pc:sldChg>
      <pc:sldChg chg="addSp delSp modSp add del addAnim delAnim modAnim">
        <pc:chgData name="White, Avery Nicole - (stockdaleavery)" userId="S::stockdaleavery@arizona.edu::e8d0cad0-d4e4-4b36-890b-fc9e4ca59e6b" providerId="AD" clId="Web-{C93FB9AB-D07A-0488-5C8C-7BB5D72B2829}" dt="2025-07-30T23:08:24.544" v="930"/>
        <pc:sldMkLst>
          <pc:docMk/>
          <pc:sldMk cId="530863984" sldId="1040"/>
        </pc:sldMkLst>
        <pc:spChg chg="mod modVis">
          <ac:chgData name="White, Avery Nicole - (stockdaleavery)" userId="S::stockdaleavery@arizona.edu::e8d0cad0-d4e4-4b36-890b-fc9e4ca59e6b" providerId="AD" clId="Web-{C93FB9AB-D07A-0488-5C8C-7BB5D72B2829}" dt="2025-07-30T23:08:05.435" v="919"/>
          <ac:spMkLst>
            <pc:docMk/>
            <pc:sldMk cId="530863984" sldId="1040"/>
            <ac:spMk id="2" creationId="{CEEE9118-6841-8419-7EBC-5D283A6DFD7E}"/>
          </ac:spMkLst>
        </pc:spChg>
        <pc:spChg chg="mod modVis">
          <ac:chgData name="White, Avery Nicole - (stockdaleavery)" userId="S::stockdaleavery@arizona.edu::e8d0cad0-d4e4-4b36-890b-fc9e4ca59e6b" providerId="AD" clId="Web-{C93FB9AB-D07A-0488-5C8C-7BB5D72B2829}" dt="2025-07-30T23:08:05.435" v="920"/>
          <ac:spMkLst>
            <pc:docMk/>
            <pc:sldMk cId="530863984" sldId="1040"/>
            <ac:spMk id="6" creationId="{1EE67C68-BCCF-E4A6-0425-152A6B0EB5AE}"/>
          </ac:spMkLst>
        </pc:spChg>
        <pc:spChg chg="mod modVis">
          <ac:chgData name="White, Avery Nicole - (stockdaleavery)" userId="S::stockdaleavery@arizona.edu::e8d0cad0-d4e4-4b36-890b-fc9e4ca59e6b" providerId="AD" clId="Web-{C93FB9AB-D07A-0488-5C8C-7BB5D72B2829}" dt="2025-07-30T23:08:05.544" v="922"/>
          <ac:spMkLst>
            <pc:docMk/>
            <pc:sldMk cId="530863984" sldId="1040"/>
            <ac:spMk id="7" creationId="{FD710958-5593-85CB-AE02-1948D6DD5F8E}"/>
          </ac:spMkLst>
        </pc:spChg>
        <pc:spChg chg="mod modVis">
          <ac:chgData name="White, Avery Nicole - (stockdaleavery)" userId="S::stockdaleavery@arizona.edu::e8d0cad0-d4e4-4b36-890b-fc9e4ca59e6b" providerId="AD" clId="Web-{C93FB9AB-D07A-0488-5C8C-7BB5D72B2829}" dt="2025-07-30T23:08:05.654" v="925"/>
          <ac:spMkLst>
            <pc:docMk/>
            <pc:sldMk cId="530863984" sldId="1040"/>
            <ac:spMk id="19" creationId="{9F48B68C-C86C-FE7D-1094-C6AD087DA394}"/>
          </ac:spMkLst>
        </pc:spChg>
        <pc:spChg chg="mod modVis">
          <ac:chgData name="White, Avery Nicole - (stockdaleavery)" userId="S::stockdaleavery@arizona.edu::e8d0cad0-d4e4-4b36-890b-fc9e4ca59e6b" providerId="AD" clId="Web-{C93FB9AB-D07A-0488-5C8C-7BB5D72B2829}" dt="2025-07-30T23:08:05.654" v="926"/>
          <ac:spMkLst>
            <pc:docMk/>
            <pc:sldMk cId="530863984" sldId="1040"/>
            <ac:spMk id="20" creationId="{C21FF63E-7592-0EC5-C063-349D4998A290}"/>
          </ac:spMkLst>
        </pc:spChg>
        <pc:spChg chg="mod modVis">
          <ac:chgData name="White, Avery Nicole - (stockdaleavery)" userId="S::stockdaleavery@arizona.edu::e8d0cad0-d4e4-4b36-890b-fc9e4ca59e6b" providerId="AD" clId="Web-{C93FB9AB-D07A-0488-5C8C-7BB5D72B2829}" dt="2025-07-30T23:08:05.669" v="927"/>
          <ac:spMkLst>
            <pc:docMk/>
            <pc:sldMk cId="530863984" sldId="1040"/>
            <ac:spMk id="21" creationId="{DC15DAF7-D606-73F3-93B4-3040E9806193}"/>
          </ac:spMkLst>
        </pc:spChg>
        <pc:picChg chg="add mod ord">
          <ac:chgData name="White, Avery Nicole - (stockdaleavery)" userId="S::stockdaleavery@arizona.edu::e8d0cad0-d4e4-4b36-890b-fc9e4ca59e6b" providerId="AD" clId="Web-{C93FB9AB-D07A-0488-5C8C-7BB5D72B2829}" dt="2025-07-30T23:04:17.200" v="897" actId="14100"/>
          <ac:picMkLst>
            <pc:docMk/>
            <pc:sldMk cId="530863984" sldId="1040"/>
            <ac:picMk id="3" creationId="{98E6BD10-66BE-D6A3-3022-6277A055DD5E}"/>
          </ac:picMkLst>
        </pc:picChg>
        <pc:picChg chg="mod modVis">
          <ac:chgData name="White, Avery Nicole - (stockdaleavery)" userId="S::stockdaleavery@arizona.edu::e8d0cad0-d4e4-4b36-890b-fc9e4ca59e6b" providerId="AD" clId="Web-{C93FB9AB-D07A-0488-5C8C-7BB5D72B2829}" dt="2025-07-30T23:08:05.544" v="921"/>
          <ac:picMkLst>
            <pc:docMk/>
            <pc:sldMk cId="530863984" sldId="1040"/>
            <ac:picMk id="5" creationId="{93800366-EFFC-7C31-50F0-7BDD07B4A204}"/>
          </ac:picMkLst>
        </pc:picChg>
        <pc:picChg chg="mod modVis">
          <ac:chgData name="White, Avery Nicole - (stockdaleavery)" userId="S::stockdaleavery@arizona.edu::e8d0cad0-d4e4-4b36-890b-fc9e4ca59e6b" providerId="AD" clId="Web-{C93FB9AB-D07A-0488-5C8C-7BB5D72B2829}" dt="2025-07-30T23:08:05.591" v="923"/>
          <ac:picMkLst>
            <pc:docMk/>
            <pc:sldMk cId="530863984" sldId="1040"/>
            <ac:picMk id="16" creationId="{79A2778C-B5C7-625B-5F13-BDECC2055B1D}"/>
          </ac:picMkLst>
        </pc:picChg>
        <pc:picChg chg="mod modVis">
          <ac:chgData name="White, Avery Nicole - (stockdaleavery)" userId="S::stockdaleavery@arizona.edu::e8d0cad0-d4e4-4b36-890b-fc9e4ca59e6b" providerId="AD" clId="Web-{C93FB9AB-D07A-0488-5C8C-7BB5D72B2829}" dt="2025-07-30T23:08:05.654" v="924"/>
          <ac:picMkLst>
            <pc:docMk/>
            <pc:sldMk cId="530863984" sldId="1040"/>
            <ac:picMk id="17" creationId="{82F20209-647B-BF8D-6A05-04CEF396AD77}"/>
          </ac:picMkLst>
        </pc:picChg>
        <pc:picChg chg="del">
          <ac:chgData name="White, Avery Nicole - (stockdaleavery)" userId="S::stockdaleavery@arizona.edu::e8d0cad0-d4e4-4b36-890b-fc9e4ca59e6b" providerId="AD" clId="Web-{C93FB9AB-D07A-0488-5C8C-7BB5D72B2829}" dt="2025-07-30T23:02:39.606" v="883"/>
          <ac:picMkLst>
            <pc:docMk/>
            <pc:sldMk cId="530863984" sldId="1040"/>
            <ac:picMk id="18" creationId="{1D81B7D7-160B-9E52-4705-8A5F1BF5187B}"/>
          </ac:picMkLst>
        </pc:pic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3:44.975" v="638" actId="20577"/>
        <pc:sldMkLst>
          <pc:docMk/>
          <pc:sldMk cId="3564076066" sldId="1041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3:44.975" v="638" actId="20577"/>
          <ac:spMkLst>
            <pc:docMk/>
            <pc:sldMk cId="3564076066" sldId="1041"/>
            <ac:spMk id="6" creationId="{511C6605-C611-6D45-2E00-E823BB213F06}"/>
          </ac:spMkLst>
        </pc:spChg>
      </pc:sldChg>
      <pc:sldChg chg="modSp ord">
        <pc:chgData name="White, Avery Nicole - (stockdaleavery)" userId="S::stockdaleavery@arizona.edu::e8d0cad0-d4e4-4b36-890b-fc9e4ca59e6b" providerId="AD" clId="Web-{C93FB9AB-D07A-0488-5C8C-7BB5D72B2829}" dt="2025-07-30T22:43:00.966" v="870"/>
        <pc:sldMkLst>
          <pc:docMk/>
          <pc:sldMk cId="2387950511" sldId="1042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7:58:12.407" v="543" actId="20577"/>
          <ac:spMkLst>
            <pc:docMk/>
            <pc:sldMk cId="2387950511" sldId="1042"/>
            <ac:spMk id="3" creationId="{BD02AD4A-6833-4E17-37ED-17C38B2793F9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7:51:16.172" v="38" actId="20577"/>
          <ac:spMkLst>
            <pc:docMk/>
            <pc:sldMk cId="2387950511" sldId="1042"/>
            <ac:spMk id="6" creationId="{1913C547-6624-6682-76C9-67428361F4E5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7:51:09.969" v="35" actId="20577"/>
        <pc:sldMkLst>
          <pc:docMk/>
          <pc:sldMk cId="3117448558" sldId="1043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7:51:09.969" v="35" actId="20577"/>
          <ac:spMkLst>
            <pc:docMk/>
            <pc:sldMk cId="3117448558" sldId="1043"/>
            <ac:spMk id="5" creationId="{51539EAF-D4CB-86F9-1CCA-69756686DACF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7:59:08.314" v="552" actId="20577"/>
        <pc:sldMkLst>
          <pc:docMk/>
          <pc:sldMk cId="1180072464" sldId="1044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7:59:08.314" v="552" actId="20577"/>
          <ac:spMkLst>
            <pc:docMk/>
            <pc:sldMk cId="1180072464" sldId="1044"/>
            <ac:spMk id="6" creationId="{7A9DBD73-FA18-32A2-7223-10F390F43D31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22:42:29.982" v="869" actId="20577"/>
        <pc:sldMkLst>
          <pc:docMk/>
          <pc:sldMk cId="1275361151" sldId="1045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22:42:29.982" v="869" actId="20577"/>
          <ac:spMkLst>
            <pc:docMk/>
            <pc:sldMk cId="1275361151" sldId="1045"/>
            <ac:spMk id="3" creationId="{F7F5B944-EFC0-1F6D-4098-1157712549C8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7:59:24.970" v="560" actId="20577"/>
          <ac:spMkLst>
            <pc:docMk/>
            <pc:sldMk cId="1275361151" sldId="1045"/>
            <ac:spMk id="6" creationId="{F272C775-9339-944C-BB78-4757A30CCE41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10:24.287" v="613" actId="20577"/>
        <pc:sldMkLst>
          <pc:docMk/>
          <pc:sldMk cId="3039784027" sldId="1046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10:24.287" v="613" actId="20577"/>
          <ac:spMkLst>
            <pc:docMk/>
            <pc:sldMk cId="3039784027" sldId="1046"/>
            <ac:spMk id="6" creationId="{E47D115C-FE66-5857-8575-65A251D5218E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3:52.991" v="645" actId="20577"/>
        <pc:sldMkLst>
          <pc:docMk/>
          <pc:sldMk cId="2396022190" sldId="1047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3:52.991" v="645" actId="20577"/>
          <ac:spMkLst>
            <pc:docMk/>
            <pc:sldMk cId="2396022190" sldId="1047"/>
            <ac:spMk id="6" creationId="{D77E74BE-FEC1-96FE-8EF1-57030674BE93}"/>
          </ac:spMkLst>
        </pc:spChg>
      </pc:sldChg>
      <pc:sldChg chg="addSp modSp addAnim modAnim">
        <pc:chgData name="White, Avery Nicole - (stockdaleavery)" userId="S::stockdaleavery@arizona.edu::e8d0cad0-d4e4-4b36-890b-fc9e4ca59e6b" providerId="AD" clId="Web-{C93FB9AB-D07A-0488-5C8C-7BB5D72B2829}" dt="2025-07-30T22:41:21.559" v="846"/>
        <pc:sldMkLst>
          <pc:docMk/>
          <pc:sldMk cId="4036130537" sldId="1048"/>
        </pc:sldMkLst>
        <pc:spChg chg="add mod">
          <ac:chgData name="White, Avery Nicole - (stockdaleavery)" userId="S::stockdaleavery@arizona.edu::e8d0cad0-d4e4-4b36-890b-fc9e4ca59e6b" providerId="AD" clId="Web-{C93FB9AB-D07A-0488-5C8C-7BB5D72B2829}" dt="2025-07-30T22:36:19.541" v="793"/>
          <ac:spMkLst>
            <pc:docMk/>
            <pc:sldMk cId="4036130537" sldId="1048"/>
            <ac:spMk id="4" creationId="{AEA9DD4C-9A15-F5CC-6A78-FCD4A56027BB}"/>
          </ac:spMkLst>
        </pc:spChg>
        <pc:spChg chg="add mod">
          <ac:chgData name="White, Avery Nicole - (stockdaleavery)" userId="S::stockdaleavery@arizona.edu::e8d0cad0-d4e4-4b36-890b-fc9e4ca59e6b" providerId="AD" clId="Web-{C93FB9AB-D07A-0488-5C8C-7BB5D72B2829}" dt="2025-07-30T22:38:32.620" v="838"/>
          <ac:spMkLst>
            <pc:docMk/>
            <pc:sldMk cId="4036130537" sldId="1048"/>
            <ac:spMk id="5" creationId="{D224CDC8-0B1C-DE5A-5FE8-539A924F6FC6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8:44:39.929" v="663" actId="20577"/>
          <ac:spMkLst>
            <pc:docMk/>
            <pc:sldMk cId="4036130537" sldId="1048"/>
            <ac:spMk id="6" creationId="{1E10DBA8-7BC5-FDA7-B598-24E6D76BBEF3}"/>
          </ac:spMkLst>
        </pc:spChg>
        <pc:cxnChg chg="add mod">
          <ac:chgData name="White, Avery Nicole - (stockdaleavery)" userId="S::stockdaleavery@arizona.edu::e8d0cad0-d4e4-4b36-890b-fc9e4ca59e6b" providerId="AD" clId="Web-{C93FB9AB-D07A-0488-5C8C-7BB5D72B2829}" dt="2025-07-30T22:38:04.745" v="831" actId="14100"/>
          <ac:cxnSpMkLst>
            <pc:docMk/>
            <pc:sldMk cId="4036130537" sldId="1048"/>
            <ac:cxnSpMk id="8" creationId="{2C5112F1-B84E-E2DB-9375-27E006925474}"/>
          </ac:cxnSpMkLst>
        </pc:cxnChg>
      </pc:sldChg>
      <pc:sldChg chg="modSp">
        <pc:chgData name="White, Avery Nicole - (stockdaleavery)" userId="S::stockdaleavery@arizona.edu::e8d0cad0-d4e4-4b36-890b-fc9e4ca59e6b" providerId="AD" clId="Web-{C93FB9AB-D07A-0488-5C8C-7BB5D72B2829}" dt="2025-07-30T23:28:10.896" v="1001" actId="20577"/>
        <pc:sldMkLst>
          <pc:docMk/>
          <pc:sldMk cId="1450308861" sldId="1049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23:28:10.896" v="1001" actId="20577"/>
          <ac:spMkLst>
            <pc:docMk/>
            <pc:sldMk cId="1450308861" sldId="1049"/>
            <ac:spMk id="3" creationId="{D56ADF33-1967-50CC-C8F6-1633B5FFCDDD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8:44:21.226" v="657" actId="20577"/>
          <ac:spMkLst>
            <pc:docMk/>
            <pc:sldMk cId="1450308861" sldId="1049"/>
            <ac:spMk id="6" creationId="{BEC52367-5732-32E2-6AEF-6F4DDB608D7E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4:44.632" v="664" actId="20577"/>
        <pc:sldMkLst>
          <pc:docMk/>
          <pc:sldMk cId="3762814592" sldId="1050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4:44.632" v="664" actId="20577"/>
          <ac:spMkLst>
            <pc:docMk/>
            <pc:sldMk cId="3762814592" sldId="1050"/>
            <ac:spMk id="6" creationId="{3C6BB8C5-9727-FB7B-FD57-83AD030426C8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4:51.320" v="665" actId="20577"/>
        <pc:sldMkLst>
          <pc:docMk/>
          <pc:sldMk cId="2462473673" sldId="1051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4:51.320" v="665" actId="20577"/>
          <ac:spMkLst>
            <pc:docMk/>
            <pc:sldMk cId="2462473673" sldId="1051"/>
            <ac:spMk id="6" creationId="{822CEA78-4DA5-43FD-3AEB-1B9B83EDA8C1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4:56.695" v="666" actId="20577"/>
        <pc:sldMkLst>
          <pc:docMk/>
          <pc:sldMk cId="1270086309" sldId="1052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4:56.695" v="666" actId="20577"/>
          <ac:spMkLst>
            <pc:docMk/>
            <pc:sldMk cId="1270086309" sldId="1052"/>
            <ac:spMk id="6" creationId="{16BCDDE0-F49B-FE85-FD6F-2F5AC359728C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22:29:38.820" v="786" actId="20577"/>
        <pc:sldMkLst>
          <pc:docMk/>
          <pc:sldMk cId="2691227823" sldId="1053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22:29:38.820" v="786" actId="20577"/>
          <ac:spMkLst>
            <pc:docMk/>
            <pc:sldMk cId="2691227823" sldId="1053"/>
            <ac:spMk id="3" creationId="{DEDBF5F9-A34A-7E44-16EE-0642981D77B5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7:59:17.532" v="554" actId="20577"/>
          <ac:spMkLst>
            <pc:docMk/>
            <pc:sldMk cId="2691227823" sldId="1053"/>
            <ac:spMk id="6" creationId="{5C9A7989-1D73-9A9C-AF55-7EA0FCA91480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18:45:25.961" v="675" actId="20577"/>
        <pc:sldMkLst>
          <pc:docMk/>
          <pc:sldMk cId="4288593427" sldId="1054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18:45:25.961" v="675" actId="20577"/>
          <ac:spMkLst>
            <pc:docMk/>
            <pc:sldMk cId="4288593427" sldId="1054"/>
            <ac:spMk id="6" creationId="{D0D3025E-4522-69A1-503D-92ABE6CE22AE}"/>
          </ac:spMkLst>
        </pc:spChg>
      </pc:sldChg>
      <pc:sldChg chg="addSp modSp">
        <pc:chgData name="White, Avery Nicole - (stockdaleavery)" userId="S::stockdaleavery@arizona.edu::e8d0cad0-d4e4-4b36-890b-fc9e4ca59e6b" providerId="AD" clId="Web-{C93FB9AB-D07A-0488-5C8C-7BB5D72B2829}" dt="2025-07-30T23:17:27.924" v="958" actId="20577"/>
        <pc:sldMkLst>
          <pc:docMk/>
          <pc:sldMk cId="231691026" sldId="1055"/>
        </pc:sldMkLst>
        <pc:spChg chg="add mod">
          <ac:chgData name="White, Avery Nicole - (stockdaleavery)" userId="S::stockdaleavery@arizona.edu::e8d0cad0-d4e4-4b36-890b-fc9e4ca59e6b" providerId="AD" clId="Web-{C93FB9AB-D07A-0488-5C8C-7BB5D72B2829}" dt="2025-07-30T23:16:57.737" v="949"/>
          <ac:spMkLst>
            <pc:docMk/>
            <pc:sldMk cId="231691026" sldId="1055"/>
            <ac:spMk id="3" creationId="{A29ADEE4-0D60-623A-CE73-BAE251B0DB1E}"/>
          </ac:spMkLst>
        </pc:spChg>
        <pc:spChg chg="add mod">
          <ac:chgData name="White, Avery Nicole - (stockdaleavery)" userId="S::stockdaleavery@arizona.edu::e8d0cad0-d4e4-4b36-890b-fc9e4ca59e6b" providerId="AD" clId="Web-{C93FB9AB-D07A-0488-5C8C-7BB5D72B2829}" dt="2025-07-30T23:17:02.330" v="950"/>
          <ac:spMkLst>
            <pc:docMk/>
            <pc:sldMk cId="231691026" sldId="1055"/>
            <ac:spMk id="4" creationId="{7CC2575A-2F05-B609-307F-D6BE21D55B29}"/>
          </ac:spMkLst>
        </pc:spChg>
        <pc:spChg chg="add mod">
          <ac:chgData name="White, Avery Nicole - (stockdaleavery)" userId="S::stockdaleavery@arizona.edu::e8d0cad0-d4e4-4b36-890b-fc9e4ca59e6b" providerId="AD" clId="Web-{C93FB9AB-D07A-0488-5C8C-7BB5D72B2829}" dt="2025-07-30T23:17:04.674" v="951"/>
          <ac:spMkLst>
            <pc:docMk/>
            <pc:sldMk cId="231691026" sldId="1055"/>
            <ac:spMk id="5" creationId="{86AFB4E8-733E-B666-675B-6C08FF6CABC1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8:43:59.866" v="652" actId="20577"/>
          <ac:spMkLst>
            <pc:docMk/>
            <pc:sldMk cId="231691026" sldId="1055"/>
            <ac:spMk id="6" creationId="{89AD4148-B1E3-358C-4259-C5473C17EB7F}"/>
          </ac:spMkLst>
        </pc:spChg>
        <pc:spChg chg="add mod">
          <ac:chgData name="White, Avery Nicole - (stockdaleavery)" userId="S::stockdaleavery@arizona.edu::e8d0cad0-d4e4-4b36-890b-fc9e4ca59e6b" providerId="AD" clId="Web-{C93FB9AB-D07A-0488-5C8C-7BB5D72B2829}" dt="2025-07-30T23:17:15.315" v="954" actId="20577"/>
          <ac:spMkLst>
            <pc:docMk/>
            <pc:sldMk cId="231691026" sldId="1055"/>
            <ac:spMk id="8" creationId="{346EA38A-32E3-DD38-4B03-892B46C6E95A}"/>
          </ac:spMkLst>
        </pc:spChg>
        <pc:spChg chg="add mod">
          <ac:chgData name="White, Avery Nicole - (stockdaleavery)" userId="S::stockdaleavery@arizona.edu::e8d0cad0-d4e4-4b36-890b-fc9e4ca59e6b" providerId="AD" clId="Web-{C93FB9AB-D07A-0488-5C8C-7BB5D72B2829}" dt="2025-07-30T23:17:27.924" v="958" actId="20577"/>
          <ac:spMkLst>
            <pc:docMk/>
            <pc:sldMk cId="231691026" sldId="1055"/>
            <ac:spMk id="16" creationId="{04AE4A8F-422D-2589-0750-663D97628BDD}"/>
          </ac:spMkLst>
        </pc:spChg>
      </pc:sldChg>
      <pc:sldChg chg="modSp">
        <pc:chgData name="White, Avery Nicole - (stockdaleavery)" userId="S::stockdaleavery@arizona.edu::e8d0cad0-d4e4-4b36-890b-fc9e4ca59e6b" providerId="AD" clId="Web-{C93FB9AB-D07A-0488-5C8C-7BB5D72B2829}" dt="2025-07-30T23:59:18.751" v="1131" actId="20577"/>
        <pc:sldMkLst>
          <pc:docMk/>
          <pc:sldMk cId="2143223062" sldId="1056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0T23:59:18.751" v="1131" actId="20577"/>
          <ac:spMkLst>
            <pc:docMk/>
            <pc:sldMk cId="2143223062" sldId="1056"/>
            <ac:spMk id="3" creationId="{D93643E2-4FA8-F7D2-48D3-2D71BC9FF99A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0T18:44:25.882" v="659" actId="20577"/>
          <ac:spMkLst>
            <pc:docMk/>
            <pc:sldMk cId="2143223062" sldId="1056"/>
            <ac:spMk id="6" creationId="{77579917-4137-D743-3E63-0DC9F4457C2E}"/>
          </ac:spMkLst>
        </pc:spChg>
      </pc:sldChg>
      <pc:sldChg chg="addSp delSp modSp add replId">
        <pc:chgData name="White, Avery Nicole - (stockdaleavery)" userId="S::stockdaleavery@arizona.edu::e8d0cad0-d4e4-4b36-890b-fc9e4ca59e6b" providerId="AD" clId="Web-{C93FB9AB-D07A-0488-5C8C-7BB5D72B2829}" dt="2025-07-31T01:46:57.464" v="1586" actId="1076"/>
        <pc:sldMkLst>
          <pc:docMk/>
          <pc:sldMk cId="3110558719" sldId="1057"/>
        </pc:sldMkLst>
        <pc:spChg chg="mod">
          <ac:chgData name="White, Avery Nicole - (stockdaleavery)" userId="S::stockdaleavery@arizona.edu::e8d0cad0-d4e4-4b36-890b-fc9e4ca59e6b" providerId="AD" clId="Web-{C93FB9AB-D07A-0488-5C8C-7BB5D72B2829}" dt="2025-07-31T00:10:08.684" v="1189" actId="20577"/>
          <ac:spMkLst>
            <pc:docMk/>
            <pc:sldMk cId="3110558719" sldId="1057"/>
            <ac:spMk id="2" creationId="{7FE22842-340C-1B2B-E6CF-5511217D774D}"/>
          </ac:spMkLst>
        </pc:spChg>
        <pc:spChg chg="mod">
          <ac:chgData name="White, Avery Nicole - (stockdaleavery)" userId="S::stockdaleavery@arizona.edu::e8d0cad0-d4e4-4b36-890b-fc9e4ca59e6b" providerId="AD" clId="Web-{C93FB9AB-D07A-0488-5C8C-7BB5D72B2829}" dt="2025-07-31T00:22:22.073" v="1552" actId="20577"/>
          <ac:spMkLst>
            <pc:docMk/>
            <pc:sldMk cId="3110558719" sldId="1057"/>
            <ac:spMk id="3" creationId="{EA75C26D-7AF0-68A1-FA4B-E7F1075C5037}"/>
          </ac:spMkLst>
        </pc:spChg>
        <pc:picChg chg="add mod">
          <ac:chgData name="White, Avery Nicole - (stockdaleavery)" userId="S::stockdaleavery@arizona.edu::e8d0cad0-d4e4-4b36-890b-fc9e4ca59e6b" providerId="AD" clId="Web-{C93FB9AB-D07A-0488-5C8C-7BB5D72B2829}" dt="2025-07-31T01:46:49.417" v="1582" actId="1076"/>
          <ac:picMkLst>
            <pc:docMk/>
            <pc:sldMk cId="3110558719" sldId="1057"/>
            <ac:picMk id="4" creationId="{253AB409-2A31-0ECD-D891-ACC7E418F8DB}"/>
          </ac:picMkLst>
        </pc:picChg>
        <pc:picChg chg="del mod">
          <ac:chgData name="White, Avery Nicole - (stockdaleavery)" userId="S::stockdaleavery@arizona.edu::e8d0cad0-d4e4-4b36-890b-fc9e4ca59e6b" providerId="AD" clId="Web-{C93FB9AB-D07A-0488-5C8C-7BB5D72B2829}" dt="2025-07-31T00:10:02.793" v="1178"/>
          <ac:picMkLst>
            <pc:docMk/>
            <pc:sldMk cId="3110558719" sldId="1057"/>
            <ac:picMk id="4" creationId="{5C3E57A1-049F-CFEC-2A29-CEFDD7A7C7FA}"/>
          </ac:picMkLst>
        </pc:picChg>
        <pc:picChg chg="add mod">
          <ac:chgData name="White, Avery Nicole - (stockdaleavery)" userId="S::stockdaleavery@arizona.edu::e8d0cad0-d4e4-4b36-890b-fc9e4ca59e6b" providerId="AD" clId="Web-{C93FB9AB-D07A-0488-5C8C-7BB5D72B2829}" dt="2025-07-31T01:46:57.464" v="1586" actId="1076"/>
          <ac:picMkLst>
            <pc:docMk/>
            <pc:sldMk cId="3110558719" sldId="1057"/>
            <ac:picMk id="5" creationId="{F19B6A05-CF08-9D97-D12A-83E0E2EC4577}"/>
          </ac:picMkLst>
        </pc:picChg>
        <pc:picChg chg="add mod">
          <ac:chgData name="White, Avery Nicole - (stockdaleavery)" userId="S::stockdaleavery@arizona.edu::e8d0cad0-d4e4-4b36-890b-fc9e4ca59e6b" providerId="AD" clId="Web-{C93FB9AB-D07A-0488-5C8C-7BB5D72B2829}" dt="2025-07-31T01:46:51.042" v="1583" actId="1076"/>
          <ac:picMkLst>
            <pc:docMk/>
            <pc:sldMk cId="3110558719" sldId="1057"/>
            <ac:picMk id="8" creationId="{5E505028-323B-3471-EF40-F527AFC82C7E}"/>
          </ac:picMkLst>
        </pc:picChg>
        <pc:picChg chg="add mod">
          <ac:chgData name="White, Avery Nicole - (stockdaleavery)" userId="S::stockdaleavery@arizona.edu::e8d0cad0-d4e4-4b36-890b-fc9e4ca59e6b" providerId="AD" clId="Web-{C93FB9AB-D07A-0488-5C8C-7BB5D72B2829}" dt="2025-07-31T01:46:52.557" v="1584" actId="1076"/>
          <ac:picMkLst>
            <pc:docMk/>
            <pc:sldMk cId="3110558719" sldId="1057"/>
            <ac:picMk id="9" creationId="{D51348FE-7DE1-48D2-D081-3A7A64A744F0}"/>
          </ac:picMkLst>
        </pc:picChg>
        <pc:picChg chg="add mod">
          <ac:chgData name="White, Avery Nicole - (stockdaleavery)" userId="S::stockdaleavery@arizona.edu::e8d0cad0-d4e4-4b36-890b-fc9e4ca59e6b" providerId="AD" clId="Web-{C93FB9AB-D07A-0488-5C8C-7BB5D72B2829}" dt="2025-07-31T01:46:54.761" v="1585" actId="1076"/>
          <ac:picMkLst>
            <pc:docMk/>
            <pc:sldMk cId="3110558719" sldId="1057"/>
            <ac:picMk id="10" creationId="{6AF4F926-1F5A-B5DE-FA71-4A734C83AA56}"/>
          </ac:picMkLst>
        </pc:picChg>
        <pc:picChg chg="del">
          <ac:chgData name="White, Avery Nicole - (stockdaleavery)" userId="S::stockdaleavery@arizona.edu::e8d0cad0-d4e4-4b36-890b-fc9e4ca59e6b" providerId="AD" clId="Web-{C93FB9AB-D07A-0488-5C8C-7BB5D72B2829}" dt="2025-07-31T00:10:03.121" v="1179"/>
          <ac:picMkLst>
            <pc:docMk/>
            <pc:sldMk cId="3110558719" sldId="1057"/>
            <ac:picMk id="12" creationId="{88277F42-FBAC-C299-A7F3-89867AB8F159}"/>
          </ac:picMkLst>
        </pc:picChg>
        <pc:picChg chg="del">
          <ac:chgData name="White, Avery Nicole - (stockdaleavery)" userId="S::stockdaleavery@arizona.edu::e8d0cad0-d4e4-4b36-890b-fc9e4ca59e6b" providerId="AD" clId="Web-{C93FB9AB-D07A-0488-5C8C-7BB5D72B2829}" dt="2025-07-31T00:10:02.465" v="1176"/>
          <ac:picMkLst>
            <pc:docMk/>
            <pc:sldMk cId="3110558719" sldId="1057"/>
            <ac:picMk id="13" creationId="{F4E2C8CE-89E7-C17C-90A3-CB3B44C489E1}"/>
          </ac:picMkLst>
        </pc:picChg>
        <pc:picChg chg="del">
          <ac:chgData name="White, Avery Nicole - (stockdaleavery)" userId="S::stockdaleavery@arizona.edu::e8d0cad0-d4e4-4b36-890b-fc9e4ca59e6b" providerId="AD" clId="Web-{C93FB9AB-D07A-0488-5C8C-7BB5D72B2829}" dt="2025-07-31T00:10:02.278" v="1174"/>
          <ac:picMkLst>
            <pc:docMk/>
            <pc:sldMk cId="3110558719" sldId="1057"/>
            <ac:picMk id="14" creationId="{5D4BC08D-E4B0-B729-4D49-BD4E8E9D1A64}"/>
          </ac:picMkLst>
        </pc:picChg>
        <pc:picChg chg="del">
          <ac:chgData name="White, Avery Nicole - (stockdaleavery)" userId="S::stockdaleavery@arizona.edu::e8d0cad0-d4e4-4b36-890b-fc9e4ca59e6b" providerId="AD" clId="Web-{C93FB9AB-D07A-0488-5C8C-7BB5D72B2829}" dt="2025-07-31T00:10:02.356" v="1175"/>
          <ac:picMkLst>
            <pc:docMk/>
            <pc:sldMk cId="3110558719" sldId="1057"/>
            <ac:picMk id="15" creationId="{CB2497D1-6429-B034-49B7-EC8E3DA3B6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869A0-BD32-40FB-84A8-A59A3E862C05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254EC-0DC2-40CB-B6D5-93CC70F6E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24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254EC-0DC2-40CB-B6D5-93CC70F6EC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0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FE92F-C9F2-4F8C-BBDD-FCAD9590C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A0D6C6-5010-255D-4070-2CF8D85B7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846B1-732C-7E56-62E0-B8C7EC510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have a hammer, got to find some nails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B4BF0-2EC3-A7D9-787D-7A80E07A16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254EC-0DC2-40CB-B6D5-93CC70F6EC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46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254EC-0DC2-40CB-B6D5-93CC70F6EC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5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AC5CE-4575-05F6-EA7E-5CBF1ED9E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BE7E7-C8DE-F604-845B-7F9B9687D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9374B-7F54-2946-FDA4-784BEB7C7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F299D-7718-4E76-C28B-04EE5BD6F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254EC-0DC2-40CB-B6D5-93CC70F6EC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7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C70BBE-C773-4827-B98F-947BB23D3291}"/>
              </a:ext>
            </a:extLst>
          </p:cNvPr>
          <p:cNvSpPr/>
          <p:nvPr userDrawn="1"/>
        </p:nvSpPr>
        <p:spPr>
          <a:xfrm>
            <a:off x="1" y="8817429"/>
            <a:ext cx="18288000" cy="146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2320337" y="9398094"/>
            <a:ext cx="5967663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2261573"/>
          </a:xfrm>
        </p:spPr>
        <p:txBody>
          <a:bodyPr anchor="b">
            <a:normAutofit/>
          </a:bodyPr>
          <a:lstStyle>
            <a:lvl1pPr algn="ctr">
              <a:defRPr sz="7200" b="1" cap="none" baseline="0"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4171361"/>
            <a:ext cx="13716000" cy="3715340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7AAF2-F0B1-4E86-ADD9-575E43C402BD}"/>
              </a:ext>
            </a:extLst>
          </p:cNvPr>
          <p:cNvSpPr/>
          <p:nvPr userDrawn="1"/>
        </p:nvSpPr>
        <p:spPr>
          <a:xfrm>
            <a:off x="541509" y="8949559"/>
            <a:ext cx="1076771" cy="1337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FECABE-84D7-479D-ABA3-63E4296F9797}"/>
              </a:ext>
            </a:extLst>
          </p:cNvPr>
          <p:cNvSpPr/>
          <p:nvPr userDrawn="1"/>
        </p:nvSpPr>
        <p:spPr>
          <a:xfrm>
            <a:off x="6836602" y="9791700"/>
            <a:ext cx="4614796" cy="495300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A1F9E5-98ED-4D6E-8CEC-9362993AC1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2162"/>
          <a:stretch/>
        </p:blipFill>
        <p:spPr>
          <a:xfrm>
            <a:off x="15804132" y="8968831"/>
            <a:ext cx="2163809" cy="10677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382E496-84A2-44DC-A664-A87DA375F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143" b="21374"/>
          <a:stretch/>
        </p:blipFill>
        <p:spPr>
          <a:xfrm>
            <a:off x="320059" y="8968832"/>
            <a:ext cx="4563734" cy="10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8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9778BC8A-531C-48DE-8BE0-9619E1D5E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2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2" y="685800"/>
            <a:ext cx="638801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1" y="685802"/>
            <a:ext cx="9791324" cy="8105775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022" y="3086100"/>
            <a:ext cx="638801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21B8CC48-8C6E-4862-967A-4CAC85FE3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2" y="685800"/>
            <a:ext cx="6388017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1" y="685802"/>
            <a:ext cx="9791324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022" y="3086100"/>
            <a:ext cx="6388017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743D4802-A4C4-491A-8C57-E28E8EADD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5C3C9A3-9F4B-4FC7-9787-FAAF47680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</p:spPr>
        <p:txBody>
          <a:bodyPr/>
          <a:lstStyle/>
          <a:p>
            <a:r>
              <a:rPr lang="en-US"/>
              <a:t>LM Site Visit | Hypersonics @ UArizona</a:t>
            </a:r>
          </a:p>
        </p:txBody>
      </p:sp>
    </p:spTree>
    <p:extLst>
      <p:ext uri="{BB962C8B-B14F-4D97-AF65-F5344CB8AC3E}">
        <p14:creationId xmlns:p14="http://schemas.microsoft.com/office/powerpoint/2010/main" val="946235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Content Page">
  <p:cSld name="04 - Content Pag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0"/>
            <a:ext cx="633946" cy="10287045"/>
          </a:xfrm>
          <a:prstGeom prst="rect">
            <a:avLst/>
          </a:prstGeom>
          <a:solidFill>
            <a:srgbClr val="9EABAE">
              <a:alpha val="24710"/>
            </a:srgbClr>
          </a:solidFill>
          <a:ln>
            <a:noFill/>
          </a:ln>
        </p:spPr>
        <p:txBody>
          <a:bodyPr spcFirstLastPara="1" wrap="square" lIns="83160" tIns="83160" rIns="83160" bIns="83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56"/>
          </a:p>
        </p:txBody>
      </p:sp>
      <p:sp>
        <p:nvSpPr>
          <p:cNvPr id="35" name="Google Shape;35;p6"/>
          <p:cNvSpPr/>
          <p:nvPr/>
        </p:nvSpPr>
        <p:spPr>
          <a:xfrm>
            <a:off x="446145" y="0"/>
            <a:ext cx="69589" cy="102870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3160" tIns="83160" rIns="83160" bIns="8316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56"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927722" y="551446"/>
            <a:ext cx="16432101" cy="82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866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66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927722" y="1188803"/>
            <a:ext cx="16432101" cy="68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729"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2"/>
          </p:nvPr>
        </p:nvSpPr>
        <p:spPr>
          <a:xfrm>
            <a:off x="948243" y="9221071"/>
            <a:ext cx="11380184" cy="394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9EABA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6872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A7B17"/>
          </p15:clr>
        </p15:guide>
        <p15:guide id="2" pos="6332">
          <p15:clr>
            <a:srgbClr val="FA7B17"/>
          </p15:clr>
        </p15:guide>
        <p15:guide id="3" pos="720">
          <p15:clr>
            <a:srgbClr val="FA7B17"/>
          </p15:clr>
        </p15:guide>
        <p15:guide id="4" orient="horz" pos="6552">
          <p15:clr>
            <a:srgbClr val="FA7B17"/>
          </p15:clr>
        </p15:guide>
        <p15:guide id="5" pos="11952">
          <p15:clr>
            <a:srgbClr val="FA7B17"/>
          </p15:clr>
        </p15:guide>
        <p15:guide id="6" orient="horz" pos="823">
          <p15:clr>
            <a:srgbClr val="FA7B17"/>
          </p15:clr>
        </p15:guide>
        <p15:guide id="7" orient="horz" pos="1152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2"/>
          <a:stretch>
            <a:fillRect/>
          </a:stretch>
        </p:blipFill>
        <p:spPr>
          <a:xfrm>
            <a:off x="16916400" y="68580"/>
            <a:ext cx="1280160" cy="82296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918972"/>
            <a:ext cx="9144000" cy="0"/>
          </a:xfrm>
          <a:prstGeom prst="line">
            <a:avLst/>
          </a:prstGeom>
          <a:ln w="28575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0" y="946404"/>
            <a:ext cx="12801600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knife&#10;&#10;Description automatically generat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8580"/>
            <a:ext cx="7783032" cy="822960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4" b="94065" l="1350" r="98100">
                        <a14:foregroundMark x1="1100" y1="64748" x2="9800" y2="65288"/>
                        <a14:foregroundMark x1="9800" y1="65288" x2="21350" y2="64209"/>
                        <a14:foregroundMark x1="21350" y1="64209" x2="26100" y2="64748"/>
                        <a14:foregroundMark x1="26100" y1="64748" x2="22050" y2="56295"/>
                        <a14:foregroundMark x1="22050" y1="56295" x2="1400" y2="64748"/>
                        <a14:foregroundMark x1="90000" y1="21763" x2="90000" y2="21763"/>
                        <a14:foregroundMark x1="95550" y1="56295" x2="95550" y2="56295"/>
                        <a14:foregroundMark x1="92350" y1="92266" x2="92350" y2="92266"/>
                        <a14:foregroundMark x1="92500" y1="94065" x2="66350" y2="76619"/>
                        <a14:foregroundMark x1="66350" y1="76619" x2="66350" y2="76619"/>
                        <a14:foregroundMark x1="91450" y1="9353" x2="91450" y2="9353"/>
                        <a14:foregroundMark x1="97000" y1="67626" x2="97000" y2="67626"/>
                        <a14:foregroundMark x1="90550" y1="8453" x2="94800" y2="10971"/>
                        <a14:foregroundMark x1="94800" y1="10971" x2="98300" y2="41187"/>
                        <a14:foregroundMark x1="98300" y1="41187" x2="98100" y2="72122"/>
                        <a14:foregroundMark x1="98100" y1="72122" x2="96450" y2="85432"/>
                        <a14:foregroundMark x1="96450" y1="85432" x2="92800" y2="92266"/>
                        <a14:foregroundMark x1="92800" y1="92266" x2="92500" y2="92266"/>
                        <a14:foregroundMark x1="90650" y1="8453" x2="90400" y2="7014"/>
                        <a14:foregroundMark x1="90650" y1="9892" x2="94350" y2="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2" y="-38747"/>
            <a:ext cx="4275971" cy="89154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F7960-B3E2-AC4A-929D-D309A8AA3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1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nc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7B7500-BC51-48B1-A18F-10E1954448A1}"/>
              </a:ext>
            </a:extLst>
          </p:cNvPr>
          <p:cNvSpPr/>
          <p:nvPr userDrawn="1"/>
        </p:nvSpPr>
        <p:spPr>
          <a:xfrm>
            <a:off x="1" y="8817429"/>
            <a:ext cx="18288000" cy="146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E3CD47-1147-43F4-93BE-169DF2ABAD40}"/>
              </a:ext>
            </a:extLst>
          </p:cNvPr>
          <p:cNvSpPr/>
          <p:nvPr userDrawn="1"/>
        </p:nvSpPr>
        <p:spPr>
          <a:xfrm>
            <a:off x="-1" y="0"/>
            <a:ext cx="9144002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75172-DA93-4373-86EA-1662533C300E}"/>
              </a:ext>
            </a:extLst>
          </p:cNvPr>
          <p:cNvGrpSpPr/>
          <p:nvPr userDrawn="1"/>
        </p:nvGrpSpPr>
        <p:grpSpPr>
          <a:xfrm>
            <a:off x="-5" y="0"/>
            <a:ext cx="9144000" cy="10287000"/>
            <a:chOff x="1040442" y="-4668387"/>
            <a:chExt cx="15414778" cy="17341624"/>
          </a:xfrm>
        </p:grpSpPr>
        <p:pic>
          <p:nvPicPr>
            <p:cNvPr id="22" name="Google Shape;8;p2">
              <a:extLst>
                <a:ext uri="{FF2B5EF4-FFF2-40B4-BE49-F238E27FC236}">
                  <a16:creationId xmlns:a16="http://schemas.microsoft.com/office/drawing/2014/main" id="{A84CF904-AEB6-44CA-A036-9816FD75C9E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7000"/>
            </a:blip>
            <a:srcRect l="52153"/>
            <a:stretch/>
          </p:blipFill>
          <p:spPr>
            <a:xfrm>
              <a:off x="1040442" y="-4568027"/>
              <a:ext cx="8195541" cy="171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;p2">
              <a:extLst>
                <a:ext uri="{FF2B5EF4-FFF2-40B4-BE49-F238E27FC236}">
                  <a16:creationId xmlns:a16="http://schemas.microsoft.com/office/drawing/2014/main" id="{EB7B8606-D82C-4A18-BBCE-1789A96D6625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 amt="7000"/>
            </a:blip>
            <a:srcRect t="4632" r="48462" b="632"/>
            <a:stretch/>
          </p:blipFill>
          <p:spPr>
            <a:xfrm>
              <a:off x="7021224" y="-4668387"/>
              <a:ext cx="9433996" cy="17341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6002000" y="9398094"/>
            <a:ext cx="2286000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5A129E-8830-4AA2-BBE0-A5F212A4620F}"/>
              </a:ext>
            </a:extLst>
          </p:cNvPr>
          <p:cNvSpPr/>
          <p:nvPr userDrawn="1"/>
        </p:nvSpPr>
        <p:spPr>
          <a:xfrm>
            <a:off x="-2" y="2365559"/>
            <a:ext cx="9144000" cy="55558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887" y="2694885"/>
            <a:ext cx="8342220" cy="2263140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87" y="5308163"/>
            <a:ext cx="8342220" cy="1664138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9C76060-FC1D-4B95-A69D-9DF6BE733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2162"/>
          <a:stretch/>
        </p:blipFill>
        <p:spPr>
          <a:xfrm>
            <a:off x="15804132" y="8968831"/>
            <a:ext cx="2163809" cy="10677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8FB2139-29F9-402D-886C-89D64710E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7143" b="21374"/>
          <a:stretch/>
        </p:blipFill>
        <p:spPr>
          <a:xfrm>
            <a:off x="320059" y="8968832"/>
            <a:ext cx="4563734" cy="10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ncy Title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83A770-5273-41ED-9AA4-C5475015EA7F}"/>
              </a:ext>
            </a:extLst>
          </p:cNvPr>
          <p:cNvSpPr/>
          <p:nvPr userDrawn="1"/>
        </p:nvSpPr>
        <p:spPr>
          <a:xfrm>
            <a:off x="1" y="8817429"/>
            <a:ext cx="18288000" cy="146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E3CD47-1147-43F4-93BE-169DF2ABAD40}"/>
              </a:ext>
            </a:extLst>
          </p:cNvPr>
          <p:cNvSpPr/>
          <p:nvPr userDrawn="1"/>
        </p:nvSpPr>
        <p:spPr>
          <a:xfrm>
            <a:off x="-1" y="0"/>
            <a:ext cx="9144002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A75172-DA93-4373-86EA-1662533C300E}"/>
              </a:ext>
            </a:extLst>
          </p:cNvPr>
          <p:cNvGrpSpPr/>
          <p:nvPr userDrawn="1"/>
        </p:nvGrpSpPr>
        <p:grpSpPr>
          <a:xfrm>
            <a:off x="-5" y="0"/>
            <a:ext cx="9144000" cy="10287000"/>
            <a:chOff x="1040442" y="-4668387"/>
            <a:chExt cx="15414778" cy="17341624"/>
          </a:xfrm>
        </p:grpSpPr>
        <p:pic>
          <p:nvPicPr>
            <p:cNvPr id="22" name="Google Shape;8;p2">
              <a:extLst>
                <a:ext uri="{FF2B5EF4-FFF2-40B4-BE49-F238E27FC236}">
                  <a16:creationId xmlns:a16="http://schemas.microsoft.com/office/drawing/2014/main" id="{A84CF904-AEB6-44CA-A036-9816FD75C9EE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 amt="7000"/>
            </a:blip>
            <a:srcRect l="52153"/>
            <a:stretch/>
          </p:blipFill>
          <p:spPr>
            <a:xfrm>
              <a:off x="1040442" y="-4568027"/>
              <a:ext cx="8195541" cy="1712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;p2">
              <a:extLst>
                <a:ext uri="{FF2B5EF4-FFF2-40B4-BE49-F238E27FC236}">
                  <a16:creationId xmlns:a16="http://schemas.microsoft.com/office/drawing/2014/main" id="{EB7B8606-D82C-4A18-BBCE-1789A96D6625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 amt="7000"/>
            </a:blip>
            <a:srcRect t="4632" r="48462" b="632"/>
            <a:stretch/>
          </p:blipFill>
          <p:spPr>
            <a:xfrm>
              <a:off x="7021224" y="-4668387"/>
              <a:ext cx="9433996" cy="173416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526A213-9A66-4678-AAE8-DABC661A81C0}"/>
              </a:ext>
            </a:extLst>
          </p:cNvPr>
          <p:cNvSpPr/>
          <p:nvPr userDrawn="1"/>
        </p:nvSpPr>
        <p:spPr>
          <a:xfrm>
            <a:off x="16002000" y="9398094"/>
            <a:ext cx="2286000" cy="888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5A129E-8830-4AA2-BBE0-A5F212A4620F}"/>
              </a:ext>
            </a:extLst>
          </p:cNvPr>
          <p:cNvSpPr/>
          <p:nvPr userDrawn="1"/>
        </p:nvSpPr>
        <p:spPr>
          <a:xfrm>
            <a:off x="-2" y="2365559"/>
            <a:ext cx="9144000" cy="555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887" y="2694885"/>
            <a:ext cx="8342220" cy="2263140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887" y="5308163"/>
            <a:ext cx="8342220" cy="1664138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454730E-7FB1-457A-9142-44631112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2162"/>
          <a:stretch/>
        </p:blipFill>
        <p:spPr>
          <a:xfrm>
            <a:off x="15804132" y="8968831"/>
            <a:ext cx="2163809" cy="1067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7170E6-2A9D-4066-B11D-B2E5CD99CB96}"/>
              </a:ext>
            </a:extLst>
          </p:cNvPr>
          <p:cNvSpPr/>
          <p:nvPr userDrawn="1"/>
        </p:nvSpPr>
        <p:spPr>
          <a:xfrm>
            <a:off x="260370" y="8902700"/>
            <a:ext cx="4660880" cy="119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B06CA82-5320-489D-BF94-D50413D37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7143" b="21374"/>
          <a:stretch/>
        </p:blipFill>
        <p:spPr>
          <a:xfrm>
            <a:off x="320059" y="8968832"/>
            <a:ext cx="4563734" cy="10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3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545" y="2641601"/>
            <a:ext cx="16728909" cy="4402478"/>
          </a:xfrm>
        </p:spPr>
        <p:txBody>
          <a:bodyPr anchor="b">
            <a:normAutofit/>
          </a:bodyPr>
          <a:lstStyle>
            <a:lvl1pPr>
              <a:defRPr sz="6600" b="1" cap="none" baseline="0">
                <a:latin typeface="Proxima Nova ExCn" panose="02000506030000020004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545" y="7212621"/>
            <a:ext cx="16728909" cy="1829779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LM Site Visit | Hypersonics @ UArizona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8EFED894-6A63-49E4-A7B5-949D73624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598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B729D2F2-66E1-4522-B2C8-DDE516C7B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7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259680" cy="759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299" y="1668545"/>
            <a:ext cx="8259680" cy="7596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DF25F45E-426B-4265-B3B4-A0FB0DEE2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299" y="16685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92664-7B12-4F7D-843E-1C24CFCC9AD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70021" y="55573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F98CAE4-ACF1-454F-BB19-1B33DEA28A8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258299" y="5557345"/>
            <a:ext cx="8259680" cy="3708099"/>
          </a:xfrm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A3C862A3-D0EA-4860-B739-FDC514EF7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7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52723" cy="9923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022" y="1703600"/>
            <a:ext cx="8226342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022" y="3103027"/>
            <a:ext cx="8226342" cy="6181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299" y="1703600"/>
            <a:ext cx="8264444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299" y="3103027"/>
            <a:ext cx="8264444" cy="6181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73ACCE1-6966-4A3A-BCD9-A654496D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2024-07-10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JHTO/UCAH Campus Visit | CUI Computing Update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1409E1-313B-44C2-AB1C-F80785A35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136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021" y="1679365"/>
            <a:ext cx="16747959" cy="7586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1907" y="9534526"/>
            <a:ext cx="156982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  <a:ea typeface="Verdana" panose="020B0604030504040204" pitchFamily="34" charset="0"/>
                <a:cs typeface="Proxima Nova" panose="02000506030000020004" pitchFamily="50" charset="0"/>
              </a:defRPr>
            </a:lvl1pPr>
          </a:lstStyle>
          <a:p>
            <a:r>
              <a:rPr lang="en-US"/>
              <a:t>2024-07-10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7114" y="9534537"/>
            <a:ext cx="1081377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Proxima Nova" panose="02000506030000020004" pitchFamily="50" charset="0"/>
                <a:ea typeface="Verdana" panose="020B0604030504040204" pitchFamily="34" charset="0"/>
                <a:cs typeface="Proxima Nova" panose="02000506030000020004" pitchFamily="50" charset="0"/>
              </a:defRPr>
            </a:lvl1pPr>
          </a:lstStyle>
          <a:p>
            <a:r>
              <a:rPr lang="en-US"/>
              <a:t>LM Site Visit | Hypersonics @ UArizona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E545E-C4CA-4CDE-9B63-72B564B1B6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b="20245"/>
          <a:stretch/>
        </p:blipFill>
        <p:spPr>
          <a:xfrm>
            <a:off x="770021" y="9534525"/>
            <a:ext cx="672092" cy="540216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1673E1-C773-45D5-970A-D4473F0F1A68}"/>
              </a:ext>
            </a:extLst>
          </p:cNvPr>
          <p:cNvSpPr/>
          <p:nvPr userDrawn="1"/>
        </p:nvSpPr>
        <p:spPr>
          <a:xfrm>
            <a:off x="0" y="1030345"/>
            <a:ext cx="453905" cy="907927"/>
          </a:xfrm>
          <a:custGeom>
            <a:avLst/>
            <a:gdLst>
              <a:gd name="connsiteX0" fmla="*/ 0 w 453905"/>
              <a:gd name="connsiteY0" fmla="*/ 0 h 907927"/>
              <a:gd name="connsiteX1" fmla="*/ 11084 w 453905"/>
              <a:gd name="connsiteY1" fmla="*/ 135 h 907927"/>
              <a:gd name="connsiteX2" fmla="*/ 55513 w 453905"/>
              <a:gd name="connsiteY2" fmla="*/ 3413 h 907927"/>
              <a:gd name="connsiteX3" fmla="*/ 99407 w 453905"/>
              <a:gd name="connsiteY3" fmla="*/ 11029 h 907927"/>
              <a:gd name="connsiteX4" fmla="*/ 142343 w 453905"/>
              <a:gd name="connsiteY4" fmla="*/ 22912 h 907927"/>
              <a:gd name="connsiteX5" fmla="*/ 183908 w 453905"/>
              <a:gd name="connsiteY5" fmla="*/ 38945 h 907927"/>
              <a:gd name="connsiteX6" fmla="*/ 223701 w 453905"/>
              <a:gd name="connsiteY6" fmla="*/ 58976 h 907927"/>
              <a:gd name="connsiteX7" fmla="*/ 261339 w 453905"/>
              <a:gd name="connsiteY7" fmla="*/ 82810 h 907927"/>
              <a:gd name="connsiteX8" fmla="*/ 296460 w 453905"/>
              <a:gd name="connsiteY8" fmla="*/ 110219 h 907927"/>
              <a:gd name="connsiteX9" fmla="*/ 328725 w 453905"/>
              <a:gd name="connsiteY9" fmla="*/ 140939 h 907927"/>
              <a:gd name="connsiteX10" fmla="*/ 357823 w 453905"/>
              <a:gd name="connsiteY10" fmla="*/ 174672 h 907927"/>
              <a:gd name="connsiteX11" fmla="*/ 383475 w 453905"/>
              <a:gd name="connsiteY11" fmla="*/ 211096 h 907927"/>
              <a:gd name="connsiteX12" fmla="*/ 405434 w 453905"/>
              <a:gd name="connsiteY12" fmla="*/ 249859 h 907927"/>
              <a:gd name="connsiteX13" fmla="*/ 423487 w 453905"/>
              <a:gd name="connsiteY13" fmla="*/ 290587 h 907927"/>
              <a:gd name="connsiteX14" fmla="*/ 437461 w 453905"/>
              <a:gd name="connsiteY14" fmla="*/ 332888 h 907927"/>
              <a:gd name="connsiteX15" fmla="*/ 447222 w 453905"/>
              <a:gd name="connsiteY15" fmla="*/ 376356 h 907927"/>
              <a:gd name="connsiteX16" fmla="*/ 452675 w 453905"/>
              <a:gd name="connsiteY16" fmla="*/ 420571 h 907927"/>
              <a:gd name="connsiteX17" fmla="*/ 453905 w 453905"/>
              <a:gd name="connsiteY17" fmla="*/ 453964 h 907927"/>
              <a:gd name="connsiteX18" fmla="*/ 453768 w 453905"/>
              <a:gd name="connsiteY18" fmla="*/ 465108 h 907927"/>
              <a:gd name="connsiteX19" fmla="*/ 450490 w 453905"/>
              <a:gd name="connsiteY19" fmla="*/ 509537 h 907927"/>
              <a:gd name="connsiteX20" fmla="*/ 442874 w 453905"/>
              <a:gd name="connsiteY20" fmla="*/ 553431 h 907927"/>
              <a:gd name="connsiteX21" fmla="*/ 430991 w 453905"/>
              <a:gd name="connsiteY21" fmla="*/ 596367 h 907927"/>
              <a:gd name="connsiteX22" fmla="*/ 414958 w 453905"/>
              <a:gd name="connsiteY22" fmla="*/ 637932 h 907927"/>
              <a:gd name="connsiteX23" fmla="*/ 394927 w 453905"/>
              <a:gd name="connsiteY23" fmla="*/ 677725 h 907927"/>
              <a:gd name="connsiteX24" fmla="*/ 371093 w 453905"/>
              <a:gd name="connsiteY24" fmla="*/ 715363 h 907927"/>
              <a:gd name="connsiteX25" fmla="*/ 343684 w 453905"/>
              <a:gd name="connsiteY25" fmla="*/ 750484 h 907927"/>
              <a:gd name="connsiteX26" fmla="*/ 312964 w 453905"/>
              <a:gd name="connsiteY26" fmla="*/ 782749 h 907927"/>
              <a:gd name="connsiteX27" fmla="*/ 279231 w 453905"/>
              <a:gd name="connsiteY27" fmla="*/ 811847 h 907927"/>
              <a:gd name="connsiteX28" fmla="*/ 242807 w 453905"/>
              <a:gd name="connsiteY28" fmla="*/ 837499 h 907927"/>
              <a:gd name="connsiteX29" fmla="*/ 204044 w 453905"/>
              <a:gd name="connsiteY29" fmla="*/ 859458 h 907927"/>
              <a:gd name="connsiteX30" fmla="*/ 163316 w 453905"/>
              <a:gd name="connsiteY30" fmla="*/ 877511 h 907927"/>
              <a:gd name="connsiteX31" fmla="*/ 121015 w 453905"/>
              <a:gd name="connsiteY31" fmla="*/ 891485 h 907927"/>
              <a:gd name="connsiteX32" fmla="*/ 77547 w 453905"/>
              <a:gd name="connsiteY32" fmla="*/ 901246 h 907927"/>
              <a:gd name="connsiteX33" fmla="*/ 33332 w 453905"/>
              <a:gd name="connsiteY33" fmla="*/ 906699 h 907927"/>
              <a:gd name="connsiteX34" fmla="*/ 0 w 453905"/>
              <a:gd name="connsiteY34" fmla="*/ 907927 h 90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53905" h="907927">
                <a:moveTo>
                  <a:pt x="0" y="0"/>
                </a:moveTo>
                <a:lnTo>
                  <a:pt x="11084" y="135"/>
                </a:lnTo>
                <a:lnTo>
                  <a:pt x="55513" y="3413"/>
                </a:lnTo>
                <a:lnTo>
                  <a:pt x="99407" y="11029"/>
                </a:lnTo>
                <a:lnTo>
                  <a:pt x="142343" y="22912"/>
                </a:lnTo>
                <a:lnTo>
                  <a:pt x="183908" y="38945"/>
                </a:lnTo>
                <a:lnTo>
                  <a:pt x="223701" y="58976"/>
                </a:lnTo>
                <a:lnTo>
                  <a:pt x="261339" y="82810"/>
                </a:lnTo>
                <a:lnTo>
                  <a:pt x="296460" y="110219"/>
                </a:lnTo>
                <a:lnTo>
                  <a:pt x="328725" y="140939"/>
                </a:lnTo>
                <a:lnTo>
                  <a:pt x="357823" y="174672"/>
                </a:lnTo>
                <a:lnTo>
                  <a:pt x="383475" y="211096"/>
                </a:lnTo>
                <a:lnTo>
                  <a:pt x="405434" y="249859"/>
                </a:lnTo>
                <a:lnTo>
                  <a:pt x="423487" y="290587"/>
                </a:lnTo>
                <a:lnTo>
                  <a:pt x="437461" y="332888"/>
                </a:lnTo>
                <a:lnTo>
                  <a:pt x="447222" y="376356"/>
                </a:lnTo>
                <a:lnTo>
                  <a:pt x="452675" y="420571"/>
                </a:lnTo>
                <a:lnTo>
                  <a:pt x="453905" y="453964"/>
                </a:lnTo>
                <a:lnTo>
                  <a:pt x="453768" y="465108"/>
                </a:lnTo>
                <a:lnTo>
                  <a:pt x="450490" y="509537"/>
                </a:lnTo>
                <a:lnTo>
                  <a:pt x="442874" y="553431"/>
                </a:lnTo>
                <a:lnTo>
                  <a:pt x="430991" y="596367"/>
                </a:lnTo>
                <a:lnTo>
                  <a:pt x="414958" y="637932"/>
                </a:lnTo>
                <a:lnTo>
                  <a:pt x="394927" y="677725"/>
                </a:lnTo>
                <a:lnTo>
                  <a:pt x="371093" y="715363"/>
                </a:lnTo>
                <a:lnTo>
                  <a:pt x="343684" y="750484"/>
                </a:lnTo>
                <a:lnTo>
                  <a:pt x="312964" y="782749"/>
                </a:lnTo>
                <a:lnTo>
                  <a:pt x="279231" y="811847"/>
                </a:lnTo>
                <a:lnTo>
                  <a:pt x="242807" y="837499"/>
                </a:lnTo>
                <a:lnTo>
                  <a:pt x="204044" y="859458"/>
                </a:lnTo>
                <a:lnTo>
                  <a:pt x="163316" y="877511"/>
                </a:lnTo>
                <a:lnTo>
                  <a:pt x="121015" y="891485"/>
                </a:lnTo>
                <a:lnTo>
                  <a:pt x="77547" y="901246"/>
                </a:lnTo>
                <a:lnTo>
                  <a:pt x="33332" y="906699"/>
                </a:lnTo>
                <a:lnTo>
                  <a:pt x="0" y="90792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2470AD-7D02-4722-945D-856CAFD83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12162"/>
          <a:stretch/>
        </p:blipFill>
        <p:spPr>
          <a:xfrm>
            <a:off x="16432696" y="9539186"/>
            <a:ext cx="1085283" cy="53555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6191DD-6EC4-42F9-8CD3-D471501BEF1E}"/>
              </a:ext>
            </a:extLst>
          </p:cNvPr>
          <p:cNvCxnSpPr>
            <a:cxnSpLocks/>
          </p:cNvCxnSpPr>
          <p:nvPr userDrawn="1"/>
        </p:nvCxnSpPr>
        <p:spPr>
          <a:xfrm>
            <a:off x="770021" y="9380766"/>
            <a:ext cx="1674795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E1FB440-A64B-4959-87F8-BD052AB88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Proxima Nova" panose="02000506030000020004" pitchFamily="50" charset="0"/>
              </a:defRPr>
            </a:lvl1pPr>
          </a:lstStyle>
          <a:p>
            <a:fld id="{0C03632D-26CE-49EE-BAA8-4802F8F649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1" r:id="rId4"/>
    <p:sldLayoutId id="2147483650" r:id="rId5"/>
    <p:sldLayoutId id="2147483652" r:id="rId6"/>
    <p:sldLayoutId id="2147483658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1" r:id="rId13"/>
    <p:sldLayoutId id="2147483662" r:id="rId14"/>
    <p:sldLayoutId id="2147483701" r:id="rId15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AB0520"/>
          </a:solidFill>
          <a:latin typeface="Proxima Nova Medium" panose="02000506030000020004" pitchFamily="50" charset="0"/>
          <a:ea typeface="Verdana" panose="020B0604030504040204" pitchFamily="34" charset="0"/>
          <a:cs typeface="Proxima Nova Medium" panose="02000506030000020004" pitchFamily="50" charset="0"/>
        </a:defRPr>
      </a:lvl1pPr>
    </p:titleStyle>
    <p:bodyStyle>
      <a:lvl1pPr marL="3429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2"/>
        </a:buClr>
        <a:buSzPct val="100000"/>
        <a:buFont typeface="Proxima Nova" panose="02000506030000020004" pitchFamily="50" charset="0"/>
        <a:buChar char="•"/>
        <a:defRPr sz="36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1pPr>
      <a:lvl2pPr marL="10287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2pPr>
      <a:lvl3pPr marL="17145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3pPr>
      <a:lvl4pPr marL="24003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4pPr>
      <a:lvl5pPr marL="3086100" indent="-342900" algn="l" defTabSz="13716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50" charset="0"/>
          <a:ea typeface="Verdana" panose="020B0604030504040204" pitchFamily="34" charset="0"/>
          <a:cs typeface="Proxima Nova" panose="02000506030000020004" pitchFamily="50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90429090136id_/https:/ntrs.nasa.gov/archive/nasa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8B7B955-D2E6-4BFB-B8FB-E8D578990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887" y="3128019"/>
            <a:ext cx="8342220" cy="1983993"/>
          </a:xfrm>
        </p:spPr>
        <p:txBody>
          <a:bodyPr/>
          <a:lstStyle/>
          <a:p>
            <a:r>
              <a:rPr lang="en-US" sz="4400" cap="none">
                <a:solidFill>
                  <a:srgbClr val="FFFFFF"/>
                </a:solidFill>
                <a:latin typeface="Proxima Nova ExCn"/>
                <a:ea typeface="Verdana"/>
              </a:rPr>
              <a:t>Formulation of an Uncertainty Analysis Methodology for Computational Fluid Dynamics of External Flows over Launch Vehicles</a:t>
            </a:r>
            <a:endParaRPr lang="en-US" sz="4400" cap="none">
              <a:solidFill>
                <a:srgbClr val="FFFFFF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ECE0A76-8982-4463-ADD4-E40CB671F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80" y="5111750"/>
            <a:ext cx="9146553" cy="2734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>
                <a:latin typeface="Proxima Nova"/>
                <a:ea typeface="Verdana"/>
              </a:rPr>
              <a:t>Avery White</a:t>
            </a:r>
            <a:r>
              <a:rPr lang="en-US">
                <a:latin typeface="Proxima Nova"/>
                <a:ea typeface="Verdana"/>
              </a:rPr>
              <a:t> and Kyle Hanquist: The University of Arizona</a:t>
            </a:r>
            <a:endParaRPr lang="en-US" sz="2600" i="1"/>
          </a:p>
          <a:p>
            <a:r>
              <a:rPr lang="en-US">
                <a:latin typeface="Proxima Nova"/>
                <a:ea typeface="Verdana"/>
              </a:rPr>
              <a:t>Paul Schallhorn and Michael Harris: NASA Kennedy Space Center</a:t>
            </a:r>
            <a:endParaRPr lang="en-US" dirty="0">
              <a:latin typeface="Proxima Nova"/>
              <a:ea typeface="Verdana"/>
            </a:endParaRPr>
          </a:p>
          <a:p>
            <a:r>
              <a:rPr lang="en-US">
                <a:latin typeface="Proxima Nova"/>
                <a:ea typeface="Verdana"/>
              </a:rPr>
              <a:t>Michael Elmore: a.i. solutions, Inc.</a:t>
            </a:r>
            <a:endParaRPr lang="en-US" dirty="0">
              <a:latin typeface="Proxima Nova"/>
              <a:ea typeface="Verdana"/>
            </a:endParaRPr>
          </a:p>
          <a:p>
            <a:r>
              <a:rPr lang="en-US" sz="2600" i="1" dirty="0">
                <a:latin typeface="Proxima Nova"/>
                <a:ea typeface="Verdana"/>
              </a:rPr>
              <a:t>TFAWS 2025	</a:t>
            </a:r>
            <a:endParaRPr lang="en-US" i="1" dirty="0">
              <a:latin typeface="Proxima Nova"/>
              <a:ea typeface="Verdana"/>
            </a:endParaRPr>
          </a:p>
          <a:p>
            <a:r>
              <a:rPr lang="en-US" dirty="0">
                <a:latin typeface="Proxima Nova"/>
                <a:ea typeface="Verdana"/>
              </a:rPr>
              <a:t>6 August 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C741E-6F47-24D2-C090-9A091460BE8F}"/>
              </a:ext>
            </a:extLst>
          </p:cNvPr>
          <p:cNvSpPr/>
          <p:nvPr/>
        </p:nvSpPr>
        <p:spPr>
          <a:xfrm>
            <a:off x="15506299" y="8833988"/>
            <a:ext cx="2667060" cy="1262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41320EF-645C-87EF-BFA8-007F34984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80414" y="8903368"/>
            <a:ext cx="2293318" cy="128838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50F2D43-782F-0D9D-3A0B-7CAC19DC6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4934" y="8833988"/>
            <a:ext cx="1336037" cy="1357761"/>
          </a:xfrm>
          <a:prstGeom prst="rect">
            <a:avLst/>
          </a:prstGeom>
        </p:spPr>
      </p:pic>
      <p:pic>
        <p:nvPicPr>
          <p:cNvPr id="2" name="Picture 1" descr="A computer screen shot of a pencil&#10;&#10;AI-generated content may be incorrect.">
            <a:extLst>
              <a:ext uri="{FF2B5EF4-FFF2-40B4-BE49-F238E27FC236}">
                <a16:creationId xmlns:a16="http://schemas.microsoft.com/office/drawing/2014/main" id="{EECDEE45-CCFD-D6DD-5009-4DF7359CE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7005" y="1091533"/>
            <a:ext cx="80772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04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D8E98-2ACA-7AE3-DFA5-F5B040E0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87A08-F904-AB20-8E66-D6BC2160B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Uncertainty Analysis - First Order First Moment</a:t>
            </a:r>
            <a:endParaRPr lang="en-US"/>
          </a:p>
        </p:txBody>
      </p:sp>
      <p:pic>
        <p:nvPicPr>
          <p:cNvPr id="4" name="Picture 3" descr="A square root of a square object&#10;&#10;AI-generated content may be incorrect.">
            <a:extLst>
              <a:ext uri="{FF2B5EF4-FFF2-40B4-BE49-F238E27FC236}">
                <a16:creationId xmlns:a16="http://schemas.microsoft.com/office/drawing/2014/main" id="{34A9D9BA-C72D-F117-5022-13BAFFBE5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300" y="2717667"/>
            <a:ext cx="3958879" cy="913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5B944-EFC0-1F6D-4098-115771254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7906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The total uncertainty can be found from the numerical (aleatory) uncertainty and the input (epistemic) uncertainty:</a:t>
            </a:r>
          </a:p>
          <a:p>
            <a:endParaRPr lang="en-US"/>
          </a:p>
          <a:p>
            <a:r>
              <a:rPr lang="en-US" dirty="0">
                <a:latin typeface="Proxima Nova"/>
                <a:ea typeface="Verdana"/>
              </a:rPr>
              <a:t>For this preliminary work, we will ignore the numerical uncertainty and focus on expanding the uncertainty from the input parameters</a:t>
            </a:r>
          </a:p>
          <a:p>
            <a:r>
              <a:rPr lang="en-US" dirty="0">
                <a:latin typeface="Proxima Nova"/>
                <a:ea typeface="Verdana"/>
              </a:rPr>
              <a:t>For some CFD output, r, being a function of J inputs:</a:t>
            </a:r>
          </a:p>
          <a:p>
            <a:r>
              <a:rPr lang="en-US" dirty="0">
                <a:latin typeface="Proxima Nova"/>
                <a:ea typeface="Verdana"/>
              </a:rPr>
              <a:t>The combined standard uncertainty is given by: </a:t>
            </a:r>
          </a:p>
          <a:p>
            <a:endParaRPr lang="en-US">
              <a:latin typeface="Proxima Nova"/>
              <a:ea typeface="Verdana"/>
            </a:endParaRPr>
          </a:p>
          <a:p>
            <a:endParaRPr lang="en-US">
              <a:latin typeface="Proxima Nova"/>
              <a:ea typeface="Verdana"/>
            </a:endParaRPr>
          </a:p>
          <a:p>
            <a:r>
              <a:rPr lang="en-US" dirty="0">
                <a:latin typeface="Proxima Nova"/>
                <a:ea typeface="Verdana"/>
              </a:rPr>
              <a:t>With the uncertainty from the input parameter being the average value of the result </a:t>
            </a:r>
          </a:p>
          <a:p>
            <a:r>
              <a:rPr lang="en-US" dirty="0">
                <a:latin typeface="Proxima Nova"/>
                <a:ea typeface="Verdana"/>
              </a:rPr>
              <a:t>What happens if the input parameter is also based on a set of parameters?</a:t>
            </a:r>
          </a:p>
          <a:p>
            <a:endParaRPr lang="en-US">
              <a:latin typeface="Proxima Nova"/>
              <a:ea typeface="Verdana"/>
            </a:endParaRPr>
          </a:p>
          <a:p>
            <a:endParaRPr lang="en-US">
              <a:latin typeface="Proxima Nova"/>
              <a:ea typeface="Verdan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72C775-9339-944C-BB78-4757A30C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E6B50-5DF1-2753-1893-42F34C600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544090C0-6B24-4862-BFE0-4A53FAAC8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437" y="4709633"/>
            <a:ext cx="3810000" cy="752475"/>
          </a:xfrm>
          <a:prstGeom prst="rect">
            <a:avLst/>
          </a:prstGeom>
        </p:spPr>
      </p:pic>
      <p:pic>
        <p:nvPicPr>
          <p:cNvPr id="8" name="Picture 7" descr="A black and white math problem&#10;&#10;AI-generated content may be incorrect.">
            <a:extLst>
              <a:ext uri="{FF2B5EF4-FFF2-40B4-BE49-F238E27FC236}">
                <a16:creationId xmlns:a16="http://schemas.microsoft.com/office/drawing/2014/main" id="{32FBB68E-59DB-F625-3648-AE5096373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079" y="6067706"/>
            <a:ext cx="7920398" cy="13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61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EA474-FFB0-8B0D-0F5D-9CACB0043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34BA-8418-C806-FA33-DCD84035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Uncertainty Analysis - Second Order First Moment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75679-57B5-9DA3-B11F-35B6E698A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7906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If the input parameters are also based on their own variable parameters, use second order method</a:t>
            </a:r>
          </a:p>
          <a:p>
            <a:r>
              <a:rPr lang="en-US">
                <a:latin typeface="Proxima Nova"/>
                <a:ea typeface="Verdana"/>
              </a:rPr>
              <a:t>If the input parameter, X, is a function of Y additional parameters,</a:t>
            </a:r>
            <a:endParaRPr lang="en-US"/>
          </a:p>
          <a:p>
            <a:endParaRPr lang="en-US"/>
          </a:p>
          <a:p>
            <a:r>
              <a:rPr lang="en-US">
                <a:latin typeface="Proxima Nova"/>
                <a:ea typeface="Verdana"/>
              </a:rPr>
              <a:t>The uncertainty contribution from that input parameter can be written as:</a:t>
            </a:r>
            <a:endParaRPr lang="en-US"/>
          </a:p>
          <a:p>
            <a:endParaRPr lang="en-US"/>
          </a:p>
          <a:p>
            <a:endParaRPr lang="en-US">
              <a:latin typeface="Proxima Nova"/>
              <a:ea typeface="Verdana"/>
            </a:endParaRPr>
          </a:p>
          <a:p>
            <a:r>
              <a:rPr lang="en-US">
                <a:latin typeface="Proxima Nova"/>
                <a:ea typeface="Verdana"/>
              </a:rPr>
              <a:t>With partial derivatives calculated as follows: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D115C-FE66-5857-8575-65A251D52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08EA-5C9F-449D-2112-111CE92A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A black and white text&#10;&#10;AI-generated content may be incorrect.">
            <a:extLst>
              <a:ext uri="{FF2B5EF4-FFF2-40B4-BE49-F238E27FC236}">
                <a16:creationId xmlns:a16="http://schemas.microsoft.com/office/drawing/2014/main" id="{4FB40C90-7066-3772-4C9C-A999E95A2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138" y="3378974"/>
            <a:ext cx="3895725" cy="666750"/>
          </a:xfrm>
          <a:prstGeom prst="rect">
            <a:avLst/>
          </a:prstGeom>
        </p:spPr>
      </p:pic>
      <p:pic>
        <p:nvPicPr>
          <p:cNvPr id="10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49B55E2-F75B-3D29-5DE1-31FAE67D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945" y="4804282"/>
            <a:ext cx="8894109" cy="1514075"/>
          </a:xfrm>
          <a:prstGeom prst="rect">
            <a:avLst/>
          </a:prstGeom>
        </p:spPr>
      </p:pic>
      <p:pic>
        <p:nvPicPr>
          <p:cNvPr id="11" name="Picture 10" descr="A mathematical equation with numbers&#10;&#10;AI-generated content may be incorrect.">
            <a:extLst>
              <a:ext uri="{FF2B5EF4-FFF2-40B4-BE49-F238E27FC236}">
                <a16:creationId xmlns:a16="http://schemas.microsoft.com/office/drawing/2014/main" id="{6C8C4613-A731-1495-5C54-BEF68E9E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230" y="6859041"/>
            <a:ext cx="60007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253-FCB9-B2A5-5336-14B21FC59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C694-517A-700E-A81E-8612EEB3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ExCn"/>
                <a:ea typeface="Verdana"/>
              </a:rPr>
              <a:t>Test Case Description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84EE6-3BE7-2265-C72F-0BAFE3EDB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40E0D-6EFB-B4D5-5199-3C57F459B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0813FF1-AC02-3B00-744D-9D906ED3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79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1F071-5529-F30F-CC3C-F837DEC1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1C2B2-B126-AD32-FFDB-E35C0C884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Test Case Description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565C0-B116-A955-2901-1D3D6A59D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6687122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A simple test case was constructed using a generic launch vehicle with a spherically blunted tangent ogive nose cone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C6605-C611-6D45-2E00-E823BB21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9021B-A054-EE7D-6B98-88FDA41C5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39934-20C1-7006-5EAF-E5111F3E3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73" y="5199129"/>
            <a:ext cx="12897890" cy="4143775"/>
          </a:xfrm>
          <a:prstGeom prst="rect">
            <a:avLst/>
          </a:prstGeom>
        </p:spPr>
      </p:pic>
      <p:pic>
        <p:nvPicPr>
          <p:cNvPr id="5" name="Picture 4" descr="A white pen with a shadow&#10;&#10;AI-generated content may be incorrect.">
            <a:extLst>
              <a:ext uri="{FF2B5EF4-FFF2-40B4-BE49-F238E27FC236}">
                <a16:creationId xmlns:a16="http://schemas.microsoft.com/office/drawing/2014/main" id="{2C0675B3-7BB7-52C6-2E2A-8EC45B94B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964" y="691284"/>
            <a:ext cx="57531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76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4B26C-E0E9-896A-F1FF-456B10E56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2A7A-FCC5-2F7A-D2E7-BE9B6F54E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Medium"/>
                <a:ea typeface="Verdana"/>
              </a:rPr>
              <a:t>Mesh 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EA22E-1CD3-68D7-E3B8-930EBD6D2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Five meshes were constructed using </a:t>
            </a:r>
            <a:r>
              <a:rPr lang="en-US" dirty="0" err="1">
                <a:latin typeface="Proxima Nova"/>
                <a:ea typeface="Verdana"/>
              </a:rPr>
              <a:t>Pointwise's</a:t>
            </a:r>
            <a:r>
              <a:rPr lang="en-US" dirty="0">
                <a:latin typeface="Proxima Nova"/>
                <a:ea typeface="Verdana"/>
              </a:rPr>
              <a:t> T-Rex technique </a:t>
            </a:r>
            <a:endParaRPr lang="en-US" dirty="0"/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Source with constant cell spacing was used to control coarseness</a:t>
            </a:r>
            <a:endParaRPr lang="en-US" dirty="0"/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Boundary layer was captured using a first cell spacing of 1E-4 and a growth rate of 1.1</a:t>
            </a:r>
            <a:endParaRPr lang="en-US" dirty="0"/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Ten vehicle lengths were included behind the vehicle to capture wake effects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E74BE-FEC1-96FE-8EF1-57030674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BE5D0-527C-5935-001B-51396D5B7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203E63-A97F-15B0-E50A-EB1D2D7D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57423"/>
              </p:ext>
            </p:extLst>
          </p:nvPr>
        </p:nvGraphicFramePr>
        <p:xfrm>
          <a:off x="2975428" y="4100286"/>
          <a:ext cx="12351957" cy="491921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335900">
                  <a:extLst>
                    <a:ext uri="{9D8B030D-6E8A-4147-A177-3AD203B41FA5}">
                      <a16:colId xmlns:a16="http://schemas.microsoft.com/office/drawing/2014/main" val="491644881"/>
                    </a:ext>
                  </a:extLst>
                </a:gridCol>
                <a:gridCol w="2371293">
                  <a:extLst>
                    <a:ext uri="{9D8B030D-6E8A-4147-A177-3AD203B41FA5}">
                      <a16:colId xmlns:a16="http://schemas.microsoft.com/office/drawing/2014/main" val="2471066810"/>
                    </a:ext>
                  </a:extLst>
                </a:gridCol>
                <a:gridCol w="2371293">
                  <a:extLst>
                    <a:ext uri="{9D8B030D-6E8A-4147-A177-3AD203B41FA5}">
                      <a16:colId xmlns:a16="http://schemas.microsoft.com/office/drawing/2014/main" val="1976587014"/>
                    </a:ext>
                  </a:extLst>
                </a:gridCol>
                <a:gridCol w="2619040">
                  <a:extLst>
                    <a:ext uri="{9D8B030D-6E8A-4147-A177-3AD203B41FA5}">
                      <a16:colId xmlns:a16="http://schemas.microsoft.com/office/drawing/2014/main" val="694587835"/>
                    </a:ext>
                  </a:extLst>
                </a:gridCol>
                <a:gridCol w="2654431">
                  <a:extLst>
                    <a:ext uri="{9D8B030D-6E8A-4147-A177-3AD203B41FA5}">
                      <a16:colId xmlns:a16="http://schemas.microsoft.com/office/drawing/2014/main" val="3625745590"/>
                    </a:ext>
                  </a:extLst>
                </a:gridCol>
              </a:tblGrid>
              <a:tr h="14409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Mesh Number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Source Radius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Source Length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Source Cell Size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Number of Cells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3075552"/>
                  </a:ext>
                </a:extLst>
              </a:tr>
              <a:tr h="6956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5,006,420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6753780"/>
                  </a:ext>
                </a:extLst>
              </a:tr>
              <a:tr h="6956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30,177,456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7370304"/>
                  </a:ext>
                </a:extLst>
              </a:tr>
              <a:tr h="6956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5,663,259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1969793"/>
                  </a:ext>
                </a:extLst>
              </a:tr>
              <a:tr h="6956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5,076,091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7809511"/>
                  </a:ext>
                </a:extLst>
              </a:tr>
              <a:tr h="6956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/>
                        <a:t>41,972,093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9797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02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D5F7-313A-0E3D-3323-6D6FC6B7E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3696-6423-DC02-B8C7-A8CEC092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Medium"/>
                <a:ea typeface="Verdana"/>
              </a:rPr>
              <a:t>Mesh Description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D4148-B1E3-358C-4259-C5473C17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E9683-8946-0C23-C61D-413547378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 descr="A black and white background&#10;&#10;AI-generated content may be incorrect.">
            <a:extLst>
              <a:ext uri="{FF2B5EF4-FFF2-40B4-BE49-F238E27FC236}">
                <a16:creationId xmlns:a16="http://schemas.microsoft.com/office/drawing/2014/main" id="{CD3FE59B-B877-7AA2-37EE-BCECE007B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080" y="5444672"/>
            <a:ext cx="11668125" cy="2590800"/>
          </a:xfrm>
          <a:prstGeom prst="rect">
            <a:avLst/>
          </a:prstGeom>
        </p:spPr>
      </p:pic>
      <p:pic>
        <p:nvPicPr>
          <p:cNvPr id="10" name="Picture 9" descr="A black and white image of a hole in the middle of a white background&#10;&#10;AI-generated content may be incorrect.">
            <a:extLst>
              <a:ext uri="{FF2B5EF4-FFF2-40B4-BE49-F238E27FC236}">
                <a16:creationId xmlns:a16="http://schemas.microsoft.com/office/drawing/2014/main" id="{E0F8D200-7A11-9E31-CA36-09DA630C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517195"/>
            <a:ext cx="3718379" cy="3671208"/>
          </a:xfrm>
          <a:prstGeom prst="rect">
            <a:avLst/>
          </a:prstGeom>
        </p:spPr>
      </p:pic>
      <p:pic>
        <p:nvPicPr>
          <p:cNvPr id="11" name="Picture 10" descr="A black and white image of a rectangular object with a white background&#10;&#10;AI-generated content may be incorrect.">
            <a:extLst>
              <a:ext uri="{FF2B5EF4-FFF2-40B4-BE49-F238E27FC236}">
                <a16:creationId xmlns:a16="http://schemas.microsoft.com/office/drawing/2014/main" id="{83124484-7F0D-425F-BB20-C2DE998C4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544" y="1513340"/>
            <a:ext cx="3765024" cy="3658309"/>
          </a:xfrm>
          <a:prstGeom prst="rect">
            <a:avLst/>
          </a:prstGeom>
        </p:spPr>
      </p:pic>
      <p:pic>
        <p:nvPicPr>
          <p:cNvPr id="12" name="Picture 11" descr="A black and white image of a tunnel&#10;&#10;AI-generated content may be incorrect.">
            <a:extLst>
              <a:ext uri="{FF2B5EF4-FFF2-40B4-BE49-F238E27FC236}">
                <a16:creationId xmlns:a16="http://schemas.microsoft.com/office/drawing/2014/main" id="{0994D498-9F13-604F-3983-A1F889131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736" y="1526721"/>
            <a:ext cx="3728811" cy="3649691"/>
          </a:xfrm>
          <a:prstGeom prst="rect">
            <a:avLst/>
          </a:prstGeom>
        </p:spPr>
      </p:pic>
      <p:pic>
        <p:nvPicPr>
          <p:cNvPr id="13" name="Picture 12" descr="A black and white image of a hole in the middle of a white background&#10;&#10;AI-generated content may be incorrect.">
            <a:extLst>
              <a:ext uri="{FF2B5EF4-FFF2-40B4-BE49-F238E27FC236}">
                <a16:creationId xmlns:a16="http://schemas.microsoft.com/office/drawing/2014/main" id="{5B48EC07-0E1F-B4BE-30C6-6CBF3206F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2912" y="1521959"/>
            <a:ext cx="3885747" cy="3661683"/>
          </a:xfrm>
          <a:prstGeom prst="rect">
            <a:avLst/>
          </a:prstGeom>
        </p:spPr>
      </p:pic>
      <p:pic>
        <p:nvPicPr>
          <p:cNvPr id="14" name="Picture 13" descr="A black and white image of a white oval&#10;&#10;AI-generated content may be incorrect.">
            <a:extLst>
              <a:ext uri="{FF2B5EF4-FFF2-40B4-BE49-F238E27FC236}">
                <a16:creationId xmlns:a16="http://schemas.microsoft.com/office/drawing/2014/main" id="{7EF88027-0D4F-7232-F14F-3ED8468DD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12" y="5440816"/>
            <a:ext cx="3258004" cy="36616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70C64C-C613-1B27-18AF-ACF1F3111C6E}"/>
              </a:ext>
            </a:extLst>
          </p:cNvPr>
          <p:cNvSpPr txBox="1"/>
          <p:nvPr/>
        </p:nvSpPr>
        <p:spPr>
          <a:xfrm>
            <a:off x="9820374" y="8046899"/>
            <a:ext cx="1979351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Mesh 1 Full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ADEE4-0D60-623A-CE73-BAE251B0DB1E}"/>
              </a:ext>
            </a:extLst>
          </p:cNvPr>
          <p:cNvSpPr txBox="1"/>
          <p:nvPr/>
        </p:nvSpPr>
        <p:spPr>
          <a:xfrm>
            <a:off x="1788583" y="1524000"/>
            <a:ext cx="129116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B0520"/>
                </a:solidFill>
                <a:ea typeface="Calibri"/>
                <a:cs typeface="Calibri"/>
              </a:rPr>
              <a:t>Mesh 1</a:t>
            </a:r>
            <a:endParaRPr lang="en-US">
              <a:solidFill>
                <a:srgbClr val="AB0520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2575A-2F05-B609-307F-D6BE21D55B29}"/>
              </a:ext>
            </a:extLst>
          </p:cNvPr>
          <p:cNvSpPr txBox="1"/>
          <p:nvPr/>
        </p:nvSpPr>
        <p:spPr>
          <a:xfrm>
            <a:off x="5958416" y="1513416"/>
            <a:ext cx="129116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B0520"/>
                </a:solidFill>
                <a:ea typeface="Calibri"/>
                <a:cs typeface="Calibri"/>
              </a:rPr>
              <a:t>Mesh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FB4E8-733E-B666-675B-6C08FF6CABC1}"/>
              </a:ext>
            </a:extLst>
          </p:cNvPr>
          <p:cNvSpPr txBox="1"/>
          <p:nvPr/>
        </p:nvSpPr>
        <p:spPr>
          <a:xfrm>
            <a:off x="10159999" y="1524000"/>
            <a:ext cx="129116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B0520"/>
                </a:solidFill>
                <a:ea typeface="Calibri"/>
                <a:cs typeface="Calibri"/>
              </a:rPr>
              <a:t>Mesh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EA38A-32E3-DD38-4B03-892B46C6E95A}"/>
              </a:ext>
            </a:extLst>
          </p:cNvPr>
          <p:cNvSpPr txBox="1"/>
          <p:nvPr/>
        </p:nvSpPr>
        <p:spPr>
          <a:xfrm>
            <a:off x="14435665" y="1513416"/>
            <a:ext cx="129116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B0520"/>
                </a:solidFill>
                <a:ea typeface="Calibri"/>
                <a:cs typeface="Calibri"/>
              </a:rPr>
              <a:t>Mesh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AE4A8F-422D-2589-0750-663D97628BDD}"/>
              </a:ext>
            </a:extLst>
          </p:cNvPr>
          <p:cNvSpPr txBox="1"/>
          <p:nvPr/>
        </p:nvSpPr>
        <p:spPr>
          <a:xfrm>
            <a:off x="1788582" y="5439833"/>
            <a:ext cx="129116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AB0520"/>
                </a:solidFill>
                <a:ea typeface="Calibri"/>
                <a:cs typeface="Calibri"/>
              </a:rPr>
              <a:t>Mesh 5</a:t>
            </a:r>
          </a:p>
        </p:txBody>
      </p:sp>
    </p:spTree>
    <p:extLst>
      <p:ext uri="{BB962C8B-B14F-4D97-AF65-F5344CB8AC3E}">
        <p14:creationId xmlns:p14="http://schemas.microsoft.com/office/powerpoint/2010/main" val="231691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2C751-68AB-FFD1-338F-8DD1CB4CA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5430-CBBC-AB73-03F6-335FC326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Input Parameters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ADF33-1967-50CC-C8F6-1633B5FFC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9637827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Mach 2.0 was chosen as an initial starting point</a:t>
            </a:r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Corresponding altitude of ~30,000 ft</a:t>
            </a:r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1976 Standard Atmosphere was used to calculate freestream pressure and temperature</a:t>
            </a:r>
          </a:p>
          <a:p>
            <a:pPr marL="0" indent="0">
              <a:buClr>
                <a:srgbClr val="AB0520"/>
              </a:buClr>
              <a:buNone/>
            </a:pPr>
            <a:endParaRPr lang="en-US" dirty="0">
              <a:latin typeface="Proxima Nova"/>
              <a:ea typeface="Verdan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C52367-5732-32E2-6AEF-6F4DDB60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3EA3A-2DC3-5D05-32A7-7CAED0ABB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 descr="A graph with black dots and white text&#10;&#10;AI-generated content may be incorrect.">
            <a:extLst>
              <a:ext uri="{FF2B5EF4-FFF2-40B4-BE49-F238E27FC236}">
                <a16:creationId xmlns:a16="http://schemas.microsoft.com/office/drawing/2014/main" id="{D61F2608-CBBE-0651-B966-FDB9DA461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94" y="1315571"/>
            <a:ext cx="7682192" cy="584050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7876D13-71AC-FE74-8029-267342C4696A}"/>
              </a:ext>
            </a:extLst>
          </p:cNvPr>
          <p:cNvCxnSpPr/>
          <p:nvPr/>
        </p:nvCxnSpPr>
        <p:spPr>
          <a:xfrm>
            <a:off x="10947866" y="5153204"/>
            <a:ext cx="796739" cy="6726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6BFEA5-DC50-40E6-37C2-3349D713445A}"/>
              </a:ext>
            </a:extLst>
          </p:cNvPr>
          <p:cNvCxnSpPr/>
          <p:nvPr/>
        </p:nvCxnSpPr>
        <p:spPr>
          <a:xfrm>
            <a:off x="11744875" y="5154873"/>
            <a:ext cx="11365" cy="883527"/>
          </a:xfrm>
          <a:prstGeom prst="straightConnector1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31AC21-D07D-93A5-EB8A-4EBA70365800}"/>
              </a:ext>
            </a:extLst>
          </p:cNvPr>
          <p:cNvSpPr txBox="1"/>
          <p:nvPr/>
        </p:nvSpPr>
        <p:spPr>
          <a:xfrm>
            <a:off x="788221" y="8335802"/>
            <a:ext cx="1672011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[2] </a:t>
            </a:r>
            <a:r>
              <a:rPr lang="en-US" sz="2000">
                <a:ea typeface="+mn-lt"/>
                <a:cs typeface="+mn-lt"/>
              </a:rPr>
              <a:t>Dufrene, A., MacLean, M., Holden, M., Mehta, M., and Seaford, M., “Space Launch System Base Heating Test: Experimental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Operations and Results,” , Jan. 2016. URL </a:t>
            </a:r>
            <a:r>
              <a:rPr lang="en-US" sz="2000" dirty="0">
                <a:ea typeface="+mn-lt"/>
                <a:cs typeface="+mn-lt"/>
                <a:hlinkClick r:id="rId3"/>
              </a:rPr>
              <a:t>https://web.archive.org/web/20190429090136id_/https://ntrs.nasa.gov/archive/nasa/</a:t>
            </a:r>
            <a:r>
              <a:rPr lang="en-US" sz="2000" dirty="0">
                <a:ea typeface="+mn-lt"/>
                <a:cs typeface="+mn-lt"/>
              </a:rPr>
              <a:t>casi.ntrs.nasa.gov/20160001817.pdf.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CABBB3-3608-9365-76C9-6B01044AAF7C}"/>
              </a:ext>
            </a:extLst>
          </p:cNvPr>
          <p:cNvSpPr txBox="1"/>
          <p:nvPr/>
        </p:nvSpPr>
        <p:spPr>
          <a:xfrm>
            <a:off x="12388313" y="7168903"/>
            <a:ext cx="4351673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Image from Defrene et. Al. [2]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0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5E882-CE38-27BD-B651-169D27B17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5A896-0748-A0C4-A1D9-6A8AC93A4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Input Parameters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643E2-4FA8-F7D2-48D3-2D71BC9FF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243568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Proxima Nova"/>
                <a:ea typeface="Verdana"/>
              </a:rPr>
              <a:t>A total of 10 cases were run for each configuration, this gives us a coverage factor of 1.833</a:t>
            </a:r>
          </a:p>
          <a:p>
            <a:r>
              <a:rPr lang="en-US" dirty="0">
                <a:latin typeface="Proxima Nova"/>
                <a:ea typeface="Verdana"/>
              </a:rPr>
              <a:t>Mesh 1, Mach 2.0, with the Shear Stress Transport turbulence model was used as the baseline case for the analysis</a:t>
            </a:r>
          </a:p>
          <a:p>
            <a:r>
              <a:rPr lang="en-US">
                <a:latin typeface="Proxima Nova"/>
                <a:ea typeface="Verdana"/>
              </a:rPr>
              <a:t>The same mesh was used for both turbulence models – possibly introducing more error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This is common practice for many CFD users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79917-4137-D743-3E63-0DC9F445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9F9A0-5199-EBEC-FD85-995063BD2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F68ABF7-71C6-1698-DEA0-7800FCA6BA67}"/>
              </a:ext>
            </a:extLst>
          </p:cNvPr>
          <p:cNvGraphicFramePr>
            <a:graphicFrameLocks noGrp="1"/>
          </p:cNvGraphicFramePr>
          <p:nvPr/>
        </p:nvGraphicFramePr>
        <p:xfrm>
          <a:off x="2201333" y="4106333"/>
          <a:ext cx="13705685" cy="52511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237020">
                  <a:extLst>
                    <a:ext uri="{9D8B030D-6E8A-4147-A177-3AD203B41FA5}">
                      <a16:colId xmlns:a16="http://schemas.microsoft.com/office/drawing/2014/main" val="2951550775"/>
                    </a:ext>
                  </a:extLst>
                </a:gridCol>
                <a:gridCol w="3339775">
                  <a:extLst>
                    <a:ext uri="{9D8B030D-6E8A-4147-A177-3AD203B41FA5}">
                      <a16:colId xmlns:a16="http://schemas.microsoft.com/office/drawing/2014/main" val="469785633"/>
                    </a:ext>
                  </a:extLst>
                </a:gridCol>
                <a:gridCol w="3465806">
                  <a:extLst>
                    <a:ext uri="{9D8B030D-6E8A-4147-A177-3AD203B41FA5}">
                      <a16:colId xmlns:a16="http://schemas.microsoft.com/office/drawing/2014/main" val="144237741"/>
                    </a:ext>
                  </a:extLst>
                </a:gridCol>
                <a:gridCol w="2331542">
                  <a:extLst>
                    <a:ext uri="{9D8B030D-6E8A-4147-A177-3AD203B41FA5}">
                      <a16:colId xmlns:a16="http://schemas.microsoft.com/office/drawing/2014/main" val="2666269170"/>
                    </a:ext>
                  </a:extLst>
                </a:gridCol>
                <a:gridCol w="2331542">
                  <a:extLst>
                    <a:ext uri="{9D8B030D-6E8A-4147-A177-3AD203B41FA5}">
                      <a16:colId xmlns:a16="http://schemas.microsoft.com/office/drawing/2014/main" val="3901232419"/>
                    </a:ext>
                  </a:extLst>
                </a:gridCol>
              </a:tblGrid>
              <a:tr h="38724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Configuration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58233015"/>
                  </a:ext>
                </a:extLst>
              </a:tr>
              <a:tr h="724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Case Number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Parameter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0 Degrees AoA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6 Degrees AoA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590600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Mesh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Mesh 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9513185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Mesh 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4752901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Mesh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442339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Mesh 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7506551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Mesh 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744183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Boundary Condition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Mach - 5%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6456782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Mach +/- 0%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989721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Mach + 5%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0872844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Turbulence Model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Spalart-Allmaras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7930058"/>
                  </a:ext>
                </a:extLst>
              </a:tr>
              <a:tr h="387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>
                          <a:effectLst/>
                        </a:rPr>
                        <a:t>Shear Stress Transport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1626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223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6B724-A1DB-264F-5EF5-26D6878E7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720F-713A-76B6-D41C-C52A37A1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98EF7-A713-AD1E-1621-2132F084FD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A5161-7CDD-916A-9853-38F7F06B6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E26CBB0-FB7B-19E3-56BB-619A2875E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20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EFA63-30EA-303A-BAC1-98741358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F05B-28E7-AD0F-CC7E-72ED945A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63FDB-B51B-8B86-5A74-96B65B52D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The aerodynamic coefficients are output by the CFD solver upon completion 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CL is the lift coefficient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CD is the drag coefficient</a:t>
            </a:r>
            <a:endParaRPr lang="en-US" dirty="0"/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CMX is the rolling moment coefficient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CMY is the pitching moment coefficient</a:t>
            </a:r>
            <a:endParaRPr lang="en-US" dirty="0"/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CMZ is the yawing moment coefficient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0DBA8-7BC5-FDA7-B598-24E6D76BB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3AE26-27E6-8981-BC70-4269B1702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A134141-A474-A88C-0168-5F9A34CE7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671320"/>
              </p:ext>
            </p:extLst>
          </p:nvPr>
        </p:nvGraphicFramePr>
        <p:xfrm>
          <a:off x="486833" y="5513916"/>
          <a:ext cx="8726876" cy="363529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047948">
                  <a:extLst>
                    <a:ext uri="{9D8B030D-6E8A-4147-A177-3AD203B41FA5}">
                      <a16:colId xmlns:a16="http://schemas.microsoft.com/office/drawing/2014/main" val="3280344007"/>
                    </a:ext>
                  </a:extLst>
                </a:gridCol>
                <a:gridCol w="1373174">
                  <a:extLst>
                    <a:ext uri="{9D8B030D-6E8A-4147-A177-3AD203B41FA5}">
                      <a16:colId xmlns:a16="http://schemas.microsoft.com/office/drawing/2014/main" val="345744363"/>
                    </a:ext>
                  </a:extLst>
                </a:gridCol>
                <a:gridCol w="1050959">
                  <a:extLst>
                    <a:ext uri="{9D8B030D-6E8A-4147-A177-3AD203B41FA5}">
                      <a16:colId xmlns:a16="http://schemas.microsoft.com/office/drawing/2014/main" val="538073967"/>
                    </a:ext>
                  </a:extLst>
                </a:gridCol>
                <a:gridCol w="1050959">
                  <a:extLst>
                    <a:ext uri="{9D8B030D-6E8A-4147-A177-3AD203B41FA5}">
                      <a16:colId xmlns:a16="http://schemas.microsoft.com/office/drawing/2014/main" val="1703129883"/>
                    </a:ext>
                  </a:extLst>
                </a:gridCol>
                <a:gridCol w="1050959">
                  <a:extLst>
                    <a:ext uri="{9D8B030D-6E8A-4147-A177-3AD203B41FA5}">
                      <a16:colId xmlns:a16="http://schemas.microsoft.com/office/drawing/2014/main" val="3817300704"/>
                    </a:ext>
                  </a:extLst>
                </a:gridCol>
                <a:gridCol w="1050959">
                  <a:extLst>
                    <a:ext uri="{9D8B030D-6E8A-4147-A177-3AD203B41FA5}">
                      <a16:colId xmlns:a16="http://schemas.microsoft.com/office/drawing/2014/main" val="1631184796"/>
                    </a:ext>
                  </a:extLst>
                </a:gridCol>
                <a:gridCol w="1050959">
                  <a:extLst>
                    <a:ext uri="{9D8B030D-6E8A-4147-A177-3AD203B41FA5}">
                      <a16:colId xmlns:a16="http://schemas.microsoft.com/office/drawing/2014/main" val="2888745715"/>
                    </a:ext>
                  </a:extLst>
                </a:gridCol>
                <a:gridCol w="1050959">
                  <a:extLst>
                    <a:ext uri="{9D8B030D-6E8A-4147-A177-3AD203B41FA5}">
                      <a16:colId xmlns:a16="http://schemas.microsoft.com/office/drawing/2014/main" val="244034990"/>
                    </a:ext>
                  </a:extLst>
                </a:gridCol>
              </a:tblGrid>
              <a:tr h="151554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Mesh 1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Mach - 5%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Mach Baseline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Mach + 5%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391307719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Angle of Attack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0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0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0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1077916"/>
                  </a:ext>
                </a:extLst>
              </a:tr>
              <a:tr h="311085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Spalart-Allmaras 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CL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/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-0.001168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0.054496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353870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CD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0.040206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0.046212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441566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CMx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040505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CMy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0.030040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-1.526265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654230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CMz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0.002632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0.001183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715806"/>
                  </a:ext>
                </a:extLst>
              </a:tr>
              <a:tr h="311085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Shear Stress Transport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CL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0.000428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0.069069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0.000564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0.067977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0.001171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0.066865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0828359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CD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0.043195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0.049761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0.041294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0.047937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0.039244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0.046229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7564740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CMx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8562031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CMy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-0.024661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-2.069780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-0.025681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-2.016400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-0.029003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-1.964558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0793991"/>
                  </a:ext>
                </a:extLst>
              </a:tr>
              <a:tr h="3110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CMz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0.007575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-0.004533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0.005838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-0.005253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-0.000787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-0.005864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226596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198B7AD-29E0-DFE2-7787-A008F079F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365600"/>
              </p:ext>
            </p:extLst>
          </p:nvPr>
        </p:nvGraphicFramePr>
        <p:xfrm>
          <a:off x="9863666" y="4381500"/>
          <a:ext cx="3333782" cy="219760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05664">
                  <a:extLst>
                    <a:ext uri="{9D8B030D-6E8A-4147-A177-3AD203B41FA5}">
                      <a16:colId xmlns:a16="http://schemas.microsoft.com/office/drawing/2014/main" val="2027556181"/>
                    </a:ext>
                  </a:extLst>
                </a:gridCol>
                <a:gridCol w="1055698">
                  <a:extLst>
                    <a:ext uri="{9D8B030D-6E8A-4147-A177-3AD203B41FA5}">
                      <a16:colId xmlns:a16="http://schemas.microsoft.com/office/drawing/2014/main" val="97366827"/>
                    </a:ext>
                  </a:extLst>
                </a:gridCol>
                <a:gridCol w="736210">
                  <a:extLst>
                    <a:ext uri="{9D8B030D-6E8A-4147-A177-3AD203B41FA5}">
                      <a16:colId xmlns:a16="http://schemas.microsoft.com/office/drawing/2014/main" val="3380077669"/>
                    </a:ext>
                  </a:extLst>
                </a:gridCol>
                <a:gridCol w="736210">
                  <a:extLst>
                    <a:ext uri="{9D8B030D-6E8A-4147-A177-3AD203B41FA5}">
                      <a16:colId xmlns:a16="http://schemas.microsoft.com/office/drawing/2014/main" val="215162391"/>
                    </a:ext>
                  </a:extLst>
                </a:gridCol>
              </a:tblGrid>
              <a:tr h="193482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Mesh 2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Mach Baseline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305623741"/>
                  </a:ext>
                </a:extLst>
              </a:tr>
              <a:tr h="386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Angle of Attack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0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1145410"/>
                  </a:ext>
                </a:extLst>
              </a:tr>
              <a:tr h="299896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Shear Stress Transport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CL</a:t>
                      </a:r>
                      <a:endParaRPr lang="en-US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0.000154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0.030719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8747105"/>
                  </a:ext>
                </a:extLst>
              </a:tr>
              <a:tr h="2998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CD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0.037881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0.041893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2551521"/>
                  </a:ext>
                </a:extLst>
              </a:tr>
              <a:tr h="2998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CMx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5241842"/>
                  </a:ext>
                </a:extLst>
              </a:tr>
              <a:tr h="328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CMy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-0.004990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-0.495014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3848881"/>
                  </a:ext>
                </a:extLst>
              </a:tr>
              <a:tr h="328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CMz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-0.002349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-0.000902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01657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BCED8B3-7C16-2072-B124-8CF9B9239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644488"/>
              </p:ext>
            </p:extLst>
          </p:nvPr>
        </p:nvGraphicFramePr>
        <p:xfrm>
          <a:off x="9863666" y="7006167"/>
          <a:ext cx="3337558" cy="213969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700474">
                  <a:extLst>
                    <a:ext uri="{9D8B030D-6E8A-4147-A177-3AD203B41FA5}">
                      <a16:colId xmlns:a16="http://schemas.microsoft.com/office/drawing/2014/main" val="2109524611"/>
                    </a:ext>
                  </a:extLst>
                </a:gridCol>
                <a:gridCol w="1043846">
                  <a:extLst>
                    <a:ext uri="{9D8B030D-6E8A-4147-A177-3AD203B41FA5}">
                      <a16:colId xmlns:a16="http://schemas.microsoft.com/office/drawing/2014/main" val="1091255376"/>
                    </a:ext>
                  </a:extLst>
                </a:gridCol>
                <a:gridCol w="796619">
                  <a:extLst>
                    <a:ext uri="{9D8B030D-6E8A-4147-A177-3AD203B41FA5}">
                      <a16:colId xmlns:a16="http://schemas.microsoft.com/office/drawing/2014/main" val="1844114160"/>
                    </a:ext>
                  </a:extLst>
                </a:gridCol>
                <a:gridCol w="796619">
                  <a:extLst>
                    <a:ext uri="{9D8B030D-6E8A-4147-A177-3AD203B41FA5}">
                      <a16:colId xmlns:a16="http://schemas.microsoft.com/office/drawing/2014/main" val="4267591013"/>
                    </a:ext>
                  </a:extLst>
                </a:gridCol>
              </a:tblGrid>
              <a:tr h="267461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Mesh 4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Mach Baseline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765873071"/>
                  </a:ext>
                </a:extLst>
              </a:tr>
              <a:tr h="534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Angle of Attack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0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7906769"/>
                  </a:ext>
                </a:extLst>
              </a:tr>
              <a:tr h="267461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Shear Stress Transport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CL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0.001522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0.067774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5755756"/>
                  </a:ext>
                </a:extLst>
              </a:tr>
              <a:tr h="26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CD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0.040540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0.048020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5148936"/>
                  </a:ext>
                </a:extLst>
              </a:tr>
              <a:tr h="26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CMx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9056076"/>
                  </a:ext>
                </a:extLst>
              </a:tr>
              <a:tr h="26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CMy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-0.025546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-2.008672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6092379"/>
                  </a:ext>
                </a:extLst>
              </a:tr>
              <a:tr h="267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CMz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-0.004545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-0.002233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1929372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4984FAE-D32C-AF7D-E604-74FC42021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058967"/>
              </p:ext>
            </p:extLst>
          </p:nvPr>
        </p:nvGraphicFramePr>
        <p:xfrm>
          <a:off x="13821833" y="4384887"/>
          <a:ext cx="3337559" cy="224997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06577">
                  <a:extLst>
                    <a:ext uri="{9D8B030D-6E8A-4147-A177-3AD203B41FA5}">
                      <a16:colId xmlns:a16="http://schemas.microsoft.com/office/drawing/2014/main" val="696334736"/>
                    </a:ext>
                  </a:extLst>
                </a:gridCol>
                <a:gridCol w="1056894">
                  <a:extLst>
                    <a:ext uri="{9D8B030D-6E8A-4147-A177-3AD203B41FA5}">
                      <a16:colId xmlns:a16="http://schemas.microsoft.com/office/drawing/2014/main" val="3072535971"/>
                    </a:ext>
                  </a:extLst>
                </a:gridCol>
                <a:gridCol w="737044">
                  <a:extLst>
                    <a:ext uri="{9D8B030D-6E8A-4147-A177-3AD203B41FA5}">
                      <a16:colId xmlns:a16="http://schemas.microsoft.com/office/drawing/2014/main" val="4001159983"/>
                    </a:ext>
                  </a:extLst>
                </a:gridCol>
                <a:gridCol w="737044">
                  <a:extLst>
                    <a:ext uri="{9D8B030D-6E8A-4147-A177-3AD203B41FA5}">
                      <a16:colId xmlns:a16="http://schemas.microsoft.com/office/drawing/2014/main" val="523351773"/>
                    </a:ext>
                  </a:extLst>
                </a:gridCol>
              </a:tblGrid>
              <a:tr h="30136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Mesh 3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Mach Baseline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597058461"/>
                  </a:ext>
                </a:extLst>
              </a:tr>
              <a:tr h="316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Angle of Attack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0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2362358"/>
                  </a:ext>
                </a:extLst>
              </a:tr>
              <a:tr h="301365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Shear Stress Transport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CL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0.001029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0.063555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8430091"/>
                  </a:ext>
                </a:extLst>
              </a:tr>
              <a:tr h="301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CD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0.039892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0.047398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6147489"/>
                  </a:ext>
                </a:extLst>
              </a:tr>
              <a:tr h="301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CMx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9677599"/>
                  </a:ext>
                </a:extLst>
              </a:tr>
              <a:tr h="301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CMy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0.001806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-1.780981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8376758"/>
                  </a:ext>
                </a:extLst>
              </a:tr>
              <a:tr h="316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CMz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-0.004219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-0.002216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68283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26A8E76-875C-5151-679E-247E98FD9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518765"/>
              </p:ext>
            </p:extLst>
          </p:nvPr>
        </p:nvGraphicFramePr>
        <p:xfrm>
          <a:off x="13823950" y="6948170"/>
          <a:ext cx="3337558" cy="224997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700475">
                  <a:extLst>
                    <a:ext uri="{9D8B030D-6E8A-4147-A177-3AD203B41FA5}">
                      <a16:colId xmlns:a16="http://schemas.microsoft.com/office/drawing/2014/main" val="906390781"/>
                    </a:ext>
                  </a:extLst>
                </a:gridCol>
                <a:gridCol w="1043845">
                  <a:extLst>
                    <a:ext uri="{9D8B030D-6E8A-4147-A177-3AD203B41FA5}">
                      <a16:colId xmlns:a16="http://schemas.microsoft.com/office/drawing/2014/main" val="3024771558"/>
                    </a:ext>
                  </a:extLst>
                </a:gridCol>
                <a:gridCol w="796619">
                  <a:extLst>
                    <a:ext uri="{9D8B030D-6E8A-4147-A177-3AD203B41FA5}">
                      <a16:colId xmlns:a16="http://schemas.microsoft.com/office/drawing/2014/main" val="2725578641"/>
                    </a:ext>
                  </a:extLst>
                </a:gridCol>
                <a:gridCol w="796619">
                  <a:extLst>
                    <a:ext uri="{9D8B030D-6E8A-4147-A177-3AD203B41FA5}">
                      <a16:colId xmlns:a16="http://schemas.microsoft.com/office/drawing/2014/main" val="3215862243"/>
                    </a:ext>
                  </a:extLst>
                </a:gridCol>
              </a:tblGrid>
              <a:tr h="301365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Mesh 5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Mach Baseline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4152157474"/>
                  </a:ext>
                </a:extLst>
              </a:tr>
              <a:tr h="316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Angle of Attack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0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6 degrees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707059"/>
                  </a:ext>
                </a:extLst>
              </a:tr>
              <a:tr h="301365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Shear Stress Transport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CL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/>
                        <a:t>-0.000028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0.063930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315806"/>
                  </a:ext>
                </a:extLst>
              </a:tr>
              <a:tr h="301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CD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0.036864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0.039971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6587294"/>
                  </a:ext>
                </a:extLst>
              </a:tr>
              <a:tr h="301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CMx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0.000003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3466346"/>
                  </a:ext>
                </a:extLst>
              </a:tr>
              <a:tr h="3013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CMy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0.001062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0.681614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1854988"/>
                  </a:ext>
                </a:extLst>
              </a:tr>
              <a:tr h="3164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CMz</a:t>
                      </a:r>
                      <a:endParaRPr lang="en-US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-0.000123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effectLst/>
                        </a:rPr>
                        <a:t>0.002436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889294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EA9DD4C-9A15-F5CC-6A78-FCD4A56027BB}"/>
              </a:ext>
            </a:extLst>
          </p:cNvPr>
          <p:cNvSpPr/>
          <p:nvPr/>
        </p:nvSpPr>
        <p:spPr>
          <a:xfrm>
            <a:off x="5000625" y="7581900"/>
            <a:ext cx="2095499" cy="15430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4CDC8-0B1C-DE5A-5FE8-539A924F6FC6}"/>
              </a:ext>
            </a:extLst>
          </p:cNvPr>
          <p:cNvSpPr txBox="1"/>
          <p:nvPr/>
        </p:nvSpPr>
        <p:spPr>
          <a:xfrm>
            <a:off x="7448550" y="6629080"/>
            <a:ext cx="3210644" cy="5078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00000"/>
                </a:solidFill>
                <a:ea typeface="Calibri"/>
                <a:cs typeface="Calibri"/>
              </a:rPr>
              <a:t>Baseline Case Values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5112F1-B84E-E2DB-9375-27E006925474}"/>
              </a:ext>
            </a:extLst>
          </p:cNvPr>
          <p:cNvCxnSpPr/>
          <p:nvPr/>
        </p:nvCxnSpPr>
        <p:spPr>
          <a:xfrm flipH="1">
            <a:off x="7015601" y="7181290"/>
            <a:ext cx="482013" cy="3605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1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A5662-87D8-853F-10D1-6F6364BF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2CD9-C981-79D5-C9A9-0C54EEAE85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>
                <a:latin typeface="Proxima Nova"/>
                <a:ea typeface="Verdana"/>
              </a:rPr>
              <a:t>Motivation and Background</a:t>
            </a:r>
            <a:endParaRPr lang="en-US"/>
          </a:p>
          <a:p>
            <a:pPr marL="742950" indent="-742950">
              <a:buFont typeface="+mj-lt"/>
              <a:buAutoNum type="arabicPeriod"/>
            </a:pPr>
            <a:r>
              <a:rPr lang="en-US" dirty="0">
                <a:latin typeface="Proxima Nova"/>
                <a:ea typeface="Verdana"/>
              </a:rPr>
              <a:t>Uncertainty Quantification Methods</a:t>
            </a:r>
            <a:endParaRPr lang="en-US" dirty="0"/>
          </a:p>
          <a:p>
            <a:pPr marL="742950" indent="-742950">
              <a:buAutoNum type="arabicPeriod"/>
            </a:pPr>
            <a:r>
              <a:rPr lang="en-US">
                <a:latin typeface="Proxima Nova"/>
                <a:ea typeface="Verdana"/>
              </a:rPr>
              <a:t>Uncertainty Analysis</a:t>
            </a:r>
            <a:endParaRPr lang="en-US" dirty="0">
              <a:latin typeface="Proxima Nova"/>
              <a:ea typeface="Verdana"/>
            </a:endParaRPr>
          </a:p>
          <a:p>
            <a:pPr marL="742950" indent="-742950">
              <a:buAutoNum type="arabicPeriod"/>
            </a:pPr>
            <a:r>
              <a:rPr lang="en-US">
                <a:latin typeface="Proxima Nova"/>
                <a:ea typeface="Verdana"/>
              </a:rPr>
              <a:t>Test Case Description</a:t>
            </a:r>
            <a:endParaRPr lang="en-US" dirty="0">
              <a:latin typeface="Proxima Nova"/>
              <a:ea typeface="Verdana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/>
              <a:t>Results</a:t>
            </a:r>
          </a:p>
          <a:p>
            <a:pPr marL="742950" indent="-742950">
              <a:buFont typeface="+mj-lt"/>
              <a:buAutoNum type="arabicPeriod"/>
            </a:pPr>
            <a:r>
              <a:rPr lang="en-US">
                <a:latin typeface="Proxima Nova"/>
                <a:ea typeface="Verdana"/>
              </a:rPr>
              <a:t>Future Work</a:t>
            </a:r>
            <a:endParaRPr lang="en-US"/>
          </a:p>
          <a:p>
            <a:pPr marL="742950" indent="-742950">
              <a:buFont typeface="+mj-lt"/>
              <a:buAutoNum type="arabicPeriod"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09F2E-8B6D-244B-720A-31C934BA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078A8-CE2B-5586-FA65-8B86801E5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blue pencil with a rainbow of lines on an orange background&#10;&#10;AI-generated content may be incorrect.">
            <a:extLst>
              <a:ext uri="{FF2B5EF4-FFF2-40B4-BE49-F238E27FC236}">
                <a16:creationId xmlns:a16="http://schemas.microsoft.com/office/drawing/2014/main" id="{2995AEC4-CDA2-33AF-EF06-56025299D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815" y="862462"/>
            <a:ext cx="807720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60A4F-2C38-C506-52D1-BCC74A70C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A8BC-61CF-1EDF-3435-C5E061FD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9B9AF-D9C8-8924-1373-858B18D3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Uncertainty was calculated using the equations presented previously and is presented as a raw value and as a percentage of the baseline value for each coefficient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BB8C5-9727-FB7B-FD57-83AD0304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A93CE-1A06-BF84-913E-1B84F46FF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E0AB5E-8E94-68FC-49C1-2935CCC2C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05637"/>
              </p:ext>
            </p:extLst>
          </p:nvPr>
        </p:nvGraphicFramePr>
        <p:xfrm>
          <a:off x="2772833" y="4169833"/>
          <a:ext cx="4830273" cy="330270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610091">
                  <a:extLst>
                    <a:ext uri="{9D8B030D-6E8A-4147-A177-3AD203B41FA5}">
                      <a16:colId xmlns:a16="http://schemas.microsoft.com/office/drawing/2014/main" val="1923166464"/>
                    </a:ext>
                  </a:extLst>
                </a:gridCol>
                <a:gridCol w="1610091">
                  <a:extLst>
                    <a:ext uri="{9D8B030D-6E8A-4147-A177-3AD203B41FA5}">
                      <a16:colId xmlns:a16="http://schemas.microsoft.com/office/drawing/2014/main" val="1490627467"/>
                    </a:ext>
                  </a:extLst>
                </a:gridCol>
                <a:gridCol w="1610091">
                  <a:extLst>
                    <a:ext uri="{9D8B030D-6E8A-4147-A177-3AD203B41FA5}">
                      <a16:colId xmlns:a16="http://schemas.microsoft.com/office/drawing/2014/main" val="4020016453"/>
                    </a:ext>
                  </a:extLst>
                </a:gridCol>
              </a:tblGrid>
              <a:tr h="47181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Total Uncertainty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976894876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 degrees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6 degrees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7426042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CL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2.75E-06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1.82E-04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1425472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CD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4.16E-06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3.97E-06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6125687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CMx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9.17E-13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9.17E-13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6585125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CMy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2.85E-03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5.05E+00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9689821"/>
                  </a:ext>
                </a:extLst>
              </a:tr>
              <a:tr h="471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CMz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6.81E-05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3.80E-05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549500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7499EB0-1290-44A1-11D8-74CD57EDB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678776"/>
              </p:ext>
            </p:extLst>
          </p:nvPr>
        </p:nvGraphicFramePr>
        <p:xfrm>
          <a:off x="10191751" y="4174067"/>
          <a:ext cx="4828029" cy="330097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1609343">
                  <a:extLst>
                    <a:ext uri="{9D8B030D-6E8A-4147-A177-3AD203B41FA5}">
                      <a16:colId xmlns:a16="http://schemas.microsoft.com/office/drawing/2014/main" val="1535218146"/>
                    </a:ext>
                  </a:extLst>
                </a:gridCol>
                <a:gridCol w="1609343">
                  <a:extLst>
                    <a:ext uri="{9D8B030D-6E8A-4147-A177-3AD203B41FA5}">
                      <a16:colId xmlns:a16="http://schemas.microsoft.com/office/drawing/2014/main" val="3877636208"/>
                    </a:ext>
                  </a:extLst>
                </a:gridCol>
                <a:gridCol w="1609343">
                  <a:extLst>
                    <a:ext uri="{9D8B030D-6E8A-4147-A177-3AD203B41FA5}">
                      <a16:colId xmlns:a16="http://schemas.microsoft.com/office/drawing/2014/main" val="1555486925"/>
                    </a:ext>
                  </a:extLst>
                </a:gridCol>
              </a:tblGrid>
              <a:tr h="468224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Normalized Uncertainty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4262069025"/>
                  </a:ext>
                </a:extLst>
              </a:tr>
              <a:tr h="4682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 degrees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6 degrees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5813409"/>
                  </a:ext>
                </a:extLst>
              </a:tr>
              <a:tr h="4682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CL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0.49%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0.27%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3188265"/>
                  </a:ext>
                </a:extLst>
              </a:tr>
              <a:tr h="4682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CD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0.01%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0.01%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857360"/>
                  </a:ext>
                </a:extLst>
              </a:tr>
              <a:tr h="4682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CMx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0.00%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0.00%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5151490"/>
                  </a:ext>
                </a:extLst>
              </a:tr>
              <a:tr h="4682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CMy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11.08%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250.58%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9784038"/>
                  </a:ext>
                </a:extLst>
              </a:tr>
              <a:tr h="4916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CMz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1.17%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effectLst/>
                        </a:rPr>
                        <a:t>0.72%</a:t>
                      </a:r>
                      <a:endParaRPr lang="en-US" sz="2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8536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814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DCDC1-21B6-E010-5F25-616EB738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1A5CC-4FCE-7FDB-525E-A4B9A7F62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54386-C565-07D1-4E97-F28DCE7C6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The contribution from each input parameter was calculated from the total uncertainty and is presented as a percentage of the total uncertainty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CEA78-4DA5-43FD-3AEB-1B9B83EDA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E6172-8E98-A95F-9B2B-BC7D71EB2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B6D913-0A10-A909-D167-D61555F66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750" y="2911366"/>
            <a:ext cx="4709584" cy="294247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94C346A-A9FD-58D1-F9E3-E4ED5D9B2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583" y="2911366"/>
            <a:ext cx="4709584" cy="294247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EFCD0F0-D179-DBB9-636D-C67D15D24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46417" y="2909012"/>
            <a:ext cx="4762500" cy="29471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24F8A42-5F22-59B5-EF71-A3EE3F0C4B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51250" y="6135363"/>
            <a:ext cx="4762500" cy="29503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639CD6-FFE3-F5CF-D575-B51ED831C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86333" y="6132833"/>
            <a:ext cx="4741334" cy="2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73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431A3-6F7F-09DE-1455-5C3F218A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3A16-E94F-87A4-8B60-B176FC79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9516-16BE-7D42-B3B4-6734A0FD1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6° configuration: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CDDE0-F49B-FE85-FD6F-2F5AC359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8FA8A-315D-3FA5-912F-FE469CC2A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2B4A021-0946-9297-A565-F4AF39739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6668" y="2907446"/>
            <a:ext cx="4764025" cy="29481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8D3DE9C-EA04-BCBE-3141-BEB2C75C9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583" y="2906483"/>
            <a:ext cx="4764025" cy="29500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3BCC9B2-AF58-1D7D-AD2B-9FB945045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0750" y="2909012"/>
            <a:ext cx="4764025" cy="294497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F1EF40A-B77F-4111-B7A6-C98379A3F2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39583" y="6105178"/>
            <a:ext cx="4764025" cy="294497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A17B544-FC1F-AFA4-9DDB-35E847824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8167" y="6102649"/>
            <a:ext cx="4764025" cy="29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86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1B5FB-049B-679E-35A7-FE754E123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2842-340C-1B2B-E6CF-5511217D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CFD Wrapper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5C26D-7AF0-68A1-FA4B-E7F1075C5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7959" cy="7685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A preliminary wrapper was programmed in python to work with SU2</a:t>
            </a:r>
            <a:endParaRPr lang="en-US" dirty="0"/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Two scripts:</a:t>
            </a:r>
            <a:endParaRPr lang="en-US" dirty="0"/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r>
              <a:rPr lang="en-US">
                <a:latin typeface="Proxima Nova"/>
                <a:ea typeface="Verdana"/>
              </a:rPr>
              <a:t>First script takes in a configuration file for SU2 and a slurm file for the HPC</a:t>
            </a:r>
            <a:endParaRPr lang="en-US" dirty="0"/>
          </a:p>
          <a:p>
            <a:pPr lvl="3">
              <a:buClr>
                <a:srgbClr val="0C234B"/>
              </a:buClr>
              <a:buFont typeface="Proxima Nova" panose="02000506030000020004" pitchFamily="50" charset="0"/>
              <a:buChar char="•"/>
            </a:pPr>
            <a:r>
              <a:rPr lang="en-US">
                <a:latin typeface="Proxima Nova"/>
                <a:ea typeface="Verdana"/>
              </a:rPr>
              <a:t>Generates dataset and submits to HPC automatically</a:t>
            </a:r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r>
              <a:rPr lang="en-US">
                <a:latin typeface="Proxima Nova"/>
                <a:ea typeface="Verdana"/>
              </a:rPr>
              <a:t>Second script calculates uncertainties and outputs values in tabular format and charts as shown previously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47A1E-2C62-F776-A385-6F9DDC1F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3B498-75A9-90D0-9C00-E91D728AA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AB409-2A31-0ECD-D891-ACC7E418F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454" y="5722802"/>
            <a:ext cx="2864624" cy="2179874"/>
          </a:xfrm>
          <a:prstGeom prst="rect">
            <a:avLst/>
          </a:prstGeom>
        </p:spPr>
      </p:pic>
      <p:pic>
        <p:nvPicPr>
          <p:cNvPr id="5" name="Picture 4" descr="A graph with a red and white rectangle&#10;&#10;AI-generated content may be incorrect.">
            <a:extLst>
              <a:ext uri="{FF2B5EF4-FFF2-40B4-BE49-F238E27FC236}">
                <a16:creationId xmlns:a16="http://schemas.microsoft.com/office/drawing/2014/main" id="{F19B6A05-CF08-9D97-D12A-83E0E2EC4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48" y="5730808"/>
            <a:ext cx="2864624" cy="2179874"/>
          </a:xfrm>
          <a:prstGeom prst="rect">
            <a:avLst/>
          </a:prstGeom>
        </p:spPr>
      </p:pic>
      <p:pic>
        <p:nvPicPr>
          <p:cNvPr id="8" name="Picture 7" descr="A graph with a red and white rectangle&#10;&#10;AI-generated content may be incorrect.">
            <a:extLst>
              <a:ext uri="{FF2B5EF4-FFF2-40B4-BE49-F238E27FC236}">
                <a16:creationId xmlns:a16="http://schemas.microsoft.com/office/drawing/2014/main" id="{5E505028-323B-3471-EF40-F527AFC82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554" y="5729208"/>
            <a:ext cx="2855019" cy="2170269"/>
          </a:xfrm>
          <a:prstGeom prst="rect">
            <a:avLst/>
          </a:prstGeom>
        </p:spPr>
      </p:pic>
      <p:pic>
        <p:nvPicPr>
          <p:cNvPr id="9" name="Picture 8" descr="A graph with a red and white rectangle&#10;&#10;AI-generated content may be incorrect.">
            <a:extLst>
              <a:ext uri="{FF2B5EF4-FFF2-40B4-BE49-F238E27FC236}">
                <a16:creationId xmlns:a16="http://schemas.microsoft.com/office/drawing/2014/main" id="{D51348FE-7DE1-48D2-D081-3A7A64A74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651" y="5727605"/>
            <a:ext cx="2864624" cy="2179413"/>
          </a:xfrm>
          <a:prstGeom prst="rect">
            <a:avLst/>
          </a:prstGeom>
        </p:spPr>
      </p:pic>
      <p:pic>
        <p:nvPicPr>
          <p:cNvPr id="10" name="Picture 9" descr="A blue rectangular bar graph&#10;&#10;AI-generated content may be incorrect.">
            <a:extLst>
              <a:ext uri="{FF2B5EF4-FFF2-40B4-BE49-F238E27FC236}">
                <a16:creationId xmlns:a16="http://schemas.microsoft.com/office/drawing/2014/main" id="{6AF4F926-1F5A-B5DE-FA71-4A734C83A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5958" y="5726005"/>
            <a:ext cx="2874229" cy="21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58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E2FD9-14E3-F8C5-4D9C-E391C566C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E850-6DDF-8015-0E96-011463C82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Directions and 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85826-C5F6-CCB9-7F3B-094321F29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828D-5806-97B1-5998-88B805A48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E3218F24-D7A5-A9BB-040B-A43E51D5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35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77E0D-B9AD-3360-4C9F-A0E2E8697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F2A8-35ED-C97A-C27E-5B55A9FF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 anchor="ctr">
            <a:normAutofit/>
          </a:bodyPr>
          <a:lstStyle/>
          <a:p>
            <a:r>
              <a:rPr lang="en-US">
                <a:latin typeface="Proxima Nova Medium"/>
                <a:ea typeface="Verdana"/>
              </a:rPr>
              <a:t>Conclusions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1032E6-B289-3B78-4538-B0A58B02C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365514" cy="75969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Proxima Nova"/>
                <a:ea typeface="Verdana"/>
              </a:rPr>
              <a:t>Created a framework to calculate uncertainty in aerodynamic coefficients without the use of experimental data </a:t>
            </a:r>
            <a:endParaRPr lang="en-US" dirty="0"/>
          </a:p>
          <a:p>
            <a:r>
              <a:rPr lang="en-US" dirty="0">
                <a:latin typeface="Proxima Nova"/>
                <a:ea typeface="Verdana"/>
              </a:rPr>
              <a:t>Each input parameter contributed to the total uncertainty in some capacity</a:t>
            </a:r>
            <a:endParaRPr lang="en-US" dirty="0"/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The highest uncertainty was seen in the pitching moment coefficient at 6° angle of attack</a:t>
            </a:r>
          </a:p>
          <a:p>
            <a:pPr lvl="1"/>
            <a:r>
              <a:rPr lang="en-US" dirty="0">
                <a:latin typeface="Proxima Nova"/>
                <a:ea typeface="Verdana"/>
              </a:rPr>
              <a:t>Contribution was almost entirely from the mesh component</a:t>
            </a:r>
          </a:p>
          <a:p>
            <a:pPr lvl="2">
              <a:buClr>
                <a:srgbClr val="0C234B"/>
              </a:buClr>
              <a:buFont typeface="Wingdings" panose="020B0604020202020204" pitchFamily="34" charset="0"/>
              <a:buChar char="§"/>
            </a:pPr>
            <a:r>
              <a:rPr lang="en-US" dirty="0">
                <a:latin typeface="Proxima Nova"/>
                <a:ea typeface="Verdana"/>
              </a:rPr>
              <a:t>Meshing is important and it will be worthwhile to spend more time getting higher quality meshes in the future</a:t>
            </a:r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The contributions were different for the different configurations </a:t>
            </a:r>
            <a:endParaRPr lang="en-US" dirty="0"/>
          </a:p>
          <a:p>
            <a:pPr>
              <a:buClr>
                <a:srgbClr val="AB0520"/>
              </a:buClr>
            </a:pPr>
            <a:endParaRPr lang="en-US" dirty="0"/>
          </a:p>
          <a:p>
            <a:pPr>
              <a:buClr>
                <a:srgbClr val="AB0520"/>
              </a:buClr>
            </a:pPr>
            <a:endParaRPr lang="en-US"/>
          </a:p>
          <a:p>
            <a:pPr lvl="1">
              <a:buClr>
                <a:srgbClr val="0C234B"/>
              </a:buClr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22A6F5-C1B1-7652-23EA-5C7CDB37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B6E3D-5279-4551-063C-2AF55A567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03632D-26CE-49EE-BAA8-4802F8F64901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3" name="Picture 2" descr="A rocket on a launch pad&#10;&#10;AI-generated content may be incorrect.">
            <a:extLst>
              <a:ext uri="{FF2B5EF4-FFF2-40B4-BE49-F238E27FC236}">
                <a16:creationId xmlns:a16="http://schemas.microsoft.com/office/drawing/2014/main" id="{C03455AB-EDF5-4A84-8937-07717645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792" y="1025071"/>
            <a:ext cx="5854699" cy="7384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F1F81-275A-F688-CEAD-5621BB8457D7}"/>
              </a:ext>
            </a:extLst>
          </p:cNvPr>
          <p:cNvSpPr txBox="1"/>
          <p:nvPr/>
        </p:nvSpPr>
        <p:spPr>
          <a:xfrm>
            <a:off x="11957636" y="8403021"/>
            <a:ext cx="2776258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Image from NASA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60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1BAE-0610-7A13-AD22-EDC9A4F7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 anchor="ctr">
            <a:normAutofit/>
          </a:bodyPr>
          <a:lstStyle/>
          <a:p>
            <a:r>
              <a:rPr lang="en-US">
                <a:latin typeface="Proxima Nova Medium"/>
                <a:ea typeface="Verdana"/>
              </a:rPr>
              <a:t>Future Work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1861E22-CBB5-40DA-00CC-5C868124E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16750537" cy="7596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Proxima Nova"/>
                <a:ea typeface="Verdana"/>
              </a:rPr>
              <a:t>Create structured meshes for future test cases</a:t>
            </a:r>
          </a:p>
          <a:p>
            <a:pPr>
              <a:buClr>
                <a:srgbClr val="AB0520"/>
              </a:buClr>
            </a:pPr>
            <a:r>
              <a:rPr lang="en-US">
                <a:latin typeface="Proxima Nova"/>
                <a:ea typeface="Verdana"/>
              </a:rPr>
              <a:t>Develop the wrapper to include more input parameters</a:t>
            </a:r>
            <a:endParaRPr lang="en-US" dirty="0">
              <a:latin typeface="Proxima Nova"/>
              <a:ea typeface="Verdana"/>
            </a:endParaRPr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Validate methodology against models where experimental data exists</a:t>
            </a:r>
            <a:endParaRPr lang="en-US"/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Include numerical uncertainty in final value</a:t>
            </a:r>
            <a:endParaRPr lang="en-US" dirty="0"/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Expand the input parameters to include others such as: </a:t>
            </a:r>
            <a:endParaRPr lang="en-US" dirty="0"/>
          </a:p>
          <a:p>
            <a:pPr lvl="1"/>
            <a:r>
              <a:rPr lang="en-US" dirty="0">
                <a:latin typeface="Proxima Nova"/>
                <a:ea typeface="Verdana"/>
              </a:rPr>
              <a:t>Wall functions – on/off</a:t>
            </a:r>
            <a:endParaRPr lang="en-US" dirty="0"/>
          </a:p>
          <a:p>
            <a:pPr lvl="1">
              <a:buClr>
                <a:srgbClr val="0C234B"/>
              </a:buClr>
            </a:pPr>
            <a:r>
              <a:rPr lang="en-US" dirty="0">
                <a:latin typeface="Proxima Nova"/>
                <a:ea typeface="Verdana"/>
              </a:rPr>
              <a:t>Surface roughness</a:t>
            </a:r>
            <a:endParaRPr lang="en-US" dirty="0"/>
          </a:p>
          <a:p>
            <a:pPr lvl="1">
              <a:buClr>
                <a:srgbClr val="0C234B"/>
              </a:buClr>
            </a:pPr>
            <a:r>
              <a:rPr lang="en-US" dirty="0">
                <a:latin typeface="Proxima Nova"/>
                <a:ea typeface="Verdana"/>
              </a:rPr>
              <a:t>Additional boundary conditions – altitude, freestream pressure and temperature</a:t>
            </a:r>
            <a:endParaRPr lang="en-US" dirty="0"/>
          </a:p>
          <a:p>
            <a:pPr>
              <a:buClr>
                <a:srgbClr val="AB0520"/>
              </a:buClr>
              <a:buFont typeface="Proxima Nova" panose="020B0604020202020204" pitchFamily="34" charset="0"/>
            </a:pPr>
            <a:r>
              <a:rPr lang="en-US" dirty="0">
                <a:latin typeface="Proxima Nova"/>
                <a:ea typeface="Verdana"/>
              </a:rPr>
              <a:t>Expand the output quantities of interest to include </a:t>
            </a:r>
            <a:r>
              <a:rPr lang="en-US" dirty="0" err="1">
                <a:latin typeface="Proxima Nova"/>
                <a:ea typeface="Verdana"/>
              </a:rPr>
              <a:t>lineloads</a:t>
            </a:r>
            <a:r>
              <a:rPr lang="en-US" dirty="0">
                <a:latin typeface="Proxima Nova"/>
                <a:ea typeface="Verdana"/>
              </a:rPr>
              <a:t> </a:t>
            </a:r>
            <a:endParaRPr lang="en-US" dirty="0"/>
          </a:p>
          <a:p>
            <a:pPr lvl="1"/>
            <a:r>
              <a:rPr lang="en-US" dirty="0">
                <a:latin typeface="Proxima Nova"/>
                <a:ea typeface="Verdana"/>
              </a:rPr>
              <a:t>Primary quantity of interest in launch vehicle tests</a:t>
            </a:r>
            <a:endParaRPr lang="en-US" dirty="0"/>
          </a:p>
          <a:p>
            <a:pPr marL="685800" lvl="1" indent="0">
              <a:buClr>
                <a:srgbClr val="0C234B"/>
              </a:buClr>
              <a:buNone/>
            </a:pPr>
            <a:endParaRPr lang="en-US" dirty="0"/>
          </a:p>
          <a:p>
            <a:pPr>
              <a:buClr>
                <a:srgbClr val="AB0520"/>
              </a:buClr>
            </a:pPr>
            <a:endParaRPr lang="en-US" dirty="0"/>
          </a:p>
          <a:p>
            <a:pPr lvl="1">
              <a:buClr>
                <a:srgbClr val="0C234B"/>
              </a:buClr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71E0D-879B-23DD-BB6E-A796672A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3EF76-D272-4CE1-7F08-C9271877B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03632D-26CE-49EE-BAA8-4802F8F6490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76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F61C9-425A-F69D-84CF-F510638DA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324C-2E81-3DE3-38A9-DB4BE4BF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21" y="547688"/>
            <a:ext cx="16747959" cy="965315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Proxima Nova Medium"/>
                <a:ea typeface="Verdana"/>
              </a:rPr>
              <a:t>Acknowledgements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363924-464C-B4D0-EB9C-B10931F37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021" y="1668545"/>
            <a:ext cx="8332252" cy="7596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This work is supported by the NASA Launch Services Program via the Expendable Launch Vehicle Integrated Support (ELVIS) 3 contract, operated by </a:t>
            </a:r>
            <a:r>
              <a:rPr lang="en-US" dirty="0" err="1">
                <a:latin typeface="Proxima Nova"/>
                <a:ea typeface="Verdana"/>
              </a:rPr>
              <a:t>a.i.</a:t>
            </a:r>
            <a:r>
              <a:rPr lang="en-US" dirty="0">
                <a:latin typeface="Proxima Nova"/>
                <a:ea typeface="Verdana"/>
              </a:rPr>
              <a:t> solutions inc. </a:t>
            </a:r>
            <a:endParaRPr lang="en-US" dirty="0"/>
          </a:p>
          <a:p>
            <a:r>
              <a:rPr lang="en-US" dirty="0">
                <a:latin typeface="Proxima Nova"/>
                <a:ea typeface="Verdana"/>
              </a:rPr>
              <a:t>Thank you to Paul Schallhorn, Michael Harris, Michael Elmore, and Scott Clark</a:t>
            </a:r>
            <a:endParaRPr lang="en-US" dirty="0"/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This research was supported in part through computational resources and services provided by the University of Arizona's Research Data Center (RDC)</a:t>
            </a:r>
            <a:endParaRPr lang="en-US" dirty="0"/>
          </a:p>
          <a:p>
            <a:pPr marL="685800" lvl="1" indent="0">
              <a:buClr>
                <a:srgbClr val="0C234B"/>
              </a:buClr>
              <a:buNone/>
            </a:pPr>
            <a:endParaRPr lang="en-US" dirty="0"/>
          </a:p>
          <a:p>
            <a:pPr>
              <a:buClr>
                <a:srgbClr val="AB0520"/>
              </a:buClr>
            </a:pPr>
            <a:endParaRPr lang="en-US" dirty="0"/>
          </a:p>
          <a:p>
            <a:pPr lvl="1">
              <a:buClr>
                <a:srgbClr val="0C234B"/>
              </a:buClr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3025E-4522-69A1-503D-92ABE6CE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71AE2-536C-5CE4-4002-A4C676A6C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916269" y="9534525"/>
            <a:ext cx="1151046" cy="54768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C03632D-26CE-49EE-BAA8-4802F8F64901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pic>
        <p:nvPicPr>
          <p:cNvPr id="3" name="Picture 2" descr="A building with a sign on the side&#10;&#10;AI-generated content may be incorrect.">
            <a:extLst>
              <a:ext uri="{FF2B5EF4-FFF2-40B4-BE49-F238E27FC236}">
                <a16:creationId xmlns:a16="http://schemas.microsoft.com/office/drawing/2014/main" id="{9A2ACF41-3301-55BD-3CC6-E3CD5CE19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505856"/>
            <a:ext cx="9162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93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A2D63-AE38-9D6B-61BF-30C57920D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9FF31-92B0-F4B8-521E-ADCDC2C3C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ExCn"/>
                <a:ea typeface="Verdana"/>
              </a:rPr>
              <a:t>Questions/discussion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8CDAA-500B-543B-B254-D930DC3E4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Proxima Nova"/>
                <a:ea typeface="Verdana"/>
              </a:rPr>
              <a:t>chanl.arizona.edu</a:t>
            </a:r>
          </a:p>
          <a:p>
            <a:r>
              <a:rPr lang="en-US" b="1" dirty="0">
                <a:latin typeface="Proxima Nova"/>
                <a:ea typeface="Verdana"/>
              </a:rPr>
              <a:t>stockdaleavery@arizona.edu</a:t>
            </a:r>
          </a:p>
          <a:p>
            <a:r>
              <a:rPr lang="en-US" dirty="0">
                <a:latin typeface="Proxima Nova"/>
                <a:ea typeface="Verdana"/>
              </a:rPr>
              <a:t>Hanquist@arizona.edu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DF809-B5B1-FC66-6094-5C28A256C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B7AFFDE-0B93-C1FF-F2B9-445A6619E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315" y="7536204"/>
            <a:ext cx="1645993" cy="1672757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617DE2B-A229-0C78-ABD5-7CA55AD1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pic>
        <p:nvPicPr>
          <p:cNvPr id="1026" name="Picture 2" descr="Times Higher Ed, Research.com rank U of A among top 25 US public  universities | University of Arizona News">
            <a:extLst>
              <a:ext uri="{FF2B5EF4-FFF2-40B4-BE49-F238E27FC236}">
                <a16:creationId xmlns:a16="http://schemas.microsoft.com/office/drawing/2014/main" id="{FF4C6C51-80EE-1F0D-E7B7-1E455F00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07" y="895655"/>
            <a:ext cx="9723783" cy="50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86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D148C-8E57-356C-1632-9CFC6D021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1056-4E09-6C16-04E0-1FA05CCF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A3A71-E845-F5F2-3576-A77DA94A6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EB5D8-B9C1-962D-C679-6CA414D55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B6713DC-D356-3318-479C-ABE6B640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2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B8BF-279C-55E3-39C6-2E66CA614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893F-1EB6-1800-C80C-0EF97412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and 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0CA05-5EC9-F526-7B86-0A5448D0C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F2F70-181A-6517-A999-AEF9D1ACC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C002053-D76F-7914-05E5-00DC67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6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63EAA-EC02-17D9-8FFD-F92C6572F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17A8-7C41-C11D-3463-7912E8E46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Motivation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18C3-E273-20F5-6F63-646F00B48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8376543" cy="75985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latin typeface="Proxima Nova"/>
                <a:ea typeface="Verdana"/>
              </a:rPr>
              <a:t>Launch vehicles face various harsh conditions throughout the takeoff sequence and often carry delicate and costly payloads</a:t>
            </a:r>
          </a:p>
          <a:p>
            <a:r>
              <a:rPr lang="en-US">
                <a:latin typeface="Proxima Nova"/>
                <a:ea typeface="Verdana"/>
              </a:rPr>
              <a:t>Ground tests provide valuable information but are often expensive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>
                <a:latin typeface="Proxima Nova"/>
                <a:ea typeface="Verdana"/>
              </a:rPr>
              <a:t>Difficult to test the entire launch sequence – data points must be carefully chosen</a:t>
            </a:r>
          </a:p>
          <a:p>
            <a:r>
              <a:rPr lang="en-US">
                <a:latin typeface="Proxima Nova"/>
                <a:ea typeface="Verdana"/>
              </a:rPr>
              <a:t>Computational fluid dynamics (CFD) is used to supplement these ground tests and provide preliminary information </a:t>
            </a:r>
          </a:p>
          <a:p>
            <a:r>
              <a:rPr lang="en-US">
                <a:latin typeface="Proxima Nova"/>
                <a:ea typeface="Verdana"/>
              </a:rPr>
              <a:t>As with any measurement, CFD comes with inherent uncertainty</a:t>
            </a:r>
          </a:p>
          <a:p>
            <a:r>
              <a:rPr lang="en-US">
                <a:latin typeface="Proxima Nova"/>
                <a:ea typeface="Verdana"/>
              </a:rPr>
              <a:t>This work introduces a methodology for quantifying the uncertainty in CFD of launch vehicles without the existence of experimental data</a:t>
            </a:r>
          </a:p>
          <a:p>
            <a:endParaRPr lang="en-US">
              <a:latin typeface="Proxima Nova"/>
              <a:ea typeface="Verdan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2C6FE-7036-54FC-3257-94C18B98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CF6E9-D371-C72B-08F4-6D768502B5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A rocket launching at night&#10;&#10;AI-generated content may be incorrect.">
            <a:extLst>
              <a:ext uri="{FF2B5EF4-FFF2-40B4-BE49-F238E27FC236}">
                <a16:creationId xmlns:a16="http://schemas.microsoft.com/office/drawing/2014/main" id="{9DB37E42-C956-AE56-C480-767FC6646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372" y="208643"/>
            <a:ext cx="6284685" cy="8109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F44116-2B6C-834C-1452-81FF69EED86B}"/>
              </a:ext>
            </a:extLst>
          </p:cNvPr>
          <p:cNvSpPr txBox="1"/>
          <p:nvPr/>
        </p:nvSpPr>
        <p:spPr>
          <a:xfrm>
            <a:off x="12081868" y="8313255"/>
            <a:ext cx="2679615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Image from NASA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06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42118-3330-559B-E6BE-420DC8050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0182-71D0-4C74-2FC0-66C9A10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ExCn"/>
                <a:ea typeface="Verdana"/>
              </a:rPr>
              <a:t>Uncertainty Quantification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A58C0-18BE-AC31-EC25-6ECC55A6F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4077-70F0-0E72-C648-1C6B4F1F6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51539EAF-D4CB-86F9-1CCA-69756686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7114" y="9534537"/>
            <a:ext cx="10813772" cy="547688"/>
          </a:xfrm>
        </p:spPr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48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ED4B2-36BD-7BAC-C0D6-E7744B261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A76BA-28C8-2370-6C60-55BB63B7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Uncertainty Quantification Methods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2AD4A-6833-4E17-37ED-17C38B279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16743157" cy="75985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latin typeface="Proxima Nova"/>
                <a:ea typeface="Verdana"/>
              </a:rPr>
              <a:t>Methods for calculating uncertainty can be broken down into a few categories: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Non-probabilistic methods – interval analysis, sensitivity derivatives, fuzzy logic</a:t>
            </a:r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r>
              <a:rPr lang="en-US" dirty="0">
                <a:latin typeface="Proxima Nova"/>
                <a:ea typeface="Verdana"/>
              </a:rPr>
              <a:t>Great for small problems, easily implemented</a:t>
            </a:r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r>
              <a:rPr lang="en-US" dirty="0">
                <a:latin typeface="Proxima Nova"/>
                <a:ea typeface="Verdana"/>
              </a:rPr>
              <a:t>Not good for large problems, do not provide enough accuracy for aerospace applications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Probabilistic methods – statistical or non-statistical methods</a:t>
            </a:r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r>
              <a:rPr lang="en-US" dirty="0">
                <a:latin typeface="Proxima Nova"/>
                <a:ea typeface="Verdana"/>
              </a:rPr>
              <a:t>Monte Carlo methods – any method that utilizes sequences of random numbers to perform the simulation</a:t>
            </a:r>
          </a:p>
          <a:p>
            <a:pPr lvl="3">
              <a:buClr>
                <a:srgbClr val="0C234B"/>
              </a:buClr>
              <a:buFont typeface="Proxima Nova" panose="02000506030000020004" pitchFamily="50" charset="0"/>
              <a:buChar char="•"/>
            </a:pPr>
            <a:r>
              <a:rPr lang="en-US" dirty="0">
                <a:latin typeface="Proxima Nova"/>
                <a:ea typeface="Verdana"/>
              </a:rPr>
              <a:t>Converges to the exact solution as the number of samples goes to infinity</a:t>
            </a:r>
          </a:p>
          <a:p>
            <a:pPr lvl="3">
              <a:buClr>
                <a:srgbClr val="0C234B"/>
              </a:buClr>
              <a:buFont typeface="Proxima Nova" panose="02000506030000020004" pitchFamily="50" charset="0"/>
              <a:buChar char="•"/>
            </a:pPr>
            <a:r>
              <a:rPr lang="en-US" dirty="0">
                <a:latin typeface="Proxima Nova"/>
                <a:ea typeface="Verdana"/>
              </a:rPr>
              <a:t>Computationally expensive, slow convergence</a:t>
            </a:r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r>
              <a:rPr lang="en-US" dirty="0">
                <a:latin typeface="Proxima Nova"/>
                <a:ea typeface="Verdana"/>
              </a:rPr>
              <a:t>Moment methods – Taylor series expansion</a:t>
            </a:r>
          </a:p>
          <a:p>
            <a:pPr lvl="3">
              <a:buClr>
                <a:srgbClr val="0C234B"/>
              </a:buClr>
              <a:buFont typeface="Proxima Nova" panose="02000506030000020004" pitchFamily="50" charset="0"/>
              <a:buChar char="•"/>
            </a:pPr>
            <a:r>
              <a:rPr lang="en-US" dirty="0">
                <a:latin typeface="Proxima Nova"/>
                <a:ea typeface="Verdana"/>
              </a:rPr>
              <a:t>Easily expanded to multiple input parameters, not computationally expensive</a:t>
            </a:r>
          </a:p>
          <a:p>
            <a:pPr lvl="3">
              <a:buClr>
                <a:srgbClr val="0C234B"/>
              </a:buClr>
              <a:buFont typeface="Proxima Nova" panose="02000506030000020004" pitchFamily="50" charset="0"/>
              <a:buChar char="•"/>
            </a:pPr>
            <a:r>
              <a:rPr lang="en-US" dirty="0">
                <a:latin typeface="Proxima Nova"/>
                <a:ea typeface="Verdana"/>
              </a:rPr>
              <a:t>Assumes the mean takes the form of a normal distribution</a:t>
            </a:r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r>
              <a:rPr lang="en-US" dirty="0">
                <a:latin typeface="Proxima Nova"/>
                <a:ea typeface="Verdana"/>
              </a:rPr>
              <a:t>Stochastic differential equation methods – add stochastic variables to the deterministic equations</a:t>
            </a:r>
          </a:p>
          <a:p>
            <a:pPr lvl="3">
              <a:buClr>
                <a:srgbClr val="0C234B"/>
              </a:buClr>
              <a:buFont typeface="Proxima Nova" panose="02000506030000020004" pitchFamily="50" charset="0"/>
              <a:buChar char="•"/>
            </a:pPr>
            <a:r>
              <a:rPr lang="en-US" dirty="0">
                <a:latin typeface="Proxima Nova"/>
                <a:ea typeface="Verdana"/>
              </a:rPr>
              <a:t>Can provide more information about higher moments, less computationally expensive than Monte Carlo methods</a:t>
            </a:r>
          </a:p>
          <a:p>
            <a:pPr lvl="3">
              <a:buClr>
                <a:srgbClr val="0C234B"/>
              </a:buClr>
            </a:pPr>
            <a:r>
              <a:rPr lang="en-US" dirty="0">
                <a:latin typeface="Proxima Nova"/>
                <a:ea typeface="Verdana"/>
              </a:rPr>
              <a:t>Mainly used for structural mechanics problems</a:t>
            </a:r>
          </a:p>
          <a:p>
            <a:pPr>
              <a:buClr>
                <a:srgbClr val="AB0520"/>
              </a:buClr>
            </a:pPr>
            <a:r>
              <a:rPr lang="en-US" dirty="0">
                <a:latin typeface="Proxima Nova"/>
                <a:ea typeface="Verdana"/>
              </a:rPr>
              <a:t>For this work, we are using moment methods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First moment is the mean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Second moment is the variance</a:t>
            </a:r>
          </a:p>
          <a:p>
            <a:pPr lvl="2">
              <a:buClr>
                <a:srgbClr val="0C234B"/>
              </a:buClr>
              <a:buFont typeface="Wingdings" panose="02000506030000020004" pitchFamily="50" charset="0"/>
              <a:buChar char="§"/>
            </a:pPr>
            <a:endParaRPr lang="en-US" dirty="0">
              <a:latin typeface="Proxima Nova"/>
              <a:ea typeface="Verdan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3C547-6624-6682-76C9-67428361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DAF1C-D800-5AB4-2C2F-F8E27FFEC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50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EB3D9-F373-1714-8AF1-C71918F96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9118-6841-8419-7EBC-5D283A6DF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roxima Nova Medium"/>
                <a:ea typeface="Verdana"/>
              </a:rPr>
              <a:t>Uncertainty Quantification Methods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67C68-BCCF-E4A6-0425-152A6B0EB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800366-EFFC-7C31-50F0-7BDD07B4A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302" y="1906488"/>
            <a:ext cx="17883980" cy="72467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10958-5593-85CB-AE02-1948D6DD5F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6" name="Picture 15" descr="A red circle with text&#10;&#10;AI-generated content may be incorrect.">
            <a:extLst>
              <a:ext uri="{FF2B5EF4-FFF2-40B4-BE49-F238E27FC236}">
                <a16:creationId xmlns:a16="http://schemas.microsoft.com/office/drawing/2014/main" id="{79A2778C-B5C7-625B-5F13-BDECC2055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973" y="1979618"/>
            <a:ext cx="5698237" cy="6973260"/>
          </a:xfrm>
          <a:prstGeom prst="rect">
            <a:avLst/>
          </a:prstGeom>
        </p:spPr>
      </p:pic>
      <p:pic>
        <p:nvPicPr>
          <p:cNvPr id="3" name="Picture 2" descr="A diagram of a process&#10;&#10;AI-generated content may be incorrect.">
            <a:extLst>
              <a:ext uri="{FF2B5EF4-FFF2-40B4-BE49-F238E27FC236}">
                <a16:creationId xmlns:a16="http://schemas.microsoft.com/office/drawing/2014/main" id="{98E6BD10-66BE-D6A3-3022-6277A055D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804" y="1902355"/>
            <a:ext cx="7779808" cy="7053792"/>
          </a:xfrm>
          <a:prstGeom prst="rect">
            <a:avLst/>
          </a:prstGeom>
        </p:spPr>
      </p:pic>
      <p:pic>
        <p:nvPicPr>
          <p:cNvPr id="17" name="Picture 16" descr="A black rectangular object with red border&#10;&#10;AI-generated content may be incorrect.">
            <a:extLst>
              <a:ext uri="{FF2B5EF4-FFF2-40B4-BE49-F238E27FC236}">
                <a16:creationId xmlns:a16="http://schemas.microsoft.com/office/drawing/2014/main" id="{82F20209-647B-BF8D-6A05-04CEF396A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394" y="1969033"/>
            <a:ext cx="7828834" cy="697326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F48B68C-C86C-FE7D-1094-C6AD087DA394}"/>
              </a:ext>
            </a:extLst>
          </p:cNvPr>
          <p:cNvSpPr/>
          <p:nvPr/>
        </p:nvSpPr>
        <p:spPr>
          <a:xfrm>
            <a:off x="3026299" y="3876077"/>
            <a:ext cx="1541342" cy="1340883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C21FF63E-7592-0EC5-C063-349D4998A290}"/>
              </a:ext>
            </a:extLst>
          </p:cNvPr>
          <p:cNvSpPr/>
          <p:nvPr/>
        </p:nvSpPr>
        <p:spPr>
          <a:xfrm>
            <a:off x="4265705" y="5037578"/>
            <a:ext cx="867833" cy="783166"/>
          </a:xfrm>
          <a:prstGeom prst="mathPlus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15DAF7-D606-73F3-93B4-3040E9806193}"/>
              </a:ext>
            </a:extLst>
          </p:cNvPr>
          <p:cNvSpPr/>
          <p:nvPr/>
        </p:nvSpPr>
        <p:spPr>
          <a:xfrm>
            <a:off x="4822619" y="3872341"/>
            <a:ext cx="1562509" cy="1344617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2E30D-866F-93BE-8A59-164146683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0B91F-F68F-1242-AB98-EE4D17E9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Adapting the Method of Moments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D0964-3DB5-D2A1-9909-C3CA3DE3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8871825" cy="75985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Proxima Nova"/>
                <a:ea typeface="Verdana"/>
              </a:rPr>
              <a:t>First order first moment and second order first moment methods involve using a Taylor series expansion about the mean value of a dataset </a:t>
            </a:r>
          </a:p>
          <a:p>
            <a:r>
              <a:rPr lang="en-US">
                <a:latin typeface="Proxima Nova"/>
                <a:ea typeface="Verdana"/>
              </a:rPr>
              <a:t>In order to avoid the assumption that the probability distribution is a normal distribution, a coverage factor is introduced which comes from Student's t-distribution 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sz="3600">
                <a:latin typeface="Proxima Nova"/>
                <a:ea typeface="Verdana"/>
              </a:rPr>
              <a:t>This is often used in experimental uncertainty calculations in which limited data is present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sz="3600">
                <a:latin typeface="Proxima Nova"/>
                <a:ea typeface="Verdana"/>
              </a:rPr>
              <a:t>The coverage factor is based on the number of simulations completed for each configuration</a:t>
            </a:r>
            <a:endParaRPr lang="en-US" sz="36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DBD73-FA18-32A2-7223-10F390F43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96A22-EA1D-DCEF-1C34-B8BBA073F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1090EAD2-4236-8ADF-AE74-A44D0E232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072" y="2618774"/>
            <a:ext cx="8739068" cy="50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2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E8518-5DFA-1C53-9665-2BC9067BB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A642-CF5F-0858-0E90-F2C616C5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roxima Nova Medium"/>
                <a:ea typeface="Verdana"/>
              </a:rPr>
              <a:t>Adapting Other Methodologies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BF5F9-A34A-7E44-16EE-0642981D7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1666875"/>
            <a:ext cx="8871825" cy="75985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Proxima Nova"/>
                <a:ea typeface="Verdana"/>
              </a:rPr>
              <a:t>Using methodology developed by Coleman and Steele for experimental approaches on uncertainty quantification</a:t>
            </a:r>
          </a:p>
          <a:p>
            <a:r>
              <a:rPr lang="en-US" dirty="0">
                <a:latin typeface="Proxima Nova"/>
                <a:ea typeface="Verdana"/>
              </a:rPr>
              <a:t>Using methodology developed by Groves </a:t>
            </a:r>
            <a:r>
              <a:rPr lang="en-US">
                <a:latin typeface="Proxima Nova"/>
                <a:ea typeface="Verdana"/>
              </a:rPr>
              <a:t>for computational fluid dynamics on internal flows</a:t>
            </a:r>
            <a:endParaRPr lang="en-US" dirty="0">
              <a:latin typeface="Proxima Nova"/>
              <a:ea typeface="Verdana"/>
            </a:endParaRP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Payload fairing spacecraft environmental </a:t>
            </a:r>
            <a:r>
              <a:rPr lang="en-US">
                <a:latin typeface="Proxima Nova"/>
                <a:ea typeface="Verdana"/>
              </a:rPr>
              <a:t>control systems</a:t>
            </a:r>
          </a:p>
          <a:p>
            <a:pPr lvl="1">
              <a:buClr>
                <a:srgbClr val="0C234B"/>
              </a:buClr>
              <a:buFont typeface="Courier New" panose="02000506030000020004" pitchFamily="50" charset="0"/>
              <a:buChar char="o"/>
            </a:pPr>
            <a:r>
              <a:rPr lang="en-US" dirty="0">
                <a:latin typeface="Proxima Nova"/>
                <a:ea typeface="Verdana"/>
              </a:rPr>
              <a:t>Low speed, incompressible flows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A7989-1D73-9A9C-AF55-7EA0FCA91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Proxima Nova"/>
                <a:ea typeface="Verdana"/>
              </a:rPr>
              <a:t>TFAWS 2025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7DB7A-4FDA-0BD6-8C1E-2F8FE9386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03632D-26CE-49EE-BAA8-4802F8F6490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7F30F398-04BB-E72E-AE7C-8EE69160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694" y="2573565"/>
            <a:ext cx="8670471" cy="3761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4CF32D-F7B6-B8A0-DF8F-F446D62A5F72}"/>
              </a:ext>
            </a:extLst>
          </p:cNvPr>
          <p:cNvSpPr txBox="1"/>
          <p:nvPr/>
        </p:nvSpPr>
        <p:spPr>
          <a:xfrm>
            <a:off x="11703560" y="6324488"/>
            <a:ext cx="4485821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Image from Groves et. Al. [1]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980373-7E12-7875-BBF2-F7A5190984EF}"/>
              </a:ext>
            </a:extLst>
          </p:cNvPr>
          <p:cNvSpPr txBox="1"/>
          <p:nvPr/>
        </p:nvSpPr>
        <p:spPr>
          <a:xfrm>
            <a:off x="922734" y="8260527"/>
            <a:ext cx="164773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[1] </a:t>
            </a:r>
            <a:r>
              <a:rPr lang="en-US" sz="2000">
                <a:ea typeface="+mn-lt"/>
                <a:cs typeface="+mn-lt"/>
              </a:rPr>
              <a:t>Groves, C. E., Ilie, M., and Schallhorn, P., “Computational Fluid Dynamics Uncertainty Analysis for Payload Fairing Spacecraft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Environmental Control Systems,” 52nd Aerospace Sciences Meeting, AIAA Paper 2014-0440, National Harbor, Maryland,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 dirty="0">
                <a:ea typeface="+mn-lt"/>
                <a:cs typeface="+mn-lt"/>
              </a:rPr>
              <a:t>2014. https://doi.org/10.2514/6.2014-0440.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1227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C234B"/>
      </a:dk1>
      <a:lt1>
        <a:srgbClr val="FFFFFF"/>
      </a:lt1>
      <a:dk2>
        <a:srgbClr val="AB0520"/>
      </a:dk2>
      <a:lt2>
        <a:srgbClr val="E2E9EB"/>
      </a:lt2>
      <a:accent1>
        <a:srgbClr val="F4EDE5"/>
      </a:accent1>
      <a:accent2>
        <a:srgbClr val="70B865"/>
      </a:accent2>
      <a:accent3>
        <a:srgbClr val="007D84"/>
      </a:accent3>
      <a:accent4>
        <a:srgbClr val="9EABAE"/>
      </a:accent4>
      <a:accent5>
        <a:srgbClr val="A95C42"/>
      </a:accent5>
      <a:accent6>
        <a:srgbClr val="000000"/>
      </a:accent6>
      <a:hlink>
        <a:srgbClr val="007D84"/>
      </a:hlink>
      <a:folHlink>
        <a:srgbClr val="70B86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ARCH.potx" id="{935BA8D2-792B-470B-ABB5-932683BF3BAC}" vid="{5FB2044F-C2FF-44C5-A898-C0FB97785B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e9d568e-e1da-4310-bce2-dc504b807d54" xsi:nil="true"/>
    <lcf76f155ced4ddcb4097134ff3c332f xmlns="b5ece72e-490b-4b44-9ae0-0402d242ce6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855505D8A4B84F8FC964BA676CB950" ma:contentTypeVersion="14" ma:contentTypeDescription="Create a new document." ma:contentTypeScope="" ma:versionID="aa9cc5b0bd48bfdcd98e9a8d444e3ed6">
  <xsd:schema xmlns:xsd="http://www.w3.org/2001/XMLSchema" xmlns:xs="http://www.w3.org/2001/XMLSchema" xmlns:p="http://schemas.microsoft.com/office/2006/metadata/properties" xmlns:ns2="b5ece72e-490b-4b44-9ae0-0402d242ce60" xmlns:ns3="be9d568e-e1da-4310-bce2-dc504b807d54" targetNamespace="http://schemas.microsoft.com/office/2006/metadata/properties" ma:root="true" ma:fieldsID="f89f6d0368d2869e475fe1ab31586a7a" ns2:_="" ns3:_="">
    <xsd:import namespace="b5ece72e-490b-4b44-9ae0-0402d242ce60"/>
    <xsd:import namespace="be9d568e-e1da-4310-bce2-dc504b807d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ce72e-490b-4b44-9ae0-0402d242ce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9d568e-e1da-4310-bce2-dc504b807d5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a895742-248d-4f70-8a75-477e84135aa8}" ma:internalName="TaxCatchAll" ma:showField="CatchAllData" ma:web="be9d568e-e1da-4310-bce2-dc504b807d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017465-CF6C-4005-A50F-EDF12B2D23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0FD208-11F5-4D82-8662-FC05589A90B9}">
  <ds:schemaRefs>
    <ds:schemaRef ds:uri="b5ece72e-490b-4b44-9ae0-0402d242ce60"/>
    <ds:schemaRef ds:uri="be9d568e-e1da-4310-bce2-dc504b807d5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E1B966-B039-4594-9600-58BC6B4A7C0E}">
  <ds:schemaRefs>
    <ds:schemaRef ds:uri="b5ece72e-490b-4b44-9ae0-0402d242ce60"/>
    <ds:schemaRef ds:uri="be9d568e-e1da-4310-bce2-dc504b807d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UA_ARCH_v2</Template>
  <Application>Microsoft Office PowerPoint</Application>
  <PresentationFormat>Custom</PresentationFormat>
  <Slides>29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Formulation of an Uncertainty Analysis Methodology for Computational Fluid Dynamics of External Flows over Launch Vehicles</vt:lpstr>
      <vt:lpstr>Overview</vt:lpstr>
      <vt:lpstr>Motivation and Background</vt:lpstr>
      <vt:lpstr>Motivation</vt:lpstr>
      <vt:lpstr>Uncertainty Quantification</vt:lpstr>
      <vt:lpstr>Uncertainty Quantification Methods</vt:lpstr>
      <vt:lpstr>Uncertainty Quantification Methods</vt:lpstr>
      <vt:lpstr>Adapting the Method of Moments</vt:lpstr>
      <vt:lpstr>Adapting Other Methodologies</vt:lpstr>
      <vt:lpstr>Uncertainty Analysis - First Order First Moment</vt:lpstr>
      <vt:lpstr>Uncertainty Analysis - Second Order First Moment</vt:lpstr>
      <vt:lpstr>Test Case Description</vt:lpstr>
      <vt:lpstr>Test Case Description</vt:lpstr>
      <vt:lpstr>Mesh Description</vt:lpstr>
      <vt:lpstr>Mesh Description</vt:lpstr>
      <vt:lpstr>Input Parameters</vt:lpstr>
      <vt:lpstr>Input Parameters</vt:lpstr>
      <vt:lpstr>Results</vt:lpstr>
      <vt:lpstr>Results</vt:lpstr>
      <vt:lpstr>Results</vt:lpstr>
      <vt:lpstr>Results</vt:lpstr>
      <vt:lpstr>Results</vt:lpstr>
      <vt:lpstr>CFD Wrapper</vt:lpstr>
      <vt:lpstr>Future Directions and Conclusions</vt:lpstr>
      <vt:lpstr>Conclusions</vt:lpstr>
      <vt:lpstr>Future Work</vt:lpstr>
      <vt:lpstr>Acknowledgements</vt:lpstr>
      <vt:lpstr>Questions/discussion</vt:lpstr>
      <vt:lpstr>Backup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Craig, Alex - (sacraig)</dc:creator>
  <cp:revision>952</cp:revision>
  <dcterms:created xsi:type="dcterms:W3CDTF">2024-07-08T16:59:44Z</dcterms:created>
  <dcterms:modified xsi:type="dcterms:W3CDTF">2025-07-31T01:50:13Z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0x01010089855505D8A4B84F8FC964BA676CB950</vt:lpwstr>
  </property>
  <property fmtid="{D5CDD505-2E9C-101B-9397-08002B2CF9AE}" pid="3" name="MediaServiceImageTags">
    <vt:lpwstr/>
  </property>
</Properties>
</file>