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3767" r:id="rId5"/>
  </p:sldMasterIdLst>
  <p:notesMasterIdLst>
    <p:notesMasterId r:id="rId28"/>
  </p:notesMasterIdLst>
  <p:handoutMasterIdLst>
    <p:handoutMasterId r:id="rId29"/>
  </p:handoutMasterIdLst>
  <p:sldIdLst>
    <p:sldId id="278" r:id="rId6"/>
    <p:sldId id="2147475368" r:id="rId7"/>
    <p:sldId id="2147475369" r:id="rId8"/>
    <p:sldId id="2147475371" r:id="rId9"/>
    <p:sldId id="2147475374" r:id="rId10"/>
    <p:sldId id="2147475361" r:id="rId11"/>
    <p:sldId id="2147475359" r:id="rId12"/>
    <p:sldId id="2147475387" r:id="rId13"/>
    <p:sldId id="2147475389" r:id="rId14"/>
    <p:sldId id="2147475372" r:id="rId15"/>
    <p:sldId id="2147475366" r:id="rId16"/>
    <p:sldId id="2147475381" r:id="rId17"/>
    <p:sldId id="2147475384" r:id="rId18"/>
    <p:sldId id="2147475386" r:id="rId19"/>
    <p:sldId id="2147475385" r:id="rId20"/>
    <p:sldId id="2147475392" r:id="rId21"/>
    <p:sldId id="2147475393" r:id="rId22"/>
    <p:sldId id="2147475390" r:id="rId23"/>
    <p:sldId id="2147475367" r:id="rId24"/>
    <p:sldId id="2147475378" r:id="rId25"/>
    <p:sldId id="2147475379" r:id="rId26"/>
    <p:sldId id="2147475394" r:id="rId27"/>
  </p:sldIdLst>
  <p:sldSz cx="12192000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5442B4-804C-ADFD-F768-582B66B435CD}" name="Gilligan, Ryan P. (GRC-LTF0)" initials="G(" userId="S::rgilliga@ndc.nasa.gov::fa511eb3-9f8d-4fa1-b2cd-89a5c1c047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605"/>
    <a:srgbClr val="800000"/>
    <a:srgbClr val="000083"/>
    <a:srgbClr val="0075C9"/>
    <a:srgbClr val="E00005"/>
    <a:srgbClr val="0060BC"/>
    <a:srgbClr val="333399"/>
    <a:srgbClr val="2B2B82"/>
    <a:srgbClr val="B0B3F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BA7C7F-30AF-4A6C-871C-379FF25864EB}" v="3" dt="2025-08-06T10:16:20.876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456"/>
      </p:cViewPr>
      <p:guideLst>
        <p:guide orient="horz" pos="2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mood Alqefl" userId="a91b07ca-ce51-434f-9a32-b0c28dc0aa31" providerId="ADAL" clId="{48BA7C7F-30AF-4A6C-871C-379FF25864EB}"/>
    <pc:docChg chg="custSel addSld delSld modSld">
      <pc:chgData name="Mahmood Alqefl" userId="a91b07ca-ce51-434f-9a32-b0c28dc0aa31" providerId="ADAL" clId="{48BA7C7F-30AF-4A6C-871C-379FF25864EB}" dt="2025-08-06T10:17:46.785" v="30" actId="1035"/>
      <pc:docMkLst>
        <pc:docMk/>
      </pc:docMkLst>
      <pc:sldChg chg="add del">
        <pc:chgData name="Mahmood Alqefl" userId="a91b07ca-ce51-434f-9a32-b0c28dc0aa31" providerId="ADAL" clId="{48BA7C7F-30AF-4A6C-871C-379FF25864EB}" dt="2025-08-06T10:11:17.181" v="2" actId="47"/>
        <pc:sldMkLst>
          <pc:docMk/>
          <pc:sldMk cId="3181627331" sldId="937"/>
        </pc:sldMkLst>
      </pc:sldChg>
      <pc:sldChg chg="addSp delSp modSp mod">
        <pc:chgData name="Mahmood Alqefl" userId="a91b07ca-ce51-434f-9a32-b0c28dc0aa31" providerId="ADAL" clId="{48BA7C7F-30AF-4A6C-871C-379FF25864EB}" dt="2025-08-06T10:17:46.785" v="30" actId="1035"/>
        <pc:sldMkLst>
          <pc:docMk/>
          <pc:sldMk cId="2228727917" sldId="2147475393"/>
        </pc:sldMkLst>
        <pc:spChg chg="mod">
          <ac:chgData name="Mahmood Alqefl" userId="a91b07ca-ce51-434f-9a32-b0c28dc0aa31" providerId="ADAL" clId="{48BA7C7F-30AF-4A6C-871C-379FF25864EB}" dt="2025-08-06T10:17:46.785" v="30" actId="1035"/>
          <ac:spMkLst>
            <pc:docMk/>
            <pc:sldMk cId="2228727917" sldId="2147475393"/>
            <ac:spMk id="10" creationId="{50038584-4871-2F49-E4FE-47293D5B38D0}"/>
          </ac:spMkLst>
        </pc:spChg>
        <pc:spChg chg="mod ord">
          <ac:chgData name="Mahmood Alqefl" userId="a91b07ca-ce51-434f-9a32-b0c28dc0aa31" providerId="ADAL" clId="{48BA7C7F-30AF-4A6C-871C-379FF25864EB}" dt="2025-08-06T10:17:29.090" v="24" actId="1076"/>
          <ac:spMkLst>
            <pc:docMk/>
            <pc:sldMk cId="2228727917" sldId="2147475393"/>
            <ac:spMk id="11" creationId="{8AE75817-CF35-914E-D899-A6DD70BA7AD4}"/>
          </ac:spMkLst>
        </pc:spChg>
        <pc:spChg chg="mod">
          <ac:chgData name="Mahmood Alqefl" userId="a91b07ca-ce51-434f-9a32-b0c28dc0aa31" providerId="ADAL" clId="{48BA7C7F-30AF-4A6C-871C-379FF25864EB}" dt="2025-08-06T10:17:09.750" v="20" actId="1036"/>
          <ac:spMkLst>
            <pc:docMk/>
            <pc:sldMk cId="2228727917" sldId="2147475393"/>
            <ac:spMk id="15" creationId="{561681C6-4E9D-1D43-3AF7-B18C1F5F78A0}"/>
          </ac:spMkLst>
        </pc:spChg>
        <pc:picChg chg="add mod ord">
          <ac:chgData name="Mahmood Alqefl" userId="a91b07ca-ce51-434f-9a32-b0c28dc0aa31" providerId="ADAL" clId="{48BA7C7F-30AF-4A6C-871C-379FF25864EB}" dt="2025-08-06T10:17:04.762" v="18" actId="1076"/>
          <ac:picMkLst>
            <pc:docMk/>
            <pc:sldMk cId="2228727917" sldId="2147475393"/>
            <ac:picMk id="17" creationId="{E74CD889-F206-0EB9-8F7D-45A775B55502}"/>
          </ac:picMkLst>
        </pc:picChg>
        <pc:picChg chg="del">
          <ac:chgData name="Mahmood Alqefl" userId="a91b07ca-ce51-434f-9a32-b0c28dc0aa31" providerId="ADAL" clId="{48BA7C7F-30AF-4A6C-871C-379FF25864EB}" dt="2025-08-06T10:16:28.084" v="14" actId="478"/>
          <ac:picMkLst>
            <pc:docMk/>
            <pc:sldMk cId="2228727917" sldId="2147475393"/>
            <ac:picMk id="48" creationId="{15222492-73BA-F19A-6436-E0BD0932B3C8}"/>
          </ac:picMkLst>
        </pc:picChg>
      </pc:sldChg>
      <pc:sldChg chg="modSp add mod">
        <pc:chgData name="Mahmood Alqefl" userId="a91b07ca-ce51-434f-9a32-b0c28dc0aa31" providerId="ADAL" clId="{48BA7C7F-30AF-4A6C-871C-379FF25864EB}" dt="2025-08-06T10:12:59.621" v="9" actId="1076"/>
        <pc:sldMkLst>
          <pc:docMk/>
          <pc:sldMk cId="2194855870" sldId="2147475394"/>
        </pc:sldMkLst>
        <pc:spChg chg="mod">
          <ac:chgData name="Mahmood Alqefl" userId="a91b07ca-ce51-434f-9a32-b0c28dc0aa31" providerId="ADAL" clId="{48BA7C7F-30AF-4A6C-871C-379FF25864EB}" dt="2025-08-06T10:12:59.621" v="9" actId="1076"/>
          <ac:spMkLst>
            <pc:docMk/>
            <pc:sldMk cId="2194855870" sldId="2147475394"/>
            <ac:spMk id="2" creationId="{20EF58C8-3572-0016-9557-0F473B27B422}"/>
          </ac:spMkLst>
        </pc:spChg>
      </pc:sldChg>
      <pc:sldMasterChg chg="delSldLayout">
        <pc:chgData name="Mahmood Alqefl" userId="a91b07ca-ce51-434f-9a32-b0c28dc0aa31" providerId="ADAL" clId="{48BA7C7F-30AF-4A6C-871C-379FF25864EB}" dt="2025-08-06T10:11:17.181" v="2" actId="47"/>
        <pc:sldMasterMkLst>
          <pc:docMk/>
          <pc:sldMasterMk cId="0" sldId="2147483648"/>
        </pc:sldMasterMkLst>
        <pc:sldLayoutChg chg="del">
          <pc:chgData name="Mahmood Alqefl" userId="a91b07ca-ce51-434f-9a32-b0c28dc0aa31" providerId="ADAL" clId="{48BA7C7F-30AF-4A6C-871C-379FF25864EB}" dt="2025-08-06T10:11:17.181" v="2" actId="47"/>
          <pc:sldLayoutMkLst>
            <pc:docMk/>
            <pc:sldMasterMk cId="0" sldId="2147483648"/>
            <pc:sldLayoutMk cId="880034768" sldId="214748376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19138"/>
            <a:ext cx="6391275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792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2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64CC28-7C81-4F68-BC75-A2067196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0658E1A-83A6-4D43-8BAC-8CC650DFB1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- grey - 1 column">
  <p:cSld name="Text - grey - 1 column">
    <p:bg>
      <p:bgPr>
        <a:solidFill>
          <a:schemeClr val="accent6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p5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5" name="Google Shape;4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48801" y="444517"/>
            <a:ext cx="1684900" cy="159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46;p5"/>
          <p:cNvCxnSpPr/>
          <p:nvPr/>
        </p:nvCxnSpPr>
        <p:spPr>
          <a:xfrm>
            <a:off x="99739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" name="Google Shape;47;p5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 idx="2"/>
          </p:nvPr>
        </p:nvSpPr>
        <p:spPr>
          <a:xfrm>
            <a:off x="300200" y="1000733"/>
            <a:ext cx="11552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1"/>
          </p:nvPr>
        </p:nvSpPr>
        <p:spPr>
          <a:xfrm>
            <a:off x="285767" y="6358633"/>
            <a:ext cx="10856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  <a:defRPr sz="933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300200" y="1662100"/>
            <a:ext cx="11538400" cy="4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Char char="●"/>
              <a:defRPr sz="2133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"/>
              <a:buChar char="■"/>
              <a:defRPr sz="16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"/>
              <a:buChar char="●"/>
              <a:defRPr sz="1467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"/>
              <a:buChar char="○"/>
              <a:defRPr sz="1333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Roboto"/>
              <a:buChar char="■"/>
              <a:defRPr sz="1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Roboto"/>
              <a:buChar char="●"/>
              <a:defRPr sz="1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Roboto"/>
              <a:buChar char="○"/>
              <a:defRPr sz="1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Roboto"/>
              <a:buChar char="■"/>
              <a:defRPr sz="1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ldNum" idx="1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6271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bg>
      <p:bgPr>
        <a:solidFill>
          <a:schemeClr val="accent4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"/>
          <p:cNvSpPr txBox="1">
            <a:spLocks noGrp="1"/>
          </p:cNvSpPr>
          <p:nvPr>
            <p:ph type="title"/>
          </p:nvPr>
        </p:nvSpPr>
        <p:spPr>
          <a:xfrm>
            <a:off x="5779900" y="2432933"/>
            <a:ext cx="5149200" cy="1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title" idx="2"/>
          </p:nvPr>
        </p:nvSpPr>
        <p:spPr>
          <a:xfrm>
            <a:off x="5113500" y="729133"/>
            <a:ext cx="5815600" cy="1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b="1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109" name="Google Shape;10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367" y="430459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2"/>
          <p:cNvCxnSpPr/>
          <p:nvPr/>
        </p:nvCxnSpPr>
        <p:spPr>
          <a:xfrm>
            <a:off x="2294367" y="300317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12"/>
          <p:cNvSpPr/>
          <p:nvPr/>
        </p:nvSpPr>
        <p:spPr>
          <a:xfrm rot="-5400000">
            <a:off x="9855400" y="1358384"/>
            <a:ext cx="2785200" cy="68400"/>
          </a:xfrm>
          <a:prstGeom prst="rect">
            <a:avLst/>
          </a:prstGeom>
          <a:solidFill>
            <a:srgbClr val="FD5A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1829279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6">
  <p:cSld name="Title slide 6">
    <p:bg>
      <p:bgPr>
        <a:solidFill>
          <a:schemeClr val="accent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 txBox="1">
            <a:spLocks noGrp="1"/>
          </p:cNvSpPr>
          <p:nvPr>
            <p:ph type="title"/>
          </p:nvPr>
        </p:nvSpPr>
        <p:spPr>
          <a:xfrm>
            <a:off x="5779900" y="2432933"/>
            <a:ext cx="5149200" cy="1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2"/>
          </p:nvPr>
        </p:nvSpPr>
        <p:spPr>
          <a:xfrm>
            <a:off x="5113500" y="729133"/>
            <a:ext cx="5815600" cy="1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b="1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130" name="Google Shape;13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367" y="430459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5"/>
          <p:cNvCxnSpPr/>
          <p:nvPr/>
        </p:nvCxnSpPr>
        <p:spPr>
          <a:xfrm>
            <a:off x="2294367" y="300317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2" name="Google Shape;132;p15"/>
          <p:cNvSpPr/>
          <p:nvPr/>
        </p:nvSpPr>
        <p:spPr>
          <a:xfrm rot="-5400000">
            <a:off x="9855400" y="1358384"/>
            <a:ext cx="2785200" cy="68400"/>
          </a:xfrm>
          <a:prstGeom prst="rect">
            <a:avLst/>
          </a:prstGeom>
          <a:solidFill>
            <a:srgbClr val="FD5A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2891352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9">
  <p:cSld name="Title slide 9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77907" cy="685006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8"/>
          <p:cNvSpPr txBox="1">
            <a:spLocks noGrp="1"/>
          </p:cNvSpPr>
          <p:nvPr>
            <p:ph type="title"/>
          </p:nvPr>
        </p:nvSpPr>
        <p:spPr>
          <a:xfrm>
            <a:off x="1220900" y="881033"/>
            <a:ext cx="6239600" cy="1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b="1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title" idx="2"/>
          </p:nvPr>
        </p:nvSpPr>
        <p:spPr>
          <a:xfrm>
            <a:off x="1220900" y="2469400"/>
            <a:ext cx="5149200" cy="1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1" name="Google Shape;151;p18"/>
          <p:cNvSpPr/>
          <p:nvPr/>
        </p:nvSpPr>
        <p:spPr>
          <a:xfrm rot="-5400000">
            <a:off x="-373133" y="1358384"/>
            <a:ext cx="2785200" cy="68400"/>
          </a:xfrm>
          <a:prstGeom prst="rect">
            <a:avLst/>
          </a:prstGeom>
          <a:solidFill>
            <a:srgbClr val="FD5A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/>
          </a:p>
        </p:txBody>
      </p:sp>
      <p:pic>
        <p:nvPicPr>
          <p:cNvPr id="152" name="Google Shape;15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8801" y="6326559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18"/>
          <p:cNvCxnSpPr/>
          <p:nvPr/>
        </p:nvCxnSpPr>
        <p:spPr>
          <a:xfrm>
            <a:off x="9977133" y="6193000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6904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2">
  <p:cSld name="Title slide 12">
    <p:bg>
      <p:bgPr>
        <a:solidFill>
          <a:schemeClr val="accent4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>
            <a:spLocks noGrp="1"/>
          </p:cNvSpPr>
          <p:nvPr>
            <p:ph type="title"/>
          </p:nvPr>
        </p:nvSpPr>
        <p:spPr>
          <a:xfrm>
            <a:off x="5779900" y="2432933"/>
            <a:ext cx="5149200" cy="1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2"/>
          </p:nvPr>
        </p:nvSpPr>
        <p:spPr>
          <a:xfrm>
            <a:off x="5113500" y="729133"/>
            <a:ext cx="5815600" cy="1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b="1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2" name="Google Shape;172;p21"/>
          <p:cNvSpPr/>
          <p:nvPr/>
        </p:nvSpPr>
        <p:spPr>
          <a:xfrm rot="-5400000">
            <a:off x="9855400" y="1358384"/>
            <a:ext cx="2785200" cy="68400"/>
          </a:xfrm>
          <a:prstGeom prst="rect">
            <a:avLst/>
          </a:prstGeom>
          <a:solidFill>
            <a:srgbClr val="FD5A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/>
          </a:p>
        </p:txBody>
      </p:sp>
      <p:pic>
        <p:nvPicPr>
          <p:cNvPr id="173" name="Google Shape;17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367" y="6243825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1"/>
          <p:cNvCxnSpPr/>
          <p:nvPr/>
        </p:nvCxnSpPr>
        <p:spPr>
          <a:xfrm>
            <a:off x="2294367" y="6113684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15434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4">
  <p:cSld name="Title slide 14">
    <p:bg>
      <p:bgPr>
        <a:solidFill>
          <a:schemeClr val="accent4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1220900" y="881033"/>
            <a:ext cx="6239600" cy="1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b="1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Raleway"/>
              <a:buNone/>
              <a:defRPr sz="400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title" idx="2"/>
          </p:nvPr>
        </p:nvSpPr>
        <p:spPr>
          <a:xfrm>
            <a:off x="1220900" y="2469400"/>
            <a:ext cx="5149200" cy="1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60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6" name="Google Shape;186;p23"/>
          <p:cNvSpPr/>
          <p:nvPr/>
        </p:nvSpPr>
        <p:spPr>
          <a:xfrm rot="-5400000">
            <a:off x="-373133" y="1358384"/>
            <a:ext cx="2785200" cy="68400"/>
          </a:xfrm>
          <a:prstGeom prst="rect">
            <a:avLst/>
          </a:prstGeom>
          <a:solidFill>
            <a:srgbClr val="FD5A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/>
          </a:p>
        </p:txBody>
      </p:sp>
      <p:pic>
        <p:nvPicPr>
          <p:cNvPr id="187" name="Google Shape;18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8801" y="6326559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23"/>
          <p:cNvCxnSpPr/>
          <p:nvPr/>
        </p:nvCxnSpPr>
        <p:spPr>
          <a:xfrm>
            <a:off x="9977133" y="6193000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35640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Slide - Airport - 1 column" type="secHead">
  <p:cSld name="Summary Slide - Airport - 1 column">
    <p:bg>
      <p:bgPr>
        <a:solidFill>
          <a:schemeClr val="accent5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5"/>
          <p:cNvPicPr preferRelativeResize="0"/>
          <p:nvPr/>
        </p:nvPicPr>
        <p:blipFill rotWithShape="1">
          <a:blip r:embed="rId2">
            <a:alphaModFix/>
          </a:blip>
          <a:srcRect r="1505" b="5132"/>
          <a:stretch/>
        </p:blipFill>
        <p:spPr>
          <a:xfrm>
            <a:off x="-33833" y="0"/>
            <a:ext cx="1222583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833" y="1"/>
            <a:ext cx="12225836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25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0" name="Google Shape;20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8801" y="443292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5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2" name="Google Shape;202;p25"/>
          <p:cNvCxnSpPr/>
          <p:nvPr/>
        </p:nvCxnSpPr>
        <p:spPr>
          <a:xfrm>
            <a:off x="99771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3" name="Google Shape;203;p25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title" idx="2"/>
          </p:nvPr>
        </p:nvSpPr>
        <p:spPr>
          <a:xfrm>
            <a:off x="300200" y="1000733"/>
            <a:ext cx="11552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1"/>
          </p:nvPr>
        </p:nvSpPr>
        <p:spPr>
          <a:xfrm>
            <a:off x="285767" y="6358633"/>
            <a:ext cx="10856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Roboto Light"/>
              <a:buNone/>
              <a:defRPr sz="933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body" idx="3"/>
          </p:nvPr>
        </p:nvSpPr>
        <p:spPr>
          <a:xfrm>
            <a:off x="300200" y="1662100"/>
            <a:ext cx="11538400" cy="4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7" name="Google Shape;207;p25"/>
          <p:cNvSpPr txBox="1">
            <a:spLocks noGrp="1"/>
          </p:cNvSpPr>
          <p:nvPr>
            <p:ph type="sldNum" idx="1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8846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Slide - Airport - 2 columns">
  <p:cSld name="Summary Slide - Airport - 2 columns">
    <p:bg>
      <p:bgPr>
        <a:solidFill>
          <a:schemeClr val="accent5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 rotWithShape="1">
          <a:blip r:embed="rId2">
            <a:alphaModFix/>
          </a:blip>
          <a:srcRect r="1506" b="5132"/>
          <a:stretch/>
        </p:blipFill>
        <p:spPr>
          <a:xfrm>
            <a:off x="-50766" y="-46267"/>
            <a:ext cx="12322967" cy="69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0733" y="0"/>
            <a:ext cx="12322967" cy="69124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6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2" name="Google Shape;21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8801" y="443292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26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4" name="Google Shape;214;p26"/>
          <p:cNvCxnSpPr/>
          <p:nvPr/>
        </p:nvCxnSpPr>
        <p:spPr>
          <a:xfrm>
            <a:off x="99771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5" name="Google Shape;215;p26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subTitle" idx="1"/>
          </p:nvPr>
        </p:nvSpPr>
        <p:spPr>
          <a:xfrm>
            <a:off x="285767" y="6358633"/>
            <a:ext cx="10856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Roboto Light"/>
              <a:buNone/>
              <a:defRPr sz="933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17" name="Google Shape;217;p26"/>
          <p:cNvSpPr txBox="1">
            <a:spLocks noGrp="1"/>
          </p:cNvSpPr>
          <p:nvPr>
            <p:ph type="title" idx="2"/>
          </p:nvPr>
        </p:nvSpPr>
        <p:spPr>
          <a:xfrm>
            <a:off x="300200" y="1000733"/>
            <a:ext cx="54936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18" name="Google Shape;218;p26"/>
          <p:cNvSpPr txBox="1">
            <a:spLocks noGrp="1"/>
          </p:cNvSpPr>
          <p:nvPr>
            <p:ph type="body" idx="3"/>
          </p:nvPr>
        </p:nvSpPr>
        <p:spPr>
          <a:xfrm>
            <a:off x="300200" y="1662100"/>
            <a:ext cx="5486800" cy="4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9" name="Google Shape;219;p26"/>
          <p:cNvSpPr txBox="1">
            <a:spLocks noGrp="1"/>
          </p:cNvSpPr>
          <p:nvPr>
            <p:ph type="title" idx="4"/>
          </p:nvPr>
        </p:nvSpPr>
        <p:spPr>
          <a:xfrm>
            <a:off x="6396200" y="1000733"/>
            <a:ext cx="54936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20" name="Google Shape;220;p26"/>
          <p:cNvSpPr txBox="1">
            <a:spLocks noGrp="1"/>
          </p:cNvSpPr>
          <p:nvPr>
            <p:ph type="body" idx="5"/>
          </p:nvPr>
        </p:nvSpPr>
        <p:spPr>
          <a:xfrm>
            <a:off x="6396200" y="1662100"/>
            <a:ext cx="5486800" cy="4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1" name="Google Shape;221;p26"/>
          <p:cNvSpPr txBox="1">
            <a:spLocks noGrp="1"/>
          </p:cNvSpPr>
          <p:nvPr>
            <p:ph type="sldNum" idx="1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9137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Slide - Airport - 3 columns">
  <p:cSld name="Summary Slide - Airport - 3 columns">
    <p:bg>
      <p:bgPr>
        <a:solidFill>
          <a:schemeClr val="accent5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7"/>
          <p:cNvPicPr preferRelativeResize="0"/>
          <p:nvPr/>
        </p:nvPicPr>
        <p:blipFill rotWithShape="1">
          <a:blip r:embed="rId2">
            <a:alphaModFix/>
          </a:blip>
          <a:srcRect r="1506" b="5132"/>
          <a:stretch/>
        </p:blipFill>
        <p:spPr>
          <a:xfrm>
            <a:off x="-33833" y="0"/>
            <a:ext cx="1222583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833" y="1"/>
            <a:ext cx="12225836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27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6" name="Google Shape;22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8801" y="443292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27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" name="Google Shape;228;p27"/>
          <p:cNvCxnSpPr/>
          <p:nvPr/>
        </p:nvCxnSpPr>
        <p:spPr>
          <a:xfrm>
            <a:off x="99771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9" name="Google Shape;229;p27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1"/>
          </p:nvPr>
        </p:nvSpPr>
        <p:spPr>
          <a:xfrm>
            <a:off x="285767" y="6358633"/>
            <a:ext cx="10856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Roboto Light"/>
              <a:buNone/>
              <a:defRPr sz="933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ldNum" idx="1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32" name="Google Shape;232;p27"/>
          <p:cNvSpPr txBox="1">
            <a:spLocks noGrp="1"/>
          </p:cNvSpPr>
          <p:nvPr>
            <p:ph type="body" idx="2"/>
          </p:nvPr>
        </p:nvSpPr>
        <p:spPr>
          <a:xfrm>
            <a:off x="8227400" y="1971333"/>
            <a:ext cx="36580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title" idx="3"/>
          </p:nvPr>
        </p:nvSpPr>
        <p:spPr>
          <a:xfrm>
            <a:off x="300200" y="1000733"/>
            <a:ext cx="3662400" cy="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34" name="Google Shape;234;p27"/>
          <p:cNvSpPr txBox="1">
            <a:spLocks noGrp="1"/>
          </p:cNvSpPr>
          <p:nvPr>
            <p:ph type="body" idx="4"/>
          </p:nvPr>
        </p:nvSpPr>
        <p:spPr>
          <a:xfrm>
            <a:off x="300200" y="1971333"/>
            <a:ext cx="36576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5" name="Google Shape;235;p27"/>
          <p:cNvSpPr txBox="1">
            <a:spLocks noGrp="1"/>
          </p:cNvSpPr>
          <p:nvPr>
            <p:ph type="title" idx="5"/>
          </p:nvPr>
        </p:nvSpPr>
        <p:spPr>
          <a:xfrm>
            <a:off x="8227400" y="1000733"/>
            <a:ext cx="3662400" cy="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title" idx="6"/>
          </p:nvPr>
        </p:nvSpPr>
        <p:spPr>
          <a:xfrm>
            <a:off x="4265000" y="1000733"/>
            <a:ext cx="3662400" cy="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body" idx="7"/>
          </p:nvPr>
        </p:nvSpPr>
        <p:spPr>
          <a:xfrm>
            <a:off x="4265000" y="1971333"/>
            <a:ext cx="36580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663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slide - Sky - 1 column">
  <p:cSld name="Summary slide - Sky - 1 column">
    <p:bg>
      <p:bgPr>
        <a:solidFill>
          <a:schemeClr val="accent5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318"/>
            <a:ext cx="12192000" cy="684936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/>
          <p:nvPr/>
        </p:nvSpPr>
        <p:spPr>
          <a:xfrm>
            <a:off x="9267" y="0"/>
            <a:ext cx="12182800" cy="6849200"/>
          </a:xfrm>
          <a:prstGeom prst="rect">
            <a:avLst/>
          </a:prstGeom>
          <a:solidFill>
            <a:srgbClr val="3C3C3C">
              <a:alpha val="69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/>
          </a:p>
        </p:txBody>
      </p:sp>
      <p:cxnSp>
        <p:nvCxnSpPr>
          <p:cNvPr id="241" name="Google Shape;241;p28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42" name="Google Shape;24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8801" y="443292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28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4" name="Google Shape;244;p28"/>
          <p:cNvCxnSpPr/>
          <p:nvPr/>
        </p:nvCxnSpPr>
        <p:spPr>
          <a:xfrm>
            <a:off x="99771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5" name="Google Shape;245;p28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title" idx="2"/>
          </p:nvPr>
        </p:nvSpPr>
        <p:spPr>
          <a:xfrm>
            <a:off x="300200" y="1000733"/>
            <a:ext cx="11552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1"/>
          </p:nvPr>
        </p:nvSpPr>
        <p:spPr>
          <a:xfrm>
            <a:off x="285767" y="6358633"/>
            <a:ext cx="10856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Roboto Light"/>
              <a:buNone/>
              <a:defRPr sz="933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48" name="Google Shape;248;p28"/>
          <p:cNvSpPr txBox="1">
            <a:spLocks noGrp="1"/>
          </p:cNvSpPr>
          <p:nvPr>
            <p:ph type="body" idx="3"/>
          </p:nvPr>
        </p:nvSpPr>
        <p:spPr>
          <a:xfrm>
            <a:off x="300200" y="1662100"/>
            <a:ext cx="11538400" cy="4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9" name="Google Shape;249;p28"/>
          <p:cNvSpPr txBox="1">
            <a:spLocks noGrp="1"/>
          </p:cNvSpPr>
          <p:nvPr>
            <p:ph type="sldNum" idx="1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261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slide - Sky - 2 columns">
  <p:cSld name="Summary slide - Sky - 2 columns">
    <p:bg>
      <p:bgPr>
        <a:solidFill>
          <a:schemeClr val="accent5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318"/>
            <a:ext cx="12192000" cy="684936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9"/>
          <p:cNvSpPr/>
          <p:nvPr/>
        </p:nvSpPr>
        <p:spPr>
          <a:xfrm>
            <a:off x="9267" y="0"/>
            <a:ext cx="12182800" cy="6849200"/>
          </a:xfrm>
          <a:prstGeom prst="rect">
            <a:avLst/>
          </a:prstGeom>
          <a:solidFill>
            <a:srgbClr val="3C3C3C">
              <a:alpha val="69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/>
          </a:p>
        </p:txBody>
      </p:sp>
      <p:cxnSp>
        <p:nvCxnSpPr>
          <p:cNvPr id="253" name="Google Shape;253;p29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4" name="Google Shape;25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8801" y="443292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29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6" name="Google Shape;256;p29"/>
          <p:cNvCxnSpPr/>
          <p:nvPr/>
        </p:nvCxnSpPr>
        <p:spPr>
          <a:xfrm>
            <a:off x="99771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7" name="Google Shape;257;p29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subTitle" idx="1"/>
          </p:nvPr>
        </p:nvSpPr>
        <p:spPr>
          <a:xfrm>
            <a:off x="285767" y="6358633"/>
            <a:ext cx="10856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Roboto Light"/>
              <a:buNone/>
              <a:defRPr sz="933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title" idx="2"/>
          </p:nvPr>
        </p:nvSpPr>
        <p:spPr>
          <a:xfrm>
            <a:off x="300200" y="1000733"/>
            <a:ext cx="54936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3"/>
          </p:nvPr>
        </p:nvSpPr>
        <p:spPr>
          <a:xfrm>
            <a:off x="300200" y="1662100"/>
            <a:ext cx="5486800" cy="4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title" idx="4"/>
          </p:nvPr>
        </p:nvSpPr>
        <p:spPr>
          <a:xfrm>
            <a:off x="6396200" y="1000733"/>
            <a:ext cx="54936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body" idx="5"/>
          </p:nvPr>
        </p:nvSpPr>
        <p:spPr>
          <a:xfrm>
            <a:off x="6396200" y="1662100"/>
            <a:ext cx="5486800" cy="4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ldNum" idx="1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0441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slide - Sky - 3 columns">
  <p:cSld name="Summary slide - Sky - 3 columns">
    <p:bg>
      <p:bgPr>
        <a:solidFill>
          <a:schemeClr val="accent5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318"/>
            <a:ext cx="12192000" cy="684936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0"/>
          <p:cNvSpPr/>
          <p:nvPr/>
        </p:nvSpPr>
        <p:spPr>
          <a:xfrm>
            <a:off x="9267" y="0"/>
            <a:ext cx="12182800" cy="6849200"/>
          </a:xfrm>
          <a:prstGeom prst="rect">
            <a:avLst/>
          </a:prstGeom>
          <a:solidFill>
            <a:srgbClr val="3C3C3C">
              <a:alpha val="69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/>
          </a:p>
        </p:txBody>
      </p:sp>
      <p:cxnSp>
        <p:nvCxnSpPr>
          <p:cNvPr id="267" name="Google Shape;267;p30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8" name="Google Shape;26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8801" y="443292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p30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p30"/>
          <p:cNvSpPr txBox="1">
            <a:spLocks noGrp="1"/>
          </p:cNvSpPr>
          <p:nvPr>
            <p:ph type="body" idx="1"/>
          </p:nvPr>
        </p:nvSpPr>
        <p:spPr>
          <a:xfrm>
            <a:off x="8227400" y="1971333"/>
            <a:ext cx="36580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cxnSp>
        <p:nvCxnSpPr>
          <p:cNvPr id="271" name="Google Shape;271;p30"/>
          <p:cNvCxnSpPr/>
          <p:nvPr/>
        </p:nvCxnSpPr>
        <p:spPr>
          <a:xfrm>
            <a:off x="99771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2" name="Google Shape;272;p30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subTitle" idx="2"/>
          </p:nvPr>
        </p:nvSpPr>
        <p:spPr>
          <a:xfrm>
            <a:off x="285767" y="6358633"/>
            <a:ext cx="10856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Roboto Light"/>
              <a:buNone/>
              <a:defRPr sz="933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74" name="Google Shape;274;p30"/>
          <p:cNvSpPr txBox="1">
            <a:spLocks noGrp="1"/>
          </p:cNvSpPr>
          <p:nvPr>
            <p:ph type="title" idx="3"/>
          </p:nvPr>
        </p:nvSpPr>
        <p:spPr>
          <a:xfrm>
            <a:off x="300200" y="1000733"/>
            <a:ext cx="3662400" cy="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body" idx="4"/>
          </p:nvPr>
        </p:nvSpPr>
        <p:spPr>
          <a:xfrm>
            <a:off x="300200" y="1971333"/>
            <a:ext cx="36576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6" name="Google Shape;276;p30"/>
          <p:cNvSpPr txBox="1">
            <a:spLocks noGrp="1"/>
          </p:cNvSpPr>
          <p:nvPr>
            <p:ph type="title" idx="5"/>
          </p:nvPr>
        </p:nvSpPr>
        <p:spPr>
          <a:xfrm>
            <a:off x="8227400" y="1000733"/>
            <a:ext cx="3662400" cy="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77" name="Google Shape;277;p30"/>
          <p:cNvSpPr txBox="1">
            <a:spLocks noGrp="1"/>
          </p:cNvSpPr>
          <p:nvPr>
            <p:ph type="title" idx="6"/>
          </p:nvPr>
        </p:nvSpPr>
        <p:spPr>
          <a:xfrm>
            <a:off x="4265000" y="1000733"/>
            <a:ext cx="3662400" cy="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body" idx="7"/>
          </p:nvPr>
        </p:nvSpPr>
        <p:spPr>
          <a:xfrm>
            <a:off x="4265000" y="1971333"/>
            <a:ext cx="36580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sldNum" idx="1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9207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82" name="Google Shape;28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2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/>
          <p:nvPr/>
        </p:nvSpPr>
        <p:spPr>
          <a:xfrm>
            <a:off x="4600" y="4417"/>
            <a:ext cx="12182800" cy="6849200"/>
          </a:xfrm>
          <a:prstGeom prst="rect">
            <a:avLst/>
          </a:prstGeom>
          <a:solidFill>
            <a:srgbClr val="3C3C3C">
              <a:alpha val="69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/>
          </a:p>
        </p:txBody>
      </p:sp>
      <p:cxnSp>
        <p:nvCxnSpPr>
          <p:cNvPr id="284" name="Google Shape;284;p31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5" name="Google Shape;28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8801" y="443292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31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7" name="Google Shape;287;p31"/>
          <p:cNvCxnSpPr/>
          <p:nvPr/>
        </p:nvCxnSpPr>
        <p:spPr>
          <a:xfrm>
            <a:off x="99771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8" name="Google Shape;288;p31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2"/>
          </p:nvPr>
        </p:nvSpPr>
        <p:spPr>
          <a:xfrm>
            <a:off x="300200" y="1000733"/>
            <a:ext cx="11552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subTitle" idx="1"/>
          </p:nvPr>
        </p:nvSpPr>
        <p:spPr>
          <a:xfrm>
            <a:off x="285767" y="6358633"/>
            <a:ext cx="10856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Roboto Light"/>
              <a:buNone/>
              <a:defRPr sz="933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91" name="Google Shape;291;p31"/>
          <p:cNvSpPr txBox="1">
            <a:spLocks noGrp="1"/>
          </p:cNvSpPr>
          <p:nvPr>
            <p:ph type="body" idx="3"/>
          </p:nvPr>
        </p:nvSpPr>
        <p:spPr>
          <a:xfrm>
            <a:off x="300200" y="1662100"/>
            <a:ext cx="11538400" cy="4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2" name="Google Shape;292;p31"/>
          <p:cNvSpPr txBox="1">
            <a:spLocks noGrp="1"/>
          </p:cNvSpPr>
          <p:nvPr>
            <p:ph type="sldNum" idx="4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2673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">
  <p:cSld name="Custom Layout 1 1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95" name="Google Shape;29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2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2"/>
          <p:cNvSpPr/>
          <p:nvPr/>
        </p:nvSpPr>
        <p:spPr>
          <a:xfrm>
            <a:off x="4600" y="4417"/>
            <a:ext cx="12182800" cy="6849200"/>
          </a:xfrm>
          <a:prstGeom prst="rect">
            <a:avLst/>
          </a:prstGeom>
          <a:solidFill>
            <a:srgbClr val="3C3C3C">
              <a:alpha val="69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/>
          </a:p>
        </p:txBody>
      </p:sp>
      <p:cxnSp>
        <p:nvCxnSpPr>
          <p:cNvPr id="297" name="Google Shape;297;p32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8" name="Google Shape;29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8801" y="443292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9" name="Google Shape;299;p32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0" name="Google Shape;300;p32"/>
          <p:cNvCxnSpPr/>
          <p:nvPr/>
        </p:nvCxnSpPr>
        <p:spPr>
          <a:xfrm>
            <a:off x="99771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1" name="Google Shape;301;p32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02" name="Google Shape;302;p32"/>
          <p:cNvSpPr txBox="1">
            <a:spLocks noGrp="1"/>
          </p:cNvSpPr>
          <p:nvPr>
            <p:ph type="subTitle" idx="1"/>
          </p:nvPr>
        </p:nvSpPr>
        <p:spPr>
          <a:xfrm>
            <a:off x="285767" y="6358633"/>
            <a:ext cx="10856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Roboto Light"/>
              <a:buNone/>
              <a:defRPr sz="933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03" name="Google Shape;303;p32"/>
          <p:cNvSpPr txBox="1">
            <a:spLocks noGrp="1"/>
          </p:cNvSpPr>
          <p:nvPr>
            <p:ph type="sldNum" idx="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04" name="Google Shape;304;p32"/>
          <p:cNvSpPr txBox="1">
            <a:spLocks noGrp="1"/>
          </p:cNvSpPr>
          <p:nvPr>
            <p:ph type="title" idx="3"/>
          </p:nvPr>
        </p:nvSpPr>
        <p:spPr>
          <a:xfrm>
            <a:off x="300200" y="1000733"/>
            <a:ext cx="54936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305" name="Google Shape;305;p32"/>
          <p:cNvSpPr txBox="1">
            <a:spLocks noGrp="1"/>
          </p:cNvSpPr>
          <p:nvPr>
            <p:ph type="body" idx="4"/>
          </p:nvPr>
        </p:nvSpPr>
        <p:spPr>
          <a:xfrm>
            <a:off x="300200" y="1662100"/>
            <a:ext cx="5486800" cy="4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6" name="Google Shape;306;p32"/>
          <p:cNvSpPr txBox="1">
            <a:spLocks noGrp="1"/>
          </p:cNvSpPr>
          <p:nvPr>
            <p:ph type="title" idx="5"/>
          </p:nvPr>
        </p:nvSpPr>
        <p:spPr>
          <a:xfrm>
            <a:off x="6396200" y="1000733"/>
            <a:ext cx="54936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307" name="Google Shape;307;p32"/>
          <p:cNvSpPr txBox="1">
            <a:spLocks noGrp="1"/>
          </p:cNvSpPr>
          <p:nvPr>
            <p:ph type="body" idx="6"/>
          </p:nvPr>
        </p:nvSpPr>
        <p:spPr>
          <a:xfrm>
            <a:off x="6396200" y="1662100"/>
            <a:ext cx="5486800" cy="4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292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 1">
  <p:cSld name="Custom Layout 1 1 1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10" name="Google Shape;31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2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3"/>
          <p:cNvSpPr/>
          <p:nvPr/>
        </p:nvSpPr>
        <p:spPr>
          <a:xfrm>
            <a:off x="4600" y="4417"/>
            <a:ext cx="12182800" cy="6849200"/>
          </a:xfrm>
          <a:prstGeom prst="rect">
            <a:avLst/>
          </a:prstGeom>
          <a:solidFill>
            <a:srgbClr val="3C3C3C">
              <a:alpha val="69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7"/>
          </a:p>
        </p:txBody>
      </p:sp>
      <p:cxnSp>
        <p:nvCxnSpPr>
          <p:cNvPr id="312" name="Google Shape;312;p33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13" name="Google Shape;31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8801" y="443292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" name="Google Shape;314;p33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5" name="Google Shape;315;p33"/>
          <p:cNvCxnSpPr/>
          <p:nvPr/>
        </p:nvCxnSpPr>
        <p:spPr>
          <a:xfrm>
            <a:off x="99771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6" name="Google Shape;316;p33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17" name="Google Shape;317;p33"/>
          <p:cNvSpPr txBox="1">
            <a:spLocks noGrp="1"/>
          </p:cNvSpPr>
          <p:nvPr>
            <p:ph type="subTitle" idx="1"/>
          </p:nvPr>
        </p:nvSpPr>
        <p:spPr>
          <a:xfrm>
            <a:off x="285767" y="6358633"/>
            <a:ext cx="10856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Roboto Light"/>
              <a:buNone/>
              <a:defRPr sz="933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 Light"/>
              <a:buNone/>
              <a:defRPr sz="1867" i="0" u="none" strike="noStrike" cap="none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18" name="Google Shape;318;p33"/>
          <p:cNvSpPr txBox="1">
            <a:spLocks noGrp="1"/>
          </p:cNvSpPr>
          <p:nvPr>
            <p:ph type="sldNum" idx="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9" name="Google Shape;319;p33"/>
          <p:cNvSpPr txBox="1">
            <a:spLocks noGrp="1"/>
          </p:cNvSpPr>
          <p:nvPr>
            <p:ph type="body" idx="3"/>
          </p:nvPr>
        </p:nvSpPr>
        <p:spPr>
          <a:xfrm>
            <a:off x="8227400" y="1971333"/>
            <a:ext cx="36580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0" name="Google Shape;320;p33"/>
          <p:cNvSpPr txBox="1">
            <a:spLocks noGrp="1"/>
          </p:cNvSpPr>
          <p:nvPr>
            <p:ph type="title" idx="4"/>
          </p:nvPr>
        </p:nvSpPr>
        <p:spPr>
          <a:xfrm>
            <a:off x="300200" y="1000733"/>
            <a:ext cx="3662400" cy="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321" name="Google Shape;321;p33"/>
          <p:cNvSpPr txBox="1">
            <a:spLocks noGrp="1"/>
          </p:cNvSpPr>
          <p:nvPr>
            <p:ph type="body" idx="5"/>
          </p:nvPr>
        </p:nvSpPr>
        <p:spPr>
          <a:xfrm>
            <a:off x="300200" y="1971333"/>
            <a:ext cx="36576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2" name="Google Shape;322;p33"/>
          <p:cNvSpPr txBox="1">
            <a:spLocks noGrp="1"/>
          </p:cNvSpPr>
          <p:nvPr>
            <p:ph type="title" idx="6"/>
          </p:nvPr>
        </p:nvSpPr>
        <p:spPr>
          <a:xfrm>
            <a:off x="8227400" y="1000733"/>
            <a:ext cx="3662400" cy="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323" name="Google Shape;323;p33"/>
          <p:cNvSpPr txBox="1">
            <a:spLocks noGrp="1"/>
          </p:cNvSpPr>
          <p:nvPr>
            <p:ph type="title" idx="7"/>
          </p:nvPr>
        </p:nvSpPr>
        <p:spPr>
          <a:xfrm>
            <a:off x="4265000" y="1000733"/>
            <a:ext cx="3662400" cy="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324" name="Google Shape;324;p33"/>
          <p:cNvSpPr txBox="1">
            <a:spLocks noGrp="1"/>
          </p:cNvSpPr>
          <p:nvPr>
            <p:ph type="body" idx="8"/>
          </p:nvPr>
        </p:nvSpPr>
        <p:spPr>
          <a:xfrm>
            <a:off x="4265000" y="1971333"/>
            <a:ext cx="36580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oboto"/>
              <a:buChar char="●"/>
              <a:defRPr sz="21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oboto"/>
              <a:buChar char="○"/>
              <a:defRPr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"/>
              <a:buChar char="■"/>
              <a:defRPr sz="16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Roboto"/>
              <a:buChar char="●"/>
              <a:defRPr sz="1467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Roboto"/>
              <a:buChar char="○"/>
              <a:defRPr sz="1333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●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○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Roboto"/>
              <a:buChar char="■"/>
              <a:defRPr sz="120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212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- grey">
  <p:cSld name="Empty - grey">
    <p:bg>
      <p:bgPr>
        <a:solidFill>
          <a:schemeClr val="accent6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sldNum" idx="1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4988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- grey 1">
  <p:cSld name="Empty - grey 1">
    <p:bg>
      <p:bgPr>
        <a:solidFill>
          <a:schemeClr val="accent4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0"/>
          <p:cNvSpPr txBox="1">
            <a:spLocks noGrp="1"/>
          </p:cNvSpPr>
          <p:nvPr>
            <p:ph type="sldNum" idx="1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53" name="Google Shape;35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48801" y="443292"/>
            <a:ext cx="1684900" cy="168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40"/>
          <p:cNvCxnSpPr/>
          <p:nvPr/>
        </p:nvCxnSpPr>
        <p:spPr>
          <a:xfrm>
            <a:off x="99771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16363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- white - 1 column" userDrawn="1">
  <p:cSld name="Text - white - 1 column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oogle Shape;8;p2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48801" y="444517"/>
            <a:ext cx="1684900" cy="159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0;p2"/>
          <p:cNvCxnSpPr/>
          <p:nvPr/>
        </p:nvCxnSpPr>
        <p:spPr>
          <a:xfrm>
            <a:off x="99739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 idx="2"/>
          </p:nvPr>
        </p:nvSpPr>
        <p:spPr>
          <a:xfrm>
            <a:off x="300200" y="1000733"/>
            <a:ext cx="11552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85767" y="6358633"/>
            <a:ext cx="10856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  <a:defRPr sz="933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C920A-D700-8F02-ED7A-7CB2B1D06B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4800" y="1658112"/>
            <a:ext cx="11533632" cy="4669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242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- Title + Logo - white">
  <p:cSld name="Empty - Title + Logo - white">
    <p:bg>
      <p:bgPr>
        <a:solidFill>
          <a:schemeClr val="accent5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6" name="Google Shape;326;p34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7" name="Google Shape;327;p34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8" name="Google Shape;32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48802" y="444518"/>
            <a:ext cx="1684900" cy="159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34"/>
          <p:cNvCxnSpPr/>
          <p:nvPr/>
        </p:nvCxnSpPr>
        <p:spPr>
          <a:xfrm>
            <a:off x="99739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0" name="Google Shape;330;p34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aleway"/>
              <a:buNone/>
              <a:defRPr sz="200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aleway"/>
              <a:buNone/>
              <a:defRPr sz="200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aleway"/>
              <a:buNone/>
              <a:defRPr sz="200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aleway"/>
              <a:buNone/>
              <a:defRPr sz="200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aleway"/>
              <a:buNone/>
              <a:defRPr sz="200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aleway"/>
              <a:buNone/>
              <a:defRPr sz="200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aleway"/>
              <a:buNone/>
              <a:defRPr sz="200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aleway"/>
              <a:buNone/>
              <a:defRPr sz="200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31" name="Google Shape;331;p34"/>
          <p:cNvSpPr txBox="1">
            <a:spLocks noGrp="1"/>
          </p:cNvSpPr>
          <p:nvPr>
            <p:ph type="sldNum" idx="1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7631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- grey - 2 columns">
  <p:cSld name="Text - grey - 2 columns">
    <p:bg>
      <p:bgPr>
        <a:solidFill>
          <a:schemeClr val="accent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54;p6"/>
          <p:cNvCxnSpPr/>
          <p:nvPr/>
        </p:nvCxnSpPr>
        <p:spPr>
          <a:xfrm>
            <a:off x="285767" y="867033"/>
            <a:ext cx="115528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5" name="Google Shape;5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48802" y="444518"/>
            <a:ext cx="1684900" cy="159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6"/>
          <p:cNvCxnSpPr/>
          <p:nvPr/>
        </p:nvCxnSpPr>
        <p:spPr>
          <a:xfrm>
            <a:off x="9973933" y="309733"/>
            <a:ext cx="0" cy="428800"/>
          </a:xfrm>
          <a:prstGeom prst="straightConnector1">
            <a:avLst/>
          </a:prstGeom>
          <a:noFill/>
          <a:ln w="9525" cap="flat" cmpd="sng">
            <a:solidFill>
              <a:srgbClr val="F9710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6"/>
          <p:cNvCxnSpPr/>
          <p:nvPr/>
        </p:nvCxnSpPr>
        <p:spPr>
          <a:xfrm>
            <a:off x="285767" y="6684967"/>
            <a:ext cx="111748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300200" y="236733"/>
            <a:ext cx="9454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667" b="1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Raleway"/>
              <a:buNone/>
              <a:defRPr sz="200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subTitle" idx="1"/>
          </p:nvPr>
        </p:nvSpPr>
        <p:spPr>
          <a:xfrm>
            <a:off x="285767" y="6358633"/>
            <a:ext cx="10856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  <a:defRPr sz="933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867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title" idx="2"/>
          </p:nvPr>
        </p:nvSpPr>
        <p:spPr>
          <a:xfrm>
            <a:off x="300200" y="1000733"/>
            <a:ext cx="54936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body" idx="3"/>
          </p:nvPr>
        </p:nvSpPr>
        <p:spPr>
          <a:xfrm>
            <a:off x="300200" y="1662100"/>
            <a:ext cx="5486800" cy="4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marR="0" lvl="0" indent="-4402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Char char="●"/>
              <a:defRPr sz="2133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40" marR="0" lvl="1" indent="-423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09" marR="0" lvl="2" indent="-4063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"/>
              <a:buChar char="■"/>
              <a:defRPr sz="16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278" marR="0" lvl="3" indent="-3979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"/>
              <a:buChar char="●"/>
              <a:defRPr sz="1467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848" marR="0" lvl="4" indent="-3894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"/>
              <a:buChar char="○"/>
              <a:defRPr sz="1333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418" marR="0" lvl="5" indent="-3809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Roboto"/>
              <a:buChar char="■"/>
              <a:defRPr sz="1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6987" marR="0" lvl="6" indent="-3809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Roboto"/>
              <a:buChar char="●"/>
              <a:defRPr sz="1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557" marR="0" lvl="7" indent="-3809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Roboto"/>
              <a:buChar char="○"/>
              <a:defRPr sz="1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126" marR="0" lvl="8" indent="-3809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Roboto"/>
              <a:buChar char="■"/>
              <a:defRPr sz="1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title" idx="4"/>
          </p:nvPr>
        </p:nvSpPr>
        <p:spPr>
          <a:xfrm>
            <a:off x="6396200" y="1000733"/>
            <a:ext cx="54936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 Medium"/>
              <a:buNone/>
              <a:defRPr sz="2133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body" idx="5"/>
          </p:nvPr>
        </p:nvSpPr>
        <p:spPr>
          <a:xfrm>
            <a:off x="6396200" y="1662100"/>
            <a:ext cx="5486800" cy="4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marR="0" lvl="0" indent="-4402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Char char="●"/>
              <a:defRPr sz="2133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40" marR="0" lvl="1" indent="-423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09" marR="0" lvl="2" indent="-4063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"/>
              <a:buChar char="■"/>
              <a:defRPr sz="16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278" marR="0" lvl="3" indent="-3979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"/>
              <a:buChar char="●"/>
              <a:defRPr sz="1467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848" marR="0" lvl="4" indent="-3894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"/>
              <a:buChar char="○"/>
              <a:defRPr sz="1333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418" marR="0" lvl="5" indent="-3809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Roboto"/>
              <a:buChar char="■"/>
              <a:defRPr sz="1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6987" marR="0" lvl="6" indent="-3809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Roboto"/>
              <a:buChar char="●"/>
              <a:defRPr sz="1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557" marR="0" lvl="7" indent="-3809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Roboto"/>
              <a:buChar char="○"/>
              <a:defRPr sz="1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126" marR="0" lvl="8" indent="-3809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Roboto"/>
              <a:buChar char="■"/>
              <a:defRPr sz="1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ldNum" idx="12"/>
          </p:nvPr>
        </p:nvSpPr>
        <p:spPr>
          <a:xfrm>
            <a:off x="11282212" y="63252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15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56BF8-FFF3-4911-B918-FF080B8BD1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2D923EA-ABD6-D9E1-0232-9D3269B7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1A504-53A7-23C9-529A-B3C0862B2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190D3-EFDF-0F6E-3929-98722B9A9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5207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6815667" cy="52117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B25FD5-3767-7224-BCE7-AD6582254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399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DE3015-D9A1-BD07-2F15-45C698197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99163" y="685800"/>
            <a:ext cx="1039368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6B5A49-D4D6-2B87-693D-2F74F7E52D6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50930" y="0"/>
            <a:ext cx="914400" cy="914400"/>
          </a:xfrm>
          <a:prstGeom prst="rect">
            <a:avLst/>
          </a:prstGeo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3B79BF85-79B4-B2F6-E39F-842F59488E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" y="37024"/>
            <a:ext cx="858065" cy="754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9726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33" Type="http://schemas.openxmlformats.org/officeDocument/2006/relationships/image" Target="../media/image86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31" Type="http://schemas.openxmlformats.org/officeDocument/2006/relationships/image" Target="../media/image84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Relationship Id="rId8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84;p55">
            <a:extLst>
              <a:ext uri="{FF2B5EF4-FFF2-40B4-BE49-F238E27FC236}">
                <a16:creationId xmlns:a16="http://schemas.microsoft.com/office/drawing/2014/main" id="{716AF5EF-FF4A-6239-EAA8-1168B07E7048}"/>
              </a:ext>
            </a:extLst>
          </p:cNvPr>
          <p:cNvSpPr/>
          <p:nvPr/>
        </p:nvSpPr>
        <p:spPr>
          <a:xfrm>
            <a:off x="5875366" y="3429000"/>
            <a:ext cx="6316634" cy="1167043"/>
          </a:xfrm>
          <a:prstGeom prst="rect">
            <a:avLst/>
          </a:prstGeom>
          <a:solidFill>
            <a:srgbClr val="0000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77FB7A43-19F9-69F8-EAE7-F9492C4DD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371" y="3643571"/>
            <a:ext cx="41725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spAutoFit/>
          </a:bodyPr>
          <a:lstStyle/>
          <a:p>
            <a:pPr algn="l" eaLnBrk="1" hangingPunct="1"/>
            <a:r>
              <a:rPr lang="en-US" b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Mahmood H. Alqefl, </a:t>
            </a:r>
            <a:r>
              <a:rPr lang="en-US" b="0" err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Gurjap</a:t>
            </a:r>
            <a:r>
              <a:rPr lang="en-US" b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 Singh, Parker Bryant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BA37E1-8474-56AD-C62B-52A0E0B0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90525" y="3091228"/>
            <a:ext cx="5635871" cy="3757247"/>
          </a:xfrm>
          <a:prstGeom prst="rect">
            <a:avLst/>
          </a:prstGeom>
        </p:spPr>
      </p:pic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506847" y="1472595"/>
            <a:ext cx="11039098" cy="946618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4605"/>
                </a:solidFill>
                <a:ea typeface="ＭＳ Ｐゴシック" charset="-128"/>
              </a:rPr>
              <a:t>Modeling of Superheated Bubble Condensation in Subcooled </a:t>
            </a:r>
            <a:br>
              <a:rPr lang="en-US">
                <a:solidFill>
                  <a:srgbClr val="FF4605"/>
                </a:solidFill>
                <a:ea typeface="ＭＳ Ｐゴシック" charset="-128"/>
              </a:rPr>
            </a:br>
            <a:r>
              <a:rPr lang="en-US">
                <a:solidFill>
                  <a:srgbClr val="FF4605"/>
                </a:solidFill>
                <a:ea typeface="ＭＳ Ｐゴシック" charset="-128"/>
              </a:rPr>
              <a:t>Liquid for Liquid Hydrogen Boil-Off Gas Management </a:t>
            </a:r>
            <a:endParaRPr lang="en-US" b="0">
              <a:solidFill>
                <a:srgbClr val="FF4605"/>
              </a:solidFill>
              <a:ea typeface="ＭＳ Ｐゴシック" charset="-128"/>
            </a:endParaRP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165606" y="4876800"/>
            <a:ext cx="507151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Thermal &amp; Fluids Analysis Workshop 2025</a:t>
            </a:r>
          </a:p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NASA Ames Research Center</a:t>
            </a:r>
            <a:endParaRPr lang="en-US" sz="1800" b="0">
              <a:solidFill>
                <a:schemeClr val="accent2"/>
              </a:solidFill>
              <a:latin typeface="Arial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San Jose, CA</a:t>
            </a:r>
          </a:p>
          <a:p>
            <a:pPr algn="l" eaLnBrk="1" hangingPunct="1"/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August 4-7, 2025</a:t>
            </a: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F917E5F1-6E57-4C5E-B693-B8880278A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"/>
            <a:ext cx="12192000" cy="914399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ctr"/>
          <a:lstStyle/>
          <a:p>
            <a:pPr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>
                <a:solidFill>
                  <a:schemeClr val="bg1"/>
                </a:solidFill>
                <a:latin typeface="Arial"/>
                <a:ea typeface="+mn-ea"/>
                <a:cs typeface="Arial"/>
              </a:rPr>
              <a:t>TFAWS 2025 Cryogenics Technical Session</a:t>
            </a:r>
          </a:p>
        </p:txBody>
      </p:sp>
      <p:pic>
        <p:nvPicPr>
          <p:cNvPr id="11" name="Content Placeholder 6" descr="Shape&#10;&#10;AI-generated content may be incorrect.">
            <a:extLst>
              <a:ext uri="{FF2B5EF4-FFF2-40B4-BE49-F238E27FC236}">
                <a16:creationId xmlns:a16="http://schemas.microsoft.com/office/drawing/2014/main" id="{E0026DCD-8906-80DD-1DC9-E0B880CC6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7121" y="-42861"/>
            <a:ext cx="1002504" cy="10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1F5381-7E05-B219-4531-289394C2D351}"/>
              </a:ext>
            </a:extLst>
          </p:cNvPr>
          <p:cNvGrpSpPr/>
          <p:nvPr/>
        </p:nvGrpSpPr>
        <p:grpSpPr>
          <a:xfrm>
            <a:off x="1406771" y="3396475"/>
            <a:ext cx="3601072" cy="2811000"/>
            <a:chOff x="979611" y="2683114"/>
            <a:chExt cx="3601072" cy="2811000"/>
          </a:xfrm>
        </p:grpSpPr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8CDC08DD-0247-664B-6EFF-F0F1DE2F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23"/>
            <a:stretch/>
          </p:blipFill>
          <p:spPr>
            <a:xfrm>
              <a:off x="1859582" y="2683114"/>
              <a:ext cx="1841130" cy="1544495"/>
            </a:xfrm>
            <a:prstGeom prst="rect">
              <a:avLst/>
            </a:prstGeom>
          </p:spPr>
        </p:pic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BAC284A6-DC86-CB59-C8EA-01002B0E4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7"/>
            <a:stretch/>
          </p:blipFill>
          <p:spPr>
            <a:xfrm>
              <a:off x="979611" y="4269228"/>
              <a:ext cx="3601072" cy="1224886"/>
            </a:xfrm>
            <a:prstGeom prst="rect">
              <a:avLst/>
            </a:prstGeom>
          </p:spPr>
        </p:pic>
      </p:grpSp>
      <p:sp>
        <p:nvSpPr>
          <p:cNvPr id="5" name="Rectangle 10">
            <a:extLst>
              <a:ext uri="{FF2B5EF4-FFF2-40B4-BE49-F238E27FC236}">
                <a16:creationId xmlns:a16="http://schemas.microsoft.com/office/drawing/2014/main" id="{7E2B141E-EF3B-F115-F2DA-B8DD0C50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2" y="2647950"/>
            <a:ext cx="8324854" cy="3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0" kern="0">
                <a:solidFill>
                  <a:srgbClr val="FF4605"/>
                </a:solidFill>
                <a:ea typeface="ＭＳ Ｐゴシック" charset="-128"/>
              </a:rPr>
              <a:t>Presented by: Mahmood H. Alqefl, PhD</a:t>
            </a:r>
          </a:p>
        </p:txBody>
      </p:sp>
      <p:pic>
        <p:nvPicPr>
          <p:cNvPr id="19" name="Google Shape;588;p55">
            <a:extLst>
              <a:ext uri="{FF2B5EF4-FFF2-40B4-BE49-F238E27FC236}">
                <a16:creationId xmlns:a16="http://schemas.microsoft.com/office/drawing/2014/main" id="{5A4424CA-C5A2-8700-F629-AE832B98FE7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68919" y="3520852"/>
            <a:ext cx="1536404" cy="9833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D4A668-9A11-2E79-54C1-25514937666D}"/>
              </a:ext>
            </a:extLst>
          </p:cNvPr>
          <p:cNvSpPr txBox="1"/>
          <p:nvPr/>
        </p:nvSpPr>
        <p:spPr>
          <a:xfrm>
            <a:off x="3980457" y="297741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+mj-lt"/>
              </a:rPr>
              <a:t>mahmood.alqefl@zeroavia.com</a:t>
            </a:r>
          </a:p>
        </p:txBody>
      </p:sp>
    </p:spTree>
    <p:extLst>
      <p:ext uri="{BB962C8B-B14F-4D97-AF65-F5344CB8AC3E}">
        <p14:creationId xmlns:p14="http://schemas.microsoft.com/office/powerpoint/2010/main" val="62868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87F85-2A32-6355-082C-92E974887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AAF7AE-6AD9-C6B6-7364-A9328009A819}"/>
              </a:ext>
            </a:extLst>
          </p:cNvPr>
          <p:cNvSpPr/>
          <p:nvPr/>
        </p:nvSpPr>
        <p:spPr bwMode="auto">
          <a:xfrm flipV="1">
            <a:off x="7622607" y="6522720"/>
            <a:ext cx="1234440" cy="182880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56D74-9BF9-F398-9439-036A8C4A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Result Animation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0EFEC9-A57E-B2A2-AE4C-7F0A7F20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99435-4139-8ED5-FE15-08F5869F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Content Placeholder 6" descr="A blue rectangular object with a gray border&#10;&#10;AI-generated content may be incorrect.">
            <a:extLst>
              <a:ext uri="{FF2B5EF4-FFF2-40B4-BE49-F238E27FC236}">
                <a16:creationId xmlns:a16="http://schemas.microsoft.com/office/drawing/2014/main" id="{E5A94060-4370-755A-1461-2832CED79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0"/>
          <a:stretch>
            <a:fillRect/>
          </a:stretch>
        </p:blipFill>
        <p:spPr bwMode="auto">
          <a:xfrm>
            <a:off x="7622607" y="819484"/>
            <a:ext cx="1237386" cy="56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6" descr="A blue rectangular object with a gray border&#10;&#10;AI-generated content may be incorrect.">
            <a:extLst>
              <a:ext uri="{FF2B5EF4-FFF2-40B4-BE49-F238E27FC236}">
                <a16:creationId xmlns:a16="http://schemas.microsoft.com/office/drawing/2014/main" id="{BA1CA6A6-1925-D88B-2DAE-48D73DE23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7" b="82692"/>
          <a:stretch>
            <a:fillRect/>
          </a:stretch>
        </p:blipFill>
        <p:spPr bwMode="auto">
          <a:xfrm>
            <a:off x="8859993" y="5297760"/>
            <a:ext cx="1556614" cy="117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FDD25A-0700-050D-19E0-46562486C732}"/>
              </a:ext>
            </a:extLst>
          </p:cNvPr>
          <p:cNvSpPr/>
          <p:nvPr/>
        </p:nvSpPr>
        <p:spPr bwMode="auto">
          <a:xfrm flipV="1">
            <a:off x="7949660" y="6476765"/>
            <a:ext cx="36576" cy="45720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8" name="Picture 17" descr="A blue square with white lines&#10;&#10;AI-generated content may be incorrect.">
            <a:extLst>
              <a:ext uri="{FF2B5EF4-FFF2-40B4-BE49-F238E27FC236}">
                <a16:creationId xmlns:a16="http://schemas.microsoft.com/office/drawing/2014/main" id="{FA79858B-F4A4-5E70-5B39-09E09347F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9"/>
          <a:stretch>
            <a:fillRect/>
          </a:stretch>
        </p:blipFill>
        <p:spPr>
          <a:xfrm>
            <a:off x="983745" y="1900618"/>
            <a:ext cx="3701062" cy="3530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A51BC21-A4E1-9D5A-2DE7-E4F54241CD10}"/>
              </a:ext>
            </a:extLst>
          </p:cNvPr>
          <p:cNvSpPr/>
          <p:nvPr/>
        </p:nvSpPr>
        <p:spPr bwMode="auto">
          <a:xfrm flipV="1">
            <a:off x="2540359" y="5431216"/>
            <a:ext cx="583316" cy="442103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D44FA-D7B9-EE72-46F5-60AF6189A669}"/>
              </a:ext>
            </a:extLst>
          </p:cNvPr>
          <p:cNvSpPr/>
          <p:nvPr/>
        </p:nvSpPr>
        <p:spPr bwMode="auto">
          <a:xfrm>
            <a:off x="7886700" y="6366535"/>
            <a:ext cx="168276" cy="220459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9FFBD0-D226-91D6-1913-E3D8C35FE62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56989" y="5350131"/>
            <a:ext cx="3129711" cy="10245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DE49C64-B08B-AD57-B39A-0008BD3DF86D}"/>
              </a:ext>
            </a:extLst>
          </p:cNvPr>
          <p:cNvSpPr txBox="1"/>
          <p:nvPr/>
        </p:nvSpPr>
        <p:spPr>
          <a:xfrm>
            <a:off x="4533273" y="3399083"/>
            <a:ext cx="1859679" cy="1037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Bubble Growth and Detachment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52B091-EBA4-FFA2-4CB0-3703345FA7EE}"/>
              </a:ext>
            </a:extLst>
          </p:cNvPr>
          <p:cNvSpPr/>
          <p:nvPr/>
        </p:nvSpPr>
        <p:spPr bwMode="auto">
          <a:xfrm flipV="1">
            <a:off x="983745" y="5873317"/>
            <a:ext cx="3701062" cy="798532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Chord 6">
            <a:extLst>
              <a:ext uri="{FF2B5EF4-FFF2-40B4-BE49-F238E27FC236}">
                <a16:creationId xmlns:a16="http://schemas.microsoft.com/office/drawing/2014/main" id="{C3A16CED-0CA4-652C-29F9-A57FDEE03118}"/>
              </a:ext>
            </a:extLst>
          </p:cNvPr>
          <p:cNvSpPr/>
          <p:nvPr/>
        </p:nvSpPr>
        <p:spPr bwMode="auto">
          <a:xfrm>
            <a:off x="2220512" y="5412631"/>
            <a:ext cx="1223010" cy="357605"/>
          </a:xfrm>
          <a:prstGeom prst="chord">
            <a:avLst>
              <a:gd name="adj1" fmla="val 12517344"/>
              <a:gd name="adj2" fmla="val 19898279"/>
            </a:avLst>
          </a:prstGeom>
          <a:solidFill>
            <a:srgbClr val="80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58BD5-9313-A8A6-6507-31E2BBA2DD8C}"/>
              </a:ext>
            </a:extLst>
          </p:cNvPr>
          <p:cNvSpPr txBox="1"/>
          <p:nvPr/>
        </p:nvSpPr>
        <p:spPr>
          <a:xfrm>
            <a:off x="1785485" y="1951303"/>
            <a:ext cx="3242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*Much Slower Animation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7B3005-2F7C-0E28-C53C-9549F5744788}"/>
              </a:ext>
            </a:extLst>
          </p:cNvPr>
          <p:cNvSpPr/>
          <p:nvPr/>
        </p:nvSpPr>
        <p:spPr bwMode="auto">
          <a:xfrm>
            <a:off x="983744" y="1900617"/>
            <a:ext cx="3701061" cy="4771231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F8A21-CC17-63C8-4D0A-C207A35C4717}"/>
                  </a:ext>
                </a:extLst>
              </p:cNvPr>
              <p:cNvSpPr txBox="1"/>
              <p:nvPr/>
            </p:nvSpPr>
            <p:spPr>
              <a:xfrm>
                <a:off x="10532882" y="5774487"/>
                <a:ext cx="1556614" cy="600164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100" b="1" i="1" u="sng">
                    <a:latin typeface="Cambria Math" panose="02040503050406030204" pitchFamily="18" charset="0"/>
                    <a:ea typeface="Cambria Math" panose="02040503050406030204" pitchFamily="18" charset="0"/>
                  </a:rPr>
                  <a:t>Cheat sheet: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𝑫𝒓𝒂𝒈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𝑭𝒐𝒓𝒄𝒆</m:t>
                      </m:r>
                    </m:oMath>
                  </m:oMathPara>
                </a14:m>
                <a:endParaRPr lang="en-US" sz="1100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𝑩𝒐𝒖𝒚𝒂𝒏𝒄𝒚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𝑭𝒐𝒓𝒄𝒆</m:t>
                      </m:r>
                    </m:oMath>
                  </m:oMathPara>
                </a14:m>
                <a:endParaRPr lang="en-US" sz="1100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F8A21-CC17-63C8-4D0A-C207A35C4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2882" y="5774487"/>
                <a:ext cx="1556614" cy="600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76C420B-EF93-1409-4111-9FE1EDB37C87}"/>
              </a:ext>
            </a:extLst>
          </p:cNvPr>
          <p:cNvSpPr txBox="1"/>
          <p:nvPr/>
        </p:nvSpPr>
        <p:spPr>
          <a:xfrm>
            <a:off x="900347" y="826981"/>
            <a:ext cx="2543175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>
                <a:latin typeface="+mj-lt"/>
              </a:rPr>
              <a:t>Fluid: Para-Hydrogen</a:t>
            </a:r>
          </a:p>
          <a:p>
            <a:pPr algn="l"/>
            <a:r>
              <a:rPr lang="en-US" sz="1400"/>
              <a:t>Ullage Pressure: 4 </a:t>
            </a:r>
            <a:r>
              <a:rPr lang="en-US" sz="1400" err="1"/>
              <a:t>barA</a:t>
            </a:r>
            <a:endParaRPr lang="en-US" sz="1400">
              <a:latin typeface="+mj-lt"/>
            </a:endParaRPr>
          </a:p>
          <a:p>
            <a:pPr algn="l"/>
            <a:r>
              <a:rPr lang="en-US" sz="1400">
                <a:latin typeface="+mj-lt"/>
              </a:rPr>
              <a:t>Liquid Temperature: 20 K</a:t>
            </a:r>
          </a:p>
          <a:p>
            <a:pPr algn="l"/>
            <a:r>
              <a:rPr lang="en-US" sz="1400">
                <a:latin typeface="+mj-lt"/>
              </a:rPr>
              <a:t>Gas Temperature: 280 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C3471C-B2DD-A0F3-2B6E-04F45954E230}"/>
              </a:ext>
            </a:extLst>
          </p:cNvPr>
          <p:cNvSpPr txBox="1"/>
          <p:nvPr/>
        </p:nvSpPr>
        <p:spPr>
          <a:xfrm>
            <a:off x="8745780" y="913516"/>
            <a:ext cx="1237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2.2 meter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5B35D4-4870-7BEC-F59C-F967722E188A}"/>
              </a:ext>
            </a:extLst>
          </p:cNvPr>
          <p:cNvSpPr/>
          <p:nvPr/>
        </p:nvSpPr>
        <p:spPr bwMode="auto">
          <a:xfrm flipV="1">
            <a:off x="7622607" y="812108"/>
            <a:ext cx="1234440" cy="283464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C11A22-0A11-C3F3-0928-2074A1A69423}"/>
              </a:ext>
            </a:extLst>
          </p:cNvPr>
          <p:cNvSpPr txBox="1"/>
          <p:nvPr/>
        </p:nvSpPr>
        <p:spPr>
          <a:xfrm>
            <a:off x="7814494" y="763623"/>
            <a:ext cx="880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Ullage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F9E009-AFC9-792F-8568-7374EF2BED4D}"/>
              </a:ext>
            </a:extLst>
          </p:cNvPr>
          <p:cNvSpPr txBox="1"/>
          <p:nvPr/>
        </p:nvSpPr>
        <p:spPr>
          <a:xfrm>
            <a:off x="8857047" y="3236255"/>
            <a:ext cx="880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Ullage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6D0827-17FC-80E4-97E6-ABFA8E455526}"/>
              </a:ext>
            </a:extLst>
          </p:cNvPr>
          <p:cNvSpPr txBox="1"/>
          <p:nvPr/>
        </p:nvSpPr>
        <p:spPr>
          <a:xfrm>
            <a:off x="9638300" y="314072"/>
            <a:ext cx="1556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*Not real time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17D02A-C847-E96D-5F15-8E129F30C33D}"/>
              </a:ext>
            </a:extLst>
          </p:cNvPr>
          <p:cNvSpPr txBox="1"/>
          <p:nvPr/>
        </p:nvSpPr>
        <p:spPr>
          <a:xfrm>
            <a:off x="8857047" y="3010378"/>
            <a:ext cx="1675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Bubble Rise</a:t>
            </a:r>
          </a:p>
          <a:p>
            <a:r>
              <a:rPr lang="en-US" sz="1400" b="0">
                <a:latin typeface="+mn-lt"/>
              </a:rPr>
              <a:t>(Shown is bubble temperature) </a:t>
            </a:r>
          </a:p>
        </p:txBody>
      </p:sp>
    </p:spTree>
    <p:extLst>
      <p:ext uri="{BB962C8B-B14F-4D97-AF65-F5344CB8AC3E}">
        <p14:creationId xmlns:p14="http://schemas.microsoft.com/office/powerpoint/2010/main" val="1814401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081F2-FA4F-A96E-4C3A-CDC535A09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Plume Height and Max 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35FF2-618D-ED50-1865-005F8C9C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D3F0A-56EC-0335-4C76-A10D1A8A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7D847-ABFD-D46B-E43F-5C46E8895AD3}"/>
              </a:ext>
            </a:extLst>
          </p:cNvPr>
          <p:cNvSpPr txBox="1"/>
          <p:nvPr/>
        </p:nvSpPr>
        <p:spPr>
          <a:xfrm>
            <a:off x="866775" y="868950"/>
            <a:ext cx="2543175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>
                <a:latin typeface="+mj-lt"/>
              </a:rPr>
              <a:t>Fluid: Para-Hydrogen</a:t>
            </a:r>
          </a:p>
          <a:p>
            <a:pPr algn="l"/>
            <a:r>
              <a:rPr lang="en-US" sz="1400">
                <a:latin typeface="+mj-lt"/>
              </a:rPr>
              <a:t>Liquid Temperature: 21 K</a:t>
            </a:r>
          </a:p>
          <a:p>
            <a:pPr algn="l"/>
            <a:r>
              <a:rPr lang="en-US" sz="1400">
                <a:latin typeface="+mj-lt"/>
              </a:rPr>
              <a:t>Ullage Pressure: 4 </a:t>
            </a:r>
            <a:r>
              <a:rPr lang="en-US" sz="1400" err="1">
                <a:latin typeface="+mj-lt"/>
              </a:rPr>
              <a:t>barA</a:t>
            </a:r>
            <a:endParaRPr lang="en-US" sz="1400">
              <a:latin typeface="+mj-lt"/>
            </a:endParaRPr>
          </a:p>
          <a:p>
            <a:pPr algn="l"/>
            <a:r>
              <a:rPr lang="en-US" sz="1400">
                <a:latin typeface="+mj-lt"/>
              </a:rPr>
              <a:t>Max Height (H): 2.2 meters</a:t>
            </a:r>
          </a:p>
        </p:txBody>
      </p:sp>
      <p:pic>
        <p:nvPicPr>
          <p:cNvPr id="8" name="Picture 7" descr="A graph of a graph showing the amount of gas in the temperature&#10;&#10;AI-generated content may be incorrect.">
            <a:extLst>
              <a:ext uri="{FF2B5EF4-FFF2-40B4-BE49-F238E27FC236}">
                <a16:creationId xmlns:a16="http://schemas.microsoft.com/office/drawing/2014/main" id="{9B271EFF-2EEE-E73F-A5CC-BA9C781F3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13" y="1869049"/>
            <a:ext cx="5333559" cy="3998645"/>
          </a:xfrm>
          <a:prstGeom prst="rect">
            <a:avLst/>
          </a:prstGeom>
        </p:spPr>
      </p:pic>
      <p:pic>
        <p:nvPicPr>
          <p:cNvPr id="10" name="Picture 9" descr="A graph of a graph showing the height of a gas temperature&#10;&#10;AI-generated content may be incorrect.">
            <a:extLst>
              <a:ext uri="{FF2B5EF4-FFF2-40B4-BE49-F238E27FC236}">
                <a16:creationId xmlns:a16="http://schemas.microsoft.com/office/drawing/2014/main" id="{90811D23-1701-C5D8-38A8-C07AFE1BA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4" y="1869049"/>
            <a:ext cx="5333559" cy="39986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2B6AD5-F105-346A-14E0-56007A6A1D28}"/>
              </a:ext>
            </a:extLst>
          </p:cNvPr>
          <p:cNvSpPr txBox="1"/>
          <p:nvPr/>
        </p:nvSpPr>
        <p:spPr>
          <a:xfrm>
            <a:off x="190499" y="6000523"/>
            <a:ext cx="11744325" cy="338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At high temperatures, the evaporation from the bubble dominates, </a:t>
            </a:r>
            <a:r>
              <a:rPr lang="en-US" sz="1600" kern="0">
                <a:solidFill>
                  <a:srgbClr val="FFFFFF"/>
                </a:solidFill>
                <a:latin typeface="Arial"/>
                <a:sym typeface="Arial"/>
              </a:rPr>
              <a:t>reducing the influence of injector diameter</a:t>
            </a:r>
            <a:endParaRPr kumimoji="0" lang="en-US" sz="16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387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A0763-9D54-52FB-DAFA-D779D595F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D7FD7-1AB6-C540-F8D0-8A7F1ACA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Bubble Frequency and Maximum Diameter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A9B4F-BD99-2D07-5BA0-4924A862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187FA-66B1-DD7F-3F83-BA21C72A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645AD6-7EC5-4788-5008-347A3475CD56}"/>
              </a:ext>
            </a:extLst>
          </p:cNvPr>
          <p:cNvSpPr txBox="1"/>
          <p:nvPr/>
        </p:nvSpPr>
        <p:spPr>
          <a:xfrm>
            <a:off x="866775" y="868950"/>
            <a:ext cx="2543175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>
                <a:latin typeface="+mj-lt"/>
              </a:rPr>
              <a:t>Fluid: Para-Hydrogen</a:t>
            </a:r>
          </a:p>
          <a:p>
            <a:pPr algn="l"/>
            <a:r>
              <a:rPr lang="en-US" sz="1400">
                <a:latin typeface="+mj-lt"/>
              </a:rPr>
              <a:t>Liquid Temperature: 21 K</a:t>
            </a:r>
          </a:p>
          <a:p>
            <a:pPr algn="l"/>
            <a:r>
              <a:rPr lang="en-US" sz="1400">
                <a:latin typeface="+mj-lt"/>
              </a:rPr>
              <a:t>Ullage Pressure: 4 </a:t>
            </a:r>
            <a:r>
              <a:rPr lang="en-US" sz="1400" err="1">
                <a:latin typeface="+mj-lt"/>
              </a:rPr>
              <a:t>barA</a:t>
            </a:r>
            <a:endParaRPr lang="en-US" sz="1400">
              <a:latin typeface="+mj-lt"/>
            </a:endParaRPr>
          </a:p>
          <a:p>
            <a:pPr algn="l"/>
            <a:r>
              <a:rPr lang="en-US" sz="1400">
                <a:latin typeface="+mj-lt"/>
              </a:rPr>
              <a:t>Max Height (H): 2.2 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D301F-2F66-9B0E-EF44-A876CEB75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514" y="1869049"/>
            <a:ext cx="5333557" cy="399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9A552-958F-DFE2-027D-7CFA93337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55" y="1869049"/>
            <a:ext cx="5333557" cy="3998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7A616F-46D2-F15D-F806-D0C5729ABCC7}"/>
              </a:ext>
            </a:extLst>
          </p:cNvPr>
          <p:cNvSpPr txBox="1"/>
          <p:nvPr/>
        </p:nvSpPr>
        <p:spPr>
          <a:xfrm>
            <a:off x="190499" y="6000523"/>
            <a:ext cx="11744325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Bubble size follows injector hole size until 100 K, then increases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5D07044-1BFC-D060-B044-001954E897BF}"/>
              </a:ext>
            </a:extLst>
          </p:cNvPr>
          <p:cNvSpPr/>
          <p:nvPr/>
        </p:nvSpPr>
        <p:spPr bwMode="auto">
          <a:xfrm>
            <a:off x="4686300" y="4905375"/>
            <a:ext cx="371475" cy="33337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88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A91C0-5944-4C21-B714-971A309EE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8FD9-1A58-7A5B-8142-C558623A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Plume Height vs </a:t>
            </a:r>
            <a:r>
              <a:rPr lang="en-US" err="1"/>
              <a:t>Subcool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FBD7A3-D657-8A29-5347-21BFD4E0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E75D3-C13A-A8E2-5417-112274B2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0DFA9B-7F20-AB67-7D72-DDF72F89F956}"/>
              </a:ext>
            </a:extLst>
          </p:cNvPr>
          <p:cNvSpPr txBox="1"/>
          <p:nvPr/>
        </p:nvSpPr>
        <p:spPr>
          <a:xfrm>
            <a:off x="866775" y="868950"/>
            <a:ext cx="2543175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>
                <a:latin typeface="+mj-lt"/>
              </a:rPr>
              <a:t>Fluid: Para-Hydrogen</a:t>
            </a:r>
          </a:p>
          <a:p>
            <a:pPr algn="l"/>
            <a:r>
              <a:rPr lang="en-US" sz="1400" u="sng">
                <a:latin typeface="+mj-lt"/>
              </a:rPr>
              <a:t>Ullage Pressure: 4 </a:t>
            </a:r>
            <a:r>
              <a:rPr lang="en-US" sz="1400" u="sng" err="1">
                <a:latin typeface="+mj-lt"/>
              </a:rPr>
              <a:t>barA</a:t>
            </a:r>
            <a:endParaRPr lang="en-US" sz="1400" u="sng">
              <a:latin typeface="+mj-lt"/>
            </a:endParaRPr>
          </a:p>
          <a:p>
            <a:pPr algn="l"/>
            <a:r>
              <a:rPr lang="en-US" sz="1400">
                <a:latin typeface="+mj-lt"/>
              </a:rPr>
              <a:t>Max Height (H): 2.2 meters</a:t>
            </a:r>
          </a:p>
          <a:p>
            <a:pPr algn="l"/>
            <a:r>
              <a:rPr lang="en-US" sz="1400">
                <a:latin typeface="+mj-lt"/>
              </a:rPr>
              <a:t>Hole Diameter: constant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448CB-0FBC-0223-29D7-ECF7C6B4A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4533" y="1869813"/>
            <a:ext cx="5331518" cy="3997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AA70B-7F71-AC96-38D4-139ED915A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55" y="1869813"/>
            <a:ext cx="5333557" cy="39971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5AA25E-0AD6-E9C0-FB6E-C90C04C75EDD}"/>
              </a:ext>
            </a:extLst>
          </p:cNvPr>
          <p:cNvSpPr txBox="1"/>
          <p:nvPr/>
        </p:nvSpPr>
        <p:spPr>
          <a:xfrm>
            <a:off x="6499225" y="868950"/>
            <a:ext cx="2543175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>
                <a:latin typeface="+mj-lt"/>
              </a:rPr>
              <a:t>Fluid: Para-Hydrogen</a:t>
            </a:r>
          </a:p>
          <a:p>
            <a:pPr algn="l"/>
            <a:r>
              <a:rPr lang="en-US" sz="1400" u="sng">
                <a:latin typeface="+mj-lt"/>
              </a:rPr>
              <a:t>Liquid Temperature: 21 K</a:t>
            </a:r>
          </a:p>
          <a:p>
            <a:pPr algn="l"/>
            <a:r>
              <a:rPr lang="en-US" sz="1400">
                <a:latin typeface="+mj-lt"/>
              </a:rPr>
              <a:t>Max Height (H): 2.2 meters</a:t>
            </a:r>
          </a:p>
          <a:p>
            <a:pPr algn="l"/>
            <a:r>
              <a:rPr lang="en-US" sz="1400">
                <a:latin typeface="+mj-lt"/>
              </a:rPr>
              <a:t>Hole Diameter: constant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F64DB-BFEC-657E-A67C-50CA410D5C72}"/>
              </a:ext>
            </a:extLst>
          </p:cNvPr>
          <p:cNvSpPr txBox="1"/>
          <p:nvPr/>
        </p:nvSpPr>
        <p:spPr>
          <a:xfrm>
            <a:off x="190499" y="6000523"/>
            <a:ext cx="11744325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800" kern="0">
                <a:solidFill>
                  <a:srgbClr val="FFFFFF"/>
                </a:solidFill>
                <a:latin typeface="Arial"/>
                <a:sym typeface="Arial"/>
              </a:rPr>
              <a:t>Reducing liquid temperature has a stronger impact on condensation compared to increasing pressure</a:t>
            </a: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C142B5-9B8C-AD0F-FDF4-9A811BEE3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1516" r="20933" b="92765"/>
          <a:stretch>
            <a:fillRect/>
          </a:stretch>
        </p:blipFill>
        <p:spPr>
          <a:xfrm>
            <a:off x="1209675" y="1924901"/>
            <a:ext cx="36258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62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5E851-BFC0-2508-6212-C9C4034F4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C940A-E705-30BE-A239-853E4303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 Flow vs </a:t>
            </a:r>
            <a:r>
              <a:rPr lang="en-US" err="1"/>
              <a:t>Subcool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4F8DC-6F4F-1037-93D4-F9FC5EE0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25F2F-6159-7A0B-D43C-86464491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363C4-177C-5CFD-DE67-F45E2AAF5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7580" y="1869813"/>
            <a:ext cx="5325424" cy="3997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E229A1-F627-E996-CEEA-D2301DEF8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64" y="1872097"/>
            <a:ext cx="5319338" cy="39925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A84B27-607C-FA5E-38DD-CC1E34500C6D}"/>
              </a:ext>
            </a:extLst>
          </p:cNvPr>
          <p:cNvSpPr txBox="1"/>
          <p:nvPr/>
        </p:nvSpPr>
        <p:spPr>
          <a:xfrm>
            <a:off x="866775" y="868950"/>
            <a:ext cx="2543175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>
                <a:latin typeface="+mj-lt"/>
              </a:rPr>
              <a:t>Fluid: Para-Hydrogen</a:t>
            </a:r>
          </a:p>
          <a:p>
            <a:pPr algn="l"/>
            <a:r>
              <a:rPr lang="en-US" sz="1400" u="sng">
                <a:latin typeface="+mj-lt"/>
              </a:rPr>
              <a:t>Ullage Pressure: 4 </a:t>
            </a:r>
            <a:r>
              <a:rPr lang="en-US" sz="1400" u="sng" err="1">
                <a:latin typeface="+mj-lt"/>
              </a:rPr>
              <a:t>barA</a:t>
            </a:r>
            <a:endParaRPr lang="en-US" sz="1400" u="sng">
              <a:latin typeface="+mj-lt"/>
            </a:endParaRPr>
          </a:p>
          <a:p>
            <a:pPr algn="l"/>
            <a:r>
              <a:rPr lang="en-US" sz="1400">
                <a:latin typeface="+mj-lt"/>
              </a:rPr>
              <a:t>Max Height (H): 2.2 meters</a:t>
            </a:r>
          </a:p>
          <a:p>
            <a:pPr algn="l"/>
            <a:r>
              <a:rPr lang="en-US" sz="1400">
                <a:latin typeface="+mj-lt"/>
              </a:rPr>
              <a:t>Hole Diameter: constant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B4DA7-0CAE-0CCF-BFB6-28DABE615DE0}"/>
              </a:ext>
            </a:extLst>
          </p:cNvPr>
          <p:cNvSpPr txBox="1"/>
          <p:nvPr/>
        </p:nvSpPr>
        <p:spPr>
          <a:xfrm>
            <a:off x="6499225" y="868950"/>
            <a:ext cx="2543175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>
                <a:latin typeface="+mj-lt"/>
              </a:rPr>
              <a:t>Fluid: Para-Hydrogen</a:t>
            </a:r>
          </a:p>
          <a:p>
            <a:pPr algn="l"/>
            <a:r>
              <a:rPr lang="en-US" sz="1400" u="sng">
                <a:latin typeface="+mj-lt"/>
              </a:rPr>
              <a:t>Liquid Temperature: 21 K</a:t>
            </a:r>
          </a:p>
          <a:p>
            <a:pPr algn="l"/>
            <a:r>
              <a:rPr lang="en-US" sz="1400">
                <a:latin typeface="+mj-lt"/>
              </a:rPr>
              <a:t>Max Height (H): 2.2 meters</a:t>
            </a:r>
          </a:p>
          <a:p>
            <a:pPr algn="l"/>
            <a:r>
              <a:rPr lang="en-US" sz="1400">
                <a:latin typeface="+mj-lt"/>
              </a:rPr>
              <a:t>Hole Diameter: constant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93D1A2-AB43-33D7-BC4D-4C89B57A55B6}"/>
              </a:ext>
            </a:extLst>
          </p:cNvPr>
          <p:cNvSpPr txBox="1"/>
          <p:nvPr/>
        </p:nvSpPr>
        <p:spPr>
          <a:xfrm>
            <a:off x="190499" y="6000523"/>
            <a:ext cx="11744325" cy="338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kern="0">
                <a:solidFill>
                  <a:srgbClr val="FFFFFF"/>
                </a:solidFill>
                <a:latin typeface="Arial"/>
                <a:sym typeface="Arial"/>
              </a:rPr>
              <a:t>High mass flow is possible due to high density at low temperature --- and due to large bubble size at high temperature</a:t>
            </a:r>
            <a:endParaRPr kumimoji="0" lang="en-US" sz="16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B6D226-C494-84A6-E762-EEDD93342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-1353" r="23164" b="92910"/>
          <a:stretch>
            <a:fillRect/>
          </a:stretch>
        </p:blipFill>
        <p:spPr>
          <a:xfrm>
            <a:off x="1281112" y="1810374"/>
            <a:ext cx="3487736" cy="3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59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99464-81C6-2168-3B87-540D3D1BF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EB16E-5366-05FB-BBB3-844D5F306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Bubble Diameter vs </a:t>
            </a:r>
            <a:r>
              <a:rPr lang="en-US" err="1"/>
              <a:t>Subcool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37155-9A77-9854-0B2A-EAB0AA5F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FE1B7-555D-5165-C364-8DCB69FE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364A8-8375-7DBC-DC0A-0EA387708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4533" y="1869813"/>
            <a:ext cx="5331518" cy="3997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02042F-BDE5-C98A-7BF8-9133ED5E5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55" y="1872097"/>
            <a:ext cx="5333556" cy="3992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2FCD31-265C-E6CF-F94A-7AF62E772018}"/>
              </a:ext>
            </a:extLst>
          </p:cNvPr>
          <p:cNvSpPr txBox="1"/>
          <p:nvPr/>
        </p:nvSpPr>
        <p:spPr>
          <a:xfrm>
            <a:off x="866775" y="868950"/>
            <a:ext cx="2543175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>
                <a:latin typeface="+mj-lt"/>
              </a:rPr>
              <a:t>Fluid: Para-Hydrogen</a:t>
            </a:r>
          </a:p>
          <a:p>
            <a:pPr algn="l"/>
            <a:r>
              <a:rPr lang="en-US" sz="1400" u="sng">
                <a:latin typeface="+mj-lt"/>
              </a:rPr>
              <a:t>Ullage Pressure: 4 </a:t>
            </a:r>
            <a:r>
              <a:rPr lang="en-US" sz="1400" u="sng" err="1">
                <a:latin typeface="+mj-lt"/>
              </a:rPr>
              <a:t>barA</a:t>
            </a:r>
            <a:endParaRPr lang="en-US" sz="1400" u="sng">
              <a:latin typeface="+mj-lt"/>
            </a:endParaRPr>
          </a:p>
          <a:p>
            <a:pPr algn="l"/>
            <a:r>
              <a:rPr lang="en-US" sz="1400">
                <a:latin typeface="+mj-lt"/>
              </a:rPr>
              <a:t>Max Height (H): 2.2 meters</a:t>
            </a:r>
          </a:p>
          <a:p>
            <a:pPr algn="l"/>
            <a:r>
              <a:rPr lang="en-US" sz="1400">
                <a:latin typeface="+mj-lt"/>
              </a:rPr>
              <a:t>Hole Diameter: constant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806D9D-C4D3-EC37-0C75-3DD2E374A443}"/>
              </a:ext>
            </a:extLst>
          </p:cNvPr>
          <p:cNvSpPr txBox="1"/>
          <p:nvPr/>
        </p:nvSpPr>
        <p:spPr>
          <a:xfrm>
            <a:off x="6499225" y="868950"/>
            <a:ext cx="2543175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>
                <a:latin typeface="+mj-lt"/>
              </a:rPr>
              <a:t>Fluid: Para-Hydrogen</a:t>
            </a:r>
          </a:p>
          <a:p>
            <a:pPr algn="l"/>
            <a:r>
              <a:rPr lang="en-US" sz="1400" u="sng">
                <a:latin typeface="+mj-lt"/>
              </a:rPr>
              <a:t>Liquid Temperature: 21 K</a:t>
            </a:r>
          </a:p>
          <a:p>
            <a:pPr algn="l"/>
            <a:r>
              <a:rPr lang="en-US" sz="1400">
                <a:latin typeface="+mj-lt"/>
              </a:rPr>
              <a:t>Max Height (H): 2.2 meters</a:t>
            </a:r>
          </a:p>
          <a:p>
            <a:pPr algn="l"/>
            <a:r>
              <a:rPr lang="en-US" sz="1400">
                <a:latin typeface="+mj-lt"/>
              </a:rPr>
              <a:t>Hole Diameter: constant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E5B02B-DB75-6FC6-D835-ECC619511AD9}"/>
              </a:ext>
            </a:extLst>
          </p:cNvPr>
          <p:cNvSpPr txBox="1"/>
          <p:nvPr/>
        </p:nvSpPr>
        <p:spPr>
          <a:xfrm>
            <a:off x="190499" y="6000523"/>
            <a:ext cx="11744325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Ensuring </a:t>
            </a:r>
            <a:r>
              <a:rPr lang="en-US" sz="1800" kern="0" dirty="0">
                <a:solidFill>
                  <a:srgbClr val="FFFFFF"/>
                </a:solidFill>
                <a:latin typeface="Arial"/>
                <a:sym typeface="Arial"/>
              </a:rPr>
              <a:t>low max bubble size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allows for more injectors in the tank              more total BOG flow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346A56-B5CE-53CC-E129-22F6421BCD31}"/>
              </a:ext>
            </a:extLst>
          </p:cNvPr>
          <p:cNvCxnSpPr>
            <a:cxnSpLocks/>
          </p:cNvCxnSpPr>
          <p:nvPr/>
        </p:nvCxnSpPr>
        <p:spPr bwMode="auto">
          <a:xfrm>
            <a:off x="8429625" y="6191250"/>
            <a:ext cx="4619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A17CF73-71A7-10AC-9881-6E0B1405C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r="20844" b="92924"/>
          <a:stretch>
            <a:fillRect/>
          </a:stretch>
        </p:blipFill>
        <p:spPr>
          <a:xfrm>
            <a:off x="1238250" y="1869813"/>
            <a:ext cx="3638550" cy="2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5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D6CF-0627-7E3C-A432-E98334792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Incorporation of BOG capture in system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4C69F-93EF-678C-D962-81DB52C3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35D92-CA63-CF27-8D1B-E4DB0945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A diagram of mass flow&#10;&#10;AI-generated content may be incorrect.">
            <a:extLst>
              <a:ext uri="{FF2B5EF4-FFF2-40B4-BE49-F238E27FC236}">
                <a16:creationId xmlns:a16="http://schemas.microsoft.com/office/drawing/2014/main" id="{463063B7-1242-9324-A14F-035B7E412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6" y="753470"/>
            <a:ext cx="3537027" cy="2651760"/>
          </a:xfrm>
          <a:prstGeom prst="rect">
            <a:avLst/>
          </a:prstGeom>
        </p:spPr>
      </p:pic>
      <p:pic>
        <p:nvPicPr>
          <p:cNvPr id="11" name="Picture 10" descr="A chart of a liquid mass flow&#10;&#10;AI-generated content may be incorrect.">
            <a:extLst>
              <a:ext uri="{FF2B5EF4-FFF2-40B4-BE49-F238E27FC236}">
                <a16:creationId xmlns:a16="http://schemas.microsoft.com/office/drawing/2014/main" id="{FE970D7B-D6D3-8B95-810B-29611FDB5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8" y="4143412"/>
            <a:ext cx="3537027" cy="26517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3DC2B0-1E33-D214-00E8-C16433ACB446}"/>
                  </a:ext>
                </a:extLst>
              </p:cNvPr>
              <p:cNvSpPr txBox="1"/>
              <p:nvPr/>
            </p:nvSpPr>
            <p:spPr>
              <a:xfrm>
                <a:off x="688236" y="3509907"/>
                <a:ext cx="3130088" cy="471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𝒎𝒐𝒅𝒆𝒍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𝒄𝒐𝒏𝒔𝒕𝒂𝒏𝒕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𝑩𝑶</m:t>
                          </m:r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𝒎𝒂𝒙</m:t>
                              </m:r>
                            </m:sub>
                          </m:sSub>
                        </m:sub>
                      </m:sSub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𝑮𝒂𝒔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𝒔𝒂𝒕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𝒔𝒂𝒕</m:t>
                              </m:r>
                            </m:sub>
                          </m:s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𝑳𝒊𝒒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3DC2B0-1E33-D214-00E8-C16433ACB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36" y="3509907"/>
                <a:ext cx="3130088" cy="471989"/>
              </a:xfrm>
              <a:prstGeom prst="rect">
                <a:avLst/>
              </a:prstGeom>
              <a:blipFill>
                <a:blip r:embed="rId4"/>
                <a:stretch>
                  <a:fillRect l="-975" t="-2597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3609C9-70D9-4145-8FC6-33DFA27C5911}"/>
                  </a:ext>
                </a:extLst>
              </p:cNvPr>
              <p:cNvSpPr txBox="1"/>
              <p:nvPr/>
            </p:nvSpPr>
            <p:spPr>
              <a:xfrm>
                <a:off x="3900060" y="2507023"/>
                <a:ext cx="7661393" cy="3354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𝑩𝑶𝑮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𝒎𝒐𝒅𝒆𝒍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𝒄𝒐𝒏𝒔𝒕𝒂𝒏𝒕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𝒎𝒊𝒙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𝑩𝑶𝑮</m:t>
                          </m:r>
                        </m:sub>
                      </m:sSub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𝑮𝒂𝒔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𝒎𝒐𝒅𝒆𝒍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𝒄𝒐𝒏𝒔𝒕𝒂𝒏𝒕</m:t>
                          </m:r>
                        </m:sub>
                      </m:sSub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𝑳𝒊𝒒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3609C9-70D9-4145-8FC6-33DFA27C5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60" y="2507023"/>
                <a:ext cx="7661393" cy="335413"/>
              </a:xfrm>
              <a:prstGeom prst="rect">
                <a:avLst/>
              </a:prstGeom>
              <a:blipFill>
                <a:blip r:embed="rId5"/>
                <a:stretch>
                  <a:fillRect t="-1818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0D294F7-6F5B-15F2-E697-3A7C2CFF775C}"/>
              </a:ext>
            </a:extLst>
          </p:cNvPr>
          <p:cNvSpPr txBox="1"/>
          <p:nvPr/>
        </p:nvSpPr>
        <p:spPr>
          <a:xfrm>
            <a:off x="3744525" y="1970777"/>
            <a:ext cx="7816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Energy from BOG is mixed with a portion of tank liquid mass: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BD825D-B7E0-5F55-85E1-3BB98667E763}"/>
              </a:ext>
            </a:extLst>
          </p:cNvPr>
          <p:cNvSpPr txBox="1"/>
          <p:nvPr/>
        </p:nvSpPr>
        <p:spPr>
          <a:xfrm>
            <a:off x="3890263" y="3205773"/>
            <a:ext cx="3628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At tank pressure, if mixed state is: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00FA2C08-82E3-3D23-66BD-24B07E1594F7}"/>
              </a:ext>
            </a:extLst>
          </p:cNvPr>
          <p:cNvSpPr/>
          <p:nvPr/>
        </p:nvSpPr>
        <p:spPr bwMode="auto">
          <a:xfrm rot="5400000">
            <a:off x="5586704" y="1243774"/>
            <a:ext cx="235989" cy="3628868"/>
          </a:xfrm>
          <a:prstGeom prst="rightBrace">
            <a:avLst>
              <a:gd name="adj1" fmla="val 28549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4DBA4BEC-D417-2A3D-3692-FF072F953C8E}"/>
              </a:ext>
            </a:extLst>
          </p:cNvPr>
          <p:cNvSpPr/>
          <p:nvPr/>
        </p:nvSpPr>
        <p:spPr bwMode="auto">
          <a:xfrm rot="5400000">
            <a:off x="7717285" y="1052907"/>
            <a:ext cx="343703" cy="5439634"/>
          </a:xfrm>
          <a:prstGeom prst="leftBrace">
            <a:avLst>
              <a:gd name="adj1" fmla="val 0"/>
              <a:gd name="adj2" fmla="val 87452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B30329-E9AB-A942-B782-69D889CFB692}"/>
              </a:ext>
            </a:extLst>
          </p:cNvPr>
          <p:cNvCxnSpPr>
            <a:cxnSpLocks/>
          </p:cNvCxnSpPr>
          <p:nvPr/>
        </p:nvCxnSpPr>
        <p:spPr bwMode="auto">
          <a:xfrm>
            <a:off x="7790031" y="3776867"/>
            <a:ext cx="0" cy="1677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1D07225-C2F9-51C2-8261-338625CC310E}"/>
              </a:ext>
            </a:extLst>
          </p:cNvPr>
          <p:cNvSpPr txBox="1"/>
          <p:nvPr/>
        </p:nvSpPr>
        <p:spPr>
          <a:xfrm>
            <a:off x="4086630" y="3950356"/>
            <a:ext cx="229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All gas:</a:t>
            </a:r>
          </a:p>
          <a:p>
            <a:r>
              <a:rPr lang="en-US" sz="1600" dirty="0">
                <a:latin typeface="+mn-lt"/>
              </a:rPr>
              <a:t>Add to ullage node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E7AE3D-990E-CBB6-ED2A-C3503B06745D}"/>
              </a:ext>
            </a:extLst>
          </p:cNvPr>
          <p:cNvSpPr txBox="1"/>
          <p:nvPr/>
        </p:nvSpPr>
        <p:spPr>
          <a:xfrm>
            <a:off x="6704767" y="3938065"/>
            <a:ext cx="2170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All liquid:</a:t>
            </a:r>
          </a:p>
          <a:p>
            <a:r>
              <a:rPr lang="en-US" sz="1600" dirty="0">
                <a:latin typeface="+mn-lt"/>
              </a:rPr>
              <a:t>Add to liquid node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93A62A-21E2-B4DE-6BE2-AD767A7CB530}"/>
              </a:ext>
            </a:extLst>
          </p:cNvPr>
          <p:cNvSpPr txBox="1"/>
          <p:nvPr/>
        </p:nvSpPr>
        <p:spPr>
          <a:xfrm>
            <a:off x="8967655" y="3877585"/>
            <a:ext cx="313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Mixture:</a:t>
            </a:r>
          </a:p>
          <a:p>
            <a:r>
              <a:rPr lang="en-US" sz="1600" dirty="0">
                <a:latin typeface="+mn-lt"/>
              </a:rPr>
              <a:t>Distribute to liquid and ullage based on mass fraction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238959C-DDAE-20EC-E0EB-A4D2EABF0F02}"/>
              </a:ext>
            </a:extLst>
          </p:cNvPr>
          <p:cNvSpPr/>
          <p:nvPr/>
        </p:nvSpPr>
        <p:spPr bwMode="auto">
          <a:xfrm>
            <a:off x="2148840" y="3621028"/>
            <a:ext cx="701040" cy="280796"/>
          </a:xfrm>
          <a:prstGeom prst="rect">
            <a:avLst/>
          </a:prstGeom>
          <a:noFill/>
          <a:ln w="952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01972E-8775-0E24-45CC-6671D30EF4E2}"/>
              </a:ext>
            </a:extLst>
          </p:cNvPr>
          <p:cNvSpPr/>
          <p:nvPr/>
        </p:nvSpPr>
        <p:spPr bwMode="auto">
          <a:xfrm>
            <a:off x="688235" y="3621028"/>
            <a:ext cx="1245339" cy="280796"/>
          </a:xfrm>
          <a:prstGeom prst="rect">
            <a:avLst/>
          </a:prstGeom>
          <a:noFill/>
          <a:ln w="952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D08C8E3-A14D-4324-E609-870978AE1DFE}"/>
              </a:ext>
            </a:extLst>
          </p:cNvPr>
          <p:cNvCxnSpPr>
            <a:cxnSpLocks/>
            <a:stCxn id="34" idx="2"/>
          </p:cNvCxnSpPr>
          <p:nvPr/>
        </p:nvCxnSpPr>
        <p:spPr bwMode="auto">
          <a:xfrm>
            <a:off x="1310905" y="3901824"/>
            <a:ext cx="0" cy="182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4D53126-861F-A6C5-FA9F-B68FA3D98977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165" y="3430709"/>
            <a:ext cx="0" cy="182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8CBDC1B-7C1B-8FE7-B837-AE0440DB3C09}"/>
              </a:ext>
            </a:extLst>
          </p:cNvPr>
          <p:cNvSpPr txBox="1"/>
          <p:nvPr/>
        </p:nvSpPr>
        <p:spPr>
          <a:xfrm>
            <a:off x="3983666" y="5079648"/>
            <a:ext cx="761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Continue computing energy and mass balance for the nodes of the tank as usual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658422-2F04-FB75-C6DF-68CA2251B573}"/>
              </a:ext>
            </a:extLst>
          </p:cNvPr>
          <p:cNvSpPr txBox="1"/>
          <p:nvPr/>
        </p:nvSpPr>
        <p:spPr>
          <a:xfrm>
            <a:off x="3948725" y="1081706"/>
            <a:ext cx="761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For every time step: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1C790E1-B317-ED4A-1A89-C8D8283BB5D5}"/>
                  </a:ext>
                </a:extLst>
              </p:cNvPr>
              <p:cNvSpPr txBox="1"/>
              <p:nvPr/>
            </p:nvSpPr>
            <p:spPr>
              <a:xfrm>
                <a:off x="3684739" y="1418498"/>
                <a:ext cx="8092034" cy="4277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𝒎𝒐𝒅𝒆𝒍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𝒄𝒐𝒏𝒔𝒕𝒂𝒏𝒕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𝑮𝒂𝒔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𝒍𝒊𝒒𝒖𝒊𝒅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𝒕𝒂𝒏𝒌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1C790E1-B317-ED4A-1A89-C8D8283BB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739" y="1418498"/>
                <a:ext cx="8092034" cy="427746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E2EFE07B-9730-AFEE-B796-4D258E3EE6EE}"/>
              </a:ext>
            </a:extLst>
          </p:cNvPr>
          <p:cNvSpPr/>
          <p:nvPr/>
        </p:nvSpPr>
        <p:spPr bwMode="auto">
          <a:xfrm>
            <a:off x="9188301" y="1457040"/>
            <a:ext cx="656178" cy="33615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221BDB73-BD1B-039D-905C-668529B19052}"/>
              </a:ext>
            </a:extLst>
          </p:cNvPr>
          <p:cNvCxnSpPr>
            <a:cxnSpLocks/>
            <a:stCxn id="54" idx="0"/>
          </p:cNvCxnSpPr>
          <p:nvPr/>
        </p:nvCxnSpPr>
        <p:spPr bwMode="auto">
          <a:xfrm rot="5400000" flipH="1" flipV="1">
            <a:off x="9648880" y="1018076"/>
            <a:ext cx="306475" cy="571455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90EB58A-19E2-6AEC-62D2-9201A1D3335E}"/>
              </a:ext>
            </a:extLst>
          </p:cNvPr>
          <p:cNvSpPr txBox="1"/>
          <p:nvPr/>
        </p:nvSpPr>
        <p:spPr>
          <a:xfrm>
            <a:off x="10087843" y="899715"/>
            <a:ext cx="193391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/>
              <a:t>Included here for completion, but the sensitivity is low, so can be neglected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D47F691-CA68-E9B2-0C9C-9BC31A8780FE}"/>
              </a:ext>
            </a:extLst>
          </p:cNvPr>
          <p:cNvCxnSpPr>
            <a:cxnSpLocks/>
          </p:cNvCxnSpPr>
          <p:nvPr/>
        </p:nvCxnSpPr>
        <p:spPr bwMode="auto">
          <a:xfrm>
            <a:off x="3837841" y="4914548"/>
            <a:ext cx="81025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542D696-3EE9-8B75-76B3-9CDB4DEEF664}"/>
                  </a:ext>
                </a:extLst>
              </p:cNvPr>
              <p:cNvSpPr txBox="1"/>
              <p:nvPr/>
            </p:nvSpPr>
            <p:spPr>
              <a:xfrm>
                <a:off x="9360550" y="6215280"/>
                <a:ext cx="1903700" cy="477054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400" b="1" i="1" u="sng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Cheat sheet: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sz="11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𝑩𝑶𝑮</m:t>
                    </m:r>
                    <m:r>
                      <a:rPr lang="en-US" sz="11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100" dirty="0"/>
                  <a:t> Boil-off-Gas</a:t>
                </a:r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542D696-3EE9-8B75-76B3-9CDB4DEEF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550" y="6215280"/>
                <a:ext cx="1903700" cy="477054"/>
              </a:xfrm>
              <a:prstGeom prst="rect">
                <a:avLst/>
              </a:prstGeom>
              <a:blipFill>
                <a:blip r:embed="rId7"/>
                <a:stretch>
                  <a:fillRect l="-637" t="-2500" b="-7500"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924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aph of a tank degree&#10;&#10;AI-generated content may be incorrect.">
            <a:extLst>
              <a:ext uri="{FF2B5EF4-FFF2-40B4-BE49-F238E27FC236}">
                <a16:creationId xmlns:a16="http://schemas.microsoft.com/office/drawing/2014/main" id="{E74CD889-F206-0EB9-8F7D-45A775B55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74" y="2051129"/>
            <a:ext cx="48768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C2D93A-77AD-B11F-33E0-D18542B9A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BOG Injection into Liquid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B1FA2-85D3-AC51-50F6-C6B872320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93337-7B7C-0EE8-4BCE-7D7E290D4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6" name="Picture 45" descr="A graph of a graph with a red line&#10;&#10;AI-generated content may be incorrect.">
            <a:extLst>
              <a:ext uri="{FF2B5EF4-FFF2-40B4-BE49-F238E27FC236}">
                <a16:creationId xmlns:a16="http://schemas.microsoft.com/office/drawing/2014/main" id="{B37E4FB0-CFC5-1F42-5759-D47AC4101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9" y="2051129"/>
            <a:ext cx="4876801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888C4C-6C55-B3DB-B065-B5B61DA3575F}"/>
              </a:ext>
            </a:extLst>
          </p:cNvPr>
          <p:cNvSpPr txBox="1"/>
          <p:nvPr/>
        </p:nvSpPr>
        <p:spPr>
          <a:xfrm>
            <a:off x="2942480" y="1015694"/>
            <a:ext cx="6099920" cy="6707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2" rtlCol="0">
            <a:noAutofit/>
          </a:bodyPr>
          <a:lstStyle/>
          <a:p>
            <a:pPr algn="l"/>
            <a:r>
              <a:rPr lang="en-US" sz="1400" dirty="0">
                <a:latin typeface="+mj-lt"/>
              </a:rPr>
              <a:t>Fluid: </a:t>
            </a:r>
            <a:r>
              <a:rPr lang="en-US" sz="1400" b="0" dirty="0">
                <a:latin typeface="+mj-lt"/>
              </a:rPr>
              <a:t>Para-Hydrogen</a:t>
            </a:r>
          </a:p>
          <a:p>
            <a:pPr algn="l"/>
            <a:r>
              <a:rPr lang="en-US" sz="1400" dirty="0">
                <a:latin typeface="+mj-lt"/>
              </a:rPr>
              <a:t>Initial Tank Pressure: </a:t>
            </a:r>
            <a:r>
              <a:rPr lang="en-US" sz="1400" b="0" dirty="0">
                <a:latin typeface="+mj-lt"/>
              </a:rPr>
              <a:t>1 </a:t>
            </a:r>
            <a:r>
              <a:rPr lang="en-US" sz="1400" b="0" dirty="0" err="1">
                <a:latin typeface="+mj-lt"/>
              </a:rPr>
              <a:t>barA</a:t>
            </a:r>
            <a:endParaRPr lang="en-US" sz="1400" b="0" dirty="0">
              <a:latin typeface="+mj-lt"/>
            </a:endParaRPr>
          </a:p>
          <a:p>
            <a:pPr algn="l"/>
            <a:r>
              <a:rPr lang="en-US" sz="1400" dirty="0">
                <a:latin typeface="+mj-lt"/>
              </a:rPr>
              <a:t>Initial Tank Temperature: </a:t>
            </a:r>
            <a:r>
              <a:rPr lang="en-US" sz="1400" b="0" dirty="0">
                <a:latin typeface="+mj-lt"/>
              </a:rPr>
              <a:t>Saturated</a:t>
            </a:r>
          </a:p>
          <a:p>
            <a:pPr algn="l"/>
            <a:r>
              <a:rPr lang="en-US" sz="1400" dirty="0">
                <a:latin typeface="+mj-lt"/>
              </a:rPr>
              <a:t>BOG temperature: </a:t>
            </a:r>
            <a:r>
              <a:rPr lang="en-US" sz="1400" b="0" dirty="0">
                <a:latin typeface="+mj-lt"/>
              </a:rPr>
              <a:t>100 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DCCE81-2A5B-00B9-F691-D9E14DFACB3A}"/>
              </a:ext>
            </a:extLst>
          </p:cNvPr>
          <p:cNvSpPr txBox="1"/>
          <p:nvPr/>
        </p:nvSpPr>
        <p:spPr>
          <a:xfrm>
            <a:off x="190499" y="6000523"/>
            <a:ext cx="11744325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BOG injection through bubbles in liquid greatly increases </a:t>
            </a:r>
            <a:r>
              <a:rPr lang="en-US" sz="1800" kern="0" dirty="0">
                <a:solidFill>
                  <a:srgbClr val="FFFFFF"/>
                </a:solidFill>
                <a:latin typeface="Arial"/>
                <a:sym typeface="Arial"/>
              </a:rPr>
              <a:t>BOG consumption flowrate into refueler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F2FFD-1CE4-BA52-790B-3114F4C4BB90}"/>
              </a:ext>
            </a:extLst>
          </p:cNvPr>
          <p:cNvSpPr txBox="1"/>
          <p:nvPr/>
        </p:nvSpPr>
        <p:spPr>
          <a:xfrm rot="1551532">
            <a:off x="2372313" y="3878255"/>
            <a:ext cx="2355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BOG injected into liquid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038584-4871-2F49-E4FE-47293D5B38D0}"/>
              </a:ext>
            </a:extLst>
          </p:cNvPr>
          <p:cNvSpPr txBox="1"/>
          <p:nvPr/>
        </p:nvSpPr>
        <p:spPr>
          <a:xfrm>
            <a:off x="8038824" y="4671756"/>
            <a:ext cx="260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BOG injected into liquid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AFE77A-78F8-C8E4-9C80-0B4349F63B81}"/>
              </a:ext>
            </a:extLst>
          </p:cNvPr>
          <p:cNvSpPr txBox="1"/>
          <p:nvPr/>
        </p:nvSpPr>
        <p:spPr>
          <a:xfrm>
            <a:off x="2597058" y="4944153"/>
            <a:ext cx="2355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BOG into ullage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AC1BD8-C48F-50E1-CA72-CD0E5C1C9719}"/>
              </a:ext>
            </a:extLst>
          </p:cNvPr>
          <p:cNvSpPr/>
          <p:nvPr/>
        </p:nvSpPr>
        <p:spPr bwMode="auto">
          <a:xfrm>
            <a:off x="3260435" y="2364719"/>
            <a:ext cx="1692055" cy="3385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1681C6-4E9D-1D43-3AF7-B18C1F5F78A0}"/>
              </a:ext>
            </a:extLst>
          </p:cNvPr>
          <p:cNvSpPr/>
          <p:nvPr/>
        </p:nvSpPr>
        <p:spPr bwMode="auto">
          <a:xfrm>
            <a:off x="8808593" y="2790023"/>
            <a:ext cx="1739335" cy="3385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E75817-CF35-914E-D899-A6DD70BA7AD4}"/>
              </a:ext>
            </a:extLst>
          </p:cNvPr>
          <p:cNvSpPr txBox="1"/>
          <p:nvPr/>
        </p:nvSpPr>
        <p:spPr>
          <a:xfrm>
            <a:off x="8396474" y="2637927"/>
            <a:ext cx="2355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BOG into ullage</a:t>
            </a:r>
          </a:p>
        </p:txBody>
      </p:sp>
    </p:spTree>
    <p:extLst>
      <p:ext uri="{BB962C8B-B14F-4D97-AF65-F5344CB8AC3E}">
        <p14:creationId xmlns:p14="http://schemas.microsoft.com/office/powerpoint/2010/main" val="2228727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82CD49D-90BE-E819-BA83-62AD0BBE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8" y="929760"/>
            <a:ext cx="9763124" cy="3603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7EBD8F-746F-1092-46C8-0C405F1D1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Zero-Boil-off Refueling: System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A6F3B-64ED-E988-B38D-B1B0BF6C9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425" y="4641330"/>
            <a:ext cx="8220075" cy="172314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1600" b="1" i="1"/>
              <a:t>Model Highlights:</a:t>
            </a:r>
          </a:p>
          <a:p>
            <a:r>
              <a:rPr lang="en-US" sz="1600"/>
              <a:t>Model includes subcooling system to reduce liquid temperature</a:t>
            </a:r>
          </a:p>
          <a:p>
            <a:r>
              <a:rPr lang="en-US" sz="1600"/>
              <a:t>Ullage and liquid temperatures in the tank are solved separately, with heat and mass transfer across the boundary (2 volume nodes and 2 tank wall nodes)</a:t>
            </a:r>
            <a:endParaRPr lang="en-US" sz="1600">
              <a:cs typeface="Arial"/>
            </a:endParaRPr>
          </a:p>
          <a:p>
            <a:r>
              <a:rPr lang="en-US" sz="1600"/>
              <a:t>BOG injection, Heat ingress into the tanks and lines, pressure loss due to flex hoses</a:t>
            </a:r>
            <a:endParaRPr lang="en-US" sz="1600">
              <a:cs typeface="Arial"/>
            </a:endParaRPr>
          </a:p>
          <a:p>
            <a:r>
              <a:rPr lang="en-US" sz="1600"/>
              <a:t>LH2 Transfer, BOG return and pressure builder control systems are included</a:t>
            </a:r>
            <a:endParaRPr lang="en-US"/>
          </a:p>
          <a:p>
            <a:pPr marL="0" indent="0">
              <a:buNone/>
            </a:pPr>
            <a:endParaRPr lang="en-US" sz="16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1CE5C-C690-77DB-6FF0-51511DE8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0DDCF1-06B9-23C1-1C75-084C0492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1CAA4AD-0D80-9519-499B-C770419D3BF7}"/>
              </a:ext>
            </a:extLst>
          </p:cNvPr>
          <p:cNvSpPr txBox="1">
            <a:spLocks/>
          </p:cNvSpPr>
          <p:nvPr/>
        </p:nvSpPr>
        <p:spPr bwMode="auto">
          <a:xfrm>
            <a:off x="390525" y="4762500"/>
            <a:ext cx="33909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kern="0">
                <a:ea typeface="ＭＳ Ｐゴシック"/>
              </a:rPr>
              <a:t>In-house model developed with some custom components</a:t>
            </a:r>
          </a:p>
          <a:p>
            <a:r>
              <a:rPr lang="en-US" sz="1600" b="0" kern="0" err="1">
                <a:ea typeface="ＭＳ Ｐゴシック"/>
              </a:rPr>
              <a:t>Matlab</a:t>
            </a:r>
            <a:r>
              <a:rPr lang="en-US" sz="1600" b="0" kern="0">
                <a:ea typeface="ＭＳ Ｐゴシック"/>
              </a:rPr>
              <a:t> Simulink/</a:t>
            </a:r>
            <a:r>
              <a:rPr lang="en-US" sz="1600" b="0" kern="0" err="1">
                <a:ea typeface="ＭＳ Ｐゴシック"/>
              </a:rPr>
              <a:t>Simscape</a:t>
            </a:r>
            <a:r>
              <a:rPr lang="en-US" sz="1600" b="0" kern="0">
                <a:ea typeface="ＭＳ Ｐゴシック"/>
              </a:rPr>
              <a:t> is utilized</a:t>
            </a:r>
            <a:endParaRPr lang="en-US" sz="1600" b="0" kern="0">
              <a:ea typeface="ＭＳ Ｐゴシック"/>
              <a:cs typeface="Arial"/>
            </a:endParaRPr>
          </a:p>
          <a:p>
            <a:r>
              <a:rPr lang="en-US" sz="1600" b="0" kern="0"/>
              <a:t>Solved with variable timestep</a:t>
            </a:r>
          </a:p>
          <a:p>
            <a:pPr marL="0" indent="0">
              <a:buFontTx/>
              <a:buNone/>
            </a:pPr>
            <a:endParaRPr lang="en-US" sz="1600" b="0" ker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90D35A-5684-1BF2-9210-6B8132CBCC02}"/>
                  </a:ext>
                </a:extLst>
              </p:cNvPr>
              <p:cNvSpPr txBox="1"/>
              <p:nvPr/>
            </p:nvSpPr>
            <p:spPr>
              <a:xfrm>
                <a:off x="2524125" y="1530535"/>
                <a:ext cx="3324225" cy="61856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𝑩𝑶𝑮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𝑪𝒐𝒍𝒍𝒂𝒑𝒔𝒆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𝑫𝒆𝒔𝒊𝒈𝒏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𝑩𝑶𝑮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𝒓𝒆𝒇𝒖𝒆𝒍𝒆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𝑳𝒊𝒒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𝒓𝒆𝒇𝒖𝒆𝒍𝒆𝒓</m:t>
                          </m:r>
                        </m:sub>
                      </m:sSub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90D35A-5684-1BF2-9210-6B8132CBC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25" y="1530535"/>
                <a:ext cx="3324225" cy="618567"/>
              </a:xfrm>
              <a:prstGeom prst="rect">
                <a:avLst/>
              </a:prstGeom>
              <a:blipFill>
                <a:blip r:embed="rId3"/>
                <a:stretch>
                  <a:fillRect l="-367" r="-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839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326-432D-8B89-8BBD-8080E8BC6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9365"/>
            <a:ext cx="10972800" cy="533400"/>
          </a:xfrm>
        </p:spPr>
        <p:txBody>
          <a:bodyPr/>
          <a:lstStyle/>
          <a:p>
            <a:r>
              <a:rPr lang="en-US" dirty="0"/>
              <a:t>Zero-Boil-off Refueling: System-Level Simulation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3CF9D-19D1-1BBB-DBB4-9024E5B24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86414-029A-DED0-9510-B82E7B6F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614455-B850-40DA-F1CB-0E4EEBE9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47" y="645995"/>
            <a:ext cx="10406905" cy="60596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415B08-0F5A-E8A7-E3C3-5AD42D59B5E5}"/>
              </a:ext>
            </a:extLst>
          </p:cNvPr>
          <p:cNvSpPr txBox="1"/>
          <p:nvPr/>
        </p:nvSpPr>
        <p:spPr>
          <a:xfrm>
            <a:off x="3017520" y="645995"/>
            <a:ext cx="147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No Venting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1C63E1-8F62-2401-97E0-939F8D50B3BD}"/>
              </a:ext>
            </a:extLst>
          </p:cNvPr>
          <p:cNvSpPr txBox="1"/>
          <p:nvPr/>
        </p:nvSpPr>
        <p:spPr>
          <a:xfrm>
            <a:off x="953509" y="1048590"/>
            <a:ext cx="132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F0000"/>
                </a:solidFill>
              </a:rPr>
              <a:t>MAWP=7.9 </a:t>
            </a:r>
            <a:r>
              <a:rPr lang="en-US" sz="1100" err="1">
                <a:solidFill>
                  <a:srgbClr val="FF0000"/>
                </a:solidFill>
              </a:rPr>
              <a:t>barA</a:t>
            </a:r>
            <a:endParaRPr lang="en-US" sz="1100">
              <a:solidFill>
                <a:srgbClr val="FF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DCCADF-6BBF-F1D7-2FA8-BE84BDEEBE7D}"/>
              </a:ext>
            </a:extLst>
          </p:cNvPr>
          <p:cNvCxnSpPr>
            <a:cxnSpLocks/>
          </p:cNvCxnSpPr>
          <p:nvPr/>
        </p:nvCxnSpPr>
        <p:spPr bwMode="auto">
          <a:xfrm flipV="1">
            <a:off x="3296920" y="692675"/>
            <a:ext cx="0" cy="5852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562AF5-48BA-2CEC-2E50-C03BF5A4AEA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75760" y="697754"/>
            <a:ext cx="0" cy="5852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E741D0-F19A-DA5D-2AB0-18E24BA310E9}"/>
              </a:ext>
            </a:extLst>
          </p:cNvPr>
          <p:cNvCxnSpPr>
            <a:cxnSpLocks/>
          </p:cNvCxnSpPr>
          <p:nvPr/>
        </p:nvCxnSpPr>
        <p:spPr bwMode="auto">
          <a:xfrm flipV="1">
            <a:off x="6786880" y="692675"/>
            <a:ext cx="0" cy="5852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59C68B-DF10-48F6-C70A-043F2D75539E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5720" y="697754"/>
            <a:ext cx="0" cy="5852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96CE707-292C-BEBE-8C1B-674E150B0E00}"/>
              </a:ext>
            </a:extLst>
          </p:cNvPr>
          <p:cNvCxnSpPr>
            <a:cxnSpLocks/>
          </p:cNvCxnSpPr>
          <p:nvPr/>
        </p:nvCxnSpPr>
        <p:spPr bwMode="auto">
          <a:xfrm flipV="1">
            <a:off x="10249658" y="726643"/>
            <a:ext cx="0" cy="5852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197DFF-EFD7-09D1-265D-C3162E029A7A}"/>
              </a:ext>
            </a:extLst>
          </p:cNvPr>
          <p:cNvCxnSpPr>
            <a:cxnSpLocks/>
          </p:cNvCxnSpPr>
          <p:nvPr/>
        </p:nvCxnSpPr>
        <p:spPr bwMode="auto">
          <a:xfrm flipV="1">
            <a:off x="11128498" y="731722"/>
            <a:ext cx="0" cy="5852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4F7EFF3-50C0-FD70-592D-B2AD72D7D410}"/>
              </a:ext>
            </a:extLst>
          </p:cNvPr>
          <p:cNvCxnSpPr/>
          <p:nvPr/>
        </p:nvCxnSpPr>
        <p:spPr bwMode="auto">
          <a:xfrm>
            <a:off x="6804000" y="6540867"/>
            <a:ext cx="8412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A0C7A59-F904-330C-18AD-36D2A4EC33D2}"/>
              </a:ext>
            </a:extLst>
          </p:cNvPr>
          <p:cNvCxnSpPr/>
          <p:nvPr/>
        </p:nvCxnSpPr>
        <p:spPr bwMode="auto">
          <a:xfrm>
            <a:off x="4155288" y="6538011"/>
            <a:ext cx="1828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22526CB-54DD-E387-B5F7-EB44F7102C6F}"/>
              </a:ext>
            </a:extLst>
          </p:cNvPr>
          <p:cNvCxnSpPr/>
          <p:nvPr/>
        </p:nvCxnSpPr>
        <p:spPr bwMode="auto">
          <a:xfrm>
            <a:off x="4500880" y="4552262"/>
            <a:ext cx="2286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DDF024C-6668-E069-D674-B461B5EEEE83}"/>
              </a:ext>
            </a:extLst>
          </p:cNvPr>
          <p:cNvSpPr txBox="1"/>
          <p:nvPr/>
        </p:nvSpPr>
        <p:spPr>
          <a:xfrm>
            <a:off x="5442387" y="5670202"/>
            <a:ext cx="113156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Aircraft tank chill down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976F16-2D50-C4BC-A69D-C8CDC049AA6F}"/>
              </a:ext>
            </a:extLst>
          </p:cNvPr>
          <p:cNvSpPr txBox="1"/>
          <p:nvPr/>
        </p:nvSpPr>
        <p:spPr>
          <a:xfrm>
            <a:off x="4811023" y="4335611"/>
            <a:ext cx="1238796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Refueller preconditioning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F3361E-5C2B-3C94-7D3A-4C0D91433300}"/>
              </a:ext>
            </a:extLst>
          </p:cNvPr>
          <p:cNvSpPr txBox="1"/>
          <p:nvPr/>
        </p:nvSpPr>
        <p:spPr>
          <a:xfrm>
            <a:off x="4542333" y="5901035"/>
            <a:ext cx="73097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Aircraft Refuel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10DCEA5-03A2-7647-49D7-B557D908DB7A}"/>
              </a:ext>
            </a:extLst>
          </p:cNvPr>
          <p:cNvSpPr/>
          <p:nvPr/>
        </p:nvSpPr>
        <p:spPr bwMode="auto">
          <a:xfrm>
            <a:off x="4226279" y="6080988"/>
            <a:ext cx="305818" cy="388417"/>
          </a:xfrm>
          <a:custGeom>
            <a:avLst/>
            <a:gdLst>
              <a:gd name="connsiteX0" fmla="*/ 305818 w 305818"/>
              <a:gd name="connsiteY0" fmla="*/ 6279 h 388417"/>
              <a:gd name="connsiteX1" fmla="*/ 148869 w 305818"/>
              <a:gd name="connsiteY1" fmla="*/ 33575 h 388417"/>
              <a:gd name="connsiteX2" fmla="*/ 12392 w 305818"/>
              <a:gd name="connsiteY2" fmla="*/ 265587 h 388417"/>
              <a:gd name="connsiteX3" fmla="*/ 5568 w 305818"/>
              <a:gd name="connsiteY3" fmla="*/ 388417 h 38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818" h="388417">
                <a:moveTo>
                  <a:pt x="305818" y="6279"/>
                </a:moveTo>
                <a:cubicBezTo>
                  <a:pt x="251795" y="-1682"/>
                  <a:pt x="197773" y="-9643"/>
                  <a:pt x="148869" y="33575"/>
                </a:cubicBezTo>
                <a:cubicBezTo>
                  <a:pt x="99965" y="76793"/>
                  <a:pt x="36275" y="206447"/>
                  <a:pt x="12392" y="265587"/>
                </a:cubicBezTo>
                <a:cubicBezTo>
                  <a:pt x="-11491" y="324727"/>
                  <a:pt x="6705" y="378181"/>
                  <a:pt x="5568" y="388417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D7A0C1C-21EE-4073-D994-C547437D362E}"/>
              </a:ext>
            </a:extLst>
          </p:cNvPr>
          <p:cNvSpPr/>
          <p:nvPr/>
        </p:nvSpPr>
        <p:spPr bwMode="auto">
          <a:xfrm rot="5600860">
            <a:off x="6633641" y="5826217"/>
            <a:ext cx="601968" cy="733966"/>
          </a:xfrm>
          <a:custGeom>
            <a:avLst/>
            <a:gdLst>
              <a:gd name="connsiteX0" fmla="*/ 305818 w 305818"/>
              <a:gd name="connsiteY0" fmla="*/ 6279 h 388417"/>
              <a:gd name="connsiteX1" fmla="*/ 148869 w 305818"/>
              <a:gd name="connsiteY1" fmla="*/ 33575 h 388417"/>
              <a:gd name="connsiteX2" fmla="*/ 12392 w 305818"/>
              <a:gd name="connsiteY2" fmla="*/ 265587 h 388417"/>
              <a:gd name="connsiteX3" fmla="*/ 5568 w 305818"/>
              <a:gd name="connsiteY3" fmla="*/ 388417 h 38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818" h="388417">
                <a:moveTo>
                  <a:pt x="305818" y="6279"/>
                </a:moveTo>
                <a:cubicBezTo>
                  <a:pt x="251795" y="-1682"/>
                  <a:pt x="197773" y="-9643"/>
                  <a:pt x="148869" y="33575"/>
                </a:cubicBezTo>
                <a:cubicBezTo>
                  <a:pt x="99965" y="76793"/>
                  <a:pt x="36275" y="206447"/>
                  <a:pt x="12392" y="265587"/>
                </a:cubicBezTo>
                <a:cubicBezTo>
                  <a:pt x="-11491" y="324727"/>
                  <a:pt x="6705" y="378181"/>
                  <a:pt x="5568" y="388417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0F49A8-A639-14C7-53CC-24205265CC21}"/>
              </a:ext>
            </a:extLst>
          </p:cNvPr>
          <p:cNvSpPr txBox="1"/>
          <p:nvPr/>
        </p:nvSpPr>
        <p:spPr>
          <a:xfrm>
            <a:off x="8785087" y="5719748"/>
            <a:ext cx="1464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Refueler flow to aircraft is controlled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A01F2-BA42-1594-FDAA-51EA0EBF3E97}"/>
              </a:ext>
            </a:extLst>
          </p:cNvPr>
          <p:cNvSpPr txBox="1"/>
          <p:nvPr/>
        </p:nvSpPr>
        <p:spPr>
          <a:xfrm>
            <a:off x="7833812" y="4300409"/>
            <a:ext cx="112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90D66-25A8-4EF2-A5CB-CFB2DFC0F646}"/>
              </a:ext>
            </a:extLst>
          </p:cNvPr>
          <p:cNvSpPr txBox="1"/>
          <p:nvPr/>
        </p:nvSpPr>
        <p:spPr>
          <a:xfrm rot="18302810">
            <a:off x="7677778" y="2689864"/>
            <a:ext cx="475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high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45BFED-6CF6-AC64-2A00-13AB04995756}"/>
              </a:ext>
            </a:extLst>
          </p:cNvPr>
          <p:cNvSpPr txBox="1"/>
          <p:nvPr/>
        </p:nvSpPr>
        <p:spPr>
          <a:xfrm>
            <a:off x="4175760" y="4434906"/>
            <a:ext cx="475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CF0DD-206B-99BF-B303-50C7DB6CBA2C}"/>
              </a:ext>
            </a:extLst>
          </p:cNvPr>
          <p:cNvSpPr txBox="1"/>
          <p:nvPr/>
        </p:nvSpPr>
        <p:spPr>
          <a:xfrm rot="18302810">
            <a:off x="4185094" y="2673257"/>
            <a:ext cx="475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high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572118-D886-2AC3-B1E3-E0713B0590A4}"/>
              </a:ext>
            </a:extLst>
          </p:cNvPr>
          <p:cNvSpPr txBox="1"/>
          <p:nvPr/>
        </p:nvSpPr>
        <p:spPr>
          <a:xfrm rot="18302810">
            <a:off x="7651963" y="645995"/>
            <a:ext cx="475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high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25558A-9F31-CB0A-52E6-8A39979F0CAB}"/>
              </a:ext>
            </a:extLst>
          </p:cNvPr>
          <p:cNvSpPr txBox="1"/>
          <p:nvPr/>
        </p:nvSpPr>
        <p:spPr>
          <a:xfrm>
            <a:off x="7846721" y="2408872"/>
            <a:ext cx="112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C8B438-2E3E-A4C5-2FDA-2483DE8E8C0C}"/>
              </a:ext>
            </a:extLst>
          </p:cNvPr>
          <p:cNvSpPr txBox="1"/>
          <p:nvPr/>
        </p:nvSpPr>
        <p:spPr>
          <a:xfrm rot="18302810">
            <a:off x="4138529" y="658375"/>
            <a:ext cx="475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high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4CFA0D-36CF-63A3-6B42-06A6CA956838}"/>
              </a:ext>
            </a:extLst>
          </p:cNvPr>
          <p:cNvSpPr txBox="1"/>
          <p:nvPr/>
        </p:nvSpPr>
        <p:spPr>
          <a:xfrm>
            <a:off x="4173034" y="2389121"/>
            <a:ext cx="475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98D747-12DD-88BE-997E-052CB8399D79}"/>
              </a:ext>
            </a:extLst>
          </p:cNvPr>
          <p:cNvSpPr txBox="1"/>
          <p:nvPr/>
        </p:nvSpPr>
        <p:spPr>
          <a:xfrm>
            <a:off x="7840573" y="6185252"/>
            <a:ext cx="112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6B4EE7-0A26-BB7A-3468-06B3E1E7F2F8}"/>
              </a:ext>
            </a:extLst>
          </p:cNvPr>
          <p:cNvSpPr txBox="1"/>
          <p:nvPr/>
        </p:nvSpPr>
        <p:spPr>
          <a:xfrm rot="18302810">
            <a:off x="7645592" y="4696237"/>
            <a:ext cx="475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443968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3E475-2F98-32DF-99F0-578D5FBA2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Motivation: Zero-Boil-Off Liquid Hydrogen Refueling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25CAB-1070-3B63-B408-441A2CF73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496050"/>
            <a:ext cx="4876800" cy="304800"/>
          </a:xfrm>
        </p:spPr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15553-B0EE-42A3-C856-1413B5D4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2F7AF6A3-147D-AC03-CC85-EFD949F065AE}"/>
              </a:ext>
            </a:extLst>
          </p:cNvPr>
          <p:cNvSpPr txBox="1">
            <a:spLocks/>
          </p:cNvSpPr>
          <p:nvPr/>
        </p:nvSpPr>
        <p:spPr>
          <a:xfrm>
            <a:off x="8206177" y="3506961"/>
            <a:ext cx="3809018" cy="34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2133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algn="ctr" eaLnBrk="1" fontAlgn="auto" hangingPunct="1"/>
            <a:r>
              <a:rPr lang="en-US" sz="1867" ker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ZA LH2 aircraft refueler being developed in CA</a:t>
            </a:r>
            <a:endParaRPr lang="en-US" ker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F22E9B77-9E55-A0D5-4230-F1694E3E91BB}"/>
              </a:ext>
            </a:extLst>
          </p:cNvPr>
          <p:cNvSpPr txBox="1">
            <a:spLocks/>
          </p:cNvSpPr>
          <p:nvPr/>
        </p:nvSpPr>
        <p:spPr>
          <a:xfrm>
            <a:off x="2824600" y="3460792"/>
            <a:ext cx="54936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Medium"/>
              <a:buNone/>
              <a:defRPr sz="1600" b="0" i="0" u="none" strike="noStrike" cap="none">
                <a:solidFill>
                  <a:schemeClr val="accent5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algn="ctr" defTabSz="1219170" eaLnBrk="1" fontAlgn="auto" hangingPunct="1">
              <a:buClr>
                <a:srgbClr val="FFFFFF"/>
              </a:buClr>
            </a:pPr>
            <a:r>
              <a:rPr lang="en-US" sz="1867" ker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Standard LH2Trailer refilling NASA tanks</a:t>
            </a:r>
            <a:endParaRPr lang="en-US" sz="2133" ker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Picture 13" descr="A white truck with a tank&#10;&#10;Description automatically generated">
            <a:extLst>
              <a:ext uri="{FF2B5EF4-FFF2-40B4-BE49-F238E27FC236}">
                <a16:creationId xmlns:a16="http://schemas.microsoft.com/office/drawing/2014/main" id="{D45D5B3B-5C78-DF46-2463-922A1348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533" y="4183148"/>
            <a:ext cx="3350867" cy="1880129"/>
          </a:xfrm>
          <a:prstGeom prst="rect">
            <a:avLst/>
          </a:prstGeom>
        </p:spPr>
      </p:pic>
      <p:pic>
        <p:nvPicPr>
          <p:cNvPr id="15" name="Picture 14" descr="A large white round object with red text on it next to a light post&#10;&#10;Description automatically generated">
            <a:extLst>
              <a:ext uri="{FF2B5EF4-FFF2-40B4-BE49-F238E27FC236}">
                <a16:creationId xmlns:a16="http://schemas.microsoft.com/office/drawing/2014/main" id="{335D191A-1369-BC3A-D85A-2C55E68893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62" t="33722" r="633" b="5930"/>
          <a:stretch/>
        </p:blipFill>
        <p:spPr>
          <a:xfrm>
            <a:off x="3261316" y="3866580"/>
            <a:ext cx="4815884" cy="1838260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8EB1A6E-5354-221D-91E9-20BC1F5C9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681600"/>
              </p:ext>
            </p:extLst>
          </p:nvPr>
        </p:nvGraphicFramePr>
        <p:xfrm>
          <a:off x="288828" y="800100"/>
          <a:ext cx="11614344" cy="27736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168246">
                  <a:extLst>
                    <a:ext uri="{9D8B030D-6E8A-4147-A177-3AD203B41FA5}">
                      <a16:colId xmlns:a16="http://schemas.microsoft.com/office/drawing/2014/main" val="604652329"/>
                    </a:ext>
                  </a:extLst>
                </a:gridCol>
                <a:gridCol w="4423333">
                  <a:extLst>
                    <a:ext uri="{9D8B030D-6E8A-4147-A177-3AD203B41FA5}">
                      <a16:colId xmlns:a16="http://schemas.microsoft.com/office/drawing/2014/main" val="1644658388"/>
                    </a:ext>
                  </a:extLst>
                </a:gridCol>
                <a:gridCol w="4022765">
                  <a:extLst>
                    <a:ext uri="{9D8B030D-6E8A-4147-A177-3AD203B41FA5}">
                      <a16:colId xmlns:a16="http://schemas.microsoft.com/office/drawing/2014/main" val="4116803785"/>
                    </a:ext>
                  </a:extLst>
                </a:gridCol>
              </a:tblGrid>
              <a:tr h="37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Standard Trailer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LH2 Aircraft Refueler Requirement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10378320"/>
                  </a:ext>
                </a:extLst>
              </a:tr>
              <a:tr h="37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Road Rating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US DOT (pressure limitation)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US DOT (pressure limitation)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29807052"/>
                  </a:ext>
                </a:extLst>
              </a:tr>
              <a:tr h="37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Fill rate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35 kg/min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&gt;40kg/min (up to 80 kg/min)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13338281"/>
                  </a:ext>
                </a:extLst>
              </a:tr>
              <a:tr h="37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Receiving tank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Vents before filling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No venting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24132000"/>
                  </a:ext>
                </a:extLst>
              </a:tr>
              <a:tr h="37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Trailer tank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Vents after filling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No venting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64364612"/>
                  </a:ext>
                </a:extLst>
              </a:tr>
              <a:tr h="37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System power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N/A (not needed)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Fuel Cell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76489011"/>
                  </a:ext>
                </a:extLst>
              </a:tr>
              <a:tr h="37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Trailer LH2 capacity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4000 kg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3000 kg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567048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1B730E9-4F84-23A0-FD5C-0078D5885900}"/>
              </a:ext>
            </a:extLst>
          </p:cNvPr>
          <p:cNvSpPr txBox="1"/>
          <p:nvPr/>
        </p:nvSpPr>
        <p:spPr>
          <a:xfrm>
            <a:off x="898429" y="6085073"/>
            <a:ext cx="10055321" cy="3796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Zero-Boil-Off LH2 transport &amp; refueling is key for enabling hydrogen aviation</a:t>
            </a:r>
          </a:p>
        </p:txBody>
      </p:sp>
      <p:sp>
        <p:nvSpPr>
          <p:cNvPr id="19" name="Subtitle 4">
            <a:extLst>
              <a:ext uri="{FF2B5EF4-FFF2-40B4-BE49-F238E27FC236}">
                <a16:creationId xmlns:a16="http://schemas.microsoft.com/office/drawing/2014/main" id="{06E6C69D-3DA8-5524-DD96-F2208EC69D26}"/>
              </a:ext>
            </a:extLst>
          </p:cNvPr>
          <p:cNvSpPr txBox="1">
            <a:spLocks/>
          </p:cNvSpPr>
          <p:nvPr/>
        </p:nvSpPr>
        <p:spPr>
          <a:xfrm>
            <a:off x="3415649" y="5568502"/>
            <a:ext cx="4815884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defTabSz="1219170" eaLnBrk="1" fontAlgn="auto" hangingPunct="1"/>
            <a:r>
              <a:rPr lang="en-US" kern="0">
                <a:solidFill>
                  <a:schemeClr val="tx1"/>
                </a:solidFill>
              </a:rPr>
              <a:t>Image source: NASA</a:t>
            </a:r>
            <a:endParaRPr lang="en-US" ker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850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CCCC0-2CF9-FFD9-5FEF-7E370D5F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A07AA-1205-31A9-6C8D-0DE1D4E7C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8724"/>
            <a:ext cx="10972800" cy="5095875"/>
          </a:xfrm>
        </p:spPr>
        <p:txBody>
          <a:bodyPr/>
          <a:lstStyle/>
          <a:p>
            <a:r>
              <a:rPr lang="en-US"/>
              <a:t>Modeling heat transfer as total resistance between the bubble and the liquid underestimates the bubble plume height, as it neglects the bubble mass increase due to evaporation</a:t>
            </a:r>
          </a:p>
          <a:p>
            <a:r>
              <a:rPr lang="en-US"/>
              <a:t>Without iterating to solve for inlet flow, the simulation is sensitive to initial inlet flowrate</a:t>
            </a:r>
          </a:p>
          <a:p>
            <a:r>
              <a:rPr lang="en-US"/>
              <a:t>Accurate virtual mass and Nusselt number are important</a:t>
            </a:r>
          </a:p>
          <a:p>
            <a:r>
              <a:rPr lang="en-US"/>
              <a:t>More work is needed to understand the dynamics of multiple bubbles and the effects of cyclic chamber pressure</a:t>
            </a:r>
          </a:p>
          <a:p>
            <a:r>
              <a:rPr lang="en-US"/>
              <a:t>Higher fidelity CFD and experiments are needed to validate and further adjust modeling parameters for bubble detachment and heat transfer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7E3E2-0696-6937-513B-C6CA096E1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64E3-00A9-B5BC-8712-A3D3D165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24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04A96-6AC9-69D6-138B-62A2F2D2D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AB5C8-464E-8FFF-24E9-F6C333858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4935319"/>
          </a:xfrm>
        </p:spPr>
        <p:txBody>
          <a:bodyPr/>
          <a:lstStyle/>
          <a:p>
            <a:pPr marL="0" lvl="0" indent="0">
              <a:spcBef>
                <a:spcPct val="0"/>
              </a:spcBef>
            </a:pPr>
            <a:r>
              <a:rPr lang="en-US" altLang="en-US" b="1">
                <a:latin typeface="Arial" panose="020B0604020202020204" pitchFamily="34" charset="0"/>
              </a:rPr>
              <a:t>Plume height</a:t>
            </a:r>
            <a:r>
              <a:rPr lang="en-US" altLang="en-US">
                <a:latin typeface="Arial" panose="020B0604020202020204" pitchFamily="34" charset="0"/>
              </a:rPr>
              <a:t>: insensitive to </a:t>
            </a:r>
            <a:r>
              <a:rPr lang="en-US" altLang="en-US" b="1">
                <a:latin typeface="Arial" panose="020B0604020202020204" pitchFamily="34" charset="0"/>
              </a:rPr>
              <a:t>bubble injection diameter</a:t>
            </a:r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pPr marL="0" lvl="0" indent="0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</a:pPr>
            <a:r>
              <a:rPr lang="en-US" altLang="en-US" b="1">
                <a:latin typeface="Arial" panose="020B0604020202020204" pitchFamily="34" charset="0"/>
              </a:rPr>
              <a:t>Injector diameter</a:t>
            </a:r>
            <a:r>
              <a:rPr lang="en-US" altLang="en-US">
                <a:latin typeface="Arial" panose="020B0604020202020204" pitchFamily="34" charset="0"/>
              </a:rPr>
              <a:t> increase: boosts </a:t>
            </a:r>
            <a:r>
              <a:rPr lang="en-US" altLang="en-US" b="1">
                <a:latin typeface="Arial" panose="020B0604020202020204" pitchFamily="34" charset="0"/>
              </a:rPr>
              <a:t>maximum </a:t>
            </a:r>
            <a:r>
              <a:rPr lang="en-US" altLang="en-US" b="1" err="1">
                <a:latin typeface="Arial" panose="020B0604020202020204" pitchFamily="34" charset="0"/>
              </a:rPr>
              <a:t>massflow</a:t>
            </a:r>
            <a:r>
              <a:rPr lang="en-US" altLang="en-US">
                <a:latin typeface="Arial" panose="020B0604020202020204" pitchFamily="34" charset="0"/>
              </a:rPr>
              <a:t> at </a:t>
            </a:r>
            <a:r>
              <a:rPr lang="en-US" altLang="en-US" b="1">
                <a:latin typeface="Arial" panose="020B0604020202020204" pitchFamily="34" charset="0"/>
              </a:rPr>
              <a:t>low temperatures</a:t>
            </a:r>
            <a:r>
              <a:rPr lang="en-US" altLang="en-US">
                <a:latin typeface="Arial" panose="020B0604020202020204" pitchFamily="34" charset="0"/>
              </a:rPr>
              <a:t>, minimal impact at high temperatures </a:t>
            </a:r>
          </a:p>
          <a:p>
            <a:pPr marL="0" lvl="0" indent="0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</a:pPr>
            <a:r>
              <a:rPr lang="en-US" altLang="en-US" b="1">
                <a:latin typeface="Arial" panose="020B0604020202020204" pitchFamily="34" charset="0"/>
              </a:rPr>
              <a:t>Maximum bubble diameter</a:t>
            </a:r>
            <a:r>
              <a:rPr lang="en-US" altLang="en-US">
                <a:latin typeface="Arial" panose="020B0604020202020204" pitchFamily="34" charset="0"/>
              </a:rPr>
              <a:t>: key for designing spacing between injector holes; exceeds </a:t>
            </a:r>
            <a:r>
              <a:rPr lang="en-US" altLang="en-US" b="1">
                <a:latin typeface="Arial" panose="020B0604020202020204" pitchFamily="34" charset="0"/>
              </a:rPr>
              <a:t>injector diameter</a:t>
            </a:r>
            <a:r>
              <a:rPr lang="en-US" altLang="en-US">
                <a:latin typeface="Arial" panose="020B0604020202020204" pitchFamily="34" charset="0"/>
              </a:rPr>
              <a:t> at </a:t>
            </a:r>
            <a:r>
              <a:rPr lang="en-US" altLang="en-US" b="1">
                <a:latin typeface="Arial" panose="020B0604020202020204" pitchFamily="34" charset="0"/>
              </a:rPr>
              <a:t>high temperatures</a:t>
            </a:r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pPr marL="0" lvl="0" indent="0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</a:pPr>
            <a:r>
              <a:rPr lang="en-US" altLang="en-US" b="1">
                <a:latin typeface="Arial" panose="020B0604020202020204" pitchFamily="34" charset="0"/>
              </a:rPr>
              <a:t>BOG capture</a:t>
            </a:r>
            <a:r>
              <a:rPr lang="en-US" altLang="en-US">
                <a:latin typeface="Arial" panose="020B0604020202020204" pitchFamily="34" charset="0"/>
              </a:rPr>
              <a:t>: enhanced by subcooling; </a:t>
            </a:r>
            <a:r>
              <a:rPr lang="en-US" altLang="en-US" b="1">
                <a:latin typeface="Arial" panose="020B0604020202020204" pitchFamily="34" charset="0"/>
              </a:rPr>
              <a:t>lowering liquid temperature is more effective</a:t>
            </a:r>
            <a:r>
              <a:rPr lang="en-US" altLang="en-US">
                <a:latin typeface="Arial" panose="020B0604020202020204" pitchFamily="34" charset="0"/>
              </a:rPr>
              <a:t> than raising ullage pressure </a:t>
            </a:r>
          </a:p>
          <a:p>
            <a:pPr marL="0" lvl="0" indent="0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</a:pPr>
            <a:r>
              <a:rPr lang="en-US" altLang="en-US" b="1">
                <a:latin typeface="Arial" panose="020B0604020202020204" pitchFamily="34" charset="0"/>
              </a:rPr>
              <a:t>System modeling</a:t>
            </a:r>
            <a:r>
              <a:rPr lang="en-US" altLang="en-US">
                <a:latin typeface="Arial" panose="020B0604020202020204" pitchFamily="34" charset="0"/>
              </a:rPr>
              <a:t>: </a:t>
            </a:r>
            <a:r>
              <a:rPr lang="en-US" altLang="en-US" b="1">
                <a:latin typeface="Arial" panose="020B0604020202020204" pitchFamily="34" charset="0"/>
              </a:rPr>
              <a:t>submerged injector</a:t>
            </a:r>
            <a:r>
              <a:rPr lang="en-US" altLang="en-US">
                <a:latin typeface="Arial" panose="020B0604020202020204" pitchFamily="34" charset="0"/>
              </a:rPr>
              <a:t> limits pressure increase, </a:t>
            </a:r>
            <a:r>
              <a:rPr lang="en-US" altLang="en-US" b="1">
                <a:latin typeface="Arial" panose="020B0604020202020204" pitchFamily="34" charset="0"/>
              </a:rPr>
              <a:t>enables no venting</a:t>
            </a:r>
            <a:r>
              <a:rPr lang="en-US" altLang="en-US">
                <a:latin typeface="Arial" panose="020B0604020202020204" pitchFamily="34" charset="0"/>
              </a:rPr>
              <a:t> for aircraft tanks at ambient conditions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2AD1BE-7A90-A359-7B7A-AB7177AF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9D96B-E8FF-048A-B209-6D6BC439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3085E2-3366-E78E-CA58-1EC718D69280}"/>
              </a:ext>
            </a:extLst>
          </p:cNvPr>
          <p:cNvSpPr txBox="1"/>
          <p:nvPr/>
        </p:nvSpPr>
        <p:spPr>
          <a:xfrm>
            <a:off x="500062" y="5845669"/>
            <a:ext cx="1119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i="1" err="1"/>
              <a:t>ZeroAvia</a:t>
            </a:r>
            <a:r>
              <a:rPr lang="en-US" sz="1600" i="1"/>
              <a:t> Zero Boil Off Refueler development is made possible, in part, with California Energy Commission support through the Gas Research and Development Program grant PIR-23-006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E6BAC1-433A-0943-6642-D4624498F8B4}"/>
              </a:ext>
            </a:extLst>
          </p:cNvPr>
          <p:cNvSpPr>
            <a:spLocks noChangeAspect="1"/>
          </p:cNvSpPr>
          <p:nvPr/>
        </p:nvSpPr>
        <p:spPr bwMode="auto">
          <a:xfrm>
            <a:off x="1119518" y="0"/>
            <a:ext cx="1107505" cy="72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6" name="Google Shape;588;p55">
            <a:extLst>
              <a:ext uri="{FF2B5EF4-FFF2-40B4-BE49-F238E27FC236}">
                <a16:creationId xmlns:a16="http://schemas.microsoft.com/office/drawing/2014/main" id="{AC07E1AE-C4FE-BF4D-98DC-2637AD0092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5667" y="81586"/>
            <a:ext cx="935631" cy="598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260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90B70-997D-EDDC-4E9F-C3049D3CB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F58C8-3572-0016-9557-0F473B27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73" y="2397002"/>
            <a:ext cx="6174387" cy="1919200"/>
          </a:xfrm>
        </p:spPr>
        <p:txBody>
          <a:bodyPr/>
          <a:lstStyle/>
          <a:p>
            <a:pPr algn="l"/>
            <a:r>
              <a:rPr lang="en-US" sz="2400" b="1" dirty="0"/>
              <a:t>Thank You</a:t>
            </a:r>
            <a:br>
              <a:rPr lang="en-US" b="1" dirty="0"/>
            </a:br>
            <a:br>
              <a:rPr lang="en-US" b="1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Corresponding author: mahmood.alqefl@zeroavia.com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3B2BB-1180-179F-FF1F-8BFA6BCF82D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19485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ACF44C33-857C-90DD-D87E-FC9CF9D0445E}"/>
              </a:ext>
            </a:extLst>
          </p:cNvPr>
          <p:cNvSpPr/>
          <p:nvPr/>
        </p:nvSpPr>
        <p:spPr bwMode="auto">
          <a:xfrm>
            <a:off x="181806" y="2921905"/>
            <a:ext cx="3278910" cy="1744818"/>
          </a:xfrm>
          <a:prstGeom prst="flowChartTerminator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94B508-AFA3-2654-0F89-728EE545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Motivation: Superheated Boil-off Gas Injection in Subcooled LH2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EA6CA-C976-C3C8-6737-D0E05826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D6BD2-CDCE-8323-F717-D16B0567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" name="Content Placeholder 19" descr="A blue rectangular object with white text&#10;&#10;Description automatically generated">
            <a:extLst>
              <a:ext uri="{FF2B5EF4-FFF2-40B4-BE49-F238E27FC236}">
                <a16:creationId xmlns:a16="http://schemas.microsoft.com/office/drawing/2014/main" id="{44A33FE6-0CE7-DB61-55C8-2D4B12AF1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3909" y="1888832"/>
            <a:ext cx="6646532" cy="2739791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0005397C-9BF9-C75A-8F2D-D93D76F405AF}"/>
              </a:ext>
            </a:extLst>
          </p:cNvPr>
          <p:cNvSpPr/>
          <p:nvPr/>
        </p:nvSpPr>
        <p:spPr bwMode="auto">
          <a:xfrm>
            <a:off x="333935" y="3055255"/>
            <a:ext cx="2951289" cy="1462254"/>
          </a:xfrm>
          <a:prstGeom prst="flowChartTerminator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CE56D2-7221-FC0F-6FC6-015A0DA1A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47" y="4140390"/>
            <a:ext cx="1677992" cy="2905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0A31B1E-D661-A24E-9CE7-CCA010BD985B}"/>
              </a:ext>
            </a:extLst>
          </p:cNvPr>
          <p:cNvSpPr txBox="1"/>
          <p:nvPr/>
        </p:nvSpPr>
        <p:spPr>
          <a:xfrm>
            <a:off x="231083" y="3287318"/>
            <a:ext cx="31803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j-lt"/>
              </a:rPr>
              <a:t>GH2 </a:t>
            </a:r>
          </a:p>
          <a:p>
            <a:r>
              <a:rPr lang="en-US" sz="1800">
                <a:latin typeface="+mj-lt"/>
              </a:rPr>
              <a:t>(up to 300 K when empty)</a:t>
            </a:r>
            <a:endParaRPr lang="en-US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6183F4-4472-F731-EA94-9D2BD797F46C}"/>
              </a:ext>
            </a:extLst>
          </p:cNvPr>
          <p:cNvSpPr txBox="1"/>
          <p:nvPr/>
        </p:nvSpPr>
        <p:spPr>
          <a:xfrm>
            <a:off x="825812" y="2509082"/>
            <a:ext cx="1990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Aircraft Tank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A8EA52-1210-5625-4504-C1F344317F15}"/>
              </a:ext>
            </a:extLst>
          </p:cNvPr>
          <p:cNvSpPr txBox="1"/>
          <p:nvPr/>
        </p:nvSpPr>
        <p:spPr>
          <a:xfrm>
            <a:off x="6900777" y="1531006"/>
            <a:ext cx="1990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Refueling Tank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D18E738-9C08-8EF2-6C9D-C15B4CF13EDD}"/>
              </a:ext>
            </a:extLst>
          </p:cNvPr>
          <p:cNvCxnSpPr>
            <a:cxnSpLocks/>
          </p:cNvCxnSpPr>
          <p:nvPr/>
        </p:nvCxnSpPr>
        <p:spPr bwMode="auto">
          <a:xfrm rot="16200000" flipH="1" flipV="1">
            <a:off x="4998327" y="1835391"/>
            <a:ext cx="80891" cy="4756127"/>
          </a:xfrm>
          <a:prstGeom prst="bentConnector4">
            <a:avLst>
              <a:gd name="adj1" fmla="val 785007"/>
              <a:gd name="adj2" fmla="val 99890"/>
            </a:avLst>
          </a:prstGeom>
          <a:solidFill>
            <a:schemeClr val="accent1"/>
          </a:solidFill>
          <a:ln w="57150" cap="flat" cmpd="sng" algn="ctr">
            <a:solidFill>
              <a:srgbClr val="0075C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4E029E9-7F9E-FAF7-0C05-D632E27C496D}"/>
              </a:ext>
            </a:extLst>
          </p:cNvPr>
          <p:cNvCxnSpPr>
            <a:cxnSpLocks/>
          </p:cNvCxnSpPr>
          <p:nvPr/>
        </p:nvCxnSpPr>
        <p:spPr bwMode="auto">
          <a:xfrm flipV="1">
            <a:off x="3978275" y="4209449"/>
            <a:ext cx="5511800" cy="5480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BB0BE63-6F7C-D565-8B01-92D7D0CDB69B}"/>
              </a:ext>
            </a:extLst>
          </p:cNvPr>
          <p:cNvCxnSpPr>
            <a:cxnSpLocks/>
          </p:cNvCxnSpPr>
          <p:nvPr/>
        </p:nvCxnSpPr>
        <p:spPr bwMode="auto">
          <a:xfrm>
            <a:off x="3978275" y="3144308"/>
            <a:ext cx="0" cy="113268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D17A179-D4D7-E3FE-D72C-3267E038139C}"/>
              </a:ext>
            </a:extLst>
          </p:cNvPr>
          <p:cNvCxnSpPr>
            <a:cxnSpLocks/>
          </p:cNvCxnSpPr>
          <p:nvPr/>
        </p:nvCxnSpPr>
        <p:spPr bwMode="auto">
          <a:xfrm flipH="1">
            <a:off x="2805027" y="3144308"/>
            <a:ext cx="117324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C7336516-8588-2643-F3DF-EBC4A9BC5373}"/>
              </a:ext>
            </a:extLst>
          </p:cNvPr>
          <p:cNvSpPr/>
          <p:nvPr/>
        </p:nvSpPr>
        <p:spPr bwMode="auto">
          <a:xfrm rot="10800000">
            <a:off x="8461375" y="3925161"/>
            <a:ext cx="177800" cy="252241"/>
          </a:xfrm>
          <a:prstGeom prst="triangl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CEC46660-2AC8-DC05-4401-4280BCE47420}"/>
              </a:ext>
            </a:extLst>
          </p:cNvPr>
          <p:cNvSpPr/>
          <p:nvPr/>
        </p:nvSpPr>
        <p:spPr bwMode="auto">
          <a:xfrm rot="10800000">
            <a:off x="8893175" y="3923178"/>
            <a:ext cx="177800" cy="252241"/>
          </a:xfrm>
          <a:prstGeom prst="triangl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C6A781D9-049B-361E-B616-FE8DA635415E}"/>
              </a:ext>
            </a:extLst>
          </p:cNvPr>
          <p:cNvSpPr/>
          <p:nvPr/>
        </p:nvSpPr>
        <p:spPr bwMode="auto">
          <a:xfrm rot="10800000">
            <a:off x="9312275" y="3914770"/>
            <a:ext cx="177800" cy="252241"/>
          </a:xfrm>
          <a:prstGeom prst="triangl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4FB93E9-2A23-ECDA-5274-D982B938D846}"/>
              </a:ext>
            </a:extLst>
          </p:cNvPr>
          <p:cNvSpPr/>
          <p:nvPr/>
        </p:nvSpPr>
        <p:spPr bwMode="auto">
          <a:xfrm>
            <a:off x="9312275" y="3625872"/>
            <a:ext cx="182880" cy="18288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1BCD8FBB-D526-309C-2383-C32F86C0C978}"/>
              </a:ext>
            </a:extLst>
          </p:cNvPr>
          <p:cNvSpPr/>
          <p:nvPr/>
        </p:nvSpPr>
        <p:spPr bwMode="auto">
          <a:xfrm>
            <a:off x="8893175" y="3646923"/>
            <a:ext cx="182880" cy="18288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A7FAAAB-62A9-ED8B-5818-6E4C7610B4F0}"/>
              </a:ext>
            </a:extLst>
          </p:cNvPr>
          <p:cNvSpPr/>
          <p:nvPr/>
        </p:nvSpPr>
        <p:spPr bwMode="auto">
          <a:xfrm>
            <a:off x="8461375" y="3644732"/>
            <a:ext cx="182880" cy="18288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DB80EEE-8648-9D1D-2DBD-7F4697AACAFB}"/>
              </a:ext>
            </a:extLst>
          </p:cNvPr>
          <p:cNvSpPr/>
          <p:nvPr/>
        </p:nvSpPr>
        <p:spPr bwMode="auto">
          <a:xfrm>
            <a:off x="9312275" y="3314455"/>
            <a:ext cx="91440" cy="914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B1C74A5-9371-FB8B-880F-E099F2B5EDFB}"/>
              </a:ext>
            </a:extLst>
          </p:cNvPr>
          <p:cNvSpPr/>
          <p:nvPr/>
        </p:nvSpPr>
        <p:spPr bwMode="auto">
          <a:xfrm>
            <a:off x="8893175" y="3335506"/>
            <a:ext cx="91440" cy="914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B584282-32FB-9C71-BEBC-6E3BA7922E57}"/>
              </a:ext>
            </a:extLst>
          </p:cNvPr>
          <p:cNvSpPr/>
          <p:nvPr/>
        </p:nvSpPr>
        <p:spPr bwMode="auto">
          <a:xfrm>
            <a:off x="8461375" y="3333315"/>
            <a:ext cx="91440" cy="914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0393493-B28E-BCF1-DBB0-D75D83C7CB1A}"/>
              </a:ext>
            </a:extLst>
          </p:cNvPr>
          <p:cNvSpPr/>
          <p:nvPr/>
        </p:nvSpPr>
        <p:spPr bwMode="auto">
          <a:xfrm>
            <a:off x="9337675" y="298393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2A3A612-6D77-F9C9-1060-EAC4C0420D7D}"/>
              </a:ext>
            </a:extLst>
          </p:cNvPr>
          <p:cNvSpPr/>
          <p:nvPr/>
        </p:nvSpPr>
        <p:spPr bwMode="auto">
          <a:xfrm>
            <a:off x="8918575" y="300498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8DED708-075E-C8B7-BB9A-2129699F06A7}"/>
              </a:ext>
            </a:extLst>
          </p:cNvPr>
          <p:cNvSpPr/>
          <p:nvPr/>
        </p:nvSpPr>
        <p:spPr bwMode="auto">
          <a:xfrm>
            <a:off x="8486775" y="300279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50950B6-9D65-0A96-0809-A5C23855BDEC}"/>
              </a:ext>
            </a:extLst>
          </p:cNvPr>
          <p:cNvSpPr txBox="1"/>
          <p:nvPr/>
        </p:nvSpPr>
        <p:spPr>
          <a:xfrm>
            <a:off x="400050" y="5418592"/>
            <a:ext cx="11391900" cy="7078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>
                <a:latin typeface="+mj-lt"/>
              </a:rPr>
              <a:t>Understanding the interaction of superheated GH2 bubbles in subcooled LH2 helps us adequately design the injectors and understand the operation limits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8DCAD13-D035-0229-B945-F89B834CDBF8}"/>
              </a:ext>
            </a:extLst>
          </p:cNvPr>
          <p:cNvSpPr txBox="1"/>
          <p:nvPr/>
        </p:nvSpPr>
        <p:spPr>
          <a:xfrm>
            <a:off x="8659898" y="4685708"/>
            <a:ext cx="3305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Injector array design?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GH2 flowrate?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32DBE07-F6D3-AAFD-FA2B-F548AFB72D53}"/>
              </a:ext>
            </a:extLst>
          </p:cNvPr>
          <p:cNvSpPr txBox="1"/>
          <p:nvPr/>
        </p:nvSpPr>
        <p:spPr>
          <a:xfrm>
            <a:off x="9325968" y="3021923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Direct Contact</a:t>
            </a:r>
          </a:p>
          <a:p>
            <a:r>
              <a:rPr lang="en-US" sz="1200"/>
              <a:t>Condensation (DCC)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59056E-C326-3738-20D4-C6C2E43E84BF}"/>
              </a:ext>
            </a:extLst>
          </p:cNvPr>
          <p:cNvSpPr/>
          <p:nvPr/>
        </p:nvSpPr>
        <p:spPr bwMode="auto">
          <a:xfrm>
            <a:off x="8189988" y="2805465"/>
            <a:ext cx="2393280" cy="162544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5399D-73F5-01B8-069C-65CA5E7E3388}"/>
              </a:ext>
            </a:extLst>
          </p:cNvPr>
          <p:cNvSpPr txBox="1"/>
          <p:nvPr/>
        </p:nvSpPr>
        <p:spPr>
          <a:xfrm>
            <a:off x="3978275" y="724487"/>
            <a:ext cx="2942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latin typeface="+mn-lt"/>
              </a:rPr>
              <a:t>ZA Refueling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B30776-6AC3-56E9-B00F-09D8750A8B17}"/>
              </a:ext>
            </a:extLst>
          </p:cNvPr>
          <p:cNvSpPr txBox="1"/>
          <p:nvPr/>
        </p:nvSpPr>
        <p:spPr>
          <a:xfrm>
            <a:off x="3942600" y="1070001"/>
            <a:ext cx="2791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+mn-lt"/>
              </a:rPr>
              <a:t>*Not all subsystems are shown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8D22E-2DC4-85C3-6854-5A9B8D7A4BA9}"/>
              </a:ext>
            </a:extLst>
          </p:cNvPr>
          <p:cNvSpPr txBox="1"/>
          <p:nvPr/>
        </p:nvSpPr>
        <p:spPr>
          <a:xfrm>
            <a:off x="5071468" y="2814759"/>
            <a:ext cx="1774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T = 20 - 28K</a:t>
            </a:r>
          </a:p>
        </p:txBody>
      </p:sp>
    </p:spTree>
    <p:extLst>
      <p:ext uri="{BB962C8B-B14F-4D97-AF65-F5344CB8AC3E}">
        <p14:creationId xmlns:p14="http://schemas.microsoft.com/office/powerpoint/2010/main" val="16899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D144F-5BD6-C011-24BD-C0D6D589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Methodology and Key Assumption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DDCD9-577D-55FE-F677-8A9703F4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77240"/>
            <a:ext cx="10972800" cy="562356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Method:</a:t>
            </a:r>
          </a:p>
          <a:p>
            <a:r>
              <a:rPr lang="en-US"/>
              <a:t>Transient, reduced-order, first-principles based model</a:t>
            </a:r>
          </a:p>
          <a:p>
            <a:r>
              <a:rPr lang="en-US"/>
              <a:t>Real gas properties updated every time step using NIST </a:t>
            </a:r>
            <a:r>
              <a:rPr lang="en-US" err="1"/>
              <a:t>Refprop</a:t>
            </a:r>
            <a:endParaRPr lang="en-US"/>
          </a:p>
          <a:p>
            <a:r>
              <a:rPr lang="en-US"/>
              <a:t>Finite-difference method constructed on MATLAB</a:t>
            </a:r>
          </a:p>
          <a:p>
            <a:r>
              <a:rPr lang="en-US"/>
              <a:t>Forward Euler time stepping scheme</a:t>
            </a:r>
          </a:p>
          <a:p>
            <a:pPr marL="0" indent="0">
              <a:buNone/>
            </a:pPr>
            <a:r>
              <a:rPr lang="en-US" b="1"/>
              <a:t>Key Assumptions:</a:t>
            </a:r>
          </a:p>
          <a:p>
            <a:r>
              <a:rPr lang="en-US"/>
              <a:t>Axisymmetric model around the hole axis </a:t>
            </a:r>
          </a:p>
          <a:p>
            <a:r>
              <a:rPr lang="en-US"/>
              <a:t>Single bubble physics, i.e., no bubble-to-bubble interaction</a:t>
            </a:r>
          </a:p>
          <a:p>
            <a:r>
              <a:rPr lang="en-US"/>
              <a:t>No coalescence occur if space between bubbles are 2 diameters</a:t>
            </a:r>
          </a:p>
          <a:p>
            <a:r>
              <a:rPr lang="en-US"/>
              <a:t>Bubble is hemispherical at t=0</a:t>
            </a:r>
          </a:p>
          <a:p>
            <a:r>
              <a:rPr lang="en-US"/>
              <a:t>Hydrogen is at low energy state (parahydrogen) throughout (no ortho-para calculation)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DE48D-3A6C-842A-A203-2091604B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91D4F-F7CB-4A7C-2071-728CC9128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30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A4E04-D897-B3D0-CA37-BAB0E936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20DEF7F-FC05-C05C-40C7-8060BCB85E8D}"/>
              </a:ext>
            </a:extLst>
          </p:cNvPr>
          <p:cNvSpPr/>
          <p:nvPr/>
        </p:nvSpPr>
        <p:spPr bwMode="auto">
          <a:xfrm>
            <a:off x="5783515" y="791746"/>
            <a:ext cx="4293548" cy="7966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4FB9A1-C82F-FBA9-91B2-07AE3783E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Force Balance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61AEC-B21B-A3AD-00D1-A387EBE6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446F2-73E3-A850-F46C-E06D3090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760386-9D47-BFD7-B5F9-1ED4DEF589AD}"/>
              </a:ext>
            </a:extLst>
          </p:cNvPr>
          <p:cNvSpPr/>
          <p:nvPr/>
        </p:nvSpPr>
        <p:spPr bwMode="auto">
          <a:xfrm>
            <a:off x="327830" y="939805"/>
            <a:ext cx="3680320" cy="381393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CF9F5DE-4618-EE55-771B-146E2EBF1129}"/>
              </a:ext>
            </a:extLst>
          </p:cNvPr>
          <p:cNvSpPr/>
          <p:nvPr/>
        </p:nvSpPr>
        <p:spPr bwMode="auto">
          <a:xfrm>
            <a:off x="909136" y="2024721"/>
            <a:ext cx="2361201" cy="316737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CBC8517-E78B-D5ED-0C42-14219D3DB299}"/>
              </a:ext>
            </a:extLst>
          </p:cNvPr>
          <p:cNvSpPr/>
          <p:nvPr/>
        </p:nvSpPr>
        <p:spPr bwMode="auto">
          <a:xfrm>
            <a:off x="1008422" y="2468382"/>
            <a:ext cx="2161308" cy="276065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6009E1-8CA7-A25E-E58D-7D54F60E16B2}"/>
              </a:ext>
            </a:extLst>
          </p:cNvPr>
          <p:cNvSpPr/>
          <p:nvPr/>
        </p:nvSpPr>
        <p:spPr bwMode="auto">
          <a:xfrm>
            <a:off x="327830" y="4717727"/>
            <a:ext cx="3680320" cy="900671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E8FE04B-DB2E-EF1B-0284-526415E70329}"/>
                  </a:ext>
                </a:extLst>
              </p:cNvPr>
              <p:cNvSpPr txBox="1"/>
              <p:nvPr/>
            </p:nvSpPr>
            <p:spPr>
              <a:xfrm>
                <a:off x="2175148" y="3103903"/>
                <a:ext cx="5352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E8FE04B-DB2E-EF1B-0284-526415E70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148" y="3103903"/>
                <a:ext cx="535213" cy="400110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827696B-09C5-5762-1847-E07AE2ED85CB}"/>
                  </a:ext>
                </a:extLst>
              </p:cNvPr>
              <p:cNvSpPr txBox="1"/>
              <p:nvPr/>
            </p:nvSpPr>
            <p:spPr>
              <a:xfrm>
                <a:off x="1420837" y="3110154"/>
                <a:ext cx="5079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827696B-09C5-5762-1847-E07AE2ED8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837" y="3110154"/>
                <a:ext cx="507999" cy="400110"/>
              </a:xfrm>
              <a:prstGeom prst="rect">
                <a:avLst/>
              </a:prstGeom>
              <a:blipFill>
                <a:blip r:embed="rId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F66AEF2-1DA2-EDCA-58F6-AC2757651DDE}"/>
                  </a:ext>
                </a:extLst>
              </p:cNvPr>
              <p:cNvSpPr txBox="1"/>
              <p:nvPr/>
            </p:nvSpPr>
            <p:spPr>
              <a:xfrm>
                <a:off x="1876405" y="4167617"/>
                <a:ext cx="5541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F66AEF2-1DA2-EDCA-58F6-AC2757651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405" y="4167617"/>
                <a:ext cx="55418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9D413E1-A309-4A4F-BF7A-EEE02AF1F1A0}"/>
                  </a:ext>
                </a:extLst>
              </p:cNvPr>
              <p:cNvSpPr txBox="1"/>
              <p:nvPr/>
            </p:nvSpPr>
            <p:spPr>
              <a:xfrm>
                <a:off x="2560261" y="4188324"/>
                <a:ext cx="5541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9D413E1-A309-4A4F-BF7A-EEE02AF1F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261" y="4188324"/>
                <a:ext cx="55418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row: Down 36">
            <a:extLst>
              <a:ext uri="{FF2B5EF4-FFF2-40B4-BE49-F238E27FC236}">
                <a16:creationId xmlns:a16="http://schemas.microsoft.com/office/drawing/2014/main" id="{ED5F006A-DBD7-AD87-0A8A-3AA9C0FB4398}"/>
              </a:ext>
            </a:extLst>
          </p:cNvPr>
          <p:cNvSpPr/>
          <p:nvPr/>
        </p:nvSpPr>
        <p:spPr bwMode="auto">
          <a:xfrm>
            <a:off x="2513579" y="4319621"/>
            <a:ext cx="184726" cy="31464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A6CBEE31-E02F-C889-BC96-6B3CC286A30F}"/>
              </a:ext>
            </a:extLst>
          </p:cNvPr>
          <p:cNvSpPr/>
          <p:nvPr/>
        </p:nvSpPr>
        <p:spPr bwMode="auto">
          <a:xfrm>
            <a:off x="2633526" y="3126827"/>
            <a:ext cx="184726" cy="31464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153BEC35-9D5F-ADD8-C026-09A7ABD78B85}"/>
              </a:ext>
            </a:extLst>
          </p:cNvPr>
          <p:cNvSpPr/>
          <p:nvPr/>
        </p:nvSpPr>
        <p:spPr bwMode="auto">
          <a:xfrm rot="10800000">
            <a:off x="1296152" y="3116648"/>
            <a:ext cx="184726" cy="31464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6D96BFB0-1DBF-EAE9-B3BF-9E68D782A4BD}"/>
              </a:ext>
            </a:extLst>
          </p:cNvPr>
          <p:cNvSpPr/>
          <p:nvPr/>
        </p:nvSpPr>
        <p:spPr bwMode="auto">
          <a:xfrm rot="10800000">
            <a:off x="1702730" y="4344500"/>
            <a:ext cx="184726" cy="31464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F8FA46CC-4A81-CEBB-A734-140FE72C21BE}"/>
              </a:ext>
            </a:extLst>
          </p:cNvPr>
          <p:cNvSpPr/>
          <p:nvPr/>
        </p:nvSpPr>
        <p:spPr bwMode="auto">
          <a:xfrm rot="10800000">
            <a:off x="2013207" y="1712420"/>
            <a:ext cx="184726" cy="31464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0817645-9D3C-2F34-FEF6-215BFC9EA594}"/>
                  </a:ext>
                </a:extLst>
              </p:cNvPr>
              <p:cNvSpPr txBox="1"/>
              <p:nvPr/>
            </p:nvSpPr>
            <p:spPr>
              <a:xfrm>
                <a:off x="1278161" y="1017929"/>
                <a:ext cx="1701235" cy="586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𝒊𝒏𝒆𝒓𝒕𝒊𝒂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0817645-9D3C-2F34-FEF6-215BFC9EA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161" y="1017929"/>
                <a:ext cx="1701235" cy="5861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765AFBC6-F1B3-0910-26F7-CD228845A899}"/>
              </a:ext>
            </a:extLst>
          </p:cNvPr>
          <p:cNvSpPr txBox="1"/>
          <p:nvPr/>
        </p:nvSpPr>
        <p:spPr>
          <a:xfrm>
            <a:off x="1597446" y="3608408"/>
            <a:ext cx="983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Bubble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6AD98B-94FA-1554-999D-08641DF0B045}"/>
              </a:ext>
            </a:extLst>
          </p:cNvPr>
          <p:cNvSpPr txBox="1"/>
          <p:nvPr/>
        </p:nvSpPr>
        <p:spPr>
          <a:xfrm>
            <a:off x="1126789" y="2138722"/>
            <a:ext cx="194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Liquid Film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DA7C8E4-BC99-3BC1-FC43-DBBD79E4613A}"/>
              </a:ext>
            </a:extLst>
          </p:cNvPr>
          <p:cNvSpPr/>
          <p:nvPr/>
        </p:nvSpPr>
        <p:spPr bwMode="auto">
          <a:xfrm>
            <a:off x="1268444" y="4718090"/>
            <a:ext cx="1684150" cy="90535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6C06E9D-BD05-34A3-2C5E-F31AD90C77A9}"/>
              </a:ext>
            </a:extLst>
          </p:cNvPr>
          <p:cNvSpPr txBox="1"/>
          <p:nvPr/>
        </p:nvSpPr>
        <p:spPr>
          <a:xfrm>
            <a:off x="276472" y="1375617"/>
            <a:ext cx="1364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Stagnant Liquid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A998A6-6742-BDC3-3624-6AFE28EB295F}"/>
              </a:ext>
            </a:extLst>
          </p:cNvPr>
          <p:cNvSpPr txBox="1"/>
          <p:nvPr/>
        </p:nvSpPr>
        <p:spPr>
          <a:xfrm>
            <a:off x="-58523" y="4317363"/>
            <a:ext cx="136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t&gt;0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CD9A0E3-69E9-9620-DD1E-BEF9CDB84B09}"/>
                  </a:ext>
                </a:extLst>
              </p:cNvPr>
              <p:cNvSpPr txBox="1"/>
              <p:nvPr/>
            </p:nvSpPr>
            <p:spPr>
              <a:xfrm>
                <a:off x="3073420" y="4258712"/>
                <a:ext cx="5653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CD9A0E3-69E9-9620-DD1E-BEF9CDB84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420" y="4258712"/>
                <a:ext cx="565315" cy="400110"/>
              </a:xfrm>
              <a:prstGeom prst="rect">
                <a:avLst/>
              </a:prstGeom>
              <a:blipFill>
                <a:blip r:embed="rId7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F57DAB7-C9AA-4F8A-FA4B-65B8E949B571}"/>
                  </a:ext>
                </a:extLst>
              </p:cNvPr>
              <p:cNvSpPr txBox="1"/>
              <p:nvPr/>
            </p:nvSpPr>
            <p:spPr>
              <a:xfrm>
                <a:off x="4801056" y="3545053"/>
                <a:ext cx="6781344" cy="10998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𝑹𝒆</m:t>
                          </m:r>
                        </m:den>
                      </m:f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d>
                            <m:d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𝑹𝒆</m:t>
                                  </m:r>
                                </m:num>
                                <m:den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  <m:t>𝑹𝒆</m:t>
                                      </m:r>
                                    </m:num>
                                    <m:den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  <m:t>𝟓</m:t>
                                      </m:r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𝟓𝟐</m:t>
                              </m:r>
                            </m:sup>
                          </m:sSup>
                        </m:den>
                      </m:f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𝟒𝟏𝟏</m:t>
                          </m:r>
                          <m:sSup>
                            <m:sSup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  <m:t>𝑹𝒆</m:t>
                                      </m:r>
                                    </m:num>
                                    <m:den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  <m:t>𝟔𝟑</m:t>
                                      </m:r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sSup>
                                        <m:sSupPr>
                                          <m:ctrlP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𝟗𝟒</m:t>
                              </m:r>
                            </m:sup>
                          </m:sSup>
                        </m:num>
                        <m:den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𝑹𝒆</m:t>
                                      </m:r>
                                    </m:num>
                                    <m:den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𝟔𝟑</m:t>
                                      </m:r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sSup>
                                        <m:sSupPr>
                                          <m:ctrlP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𝟎𝟎</m:t>
                              </m:r>
                            </m:sup>
                          </m:sSup>
                        </m:den>
                      </m:f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𝟐𝟓</m:t>
                          </m:r>
                          <m:d>
                            <m:d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𝑹𝒆</m:t>
                                  </m:r>
                                </m:num>
                                <m:den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sSup>
                                    <m:sSupPr>
                                      <m:ctrlP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𝟔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𝑹𝒆</m:t>
                                  </m:r>
                                </m:num>
                                <m:den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sSup>
                                    <m:sSupPr>
                                      <m:ctrlP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𝟔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F57DAB7-C9AA-4F8A-FA4B-65B8E949B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56" y="3545053"/>
                <a:ext cx="6781344" cy="10998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30BB57-4365-F581-8675-C044F8F9B89A}"/>
                  </a:ext>
                </a:extLst>
              </p:cNvPr>
              <p:cNvSpPr txBox="1"/>
              <p:nvPr/>
            </p:nvSpPr>
            <p:spPr>
              <a:xfrm>
                <a:off x="8381504" y="1668520"/>
                <a:ext cx="188481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sSubSup>
                        <m:sSub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sub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30BB57-4365-F581-8675-C044F8F9B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504" y="1668520"/>
                <a:ext cx="1884810" cy="51860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F358405-DAF9-425F-DBC7-6D4475F7F8DE}"/>
                  </a:ext>
                </a:extLst>
              </p:cNvPr>
              <p:cNvSpPr txBox="1"/>
              <p:nvPr/>
            </p:nvSpPr>
            <p:spPr>
              <a:xfrm>
                <a:off x="4244219" y="2258483"/>
                <a:ext cx="3728585" cy="1025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𝑮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𝒐𝒓𝒊𝒇𝒄𝒆</m:t>
                                      </m:r>
                                    </m:sub>
                                  </m:sSub>
                                </m:den>
                              </m:f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𝒅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𝑮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𝒅𝒕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𝒂𝒕𝒕𝒂𝒄𝒉𝒆𝒅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                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𝒅𝒆𝒕𝒂𝒄𝒉𝒆𝒅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F358405-DAF9-425F-DBC7-6D4475F7F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4219" y="2258483"/>
                <a:ext cx="3728585" cy="1025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5FB874B-173B-7843-1FF3-CED9A8F6636F}"/>
                  </a:ext>
                </a:extLst>
              </p:cNvPr>
              <p:cNvSpPr txBox="1"/>
              <p:nvPr/>
            </p:nvSpPr>
            <p:spPr>
              <a:xfrm>
                <a:off x="4379522" y="1790356"/>
                <a:ext cx="20267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</m:e>
                      </m:d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5FB874B-173B-7843-1FF3-CED9A8F66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522" y="1790356"/>
                <a:ext cx="2026773" cy="276999"/>
              </a:xfrm>
              <a:prstGeom prst="rect">
                <a:avLst/>
              </a:prstGeom>
              <a:blipFill>
                <a:blip r:embed="rId11"/>
                <a:stretch>
                  <a:fillRect l="-3604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E732914-664F-2FC8-B7DD-C2D96D8A9332}"/>
                  </a:ext>
                </a:extLst>
              </p:cNvPr>
              <p:cNvSpPr txBox="1"/>
              <p:nvPr/>
            </p:nvSpPr>
            <p:spPr>
              <a:xfrm>
                <a:off x="5783515" y="871866"/>
                <a:ext cx="4293548" cy="586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𝒊𝒏𝒆𝒓𝒕𝒊𝒂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E732914-664F-2FC8-B7DD-C2D96D8A9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515" y="871866"/>
                <a:ext cx="4293548" cy="5861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AC1FE1E-6B7A-7D83-49CB-7ECDF82B2155}"/>
                  </a:ext>
                </a:extLst>
              </p:cNvPr>
              <p:cNvSpPr txBox="1"/>
              <p:nvPr/>
            </p:nvSpPr>
            <p:spPr>
              <a:xfrm>
                <a:off x="5634159" y="5072616"/>
                <a:ext cx="4806380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𝒊𝒏𝒆𝒓𝒕𝒊𝒂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𝟏𝟏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𝟏𝟔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𝑳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𝑮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𝑮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𝒂𝒕𝒕𝒂𝒄𝒉𝒆𝒅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𝟓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𝑳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𝑮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𝑮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𝒓𝒊𝒔𝒆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AC1FE1E-6B7A-7D83-49CB-7ECDF82B2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159" y="5072616"/>
                <a:ext cx="4806380" cy="617861"/>
              </a:xfrm>
              <a:prstGeom prst="rect">
                <a:avLst/>
              </a:prstGeom>
              <a:blipFill>
                <a:blip r:embed="rId13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436FF76-529A-F399-9336-C8994AF4B41D}"/>
              </a:ext>
            </a:extLst>
          </p:cNvPr>
          <p:cNvSpPr txBox="1"/>
          <p:nvPr/>
        </p:nvSpPr>
        <p:spPr>
          <a:xfrm>
            <a:off x="9649003" y="4612017"/>
            <a:ext cx="2826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(Morrison, 2013)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BEDD2C-3EC9-3996-C792-E312B8DD7820}"/>
                  </a:ext>
                </a:extLst>
              </p:cNvPr>
              <p:cNvSpPr txBox="1"/>
              <p:nvPr/>
            </p:nvSpPr>
            <p:spPr>
              <a:xfrm>
                <a:off x="8286959" y="2426013"/>
                <a:ext cx="3819315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𝑳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𝒐𝒓𝒊𝒇𝒊𝒄𝒆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 b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</m:func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𝒂𝒕𝒕𝒂𝒄𝒉𝒆𝒅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                     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𝒅𝒆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𝒕𝒂𝒄𝒉𝒆𝒅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BEDD2C-3EC9-3996-C792-E312B8DD7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959" y="2426013"/>
                <a:ext cx="3819315" cy="617861"/>
              </a:xfrm>
              <a:prstGeom prst="rect">
                <a:avLst/>
              </a:prstGeom>
              <a:blipFill>
                <a:blip r:embed="rId14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86C33-7C74-F1BE-04DE-6DA33F9FF6FE}"/>
              </a:ext>
            </a:extLst>
          </p:cNvPr>
          <p:cNvCxnSpPr/>
          <p:nvPr/>
        </p:nvCxnSpPr>
        <p:spPr bwMode="auto">
          <a:xfrm flipV="1">
            <a:off x="2952594" y="3808463"/>
            <a:ext cx="554611" cy="90049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5A599100-C97A-BC41-8ED6-EA8D068D3F56}"/>
              </a:ext>
            </a:extLst>
          </p:cNvPr>
          <p:cNvSpPr/>
          <p:nvPr/>
        </p:nvSpPr>
        <p:spPr bwMode="auto">
          <a:xfrm>
            <a:off x="2692784" y="4450117"/>
            <a:ext cx="526520" cy="526443"/>
          </a:xfrm>
          <a:prstGeom prst="arc">
            <a:avLst>
              <a:gd name="adj1" fmla="val 18113220"/>
              <a:gd name="adj2" fmla="val 0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FEC130-D9B1-89F4-9011-0150E190D8DD}"/>
                  </a:ext>
                </a:extLst>
              </p:cNvPr>
              <p:cNvSpPr txBox="1"/>
              <p:nvPr/>
            </p:nvSpPr>
            <p:spPr>
              <a:xfrm>
                <a:off x="327830" y="5649185"/>
                <a:ext cx="2575562" cy="1000082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400" b="1" i="1" u="sng">
                    <a:latin typeface="Cambria Math" panose="02040503050406030204" pitchFamily="18" charset="0"/>
                    <a:ea typeface="Cambria Math" panose="02040503050406030204" pitchFamily="18" charset="0"/>
                  </a:rPr>
                  <a:t>Cheat sheet: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𝑫𝒆𝒏𝒔𝒊𝒕𝒚</m:t>
                      </m:r>
                    </m:oMath>
                  </m:oMathPara>
                </a14:m>
                <a:endParaRPr lang="en-US" sz="1100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𝑺𝒖𝒓𝒇𝒂𝒄𝒆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𝑻𝒆𝒏𝒔𝒊𝒐𝒏</m:t>
                      </m:r>
                    </m:oMath>
                  </m:oMathPara>
                </a14:m>
                <a:endParaRPr lang="en-US" sz="1100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𝑩𝒖𝒃𝒃𝒍𝒆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𝑽𝒐𝒍𝒖𝒎𝒆</m:t>
                      </m:r>
                    </m:oMath>
                  </m:oMathPara>
                </a14:m>
                <a:endParaRPr lang="en-US" sz="1100" b="1"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𝑷𝒓𝒐𝒋𝒆𝒄𝒕𝒆𝒅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𝒂𝒓𝒆𝒂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𝒏𝒐𝒓𝒎𝒂𝒍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𝒎𝒐𝒕𝒊𝒐𝒏</m:t>
                      </m:r>
                    </m:oMath>
                  </m:oMathPara>
                </a14:m>
                <a:endParaRPr lang="en-US" sz="1100" b="1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FEC130-D9B1-89F4-9011-0150E190D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30" y="5649185"/>
                <a:ext cx="2575562" cy="1000082"/>
              </a:xfrm>
              <a:prstGeom prst="rect">
                <a:avLst/>
              </a:prstGeom>
              <a:blipFill>
                <a:blip r:embed="rId15"/>
                <a:stretch>
                  <a:fillRect l="-472" t="-1205"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5C7E8C5-E0BE-7C0F-45F9-9DC222849216}"/>
              </a:ext>
            </a:extLst>
          </p:cNvPr>
          <p:cNvSpPr txBox="1"/>
          <p:nvPr/>
        </p:nvSpPr>
        <p:spPr>
          <a:xfrm>
            <a:off x="10402623" y="1191781"/>
            <a:ext cx="1082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*no-slip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3C1E67-043C-CA97-F64E-696E6BC7AB65}"/>
              </a:ext>
            </a:extLst>
          </p:cNvPr>
          <p:cNvCxnSpPr>
            <a:cxnSpLocks/>
          </p:cNvCxnSpPr>
          <p:nvPr/>
        </p:nvCxnSpPr>
        <p:spPr bwMode="auto">
          <a:xfrm flipV="1">
            <a:off x="2089075" y="2751773"/>
            <a:ext cx="0" cy="6772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27AD58-AE49-A81A-EFEA-B668D47D91E6}"/>
                  </a:ext>
                </a:extLst>
              </p:cNvPr>
              <p:cNvSpPr txBox="1"/>
              <p:nvPr/>
            </p:nvSpPr>
            <p:spPr>
              <a:xfrm>
                <a:off x="1790536" y="2392143"/>
                <a:ext cx="67648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27AD58-AE49-A81A-EFEA-B668D47D9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536" y="2392143"/>
                <a:ext cx="676484" cy="400110"/>
              </a:xfrm>
              <a:prstGeom prst="rect">
                <a:avLst/>
              </a:prstGeom>
              <a:blipFill>
                <a:blip r:embed="rId16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CBAF6B9-A92A-19E8-2A06-B09F6D6EB5BF}"/>
              </a:ext>
            </a:extLst>
          </p:cNvPr>
          <p:cNvSpPr txBox="1"/>
          <p:nvPr/>
        </p:nvSpPr>
        <p:spPr>
          <a:xfrm>
            <a:off x="2979396" y="6026218"/>
            <a:ext cx="9126879" cy="400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Bubble inertia is calculated each time step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A8EA2C-A574-AB1F-AD88-90A97329A2E5}"/>
              </a:ext>
            </a:extLst>
          </p:cNvPr>
          <p:cNvSpPr txBox="1"/>
          <p:nvPr/>
        </p:nvSpPr>
        <p:spPr>
          <a:xfrm>
            <a:off x="9649002" y="5490422"/>
            <a:ext cx="2826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(Brennen, 2005)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A96351-DB90-F724-1CAA-5E9A11C9D3E4}"/>
              </a:ext>
            </a:extLst>
          </p:cNvPr>
          <p:cNvCxnSpPr/>
          <p:nvPr/>
        </p:nvCxnSpPr>
        <p:spPr bwMode="auto">
          <a:xfrm>
            <a:off x="4379522" y="3429000"/>
            <a:ext cx="74219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61CA31-AA35-3C3A-5D71-957C3393475A}"/>
              </a:ext>
            </a:extLst>
          </p:cNvPr>
          <p:cNvCxnSpPr/>
          <p:nvPr/>
        </p:nvCxnSpPr>
        <p:spPr bwMode="auto">
          <a:xfrm>
            <a:off x="4422506" y="5021652"/>
            <a:ext cx="74219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33047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69DD5-F380-678D-DA84-4700D01B5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58B60B9-43D4-2507-8861-0A72616894EC}"/>
              </a:ext>
            </a:extLst>
          </p:cNvPr>
          <p:cNvSpPr/>
          <p:nvPr/>
        </p:nvSpPr>
        <p:spPr bwMode="auto">
          <a:xfrm>
            <a:off x="5053746" y="2201533"/>
            <a:ext cx="5307242" cy="7498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71795B-5E30-E9EC-95BC-CEEBD730A075}"/>
              </a:ext>
            </a:extLst>
          </p:cNvPr>
          <p:cNvSpPr/>
          <p:nvPr/>
        </p:nvSpPr>
        <p:spPr bwMode="auto">
          <a:xfrm>
            <a:off x="318776" y="869947"/>
            <a:ext cx="4132896" cy="358171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84845-C103-BB28-BDF9-790730F2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Balance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F0417E-387A-8458-CB80-46D27490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4E9EC-5921-CF1B-FD6E-D0333321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42E800-62DC-7D33-4FB8-B94ACAEB80B2}"/>
              </a:ext>
            </a:extLst>
          </p:cNvPr>
          <p:cNvSpPr/>
          <p:nvPr/>
        </p:nvSpPr>
        <p:spPr bwMode="auto">
          <a:xfrm>
            <a:off x="1078841" y="1962926"/>
            <a:ext cx="2161308" cy="1994251"/>
          </a:xfrm>
          <a:prstGeom prst="ellipse">
            <a:avLst/>
          </a:prstGeom>
          <a:solidFill>
            <a:srgbClr val="FFFF00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6A7261F-4D64-6C17-51CF-6A768A91651B}"/>
              </a:ext>
            </a:extLst>
          </p:cNvPr>
          <p:cNvSpPr/>
          <p:nvPr/>
        </p:nvSpPr>
        <p:spPr bwMode="auto">
          <a:xfrm rot="14086349">
            <a:off x="3171646" y="2040154"/>
            <a:ext cx="386358" cy="529187"/>
          </a:xfrm>
          <a:custGeom>
            <a:avLst/>
            <a:gdLst>
              <a:gd name="connsiteX0" fmla="*/ 0 w 386358"/>
              <a:gd name="connsiteY0" fmla="*/ 336008 h 529187"/>
              <a:gd name="connsiteX1" fmla="*/ 96590 w 386358"/>
              <a:gd name="connsiteY1" fmla="*/ 336008 h 529187"/>
              <a:gd name="connsiteX2" fmla="*/ 96590 w 386358"/>
              <a:gd name="connsiteY2" fmla="*/ 0 h 529187"/>
              <a:gd name="connsiteX3" fmla="*/ 289769 w 386358"/>
              <a:gd name="connsiteY3" fmla="*/ 0 h 529187"/>
              <a:gd name="connsiteX4" fmla="*/ 289769 w 386358"/>
              <a:gd name="connsiteY4" fmla="*/ 336008 h 529187"/>
              <a:gd name="connsiteX5" fmla="*/ 386358 w 386358"/>
              <a:gd name="connsiteY5" fmla="*/ 336008 h 529187"/>
              <a:gd name="connsiteX6" fmla="*/ 193179 w 386358"/>
              <a:gd name="connsiteY6" fmla="*/ 529187 h 529187"/>
              <a:gd name="connsiteX7" fmla="*/ 0 w 386358"/>
              <a:gd name="connsiteY7" fmla="*/ 336008 h 52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358" h="529187" fill="none" extrusionOk="0">
                <a:moveTo>
                  <a:pt x="0" y="336008"/>
                </a:moveTo>
                <a:cubicBezTo>
                  <a:pt x="35884" y="331782"/>
                  <a:pt x="64035" y="340480"/>
                  <a:pt x="96590" y="336008"/>
                </a:cubicBezTo>
                <a:cubicBezTo>
                  <a:pt x="96310" y="195514"/>
                  <a:pt x="124803" y="72710"/>
                  <a:pt x="96590" y="0"/>
                </a:cubicBezTo>
                <a:cubicBezTo>
                  <a:pt x="179252" y="-11939"/>
                  <a:pt x="243520" y="4821"/>
                  <a:pt x="289769" y="0"/>
                </a:cubicBezTo>
                <a:cubicBezTo>
                  <a:pt x="307742" y="126206"/>
                  <a:pt x="257182" y="184819"/>
                  <a:pt x="289769" y="336008"/>
                </a:cubicBezTo>
                <a:cubicBezTo>
                  <a:pt x="318275" y="326587"/>
                  <a:pt x="364716" y="338457"/>
                  <a:pt x="386358" y="336008"/>
                </a:cubicBezTo>
                <a:cubicBezTo>
                  <a:pt x="343579" y="400641"/>
                  <a:pt x="271320" y="440351"/>
                  <a:pt x="193179" y="529187"/>
                </a:cubicBezTo>
                <a:cubicBezTo>
                  <a:pt x="124496" y="472166"/>
                  <a:pt x="67981" y="378116"/>
                  <a:pt x="0" y="336008"/>
                </a:cubicBezTo>
                <a:close/>
              </a:path>
              <a:path w="386358" h="529187" stroke="0" extrusionOk="0">
                <a:moveTo>
                  <a:pt x="0" y="336008"/>
                </a:moveTo>
                <a:cubicBezTo>
                  <a:pt x="35103" y="328527"/>
                  <a:pt x="64986" y="344864"/>
                  <a:pt x="96590" y="336008"/>
                </a:cubicBezTo>
                <a:cubicBezTo>
                  <a:pt x="92521" y="215474"/>
                  <a:pt x="130911" y="166652"/>
                  <a:pt x="96590" y="0"/>
                </a:cubicBezTo>
                <a:cubicBezTo>
                  <a:pt x="160847" y="-18989"/>
                  <a:pt x="203416" y="10877"/>
                  <a:pt x="289769" y="0"/>
                </a:cubicBezTo>
                <a:cubicBezTo>
                  <a:pt x="312330" y="144080"/>
                  <a:pt x="253405" y="259777"/>
                  <a:pt x="289769" y="336008"/>
                </a:cubicBezTo>
                <a:cubicBezTo>
                  <a:pt x="318062" y="335472"/>
                  <a:pt x="357798" y="337084"/>
                  <a:pt x="386358" y="336008"/>
                </a:cubicBezTo>
                <a:cubicBezTo>
                  <a:pt x="335514" y="387477"/>
                  <a:pt x="275320" y="421770"/>
                  <a:pt x="193179" y="529187"/>
                </a:cubicBezTo>
                <a:cubicBezTo>
                  <a:pt x="91144" y="452372"/>
                  <a:pt x="61660" y="391318"/>
                  <a:pt x="0" y="336008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851552309">
                  <a:prstGeom prst="down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C2F1625-FC4F-64A5-D34B-F19A163D6DDC}"/>
              </a:ext>
            </a:extLst>
          </p:cNvPr>
          <p:cNvSpPr/>
          <p:nvPr/>
        </p:nvSpPr>
        <p:spPr bwMode="auto">
          <a:xfrm rot="14094785">
            <a:off x="2810689" y="2403110"/>
            <a:ext cx="127384" cy="491760"/>
          </a:xfrm>
          <a:custGeom>
            <a:avLst/>
            <a:gdLst>
              <a:gd name="connsiteX0" fmla="*/ 0 w 127384"/>
              <a:gd name="connsiteY0" fmla="*/ 428068 h 491760"/>
              <a:gd name="connsiteX1" fmla="*/ 31846 w 127384"/>
              <a:gd name="connsiteY1" fmla="*/ 428068 h 491760"/>
              <a:gd name="connsiteX2" fmla="*/ 31846 w 127384"/>
              <a:gd name="connsiteY2" fmla="*/ 0 h 491760"/>
              <a:gd name="connsiteX3" fmla="*/ 95538 w 127384"/>
              <a:gd name="connsiteY3" fmla="*/ 0 h 491760"/>
              <a:gd name="connsiteX4" fmla="*/ 95538 w 127384"/>
              <a:gd name="connsiteY4" fmla="*/ 428068 h 491760"/>
              <a:gd name="connsiteX5" fmla="*/ 127384 w 127384"/>
              <a:gd name="connsiteY5" fmla="*/ 428068 h 491760"/>
              <a:gd name="connsiteX6" fmla="*/ 63692 w 127384"/>
              <a:gd name="connsiteY6" fmla="*/ 491760 h 491760"/>
              <a:gd name="connsiteX7" fmla="*/ 0 w 127384"/>
              <a:gd name="connsiteY7" fmla="*/ 428068 h 49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384" h="491760" fill="none" extrusionOk="0">
                <a:moveTo>
                  <a:pt x="0" y="428068"/>
                </a:moveTo>
                <a:cubicBezTo>
                  <a:pt x="6380" y="427179"/>
                  <a:pt x="21684" y="430734"/>
                  <a:pt x="31846" y="428068"/>
                </a:cubicBezTo>
                <a:cubicBezTo>
                  <a:pt x="8975" y="270287"/>
                  <a:pt x="78223" y="127924"/>
                  <a:pt x="31846" y="0"/>
                </a:cubicBezTo>
                <a:cubicBezTo>
                  <a:pt x="62630" y="-1607"/>
                  <a:pt x="81471" y="3291"/>
                  <a:pt x="95538" y="0"/>
                </a:cubicBezTo>
                <a:cubicBezTo>
                  <a:pt x="126654" y="122581"/>
                  <a:pt x="72087" y="247775"/>
                  <a:pt x="95538" y="428068"/>
                </a:cubicBezTo>
                <a:cubicBezTo>
                  <a:pt x="109011" y="426260"/>
                  <a:pt x="112978" y="430912"/>
                  <a:pt x="127384" y="428068"/>
                </a:cubicBezTo>
                <a:cubicBezTo>
                  <a:pt x="121062" y="447568"/>
                  <a:pt x="83945" y="470409"/>
                  <a:pt x="63692" y="491760"/>
                </a:cubicBezTo>
                <a:cubicBezTo>
                  <a:pt x="30235" y="469409"/>
                  <a:pt x="27753" y="451680"/>
                  <a:pt x="0" y="428068"/>
                </a:cubicBezTo>
                <a:close/>
              </a:path>
              <a:path w="127384" h="491760" stroke="0" extrusionOk="0">
                <a:moveTo>
                  <a:pt x="0" y="428068"/>
                </a:moveTo>
                <a:cubicBezTo>
                  <a:pt x="12792" y="426338"/>
                  <a:pt x="17685" y="430914"/>
                  <a:pt x="31846" y="428068"/>
                </a:cubicBezTo>
                <a:cubicBezTo>
                  <a:pt x="-5389" y="253885"/>
                  <a:pt x="78814" y="94378"/>
                  <a:pt x="31846" y="0"/>
                </a:cubicBezTo>
                <a:cubicBezTo>
                  <a:pt x="45133" y="-919"/>
                  <a:pt x="71798" y="480"/>
                  <a:pt x="95538" y="0"/>
                </a:cubicBezTo>
                <a:cubicBezTo>
                  <a:pt x="133919" y="198596"/>
                  <a:pt x="63154" y="222009"/>
                  <a:pt x="95538" y="428068"/>
                </a:cubicBezTo>
                <a:cubicBezTo>
                  <a:pt x="103939" y="426365"/>
                  <a:pt x="115494" y="428111"/>
                  <a:pt x="127384" y="428068"/>
                </a:cubicBezTo>
                <a:cubicBezTo>
                  <a:pt x="113518" y="448379"/>
                  <a:pt x="89551" y="456125"/>
                  <a:pt x="63692" y="491760"/>
                </a:cubicBezTo>
                <a:cubicBezTo>
                  <a:pt x="32266" y="468602"/>
                  <a:pt x="16128" y="438500"/>
                  <a:pt x="0" y="428068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prstGeom prst="down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65FF4C-DA71-EE3D-F614-2817E21346BA}"/>
              </a:ext>
            </a:extLst>
          </p:cNvPr>
          <p:cNvSpPr txBox="1"/>
          <p:nvPr/>
        </p:nvSpPr>
        <p:spPr>
          <a:xfrm>
            <a:off x="1667865" y="3430271"/>
            <a:ext cx="983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Bubble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FB0FCF-A4DC-158B-83D6-C7C8BA1FB25E}"/>
              </a:ext>
            </a:extLst>
          </p:cNvPr>
          <p:cNvSpPr txBox="1"/>
          <p:nvPr/>
        </p:nvSpPr>
        <p:spPr>
          <a:xfrm>
            <a:off x="21545" y="836992"/>
            <a:ext cx="1731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Stagnant Liquid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5F16D3-04AA-8E61-8F09-B3CC684AE4E1}"/>
                  </a:ext>
                </a:extLst>
              </p:cNvPr>
              <p:cNvSpPr txBox="1"/>
              <p:nvPr/>
            </p:nvSpPr>
            <p:spPr>
              <a:xfrm>
                <a:off x="3145856" y="3851760"/>
                <a:ext cx="725608" cy="429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dirty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b="1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𝒄𝒐𝒏𝒅𝒆𝒏𝒔𝒆</m:t>
                          </m:r>
                        </m:sub>
                      </m:sSub>
                      <m:r>
                        <a:rPr lang="en-US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1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b="1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𝒇𝒈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5F16D3-04AA-8E61-8F09-B3CC684AE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856" y="3851760"/>
                <a:ext cx="725608" cy="429220"/>
              </a:xfrm>
              <a:prstGeom prst="rect">
                <a:avLst/>
              </a:prstGeom>
              <a:blipFill>
                <a:blip r:embed="rId2"/>
                <a:stretch>
                  <a:fillRect l="-71429" r="-63025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Down 16">
            <a:extLst>
              <a:ext uri="{FF2B5EF4-FFF2-40B4-BE49-F238E27FC236}">
                <a16:creationId xmlns:a16="http://schemas.microsoft.com/office/drawing/2014/main" id="{A0583850-717D-80DC-E0E3-E4D7ADFCDED4}"/>
              </a:ext>
            </a:extLst>
          </p:cNvPr>
          <p:cNvSpPr/>
          <p:nvPr/>
        </p:nvSpPr>
        <p:spPr bwMode="auto">
          <a:xfrm rot="18719893">
            <a:off x="2983027" y="3364199"/>
            <a:ext cx="170126" cy="46781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D3D3A8-2FA5-9473-4926-A7365A7DB5F4}"/>
                  </a:ext>
                </a:extLst>
              </p:cNvPr>
              <p:cNvSpPr txBox="1"/>
              <p:nvPr/>
            </p:nvSpPr>
            <p:spPr>
              <a:xfrm>
                <a:off x="3286086" y="2330130"/>
                <a:ext cx="3360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D3D3A8-2FA5-9473-4926-A7365A7DB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086" y="2330130"/>
                <a:ext cx="336054" cy="307777"/>
              </a:xfrm>
              <a:prstGeom prst="rect">
                <a:avLst/>
              </a:prstGeom>
              <a:blipFill>
                <a:blip r:embed="rId3"/>
                <a:stretch>
                  <a:fillRect l="-29091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1E9F2E-BCAD-53D5-DF43-5D0E93FC81EC}"/>
                  </a:ext>
                </a:extLst>
              </p:cNvPr>
              <p:cNvSpPr txBox="1"/>
              <p:nvPr/>
            </p:nvSpPr>
            <p:spPr>
              <a:xfrm>
                <a:off x="2771369" y="2688999"/>
                <a:ext cx="35529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1E9F2E-BCAD-53D5-DF43-5D0E93FC8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369" y="2688999"/>
                <a:ext cx="355290" cy="307777"/>
              </a:xfrm>
              <a:prstGeom prst="rect">
                <a:avLst/>
              </a:prstGeom>
              <a:blipFill>
                <a:blip r:embed="rId4"/>
                <a:stretch>
                  <a:fillRect l="-27586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3305B23-75D0-D77D-E660-DC076212B98F}"/>
                  </a:ext>
                </a:extLst>
              </p:cNvPr>
              <p:cNvSpPr txBox="1"/>
              <p:nvPr/>
            </p:nvSpPr>
            <p:spPr>
              <a:xfrm>
                <a:off x="2203218" y="2945377"/>
                <a:ext cx="39423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3305B23-75D0-D77D-E660-DC076212B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218" y="2945377"/>
                <a:ext cx="394233" cy="400110"/>
              </a:xfrm>
              <a:prstGeom prst="rect">
                <a:avLst/>
              </a:prstGeom>
              <a:blipFill>
                <a:blip r:embed="rId5"/>
                <a:stretch>
                  <a:fillRect l="-16923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8C9F3AC-55A9-D86B-2B58-7626F3A963DA}"/>
                  </a:ext>
                </a:extLst>
              </p:cNvPr>
              <p:cNvSpPr txBox="1"/>
              <p:nvPr/>
            </p:nvSpPr>
            <p:spPr>
              <a:xfrm>
                <a:off x="3789561" y="1691877"/>
                <a:ext cx="39423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8C9F3AC-55A9-D86B-2B58-7626F3A96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561" y="1691877"/>
                <a:ext cx="394233" cy="400110"/>
              </a:xfrm>
              <a:prstGeom prst="rect">
                <a:avLst/>
              </a:prstGeom>
              <a:blipFill>
                <a:blip r:embed="rId6"/>
                <a:stretch>
                  <a:fillRect l="-15625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CB5BD5E-177E-7EDA-386D-6853B395AB1F}"/>
                  </a:ext>
                </a:extLst>
              </p:cNvPr>
              <p:cNvSpPr txBox="1"/>
              <p:nvPr/>
            </p:nvSpPr>
            <p:spPr>
              <a:xfrm>
                <a:off x="3357522" y="2716943"/>
                <a:ext cx="39423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𝑺𝒂𝒕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CB5BD5E-177E-7EDA-386D-6853B395A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22" y="2716943"/>
                <a:ext cx="394233" cy="400110"/>
              </a:xfrm>
              <a:prstGeom prst="rect">
                <a:avLst/>
              </a:prstGeom>
              <a:blipFill>
                <a:blip r:embed="rId7"/>
                <a:stretch>
                  <a:fillRect l="-40625" r="-15625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1A0D48E-06B0-EE9D-2994-78CB866AF012}"/>
                  </a:ext>
                </a:extLst>
              </p:cNvPr>
              <p:cNvSpPr txBox="1"/>
              <p:nvPr/>
            </p:nvSpPr>
            <p:spPr>
              <a:xfrm>
                <a:off x="4767850" y="5366086"/>
                <a:ext cx="1756699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𝑹𝒆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𝒎𝒂𝒙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1A0D48E-06B0-EE9D-2994-78CB866AF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850" y="5366086"/>
                <a:ext cx="1756699" cy="563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CB48035-194C-9A20-FB43-59DF93DF91CC}"/>
                  </a:ext>
                </a:extLst>
              </p:cNvPr>
              <p:cNvSpPr txBox="1"/>
              <p:nvPr/>
            </p:nvSpPr>
            <p:spPr>
              <a:xfrm>
                <a:off x="4684758" y="4414424"/>
                <a:ext cx="7027180" cy="764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𝑵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𝒎𝒂𝒙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𝑳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𝑮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p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𝟎𝟔𝐑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p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𝐏</m:t>
                      </m:r>
                      <m:sSubSup>
                        <m:sSub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sub>
                        <m:sup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p>
                      </m:sSubSup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1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CB48035-194C-9A20-FB43-59DF93DF9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4758" y="4414424"/>
                <a:ext cx="7027180" cy="7647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31195BF-A934-2909-4C1C-A0C053869F9B}"/>
                  </a:ext>
                </a:extLst>
              </p:cNvPr>
              <p:cNvSpPr txBox="1"/>
              <p:nvPr/>
            </p:nvSpPr>
            <p:spPr>
              <a:xfrm>
                <a:off x="4767850" y="3460342"/>
                <a:ext cx="2868093" cy="6363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𝑵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𝒎𝒂𝒙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𝟏𝟕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1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31195BF-A934-2909-4C1C-A0C053869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850" y="3460342"/>
                <a:ext cx="2868093" cy="6363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E472F5D-BA11-8F5F-6609-CF12269C7B9E}"/>
                  </a:ext>
                </a:extLst>
              </p:cNvPr>
              <p:cNvSpPr txBox="1"/>
              <p:nvPr/>
            </p:nvSpPr>
            <p:spPr>
              <a:xfrm>
                <a:off x="8087472" y="1326514"/>
                <a:ext cx="253755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𝒔𝒂𝒕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1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E472F5D-BA11-8F5F-6609-CF12269C7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472" y="1326514"/>
                <a:ext cx="2537553" cy="307777"/>
              </a:xfrm>
              <a:prstGeom prst="rect">
                <a:avLst/>
              </a:prstGeom>
              <a:blipFill>
                <a:blip r:embed="rId11"/>
                <a:stretch>
                  <a:fillRect l="-2163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B5E0951-711F-7797-26CC-3541276FB2E9}"/>
                  </a:ext>
                </a:extLst>
              </p:cNvPr>
              <p:cNvSpPr txBox="1"/>
              <p:nvPr/>
            </p:nvSpPr>
            <p:spPr>
              <a:xfrm>
                <a:off x="5194951" y="1392628"/>
                <a:ext cx="25391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𝒔𝒂𝒕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1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B5E0951-711F-7797-26CC-3541276FB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951" y="1392628"/>
                <a:ext cx="2539157" cy="307777"/>
              </a:xfrm>
              <a:prstGeom prst="rect">
                <a:avLst/>
              </a:prstGeom>
              <a:blipFill>
                <a:blip r:embed="rId12"/>
                <a:stretch>
                  <a:fillRect l="-3118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000B122-CFE2-5E2F-A267-21A7FC84C2C2}"/>
                  </a:ext>
                </a:extLst>
              </p:cNvPr>
              <p:cNvSpPr txBox="1"/>
              <p:nvPr/>
            </p:nvSpPr>
            <p:spPr>
              <a:xfrm>
                <a:off x="5223752" y="2210553"/>
                <a:ext cx="5009064" cy="7001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𝒕𝒓𝒂𝒏𝒔𝒑𝒐𝒓𝒕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𝒇𝒈</m:t>
                              </m:r>
                            </m:sub>
                          </m:sSub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𝒗𝒆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𝒄𝒐𝒏𝒅𝒆𝒏𝒔𝒆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𝒗𝒆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𝒗𝒂𝒑𝒐𝒓𝒕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b="1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000B122-CFE2-5E2F-A267-21A7FC84C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752" y="2210553"/>
                <a:ext cx="5009064" cy="700128"/>
              </a:xfrm>
              <a:prstGeom prst="rect">
                <a:avLst/>
              </a:prstGeom>
              <a:blipFill>
                <a:blip r:embed="rId13"/>
                <a:stretch>
                  <a:fillRect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DB1DA96-21FE-343E-1C26-867F07781979}"/>
                  </a:ext>
                </a:extLst>
              </p:cNvPr>
              <p:cNvSpPr txBox="1"/>
              <p:nvPr/>
            </p:nvSpPr>
            <p:spPr>
              <a:xfrm>
                <a:off x="1334757" y="2317561"/>
                <a:ext cx="676484" cy="4277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DB1DA96-21FE-343E-1C26-867F07781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757" y="2317561"/>
                <a:ext cx="676484" cy="427746"/>
              </a:xfrm>
              <a:prstGeom prst="rect">
                <a:avLst/>
              </a:prstGeom>
              <a:blipFill>
                <a:blip r:embed="rId14"/>
                <a:stretch>
                  <a:fillRect l="-13514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F9901B0-2C67-9A3A-5F1B-89A43C3902DC}"/>
                  </a:ext>
                </a:extLst>
              </p:cNvPr>
              <p:cNvSpPr txBox="1"/>
              <p:nvPr/>
            </p:nvSpPr>
            <p:spPr>
              <a:xfrm>
                <a:off x="530315" y="2029428"/>
                <a:ext cx="676484" cy="438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F9901B0-2C67-9A3A-5F1B-89A43C390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15" y="2029428"/>
                <a:ext cx="676484" cy="438518"/>
              </a:xfrm>
              <a:prstGeom prst="rect">
                <a:avLst/>
              </a:prstGeom>
              <a:blipFill>
                <a:blip r:embed="rId15"/>
                <a:stretch>
                  <a:fillRect l="-1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0A7DD87-7C03-C07F-0196-5D107A8BF4D0}"/>
              </a:ext>
            </a:extLst>
          </p:cNvPr>
          <p:cNvCxnSpPr>
            <a:stCxn id="6" idx="3"/>
            <a:endCxn id="6" idx="7"/>
          </p:cNvCxnSpPr>
          <p:nvPr/>
        </p:nvCxnSpPr>
        <p:spPr bwMode="auto">
          <a:xfrm flipV="1">
            <a:off x="1395357" y="2254977"/>
            <a:ext cx="1528276" cy="14101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7DC3C46-EB50-8D25-D8D8-0D8308CF1157}"/>
              </a:ext>
            </a:extLst>
          </p:cNvPr>
          <p:cNvCxnSpPr>
            <a:cxnSpLocks/>
            <a:stCxn id="6" idx="0"/>
          </p:cNvCxnSpPr>
          <p:nvPr/>
        </p:nvCxnSpPr>
        <p:spPr bwMode="auto">
          <a:xfrm flipV="1">
            <a:off x="2159495" y="1478978"/>
            <a:ext cx="0" cy="4839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E5A7CD1-757F-60D8-82D8-556580E2E318}"/>
                  </a:ext>
                </a:extLst>
              </p:cNvPr>
              <p:cNvSpPr txBox="1"/>
              <p:nvPr/>
            </p:nvSpPr>
            <p:spPr>
              <a:xfrm>
                <a:off x="1858806" y="1077907"/>
                <a:ext cx="67648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E5A7CD1-757F-60D8-82D8-556580E2E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806" y="1077907"/>
                <a:ext cx="676484" cy="400110"/>
              </a:xfrm>
              <a:prstGeom prst="rect">
                <a:avLst/>
              </a:prstGeom>
              <a:blipFill>
                <a:blip r:embed="rId16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00FD5D0-F3A8-5B83-220C-3A4D93A944BE}"/>
              </a:ext>
            </a:extLst>
          </p:cNvPr>
          <p:cNvSpPr txBox="1"/>
          <p:nvPr/>
        </p:nvSpPr>
        <p:spPr>
          <a:xfrm>
            <a:off x="7941493" y="3527928"/>
            <a:ext cx="2826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(</a:t>
            </a:r>
            <a:r>
              <a:rPr lang="en-US" i="1" err="1"/>
              <a:t>Koring</a:t>
            </a:r>
            <a:r>
              <a:rPr lang="en-US" i="1"/>
              <a:t>-Brink, 1950)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06B27-A89E-275A-018B-DE0462D24ECE}"/>
              </a:ext>
            </a:extLst>
          </p:cNvPr>
          <p:cNvSpPr txBox="1"/>
          <p:nvPr/>
        </p:nvSpPr>
        <p:spPr>
          <a:xfrm>
            <a:off x="9520487" y="5039936"/>
            <a:ext cx="2826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(Whitaker, 1972)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F1F83-6433-7E4A-9319-F987C0F0D2E7}"/>
              </a:ext>
            </a:extLst>
          </p:cNvPr>
          <p:cNvSpPr txBox="1"/>
          <p:nvPr/>
        </p:nvSpPr>
        <p:spPr>
          <a:xfrm>
            <a:off x="4362855" y="3091010"/>
            <a:ext cx="466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u="sng">
                <a:latin typeface="+mn-lt"/>
              </a:rPr>
              <a:t>Convection inside a sphere bubble: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A85AB3-3F7A-2ECF-1D5B-E9FFFECEA8A4}"/>
              </a:ext>
            </a:extLst>
          </p:cNvPr>
          <p:cNvSpPr txBox="1"/>
          <p:nvPr/>
        </p:nvSpPr>
        <p:spPr>
          <a:xfrm>
            <a:off x="4524816" y="4098713"/>
            <a:ext cx="466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u="sng">
                <a:latin typeface="+mn-lt"/>
              </a:rPr>
              <a:t>Convection around a moving sphere: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5B347E-6F45-AACA-59BF-0A9486E95E80}"/>
              </a:ext>
            </a:extLst>
          </p:cNvPr>
          <p:cNvSpPr txBox="1"/>
          <p:nvPr/>
        </p:nvSpPr>
        <p:spPr>
          <a:xfrm>
            <a:off x="4498495" y="1859036"/>
            <a:ext cx="530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u="sng">
                <a:latin typeface="+mn-lt"/>
              </a:rPr>
              <a:t>Heat-mass balance across bubble boundary: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031782-0B6A-B0A0-B722-C07C79588C92}"/>
              </a:ext>
            </a:extLst>
          </p:cNvPr>
          <p:cNvSpPr txBox="1"/>
          <p:nvPr/>
        </p:nvSpPr>
        <p:spPr>
          <a:xfrm>
            <a:off x="4341364" y="969559"/>
            <a:ext cx="245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u="sng">
                <a:latin typeface="+mn-lt"/>
              </a:rPr>
              <a:t>Heat transfer: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13C5BE-DE11-C92A-76A8-9F524F0E22A1}"/>
              </a:ext>
            </a:extLst>
          </p:cNvPr>
          <p:cNvSpPr txBox="1"/>
          <p:nvPr/>
        </p:nvSpPr>
        <p:spPr>
          <a:xfrm>
            <a:off x="1317756" y="6032616"/>
            <a:ext cx="9829502" cy="400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Heat and mass transfer across the bubble surface are calculated each time step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EB813E-BFD2-E818-95AC-6DD1BF86EA97}"/>
                  </a:ext>
                </a:extLst>
              </p:cNvPr>
              <p:cNvSpPr txBox="1"/>
              <p:nvPr/>
            </p:nvSpPr>
            <p:spPr>
              <a:xfrm>
                <a:off x="314199" y="4520781"/>
                <a:ext cx="2041116" cy="1339469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400" b="1" i="1" u="sng">
                    <a:latin typeface="Cambria Math" panose="02040503050406030204" pitchFamily="18" charset="0"/>
                    <a:ea typeface="Cambria Math" panose="02040503050406030204" pitchFamily="18" charset="0"/>
                  </a:rPr>
                  <a:t>Cheat sheet: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𝑫𝒆𝒏𝒔𝒊𝒕𝒚</m:t>
                      </m:r>
                    </m:oMath>
                  </m:oMathPara>
                </a14:m>
                <a:endParaRPr lang="en-US" sz="1100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𝑺𝒖𝒓𝒇𝒂𝒄𝒆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𝑻𝒆𝒏𝒔𝒊𝒐𝒏</m:t>
                      </m:r>
                    </m:oMath>
                  </m:oMathPara>
                </a14:m>
                <a:endParaRPr lang="en-US" sz="1100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𝑽𝒊𝒔𝒄𝒐𝒔𝒊𝒕𝒚</m:t>
                      </m:r>
                    </m:oMath>
                  </m:oMathPara>
                </a14:m>
                <a:endParaRPr lang="en-US" sz="1100" b="1"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100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𝑻𝒉𝒆𝒓𝒎𝒂𝒍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𝑪𝒐𝒏𝒅𝒄𝒖𝒕𝒊𝒗𝒕𝒚</m:t>
                      </m:r>
                    </m:oMath>
                  </m:oMathPara>
                </a14:m>
                <a:endParaRPr lang="en-US" sz="110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𝒇𝒈</m:t>
                          </m:r>
                        </m:sub>
                      </m:sSub>
                      <m:r>
                        <a:rPr lang="en-US" sz="11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100" i="1">
                          <a:latin typeface="Cambria Math" panose="02040503050406030204" pitchFamily="18" charset="0"/>
                        </a:rPr>
                        <m:t>𝑳𝒂𝒕𝒆𝒏𝒕</m:t>
                      </m:r>
                      <m:r>
                        <a:rPr lang="en-US" sz="11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100" i="1">
                          <a:latin typeface="Cambria Math" panose="02040503050406030204" pitchFamily="18" charset="0"/>
                        </a:rPr>
                        <m:t>𝑯𝒆𝒂𝒕</m:t>
                      </m:r>
                    </m:oMath>
                  </m:oMathPara>
                </a14:m>
                <a:endParaRPr lang="en-US" sz="110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𝑩𝒖𝒃𝒃𝒍𝒆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𝑺𝒖𝒓𝒇𝒂𝒄𝒆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𝑨𝒓𝒆𝒂</m:t>
                      </m:r>
                    </m:oMath>
                  </m:oMathPara>
                </a14:m>
                <a:endParaRPr lang="en-US" sz="110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EB813E-BFD2-E818-95AC-6DD1BF86E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99" y="4520781"/>
                <a:ext cx="2041116" cy="1339469"/>
              </a:xfrm>
              <a:prstGeom prst="rect">
                <a:avLst/>
              </a:prstGeom>
              <a:blipFill>
                <a:blip r:embed="rId17"/>
                <a:stretch>
                  <a:fillRect l="-595" t="-905"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B39073A-90EC-41F4-5287-441F19E11A3D}"/>
                  </a:ext>
                </a:extLst>
              </p:cNvPr>
              <p:cNvSpPr txBox="1"/>
              <p:nvPr/>
            </p:nvSpPr>
            <p:spPr>
              <a:xfrm rot="18949299">
                <a:off x="1695046" y="2599297"/>
                <a:ext cx="74587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B39073A-90EC-41F4-5287-441F19E11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49299">
                <a:off x="1695046" y="2599297"/>
                <a:ext cx="745879" cy="400110"/>
              </a:xfrm>
              <a:prstGeom prst="rect">
                <a:avLst/>
              </a:prstGeom>
              <a:blipFill>
                <a:blip r:embed="rId18"/>
                <a:stretch>
                  <a:fillRect b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026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71">
            <a:extLst>
              <a:ext uri="{FF2B5EF4-FFF2-40B4-BE49-F238E27FC236}">
                <a16:creationId xmlns:a16="http://schemas.microsoft.com/office/drawing/2014/main" id="{51579BD7-B4D0-FC91-C119-FCE19664B933}"/>
              </a:ext>
            </a:extLst>
          </p:cNvPr>
          <p:cNvSpPr/>
          <p:nvPr/>
        </p:nvSpPr>
        <p:spPr bwMode="auto">
          <a:xfrm>
            <a:off x="4388720" y="5067386"/>
            <a:ext cx="7336965" cy="4143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F9BF9429-6FD1-E93E-6273-E8A6107BA1DC}"/>
              </a:ext>
            </a:extLst>
          </p:cNvPr>
          <p:cNvSpPr/>
          <p:nvPr/>
        </p:nvSpPr>
        <p:spPr bwMode="auto">
          <a:xfrm>
            <a:off x="4614545" y="5900321"/>
            <a:ext cx="5939156" cy="4143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6A645615-1DCE-5F7F-34D9-1D221851430A}"/>
              </a:ext>
            </a:extLst>
          </p:cNvPr>
          <p:cNvSpPr/>
          <p:nvPr/>
        </p:nvSpPr>
        <p:spPr bwMode="auto">
          <a:xfrm>
            <a:off x="3983575" y="1506358"/>
            <a:ext cx="5979379" cy="7966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4EA89-ADF7-BC24-4ACE-7C013C53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Bubble Shape and Mass Balance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2A1FD9-BEEA-1541-6626-EE6D8D82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BECF7-B6A6-7777-F93A-80A04AF90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81EE14-D1EA-8D6E-0AAD-D16D7EA59A83}"/>
              </a:ext>
            </a:extLst>
          </p:cNvPr>
          <p:cNvSpPr/>
          <p:nvPr/>
        </p:nvSpPr>
        <p:spPr bwMode="auto">
          <a:xfrm>
            <a:off x="394011" y="1522080"/>
            <a:ext cx="3463637" cy="167510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ACD12C3-274E-C48B-B7D7-A592DA23C31D}"/>
              </a:ext>
            </a:extLst>
          </p:cNvPr>
          <p:cNvSpPr/>
          <p:nvPr/>
        </p:nvSpPr>
        <p:spPr bwMode="auto">
          <a:xfrm>
            <a:off x="395368" y="3163631"/>
            <a:ext cx="3463637" cy="900671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1AD1B1D-7389-417D-1759-20A1900737D0}"/>
              </a:ext>
            </a:extLst>
          </p:cNvPr>
          <p:cNvSpPr/>
          <p:nvPr/>
        </p:nvSpPr>
        <p:spPr bwMode="auto">
          <a:xfrm>
            <a:off x="1331751" y="2351493"/>
            <a:ext cx="1688381" cy="169851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3F8A217-7BE1-ADE4-CA66-2748B5F54270}"/>
              </a:ext>
            </a:extLst>
          </p:cNvPr>
          <p:cNvSpPr/>
          <p:nvPr/>
        </p:nvSpPr>
        <p:spPr bwMode="auto">
          <a:xfrm>
            <a:off x="1335982" y="3163994"/>
            <a:ext cx="1684150" cy="149922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C53FA3A-CCC2-4FF2-E9B7-F92933B14FB8}"/>
              </a:ext>
            </a:extLst>
          </p:cNvPr>
          <p:cNvSpPr txBox="1"/>
          <p:nvPr/>
        </p:nvSpPr>
        <p:spPr>
          <a:xfrm>
            <a:off x="-58523" y="4317363"/>
            <a:ext cx="136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t=0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AE64E4F-3D93-84DC-EB48-8A1C4B93CB4B}"/>
                  </a:ext>
                </a:extLst>
              </p:cNvPr>
              <p:cNvSpPr txBox="1"/>
              <p:nvPr/>
            </p:nvSpPr>
            <p:spPr>
              <a:xfrm>
                <a:off x="714810" y="2455716"/>
                <a:ext cx="5357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AE64E4F-3D93-84DC-EB48-8A1C4B93C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10" y="2455716"/>
                <a:ext cx="535709" cy="400110"/>
              </a:xfrm>
              <a:prstGeom prst="rect">
                <a:avLst/>
              </a:prstGeom>
              <a:blipFill>
                <a:blip r:embed="rId2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D2B99D24-179E-EC35-56B5-A6C4B186221C}"/>
              </a:ext>
            </a:extLst>
          </p:cNvPr>
          <p:cNvSpPr txBox="1"/>
          <p:nvPr/>
        </p:nvSpPr>
        <p:spPr>
          <a:xfrm>
            <a:off x="4187631" y="803353"/>
            <a:ext cx="769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+mn-lt"/>
              </a:rPr>
              <a:t>Modified Rayleigh –</a:t>
            </a:r>
            <a:r>
              <a:rPr lang="en-US" err="1">
                <a:latin typeface="+mn-lt"/>
              </a:rPr>
              <a:t>Plesset</a:t>
            </a:r>
            <a:r>
              <a:rPr lang="en-US">
                <a:latin typeface="+mn-lt"/>
              </a:rPr>
              <a:t> Equation, solved in spherical reference frame: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E00287-AC5A-579D-549B-FCED202B4DBB}"/>
              </a:ext>
            </a:extLst>
          </p:cNvPr>
          <p:cNvSpPr/>
          <p:nvPr/>
        </p:nvSpPr>
        <p:spPr bwMode="auto">
          <a:xfrm>
            <a:off x="395367" y="4050005"/>
            <a:ext cx="3463637" cy="1599389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73E705-9952-BD24-059B-003392BC75FE}"/>
              </a:ext>
            </a:extLst>
          </p:cNvPr>
          <p:cNvCxnSpPr/>
          <p:nvPr/>
        </p:nvCxnSpPr>
        <p:spPr bwMode="auto">
          <a:xfrm flipV="1">
            <a:off x="569432" y="5306494"/>
            <a:ext cx="0" cy="31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33D535-46F7-8EE2-D449-E27C34A1C52E}"/>
              </a:ext>
            </a:extLst>
          </p:cNvPr>
          <p:cNvCxnSpPr/>
          <p:nvPr/>
        </p:nvCxnSpPr>
        <p:spPr bwMode="auto">
          <a:xfrm flipV="1">
            <a:off x="842148" y="5306494"/>
            <a:ext cx="0" cy="31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25CBA3-629A-AC00-FE1D-F6F9C86A8AF0}"/>
              </a:ext>
            </a:extLst>
          </p:cNvPr>
          <p:cNvCxnSpPr/>
          <p:nvPr/>
        </p:nvCxnSpPr>
        <p:spPr bwMode="auto">
          <a:xfrm flipV="1">
            <a:off x="1102832" y="5306494"/>
            <a:ext cx="0" cy="31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5A8579-A71B-34C0-E41A-729B6A82C0C8}"/>
              </a:ext>
            </a:extLst>
          </p:cNvPr>
          <p:cNvCxnSpPr/>
          <p:nvPr/>
        </p:nvCxnSpPr>
        <p:spPr bwMode="auto">
          <a:xfrm flipV="1">
            <a:off x="1392314" y="5306494"/>
            <a:ext cx="0" cy="31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DA7E55-2673-58CF-EC6E-83E7859B37B3}"/>
              </a:ext>
            </a:extLst>
          </p:cNvPr>
          <p:cNvCxnSpPr/>
          <p:nvPr/>
        </p:nvCxnSpPr>
        <p:spPr bwMode="auto">
          <a:xfrm flipV="1">
            <a:off x="1696390" y="5306494"/>
            <a:ext cx="0" cy="31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570CEC-6CF7-E343-3302-B69436907AD1}"/>
              </a:ext>
            </a:extLst>
          </p:cNvPr>
          <p:cNvCxnSpPr/>
          <p:nvPr/>
        </p:nvCxnSpPr>
        <p:spPr bwMode="auto">
          <a:xfrm flipV="1">
            <a:off x="1969106" y="5306494"/>
            <a:ext cx="0" cy="31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5E05B7-7542-8A2E-E441-541D304AC82A}"/>
              </a:ext>
            </a:extLst>
          </p:cNvPr>
          <p:cNvCxnSpPr/>
          <p:nvPr/>
        </p:nvCxnSpPr>
        <p:spPr bwMode="auto">
          <a:xfrm flipV="1">
            <a:off x="2229790" y="5306494"/>
            <a:ext cx="0" cy="31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480030-4695-DF40-CD50-2025B73F0EBF}"/>
              </a:ext>
            </a:extLst>
          </p:cNvPr>
          <p:cNvCxnSpPr/>
          <p:nvPr/>
        </p:nvCxnSpPr>
        <p:spPr bwMode="auto">
          <a:xfrm flipV="1">
            <a:off x="2519272" y="5306494"/>
            <a:ext cx="0" cy="31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7FD5E4-CEC5-5FA3-23E5-8D489D2F249D}"/>
              </a:ext>
            </a:extLst>
          </p:cNvPr>
          <p:cNvCxnSpPr/>
          <p:nvPr/>
        </p:nvCxnSpPr>
        <p:spPr bwMode="auto">
          <a:xfrm flipV="1">
            <a:off x="2791264" y="5318044"/>
            <a:ext cx="0" cy="31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D7807D-F999-2519-201E-17BB8FC1BE6C}"/>
              </a:ext>
            </a:extLst>
          </p:cNvPr>
          <p:cNvCxnSpPr/>
          <p:nvPr/>
        </p:nvCxnSpPr>
        <p:spPr bwMode="auto">
          <a:xfrm flipV="1">
            <a:off x="3063980" y="5318044"/>
            <a:ext cx="0" cy="31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8A190B-7A5A-2F9B-FA76-17355811B77D}"/>
              </a:ext>
            </a:extLst>
          </p:cNvPr>
          <p:cNvCxnSpPr/>
          <p:nvPr/>
        </p:nvCxnSpPr>
        <p:spPr bwMode="auto">
          <a:xfrm flipV="1">
            <a:off x="3324664" y="5318044"/>
            <a:ext cx="0" cy="31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304D6A4-D5C4-168D-64FD-B19000602DDD}"/>
              </a:ext>
            </a:extLst>
          </p:cNvPr>
          <p:cNvCxnSpPr/>
          <p:nvPr/>
        </p:nvCxnSpPr>
        <p:spPr bwMode="auto">
          <a:xfrm flipV="1">
            <a:off x="3614146" y="5318044"/>
            <a:ext cx="0" cy="318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7430287-35DE-0DA3-6762-F6867CF058E0}"/>
              </a:ext>
            </a:extLst>
          </p:cNvPr>
          <p:cNvSpPr/>
          <p:nvPr/>
        </p:nvSpPr>
        <p:spPr bwMode="auto">
          <a:xfrm rot="16200000">
            <a:off x="-405904" y="4806498"/>
            <a:ext cx="1640071" cy="45719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F7D863-6087-4C03-BD22-735BD307EF19}"/>
              </a:ext>
            </a:extLst>
          </p:cNvPr>
          <p:cNvSpPr/>
          <p:nvPr/>
        </p:nvSpPr>
        <p:spPr bwMode="auto">
          <a:xfrm rot="16200000">
            <a:off x="3014753" y="4811546"/>
            <a:ext cx="1640071" cy="45719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F2885E-E57B-AB26-8595-B7D312265942}"/>
                  </a:ext>
                </a:extLst>
              </p:cNvPr>
              <p:cNvSpPr txBox="1"/>
              <p:nvPr/>
            </p:nvSpPr>
            <p:spPr>
              <a:xfrm>
                <a:off x="1508940" y="4866973"/>
                <a:ext cx="77964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𝒊𝒏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F2885E-E57B-AB26-8595-B7D312265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940" y="4866973"/>
                <a:ext cx="779649" cy="400110"/>
              </a:xfrm>
              <a:prstGeom prst="rect">
                <a:avLst/>
              </a:prstGeom>
              <a:blipFill>
                <a:blip r:embed="rId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4F88527-8461-29BE-531B-AFB18B42AAC3}"/>
                  </a:ext>
                </a:extLst>
              </p:cNvPr>
              <p:cNvSpPr txBox="1"/>
              <p:nvPr/>
            </p:nvSpPr>
            <p:spPr>
              <a:xfrm>
                <a:off x="1857059" y="3275563"/>
                <a:ext cx="779649" cy="413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𝒃𝒖𝒃𝒃𝒍𝒆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4F88527-8461-29BE-531B-AFB18B42A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059" y="3275563"/>
                <a:ext cx="779649" cy="413511"/>
              </a:xfrm>
              <a:prstGeom prst="rect">
                <a:avLst/>
              </a:prstGeom>
              <a:blipFill>
                <a:blip r:embed="rId4"/>
                <a:stretch>
                  <a:fillRect l="-33594" r="-23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890C1B-D91E-49BD-B6EE-C921124B9AB5}"/>
              </a:ext>
            </a:extLst>
          </p:cNvPr>
          <p:cNvCxnSpPr/>
          <p:nvPr/>
        </p:nvCxnSpPr>
        <p:spPr bwMode="auto">
          <a:xfrm flipV="1">
            <a:off x="1786226" y="3169479"/>
            <a:ext cx="0" cy="1371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9E4364B-57A1-8EE5-B375-A1CBD1BEFE40}"/>
              </a:ext>
            </a:extLst>
          </p:cNvPr>
          <p:cNvCxnSpPr/>
          <p:nvPr/>
        </p:nvCxnSpPr>
        <p:spPr bwMode="auto">
          <a:xfrm flipV="1">
            <a:off x="2046910" y="3169479"/>
            <a:ext cx="0" cy="1371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E09D5A9-1775-D453-A40A-77FF96D86A8F}"/>
              </a:ext>
            </a:extLst>
          </p:cNvPr>
          <p:cNvCxnSpPr/>
          <p:nvPr/>
        </p:nvCxnSpPr>
        <p:spPr bwMode="auto">
          <a:xfrm flipV="1">
            <a:off x="2336392" y="3169479"/>
            <a:ext cx="0" cy="1371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8647FBD-9AAF-6EA3-BDBF-F71C4F7CD69C}"/>
              </a:ext>
            </a:extLst>
          </p:cNvPr>
          <p:cNvCxnSpPr/>
          <p:nvPr/>
        </p:nvCxnSpPr>
        <p:spPr bwMode="auto">
          <a:xfrm flipV="1">
            <a:off x="2608384" y="3171503"/>
            <a:ext cx="0" cy="1371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AA1F09-9D10-BCFA-D83D-F15952F25260}"/>
              </a:ext>
            </a:extLst>
          </p:cNvPr>
          <p:cNvCxnSpPr>
            <a:cxnSpLocks/>
          </p:cNvCxnSpPr>
          <p:nvPr/>
        </p:nvCxnSpPr>
        <p:spPr bwMode="auto">
          <a:xfrm flipV="1">
            <a:off x="2177540" y="1977193"/>
            <a:ext cx="0" cy="11813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4" name="Arc 33">
            <a:extLst>
              <a:ext uri="{FF2B5EF4-FFF2-40B4-BE49-F238E27FC236}">
                <a16:creationId xmlns:a16="http://schemas.microsoft.com/office/drawing/2014/main" id="{221EED49-C127-7A26-7A26-7B50D84AE8FB}"/>
              </a:ext>
            </a:extLst>
          </p:cNvPr>
          <p:cNvSpPr/>
          <p:nvPr/>
        </p:nvSpPr>
        <p:spPr bwMode="auto">
          <a:xfrm>
            <a:off x="1683436" y="2708548"/>
            <a:ext cx="991732" cy="913382"/>
          </a:xfrm>
          <a:prstGeom prst="arc">
            <a:avLst>
              <a:gd name="adj1" fmla="val 18989241"/>
              <a:gd name="adj2" fmla="val 1675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D8A021-24BD-153F-9715-DA1D2CD668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182662" y="3163949"/>
            <a:ext cx="10282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AD64DE-7DCF-F8FB-8E6F-274459C3E4A2}"/>
              </a:ext>
            </a:extLst>
          </p:cNvPr>
          <p:cNvCxnSpPr>
            <a:cxnSpLocks/>
            <a:endCxn id="51" idx="7"/>
          </p:cNvCxnSpPr>
          <p:nvPr/>
        </p:nvCxnSpPr>
        <p:spPr bwMode="auto">
          <a:xfrm flipV="1">
            <a:off x="2175940" y="2600234"/>
            <a:ext cx="596934" cy="5633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0623C6C-B2E2-F276-4592-2C81854836AC}"/>
                  </a:ext>
                </a:extLst>
              </p:cNvPr>
              <p:cNvSpPr txBox="1"/>
              <p:nvPr/>
            </p:nvSpPr>
            <p:spPr>
              <a:xfrm>
                <a:off x="2420183" y="2871135"/>
                <a:ext cx="22442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0623C6C-B2E2-F276-4592-2C8185483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183" y="2871135"/>
                <a:ext cx="224420" cy="307777"/>
              </a:xfrm>
              <a:prstGeom prst="rect">
                <a:avLst/>
              </a:prstGeom>
              <a:blipFill>
                <a:blip r:embed="rId5"/>
                <a:stretch>
                  <a:fillRect l="-40541" r="-108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3E875A4-2E0D-7FBE-E9B3-D9CD30D4DE96}"/>
                  </a:ext>
                </a:extLst>
              </p:cNvPr>
              <p:cNvSpPr txBox="1"/>
              <p:nvPr/>
            </p:nvSpPr>
            <p:spPr>
              <a:xfrm>
                <a:off x="2281284" y="2643481"/>
                <a:ext cx="2420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3E875A4-2E0D-7FBE-E9B3-D9CD30D4D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284" y="2643481"/>
                <a:ext cx="242054" cy="307777"/>
              </a:xfrm>
              <a:prstGeom prst="rect">
                <a:avLst/>
              </a:prstGeom>
              <a:blipFill>
                <a:blip r:embed="rId6"/>
                <a:stretch>
                  <a:fillRect l="-35000" r="-100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44">
            <a:extLst>
              <a:ext uri="{FF2B5EF4-FFF2-40B4-BE49-F238E27FC236}">
                <a16:creationId xmlns:a16="http://schemas.microsoft.com/office/drawing/2014/main" id="{226F4B15-95A4-CA7F-8CB4-62D233F6B0A4}"/>
              </a:ext>
            </a:extLst>
          </p:cNvPr>
          <p:cNvSpPr/>
          <p:nvPr/>
        </p:nvSpPr>
        <p:spPr bwMode="auto">
          <a:xfrm>
            <a:off x="2749805" y="2567874"/>
            <a:ext cx="50480" cy="5462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20E9353-DFB7-2C77-6D58-7A0B21BADABD}"/>
              </a:ext>
            </a:extLst>
          </p:cNvPr>
          <p:cNvCxnSpPr>
            <a:cxnSpLocks/>
            <a:stCxn id="45" idx="0"/>
          </p:cNvCxnSpPr>
          <p:nvPr/>
        </p:nvCxnSpPr>
        <p:spPr bwMode="auto">
          <a:xfrm flipV="1">
            <a:off x="2775045" y="2241053"/>
            <a:ext cx="0" cy="3268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E292214-D3DE-E5DD-0312-E5DEF8D605B2}"/>
              </a:ext>
            </a:extLst>
          </p:cNvPr>
          <p:cNvCxnSpPr>
            <a:cxnSpLocks/>
            <a:stCxn id="51" idx="7"/>
          </p:cNvCxnSpPr>
          <p:nvPr/>
        </p:nvCxnSpPr>
        <p:spPr bwMode="auto">
          <a:xfrm flipV="1">
            <a:off x="2772874" y="2589715"/>
            <a:ext cx="297827" cy="105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8960A62-04AC-E91D-EC21-5249B9333C89}"/>
                  </a:ext>
                </a:extLst>
              </p:cNvPr>
              <p:cNvSpPr txBox="1"/>
              <p:nvPr/>
            </p:nvSpPr>
            <p:spPr>
              <a:xfrm>
                <a:off x="2652645" y="1869740"/>
                <a:ext cx="6176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8960A62-04AC-E91D-EC21-5249B9333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645" y="1869740"/>
                <a:ext cx="617621" cy="400110"/>
              </a:xfrm>
              <a:prstGeom prst="rect">
                <a:avLst/>
              </a:prstGeom>
              <a:blipFill>
                <a:blip r:embed="rId7"/>
                <a:stretch>
                  <a:fillRect l="-30693" r="-30693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0DF590-402C-82D7-593A-FF9DC19035DD}"/>
                  </a:ext>
                </a:extLst>
              </p:cNvPr>
              <p:cNvSpPr txBox="1"/>
              <p:nvPr/>
            </p:nvSpPr>
            <p:spPr>
              <a:xfrm>
                <a:off x="3194308" y="2338775"/>
                <a:ext cx="6176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60DF590-402C-82D7-593A-FF9DC190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308" y="2338775"/>
                <a:ext cx="617621" cy="400110"/>
              </a:xfrm>
              <a:prstGeom prst="rect">
                <a:avLst/>
              </a:prstGeom>
              <a:blipFill>
                <a:blip r:embed="rId8"/>
                <a:stretch>
                  <a:fillRect l="-29703" r="-29703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6E3A7E0-A346-0B02-6349-56149A7C4D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173933" y="2797369"/>
            <a:ext cx="0" cy="3498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162EC9F-FDE0-17FD-43FE-A3C8C7364BF5}"/>
                  </a:ext>
                </a:extLst>
              </p:cNvPr>
              <p:cNvSpPr txBox="1"/>
              <p:nvPr/>
            </p:nvSpPr>
            <p:spPr>
              <a:xfrm>
                <a:off x="3227421" y="2983356"/>
                <a:ext cx="20197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162EC9F-FDE0-17FD-43FE-A3C8C7364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421" y="2983356"/>
                <a:ext cx="201978" cy="307777"/>
              </a:xfrm>
              <a:prstGeom prst="rect">
                <a:avLst/>
              </a:prstGeom>
              <a:blipFill>
                <a:blip r:embed="rId9"/>
                <a:stretch>
                  <a:fillRect l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391E89A-7C81-EA0E-06BB-A36F5020360D}"/>
                  </a:ext>
                </a:extLst>
              </p:cNvPr>
              <p:cNvSpPr txBox="1"/>
              <p:nvPr/>
            </p:nvSpPr>
            <p:spPr>
              <a:xfrm>
                <a:off x="1962596" y="1947249"/>
                <a:ext cx="21800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391E89A-7C81-EA0E-06BB-A36F50203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596" y="1947249"/>
                <a:ext cx="218008" cy="307777"/>
              </a:xfrm>
              <a:prstGeom prst="rect">
                <a:avLst/>
              </a:prstGeom>
              <a:blipFill>
                <a:blip r:embed="rId10"/>
                <a:stretch>
                  <a:fillRect l="-44444" r="-11111" b="-274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Oval 70">
            <a:extLst>
              <a:ext uri="{FF2B5EF4-FFF2-40B4-BE49-F238E27FC236}">
                <a16:creationId xmlns:a16="http://schemas.microsoft.com/office/drawing/2014/main" id="{4FC0056E-EE72-2897-181A-83C1569913F5}"/>
              </a:ext>
            </a:extLst>
          </p:cNvPr>
          <p:cNvSpPr/>
          <p:nvPr/>
        </p:nvSpPr>
        <p:spPr bwMode="auto">
          <a:xfrm>
            <a:off x="1242672" y="971195"/>
            <a:ext cx="532537" cy="514447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" pitchFamily="18" charset="0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C6DA48-FFFB-0AD4-B73C-C6EA2B0918A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017267" y="939504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C2F5738-1B3A-5566-9A27-7211799138D8}"/>
              </a:ext>
            </a:extLst>
          </p:cNvPr>
          <p:cNvSpPr txBox="1"/>
          <p:nvPr/>
        </p:nvSpPr>
        <p:spPr>
          <a:xfrm>
            <a:off x="334563" y="823605"/>
            <a:ext cx="1208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latin typeface="+mn-lt"/>
              </a:rPr>
              <a:t>Spherical frame of reference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B7090AD-5662-63B0-0E4A-D60CA71C6910}"/>
              </a:ext>
            </a:extLst>
          </p:cNvPr>
          <p:cNvSpPr txBox="1"/>
          <p:nvPr/>
        </p:nvSpPr>
        <p:spPr>
          <a:xfrm>
            <a:off x="3037444" y="845672"/>
            <a:ext cx="11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latin typeface="+mn-lt"/>
              </a:rPr>
              <a:t>cylindrical domain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EF972B1-9005-0426-B30B-332132829A46}"/>
              </a:ext>
            </a:extLst>
          </p:cNvPr>
          <p:cNvSpPr txBox="1"/>
          <p:nvPr/>
        </p:nvSpPr>
        <p:spPr>
          <a:xfrm>
            <a:off x="1843279" y="1047804"/>
            <a:ext cx="1128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latin typeface="+mn-lt"/>
              </a:rPr>
              <a:t>Moving in: 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7A5D1BF-70C1-67D5-DF81-B38CCC59F4A5}"/>
              </a:ext>
            </a:extLst>
          </p:cNvPr>
          <p:cNvCxnSpPr>
            <a:cxnSpLocks/>
          </p:cNvCxnSpPr>
          <p:nvPr/>
        </p:nvCxnSpPr>
        <p:spPr bwMode="auto">
          <a:xfrm>
            <a:off x="3017267" y="1395278"/>
            <a:ext cx="457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879AED2B-33A0-8F4B-AD74-D2561472AEB6}"/>
                  </a:ext>
                </a:extLst>
              </p:cNvPr>
              <p:cNvSpPr txBox="1"/>
              <p:nvPr/>
            </p:nvSpPr>
            <p:spPr>
              <a:xfrm>
                <a:off x="414131" y="5772720"/>
                <a:ext cx="3773500" cy="984885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400" b="1" i="1" u="sng">
                    <a:latin typeface="Cambria Math" panose="02040503050406030204" pitchFamily="18" charset="0"/>
                    <a:ea typeface="Cambria Math" panose="02040503050406030204" pitchFamily="18" charset="0"/>
                  </a:rPr>
                  <a:t>Cheat sheet: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𝑫𝒆𝒏𝒔𝒊𝒕𝒚</m:t>
                      </m:r>
                    </m:oMath>
                  </m:oMathPara>
                </a14:m>
                <a:endParaRPr lang="en-US" sz="1100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𝑺𝒖𝒓𝒇𝒂𝒄𝒆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𝑻𝒆𝒏𝒔𝒊𝒐𝒏</m:t>
                      </m:r>
                    </m:oMath>
                  </m:oMathPara>
                </a14:m>
                <a:endParaRPr lang="en-US" sz="1100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𝑽𝒊𝒔𝒄𝒐𝒔𝒊𝒕𝒚</m:t>
                      </m:r>
                    </m:oMath>
                  </m:oMathPara>
                </a14:m>
                <a:endParaRPr lang="en-US" sz="1100" b="1"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𝑩𝒖𝒃𝒃𝒍𝒆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𝑺𝒖𝒓𝒇𝒂𝒄𝒆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𝑨𝒓𝒆𝒂</m:t>
                      </m:r>
                    </m:oMath>
                  </m:oMathPara>
                </a14:m>
                <a:endParaRPr lang="en-US" sz="1100"/>
              </a:p>
            </p:txBody>
          </p:sp>
        </mc:Choice>
        <mc:Fallback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879AED2B-33A0-8F4B-AD74-D2561472A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31" y="5772720"/>
                <a:ext cx="3773500" cy="984885"/>
              </a:xfrm>
              <a:prstGeom prst="rect">
                <a:avLst/>
              </a:prstGeom>
              <a:blipFill>
                <a:blip r:embed="rId11"/>
                <a:stretch>
                  <a:fillRect l="-322" t="-1220"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4135340-9927-CA7B-B1DE-3E791B4A01F8}"/>
                  </a:ext>
                </a:extLst>
              </p:cNvPr>
              <p:cNvSpPr txBox="1"/>
              <p:nvPr/>
            </p:nvSpPr>
            <p:spPr>
              <a:xfrm>
                <a:off x="4001681" y="1593825"/>
                <a:ext cx="8190319" cy="647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̈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ac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acc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  <m:acc>
                        <m:accPr>
                          <m:chr m:val="̇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acc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𝑮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̇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ac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𝒕𝒓𝒂𝒏𝒔𝒑𝒐𝒓𝒕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4135340-9927-CA7B-B1DE-3E791B4A0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1681" y="1593825"/>
                <a:ext cx="8190319" cy="6472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D3760AE-1609-B90E-939A-A19B2528FBD6}"/>
                  </a:ext>
                </a:extLst>
              </p:cNvPr>
              <p:cNvSpPr txBox="1"/>
              <p:nvPr/>
            </p:nvSpPr>
            <p:spPr>
              <a:xfrm>
                <a:off x="4248515" y="2901227"/>
                <a:ext cx="4184415" cy="799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latin typeface="Cambria Math" panose="02040503050406030204" pitchFamily="18" charset="0"/>
                                    </a:rPr>
                                    <m:t>abs</m:t>
                                  </m:r>
                                  <m:r>
                                    <a:rPr lang="en-US" b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func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            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b="1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D3760AE-1609-B90E-939A-A19B2528F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515" y="2901227"/>
                <a:ext cx="4184415" cy="7993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7" name="Picture 106">
            <a:extLst>
              <a:ext uri="{FF2B5EF4-FFF2-40B4-BE49-F238E27FC236}">
                <a16:creationId xmlns:a16="http://schemas.microsoft.com/office/drawing/2014/main" id="{69332E36-EB62-7A2B-37BF-72B8B285CAD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2905" y="978390"/>
            <a:ext cx="499949" cy="32102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25C45CA-B5D3-C243-A46E-B0C88FE7FD9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553"/>
          <a:stretch>
            <a:fillRect/>
          </a:stretch>
        </p:blipFill>
        <p:spPr>
          <a:xfrm>
            <a:off x="3463226" y="1014820"/>
            <a:ext cx="197201" cy="478774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ED17C137-FE3A-DBBB-D843-A30DB1D4D1B7}"/>
              </a:ext>
            </a:extLst>
          </p:cNvPr>
          <p:cNvSpPr/>
          <p:nvPr/>
        </p:nvSpPr>
        <p:spPr bwMode="auto">
          <a:xfrm>
            <a:off x="2820845" y="1338020"/>
            <a:ext cx="408046" cy="10893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3B8DF332-3C32-07C7-CCB7-0C6BDAF72188}"/>
              </a:ext>
            </a:extLst>
          </p:cNvPr>
          <p:cNvSpPr/>
          <p:nvPr/>
        </p:nvSpPr>
        <p:spPr bwMode="auto">
          <a:xfrm>
            <a:off x="1251138" y="1188120"/>
            <a:ext cx="524071" cy="9641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7555E83-47EC-3A42-EBFD-9D924C55BFB3}"/>
                  </a:ext>
                </a:extLst>
              </p:cNvPr>
              <p:cNvSpPr txBox="1"/>
              <p:nvPr/>
            </p:nvSpPr>
            <p:spPr>
              <a:xfrm>
                <a:off x="2903404" y="823169"/>
                <a:ext cx="129843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sz="120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7555E83-47EC-3A42-EBFD-9D924C55B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404" y="823169"/>
                <a:ext cx="129843" cy="184666"/>
              </a:xfrm>
              <a:prstGeom prst="rect">
                <a:avLst/>
              </a:prstGeom>
              <a:blipFill>
                <a:blip r:embed="rId15"/>
                <a:stretch>
                  <a:fillRect l="-40909" r="-9091"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5B4DE40A-63F2-8D82-A8EA-06C4647B92CC}"/>
                  </a:ext>
                </a:extLst>
              </p:cNvPr>
              <p:cNvSpPr txBox="1"/>
              <p:nvPr/>
            </p:nvSpPr>
            <p:spPr>
              <a:xfrm>
                <a:off x="4278579" y="3810465"/>
                <a:ext cx="2023439" cy="317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acc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n-US" b="1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5B4DE40A-63F2-8D82-A8EA-06C4647B9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579" y="3810465"/>
                <a:ext cx="2023439" cy="317523"/>
              </a:xfrm>
              <a:prstGeom prst="rect">
                <a:avLst/>
              </a:prstGeom>
              <a:blipFill>
                <a:blip r:embed="rId16"/>
                <a:stretch>
                  <a:fillRect l="-2711" t="-11538" r="-904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2D980A5F-E299-51B5-D9BE-CF66382486B9}"/>
                  </a:ext>
                </a:extLst>
              </p:cNvPr>
              <p:cNvSpPr txBox="1"/>
              <p:nvPr/>
            </p:nvSpPr>
            <p:spPr>
              <a:xfrm>
                <a:off x="9531752" y="3100569"/>
                <a:ext cx="21939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𝒅𝒕</m:t>
                      </m:r>
                    </m:oMath>
                  </m:oMathPara>
                </a14:m>
                <a:endParaRPr lang="en-US" b="1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2D980A5F-E299-51B5-D9BE-CF6638248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1752" y="3100569"/>
                <a:ext cx="2193934" cy="307777"/>
              </a:xfrm>
              <a:prstGeom prst="rect">
                <a:avLst/>
              </a:prstGeom>
              <a:blipFill>
                <a:blip r:embed="rId17"/>
                <a:stretch>
                  <a:fillRect l="-3889" t="-2000" r="-1111"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9AECA35-7B48-2C1D-7704-2914014E1DB8}"/>
                  </a:ext>
                </a:extLst>
              </p:cNvPr>
              <p:cNvSpPr txBox="1"/>
              <p:nvPr/>
            </p:nvSpPr>
            <p:spPr>
              <a:xfrm>
                <a:off x="9553392" y="3798233"/>
                <a:ext cx="215065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𝒗𝒅𝒕</m:t>
                      </m:r>
                    </m:oMath>
                  </m:oMathPara>
                </a14:m>
                <a:endParaRPr lang="en-US" b="1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9AECA35-7B48-2C1D-7704-2914014E1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392" y="3798233"/>
                <a:ext cx="2150653" cy="307777"/>
              </a:xfrm>
              <a:prstGeom prst="rect">
                <a:avLst/>
              </a:prstGeom>
              <a:blipFill>
                <a:blip r:embed="rId18"/>
                <a:stretch>
                  <a:fillRect l="-2550" r="-1416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65663E4-7896-5236-7FC6-C53DB8FEABB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80604" y="2589352"/>
            <a:ext cx="579199" cy="56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15C9322-8B82-9793-94EF-4F07F21A3A92}"/>
              </a:ext>
            </a:extLst>
          </p:cNvPr>
          <p:cNvCxnSpPr>
            <a:cxnSpLocks/>
          </p:cNvCxnSpPr>
          <p:nvPr/>
        </p:nvCxnSpPr>
        <p:spPr bwMode="auto">
          <a:xfrm flipV="1">
            <a:off x="2769189" y="2597889"/>
            <a:ext cx="0" cy="5486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7FE24A8-3F6B-FF06-41B2-3050072F1D9A}"/>
                  </a:ext>
                </a:extLst>
              </p:cNvPr>
              <p:cNvSpPr txBox="1"/>
              <p:nvPr/>
            </p:nvSpPr>
            <p:spPr>
              <a:xfrm>
                <a:off x="2687969" y="3118044"/>
                <a:ext cx="295299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</m:oMath>
                  </m:oMathPara>
                </a14:m>
                <a:endParaRPr lang="en-US" sz="120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7FE24A8-3F6B-FF06-41B2-3050072F1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969" y="3118044"/>
                <a:ext cx="295299" cy="184666"/>
              </a:xfrm>
              <a:prstGeom prst="rect">
                <a:avLst/>
              </a:prstGeom>
              <a:blipFill>
                <a:blip r:embed="rId19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Arc 140">
            <a:extLst>
              <a:ext uri="{FF2B5EF4-FFF2-40B4-BE49-F238E27FC236}">
                <a16:creationId xmlns:a16="http://schemas.microsoft.com/office/drawing/2014/main" id="{7270EBD7-CBBF-4B4E-FF25-F768591BA538}"/>
              </a:ext>
            </a:extLst>
          </p:cNvPr>
          <p:cNvSpPr/>
          <p:nvPr/>
        </p:nvSpPr>
        <p:spPr bwMode="auto">
          <a:xfrm flipH="1">
            <a:off x="1346911" y="2363331"/>
            <a:ext cx="1654814" cy="1600237"/>
          </a:xfrm>
          <a:prstGeom prst="arc">
            <a:avLst/>
          </a:prstGeom>
          <a:solidFill>
            <a:schemeClr val="accent6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B911F22-F30A-8B58-E67C-8AF6E4898A89}"/>
                  </a:ext>
                </a:extLst>
              </p:cNvPr>
              <p:cNvSpPr txBox="1"/>
              <p:nvPr/>
            </p:nvSpPr>
            <p:spPr>
              <a:xfrm>
                <a:off x="1326655" y="2750328"/>
                <a:ext cx="5357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B911F22-F30A-8B58-E67C-8AF6E4898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655" y="2750328"/>
                <a:ext cx="535709" cy="400110"/>
              </a:xfrm>
              <a:prstGeom prst="rect">
                <a:avLst/>
              </a:prstGeom>
              <a:blipFill>
                <a:blip r:embed="rId20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BD982B2-C6B3-7CB4-3B81-12B1427F1CDE}"/>
                  </a:ext>
                </a:extLst>
              </p:cNvPr>
              <p:cNvSpPr txBox="1"/>
              <p:nvPr/>
            </p:nvSpPr>
            <p:spPr>
              <a:xfrm>
                <a:off x="1754665" y="2529727"/>
                <a:ext cx="5357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BD982B2-C6B3-7CB4-3B81-12B1427F1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665" y="2529727"/>
                <a:ext cx="535709" cy="400110"/>
              </a:xfrm>
              <a:prstGeom prst="rect">
                <a:avLst/>
              </a:prstGeom>
              <a:blipFill>
                <a:blip r:embed="rId21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E4160EE-5CFC-2319-0BB4-50AEC9821E50}"/>
                  </a:ext>
                </a:extLst>
              </p:cNvPr>
              <p:cNvSpPr txBox="1"/>
              <p:nvPr/>
            </p:nvSpPr>
            <p:spPr>
              <a:xfrm>
                <a:off x="1959216" y="2442239"/>
                <a:ext cx="295299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</m:oMath>
                  </m:oMathPara>
                </a14:m>
                <a:endParaRPr lang="en-US" sz="120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E4160EE-5CFC-2319-0BB4-50AEC9821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216" y="2442239"/>
                <a:ext cx="295299" cy="184666"/>
              </a:xfrm>
              <a:prstGeom prst="rect">
                <a:avLst/>
              </a:prstGeom>
              <a:blipFill>
                <a:blip r:embed="rId22"/>
                <a:stretch>
                  <a:fillRect l="-2041"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BAB35380-98DF-19AD-66F0-EE3DE978463D}"/>
              </a:ext>
            </a:extLst>
          </p:cNvPr>
          <p:cNvSpPr/>
          <p:nvPr/>
        </p:nvSpPr>
        <p:spPr bwMode="auto">
          <a:xfrm>
            <a:off x="2082494" y="1920992"/>
            <a:ext cx="218008" cy="83758"/>
          </a:xfrm>
          <a:custGeom>
            <a:avLst/>
            <a:gdLst>
              <a:gd name="connsiteX0" fmla="*/ 171456 w 247656"/>
              <a:gd name="connsiteY0" fmla="*/ 1799 h 126422"/>
              <a:gd name="connsiteX1" fmla="*/ 52394 w 247656"/>
              <a:gd name="connsiteY1" fmla="*/ 11324 h 126422"/>
              <a:gd name="connsiteX2" fmla="*/ 4769 w 247656"/>
              <a:gd name="connsiteY2" fmla="*/ 87524 h 126422"/>
              <a:gd name="connsiteX3" fmla="*/ 161931 w 247656"/>
              <a:gd name="connsiteY3" fmla="*/ 125624 h 126422"/>
              <a:gd name="connsiteX4" fmla="*/ 247656 w 247656"/>
              <a:gd name="connsiteY4" fmla="*/ 54187 h 126422"/>
              <a:gd name="connsiteX0" fmla="*/ 154338 w 230538"/>
              <a:gd name="connsiteY0" fmla="*/ 1597 h 126109"/>
              <a:gd name="connsiteX1" fmla="*/ 35276 w 230538"/>
              <a:gd name="connsiteY1" fmla="*/ 11122 h 126109"/>
              <a:gd name="connsiteX2" fmla="*/ 6701 w 230538"/>
              <a:gd name="connsiteY2" fmla="*/ 82560 h 126109"/>
              <a:gd name="connsiteX3" fmla="*/ 144813 w 230538"/>
              <a:gd name="connsiteY3" fmla="*/ 125422 h 126109"/>
              <a:gd name="connsiteX4" fmla="*/ 230538 w 230538"/>
              <a:gd name="connsiteY4" fmla="*/ 53985 h 126109"/>
              <a:gd name="connsiteX0" fmla="*/ 147888 w 224088"/>
              <a:gd name="connsiteY0" fmla="*/ 1597 h 126445"/>
              <a:gd name="connsiteX1" fmla="*/ 28826 w 224088"/>
              <a:gd name="connsiteY1" fmla="*/ 11122 h 126445"/>
              <a:gd name="connsiteX2" fmla="*/ 251 w 224088"/>
              <a:gd name="connsiteY2" fmla="*/ 82560 h 126445"/>
              <a:gd name="connsiteX3" fmla="*/ 138363 w 224088"/>
              <a:gd name="connsiteY3" fmla="*/ 125422 h 126445"/>
              <a:gd name="connsiteX4" fmla="*/ 224088 w 224088"/>
              <a:gd name="connsiteY4" fmla="*/ 53985 h 126445"/>
              <a:gd name="connsiteX0" fmla="*/ 148475 w 224675"/>
              <a:gd name="connsiteY0" fmla="*/ 344 h 124820"/>
              <a:gd name="connsiteX1" fmla="*/ 84182 w 224675"/>
              <a:gd name="connsiteY1" fmla="*/ 21775 h 124820"/>
              <a:gd name="connsiteX2" fmla="*/ 838 w 224675"/>
              <a:gd name="connsiteY2" fmla="*/ 81307 h 124820"/>
              <a:gd name="connsiteX3" fmla="*/ 138950 w 224675"/>
              <a:gd name="connsiteY3" fmla="*/ 124169 h 124820"/>
              <a:gd name="connsiteX4" fmla="*/ 224675 w 224675"/>
              <a:gd name="connsiteY4" fmla="*/ 52732 h 124820"/>
              <a:gd name="connsiteX0" fmla="*/ 148561 w 224761"/>
              <a:gd name="connsiteY0" fmla="*/ 150 h 124626"/>
              <a:gd name="connsiteX1" fmla="*/ 84268 w 224761"/>
              <a:gd name="connsiteY1" fmla="*/ 21581 h 124626"/>
              <a:gd name="connsiteX2" fmla="*/ 924 w 224761"/>
              <a:gd name="connsiteY2" fmla="*/ 81113 h 124626"/>
              <a:gd name="connsiteX3" fmla="*/ 139036 w 224761"/>
              <a:gd name="connsiteY3" fmla="*/ 123975 h 124626"/>
              <a:gd name="connsiteX4" fmla="*/ 224761 w 224761"/>
              <a:gd name="connsiteY4" fmla="*/ 52538 h 124626"/>
              <a:gd name="connsiteX0" fmla="*/ 239165 w 239165"/>
              <a:gd name="connsiteY0" fmla="*/ 22447 h 104061"/>
              <a:gd name="connsiteX1" fmla="*/ 84385 w 239165"/>
              <a:gd name="connsiteY1" fmla="*/ 1016 h 104061"/>
              <a:gd name="connsiteX2" fmla="*/ 1041 w 239165"/>
              <a:gd name="connsiteY2" fmla="*/ 60548 h 104061"/>
              <a:gd name="connsiteX3" fmla="*/ 139153 w 239165"/>
              <a:gd name="connsiteY3" fmla="*/ 103410 h 104061"/>
              <a:gd name="connsiteX4" fmla="*/ 224878 w 239165"/>
              <a:gd name="connsiteY4" fmla="*/ 31973 h 104061"/>
              <a:gd name="connsiteX0" fmla="*/ 239165 w 239165"/>
              <a:gd name="connsiteY0" fmla="*/ 23482 h 105096"/>
              <a:gd name="connsiteX1" fmla="*/ 84385 w 239165"/>
              <a:gd name="connsiteY1" fmla="*/ 2051 h 105096"/>
              <a:gd name="connsiteX2" fmla="*/ 1041 w 239165"/>
              <a:gd name="connsiteY2" fmla="*/ 61583 h 105096"/>
              <a:gd name="connsiteX3" fmla="*/ 139153 w 239165"/>
              <a:gd name="connsiteY3" fmla="*/ 104445 h 105096"/>
              <a:gd name="connsiteX4" fmla="*/ 224878 w 239165"/>
              <a:gd name="connsiteY4" fmla="*/ 33008 h 105096"/>
              <a:gd name="connsiteX0" fmla="*/ 239165 w 239165"/>
              <a:gd name="connsiteY0" fmla="*/ 11121 h 114166"/>
              <a:gd name="connsiteX1" fmla="*/ 84385 w 239165"/>
              <a:gd name="connsiteY1" fmla="*/ 11121 h 114166"/>
              <a:gd name="connsiteX2" fmla="*/ 1041 w 239165"/>
              <a:gd name="connsiteY2" fmla="*/ 70653 h 114166"/>
              <a:gd name="connsiteX3" fmla="*/ 139153 w 239165"/>
              <a:gd name="connsiteY3" fmla="*/ 113515 h 114166"/>
              <a:gd name="connsiteX4" fmla="*/ 224878 w 239165"/>
              <a:gd name="connsiteY4" fmla="*/ 42078 h 114166"/>
              <a:gd name="connsiteX0" fmla="*/ 239165 w 239165"/>
              <a:gd name="connsiteY0" fmla="*/ 11121 h 114166"/>
              <a:gd name="connsiteX1" fmla="*/ 84385 w 239165"/>
              <a:gd name="connsiteY1" fmla="*/ 11121 h 114166"/>
              <a:gd name="connsiteX2" fmla="*/ 1041 w 239165"/>
              <a:gd name="connsiteY2" fmla="*/ 70653 h 114166"/>
              <a:gd name="connsiteX3" fmla="*/ 139153 w 239165"/>
              <a:gd name="connsiteY3" fmla="*/ 113515 h 114166"/>
              <a:gd name="connsiteX4" fmla="*/ 198684 w 239165"/>
              <a:gd name="connsiteY4" fmla="*/ 82560 h 114166"/>
              <a:gd name="connsiteX0" fmla="*/ 238187 w 238187"/>
              <a:gd name="connsiteY0" fmla="*/ 11121 h 114166"/>
              <a:gd name="connsiteX1" fmla="*/ 83407 w 238187"/>
              <a:gd name="connsiteY1" fmla="*/ 11121 h 114166"/>
              <a:gd name="connsiteX2" fmla="*/ 63 w 238187"/>
              <a:gd name="connsiteY2" fmla="*/ 70653 h 114166"/>
              <a:gd name="connsiteX3" fmla="*/ 95313 w 238187"/>
              <a:gd name="connsiteY3" fmla="*/ 113515 h 114166"/>
              <a:gd name="connsiteX4" fmla="*/ 197706 w 238187"/>
              <a:gd name="connsiteY4" fmla="*/ 82560 h 114166"/>
              <a:gd name="connsiteX0" fmla="*/ 238187 w 238187"/>
              <a:gd name="connsiteY0" fmla="*/ 11121 h 114166"/>
              <a:gd name="connsiteX1" fmla="*/ 83407 w 238187"/>
              <a:gd name="connsiteY1" fmla="*/ 11121 h 114166"/>
              <a:gd name="connsiteX2" fmla="*/ 63 w 238187"/>
              <a:gd name="connsiteY2" fmla="*/ 70653 h 114166"/>
              <a:gd name="connsiteX3" fmla="*/ 95313 w 238187"/>
              <a:gd name="connsiteY3" fmla="*/ 113515 h 114166"/>
              <a:gd name="connsiteX4" fmla="*/ 197706 w 238187"/>
              <a:gd name="connsiteY4" fmla="*/ 82560 h 114166"/>
              <a:gd name="connsiteX0" fmla="*/ 231041 w 231041"/>
              <a:gd name="connsiteY0" fmla="*/ 18169 h 106926"/>
              <a:gd name="connsiteX1" fmla="*/ 83405 w 231041"/>
              <a:gd name="connsiteY1" fmla="*/ 3881 h 106926"/>
              <a:gd name="connsiteX2" fmla="*/ 61 w 231041"/>
              <a:gd name="connsiteY2" fmla="*/ 63413 h 106926"/>
              <a:gd name="connsiteX3" fmla="*/ 95311 w 231041"/>
              <a:gd name="connsiteY3" fmla="*/ 106275 h 106926"/>
              <a:gd name="connsiteX4" fmla="*/ 197704 w 231041"/>
              <a:gd name="connsiteY4" fmla="*/ 75320 h 106926"/>
              <a:gd name="connsiteX0" fmla="*/ 231041 w 231041"/>
              <a:gd name="connsiteY0" fmla="*/ 18169 h 106926"/>
              <a:gd name="connsiteX1" fmla="*/ 83405 w 231041"/>
              <a:gd name="connsiteY1" fmla="*/ 3881 h 106926"/>
              <a:gd name="connsiteX2" fmla="*/ 61 w 231041"/>
              <a:gd name="connsiteY2" fmla="*/ 63413 h 106926"/>
              <a:gd name="connsiteX3" fmla="*/ 95311 w 231041"/>
              <a:gd name="connsiteY3" fmla="*/ 106275 h 106926"/>
              <a:gd name="connsiteX4" fmla="*/ 197704 w 231041"/>
              <a:gd name="connsiteY4" fmla="*/ 75320 h 106926"/>
              <a:gd name="connsiteX0" fmla="*/ 231041 w 231041"/>
              <a:gd name="connsiteY0" fmla="*/ 18169 h 107486"/>
              <a:gd name="connsiteX1" fmla="*/ 83405 w 231041"/>
              <a:gd name="connsiteY1" fmla="*/ 3881 h 107486"/>
              <a:gd name="connsiteX2" fmla="*/ 61 w 231041"/>
              <a:gd name="connsiteY2" fmla="*/ 63413 h 107486"/>
              <a:gd name="connsiteX3" fmla="*/ 95311 w 231041"/>
              <a:gd name="connsiteY3" fmla="*/ 106275 h 107486"/>
              <a:gd name="connsiteX4" fmla="*/ 197704 w 231041"/>
              <a:gd name="connsiteY4" fmla="*/ 75320 h 107486"/>
              <a:gd name="connsiteX0" fmla="*/ 195316 w 197698"/>
              <a:gd name="connsiteY0" fmla="*/ 10363 h 116348"/>
              <a:gd name="connsiteX1" fmla="*/ 83399 w 197698"/>
              <a:gd name="connsiteY1" fmla="*/ 12743 h 116348"/>
              <a:gd name="connsiteX2" fmla="*/ 55 w 197698"/>
              <a:gd name="connsiteY2" fmla="*/ 72275 h 116348"/>
              <a:gd name="connsiteX3" fmla="*/ 95305 w 197698"/>
              <a:gd name="connsiteY3" fmla="*/ 115137 h 116348"/>
              <a:gd name="connsiteX4" fmla="*/ 197698 w 197698"/>
              <a:gd name="connsiteY4" fmla="*/ 84182 h 116348"/>
              <a:gd name="connsiteX0" fmla="*/ 195316 w 197698"/>
              <a:gd name="connsiteY0" fmla="*/ 15276 h 109355"/>
              <a:gd name="connsiteX1" fmla="*/ 83399 w 197698"/>
              <a:gd name="connsiteY1" fmla="*/ 5750 h 109355"/>
              <a:gd name="connsiteX2" fmla="*/ 55 w 197698"/>
              <a:gd name="connsiteY2" fmla="*/ 65282 h 109355"/>
              <a:gd name="connsiteX3" fmla="*/ 95305 w 197698"/>
              <a:gd name="connsiteY3" fmla="*/ 108144 h 109355"/>
              <a:gd name="connsiteX4" fmla="*/ 197698 w 197698"/>
              <a:gd name="connsiteY4" fmla="*/ 77189 h 109355"/>
              <a:gd name="connsiteX0" fmla="*/ 195316 w 197698"/>
              <a:gd name="connsiteY0" fmla="*/ 12561 h 106640"/>
              <a:gd name="connsiteX1" fmla="*/ 83399 w 197698"/>
              <a:gd name="connsiteY1" fmla="*/ 3035 h 106640"/>
              <a:gd name="connsiteX2" fmla="*/ 55 w 197698"/>
              <a:gd name="connsiteY2" fmla="*/ 62567 h 106640"/>
              <a:gd name="connsiteX3" fmla="*/ 95305 w 197698"/>
              <a:gd name="connsiteY3" fmla="*/ 105429 h 106640"/>
              <a:gd name="connsiteX4" fmla="*/ 197698 w 197698"/>
              <a:gd name="connsiteY4" fmla="*/ 74474 h 106640"/>
              <a:gd name="connsiteX0" fmla="*/ 181027 w 197696"/>
              <a:gd name="connsiteY0" fmla="*/ 9178 h 108019"/>
              <a:gd name="connsiteX1" fmla="*/ 83397 w 197696"/>
              <a:gd name="connsiteY1" fmla="*/ 4414 h 108019"/>
              <a:gd name="connsiteX2" fmla="*/ 53 w 197696"/>
              <a:gd name="connsiteY2" fmla="*/ 63946 h 108019"/>
              <a:gd name="connsiteX3" fmla="*/ 95303 w 197696"/>
              <a:gd name="connsiteY3" fmla="*/ 106808 h 108019"/>
              <a:gd name="connsiteX4" fmla="*/ 197696 w 197696"/>
              <a:gd name="connsiteY4" fmla="*/ 75853 h 108019"/>
              <a:gd name="connsiteX0" fmla="*/ 185789 w 197696"/>
              <a:gd name="connsiteY0" fmla="*/ 14429 h 106127"/>
              <a:gd name="connsiteX1" fmla="*/ 83397 w 197696"/>
              <a:gd name="connsiteY1" fmla="*/ 2522 h 106127"/>
              <a:gd name="connsiteX2" fmla="*/ 53 w 197696"/>
              <a:gd name="connsiteY2" fmla="*/ 62054 h 106127"/>
              <a:gd name="connsiteX3" fmla="*/ 95303 w 197696"/>
              <a:gd name="connsiteY3" fmla="*/ 104916 h 106127"/>
              <a:gd name="connsiteX4" fmla="*/ 197696 w 197696"/>
              <a:gd name="connsiteY4" fmla="*/ 73961 h 106127"/>
              <a:gd name="connsiteX0" fmla="*/ 181027 w 197696"/>
              <a:gd name="connsiteY0" fmla="*/ 10802 h 107262"/>
              <a:gd name="connsiteX1" fmla="*/ 83397 w 197696"/>
              <a:gd name="connsiteY1" fmla="*/ 3657 h 107262"/>
              <a:gd name="connsiteX2" fmla="*/ 53 w 197696"/>
              <a:gd name="connsiteY2" fmla="*/ 63189 h 107262"/>
              <a:gd name="connsiteX3" fmla="*/ 95303 w 197696"/>
              <a:gd name="connsiteY3" fmla="*/ 106051 h 107262"/>
              <a:gd name="connsiteX4" fmla="*/ 197696 w 197696"/>
              <a:gd name="connsiteY4" fmla="*/ 75096 h 10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696" h="107262">
                <a:moveTo>
                  <a:pt x="181027" y="10802"/>
                </a:moveTo>
                <a:cubicBezTo>
                  <a:pt x="163961" y="3659"/>
                  <a:pt x="113559" y="-5074"/>
                  <a:pt x="83397" y="3657"/>
                </a:cubicBezTo>
                <a:cubicBezTo>
                  <a:pt x="53235" y="12388"/>
                  <a:pt x="-1931" y="46123"/>
                  <a:pt x="53" y="63189"/>
                </a:cubicBezTo>
                <a:cubicBezTo>
                  <a:pt x="2037" y="80255"/>
                  <a:pt x="54822" y="111607"/>
                  <a:pt x="95303" y="106051"/>
                </a:cubicBezTo>
                <a:cubicBezTo>
                  <a:pt x="147690" y="112402"/>
                  <a:pt x="183409" y="92558"/>
                  <a:pt x="197696" y="75096"/>
                </a:cubicBezTo>
              </a:path>
            </a:pathLst>
          </a:cu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FFBC2AE1-2BFE-BF30-59D9-DDA81308D0BC}"/>
                  </a:ext>
                </a:extLst>
              </p:cNvPr>
              <p:cNvSpPr txBox="1"/>
              <p:nvPr/>
            </p:nvSpPr>
            <p:spPr>
              <a:xfrm>
                <a:off x="4316243" y="4419410"/>
                <a:ext cx="2613216" cy="5961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nary>
                        <m:nary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𝒊𝒏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𝒎𝒂𝒙</m:t>
                              </m:r>
                            </m:sub>
                          </m:s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)]</m:t>
                              </m:r>
                            </m:e>
                            <m:sup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𝒅𝒚</m:t>
                          </m:r>
                        </m:e>
                      </m:nary>
                    </m:oMath>
                  </m:oMathPara>
                </a14:m>
                <a:endParaRPr lang="en-US" sz="1600"/>
              </a:p>
            </p:txBody>
          </p:sp>
        </mc:Choice>
        <mc:Fallback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FFBC2AE1-2BFE-BF30-59D9-DDA81308D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43" y="4419410"/>
                <a:ext cx="2613216" cy="59612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43FB1078-5316-38F6-520A-DFDE0A1AF0FA}"/>
                  </a:ext>
                </a:extLst>
              </p:cNvPr>
              <p:cNvSpPr txBox="1"/>
              <p:nvPr/>
            </p:nvSpPr>
            <p:spPr>
              <a:xfrm>
                <a:off x="7827343" y="4291047"/>
                <a:ext cx="3876702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nary>
                        <m:nary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𝒊𝒏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𝒎𝒂𝒙</m:t>
                              </m:r>
                            </m:sub>
                          </m:s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6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𝒅𝒓</m:t>
                                          </m:r>
                                        </m:num>
                                        <m:den>
                                          <m:r>
                                            <a:rPr lang="en-US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𝒅𝒚</m:t>
                                          </m:r>
                                        </m:den>
                                      </m:f>
                                      <m:d>
                                        <m:dPr>
                                          <m:ctrlPr>
                                            <a:rPr lang="en-US" sz="16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𝒅𝒚</m:t>
                          </m:r>
                        </m:e>
                      </m:nary>
                    </m:oMath>
                  </m:oMathPara>
                </a14:m>
                <a:endParaRPr lang="en-US" sz="1600"/>
              </a:p>
            </p:txBody>
          </p:sp>
        </mc:Choice>
        <mc:Fallback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43FB1078-5316-38F6-520A-DFDE0A1AF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343" y="4291047"/>
                <a:ext cx="3876702" cy="72750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D0731E4-4CD2-0649-36E8-F3B3F573AD60}"/>
              </a:ext>
            </a:extLst>
          </p:cNvPr>
          <p:cNvCxnSpPr/>
          <p:nvPr/>
        </p:nvCxnSpPr>
        <p:spPr bwMode="auto">
          <a:xfrm>
            <a:off x="8772525" y="3300920"/>
            <a:ext cx="5524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679F70BA-24B6-FE77-B97D-724C09321052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095" y="3968472"/>
            <a:ext cx="2812455" cy="7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675D34A2-D959-27E9-B4AA-ABE90B793F72}"/>
              </a:ext>
            </a:extLst>
          </p:cNvPr>
          <p:cNvSpPr txBox="1"/>
          <p:nvPr/>
        </p:nvSpPr>
        <p:spPr>
          <a:xfrm>
            <a:off x="6936035" y="2515942"/>
            <a:ext cx="282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1">
                <a:latin typeface="+mn-lt"/>
              </a:rPr>
              <a:t>condensation/evaporation</a:t>
            </a:r>
          </a:p>
        </p:txBody>
      </p:sp>
      <p:sp>
        <p:nvSpPr>
          <p:cNvPr id="161" name="Right Brace 160">
            <a:extLst>
              <a:ext uri="{FF2B5EF4-FFF2-40B4-BE49-F238E27FC236}">
                <a16:creationId xmlns:a16="http://schemas.microsoft.com/office/drawing/2014/main" id="{DCF7B320-A023-7386-FEDD-E148FBF52C8B}"/>
              </a:ext>
            </a:extLst>
          </p:cNvPr>
          <p:cNvSpPr/>
          <p:nvPr/>
        </p:nvSpPr>
        <p:spPr bwMode="auto">
          <a:xfrm rot="5400000">
            <a:off x="8265819" y="1728447"/>
            <a:ext cx="238664" cy="1416003"/>
          </a:xfrm>
          <a:prstGeom prst="rightBrace">
            <a:avLst>
              <a:gd name="adj1" fmla="val 38703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225065AA-92BE-47C6-2B74-4F5E21D7F7B5}"/>
                  </a:ext>
                </a:extLst>
              </p:cNvPr>
              <p:cNvSpPr txBox="1"/>
              <p:nvPr/>
            </p:nvSpPr>
            <p:spPr>
              <a:xfrm>
                <a:off x="4258711" y="5040854"/>
                <a:ext cx="4476750" cy="451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𝒊𝒏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𝒃𝒖𝒃𝒃𝒍𝒆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𝒐𝒓𝒊𝒇𝒊𝒄𝒆</m:t>
                          </m:r>
                        </m:sub>
                      </m:sSub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𝒐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𝑮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225065AA-92BE-47C6-2B74-4F5E21D7F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711" y="5040854"/>
                <a:ext cx="4476750" cy="451662"/>
              </a:xfrm>
              <a:prstGeom prst="rect">
                <a:avLst/>
              </a:prstGeom>
              <a:blipFill>
                <a:blip r:embed="rId25"/>
                <a:stretch>
                  <a:fillRect t="-82432" r="-4496" b="-140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B45310E-4A3B-2D18-34BE-0A9EFECC54B9}"/>
                  </a:ext>
                </a:extLst>
              </p:cNvPr>
              <p:cNvSpPr txBox="1"/>
              <p:nvPr/>
            </p:nvSpPr>
            <p:spPr>
              <a:xfrm>
                <a:off x="6096000" y="5510876"/>
                <a:ext cx="3562675" cy="4139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sz="1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0" smtClean="0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0" smtClean="0">
                                  <a:latin typeface="Cambria Math" panose="02040503050406030204" pitchFamily="18" charset="0"/>
                                </a:rPr>
                                <m:t>𝐕</m:t>
                              </m:r>
                            </m:e>
                            <m:sub>
                              <m:r>
                                <a:rPr lang="en-US" sz="1800" b="1" i="0" smtClean="0">
                                  <a:latin typeface="Cambria Math" panose="02040503050406030204" pitchFamily="18" charset="0"/>
                                </a:rPr>
                                <m:t>𝐨</m:t>
                              </m:r>
                            </m:sub>
                          </m:sSub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0" smtClean="0">
                                  <a:latin typeface="Cambria Math" panose="02040503050406030204" pitchFamily="18" charset="0"/>
                                </a:rPr>
                                <m:t>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0" smtClean="0"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e>
                                <m:sub>
                                  <m:r>
                                    <a:rPr lang="en-US" sz="1800" b="1" i="0" smtClean="0">
                                      <a:latin typeface="Cambria Math" panose="02040503050406030204" pitchFamily="18" charset="0"/>
                                    </a:rPr>
                                    <m:t>𝐨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𝒊𝒏</m:t>
                              </m:r>
                            </m:sub>
                          </m:s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𝒊𝒏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𝒃𝒖𝒃𝒃𝒍𝒆</m:t>
                              </m:r>
                            </m:sub>
                          </m:sSub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B45310E-4A3B-2D18-34BE-0A9EFECC5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510876"/>
                <a:ext cx="3562675" cy="413959"/>
              </a:xfrm>
              <a:prstGeom prst="rect">
                <a:avLst/>
              </a:prstGeom>
              <a:blipFill>
                <a:blip r:embed="rId2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095EF47-4630-572B-B76F-8D24D9872275}"/>
                  </a:ext>
                </a:extLst>
              </p:cNvPr>
              <p:cNvSpPr txBox="1"/>
              <p:nvPr/>
            </p:nvSpPr>
            <p:spPr>
              <a:xfrm>
                <a:off x="4537185" y="5892722"/>
                <a:ext cx="6093875" cy="433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𝒃𝒖𝒃𝒃𝒍𝒆</m:t>
                              </m:r>
                            </m:sub>
                          </m:s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)=</m:t>
                          </m:r>
                          <m:sSub>
                            <m:sSub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𝒃𝒖𝒃𝒃𝒍𝒆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+(</m:t>
                          </m:r>
                          <m:acc>
                            <m:accPr>
                              <m:chr m:val="̇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𝒊𝒏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𝒃𝒖𝒃𝒃𝒍𝒆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𝒕𝒓𝒂𝒏𝒔𝒑𝒐𝒓𝒕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 )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𝒅𝒕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095EF47-4630-572B-B76F-8D24D9872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185" y="5892722"/>
                <a:ext cx="6093875" cy="433452"/>
              </a:xfrm>
              <a:prstGeom prst="rect">
                <a:avLst/>
              </a:prstGeom>
              <a:blipFill>
                <a:blip r:embed="rId27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B55ACDE4-E969-FCCE-AF6F-060FAD780C61}"/>
                  </a:ext>
                </a:extLst>
              </p:cNvPr>
              <p:cNvSpPr txBox="1"/>
              <p:nvPr/>
            </p:nvSpPr>
            <p:spPr>
              <a:xfrm>
                <a:off x="8491075" y="5121944"/>
                <a:ext cx="3463638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𝒊𝒏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𝒃𝒖𝒃𝒃𝒍𝒆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B55ACDE4-E969-FCCE-AF6F-060FAD780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1075" y="5121944"/>
                <a:ext cx="3463638" cy="381515"/>
              </a:xfrm>
              <a:prstGeom prst="rect">
                <a:avLst/>
              </a:prstGeom>
              <a:blipFill>
                <a:blip r:embed="rId28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21FC01A7-EBB7-A4C4-79CC-B070B0EA4450}"/>
                  </a:ext>
                </a:extLst>
              </p:cNvPr>
              <p:cNvSpPr txBox="1"/>
              <p:nvPr/>
            </p:nvSpPr>
            <p:spPr>
              <a:xfrm>
                <a:off x="2264665" y="5942757"/>
                <a:ext cx="2023439" cy="800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𝑪𝒉𝒂𝒎𝒃𝒆𝒓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𝑽𝒐𝒍𝒖𝒎𝒆</m:t>
                      </m:r>
                    </m:oMath>
                  </m:oMathPara>
                </a14:m>
                <a:endParaRPr lang="en-US" sz="1100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𝑩𝒖𝒃𝒃𝒍𝒆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𝑽𝒐𝒍𝒖𝒎𝒆</m:t>
                      </m:r>
                    </m:oMath>
                  </m:oMathPara>
                </a14:m>
                <a:endParaRPr lang="en-US" sz="1100" b="1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sSub>
                            <m:sSubPr>
                              <m:ctrlPr>
                                <a:rPr lang="en-US" sz="11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sz="11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sub>
                      </m:sSub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𝑰𝒏𝒍𝒆𝒕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𝑮𝒂𝒔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𝑻𝒆𝒎𝒑𝒓𝒂𝒕𝒖𝒓𝒆</m:t>
                      </m:r>
                    </m:oMath>
                  </m:oMathPara>
                </a14:m>
                <a:endParaRPr lang="en-US" sz="1100" b="1"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𝒐𝒓𝒊𝒇𝒊𝒄𝒆</m:t>
                          </m:r>
                        </m:sub>
                      </m:sSub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𝑶𝒓𝒇𝒊𝒄𝒆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𝑨𝒓𝒆𝒂</m:t>
                      </m:r>
                    </m:oMath>
                  </m:oMathPara>
                </a14:m>
                <a:endParaRPr lang="en-US" sz="1100"/>
              </a:p>
            </p:txBody>
          </p:sp>
        </mc:Choice>
        <mc:Fallback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21FC01A7-EBB7-A4C4-79CC-B070B0EA4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665" y="5942757"/>
                <a:ext cx="2023439" cy="800604"/>
              </a:xfrm>
              <a:prstGeom prst="rect">
                <a:avLst/>
              </a:prstGeom>
              <a:blipFill>
                <a:blip r:embed="rId29"/>
                <a:stretch>
                  <a:fillRect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B85827E1-02D0-E418-9A9F-737D84475DA6}"/>
                  </a:ext>
                </a:extLst>
              </p:cNvPr>
              <p:cNvSpPr txBox="1"/>
              <p:nvPr/>
            </p:nvSpPr>
            <p:spPr>
              <a:xfrm>
                <a:off x="414131" y="1485606"/>
                <a:ext cx="11229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B85827E1-02D0-E418-9A9F-737D84475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31" y="1485606"/>
                <a:ext cx="1122937" cy="52322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1EB1FA90-9925-B07C-E5CD-C9963B1DC410}"/>
                  </a:ext>
                </a:extLst>
              </p:cNvPr>
              <p:cNvSpPr txBox="1"/>
              <p:nvPr/>
            </p:nvSpPr>
            <p:spPr>
              <a:xfrm>
                <a:off x="2318732" y="4183174"/>
                <a:ext cx="5357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1EB1FA90-9925-B07C-E5CD-C9963B1DC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732" y="4183174"/>
                <a:ext cx="535709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13FA4753-3CBD-E746-CD28-94400058EF54}"/>
                  </a:ext>
                </a:extLst>
              </p:cNvPr>
              <p:cNvSpPr txBox="1"/>
              <p:nvPr/>
            </p:nvSpPr>
            <p:spPr>
              <a:xfrm>
                <a:off x="1804950" y="4176131"/>
                <a:ext cx="5357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13FA4753-3CBD-E746-CD28-94400058E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950" y="4176131"/>
                <a:ext cx="535709" cy="40011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B17F12CB-7D5F-1B03-91BA-C91A13A6B1EF}"/>
                  </a:ext>
                </a:extLst>
              </p:cNvPr>
              <p:cNvSpPr txBox="1"/>
              <p:nvPr/>
            </p:nvSpPr>
            <p:spPr>
              <a:xfrm>
                <a:off x="2532328" y="4897314"/>
                <a:ext cx="535709" cy="427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sSub>
                            <m:sSubPr>
                              <m:ctrlPr>
                                <a:rPr lang="en-US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B17F12CB-7D5F-1B03-91BA-C91A13A6B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328" y="4897314"/>
                <a:ext cx="535709" cy="427746"/>
              </a:xfrm>
              <a:prstGeom prst="rect">
                <a:avLst/>
              </a:prstGeom>
              <a:blipFill>
                <a:blip r:embed="rId33"/>
                <a:stretch>
                  <a:fillRect l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" name="TextBox 177">
            <a:extLst>
              <a:ext uri="{FF2B5EF4-FFF2-40B4-BE49-F238E27FC236}">
                <a16:creationId xmlns:a16="http://schemas.microsoft.com/office/drawing/2014/main" id="{2014D9BD-C7D2-65C8-DD30-AE07F6F92865}"/>
              </a:ext>
            </a:extLst>
          </p:cNvPr>
          <p:cNvSpPr txBox="1"/>
          <p:nvPr/>
        </p:nvSpPr>
        <p:spPr>
          <a:xfrm>
            <a:off x="5945682" y="42580"/>
            <a:ext cx="563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(Sources: </a:t>
            </a:r>
            <a:r>
              <a:rPr lang="en-US" sz="1400" b="0" i="1"/>
              <a:t>Brennen, 2005 ;Zima &amp; Marsik, 2001 ; Martin et al, 2006</a:t>
            </a:r>
            <a:r>
              <a:rPr lang="en-US" sz="1400" i="1"/>
              <a:t>)</a:t>
            </a:r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B39F2261-F4BC-F53C-1253-275B8007B613}"/>
              </a:ext>
            </a:extLst>
          </p:cNvPr>
          <p:cNvCxnSpPr/>
          <p:nvPr/>
        </p:nvCxnSpPr>
        <p:spPr bwMode="auto">
          <a:xfrm>
            <a:off x="4316243" y="2852085"/>
            <a:ext cx="74219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AF546C7B-CAE6-33C0-B46A-77010E5A752F}"/>
              </a:ext>
            </a:extLst>
          </p:cNvPr>
          <p:cNvCxnSpPr/>
          <p:nvPr/>
        </p:nvCxnSpPr>
        <p:spPr bwMode="auto">
          <a:xfrm>
            <a:off x="4248515" y="4243422"/>
            <a:ext cx="74219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82067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2E53E-677C-C6DF-FDB0-4918519C9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Solver Flowchart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266E3-5C01-1FD0-C57A-AA1BE023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62CC1-E366-6DDB-6A4F-DF145CD9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1E3DE406-C994-70BB-DBBD-DE6D1245FB8A}"/>
              </a:ext>
            </a:extLst>
          </p:cNvPr>
          <p:cNvSpPr/>
          <p:nvPr/>
        </p:nvSpPr>
        <p:spPr bwMode="auto">
          <a:xfrm>
            <a:off x="2933700" y="3581431"/>
            <a:ext cx="1343025" cy="352426"/>
          </a:xfrm>
          <a:prstGeom prst="flowChartAlternate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>
                <a:latin typeface="+mn-lt"/>
              </a:rPr>
              <a:t>Time step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Flowchart: Alternate Process 8">
                <a:extLst>
                  <a:ext uri="{FF2B5EF4-FFF2-40B4-BE49-F238E27FC236}">
                    <a16:creationId xmlns:a16="http://schemas.microsoft.com/office/drawing/2014/main" id="{1E84AD69-13C3-EDDC-E9D2-102B72DE0CB4}"/>
                  </a:ext>
                </a:extLst>
              </p:cNvPr>
              <p:cNvSpPr/>
              <p:nvPr/>
            </p:nvSpPr>
            <p:spPr bwMode="auto">
              <a:xfrm>
                <a:off x="2778918" y="1878828"/>
                <a:ext cx="1657351" cy="371467"/>
              </a:xfrm>
              <a:prstGeom prst="flowChartAlternateProcess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600">
                    <a:latin typeface="+mn-lt"/>
                  </a:rPr>
                  <a:t>Guess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𝒊𝒏</m:t>
                        </m:r>
                      </m:sub>
                    </m:sSub>
                  </m:oMath>
                </a14:m>
                <a:endParaRPr lang="en-US" sz="1600">
                  <a:latin typeface="+mn-lt"/>
                </a:endParaRPr>
              </a:p>
            </p:txBody>
          </p:sp>
        </mc:Choice>
        <mc:Fallback>
          <p:sp>
            <p:nvSpPr>
              <p:cNvPr id="9" name="Flowchart: Alternate Process 8">
                <a:extLst>
                  <a:ext uri="{FF2B5EF4-FFF2-40B4-BE49-F238E27FC236}">
                    <a16:creationId xmlns:a16="http://schemas.microsoft.com/office/drawing/2014/main" id="{1E84AD69-13C3-EDDC-E9D2-102B72DE0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8918" y="1878828"/>
                <a:ext cx="1657351" cy="371467"/>
              </a:xfrm>
              <a:prstGeom prst="flowChartAlternateProcess">
                <a:avLst/>
              </a:prstGeom>
              <a:blipFill>
                <a:blip r:embed="rId2"/>
                <a:stretch>
                  <a:fillRect b="-14286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DAA5CE3F-F1C0-4D2B-33C2-1D3997BB4F15}"/>
              </a:ext>
            </a:extLst>
          </p:cNvPr>
          <p:cNvSpPr/>
          <p:nvPr/>
        </p:nvSpPr>
        <p:spPr bwMode="auto">
          <a:xfrm>
            <a:off x="1412081" y="821225"/>
            <a:ext cx="4391025" cy="897729"/>
          </a:xfrm>
          <a:prstGeom prst="flowChartAlternate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1600">
                <a:solidFill>
                  <a:srgbClr val="030A18"/>
                </a:solidFill>
                <a:latin typeface="+mn-lt"/>
                <a:ea typeface="Arial" pitchFamily="34" charset="-122"/>
                <a:cs typeface="Arial" pitchFamily="34" charset="-120"/>
              </a:rPr>
              <a:t>Inputs</a:t>
            </a:r>
          </a:p>
          <a:p>
            <a:pPr marL="0" indent="0">
              <a:buNone/>
            </a:pPr>
            <a:r>
              <a:rPr lang="en-US" sz="1600" b="0">
                <a:solidFill>
                  <a:srgbClr val="030A18"/>
                </a:solidFill>
                <a:latin typeface="+mn-lt"/>
                <a:cs typeface="Arial" pitchFamily="34" charset="-120"/>
              </a:rPr>
              <a:t>Hole geometry, Liquid temperature, Gas Temperature, Ullage Pressure, Liquid Height</a:t>
            </a:r>
            <a:endParaRPr lang="en-US" sz="1600" b="0">
              <a:latin typeface="+mn-lt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E6B1055E-1D6F-4CD5-C427-FE550994374F}"/>
              </a:ext>
            </a:extLst>
          </p:cNvPr>
          <p:cNvSpPr/>
          <p:nvPr/>
        </p:nvSpPr>
        <p:spPr bwMode="auto">
          <a:xfrm>
            <a:off x="1288255" y="2426508"/>
            <a:ext cx="4638676" cy="1004897"/>
          </a:xfrm>
          <a:prstGeom prst="flowChartAlternate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>
                <a:latin typeface="+mn-lt"/>
              </a:rPr>
              <a:t>Initialize parameters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>
                <a:latin typeface="+mn-lt"/>
              </a:rPr>
              <a:t>Bubble coordinates, Temperatures, Pressures, Bubble centroid acceleration, Bubble surface acceleration, heat/mass transfer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766D9322-8BE0-A22A-069F-C859665B8B32}"/>
              </a:ext>
            </a:extLst>
          </p:cNvPr>
          <p:cNvSpPr/>
          <p:nvPr/>
        </p:nvSpPr>
        <p:spPr bwMode="auto">
          <a:xfrm>
            <a:off x="2056208" y="4108818"/>
            <a:ext cx="3102769" cy="484021"/>
          </a:xfrm>
          <a:prstGeom prst="flowChartAlternate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>
                <a:latin typeface="+mn-lt"/>
              </a:rPr>
              <a:t>Update Parameters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>
                <a:latin typeface="+mn-lt"/>
              </a:rPr>
              <a:t>(Euler integration with fixed dt)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876AD4AD-553A-0812-9DC5-F075699A3511}"/>
              </a:ext>
            </a:extLst>
          </p:cNvPr>
          <p:cNvSpPr/>
          <p:nvPr/>
        </p:nvSpPr>
        <p:spPr bwMode="auto">
          <a:xfrm>
            <a:off x="1887730" y="4829206"/>
            <a:ext cx="3439721" cy="1423986"/>
          </a:xfrm>
          <a:prstGeom prst="flowChartDecis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Did bubble reach surface or saturation Temperature?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Flowchart: Alternate Process 18">
                <a:extLst>
                  <a:ext uri="{FF2B5EF4-FFF2-40B4-BE49-F238E27FC236}">
                    <a16:creationId xmlns:a16="http://schemas.microsoft.com/office/drawing/2014/main" id="{17022E65-BF07-2F24-80D6-E6F4059AC4C0}"/>
                  </a:ext>
                </a:extLst>
              </p:cNvPr>
              <p:cNvSpPr/>
              <p:nvPr/>
            </p:nvSpPr>
            <p:spPr bwMode="auto">
              <a:xfrm>
                <a:off x="6804422" y="2313384"/>
                <a:ext cx="4317204" cy="1004897"/>
              </a:xfrm>
              <a:prstGeom prst="flowChartAlternateProcess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600">
                    <a:latin typeface="+mn-lt"/>
                  </a:rPr>
                  <a:t>Check time shift required between bubbles for 2 bubble diameter spacing </a:t>
                </a:r>
                <a:r>
                  <a:rPr lang="en-US" sz="1600" b="0">
                    <a:latin typeface="+mn-lt"/>
                  </a:rPr>
                  <a:t>(new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b="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6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b="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r>
                                  <a:rPr lang="en-US" sz="1600" b="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>
                                    <a:latin typeface="Cambria Math" panose="02040503050406030204" pitchFamily="18" charset="0"/>
                                  </a:rPr>
                                  <m:t>𝑏𝑢𝑏𝑏𝑙𝑒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𝑟𝑒𝑞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b="0">
                    <a:latin typeface="+mn-lt"/>
                  </a:rPr>
                  <a:t>)  </a:t>
                </a:r>
              </a:p>
            </p:txBody>
          </p:sp>
        </mc:Choice>
        <mc:Fallback>
          <p:sp>
            <p:nvSpPr>
              <p:cNvPr id="19" name="Flowchart: Alternate Process 18">
                <a:extLst>
                  <a:ext uri="{FF2B5EF4-FFF2-40B4-BE49-F238E27FC236}">
                    <a16:creationId xmlns:a16="http://schemas.microsoft.com/office/drawing/2014/main" id="{17022E65-BF07-2F24-80D6-E6F4059AC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4422" y="2313384"/>
                <a:ext cx="4317204" cy="1004897"/>
              </a:xfrm>
              <a:prstGeom prst="flowChartAlternateProcess">
                <a:avLst/>
              </a:prstGeom>
              <a:blipFill>
                <a:blip r:embed="rId3"/>
                <a:stretch>
                  <a:fillRect t="-1796" b="-26347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Flowchart: Decision 20">
                <a:extLst>
                  <a:ext uri="{FF2B5EF4-FFF2-40B4-BE49-F238E27FC236}">
                    <a16:creationId xmlns:a16="http://schemas.microsoft.com/office/drawing/2014/main" id="{18100986-BDED-FB6E-44A0-05A1F3CC5263}"/>
                  </a:ext>
                </a:extLst>
              </p:cNvPr>
              <p:cNvSpPr/>
              <p:nvPr/>
            </p:nvSpPr>
            <p:spPr bwMode="auto">
              <a:xfrm>
                <a:off x="7693025" y="3539719"/>
                <a:ext cx="2540000" cy="984618"/>
              </a:xfrm>
              <a:prstGeom prst="flowChartDecision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Is guess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b="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̇"/>
                            <m:ctrlPr>
                              <a:rPr lang="en-US" sz="1600" b="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?</a:t>
                </a:r>
              </a:p>
            </p:txBody>
          </p:sp>
        </mc:Choice>
        <mc:Fallback>
          <p:sp>
            <p:nvSpPr>
              <p:cNvPr id="21" name="Flowchart: Decision 20">
                <a:extLst>
                  <a:ext uri="{FF2B5EF4-FFF2-40B4-BE49-F238E27FC236}">
                    <a16:creationId xmlns:a16="http://schemas.microsoft.com/office/drawing/2014/main" id="{18100986-BDED-FB6E-44A0-05A1F3CC52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3025" y="3539719"/>
                <a:ext cx="2540000" cy="984618"/>
              </a:xfrm>
              <a:prstGeom prst="flowChartDecision">
                <a:avLst/>
              </a:prstGeom>
              <a:blipFill>
                <a:blip r:embed="rId4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1733B2F4-FFA7-F2B2-2871-06BDB1783CD0}"/>
              </a:ext>
            </a:extLst>
          </p:cNvPr>
          <p:cNvSpPr/>
          <p:nvPr/>
        </p:nvSpPr>
        <p:spPr bwMode="auto">
          <a:xfrm>
            <a:off x="8215312" y="5042345"/>
            <a:ext cx="1495425" cy="304800"/>
          </a:xfrm>
          <a:prstGeom prst="flowChartTermina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Converged!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329559-E1A9-3730-D147-C1E4938C2B66}"/>
              </a:ext>
            </a:extLst>
          </p:cNvPr>
          <p:cNvCxnSpPr>
            <a:cxnSpLocks/>
            <a:stCxn id="12" idx="2"/>
            <a:endCxn id="9" idx="0"/>
          </p:cNvCxnSpPr>
          <p:nvPr/>
        </p:nvCxnSpPr>
        <p:spPr bwMode="auto">
          <a:xfrm>
            <a:off x="3607594" y="1718954"/>
            <a:ext cx="0" cy="1598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F7F1C8-023D-9C90-747B-E228546959D4}"/>
              </a:ext>
            </a:extLst>
          </p:cNvPr>
          <p:cNvCxnSpPr>
            <a:stCxn id="9" idx="2"/>
            <a:endCxn id="13" idx="0"/>
          </p:cNvCxnSpPr>
          <p:nvPr/>
        </p:nvCxnSpPr>
        <p:spPr bwMode="auto">
          <a:xfrm flipH="1">
            <a:off x="3607593" y="2250295"/>
            <a:ext cx="1" cy="1762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39B653F-1088-59DD-44B2-9B76447DC96F}"/>
              </a:ext>
            </a:extLst>
          </p:cNvPr>
          <p:cNvCxnSpPr>
            <a:cxnSpLocks/>
            <a:stCxn id="13" idx="2"/>
            <a:endCxn id="8" idx="0"/>
          </p:cNvCxnSpPr>
          <p:nvPr/>
        </p:nvCxnSpPr>
        <p:spPr bwMode="auto">
          <a:xfrm flipH="1">
            <a:off x="3605213" y="3431405"/>
            <a:ext cx="2380" cy="1500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39A92F4-2B47-2541-866B-645F820B32BE}"/>
              </a:ext>
            </a:extLst>
          </p:cNvPr>
          <p:cNvCxnSpPr>
            <a:cxnSpLocks/>
            <a:stCxn id="8" idx="2"/>
            <a:endCxn id="16" idx="0"/>
          </p:cNvCxnSpPr>
          <p:nvPr/>
        </p:nvCxnSpPr>
        <p:spPr bwMode="auto">
          <a:xfrm>
            <a:off x="3605213" y="3933857"/>
            <a:ext cx="2380" cy="1749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0A9CD03-15B6-FB21-204E-D25456AC283F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 bwMode="auto">
          <a:xfrm flipH="1">
            <a:off x="3607591" y="4592839"/>
            <a:ext cx="2" cy="2363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805C9204-3F58-D0E3-0DD8-4678E9C913AF}"/>
              </a:ext>
            </a:extLst>
          </p:cNvPr>
          <p:cNvCxnSpPr>
            <a:cxnSpLocks/>
            <a:stCxn id="18" idx="1"/>
            <a:endCxn id="8" idx="1"/>
          </p:cNvCxnSpPr>
          <p:nvPr/>
        </p:nvCxnSpPr>
        <p:spPr bwMode="auto">
          <a:xfrm rot="10800000" flipH="1">
            <a:off x="1887730" y="3757645"/>
            <a:ext cx="1045970" cy="1783555"/>
          </a:xfrm>
          <a:prstGeom prst="bentConnector3">
            <a:avLst>
              <a:gd name="adj1" fmla="val -70119"/>
            </a:avLst>
          </a:prstGeom>
          <a:solidFill>
            <a:schemeClr val="accent1"/>
          </a:solidFill>
          <a:ln w="19050" cap="flat" cmpd="sng" algn="ctr">
            <a:solidFill>
              <a:srgbClr val="FF460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102EBE32-68FA-56C8-A7EC-96FDE379E346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 bwMode="auto">
          <a:xfrm flipV="1">
            <a:off x="5327451" y="2815833"/>
            <a:ext cx="1476971" cy="2725366"/>
          </a:xfrm>
          <a:prstGeom prst="bentConnector3">
            <a:avLst>
              <a:gd name="adj1" fmla="val 64188"/>
            </a:avLst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C5297A3-4BDE-EE51-6BB9-BE0A76F8DB12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 bwMode="auto">
          <a:xfrm>
            <a:off x="8963024" y="3318281"/>
            <a:ext cx="1" cy="2214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9EF2ACE-3406-5C0B-6939-B8914EC32380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 bwMode="auto">
          <a:xfrm>
            <a:off x="8963025" y="4524337"/>
            <a:ext cx="0" cy="518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1B8F1E6B-4689-6503-F766-31B15C8DF650}"/>
              </a:ext>
            </a:extLst>
          </p:cNvPr>
          <p:cNvCxnSpPr>
            <a:cxnSpLocks/>
            <a:stCxn id="21" idx="3"/>
            <a:endCxn id="9" idx="3"/>
          </p:cNvCxnSpPr>
          <p:nvPr/>
        </p:nvCxnSpPr>
        <p:spPr bwMode="auto">
          <a:xfrm flipH="1" flipV="1">
            <a:off x="4436269" y="2064562"/>
            <a:ext cx="5796756" cy="1967466"/>
          </a:xfrm>
          <a:prstGeom prst="bentConnector3">
            <a:avLst>
              <a:gd name="adj1" fmla="val -23498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AF21018D-C8EE-96A5-CF8C-E7D6A6DD838F}"/>
              </a:ext>
            </a:extLst>
          </p:cNvPr>
          <p:cNvSpPr txBox="1"/>
          <p:nvPr/>
        </p:nvSpPr>
        <p:spPr>
          <a:xfrm rot="19617262">
            <a:off x="18724" y="1986924"/>
            <a:ext cx="1735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n-lt"/>
              </a:rPr>
              <a:t>At t=0, bubble is semi-sphere attached to hole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DEA7FA6-E40E-F658-3FF9-527568864063}"/>
              </a:ext>
            </a:extLst>
          </p:cNvPr>
          <p:cNvSpPr txBox="1"/>
          <p:nvPr/>
        </p:nvSpPr>
        <p:spPr>
          <a:xfrm>
            <a:off x="1201225" y="5541199"/>
            <a:ext cx="654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n-lt"/>
              </a:rPr>
              <a:t>No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EDD55A4-3905-4EF0-D827-521F7D8E2008}"/>
              </a:ext>
            </a:extLst>
          </p:cNvPr>
          <p:cNvSpPr txBox="1"/>
          <p:nvPr/>
        </p:nvSpPr>
        <p:spPr>
          <a:xfrm>
            <a:off x="5495925" y="5534918"/>
            <a:ext cx="654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n-lt"/>
              </a:rPr>
              <a:t>Yes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72FDA0B-84EA-8D3E-9A6B-74F9585A0DD2}"/>
              </a:ext>
            </a:extLst>
          </p:cNvPr>
          <p:cNvSpPr txBox="1"/>
          <p:nvPr/>
        </p:nvSpPr>
        <p:spPr>
          <a:xfrm>
            <a:off x="8387810" y="4609404"/>
            <a:ext cx="654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n-lt"/>
              </a:rPr>
              <a:t>Yes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3DFFDAC-5009-E6FF-1DC7-B6CFCD3C961E}"/>
              </a:ext>
            </a:extLst>
          </p:cNvPr>
          <p:cNvSpPr txBox="1"/>
          <p:nvPr/>
        </p:nvSpPr>
        <p:spPr>
          <a:xfrm>
            <a:off x="10074204" y="3652530"/>
            <a:ext cx="654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n-lt"/>
              </a:rPr>
              <a:t>No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11DFAB9-E14B-4E06-2574-CCBC5D4D89DE}"/>
                  </a:ext>
                </a:extLst>
              </p:cNvPr>
              <p:cNvSpPr txBox="1"/>
              <p:nvPr/>
            </p:nvSpPr>
            <p:spPr>
              <a:xfrm>
                <a:off x="10233025" y="1776067"/>
                <a:ext cx="13986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latin typeface="+mn-lt"/>
                  </a:rPr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𝒊𝒏</m:t>
                        </m:r>
                      </m:sub>
                    </m:sSub>
                  </m:oMath>
                </a14:m>
                <a:endParaRPr lang="en-US" sz="1400">
                  <a:latin typeface="+mn-lt"/>
                </a:endParaRPr>
              </a:p>
            </p:txBody>
          </p:sp>
        </mc:Choice>
        <mc:Fallback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11DFAB9-E14B-4E06-2574-CCBC5D4D8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3025" y="1776067"/>
                <a:ext cx="1398657" cy="307777"/>
              </a:xfrm>
              <a:prstGeom prst="rect">
                <a:avLst/>
              </a:prstGeom>
              <a:blipFill>
                <a:blip r:embed="rId5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0693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85CA-A5C3-8A07-E503-1E4B3FD7A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Convergence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E7137-A25C-3399-32C8-F1DAEE64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128EE-4AA7-F089-2AAD-758AA96E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A graph with blue lines and orange dots&#10;&#10;AI-generated content may be incorrect.">
            <a:extLst>
              <a:ext uri="{FF2B5EF4-FFF2-40B4-BE49-F238E27FC236}">
                <a16:creationId xmlns:a16="http://schemas.microsoft.com/office/drawing/2014/main" id="{983914BE-6809-02CA-1808-C357812B7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406786"/>
            <a:ext cx="5897396" cy="4423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00ED8D-EC55-75E3-C1B7-F2B76B90718B}"/>
              </a:ext>
            </a:extLst>
          </p:cNvPr>
          <p:cNvSpPr txBox="1"/>
          <p:nvPr/>
        </p:nvSpPr>
        <p:spPr>
          <a:xfrm>
            <a:off x="6859421" y="2613392"/>
            <a:ext cx="49974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Convergence is boosted using a multiplier for the difference between guessed and calculated mass flowrate.</a:t>
            </a:r>
          </a:p>
          <a:p>
            <a:endParaRPr lang="en-US">
              <a:latin typeface="+mn-lt"/>
            </a:endParaRPr>
          </a:p>
          <a:p>
            <a:r>
              <a:rPr lang="en-US">
                <a:latin typeface="+mn-lt"/>
              </a:rPr>
              <a:t>Typically takes less than 8 iterations</a:t>
            </a:r>
          </a:p>
        </p:txBody>
      </p:sp>
    </p:spTree>
    <p:extLst>
      <p:ext uri="{BB962C8B-B14F-4D97-AF65-F5344CB8AC3E}">
        <p14:creationId xmlns:p14="http://schemas.microsoft.com/office/powerpoint/2010/main" val="263122341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late">
  <a:themeElements>
    <a:clrScheme name="ZA Company Template NEW">
      <a:dk1>
        <a:srgbClr val="9E9E9E"/>
      </a:dk1>
      <a:lt1>
        <a:srgbClr val="FD5A00"/>
      </a:lt1>
      <a:dk2>
        <a:srgbClr val="FDA100"/>
      </a:dk2>
      <a:lt2>
        <a:srgbClr val="2F47E8"/>
      </a:lt2>
      <a:accent1>
        <a:srgbClr val="4949C7"/>
      </a:accent1>
      <a:accent2>
        <a:srgbClr val="7A7AED"/>
      </a:accent2>
      <a:accent3>
        <a:srgbClr val="000066"/>
      </a:accent3>
      <a:accent4>
        <a:srgbClr val="00006B"/>
      </a:accent4>
      <a:accent5>
        <a:srgbClr val="FFFFFF"/>
      </a:accent5>
      <a:accent6>
        <a:srgbClr val="F5F5F5"/>
      </a:accent6>
      <a:hlink>
        <a:srgbClr val="FDA100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707d41-4ca1-4d5d-b1a0-43cea586e0b1">
      <Terms xmlns="http://schemas.microsoft.com/office/infopath/2007/PartnerControls"/>
    </lcf76f155ced4ddcb4097134ff3c332f>
    <TaxCatchAll xmlns="320a1841-a6da-422b-a1b5-8b35136c01d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EDC71E99A5FA4CAB2B40331815FB44" ma:contentTypeVersion="16" ma:contentTypeDescription="Create a new document." ma:contentTypeScope="" ma:versionID="60870d7e06ff205485122c806c3be769">
  <xsd:schema xmlns:xsd="http://www.w3.org/2001/XMLSchema" xmlns:xs="http://www.w3.org/2001/XMLSchema" xmlns:p="http://schemas.microsoft.com/office/2006/metadata/properties" xmlns:ns2="b3707d41-4ca1-4d5d-b1a0-43cea586e0b1" xmlns:ns3="320a1841-a6da-422b-a1b5-8b35136c01d7" targetNamespace="http://schemas.microsoft.com/office/2006/metadata/properties" ma:root="true" ma:fieldsID="fba2bbd9fde7785b246c816be902f15f" ns2:_="" ns3:_="">
    <xsd:import namespace="b3707d41-4ca1-4d5d-b1a0-43cea586e0b1"/>
    <xsd:import namespace="320a1841-a6da-422b-a1b5-8b35136c01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07d41-4ca1-4d5d-b1a0-43cea586e0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6e7e43a-b786-41d8-b72d-d9fd020a1d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0a1841-a6da-422b-a1b5-8b35136c01d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1a5a73e-e5f9-4a1f-916c-07c2555f16fa}" ma:internalName="TaxCatchAll" ma:showField="CatchAllData" ma:web="320a1841-a6da-422b-a1b5-8b35136c01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75F7E1-25EC-49AD-AD10-E5DBBDD78C4A}">
  <ds:schemaRefs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320a1841-a6da-422b-a1b5-8b35136c01d7"/>
    <ds:schemaRef ds:uri="http://schemas.microsoft.com/office/2006/documentManagement/types"/>
    <ds:schemaRef ds:uri="http://purl.org/dc/elements/1.1/"/>
    <ds:schemaRef ds:uri="b3707d41-4ca1-4d5d-b1a0-43cea586e0b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03BE777-AD5B-4E98-B365-1BE3A3FA73A0}">
  <ds:schemaRefs>
    <ds:schemaRef ds:uri="320a1841-a6da-422b-a1b5-8b35136c01d7"/>
    <ds:schemaRef ds:uri="b3707d41-4ca1-4d5d-b1a0-43cea586e0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1868</Words>
  <Application>Microsoft Office PowerPoint</Application>
  <PresentationFormat>Widescreen</PresentationFormat>
  <Paragraphs>362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ＭＳ Ｐゴシック</vt:lpstr>
      <vt:lpstr>Arial</vt:lpstr>
      <vt:lpstr>Cambria Math</vt:lpstr>
      <vt:lpstr>Raleway</vt:lpstr>
      <vt:lpstr>Raleway Medium</vt:lpstr>
      <vt:lpstr>Roboto</vt:lpstr>
      <vt:lpstr>Roboto Light</vt:lpstr>
      <vt:lpstr>Times</vt:lpstr>
      <vt:lpstr>Blank</vt:lpstr>
      <vt:lpstr>2_Slate</vt:lpstr>
      <vt:lpstr>Modeling of Superheated Bubble Condensation in Subcooled  Liquid for Liquid Hydrogen Boil-Off Gas Management </vt:lpstr>
      <vt:lpstr>Motivation: Zero-Boil-Off Liquid Hydrogen Refueling</vt:lpstr>
      <vt:lpstr>Motivation: Superheated Boil-off Gas Injection in Subcooled LH2</vt:lpstr>
      <vt:lpstr>Methodology and Key Assumption</vt:lpstr>
      <vt:lpstr>Force Balance</vt:lpstr>
      <vt:lpstr>Energy Balance</vt:lpstr>
      <vt:lpstr>Bubble Shape and Mass Balance</vt:lpstr>
      <vt:lpstr>Solver Flowchart</vt:lpstr>
      <vt:lpstr>Sample Convergence</vt:lpstr>
      <vt:lpstr>Sample Result Animation</vt:lpstr>
      <vt:lpstr>Plume Height and Max Flow</vt:lpstr>
      <vt:lpstr>Bubble Frequency and Maximum Diameter</vt:lpstr>
      <vt:lpstr>Plume Height vs Subcool</vt:lpstr>
      <vt:lpstr>Max Flow vs Subcool</vt:lpstr>
      <vt:lpstr>Maximum Bubble Diameter vs Subcool</vt:lpstr>
      <vt:lpstr>Incorporation of BOG capture in system model</vt:lpstr>
      <vt:lpstr>Effects of BOG Injection into Liquid</vt:lpstr>
      <vt:lpstr>Zero-Boil-off Refueling: System Model</vt:lpstr>
      <vt:lpstr>Zero-Boil-off Refueling: System-Level Simulation Results</vt:lpstr>
      <vt:lpstr>Modeling Lessons Learned</vt:lpstr>
      <vt:lpstr>Conclusions</vt:lpstr>
      <vt:lpstr>Thank You    Corresponding author: mahmood.alqefl@zeroavia.com 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Mahmood Alqefl</cp:lastModifiedBy>
  <cp:revision>1</cp:revision>
  <cp:lastPrinted>2001-11-30T21:59:45Z</cp:lastPrinted>
  <dcterms:created xsi:type="dcterms:W3CDTF">2001-11-21T21:59:03Z</dcterms:created>
  <dcterms:modified xsi:type="dcterms:W3CDTF">2025-08-06T10:17:49Z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0x01010043EDC71E99A5FA4CAB2B40331815FB44</vt:lpwstr>
  </property>
  <property fmtid="{D5CDD505-2E9C-101B-9397-08002B2CF9AE}" pid="3" name="MediaServiceImageTags">
    <vt:lpwstr/>
  </property>
  <property fmtid="{D5CDD505-2E9C-101B-9397-08002B2CF9AE}" pid="4" name="MSIP_Label_ae877f8c-ca58-40bb-ad4f-02a260167ca2_Enabled">
    <vt:lpwstr>true</vt:lpwstr>
  </property>
  <property fmtid="{D5CDD505-2E9C-101B-9397-08002B2CF9AE}" pid="5" name="MSIP_Label_ae877f8c-ca58-40bb-ad4f-02a260167ca2_SetDate">
    <vt:lpwstr>2025-08-03T01:13:16Z</vt:lpwstr>
  </property>
  <property fmtid="{D5CDD505-2E9C-101B-9397-08002B2CF9AE}" pid="6" name="MSIP_Label_ae877f8c-ca58-40bb-ad4f-02a260167ca2_Method">
    <vt:lpwstr>Standard</vt:lpwstr>
  </property>
  <property fmtid="{D5CDD505-2E9C-101B-9397-08002B2CF9AE}" pid="7" name="MSIP_Label_ae877f8c-ca58-40bb-ad4f-02a260167ca2_Name">
    <vt:lpwstr>ZA General</vt:lpwstr>
  </property>
  <property fmtid="{D5CDD505-2E9C-101B-9397-08002B2CF9AE}" pid="8" name="MSIP_Label_ae877f8c-ca58-40bb-ad4f-02a260167ca2_SiteId">
    <vt:lpwstr>30af5e0e-3b88-45a7-8af9-044c51008a2b</vt:lpwstr>
  </property>
  <property fmtid="{D5CDD505-2E9C-101B-9397-08002B2CF9AE}" pid="9" name="MSIP_Label_ae877f8c-ca58-40bb-ad4f-02a260167ca2_ActionId">
    <vt:lpwstr>f628c24c-d0e5-436c-a8ca-7137ffda757b</vt:lpwstr>
  </property>
  <property fmtid="{D5CDD505-2E9C-101B-9397-08002B2CF9AE}" pid="10" name="MSIP_Label_ae877f8c-ca58-40bb-ad4f-02a260167ca2_ContentBits">
    <vt:lpwstr>0</vt:lpwstr>
  </property>
  <property fmtid="{D5CDD505-2E9C-101B-9397-08002B2CF9AE}" pid="11" name="MSIP_Label_ae877f8c-ca58-40bb-ad4f-02a260167ca2_Tag">
    <vt:lpwstr>10, 3, 0, 1</vt:lpwstr>
  </property>
</Properties>
</file>