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41"/>
  </p:notesMasterIdLst>
  <p:sldIdLst>
    <p:sldId id="278" r:id="rId3"/>
    <p:sldId id="860" r:id="rId4"/>
    <p:sldId id="854" r:id="rId5"/>
    <p:sldId id="863" r:id="rId6"/>
    <p:sldId id="855" r:id="rId7"/>
    <p:sldId id="866" r:id="rId8"/>
    <p:sldId id="847" r:id="rId9"/>
    <p:sldId id="849" r:id="rId10"/>
    <p:sldId id="852" r:id="rId11"/>
    <p:sldId id="848" r:id="rId12"/>
    <p:sldId id="853" r:id="rId13"/>
    <p:sldId id="856" r:id="rId14"/>
    <p:sldId id="864" r:id="rId15"/>
    <p:sldId id="857" r:id="rId16"/>
    <p:sldId id="859" r:id="rId17"/>
    <p:sldId id="858" r:id="rId18"/>
    <p:sldId id="861" r:id="rId19"/>
    <p:sldId id="884" r:id="rId20"/>
    <p:sldId id="865" r:id="rId21"/>
    <p:sldId id="867" r:id="rId22"/>
    <p:sldId id="868" r:id="rId23"/>
    <p:sldId id="869" r:id="rId24"/>
    <p:sldId id="870" r:id="rId25"/>
    <p:sldId id="871" r:id="rId26"/>
    <p:sldId id="872" r:id="rId27"/>
    <p:sldId id="873" r:id="rId28"/>
    <p:sldId id="875" r:id="rId29"/>
    <p:sldId id="879" r:id="rId30"/>
    <p:sldId id="880" r:id="rId31"/>
    <p:sldId id="881" r:id="rId32"/>
    <p:sldId id="882" r:id="rId33"/>
    <p:sldId id="883" r:id="rId34"/>
    <p:sldId id="850" r:id="rId35"/>
    <p:sldId id="874" r:id="rId36"/>
    <p:sldId id="876" r:id="rId37"/>
    <p:sldId id="877" r:id="rId38"/>
    <p:sldId id="878" r:id="rId39"/>
    <p:sldId id="88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B8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82" y="4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C829D-0786-4291-AE48-09D6CA00E5BF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F55AD-0D55-41DA-964E-82A307B3D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9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556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13401D-7A41-4710-97B0-05C9D2CF1C69}" type="slidenum"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-128"/>
                <a:cs typeface="+mn-cs"/>
              </a:rPr>
              <a:pPr marL="0" marR="0" lvl="0" indent="0" algn="r" defTabSz="9556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7922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BF7DE-08D1-8008-B6D5-323759EB8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C390E09C-7FD8-6C99-894D-D493CE362C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556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13401D-7A41-4710-97B0-05C9D2CF1C69}" type="slidenum"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-128"/>
                <a:cs typeface="+mn-cs"/>
              </a:rPr>
              <a:pPr marL="0" marR="0" lvl="0" indent="0" algn="r" defTabSz="9556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67192170-11DF-1C80-C7C6-47FFA80FE4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F85F9FD-F14C-4124-C06B-B9B096F073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0437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D382-779E-4D75-B088-CFD3211027D9}" type="datetime1">
              <a:rPr lang="en-US" smtClean="0"/>
              <a:t>7/25/2025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5D80-8541-4508-80FC-4365D858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14400"/>
            <a:ext cx="4011084" cy="5207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14400"/>
            <a:ext cx="6815667" cy="52117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0803C-64EA-4536-A101-47E17B86F6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FB25FD5-3767-7224-BCE7-AD65822549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708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14399"/>
            <a:ext cx="73152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CA9B2-5165-4ADC-9763-7293ADD3F29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DE3015-D9A1-BD07-2F15-45C6981979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2573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888D-E943-46B9-88AB-942B7C0F0867}" type="datetime1">
              <a:rPr lang="en-US" smtClean="0"/>
              <a:t>7/25/2025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5D80-8541-4508-80FC-4365D858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15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764CC28-7C81-4F68-BC75-A20671960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0658E1A-83A6-4D43-8BAC-8CC650DFB1F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134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latin typeface="Arial"/>
              <a:ea typeface="ＭＳ Ｐゴシック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42015-0FC7-4B0E-8D2B-76EADF48D9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6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latin typeface="Arial"/>
              <a:ea typeface="ＭＳ Ｐゴシック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E8C48-CEA1-40D7-918C-CBF5F81BA8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6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53848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3848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9CED-6919-4E7D-A690-AD3E6D16DA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56BF8-FFF3-4911-B918-FF080B8BD18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9912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11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8962"/>
            <a:ext cx="5386917" cy="41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92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8962"/>
            <a:ext cx="5389033" cy="41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BF8B5-A29F-4527-8EF2-13DD397BE6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2D923EA-ABD6-D9E1-0232-9D3269B7E9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3836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FA3E2-4CB8-43B1-9AF4-23FEB8A0CB9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21A504-53A7-23C9-529A-B3C0862B2F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787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4FCD2-9C05-4241-882C-3D134303B4E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0190D3-EFDF-0F6E-3929-98722B9A9A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483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876F-E2E8-42C3-90AF-48983B7F2367}" type="datetime1">
              <a:rPr lang="en-US" smtClean="0"/>
              <a:t>7/25/2025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5D80-8541-4508-80FC-4365D8588B8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c" descr="United Launch Alliance (ULA) Proprietary Information &#10; "/>
          <p:cNvSpPr txBox="1"/>
          <p:nvPr/>
        </p:nvSpPr>
        <p:spPr>
          <a:xfrm>
            <a:off x="0" y="6423660"/>
            <a:ext cx="12192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00" b="0" i="0" u="non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ext Box 28">
            <a:extLst>
              <a:ext uri="{FF2B5EF4-FFF2-40B4-BE49-F238E27FC236}">
                <a16:creationId xmlns:a16="http://schemas.microsoft.com/office/drawing/2014/main" id="{7DA2D7A4-B1D2-1C38-EB86-52D1299B9E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9163" y="685800"/>
            <a:ext cx="1039368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2B2B8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  <a:tabLst>
                <a:tab pos="4459288" algn="ctr"/>
              </a:tabLst>
              <a:defRPr/>
            </a:pPr>
            <a:endParaRPr lang="en-US" sz="2800">
              <a:solidFill>
                <a:schemeClr val="bg1"/>
              </a:solidFill>
              <a:latin typeface="Arial" charset="0"/>
              <a:ea typeface="+mn-ea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B11BDAA-8F87-E068-1581-A15D01C1D1A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50930" y="0"/>
            <a:ext cx="914400" cy="914400"/>
          </a:xfrm>
          <a:prstGeom prst="rect">
            <a:avLst/>
          </a:prstGeom>
        </p:spPr>
      </p:pic>
      <p:pic>
        <p:nvPicPr>
          <p:cNvPr id="8" name="Picture 7" descr="Logo&#10;&#10;AI-generated content may be incorrect.">
            <a:extLst>
              <a:ext uri="{FF2B5EF4-FFF2-40B4-BE49-F238E27FC236}">
                <a16:creationId xmlns:a16="http://schemas.microsoft.com/office/drawing/2014/main" id="{6796F4C9-AC21-0BF8-A7CF-5D177DA9D80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55" y="37024"/>
            <a:ext cx="858065" cy="75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5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90500"/>
            <a:ext cx="1097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52" name="Text Box 28"/>
          <p:cNvSpPr txBox="1">
            <a:spLocks noChangeArrowheads="1"/>
          </p:cNvSpPr>
          <p:nvPr userDrawn="1"/>
        </p:nvSpPr>
        <p:spPr bwMode="auto">
          <a:xfrm>
            <a:off x="899163" y="685800"/>
            <a:ext cx="1039368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  <a:tabLst>
                <a:tab pos="4459288" algn="ctr"/>
              </a:tabLst>
              <a:defRPr/>
            </a:pPr>
            <a:endParaRPr lang="en-US" sz="2800">
              <a:solidFill>
                <a:schemeClr val="bg1"/>
              </a:solidFill>
              <a:latin typeface="Arial" charset="0"/>
              <a:ea typeface="+mn-ea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10972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Arial" charset="0"/>
                <a:ea typeface="+mn-ea"/>
              </a:rPr>
              <a:t>	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400800"/>
            <a:ext cx="487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333399"/>
                </a:solidFill>
                <a:latin typeface="Arial" pitchFamily="34" charset="0"/>
              </a:defRPr>
            </a:lvl1pPr>
          </a:lstStyle>
          <a:p>
            <a:endParaRPr lang="en-US">
              <a:latin typeface="Arial"/>
              <a:ea typeface="ＭＳ Ｐゴシック"/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4008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333399"/>
                </a:solidFill>
                <a:latin typeface="Arial" pitchFamily="34" charset="0"/>
              </a:defRPr>
            </a:lvl1pPr>
          </a:lstStyle>
          <a:p>
            <a:fld id="{A937B6BC-EA0C-470E-B991-7E852790E29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B6B5A49-D4D6-2B87-693D-2F74F7E52D6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50930" y="0"/>
            <a:ext cx="914400" cy="914400"/>
          </a:xfrm>
          <a:prstGeom prst="rect">
            <a:avLst/>
          </a:prstGeom>
        </p:spPr>
      </p:pic>
      <p:pic>
        <p:nvPicPr>
          <p:cNvPr id="5" name="Picture 4" descr="Logo&#10;&#10;AI-generated content may be incorrect.">
            <a:extLst>
              <a:ext uri="{FF2B5EF4-FFF2-40B4-BE49-F238E27FC236}">
                <a16:creationId xmlns:a16="http://schemas.microsoft.com/office/drawing/2014/main" id="{3B79BF85-79B4-B2F6-E39F-842F59488EA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55" y="37024"/>
            <a:ext cx="858065" cy="75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3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ＭＳ Ｐゴシック" charset="0"/>
          <a:cs typeface="+mn-cs"/>
        </a:defRPr>
      </a:lvl1pPr>
      <a:lvl2pPr marL="742950" marR="0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tabLst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0.png"/><Relationship Id="rId7" Type="http://schemas.openxmlformats.org/officeDocument/2006/relationships/image" Target="../media/image58.png"/><Relationship Id="rId12" Type="http://schemas.openxmlformats.org/officeDocument/2006/relationships/image" Target="../media/image62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60.png"/><Relationship Id="rId5" Type="http://schemas.openxmlformats.org/officeDocument/2006/relationships/image" Target="../media/image74.png"/><Relationship Id="rId10" Type="http://schemas.openxmlformats.org/officeDocument/2006/relationships/image" Target="../media/image82.png"/><Relationship Id="rId4" Type="http://schemas.openxmlformats.org/officeDocument/2006/relationships/image" Target="../media/image550.png"/><Relationship Id="rId9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11" Type="http://schemas.openxmlformats.org/officeDocument/2006/relationships/image" Target="../media/image73.png"/><Relationship Id="rId5" Type="http://schemas.openxmlformats.org/officeDocument/2006/relationships/image" Target="../media/image66.png"/><Relationship Id="rId10" Type="http://schemas.openxmlformats.org/officeDocument/2006/relationships/image" Target="../media/image72.png"/><Relationship Id="rId4" Type="http://schemas.openxmlformats.org/officeDocument/2006/relationships/image" Target="../media/image65.png"/><Relationship Id="rId9" Type="http://schemas.openxmlformats.org/officeDocument/2006/relationships/image" Target="../media/image71.png"/><Relationship Id="rId14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05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8.png"/><Relationship Id="rId17" Type="http://schemas.openxmlformats.org/officeDocument/2006/relationships/image" Target="../media/image109.png"/><Relationship Id="rId2" Type="http://schemas.openxmlformats.org/officeDocument/2006/relationships/image" Target="../media/image84.png"/><Relationship Id="rId16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11" Type="http://schemas.openxmlformats.org/officeDocument/2006/relationships/image" Target="../media/image97.png"/><Relationship Id="rId5" Type="http://schemas.openxmlformats.org/officeDocument/2006/relationships/image" Target="../media/image87.png"/><Relationship Id="rId15" Type="http://schemas.openxmlformats.org/officeDocument/2006/relationships/image" Target="../media/image107.png"/><Relationship Id="rId10" Type="http://schemas.openxmlformats.org/officeDocument/2006/relationships/image" Target="../media/image96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10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" Type="http://schemas.openxmlformats.org/officeDocument/2006/relationships/image" Target="../media/image118.png"/><Relationship Id="rId16" Type="http://schemas.openxmlformats.org/officeDocument/2006/relationships/image" Target="../media/image1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5" Type="http://schemas.openxmlformats.org/officeDocument/2006/relationships/image" Target="../media/image131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2.jpeg"/><Relationship Id="rId5" Type="http://schemas.openxmlformats.org/officeDocument/2006/relationships/image" Target="../media/image131.jpeg"/><Relationship Id="rId4" Type="http://schemas.openxmlformats.org/officeDocument/2006/relationships/image" Target="../media/image1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26.png"/><Relationship Id="rId7" Type="http://schemas.openxmlformats.org/officeDocument/2006/relationships/image" Target="../media/image132.png"/><Relationship Id="rId12" Type="http://schemas.openxmlformats.org/officeDocument/2006/relationships/image" Target="../media/image146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1.png"/><Relationship Id="rId11" Type="http://schemas.openxmlformats.org/officeDocument/2006/relationships/image" Target="../media/image145.png"/><Relationship Id="rId5" Type="http://schemas.openxmlformats.org/officeDocument/2006/relationships/image" Target="../media/image140.png"/><Relationship Id="rId10" Type="http://schemas.openxmlformats.org/officeDocument/2006/relationships/image" Target="../media/image144.png"/><Relationship Id="rId4" Type="http://schemas.openxmlformats.org/officeDocument/2006/relationships/image" Target="../media/image125.png"/><Relationship Id="rId9" Type="http://schemas.openxmlformats.org/officeDocument/2006/relationships/image" Target="../media/image14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26" Type="http://schemas.openxmlformats.org/officeDocument/2006/relationships/image" Target="../media/image1410.png"/><Relationship Id="rId39" Type="http://schemas.openxmlformats.org/officeDocument/2006/relationships/image" Target="../media/image101.png"/><Relationship Id="rId21" Type="http://schemas.openxmlformats.org/officeDocument/2006/relationships/image" Target="../media/image13.png"/><Relationship Id="rId34" Type="http://schemas.openxmlformats.org/officeDocument/2006/relationships/image" Target="../media/image61.png"/><Relationship Id="rId42" Type="http://schemas.openxmlformats.org/officeDocument/2006/relationships/image" Target="../media/image104.png"/><Relationship Id="rId47" Type="http://schemas.openxmlformats.org/officeDocument/2006/relationships/image" Target="../media/image21.png"/><Relationship Id="rId50" Type="http://schemas.openxmlformats.org/officeDocument/2006/relationships/image" Target="../media/image230.png"/><Relationship Id="rId16" Type="http://schemas.openxmlformats.org/officeDocument/2006/relationships/image" Target="../media/image78.png"/><Relationship Id="rId20" Type="http://schemas.openxmlformats.org/officeDocument/2006/relationships/image" Target="../media/image910.png"/><Relationship Id="rId41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.png"/><Relationship Id="rId24" Type="http://schemas.openxmlformats.org/officeDocument/2006/relationships/image" Target="../media/image14.png"/><Relationship Id="rId32" Type="http://schemas.openxmlformats.org/officeDocument/2006/relationships/image" Target="../media/image94.png"/><Relationship Id="rId37" Type="http://schemas.openxmlformats.org/officeDocument/2006/relationships/image" Target="../media/image99.png"/><Relationship Id="rId40" Type="http://schemas.openxmlformats.org/officeDocument/2006/relationships/image" Target="../media/image102.png"/><Relationship Id="rId45" Type="http://schemas.openxmlformats.org/officeDocument/2006/relationships/image" Target="../media/image19.png"/><Relationship Id="rId23" Type="http://schemas.openxmlformats.org/officeDocument/2006/relationships/image" Target="../media/image1110.png"/><Relationship Id="rId28" Type="http://schemas.openxmlformats.org/officeDocument/2006/relationships/image" Target="../media/image16.png"/><Relationship Id="rId49" Type="http://schemas.openxmlformats.org/officeDocument/2006/relationships/image" Target="../media/image23.png"/><Relationship Id="rId10" Type="http://schemas.openxmlformats.org/officeDocument/2006/relationships/image" Target="../media/image310.png"/><Relationship Id="rId19" Type="http://schemas.openxmlformats.org/officeDocument/2006/relationships/image" Target="../media/image810.png"/><Relationship Id="rId31" Type="http://schemas.openxmlformats.org/officeDocument/2006/relationships/image" Target="../media/image93.png"/><Relationship Id="rId44" Type="http://schemas.openxmlformats.org/officeDocument/2006/relationships/image" Target="../media/image18.png"/><Relationship Id="rId52" Type="http://schemas.openxmlformats.org/officeDocument/2006/relationships/image" Target="../media/image25.png"/><Relationship Id="rId9" Type="http://schemas.openxmlformats.org/officeDocument/2006/relationships/image" Target="../media/image2.png"/><Relationship Id="rId14" Type="http://schemas.openxmlformats.org/officeDocument/2006/relationships/image" Target="../media/image610.png"/><Relationship Id="rId22" Type="http://schemas.openxmlformats.org/officeDocument/2006/relationships/image" Target="../media/image1010.png"/><Relationship Id="rId27" Type="http://schemas.openxmlformats.org/officeDocument/2006/relationships/image" Target="../media/image15.png"/><Relationship Id="rId30" Type="http://schemas.openxmlformats.org/officeDocument/2006/relationships/image" Target="../media/image92.png"/><Relationship Id="rId43" Type="http://schemas.openxmlformats.org/officeDocument/2006/relationships/image" Target="../media/image17.png"/><Relationship Id="rId48" Type="http://schemas.openxmlformats.org/officeDocument/2006/relationships/image" Target="../media/image22.png"/><Relationship Id="rId8" Type="http://schemas.openxmlformats.org/officeDocument/2006/relationships/image" Target="../media/image70.png"/><Relationship Id="rId51" Type="http://schemas.openxmlformats.org/officeDocument/2006/relationships/image" Target="../media/image24.png"/><Relationship Id="rId12" Type="http://schemas.openxmlformats.org/officeDocument/2006/relationships/image" Target="../media/image510.png"/><Relationship Id="rId17" Type="http://schemas.openxmlformats.org/officeDocument/2006/relationships/image" Target="../media/image710.png"/><Relationship Id="rId25" Type="http://schemas.openxmlformats.org/officeDocument/2006/relationships/image" Target="../media/image137.png"/><Relationship Id="rId33" Type="http://schemas.openxmlformats.org/officeDocument/2006/relationships/image" Target="../media/image95.png"/><Relationship Id="rId38" Type="http://schemas.openxmlformats.org/officeDocument/2006/relationships/image" Target="../media/image100.png"/><Relationship Id="rId46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>
            <a:extLst>
              <a:ext uri="{FF2B5EF4-FFF2-40B4-BE49-F238E27FC236}">
                <a16:creationId xmlns:a16="http://schemas.microsoft.com/office/drawing/2014/main" id="{77FB7A43-19F9-69F8-EAE7-F9492C4DD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606" y="3659232"/>
            <a:ext cx="50715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Mark Wollen, 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BA37E1-8474-56AD-C62B-52A0E0B0D3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90525" y="3091228"/>
            <a:ext cx="5635871" cy="3757247"/>
          </a:xfrm>
          <a:prstGeom prst="rect">
            <a:avLst/>
          </a:prstGeom>
        </p:spPr>
      </p:pic>
      <p:sp>
        <p:nvSpPr>
          <p:cNvPr id="1331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54879" y="1587032"/>
            <a:ext cx="10282242" cy="946618"/>
          </a:xfrm>
        </p:spPr>
        <p:txBody>
          <a:bodyPr/>
          <a:lstStyle/>
          <a:p>
            <a:r>
              <a:rPr lang="en-US" dirty="0"/>
              <a:t>Modeling Complex Cryogenic Tank Thermodynamics with Simple Spreadsheet Tools</a:t>
            </a:r>
          </a:p>
        </p:txBody>
      </p:sp>
      <p:sp>
        <p:nvSpPr>
          <p:cNvPr id="13315" name="Rectangle 11"/>
          <p:cNvSpPr>
            <a:spLocks noChangeArrowheads="1"/>
          </p:cNvSpPr>
          <p:nvPr/>
        </p:nvSpPr>
        <p:spPr bwMode="auto">
          <a:xfrm>
            <a:off x="6165606" y="4876800"/>
            <a:ext cx="5071515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Thermal &amp; Fluids Analysis Workshop 2025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NASA Ames Research Center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San Jose, CA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August 4-7, 2025</a:t>
            </a:r>
          </a:p>
        </p:txBody>
      </p:sp>
      <p:sp>
        <p:nvSpPr>
          <p:cNvPr id="6" name="Text Box 36">
            <a:extLst>
              <a:ext uri="{FF2B5EF4-FFF2-40B4-BE49-F238E27FC236}">
                <a16:creationId xmlns:a16="http://schemas.microsoft.com/office/drawing/2014/main" id="{F917E5F1-6E57-4C5E-B693-B8880278A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"/>
            <a:ext cx="12192000" cy="914399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59288" algn="ctr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TFAWS 2025 Cryogenics Technical Session</a:t>
            </a:r>
          </a:p>
        </p:txBody>
      </p:sp>
      <p:pic>
        <p:nvPicPr>
          <p:cNvPr id="11" name="Content Placeholder 6" descr="Shape&#10;&#10;AI-generated content may be incorrect.">
            <a:extLst>
              <a:ext uri="{FF2B5EF4-FFF2-40B4-BE49-F238E27FC236}">
                <a16:creationId xmlns:a16="http://schemas.microsoft.com/office/drawing/2014/main" id="{E0026DCD-8906-80DD-1DC9-E0B880CC602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237121" y="-42861"/>
            <a:ext cx="1002504" cy="100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F1F5381-7E05-B219-4531-289394C2D351}"/>
              </a:ext>
            </a:extLst>
          </p:cNvPr>
          <p:cNvGrpSpPr/>
          <p:nvPr/>
        </p:nvGrpSpPr>
        <p:grpSpPr>
          <a:xfrm>
            <a:off x="1406771" y="3396475"/>
            <a:ext cx="3601072" cy="2811000"/>
            <a:chOff x="979611" y="2683114"/>
            <a:chExt cx="3601072" cy="2811000"/>
          </a:xfrm>
        </p:grpSpPr>
        <p:pic>
          <p:nvPicPr>
            <p:cNvPr id="4" name="Picture 3" descr="Shape&#10;&#10;AI-generated content may be incorrect.">
              <a:extLst>
                <a:ext uri="{FF2B5EF4-FFF2-40B4-BE49-F238E27FC236}">
                  <a16:creationId xmlns:a16="http://schemas.microsoft.com/office/drawing/2014/main" id="{8CDC08DD-0247-664B-6EFF-F0F1DE2F2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59582" y="2683114"/>
              <a:ext cx="1841130" cy="1544495"/>
            </a:xfrm>
            <a:prstGeom prst="rect">
              <a:avLst/>
            </a:prstGeom>
          </p:spPr>
        </p:pic>
        <p:pic>
          <p:nvPicPr>
            <p:cNvPr id="7" name="Picture 6" descr="Shape&#10;&#10;AI-generated content may be incorrect.">
              <a:extLst>
                <a:ext uri="{FF2B5EF4-FFF2-40B4-BE49-F238E27FC236}">
                  <a16:creationId xmlns:a16="http://schemas.microsoft.com/office/drawing/2014/main" id="{BAC284A6-DC86-CB59-C8EA-01002B0E47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9611" y="4269228"/>
              <a:ext cx="3601072" cy="1224886"/>
            </a:xfrm>
            <a:prstGeom prst="rect">
              <a:avLst/>
            </a:prstGeom>
          </p:spPr>
        </p:pic>
      </p:grpSp>
      <p:sp>
        <p:nvSpPr>
          <p:cNvPr id="5" name="Rectangle 10">
            <a:extLst>
              <a:ext uri="{FF2B5EF4-FFF2-40B4-BE49-F238E27FC236}">
                <a16:creationId xmlns:a16="http://schemas.microsoft.com/office/drawing/2014/main" id="{7E2B141E-EF3B-F115-F2DA-B8DD0C507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572" y="2647950"/>
            <a:ext cx="8324854" cy="39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Presented by: Mark A Wollen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3AFAAE-22B0-1254-014B-7F6B0F3DC0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3845" y="3617613"/>
            <a:ext cx="1076211" cy="4043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B3301CB-C8C0-CA07-CFA6-FC9F4B240D1C}"/>
              </a:ext>
            </a:extLst>
          </p:cNvPr>
          <p:cNvSpPr txBox="1"/>
          <p:nvPr/>
        </p:nvSpPr>
        <p:spPr>
          <a:xfrm>
            <a:off x="9422018" y="5923240"/>
            <a:ext cx="223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Cryo1-03 Wed 11:10</a:t>
            </a:r>
          </a:p>
          <a:p>
            <a:r>
              <a:rPr lang="en-US" sz="1200" dirty="0"/>
              <a:t>&amp; Course session Mon 3:30</a:t>
            </a: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CE3BF002-19FA-265E-E829-352CA1281681}"/>
              </a:ext>
            </a:extLst>
          </p:cNvPr>
          <p:cNvSpPr/>
          <p:nvPr/>
        </p:nvSpPr>
        <p:spPr>
          <a:xfrm>
            <a:off x="11786716" y="1188280"/>
            <a:ext cx="281354" cy="28321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85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60CA8-27B7-2078-D0AC-6208FEC64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A22A63A-96FB-D0A4-B1CC-D17338A7602E}"/>
              </a:ext>
            </a:extLst>
          </p:cNvPr>
          <p:cNvSpPr txBox="1"/>
          <p:nvPr/>
        </p:nvSpPr>
        <p:spPr>
          <a:xfrm>
            <a:off x="995102" y="124605"/>
            <a:ext cx="1027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and energy Balance Relationships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9">
                <a:extLst>
                  <a:ext uri="{FF2B5EF4-FFF2-40B4-BE49-F238E27FC236}">
                    <a16:creationId xmlns:a16="http://schemas.microsoft.com/office/drawing/2014/main" id="{35D15A1E-F713-2DE7-BE45-BC63EF8C7F4B}"/>
                  </a:ext>
                </a:extLst>
              </p:cNvPr>
              <p:cNvSpPr txBox="1"/>
              <p:nvPr/>
            </p:nvSpPr>
            <p:spPr>
              <a:xfrm>
                <a:off x="3806171" y="1498590"/>
                <a:ext cx="6694525" cy="28321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𝑙𝑖𝑞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𝑙𝑖𝑞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𝑙𝑖𝑞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𝑢𝑙𝑙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𝑙𝑖𝑞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𝑎𝑝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𝑏𝑢𝑏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𝑏𝑜𝑖𝑙𝑖𝑛𝑔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9">
                <a:extLst>
                  <a:ext uri="{FF2B5EF4-FFF2-40B4-BE49-F238E27FC236}">
                    <a16:creationId xmlns:a16="http://schemas.microsoft.com/office/drawing/2014/main" id="{35D15A1E-F713-2DE7-BE45-BC63EF8C7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171" y="1498590"/>
                <a:ext cx="6694525" cy="283219"/>
              </a:xfrm>
              <a:prstGeom prst="rect">
                <a:avLst/>
              </a:prstGeom>
              <a:blipFill>
                <a:blip r:embed="rId2"/>
                <a:stretch>
                  <a:fillRect l="-18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FCE72D45-7103-5A95-76D2-F287164A24C8}"/>
                  </a:ext>
                </a:extLst>
              </p:cNvPr>
              <p:cNvSpPr txBox="1"/>
              <p:nvPr/>
            </p:nvSpPr>
            <p:spPr>
              <a:xfrm>
                <a:off x="3807165" y="1935291"/>
                <a:ext cx="5336782" cy="28321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𝑔𝑎𝑠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𝑔𝑎𝑠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𝑔𝑎𝑠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𝑝𝑟𝑒𝑠𝑠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𝑔𝑎𝑠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𝑣𝑒𝑛𝑡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𝑔𝑎𝑠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𝑏𝑢𝑏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FCE72D45-7103-5A95-76D2-F287164A2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165" y="1935291"/>
                <a:ext cx="5336782" cy="283219"/>
              </a:xfrm>
              <a:prstGeom prst="rect">
                <a:avLst/>
              </a:prstGeom>
              <a:blipFill>
                <a:blip r:embed="rId3"/>
                <a:stretch>
                  <a:fillRect l="-457" r="-114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F01CD06B-A13B-E839-5F04-EA4498B6311E}"/>
                  </a:ext>
                </a:extLst>
              </p:cNvPr>
              <p:cNvSpPr txBox="1"/>
              <p:nvPr/>
            </p:nvSpPr>
            <p:spPr>
              <a:xfrm>
                <a:off x="3763107" y="2351371"/>
                <a:ext cx="7318798" cy="28321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𝑣𝑎𝑝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𝑣𝑎𝑝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𝑣𝑎𝑝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𝑝𝑟𝑒𝑠𝑠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𝑣𝑎𝑝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𝑣𝑒𝑛𝑡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𝑣𝑎𝑝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𝑏𝑢𝑏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𝑢𝑙𝑙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𝑙𝑖𝑞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𝑏𝑜𝑖𝑙𝑖𝑛𝑔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F01CD06B-A13B-E839-5F04-EA4498B63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107" y="2351371"/>
                <a:ext cx="7318798" cy="283219"/>
              </a:xfrm>
              <a:prstGeom prst="rect">
                <a:avLst/>
              </a:prstGeom>
              <a:blipFill>
                <a:blip r:embed="rId4"/>
                <a:stretch>
                  <a:fillRect l="-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DD7BD2-52A5-7BAB-A203-16A9AFAD7434}"/>
                  </a:ext>
                </a:extLst>
              </p:cNvPr>
              <p:cNvSpPr txBox="1"/>
              <p:nvPr/>
            </p:nvSpPr>
            <p:spPr>
              <a:xfrm>
                <a:off x="1624816" y="3888221"/>
                <a:ext cx="8609152" cy="28321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𝑙𝑖𝑞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𝑙𝑖𝑞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𝑙𝑖𝑞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𝑢𝑙𝑙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𝑙𝑖𝑞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𝑙𝑖𝑞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𝑤𝑎𝑙𝑙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𝑙𝑖𝑞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𝑢𝑙𝑙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𝑙𝑖𝑞</m:t>
                              </m:r>
                            </m:sub>
                          </m:sSub>
                          <m: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𝑏𝑜𝑖𝑙𝑖𝑛𝑔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DD7BD2-52A5-7BAB-A203-16A9AFAD7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816" y="3888221"/>
                <a:ext cx="8609152" cy="283219"/>
              </a:xfrm>
              <a:prstGeom prst="rect">
                <a:avLst/>
              </a:prstGeom>
              <a:blipFill>
                <a:blip r:embed="rId5"/>
                <a:stretch>
                  <a:fillRect l="-71" t="-10870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338630B-0351-6CEA-3D1A-E12B932DEA07}"/>
                  </a:ext>
                </a:extLst>
              </p:cNvPr>
              <p:cNvSpPr txBox="1"/>
              <p:nvPr/>
            </p:nvSpPr>
            <p:spPr>
              <a:xfrm>
                <a:off x="1624816" y="4371202"/>
                <a:ext cx="9732215" cy="24782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𝑔𝑎𝑠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𝑝𝑟𝑒𝑠𝑠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𝑣𝑎𝑝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𝑝𝑟𝑒𝑠𝑠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𝑔𝑎𝑠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𝑏𝑢𝑏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𝑣𝑎𝑝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𝑏𝑢𝑏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𝑢𝑙𝑙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𝑙𝑖𝑞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𝑢𝑙𝑙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𝑤𝑎𝑙𝑙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𝑢𝑙𝑙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𝑢𝑙𝑙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𝑙𝑖𝑞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𝑏𝑜𝑖𝑙𝑖𝑛𝑔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338630B-0351-6CEA-3D1A-E12B932DE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816" y="4371202"/>
                <a:ext cx="9732215" cy="247825"/>
              </a:xfrm>
              <a:prstGeom prst="rect">
                <a:avLst/>
              </a:prstGeom>
              <a:blipFill>
                <a:blip r:embed="rId6"/>
                <a:stretch>
                  <a:fillRect t="-2439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B494055F-909A-EB31-B02E-5BE8EE7324CF}"/>
              </a:ext>
            </a:extLst>
          </p:cNvPr>
          <p:cNvSpPr txBox="1"/>
          <p:nvPr/>
        </p:nvSpPr>
        <p:spPr>
          <a:xfrm>
            <a:off x="311362" y="1003614"/>
            <a:ext cx="5028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Iterative mass balance relationships (5):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5CA31B-FC00-9916-8014-7D5770616F5C}"/>
              </a:ext>
            </a:extLst>
          </p:cNvPr>
          <p:cNvSpPr txBox="1"/>
          <p:nvPr/>
        </p:nvSpPr>
        <p:spPr>
          <a:xfrm>
            <a:off x="311362" y="3322532"/>
            <a:ext cx="474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Iterative energy balance relationships (4):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6BBFB7-F786-07E2-8206-BF800E7B0D4B}"/>
              </a:ext>
            </a:extLst>
          </p:cNvPr>
          <p:cNvSpPr txBox="1"/>
          <p:nvPr/>
        </p:nvSpPr>
        <p:spPr>
          <a:xfrm>
            <a:off x="729325" y="1481370"/>
            <a:ext cx="136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Liquid: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E078F9-E228-32E7-ECB7-895BD25F3B06}"/>
              </a:ext>
            </a:extLst>
          </p:cNvPr>
          <p:cNvSpPr txBox="1"/>
          <p:nvPr/>
        </p:nvSpPr>
        <p:spPr>
          <a:xfrm>
            <a:off x="730320" y="1886087"/>
            <a:ext cx="3312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Ullage (non-condensable gas):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6EBBEE-9BE4-7821-798F-ED78FFC9A3B7}"/>
              </a:ext>
            </a:extLst>
          </p:cNvPr>
          <p:cNvSpPr txBox="1"/>
          <p:nvPr/>
        </p:nvSpPr>
        <p:spPr>
          <a:xfrm>
            <a:off x="726715" y="2332105"/>
            <a:ext cx="3312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Ullage (condensable vapor):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E33AD7-E25F-F470-E24C-54B49CCF6EA3}"/>
              </a:ext>
            </a:extLst>
          </p:cNvPr>
          <p:cNvSpPr txBox="1"/>
          <p:nvPr/>
        </p:nvSpPr>
        <p:spPr>
          <a:xfrm>
            <a:off x="715052" y="3863841"/>
            <a:ext cx="85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Liquid: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48B842-E662-F5BA-4101-0401E9B38807}"/>
              </a:ext>
            </a:extLst>
          </p:cNvPr>
          <p:cNvSpPr txBox="1"/>
          <p:nvPr/>
        </p:nvSpPr>
        <p:spPr>
          <a:xfrm>
            <a:off x="715052" y="4318483"/>
            <a:ext cx="85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Ullage: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D21805-4B13-75BA-834C-9DC781C6FD55}"/>
                  </a:ext>
                </a:extLst>
              </p:cNvPr>
              <p:cNvSpPr txBox="1"/>
              <p:nvPr/>
            </p:nvSpPr>
            <p:spPr>
              <a:xfrm>
                <a:off x="2926278" y="4888725"/>
                <a:ext cx="7550785" cy="28219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𝑙𝑖𝑞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−∆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𝑒𝑛𝑣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𝑙𝑖𝑞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𝑤𝑎𝑙𝑙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𝑢𝑙𝑙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𝑤𝑎𝑙𝑙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𝑙𝑖𝑞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𝑤𝑎𝑙𝑙</m:t>
                              </m:r>
                            </m:sub>
                          </m:sSub>
                          <m: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𝑙𝑖𝑞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𝑤𝑎𝑙𝑙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𝑙𝑖𝑞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D21805-4B13-75BA-834C-9DC781C6F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278" y="4888725"/>
                <a:ext cx="7550785" cy="282193"/>
              </a:xfrm>
              <a:prstGeom prst="rect">
                <a:avLst/>
              </a:prstGeom>
              <a:blipFill>
                <a:blip r:embed="rId7"/>
                <a:stretch>
                  <a:fillRect l="-81" t="-10870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60EBE9-0127-A612-E183-9F7804C16FF3}"/>
                  </a:ext>
                </a:extLst>
              </p:cNvPr>
              <p:cNvSpPr txBox="1"/>
              <p:nvPr/>
            </p:nvSpPr>
            <p:spPr>
              <a:xfrm>
                <a:off x="2926278" y="5276158"/>
                <a:ext cx="7593745" cy="28219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𝑒𝑛𝑣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𝑢𝑙𝑙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𝑤𝑎𝑙𝑙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𝑢𝑙𝑙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𝑤𝑎𝑙𝑙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𝑙𝑖𝑞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𝑤𝑎𝑙𝑙</m:t>
                              </m:r>
                            </m:sub>
                          </m:sSub>
                          <m: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𝑢𝑙𝑙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𝑤𝑎𝑙𝑙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𝑢𝑙𝑙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60EBE9-0127-A612-E183-9F7804C16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278" y="5276158"/>
                <a:ext cx="7593745" cy="282193"/>
              </a:xfrm>
              <a:prstGeom prst="rect">
                <a:avLst/>
              </a:prstGeom>
              <a:blipFill>
                <a:blip r:embed="rId8"/>
                <a:stretch>
                  <a:fillRect l="-80" t="-10870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1A810DD-208F-FD99-50BE-009A94793571}"/>
              </a:ext>
            </a:extLst>
          </p:cNvPr>
          <p:cNvSpPr txBox="1"/>
          <p:nvPr/>
        </p:nvSpPr>
        <p:spPr>
          <a:xfrm>
            <a:off x="717765" y="4865370"/>
            <a:ext cx="2185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Tank wall regions (2):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A272AC-0C5E-480D-B2B4-9507DBE71044}"/>
                  </a:ext>
                </a:extLst>
              </p:cNvPr>
              <p:cNvSpPr txBox="1"/>
              <p:nvPr/>
            </p:nvSpPr>
            <p:spPr>
              <a:xfrm>
                <a:off x="3799274" y="2805627"/>
                <a:ext cx="2923877" cy="26520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𝑙𝑖𝑞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A272AC-0C5E-480D-B2B4-9507DBE71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274" y="2805627"/>
                <a:ext cx="2923877" cy="265201"/>
              </a:xfrm>
              <a:prstGeom prst="rect">
                <a:avLst/>
              </a:prstGeom>
              <a:blipFill>
                <a:blip r:embed="rId9"/>
                <a:stretch>
                  <a:fillRect l="-1042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0B9832-4198-6E7F-D8D2-08B0E3F6D32C}"/>
                  </a:ext>
                </a:extLst>
              </p:cNvPr>
              <p:cNvSpPr txBox="1"/>
              <p:nvPr/>
            </p:nvSpPr>
            <p:spPr>
              <a:xfrm>
                <a:off x="7153433" y="2800834"/>
                <a:ext cx="2941062" cy="24622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0B9832-4198-6E7F-D8D2-08B0E3F6D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433" y="2800834"/>
                <a:ext cx="2941062" cy="246221"/>
              </a:xfrm>
              <a:prstGeom prst="rect">
                <a:avLst/>
              </a:prstGeom>
              <a:blipFill>
                <a:blip r:embed="rId10"/>
                <a:stretch>
                  <a:fillRect l="-1035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AF0E8D1-47D3-3104-1903-FEFB8AE79F1F}"/>
              </a:ext>
            </a:extLst>
          </p:cNvPr>
          <p:cNvSpPr txBox="1"/>
          <p:nvPr/>
        </p:nvSpPr>
        <p:spPr>
          <a:xfrm>
            <a:off x="781099" y="2750821"/>
            <a:ext cx="228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Tank wall regions (2):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164BFE-7E87-D0EC-0D2C-EF0EB58C837A}"/>
              </a:ext>
            </a:extLst>
          </p:cNvPr>
          <p:cNvSpPr txBox="1"/>
          <p:nvPr/>
        </p:nvSpPr>
        <p:spPr>
          <a:xfrm>
            <a:off x="375920" y="5792533"/>
            <a:ext cx="10705985" cy="6771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Basically, a big explicit time-iterative bookkeeping effort</a:t>
            </a:r>
          </a:p>
          <a:p>
            <a:pPr marL="800100" lvl="1" indent="-342900">
              <a:buFont typeface="Arial" panose="020B0604020202020204" pitchFamily="34" charset="0"/>
              <a:buChar char="-"/>
            </a:pPr>
            <a:r>
              <a:rPr lang="en-US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Explicit implies no sub-iterations – state at </a:t>
            </a:r>
            <a:r>
              <a:rPr lang="en-US" dirty="0" err="1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t+</a:t>
            </a:r>
            <a:r>
              <a:rPr lang="en-US" dirty="0" err="1">
                <a:solidFill>
                  <a:srgbClr val="2B2B8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dirty="0" err="1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directly calculated from known conditions at 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0">
                <a:extLst>
                  <a:ext uri="{FF2B5EF4-FFF2-40B4-BE49-F238E27FC236}">
                    <a16:creationId xmlns:a16="http://schemas.microsoft.com/office/drawing/2014/main" id="{5B6F067A-8B25-E589-8F6E-468222DBB318}"/>
                  </a:ext>
                </a:extLst>
              </p:cNvPr>
              <p:cNvSpPr txBox="1"/>
              <p:nvPr/>
            </p:nvSpPr>
            <p:spPr>
              <a:xfrm>
                <a:off x="4962877" y="903344"/>
                <a:ext cx="1933030" cy="59625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𝑑𝑀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" name="TextBox 10">
                <a:extLst>
                  <a:ext uri="{FF2B5EF4-FFF2-40B4-BE49-F238E27FC236}">
                    <a16:creationId xmlns:a16="http://schemas.microsoft.com/office/drawing/2014/main" id="{5B6F067A-8B25-E589-8F6E-468222DBB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877" y="903344"/>
                <a:ext cx="1933030" cy="5962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10">
                <a:extLst>
                  <a:ext uri="{FF2B5EF4-FFF2-40B4-BE49-F238E27FC236}">
                    <a16:creationId xmlns:a16="http://schemas.microsoft.com/office/drawing/2014/main" id="{35E9DC27-CF40-6FCF-126C-891D0CC219BF}"/>
                  </a:ext>
                </a:extLst>
              </p:cNvPr>
              <p:cNvSpPr txBox="1"/>
              <p:nvPr/>
            </p:nvSpPr>
            <p:spPr>
              <a:xfrm>
                <a:off x="5088963" y="3229508"/>
                <a:ext cx="3932808" cy="60061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𝑑𝐸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10">
                <a:extLst>
                  <a:ext uri="{FF2B5EF4-FFF2-40B4-BE49-F238E27FC236}">
                    <a16:creationId xmlns:a16="http://schemas.microsoft.com/office/drawing/2014/main" id="{35E9DC27-CF40-6FCF-126C-891D0CC21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963" y="3229508"/>
                <a:ext cx="3932808" cy="60061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FCD1AD-F153-59A7-04A3-ECCEC095D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5D80-8541-4508-80FC-4365D8588B89}" type="slidenum">
              <a:rPr lang="en-US" smtClean="0"/>
              <a:t>10</a:t>
            </a:fld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E0B0CD8D-7E9C-F37A-F227-BDC30F270C72}"/>
              </a:ext>
            </a:extLst>
          </p:cNvPr>
          <p:cNvSpPr/>
          <p:nvPr/>
        </p:nvSpPr>
        <p:spPr>
          <a:xfrm>
            <a:off x="11786716" y="1188280"/>
            <a:ext cx="281354" cy="28321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31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60CA8-27B7-2078-D0AC-6208FEC64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A22A63A-96FB-D0A4-B1CC-D17338A7602E}"/>
              </a:ext>
            </a:extLst>
          </p:cNvPr>
          <p:cNvSpPr txBox="1"/>
          <p:nvPr/>
        </p:nvSpPr>
        <p:spPr>
          <a:xfrm>
            <a:off x="1061360" y="114094"/>
            <a:ext cx="10281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of rate-governing coefficients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1FDB0F8-5372-014F-3E4D-D118F2FA9478}"/>
              </a:ext>
            </a:extLst>
          </p:cNvPr>
          <p:cNvSpPr txBox="1"/>
          <p:nvPr/>
        </p:nvSpPr>
        <p:spPr>
          <a:xfrm>
            <a:off x="584461" y="1443841"/>
            <a:ext cx="104067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use of the model depends on proper choices of the various </a:t>
            </a:r>
            <a:r>
              <a:rPr lang="en-US" sz="3600" b="1" u="sng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convection</a:t>
            </a:r>
            <a:r>
              <a:rPr lang="en-US" sz="3600" b="1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thermal and mass </a:t>
            </a:r>
            <a:r>
              <a:rPr lang="en-US" sz="3600" b="1" u="sng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diffusion</a:t>
            </a:r>
            <a:r>
              <a:rPr lang="en-US" sz="3600" b="1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3600" b="1" u="sng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conduction coefficients</a:t>
            </a:r>
            <a:r>
              <a:rPr lang="en-US" sz="3600" b="1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regulate the heat and mass transfer under various conditions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2B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few examples follow…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A1F341-98C1-CC6D-F501-3F44EC2B3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5D80-8541-4508-80FC-4365D8588B89}" type="slidenum">
              <a:rPr lang="en-US" smtClean="0"/>
              <a:t>11</a:t>
            </a:fld>
            <a:endParaRPr lang="en-US"/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D0164891-DE86-D4D8-A23B-9AC13956A895}"/>
              </a:ext>
            </a:extLst>
          </p:cNvPr>
          <p:cNvSpPr/>
          <p:nvPr/>
        </p:nvSpPr>
        <p:spPr>
          <a:xfrm>
            <a:off x="11786716" y="1188280"/>
            <a:ext cx="281354" cy="28321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47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20478-7DD8-F984-6E08-4F528C523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C50D20E-1509-FAFA-3CAF-23A46661F6C6}"/>
              </a:ext>
            </a:extLst>
          </p:cNvPr>
          <p:cNvSpPr txBox="1"/>
          <p:nvPr/>
        </p:nvSpPr>
        <p:spPr>
          <a:xfrm>
            <a:off x="1097376" y="109477"/>
            <a:ext cx="10165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Choosing an outer wall convection coefficient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A1CD27C9-0481-6164-B694-0E85ACFC13C0}"/>
              </a:ext>
            </a:extLst>
          </p:cNvPr>
          <p:cNvSpPr txBox="1"/>
          <p:nvPr/>
        </p:nvSpPr>
        <p:spPr>
          <a:xfrm>
            <a:off x="797064" y="1027497"/>
            <a:ext cx="4081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External wall convection coefficient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A08F71E0-CD2C-6F8F-A531-D04097E95F33}"/>
                  </a:ext>
                </a:extLst>
              </p:cNvPr>
              <p:cNvSpPr txBox="1"/>
              <p:nvPr/>
            </p:nvSpPr>
            <p:spPr>
              <a:xfrm>
                <a:off x="933777" y="1496150"/>
                <a:ext cx="4518786" cy="31951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𝑒𝑛𝑣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𝑒𝑛𝑣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𝑒𝑛𝑣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𝑢𝑙𝑙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A08F71E0-CD2C-6F8F-A531-D04097E95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77" y="1496150"/>
                <a:ext cx="4518786" cy="319511"/>
              </a:xfrm>
              <a:prstGeom prst="rect">
                <a:avLst/>
              </a:prstGeom>
              <a:blipFill>
                <a:blip r:embed="rId2"/>
                <a:stretch>
                  <a:fillRect l="-135" t="-13208" b="-24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C302CABE-C592-307F-7450-C6AE1C31F8A9}"/>
                  </a:ext>
                </a:extLst>
              </p:cNvPr>
              <p:cNvSpPr txBox="1"/>
              <p:nvPr/>
            </p:nvSpPr>
            <p:spPr>
              <a:xfrm>
                <a:off x="596242" y="2025886"/>
                <a:ext cx="5174560" cy="35355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𝑒𝑛𝑣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𝑒𝑛𝑣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𝑙𝑖𝑞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𝑒𝑛𝑣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𝑙𝑖𝑞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C302CABE-C592-307F-7450-C6AE1C31F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42" y="2025886"/>
                <a:ext cx="5174560" cy="353558"/>
              </a:xfrm>
              <a:prstGeom prst="rect">
                <a:avLst/>
              </a:prstGeom>
              <a:blipFill>
                <a:blip r:embed="rId3"/>
                <a:stretch>
                  <a:fillRect t="-8621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CF6EADB-9362-73BF-AB3B-6D9BA7D309D0}"/>
              </a:ext>
            </a:extLst>
          </p:cNvPr>
          <p:cNvSpPr txBox="1"/>
          <p:nvPr/>
        </p:nvSpPr>
        <p:spPr>
          <a:xfrm>
            <a:off x="867227" y="3232786"/>
            <a:ext cx="653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free convection on a vertical cylinder, use, for example, Ref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BF2A95-D36A-2E9D-8208-4559B4613402}"/>
                  </a:ext>
                </a:extLst>
              </p:cNvPr>
              <p:cNvSpPr txBox="1"/>
              <p:nvPr/>
            </p:nvSpPr>
            <p:spPr>
              <a:xfrm>
                <a:off x="9516021" y="994982"/>
                <a:ext cx="873060" cy="5424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BF2A95-D36A-2E9D-8208-4559B4613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021" y="994982"/>
                <a:ext cx="873060" cy="5424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8A1FF4B-EE62-E923-ABB3-E965A0F19211}"/>
              </a:ext>
            </a:extLst>
          </p:cNvPr>
          <p:cNvSpPr txBox="1"/>
          <p:nvPr/>
        </p:nvSpPr>
        <p:spPr>
          <a:xfrm>
            <a:off x="7624175" y="1063149"/>
            <a:ext cx="176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Nusselt number: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CD1B317-5B43-5E1E-BAC9-90C00A9E2E9F}"/>
                  </a:ext>
                </a:extLst>
              </p:cNvPr>
              <p:cNvSpPr txBox="1"/>
              <p:nvPr/>
            </p:nvSpPr>
            <p:spPr>
              <a:xfrm>
                <a:off x="9516021" y="1578349"/>
                <a:ext cx="1369285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CD1B317-5B43-5E1E-BAC9-90C00A9E2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021" y="1578349"/>
                <a:ext cx="1369285" cy="5557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EE87EB50-5E85-9499-E2D3-E55039B53747}"/>
              </a:ext>
            </a:extLst>
          </p:cNvPr>
          <p:cNvSpPr txBox="1"/>
          <p:nvPr/>
        </p:nvSpPr>
        <p:spPr>
          <a:xfrm>
            <a:off x="7624175" y="1704905"/>
            <a:ext cx="202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Grashof</a:t>
            </a:r>
            <a:r>
              <a:rPr lang="en-US" dirty="0"/>
              <a:t> number: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5AB38F-631F-8E8A-200A-7C4A924114FD}"/>
                  </a:ext>
                </a:extLst>
              </p:cNvPr>
              <p:cNvSpPr txBox="1"/>
              <p:nvPr/>
            </p:nvSpPr>
            <p:spPr>
              <a:xfrm>
                <a:off x="9551972" y="2225017"/>
                <a:ext cx="961417" cy="481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5AB38F-631F-8E8A-200A-7C4A92411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972" y="2225017"/>
                <a:ext cx="961417" cy="481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FA80D03-5409-917B-5CD3-52B600B7388C}"/>
              </a:ext>
            </a:extLst>
          </p:cNvPr>
          <p:cNvSpPr txBox="1"/>
          <p:nvPr/>
        </p:nvSpPr>
        <p:spPr>
          <a:xfrm>
            <a:off x="7624175" y="2308887"/>
            <a:ext cx="202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Prandtl number: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D6E184-F0C0-D1C1-C6E7-CE8B175BA178}"/>
                  </a:ext>
                </a:extLst>
              </p:cNvPr>
              <p:cNvSpPr txBox="1"/>
              <p:nvPr/>
            </p:nvSpPr>
            <p:spPr>
              <a:xfrm>
                <a:off x="974529" y="3621503"/>
                <a:ext cx="1996316" cy="336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D6E184-F0C0-D1C1-C6E7-CE8B175BA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529" y="3621503"/>
                <a:ext cx="1996316" cy="336887"/>
              </a:xfrm>
              <a:prstGeom prst="rect">
                <a:avLst/>
              </a:prstGeom>
              <a:blipFill>
                <a:blip r:embed="rId7"/>
                <a:stretch>
                  <a:fillRect l="-2446" t="-127273" r="-26911" b="-16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41524EB-63FC-E889-1FD1-C9307D7678CA}"/>
                  </a:ext>
                </a:extLst>
              </p:cNvPr>
              <p:cNvSpPr txBox="1"/>
              <p:nvPr/>
            </p:nvSpPr>
            <p:spPr>
              <a:xfrm>
                <a:off x="9551972" y="2821329"/>
                <a:ext cx="2026596" cy="5167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𝑎𝑚𝑏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𝑤𝑎𝑙𝑙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41524EB-63FC-E889-1FD1-C9307D767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972" y="2821329"/>
                <a:ext cx="2026596" cy="5167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92ED38B2-FC22-4AD3-A2A0-D8B393199CA3}"/>
              </a:ext>
            </a:extLst>
          </p:cNvPr>
          <p:cNvSpPr txBox="1"/>
          <p:nvPr/>
        </p:nvSpPr>
        <p:spPr>
          <a:xfrm>
            <a:off x="7624175" y="2956793"/>
            <a:ext cx="202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Property eval temp: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2D11AA-E3B1-F7CB-BE5D-B535A1EA5664}"/>
              </a:ext>
            </a:extLst>
          </p:cNvPr>
          <p:cNvSpPr txBox="1"/>
          <p:nvPr/>
        </p:nvSpPr>
        <p:spPr>
          <a:xfrm>
            <a:off x="857500" y="4098691"/>
            <a:ext cx="517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forced convection (wind) on a vertical cylinder: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1F9CAC6-11C0-6869-9D41-A1D73E7235AB}"/>
                  </a:ext>
                </a:extLst>
              </p:cNvPr>
              <p:cNvSpPr txBox="1"/>
              <p:nvPr/>
            </p:nvSpPr>
            <p:spPr>
              <a:xfrm>
                <a:off x="974529" y="4487941"/>
                <a:ext cx="21918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=0023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0.8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1F9CAC6-11C0-6869-9D41-A1D73E723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529" y="4487941"/>
                <a:ext cx="2191818" cy="276999"/>
              </a:xfrm>
              <a:prstGeom prst="rect">
                <a:avLst/>
              </a:prstGeom>
              <a:blipFill>
                <a:blip r:embed="rId9"/>
                <a:stretch>
                  <a:fillRect l="-3900" t="-2174" r="-1950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7AACF6E-5637-C487-945B-5AEF79823188}"/>
                  </a:ext>
                </a:extLst>
              </p:cNvPr>
              <p:cNvSpPr txBox="1"/>
              <p:nvPr/>
            </p:nvSpPr>
            <p:spPr>
              <a:xfrm>
                <a:off x="4381985" y="3602937"/>
                <a:ext cx="1423018" cy="342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2−4 </m:t>
                      </m:r>
                      <m:box>
                        <m:box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7AACF6E-5637-C487-945B-5AEF79823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985" y="3602937"/>
                <a:ext cx="1423018" cy="342979"/>
              </a:xfrm>
              <a:prstGeom prst="rect">
                <a:avLst/>
              </a:prstGeom>
              <a:blipFill>
                <a:blip r:embed="rId10"/>
                <a:stretch>
                  <a:fillRect l="-3863" r="-858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627593F-991E-EC39-7C41-7425F730C384}"/>
                  </a:ext>
                </a:extLst>
              </p:cNvPr>
              <p:cNvSpPr txBox="1"/>
              <p:nvPr/>
            </p:nvSpPr>
            <p:spPr>
              <a:xfrm>
                <a:off x="4381985" y="4462407"/>
                <a:ext cx="1551259" cy="342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5−20 </m:t>
                      </m:r>
                      <m:box>
                        <m:box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627593F-991E-EC39-7C41-7425F730C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985" y="4462407"/>
                <a:ext cx="1551259" cy="342979"/>
              </a:xfrm>
              <a:prstGeom prst="rect">
                <a:avLst/>
              </a:prstGeom>
              <a:blipFill>
                <a:blip r:embed="rId11"/>
                <a:stretch>
                  <a:fillRect l="-3150" r="-787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9BE6DDC1-C46D-89C2-B094-F60BDC8BCAEC}"/>
              </a:ext>
            </a:extLst>
          </p:cNvPr>
          <p:cNvSpPr txBox="1"/>
          <p:nvPr/>
        </p:nvSpPr>
        <p:spPr>
          <a:xfrm>
            <a:off x="857499" y="5645837"/>
            <a:ext cx="676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forced convection (ascent, moderate Mach) on a vertical cylinder: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71F682E-6796-30C8-0191-8D86CE9FD7B3}"/>
                  </a:ext>
                </a:extLst>
              </p:cNvPr>
              <p:cNvSpPr txBox="1"/>
              <p:nvPr/>
            </p:nvSpPr>
            <p:spPr>
              <a:xfrm>
                <a:off x="1262609" y="6093339"/>
                <a:ext cx="21918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=0023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0.8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71F682E-6796-30C8-0191-8D86CE9FD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609" y="6093339"/>
                <a:ext cx="2191818" cy="276999"/>
              </a:xfrm>
              <a:prstGeom prst="rect">
                <a:avLst/>
              </a:prstGeom>
              <a:blipFill>
                <a:blip r:embed="rId12"/>
                <a:stretch>
                  <a:fillRect l="-3611" t="-2222" r="-166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4E60B60-D54B-D62A-E3FF-2493F3B01DBB}"/>
                  </a:ext>
                </a:extLst>
              </p:cNvPr>
              <p:cNvSpPr txBox="1"/>
              <p:nvPr/>
            </p:nvSpPr>
            <p:spPr>
              <a:xfrm>
                <a:off x="4670065" y="6067805"/>
                <a:ext cx="1456553" cy="342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box>
                        <m:box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4E60B60-D54B-D62A-E3FF-2493F3B01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065" y="6067805"/>
                <a:ext cx="1456553" cy="342979"/>
              </a:xfrm>
              <a:prstGeom prst="rect">
                <a:avLst/>
              </a:prstGeom>
              <a:blipFill>
                <a:blip r:embed="rId13"/>
                <a:stretch>
                  <a:fillRect l="-3766" r="-1255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4BF62494-B10A-4EF0-9127-95BA7D83AD7B}"/>
              </a:ext>
            </a:extLst>
          </p:cNvPr>
          <p:cNvSpPr txBox="1"/>
          <p:nvPr/>
        </p:nvSpPr>
        <p:spPr>
          <a:xfrm>
            <a:off x="867227" y="4804516"/>
            <a:ext cx="5647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frost forms on outside of tank, creating insulating layer: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A96FD03-3C9B-438B-A990-C25DEEBC1373}"/>
              </a:ext>
            </a:extLst>
          </p:cNvPr>
          <p:cNvSpPr txBox="1"/>
          <p:nvPr/>
        </p:nvSpPr>
        <p:spPr>
          <a:xfrm>
            <a:off x="898930" y="5149397"/>
            <a:ext cx="4241198" cy="36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add insulation term, or knock down 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6CB761C-9F05-C635-32DE-708805F564EE}"/>
                  </a:ext>
                </a:extLst>
              </p:cNvPr>
              <p:cNvSpPr txBox="1"/>
              <p:nvPr/>
            </p:nvSpPr>
            <p:spPr>
              <a:xfrm>
                <a:off x="5093494" y="5182286"/>
                <a:ext cx="1019062" cy="342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1 </m:t>
                      </m:r>
                      <m:box>
                        <m:box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6CB761C-9F05-C635-32DE-708805F56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494" y="5182286"/>
                <a:ext cx="1019062" cy="342979"/>
              </a:xfrm>
              <a:prstGeom prst="rect">
                <a:avLst/>
              </a:prstGeom>
              <a:blipFill>
                <a:blip r:embed="rId14"/>
                <a:stretch>
                  <a:fillRect l="-5389" r="-1198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8E8466AC-814C-C811-B376-354ED559B4A1}"/>
              </a:ext>
            </a:extLst>
          </p:cNvPr>
          <p:cNvSpPr/>
          <p:nvPr/>
        </p:nvSpPr>
        <p:spPr>
          <a:xfrm>
            <a:off x="2577432" y="1342225"/>
            <a:ext cx="726621" cy="126150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FD92755-B09F-AAED-F3E6-45021232DB2C}"/>
              </a:ext>
            </a:extLst>
          </p:cNvPr>
          <p:cNvSpPr txBox="1"/>
          <p:nvPr/>
        </p:nvSpPr>
        <p:spPr>
          <a:xfrm>
            <a:off x="760641" y="2609305"/>
            <a:ext cx="5542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classic Nusselt number correlations and results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90CC84FF-2EB6-07D6-5BDF-B1A8CA969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5D80-8541-4508-80FC-4365D8588B89}" type="slidenum">
              <a:rPr lang="en-US" smtClean="0"/>
              <a:t>12</a:t>
            </a:fld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474A6F-A46F-1883-16FB-6346ED6D7161}"/>
              </a:ext>
            </a:extLst>
          </p:cNvPr>
          <p:cNvSpPr txBox="1"/>
          <p:nvPr/>
        </p:nvSpPr>
        <p:spPr>
          <a:xfrm>
            <a:off x="6935418" y="3660461"/>
            <a:ext cx="4788140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 similar process and results for selecting reasonable convection coefficients inside tank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trying to match a known operational tank or system, can “tune up” coefficients from data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3023FC8-4E99-26B1-DE60-6C651825F3E8}"/>
              </a:ext>
            </a:extLst>
          </p:cNvPr>
          <p:cNvSpPr/>
          <p:nvPr/>
        </p:nvSpPr>
        <p:spPr>
          <a:xfrm>
            <a:off x="6587340" y="2596728"/>
            <a:ext cx="692064" cy="437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99BD97E-6ECD-C463-EB76-1CDE1CA42014}"/>
              </a:ext>
            </a:extLst>
          </p:cNvPr>
          <p:cNvSpPr/>
          <p:nvPr/>
        </p:nvSpPr>
        <p:spPr>
          <a:xfrm>
            <a:off x="6587340" y="967251"/>
            <a:ext cx="692064" cy="437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34F7A9-0110-DF1A-2335-B2CFDDA758E3}"/>
              </a:ext>
            </a:extLst>
          </p:cNvPr>
          <p:cNvSpPr/>
          <p:nvPr/>
        </p:nvSpPr>
        <p:spPr>
          <a:xfrm>
            <a:off x="6587340" y="1173920"/>
            <a:ext cx="692064" cy="16432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03FCFDAD-ED8E-E6A6-99D7-A2E6412C8536}"/>
              </a:ext>
            </a:extLst>
          </p:cNvPr>
          <p:cNvSpPr/>
          <p:nvPr/>
        </p:nvSpPr>
        <p:spPr>
          <a:xfrm>
            <a:off x="6007544" y="1272020"/>
            <a:ext cx="507556" cy="162221"/>
          </a:xfrm>
          <a:custGeom>
            <a:avLst/>
            <a:gdLst>
              <a:gd name="connsiteX0" fmla="*/ 0 w 507556"/>
              <a:gd name="connsiteY0" fmla="*/ 108764 h 162221"/>
              <a:gd name="connsiteX1" fmla="*/ 119895 w 507556"/>
              <a:gd name="connsiteY1" fmla="*/ 859 h 162221"/>
              <a:gd name="connsiteX2" fmla="*/ 263769 w 507556"/>
              <a:gd name="connsiteY2" fmla="*/ 160719 h 162221"/>
              <a:gd name="connsiteX3" fmla="*/ 375671 w 507556"/>
              <a:gd name="connsiteY3" fmla="*/ 80789 h 162221"/>
              <a:gd name="connsiteX4" fmla="*/ 507556 w 507556"/>
              <a:gd name="connsiteY4" fmla="*/ 76792 h 16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556" h="162221">
                <a:moveTo>
                  <a:pt x="0" y="108764"/>
                </a:moveTo>
                <a:cubicBezTo>
                  <a:pt x="37967" y="50482"/>
                  <a:pt x="75934" y="-7800"/>
                  <a:pt x="119895" y="859"/>
                </a:cubicBezTo>
                <a:cubicBezTo>
                  <a:pt x="163856" y="9518"/>
                  <a:pt x="221140" y="147397"/>
                  <a:pt x="263769" y="160719"/>
                </a:cubicBezTo>
                <a:cubicBezTo>
                  <a:pt x="306398" y="174041"/>
                  <a:pt x="335040" y="94777"/>
                  <a:pt x="375671" y="80789"/>
                </a:cubicBezTo>
                <a:cubicBezTo>
                  <a:pt x="416302" y="66801"/>
                  <a:pt x="461929" y="71796"/>
                  <a:pt x="507556" y="7679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91275D60-294E-A1B0-38D3-7F9C7FB3F6DB}"/>
              </a:ext>
            </a:extLst>
          </p:cNvPr>
          <p:cNvSpPr/>
          <p:nvPr/>
        </p:nvSpPr>
        <p:spPr>
          <a:xfrm>
            <a:off x="6007544" y="1473664"/>
            <a:ext cx="507556" cy="162221"/>
          </a:xfrm>
          <a:custGeom>
            <a:avLst/>
            <a:gdLst>
              <a:gd name="connsiteX0" fmla="*/ 0 w 507556"/>
              <a:gd name="connsiteY0" fmla="*/ 108764 h 162221"/>
              <a:gd name="connsiteX1" fmla="*/ 119895 w 507556"/>
              <a:gd name="connsiteY1" fmla="*/ 859 h 162221"/>
              <a:gd name="connsiteX2" fmla="*/ 263769 w 507556"/>
              <a:gd name="connsiteY2" fmla="*/ 160719 h 162221"/>
              <a:gd name="connsiteX3" fmla="*/ 375671 w 507556"/>
              <a:gd name="connsiteY3" fmla="*/ 80789 h 162221"/>
              <a:gd name="connsiteX4" fmla="*/ 507556 w 507556"/>
              <a:gd name="connsiteY4" fmla="*/ 76792 h 16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556" h="162221">
                <a:moveTo>
                  <a:pt x="0" y="108764"/>
                </a:moveTo>
                <a:cubicBezTo>
                  <a:pt x="37967" y="50482"/>
                  <a:pt x="75934" y="-7800"/>
                  <a:pt x="119895" y="859"/>
                </a:cubicBezTo>
                <a:cubicBezTo>
                  <a:pt x="163856" y="9518"/>
                  <a:pt x="221140" y="147397"/>
                  <a:pt x="263769" y="160719"/>
                </a:cubicBezTo>
                <a:cubicBezTo>
                  <a:pt x="306398" y="174041"/>
                  <a:pt x="335040" y="94777"/>
                  <a:pt x="375671" y="80789"/>
                </a:cubicBezTo>
                <a:cubicBezTo>
                  <a:pt x="416302" y="66801"/>
                  <a:pt x="461929" y="71796"/>
                  <a:pt x="507556" y="7679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BA6AFB47-53E3-8A6E-8881-AF9F44D69020}"/>
              </a:ext>
            </a:extLst>
          </p:cNvPr>
          <p:cNvSpPr/>
          <p:nvPr/>
        </p:nvSpPr>
        <p:spPr>
          <a:xfrm>
            <a:off x="6007544" y="1675308"/>
            <a:ext cx="507556" cy="162221"/>
          </a:xfrm>
          <a:custGeom>
            <a:avLst/>
            <a:gdLst>
              <a:gd name="connsiteX0" fmla="*/ 0 w 507556"/>
              <a:gd name="connsiteY0" fmla="*/ 108764 h 162221"/>
              <a:gd name="connsiteX1" fmla="*/ 119895 w 507556"/>
              <a:gd name="connsiteY1" fmla="*/ 859 h 162221"/>
              <a:gd name="connsiteX2" fmla="*/ 263769 w 507556"/>
              <a:gd name="connsiteY2" fmla="*/ 160719 h 162221"/>
              <a:gd name="connsiteX3" fmla="*/ 375671 w 507556"/>
              <a:gd name="connsiteY3" fmla="*/ 80789 h 162221"/>
              <a:gd name="connsiteX4" fmla="*/ 507556 w 507556"/>
              <a:gd name="connsiteY4" fmla="*/ 76792 h 16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556" h="162221">
                <a:moveTo>
                  <a:pt x="0" y="108764"/>
                </a:moveTo>
                <a:cubicBezTo>
                  <a:pt x="37967" y="50482"/>
                  <a:pt x="75934" y="-7800"/>
                  <a:pt x="119895" y="859"/>
                </a:cubicBezTo>
                <a:cubicBezTo>
                  <a:pt x="163856" y="9518"/>
                  <a:pt x="221140" y="147397"/>
                  <a:pt x="263769" y="160719"/>
                </a:cubicBezTo>
                <a:cubicBezTo>
                  <a:pt x="306398" y="174041"/>
                  <a:pt x="335040" y="94777"/>
                  <a:pt x="375671" y="80789"/>
                </a:cubicBezTo>
                <a:cubicBezTo>
                  <a:pt x="416302" y="66801"/>
                  <a:pt x="461929" y="71796"/>
                  <a:pt x="507556" y="7679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3D592631-B9EF-E0BB-DD66-84548F5428D5}"/>
              </a:ext>
            </a:extLst>
          </p:cNvPr>
          <p:cNvSpPr/>
          <p:nvPr/>
        </p:nvSpPr>
        <p:spPr>
          <a:xfrm>
            <a:off x="6014339" y="2569103"/>
            <a:ext cx="507556" cy="162221"/>
          </a:xfrm>
          <a:custGeom>
            <a:avLst/>
            <a:gdLst>
              <a:gd name="connsiteX0" fmla="*/ 0 w 507556"/>
              <a:gd name="connsiteY0" fmla="*/ 108764 h 162221"/>
              <a:gd name="connsiteX1" fmla="*/ 119895 w 507556"/>
              <a:gd name="connsiteY1" fmla="*/ 859 h 162221"/>
              <a:gd name="connsiteX2" fmla="*/ 263769 w 507556"/>
              <a:gd name="connsiteY2" fmla="*/ 160719 h 162221"/>
              <a:gd name="connsiteX3" fmla="*/ 375671 w 507556"/>
              <a:gd name="connsiteY3" fmla="*/ 80789 h 162221"/>
              <a:gd name="connsiteX4" fmla="*/ 507556 w 507556"/>
              <a:gd name="connsiteY4" fmla="*/ 76792 h 16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556" h="162221">
                <a:moveTo>
                  <a:pt x="0" y="108764"/>
                </a:moveTo>
                <a:cubicBezTo>
                  <a:pt x="37967" y="50482"/>
                  <a:pt x="75934" y="-7800"/>
                  <a:pt x="119895" y="859"/>
                </a:cubicBezTo>
                <a:cubicBezTo>
                  <a:pt x="163856" y="9518"/>
                  <a:pt x="221140" y="147397"/>
                  <a:pt x="263769" y="160719"/>
                </a:cubicBezTo>
                <a:cubicBezTo>
                  <a:pt x="306398" y="174041"/>
                  <a:pt x="335040" y="94777"/>
                  <a:pt x="375671" y="80789"/>
                </a:cubicBezTo>
                <a:cubicBezTo>
                  <a:pt x="416302" y="66801"/>
                  <a:pt x="461929" y="71796"/>
                  <a:pt x="507556" y="7679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D12FB33-056A-49CF-9D25-954BC5F5B2BE}"/>
              </a:ext>
            </a:extLst>
          </p:cNvPr>
          <p:cNvSpPr/>
          <p:nvPr/>
        </p:nvSpPr>
        <p:spPr>
          <a:xfrm>
            <a:off x="6007544" y="2149178"/>
            <a:ext cx="507556" cy="162221"/>
          </a:xfrm>
          <a:custGeom>
            <a:avLst/>
            <a:gdLst>
              <a:gd name="connsiteX0" fmla="*/ 0 w 507556"/>
              <a:gd name="connsiteY0" fmla="*/ 108764 h 162221"/>
              <a:gd name="connsiteX1" fmla="*/ 119895 w 507556"/>
              <a:gd name="connsiteY1" fmla="*/ 859 h 162221"/>
              <a:gd name="connsiteX2" fmla="*/ 263769 w 507556"/>
              <a:gd name="connsiteY2" fmla="*/ 160719 h 162221"/>
              <a:gd name="connsiteX3" fmla="*/ 375671 w 507556"/>
              <a:gd name="connsiteY3" fmla="*/ 80789 h 162221"/>
              <a:gd name="connsiteX4" fmla="*/ 507556 w 507556"/>
              <a:gd name="connsiteY4" fmla="*/ 76792 h 16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556" h="162221">
                <a:moveTo>
                  <a:pt x="0" y="108764"/>
                </a:moveTo>
                <a:cubicBezTo>
                  <a:pt x="37967" y="50482"/>
                  <a:pt x="75934" y="-7800"/>
                  <a:pt x="119895" y="859"/>
                </a:cubicBezTo>
                <a:cubicBezTo>
                  <a:pt x="163856" y="9518"/>
                  <a:pt x="221140" y="147397"/>
                  <a:pt x="263769" y="160719"/>
                </a:cubicBezTo>
                <a:cubicBezTo>
                  <a:pt x="306398" y="174041"/>
                  <a:pt x="335040" y="94777"/>
                  <a:pt x="375671" y="80789"/>
                </a:cubicBezTo>
                <a:cubicBezTo>
                  <a:pt x="416302" y="66801"/>
                  <a:pt x="461929" y="71796"/>
                  <a:pt x="507556" y="7679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6A35033F-2816-6B9B-3078-B4092D054038}"/>
              </a:ext>
            </a:extLst>
          </p:cNvPr>
          <p:cNvSpPr/>
          <p:nvPr/>
        </p:nvSpPr>
        <p:spPr>
          <a:xfrm>
            <a:off x="6007544" y="2350822"/>
            <a:ext cx="507556" cy="162221"/>
          </a:xfrm>
          <a:custGeom>
            <a:avLst/>
            <a:gdLst>
              <a:gd name="connsiteX0" fmla="*/ 0 w 507556"/>
              <a:gd name="connsiteY0" fmla="*/ 108764 h 162221"/>
              <a:gd name="connsiteX1" fmla="*/ 119895 w 507556"/>
              <a:gd name="connsiteY1" fmla="*/ 859 h 162221"/>
              <a:gd name="connsiteX2" fmla="*/ 263769 w 507556"/>
              <a:gd name="connsiteY2" fmla="*/ 160719 h 162221"/>
              <a:gd name="connsiteX3" fmla="*/ 375671 w 507556"/>
              <a:gd name="connsiteY3" fmla="*/ 80789 h 162221"/>
              <a:gd name="connsiteX4" fmla="*/ 507556 w 507556"/>
              <a:gd name="connsiteY4" fmla="*/ 76792 h 16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556" h="162221">
                <a:moveTo>
                  <a:pt x="0" y="108764"/>
                </a:moveTo>
                <a:cubicBezTo>
                  <a:pt x="37967" y="50482"/>
                  <a:pt x="75934" y="-7800"/>
                  <a:pt x="119895" y="859"/>
                </a:cubicBezTo>
                <a:cubicBezTo>
                  <a:pt x="163856" y="9518"/>
                  <a:pt x="221140" y="147397"/>
                  <a:pt x="263769" y="160719"/>
                </a:cubicBezTo>
                <a:cubicBezTo>
                  <a:pt x="306398" y="174041"/>
                  <a:pt x="335040" y="94777"/>
                  <a:pt x="375671" y="80789"/>
                </a:cubicBezTo>
                <a:cubicBezTo>
                  <a:pt x="416302" y="66801"/>
                  <a:pt x="461929" y="71796"/>
                  <a:pt x="507556" y="7679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9481F64-E13C-1B06-D435-DEE02120946B}"/>
              </a:ext>
            </a:extLst>
          </p:cNvPr>
          <p:cNvSpPr/>
          <p:nvPr/>
        </p:nvSpPr>
        <p:spPr>
          <a:xfrm>
            <a:off x="6538282" y="1517114"/>
            <a:ext cx="120316" cy="1233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D20DBBF-3AE2-0719-C448-1DD399CACB9B}"/>
              </a:ext>
            </a:extLst>
          </p:cNvPr>
          <p:cNvSpPr/>
          <p:nvPr/>
        </p:nvSpPr>
        <p:spPr>
          <a:xfrm>
            <a:off x="5650486" y="1916076"/>
            <a:ext cx="120316" cy="1233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2917C4E-B33F-9054-30E6-C5936FBCD90F}"/>
              </a:ext>
            </a:extLst>
          </p:cNvPr>
          <p:cNvSpPr/>
          <p:nvPr/>
        </p:nvSpPr>
        <p:spPr>
          <a:xfrm>
            <a:off x="6528689" y="2445125"/>
            <a:ext cx="120316" cy="1233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DD61997-62D1-E018-1A43-932452B69B61}"/>
              </a:ext>
            </a:extLst>
          </p:cNvPr>
          <p:cNvCxnSpPr/>
          <p:nvPr/>
        </p:nvCxnSpPr>
        <p:spPr>
          <a:xfrm flipV="1">
            <a:off x="5805003" y="1682488"/>
            <a:ext cx="128241" cy="144512"/>
          </a:xfrm>
          <a:prstGeom prst="straightConnector1">
            <a:avLst/>
          </a:prstGeom>
          <a:ln w="28575">
            <a:solidFill>
              <a:srgbClr val="2B2B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2B9DAE-AB2F-8847-472E-89499AEAB0C6}"/>
              </a:ext>
            </a:extLst>
          </p:cNvPr>
          <p:cNvCxnSpPr>
            <a:cxnSpLocks/>
          </p:cNvCxnSpPr>
          <p:nvPr/>
        </p:nvCxnSpPr>
        <p:spPr>
          <a:xfrm>
            <a:off x="5801168" y="2118460"/>
            <a:ext cx="128241" cy="144512"/>
          </a:xfrm>
          <a:prstGeom prst="straightConnector1">
            <a:avLst/>
          </a:prstGeom>
          <a:ln w="28575">
            <a:solidFill>
              <a:srgbClr val="2B2B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2D18D2-A5FE-ACDB-C730-810C6E4FA6AA}"/>
              </a:ext>
            </a:extLst>
          </p:cNvPr>
          <p:cNvSpPr/>
          <p:nvPr/>
        </p:nvSpPr>
        <p:spPr>
          <a:xfrm>
            <a:off x="6621864" y="1949379"/>
            <a:ext cx="657540" cy="90055"/>
          </a:xfrm>
          <a:custGeom>
            <a:avLst/>
            <a:gdLst>
              <a:gd name="connsiteX0" fmla="*/ 0 w 592852"/>
              <a:gd name="connsiteY0" fmla="*/ 0 h 60290"/>
              <a:gd name="connsiteX1" fmla="*/ 40193 w 592852"/>
              <a:gd name="connsiteY1" fmla="*/ 50242 h 60290"/>
              <a:gd name="connsiteX2" fmla="*/ 200967 w 592852"/>
              <a:gd name="connsiteY2" fmla="*/ 0 h 60290"/>
              <a:gd name="connsiteX3" fmla="*/ 261257 w 592852"/>
              <a:gd name="connsiteY3" fmla="*/ 20097 h 60290"/>
              <a:gd name="connsiteX4" fmla="*/ 311499 w 592852"/>
              <a:gd name="connsiteY4" fmla="*/ 30145 h 60290"/>
              <a:gd name="connsiteX5" fmla="*/ 351692 w 592852"/>
              <a:gd name="connsiteY5" fmla="*/ 60290 h 60290"/>
              <a:gd name="connsiteX6" fmla="*/ 452176 w 592852"/>
              <a:gd name="connsiteY6" fmla="*/ 50242 h 60290"/>
              <a:gd name="connsiteX7" fmla="*/ 502417 w 592852"/>
              <a:gd name="connsiteY7" fmla="*/ 40194 h 60290"/>
              <a:gd name="connsiteX8" fmla="*/ 592852 w 592852"/>
              <a:gd name="connsiteY8" fmla="*/ 30145 h 6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2852" h="60290">
                <a:moveTo>
                  <a:pt x="0" y="0"/>
                </a:moveTo>
                <a:cubicBezTo>
                  <a:pt x="13398" y="16747"/>
                  <a:pt x="18934" y="47407"/>
                  <a:pt x="40193" y="50242"/>
                </a:cubicBezTo>
                <a:cubicBezTo>
                  <a:pt x="70723" y="54313"/>
                  <a:pt x="161272" y="15878"/>
                  <a:pt x="200967" y="0"/>
                </a:cubicBezTo>
                <a:cubicBezTo>
                  <a:pt x="221064" y="6699"/>
                  <a:pt x="240820" y="14523"/>
                  <a:pt x="261257" y="20097"/>
                </a:cubicBezTo>
                <a:cubicBezTo>
                  <a:pt x="277734" y="24591"/>
                  <a:pt x="295892" y="23209"/>
                  <a:pt x="311499" y="30145"/>
                </a:cubicBezTo>
                <a:cubicBezTo>
                  <a:pt x="326803" y="36947"/>
                  <a:pt x="338294" y="50242"/>
                  <a:pt x="351692" y="60290"/>
                </a:cubicBezTo>
                <a:cubicBezTo>
                  <a:pt x="385187" y="56941"/>
                  <a:pt x="418810" y="54691"/>
                  <a:pt x="452176" y="50242"/>
                </a:cubicBezTo>
                <a:cubicBezTo>
                  <a:pt x="469105" y="47985"/>
                  <a:pt x="485510" y="42609"/>
                  <a:pt x="502417" y="40194"/>
                </a:cubicBezTo>
                <a:cubicBezTo>
                  <a:pt x="532443" y="35905"/>
                  <a:pt x="562707" y="33495"/>
                  <a:pt x="592852" y="3014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DE571D0-7B01-5F3E-C93C-91B366157EE5}"/>
              </a:ext>
            </a:extLst>
          </p:cNvPr>
          <p:cNvSpPr/>
          <p:nvPr/>
        </p:nvSpPr>
        <p:spPr>
          <a:xfrm>
            <a:off x="6722347" y="2150135"/>
            <a:ext cx="261257" cy="110744"/>
          </a:xfrm>
          <a:custGeom>
            <a:avLst/>
            <a:gdLst>
              <a:gd name="connsiteX0" fmla="*/ 0 w 261257"/>
              <a:gd name="connsiteY0" fmla="*/ 50454 h 110744"/>
              <a:gd name="connsiteX1" fmla="*/ 50242 w 261257"/>
              <a:gd name="connsiteY1" fmla="*/ 60502 h 110744"/>
              <a:gd name="connsiteX2" fmla="*/ 80387 w 261257"/>
              <a:gd name="connsiteY2" fmla="*/ 90647 h 110744"/>
              <a:gd name="connsiteX3" fmla="*/ 110532 w 261257"/>
              <a:gd name="connsiteY3" fmla="*/ 110744 h 110744"/>
              <a:gd name="connsiteX4" fmla="*/ 150726 w 261257"/>
              <a:gd name="connsiteY4" fmla="*/ 100696 h 110744"/>
              <a:gd name="connsiteX5" fmla="*/ 170822 w 261257"/>
              <a:gd name="connsiteY5" fmla="*/ 60502 h 110744"/>
              <a:gd name="connsiteX6" fmla="*/ 180871 w 261257"/>
              <a:gd name="connsiteY6" fmla="*/ 20309 h 110744"/>
              <a:gd name="connsiteX7" fmla="*/ 261257 w 261257"/>
              <a:gd name="connsiteY7" fmla="*/ 212 h 11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257" h="110744">
                <a:moveTo>
                  <a:pt x="0" y="50454"/>
                </a:moveTo>
                <a:cubicBezTo>
                  <a:pt x="16747" y="53803"/>
                  <a:pt x="34966" y="52864"/>
                  <a:pt x="50242" y="60502"/>
                </a:cubicBezTo>
                <a:cubicBezTo>
                  <a:pt x="62952" y="66857"/>
                  <a:pt x="69470" y="81550"/>
                  <a:pt x="80387" y="90647"/>
                </a:cubicBezTo>
                <a:cubicBezTo>
                  <a:pt x="89665" y="98378"/>
                  <a:pt x="100484" y="104045"/>
                  <a:pt x="110532" y="110744"/>
                </a:cubicBezTo>
                <a:cubicBezTo>
                  <a:pt x="123930" y="107395"/>
                  <a:pt x="140117" y="109537"/>
                  <a:pt x="150726" y="100696"/>
                </a:cubicBezTo>
                <a:cubicBezTo>
                  <a:pt x="162233" y="91106"/>
                  <a:pt x="165562" y="74528"/>
                  <a:pt x="170822" y="60502"/>
                </a:cubicBezTo>
                <a:cubicBezTo>
                  <a:pt x="175671" y="47571"/>
                  <a:pt x="171106" y="30074"/>
                  <a:pt x="180871" y="20309"/>
                </a:cubicBezTo>
                <a:cubicBezTo>
                  <a:pt x="204700" y="-3520"/>
                  <a:pt x="232986" y="212"/>
                  <a:pt x="261257" y="212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51063C4-1308-1AF5-AF8D-DA5152778BCA}"/>
              </a:ext>
            </a:extLst>
          </p:cNvPr>
          <p:cNvSpPr/>
          <p:nvPr/>
        </p:nvSpPr>
        <p:spPr>
          <a:xfrm>
            <a:off x="6903218" y="2461846"/>
            <a:ext cx="241160" cy="100484"/>
          </a:xfrm>
          <a:custGeom>
            <a:avLst/>
            <a:gdLst>
              <a:gd name="connsiteX0" fmla="*/ 0 w 241160"/>
              <a:gd name="connsiteY0" fmla="*/ 70339 h 100484"/>
              <a:gd name="connsiteX1" fmla="*/ 120580 w 241160"/>
              <a:gd name="connsiteY1" fmla="*/ 70339 h 100484"/>
              <a:gd name="connsiteX2" fmla="*/ 130628 w 241160"/>
              <a:gd name="connsiteY2" fmla="*/ 100484 h 100484"/>
              <a:gd name="connsiteX3" fmla="*/ 160773 w 241160"/>
              <a:gd name="connsiteY3" fmla="*/ 90435 h 100484"/>
              <a:gd name="connsiteX4" fmla="*/ 200967 w 241160"/>
              <a:gd name="connsiteY4" fmla="*/ 10049 h 100484"/>
              <a:gd name="connsiteX5" fmla="*/ 241160 w 241160"/>
              <a:gd name="connsiteY5" fmla="*/ 0 h 10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160" h="100484">
                <a:moveTo>
                  <a:pt x="0" y="70339"/>
                </a:moveTo>
                <a:cubicBezTo>
                  <a:pt x="51413" y="49773"/>
                  <a:pt x="61921" y="33677"/>
                  <a:pt x="120580" y="70339"/>
                </a:cubicBezTo>
                <a:cubicBezTo>
                  <a:pt x="129562" y="75953"/>
                  <a:pt x="127279" y="90436"/>
                  <a:pt x="130628" y="100484"/>
                </a:cubicBezTo>
                <a:cubicBezTo>
                  <a:pt x="140676" y="97134"/>
                  <a:pt x="153992" y="98572"/>
                  <a:pt x="160773" y="90435"/>
                </a:cubicBezTo>
                <a:cubicBezTo>
                  <a:pt x="175025" y="73333"/>
                  <a:pt x="177781" y="25506"/>
                  <a:pt x="200967" y="10049"/>
                </a:cubicBezTo>
                <a:cubicBezTo>
                  <a:pt x="212458" y="2388"/>
                  <a:pt x="241160" y="0"/>
                  <a:pt x="241160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E62BBA-F5F4-B6EF-2BE5-7CCCD6BAADB3}"/>
              </a:ext>
            </a:extLst>
          </p:cNvPr>
          <p:cNvSpPr txBox="1"/>
          <p:nvPr/>
        </p:nvSpPr>
        <p:spPr>
          <a:xfrm>
            <a:off x="8138390" y="5876217"/>
            <a:ext cx="2673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Ref 1 – Holman, J.P., Heat Transfer</a:t>
            </a: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529D934A-0A9D-17B6-1700-EA3CDE55D6ED}"/>
              </a:ext>
            </a:extLst>
          </p:cNvPr>
          <p:cNvSpPr/>
          <p:nvPr/>
        </p:nvSpPr>
        <p:spPr>
          <a:xfrm>
            <a:off x="11786716" y="1188280"/>
            <a:ext cx="281354" cy="28321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06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FC8A4-72BD-7DE1-688C-80538FC42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08FE76B-4EF4-EE62-E5A5-73A739ED957C}"/>
              </a:ext>
            </a:extLst>
          </p:cNvPr>
          <p:cNvSpPr txBox="1"/>
          <p:nvPr/>
        </p:nvSpPr>
        <p:spPr>
          <a:xfrm>
            <a:off x="1061360" y="114094"/>
            <a:ext cx="10281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and mass diffusion relationships at liquid-ullage interface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16DB5174-79A2-EEDF-FAF4-A6663CBCAB59}"/>
              </a:ext>
            </a:extLst>
          </p:cNvPr>
          <p:cNvSpPr txBox="1"/>
          <p:nvPr/>
        </p:nvSpPr>
        <p:spPr>
          <a:xfrm>
            <a:off x="797064" y="1027497"/>
            <a:ext cx="4081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Thermal and mass diffusion relationships at liquid-vapor interface: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9">
                <a:extLst>
                  <a:ext uri="{FF2B5EF4-FFF2-40B4-BE49-F238E27FC236}">
                    <a16:creationId xmlns:a16="http://schemas.microsoft.com/office/drawing/2014/main" id="{53776D37-753E-E6A6-D438-6A57AC6F9D96}"/>
                  </a:ext>
                </a:extLst>
              </p:cNvPr>
              <p:cNvSpPr txBox="1"/>
              <p:nvPr/>
            </p:nvSpPr>
            <p:spPr>
              <a:xfrm>
                <a:off x="787337" y="1734405"/>
                <a:ext cx="2848216" cy="31816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𝑢𝑙𝑙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𝑙𝑖𝑞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1" name="TextBox 9">
                <a:extLst>
                  <a:ext uri="{FF2B5EF4-FFF2-40B4-BE49-F238E27FC236}">
                    <a16:creationId xmlns:a16="http://schemas.microsoft.com/office/drawing/2014/main" id="{53776D37-753E-E6A6-D438-6A57AC6F9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37" y="1734405"/>
                <a:ext cx="2848216" cy="318164"/>
              </a:xfrm>
              <a:prstGeom prst="rect">
                <a:avLst/>
              </a:prstGeom>
              <a:blipFill>
                <a:blip r:embed="rId2"/>
                <a:stretch>
                  <a:fillRect l="-2141" t="-9615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9">
                <a:extLst>
                  <a:ext uri="{FF2B5EF4-FFF2-40B4-BE49-F238E27FC236}">
                    <a16:creationId xmlns:a16="http://schemas.microsoft.com/office/drawing/2014/main" id="{B58EB4A7-3ECE-C3AC-B707-2C88AE22C3C0}"/>
                  </a:ext>
                </a:extLst>
              </p:cNvPr>
              <p:cNvSpPr txBox="1"/>
              <p:nvPr/>
            </p:nvSpPr>
            <p:spPr>
              <a:xfrm>
                <a:off x="787337" y="2710723"/>
                <a:ext cx="3645485" cy="41453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𝑣𝑎𝑝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𝑠𝑎𝑡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𝑙𝑖𝑞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" name="TextBox 9">
                <a:extLst>
                  <a:ext uri="{FF2B5EF4-FFF2-40B4-BE49-F238E27FC236}">
                    <a16:creationId xmlns:a16="http://schemas.microsoft.com/office/drawing/2014/main" id="{B58EB4A7-3ECE-C3AC-B707-2C88AE22C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37" y="2710723"/>
                <a:ext cx="3645485" cy="414537"/>
              </a:xfrm>
              <a:prstGeom prst="rect">
                <a:avLst/>
              </a:prstGeom>
              <a:blipFill>
                <a:blip r:embed="rId3"/>
                <a:stretch>
                  <a:fillRect l="-50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9">
                <a:extLst>
                  <a:ext uri="{FF2B5EF4-FFF2-40B4-BE49-F238E27FC236}">
                    <a16:creationId xmlns:a16="http://schemas.microsoft.com/office/drawing/2014/main" id="{18FECF93-B02C-8029-C88C-ACAE63688F36}"/>
                  </a:ext>
                </a:extLst>
              </p:cNvPr>
              <p:cNvSpPr txBox="1"/>
              <p:nvPr/>
            </p:nvSpPr>
            <p:spPr>
              <a:xfrm>
                <a:off x="1882588" y="3807587"/>
                <a:ext cx="2475486" cy="71840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𝑔𝑎𝑠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𝑢𝑙𝑙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TextBox 9">
                <a:extLst>
                  <a:ext uri="{FF2B5EF4-FFF2-40B4-BE49-F238E27FC236}">
                    <a16:creationId xmlns:a16="http://schemas.microsoft.com/office/drawing/2014/main" id="{18FECF93-B02C-8029-C88C-ACAE63688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588" y="3807587"/>
                <a:ext cx="2475486" cy="718402"/>
              </a:xfrm>
              <a:prstGeom prst="rect">
                <a:avLst/>
              </a:prstGeom>
              <a:blipFill>
                <a:blip r:embed="rId4"/>
                <a:stretch>
                  <a:fillRect b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TextBox 166">
            <a:extLst>
              <a:ext uri="{FF2B5EF4-FFF2-40B4-BE49-F238E27FC236}">
                <a16:creationId xmlns:a16="http://schemas.microsoft.com/office/drawing/2014/main" id="{6D436DEA-DE86-BA17-FF99-9624D7FE0554}"/>
              </a:ext>
            </a:extLst>
          </p:cNvPr>
          <p:cNvSpPr txBox="1"/>
          <p:nvPr/>
        </p:nvSpPr>
        <p:spPr>
          <a:xfrm>
            <a:off x="6141056" y="1110810"/>
            <a:ext cx="4956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Boiling mass transfer relationship, liquid to ullage: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7B211C-D71D-2903-F955-C0BF2F614B3C}"/>
                  </a:ext>
                </a:extLst>
              </p:cNvPr>
              <p:cNvSpPr txBox="1"/>
              <p:nvPr/>
            </p:nvSpPr>
            <p:spPr>
              <a:xfrm>
                <a:off x="1168334" y="2065371"/>
                <a:ext cx="39145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is thermal convection coefficient at surface, kW/m^2/K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7B211C-D71D-2903-F955-C0BF2F614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334" y="2065371"/>
                <a:ext cx="3914598" cy="584775"/>
              </a:xfrm>
              <a:prstGeom prst="rect">
                <a:avLst/>
              </a:prstGeom>
              <a:blipFill>
                <a:blip r:embed="rId5"/>
                <a:stretch>
                  <a:fillRect l="-935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E88E14-BF84-1430-E44C-F5D33DAE1045}"/>
                  </a:ext>
                </a:extLst>
              </p:cNvPr>
              <p:cNvSpPr txBox="1"/>
              <p:nvPr/>
            </p:nvSpPr>
            <p:spPr>
              <a:xfrm>
                <a:off x="1152297" y="3207449"/>
                <a:ext cx="34984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is mass diffusion coefficient at surface, kg/s/m^2/K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E88E14-BF84-1430-E44C-F5D33DAE1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297" y="3207449"/>
                <a:ext cx="3498448" cy="584775"/>
              </a:xfrm>
              <a:prstGeom prst="rect">
                <a:avLst/>
              </a:prstGeom>
              <a:blipFill>
                <a:blip r:embed="rId6"/>
                <a:stretch>
                  <a:fillRect l="-871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4BADFF1F-8B18-FD59-E4E1-46F98ABFDCFA}"/>
                  </a:ext>
                </a:extLst>
              </p:cNvPr>
              <p:cNvSpPr txBox="1"/>
              <p:nvPr/>
            </p:nvSpPr>
            <p:spPr>
              <a:xfrm>
                <a:off x="6206347" y="1682329"/>
                <a:ext cx="4891275" cy="39510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𝑏𝑜𝑖𝑙𝑖𝑛𝑔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𝑠𝑎𝑡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𝑙𝑖𝑞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𝑢𝑙𝑙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4BADFF1F-8B18-FD59-E4E1-46F98ABFD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347" y="1682329"/>
                <a:ext cx="4891275" cy="3951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864EF7-52DB-5B3F-FC1A-3AC77C53CE3E}"/>
                  </a:ext>
                </a:extLst>
              </p:cNvPr>
              <p:cNvSpPr txBox="1"/>
              <p:nvPr/>
            </p:nvSpPr>
            <p:spPr>
              <a:xfrm>
                <a:off x="6510888" y="2464597"/>
                <a:ext cx="45994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is constant with units 1/s (“scaling” constant)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864EF7-52DB-5B3F-FC1A-3AC77C53C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888" y="2464597"/>
                <a:ext cx="4599478" cy="338554"/>
              </a:xfrm>
              <a:prstGeom prst="rect">
                <a:avLst/>
              </a:prstGeom>
              <a:blipFill>
                <a:blip r:embed="rId8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6C84F25-2DF3-EF42-C3DC-3FEE77C87835}"/>
                  </a:ext>
                </a:extLst>
              </p:cNvPr>
              <p:cNvSpPr txBox="1"/>
              <p:nvPr/>
            </p:nvSpPr>
            <p:spPr>
              <a:xfrm>
                <a:off x="6496074" y="2803151"/>
                <a:ext cx="52906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is constant with units 1/bar (“knee sharpness” constant)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6C84F25-2DF3-EF42-C3DC-3FEE77C87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074" y="2803151"/>
                <a:ext cx="5290645" cy="338554"/>
              </a:xfrm>
              <a:prstGeom prst="rect">
                <a:avLst/>
              </a:prstGeom>
              <a:blipFill>
                <a:blip r:embed="rId9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9">
                <a:extLst>
                  <a:ext uri="{FF2B5EF4-FFF2-40B4-BE49-F238E27FC236}">
                    <a16:creationId xmlns:a16="http://schemas.microsoft.com/office/drawing/2014/main" id="{59C70BD5-CB71-28A1-FFDD-BDED4A04C595}"/>
                  </a:ext>
                </a:extLst>
              </p:cNvPr>
              <p:cNvSpPr txBox="1"/>
              <p:nvPr/>
            </p:nvSpPr>
            <p:spPr>
              <a:xfrm>
                <a:off x="1135148" y="5874825"/>
                <a:ext cx="5071199" cy="55957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  <m:r>
                        <a:rPr lang="en-US" sz="14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𝑓𝑔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𝑢𝑙𝑙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𝑙𝑖𝑞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𝑣𝑎𝑝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𝑢𝑙𝑙</m:t>
                                      </m:r>
                                    </m:sub>
                                  </m:s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𝑙𝑖𝑞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𝑢𝑙𝑙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𝑙𝑖𝑞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    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𝑢𝑙𝑙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𝑙𝑖𝑞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9">
                <a:extLst>
                  <a:ext uri="{FF2B5EF4-FFF2-40B4-BE49-F238E27FC236}">
                    <a16:creationId xmlns:a16="http://schemas.microsoft.com/office/drawing/2014/main" id="{59C70BD5-CB71-28A1-FFDD-BDED4A04C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148" y="5874825"/>
                <a:ext cx="5071199" cy="5595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9">
                <a:extLst>
                  <a:ext uri="{FF2B5EF4-FFF2-40B4-BE49-F238E27FC236}">
                    <a16:creationId xmlns:a16="http://schemas.microsoft.com/office/drawing/2014/main" id="{4113F11B-38BC-F810-9373-8537284C6F68}"/>
                  </a:ext>
                </a:extLst>
              </p:cNvPr>
              <p:cNvSpPr txBox="1"/>
              <p:nvPr/>
            </p:nvSpPr>
            <p:spPr>
              <a:xfrm>
                <a:off x="7827336" y="4447859"/>
                <a:ext cx="3147255" cy="27962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𝑏𝑜𝑖𝑙𝑖𝑛𝑔</m:t>
                          </m:r>
                        </m:sub>
                      </m:sSub>
                      <m:r>
                        <a:rPr lang="en-US" sz="16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𝑏𝑜𝑖𝑙𝑖𝑛𝑔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𝑓𝑔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9">
                <a:extLst>
                  <a:ext uri="{FF2B5EF4-FFF2-40B4-BE49-F238E27FC236}">
                    <a16:creationId xmlns:a16="http://schemas.microsoft.com/office/drawing/2014/main" id="{4113F11B-38BC-F810-9373-8537284C6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336" y="4447859"/>
                <a:ext cx="3147255" cy="279628"/>
              </a:xfrm>
              <a:prstGeom prst="rect">
                <a:avLst/>
              </a:prstGeom>
              <a:blipFill>
                <a:blip r:embed="rId11"/>
                <a:stretch>
                  <a:fillRect l="-1163" t="-10870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48">
                <a:extLst>
                  <a:ext uri="{FF2B5EF4-FFF2-40B4-BE49-F238E27FC236}">
                    <a16:creationId xmlns:a16="http://schemas.microsoft.com/office/drawing/2014/main" id="{466D2F41-950D-591C-0D36-60433900858C}"/>
                  </a:ext>
                </a:extLst>
              </p:cNvPr>
              <p:cNvSpPr txBox="1"/>
              <p:nvPr/>
            </p:nvSpPr>
            <p:spPr>
              <a:xfrm>
                <a:off x="747704" y="4587673"/>
                <a:ext cx="3498447" cy="324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/>
                  <a:t>Enthalpy </a:t>
                </a:r>
                <a:r>
                  <a:rPr lang="en-US" sz="1400" u="sng" dirty="0"/>
                  <a:t>leaving ullage</a:t>
                </a:r>
                <a:r>
                  <a:rPr lang="en-US" sz="1400" dirty="0"/>
                  <a:t> due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𝑢𝑙𝑙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𝑙𝑖𝑞</m:t>
                        </m:r>
                      </m:sub>
                    </m:sSub>
                    <m:r>
                      <a:rPr lang="en-US" sz="14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*:</a:t>
                </a:r>
              </a:p>
            </p:txBody>
          </p:sp>
        </mc:Choice>
        <mc:Fallback xmlns="">
          <p:sp>
            <p:nvSpPr>
              <p:cNvPr id="21" name="TextBox 148">
                <a:extLst>
                  <a:ext uri="{FF2B5EF4-FFF2-40B4-BE49-F238E27FC236}">
                    <a16:creationId xmlns:a16="http://schemas.microsoft.com/office/drawing/2014/main" id="{466D2F41-950D-591C-0D36-604339008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04" y="4587673"/>
                <a:ext cx="3498447" cy="324384"/>
              </a:xfrm>
              <a:prstGeom prst="rect">
                <a:avLst/>
              </a:prstGeom>
              <a:blipFill>
                <a:blip r:embed="rId12"/>
                <a:stretch>
                  <a:fillRect l="-523" t="-188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48">
                <a:extLst>
                  <a:ext uri="{FF2B5EF4-FFF2-40B4-BE49-F238E27FC236}">
                    <a16:creationId xmlns:a16="http://schemas.microsoft.com/office/drawing/2014/main" id="{227DF475-EE81-4FD8-039C-2A1CD9FBB80B}"/>
                  </a:ext>
                </a:extLst>
              </p:cNvPr>
              <p:cNvSpPr txBox="1"/>
              <p:nvPr/>
            </p:nvSpPr>
            <p:spPr>
              <a:xfrm>
                <a:off x="787337" y="5535561"/>
                <a:ext cx="3605389" cy="324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/>
                  <a:t>Enthalpy </a:t>
                </a:r>
                <a:r>
                  <a:rPr lang="en-US" sz="1400" u="sng" dirty="0"/>
                  <a:t>entering liquid</a:t>
                </a:r>
                <a:r>
                  <a:rPr lang="en-US" sz="1400" dirty="0"/>
                  <a:t> due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𝑢𝑙𝑙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𝑙𝑖𝑞</m:t>
                        </m:r>
                      </m:sub>
                    </m:sSub>
                    <m:r>
                      <a:rPr lang="en-US" sz="14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*:</a:t>
                </a:r>
              </a:p>
            </p:txBody>
          </p:sp>
        </mc:Choice>
        <mc:Fallback xmlns="">
          <p:sp>
            <p:nvSpPr>
              <p:cNvPr id="22" name="TextBox 148">
                <a:extLst>
                  <a:ext uri="{FF2B5EF4-FFF2-40B4-BE49-F238E27FC236}">
                    <a16:creationId xmlns:a16="http://schemas.microsoft.com/office/drawing/2014/main" id="{227DF475-EE81-4FD8-039C-2A1CD9FBB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37" y="5535561"/>
                <a:ext cx="3605389" cy="324384"/>
              </a:xfrm>
              <a:prstGeom prst="rect">
                <a:avLst/>
              </a:prstGeom>
              <a:blipFill>
                <a:blip r:embed="rId13"/>
                <a:stretch>
                  <a:fillRect l="-507" t="-1887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9">
                <a:extLst>
                  <a:ext uri="{FF2B5EF4-FFF2-40B4-BE49-F238E27FC236}">
                    <a16:creationId xmlns:a16="http://schemas.microsoft.com/office/drawing/2014/main" id="{9063631A-F537-65D3-14D8-F1E80005B9FB}"/>
                  </a:ext>
                </a:extLst>
              </p:cNvPr>
              <p:cNvSpPr txBox="1"/>
              <p:nvPr/>
            </p:nvSpPr>
            <p:spPr>
              <a:xfrm>
                <a:off x="1177192" y="4927420"/>
                <a:ext cx="3321550" cy="55957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𝑢𝑙𝑙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𝑙𝑖𝑞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𝑣𝑎𝑝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𝑢𝑙𝑙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𝑢𝑙𝑙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𝑙𝑖𝑞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𝑢𝑙𝑙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𝑙𝑖𝑞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𝑣𝑎𝑝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𝑙𝑖𝑞</m:t>
                                  </m:r>
                                </m:sub>
                              </m:s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𝑢𝑙𝑙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𝑙𝑖𝑞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TextBox 9">
                <a:extLst>
                  <a:ext uri="{FF2B5EF4-FFF2-40B4-BE49-F238E27FC236}">
                    <a16:creationId xmlns:a16="http://schemas.microsoft.com/office/drawing/2014/main" id="{9063631A-F537-65D3-14D8-F1E80005B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192" y="4927420"/>
                <a:ext cx="3321550" cy="5595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148">
                <a:extLst>
                  <a:ext uri="{FF2B5EF4-FFF2-40B4-BE49-F238E27FC236}">
                    <a16:creationId xmlns:a16="http://schemas.microsoft.com/office/drawing/2014/main" id="{66040898-F1B2-77E0-97C8-CA54064DD999}"/>
                  </a:ext>
                </a:extLst>
              </p:cNvPr>
              <p:cNvSpPr txBox="1"/>
              <p:nvPr/>
            </p:nvSpPr>
            <p:spPr>
              <a:xfrm>
                <a:off x="6091981" y="4130563"/>
                <a:ext cx="3847232" cy="325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/>
                  <a:t>Enthalpy </a:t>
                </a:r>
                <a:r>
                  <a:rPr lang="en-US" sz="1400" u="sng" dirty="0"/>
                  <a:t>leaving liquid</a:t>
                </a:r>
                <a:r>
                  <a:rPr lang="en-US" sz="1400" dirty="0"/>
                  <a:t> due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𝑙𝑖𝑞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𝑢𝑙𝑙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𝑏𝑜𝑖𝑙𝑖𝑛𝑔</m:t>
                        </m:r>
                      </m:sub>
                    </m:sSub>
                    <m:r>
                      <a:rPr lang="en-US" sz="14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*:</a:t>
                </a:r>
              </a:p>
            </p:txBody>
          </p:sp>
        </mc:Choice>
        <mc:Fallback xmlns="">
          <p:sp>
            <p:nvSpPr>
              <p:cNvPr id="25" name="TextBox 148">
                <a:extLst>
                  <a:ext uri="{FF2B5EF4-FFF2-40B4-BE49-F238E27FC236}">
                    <a16:creationId xmlns:a16="http://schemas.microsoft.com/office/drawing/2014/main" id="{66040898-F1B2-77E0-97C8-CA54064DD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981" y="4130563"/>
                <a:ext cx="3847232" cy="325282"/>
              </a:xfrm>
              <a:prstGeom prst="rect">
                <a:avLst/>
              </a:prstGeom>
              <a:blipFill>
                <a:blip r:embed="rId15"/>
                <a:stretch>
                  <a:fillRect l="-475" t="-188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48">
                <a:extLst>
                  <a:ext uri="{FF2B5EF4-FFF2-40B4-BE49-F238E27FC236}">
                    <a16:creationId xmlns:a16="http://schemas.microsoft.com/office/drawing/2014/main" id="{27237BA5-6012-EA51-FB77-0CBFF66AFA86}"/>
                  </a:ext>
                </a:extLst>
              </p:cNvPr>
              <p:cNvSpPr txBox="1"/>
              <p:nvPr/>
            </p:nvSpPr>
            <p:spPr>
              <a:xfrm>
                <a:off x="6058298" y="3318581"/>
                <a:ext cx="3914598" cy="325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/>
                  <a:t>Enthalpy </a:t>
                </a:r>
                <a:r>
                  <a:rPr lang="en-US" sz="1400" u="sng" dirty="0"/>
                  <a:t>entering ullage</a:t>
                </a:r>
                <a:r>
                  <a:rPr lang="en-US" sz="1400" dirty="0"/>
                  <a:t> due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𝑙𝑖𝑞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𝑢𝑙𝑙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𝑏𝑜𝑖𝑙𝑖𝑛𝑔</m:t>
                        </m:r>
                      </m:sub>
                    </m:sSub>
                    <m:r>
                      <a:rPr lang="en-US" sz="14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*:</a:t>
                </a:r>
              </a:p>
            </p:txBody>
          </p:sp>
        </mc:Choice>
        <mc:Fallback xmlns="">
          <p:sp>
            <p:nvSpPr>
              <p:cNvPr id="26" name="TextBox 148">
                <a:extLst>
                  <a:ext uri="{FF2B5EF4-FFF2-40B4-BE49-F238E27FC236}">
                    <a16:creationId xmlns:a16="http://schemas.microsoft.com/office/drawing/2014/main" id="{27237BA5-6012-EA51-FB77-0CBFF66AF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298" y="3318581"/>
                <a:ext cx="3914598" cy="325282"/>
              </a:xfrm>
              <a:prstGeom prst="rect">
                <a:avLst/>
              </a:prstGeom>
              <a:blipFill>
                <a:blip r:embed="rId16"/>
                <a:stretch>
                  <a:fillRect l="-467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9">
                <a:extLst>
                  <a:ext uri="{FF2B5EF4-FFF2-40B4-BE49-F238E27FC236}">
                    <a16:creationId xmlns:a16="http://schemas.microsoft.com/office/drawing/2014/main" id="{EC5A702D-41B0-BF70-E244-9EC4DD7B4BA0}"/>
                  </a:ext>
                </a:extLst>
              </p:cNvPr>
              <p:cNvSpPr txBox="1"/>
              <p:nvPr/>
            </p:nvSpPr>
            <p:spPr>
              <a:xfrm>
                <a:off x="7793262" y="3726419"/>
                <a:ext cx="2968057" cy="27962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𝑏𝑜𝑖𝑙𝑖𝑛𝑔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𝑣𝑎𝑝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Box 9">
                <a:extLst>
                  <a:ext uri="{FF2B5EF4-FFF2-40B4-BE49-F238E27FC236}">
                    <a16:creationId xmlns:a16="http://schemas.microsoft.com/office/drawing/2014/main" id="{EC5A702D-41B0-BF70-E244-9EC4DD7B4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262" y="3726419"/>
                <a:ext cx="2968057" cy="279628"/>
              </a:xfrm>
              <a:prstGeom prst="rect">
                <a:avLst/>
              </a:prstGeom>
              <a:blipFill>
                <a:blip r:embed="rId17"/>
                <a:stretch>
                  <a:fillRect l="-1027" t="-8696" r="-616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063C586-6094-04B3-50F0-3C43B05BAB54}"/>
              </a:ext>
            </a:extLst>
          </p:cNvPr>
          <p:cNvCxnSpPr/>
          <p:nvPr/>
        </p:nvCxnSpPr>
        <p:spPr>
          <a:xfrm>
            <a:off x="5701085" y="1110810"/>
            <a:ext cx="0" cy="44869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9913B-E6A9-DEB4-CE4E-DD01C0D09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5D80-8541-4508-80FC-4365D8588B89}" type="slidenum">
              <a:rPr lang="en-US" smtClean="0"/>
              <a:t>13</a:t>
            </a:fld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C82F3A1C-B333-D840-E566-010ABC61C0AB}"/>
              </a:ext>
            </a:extLst>
          </p:cNvPr>
          <p:cNvSpPr/>
          <p:nvPr/>
        </p:nvSpPr>
        <p:spPr>
          <a:xfrm>
            <a:off x="11786716" y="1188280"/>
            <a:ext cx="281354" cy="28321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51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6D45A-39AB-E610-C97E-983E62656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30BEB88-59EE-3A52-4347-AC1023099634}"/>
              </a:ext>
            </a:extLst>
          </p:cNvPr>
          <p:cNvSpPr txBox="1"/>
          <p:nvPr/>
        </p:nvSpPr>
        <p:spPr>
          <a:xfrm>
            <a:off x="1097376" y="109477"/>
            <a:ext cx="10165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Choosing coefficients for mass diffusion at liquid-vapor surface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70A8F54-C5F9-036E-2B19-4EBF3FCA0CCD}"/>
              </a:ext>
            </a:extLst>
          </p:cNvPr>
          <p:cNvSpPr txBox="1"/>
          <p:nvPr/>
        </p:nvSpPr>
        <p:spPr>
          <a:xfrm>
            <a:off x="1527641" y="3853103"/>
            <a:ext cx="369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</a:t>
            </a:r>
            <a:r>
              <a:rPr lang="en-US" sz="1600" baseline="-250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M0</a:t>
            </a:r>
            <a:r>
              <a:rPr lang="en-US" sz="16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mass diffusion coefficient in absence of non-condensable gas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C50E3CCF-3061-F872-AACE-A3E18DC3C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5D80-8541-4508-80FC-4365D8588B89}" type="slidenum">
              <a:rPr lang="en-US" smtClean="0"/>
              <a:t>14</a:t>
            </a:fld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043B6EB-5C29-F616-666F-9AD3A5A39CF0}"/>
              </a:ext>
            </a:extLst>
          </p:cNvPr>
          <p:cNvSpPr txBox="1"/>
          <p:nvPr/>
        </p:nvSpPr>
        <p:spPr>
          <a:xfrm>
            <a:off x="6272784" y="3926337"/>
            <a:ext cx="5420184" cy="18774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approach is highly empirical approximation, due to bulk properties nature of liquid and ullage, but it can work surprisingly well for condensation</a:t>
            </a:r>
          </a:p>
          <a:p>
            <a:pPr marL="800100" lvl="1" indent="-342900">
              <a:buFont typeface="Arial" panose="020B0604020202020204" pitchFamily="34" charset="0"/>
              <a:buChar char="-"/>
            </a:pPr>
            <a:r>
              <a:rPr lang="en-US" sz="16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evaporation, perhaps gas interference effect should be adjusted or turned off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5013DC2-3885-AB69-78B9-74CF57BA6BC0}"/>
              </a:ext>
            </a:extLst>
          </p:cNvPr>
          <p:cNvSpPr/>
          <p:nvPr/>
        </p:nvSpPr>
        <p:spPr>
          <a:xfrm>
            <a:off x="5940883" y="2656490"/>
            <a:ext cx="692064" cy="437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A5E4471-06BF-F8BF-056C-461362B49D78}"/>
              </a:ext>
            </a:extLst>
          </p:cNvPr>
          <p:cNvSpPr/>
          <p:nvPr/>
        </p:nvSpPr>
        <p:spPr>
          <a:xfrm>
            <a:off x="5940883" y="1027013"/>
            <a:ext cx="692064" cy="437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93FAA95-515E-1C65-AE26-B302D27FBAF7}"/>
              </a:ext>
            </a:extLst>
          </p:cNvPr>
          <p:cNvSpPr/>
          <p:nvPr/>
        </p:nvSpPr>
        <p:spPr>
          <a:xfrm>
            <a:off x="5940883" y="1233682"/>
            <a:ext cx="692064" cy="16432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44617B22-03CD-6E5B-FF62-6E3907DE4DFD}"/>
              </a:ext>
            </a:extLst>
          </p:cNvPr>
          <p:cNvSpPr/>
          <p:nvPr/>
        </p:nvSpPr>
        <p:spPr>
          <a:xfrm rot="5400000">
            <a:off x="5997371" y="1500235"/>
            <a:ext cx="447044" cy="103781"/>
          </a:xfrm>
          <a:custGeom>
            <a:avLst/>
            <a:gdLst>
              <a:gd name="connsiteX0" fmla="*/ 0 w 507556"/>
              <a:gd name="connsiteY0" fmla="*/ 108764 h 162221"/>
              <a:gd name="connsiteX1" fmla="*/ 119895 w 507556"/>
              <a:gd name="connsiteY1" fmla="*/ 859 h 162221"/>
              <a:gd name="connsiteX2" fmla="*/ 263769 w 507556"/>
              <a:gd name="connsiteY2" fmla="*/ 160719 h 162221"/>
              <a:gd name="connsiteX3" fmla="*/ 375671 w 507556"/>
              <a:gd name="connsiteY3" fmla="*/ 80789 h 162221"/>
              <a:gd name="connsiteX4" fmla="*/ 507556 w 507556"/>
              <a:gd name="connsiteY4" fmla="*/ 76792 h 16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556" h="162221">
                <a:moveTo>
                  <a:pt x="0" y="108764"/>
                </a:moveTo>
                <a:cubicBezTo>
                  <a:pt x="37967" y="50482"/>
                  <a:pt x="75934" y="-7800"/>
                  <a:pt x="119895" y="859"/>
                </a:cubicBezTo>
                <a:cubicBezTo>
                  <a:pt x="163856" y="9518"/>
                  <a:pt x="221140" y="147397"/>
                  <a:pt x="263769" y="160719"/>
                </a:cubicBezTo>
                <a:cubicBezTo>
                  <a:pt x="306398" y="174041"/>
                  <a:pt x="335040" y="94777"/>
                  <a:pt x="375671" y="80789"/>
                </a:cubicBezTo>
                <a:cubicBezTo>
                  <a:pt x="416302" y="66801"/>
                  <a:pt x="461929" y="71796"/>
                  <a:pt x="507556" y="7679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9AD11A4-375F-B57C-658B-1131204863F8}"/>
              </a:ext>
            </a:extLst>
          </p:cNvPr>
          <p:cNvSpPr/>
          <p:nvPr/>
        </p:nvSpPr>
        <p:spPr>
          <a:xfrm>
            <a:off x="6057252" y="1392667"/>
            <a:ext cx="120316" cy="1233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6549AF9-D565-E586-570A-9147CA1910C7}"/>
              </a:ext>
            </a:extLst>
          </p:cNvPr>
          <p:cNvSpPr/>
          <p:nvPr/>
        </p:nvSpPr>
        <p:spPr>
          <a:xfrm>
            <a:off x="6048839" y="2055291"/>
            <a:ext cx="120316" cy="1233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9">
                <a:extLst>
                  <a:ext uri="{FF2B5EF4-FFF2-40B4-BE49-F238E27FC236}">
                    <a16:creationId xmlns:a16="http://schemas.microsoft.com/office/drawing/2014/main" id="{3B895FF0-AD0E-8635-206A-C467EDDB108F}"/>
                  </a:ext>
                </a:extLst>
              </p:cNvPr>
              <p:cNvSpPr txBox="1"/>
              <p:nvPr/>
            </p:nvSpPr>
            <p:spPr>
              <a:xfrm>
                <a:off x="1527641" y="3134701"/>
                <a:ext cx="2475486" cy="71840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𝑔𝑎𝑠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𝑢𝑙𝑙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" name="TextBox 9">
                <a:extLst>
                  <a:ext uri="{FF2B5EF4-FFF2-40B4-BE49-F238E27FC236}">
                    <a16:creationId xmlns:a16="http://schemas.microsoft.com/office/drawing/2014/main" id="{3B895FF0-AD0E-8635-206A-C467EDDB1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641" y="3134701"/>
                <a:ext cx="2475486" cy="7184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D9FDDFF-4DDA-3CCD-353A-0F363C9BF67D}"/>
              </a:ext>
            </a:extLst>
          </p:cNvPr>
          <p:cNvSpPr txBox="1"/>
          <p:nvPr/>
        </p:nvSpPr>
        <p:spPr>
          <a:xfrm>
            <a:off x="407325" y="2488522"/>
            <a:ext cx="5014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diffusion slowed by presence of non-condensable gas:</a:t>
            </a:r>
            <a:endParaRPr lang="en-US" sz="2000" dirty="0">
              <a:solidFill>
                <a:srgbClr val="2B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9">
                <a:extLst>
                  <a:ext uri="{FF2B5EF4-FFF2-40B4-BE49-F238E27FC236}">
                    <a16:creationId xmlns:a16="http://schemas.microsoft.com/office/drawing/2014/main" id="{7BA41C11-11EF-BAA5-5B56-E73809DE1C09}"/>
                  </a:ext>
                </a:extLst>
              </p:cNvPr>
              <p:cNvSpPr txBox="1"/>
              <p:nvPr/>
            </p:nvSpPr>
            <p:spPr>
              <a:xfrm>
                <a:off x="1192049" y="1941909"/>
                <a:ext cx="3645485" cy="41453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𝑣𝑎𝑝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𝑠𝑎𝑡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𝑙𝑖𝑞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TextBox 9">
                <a:extLst>
                  <a:ext uri="{FF2B5EF4-FFF2-40B4-BE49-F238E27FC236}">
                    <a16:creationId xmlns:a16="http://schemas.microsoft.com/office/drawing/2014/main" id="{7BA41C11-11EF-BAA5-5B56-E73809DE1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049" y="1941909"/>
                <a:ext cx="3645485" cy="414537"/>
              </a:xfrm>
              <a:prstGeom prst="rect">
                <a:avLst/>
              </a:prstGeom>
              <a:blipFill>
                <a:blip r:embed="rId3"/>
                <a:stretch>
                  <a:fillRect l="-50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EA3C774-A7A0-3FC2-6FA5-8A83BC10351D}"/>
              </a:ext>
            </a:extLst>
          </p:cNvPr>
          <p:cNvSpPr txBox="1"/>
          <p:nvPr/>
        </p:nvSpPr>
        <p:spPr>
          <a:xfrm>
            <a:off x="407325" y="846629"/>
            <a:ext cx="5525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diffusion </a:t>
            </a:r>
            <a:r>
              <a:rPr lang="en-US" sz="2000" u="sng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assumed</a:t>
            </a:r>
            <a:r>
              <a:rPr lang="en-US" sz="20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driven by difference between ullage vapor partial pressure and bulk liquid saturation pressure: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ABA86-B3A0-A6A3-5C27-E006EC881DB9}"/>
              </a:ext>
            </a:extLst>
          </p:cNvPr>
          <p:cNvSpPr txBox="1"/>
          <p:nvPr/>
        </p:nvSpPr>
        <p:spPr>
          <a:xfrm>
            <a:off x="410763" y="4586254"/>
            <a:ext cx="5014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value range for many fluids and calm surface: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09565B-C031-D593-8F4D-131D2CA2FBDF}"/>
                  </a:ext>
                </a:extLst>
              </p:cNvPr>
              <p:cNvSpPr txBox="1"/>
              <p:nvPr/>
            </p:nvSpPr>
            <p:spPr>
              <a:xfrm>
                <a:off x="2720614" y="5500841"/>
                <a:ext cx="9240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09565B-C031-D593-8F4D-131D2CA2F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614" y="5500841"/>
                <a:ext cx="924099" cy="276999"/>
              </a:xfrm>
              <a:prstGeom prst="rect">
                <a:avLst/>
              </a:prstGeom>
              <a:blipFill>
                <a:blip r:embed="rId4"/>
                <a:stretch>
                  <a:fillRect l="-3289" r="-5921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9">
                <a:extLst>
                  <a:ext uri="{FF2B5EF4-FFF2-40B4-BE49-F238E27FC236}">
                    <a16:creationId xmlns:a16="http://schemas.microsoft.com/office/drawing/2014/main" id="{5E68FEFD-3522-1A29-5112-4B0FE237FFE4}"/>
                  </a:ext>
                </a:extLst>
              </p:cNvPr>
              <p:cNvSpPr txBox="1"/>
              <p:nvPr/>
            </p:nvSpPr>
            <p:spPr>
              <a:xfrm>
                <a:off x="2402556" y="5069954"/>
                <a:ext cx="3315395" cy="34862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to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3∙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box>
                        <m:box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𝑘𝑔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𝑏𝑎𝑟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TextBox 9">
                <a:extLst>
                  <a:ext uri="{FF2B5EF4-FFF2-40B4-BE49-F238E27FC236}">
                    <a16:creationId xmlns:a16="http://schemas.microsoft.com/office/drawing/2014/main" id="{5E68FEFD-3522-1A29-5112-4B0FE237F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556" y="5069954"/>
                <a:ext cx="3315395" cy="348622"/>
              </a:xfrm>
              <a:prstGeom prst="rect">
                <a:avLst/>
              </a:prstGeom>
              <a:blipFill>
                <a:blip r:embed="rId5"/>
                <a:stretch>
                  <a:fillRect l="-919" t="-1754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B0F7A3E2-4ED5-3786-CCA1-31B61A45A7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3732" y="1027013"/>
            <a:ext cx="4584589" cy="2804403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C7A498D-35E5-CF54-E2E4-D347A2C675C8}"/>
              </a:ext>
            </a:extLst>
          </p:cNvPr>
          <p:cNvSpPr/>
          <p:nvPr/>
        </p:nvSpPr>
        <p:spPr>
          <a:xfrm>
            <a:off x="5952179" y="1734401"/>
            <a:ext cx="669472" cy="24809"/>
          </a:xfrm>
          <a:custGeom>
            <a:avLst/>
            <a:gdLst>
              <a:gd name="connsiteX0" fmla="*/ 0 w 669472"/>
              <a:gd name="connsiteY0" fmla="*/ 0 h 24809"/>
              <a:gd name="connsiteX1" fmla="*/ 40822 w 669472"/>
              <a:gd name="connsiteY1" fmla="*/ 8165 h 24809"/>
              <a:gd name="connsiteX2" fmla="*/ 81643 w 669472"/>
              <a:gd name="connsiteY2" fmla="*/ 24493 h 24809"/>
              <a:gd name="connsiteX3" fmla="*/ 179614 w 669472"/>
              <a:gd name="connsiteY3" fmla="*/ 16329 h 24809"/>
              <a:gd name="connsiteX4" fmla="*/ 334736 w 669472"/>
              <a:gd name="connsiteY4" fmla="*/ 24493 h 24809"/>
              <a:gd name="connsiteX5" fmla="*/ 547007 w 669472"/>
              <a:gd name="connsiteY5" fmla="*/ 16329 h 24809"/>
              <a:gd name="connsiteX6" fmla="*/ 669472 w 669472"/>
              <a:gd name="connsiteY6" fmla="*/ 8165 h 2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472" h="24809">
                <a:moveTo>
                  <a:pt x="0" y="0"/>
                </a:moveTo>
                <a:cubicBezTo>
                  <a:pt x="13607" y="2722"/>
                  <a:pt x="27530" y="4178"/>
                  <a:pt x="40822" y="8165"/>
                </a:cubicBezTo>
                <a:cubicBezTo>
                  <a:pt x="54859" y="12376"/>
                  <a:pt x="67013" y="23632"/>
                  <a:pt x="81643" y="24493"/>
                </a:cubicBezTo>
                <a:cubicBezTo>
                  <a:pt x="114357" y="26417"/>
                  <a:pt x="146957" y="19050"/>
                  <a:pt x="179614" y="16329"/>
                </a:cubicBezTo>
                <a:cubicBezTo>
                  <a:pt x="231321" y="19050"/>
                  <a:pt x="282957" y="24493"/>
                  <a:pt x="334736" y="24493"/>
                </a:cubicBezTo>
                <a:cubicBezTo>
                  <a:pt x="405545" y="24493"/>
                  <a:pt x="476327" y="20612"/>
                  <a:pt x="547007" y="16329"/>
                </a:cubicBezTo>
                <a:cubicBezTo>
                  <a:pt x="732521" y="5086"/>
                  <a:pt x="464070" y="8165"/>
                  <a:pt x="669472" y="816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E4A9B1-E707-97FC-28F8-3727E5C67804}"/>
              </a:ext>
            </a:extLst>
          </p:cNvPr>
          <p:cNvSpPr txBox="1"/>
          <p:nvPr/>
        </p:nvSpPr>
        <p:spPr>
          <a:xfrm>
            <a:off x="430225" y="5735341"/>
            <a:ext cx="5014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disturbed/fragmented surface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A3E77EC-11A5-8900-1D27-E5853DA79F6A}"/>
              </a:ext>
            </a:extLst>
          </p:cNvPr>
          <p:cNvCxnSpPr>
            <a:cxnSpLocks/>
          </p:cNvCxnSpPr>
          <p:nvPr/>
        </p:nvCxnSpPr>
        <p:spPr>
          <a:xfrm>
            <a:off x="4537547" y="3542341"/>
            <a:ext cx="108887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4E0FE6E6-8F29-A5C6-684B-7EDDBBBC6136}"/>
              </a:ext>
            </a:extLst>
          </p:cNvPr>
          <p:cNvSpPr/>
          <p:nvPr/>
        </p:nvSpPr>
        <p:spPr>
          <a:xfrm>
            <a:off x="4684328" y="354948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795EB8B-7FC6-EC4F-D634-6E289A6CEA98}"/>
              </a:ext>
            </a:extLst>
          </p:cNvPr>
          <p:cNvSpPr/>
          <p:nvPr/>
        </p:nvSpPr>
        <p:spPr>
          <a:xfrm>
            <a:off x="4762584" y="354948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003814F-1942-B30A-AE8C-E1DEDB16CCD8}"/>
              </a:ext>
            </a:extLst>
          </p:cNvPr>
          <p:cNvSpPr/>
          <p:nvPr/>
        </p:nvSpPr>
        <p:spPr>
          <a:xfrm>
            <a:off x="4840840" y="354948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4D05837-DD7F-30B2-B340-7E93C0F97F53}"/>
              </a:ext>
            </a:extLst>
          </p:cNvPr>
          <p:cNvSpPr/>
          <p:nvPr/>
        </p:nvSpPr>
        <p:spPr>
          <a:xfrm>
            <a:off x="4919096" y="354947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7760F8B-686D-BA72-C89C-C34D1FAF51DA}"/>
              </a:ext>
            </a:extLst>
          </p:cNvPr>
          <p:cNvSpPr/>
          <p:nvPr/>
        </p:nvSpPr>
        <p:spPr>
          <a:xfrm>
            <a:off x="4997352" y="354947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B9FAA8B-1C3F-1A61-201B-D58B2CD752AB}"/>
              </a:ext>
            </a:extLst>
          </p:cNvPr>
          <p:cNvSpPr/>
          <p:nvPr/>
        </p:nvSpPr>
        <p:spPr>
          <a:xfrm>
            <a:off x="5075608" y="354947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7B470A2-75BC-4971-8FD0-80C06C0D8735}"/>
              </a:ext>
            </a:extLst>
          </p:cNvPr>
          <p:cNvSpPr/>
          <p:nvPr/>
        </p:nvSpPr>
        <p:spPr>
          <a:xfrm>
            <a:off x="5153864" y="354947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CD88446-8907-BB6B-0088-756254490C54}"/>
              </a:ext>
            </a:extLst>
          </p:cNvPr>
          <p:cNvSpPr/>
          <p:nvPr/>
        </p:nvSpPr>
        <p:spPr>
          <a:xfrm>
            <a:off x="5232120" y="354947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D57AAF6-7B8A-0B78-0E69-D39A0D8B9F24}"/>
              </a:ext>
            </a:extLst>
          </p:cNvPr>
          <p:cNvSpPr/>
          <p:nvPr/>
        </p:nvSpPr>
        <p:spPr>
          <a:xfrm>
            <a:off x="5310376" y="354947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19D6944-6D28-C6CF-A1C2-72038A01873B}"/>
              </a:ext>
            </a:extLst>
          </p:cNvPr>
          <p:cNvSpPr/>
          <p:nvPr/>
        </p:nvSpPr>
        <p:spPr>
          <a:xfrm>
            <a:off x="5388632" y="354947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F4AF18B-E2CD-8AB3-4EEF-72D088880FA5}"/>
              </a:ext>
            </a:extLst>
          </p:cNvPr>
          <p:cNvSpPr/>
          <p:nvPr/>
        </p:nvSpPr>
        <p:spPr>
          <a:xfrm>
            <a:off x="5466888" y="354947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9B19F18-54F5-B66A-A4F9-9EFB4713FAE2}"/>
              </a:ext>
            </a:extLst>
          </p:cNvPr>
          <p:cNvSpPr/>
          <p:nvPr/>
        </p:nvSpPr>
        <p:spPr>
          <a:xfrm>
            <a:off x="4729775" y="362368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13CD3EA-189B-2E0D-B102-4A42EFE8D5A8}"/>
              </a:ext>
            </a:extLst>
          </p:cNvPr>
          <p:cNvSpPr/>
          <p:nvPr/>
        </p:nvSpPr>
        <p:spPr>
          <a:xfrm>
            <a:off x="4808031" y="362368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C49EA9D-1FEC-6FE7-BC42-51C76539A6A5}"/>
              </a:ext>
            </a:extLst>
          </p:cNvPr>
          <p:cNvSpPr/>
          <p:nvPr/>
        </p:nvSpPr>
        <p:spPr>
          <a:xfrm>
            <a:off x="4886287" y="362368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FC85DA01-6B3B-CBDC-EECD-D75999FB1C37}"/>
              </a:ext>
            </a:extLst>
          </p:cNvPr>
          <p:cNvSpPr/>
          <p:nvPr/>
        </p:nvSpPr>
        <p:spPr>
          <a:xfrm>
            <a:off x="4964543" y="362368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02E510E-533F-9CD1-E538-9C8C29913060}"/>
              </a:ext>
            </a:extLst>
          </p:cNvPr>
          <p:cNvSpPr/>
          <p:nvPr/>
        </p:nvSpPr>
        <p:spPr>
          <a:xfrm>
            <a:off x="5042799" y="362367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CE4F556-1B2A-F18A-2342-51B7685681FF}"/>
              </a:ext>
            </a:extLst>
          </p:cNvPr>
          <p:cNvSpPr/>
          <p:nvPr/>
        </p:nvSpPr>
        <p:spPr>
          <a:xfrm>
            <a:off x="5121055" y="362367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EF605E5-514F-1A0F-3A04-BBA6EB3668D9}"/>
              </a:ext>
            </a:extLst>
          </p:cNvPr>
          <p:cNvSpPr/>
          <p:nvPr/>
        </p:nvSpPr>
        <p:spPr>
          <a:xfrm>
            <a:off x="5199311" y="362367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99BF011-6500-A603-FA69-E71D2105A8E5}"/>
              </a:ext>
            </a:extLst>
          </p:cNvPr>
          <p:cNvSpPr/>
          <p:nvPr/>
        </p:nvSpPr>
        <p:spPr>
          <a:xfrm>
            <a:off x="5277567" y="362367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6F6E254-81E9-E26A-BE34-E2940A6CFB29}"/>
              </a:ext>
            </a:extLst>
          </p:cNvPr>
          <p:cNvSpPr/>
          <p:nvPr/>
        </p:nvSpPr>
        <p:spPr>
          <a:xfrm>
            <a:off x="5355823" y="362367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1AA54D6-6F22-484F-6271-61E5E3DD3B85}"/>
              </a:ext>
            </a:extLst>
          </p:cNvPr>
          <p:cNvSpPr/>
          <p:nvPr/>
        </p:nvSpPr>
        <p:spPr>
          <a:xfrm>
            <a:off x="5434079" y="362367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5494667-1F18-2161-BE26-6581FD83AC21}"/>
              </a:ext>
            </a:extLst>
          </p:cNvPr>
          <p:cNvSpPr/>
          <p:nvPr/>
        </p:nvSpPr>
        <p:spPr>
          <a:xfrm>
            <a:off x="5512335" y="362367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97838825-BF8C-E57C-CB2C-63E80DA68275}"/>
              </a:ext>
            </a:extLst>
          </p:cNvPr>
          <p:cNvSpPr/>
          <p:nvPr/>
        </p:nvSpPr>
        <p:spPr>
          <a:xfrm>
            <a:off x="4878154" y="345240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E9D83819-3AAF-A402-6D1C-037464EAAFB1}"/>
              </a:ext>
            </a:extLst>
          </p:cNvPr>
          <p:cNvSpPr/>
          <p:nvPr/>
        </p:nvSpPr>
        <p:spPr>
          <a:xfrm>
            <a:off x="5036266" y="321442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DDB7EC2-B30E-4777-55FA-9870743D968D}"/>
              </a:ext>
            </a:extLst>
          </p:cNvPr>
          <p:cNvSpPr/>
          <p:nvPr/>
        </p:nvSpPr>
        <p:spPr>
          <a:xfrm>
            <a:off x="5234388" y="340427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1B9A676-E1DE-FFD6-5D75-0A7D87BA1858}"/>
              </a:ext>
            </a:extLst>
          </p:cNvPr>
          <p:cNvCxnSpPr/>
          <p:nvPr/>
        </p:nvCxnSpPr>
        <p:spPr>
          <a:xfrm flipV="1">
            <a:off x="4909146" y="3237289"/>
            <a:ext cx="54038" cy="166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ABB66F0-EA01-E635-9B06-0AC26AE5C6BD}"/>
              </a:ext>
            </a:extLst>
          </p:cNvPr>
          <p:cNvCxnSpPr>
            <a:cxnSpLocks/>
          </p:cNvCxnSpPr>
          <p:nvPr/>
        </p:nvCxnSpPr>
        <p:spPr>
          <a:xfrm>
            <a:off x="5095147" y="3281252"/>
            <a:ext cx="97533" cy="238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FC67A09-5410-BB90-CF08-2AA2B2909FE2}"/>
              </a:ext>
            </a:extLst>
          </p:cNvPr>
          <p:cNvCxnSpPr>
            <a:cxnSpLocks/>
          </p:cNvCxnSpPr>
          <p:nvPr/>
        </p:nvCxnSpPr>
        <p:spPr>
          <a:xfrm flipV="1">
            <a:off x="5303899" y="3332733"/>
            <a:ext cx="130180" cy="74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20C0DD60-1700-ACF5-CA37-E5A33678EF14}"/>
              </a:ext>
            </a:extLst>
          </p:cNvPr>
          <p:cNvSpPr/>
          <p:nvPr/>
        </p:nvSpPr>
        <p:spPr>
          <a:xfrm>
            <a:off x="5005715" y="3438140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AA131B5-E98D-2574-CA61-770DE322EE24}"/>
              </a:ext>
            </a:extLst>
          </p:cNvPr>
          <p:cNvSpPr/>
          <p:nvPr/>
        </p:nvSpPr>
        <p:spPr>
          <a:xfrm>
            <a:off x="4791815" y="3361950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ECE110FA-01D8-E795-BEBF-06DD511EC164}"/>
              </a:ext>
            </a:extLst>
          </p:cNvPr>
          <p:cNvSpPr/>
          <p:nvPr/>
        </p:nvSpPr>
        <p:spPr>
          <a:xfrm>
            <a:off x="5378682" y="3427137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CA48EE1F-20E3-3247-B4CE-C197884C785C}"/>
              </a:ext>
            </a:extLst>
          </p:cNvPr>
          <p:cNvSpPr/>
          <p:nvPr/>
        </p:nvSpPr>
        <p:spPr>
          <a:xfrm>
            <a:off x="4917465" y="3109626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4212D1A9-FAE4-EA74-5068-81A572DE5B46}"/>
              </a:ext>
            </a:extLst>
          </p:cNvPr>
          <p:cNvSpPr/>
          <p:nvPr/>
        </p:nvSpPr>
        <p:spPr>
          <a:xfrm>
            <a:off x="5254160" y="3287014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">
                <a:extLst>
                  <a:ext uri="{FF2B5EF4-FFF2-40B4-BE49-F238E27FC236}">
                    <a16:creationId xmlns:a16="http://schemas.microsoft.com/office/drawing/2014/main" id="{106A40FA-7B0A-A763-5D24-EB2B80884F95}"/>
                  </a:ext>
                </a:extLst>
              </p:cNvPr>
              <p:cNvSpPr txBox="1"/>
              <p:nvPr/>
            </p:nvSpPr>
            <p:spPr>
              <a:xfrm>
                <a:off x="4446712" y="5776082"/>
                <a:ext cx="2590709" cy="34862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0.01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to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 </m:t>
                      </m:r>
                      <m:box>
                        <m:box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𝑘𝑔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𝑏𝑎𝑟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2" name="TextBox 9">
                <a:extLst>
                  <a:ext uri="{FF2B5EF4-FFF2-40B4-BE49-F238E27FC236}">
                    <a16:creationId xmlns:a16="http://schemas.microsoft.com/office/drawing/2014/main" id="{106A40FA-7B0A-A763-5D24-EB2B80884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712" y="5776082"/>
                <a:ext cx="2590709" cy="348622"/>
              </a:xfrm>
              <a:prstGeom prst="rect">
                <a:avLst/>
              </a:prstGeom>
              <a:blipFill>
                <a:blip r:embed="rId7"/>
                <a:stretch>
                  <a:fillRect l="-1647" t="-1754" r="-471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>
            <a:extLst>
              <a:ext uri="{FF2B5EF4-FFF2-40B4-BE49-F238E27FC236}">
                <a16:creationId xmlns:a16="http://schemas.microsoft.com/office/drawing/2014/main" id="{F164F4C1-0696-22A4-C720-291491911A99}"/>
              </a:ext>
            </a:extLst>
          </p:cNvPr>
          <p:cNvSpPr txBox="1"/>
          <p:nvPr/>
        </p:nvSpPr>
        <p:spPr>
          <a:xfrm>
            <a:off x="7172354" y="5750338"/>
            <a:ext cx="452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possible </a:t>
            </a:r>
            <a:r>
              <a:rPr lang="en-US" sz="14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(due to greatly enhanced surface area)</a:t>
            </a:r>
            <a:endParaRPr lang="en-US" sz="2000" dirty="0">
              <a:solidFill>
                <a:srgbClr val="2B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1AA4C1F6-C6EF-2C4D-0DEB-1612D42942A2}"/>
                  </a:ext>
                </a:extLst>
              </p:cNvPr>
              <p:cNvSpPr txBox="1"/>
              <p:nvPr/>
            </p:nvSpPr>
            <p:spPr>
              <a:xfrm>
                <a:off x="6156723" y="1373358"/>
                <a:ext cx="476224" cy="3575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𝑣𝑎𝑝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1AA4C1F6-C6EF-2C4D-0DEB-1612D4294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723" y="1373358"/>
                <a:ext cx="476224" cy="357534"/>
              </a:xfrm>
              <a:prstGeom prst="rect">
                <a:avLst/>
              </a:prstGeom>
              <a:blipFill>
                <a:blip r:embed="rId8"/>
                <a:stretch>
                  <a:fillRect r="-5128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0B00911-769B-B452-4506-50067BDD42DD}"/>
                  </a:ext>
                </a:extLst>
              </p:cNvPr>
              <p:cNvSpPr txBox="1"/>
              <p:nvPr/>
            </p:nvSpPr>
            <p:spPr>
              <a:xfrm>
                <a:off x="6040905" y="1694779"/>
                <a:ext cx="73516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0B00911-769B-B452-4506-50067BDD4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905" y="1694779"/>
                <a:ext cx="735166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tar: 5 Points 4">
            <a:extLst>
              <a:ext uri="{FF2B5EF4-FFF2-40B4-BE49-F238E27FC236}">
                <a16:creationId xmlns:a16="http://schemas.microsoft.com/office/drawing/2014/main" id="{1F93A0D5-56D7-5FA3-5E60-A0B14A2C0D19}"/>
              </a:ext>
            </a:extLst>
          </p:cNvPr>
          <p:cNvSpPr/>
          <p:nvPr/>
        </p:nvSpPr>
        <p:spPr>
          <a:xfrm>
            <a:off x="11786716" y="1188280"/>
            <a:ext cx="281354" cy="28321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93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1AB53-D30E-D18C-F4DD-B766431F2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B5A0EEEE-C691-C8B9-0201-AD8940E0D4EC}"/>
              </a:ext>
            </a:extLst>
          </p:cNvPr>
          <p:cNvSpPr/>
          <p:nvPr/>
        </p:nvSpPr>
        <p:spPr>
          <a:xfrm>
            <a:off x="2089858" y="1843668"/>
            <a:ext cx="1812022" cy="89700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A99646E-0875-310C-C055-04DF0B019684}"/>
              </a:ext>
            </a:extLst>
          </p:cNvPr>
          <p:cNvSpPr/>
          <p:nvPr/>
        </p:nvSpPr>
        <p:spPr>
          <a:xfrm>
            <a:off x="2089858" y="2292035"/>
            <a:ext cx="1812022" cy="1380056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5DB394F2-0D14-16BD-7B66-27973CEA93F1}"/>
              </a:ext>
            </a:extLst>
          </p:cNvPr>
          <p:cNvSpPr/>
          <p:nvPr/>
        </p:nvSpPr>
        <p:spPr>
          <a:xfrm>
            <a:off x="2137302" y="1896677"/>
            <a:ext cx="1724414" cy="1205070"/>
          </a:xfrm>
          <a:custGeom>
            <a:avLst/>
            <a:gdLst>
              <a:gd name="connsiteX0" fmla="*/ 0 w 1719799"/>
              <a:gd name="connsiteY0" fmla="*/ 1126347 h 1205070"/>
              <a:gd name="connsiteX1" fmla="*/ 6056 w 1719799"/>
              <a:gd name="connsiteY1" fmla="*/ 381504 h 1205070"/>
              <a:gd name="connsiteX2" fmla="*/ 66612 w 1719799"/>
              <a:gd name="connsiteY2" fmla="*/ 242225 h 1205070"/>
              <a:gd name="connsiteX3" fmla="*/ 333060 w 1719799"/>
              <a:gd name="connsiteY3" fmla="*/ 72667 h 1205070"/>
              <a:gd name="connsiteX4" fmla="*/ 641897 w 1719799"/>
              <a:gd name="connsiteY4" fmla="*/ 6055 h 1205070"/>
              <a:gd name="connsiteX5" fmla="*/ 1083958 w 1719799"/>
              <a:gd name="connsiteY5" fmla="*/ 0 h 1205070"/>
              <a:gd name="connsiteX6" fmla="*/ 1386739 w 1719799"/>
              <a:gd name="connsiteY6" fmla="*/ 84778 h 1205070"/>
              <a:gd name="connsiteX7" fmla="*/ 1635020 w 1719799"/>
              <a:gd name="connsiteY7" fmla="*/ 230114 h 1205070"/>
              <a:gd name="connsiteX8" fmla="*/ 1713743 w 1719799"/>
              <a:gd name="connsiteY8" fmla="*/ 417838 h 1205070"/>
              <a:gd name="connsiteX9" fmla="*/ 1719799 w 1719799"/>
              <a:gd name="connsiteY9" fmla="*/ 1205070 h 1205070"/>
              <a:gd name="connsiteX0" fmla="*/ 0 w 1719799"/>
              <a:gd name="connsiteY0" fmla="*/ 1126347 h 1205070"/>
              <a:gd name="connsiteX1" fmla="*/ 16408 w 1719799"/>
              <a:gd name="connsiteY1" fmla="*/ 405658 h 1205070"/>
              <a:gd name="connsiteX2" fmla="*/ 66612 w 1719799"/>
              <a:gd name="connsiteY2" fmla="*/ 242225 h 1205070"/>
              <a:gd name="connsiteX3" fmla="*/ 333060 w 1719799"/>
              <a:gd name="connsiteY3" fmla="*/ 72667 h 1205070"/>
              <a:gd name="connsiteX4" fmla="*/ 641897 w 1719799"/>
              <a:gd name="connsiteY4" fmla="*/ 6055 h 1205070"/>
              <a:gd name="connsiteX5" fmla="*/ 1083958 w 1719799"/>
              <a:gd name="connsiteY5" fmla="*/ 0 h 1205070"/>
              <a:gd name="connsiteX6" fmla="*/ 1386739 w 1719799"/>
              <a:gd name="connsiteY6" fmla="*/ 84778 h 1205070"/>
              <a:gd name="connsiteX7" fmla="*/ 1635020 w 1719799"/>
              <a:gd name="connsiteY7" fmla="*/ 230114 h 1205070"/>
              <a:gd name="connsiteX8" fmla="*/ 1713743 w 1719799"/>
              <a:gd name="connsiteY8" fmla="*/ 417838 h 1205070"/>
              <a:gd name="connsiteX9" fmla="*/ 1719799 w 1719799"/>
              <a:gd name="connsiteY9" fmla="*/ 1205070 h 1205070"/>
              <a:gd name="connsiteX0" fmla="*/ 14799 w 1734598"/>
              <a:gd name="connsiteY0" fmla="*/ 1126347 h 1205070"/>
              <a:gd name="connsiteX1" fmla="*/ 152 w 1734598"/>
              <a:gd name="connsiteY1" fmla="*/ 391856 h 1205070"/>
              <a:gd name="connsiteX2" fmla="*/ 81411 w 1734598"/>
              <a:gd name="connsiteY2" fmla="*/ 242225 h 1205070"/>
              <a:gd name="connsiteX3" fmla="*/ 347859 w 1734598"/>
              <a:gd name="connsiteY3" fmla="*/ 72667 h 1205070"/>
              <a:gd name="connsiteX4" fmla="*/ 656696 w 1734598"/>
              <a:gd name="connsiteY4" fmla="*/ 6055 h 1205070"/>
              <a:gd name="connsiteX5" fmla="*/ 1098757 w 1734598"/>
              <a:gd name="connsiteY5" fmla="*/ 0 h 1205070"/>
              <a:gd name="connsiteX6" fmla="*/ 1401538 w 1734598"/>
              <a:gd name="connsiteY6" fmla="*/ 84778 h 1205070"/>
              <a:gd name="connsiteX7" fmla="*/ 1649819 w 1734598"/>
              <a:gd name="connsiteY7" fmla="*/ 230114 h 1205070"/>
              <a:gd name="connsiteX8" fmla="*/ 1728542 w 1734598"/>
              <a:gd name="connsiteY8" fmla="*/ 417838 h 1205070"/>
              <a:gd name="connsiteX9" fmla="*/ 1734598 w 1734598"/>
              <a:gd name="connsiteY9" fmla="*/ 1205070 h 1205070"/>
              <a:gd name="connsiteX0" fmla="*/ 0 w 1719799"/>
              <a:gd name="connsiteY0" fmla="*/ 1126347 h 1205070"/>
              <a:gd name="connsiteX1" fmla="*/ 6056 w 1719799"/>
              <a:gd name="connsiteY1" fmla="*/ 402208 h 1205070"/>
              <a:gd name="connsiteX2" fmla="*/ 66612 w 1719799"/>
              <a:gd name="connsiteY2" fmla="*/ 242225 h 1205070"/>
              <a:gd name="connsiteX3" fmla="*/ 333060 w 1719799"/>
              <a:gd name="connsiteY3" fmla="*/ 72667 h 1205070"/>
              <a:gd name="connsiteX4" fmla="*/ 641897 w 1719799"/>
              <a:gd name="connsiteY4" fmla="*/ 6055 h 1205070"/>
              <a:gd name="connsiteX5" fmla="*/ 1083958 w 1719799"/>
              <a:gd name="connsiteY5" fmla="*/ 0 h 1205070"/>
              <a:gd name="connsiteX6" fmla="*/ 1386739 w 1719799"/>
              <a:gd name="connsiteY6" fmla="*/ 84778 h 1205070"/>
              <a:gd name="connsiteX7" fmla="*/ 1635020 w 1719799"/>
              <a:gd name="connsiteY7" fmla="*/ 230114 h 1205070"/>
              <a:gd name="connsiteX8" fmla="*/ 1713743 w 1719799"/>
              <a:gd name="connsiteY8" fmla="*/ 417838 h 1205070"/>
              <a:gd name="connsiteX9" fmla="*/ 1719799 w 1719799"/>
              <a:gd name="connsiteY9" fmla="*/ 1205070 h 1205070"/>
              <a:gd name="connsiteX0" fmla="*/ 7980 w 1727779"/>
              <a:gd name="connsiteY0" fmla="*/ 1126347 h 1205070"/>
              <a:gd name="connsiteX1" fmla="*/ 233 w 1727779"/>
              <a:gd name="connsiteY1" fmla="*/ 395307 h 1205070"/>
              <a:gd name="connsiteX2" fmla="*/ 74592 w 1727779"/>
              <a:gd name="connsiteY2" fmla="*/ 242225 h 1205070"/>
              <a:gd name="connsiteX3" fmla="*/ 341040 w 1727779"/>
              <a:gd name="connsiteY3" fmla="*/ 72667 h 1205070"/>
              <a:gd name="connsiteX4" fmla="*/ 649877 w 1727779"/>
              <a:gd name="connsiteY4" fmla="*/ 6055 h 1205070"/>
              <a:gd name="connsiteX5" fmla="*/ 1091938 w 1727779"/>
              <a:gd name="connsiteY5" fmla="*/ 0 h 1205070"/>
              <a:gd name="connsiteX6" fmla="*/ 1394719 w 1727779"/>
              <a:gd name="connsiteY6" fmla="*/ 84778 h 1205070"/>
              <a:gd name="connsiteX7" fmla="*/ 1643000 w 1727779"/>
              <a:gd name="connsiteY7" fmla="*/ 230114 h 1205070"/>
              <a:gd name="connsiteX8" fmla="*/ 1721723 w 1727779"/>
              <a:gd name="connsiteY8" fmla="*/ 417838 h 1205070"/>
              <a:gd name="connsiteX9" fmla="*/ 1727779 w 1727779"/>
              <a:gd name="connsiteY9" fmla="*/ 1205070 h 1205070"/>
              <a:gd name="connsiteX0" fmla="*/ 4615 w 1724414"/>
              <a:gd name="connsiteY0" fmla="*/ 1126347 h 1205070"/>
              <a:gd name="connsiteX1" fmla="*/ 318 w 1724414"/>
              <a:gd name="connsiteY1" fmla="*/ 371153 h 1205070"/>
              <a:gd name="connsiteX2" fmla="*/ 71227 w 1724414"/>
              <a:gd name="connsiteY2" fmla="*/ 242225 h 1205070"/>
              <a:gd name="connsiteX3" fmla="*/ 337675 w 1724414"/>
              <a:gd name="connsiteY3" fmla="*/ 72667 h 1205070"/>
              <a:gd name="connsiteX4" fmla="*/ 646512 w 1724414"/>
              <a:gd name="connsiteY4" fmla="*/ 6055 h 1205070"/>
              <a:gd name="connsiteX5" fmla="*/ 1088573 w 1724414"/>
              <a:gd name="connsiteY5" fmla="*/ 0 h 1205070"/>
              <a:gd name="connsiteX6" fmla="*/ 1391354 w 1724414"/>
              <a:gd name="connsiteY6" fmla="*/ 84778 h 1205070"/>
              <a:gd name="connsiteX7" fmla="*/ 1639635 w 1724414"/>
              <a:gd name="connsiteY7" fmla="*/ 230114 h 1205070"/>
              <a:gd name="connsiteX8" fmla="*/ 1718358 w 1724414"/>
              <a:gd name="connsiteY8" fmla="*/ 417838 h 1205070"/>
              <a:gd name="connsiteX9" fmla="*/ 1724414 w 1724414"/>
              <a:gd name="connsiteY9" fmla="*/ 1205070 h 1205070"/>
              <a:gd name="connsiteX0" fmla="*/ 4615 w 1724414"/>
              <a:gd name="connsiteY0" fmla="*/ 1126347 h 1205070"/>
              <a:gd name="connsiteX1" fmla="*/ 318 w 1724414"/>
              <a:gd name="connsiteY1" fmla="*/ 371153 h 1205070"/>
              <a:gd name="connsiteX2" fmla="*/ 71227 w 1724414"/>
              <a:gd name="connsiteY2" fmla="*/ 242225 h 1205070"/>
              <a:gd name="connsiteX3" fmla="*/ 337675 w 1724414"/>
              <a:gd name="connsiteY3" fmla="*/ 72667 h 1205070"/>
              <a:gd name="connsiteX4" fmla="*/ 646512 w 1724414"/>
              <a:gd name="connsiteY4" fmla="*/ 6055 h 1205070"/>
              <a:gd name="connsiteX5" fmla="*/ 1088573 w 1724414"/>
              <a:gd name="connsiteY5" fmla="*/ 0 h 1205070"/>
              <a:gd name="connsiteX6" fmla="*/ 1391354 w 1724414"/>
              <a:gd name="connsiteY6" fmla="*/ 84778 h 1205070"/>
              <a:gd name="connsiteX7" fmla="*/ 1639635 w 1724414"/>
              <a:gd name="connsiteY7" fmla="*/ 230114 h 1205070"/>
              <a:gd name="connsiteX8" fmla="*/ 1721809 w 1724414"/>
              <a:gd name="connsiteY8" fmla="*/ 362629 h 1205070"/>
              <a:gd name="connsiteX9" fmla="*/ 1724414 w 1724414"/>
              <a:gd name="connsiteY9" fmla="*/ 1205070 h 1205070"/>
              <a:gd name="connsiteX0" fmla="*/ 4615 w 1724414"/>
              <a:gd name="connsiteY0" fmla="*/ 1126347 h 1205070"/>
              <a:gd name="connsiteX1" fmla="*/ 318 w 1724414"/>
              <a:gd name="connsiteY1" fmla="*/ 371153 h 1205070"/>
              <a:gd name="connsiteX2" fmla="*/ 71227 w 1724414"/>
              <a:gd name="connsiteY2" fmla="*/ 242225 h 1205070"/>
              <a:gd name="connsiteX3" fmla="*/ 337675 w 1724414"/>
              <a:gd name="connsiteY3" fmla="*/ 72667 h 1205070"/>
              <a:gd name="connsiteX4" fmla="*/ 646512 w 1724414"/>
              <a:gd name="connsiteY4" fmla="*/ 6055 h 1205070"/>
              <a:gd name="connsiteX5" fmla="*/ 1088573 w 1724414"/>
              <a:gd name="connsiteY5" fmla="*/ 0 h 1205070"/>
              <a:gd name="connsiteX6" fmla="*/ 1391354 w 1724414"/>
              <a:gd name="connsiteY6" fmla="*/ 84778 h 1205070"/>
              <a:gd name="connsiteX7" fmla="*/ 1639635 w 1724414"/>
              <a:gd name="connsiteY7" fmla="*/ 230114 h 1205070"/>
              <a:gd name="connsiteX8" fmla="*/ 1711457 w 1724414"/>
              <a:gd name="connsiteY8" fmla="*/ 362629 h 1205070"/>
              <a:gd name="connsiteX9" fmla="*/ 1724414 w 1724414"/>
              <a:gd name="connsiteY9" fmla="*/ 1205070 h 120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4414" h="1205070">
                <a:moveTo>
                  <a:pt x="4615" y="1126347"/>
                </a:moveTo>
                <a:cubicBezTo>
                  <a:pt x="6634" y="878066"/>
                  <a:pt x="-1701" y="619434"/>
                  <a:pt x="318" y="371153"/>
                </a:cubicBezTo>
                <a:lnTo>
                  <a:pt x="71227" y="242225"/>
                </a:lnTo>
                <a:lnTo>
                  <a:pt x="337675" y="72667"/>
                </a:lnTo>
                <a:lnTo>
                  <a:pt x="646512" y="6055"/>
                </a:lnTo>
                <a:lnTo>
                  <a:pt x="1088573" y="0"/>
                </a:lnTo>
                <a:lnTo>
                  <a:pt x="1391354" y="84778"/>
                </a:lnTo>
                <a:lnTo>
                  <a:pt x="1639635" y="230114"/>
                </a:lnTo>
                <a:lnTo>
                  <a:pt x="1711457" y="362629"/>
                </a:lnTo>
                <a:cubicBezTo>
                  <a:pt x="1713476" y="625040"/>
                  <a:pt x="1722395" y="942659"/>
                  <a:pt x="1724414" y="1205070"/>
                </a:cubicBezTo>
              </a:path>
            </a:pathLst>
          </a:cu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3C7DF2-6F68-3B71-E12E-56F484A47A71}"/>
              </a:ext>
            </a:extLst>
          </p:cNvPr>
          <p:cNvSpPr txBox="1"/>
          <p:nvPr/>
        </p:nvSpPr>
        <p:spPr>
          <a:xfrm>
            <a:off x="1176894" y="145974"/>
            <a:ext cx="10151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Ullage heat transfer and stratification considerations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F18CF08-7938-0D46-EE63-BA0885818E0A}"/>
              </a:ext>
            </a:extLst>
          </p:cNvPr>
          <p:cNvSpPr/>
          <p:nvPr/>
        </p:nvSpPr>
        <p:spPr>
          <a:xfrm>
            <a:off x="2116490" y="3157539"/>
            <a:ext cx="1744910" cy="117445"/>
          </a:xfrm>
          <a:custGeom>
            <a:avLst/>
            <a:gdLst>
              <a:gd name="connsiteX0" fmla="*/ 0 w 1744910"/>
              <a:gd name="connsiteY0" fmla="*/ 0 h 117445"/>
              <a:gd name="connsiteX1" fmla="*/ 16778 w 1744910"/>
              <a:gd name="connsiteY1" fmla="*/ 41945 h 117445"/>
              <a:gd name="connsiteX2" fmla="*/ 75501 w 1744910"/>
              <a:gd name="connsiteY2" fmla="*/ 83890 h 117445"/>
              <a:gd name="connsiteX3" fmla="*/ 100668 w 1744910"/>
              <a:gd name="connsiteY3" fmla="*/ 100667 h 117445"/>
              <a:gd name="connsiteX4" fmla="*/ 243281 w 1744910"/>
              <a:gd name="connsiteY4" fmla="*/ 83890 h 117445"/>
              <a:gd name="connsiteX5" fmla="*/ 268448 w 1744910"/>
              <a:gd name="connsiteY5" fmla="*/ 75501 h 117445"/>
              <a:gd name="connsiteX6" fmla="*/ 310393 w 1744910"/>
              <a:gd name="connsiteY6" fmla="*/ 67112 h 117445"/>
              <a:gd name="connsiteX7" fmla="*/ 385894 w 1744910"/>
              <a:gd name="connsiteY7" fmla="*/ 25167 h 117445"/>
              <a:gd name="connsiteX8" fmla="*/ 461395 w 1744910"/>
              <a:gd name="connsiteY8" fmla="*/ 33556 h 117445"/>
              <a:gd name="connsiteX9" fmla="*/ 511729 w 1744910"/>
              <a:gd name="connsiteY9" fmla="*/ 50334 h 117445"/>
              <a:gd name="connsiteX10" fmla="*/ 545285 w 1744910"/>
              <a:gd name="connsiteY10" fmla="*/ 67112 h 117445"/>
              <a:gd name="connsiteX11" fmla="*/ 620786 w 1744910"/>
              <a:gd name="connsiteY11" fmla="*/ 75501 h 117445"/>
              <a:gd name="connsiteX12" fmla="*/ 763399 w 1744910"/>
              <a:gd name="connsiteY12" fmla="*/ 67112 h 117445"/>
              <a:gd name="connsiteX13" fmla="*/ 788565 w 1744910"/>
              <a:gd name="connsiteY13" fmla="*/ 58723 h 117445"/>
              <a:gd name="connsiteX14" fmla="*/ 931178 w 1744910"/>
              <a:gd name="connsiteY14" fmla="*/ 67112 h 117445"/>
              <a:gd name="connsiteX15" fmla="*/ 998290 w 1744910"/>
              <a:gd name="connsiteY15" fmla="*/ 109056 h 117445"/>
              <a:gd name="connsiteX16" fmla="*/ 1048624 w 1744910"/>
              <a:gd name="connsiteY16" fmla="*/ 117445 h 117445"/>
              <a:gd name="connsiteX17" fmla="*/ 1140903 w 1744910"/>
              <a:gd name="connsiteY17" fmla="*/ 109056 h 117445"/>
              <a:gd name="connsiteX18" fmla="*/ 1166070 w 1744910"/>
              <a:gd name="connsiteY18" fmla="*/ 92279 h 117445"/>
              <a:gd name="connsiteX19" fmla="*/ 1241571 w 1744910"/>
              <a:gd name="connsiteY19" fmla="*/ 75501 h 117445"/>
              <a:gd name="connsiteX20" fmla="*/ 1325461 w 1744910"/>
              <a:gd name="connsiteY20" fmla="*/ 58723 h 117445"/>
              <a:gd name="connsiteX21" fmla="*/ 1367406 w 1744910"/>
              <a:gd name="connsiteY21" fmla="*/ 75501 h 117445"/>
              <a:gd name="connsiteX22" fmla="*/ 1434518 w 1744910"/>
              <a:gd name="connsiteY22" fmla="*/ 109056 h 117445"/>
              <a:gd name="connsiteX23" fmla="*/ 1468074 w 1744910"/>
              <a:gd name="connsiteY23" fmla="*/ 117445 h 117445"/>
              <a:gd name="connsiteX24" fmla="*/ 1510019 w 1744910"/>
              <a:gd name="connsiteY24" fmla="*/ 100667 h 117445"/>
              <a:gd name="connsiteX25" fmla="*/ 1610687 w 1744910"/>
              <a:gd name="connsiteY25" fmla="*/ 67112 h 117445"/>
              <a:gd name="connsiteX26" fmla="*/ 1635854 w 1744910"/>
              <a:gd name="connsiteY26" fmla="*/ 83890 h 117445"/>
              <a:gd name="connsiteX27" fmla="*/ 1736521 w 1744910"/>
              <a:gd name="connsiteY27" fmla="*/ 75501 h 117445"/>
              <a:gd name="connsiteX28" fmla="*/ 1744910 w 1744910"/>
              <a:gd name="connsiteY28" fmla="*/ 25167 h 11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44910" h="117445">
                <a:moveTo>
                  <a:pt x="0" y="0"/>
                </a:moveTo>
                <a:cubicBezTo>
                  <a:pt x="5593" y="13982"/>
                  <a:pt x="8425" y="29415"/>
                  <a:pt x="16778" y="41945"/>
                </a:cubicBezTo>
                <a:cubicBezTo>
                  <a:pt x="48659" y="89766"/>
                  <a:pt x="39759" y="66020"/>
                  <a:pt x="75501" y="83890"/>
                </a:cubicBezTo>
                <a:cubicBezTo>
                  <a:pt x="84519" y="88399"/>
                  <a:pt x="92279" y="95075"/>
                  <a:pt x="100668" y="100667"/>
                </a:cubicBezTo>
                <a:cubicBezTo>
                  <a:pt x="148206" y="95075"/>
                  <a:pt x="195945" y="90990"/>
                  <a:pt x="243281" y="83890"/>
                </a:cubicBezTo>
                <a:cubicBezTo>
                  <a:pt x="252026" y="82578"/>
                  <a:pt x="259869" y="77646"/>
                  <a:pt x="268448" y="75501"/>
                </a:cubicBezTo>
                <a:cubicBezTo>
                  <a:pt x="282281" y="72043"/>
                  <a:pt x="296411" y="69908"/>
                  <a:pt x="310393" y="67112"/>
                </a:cubicBezTo>
                <a:cubicBezTo>
                  <a:pt x="331302" y="51430"/>
                  <a:pt x="357563" y="27191"/>
                  <a:pt x="385894" y="25167"/>
                </a:cubicBezTo>
                <a:cubicBezTo>
                  <a:pt x="411152" y="23363"/>
                  <a:pt x="436228" y="30760"/>
                  <a:pt x="461395" y="33556"/>
                </a:cubicBezTo>
                <a:cubicBezTo>
                  <a:pt x="478173" y="39149"/>
                  <a:pt x="495308" y="43766"/>
                  <a:pt x="511729" y="50334"/>
                </a:cubicBezTo>
                <a:cubicBezTo>
                  <a:pt x="523340" y="54978"/>
                  <a:pt x="533100" y="64300"/>
                  <a:pt x="545285" y="67112"/>
                </a:cubicBezTo>
                <a:cubicBezTo>
                  <a:pt x="569958" y="72806"/>
                  <a:pt x="595619" y="72705"/>
                  <a:pt x="620786" y="75501"/>
                </a:cubicBezTo>
                <a:cubicBezTo>
                  <a:pt x="668324" y="72705"/>
                  <a:pt x="716015" y="71850"/>
                  <a:pt x="763399" y="67112"/>
                </a:cubicBezTo>
                <a:cubicBezTo>
                  <a:pt x="772198" y="66232"/>
                  <a:pt x="779723" y="58723"/>
                  <a:pt x="788565" y="58723"/>
                </a:cubicBezTo>
                <a:cubicBezTo>
                  <a:pt x="836185" y="58723"/>
                  <a:pt x="883640" y="64316"/>
                  <a:pt x="931178" y="67112"/>
                </a:cubicBezTo>
                <a:cubicBezTo>
                  <a:pt x="951852" y="82618"/>
                  <a:pt x="972698" y="101379"/>
                  <a:pt x="998290" y="109056"/>
                </a:cubicBezTo>
                <a:cubicBezTo>
                  <a:pt x="1014582" y="113943"/>
                  <a:pt x="1031846" y="114649"/>
                  <a:pt x="1048624" y="117445"/>
                </a:cubicBezTo>
                <a:cubicBezTo>
                  <a:pt x="1079384" y="114649"/>
                  <a:pt x="1110702" y="115527"/>
                  <a:pt x="1140903" y="109056"/>
                </a:cubicBezTo>
                <a:cubicBezTo>
                  <a:pt x="1150761" y="106944"/>
                  <a:pt x="1156505" y="95467"/>
                  <a:pt x="1166070" y="92279"/>
                </a:cubicBezTo>
                <a:cubicBezTo>
                  <a:pt x="1190528" y="84127"/>
                  <a:pt x="1216560" y="81754"/>
                  <a:pt x="1241571" y="75501"/>
                </a:cubicBezTo>
                <a:cubicBezTo>
                  <a:pt x="1319661" y="55979"/>
                  <a:pt x="1181591" y="79276"/>
                  <a:pt x="1325461" y="58723"/>
                </a:cubicBezTo>
                <a:cubicBezTo>
                  <a:pt x="1339443" y="64316"/>
                  <a:pt x="1353733" y="69191"/>
                  <a:pt x="1367406" y="75501"/>
                </a:cubicBezTo>
                <a:cubicBezTo>
                  <a:pt x="1390115" y="85982"/>
                  <a:pt x="1410254" y="102990"/>
                  <a:pt x="1434518" y="109056"/>
                </a:cubicBezTo>
                <a:lnTo>
                  <a:pt x="1468074" y="117445"/>
                </a:lnTo>
                <a:cubicBezTo>
                  <a:pt x="1482056" y="111852"/>
                  <a:pt x="1495819" y="105679"/>
                  <a:pt x="1510019" y="100667"/>
                </a:cubicBezTo>
                <a:cubicBezTo>
                  <a:pt x="1543374" y="88895"/>
                  <a:pt x="1610687" y="67112"/>
                  <a:pt x="1610687" y="67112"/>
                </a:cubicBezTo>
                <a:cubicBezTo>
                  <a:pt x="1619076" y="72705"/>
                  <a:pt x="1626587" y="79918"/>
                  <a:pt x="1635854" y="83890"/>
                </a:cubicBezTo>
                <a:cubicBezTo>
                  <a:pt x="1677063" y="101551"/>
                  <a:pt x="1687659" y="87717"/>
                  <a:pt x="1736521" y="75501"/>
                </a:cubicBezTo>
                <a:lnTo>
                  <a:pt x="1744910" y="25167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4A01632-0333-A168-67CB-A83A1CD2D68A}"/>
              </a:ext>
            </a:extLst>
          </p:cNvPr>
          <p:cNvSpPr/>
          <p:nvPr/>
        </p:nvSpPr>
        <p:spPr>
          <a:xfrm>
            <a:off x="2371528" y="3465444"/>
            <a:ext cx="276953" cy="58723"/>
          </a:xfrm>
          <a:custGeom>
            <a:avLst/>
            <a:gdLst>
              <a:gd name="connsiteX0" fmla="*/ 0 w 276953"/>
              <a:gd name="connsiteY0" fmla="*/ 58723 h 58723"/>
              <a:gd name="connsiteX1" fmla="*/ 41945 w 276953"/>
              <a:gd name="connsiteY1" fmla="*/ 33556 h 58723"/>
              <a:gd name="connsiteX2" fmla="*/ 117446 w 276953"/>
              <a:gd name="connsiteY2" fmla="*/ 50334 h 58723"/>
              <a:gd name="connsiteX3" fmla="*/ 167780 w 276953"/>
              <a:gd name="connsiteY3" fmla="*/ 58723 h 58723"/>
              <a:gd name="connsiteX4" fmla="*/ 276837 w 276953"/>
              <a:gd name="connsiteY4" fmla="*/ 0 h 5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53" h="58723">
                <a:moveTo>
                  <a:pt x="0" y="58723"/>
                </a:moveTo>
                <a:cubicBezTo>
                  <a:pt x="13982" y="50334"/>
                  <a:pt x="25681" y="34718"/>
                  <a:pt x="41945" y="33556"/>
                </a:cubicBezTo>
                <a:cubicBezTo>
                  <a:pt x="67660" y="31719"/>
                  <a:pt x="92166" y="45278"/>
                  <a:pt x="117446" y="50334"/>
                </a:cubicBezTo>
                <a:cubicBezTo>
                  <a:pt x="134125" y="53670"/>
                  <a:pt x="151002" y="55927"/>
                  <a:pt x="167780" y="58723"/>
                </a:cubicBezTo>
                <a:cubicBezTo>
                  <a:pt x="284855" y="22700"/>
                  <a:pt x="276837" y="63201"/>
                  <a:pt x="276837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2BFC76B-EE8F-24EE-F473-981E874DD968}"/>
              </a:ext>
            </a:extLst>
          </p:cNvPr>
          <p:cNvSpPr/>
          <p:nvPr/>
        </p:nvSpPr>
        <p:spPr>
          <a:xfrm>
            <a:off x="2905172" y="1813859"/>
            <a:ext cx="167547" cy="213882"/>
          </a:xfrm>
          <a:prstGeom prst="rect">
            <a:avLst/>
          </a:prstGeom>
          <a:solidFill>
            <a:schemeClr val="bg1"/>
          </a:solidFill>
          <a:ln w="31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9727C2A-97FD-9739-2A22-1786053578DA}"/>
              </a:ext>
            </a:extLst>
          </p:cNvPr>
          <p:cNvCxnSpPr>
            <a:cxnSpLocks/>
          </p:cNvCxnSpPr>
          <p:nvPr/>
        </p:nvCxnSpPr>
        <p:spPr>
          <a:xfrm flipH="1" flipV="1">
            <a:off x="2892586" y="1592122"/>
            <a:ext cx="0" cy="27890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7FA1541-C10B-CFFD-2D02-48E86DDEB9D8}"/>
              </a:ext>
            </a:extLst>
          </p:cNvPr>
          <p:cNvCxnSpPr>
            <a:cxnSpLocks/>
          </p:cNvCxnSpPr>
          <p:nvPr/>
        </p:nvCxnSpPr>
        <p:spPr>
          <a:xfrm flipH="1" flipV="1">
            <a:off x="3072719" y="1592122"/>
            <a:ext cx="0" cy="27890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3A14825-9FD7-7A91-B058-6BCE76248A29}"/>
              </a:ext>
            </a:extLst>
          </p:cNvPr>
          <p:cNvGrpSpPr/>
          <p:nvPr/>
        </p:nvGrpSpPr>
        <p:grpSpPr>
          <a:xfrm rot="20485322">
            <a:off x="2393009" y="1680698"/>
            <a:ext cx="98207" cy="287623"/>
            <a:chOff x="8998020" y="1442985"/>
            <a:chExt cx="98207" cy="287623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DF278FC-E5B8-FE92-7BE5-16ABEEA91922}"/>
                </a:ext>
              </a:extLst>
            </p:cNvPr>
            <p:cNvSpPr/>
            <p:nvPr/>
          </p:nvSpPr>
          <p:spPr>
            <a:xfrm>
              <a:off x="8998020" y="1516726"/>
              <a:ext cx="98207" cy="213882"/>
            </a:xfrm>
            <a:prstGeom prst="rect">
              <a:avLst/>
            </a:prstGeom>
            <a:solidFill>
              <a:schemeClr val="bg1"/>
            </a:solidFill>
            <a:ln w="31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222FB60-709C-683B-0869-E7BBEBF7B4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98020" y="1442985"/>
              <a:ext cx="0" cy="27890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BF054C3-49BB-C2E8-3DD7-2AD50F3ABA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96227" y="1442985"/>
              <a:ext cx="0" cy="27890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Arc 57">
            <a:extLst>
              <a:ext uri="{FF2B5EF4-FFF2-40B4-BE49-F238E27FC236}">
                <a16:creationId xmlns:a16="http://schemas.microsoft.com/office/drawing/2014/main" id="{E2EF88D6-F330-4600-2403-6123D50AF8CB}"/>
              </a:ext>
            </a:extLst>
          </p:cNvPr>
          <p:cNvSpPr/>
          <p:nvPr/>
        </p:nvSpPr>
        <p:spPr>
          <a:xfrm rot="9705161">
            <a:off x="2277223" y="1854634"/>
            <a:ext cx="411632" cy="183531"/>
          </a:xfrm>
          <a:prstGeom prst="arc">
            <a:avLst>
              <a:gd name="adj1" fmla="val 10941060"/>
              <a:gd name="adj2" fmla="val 21473906"/>
            </a:avLst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CB284827-5D3D-4E24-5FB4-167F2AE4D87F}"/>
              </a:ext>
            </a:extLst>
          </p:cNvPr>
          <p:cNvSpPr/>
          <p:nvPr/>
        </p:nvSpPr>
        <p:spPr>
          <a:xfrm>
            <a:off x="1474969" y="2388028"/>
            <a:ext cx="507556" cy="162221"/>
          </a:xfrm>
          <a:custGeom>
            <a:avLst/>
            <a:gdLst>
              <a:gd name="connsiteX0" fmla="*/ 0 w 507556"/>
              <a:gd name="connsiteY0" fmla="*/ 108764 h 162221"/>
              <a:gd name="connsiteX1" fmla="*/ 119895 w 507556"/>
              <a:gd name="connsiteY1" fmla="*/ 859 h 162221"/>
              <a:gd name="connsiteX2" fmla="*/ 263769 w 507556"/>
              <a:gd name="connsiteY2" fmla="*/ 160719 h 162221"/>
              <a:gd name="connsiteX3" fmla="*/ 375671 w 507556"/>
              <a:gd name="connsiteY3" fmla="*/ 80789 h 162221"/>
              <a:gd name="connsiteX4" fmla="*/ 507556 w 507556"/>
              <a:gd name="connsiteY4" fmla="*/ 76792 h 16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556" h="162221">
                <a:moveTo>
                  <a:pt x="0" y="108764"/>
                </a:moveTo>
                <a:cubicBezTo>
                  <a:pt x="37967" y="50482"/>
                  <a:pt x="75934" y="-7800"/>
                  <a:pt x="119895" y="859"/>
                </a:cubicBezTo>
                <a:cubicBezTo>
                  <a:pt x="163856" y="9518"/>
                  <a:pt x="221140" y="147397"/>
                  <a:pt x="263769" y="160719"/>
                </a:cubicBezTo>
                <a:cubicBezTo>
                  <a:pt x="306398" y="174041"/>
                  <a:pt x="335040" y="94777"/>
                  <a:pt x="375671" y="80789"/>
                </a:cubicBezTo>
                <a:cubicBezTo>
                  <a:pt x="416302" y="66801"/>
                  <a:pt x="461929" y="71796"/>
                  <a:pt x="507556" y="76792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E8B6B620-BDE2-5079-C272-66EDB5BA8606}"/>
              </a:ext>
            </a:extLst>
          </p:cNvPr>
          <p:cNvSpPr/>
          <p:nvPr/>
        </p:nvSpPr>
        <p:spPr>
          <a:xfrm>
            <a:off x="2194807" y="2359358"/>
            <a:ext cx="588862" cy="208139"/>
          </a:xfrm>
          <a:custGeom>
            <a:avLst/>
            <a:gdLst>
              <a:gd name="connsiteX0" fmla="*/ 0 w 507556"/>
              <a:gd name="connsiteY0" fmla="*/ 108764 h 162221"/>
              <a:gd name="connsiteX1" fmla="*/ 119895 w 507556"/>
              <a:gd name="connsiteY1" fmla="*/ 859 h 162221"/>
              <a:gd name="connsiteX2" fmla="*/ 263769 w 507556"/>
              <a:gd name="connsiteY2" fmla="*/ 160719 h 162221"/>
              <a:gd name="connsiteX3" fmla="*/ 375671 w 507556"/>
              <a:gd name="connsiteY3" fmla="*/ 80789 h 162221"/>
              <a:gd name="connsiteX4" fmla="*/ 507556 w 507556"/>
              <a:gd name="connsiteY4" fmla="*/ 76792 h 16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556" h="162221">
                <a:moveTo>
                  <a:pt x="0" y="108764"/>
                </a:moveTo>
                <a:cubicBezTo>
                  <a:pt x="37967" y="50482"/>
                  <a:pt x="75934" y="-7800"/>
                  <a:pt x="119895" y="859"/>
                </a:cubicBezTo>
                <a:cubicBezTo>
                  <a:pt x="163856" y="9518"/>
                  <a:pt x="221140" y="147397"/>
                  <a:pt x="263769" y="160719"/>
                </a:cubicBezTo>
                <a:cubicBezTo>
                  <a:pt x="306398" y="174041"/>
                  <a:pt x="335040" y="94777"/>
                  <a:pt x="375671" y="80789"/>
                </a:cubicBezTo>
                <a:cubicBezTo>
                  <a:pt x="416302" y="66801"/>
                  <a:pt x="461929" y="71796"/>
                  <a:pt x="507556" y="76792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9">
                <a:extLst>
                  <a:ext uri="{FF2B5EF4-FFF2-40B4-BE49-F238E27FC236}">
                    <a16:creationId xmlns:a16="http://schemas.microsoft.com/office/drawing/2014/main" id="{3675B9CC-CBE0-3024-C4DD-EB612DD6244C}"/>
                  </a:ext>
                </a:extLst>
              </p:cNvPr>
              <p:cNvSpPr txBox="1"/>
              <p:nvPr/>
            </p:nvSpPr>
            <p:spPr>
              <a:xfrm>
                <a:off x="960733" y="1883456"/>
                <a:ext cx="457626" cy="21544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3" name="TextBox 9">
                <a:extLst>
                  <a:ext uri="{FF2B5EF4-FFF2-40B4-BE49-F238E27FC236}">
                    <a16:creationId xmlns:a16="http://schemas.microsoft.com/office/drawing/2014/main" id="{3675B9CC-CBE0-3024-C4DD-EB612DD62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733" y="1883456"/>
                <a:ext cx="457626" cy="215444"/>
              </a:xfrm>
              <a:prstGeom prst="rect">
                <a:avLst/>
              </a:prstGeom>
              <a:blipFill>
                <a:blip r:embed="rId2"/>
                <a:stretch>
                  <a:fillRect l="-8000" r="-1333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F43047-03E2-785D-CF19-69080BCF56BF}"/>
              </a:ext>
            </a:extLst>
          </p:cNvPr>
          <p:cNvCxnSpPr>
            <a:cxnSpLocks/>
            <a:stCxn id="63" idx="3"/>
          </p:cNvCxnSpPr>
          <p:nvPr/>
        </p:nvCxnSpPr>
        <p:spPr>
          <a:xfrm>
            <a:off x="1418359" y="1991178"/>
            <a:ext cx="547530" cy="368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9">
                <a:extLst>
                  <a:ext uri="{FF2B5EF4-FFF2-40B4-BE49-F238E27FC236}">
                    <a16:creationId xmlns:a16="http://schemas.microsoft.com/office/drawing/2014/main" id="{98128148-5D91-D168-F0EF-C6C9AB8D857E}"/>
                  </a:ext>
                </a:extLst>
              </p:cNvPr>
              <p:cNvSpPr txBox="1"/>
              <p:nvPr/>
            </p:nvSpPr>
            <p:spPr>
              <a:xfrm>
                <a:off x="960733" y="2556628"/>
                <a:ext cx="988668" cy="22365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𝑒𝑛𝑣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7" name="TextBox 9">
                <a:extLst>
                  <a:ext uri="{FF2B5EF4-FFF2-40B4-BE49-F238E27FC236}">
                    <a16:creationId xmlns:a16="http://schemas.microsoft.com/office/drawing/2014/main" id="{98128148-5D91-D168-F0EF-C6C9AB8D8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733" y="2556628"/>
                <a:ext cx="988668" cy="223651"/>
              </a:xfrm>
              <a:prstGeom prst="rect">
                <a:avLst/>
              </a:prstGeom>
              <a:blipFill>
                <a:blip r:embed="rId3"/>
                <a:stretch>
                  <a:fillRect l="-5556" t="-5405" r="-617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9">
                <a:extLst>
                  <a:ext uri="{FF2B5EF4-FFF2-40B4-BE49-F238E27FC236}">
                    <a16:creationId xmlns:a16="http://schemas.microsoft.com/office/drawing/2014/main" id="{5BE14E89-1EC5-7408-BDDD-399EEEE65F62}"/>
                  </a:ext>
                </a:extLst>
              </p:cNvPr>
              <p:cNvSpPr txBox="1"/>
              <p:nvPr/>
            </p:nvSpPr>
            <p:spPr>
              <a:xfrm>
                <a:off x="2482121" y="2618727"/>
                <a:ext cx="938527" cy="22365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8" name="TextBox 9">
                <a:extLst>
                  <a:ext uri="{FF2B5EF4-FFF2-40B4-BE49-F238E27FC236}">
                    <a16:creationId xmlns:a16="http://schemas.microsoft.com/office/drawing/2014/main" id="{5BE14E89-1EC5-7408-BDDD-399EEEE65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121" y="2618727"/>
                <a:ext cx="938527" cy="223651"/>
              </a:xfrm>
              <a:prstGeom prst="rect">
                <a:avLst/>
              </a:prstGeom>
              <a:blipFill>
                <a:blip r:embed="rId4"/>
                <a:stretch>
                  <a:fillRect l="-5844" t="-8333" r="-64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0C80C3F2-EBC2-7B35-74D2-88583C3D4179}"/>
              </a:ext>
            </a:extLst>
          </p:cNvPr>
          <p:cNvSpPr/>
          <p:nvPr/>
        </p:nvSpPr>
        <p:spPr>
          <a:xfrm>
            <a:off x="2123414" y="3222706"/>
            <a:ext cx="1744910" cy="117445"/>
          </a:xfrm>
          <a:custGeom>
            <a:avLst/>
            <a:gdLst>
              <a:gd name="connsiteX0" fmla="*/ 0 w 1744910"/>
              <a:gd name="connsiteY0" fmla="*/ 0 h 117445"/>
              <a:gd name="connsiteX1" fmla="*/ 16778 w 1744910"/>
              <a:gd name="connsiteY1" fmla="*/ 41945 h 117445"/>
              <a:gd name="connsiteX2" fmla="*/ 75501 w 1744910"/>
              <a:gd name="connsiteY2" fmla="*/ 83890 h 117445"/>
              <a:gd name="connsiteX3" fmla="*/ 100668 w 1744910"/>
              <a:gd name="connsiteY3" fmla="*/ 100667 h 117445"/>
              <a:gd name="connsiteX4" fmla="*/ 243281 w 1744910"/>
              <a:gd name="connsiteY4" fmla="*/ 83890 h 117445"/>
              <a:gd name="connsiteX5" fmla="*/ 268448 w 1744910"/>
              <a:gd name="connsiteY5" fmla="*/ 75501 h 117445"/>
              <a:gd name="connsiteX6" fmla="*/ 310393 w 1744910"/>
              <a:gd name="connsiteY6" fmla="*/ 67112 h 117445"/>
              <a:gd name="connsiteX7" fmla="*/ 385894 w 1744910"/>
              <a:gd name="connsiteY7" fmla="*/ 25167 h 117445"/>
              <a:gd name="connsiteX8" fmla="*/ 461395 w 1744910"/>
              <a:gd name="connsiteY8" fmla="*/ 33556 h 117445"/>
              <a:gd name="connsiteX9" fmla="*/ 511729 w 1744910"/>
              <a:gd name="connsiteY9" fmla="*/ 50334 h 117445"/>
              <a:gd name="connsiteX10" fmla="*/ 545285 w 1744910"/>
              <a:gd name="connsiteY10" fmla="*/ 67112 h 117445"/>
              <a:gd name="connsiteX11" fmla="*/ 620786 w 1744910"/>
              <a:gd name="connsiteY11" fmla="*/ 75501 h 117445"/>
              <a:gd name="connsiteX12" fmla="*/ 763399 w 1744910"/>
              <a:gd name="connsiteY12" fmla="*/ 67112 h 117445"/>
              <a:gd name="connsiteX13" fmla="*/ 788565 w 1744910"/>
              <a:gd name="connsiteY13" fmla="*/ 58723 h 117445"/>
              <a:gd name="connsiteX14" fmla="*/ 931178 w 1744910"/>
              <a:gd name="connsiteY14" fmla="*/ 67112 h 117445"/>
              <a:gd name="connsiteX15" fmla="*/ 998290 w 1744910"/>
              <a:gd name="connsiteY15" fmla="*/ 109056 h 117445"/>
              <a:gd name="connsiteX16" fmla="*/ 1048624 w 1744910"/>
              <a:gd name="connsiteY16" fmla="*/ 117445 h 117445"/>
              <a:gd name="connsiteX17" fmla="*/ 1140903 w 1744910"/>
              <a:gd name="connsiteY17" fmla="*/ 109056 h 117445"/>
              <a:gd name="connsiteX18" fmla="*/ 1166070 w 1744910"/>
              <a:gd name="connsiteY18" fmla="*/ 92279 h 117445"/>
              <a:gd name="connsiteX19" fmla="*/ 1241571 w 1744910"/>
              <a:gd name="connsiteY19" fmla="*/ 75501 h 117445"/>
              <a:gd name="connsiteX20" fmla="*/ 1325461 w 1744910"/>
              <a:gd name="connsiteY20" fmla="*/ 58723 h 117445"/>
              <a:gd name="connsiteX21" fmla="*/ 1367406 w 1744910"/>
              <a:gd name="connsiteY21" fmla="*/ 75501 h 117445"/>
              <a:gd name="connsiteX22" fmla="*/ 1434518 w 1744910"/>
              <a:gd name="connsiteY22" fmla="*/ 109056 h 117445"/>
              <a:gd name="connsiteX23" fmla="*/ 1468074 w 1744910"/>
              <a:gd name="connsiteY23" fmla="*/ 117445 h 117445"/>
              <a:gd name="connsiteX24" fmla="*/ 1510019 w 1744910"/>
              <a:gd name="connsiteY24" fmla="*/ 100667 h 117445"/>
              <a:gd name="connsiteX25" fmla="*/ 1610687 w 1744910"/>
              <a:gd name="connsiteY25" fmla="*/ 67112 h 117445"/>
              <a:gd name="connsiteX26" fmla="*/ 1635854 w 1744910"/>
              <a:gd name="connsiteY26" fmla="*/ 83890 h 117445"/>
              <a:gd name="connsiteX27" fmla="*/ 1736521 w 1744910"/>
              <a:gd name="connsiteY27" fmla="*/ 75501 h 117445"/>
              <a:gd name="connsiteX28" fmla="*/ 1744910 w 1744910"/>
              <a:gd name="connsiteY28" fmla="*/ 25167 h 11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44910" h="117445">
                <a:moveTo>
                  <a:pt x="0" y="0"/>
                </a:moveTo>
                <a:cubicBezTo>
                  <a:pt x="5593" y="13982"/>
                  <a:pt x="8425" y="29415"/>
                  <a:pt x="16778" y="41945"/>
                </a:cubicBezTo>
                <a:cubicBezTo>
                  <a:pt x="48659" y="89766"/>
                  <a:pt x="39759" y="66020"/>
                  <a:pt x="75501" y="83890"/>
                </a:cubicBezTo>
                <a:cubicBezTo>
                  <a:pt x="84519" y="88399"/>
                  <a:pt x="92279" y="95075"/>
                  <a:pt x="100668" y="100667"/>
                </a:cubicBezTo>
                <a:cubicBezTo>
                  <a:pt x="148206" y="95075"/>
                  <a:pt x="195945" y="90990"/>
                  <a:pt x="243281" y="83890"/>
                </a:cubicBezTo>
                <a:cubicBezTo>
                  <a:pt x="252026" y="82578"/>
                  <a:pt x="259869" y="77646"/>
                  <a:pt x="268448" y="75501"/>
                </a:cubicBezTo>
                <a:cubicBezTo>
                  <a:pt x="282281" y="72043"/>
                  <a:pt x="296411" y="69908"/>
                  <a:pt x="310393" y="67112"/>
                </a:cubicBezTo>
                <a:cubicBezTo>
                  <a:pt x="331302" y="51430"/>
                  <a:pt x="357563" y="27191"/>
                  <a:pt x="385894" y="25167"/>
                </a:cubicBezTo>
                <a:cubicBezTo>
                  <a:pt x="411152" y="23363"/>
                  <a:pt x="436228" y="30760"/>
                  <a:pt x="461395" y="33556"/>
                </a:cubicBezTo>
                <a:cubicBezTo>
                  <a:pt x="478173" y="39149"/>
                  <a:pt x="495308" y="43766"/>
                  <a:pt x="511729" y="50334"/>
                </a:cubicBezTo>
                <a:cubicBezTo>
                  <a:pt x="523340" y="54978"/>
                  <a:pt x="533100" y="64300"/>
                  <a:pt x="545285" y="67112"/>
                </a:cubicBezTo>
                <a:cubicBezTo>
                  <a:pt x="569958" y="72806"/>
                  <a:pt x="595619" y="72705"/>
                  <a:pt x="620786" y="75501"/>
                </a:cubicBezTo>
                <a:cubicBezTo>
                  <a:pt x="668324" y="72705"/>
                  <a:pt x="716015" y="71850"/>
                  <a:pt x="763399" y="67112"/>
                </a:cubicBezTo>
                <a:cubicBezTo>
                  <a:pt x="772198" y="66232"/>
                  <a:pt x="779723" y="58723"/>
                  <a:pt x="788565" y="58723"/>
                </a:cubicBezTo>
                <a:cubicBezTo>
                  <a:pt x="836185" y="58723"/>
                  <a:pt x="883640" y="64316"/>
                  <a:pt x="931178" y="67112"/>
                </a:cubicBezTo>
                <a:cubicBezTo>
                  <a:pt x="951852" y="82618"/>
                  <a:pt x="972698" y="101379"/>
                  <a:pt x="998290" y="109056"/>
                </a:cubicBezTo>
                <a:cubicBezTo>
                  <a:pt x="1014582" y="113943"/>
                  <a:pt x="1031846" y="114649"/>
                  <a:pt x="1048624" y="117445"/>
                </a:cubicBezTo>
                <a:cubicBezTo>
                  <a:pt x="1079384" y="114649"/>
                  <a:pt x="1110702" y="115527"/>
                  <a:pt x="1140903" y="109056"/>
                </a:cubicBezTo>
                <a:cubicBezTo>
                  <a:pt x="1150761" y="106944"/>
                  <a:pt x="1156505" y="95467"/>
                  <a:pt x="1166070" y="92279"/>
                </a:cubicBezTo>
                <a:cubicBezTo>
                  <a:pt x="1190528" y="84127"/>
                  <a:pt x="1216560" y="81754"/>
                  <a:pt x="1241571" y="75501"/>
                </a:cubicBezTo>
                <a:cubicBezTo>
                  <a:pt x="1319661" y="55979"/>
                  <a:pt x="1181591" y="79276"/>
                  <a:pt x="1325461" y="58723"/>
                </a:cubicBezTo>
                <a:cubicBezTo>
                  <a:pt x="1339443" y="64316"/>
                  <a:pt x="1353733" y="69191"/>
                  <a:pt x="1367406" y="75501"/>
                </a:cubicBezTo>
                <a:cubicBezTo>
                  <a:pt x="1390115" y="85982"/>
                  <a:pt x="1410254" y="102990"/>
                  <a:pt x="1434518" y="109056"/>
                </a:cubicBezTo>
                <a:lnTo>
                  <a:pt x="1468074" y="117445"/>
                </a:lnTo>
                <a:cubicBezTo>
                  <a:pt x="1482056" y="111852"/>
                  <a:pt x="1495819" y="105679"/>
                  <a:pt x="1510019" y="100667"/>
                </a:cubicBezTo>
                <a:cubicBezTo>
                  <a:pt x="1543374" y="88895"/>
                  <a:pt x="1610687" y="67112"/>
                  <a:pt x="1610687" y="67112"/>
                </a:cubicBezTo>
                <a:cubicBezTo>
                  <a:pt x="1619076" y="72705"/>
                  <a:pt x="1626587" y="79918"/>
                  <a:pt x="1635854" y="83890"/>
                </a:cubicBezTo>
                <a:cubicBezTo>
                  <a:pt x="1677063" y="101551"/>
                  <a:pt x="1687659" y="87717"/>
                  <a:pt x="1736521" y="75501"/>
                </a:cubicBezTo>
                <a:lnTo>
                  <a:pt x="1744910" y="25167"/>
                </a:lnTo>
              </a:path>
            </a:pathLst>
          </a:custGeom>
          <a:noFill/>
          <a:ln w="190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6C06CF42-0868-61C4-1E8F-960DA35052D8}"/>
              </a:ext>
            </a:extLst>
          </p:cNvPr>
          <p:cNvSpPr/>
          <p:nvPr/>
        </p:nvSpPr>
        <p:spPr>
          <a:xfrm>
            <a:off x="2125968" y="3104368"/>
            <a:ext cx="1744910" cy="117445"/>
          </a:xfrm>
          <a:custGeom>
            <a:avLst/>
            <a:gdLst>
              <a:gd name="connsiteX0" fmla="*/ 0 w 1744910"/>
              <a:gd name="connsiteY0" fmla="*/ 0 h 117445"/>
              <a:gd name="connsiteX1" fmla="*/ 16778 w 1744910"/>
              <a:gd name="connsiteY1" fmla="*/ 41945 h 117445"/>
              <a:gd name="connsiteX2" fmla="*/ 75501 w 1744910"/>
              <a:gd name="connsiteY2" fmla="*/ 83890 h 117445"/>
              <a:gd name="connsiteX3" fmla="*/ 100668 w 1744910"/>
              <a:gd name="connsiteY3" fmla="*/ 100667 h 117445"/>
              <a:gd name="connsiteX4" fmla="*/ 243281 w 1744910"/>
              <a:gd name="connsiteY4" fmla="*/ 83890 h 117445"/>
              <a:gd name="connsiteX5" fmla="*/ 268448 w 1744910"/>
              <a:gd name="connsiteY5" fmla="*/ 75501 h 117445"/>
              <a:gd name="connsiteX6" fmla="*/ 310393 w 1744910"/>
              <a:gd name="connsiteY6" fmla="*/ 67112 h 117445"/>
              <a:gd name="connsiteX7" fmla="*/ 385894 w 1744910"/>
              <a:gd name="connsiteY7" fmla="*/ 25167 h 117445"/>
              <a:gd name="connsiteX8" fmla="*/ 461395 w 1744910"/>
              <a:gd name="connsiteY8" fmla="*/ 33556 h 117445"/>
              <a:gd name="connsiteX9" fmla="*/ 511729 w 1744910"/>
              <a:gd name="connsiteY9" fmla="*/ 50334 h 117445"/>
              <a:gd name="connsiteX10" fmla="*/ 545285 w 1744910"/>
              <a:gd name="connsiteY10" fmla="*/ 67112 h 117445"/>
              <a:gd name="connsiteX11" fmla="*/ 620786 w 1744910"/>
              <a:gd name="connsiteY11" fmla="*/ 75501 h 117445"/>
              <a:gd name="connsiteX12" fmla="*/ 763399 w 1744910"/>
              <a:gd name="connsiteY12" fmla="*/ 67112 h 117445"/>
              <a:gd name="connsiteX13" fmla="*/ 788565 w 1744910"/>
              <a:gd name="connsiteY13" fmla="*/ 58723 h 117445"/>
              <a:gd name="connsiteX14" fmla="*/ 931178 w 1744910"/>
              <a:gd name="connsiteY14" fmla="*/ 67112 h 117445"/>
              <a:gd name="connsiteX15" fmla="*/ 998290 w 1744910"/>
              <a:gd name="connsiteY15" fmla="*/ 109056 h 117445"/>
              <a:gd name="connsiteX16" fmla="*/ 1048624 w 1744910"/>
              <a:gd name="connsiteY16" fmla="*/ 117445 h 117445"/>
              <a:gd name="connsiteX17" fmla="*/ 1140903 w 1744910"/>
              <a:gd name="connsiteY17" fmla="*/ 109056 h 117445"/>
              <a:gd name="connsiteX18" fmla="*/ 1166070 w 1744910"/>
              <a:gd name="connsiteY18" fmla="*/ 92279 h 117445"/>
              <a:gd name="connsiteX19" fmla="*/ 1241571 w 1744910"/>
              <a:gd name="connsiteY19" fmla="*/ 75501 h 117445"/>
              <a:gd name="connsiteX20" fmla="*/ 1325461 w 1744910"/>
              <a:gd name="connsiteY20" fmla="*/ 58723 h 117445"/>
              <a:gd name="connsiteX21" fmla="*/ 1367406 w 1744910"/>
              <a:gd name="connsiteY21" fmla="*/ 75501 h 117445"/>
              <a:gd name="connsiteX22" fmla="*/ 1434518 w 1744910"/>
              <a:gd name="connsiteY22" fmla="*/ 109056 h 117445"/>
              <a:gd name="connsiteX23" fmla="*/ 1468074 w 1744910"/>
              <a:gd name="connsiteY23" fmla="*/ 117445 h 117445"/>
              <a:gd name="connsiteX24" fmla="*/ 1510019 w 1744910"/>
              <a:gd name="connsiteY24" fmla="*/ 100667 h 117445"/>
              <a:gd name="connsiteX25" fmla="*/ 1610687 w 1744910"/>
              <a:gd name="connsiteY25" fmla="*/ 67112 h 117445"/>
              <a:gd name="connsiteX26" fmla="*/ 1635854 w 1744910"/>
              <a:gd name="connsiteY26" fmla="*/ 83890 h 117445"/>
              <a:gd name="connsiteX27" fmla="*/ 1736521 w 1744910"/>
              <a:gd name="connsiteY27" fmla="*/ 75501 h 117445"/>
              <a:gd name="connsiteX28" fmla="*/ 1744910 w 1744910"/>
              <a:gd name="connsiteY28" fmla="*/ 25167 h 11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44910" h="117445">
                <a:moveTo>
                  <a:pt x="0" y="0"/>
                </a:moveTo>
                <a:cubicBezTo>
                  <a:pt x="5593" y="13982"/>
                  <a:pt x="8425" y="29415"/>
                  <a:pt x="16778" y="41945"/>
                </a:cubicBezTo>
                <a:cubicBezTo>
                  <a:pt x="48659" y="89766"/>
                  <a:pt x="39759" y="66020"/>
                  <a:pt x="75501" y="83890"/>
                </a:cubicBezTo>
                <a:cubicBezTo>
                  <a:pt x="84519" y="88399"/>
                  <a:pt x="92279" y="95075"/>
                  <a:pt x="100668" y="100667"/>
                </a:cubicBezTo>
                <a:cubicBezTo>
                  <a:pt x="148206" y="95075"/>
                  <a:pt x="195945" y="90990"/>
                  <a:pt x="243281" y="83890"/>
                </a:cubicBezTo>
                <a:cubicBezTo>
                  <a:pt x="252026" y="82578"/>
                  <a:pt x="259869" y="77646"/>
                  <a:pt x="268448" y="75501"/>
                </a:cubicBezTo>
                <a:cubicBezTo>
                  <a:pt x="282281" y="72043"/>
                  <a:pt x="296411" y="69908"/>
                  <a:pt x="310393" y="67112"/>
                </a:cubicBezTo>
                <a:cubicBezTo>
                  <a:pt x="331302" y="51430"/>
                  <a:pt x="357563" y="27191"/>
                  <a:pt x="385894" y="25167"/>
                </a:cubicBezTo>
                <a:cubicBezTo>
                  <a:pt x="411152" y="23363"/>
                  <a:pt x="436228" y="30760"/>
                  <a:pt x="461395" y="33556"/>
                </a:cubicBezTo>
                <a:cubicBezTo>
                  <a:pt x="478173" y="39149"/>
                  <a:pt x="495308" y="43766"/>
                  <a:pt x="511729" y="50334"/>
                </a:cubicBezTo>
                <a:cubicBezTo>
                  <a:pt x="523340" y="54978"/>
                  <a:pt x="533100" y="64300"/>
                  <a:pt x="545285" y="67112"/>
                </a:cubicBezTo>
                <a:cubicBezTo>
                  <a:pt x="569958" y="72806"/>
                  <a:pt x="595619" y="72705"/>
                  <a:pt x="620786" y="75501"/>
                </a:cubicBezTo>
                <a:cubicBezTo>
                  <a:pt x="668324" y="72705"/>
                  <a:pt x="716015" y="71850"/>
                  <a:pt x="763399" y="67112"/>
                </a:cubicBezTo>
                <a:cubicBezTo>
                  <a:pt x="772198" y="66232"/>
                  <a:pt x="779723" y="58723"/>
                  <a:pt x="788565" y="58723"/>
                </a:cubicBezTo>
                <a:cubicBezTo>
                  <a:pt x="836185" y="58723"/>
                  <a:pt x="883640" y="64316"/>
                  <a:pt x="931178" y="67112"/>
                </a:cubicBezTo>
                <a:cubicBezTo>
                  <a:pt x="951852" y="82618"/>
                  <a:pt x="972698" y="101379"/>
                  <a:pt x="998290" y="109056"/>
                </a:cubicBezTo>
                <a:cubicBezTo>
                  <a:pt x="1014582" y="113943"/>
                  <a:pt x="1031846" y="114649"/>
                  <a:pt x="1048624" y="117445"/>
                </a:cubicBezTo>
                <a:cubicBezTo>
                  <a:pt x="1079384" y="114649"/>
                  <a:pt x="1110702" y="115527"/>
                  <a:pt x="1140903" y="109056"/>
                </a:cubicBezTo>
                <a:cubicBezTo>
                  <a:pt x="1150761" y="106944"/>
                  <a:pt x="1156505" y="95467"/>
                  <a:pt x="1166070" y="92279"/>
                </a:cubicBezTo>
                <a:cubicBezTo>
                  <a:pt x="1190528" y="84127"/>
                  <a:pt x="1216560" y="81754"/>
                  <a:pt x="1241571" y="75501"/>
                </a:cubicBezTo>
                <a:cubicBezTo>
                  <a:pt x="1319661" y="55979"/>
                  <a:pt x="1181591" y="79276"/>
                  <a:pt x="1325461" y="58723"/>
                </a:cubicBezTo>
                <a:cubicBezTo>
                  <a:pt x="1339443" y="64316"/>
                  <a:pt x="1353733" y="69191"/>
                  <a:pt x="1367406" y="75501"/>
                </a:cubicBezTo>
                <a:cubicBezTo>
                  <a:pt x="1390115" y="85982"/>
                  <a:pt x="1410254" y="102990"/>
                  <a:pt x="1434518" y="109056"/>
                </a:cubicBezTo>
                <a:lnTo>
                  <a:pt x="1468074" y="117445"/>
                </a:lnTo>
                <a:cubicBezTo>
                  <a:pt x="1482056" y="111852"/>
                  <a:pt x="1495819" y="105679"/>
                  <a:pt x="1510019" y="100667"/>
                </a:cubicBezTo>
                <a:cubicBezTo>
                  <a:pt x="1543374" y="88895"/>
                  <a:pt x="1610687" y="67112"/>
                  <a:pt x="1610687" y="67112"/>
                </a:cubicBezTo>
                <a:cubicBezTo>
                  <a:pt x="1619076" y="72705"/>
                  <a:pt x="1626587" y="79918"/>
                  <a:pt x="1635854" y="83890"/>
                </a:cubicBezTo>
                <a:cubicBezTo>
                  <a:pt x="1677063" y="101551"/>
                  <a:pt x="1687659" y="87717"/>
                  <a:pt x="1736521" y="75501"/>
                </a:cubicBezTo>
                <a:lnTo>
                  <a:pt x="1744910" y="25167"/>
                </a:lnTo>
              </a:path>
            </a:pathLst>
          </a:custGeom>
          <a:noFill/>
          <a:ln w="190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9">
                <a:extLst>
                  <a:ext uri="{FF2B5EF4-FFF2-40B4-BE49-F238E27FC236}">
                    <a16:creationId xmlns:a16="http://schemas.microsoft.com/office/drawing/2014/main" id="{A5923650-3BA8-4A27-6AF5-382902C35FDC}"/>
                  </a:ext>
                </a:extLst>
              </p:cNvPr>
              <p:cNvSpPr txBox="1"/>
              <p:nvPr/>
            </p:nvSpPr>
            <p:spPr>
              <a:xfrm>
                <a:off x="1474969" y="5699680"/>
                <a:ext cx="3484520" cy="25558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𝑢𝑙𝑙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𝑢𝑙𝑙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9">
                <a:extLst>
                  <a:ext uri="{FF2B5EF4-FFF2-40B4-BE49-F238E27FC236}">
                    <a16:creationId xmlns:a16="http://schemas.microsoft.com/office/drawing/2014/main" id="{A5923650-3BA8-4A27-6AF5-382902C35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969" y="5699680"/>
                <a:ext cx="3484520" cy="255583"/>
              </a:xfrm>
              <a:prstGeom prst="rect">
                <a:avLst/>
              </a:prstGeom>
              <a:blipFill>
                <a:blip r:embed="rId5"/>
                <a:stretch>
                  <a:fillRect t="-14286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Oval 102">
            <a:extLst>
              <a:ext uri="{FF2B5EF4-FFF2-40B4-BE49-F238E27FC236}">
                <a16:creationId xmlns:a16="http://schemas.microsoft.com/office/drawing/2014/main" id="{48DE83BE-2CA7-6AE5-84F0-4B07A9EC2656}"/>
              </a:ext>
            </a:extLst>
          </p:cNvPr>
          <p:cNvSpPr/>
          <p:nvPr/>
        </p:nvSpPr>
        <p:spPr>
          <a:xfrm>
            <a:off x="2008626" y="2436236"/>
            <a:ext cx="120316" cy="1233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63FA4CB9-7DC6-46C4-BE6A-A10E29A33410}"/>
              </a:ext>
            </a:extLst>
          </p:cNvPr>
          <p:cNvSpPr/>
          <p:nvPr/>
        </p:nvSpPr>
        <p:spPr>
          <a:xfrm>
            <a:off x="2875444" y="2413895"/>
            <a:ext cx="120316" cy="1233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lide Number Placeholder 82">
            <a:extLst>
              <a:ext uri="{FF2B5EF4-FFF2-40B4-BE49-F238E27FC236}">
                <a16:creationId xmlns:a16="http://schemas.microsoft.com/office/drawing/2014/main" id="{981D849D-D01E-8642-06EE-CD0D250F5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5D80-8541-4508-80FC-4365D8588B89}" type="slidenum">
              <a:rPr lang="en-US" smtClean="0"/>
              <a:t>15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49A4DE-7277-6A7D-E2E5-536E3334C59A}"/>
              </a:ext>
            </a:extLst>
          </p:cNvPr>
          <p:cNvSpPr txBox="1"/>
          <p:nvPr/>
        </p:nvSpPr>
        <p:spPr>
          <a:xfrm>
            <a:off x="384871" y="851983"/>
            <a:ext cx="5590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flow into ullage (typical cryogenic tank)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0541914-4A5F-E948-982D-85C7C9834705}"/>
              </a:ext>
            </a:extLst>
          </p:cNvPr>
          <p:cNvSpPr txBox="1"/>
          <p:nvPr/>
        </p:nvSpPr>
        <p:spPr>
          <a:xfrm>
            <a:off x="530167" y="3739414"/>
            <a:ext cx="3446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-"/>
            </a:pPr>
            <a:r>
              <a:rPr lang="en-US" sz="16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 vapor rises to top</a:t>
            </a:r>
          </a:p>
          <a:p>
            <a:pPr marL="285750" indent="-285750">
              <a:buFont typeface="Arial" panose="020B0604020202020204" pitchFamily="34" charset="0"/>
              <a:buChar char="-"/>
            </a:pPr>
            <a:r>
              <a:rPr lang="en-US" sz="16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Convection inhibited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E4A766A-7E11-B531-764F-739D36AF4F29}"/>
              </a:ext>
            </a:extLst>
          </p:cNvPr>
          <p:cNvSpPr txBox="1"/>
          <p:nvPr/>
        </p:nvSpPr>
        <p:spPr>
          <a:xfrm>
            <a:off x="6507171" y="3647410"/>
            <a:ext cx="4474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-"/>
            </a:pPr>
            <a:r>
              <a:rPr lang="en-US" sz="16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Cooled vapor sinks or condenses along wall</a:t>
            </a:r>
          </a:p>
          <a:p>
            <a:pPr marL="285750" indent="-285750">
              <a:buFont typeface="Arial" panose="020B0604020202020204" pitchFamily="34" charset="0"/>
              <a:buChar char="-"/>
            </a:pPr>
            <a:r>
              <a:rPr lang="en-US" sz="16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Heated (and added) vapor rises from liquid</a:t>
            </a:r>
          </a:p>
          <a:p>
            <a:pPr marL="285750" indent="-285750">
              <a:buFont typeface="Arial" panose="020B0604020202020204" pitchFamily="34" charset="0"/>
              <a:buChar char="-"/>
            </a:pPr>
            <a:r>
              <a:rPr lang="en-US" sz="16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convection</a:t>
            </a: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89243264-3FA5-C73B-8478-A5A13503FEA6}"/>
              </a:ext>
            </a:extLst>
          </p:cNvPr>
          <p:cNvSpPr/>
          <p:nvPr/>
        </p:nvSpPr>
        <p:spPr>
          <a:xfrm>
            <a:off x="3041403" y="3355805"/>
            <a:ext cx="276953" cy="58723"/>
          </a:xfrm>
          <a:custGeom>
            <a:avLst/>
            <a:gdLst>
              <a:gd name="connsiteX0" fmla="*/ 0 w 276953"/>
              <a:gd name="connsiteY0" fmla="*/ 58723 h 58723"/>
              <a:gd name="connsiteX1" fmla="*/ 41945 w 276953"/>
              <a:gd name="connsiteY1" fmla="*/ 33556 h 58723"/>
              <a:gd name="connsiteX2" fmla="*/ 117446 w 276953"/>
              <a:gd name="connsiteY2" fmla="*/ 50334 h 58723"/>
              <a:gd name="connsiteX3" fmla="*/ 167780 w 276953"/>
              <a:gd name="connsiteY3" fmla="*/ 58723 h 58723"/>
              <a:gd name="connsiteX4" fmla="*/ 276837 w 276953"/>
              <a:gd name="connsiteY4" fmla="*/ 0 h 5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53" h="58723">
                <a:moveTo>
                  <a:pt x="0" y="58723"/>
                </a:moveTo>
                <a:cubicBezTo>
                  <a:pt x="13982" y="50334"/>
                  <a:pt x="25681" y="34718"/>
                  <a:pt x="41945" y="33556"/>
                </a:cubicBezTo>
                <a:cubicBezTo>
                  <a:pt x="67660" y="31719"/>
                  <a:pt x="92166" y="45278"/>
                  <a:pt x="117446" y="50334"/>
                </a:cubicBezTo>
                <a:cubicBezTo>
                  <a:pt x="134125" y="53670"/>
                  <a:pt x="151002" y="55927"/>
                  <a:pt x="167780" y="58723"/>
                </a:cubicBezTo>
                <a:cubicBezTo>
                  <a:pt x="284855" y="22700"/>
                  <a:pt x="276837" y="63201"/>
                  <a:pt x="276837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43F6A2E6-96C1-8CA2-42D7-0E2FF2A228D3}"/>
              </a:ext>
            </a:extLst>
          </p:cNvPr>
          <p:cNvSpPr/>
          <p:nvPr/>
        </p:nvSpPr>
        <p:spPr>
          <a:xfrm>
            <a:off x="3418981" y="3436083"/>
            <a:ext cx="276953" cy="58723"/>
          </a:xfrm>
          <a:custGeom>
            <a:avLst/>
            <a:gdLst>
              <a:gd name="connsiteX0" fmla="*/ 0 w 276953"/>
              <a:gd name="connsiteY0" fmla="*/ 58723 h 58723"/>
              <a:gd name="connsiteX1" fmla="*/ 41945 w 276953"/>
              <a:gd name="connsiteY1" fmla="*/ 33556 h 58723"/>
              <a:gd name="connsiteX2" fmla="*/ 117446 w 276953"/>
              <a:gd name="connsiteY2" fmla="*/ 50334 h 58723"/>
              <a:gd name="connsiteX3" fmla="*/ 167780 w 276953"/>
              <a:gd name="connsiteY3" fmla="*/ 58723 h 58723"/>
              <a:gd name="connsiteX4" fmla="*/ 276837 w 276953"/>
              <a:gd name="connsiteY4" fmla="*/ 0 h 5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53" h="58723">
                <a:moveTo>
                  <a:pt x="0" y="58723"/>
                </a:moveTo>
                <a:cubicBezTo>
                  <a:pt x="13982" y="50334"/>
                  <a:pt x="25681" y="34718"/>
                  <a:pt x="41945" y="33556"/>
                </a:cubicBezTo>
                <a:cubicBezTo>
                  <a:pt x="67660" y="31719"/>
                  <a:pt x="92166" y="45278"/>
                  <a:pt x="117446" y="50334"/>
                </a:cubicBezTo>
                <a:cubicBezTo>
                  <a:pt x="134125" y="53670"/>
                  <a:pt x="151002" y="55927"/>
                  <a:pt x="167780" y="58723"/>
                </a:cubicBezTo>
                <a:cubicBezTo>
                  <a:pt x="284855" y="22700"/>
                  <a:pt x="276837" y="63201"/>
                  <a:pt x="276837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A4830DD-639A-6562-94CC-EC734E1DA2D4}"/>
              </a:ext>
            </a:extLst>
          </p:cNvPr>
          <p:cNvSpPr/>
          <p:nvPr/>
        </p:nvSpPr>
        <p:spPr>
          <a:xfrm>
            <a:off x="2008626" y="3620099"/>
            <a:ext cx="1968122" cy="17385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1AA7A496-7744-5883-FB5D-AA5128869802}"/>
              </a:ext>
            </a:extLst>
          </p:cNvPr>
          <p:cNvSpPr/>
          <p:nvPr/>
        </p:nvSpPr>
        <p:spPr>
          <a:xfrm>
            <a:off x="3575034" y="2230598"/>
            <a:ext cx="168077" cy="849086"/>
          </a:xfrm>
          <a:custGeom>
            <a:avLst/>
            <a:gdLst>
              <a:gd name="connsiteX0" fmla="*/ 114300 w 153534"/>
              <a:gd name="connsiteY0" fmla="*/ 849086 h 849086"/>
              <a:gd name="connsiteX1" fmla="*/ 146957 w 153534"/>
              <a:gd name="connsiteY1" fmla="*/ 473529 h 849086"/>
              <a:gd name="connsiteX2" fmla="*/ 0 w 153534"/>
              <a:gd name="connsiteY2" fmla="*/ 0 h 849086"/>
              <a:gd name="connsiteX3" fmla="*/ 0 w 153534"/>
              <a:gd name="connsiteY3" fmla="*/ 0 h 849086"/>
              <a:gd name="connsiteX4" fmla="*/ 0 w 153534"/>
              <a:gd name="connsiteY4" fmla="*/ 0 h 849086"/>
              <a:gd name="connsiteX0" fmla="*/ 114300 w 168077"/>
              <a:gd name="connsiteY0" fmla="*/ 849086 h 849086"/>
              <a:gd name="connsiteX1" fmla="*/ 163286 w 168077"/>
              <a:gd name="connsiteY1" fmla="*/ 367394 h 849086"/>
              <a:gd name="connsiteX2" fmla="*/ 0 w 168077"/>
              <a:gd name="connsiteY2" fmla="*/ 0 h 849086"/>
              <a:gd name="connsiteX3" fmla="*/ 0 w 168077"/>
              <a:gd name="connsiteY3" fmla="*/ 0 h 849086"/>
              <a:gd name="connsiteX4" fmla="*/ 0 w 168077"/>
              <a:gd name="connsiteY4" fmla="*/ 0 h 84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077" h="849086">
                <a:moveTo>
                  <a:pt x="114300" y="849086"/>
                </a:moveTo>
                <a:cubicBezTo>
                  <a:pt x="140153" y="732064"/>
                  <a:pt x="182336" y="508908"/>
                  <a:pt x="163286" y="367394"/>
                </a:cubicBezTo>
                <a:cubicBezTo>
                  <a:pt x="144236" y="225880"/>
                  <a:pt x="0" y="0"/>
                  <a:pt x="0" y="0"/>
                </a:cubicBez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515872AE-F6FA-7F9A-937C-1A8824DE566C}"/>
              </a:ext>
            </a:extLst>
          </p:cNvPr>
          <p:cNvSpPr/>
          <p:nvPr/>
        </p:nvSpPr>
        <p:spPr>
          <a:xfrm flipH="1">
            <a:off x="2233772" y="2240111"/>
            <a:ext cx="168077" cy="849086"/>
          </a:xfrm>
          <a:custGeom>
            <a:avLst/>
            <a:gdLst>
              <a:gd name="connsiteX0" fmla="*/ 114300 w 153534"/>
              <a:gd name="connsiteY0" fmla="*/ 849086 h 849086"/>
              <a:gd name="connsiteX1" fmla="*/ 146957 w 153534"/>
              <a:gd name="connsiteY1" fmla="*/ 473529 h 849086"/>
              <a:gd name="connsiteX2" fmla="*/ 0 w 153534"/>
              <a:gd name="connsiteY2" fmla="*/ 0 h 849086"/>
              <a:gd name="connsiteX3" fmla="*/ 0 w 153534"/>
              <a:gd name="connsiteY3" fmla="*/ 0 h 849086"/>
              <a:gd name="connsiteX4" fmla="*/ 0 w 153534"/>
              <a:gd name="connsiteY4" fmla="*/ 0 h 849086"/>
              <a:gd name="connsiteX0" fmla="*/ 114300 w 168077"/>
              <a:gd name="connsiteY0" fmla="*/ 849086 h 849086"/>
              <a:gd name="connsiteX1" fmla="*/ 163286 w 168077"/>
              <a:gd name="connsiteY1" fmla="*/ 367394 h 849086"/>
              <a:gd name="connsiteX2" fmla="*/ 0 w 168077"/>
              <a:gd name="connsiteY2" fmla="*/ 0 h 849086"/>
              <a:gd name="connsiteX3" fmla="*/ 0 w 168077"/>
              <a:gd name="connsiteY3" fmla="*/ 0 h 849086"/>
              <a:gd name="connsiteX4" fmla="*/ 0 w 168077"/>
              <a:gd name="connsiteY4" fmla="*/ 0 h 84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077" h="849086">
                <a:moveTo>
                  <a:pt x="114300" y="849086"/>
                </a:moveTo>
                <a:cubicBezTo>
                  <a:pt x="140153" y="732064"/>
                  <a:pt x="182336" y="508908"/>
                  <a:pt x="163286" y="367394"/>
                </a:cubicBezTo>
                <a:cubicBezTo>
                  <a:pt x="144236" y="225880"/>
                  <a:pt x="0" y="0"/>
                  <a:pt x="0" y="0"/>
                </a:cubicBez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304A7EF9-DFEA-38BB-CCAD-41A37E6F86CF}"/>
              </a:ext>
            </a:extLst>
          </p:cNvPr>
          <p:cNvSpPr/>
          <p:nvPr/>
        </p:nvSpPr>
        <p:spPr>
          <a:xfrm>
            <a:off x="2369662" y="2564213"/>
            <a:ext cx="103308" cy="530679"/>
          </a:xfrm>
          <a:custGeom>
            <a:avLst/>
            <a:gdLst>
              <a:gd name="connsiteX0" fmla="*/ 21665 w 103308"/>
              <a:gd name="connsiteY0" fmla="*/ 530679 h 530679"/>
              <a:gd name="connsiteX1" fmla="*/ 5337 w 103308"/>
              <a:gd name="connsiteY1" fmla="*/ 179615 h 530679"/>
              <a:gd name="connsiteX2" fmla="*/ 103308 w 103308"/>
              <a:gd name="connsiteY2" fmla="*/ 0 h 53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308" h="530679">
                <a:moveTo>
                  <a:pt x="21665" y="530679"/>
                </a:moveTo>
                <a:cubicBezTo>
                  <a:pt x="6697" y="399370"/>
                  <a:pt x="-8270" y="268061"/>
                  <a:pt x="5337" y="179615"/>
                </a:cubicBezTo>
                <a:cubicBezTo>
                  <a:pt x="18944" y="91168"/>
                  <a:pt x="61126" y="45584"/>
                  <a:pt x="103308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82A61CA1-48E9-C72B-64BC-E4CB99C86FE9}"/>
              </a:ext>
            </a:extLst>
          </p:cNvPr>
          <p:cNvSpPr/>
          <p:nvPr/>
        </p:nvSpPr>
        <p:spPr>
          <a:xfrm flipH="1">
            <a:off x="3460769" y="2544538"/>
            <a:ext cx="103308" cy="530679"/>
          </a:xfrm>
          <a:custGeom>
            <a:avLst/>
            <a:gdLst>
              <a:gd name="connsiteX0" fmla="*/ 21665 w 103308"/>
              <a:gd name="connsiteY0" fmla="*/ 530679 h 530679"/>
              <a:gd name="connsiteX1" fmla="*/ 5337 w 103308"/>
              <a:gd name="connsiteY1" fmla="*/ 179615 h 530679"/>
              <a:gd name="connsiteX2" fmla="*/ 103308 w 103308"/>
              <a:gd name="connsiteY2" fmla="*/ 0 h 53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308" h="530679">
                <a:moveTo>
                  <a:pt x="21665" y="530679"/>
                </a:moveTo>
                <a:cubicBezTo>
                  <a:pt x="6697" y="399370"/>
                  <a:pt x="-8270" y="268061"/>
                  <a:pt x="5337" y="179615"/>
                </a:cubicBezTo>
                <a:cubicBezTo>
                  <a:pt x="18944" y="91168"/>
                  <a:pt x="61126" y="45584"/>
                  <a:pt x="103308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D967BC97-B88F-88F1-6466-FA38D1856CE0}"/>
              </a:ext>
            </a:extLst>
          </p:cNvPr>
          <p:cNvCxnSpPr/>
          <p:nvPr/>
        </p:nvCxnSpPr>
        <p:spPr>
          <a:xfrm>
            <a:off x="4056577" y="3249332"/>
            <a:ext cx="103686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D71B883F-17F4-3BA5-163B-DB9D82D7B021}"/>
              </a:ext>
            </a:extLst>
          </p:cNvPr>
          <p:cNvCxnSpPr>
            <a:cxnSpLocks/>
          </p:cNvCxnSpPr>
          <p:nvPr/>
        </p:nvCxnSpPr>
        <p:spPr>
          <a:xfrm flipV="1">
            <a:off x="4208977" y="1592122"/>
            <a:ext cx="0" cy="18096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9BD985F3-36F5-CEB9-FA2A-520A2742256B}"/>
              </a:ext>
            </a:extLst>
          </p:cNvPr>
          <p:cNvSpPr/>
          <p:nvPr/>
        </p:nvSpPr>
        <p:spPr>
          <a:xfrm>
            <a:off x="4380391" y="1948937"/>
            <a:ext cx="571500" cy="1282280"/>
          </a:xfrm>
          <a:custGeom>
            <a:avLst/>
            <a:gdLst>
              <a:gd name="connsiteX0" fmla="*/ 0 w 571500"/>
              <a:gd name="connsiteY0" fmla="*/ 1281792 h 1351447"/>
              <a:gd name="connsiteX1" fmla="*/ 408215 w 571500"/>
              <a:gd name="connsiteY1" fmla="*/ 1208314 h 1351447"/>
              <a:gd name="connsiteX2" fmla="*/ 571500 w 571500"/>
              <a:gd name="connsiteY2" fmla="*/ 0 h 1351447"/>
              <a:gd name="connsiteX0" fmla="*/ 0 w 571500"/>
              <a:gd name="connsiteY0" fmla="*/ 1281792 h 1314275"/>
              <a:gd name="connsiteX1" fmla="*/ 424544 w 571500"/>
              <a:gd name="connsiteY1" fmla="*/ 1102178 h 1314275"/>
              <a:gd name="connsiteX2" fmla="*/ 571500 w 571500"/>
              <a:gd name="connsiteY2" fmla="*/ 0 h 1314275"/>
              <a:gd name="connsiteX0" fmla="*/ 0 w 571500"/>
              <a:gd name="connsiteY0" fmla="*/ 1281792 h 1285779"/>
              <a:gd name="connsiteX1" fmla="*/ 424544 w 571500"/>
              <a:gd name="connsiteY1" fmla="*/ 1102178 h 1285779"/>
              <a:gd name="connsiteX2" fmla="*/ 571500 w 571500"/>
              <a:gd name="connsiteY2" fmla="*/ 0 h 1285779"/>
              <a:gd name="connsiteX0" fmla="*/ 0 w 571500"/>
              <a:gd name="connsiteY0" fmla="*/ 1281792 h 1282280"/>
              <a:gd name="connsiteX1" fmla="*/ 424544 w 571500"/>
              <a:gd name="connsiteY1" fmla="*/ 1102178 h 1282280"/>
              <a:gd name="connsiteX2" fmla="*/ 571500 w 571500"/>
              <a:gd name="connsiteY2" fmla="*/ 0 h 128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500" h="1282280">
                <a:moveTo>
                  <a:pt x="0" y="1281792"/>
                </a:moveTo>
                <a:cubicBezTo>
                  <a:pt x="180975" y="1286554"/>
                  <a:pt x="296637" y="1258660"/>
                  <a:pt x="424544" y="1102178"/>
                </a:cubicBezTo>
                <a:cubicBezTo>
                  <a:pt x="519794" y="888546"/>
                  <a:pt x="537482" y="497341"/>
                  <a:pt x="571500" y="0"/>
                </a:cubicBezTo>
              </a:path>
            </a:pathLst>
          </a:custGeom>
          <a:noFill/>
          <a:ln>
            <a:gradFill>
              <a:gsLst>
                <a:gs pos="69000">
                  <a:srgbClr val="FF0000"/>
                </a:gs>
                <a:gs pos="10000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82344BA7-EEEB-45C5-2B31-BFB552E20FCE}"/>
              </a:ext>
            </a:extLst>
          </p:cNvPr>
          <p:cNvSpPr txBox="1"/>
          <p:nvPr/>
        </p:nvSpPr>
        <p:spPr>
          <a:xfrm>
            <a:off x="6096000" y="849482"/>
            <a:ext cx="5590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flow out of ullage (typical boiler tank)</a:t>
            </a: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2A52DA39-3563-7317-7128-F958FD37190D}"/>
              </a:ext>
            </a:extLst>
          </p:cNvPr>
          <p:cNvSpPr/>
          <p:nvPr/>
        </p:nvSpPr>
        <p:spPr>
          <a:xfrm>
            <a:off x="7636296" y="1825516"/>
            <a:ext cx="1812022" cy="89700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4BCC64DC-B93D-2B40-E04C-CF4F373EB67C}"/>
              </a:ext>
            </a:extLst>
          </p:cNvPr>
          <p:cNvSpPr/>
          <p:nvPr/>
        </p:nvSpPr>
        <p:spPr>
          <a:xfrm>
            <a:off x="7636296" y="2273883"/>
            <a:ext cx="1812022" cy="1380056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310BD3F1-4261-6B8C-EBD2-F763AA2CFCDB}"/>
              </a:ext>
            </a:extLst>
          </p:cNvPr>
          <p:cNvSpPr/>
          <p:nvPr/>
        </p:nvSpPr>
        <p:spPr>
          <a:xfrm>
            <a:off x="7683740" y="1878525"/>
            <a:ext cx="1724414" cy="1205070"/>
          </a:xfrm>
          <a:custGeom>
            <a:avLst/>
            <a:gdLst>
              <a:gd name="connsiteX0" fmla="*/ 0 w 1719799"/>
              <a:gd name="connsiteY0" fmla="*/ 1126347 h 1205070"/>
              <a:gd name="connsiteX1" fmla="*/ 6056 w 1719799"/>
              <a:gd name="connsiteY1" fmla="*/ 381504 h 1205070"/>
              <a:gd name="connsiteX2" fmla="*/ 66612 w 1719799"/>
              <a:gd name="connsiteY2" fmla="*/ 242225 h 1205070"/>
              <a:gd name="connsiteX3" fmla="*/ 333060 w 1719799"/>
              <a:gd name="connsiteY3" fmla="*/ 72667 h 1205070"/>
              <a:gd name="connsiteX4" fmla="*/ 641897 w 1719799"/>
              <a:gd name="connsiteY4" fmla="*/ 6055 h 1205070"/>
              <a:gd name="connsiteX5" fmla="*/ 1083958 w 1719799"/>
              <a:gd name="connsiteY5" fmla="*/ 0 h 1205070"/>
              <a:gd name="connsiteX6" fmla="*/ 1386739 w 1719799"/>
              <a:gd name="connsiteY6" fmla="*/ 84778 h 1205070"/>
              <a:gd name="connsiteX7" fmla="*/ 1635020 w 1719799"/>
              <a:gd name="connsiteY7" fmla="*/ 230114 h 1205070"/>
              <a:gd name="connsiteX8" fmla="*/ 1713743 w 1719799"/>
              <a:gd name="connsiteY8" fmla="*/ 417838 h 1205070"/>
              <a:gd name="connsiteX9" fmla="*/ 1719799 w 1719799"/>
              <a:gd name="connsiteY9" fmla="*/ 1205070 h 1205070"/>
              <a:gd name="connsiteX0" fmla="*/ 0 w 1719799"/>
              <a:gd name="connsiteY0" fmla="*/ 1126347 h 1205070"/>
              <a:gd name="connsiteX1" fmla="*/ 16408 w 1719799"/>
              <a:gd name="connsiteY1" fmla="*/ 405658 h 1205070"/>
              <a:gd name="connsiteX2" fmla="*/ 66612 w 1719799"/>
              <a:gd name="connsiteY2" fmla="*/ 242225 h 1205070"/>
              <a:gd name="connsiteX3" fmla="*/ 333060 w 1719799"/>
              <a:gd name="connsiteY3" fmla="*/ 72667 h 1205070"/>
              <a:gd name="connsiteX4" fmla="*/ 641897 w 1719799"/>
              <a:gd name="connsiteY4" fmla="*/ 6055 h 1205070"/>
              <a:gd name="connsiteX5" fmla="*/ 1083958 w 1719799"/>
              <a:gd name="connsiteY5" fmla="*/ 0 h 1205070"/>
              <a:gd name="connsiteX6" fmla="*/ 1386739 w 1719799"/>
              <a:gd name="connsiteY6" fmla="*/ 84778 h 1205070"/>
              <a:gd name="connsiteX7" fmla="*/ 1635020 w 1719799"/>
              <a:gd name="connsiteY7" fmla="*/ 230114 h 1205070"/>
              <a:gd name="connsiteX8" fmla="*/ 1713743 w 1719799"/>
              <a:gd name="connsiteY8" fmla="*/ 417838 h 1205070"/>
              <a:gd name="connsiteX9" fmla="*/ 1719799 w 1719799"/>
              <a:gd name="connsiteY9" fmla="*/ 1205070 h 1205070"/>
              <a:gd name="connsiteX0" fmla="*/ 14799 w 1734598"/>
              <a:gd name="connsiteY0" fmla="*/ 1126347 h 1205070"/>
              <a:gd name="connsiteX1" fmla="*/ 152 w 1734598"/>
              <a:gd name="connsiteY1" fmla="*/ 391856 h 1205070"/>
              <a:gd name="connsiteX2" fmla="*/ 81411 w 1734598"/>
              <a:gd name="connsiteY2" fmla="*/ 242225 h 1205070"/>
              <a:gd name="connsiteX3" fmla="*/ 347859 w 1734598"/>
              <a:gd name="connsiteY3" fmla="*/ 72667 h 1205070"/>
              <a:gd name="connsiteX4" fmla="*/ 656696 w 1734598"/>
              <a:gd name="connsiteY4" fmla="*/ 6055 h 1205070"/>
              <a:gd name="connsiteX5" fmla="*/ 1098757 w 1734598"/>
              <a:gd name="connsiteY5" fmla="*/ 0 h 1205070"/>
              <a:gd name="connsiteX6" fmla="*/ 1401538 w 1734598"/>
              <a:gd name="connsiteY6" fmla="*/ 84778 h 1205070"/>
              <a:gd name="connsiteX7" fmla="*/ 1649819 w 1734598"/>
              <a:gd name="connsiteY7" fmla="*/ 230114 h 1205070"/>
              <a:gd name="connsiteX8" fmla="*/ 1728542 w 1734598"/>
              <a:gd name="connsiteY8" fmla="*/ 417838 h 1205070"/>
              <a:gd name="connsiteX9" fmla="*/ 1734598 w 1734598"/>
              <a:gd name="connsiteY9" fmla="*/ 1205070 h 1205070"/>
              <a:gd name="connsiteX0" fmla="*/ 0 w 1719799"/>
              <a:gd name="connsiteY0" fmla="*/ 1126347 h 1205070"/>
              <a:gd name="connsiteX1" fmla="*/ 6056 w 1719799"/>
              <a:gd name="connsiteY1" fmla="*/ 402208 h 1205070"/>
              <a:gd name="connsiteX2" fmla="*/ 66612 w 1719799"/>
              <a:gd name="connsiteY2" fmla="*/ 242225 h 1205070"/>
              <a:gd name="connsiteX3" fmla="*/ 333060 w 1719799"/>
              <a:gd name="connsiteY3" fmla="*/ 72667 h 1205070"/>
              <a:gd name="connsiteX4" fmla="*/ 641897 w 1719799"/>
              <a:gd name="connsiteY4" fmla="*/ 6055 h 1205070"/>
              <a:gd name="connsiteX5" fmla="*/ 1083958 w 1719799"/>
              <a:gd name="connsiteY5" fmla="*/ 0 h 1205070"/>
              <a:gd name="connsiteX6" fmla="*/ 1386739 w 1719799"/>
              <a:gd name="connsiteY6" fmla="*/ 84778 h 1205070"/>
              <a:gd name="connsiteX7" fmla="*/ 1635020 w 1719799"/>
              <a:gd name="connsiteY7" fmla="*/ 230114 h 1205070"/>
              <a:gd name="connsiteX8" fmla="*/ 1713743 w 1719799"/>
              <a:gd name="connsiteY8" fmla="*/ 417838 h 1205070"/>
              <a:gd name="connsiteX9" fmla="*/ 1719799 w 1719799"/>
              <a:gd name="connsiteY9" fmla="*/ 1205070 h 1205070"/>
              <a:gd name="connsiteX0" fmla="*/ 7980 w 1727779"/>
              <a:gd name="connsiteY0" fmla="*/ 1126347 h 1205070"/>
              <a:gd name="connsiteX1" fmla="*/ 233 w 1727779"/>
              <a:gd name="connsiteY1" fmla="*/ 395307 h 1205070"/>
              <a:gd name="connsiteX2" fmla="*/ 74592 w 1727779"/>
              <a:gd name="connsiteY2" fmla="*/ 242225 h 1205070"/>
              <a:gd name="connsiteX3" fmla="*/ 341040 w 1727779"/>
              <a:gd name="connsiteY3" fmla="*/ 72667 h 1205070"/>
              <a:gd name="connsiteX4" fmla="*/ 649877 w 1727779"/>
              <a:gd name="connsiteY4" fmla="*/ 6055 h 1205070"/>
              <a:gd name="connsiteX5" fmla="*/ 1091938 w 1727779"/>
              <a:gd name="connsiteY5" fmla="*/ 0 h 1205070"/>
              <a:gd name="connsiteX6" fmla="*/ 1394719 w 1727779"/>
              <a:gd name="connsiteY6" fmla="*/ 84778 h 1205070"/>
              <a:gd name="connsiteX7" fmla="*/ 1643000 w 1727779"/>
              <a:gd name="connsiteY7" fmla="*/ 230114 h 1205070"/>
              <a:gd name="connsiteX8" fmla="*/ 1721723 w 1727779"/>
              <a:gd name="connsiteY8" fmla="*/ 417838 h 1205070"/>
              <a:gd name="connsiteX9" fmla="*/ 1727779 w 1727779"/>
              <a:gd name="connsiteY9" fmla="*/ 1205070 h 1205070"/>
              <a:gd name="connsiteX0" fmla="*/ 4615 w 1724414"/>
              <a:gd name="connsiteY0" fmla="*/ 1126347 h 1205070"/>
              <a:gd name="connsiteX1" fmla="*/ 318 w 1724414"/>
              <a:gd name="connsiteY1" fmla="*/ 371153 h 1205070"/>
              <a:gd name="connsiteX2" fmla="*/ 71227 w 1724414"/>
              <a:gd name="connsiteY2" fmla="*/ 242225 h 1205070"/>
              <a:gd name="connsiteX3" fmla="*/ 337675 w 1724414"/>
              <a:gd name="connsiteY3" fmla="*/ 72667 h 1205070"/>
              <a:gd name="connsiteX4" fmla="*/ 646512 w 1724414"/>
              <a:gd name="connsiteY4" fmla="*/ 6055 h 1205070"/>
              <a:gd name="connsiteX5" fmla="*/ 1088573 w 1724414"/>
              <a:gd name="connsiteY5" fmla="*/ 0 h 1205070"/>
              <a:gd name="connsiteX6" fmla="*/ 1391354 w 1724414"/>
              <a:gd name="connsiteY6" fmla="*/ 84778 h 1205070"/>
              <a:gd name="connsiteX7" fmla="*/ 1639635 w 1724414"/>
              <a:gd name="connsiteY7" fmla="*/ 230114 h 1205070"/>
              <a:gd name="connsiteX8" fmla="*/ 1718358 w 1724414"/>
              <a:gd name="connsiteY8" fmla="*/ 417838 h 1205070"/>
              <a:gd name="connsiteX9" fmla="*/ 1724414 w 1724414"/>
              <a:gd name="connsiteY9" fmla="*/ 1205070 h 1205070"/>
              <a:gd name="connsiteX0" fmla="*/ 4615 w 1724414"/>
              <a:gd name="connsiteY0" fmla="*/ 1126347 h 1205070"/>
              <a:gd name="connsiteX1" fmla="*/ 318 w 1724414"/>
              <a:gd name="connsiteY1" fmla="*/ 371153 h 1205070"/>
              <a:gd name="connsiteX2" fmla="*/ 71227 w 1724414"/>
              <a:gd name="connsiteY2" fmla="*/ 242225 h 1205070"/>
              <a:gd name="connsiteX3" fmla="*/ 337675 w 1724414"/>
              <a:gd name="connsiteY3" fmla="*/ 72667 h 1205070"/>
              <a:gd name="connsiteX4" fmla="*/ 646512 w 1724414"/>
              <a:gd name="connsiteY4" fmla="*/ 6055 h 1205070"/>
              <a:gd name="connsiteX5" fmla="*/ 1088573 w 1724414"/>
              <a:gd name="connsiteY5" fmla="*/ 0 h 1205070"/>
              <a:gd name="connsiteX6" fmla="*/ 1391354 w 1724414"/>
              <a:gd name="connsiteY6" fmla="*/ 84778 h 1205070"/>
              <a:gd name="connsiteX7" fmla="*/ 1639635 w 1724414"/>
              <a:gd name="connsiteY7" fmla="*/ 230114 h 1205070"/>
              <a:gd name="connsiteX8" fmla="*/ 1721809 w 1724414"/>
              <a:gd name="connsiteY8" fmla="*/ 362629 h 1205070"/>
              <a:gd name="connsiteX9" fmla="*/ 1724414 w 1724414"/>
              <a:gd name="connsiteY9" fmla="*/ 1205070 h 1205070"/>
              <a:gd name="connsiteX0" fmla="*/ 4615 w 1724414"/>
              <a:gd name="connsiteY0" fmla="*/ 1126347 h 1205070"/>
              <a:gd name="connsiteX1" fmla="*/ 318 w 1724414"/>
              <a:gd name="connsiteY1" fmla="*/ 371153 h 1205070"/>
              <a:gd name="connsiteX2" fmla="*/ 71227 w 1724414"/>
              <a:gd name="connsiteY2" fmla="*/ 242225 h 1205070"/>
              <a:gd name="connsiteX3" fmla="*/ 337675 w 1724414"/>
              <a:gd name="connsiteY3" fmla="*/ 72667 h 1205070"/>
              <a:gd name="connsiteX4" fmla="*/ 646512 w 1724414"/>
              <a:gd name="connsiteY4" fmla="*/ 6055 h 1205070"/>
              <a:gd name="connsiteX5" fmla="*/ 1088573 w 1724414"/>
              <a:gd name="connsiteY5" fmla="*/ 0 h 1205070"/>
              <a:gd name="connsiteX6" fmla="*/ 1391354 w 1724414"/>
              <a:gd name="connsiteY6" fmla="*/ 84778 h 1205070"/>
              <a:gd name="connsiteX7" fmla="*/ 1639635 w 1724414"/>
              <a:gd name="connsiteY7" fmla="*/ 230114 h 1205070"/>
              <a:gd name="connsiteX8" fmla="*/ 1711457 w 1724414"/>
              <a:gd name="connsiteY8" fmla="*/ 362629 h 1205070"/>
              <a:gd name="connsiteX9" fmla="*/ 1724414 w 1724414"/>
              <a:gd name="connsiteY9" fmla="*/ 1205070 h 120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4414" h="1205070">
                <a:moveTo>
                  <a:pt x="4615" y="1126347"/>
                </a:moveTo>
                <a:cubicBezTo>
                  <a:pt x="6634" y="878066"/>
                  <a:pt x="-1701" y="619434"/>
                  <a:pt x="318" y="371153"/>
                </a:cubicBezTo>
                <a:lnTo>
                  <a:pt x="71227" y="242225"/>
                </a:lnTo>
                <a:lnTo>
                  <a:pt x="337675" y="72667"/>
                </a:lnTo>
                <a:lnTo>
                  <a:pt x="646512" y="6055"/>
                </a:lnTo>
                <a:lnTo>
                  <a:pt x="1088573" y="0"/>
                </a:lnTo>
                <a:lnTo>
                  <a:pt x="1391354" y="84778"/>
                </a:lnTo>
                <a:lnTo>
                  <a:pt x="1639635" y="230114"/>
                </a:lnTo>
                <a:lnTo>
                  <a:pt x="1711457" y="362629"/>
                </a:lnTo>
                <a:cubicBezTo>
                  <a:pt x="1713476" y="625040"/>
                  <a:pt x="1722395" y="942659"/>
                  <a:pt x="1724414" y="1205070"/>
                </a:cubicBezTo>
              </a:path>
            </a:pathLst>
          </a:cu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57850361-4191-D628-2A63-728B64705A6C}"/>
              </a:ext>
            </a:extLst>
          </p:cNvPr>
          <p:cNvSpPr/>
          <p:nvPr/>
        </p:nvSpPr>
        <p:spPr>
          <a:xfrm>
            <a:off x="7662928" y="3139387"/>
            <a:ext cx="1744910" cy="117445"/>
          </a:xfrm>
          <a:custGeom>
            <a:avLst/>
            <a:gdLst>
              <a:gd name="connsiteX0" fmla="*/ 0 w 1744910"/>
              <a:gd name="connsiteY0" fmla="*/ 0 h 117445"/>
              <a:gd name="connsiteX1" fmla="*/ 16778 w 1744910"/>
              <a:gd name="connsiteY1" fmla="*/ 41945 h 117445"/>
              <a:gd name="connsiteX2" fmla="*/ 75501 w 1744910"/>
              <a:gd name="connsiteY2" fmla="*/ 83890 h 117445"/>
              <a:gd name="connsiteX3" fmla="*/ 100668 w 1744910"/>
              <a:gd name="connsiteY3" fmla="*/ 100667 h 117445"/>
              <a:gd name="connsiteX4" fmla="*/ 243281 w 1744910"/>
              <a:gd name="connsiteY4" fmla="*/ 83890 h 117445"/>
              <a:gd name="connsiteX5" fmla="*/ 268448 w 1744910"/>
              <a:gd name="connsiteY5" fmla="*/ 75501 h 117445"/>
              <a:gd name="connsiteX6" fmla="*/ 310393 w 1744910"/>
              <a:gd name="connsiteY6" fmla="*/ 67112 h 117445"/>
              <a:gd name="connsiteX7" fmla="*/ 385894 w 1744910"/>
              <a:gd name="connsiteY7" fmla="*/ 25167 h 117445"/>
              <a:gd name="connsiteX8" fmla="*/ 461395 w 1744910"/>
              <a:gd name="connsiteY8" fmla="*/ 33556 h 117445"/>
              <a:gd name="connsiteX9" fmla="*/ 511729 w 1744910"/>
              <a:gd name="connsiteY9" fmla="*/ 50334 h 117445"/>
              <a:gd name="connsiteX10" fmla="*/ 545285 w 1744910"/>
              <a:gd name="connsiteY10" fmla="*/ 67112 h 117445"/>
              <a:gd name="connsiteX11" fmla="*/ 620786 w 1744910"/>
              <a:gd name="connsiteY11" fmla="*/ 75501 h 117445"/>
              <a:gd name="connsiteX12" fmla="*/ 763399 w 1744910"/>
              <a:gd name="connsiteY12" fmla="*/ 67112 h 117445"/>
              <a:gd name="connsiteX13" fmla="*/ 788565 w 1744910"/>
              <a:gd name="connsiteY13" fmla="*/ 58723 h 117445"/>
              <a:gd name="connsiteX14" fmla="*/ 931178 w 1744910"/>
              <a:gd name="connsiteY14" fmla="*/ 67112 h 117445"/>
              <a:gd name="connsiteX15" fmla="*/ 998290 w 1744910"/>
              <a:gd name="connsiteY15" fmla="*/ 109056 h 117445"/>
              <a:gd name="connsiteX16" fmla="*/ 1048624 w 1744910"/>
              <a:gd name="connsiteY16" fmla="*/ 117445 h 117445"/>
              <a:gd name="connsiteX17" fmla="*/ 1140903 w 1744910"/>
              <a:gd name="connsiteY17" fmla="*/ 109056 h 117445"/>
              <a:gd name="connsiteX18" fmla="*/ 1166070 w 1744910"/>
              <a:gd name="connsiteY18" fmla="*/ 92279 h 117445"/>
              <a:gd name="connsiteX19" fmla="*/ 1241571 w 1744910"/>
              <a:gd name="connsiteY19" fmla="*/ 75501 h 117445"/>
              <a:gd name="connsiteX20" fmla="*/ 1325461 w 1744910"/>
              <a:gd name="connsiteY20" fmla="*/ 58723 h 117445"/>
              <a:gd name="connsiteX21" fmla="*/ 1367406 w 1744910"/>
              <a:gd name="connsiteY21" fmla="*/ 75501 h 117445"/>
              <a:gd name="connsiteX22" fmla="*/ 1434518 w 1744910"/>
              <a:gd name="connsiteY22" fmla="*/ 109056 h 117445"/>
              <a:gd name="connsiteX23" fmla="*/ 1468074 w 1744910"/>
              <a:gd name="connsiteY23" fmla="*/ 117445 h 117445"/>
              <a:gd name="connsiteX24" fmla="*/ 1510019 w 1744910"/>
              <a:gd name="connsiteY24" fmla="*/ 100667 h 117445"/>
              <a:gd name="connsiteX25" fmla="*/ 1610687 w 1744910"/>
              <a:gd name="connsiteY25" fmla="*/ 67112 h 117445"/>
              <a:gd name="connsiteX26" fmla="*/ 1635854 w 1744910"/>
              <a:gd name="connsiteY26" fmla="*/ 83890 h 117445"/>
              <a:gd name="connsiteX27" fmla="*/ 1736521 w 1744910"/>
              <a:gd name="connsiteY27" fmla="*/ 75501 h 117445"/>
              <a:gd name="connsiteX28" fmla="*/ 1744910 w 1744910"/>
              <a:gd name="connsiteY28" fmla="*/ 25167 h 11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44910" h="117445">
                <a:moveTo>
                  <a:pt x="0" y="0"/>
                </a:moveTo>
                <a:cubicBezTo>
                  <a:pt x="5593" y="13982"/>
                  <a:pt x="8425" y="29415"/>
                  <a:pt x="16778" y="41945"/>
                </a:cubicBezTo>
                <a:cubicBezTo>
                  <a:pt x="48659" y="89766"/>
                  <a:pt x="39759" y="66020"/>
                  <a:pt x="75501" y="83890"/>
                </a:cubicBezTo>
                <a:cubicBezTo>
                  <a:pt x="84519" y="88399"/>
                  <a:pt x="92279" y="95075"/>
                  <a:pt x="100668" y="100667"/>
                </a:cubicBezTo>
                <a:cubicBezTo>
                  <a:pt x="148206" y="95075"/>
                  <a:pt x="195945" y="90990"/>
                  <a:pt x="243281" y="83890"/>
                </a:cubicBezTo>
                <a:cubicBezTo>
                  <a:pt x="252026" y="82578"/>
                  <a:pt x="259869" y="77646"/>
                  <a:pt x="268448" y="75501"/>
                </a:cubicBezTo>
                <a:cubicBezTo>
                  <a:pt x="282281" y="72043"/>
                  <a:pt x="296411" y="69908"/>
                  <a:pt x="310393" y="67112"/>
                </a:cubicBezTo>
                <a:cubicBezTo>
                  <a:pt x="331302" y="51430"/>
                  <a:pt x="357563" y="27191"/>
                  <a:pt x="385894" y="25167"/>
                </a:cubicBezTo>
                <a:cubicBezTo>
                  <a:pt x="411152" y="23363"/>
                  <a:pt x="436228" y="30760"/>
                  <a:pt x="461395" y="33556"/>
                </a:cubicBezTo>
                <a:cubicBezTo>
                  <a:pt x="478173" y="39149"/>
                  <a:pt x="495308" y="43766"/>
                  <a:pt x="511729" y="50334"/>
                </a:cubicBezTo>
                <a:cubicBezTo>
                  <a:pt x="523340" y="54978"/>
                  <a:pt x="533100" y="64300"/>
                  <a:pt x="545285" y="67112"/>
                </a:cubicBezTo>
                <a:cubicBezTo>
                  <a:pt x="569958" y="72806"/>
                  <a:pt x="595619" y="72705"/>
                  <a:pt x="620786" y="75501"/>
                </a:cubicBezTo>
                <a:cubicBezTo>
                  <a:pt x="668324" y="72705"/>
                  <a:pt x="716015" y="71850"/>
                  <a:pt x="763399" y="67112"/>
                </a:cubicBezTo>
                <a:cubicBezTo>
                  <a:pt x="772198" y="66232"/>
                  <a:pt x="779723" y="58723"/>
                  <a:pt x="788565" y="58723"/>
                </a:cubicBezTo>
                <a:cubicBezTo>
                  <a:pt x="836185" y="58723"/>
                  <a:pt x="883640" y="64316"/>
                  <a:pt x="931178" y="67112"/>
                </a:cubicBezTo>
                <a:cubicBezTo>
                  <a:pt x="951852" y="82618"/>
                  <a:pt x="972698" y="101379"/>
                  <a:pt x="998290" y="109056"/>
                </a:cubicBezTo>
                <a:cubicBezTo>
                  <a:pt x="1014582" y="113943"/>
                  <a:pt x="1031846" y="114649"/>
                  <a:pt x="1048624" y="117445"/>
                </a:cubicBezTo>
                <a:cubicBezTo>
                  <a:pt x="1079384" y="114649"/>
                  <a:pt x="1110702" y="115527"/>
                  <a:pt x="1140903" y="109056"/>
                </a:cubicBezTo>
                <a:cubicBezTo>
                  <a:pt x="1150761" y="106944"/>
                  <a:pt x="1156505" y="95467"/>
                  <a:pt x="1166070" y="92279"/>
                </a:cubicBezTo>
                <a:cubicBezTo>
                  <a:pt x="1190528" y="84127"/>
                  <a:pt x="1216560" y="81754"/>
                  <a:pt x="1241571" y="75501"/>
                </a:cubicBezTo>
                <a:cubicBezTo>
                  <a:pt x="1319661" y="55979"/>
                  <a:pt x="1181591" y="79276"/>
                  <a:pt x="1325461" y="58723"/>
                </a:cubicBezTo>
                <a:cubicBezTo>
                  <a:pt x="1339443" y="64316"/>
                  <a:pt x="1353733" y="69191"/>
                  <a:pt x="1367406" y="75501"/>
                </a:cubicBezTo>
                <a:cubicBezTo>
                  <a:pt x="1390115" y="85982"/>
                  <a:pt x="1410254" y="102990"/>
                  <a:pt x="1434518" y="109056"/>
                </a:cubicBezTo>
                <a:lnTo>
                  <a:pt x="1468074" y="117445"/>
                </a:lnTo>
                <a:cubicBezTo>
                  <a:pt x="1482056" y="111852"/>
                  <a:pt x="1495819" y="105679"/>
                  <a:pt x="1510019" y="100667"/>
                </a:cubicBezTo>
                <a:cubicBezTo>
                  <a:pt x="1543374" y="88895"/>
                  <a:pt x="1610687" y="67112"/>
                  <a:pt x="1610687" y="67112"/>
                </a:cubicBezTo>
                <a:cubicBezTo>
                  <a:pt x="1619076" y="72705"/>
                  <a:pt x="1626587" y="79918"/>
                  <a:pt x="1635854" y="83890"/>
                </a:cubicBezTo>
                <a:cubicBezTo>
                  <a:pt x="1677063" y="101551"/>
                  <a:pt x="1687659" y="87717"/>
                  <a:pt x="1736521" y="75501"/>
                </a:cubicBezTo>
                <a:lnTo>
                  <a:pt x="1744910" y="25167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B272E2B5-A78E-E017-AA71-656719C6DF16}"/>
              </a:ext>
            </a:extLst>
          </p:cNvPr>
          <p:cNvSpPr/>
          <p:nvPr/>
        </p:nvSpPr>
        <p:spPr>
          <a:xfrm>
            <a:off x="7917966" y="3447292"/>
            <a:ext cx="276953" cy="58723"/>
          </a:xfrm>
          <a:custGeom>
            <a:avLst/>
            <a:gdLst>
              <a:gd name="connsiteX0" fmla="*/ 0 w 276953"/>
              <a:gd name="connsiteY0" fmla="*/ 58723 h 58723"/>
              <a:gd name="connsiteX1" fmla="*/ 41945 w 276953"/>
              <a:gd name="connsiteY1" fmla="*/ 33556 h 58723"/>
              <a:gd name="connsiteX2" fmla="*/ 117446 w 276953"/>
              <a:gd name="connsiteY2" fmla="*/ 50334 h 58723"/>
              <a:gd name="connsiteX3" fmla="*/ 167780 w 276953"/>
              <a:gd name="connsiteY3" fmla="*/ 58723 h 58723"/>
              <a:gd name="connsiteX4" fmla="*/ 276837 w 276953"/>
              <a:gd name="connsiteY4" fmla="*/ 0 h 5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53" h="58723">
                <a:moveTo>
                  <a:pt x="0" y="58723"/>
                </a:moveTo>
                <a:cubicBezTo>
                  <a:pt x="13982" y="50334"/>
                  <a:pt x="25681" y="34718"/>
                  <a:pt x="41945" y="33556"/>
                </a:cubicBezTo>
                <a:cubicBezTo>
                  <a:pt x="67660" y="31719"/>
                  <a:pt x="92166" y="45278"/>
                  <a:pt x="117446" y="50334"/>
                </a:cubicBezTo>
                <a:cubicBezTo>
                  <a:pt x="134125" y="53670"/>
                  <a:pt x="151002" y="55927"/>
                  <a:pt x="167780" y="58723"/>
                </a:cubicBezTo>
                <a:cubicBezTo>
                  <a:pt x="284855" y="22700"/>
                  <a:pt x="276837" y="63201"/>
                  <a:pt x="276837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04E1B5D8-DFB4-7DAE-A26F-DF2E0BBC311B}"/>
              </a:ext>
            </a:extLst>
          </p:cNvPr>
          <p:cNvSpPr/>
          <p:nvPr/>
        </p:nvSpPr>
        <p:spPr>
          <a:xfrm>
            <a:off x="8451610" y="1795707"/>
            <a:ext cx="167547" cy="213882"/>
          </a:xfrm>
          <a:prstGeom prst="rect">
            <a:avLst/>
          </a:prstGeom>
          <a:solidFill>
            <a:schemeClr val="bg1"/>
          </a:solidFill>
          <a:ln w="31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8E04F92C-F85D-7EBA-0DAE-393A5BCAA96D}"/>
              </a:ext>
            </a:extLst>
          </p:cNvPr>
          <p:cNvCxnSpPr>
            <a:cxnSpLocks/>
          </p:cNvCxnSpPr>
          <p:nvPr/>
        </p:nvCxnSpPr>
        <p:spPr>
          <a:xfrm flipH="1" flipV="1">
            <a:off x="8439024" y="1573970"/>
            <a:ext cx="0" cy="27890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E0F0DA47-C685-7BF1-BABC-AEDC466C0201}"/>
              </a:ext>
            </a:extLst>
          </p:cNvPr>
          <p:cNvCxnSpPr>
            <a:cxnSpLocks/>
          </p:cNvCxnSpPr>
          <p:nvPr/>
        </p:nvCxnSpPr>
        <p:spPr>
          <a:xfrm flipH="1" flipV="1">
            <a:off x="8619157" y="1573970"/>
            <a:ext cx="0" cy="27890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DD6EE103-FBDE-3654-A7BB-887768A30B6D}"/>
              </a:ext>
            </a:extLst>
          </p:cNvPr>
          <p:cNvGrpSpPr/>
          <p:nvPr/>
        </p:nvGrpSpPr>
        <p:grpSpPr>
          <a:xfrm rot="20485322">
            <a:off x="7939447" y="1662546"/>
            <a:ext cx="98207" cy="287623"/>
            <a:chOff x="8998020" y="1442985"/>
            <a:chExt cx="98207" cy="287623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A9BFE69-C217-C8A9-AD65-C078F388B5E3}"/>
                </a:ext>
              </a:extLst>
            </p:cNvPr>
            <p:cNvSpPr/>
            <p:nvPr/>
          </p:nvSpPr>
          <p:spPr>
            <a:xfrm>
              <a:off x="8998020" y="1516726"/>
              <a:ext cx="98207" cy="213882"/>
            </a:xfrm>
            <a:prstGeom prst="rect">
              <a:avLst/>
            </a:prstGeom>
            <a:solidFill>
              <a:schemeClr val="bg1"/>
            </a:solidFill>
            <a:ln w="31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F1675B19-8B92-BC51-51B0-9F54594348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98020" y="1442985"/>
              <a:ext cx="0" cy="27890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4D616E28-117B-E840-5AF3-3B08419402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96227" y="1442985"/>
              <a:ext cx="0" cy="27890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1" name="Arc 170">
            <a:extLst>
              <a:ext uri="{FF2B5EF4-FFF2-40B4-BE49-F238E27FC236}">
                <a16:creationId xmlns:a16="http://schemas.microsoft.com/office/drawing/2014/main" id="{9CEC7551-FC80-8670-EA34-1935A787DCCC}"/>
              </a:ext>
            </a:extLst>
          </p:cNvPr>
          <p:cNvSpPr/>
          <p:nvPr/>
        </p:nvSpPr>
        <p:spPr>
          <a:xfrm rot="9705161">
            <a:off x="7823661" y="1836482"/>
            <a:ext cx="411632" cy="183531"/>
          </a:xfrm>
          <a:prstGeom prst="arc">
            <a:avLst>
              <a:gd name="adj1" fmla="val 10941060"/>
              <a:gd name="adj2" fmla="val 21473906"/>
            </a:avLst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9FC1F95E-9A23-0695-05E2-CE57CB93DFDB}"/>
              </a:ext>
            </a:extLst>
          </p:cNvPr>
          <p:cNvSpPr/>
          <p:nvPr/>
        </p:nvSpPr>
        <p:spPr>
          <a:xfrm flipH="1">
            <a:off x="6988283" y="2376311"/>
            <a:ext cx="507556" cy="162221"/>
          </a:xfrm>
          <a:custGeom>
            <a:avLst/>
            <a:gdLst>
              <a:gd name="connsiteX0" fmla="*/ 0 w 507556"/>
              <a:gd name="connsiteY0" fmla="*/ 108764 h 162221"/>
              <a:gd name="connsiteX1" fmla="*/ 119895 w 507556"/>
              <a:gd name="connsiteY1" fmla="*/ 859 h 162221"/>
              <a:gd name="connsiteX2" fmla="*/ 263769 w 507556"/>
              <a:gd name="connsiteY2" fmla="*/ 160719 h 162221"/>
              <a:gd name="connsiteX3" fmla="*/ 375671 w 507556"/>
              <a:gd name="connsiteY3" fmla="*/ 80789 h 162221"/>
              <a:gd name="connsiteX4" fmla="*/ 507556 w 507556"/>
              <a:gd name="connsiteY4" fmla="*/ 76792 h 16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556" h="162221">
                <a:moveTo>
                  <a:pt x="0" y="108764"/>
                </a:moveTo>
                <a:cubicBezTo>
                  <a:pt x="37967" y="50482"/>
                  <a:pt x="75934" y="-7800"/>
                  <a:pt x="119895" y="859"/>
                </a:cubicBezTo>
                <a:cubicBezTo>
                  <a:pt x="163856" y="9518"/>
                  <a:pt x="221140" y="147397"/>
                  <a:pt x="263769" y="160719"/>
                </a:cubicBezTo>
                <a:cubicBezTo>
                  <a:pt x="306398" y="174041"/>
                  <a:pt x="335040" y="94777"/>
                  <a:pt x="375671" y="80789"/>
                </a:cubicBezTo>
                <a:cubicBezTo>
                  <a:pt x="416302" y="66801"/>
                  <a:pt x="461929" y="71796"/>
                  <a:pt x="507556" y="76792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B66FF2FC-0B01-4617-550C-FF0494B4E54F}"/>
              </a:ext>
            </a:extLst>
          </p:cNvPr>
          <p:cNvSpPr/>
          <p:nvPr/>
        </p:nvSpPr>
        <p:spPr>
          <a:xfrm flipH="1">
            <a:off x="7711332" y="2358203"/>
            <a:ext cx="588862" cy="208139"/>
          </a:xfrm>
          <a:custGeom>
            <a:avLst/>
            <a:gdLst>
              <a:gd name="connsiteX0" fmla="*/ 0 w 507556"/>
              <a:gd name="connsiteY0" fmla="*/ 108764 h 162221"/>
              <a:gd name="connsiteX1" fmla="*/ 119895 w 507556"/>
              <a:gd name="connsiteY1" fmla="*/ 859 h 162221"/>
              <a:gd name="connsiteX2" fmla="*/ 263769 w 507556"/>
              <a:gd name="connsiteY2" fmla="*/ 160719 h 162221"/>
              <a:gd name="connsiteX3" fmla="*/ 375671 w 507556"/>
              <a:gd name="connsiteY3" fmla="*/ 80789 h 162221"/>
              <a:gd name="connsiteX4" fmla="*/ 507556 w 507556"/>
              <a:gd name="connsiteY4" fmla="*/ 76792 h 16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556" h="162221">
                <a:moveTo>
                  <a:pt x="0" y="108764"/>
                </a:moveTo>
                <a:cubicBezTo>
                  <a:pt x="37967" y="50482"/>
                  <a:pt x="75934" y="-7800"/>
                  <a:pt x="119895" y="859"/>
                </a:cubicBezTo>
                <a:cubicBezTo>
                  <a:pt x="163856" y="9518"/>
                  <a:pt x="221140" y="147397"/>
                  <a:pt x="263769" y="160719"/>
                </a:cubicBezTo>
                <a:cubicBezTo>
                  <a:pt x="306398" y="174041"/>
                  <a:pt x="335040" y="94777"/>
                  <a:pt x="375671" y="80789"/>
                </a:cubicBezTo>
                <a:cubicBezTo>
                  <a:pt x="416302" y="66801"/>
                  <a:pt x="461929" y="71796"/>
                  <a:pt x="507556" y="76792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9">
                <a:extLst>
                  <a:ext uri="{FF2B5EF4-FFF2-40B4-BE49-F238E27FC236}">
                    <a16:creationId xmlns:a16="http://schemas.microsoft.com/office/drawing/2014/main" id="{D23B4378-19C7-922A-5F3F-C7F4BF8C8F2B}"/>
                  </a:ext>
                </a:extLst>
              </p:cNvPr>
              <p:cNvSpPr txBox="1"/>
              <p:nvPr/>
            </p:nvSpPr>
            <p:spPr>
              <a:xfrm>
                <a:off x="6507171" y="1865304"/>
                <a:ext cx="457626" cy="21544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4" name="TextBox 9">
                <a:extLst>
                  <a:ext uri="{FF2B5EF4-FFF2-40B4-BE49-F238E27FC236}">
                    <a16:creationId xmlns:a16="http://schemas.microsoft.com/office/drawing/2014/main" id="{D23B4378-19C7-922A-5F3F-C7F4BF8C8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171" y="1865304"/>
                <a:ext cx="457626" cy="215444"/>
              </a:xfrm>
              <a:prstGeom prst="rect">
                <a:avLst/>
              </a:prstGeom>
              <a:blipFill>
                <a:blip r:embed="rId6"/>
                <a:stretch>
                  <a:fillRect l="-7895" r="-131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504256F0-71D1-9E5A-DC06-9793174932DB}"/>
              </a:ext>
            </a:extLst>
          </p:cNvPr>
          <p:cNvCxnSpPr>
            <a:cxnSpLocks/>
            <a:stCxn id="174" idx="3"/>
          </p:cNvCxnSpPr>
          <p:nvPr/>
        </p:nvCxnSpPr>
        <p:spPr>
          <a:xfrm>
            <a:off x="6964797" y="1973026"/>
            <a:ext cx="575005" cy="403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9">
                <a:extLst>
                  <a:ext uri="{FF2B5EF4-FFF2-40B4-BE49-F238E27FC236}">
                    <a16:creationId xmlns:a16="http://schemas.microsoft.com/office/drawing/2014/main" id="{A082394A-05EA-A0A2-2D4A-C23202BBD4BB}"/>
                  </a:ext>
                </a:extLst>
              </p:cNvPr>
              <p:cNvSpPr txBox="1"/>
              <p:nvPr/>
            </p:nvSpPr>
            <p:spPr>
              <a:xfrm>
                <a:off x="6507171" y="2538476"/>
                <a:ext cx="988668" cy="22365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𝑒𝑛𝑣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6" name="TextBox 9">
                <a:extLst>
                  <a:ext uri="{FF2B5EF4-FFF2-40B4-BE49-F238E27FC236}">
                    <a16:creationId xmlns:a16="http://schemas.microsoft.com/office/drawing/2014/main" id="{A082394A-05EA-A0A2-2D4A-C23202BBD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171" y="2538476"/>
                <a:ext cx="988668" cy="223651"/>
              </a:xfrm>
              <a:prstGeom prst="rect">
                <a:avLst/>
              </a:prstGeom>
              <a:blipFill>
                <a:blip r:embed="rId7"/>
                <a:stretch>
                  <a:fillRect l="-5521" t="-5405" r="-613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9">
                <a:extLst>
                  <a:ext uri="{FF2B5EF4-FFF2-40B4-BE49-F238E27FC236}">
                    <a16:creationId xmlns:a16="http://schemas.microsoft.com/office/drawing/2014/main" id="{E909BAAA-BAD4-3552-358B-681004008D2E}"/>
                  </a:ext>
                </a:extLst>
              </p:cNvPr>
              <p:cNvSpPr txBox="1"/>
              <p:nvPr/>
            </p:nvSpPr>
            <p:spPr>
              <a:xfrm>
                <a:off x="8045109" y="2098720"/>
                <a:ext cx="938527" cy="22365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7" name="TextBox 9">
                <a:extLst>
                  <a:ext uri="{FF2B5EF4-FFF2-40B4-BE49-F238E27FC236}">
                    <a16:creationId xmlns:a16="http://schemas.microsoft.com/office/drawing/2014/main" id="{E909BAAA-BAD4-3552-358B-681004008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109" y="2098720"/>
                <a:ext cx="938527" cy="223651"/>
              </a:xfrm>
              <a:prstGeom prst="rect">
                <a:avLst/>
              </a:prstGeom>
              <a:blipFill>
                <a:blip r:embed="rId8"/>
                <a:stretch>
                  <a:fillRect l="-5844"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9" name="Freeform: Shape 178">
            <a:extLst>
              <a:ext uri="{FF2B5EF4-FFF2-40B4-BE49-F238E27FC236}">
                <a16:creationId xmlns:a16="http://schemas.microsoft.com/office/drawing/2014/main" id="{0BBDFC8F-ED61-9916-FAAC-C5DF1BACC0BB}"/>
              </a:ext>
            </a:extLst>
          </p:cNvPr>
          <p:cNvSpPr/>
          <p:nvPr/>
        </p:nvSpPr>
        <p:spPr>
          <a:xfrm>
            <a:off x="7669852" y="3204554"/>
            <a:ext cx="1744910" cy="117445"/>
          </a:xfrm>
          <a:custGeom>
            <a:avLst/>
            <a:gdLst>
              <a:gd name="connsiteX0" fmla="*/ 0 w 1744910"/>
              <a:gd name="connsiteY0" fmla="*/ 0 h 117445"/>
              <a:gd name="connsiteX1" fmla="*/ 16778 w 1744910"/>
              <a:gd name="connsiteY1" fmla="*/ 41945 h 117445"/>
              <a:gd name="connsiteX2" fmla="*/ 75501 w 1744910"/>
              <a:gd name="connsiteY2" fmla="*/ 83890 h 117445"/>
              <a:gd name="connsiteX3" fmla="*/ 100668 w 1744910"/>
              <a:gd name="connsiteY3" fmla="*/ 100667 h 117445"/>
              <a:gd name="connsiteX4" fmla="*/ 243281 w 1744910"/>
              <a:gd name="connsiteY4" fmla="*/ 83890 h 117445"/>
              <a:gd name="connsiteX5" fmla="*/ 268448 w 1744910"/>
              <a:gd name="connsiteY5" fmla="*/ 75501 h 117445"/>
              <a:gd name="connsiteX6" fmla="*/ 310393 w 1744910"/>
              <a:gd name="connsiteY6" fmla="*/ 67112 h 117445"/>
              <a:gd name="connsiteX7" fmla="*/ 385894 w 1744910"/>
              <a:gd name="connsiteY7" fmla="*/ 25167 h 117445"/>
              <a:gd name="connsiteX8" fmla="*/ 461395 w 1744910"/>
              <a:gd name="connsiteY8" fmla="*/ 33556 h 117445"/>
              <a:gd name="connsiteX9" fmla="*/ 511729 w 1744910"/>
              <a:gd name="connsiteY9" fmla="*/ 50334 h 117445"/>
              <a:gd name="connsiteX10" fmla="*/ 545285 w 1744910"/>
              <a:gd name="connsiteY10" fmla="*/ 67112 h 117445"/>
              <a:gd name="connsiteX11" fmla="*/ 620786 w 1744910"/>
              <a:gd name="connsiteY11" fmla="*/ 75501 h 117445"/>
              <a:gd name="connsiteX12" fmla="*/ 763399 w 1744910"/>
              <a:gd name="connsiteY12" fmla="*/ 67112 h 117445"/>
              <a:gd name="connsiteX13" fmla="*/ 788565 w 1744910"/>
              <a:gd name="connsiteY13" fmla="*/ 58723 h 117445"/>
              <a:gd name="connsiteX14" fmla="*/ 931178 w 1744910"/>
              <a:gd name="connsiteY14" fmla="*/ 67112 h 117445"/>
              <a:gd name="connsiteX15" fmla="*/ 998290 w 1744910"/>
              <a:gd name="connsiteY15" fmla="*/ 109056 h 117445"/>
              <a:gd name="connsiteX16" fmla="*/ 1048624 w 1744910"/>
              <a:gd name="connsiteY16" fmla="*/ 117445 h 117445"/>
              <a:gd name="connsiteX17" fmla="*/ 1140903 w 1744910"/>
              <a:gd name="connsiteY17" fmla="*/ 109056 h 117445"/>
              <a:gd name="connsiteX18" fmla="*/ 1166070 w 1744910"/>
              <a:gd name="connsiteY18" fmla="*/ 92279 h 117445"/>
              <a:gd name="connsiteX19" fmla="*/ 1241571 w 1744910"/>
              <a:gd name="connsiteY19" fmla="*/ 75501 h 117445"/>
              <a:gd name="connsiteX20" fmla="*/ 1325461 w 1744910"/>
              <a:gd name="connsiteY20" fmla="*/ 58723 h 117445"/>
              <a:gd name="connsiteX21" fmla="*/ 1367406 w 1744910"/>
              <a:gd name="connsiteY21" fmla="*/ 75501 h 117445"/>
              <a:gd name="connsiteX22" fmla="*/ 1434518 w 1744910"/>
              <a:gd name="connsiteY22" fmla="*/ 109056 h 117445"/>
              <a:gd name="connsiteX23" fmla="*/ 1468074 w 1744910"/>
              <a:gd name="connsiteY23" fmla="*/ 117445 h 117445"/>
              <a:gd name="connsiteX24" fmla="*/ 1510019 w 1744910"/>
              <a:gd name="connsiteY24" fmla="*/ 100667 h 117445"/>
              <a:gd name="connsiteX25" fmla="*/ 1610687 w 1744910"/>
              <a:gd name="connsiteY25" fmla="*/ 67112 h 117445"/>
              <a:gd name="connsiteX26" fmla="*/ 1635854 w 1744910"/>
              <a:gd name="connsiteY26" fmla="*/ 83890 h 117445"/>
              <a:gd name="connsiteX27" fmla="*/ 1736521 w 1744910"/>
              <a:gd name="connsiteY27" fmla="*/ 75501 h 117445"/>
              <a:gd name="connsiteX28" fmla="*/ 1744910 w 1744910"/>
              <a:gd name="connsiteY28" fmla="*/ 25167 h 11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44910" h="117445">
                <a:moveTo>
                  <a:pt x="0" y="0"/>
                </a:moveTo>
                <a:cubicBezTo>
                  <a:pt x="5593" y="13982"/>
                  <a:pt x="8425" y="29415"/>
                  <a:pt x="16778" y="41945"/>
                </a:cubicBezTo>
                <a:cubicBezTo>
                  <a:pt x="48659" y="89766"/>
                  <a:pt x="39759" y="66020"/>
                  <a:pt x="75501" y="83890"/>
                </a:cubicBezTo>
                <a:cubicBezTo>
                  <a:pt x="84519" y="88399"/>
                  <a:pt x="92279" y="95075"/>
                  <a:pt x="100668" y="100667"/>
                </a:cubicBezTo>
                <a:cubicBezTo>
                  <a:pt x="148206" y="95075"/>
                  <a:pt x="195945" y="90990"/>
                  <a:pt x="243281" y="83890"/>
                </a:cubicBezTo>
                <a:cubicBezTo>
                  <a:pt x="252026" y="82578"/>
                  <a:pt x="259869" y="77646"/>
                  <a:pt x="268448" y="75501"/>
                </a:cubicBezTo>
                <a:cubicBezTo>
                  <a:pt x="282281" y="72043"/>
                  <a:pt x="296411" y="69908"/>
                  <a:pt x="310393" y="67112"/>
                </a:cubicBezTo>
                <a:cubicBezTo>
                  <a:pt x="331302" y="51430"/>
                  <a:pt x="357563" y="27191"/>
                  <a:pt x="385894" y="25167"/>
                </a:cubicBezTo>
                <a:cubicBezTo>
                  <a:pt x="411152" y="23363"/>
                  <a:pt x="436228" y="30760"/>
                  <a:pt x="461395" y="33556"/>
                </a:cubicBezTo>
                <a:cubicBezTo>
                  <a:pt x="478173" y="39149"/>
                  <a:pt x="495308" y="43766"/>
                  <a:pt x="511729" y="50334"/>
                </a:cubicBezTo>
                <a:cubicBezTo>
                  <a:pt x="523340" y="54978"/>
                  <a:pt x="533100" y="64300"/>
                  <a:pt x="545285" y="67112"/>
                </a:cubicBezTo>
                <a:cubicBezTo>
                  <a:pt x="569958" y="72806"/>
                  <a:pt x="595619" y="72705"/>
                  <a:pt x="620786" y="75501"/>
                </a:cubicBezTo>
                <a:cubicBezTo>
                  <a:pt x="668324" y="72705"/>
                  <a:pt x="716015" y="71850"/>
                  <a:pt x="763399" y="67112"/>
                </a:cubicBezTo>
                <a:cubicBezTo>
                  <a:pt x="772198" y="66232"/>
                  <a:pt x="779723" y="58723"/>
                  <a:pt x="788565" y="58723"/>
                </a:cubicBezTo>
                <a:cubicBezTo>
                  <a:pt x="836185" y="58723"/>
                  <a:pt x="883640" y="64316"/>
                  <a:pt x="931178" y="67112"/>
                </a:cubicBezTo>
                <a:cubicBezTo>
                  <a:pt x="951852" y="82618"/>
                  <a:pt x="972698" y="101379"/>
                  <a:pt x="998290" y="109056"/>
                </a:cubicBezTo>
                <a:cubicBezTo>
                  <a:pt x="1014582" y="113943"/>
                  <a:pt x="1031846" y="114649"/>
                  <a:pt x="1048624" y="117445"/>
                </a:cubicBezTo>
                <a:cubicBezTo>
                  <a:pt x="1079384" y="114649"/>
                  <a:pt x="1110702" y="115527"/>
                  <a:pt x="1140903" y="109056"/>
                </a:cubicBezTo>
                <a:cubicBezTo>
                  <a:pt x="1150761" y="106944"/>
                  <a:pt x="1156505" y="95467"/>
                  <a:pt x="1166070" y="92279"/>
                </a:cubicBezTo>
                <a:cubicBezTo>
                  <a:pt x="1190528" y="84127"/>
                  <a:pt x="1216560" y="81754"/>
                  <a:pt x="1241571" y="75501"/>
                </a:cubicBezTo>
                <a:cubicBezTo>
                  <a:pt x="1319661" y="55979"/>
                  <a:pt x="1181591" y="79276"/>
                  <a:pt x="1325461" y="58723"/>
                </a:cubicBezTo>
                <a:cubicBezTo>
                  <a:pt x="1339443" y="64316"/>
                  <a:pt x="1353733" y="69191"/>
                  <a:pt x="1367406" y="75501"/>
                </a:cubicBezTo>
                <a:cubicBezTo>
                  <a:pt x="1390115" y="85982"/>
                  <a:pt x="1410254" y="102990"/>
                  <a:pt x="1434518" y="109056"/>
                </a:cubicBezTo>
                <a:lnTo>
                  <a:pt x="1468074" y="117445"/>
                </a:lnTo>
                <a:cubicBezTo>
                  <a:pt x="1482056" y="111852"/>
                  <a:pt x="1495819" y="105679"/>
                  <a:pt x="1510019" y="100667"/>
                </a:cubicBezTo>
                <a:cubicBezTo>
                  <a:pt x="1543374" y="88895"/>
                  <a:pt x="1610687" y="67112"/>
                  <a:pt x="1610687" y="67112"/>
                </a:cubicBezTo>
                <a:cubicBezTo>
                  <a:pt x="1619076" y="72705"/>
                  <a:pt x="1626587" y="79918"/>
                  <a:pt x="1635854" y="83890"/>
                </a:cubicBezTo>
                <a:cubicBezTo>
                  <a:pt x="1677063" y="101551"/>
                  <a:pt x="1687659" y="87717"/>
                  <a:pt x="1736521" y="75501"/>
                </a:cubicBezTo>
                <a:lnTo>
                  <a:pt x="1744910" y="25167"/>
                </a:lnTo>
              </a:path>
            </a:pathLst>
          </a:custGeom>
          <a:noFill/>
          <a:ln w="190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E51AE9FD-E3DD-1075-D3DC-6987E71514C0}"/>
              </a:ext>
            </a:extLst>
          </p:cNvPr>
          <p:cNvSpPr/>
          <p:nvPr/>
        </p:nvSpPr>
        <p:spPr>
          <a:xfrm>
            <a:off x="7672406" y="3086216"/>
            <a:ext cx="1744910" cy="117445"/>
          </a:xfrm>
          <a:custGeom>
            <a:avLst/>
            <a:gdLst>
              <a:gd name="connsiteX0" fmla="*/ 0 w 1744910"/>
              <a:gd name="connsiteY0" fmla="*/ 0 h 117445"/>
              <a:gd name="connsiteX1" fmla="*/ 16778 w 1744910"/>
              <a:gd name="connsiteY1" fmla="*/ 41945 h 117445"/>
              <a:gd name="connsiteX2" fmla="*/ 75501 w 1744910"/>
              <a:gd name="connsiteY2" fmla="*/ 83890 h 117445"/>
              <a:gd name="connsiteX3" fmla="*/ 100668 w 1744910"/>
              <a:gd name="connsiteY3" fmla="*/ 100667 h 117445"/>
              <a:gd name="connsiteX4" fmla="*/ 243281 w 1744910"/>
              <a:gd name="connsiteY4" fmla="*/ 83890 h 117445"/>
              <a:gd name="connsiteX5" fmla="*/ 268448 w 1744910"/>
              <a:gd name="connsiteY5" fmla="*/ 75501 h 117445"/>
              <a:gd name="connsiteX6" fmla="*/ 310393 w 1744910"/>
              <a:gd name="connsiteY6" fmla="*/ 67112 h 117445"/>
              <a:gd name="connsiteX7" fmla="*/ 385894 w 1744910"/>
              <a:gd name="connsiteY7" fmla="*/ 25167 h 117445"/>
              <a:gd name="connsiteX8" fmla="*/ 461395 w 1744910"/>
              <a:gd name="connsiteY8" fmla="*/ 33556 h 117445"/>
              <a:gd name="connsiteX9" fmla="*/ 511729 w 1744910"/>
              <a:gd name="connsiteY9" fmla="*/ 50334 h 117445"/>
              <a:gd name="connsiteX10" fmla="*/ 545285 w 1744910"/>
              <a:gd name="connsiteY10" fmla="*/ 67112 h 117445"/>
              <a:gd name="connsiteX11" fmla="*/ 620786 w 1744910"/>
              <a:gd name="connsiteY11" fmla="*/ 75501 h 117445"/>
              <a:gd name="connsiteX12" fmla="*/ 763399 w 1744910"/>
              <a:gd name="connsiteY12" fmla="*/ 67112 h 117445"/>
              <a:gd name="connsiteX13" fmla="*/ 788565 w 1744910"/>
              <a:gd name="connsiteY13" fmla="*/ 58723 h 117445"/>
              <a:gd name="connsiteX14" fmla="*/ 931178 w 1744910"/>
              <a:gd name="connsiteY14" fmla="*/ 67112 h 117445"/>
              <a:gd name="connsiteX15" fmla="*/ 998290 w 1744910"/>
              <a:gd name="connsiteY15" fmla="*/ 109056 h 117445"/>
              <a:gd name="connsiteX16" fmla="*/ 1048624 w 1744910"/>
              <a:gd name="connsiteY16" fmla="*/ 117445 h 117445"/>
              <a:gd name="connsiteX17" fmla="*/ 1140903 w 1744910"/>
              <a:gd name="connsiteY17" fmla="*/ 109056 h 117445"/>
              <a:gd name="connsiteX18" fmla="*/ 1166070 w 1744910"/>
              <a:gd name="connsiteY18" fmla="*/ 92279 h 117445"/>
              <a:gd name="connsiteX19" fmla="*/ 1241571 w 1744910"/>
              <a:gd name="connsiteY19" fmla="*/ 75501 h 117445"/>
              <a:gd name="connsiteX20" fmla="*/ 1325461 w 1744910"/>
              <a:gd name="connsiteY20" fmla="*/ 58723 h 117445"/>
              <a:gd name="connsiteX21" fmla="*/ 1367406 w 1744910"/>
              <a:gd name="connsiteY21" fmla="*/ 75501 h 117445"/>
              <a:gd name="connsiteX22" fmla="*/ 1434518 w 1744910"/>
              <a:gd name="connsiteY22" fmla="*/ 109056 h 117445"/>
              <a:gd name="connsiteX23" fmla="*/ 1468074 w 1744910"/>
              <a:gd name="connsiteY23" fmla="*/ 117445 h 117445"/>
              <a:gd name="connsiteX24" fmla="*/ 1510019 w 1744910"/>
              <a:gd name="connsiteY24" fmla="*/ 100667 h 117445"/>
              <a:gd name="connsiteX25" fmla="*/ 1610687 w 1744910"/>
              <a:gd name="connsiteY25" fmla="*/ 67112 h 117445"/>
              <a:gd name="connsiteX26" fmla="*/ 1635854 w 1744910"/>
              <a:gd name="connsiteY26" fmla="*/ 83890 h 117445"/>
              <a:gd name="connsiteX27" fmla="*/ 1736521 w 1744910"/>
              <a:gd name="connsiteY27" fmla="*/ 75501 h 117445"/>
              <a:gd name="connsiteX28" fmla="*/ 1744910 w 1744910"/>
              <a:gd name="connsiteY28" fmla="*/ 25167 h 11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44910" h="117445">
                <a:moveTo>
                  <a:pt x="0" y="0"/>
                </a:moveTo>
                <a:cubicBezTo>
                  <a:pt x="5593" y="13982"/>
                  <a:pt x="8425" y="29415"/>
                  <a:pt x="16778" y="41945"/>
                </a:cubicBezTo>
                <a:cubicBezTo>
                  <a:pt x="48659" y="89766"/>
                  <a:pt x="39759" y="66020"/>
                  <a:pt x="75501" y="83890"/>
                </a:cubicBezTo>
                <a:cubicBezTo>
                  <a:pt x="84519" y="88399"/>
                  <a:pt x="92279" y="95075"/>
                  <a:pt x="100668" y="100667"/>
                </a:cubicBezTo>
                <a:cubicBezTo>
                  <a:pt x="148206" y="95075"/>
                  <a:pt x="195945" y="90990"/>
                  <a:pt x="243281" y="83890"/>
                </a:cubicBezTo>
                <a:cubicBezTo>
                  <a:pt x="252026" y="82578"/>
                  <a:pt x="259869" y="77646"/>
                  <a:pt x="268448" y="75501"/>
                </a:cubicBezTo>
                <a:cubicBezTo>
                  <a:pt x="282281" y="72043"/>
                  <a:pt x="296411" y="69908"/>
                  <a:pt x="310393" y="67112"/>
                </a:cubicBezTo>
                <a:cubicBezTo>
                  <a:pt x="331302" y="51430"/>
                  <a:pt x="357563" y="27191"/>
                  <a:pt x="385894" y="25167"/>
                </a:cubicBezTo>
                <a:cubicBezTo>
                  <a:pt x="411152" y="23363"/>
                  <a:pt x="436228" y="30760"/>
                  <a:pt x="461395" y="33556"/>
                </a:cubicBezTo>
                <a:cubicBezTo>
                  <a:pt x="478173" y="39149"/>
                  <a:pt x="495308" y="43766"/>
                  <a:pt x="511729" y="50334"/>
                </a:cubicBezTo>
                <a:cubicBezTo>
                  <a:pt x="523340" y="54978"/>
                  <a:pt x="533100" y="64300"/>
                  <a:pt x="545285" y="67112"/>
                </a:cubicBezTo>
                <a:cubicBezTo>
                  <a:pt x="569958" y="72806"/>
                  <a:pt x="595619" y="72705"/>
                  <a:pt x="620786" y="75501"/>
                </a:cubicBezTo>
                <a:cubicBezTo>
                  <a:pt x="668324" y="72705"/>
                  <a:pt x="716015" y="71850"/>
                  <a:pt x="763399" y="67112"/>
                </a:cubicBezTo>
                <a:cubicBezTo>
                  <a:pt x="772198" y="66232"/>
                  <a:pt x="779723" y="58723"/>
                  <a:pt x="788565" y="58723"/>
                </a:cubicBezTo>
                <a:cubicBezTo>
                  <a:pt x="836185" y="58723"/>
                  <a:pt x="883640" y="64316"/>
                  <a:pt x="931178" y="67112"/>
                </a:cubicBezTo>
                <a:cubicBezTo>
                  <a:pt x="951852" y="82618"/>
                  <a:pt x="972698" y="101379"/>
                  <a:pt x="998290" y="109056"/>
                </a:cubicBezTo>
                <a:cubicBezTo>
                  <a:pt x="1014582" y="113943"/>
                  <a:pt x="1031846" y="114649"/>
                  <a:pt x="1048624" y="117445"/>
                </a:cubicBezTo>
                <a:cubicBezTo>
                  <a:pt x="1079384" y="114649"/>
                  <a:pt x="1110702" y="115527"/>
                  <a:pt x="1140903" y="109056"/>
                </a:cubicBezTo>
                <a:cubicBezTo>
                  <a:pt x="1150761" y="106944"/>
                  <a:pt x="1156505" y="95467"/>
                  <a:pt x="1166070" y="92279"/>
                </a:cubicBezTo>
                <a:cubicBezTo>
                  <a:pt x="1190528" y="84127"/>
                  <a:pt x="1216560" y="81754"/>
                  <a:pt x="1241571" y="75501"/>
                </a:cubicBezTo>
                <a:cubicBezTo>
                  <a:pt x="1319661" y="55979"/>
                  <a:pt x="1181591" y="79276"/>
                  <a:pt x="1325461" y="58723"/>
                </a:cubicBezTo>
                <a:cubicBezTo>
                  <a:pt x="1339443" y="64316"/>
                  <a:pt x="1353733" y="69191"/>
                  <a:pt x="1367406" y="75501"/>
                </a:cubicBezTo>
                <a:cubicBezTo>
                  <a:pt x="1390115" y="85982"/>
                  <a:pt x="1410254" y="102990"/>
                  <a:pt x="1434518" y="109056"/>
                </a:cubicBezTo>
                <a:lnTo>
                  <a:pt x="1468074" y="117445"/>
                </a:lnTo>
                <a:cubicBezTo>
                  <a:pt x="1482056" y="111852"/>
                  <a:pt x="1495819" y="105679"/>
                  <a:pt x="1510019" y="100667"/>
                </a:cubicBezTo>
                <a:cubicBezTo>
                  <a:pt x="1543374" y="88895"/>
                  <a:pt x="1610687" y="67112"/>
                  <a:pt x="1610687" y="67112"/>
                </a:cubicBezTo>
                <a:cubicBezTo>
                  <a:pt x="1619076" y="72705"/>
                  <a:pt x="1626587" y="79918"/>
                  <a:pt x="1635854" y="83890"/>
                </a:cubicBezTo>
                <a:cubicBezTo>
                  <a:pt x="1677063" y="101551"/>
                  <a:pt x="1687659" y="87717"/>
                  <a:pt x="1736521" y="75501"/>
                </a:cubicBezTo>
                <a:lnTo>
                  <a:pt x="1744910" y="25167"/>
                </a:lnTo>
              </a:path>
            </a:pathLst>
          </a:custGeom>
          <a:noFill/>
          <a:ln w="190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975C48C2-C3F2-2FF9-CFA9-30ABC9294062}"/>
              </a:ext>
            </a:extLst>
          </p:cNvPr>
          <p:cNvSpPr/>
          <p:nvPr/>
        </p:nvSpPr>
        <p:spPr>
          <a:xfrm>
            <a:off x="7555064" y="2418084"/>
            <a:ext cx="120316" cy="1233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2905E661-0A5D-DB0B-C756-8A5C4A616147}"/>
              </a:ext>
            </a:extLst>
          </p:cNvPr>
          <p:cNvSpPr/>
          <p:nvPr/>
        </p:nvSpPr>
        <p:spPr>
          <a:xfrm>
            <a:off x="8421882" y="2395743"/>
            <a:ext cx="120316" cy="1233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Freeform: Shape 182">
            <a:extLst>
              <a:ext uri="{FF2B5EF4-FFF2-40B4-BE49-F238E27FC236}">
                <a16:creationId xmlns:a16="http://schemas.microsoft.com/office/drawing/2014/main" id="{433A215F-2697-F98C-2438-971709E9E94E}"/>
              </a:ext>
            </a:extLst>
          </p:cNvPr>
          <p:cNvSpPr/>
          <p:nvPr/>
        </p:nvSpPr>
        <p:spPr>
          <a:xfrm>
            <a:off x="8566469" y="3351173"/>
            <a:ext cx="276953" cy="58723"/>
          </a:xfrm>
          <a:custGeom>
            <a:avLst/>
            <a:gdLst>
              <a:gd name="connsiteX0" fmla="*/ 0 w 276953"/>
              <a:gd name="connsiteY0" fmla="*/ 58723 h 58723"/>
              <a:gd name="connsiteX1" fmla="*/ 41945 w 276953"/>
              <a:gd name="connsiteY1" fmla="*/ 33556 h 58723"/>
              <a:gd name="connsiteX2" fmla="*/ 117446 w 276953"/>
              <a:gd name="connsiteY2" fmla="*/ 50334 h 58723"/>
              <a:gd name="connsiteX3" fmla="*/ 167780 w 276953"/>
              <a:gd name="connsiteY3" fmla="*/ 58723 h 58723"/>
              <a:gd name="connsiteX4" fmla="*/ 276837 w 276953"/>
              <a:gd name="connsiteY4" fmla="*/ 0 h 5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53" h="58723">
                <a:moveTo>
                  <a:pt x="0" y="58723"/>
                </a:moveTo>
                <a:cubicBezTo>
                  <a:pt x="13982" y="50334"/>
                  <a:pt x="25681" y="34718"/>
                  <a:pt x="41945" y="33556"/>
                </a:cubicBezTo>
                <a:cubicBezTo>
                  <a:pt x="67660" y="31719"/>
                  <a:pt x="92166" y="45278"/>
                  <a:pt x="117446" y="50334"/>
                </a:cubicBezTo>
                <a:cubicBezTo>
                  <a:pt x="134125" y="53670"/>
                  <a:pt x="151002" y="55927"/>
                  <a:pt x="167780" y="58723"/>
                </a:cubicBezTo>
                <a:cubicBezTo>
                  <a:pt x="284855" y="22700"/>
                  <a:pt x="276837" y="63201"/>
                  <a:pt x="276837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reeform: Shape 183">
            <a:extLst>
              <a:ext uri="{FF2B5EF4-FFF2-40B4-BE49-F238E27FC236}">
                <a16:creationId xmlns:a16="http://schemas.microsoft.com/office/drawing/2014/main" id="{BC7C8A44-5B39-9AA6-F807-0BB795AA7642}"/>
              </a:ext>
            </a:extLst>
          </p:cNvPr>
          <p:cNvSpPr/>
          <p:nvPr/>
        </p:nvSpPr>
        <p:spPr>
          <a:xfrm>
            <a:off x="8965419" y="3417931"/>
            <a:ext cx="276953" cy="58723"/>
          </a:xfrm>
          <a:custGeom>
            <a:avLst/>
            <a:gdLst>
              <a:gd name="connsiteX0" fmla="*/ 0 w 276953"/>
              <a:gd name="connsiteY0" fmla="*/ 58723 h 58723"/>
              <a:gd name="connsiteX1" fmla="*/ 41945 w 276953"/>
              <a:gd name="connsiteY1" fmla="*/ 33556 h 58723"/>
              <a:gd name="connsiteX2" fmla="*/ 117446 w 276953"/>
              <a:gd name="connsiteY2" fmla="*/ 50334 h 58723"/>
              <a:gd name="connsiteX3" fmla="*/ 167780 w 276953"/>
              <a:gd name="connsiteY3" fmla="*/ 58723 h 58723"/>
              <a:gd name="connsiteX4" fmla="*/ 276837 w 276953"/>
              <a:gd name="connsiteY4" fmla="*/ 0 h 5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53" h="58723">
                <a:moveTo>
                  <a:pt x="0" y="58723"/>
                </a:moveTo>
                <a:cubicBezTo>
                  <a:pt x="13982" y="50334"/>
                  <a:pt x="25681" y="34718"/>
                  <a:pt x="41945" y="33556"/>
                </a:cubicBezTo>
                <a:cubicBezTo>
                  <a:pt x="67660" y="31719"/>
                  <a:pt x="92166" y="45278"/>
                  <a:pt x="117446" y="50334"/>
                </a:cubicBezTo>
                <a:cubicBezTo>
                  <a:pt x="134125" y="53670"/>
                  <a:pt x="151002" y="55927"/>
                  <a:pt x="167780" y="58723"/>
                </a:cubicBezTo>
                <a:cubicBezTo>
                  <a:pt x="284855" y="22700"/>
                  <a:pt x="276837" y="63201"/>
                  <a:pt x="276837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1AAAE0CD-EAB6-5046-9D5C-8DADF51F625B}"/>
              </a:ext>
            </a:extLst>
          </p:cNvPr>
          <p:cNvSpPr/>
          <p:nvPr/>
        </p:nvSpPr>
        <p:spPr>
          <a:xfrm>
            <a:off x="7555064" y="3601947"/>
            <a:ext cx="1968122" cy="17385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: Shape 187">
            <a:extLst>
              <a:ext uri="{FF2B5EF4-FFF2-40B4-BE49-F238E27FC236}">
                <a16:creationId xmlns:a16="http://schemas.microsoft.com/office/drawing/2014/main" id="{C6924A6E-5100-AAE2-137A-20E288E2577E}"/>
              </a:ext>
            </a:extLst>
          </p:cNvPr>
          <p:cNvSpPr/>
          <p:nvPr/>
        </p:nvSpPr>
        <p:spPr>
          <a:xfrm rot="5400000" flipV="1">
            <a:off x="8093654" y="1866242"/>
            <a:ext cx="169648" cy="470168"/>
          </a:xfrm>
          <a:custGeom>
            <a:avLst/>
            <a:gdLst>
              <a:gd name="connsiteX0" fmla="*/ 21665 w 103308"/>
              <a:gd name="connsiteY0" fmla="*/ 530679 h 530679"/>
              <a:gd name="connsiteX1" fmla="*/ 5337 w 103308"/>
              <a:gd name="connsiteY1" fmla="*/ 179615 h 530679"/>
              <a:gd name="connsiteX2" fmla="*/ 103308 w 103308"/>
              <a:gd name="connsiteY2" fmla="*/ 0 h 530679"/>
              <a:gd name="connsiteX0" fmla="*/ 59267 w 140910"/>
              <a:gd name="connsiteY0" fmla="*/ 530679 h 530679"/>
              <a:gd name="connsiteX1" fmla="*/ 2119 w 140910"/>
              <a:gd name="connsiteY1" fmla="*/ 220439 h 530679"/>
              <a:gd name="connsiteX2" fmla="*/ 140910 w 140910"/>
              <a:gd name="connsiteY2" fmla="*/ 0 h 530679"/>
              <a:gd name="connsiteX0" fmla="*/ 64448 w 146091"/>
              <a:gd name="connsiteY0" fmla="*/ 530679 h 530679"/>
              <a:gd name="connsiteX1" fmla="*/ 7300 w 146091"/>
              <a:gd name="connsiteY1" fmla="*/ 220439 h 530679"/>
              <a:gd name="connsiteX2" fmla="*/ 146091 w 146091"/>
              <a:gd name="connsiteY2" fmla="*/ 0 h 530679"/>
              <a:gd name="connsiteX0" fmla="*/ 75489 w 143685"/>
              <a:gd name="connsiteY0" fmla="*/ 470168 h 470168"/>
              <a:gd name="connsiteX1" fmla="*/ 4894 w 143685"/>
              <a:gd name="connsiteY1" fmla="*/ 220439 h 470168"/>
              <a:gd name="connsiteX2" fmla="*/ 143685 w 143685"/>
              <a:gd name="connsiteY2" fmla="*/ 0 h 470168"/>
              <a:gd name="connsiteX0" fmla="*/ 77522 w 145718"/>
              <a:gd name="connsiteY0" fmla="*/ 470168 h 470168"/>
              <a:gd name="connsiteX1" fmla="*/ 6927 w 145718"/>
              <a:gd name="connsiteY1" fmla="*/ 220439 h 470168"/>
              <a:gd name="connsiteX2" fmla="*/ 145718 w 145718"/>
              <a:gd name="connsiteY2" fmla="*/ 0 h 470168"/>
              <a:gd name="connsiteX0" fmla="*/ 100933 w 169129"/>
              <a:gd name="connsiteY0" fmla="*/ 470168 h 470168"/>
              <a:gd name="connsiteX1" fmla="*/ 3444 w 169129"/>
              <a:gd name="connsiteY1" fmla="*/ 243972 h 470168"/>
              <a:gd name="connsiteX2" fmla="*/ 169129 w 169129"/>
              <a:gd name="connsiteY2" fmla="*/ 0 h 470168"/>
              <a:gd name="connsiteX0" fmla="*/ 101452 w 169648"/>
              <a:gd name="connsiteY0" fmla="*/ 470168 h 470168"/>
              <a:gd name="connsiteX1" fmla="*/ 3963 w 169648"/>
              <a:gd name="connsiteY1" fmla="*/ 243972 h 470168"/>
              <a:gd name="connsiteX2" fmla="*/ 169648 w 169648"/>
              <a:gd name="connsiteY2" fmla="*/ 0 h 47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648" h="470168">
                <a:moveTo>
                  <a:pt x="101452" y="470168"/>
                </a:moveTo>
                <a:cubicBezTo>
                  <a:pt x="9171" y="399380"/>
                  <a:pt x="-9644" y="332418"/>
                  <a:pt x="3963" y="243972"/>
                </a:cubicBezTo>
                <a:cubicBezTo>
                  <a:pt x="17570" y="155525"/>
                  <a:pt x="127466" y="45584"/>
                  <a:pt x="169648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04C11B3D-B6A5-4FBC-441B-099BA21910AF}"/>
              </a:ext>
            </a:extLst>
          </p:cNvPr>
          <p:cNvCxnSpPr/>
          <p:nvPr/>
        </p:nvCxnSpPr>
        <p:spPr>
          <a:xfrm>
            <a:off x="9603015" y="3231180"/>
            <a:ext cx="103686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F010B57D-ECD8-ACB7-738D-20B3698FFC83}"/>
              </a:ext>
            </a:extLst>
          </p:cNvPr>
          <p:cNvCxnSpPr>
            <a:cxnSpLocks/>
          </p:cNvCxnSpPr>
          <p:nvPr/>
        </p:nvCxnSpPr>
        <p:spPr>
          <a:xfrm flipV="1">
            <a:off x="9755415" y="1616617"/>
            <a:ext cx="0" cy="17669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F4AA5B8E-B087-4C90-80CE-2931ACB02F6F}"/>
              </a:ext>
            </a:extLst>
          </p:cNvPr>
          <p:cNvSpPr/>
          <p:nvPr/>
        </p:nvSpPr>
        <p:spPr>
          <a:xfrm flipH="1">
            <a:off x="9926829" y="1930785"/>
            <a:ext cx="571500" cy="1281792"/>
          </a:xfrm>
          <a:custGeom>
            <a:avLst/>
            <a:gdLst>
              <a:gd name="connsiteX0" fmla="*/ 0 w 571500"/>
              <a:gd name="connsiteY0" fmla="*/ 1281792 h 1351447"/>
              <a:gd name="connsiteX1" fmla="*/ 408215 w 571500"/>
              <a:gd name="connsiteY1" fmla="*/ 1208314 h 1351447"/>
              <a:gd name="connsiteX2" fmla="*/ 571500 w 571500"/>
              <a:gd name="connsiteY2" fmla="*/ 0 h 1351447"/>
              <a:gd name="connsiteX0" fmla="*/ 0 w 571500"/>
              <a:gd name="connsiteY0" fmla="*/ 1281792 h 1314275"/>
              <a:gd name="connsiteX1" fmla="*/ 424544 w 571500"/>
              <a:gd name="connsiteY1" fmla="*/ 1102178 h 1314275"/>
              <a:gd name="connsiteX2" fmla="*/ 571500 w 571500"/>
              <a:gd name="connsiteY2" fmla="*/ 0 h 1314275"/>
              <a:gd name="connsiteX0" fmla="*/ 0 w 571500"/>
              <a:gd name="connsiteY0" fmla="*/ 1281792 h 1285779"/>
              <a:gd name="connsiteX1" fmla="*/ 424544 w 571500"/>
              <a:gd name="connsiteY1" fmla="*/ 1102178 h 1285779"/>
              <a:gd name="connsiteX2" fmla="*/ 571500 w 571500"/>
              <a:gd name="connsiteY2" fmla="*/ 0 h 1285779"/>
              <a:gd name="connsiteX0" fmla="*/ 0 w 571500"/>
              <a:gd name="connsiteY0" fmla="*/ 1281792 h 1282280"/>
              <a:gd name="connsiteX1" fmla="*/ 424544 w 571500"/>
              <a:gd name="connsiteY1" fmla="*/ 1102178 h 1282280"/>
              <a:gd name="connsiteX2" fmla="*/ 571500 w 571500"/>
              <a:gd name="connsiteY2" fmla="*/ 0 h 1282280"/>
              <a:gd name="connsiteX0" fmla="*/ 0 w 571500"/>
              <a:gd name="connsiteY0" fmla="*/ 1281792 h 1281812"/>
              <a:gd name="connsiteX1" fmla="*/ 153956 w 571500"/>
              <a:gd name="connsiteY1" fmla="*/ 309076 h 1281812"/>
              <a:gd name="connsiteX2" fmla="*/ 571500 w 571500"/>
              <a:gd name="connsiteY2" fmla="*/ 0 h 1281812"/>
              <a:gd name="connsiteX0" fmla="*/ 0 w 571500"/>
              <a:gd name="connsiteY0" fmla="*/ 1281792 h 1281792"/>
              <a:gd name="connsiteX1" fmla="*/ 153956 w 571500"/>
              <a:gd name="connsiteY1" fmla="*/ 309076 h 1281792"/>
              <a:gd name="connsiteX2" fmla="*/ 571500 w 571500"/>
              <a:gd name="connsiteY2" fmla="*/ 0 h 1281792"/>
              <a:gd name="connsiteX0" fmla="*/ 0 w 571500"/>
              <a:gd name="connsiteY0" fmla="*/ 1281792 h 1281792"/>
              <a:gd name="connsiteX1" fmla="*/ 153956 w 571500"/>
              <a:gd name="connsiteY1" fmla="*/ 309076 h 1281792"/>
              <a:gd name="connsiteX2" fmla="*/ 571500 w 571500"/>
              <a:gd name="connsiteY2" fmla="*/ 0 h 1281792"/>
              <a:gd name="connsiteX0" fmla="*/ 0 w 571500"/>
              <a:gd name="connsiteY0" fmla="*/ 1281792 h 1281792"/>
              <a:gd name="connsiteX1" fmla="*/ 151134 w 571500"/>
              <a:gd name="connsiteY1" fmla="*/ 258276 h 1281792"/>
              <a:gd name="connsiteX2" fmla="*/ 571500 w 571500"/>
              <a:gd name="connsiteY2" fmla="*/ 0 h 1281792"/>
              <a:gd name="connsiteX0" fmla="*/ 0 w 571500"/>
              <a:gd name="connsiteY0" fmla="*/ 1281792 h 1281792"/>
              <a:gd name="connsiteX1" fmla="*/ 151134 w 571500"/>
              <a:gd name="connsiteY1" fmla="*/ 258276 h 1281792"/>
              <a:gd name="connsiteX2" fmla="*/ 571500 w 571500"/>
              <a:gd name="connsiteY2" fmla="*/ 0 h 1281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500" h="1281792">
                <a:moveTo>
                  <a:pt x="0" y="1281792"/>
                </a:moveTo>
                <a:cubicBezTo>
                  <a:pt x="28575" y="1032554"/>
                  <a:pt x="59915" y="462736"/>
                  <a:pt x="151134" y="258276"/>
                </a:cubicBezTo>
                <a:cubicBezTo>
                  <a:pt x="246384" y="44644"/>
                  <a:pt x="331459" y="54252"/>
                  <a:pt x="571500" y="0"/>
                </a:cubicBezTo>
              </a:path>
            </a:pathLst>
          </a:custGeom>
          <a:noFill/>
          <a:ln>
            <a:gradFill>
              <a:gsLst>
                <a:gs pos="0">
                  <a:srgbClr val="00B0F0"/>
                </a:gs>
                <a:gs pos="25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F4405296-31B0-1F37-4834-D6AF64D51599}"/>
              </a:ext>
            </a:extLst>
          </p:cNvPr>
          <p:cNvSpPr/>
          <p:nvPr/>
        </p:nvSpPr>
        <p:spPr>
          <a:xfrm>
            <a:off x="7750026" y="2228850"/>
            <a:ext cx="112181" cy="759279"/>
          </a:xfrm>
          <a:custGeom>
            <a:avLst/>
            <a:gdLst>
              <a:gd name="connsiteX0" fmla="*/ 112181 w 112181"/>
              <a:gd name="connsiteY0" fmla="*/ 0 h 759279"/>
              <a:gd name="connsiteX1" fmla="*/ 6045 w 112181"/>
              <a:gd name="connsiteY1" fmla="*/ 310243 h 759279"/>
              <a:gd name="connsiteX2" fmla="*/ 22374 w 112181"/>
              <a:gd name="connsiteY2" fmla="*/ 759279 h 75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181" h="759279">
                <a:moveTo>
                  <a:pt x="112181" y="0"/>
                </a:moveTo>
                <a:cubicBezTo>
                  <a:pt x="66597" y="91848"/>
                  <a:pt x="21013" y="183697"/>
                  <a:pt x="6045" y="310243"/>
                </a:cubicBezTo>
                <a:cubicBezTo>
                  <a:pt x="-8923" y="436789"/>
                  <a:pt x="6725" y="598034"/>
                  <a:pt x="22374" y="759279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7D646879-9CBC-5E70-E1D1-79EC8F1318AB}"/>
              </a:ext>
            </a:extLst>
          </p:cNvPr>
          <p:cNvSpPr/>
          <p:nvPr/>
        </p:nvSpPr>
        <p:spPr>
          <a:xfrm flipH="1">
            <a:off x="9170258" y="2244468"/>
            <a:ext cx="112181" cy="759279"/>
          </a:xfrm>
          <a:custGeom>
            <a:avLst/>
            <a:gdLst>
              <a:gd name="connsiteX0" fmla="*/ 112181 w 112181"/>
              <a:gd name="connsiteY0" fmla="*/ 0 h 759279"/>
              <a:gd name="connsiteX1" fmla="*/ 6045 w 112181"/>
              <a:gd name="connsiteY1" fmla="*/ 310243 h 759279"/>
              <a:gd name="connsiteX2" fmla="*/ 22374 w 112181"/>
              <a:gd name="connsiteY2" fmla="*/ 759279 h 75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181" h="759279">
                <a:moveTo>
                  <a:pt x="112181" y="0"/>
                </a:moveTo>
                <a:cubicBezTo>
                  <a:pt x="66597" y="91848"/>
                  <a:pt x="21013" y="183697"/>
                  <a:pt x="6045" y="310243"/>
                </a:cubicBezTo>
                <a:cubicBezTo>
                  <a:pt x="-8923" y="436789"/>
                  <a:pt x="6725" y="598034"/>
                  <a:pt x="22374" y="759279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AB09FD31-747B-FAE3-D186-62574B24AC3C}"/>
              </a:ext>
            </a:extLst>
          </p:cNvPr>
          <p:cNvCxnSpPr/>
          <p:nvPr/>
        </p:nvCxnSpPr>
        <p:spPr>
          <a:xfrm flipV="1">
            <a:off x="8029477" y="2566045"/>
            <a:ext cx="0" cy="381488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9BBE3DA4-EDA7-8A47-6FF3-C16F554D9CCC}"/>
              </a:ext>
            </a:extLst>
          </p:cNvPr>
          <p:cNvCxnSpPr>
            <a:cxnSpLocks/>
          </p:cNvCxnSpPr>
          <p:nvPr/>
        </p:nvCxnSpPr>
        <p:spPr>
          <a:xfrm flipV="1">
            <a:off x="8439024" y="2590077"/>
            <a:ext cx="0" cy="470881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31C20B84-098C-4214-9BC3-39FD8C45C964}"/>
              </a:ext>
            </a:extLst>
          </p:cNvPr>
          <p:cNvCxnSpPr>
            <a:cxnSpLocks/>
          </p:cNvCxnSpPr>
          <p:nvPr/>
        </p:nvCxnSpPr>
        <p:spPr>
          <a:xfrm flipV="1">
            <a:off x="8619157" y="2590077"/>
            <a:ext cx="0" cy="470881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9B36BE07-C72E-AC2C-B9ED-119B2DD78E18}"/>
              </a:ext>
            </a:extLst>
          </p:cNvPr>
          <p:cNvCxnSpPr/>
          <p:nvPr/>
        </p:nvCxnSpPr>
        <p:spPr>
          <a:xfrm flipV="1">
            <a:off x="9025201" y="2531774"/>
            <a:ext cx="0" cy="381488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id="{C842BDBC-C150-0D9E-D74E-5F32D7210E4E}"/>
              </a:ext>
            </a:extLst>
          </p:cNvPr>
          <p:cNvSpPr/>
          <p:nvPr/>
        </p:nvSpPr>
        <p:spPr>
          <a:xfrm rot="16200000" flipH="1" flipV="1">
            <a:off x="8748990" y="1856809"/>
            <a:ext cx="169648" cy="470168"/>
          </a:xfrm>
          <a:custGeom>
            <a:avLst/>
            <a:gdLst>
              <a:gd name="connsiteX0" fmla="*/ 21665 w 103308"/>
              <a:gd name="connsiteY0" fmla="*/ 530679 h 530679"/>
              <a:gd name="connsiteX1" fmla="*/ 5337 w 103308"/>
              <a:gd name="connsiteY1" fmla="*/ 179615 h 530679"/>
              <a:gd name="connsiteX2" fmla="*/ 103308 w 103308"/>
              <a:gd name="connsiteY2" fmla="*/ 0 h 530679"/>
              <a:gd name="connsiteX0" fmla="*/ 59267 w 140910"/>
              <a:gd name="connsiteY0" fmla="*/ 530679 h 530679"/>
              <a:gd name="connsiteX1" fmla="*/ 2119 w 140910"/>
              <a:gd name="connsiteY1" fmla="*/ 220439 h 530679"/>
              <a:gd name="connsiteX2" fmla="*/ 140910 w 140910"/>
              <a:gd name="connsiteY2" fmla="*/ 0 h 530679"/>
              <a:gd name="connsiteX0" fmla="*/ 64448 w 146091"/>
              <a:gd name="connsiteY0" fmla="*/ 530679 h 530679"/>
              <a:gd name="connsiteX1" fmla="*/ 7300 w 146091"/>
              <a:gd name="connsiteY1" fmla="*/ 220439 h 530679"/>
              <a:gd name="connsiteX2" fmla="*/ 146091 w 146091"/>
              <a:gd name="connsiteY2" fmla="*/ 0 h 530679"/>
              <a:gd name="connsiteX0" fmla="*/ 75489 w 143685"/>
              <a:gd name="connsiteY0" fmla="*/ 470168 h 470168"/>
              <a:gd name="connsiteX1" fmla="*/ 4894 w 143685"/>
              <a:gd name="connsiteY1" fmla="*/ 220439 h 470168"/>
              <a:gd name="connsiteX2" fmla="*/ 143685 w 143685"/>
              <a:gd name="connsiteY2" fmla="*/ 0 h 470168"/>
              <a:gd name="connsiteX0" fmla="*/ 77522 w 145718"/>
              <a:gd name="connsiteY0" fmla="*/ 470168 h 470168"/>
              <a:gd name="connsiteX1" fmla="*/ 6927 w 145718"/>
              <a:gd name="connsiteY1" fmla="*/ 220439 h 470168"/>
              <a:gd name="connsiteX2" fmla="*/ 145718 w 145718"/>
              <a:gd name="connsiteY2" fmla="*/ 0 h 470168"/>
              <a:gd name="connsiteX0" fmla="*/ 100933 w 169129"/>
              <a:gd name="connsiteY0" fmla="*/ 470168 h 470168"/>
              <a:gd name="connsiteX1" fmla="*/ 3444 w 169129"/>
              <a:gd name="connsiteY1" fmla="*/ 243972 h 470168"/>
              <a:gd name="connsiteX2" fmla="*/ 169129 w 169129"/>
              <a:gd name="connsiteY2" fmla="*/ 0 h 470168"/>
              <a:gd name="connsiteX0" fmla="*/ 101452 w 169648"/>
              <a:gd name="connsiteY0" fmla="*/ 470168 h 470168"/>
              <a:gd name="connsiteX1" fmla="*/ 3963 w 169648"/>
              <a:gd name="connsiteY1" fmla="*/ 243972 h 470168"/>
              <a:gd name="connsiteX2" fmla="*/ 169648 w 169648"/>
              <a:gd name="connsiteY2" fmla="*/ 0 h 47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648" h="470168">
                <a:moveTo>
                  <a:pt x="101452" y="470168"/>
                </a:moveTo>
                <a:cubicBezTo>
                  <a:pt x="9171" y="399380"/>
                  <a:pt x="-9644" y="332418"/>
                  <a:pt x="3963" y="243972"/>
                </a:cubicBezTo>
                <a:cubicBezTo>
                  <a:pt x="17570" y="155525"/>
                  <a:pt x="127466" y="45584"/>
                  <a:pt x="169648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Freeform: Shape 200">
            <a:extLst>
              <a:ext uri="{FF2B5EF4-FFF2-40B4-BE49-F238E27FC236}">
                <a16:creationId xmlns:a16="http://schemas.microsoft.com/office/drawing/2014/main" id="{75294CE5-BF1F-C12F-758B-12D46350E865}"/>
              </a:ext>
            </a:extLst>
          </p:cNvPr>
          <p:cNvSpPr/>
          <p:nvPr/>
        </p:nvSpPr>
        <p:spPr>
          <a:xfrm rot="16200000">
            <a:off x="8968525" y="2911599"/>
            <a:ext cx="118232" cy="298718"/>
          </a:xfrm>
          <a:custGeom>
            <a:avLst/>
            <a:gdLst>
              <a:gd name="connsiteX0" fmla="*/ 21665 w 103308"/>
              <a:gd name="connsiteY0" fmla="*/ 530679 h 530679"/>
              <a:gd name="connsiteX1" fmla="*/ 5337 w 103308"/>
              <a:gd name="connsiteY1" fmla="*/ 179615 h 530679"/>
              <a:gd name="connsiteX2" fmla="*/ 103308 w 103308"/>
              <a:gd name="connsiteY2" fmla="*/ 0 h 530679"/>
              <a:gd name="connsiteX0" fmla="*/ 59267 w 140910"/>
              <a:gd name="connsiteY0" fmla="*/ 530679 h 530679"/>
              <a:gd name="connsiteX1" fmla="*/ 2119 w 140910"/>
              <a:gd name="connsiteY1" fmla="*/ 220439 h 530679"/>
              <a:gd name="connsiteX2" fmla="*/ 140910 w 140910"/>
              <a:gd name="connsiteY2" fmla="*/ 0 h 530679"/>
              <a:gd name="connsiteX0" fmla="*/ 64448 w 146091"/>
              <a:gd name="connsiteY0" fmla="*/ 530679 h 530679"/>
              <a:gd name="connsiteX1" fmla="*/ 7300 w 146091"/>
              <a:gd name="connsiteY1" fmla="*/ 220439 h 530679"/>
              <a:gd name="connsiteX2" fmla="*/ 146091 w 146091"/>
              <a:gd name="connsiteY2" fmla="*/ 0 h 530679"/>
              <a:gd name="connsiteX0" fmla="*/ 75489 w 143685"/>
              <a:gd name="connsiteY0" fmla="*/ 470168 h 470168"/>
              <a:gd name="connsiteX1" fmla="*/ 4894 w 143685"/>
              <a:gd name="connsiteY1" fmla="*/ 220439 h 470168"/>
              <a:gd name="connsiteX2" fmla="*/ 143685 w 143685"/>
              <a:gd name="connsiteY2" fmla="*/ 0 h 470168"/>
              <a:gd name="connsiteX0" fmla="*/ 77522 w 145718"/>
              <a:gd name="connsiteY0" fmla="*/ 470168 h 470168"/>
              <a:gd name="connsiteX1" fmla="*/ 6927 w 145718"/>
              <a:gd name="connsiteY1" fmla="*/ 220439 h 470168"/>
              <a:gd name="connsiteX2" fmla="*/ 145718 w 145718"/>
              <a:gd name="connsiteY2" fmla="*/ 0 h 470168"/>
              <a:gd name="connsiteX0" fmla="*/ 100933 w 169129"/>
              <a:gd name="connsiteY0" fmla="*/ 470168 h 470168"/>
              <a:gd name="connsiteX1" fmla="*/ 3444 w 169129"/>
              <a:gd name="connsiteY1" fmla="*/ 243972 h 470168"/>
              <a:gd name="connsiteX2" fmla="*/ 169129 w 169129"/>
              <a:gd name="connsiteY2" fmla="*/ 0 h 470168"/>
              <a:gd name="connsiteX0" fmla="*/ 101452 w 169648"/>
              <a:gd name="connsiteY0" fmla="*/ 470168 h 470168"/>
              <a:gd name="connsiteX1" fmla="*/ 3963 w 169648"/>
              <a:gd name="connsiteY1" fmla="*/ 243972 h 470168"/>
              <a:gd name="connsiteX2" fmla="*/ 169648 w 169648"/>
              <a:gd name="connsiteY2" fmla="*/ 0 h 470168"/>
              <a:gd name="connsiteX0" fmla="*/ 101452 w 102413"/>
              <a:gd name="connsiteY0" fmla="*/ 298718 h 298718"/>
              <a:gd name="connsiteX1" fmla="*/ 3963 w 102413"/>
              <a:gd name="connsiteY1" fmla="*/ 72522 h 298718"/>
              <a:gd name="connsiteX2" fmla="*/ 102413 w 102413"/>
              <a:gd name="connsiteY2" fmla="*/ 0 h 298718"/>
              <a:gd name="connsiteX0" fmla="*/ 117100 w 118061"/>
              <a:gd name="connsiteY0" fmla="*/ 298718 h 298718"/>
              <a:gd name="connsiteX1" fmla="*/ 2801 w 118061"/>
              <a:gd name="connsiteY1" fmla="*/ 173378 h 298718"/>
              <a:gd name="connsiteX2" fmla="*/ 118061 w 118061"/>
              <a:gd name="connsiteY2" fmla="*/ 0 h 298718"/>
              <a:gd name="connsiteX0" fmla="*/ 117271 w 118232"/>
              <a:gd name="connsiteY0" fmla="*/ 298718 h 298718"/>
              <a:gd name="connsiteX1" fmla="*/ 2972 w 118232"/>
              <a:gd name="connsiteY1" fmla="*/ 173378 h 298718"/>
              <a:gd name="connsiteX2" fmla="*/ 118232 w 118232"/>
              <a:gd name="connsiteY2" fmla="*/ 0 h 29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232" h="298718">
                <a:moveTo>
                  <a:pt x="117271" y="298718"/>
                </a:moveTo>
                <a:cubicBezTo>
                  <a:pt x="21628" y="285083"/>
                  <a:pt x="-10635" y="261824"/>
                  <a:pt x="2972" y="173378"/>
                </a:cubicBezTo>
                <a:cubicBezTo>
                  <a:pt x="16579" y="84931"/>
                  <a:pt x="76050" y="45584"/>
                  <a:pt x="118232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id="{6F104DA5-1F62-23A0-1150-D520D15E8A3A}"/>
              </a:ext>
            </a:extLst>
          </p:cNvPr>
          <p:cNvSpPr/>
          <p:nvPr/>
        </p:nvSpPr>
        <p:spPr>
          <a:xfrm rot="5400000" flipH="1">
            <a:off x="7938750" y="2874802"/>
            <a:ext cx="118232" cy="298718"/>
          </a:xfrm>
          <a:custGeom>
            <a:avLst/>
            <a:gdLst>
              <a:gd name="connsiteX0" fmla="*/ 21665 w 103308"/>
              <a:gd name="connsiteY0" fmla="*/ 530679 h 530679"/>
              <a:gd name="connsiteX1" fmla="*/ 5337 w 103308"/>
              <a:gd name="connsiteY1" fmla="*/ 179615 h 530679"/>
              <a:gd name="connsiteX2" fmla="*/ 103308 w 103308"/>
              <a:gd name="connsiteY2" fmla="*/ 0 h 530679"/>
              <a:gd name="connsiteX0" fmla="*/ 59267 w 140910"/>
              <a:gd name="connsiteY0" fmla="*/ 530679 h 530679"/>
              <a:gd name="connsiteX1" fmla="*/ 2119 w 140910"/>
              <a:gd name="connsiteY1" fmla="*/ 220439 h 530679"/>
              <a:gd name="connsiteX2" fmla="*/ 140910 w 140910"/>
              <a:gd name="connsiteY2" fmla="*/ 0 h 530679"/>
              <a:gd name="connsiteX0" fmla="*/ 64448 w 146091"/>
              <a:gd name="connsiteY0" fmla="*/ 530679 h 530679"/>
              <a:gd name="connsiteX1" fmla="*/ 7300 w 146091"/>
              <a:gd name="connsiteY1" fmla="*/ 220439 h 530679"/>
              <a:gd name="connsiteX2" fmla="*/ 146091 w 146091"/>
              <a:gd name="connsiteY2" fmla="*/ 0 h 530679"/>
              <a:gd name="connsiteX0" fmla="*/ 75489 w 143685"/>
              <a:gd name="connsiteY0" fmla="*/ 470168 h 470168"/>
              <a:gd name="connsiteX1" fmla="*/ 4894 w 143685"/>
              <a:gd name="connsiteY1" fmla="*/ 220439 h 470168"/>
              <a:gd name="connsiteX2" fmla="*/ 143685 w 143685"/>
              <a:gd name="connsiteY2" fmla="*/ 0 h 470168"/>
              <a:gd name="connsiteX0" fmla="*/ 77522 w 145718"/>
              <a:gd name="connsiteY0" fmla="*/ 470168 h 470168"/>
              <a:gd name="connsiteX1" fmla="*/ 6927 w 145718"/>
              <a:gd name="connsiteY1" fmla="*/ 220439 h 470168"/>
              <a:gd name="connsiteX2" fmla="*/ 145718 w 145718"/>
              <a:gd name="connsiteY2" fmla="*/ 0 h 470168"/>
              <a:gd name="connsiteX0" fmla="*/ 100933 w 169129"/>
              <a:gd name="connsiteY0" fmla="*/ 470168 h 470168"/>
              <a:gd name="connsiteX1" fmla="*/ 3444 w 169129"/>
              <a:gd name="connsiteY1" fmla="*/ 243972 h 470168"/>
              <a:gd name="connsiteX2" fmla="*/ 169129 w 169129"/>
              <a:gd name="connsiteY2" fmla="*/ 0 h 470168"/>
              <a:gd name="connsiteX0" fmla="*/ 101452 w 169648"/>
              <a:gd name="connsiteY0" fmla="*/ 470168 h 470168"/>
              <a:gd name="connsiteX1" fmla="*/ 3963 w 169648"/>
              <a:gd name="connsiteY1" fmla="*/ 243972 h 470168"/>
              <a:gd name="connsiteX2" fmla="*/ 169648 w 169648"/>
              <a:gd name="connsiteY2" fmla="*/ 0 h 470168"/>
              <a:gd name="connsiteX0" fmla="*/ 101452 w 102413"/>
              <a:gd name="connsiteY0" fmla="*/ 298718 h 298718"/>
              <a:gd name="connsiteX1" fmla="*/ 3963 w 102413"/>
              <a:gd name="connsiteY1" fmla="*/ 72522 h 298718"/>
              <a:gd name="connsiteX2" fmla="*/ 102413 w 102413"/>
              <a:gd name="connsiteY2" fmla="*/ 0 h 298718"/>
              <a:gd name="connsiteX0" fmla="*/ 117100 w 118061"/>
              <a:gd name="connsiteY0" fmla="*/ 298718 h 298718"/>
              <a:gd name="connsiteX1" fmla="*/ 2801 w 118061"/>
              <a:gd name="connsiteY1" fmla="*/ 173378 h 298718"/>
              <a:gd name="connsiteX2" fmla="*/ 118061 w 118061"/>
              <a:gd name="connsiteY2" fmla="*/ 0 h 298718"/>
              <a:gd name="connsiteX0" fmla="*/ 117271 w 118232"/>
              <a:gd name="connsiteY0" fmla="*/ 298718 h 298718"/>
              <a:gd name="connsiteX1" fmla="*/ 2972 w 118232"/>
              <a:gd name="connsiteY1" fmla="*/ 173378 h 298718"/>
              <a:gd name="connsiteX2" fmla="*/ 118232 w 118232"/>
              <a:gd name="connsiteY2" fmla="*/ 0 h 29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232" h="298718">
                <a:moveTo>
                  <a:pt x="117271" y="298718"/>
                </a:moveTo>
                <a:cubicBezTo>
                  <a:pt x="21628" y="285083"/>
                  <a:pt x="-10635" y="261824"/>
                  <a:pt x="2972" y="173378"/>
                </a:cubicBezTo>
                <a:cubicBezTo>
                  <a:pt x="16579" y="84931"/>
                  <a:pt x="76050" y="45584"/>
                  <a:pt x="118232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E00ABBFD-2461-691D-8778-B9345689645A}"/>
              </a:ext>
            </a:extLst>
          </p:cNvPr>
          <p:cNvCxnSpPr/>
          <p:nvPr/>
        </p:nvCxnSpPr>
        <p:spPr>
          <a:xfrm flipV="1">
            <a:off x="8833814" y="2556628"/>
            <a:ext cx="0" cy="381488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711FE3FA-7E79-2671-CF73-31F226D88B28}"/>
              </a:ext>
            </a:extLst>
          </p:cNvPr>
          <p:cNvCxnSpPr/>
          <p:nvPr/>
        </p:nvCxnSpPr>
        <p:spPr>
          <a:xfrm flipV="1">
            <a:off x="8253677" y="2571681"/>
            <a:ext cx="0" cy="381488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DC9A2706-4CDC-0445-3669-41FAA24865E0}"/>
              </a:ext>
            </a:extLst>
          </p:cNvPr>
          <p:cNvSpPr txBox="1"/>
          <p:nvPr/>
        </p:nvSpPr>
        <p:spPr>
          <a:xfrm>
            <a:off x="463576" y="4482890"/>
            <a:ext cx="559002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absence of venting, ullage gas rapidly stratifies and becomes (on average) much warmer than liquid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0B4FED5F-403F-AB82-AB16-A00B58BA232C}"/>
              </a:ext>
            </a:extLst>
          </p:cNvPr>
          <p:cNvSpPr txBox="1"/>
          <p:nvPr/>
        </p:nvSpPr>
        <p:spPr>
          <a:xfrm>
            <a:off x="6468601" y="4482891"/>
            <a:ext cx="484481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Ullage gas temperature tends to track liquid temperature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93D94578-9071-4A2D-EA69-19D56EF3DBFB}"/>
              </a:ext>
            </a:extLst>
          </p:cNvPr>
          <p:cNvSpPr txBox="1"/>
          <p:nvPr/>
        </p:nvSpPr>
        <p:spPr>
          <a:xfrm rot="16200000">
            <a:off x="3752466" y="2060220"/>
            <a:ext cx="1225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Liquid temp</a:t>
            </a:r>
          </a:p>
        </p:txBody>
      </p: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54A06287-AD9F-3448-C6CD-D7948611A616}"/>
              </a:ext>
            </a:extLst>
          </p:cNvPr>
          <p:cNvCxnSpPr/>
          <p:nvPr/>
        </p:nvCxnSpPr>
        <p:spPr>
          <a:xfrm>
            <a:off x="4366956" y="2798459"/>
            <a:ext cx="0" cy="367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Box 214">
            <a:extLst>
              <a:ext uri="{FF2B5EF4-FFF2-40B4-BE49-F238E27FC236}">
                <a16:creationId xmlns:a16="http://schemas.microsoft.com/office/drawing/2014/main" id="{929D426E-7258-A9AC-67EB-7D49527698E9}"/>
              </a:ext>
            </a:extLst>
          </p:cNvPr>
          <p:cNvSpPr txBox="1"/>
          <p:nvPr/>
        </p:nvSpPr>
        <p:spPr>
          <a:xfrm rot="16200000">
            <a:off x="9991484" y="2104606"/>
            <a:ext cx="1225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Liquid temp</a:t>
            </a:r>
          </a:p>
        </p:txBody>
      </p: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5B214201-1822-66BE-DA9E-EC98FA4451AA}"/>
              </a:ext>
            </a:extLst>
          </p:cNvPr>
          <p:cNvCxnSpPr/>
          <p:nvPr/>
        </p:nvCxnSpPr>
        <p:spPr>
          <a:xfrm>
            <a:off x="10606304" y="2816815"/>
            <a:ext cx="0" cy="3672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>
            <a:extLst>
              <a:ext uri="{FF2B5EF4-FFF2-40B4-BE49-F238E27FC236}">
                <a16:creationId xmlns:a16="http://schemas.microsoft.com/office/drawing/2014/main" id="{F6F266D3-6393-7DA5-F10F-F61FD41FBBDE}"/>
              </a:ext>
            </a:extLst>
          </p:cNvPr>
          <p:cNvSpPr txBox="1"/>
          <p:nvPr/>
        </p:nvSpPr>
        <p:spPr>
          <a:xfrm>
            <a:off x="4473685" y="1355104"/>
            <a:ext cx="158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Vertical temp distribution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626F75DA-C948-1364-C122-C2F8639FCE46}"/>
              </a:ext>
            </a:extLst>
          </p:cNvPr>
          <p:cNvSpPr txBox="1"/>
          <p:nvPr/>
        </p:nvSpPr>
        <p:spPr>
          <a:xfrm>
            <a:off x="9767367" y="1220734"/>
            <a:ext cx="158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Vertical temp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TextBox 9">
                <a:extLst>
                  <a:ext uri="{FF2B5EF4-FFF2-40B4-BE49-F238E27FC236}">
                    <a16:creationId xmlns:a16="http://schemas.microsoft.com/office/drawing/2014/main" id="{23D9F181-E990-846B-B3E5-DADE4C6066A7}"/>
                  </a:ext>
                </a:extLst>
              </p:cNvPr>
              <p:cNvSpPr txBox="1"/>
              <p:nvPr/>
            </p:nvSpPr>
            <p:spPr>
              <a:xfrm>
                <a:off x="2919334" y="2185625"/>
                <a:ext cx="318036" cy="21544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9" name="TextBox 9">
                <a:extLst>
                  <a:ext uri="{FF2B5EF4-FFF2-40B4-BE49-F238E27FC236}">
                    <a16:creationId xmlns:a16="http://schemas.microsoft.com/office/drawing/2014/main" id="{23D9F181-E990-846B-B3E5-DADE4C60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334" y="2185625"/>
                <a:ext cx="318036" cy="215444"/>
              </a:xfrm>
              <a:prstGeom prst="rect">
                <a:avLst/>
              </a:prstGeom>
              <a:blipFill>
                <a:blip r:embed="rId9"/>
                <a:stretch>
                  <a:fillRect l="-13462" r="-1923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TextBox 9">
                <a:extLst>
                  <a:ext uri="{FF2B5EF4-FFF2-40B4-BE49-F238E27FC236}">
                    <a16:creationId xmlns:a16="http://schemas.microsoft.com/office/drawing/2014/main" id="{F0481D0B-BA80-3614-A364-2A9A37B52DFA}"/>
                  </a:ext>
                </a:extLst>
              </p:cNvPr>
              <p:cNvSpPr txBox="1"/>
              <p:nvPr/>
            </p:nvSpPr>
            <p:spPr>
              <a:xfrm>
                <a:off x="8560359" y="2326720"/>
                <a:ext cx="318036" cy="21544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0" name="TextBox 9">
                <a:extLst>
                  <a:ext uri="{FF2B5EF4-FFF2-40B4-BE49-F238E27FC236}">
                    <a16:creationId xmlns:a16="http://schemas.microsoft.com/office/drawing/2014/main" id="{F0481D0B-BA80-3614-A364-2A9A37B52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359" y="2326720"/>
                <a:ext cx="318036" cy="215444"/>
              </a:xfrm>
              <a:prstGeom prst="rect">
                <a:avLst/>
              </a:prstGeom>
              <a:blipFill>
                <a:blip r:embed="rId10"/>
                <a:stretch>
                  <a:fillRect l="-13462" r="-384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TextBox 9">
                <a:extLst>
                  <a:ext uri="{FF2B5EF4-FFF2-40B4-BE49-F238E27FC236}">
                    <a16:creationId xmlns:a16="http://schemas.microsoft.com/office/drawing/2014/main" id="{E5038E0A-C267-8220-C6D8-E8D69BE72054}"/>
                  </a:ext>
                </a:extLst>
              </p:cNvPr>
              <p:cNvSpPr txBox="1"/>
              <p:nvPr/>
            </p:nvSpPr>
            <p:spPr>
              <a:xfrm>
                <a:off x="618921" y="5184893"/>
                <a:ext cx="3370555" cy="30777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𝑢𝑙𝑙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,⟹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small</m:t>
                    </m:r>
                  </m:oMath>
                </a14:m>
                <a:r>
                  <a:rPr lang="en-US" sz="2000" dirty="0"/>
                  <a:t>er values</a:t>
                </a:r>
              </a:p>
            </p:txBody>
          </p:sp>
        </mc:Choice>
        <mc:Fallback xmlns="">
          <p:sp>
            <p:nvSpPr>
              <p:cNvPr id="222" name="TextBox 9">
                <a:extLst>
                  <a:ext uri="{FF2B5EF4-FFF2-40B4-BE49-F238E27FC236}">
                    <a16:creationId xmlns:a16="http://schemas.microsoft.com/office/drawing/2014/main" id="{E5038E0A-C267-8220-C6D8-E8D69BE72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21" y="5184893"/>
                <a:ext cx="3370555" cy="307777"/>
              </a:xfrm>
              <a:prstGeom prst="rect">
                <a:avLst/>
              </a:prstGeom>
              <a:blipFill>
                <a:blip r:embed="rId11"/>
                <a:stretch>
                  <a:fillRect l="-2717" t="-26000" r="-2536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3" name="TextBox 9">
                <a:extLst>
                  <a:ext uri="{FF2B5EF4-FFF2-40B4-BE49-F238E27FC236}">
                    <a16:creationId xmlns:a16="http://schemas.microsoft.com/office/drawing/2014/main" id="{00000000-0008-0000-0400-000025000000}"/>
                  </a:ext>
                </a:extLst>
              </p:cNvPr>
              <p:cNvSpPr txBox="1"/>
              <p:nvPr/>
            </p:nvSpPr>
            <p:spPr>
              <a:xfrm>
                <a:off x="2548989" y="6196075"/>
                <a:ext cx="2293889" cy="24311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𝑙𝑖𝑞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14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𝑢𝑙𝑙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23" name="TextBox 9">
                <a:extLst>
                  <a:ext uri="{FF2B5EF4-FFF2-40B4-BE49-F238E27FC236}">
                    <a16:creationId xmlns:a16="http://schemas.microsoft.com/office/drawing/2014/main" id="{00000000-0008-0000-0400-000025000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989" y="6196075"/>
                <a:ext cx="2293889" cy="243118"/>
              </a:xfrm>
              <a:prstGeom prst="rect">
                <a:avLst/>
              </a:prstGeom>
              <a:blipFill>
                <a:blip r:embed="rId12"/>
                <a:stretch>
                  <a:fillRect t="-25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4" name="TextBox 9">
                <a:extLst>
                  <a:ext uri="{FF2B5EF4-FFF2-40B4-BE49-F238E27FC236}">
                    <a16:creationId xmlns:a16="http://schemas.microsoft.com/office/drawing/2014/main" id="{00000000-0008-0000-0400-000026000000}"/>
                  </a:ext>
                </a:extLst>
              </p:cNvPr>
              <p:cNvSpPr txBox="1"/>
              <p:nvPr/>
            </p:nvSpPr>
            <p:spPr>
              <a:xfrm>
                <a:off x="5297872" y="5639791"/>
                <a:ext cx="3124010" cy="32571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𝑙𝑖𝑞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14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𝑣𝑎𝑝</m:t>
                              </m:r>
                            </m:sub>
                          </m:sSub>
                          <m:r>
                            <a:rPr lang="en-US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𝑠𝑎𝑡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𝑙𝑖𝑞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24" name="TextBox 9">
                <a:extLst>
                  <a:ext uri="{FF2B5EF4-FFF2-40B4-BE49-F238E27FC236}">
                    <a16:creationId xmlns:a16="http://schemas.microsoft.com/office/drawing/2014/main" id="{00000000-0008-0000-0400-000026000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872" y="5639791"/>
                <a:ext cx="3124010" cy="325719"/>
              </a:xfrm>
              <a:prstGeom prst="rect">
                <a:avLst/>
              </a:prstGeom>
              <a:blipFill>
                <a:blip r:embed="rId1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5" name="TextBox 9">
                <a:extLst>
                  <a:ext uri="{FF2B5EF4-FFF2-40B4-BE49-F238E27FC236}">
                    <a16:creationId xmlns:a16="http://schemas.microsoft.com/office/drawing/2014/main" id="{00000000-0008-0000-0400-000027000000}"/>
                  </a:ext>
                </a:extLst>
              </p:cNvPr>
              <p:cNvSpPr txBox="1"/>
              <p:nvPr/>
            </p:nvSpPr>
            <p:spPr>
              <a:xfrm>
                <a:off x="5293839" y="6006017"/>
                <a:ext cx="2211940" cy="56372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sz="14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4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𝑔𝑎𝑠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4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𝑢𝑙𝑙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25" name="TextBox 9">
                <a:extLst>
                  <a:ext uri="{FF2B5EF4-FFF2-40B4-BE49-F238E27FC236}">
                    <a16:creationId xmlns:a16="http://schemas.microsoft.com/office/drawing/2014/main" id="{00000000-0008-0000-0400-000027000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839" y="6006017"/>
                <a:ext cx="2211940" cy="56372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TextBox 9">
                <a:extLst>
                  <a:ext uri="{FF2B5EF4-FFF2-40B4-BE49-F238E27FC236}">
                    <a16:creationId xmlns:a16="http://schemas.microsoft.com/office/drawing/2014/main" id="{C86700D5-7314-BCD8-5D79-199867D24BB8}"/>
                  </a:ext>
                </a:extLst>
              </p:cNvPr>
              <p:cNvSpPr txBox="1"/>
              <p:nvPr/>
            </p:nvSpPr>
            <p:spPr>
              <a:xfrm>
                <a:off x="6470406" y="5149313"/>
                <a:ext cx="3484519" cy="30777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,⟹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larger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values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6" name="TextBox 9">
                <a:extLst>
                  <a:ext uri="{FF2B5EF4-FFF2-40B4-BE49-F238E27FC236}">
                    <a16:creationId xmlns:a16="http://schemas.microsoft.com/office/drawing/2014/main" id="{C86700D5-7314-BCD8-5D79-199867D24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406" y="5149313"/>
                <a:ext cx="3484519" cy="307777"/>
              </a:xfrm>
              <a:prstGeom prst="rect">
                <a:avLst/>
              </a:prstGeom>
              <a:blipFill>
                <a:blip r:embed="rId15"/>
                <a:stretch>
                  <a:fillRect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7" name="Freeform: Shape 226">
            <a:extLst>
              <a:ext uri="{FF2B5EF4-FFF2-40B4-BE49-F238E27FC236}">
                <a16:creationId xmlns:a16="http://schemas.microsoft.com/office/drawing/2014/main" id="{B62D2C69-2463-BDBA-563D-8AC4D64B488B}"/>
              </a:ext>
            </a:extLst>
          </p:cNvPr>
          <p:cNvSpPr/>
          <p:nvPr/>
        </p:nvSpPr>
        <p:spPr>
          <a:xfrm rot="16200000">
            <a:off x="2653840" y="3186770"/>
            <a:ext cx="607881" cy="162162"/>
          </a:xfrm>
          <a:custGeom>
            <a:avLst/>
            <a:gdLst>
              <a:gd name="connsiteX0" fmla="*/ 0 w 507556"/>
              <a:gd name="connsiteY0" fmla="*/ 108764 h 162221"/>
              <a:gd name="connsiteX1" fmla="*/ 119895 w 507556"/>
              <a:gd name="connsiteY1" fmla="*/ 859 h 162221"/>
              <a:gd name="connsiteX2" fmla="*/ 263769 w 507556"/>
              <a:gd name="connsiteY2" fmla="*/ 160719 h 162221"/>
              <a:gd name="connsiteX3" fmla="*/ 375671 w 507556"/>
              <a:gd name="connsiteY3" fmla="*/ 80789 h 162221"/>
              <a:gd name="connsiteX4" fmla="*/ 507556 w 507556"/>
              <a:gd name="connsiteY4" fmla="*/ 76792 h 162221"/>
              <a:gd name="connsiteX0" fmla="*/ 0 w 579217"/>
              <a:gd name="connsiteY0" fmla="*/ 106024 h 162347"/>
              <a:gd name="connsiteX1" fmla="*/ 191556 w 579217"/>
              <a:gd name="connsiteY1" fmla="*/ 985 h 162347"/>
              <a:gd name="connsiteX2" fmla="*/ 335430 w 579217"/>
              <a:gd name="connsiteY2" fmla="*/ 160845 h 162347"/>
              <a:gd name="connsiteX3" fmla="*/ 447332 w 579217"/>
              <a:gd name="connsiteY3" fmla="*/ 80915 h 162347"/>
              <a:gd name="connsiteX4" fmla="*/ 579217 w 579217"/>
              <a:gd name="connsiteY4" fmla="*/ 76918 h 162347"/>
              <a:gd name="connsiteX0" fmla="*/ 0 w 579217"/>
              <a:gd name="connsiteY0" fmla="*/ 105726 h 162049"/>
              <a:gd name="connsiteX1" fmla="*/ 191556 w 579217"/>
              <a:gd name="connsiteY1" fmla="*/ 687 h 162049"/>
              <a:gd name="connsiteX2" fmla="*/ 335430 w 579217"/>
              <a:gd name="connsiteY2" fmla="*/ 160547 h 162049"/>
              <a:gd name="connsiteX3" fmla="*/ 447332 w 579217"/>
              <a:gd name="connsiteY3" fmla="*/ 80617 h 162049"/>
              <a:gd name="connsiteX4" fmla="*/ 579217 w 579217"/>
              <a:gd name="connsiteY4" fmla="*/ 76620 h 162049"/>
              <a:gd name="connsiteX0" fmla="*/ 0 w 579217"/>
              <a:gd name="connsiteY0" fmla="*/ 105540 h 161863"/>
              <a:gd name="connsiteX1" fmla="*/ 191556 w 579217"/>
              <a:gd name="connsiteY1" fmla="*/ 501 h 161863"/>
              <a:gd name="connsiteX2" fmla="*/ 335430 w 579217"/>
              <a:gd name="connsiteY2" fmla="*/ 160361 h 161863"/>
              <a:gd name="connsiteX3" fmla="*/ 447332 w 579217"/>
              <a:gd name="connsiteY3" fmla="*/ 80431 h 161863"/>
              <a:gd name="connsiteX4" fmla="*/ 579217 w 579217"/>
              <a:gd name="connsiteY4" fmla="*/ 76434 h 161863"/>
              <a:gd name="connsiteX0" fmla="*/ 0 w 607881"/>
              <a:gd name="connsiteY0" fmla="*/ 88799 h 162321"/>
              <a:gd name="connsiteX1" fmla="*/ 220220 w 607881"/>
              <a:gd name="connsiteY1" fmla="*/ 959 h 162321"/>
              <a:gd name="connsiteX2" fmla="*/ 364094 w 607881"/>
              <a:gd name="connsiteY2" fmla="*/ 160819 h 162321"/>
              <a:gd name="connsiteX3" fmla="*/ 475996 w 607881"/>
              <a:gd name="connsiteY3" fmla="*/ 80889 h 162321"/>
              <a:gd name="connsiteX4" fmla="*/ 607881 w 607881"/>
              <a:gd name="connsiteY4" fmla="*/ 76892 h 162321"/>
              <a:gd name="connsiteX0" fmla="*/ 0 w 607881"/>
              <a:gd name="connsiteY0" fmla="*/ 88640 h 162162"/>
              <a:gd name="connsiteX1" fmla="*/ 220220 w 607881"/>
              <a:gd name="connsiteY1" fmla="*/ 800 h 162162"/>
              <a:gd name="connsiteX2" fmla="*/ 364094 w 607881"/>
              <a:gd name="connsiteY2" fmla="*/ 160660 h 162162"/>
              <a:gd name="connsiteX3" fmla="*/ 475996 w 607881"/>
              <a:gd name="connsiteY3" fmla="*/ 80730 h 162162"/>
              <a:gd name="connsiteX4" fmla="*/ 607881 w 607881"/>
              <a:gd name="connsiteY4" fmla="*/ 76733 h 16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881" h="162162">
                <a:moveTo>
                  <a:pt x="0" y="88640"/>
                </a:moveTo>
                <a:cubicBezTo>
                  <a:pt x="224286" y="116351"/>
                  <a:pt x="159538" y="-11203"/>
                  <a:pt x="220220" y="800"/>
                </a:cubicBezTo>
                <a:cubicBezTo>
                  <a:pt x="280902" y="12803"/>
                  <a:pt x="321465" y="147338"/>
                  <a:pt x="364094" y="160660"/>
                </a:cubicBezTo>
                <a:cubicBezTo>
                  <a:pt x="406723" y="173982"/>
                  <a:pt x="435365" y="94718"/>
                  <a:pt x="475996" y="80730"/>
                </a:cubicBezTo>
                <a:cubicBezTo>
                  <a:pt x="516627" y="66742"/>
                  <a:pt x="562254" y="71737"/>
                  <a:pt x="607881" y="76733"/>
                </a:cubicBezTo>
              </a:path>
            </a:pathLst>
          </a:custGeom>
          <a:noFill/>
          <a:ln w="38100">
            <a:headEnd type="triangl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9">
                <a:extLst>
                  <a:ext uri="{FF2B5EF4-FFF2-40B4-BE49-F238E27FC236}">
                    <a16:creationId xmlns:a16="http://schemas.microsoft.com/office/drawing/2014/main" id="{0242C4A9-CA48-3AD0-5412-AD6689FA3DE8}"/>
                  </a:ext>
                </a:extLst>
              </p:cNvPr>
              <p:cNvSpPr txBox="1"/>
              <p:nvPr/>
            </p:nvSpPr>
            <p:spPr>
              <a:xfrm>
                <a:off x="3017788" y="3429517"/>
                <a:ext cx="616131" cy="24519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8" name="TextBox 9">
                <a:extLst>
                  <a:ext uri="{FF2B5EF4-FFF2-40B4-BE49-F238E27FC236}">
                    <a16:creationId xmlns:a16="http://schemas.microsoft.com/office/drawing/2014/main" id="{0242C4A9-CA48-3AD0-5412-AD6689FA3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788" y="3429517"/>
                <a:ext cx="616131" cy="245195"/>
              </a:xfrm>
              <a:prstGeom prst="rect">
                <a:avLst/>
              </a:prstGeom>
              <a:blipFill>
                <a:blip r:embed="rId16"/>
                <a:stretch>
                  <a:fillRect l="-8911" t="-5000" r="-3960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9" name="Freeform: Shape 228">
            <a:extLst>
              <a:ext uri="{FF2B5EF4-FFF2-40B4-BE49-F238E27FC236}">
                <a16:creationId xmlns:a16="http://schemas.microsoft.com/office/drawing/2014/main" id="{8A32D918-E6C7-1FE6-DA96-069BEA43041B}"/>
              </a:ext>
            </a:extLst>
          </p:cNvPr>
          <p:cNvSpPr/>
          <p:nvPr/>
        </p:nvSpPr>
        <p:spPr>
          <a:xfrm rot="16200000">
            <a:off x="8218950" y="3222779"/>
            <a:ext cx="607881" cy="162162"/>
          </a:xfrm>
          <a:custGeom>
            <a:avLst/>
            <a:gdLst>
              <a:gd name="connsiteX0" fmla="*/ 0 w 507556"/>
              <a:gd name="connsiteY0" fmla="*/ 108764 h 162221"/>
              <a:gd name="connsiteX1" fmla="*/ 119895 w 507556"/>
              <a:gd name="connsiteY1" fmla="*/ 859 h 162221"/>
              <a:gd name="connsiteX2" fmla="*/ 263769 w 507556"/>
              <a:gd name="connsiteY2" fmla="*/ 160719 h 162221"/>
              <a:gd name="connsiteX3" fmla="*/ 375671 w 507556"/>
              <a:gd name="connsiteY3" fmla="*/ 80789 h 162221"/>
              <a:gd name="connsiteX4" fmla="*/ 507556 w 507556"/>
              <a:gd name="connsiteY4" fmla="*/ 76792 h 162221"/>
              <a:gd name="connsiteX0" fmla="*/ 0 w 579217"/>
              <a:gd name="connsiteY0" fmla="*/ 106024 h 162347"/>
              <a:gd name="connsiteX1" fmla="*/ 191556 w 579217"/>
              <a:gd name="connsiteY1" fmla="*/ 985 h 162347"/>
              <a:gd name="connsiteX2" fmla="*/ 335430 w 579217"/>
              <a:gd name="connsiteY2" fmla="*/ 160845 h 162347"/>
              <a:gd name="connsiteX3" fmla="*/ 447332 w 579217"/>
              <a:gd name="connsiteY3" fmla="*/ 80915 h 162347"/>
              <a:gd name="connsiteX4" fmla="*/ 579217 w 579217"/>
              <a:gd name="connsiteY4" fmla="*/ 76918 h 162347"/>
              <a:gd name="connsiteX0" fmla="*/ 0 w 579217"/>
              <a:gd name="connsiteY0" fmla="*/ 105726 h 162049"/>
              <a:gd name="connsiteX1" fmla="*/ 191556 w 579217"/>
              <a:gd name="connsiteY1" fmla="*/ 687 h 162049"/>
              <a:gd name="connsiteX2" fmla="*/ 335430 w 579217"/>
              <a:gd name="connsiteY2" fmla="*/ 160547 h 162049"/>
              <a:gd name="connsiteX3" fmla="*/ 447332 w 579217"/>
              <a:gd name="connsiteY3" fmla="*/ 80617 h 162049"/>
              <a:gd name="connsiteX4" fmla="*/ 579217 w 579217"/>
              <a:gd name="connsiteY4" fmla="*/ 76620 h 162049"/>
              <a:gd name="connsiteX0" fmla="*/ 0 w 579217"/>
              <a:gd name="connsiteY0" fmla="*/ 105540 h 161863"/>
              <a:gd name="connsiteX1" fmla="*/ 191556 w 579217"/>
              <a:gd name="connsiteY1" fmla="*/ 501 h 161863"/>
              <a:gd name="connsiteX2" fmla="*/ 335430 w 579217"/>
              <a:gd name="connsiteY2" fmla="*/ 160361 h 161863"/>
              <a:gd name="connsiteX3" fmla="*/ 447332 w 579217"/>
              <a:gd name="connsiteY3" fmla="*/ 80431 h 161863"/>
              <a:gd name="connsiteX4" fmla="*/ 579217 w 579217"/>
              <a:gd name="connsiteY4" fmla="*/ 76434 h 161863"/>
              <a:gd name="connsiteX0" fmla="*/ 0 w 607881"/>
              <a:gd name="connsiteY0" fmla="*/ 88799 h 162321"/>
              <a:gd name="connsiteX1" fmla="*/ 220220 w 607881"/>
              <a:gd name="connsiteY1" fmla="*/ 959 h 162321"/>
              <a:gd name="connsiteX2" fmla="*/ 364094 w 607881"/>
              <a:gd name="connsiteY2" fmla="*/ 160819 h 162321"/>
              <a:gd name="connsiteX3" fmla="*/ 475996 w 607881"/>
              <a:gd name="connsiteY3" fmla="*/ 80889 h 162321"/>
              <a:gd name="connsiteX4" fmla="*/ 607881 w 607881"/>
              <a:gd name="connsiteY4" fmla="*/ 76892 h 162321"/>
              <a:gd name="connsiteX0" fmla="*/ 0 w 607881"/>
              <a:gd name="connsiteY0" fmla="*/ 88640 h 162162"/>
              <a:gd name="connsiteX1" fmla="*/ 220220 w 607881"/>
              <a:gd name="connsiteY1" fmla="*/ 800 h 162162"/>
              <a:gd name="connsiteX2" fmla="*/ 364094 w 607881"/>
              <a:gd name="connsiteY2" fmla="*/ 160660 h 162162"/>
              <a:gd name="connsiteX3" fmla="*/ 475996 w 607881"/>
              <a:gd name="connsiteY3" fmla="*/ 80730 h 162162"/>
              <a:gd name="connsiteX4" fmla="*/ 607881 w 607881"/>
              <a:gd name="connsiteY4" fmla="*/ 76733 h 16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881" h="162162">
                <a:moveTo>
                  <a:pt x="0" y="88640"/>
                </a:moveTo>
                <a:cubicBezTo>
                  <a:pt x="224286" y="116351"/>
                  <a:pt x="159538" y="-11203"/>
                  <a:pt x="220220" y="800"/>
                </a:cubicBezTo>
                <a:cubicBezTo>
                  <a:pt x="280902" y="12803"/>
                  <a:pt x="321465" y="147338"/>
                  <a:pt x="364094" y="160660"/>
                </a:cubicBezTo>
                <a:cubicBezTo>
                  <a:pt x="406723" y="173982"/>
                  <a:pt x="435365" y="94718"/>
                  <a:pt x="475996" y="80730"/>
                </a:cubicBezTo>
                <a:cubicBezTo>
                  <a:pt x="516627" y="66742"/>
                  <a:pt x="562254" y="71737"/>
                  <a:pt x="607881" y="7673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TextBox 9">
                <a:extLst>
                  <a:ext uri="{FF2B5EF4-FFF2-40B4-BE49-F238E27FC236}">
                    <a16:creationId xmlns:a16="http://schemas.microsoft.com/office/drawing/2014/main" id="{478BB6F0-457E-93AB-72B9-2C5C8CA76F48}"/>
                  </a:ext>
                </a:extLst>
              </p:cNvPr>
              <p:cNvSpPr txBox="1"/>
              <p:nvPr/>
            </p:nvSpPr>
            <p:spPr>
              <a:xfrm>
                <a:off x="8582367" y="3460165"/>
                <a:ext cx="616131" cy="24519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0" name="TextBox 9">
                <a:extLst>
                  <a:ext uri="{FF2B5EF4-FFF2-40B4-BE49-F238E27FC236}">
                    <a16:creationId xmlns:a16="http://schemas.microsoft.com/office/drawing/2014/main" id="{478BB6F0-457E-93AB-72B9-2C5C8CA76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367" y="3460165"/>
                <a:ext cx="616131" cy="245195"/>
              </a:xfrm>
              <a:prstGeom prst="rect">
                <a:avLst/>
              </a:prstGeom>
              <a:blipFill>
                <a:blip r:embed="rId17"/>
                <a:stretch>
                  <a:fillRect l="-8911" t="-5000" r="-2970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8550B822-7691-A6DB-07DC-A5485D2876DC}"/>
              </a:ext>
            </a:extLst>
          </p:cNvPr>
          <p:cNvCxnSpPr/>
          <p:nvPr/>
        </p:nvCxnSpPr>
        <p:spPr>
          <a:xfrm flipV="1">
            <a:off x="5029200" y="1845210"/>
            <a:ext cx="0" cy="13292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B3BFC421-6F80-5752-BE32-4EA8E5C004BF}"/>
              </a:ext>
            </a:extLst>
          </p:cNvPr>
          <p:cNvCxnSpPr/>
          <p:nvPr/>
        </p:nvCxnSpPr>
        <p:spPr>
          <a:xfrm flipV="1">
            <a:off x="9898074" y="1790776"/>
            <a:ext cx="0" cy="13292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extBox 233">
            <a:extLst>
              <a:ext uri="{FF2B5EF4-FFF2-40B4-BE49-F238E27FC236}">
                <a16:creationId xmlns:a16="http://schemas.microsoft.com/office/drawing/2014/main" id="{4A377E15-C32A-604B-34EB-8943D3B265FC}"/>
              </a:ext>
            </a:extLst>
          </p:cNvPr>
          <p:cNvSpPr txBox="1"/>
          <p:nvPr/>
        </p:nvSpPr>
        <p:spPr>
          <a:xfrm rot="16200000">
            <a:off x="4548646" y="2327650"/>
            <a:ext cx="1225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Wall temp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C40A0C86-48EA-108E-95CE-BC0E68FB2D63}"/>
              </a:ext>
            </a:extLst>
          </p:cNvPr>
          <p:cNvSpPr txBox="1"/>
          <p:nvPr/>
        </p:nvSpPr>
        <p:spPr>
          <a:xfrm rot="16200000">
            <a:off x="9381430" y="2362497"/>
            <a:ext cx="1225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Wall temp</a:t>
            </a:r>
          </a:p>
        </p:txBody>
      </p:sp>
    </p:spTree>
    <p:extLst>
      <p:ext uri="{BB962C8B-B14F-4D97-AF65-F5344CB8AC3E}">
        <p14:creationId xmlns:p14="http://schemas.microsoft.com/office/powerpoint/2010/main" val="4091995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EB300-1C4C-A961-AFAF-09923F3AD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03683E5-D546-77C6-7345-AD701F92A38E}"/>
              </a:ext>
            </a:extLst>
          </p:cNvPr>
          <p:cNvSpPr txBox="1"/>
          <p:nvPr/>
        </p:nvSpPr>
        <p:spPr>
          <a:xfrm>
            <a:off x="1097376" y="109477"/>
            <a:ext cx="10165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 of boiling model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A1F27112-D80A-9886-C67D-E0D193F8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5D80-8541-4508-80FC-4365D8588B89}" type="slidenum">
              <a:rPr lang="en-US" smtClean="0"/>
              <a:t>16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73A75B-809B-400D-7850-946AB4B2F43F}"/>
              </a:ext>
            </a:extLst>
          </p:cNvPr>
          <p:cNvSpPr txBox="1"/>
          <p:nvPr/>
        </p:nvSpPr>
        <p:spPr>
          <a:xfrm>
            <a:off x="3699539" y="3530512"/>
            <a:ext cx="345462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Exponential cutoff characteristic (penalty function)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B8F08D-8134-ABFF-106B-5E5A30B532AC}"/>
              </a:ext>
            </a:extLst>
          </p:cNvPr>
          <p:cNvSpPr txBox="1"/>
          <p:nvPr/>
        </p:nvSpPr>
        <p:spPr>
          <a:xfrm>
            <a:off x="432707" y="2030647"/>
            <a:ext cx="5884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 boiling mass transfer relationship, liquid to ullage: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6F88EDDE-258E-66BF-9EED-7B8147457B35}"/>
                  </a:ext>
                </a:extLst>
              </p:cNvPr>
              <p:cNvSpPr txBox="1"/>
              <p:nvPr/>
            </p:nvSpPr>
            <p:spPr>
              <a:xfrm>
                <a:off x="1115957" y="2738533"/>
                <a:ext cx="4891275" cy="39510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𝑏𝑜𝑖𝑙𝑖𝑛𝑔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𝑠𝑎𝑡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𝑙𝑖𝑞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𝑢𝑙𝑙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6F88EDDE-258E-66BF-9EED-7B8147457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957" y="2738533"/>
                <a:ext cx="4891275" cy="395108"/>
              </a:xfrm>
              <a:prstGeom prst="rect">
                <a:avLst/>
              </a:prstGeom>
              <a:blipFill>
                <a:blip r:embed="rId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2234E3-686E-361D-E8D8-5648A3A53C36}"/>
                  </a:ext>
                </a:extLst>
              </p:cNvPr>
              <p:cNvSpPr txBox="1"/>
              <p:nvPr/>
            </p:nvSpPr>
            <p:spPr>
              <a:xfrm>
                <a:off x="3699538" y="4176843"/>
                <a:ext cx="3454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is constant with units 1/s (“scaling” constant)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2234E3-686E-361D-E8D8-5648A3A53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538" y="4176843"/>
                <a:ext cx="3454627" cy="584775"/>
              </a:xfrm>
              <a:prstGeom prst="rect">
                <a:avLst/>
              </a:prstGeom>
              <a:blipFill>
                <a:blip r:embed="rId3"/>
                <a:stretch>
                  <a:fillRect l="-1058" t="-3125" r="-158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BEF029-FC0B-F494-6C55-FA5C088FCC1D}"/>
                  </a:ext>
                </a:extLst>
              </p:cNvPr>
              <p:cNvSpPr txBox="1"/>
              <p:nvPr/>
            </p:nvSpPr>
            <p:spPr>
              <a:xfrm>
                <a:off x="3699537" y="4711372"/>
                <a:ext cx="31958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is constant with units 1/bar (“knee sharpness” constant)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BEF029-FC0B-F494-6C55-FA5C088FC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537" y="4711372"/>
                <a:ext cx="3195854" cy="584775"/>
              </a:xfrm>
              <a:prstGeom prst="rect">
                <a:avLst/>
              </a:prstGeom>
              <a:blipFill>
                <a:blip r:embed="rId4"/>
                <a:stretch>
                  <a:fillRect l="-1145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4B8947DA-7A66-C479-EC7C-EA870885C8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1570" y="853680"/>
            <a:ext cx="3583054" cy="25753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C53AEC2-CFF2-6B4C-90EB-3FFAECA322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0587" y="3498493"/>
            <a:ext cx="3712766" cy="266855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45E37E4-0E1A-88FA-5751-199F01B0731F}"/>
              </a:ext>
            </a:extLst>
          </p:cNvPr>
          <p:cNvSpPr txBox="1"/>
          <p:nvPr/>
        </p:nvSpPr>
        <p:spPr>
          <a:xfrm>
            <a:off x="432707" y="967350"/>
            <a:ext cx="6703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 is to capture basic boiling characteristics such that algorithm runs in a stable manner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9C89DE-5289-15CF-31F1-735479004A65}"/>
              </a:ext>
            </a:extLst>
          </p:cNvPr>
          <p:cNvSpPr txBox="1"/>
          <p:nvPr/>
        </p:nvSpPr>
        <p:spPr>
          <a:xfrm>
            <a:off x="605069" y="3530512"/>
            <a:ext cx="295652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Boiling rate is proportional to mass of liquid in tank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C2EE0F4-E8B9-17D0-5B75-8FA87CAC29C2}"/>
              </a:ext>
            </a:extLst>
          </p:cNvPr>
          <p:cNvCxnSpPr/>
          <p:nvPr/>
        </p:nvCxnSpPr>
        <p:spPr>
          <a:xfrm flipH="1" flipV="1">
            <a:off x="4312068" y="3198168"/>
            <a:ext cx="334736" cy="3323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C331A01-F778-4535-8E63-915366525C8A}"/>
              </a:ext>
            </a:extLst>
          </p:cNvPr>
          <p:cNvCxnSpPr>
            <a:cxnSpLocks/>
          </p:cNvCxnSpPr>
          <p:nvPr/>
        </p:nvCxnSpPr>
        <p:spPr>
          <a:xfrm flipV="1">
            <a:off x="3255210" y="3181803"/>
            <a:ext cx="306384" cy="3487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BEF0640-17A8-CEBF-EDCD-7EAF6AC744E6}"/>
              </a:ext>
            </a:extLst>
          </p:cNvPr>
          <p:cNvSpPr txBox="1"/>
          <p:nvPr/>
        </p:nvSpPr>
        <p:spPr>
          <a:xfrm>
            <a:off x="8387139" y="4695982"/>
            <a:ext cx="1114425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Negligible boiling if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&lt; P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ull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44BC228-BA4D-A725-865F-D5977022D9D5}"/>
              </a:ext>
            </a:extLst>
          </p:cNvPr>
          <p:cNvSpPr txBox="1"/>
          <p:nvPr/>
        </p:nvSpPr>
        <p:spPr>
          <a:xfrm>
            <a:off x="10027457" y="4417269"/>
            <a:ext cx="1114425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Rapid increase if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&gt; P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ull</a:t>
            </a: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76F2E35D-C606-B6DF-5225-0FE3D6E14158}"/>
              </a:ext>
            </a:extLst>
          </p:cNvPr>
          <p:cNvSpPr/>
          <p:nvPr/>
        </p:nvSpPr>
        <p:spPr>
          <a:xfrm>
            <a:off x="11786716" y="1188280"/>
            <a:ext cx="281354" cy="28321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93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B2362-6A5E-7E38-74A9-8C984C36C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91BEDAD9-4FF2-DA16-36F0-8BD106880BFB}"/>
              </a:ext>
            </a:extLst>
          </p:cNvPr>
          <p:cNvSpPr/>
          <p:nvPr/>
        </p:nvSpPr>
        <p:spPr>
          <a:xfrm>
            <a:off x="2291015" y="1777424"/>
            <a:ext cx="1812022" cy="89700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AE5E7A1-77A1-D952-9E2A-672380701EC0}"/>
              </a:ext>
            </a:extLst>
          </p:cNvPr>
          <p:cNvSpPr/>
          <p:nvPr/>
        </p:nvSpPr>
        <p:spPr>
          <a:xfrm>
            <a:off x="2291015" y="2225791"/>
            <a:ext cx="1812022" cy="1380056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2A1EF7-79EA-F37F-B240-6DA86D54F9BE}"/>
              </a:ext>
            </a:extLst>
          </p:cNvPr>
          <p:cNvSpPr txBox="1"/>
          <p:nvPr/>
        </p:nvSpPr>
        <p:spPr>
          <a:xfrm>
            <a:off x="1176894" y="145974"/>
            <a:ext cx="10151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about tank disturbances (Mixes and Quenches)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E23796-B786-A67A-B611-B37A3D12ED41}"/>
              </a:ext>
            </a:extLst>
          </p:cNvPr>
          <p:cNvSpPr/>
          <p:nvPr/>
        </p:nvSpPr>
        <p:spPr>
          <a:xfrm>
            <a:off x="2572685" y="3399200"/>
            <a:ext cx="276953" cy="58723"/>
          </a:xfrm>
          <a:custGeom>
            <a:avLst/>
            <a:gdLst>
              <a:gd name="connsiteX0" fmla="*/ 0 w 276953"/>
              <a:gd name="connsiteY0" fmla="*/ 58723 h 58723"/>
              <a:gd name="connsiteX1" fmla="*/ 41945 w 276953"/>
              <a:gd name="connsiteY1" fmla="*/ 33556 h 58723"/>
              <a:gd name="connsiteX2" fmla="*/ 117446 w 276953"/>
              <a:gd name="connsiteY2" fmla="*/ 50334 h 58723"/>
              <a:gd name="connsiteX3" fmla="*/ 167780 w 276953"/>
              <a:gd name="connsiteY3" fmla="*/ 58723 h 58723"/>
              <a:gd name="connsiteX4" fmla="*/ 276837 w 276953"/>
              <a:gd name="connsiteY4" fmla="*/ 0 h 5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53" h="58723">
                <a:moveTo>
                  <a:pt x="0" y="58723"/>
                </a:moveTo>
                <a:cubicBezTo>
                  <a:pt x="13982" y="50334"/>
                  <a:pt x="25681" y="34718"/>
                  <a:pt x="41945" y="33556"/>
                </a:cubicBezTo>
                <a:cubicBezTo>
                  <a:pt x="67660" y="31719"/>
                  <a:pt x="92166" y="45278"/>
                  <a:pt x="117446" y="50334"/>
                </a:cubicBezTo>
                <a:cubicBezTo>
                  <a:pt x="134125" y="53670"/>
                  <a:pt x="151002" y="55927"/>
                  <a:pt x="167780" y="58723"/>
                </a:cubicBezTo>
                <a:cubicBezTo>
                  <a:pt x="284855" y="22700"/>
                  <a:pt x="276837" y="63201"/>
                  <a:pt x="276837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5F601DF-DA4D-CFCB-E856-F45DA5BC9120}"/>
              </a:ext>
            </a:extLst>
          </p:cNvPr>
          <p:cNvSpPr/>
          <p:nvPr/>
        </p:nvSpPr>
        <p:spPr>
          <a:xfrm>
            <a:off x="3106329" y="1747615"/>
            <a:ext cx="167547" cy="213882"/>
          </a:xfrm>
          <a:prstGeom prst="rect">
            <a:avLst/>
          </a:prstGeom>
          <a:solidFill>
            <a:schemeClr val="bg1"/>
          </a:solidFill>
          <a:ln w="31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2B9BAC9-8D68-0026-F83A-E2790C4B57B9}"/>
              </a:ext>
            </a:extLst>
          </p:cNvPr>
          <p:cNvCxnSpPr>
            <a:cxnSpLocks/>
          </p:cNvCxnSpPr>
          <p:nvPr/>
        </p:nvCxnSpPr>
        <p:spPr>
          <a:xfrm flipH="1" flipV="1">
            <a:off x="3093743" y="1525878"/>
            <a:ext cx="0" cy="27890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D4ADD97-D87E-1AD4-9284-61198D7C29BB}"/>
              </a:ext>
            </a:extLst>
          </p:cNvPr>
          <p:cNvCxnSpPr>
            <a:cxnSpLocks/>
          </p:cNvCxnSpPr>
          <p:nvPr/>
        </p:nvCxnSpPr>
        <p:spPr>
          <a:xfrm flipH="1" flipV="1">
            <a:off x="3273876" y="1525878"/>
            <a:ext cx="0" cy="27890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7B945AA-0EBC-0B77-6BF6-8270E1BB1E28}"/>
              </a:ext>
            </a:extLst>
          </p:cNvPr>
          <p:cNvGrpSpPr/>
          <p:nvPr/>
        </p:nvGrpSpPr>
        <p:grpSpPr>
          <a:xfrm rot="20485322">
            <a:off x="2594166" y="1614454"/>
            <a:ext cx="98207" cy="287623"/>
            <a:chOff x="8998020" y="1442985"/>
            <a:chExt cx="98207" cy="287623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48E9B84-4E8A-66FC-F74F-4CA6CEBBD110}"/>
                </a:ext>
              </a:extLst>
            </p:cNvPr>
            <p:cNvSpPr/>
            <p:nvPr/>
          </p:nvSpPr>
          <p:spPr>
            <a:xfrm>
              <a:off x="8998020" y="1516726"/>
              <a:ext cx="98207" cy="213882"/>
            </a:xfrm>
            <a:prstGeom prst="rect">
              <a:avLst/>
            </a:prstGeom>
            <a:solidFill>
              <a:schemeClr val="bg1"/>
            </a:solidFill>
            <a:ln w="31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C7B932-26B6-3F5E-F1D4-34E9414CA8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98020" y="1442985"/>
              <a:ext cx="0" cy="27890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B2047CA-177A-68D9-A303-CFE86B283E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96227" y="1442985"/>
              <a:ext cx="0" cy="27890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Arc 57">
            <a:extLst>
              <a:ext uri="{FF2B5EF4-FFF2-40B4-BE49-F238E27FC236}">
                <a16:creationId xmlns:a16="http://schemas.microsoft.com/office/drawing/2014/main" id="{1DD12D17-4DC9-B63E-FA1C-7B324EBE58E4}"/>
              </a:ext>
            </a:extLst>
          </p:cNvPr>
          <p:cNvSpPr/>
          <p:nvPr/>
        </p:nvSpPr>
        <p:spPr>
          <a:xfrm rot="9705161">
            <a:off x="2478380" y="1788390"/>
            <a:ext cx="411632" cy="183531"/>
          </a:xfrm>
          <a:prstGeom prst="arc">
            <a:avLst>
              <a:gd name="adj1" fmla="val 10941060"/>
              <a:gd name="adj2" fmla="val 21473906"/>
            </a:avLst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9">
                <a:extLst>
                  <a:ext uri="{FF2B5EF4-FFF2-40B4-BE49-F238E27FC236}">
                    <a16:creationId xmlns:a16="http://schemas.microsoft.com/office/drawing/2014/main" id="{0628CF42-24E6-9D96-CFE3-FE836AFA01EB}"/>
                  </a:ext>
                </a:extLst>
              </p:cNvPr>
              <p:cNvSpPr txBox="1"/>
              <p:nvPr/>
            </p:nvSpPr>
            <p:spPr>
              <a:xfrm>
                <a:off x="1161890" y="1817212"/>
                <a:ext cx="457626" cy="21544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3" name="TextBox 9">
                <a:extLst>
                  <a:ext uri="{FF2B5EF4-FFF2-40B4-BE49-F238E27FC236}">
                    <a16:creationId xmlns:a16="http://schemas.microsoft.com/office/drawing/2014/main" id="{0628CF42-24E6-9D96-CFE3-FE836AFA0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890" y="1817212"/>
                <a:ext cx="457626" cy="215444"/>
              </a:xfrm>
              <a:prstGeom prst="rect">
                <a:avLst/>
              </a:prstGeom>
              <a:blipFill>
                <a:blip r:embed="rId2"/>
                <a:stretch>
                  <a:fillRect l="-8000" r="-1333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64F4D78-9D4B-09EF-8AF6-978FAC3A46CC}"/>
              </a:ext>
            </a:extLst>
          </p:cNvPr>
          <p:cNvCxnSpPr>
            <a:cxnSpLocks/>
          </p:cNvCxnSpPr>
          <p:nvPr/>
        </p:nvCxnSpPr>
        <p:spPr>
          <a:xfrm>
            <a:off x="1619516" y="2000018"/>
            <a:ext cx="547530" cy="368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>
            <a:extLst>
              <a:ext uri="{FF2B5EF4-FFF2-40B4-BE49-F238E27FC236}">
                <a16:creationId xmlns:a16="http://schemas.microsoft.com/office/drawing/2014/main" id="{E931855B-C89C-5F72-4937-65D03116F178}"/>
              </a:ext>
            </a:extLst>
          </p:cNvPr>
          <p:cNvSpPr/>
          <p:nvPr/>
        </p:nvSpPr>
        <p:spPr>
          <a:xfrm>
            <a:off x="2209783" y="2369992"/>
            <a:ext cx="120316" cy="1233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07107736-30FC-C25E-B573-59FB9C77322B}"/>
              </a:ext>
            </a:extLst>
          </p:cNvPr>
          <p:cNvSpPr/>
          <p:nvPr/>
        </p:nvSpPr>
        <p:spPr>
          <a:xfrm>
            <a:off x="3295883" y="2544257"/>
            <a:ext cx="120316" cy="1233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lide Number Placeholder 82">
            <a:extLst>
              <a:ext uri="{FF2B5EF4-FFF2-40B4-BE49-F238E27FC236}">
                <a16:creationId xmlns:a16="http://schemas.microsoft.com/office/drawing/2014/main" id="{874CDFE2-0C80-9A38-E329-D8CEE1AC8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5D80-8541-4508-80FC-4365D8588B89}" type="slidenum">
              <a:rPr lang="en-US" smtClean="0"/>
              <a:t>17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C4B9E6-CB5D-59E9-21EC-489D698849FB}"/>
              </a:ext>
            </a:extLst>
          </p:cNvPr>
          <p:cNvSpPr txBox="1"/>
          <p:nvPr/>
        </p:nvSpPr>
        <p:spPr>
          <a:xfrm>
            <a:off x="478866" y="824338"/>
            <a:ext cx="55900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Mixing of liquid with ullage</a:t>
            </a:r>
          </a:p>
          <a:p>
            <a:pPr marL="800100" lvl="1" indent="-342900">
              <a:buFont typeface="Arial" panose="020B0604020202020204" pitchFamily="34" charset="0"/>
              <a:buChar char="-"/>
            </a:pPr>
            <a:r>
              <a:rPr lang="en-US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 sprays or splashes into ullage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4EAC3D1-EC53-7EB2-9087-7864830CFAF8}"/>
              </a:ext>
            </a:extLst>
          </p:cNvPr>
          <p:cNvSpPr txBox="1"/>
          <p:nvPr/>
        </p:nvSpPr>
        <p:spPr>
          <a:xfrm>
            <a:off x="467118" y="3457923"/>
            <a:ext cx="4699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Consequence</a:t>
            </a:r>
          </a:p>
          <a:p>
            <a:pPr marL="742950" lvl="1" indent="-285750">
              <a:buFont typeface="Arial" panose="020B0604020202020204" pitchFamily="34" charset="0"/>
              <a:buChar char="-"/>
            </a:pPr>
            <a:r>
              <a:rPr lang="en-US" sz="16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heat and mass transfer between liquid and ullage</a:t>
            </a:r>
          </a:p>
          <a:p>
            <a:pPr marL="742950" lvl="1" indent="-285750">
              <a:buFont typeface="Arial" panose="020B0604020202020204" pitchFamily="34" charset="0"/>
              <a:buChar char="-"/>
            </a:pPr>
            <a:r>
              <a:rPr lang="en-US" sz="16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Ullage and liquid reach equilibrium in limit</a:t>
            </a: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653F11B4-2CE4-F58B-5470-78B228A2D5B7}"/>
              </a:ext>
            </a:extLst>
          </p:cNvPr>
          <p:cNvSpPr/>
          <p:nvPr/>
        </p:nvSpPr>
        <p:spPr>
          <a:xfrm>
            <a:off x="2816790" y="3221431"/>
            <a:ext cx="276953" cy="58723"/>
          </a:xfrm>
          <a:custGeom>
            <a:avLst/>
            <a:gdLst>
              <a:gd name="connsiteX0" fmla="*/ 0 w 276953"/>
              <a:gd name="connsiteY0" fmla="*/ 58723 h 58723"/>
              <a:gd name="connsiteX1" fmla="*/ 41945 w 276953"/>
              <a:gd name="connsiteY1" fmla="*/ 33556 h 58723"/>
              <a:gd name="connsiteX2" fmla="*/ 117446 w 276953"/>
              <a:gd name="connsiteY2" fmla="*/ 50334 h 58723"/>
              <a:gd name="connsiteX3" fmla="*/ 167780 w 276953"/>
              <a:gd name="connsiteY3" fmla="*/ 58723 h 58723"/>
              <a:gd name="connsiteX4" fmla="*/ 276837 w 276953"/>
              <a:gd name="connsiteY4" fmla="*/ 0 h 5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53" h="58723">
                <a:moveTo>
                  <a:pt x="0" y="58723"/>
                </a:moveTo>
                <a:cubicBezTo>
                  <a:pt x="13982" y="50334"/>
                  <a:pt x="25681" y="34718"/>
                  <a:pt x="41945" y="33556"/>
                </a:cubicBezTo>
                <a:cubicBezTo>
                  <a:pt x="67660" y="31719"/>
                  <a:pt x="92166" y="45278"/>
                  <a:pt x="117446" y="50334"/>
                </a:cubicBezTo>
                <a:cubicBezTo>
                  <a:pt x="134125" y="53670"/>
                  <a:pt x="151002" y="55927"/>
                  <a:pt x="167780" y="58723"/>
                </a:cubicBezTo>
                <a:cubicBezTo>
                  <a:pt x="284855" y="22700"/>
                  <a:pt x="276837" y="63201"/>
                  <a:pt x="276837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907E601F-1E7B-242E-FD44-95FC4F246E36}"/>
              </a:ext>
            </a:extLst>
          </p:cNvPr>
          <p:cNvSpPr/>
          <p:nvPr/>
        </p:nvSpPr>
        <p:spPr>
          <a:xfrm>
            <a:off x="3742711" y="3361528"/>
            <a:ext cx="276953" cy="58723"/>
          </a:xfrm>
          <a:custGeom>
            <a:avLst/>
            <a:gdLst>
              <a:gd name="connsiteX0" fmla="*/ 0 w 276953"/>
              <a:gd name="connsiteY0" fmla="*/ 58723 h 58723"/>
              <a:gd name="connsiteX1" fmla="*/ 41945 w 276953"/>
              <a:gd name="connsiteY1" fmla="*/ 33556 h 58723"/>
              <a:gd name="connsiteX2" fmla="*/ 117446 w 276953"/>
              <a:gd name="connsiteY2" fmla="*/ 50334 h 58723"/>
              <a:gd name="connsiteX3" fmla="*/ 167780 w 276953"/>
              <a:gd name="connsiteY3" fmla="*/ 58723 h 58723"/>
              <a:gd name="connsiteX4" fmla="*/ 276837 w 276953"/>
              <a:gd name="connsiteY4" fmla="*/ 0 h 5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53" h="58723">
                <a:moveTo>
                  <a:pt x="0" y="58723"/>
                </a:moveTo>
                <a:cubicBezTo>
                  <a:pt x="13982" y="50334"/>
                  <a:pt x="25681" y="34718"/>
                  <a:pt x="41945" y="33556"/>
                </a:cubicBezTo>
                <a:cubicBezTo>
                  <a:pt x="67660" y="31719"/>
                  <a:pt x="92166" y="45278"/>
                  <a:pt x="117446" y="50334"/>
                </a:cubicBezTo>
                <a:cubicBezTo>
                  <a:pt x="134125" y="53670"/>
                  <a:pt x="151002" y="55927"/>
                  <a:pt x="167780" y="58723"/>
                </a:cubicBezTo>
                <a:cubicBezTo>
                  <a:pt x="284855" y="22700"/>
                  <a:pt x="276837" y="63201"/>
                  <a:pt x="276837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A498E24-4C8A-B420-6435-907E86F9C5CC}"/>
              </a:ext>
            </a:extLst>
          </p:cNvPr>
          <p:cNvSpPr/>
          <p:nvPr/>
        </p:nvSpPr>
        <p:spPr>
          <a:xfrm>
            <a:off x="2209783" y="3553855"/>
            <a:ext cx="1968122" cy="17385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D4130737-0650-4295-D525-D7AD43E2DAEB}"/>
              </a:ext>
            </a:extLst>
          </p:cNvPr>
          <p:cNvSpPr txBox="1"/>
          <p:nvPr/>
        </p:nvSpPr>
        <p:spPr>
          <a:xfrm>
            <a:off x="5935640" y="770407"/>
            <a:ext cx="55900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Quenching of walls</a:t>
            </a:r>
          </a:p>
          <a:p>
            <a:pPr marL="1257300" lvl="2" indent="-342900">
              <a:buFont typeface="Arial" panose="020B0604020202020204" pitchFamily="34" charset="0"/>
              <a:buChar char="-"/>
            </a:pPr>
            <a:r>
              <a:rPr lang="en-US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 sloshes or wicks up walls</a:t>
            </a:r>
            <a:endParaRPr lang="en-US" sz="2000" dirty="0">
              <a:solidFill>
                <a:srgbClr val="2B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1D680BD6-5254-2763-29DD-867C600706BF}"/>
              </a:ext>
            </a:extLst>
          </p:cNvPr>
          <p:cNvSpPr/>
          <p:nvPr/>
        </p:nvSpPr>
        <p:spPr>
          <a:xfrm>
            <a:off x="7594379" y="1767238"/>
            <a:ext cx="1812022" cy="89700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9F576035-5B76-FEBB-E8AF-25C1712EACDF}"/>
              </a:ext>
            </a:extLst>
          </p:cNvPr>
          <p:cNvSpPr/>
          <p:nvPr/>
        </p:nvSpPr>
        <p:spPr>
          <a:xfrm>
            <a:off x="7594379" y="2215605"/>
            <a:ext cx="1812022" cy="1380056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B9B8D204-6F26-DB23-EB87-4260A727A6F4}"/>
              </a:ext>
            </a:extLst>
          </p:cNvPr>
          <p:cNvSpPr/>
          <p:nvPr/>
        </p:nvSpPr>
        <p:spPr>
          <a:xfrm>
            <a:off x="8960109" y="3103757"/>
            <a:ext cx="276953" cy="58723"/>
          </a:xfrm>
          <a:custGeom>
            <a:avLst/>
            <a:gdLst>
              <a:gd name="connsiteX0" fmla="*/ 0 w 276953"/>
              <a:gd name="connsiteY0" fmla="*/ 58723 h 58723"/>
              <a:gd name="connsiteX1" fmla="*/ 41945 w 276953"/>
              <a:gd name="connsiteY1" fmla="*/ 33556 h 58723"/>
              <a:gd name="connsiteX2" fmla="*/ 117446 w 276953"/>
              <a:gd name="connsiteY2" fmla="*/ 50334 h 58723"/>
              <a:gd name="connsiteX3" fmla="*/ 167780 w 276953"/>
              <a:gd name="connsiteY3" fmla="*/ 58723 h 58723"/>
              <a:gd name="connsiteX4" fmla="*/ 276837 w 276953"/>
              <a:gd name="connsiteY4" fmla="*/ 0 h 5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53" h="58723">
                <a:moveTo>
                  <a:pt x="0" y="58723"/>
                </a:moveTo>
                <a:cubicBezTo>
                  <a:pt x="13982" y="50334"/>
                  <a:pt x="25681" y="34718"/>
                  <a:pt x="41945" y="33556"/>
                </a:cubicBezTo>
                <a:cubicBezTo>
                  <a:pt x="67660" y="31719"/>
                  <a:pt x="92166" y="45278"/>
                  <a:pt x="117446" y="50334"/>
                </a:cubicBezTo>
                <a:cubicBezTo>
                  <a:pt x="134125" y="53670"/>
                  <a:pt x="151002" y="55927"/>
                  <a:pt x="167780" y="58723"/>
                </a:cubicBezTo>
                <a:cubicBezTo>
                  <a:pt x="284855" y="22700"/>
                  <a:pt x="276837" y="63201"/>
                  <a:pt x="276837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B677ACA6-5614-81F0-45F9-AB995F7BF4EE}"/>
              </a:ext>
            </a:extLst>
          </p:cNvPr>
          <p:cNvSpPr/>
          <p:nvPr/>
        </p:nvSpPr>
        <p:spPr>
          <a:xfrm>
            <a:off x="8409693" y="1737429"/>
            <a:ext cx="167547" cy="213882"/>
          </a:xfrm>
          <a:prstGeom prst="rect">
            <a:avLst/>
          </a:prstGeom>
          <a:solidFill>
            <a:schemeClr val="bg1"/>
          </a:solidFill>
          <a:ln w="31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815307A0-BEA9-A33A-29B8-4D08AEE0760D}"/>
              </a:ext>
            </a:extLst>
          </p:cNvPr>
          <p:cNvCxnSpPr>
            <a:cxnSpLocks/>
          </p:cNvCxnSpPr>
          <p:nvPr/>
        </p:nvCxnSpPr>
        <p:spPr>
          <a:xfrm flipH="1" flipV="1">
            <a:off x="8397107" y="1515692"/>
            <a:ext cx="0" cy="27890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B8AE9468-1B4E-94C2-82D1-C02A76CEC5BE}"/>
              </a:ext>
            </a:extLst>
          </p:cNvPr>
          <p:cNvCxnSpPr>
            <a:cxnSpLocks/>
          </p:cNvCxnSpPr>
          <p:nvPr/>
        </p:nvCxnSpPr>
        <p:spPr>
          <a:xfrm flipH="1" flipV="1">
            <a:off x="8577240" y="1515692"/>
            <a:ext cx="0" cy="27890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E6904366-5E38-BD30-2F05-B25B39BDF017}"/>
              </a:ext>
            </a:extLst>
          </p:cNvPr>
          <p:cNvGrpSpPr/>
          <p:nvPr/>
        </p:nvGrpSpPr>
        <p:grpSpPr>
          <a:xfrm rot="20485322">
            <a:off x="7897530" y="1604268"/>
            <a:ext cx="98207" cy="287623"/>
            <a:chOff x="8998020" y="1442985"/>
            <a:chExt cx="98207" cy="287623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CA7AD590-C0D2-607B-9E75-454D66BAF21F}"/>
                </a:ext>
              </a:extLst>
            </p:cNvPr>
            <p:cNvSpPr/>
            <p:nvPr/>
          </p:nvSpPr>
          <p:spPr>
            <a:xfrm>
              <a:off x="8998020" y="1516726"/>
              <a:ext cx="98207" cy="213882"/>
            </a:xfrm>
            <a:prstGeom prst="rect">
              <a:avLst/>
            </a:prstGeom>
            <a:solidFill>
              <a:schemeClr val="bg1"/>
            </a:solidFill>
            <a:ln w="31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9C5AC9FC-26DF-F0E9-DE2F-550B485042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98020" y="1442985"/>
              <a:ext cx="0" cy="27890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4070FEE9-E4A0-D27A-E100-BB34AD9469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96227" y="1442985"/>
              <a:ext cx="0" cy="27890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1" name="Arc 170">
            <a:extLst>
              <a:ext uri="{FF2B5EF4-FFF2-40B4-BE49-F238E27FC236}">
                <a16:creationId xmlns:a16="http://schemas.microsoft.com/office/drawing/2014/main" id="{4F15DEA9-AF3D-5FB1-D1E4-16C3DFCAD537}"/>
              </a:ext>
            </a:extLst>
          </p:cNvPr>
          <p:cNvSpPr/>
          <p:nvPr/>
        </p:nvSpPr>
        <p:spPr>
          <a:xfrm rot="9705161">
            <a:off x="7781744" y="1778204"/>
            <a:ext cx="411632" cy="183531"/>
          </a:xfrm>
          <a:prstGeom prst="arc">
            <a:avLst>
              <a:gd name="adj1" fmla="val 10941060"/>
              <a:gd name="adj2" fmla="val 21473906"/>
            </a:avLst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9">
                <a:extLst>
                  <a:ext uri="{FF2B5EF4-FFF2-40B4-BE49-F238E27FC236}">
                    <a16:creationId xmlns:a16="http://schemas.microsoft.com/office/drawing/2014/main" id="{5AEE5184-D999-D756-22EC-C2035C2E2809}"/>
                  </a:ext>
                </a:extLst>
              </p:cNvPr>
              <p:cNvSpPr txBox="1"/>
              <p:nvPr/>
            </p:nvSpPr>
            <p:spPr>
              <a:xfrm>
                <a:off x="6465254" y="1807026"/>
                <a:ext cx="457626" cy="21544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4" name="TextBox 9">
                <a:extLst>
                  <a:ext uri="{FF2B5EF4-FFF2-40B4-BE49-F238E27FC236}">
                    <a16:creationId xmlns:a16="http://schemas.microsoft.com/office/drawing/2014/main" id="{5AEE5184-D999-D756-22EC-C2035C2E2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254" y="1807026"/>
                <a:ext cx="457626" cy="215444"/>
              </a:xfrm>
              <a:prstGeom prst="rect">
                <a:avLst/>
              </a:prstGeom>
              <a:blipFill>
                <a:blip r:embed="rId2"/>
                <a:stretch>
                  <a:fillRect l="-8000" r="-1333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AE0BF00A-78A8-A67D-74AE-67ECEEAB0FD5}"/>
              </a:ext>
            </a:extLst>
          </p:cNvPr>
          <p:cNvCxnSpPr>
            <a:cxnSpLocks/>
          </p:cNvCxnSpPr>
          <p:nvPr/>
        </p:nvCxnSpPr>
        <p:spPr>
          <a:xfrm>
            <a:off x="6924517" y="2063765"/>
            <a:ext cx="575005" cy="403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Oval 180">
            <a:extLst>
              <a:ext uri="{FF2B5EF4-FFF2-40B4-BE49-F238E27FC236}">
                <a16:creationId xmlns:a16="http://schemas.microsoft.com/office/drawing/2014/main" id="{98C3DBAF-3CD9-2310-8CCB-D895F2856F8E}"/>
              </a:ext>
            </a:extLst>
          </p:cNvPr>
          <p:cNvSpPr/>
          <p:nvPr/>
        </p:nvSpPr>
        <p:spPr>
          <a:xfrm>
            <a:off x="7541848" y="2491970"/>
            <a:ext cx="120316" cy="1233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7DCAD788-0810-882B-F0B2-493BF70196C1}"/>
              </a:ext>
            </a:extLst>
          </p:cNvPr>
          <p:cNvSpPr/>
          <p:nvPr/>
        </p:nvSpPr>
        <p:spPr>
          <a:xfrm>
            <a:off x="8294102" y="2491971"/>
            <a:ext cx="120316" cy="1233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Freeform: Shape 182">
            <a:extLst>
              <a:ext uri="{FF2B5EF4-FFF2-40B4-BE49-F238E27FC236}">
                <a16:creationId xmlns:a16="http://schemas.microsoft.com/office/drawing/2014/main" id="{B07A2195-9129-BD1B-D41F-651CC823A96C}"/>
              </a:ext>
            </a:extLst>
          </p:cNvPr>
          <p:cNvSpPr/>
          <p:nvPr/>
        </p:nvSpPr>
        <p:spPr>
          <a:xfrm>
            <a:off x="9035909" y="2435785"/>
            <a:ext cx="276953" cy="58723"/>
          </a:xfrm>
          <a:custGeom>
            <a:avLst/>
            <a:gdLst>
              <a:gd name="connsiteX0" fmla="*/ 0 w 276953"/>
              <a:gd name="connsiteY0" fmla="*/ 58723 h 58723"/>
              <a:gd name="connsiteX1" fmla="*/ 41945 w 276953"/>
              <a:gd name="connsiteY1" fmla="*/ 33556 h 58723"/>
              <a:gd name="connsiteX2" fmla="*/ 117446 w 276953"/>
              <a:gd name="connsiteY2" fmla="*/ 50334 h 58723"/>
              <a:gd name="connsiteX3" fmla="*/ 167780 w 276953"/>
              <a:gd name="connsiteY3" fmla="*/ 58723 h 58723"/>
              <a:gd name="connsiteX4" fmla="*/ 276837 w 276953"/>
              <a:gd name="connsiteY4" fmla="*/ 0 h 5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53" h="58723">
                <a:moveTo>
                  <a:pt x="0" y="58723"/>
                </a:moveTo>
                <a:cubicBezTo>
                  <a:pt x="13982" y="50334"/>
                  <a:pt x="25681" y="34718"/>
                  <a:pt x="41945" y="33556"/>
                </a:cubicBezTo>
                <a:cubicBezTo>
                  <a:pt x="67660" y="31719"/>
                  <a:pt x="92166" y="45278"/>
                  <a:pt x="117446" y="50334"/>
                </a:cubicBezTo>
                <a:cubicBezTo>
                  <a:pt x="134125" y="53670"/>
                  <a:pt x="151002" y="55927"/>
                  <a:pt x="167780" y="58723"/>
                </a:cubicBezTo>
                <a:cubicBezTo>
                  <a:pt x="284855" y="22700"/>
                  <a:pt x="276837" y="63201"/>
                  <a:pt x="276837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reeform: Shape 183">
            <a:extLst>
              <a:ext uri="{FF2B5EF4-FFF2-40B4-BE49-F238E27FC236}">
                <a16:creationId xmlns:a16="http://schemas.microsoft.com/office/drawing/2014/main" id="{9142149B-AAC2-AA8B-48F0-0DD83566D17E}"/>
              </a:ext>
            </a:extLst>
          </p:cNvPr>
          <p:cNvSpPr/>
          <p:nvPr/>
        </p:nvSpPr>
        <p:spPr>
          <a:xfrm>
            <a:off x="8808438" y="3275451"/>
            <a:ext cx="276953" cy="58723"/>
          </a:xfrm>
          <a:custGeom>
            <a:avLst/>
            <a:gdLst>
              <a:gd name="connsiteX0" fmla="*/ 0 w 276953"/>
              <a:gd name="connsiteY0" fmla="*/ 58723 h 58723"/>
              <a:gd name="connsiteX1" fmla="*/ 41945 w 276953"/>
              <a:gd name="connsiteY1" fmla="*/ 33556 h 58723"/>
              <a:gd name="connsiteX2" fmla="*/ 117446 w 276953"/>
              <a:gd name="connsiteY2" fmla="*/ 50334 h 58723"/>
              <a:gd name="connsiteX3" fmla="*/ 167780 w 276953"/>
              <a:gd name="connsiteY3" fmla="*/ 58723 h 58723"/>
              <a:gd name="connsiteX4" fmla="*/ 276837 w 276953"/>
              <a:gd name="connsiteY4" fmla="*/ 0 h 5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53" h="58723">
                <a:moveTo>
                  <a:pt x="0" y="58723"/>
                </a:moveTo>
                <a:cubicBezTo>
                  <a:pt x="13982" y="50334"/>
                  <a:pt x="25681" y="34718"/>
                  <a:pt x="41945" y="33556"/>
                </a:cubicBezTo>
                <a:cubicBezTo>
                  <a:pt x="67660" y="31719"/>
                  <a:pt x="92166" y="45278"/>
                  <a:pt x="117446" y="50334"/>
                </a:cubicBezTo>
                <a:cubicBezTo>
                  <a:pt x="134125" y="53670"/>
                  <a:pt x="151002" y="55927"/>
                  <a:pt x="167780" y="58723"/>
                </a:cubicBezTo>
                <a:cubicBezTo>
                  <a:pt x="284855" y="22700"/>
                  <a:pt x="276837" y="63201"/>
                  <a:pt x="276837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374257C9-BB25-2382-7D5D-F73DDE43D4B2}"/>
              </a:ext>
            </a:extLst>
          </p:cNvPr>
          <p:cNvSpPr/>
          <p:nvPr/>
        </p:nvSpPr>
        <p:spPr>
          <a:xfrm>
            <a:off x="7513147" y="3543669"/>
            <a:ext cx="1968122" cy="17385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75919B6A-2944-B215-38B8-86B179BC8B6D}"/>
              </a:ext>
            </a:extLst>
          </p:cNvPr>
          <p:cNvSpPr txBox="1"/>
          <p:nvPr/>
        </p:nvSpPr>
        <p:spPr>
          <a:xfrm>
            <a:off x="314694" y="5084070"/>
            <a:ext cx="11562611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explicitly solve equations for mix and quench limits, but…</a:t>
            </a:r>
          </a:p>
          <a:p>
            <a:pPr marL="742950" lvl="1" indent="-285750">
              <a:buFont typeface="Arial" panose="020B0604020202020204" pitchFamily="34" charset="0"/>
              <a:buChar char="-"/>
            </a:pPr>
            <a:r>
              <a:rPr lang="en-US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Easier to brute-force solutions by driving up appropriate convection, conduction, and diffusion coefficients</a:t>
            </a:r>
          </a:p>
          <a:p>
            <a:pPr marL="742950" lvl="1" indent="-285750">
              <a:buFont typeface="Arial" panose="020B0604020202020204" pitchFamily="34" charset="0"/>
              <a:buChar char="-"/>
            </a:pPr>
            <a:r>
              <a:rPr lang="en-US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also provides some transient behavior modeling, if test data available to aid in coefficient selection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real world, various combinations of these two events are likely to occur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TextBox 9">
                <a:extLst>
                  <a:ext uri="{FF2B5EF4-FFF2-40B4-BE49-F238E27FC236}">
                    <a16:creationId xmlns:a16="http://schemas.microsoft.com/office/drawing/2014/main" id="{C31F37DC-D082-019F-39C8-D4656D453B82}"/>
                  </a:ext>
                </a:extLst>
              </p:cNvPr>
              <p:cNvSpPr txBox="1"/>
              <p:nvPr/>
            </p:nvSpPr>
            <p:spPr>
              <a:xfrm>
                <a:off x="3213799" y="2260476"/>
                <a:ext cx="318036" cy="21544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9" name="TextBox 9">
                <a:extLst>
                  <a:ext uri="{FF2B5EF4-FFF2-40B4-BE49-F238E27FC236}">
                    <a16:creationId xmlns:a16="http://schemas.microsoft.com/office/drawing/2014/main" id="{C31F37DC-D082-019F-39C8-D4656D453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799" y="2260476"/>
                <a:ext cx="318036" cy="215444"/>
              </a:xfrm>
              <a:prstGeom prst="rect">
                <a:avLst/>
              </a:prstGeom>
              <a:blipFill>
                <a:blip r:embed="rId3"/>
                <a:stretch>
                  <a:fillRect l="-13462" r="-384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TextBox 9">
                <a:extLst>
                  <a:ext uri="{FF2B5EF4-FFF2-40B4-BE49-F238E27FC236}">
                    <a16:creationId xmlns:a16="http://schemas.microsoft.com/office/drawing/2014/main" id="{3F94E2ED-1FC5-42EF-B52B-DE1895A24F2D}"/>
                  </a:ext>
                </a:extLst>
              </p:cNvPr>
              <p:cNvSpPr txBox="1"/>
              <p:nvPr/>
            </p:nvSpPr>
            <p:spPr>
              <a:xfrm>
                <a:off x="8424009" y="2240342"/>
                <a:ext cx="318036" cy="21544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0" name="TextBox 9">
                <a:extLst>
                  <a:ext uri="{FF2B5EF4-FFF2-40B4-BE49-F238E27FC236}">
                    <a16:creationId xmlns:a16="http://schemas.microsoft.com/office/drawing/2014/main" id="{3F94E2ED-1FC5-42EF-B52B-DE1895A24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009" y="2240342"/>
                <a:ext cx="318036" cy="215444"/>
              </a:xfrm>
              <a:prstGeom prst="rect">
                <a:avLst/>
              </a:prstGeom>
              <a:blipFill>
                <a:blip r:embed="rId4"/>
                <a:stretch>
                  <a:fillRect l="-13462" r="-1923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TextBox 9">
                <a:extLst>
                  <a:ext uri="{FF2B5EF4-FFF2-40B4-BE49-F238E27FC236}">
                    <a16:creationId xmlns:a16="http://schemas.microsoft.com/office/drawing/2014/main" id="{03F13F15-7508-B899-2134-0A0F50459136}"/>
                  </a:ext>
                </a:extLst>
              </p:cNvPr>
              <p:cNvSpPr txBox="1"/>
              <p:nvPr/>
            </p:nvSpPr>
            <p:spPr>
              <a:xfrm>
                <a:off x="1791125" y="4584696"/>
                <a:ext cx="2226980" cy="30777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et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high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2" name="TextBox 9">
                <a:extLst>
                  <a:ext uri="{FF2B5EF4-FFF2-40B4-BE49-F238E27FC236}">
                    <a16:creationId xmlns:a16="http://schemas.microsoft.com/office/drawing/2014/main" id="{03F13F15-7508-B899-2134-0A0F50459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125" y="4584696"/>
                <a:ext cx="2226980" cy="307777"/>
              </a:xfrm>
              <a:prstGeom prst="rect">
                <a:avLst/>
              </a:prstGeom>
              <a:blipFill>
                <a:blip r:embed="rId5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TextBox 9">
                <a:extLst>
                  <a:ext uri="{FF2B5EF4-FFF2-40B4-BE49-F238E27FC236}">
                    <a16:creationId xmlns:a16="http://schemas.microsoft.com/office/drawing/2014/main" id="{D0292A5E-F5C6-EC94-638D-05F76A98B52A}"/>
                  </a:ext>
                </a:extLst>
              </p:cNvPr>
              <p:cNvSpPr txBox="1"/>
              <p:nvPr/>
            </p:nvSpPr>
            <p:spPr>
              <a:xfrm>
                <a:off x="4130320" y="2539662"/>
                <a:ext cx="2229593" cy="55444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𝑙𝑖𝑞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14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𝑣𝑎𝑝</m:t>
                              </m:r>
                            </m:sub>
                          </m:sSub>
                          <m:r>
                            <a:rPr lang="en-US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𝑠𝑎𝑡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𝑙𝑖𝑞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4" name="TextBox 9">
                <a:extLst>
                  <a:ext uri="{FF2B5EF4-FFF2-40B4-BE49-F238E27FC236}">
                    <a16:creationId xmlns:a16="http://schemas.microsoft.com/office/drawing/2014/main" id="{D0292A5E-F5C6-EC94-638D-05F76A98B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320" y="2539662"/>
                <a:ext cx="2229593" cy="554447"/>
              </a:xfrm>
              <a:prstGeom prst="rect">
                <a:avLst/>
              </a:prstGeom>
              <a:blipFill>
                <a:blip r:embed="rId6"/>
                <a:stretch>
                  <a:fillRect b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7" name="Freeform: Shape 226">
            <a:extLst>
              <a:ext uri="{FF2B5EF4-FFF2-40B4-BE49-F238E27FC236}">
                <a16:creationId xmlns:a16="http://schemas.microsoft.com/office/drawing/2014/main" id="{B1FA5D8B-0119-7EA1-DCF7-BBA3445040E7}"/>
              </a:ext>
            </a:extLst>
          </p:cNvPr>
          <p:cNvSpPr/>
          <p:nvPr/>
        </p:nvSpPr>
        <p:spPr>
          <a:xfrm rot="16200000">
            <a:off x="3023741" y="3043978"/>
            <a:ext cx="607881" cy="162162"/>
          </a:xfrm>
          <a:custGeom>
            <a:avLst/>
            <a:gdLst>
              <a:gd name="connsiteX0" fmla="*/ 0 w 507556"/>
              <a:gd name="connsiteY0" fmla="*/ 108764 h 162221"/>
              <a:gd name="connsiteX1" fmla="*/ 119895 w 507556"/>
              <a:gd name="connsiteY1" fmla="*/ 859 h 162221"/>
              <a:gd name="connsiteX2" fmla="*/ 263769 w 507556"/>
              <a:gd name="connsiteY2" fmla="*/ 160719 h 162221"/>
              <a:gd name="connsiteX3" fmla="*/ 375671 w 507556"/>
              <a:gd name="connsiteY3" fmla="*/ 80789 h 162221"/>
              <a:gd name="connsiteX4" fmla="*/ 507556 w 507556"/>
              <a:gd name="connsiteY4" fmla="*/ 76792 h 162221"/>
              <a:gd name="connsiteX0" fmla="*/ 0 w 579217"/>
              <a:gd name="connsiteY0" fmla="*/ 106024 h 162347"/>
              <a:gd name="connsiteX1" fmla="*/ 191556 w 579217"/>
              <a:gd name="connsiteY1" fmla="*/ 985 h 162347"/>
              <a:gd name="connsiteX2" fmla="*/ 335430 w 579217"/>
              <a:gd name="connsiteY2" fmla="*/ 160845 h 162347"/>
              <a:gd name="connsiteX3" fmla="*/ 447332 w 579217"/>
              <a:gd name="connsiteY3" fmla="*/ 80915 h 162347"/>
              <a:gd name="connsiteX4" fmla="*/ 579217 w 579217"/>
              <a:gd name="connsiteY4" fmla="*/ 76918 h 162347"/>
              <a:gd name="connsiteX0" fmla="*/ 0 w 579217"/>
              <a:gd name="connsiteY0" fmla="*/ 105726 h 162049"/>
              <a:gd name="connsiteX1" fmla="*/ 191556 w 579217"/>
              <a:gd name="connsiteY1" fmla="*/ 687 h 162049"/>
              <a:gd name="connsiteX2" fmla="*/ 335430 w 579217"/>
              <a:gd name="connsiteY2" fmla="*/ 160547 h 162049"/>
              <a:gd name="connsiteX3" fmla="*/ 447332 w 579217"/>
              <a:gd name="connsiteY3" fmla="*/ 80617 h 162049"/>
              <a:gd name="connsiteX4" fmla="*/ 579217 w 579217"/>
              <a:gd name="connsiteY4" fmla="*/ 76620 h 162049"/>
              <a:gd name="connsiteX0" fmla="*/ 0 w 579217"/>
              <a:gd name="connsiteY0" fmla="*/ 105540 h 161863"/>
              <a:gd name="connsiteX1" fmla="*/ 191556 w 579217"/>
              <a:gd name="connsiteY1" fmla="*/ 501 h 161863"/>
              <a:gd name="connsiteX2" fmla="*/ 335430 w 579217"/>
              <a:gd name="connsiteY2" fmla="*/ 160361 h 161863"/>
              <a:gd name="connsiteX3" fmla="*/ 447332 w 579217"/>
              <a:gd name="connsiteY3" fmla="*/ 80431 h 161863"/>
              <a:gd name="connsiteX4" fmla="*/ 579217 w 579217"/>
              <a:gd name="connsiteY4" fmla="*/ 76434 h 161863"/>
              <a:gd name="connsiteX0" fmla="*/ 0 w 607881"/>
              <a:gd name="connsiteY0" fmla="*/ 88799 h 162321"/>
              <a:gd name="connsiteX1" fmla="*/ 220220 w 607881"/>
              <a:gd name="connsiteY1" fmla="*/ 959 h 162321"/>
              <a:gd name="connsiteX2" fmla="*/ 364094 w 607881"/>
              <a:gd name="connsiteY2" fmla="*/ 160819 h 162321"/>
              <a:gd name="connsiteX3" fmla="*/ 475996 w 607881"/>
              <a:gd name="connsiteY3" fmla="*/ 80889 h 162321"/>
              <a:gd name="connsiteX4" fmla="*/ 607881 w 607881"/>
              <a:gd name="connsiteY4" fmla="*/ 76892 h 162321"/>
              <a:gd name="connsiteX0" fmla="*/ 0 w 607881"/>
              <a:gd name="connsiteY0" fmla="*/ 88640 h 162162"/>
              <a:gd name="connsiteX1" fmla="*/ 220220 w 607881"/>
              <a:gd name="connsiteY1" fmla="*/ 800 h 162162"/>
              <a:gd name="connsiteX2" fmla="*/ 364094 w 607881"/>
              <a:gd name="connsiteY2" fmla="*/ 160660 h 162162"/>
              <a:gd name="connsiteX3" fmla="*/ 475996 w 607881"/>
              <a:gd name="connsiteY3" fmla="*/ 80730 h 162162"/>
              <a:gd name="connsiteX4" fmla="*/ 607881 w 607881"/>
              <a:gd name="connsiteY4" fmla="*/ 76733 h 16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881" h="162162">
                <a:moveTo>
                  <a:pt x="0" y="88640"/>
                </a:moveTo>
                <a:cubicBezTo>
                  <a:pt x="224286" y="116351"/>
                  <a:pt x="159538" y="-11203"/>
                  <a:pt x="220220" y="800"/>
                </a:cubicBezTo>
                <a:cubicBezTo>
                  <a:pt x="280902" y="12803"/>
                  <a:pt x="321465" y="147338"/>
                  <a:pt x="364094" y="160660"/>
                </a:cubicBezTo>
                <a:cubicBezTo>
                  <a:pt x="406723" y="173982"/>
                  <a:pt x="435365" y="94718"/>
                  <a:pt x="475996" y="80730"/>
                </a:cubicBezTo>
                <a:cubicBezTo>
                  <a:pt x="516627" y="66742"/>
                  <a:pt x="562254" y="71737"/>
                  <a:pt x="607881" y="76733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9">
                <a:extLst>
                  <a:ext uri="{FF2B5EF4-FFF2-40B4-BE49-F238E27FC236}">
                    <a16:creationId xmlns:a16="http://schemas.microsoft.com/office/drawing/2014/main" id="{9FFF968B-5891-DD16-5C1E-7D31B6C67D2F}"/>
                  </a:ext>
                </a:extLst>
              </p:cNvPr>
              <p:cNvSpPr txBox="1"/>
              <p:nvPr/>
            </p:nvSpPr>
            <p:spPr>
              <a:xfrm>
                <a:off x="3372817" y="2704910"/>
                <a:ext cx="616131" cy="24519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8" name="TextBox 9">
                <a:extLst>
                  <a:ext uri="{FF2B5EF4-FFF2-40B4-BE49-F238E27FC236}">
                    <a16:creationId xmlns:a16="http://schemas.microsoft.com/office/drawing/2014/main" id="{9FFF968B-5891-DD16-5C1E-7D31B6C67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817" y="2704910"/>
                <a:ext cx="616131" cy="245195"/>
              </a:xfrm>
              <a:prstGeom prst="rect">
                <a:avLst/>
              </a:prstGeom>
              <a:blipFill>
                <a:blip r:embed="rId7"/>
                <a:stretch>
                  <a:fillRect l="-8911" t="-5000" r="-3960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F8C3EE5-71D8-0CC7-9477-4842217B78CB}"/>
              </a:ext>
            </a:extLst>
          </p:cNvPr>
          <p:cNvSpPr/>
          <p:nvPr/>
        </p:nvSpPr>
        <p:spPr>
          <a:xfrm>
            <a:off x="2302394" y="2601461"/>
            <a:ext cx="1762813" cy="660089"/>
          </a:xfrm>
          <a:custGeom>
            <a:avLst/>
            <a:gdLst>
              <a:gd name="connsiteX0" fmla="*/ 0 w 1762813"/>
              <a:gd name="connsiteY0" fmla="*/ 641023 h 660089"/>
              <a:gd name="connsiteX1" fmla="*/ 339365 w 1762813"/>
              <a:gd name="connsiteY1" fmla="*/ 650450 h 660089"/>
              <a:gd name="connsiteX2" fmla="*/ 433633 w 1762813"/>
              <a:gd name="connsiteY2" fmla="*/ 603316 h 660089"/>
              <a:gd name="connsiteX3" fmla="*/ 461914 w 1762813"/>
              <a:gd name="connsiteY3" fmla="*/ 575035 h 660089"/>
              <a:gd name="connsiteX4" fmla="*/ 471340 w 1762813"/>
              <a:gd name="connsiteY4" fmla="*/ 546755 h 660089"/>
              <a:gd name="connsiteX5" fmla="*/ 443060 w 1762813"/>
              <a:gd name="connsiteY5" fmla="*/ 452487 h 660089"/>
              <a:gd name="connsiteX6" fmla="*/ 386499 w 1762813"/>
              <a:gd name="connsiteY6" fmla="*/ 377072 h 660089"/>
              <a:gd name="connsiteX7" fmla="*/ 395926 w 1762813"/>
              <a:gd name="connsiteY7" fmla="*/ 311085 h 660089"/>
              <a:gd name="connsiteX8" fmla="*/ 490194 w 1762813"/>
              <a:gd name="connsiteY8" fmla="*/ 282804 h 660089"/>
              <a:gd name="connsiteX9" fmla="*/ 565608 w 1762813"/>
              <a:gd name="connsiteY9" fmla="*/ 292231 h 660089"/>
              <a:gd name="connsiteX10" fmla="*/ 575035 w 1762813"/>
              <a:gd name="connsiteY10" fmla="*/ 339365 h 660089"/>
              <a:gd name="connsiteX11" fmla="*/ 593889 w 1762813"/>
              <a:gd name="connsiteY11" fmla="*/ 367646 h 660089"/>
              <a:gd name="connsiteX12" fmla="*/ 584462 w 1762813"/>
              <a:gd name="connsiteY12" fmla="*/ 518475 h 660089"/>
              <a:gd name="connsiteX13" fmla="*/ 593889 w 1762813"/>
              <a:gd name="connsiteY13" fmla="*/ 575035 h 660089"/>
              <a:gd name="connsiteX14" fmla="*/ 697584 w 1762813"/>
              <a:gd name="connsiteY14" fmla="*/ 527901 h 660089"/>
              <a:gd name="connsiteX15" fmla="*/ 716437 w 1762813"/>
              <a:gd name="connsiteY15" fmla="*/ 480767 h 660089"/>
              <a:gd name="connsiteX16" fmla="*/ 735291 w 1762813"/>
              <a:gd name="connsiteY16" fmla="*/ 443060 h 660089"/>
              <a:gd name="connsiteX17" fmla="*/ 754144 w 1762813"/>
              <a:gd name="connsiteY17" fmla="*/ 348792 h 660089"/>
              <a:gd name="connsiteX18" fmla="*/ 763571 w 1762813"/>
              <a:gd name="connsiteY18" fmla="*/ 254524 h 660089"/>
              <a:gd name="connsiteX19" fmla="*/ 772998 w 1762813"/>
              <a:gd name="connsiteY19" fmla="*/ 197963 h 660089"/>
              <a:gd name="connsiteX20" fmla="*/ 857839 w 1762813"/>
              <a:gd name="connsiteY20" fmla="*/ 84842 h 660089"/>
              <a:gd name="connsiteX21" fmla="*/ 933254 w 1762813"/>
              <a:gd name="connsiteY21" fmla="*/ 0 h 660089"/>
              <a:gd name="connsiteX22" fmla="*/ 942681 w 1762813"/>
              <a:gd name="connsiteY22" fmla="*/ 160256 h 660089"/>
              <a:gd name="connsiteX23" fmla="*/ 923827 w 1762813"/>
              <a:gd name="connsiteY23" fmla="*/ 188536 h 660089"/>
              <a:gd name="connsiteX24" fmla="*/ 914400 w 1762813"/>
              <a:gd name="connsiteY24" fmla="*/ 216817 h 660089"/>
              <a:gd name="connsiteX25" fmla="*/ 895547 w 1762813"/>
              <a:gd name="connsiteY25" fmla="*/ 263951 h 660089"/>
              <a:gd name="connsiteX26" fmla="*/ 886120 w 1762813"/>
              <a:gd name="connsiteY26" fmla="*/ 461914 h 660089"/>
              <a:gd name="connsiteX27" fmla="*/ 904973 w 1762813"/>
              <a:gd name="connsiteY27" fmla="*/ 575035 h 660089"/>
              <a:gd name="connsiteX28" fmla="*/ 942681 w 1762813"/>
              <a:gd name="connsiteY28" fmla="*/ 641023 h 660089"/>
              <a:gd name="connsiteX29" fmla="*/ 970961 w 1762813"/>
              <a:gd name="connsiteY29" fmla="*/ 650450 h 660089"/>
              <a:gd name="connsiteX30" fmla="*/ 1065229 w 1762813"/>
              <a:gd name="connsiteY30" fmla="*/ 603316 h 660089"/>
              <a:gd name="connsiteX31" fmla="*/ 1131217 w 1762813"/>
              <a:gd name="connsiteY31" fmla="*/ 518475 h 660089"/>
              <a:gd name="connsiteX32" fmla="*/ 1159497 w 1762813"/>
              <a:gd name="connsiteY32" fmla="*/ 480767 h 660089"/>
              <a:gd name="connsiteX33" fmla="*/ 1225485 w 1762813"/>
              <a:gd name="connsiteY33" fmla="*/ 395926 h 660089"/>
              <a:gd name="connsiteX34" fmla="*/ 1234911 w 1762813"/>
              <a:gd name="connsiteY34" fmla="*/ 443060 h 660089"/>
              <a:gd name="connsiteX35" fmla="*/ 1244338 w 1762813"/>
              <a:gd name="connsiteY35" fmla="*/ 480767 h 660089"/>
              <a:gd name="connsiteX36" fmla="*/ 1253765 w 1762813"/>
              <a:gd name="connsiteY36" fmla="*/ 584462 h 660089"/>
              <a:gd name="connsiteX37" fmla="*/ 1329180 w 1762813"/>
              <a:gd name="connsiteY37" fmla="*/ 622169 h 660089"/>
              <a:gd name="connsiteX38" fmla="*/ 1677971 w 1762813"/>
              <a:gd name="connsiteY38" fmla="*/ 631596 h 660089"/>
              <a:gd name="connsiteX39" fmla="*/ 1753386 w 1762813"/>
              <a:gd name="connsiteY39" fmla="*/ 641023 h 660089"/>
              <a:gd name="connsiteX40" fmla="*/ 1762813 w 1762813"/>
              <a:gd name="connsiteY40" fmla="*/ 612743 h 66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762813" h="660089">
                <a:moveTo>
                  <a:pt x="0" y="641023"/>
                </a:moveTo>
                <a:cubicBezTo>
                  <a:pt x="257633" y="663426"/>
                  <a:pt x="144486" y="665441"/>
                  <a:pt x="339365" y="650450"/>
                </a:cubicBezTo>
                <a:cubicBezTo>
                  <a:pt x="373847" y="635672"/>
                  <a:pt x="405286" y="626938"/>
                  <a:pt x="433633" y="603316"/>
                </a:cubicBezTo>
                <a:cubicBezTo>
                  <a:pt x="443875" y="594781"/>
                  <a:pt x="452487" y="584462"/>
                  <a:pt x="461914" y="575035"/>
                </a:cubicBezTo>
                <a:cubicBezTo>
                  <a:pt x="465056" y="565608"/>
                  <a:pt x="471340" y="556692"/>
                  <a:pt x="471340" y="546755"/>
                </a:cubicBezTo>
                <a:cubicBezTo>
                  <a:pt x="471340" y="512570"/>
                  <a:pt x="461834" y="480647"/>
                  <a:pt x="443060" y="452487"/>
                </a:cubicBezTo>
                <a:cubicBezTo>
                  <a:pt x="425630" y="426342"/>
                  <a:pt x="386499" y="377072"/>
                  <a:pt x="386499" y="377072"/>
                </a:cubicBezTo>
                <a:cubicBezTo>
                  <a:pt x="389641" y="355076"/>
                  <a:pt x="385135" y="330508"/>
                  <a:pt x="395926" y="311085"/>
                </a:cubicBezTo>
                <a:cubicBezTo>
                  <a:pt x="407111" y="290953"/>
                  <a:pt x="479099" y="284653"/>
                  <a:pt x="490194" y="282804"/>
                </a:cubicBezTo>
                <a:cubicBezTo>
                  <a:pt x="515332" y="285946"/>
                  <a:pt x="544529" y="278178"/>
                  <a:pt x="565608" y="292231"/>
                </a:cubicBezTo>
                <a:cubicBezTo>
                  <a:pt x="578939" y="301119"/>
                  <a:pt x="569409" y="324363"/>
                  <a:pt x="575035" y="339365"/>
                </a:cubicBezTo>
                <a:cubicBezTo>
                  <a:pt x="579013" y="349973"/>
                  <a:pt x="587604" y="358219"/>
                  <a:pt x="593889" y="367646"/>
                </a:cubicBezTo>
                <a:cubicBezTo>
                  <a:pt x="590747" y="417922"/>
                  <a:pt x="584462" y="468101"/>
                  <a:pt x="584462" y="518475"/>
                </a:cubicBezTo>
                <a:cubicBezTo>
                  <a:pt x="584462" y="537588"/>
                  <a:pt x="574842" y="573448"/>
                  <a:pt x="593889" y="575035"/>
                </a:cubicBezTo>
                <a:cubicBezTo>
                  <a:pt x="631726" y="578188"/>
                  <a:pt x="663019" y="543612"/>
                  <a:pt x="697584" y="527901"/>
                </a:cubicBezTo>
                <a:cubicBezTo>
                  <a:pt x="703868" y="512190"/>
                  <a:pt x="709565" y="496230"/>
                  <a:pt x="716437" y="480767"/>
                </a:cubicBezTo>
                <a:cubicBezTo>
                  <a:pt x="722144" y="467926"/>
                  <a:pt x="731430" y="456572"/>
                  <a:pt x="735291" y="443060"/>
                </a:cubicBezTo>
                <a:cubicBezTo>
                  <a:pt x="744094" y="412248"/>
                  <a:pt x="750955" y="380678"/>
                  <a:pt x="754144" y="348792"/>
                </a:cubicBezTo>
                <a:cubicBezTo>
                  <a:pt x="757286" y="317369"/>
                  <a:pt x="759654" y="285860"/>
                  <a:pt x="763571" y="254524"/>
                </a:cubicBezTo>
                <a:cubicBezTo>
                  <a:pt x="765942" y="235558"/>
                  <a:pt x="764915" y="215284"/>
                  <a:pt x="772998" y="197963"/>
                </a:cubicBezTo>
                <a:cubicBezTo>
                  <a:pt x="814892" y="108191"/>
                  <a:pt x="814179" y="134739"/>
                  <a:pt x="857839" y="84842"/>
                </a:cubicBezTo>
                <a:cubicBezTo>
                  <a:pt x="943266" y="-12788"/>
                  <a:pt x="848972" y="84284"/>
                  <a:pt x="933254" y="0"/>
                </a:cubicBezTo>
                <a:cubicBezTo>
                  <a:pt x="957772" y="73556"/>
                  <a:pt x="963180" y="64592"/>
                  <a:pt x="942681" y="160256"/>
                </a:cubicBezTo>
                <a:cubicBezTo>
                  <a:pt x="940307" y="171334"/>
                  <a:pt x="930112" y="179109"/>
                  <a:pt x="923827" y="188536"/>
                </a:cubicBezTo>
                <a:cubicBezTo>
                  <a:pt x="920685" y="197963"/>
                  <a:pt x="917889" y="207513"/>
                  <a:pt x="914400" y="216817"/>
                </a:cubicBezTo>
                <a:cubicBezTo>
                  <a:pt x="908459" y="232661"/>
                  <a:pt x="897487" y="247141"/>
                  <a:pt x="895547" y="263951"/>
                </a:cubicBezTo>
                <a:cubicBezTo>
                  <a:pt x="887975" y="329578"/>
                  <a:pt x="889262" y="395926"/>
                  <a:pt x="886120" y="461914"/>
                </a:cubicBezTo>
                <a:cubicBezTo>
                  <a:pt x="892404" y="499621"/>
                  <a:pt x="897476" y="537550"/>
                  <a:pt x="904973" y="575035"/>
                </a:cubicBezTo>
                <a:cubicBezTo>
                  <a:pt x="909860" y="599469"/>
                  <a:pt x="923472" y="625015"/>
                  <a:pt x="942681" y="641023"/>
                </a:cubicBezTo>
                <a:cubicBezTo>
                  <a:pt x="950315" y="647384"/>
                  <a:pt x="961534" y="647308"/>
                  <a:pt x="970961" y="650450"/>
                </a:cubicBezTo>
                <a:cubicBezTo>
                  <a:pt x="1002384" y="634739"/>
                  <a:pt x="1035998" y="622804"/>
                  <a:pt x="1065229" y="603316"/>
                </a:cubicBezTo>
                <a:cubicBezTo>
                  <a:pt x="1121424" y="565853"/>
                  <a:pt x="1102980" y="563654"/>
                  <a:pt x="1131217" y="518475"/>
                </a:cubicBezTo>
                <a:cubicBezTo>
                  <a:pt x="1139544" y="505152"/>
                  <a:pt x="1150070" y="493336"/>
                  <a:pt x="1159497" y="480767"/>
                </a:cubicBezTo>
                <a:cubicBezTo>
                  <a:pt x="1170246" y="448520"/>
                  <a:pt x="1180975" y="402285"/>
                  <a:pt x="1225485" y="395926"/>
                </a:cubicBezTo>
                <a:cubicBezTo>
                  <a:pt x="1241346" y="393660"/>
                  <a:pt x="1231435" y="427419"/>
                  <a:pt x="1234911" y="443060"/>
                </a:cubicBezTo>
                <a:cubicBezTo>
                  <a:pt x="1237721" y="455707"/>
                  <a:pt x="1241196" y="468198"/>
                  <a:pt x="1244338" y="480767"/>
                </a:cubicBezTo>
                <a:cubicBezTo>
                  <a:pt x="1247480" y="515332"/>
                  <a:pt x="1243558" y="551289"/>
                  <a:pt x="1253765" y="584462"/>
                </a:cubicBezTo>
                <a:cubicBezTo>
                  <a:pt x="1257708" y="597275"/>
                  <a:pt x="1328905" y="622149"/>
                  <a:pt x="1329180" y="622169"/>
                </a:cubicBezTo>
                <a:cubicBezTo>
                  <a:pt x="1445191" y="630455"/>
                  <a:pt x="1561707" y="628454"/>
                  <a:pt x="1677971" y="631596"/>
                </a:cubicBezTo>
                <a:cubicBezTo>
                  <a:pt x="1705169" y="649728"/>
                  <a:pt x="1715527" y="666262"/>
                  <a:pt x="1753386" y="641023"/>
                </a:cubicBezTo>
                <a:cubicBezTo>
                  <a:pt x="1761654" y="635511"/>
                  <a:pt x="1759671" y="622170"/>
                  <a:pt x="1762813" y="612743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4C91C16-24A8-5335-71D6-90BAE5979440}"/>
              </a:ext>
            </a:extLst>
          </p:cNvPr>
          <p:cNvSpPr/>
          <p:nvPr/>
        </p:nvSpPr>
        <p:spPr>
          <a:xfrm>
            <a:off x="2505355" y="2690545"/>
            <a:ext cx="86836" cy="19074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DBBEC74-9BDD-2BAF-CE12-99CE195959A2}"/>
              </a:ext>
            </a:extLst>
          </p:cNvPr>
          <p:cNvSpPr/>
          <p:nvPr/>
        </p:nvSpPr>
        <p:spPr>
          <a:xfrm>
            <a:off x="3619439" y="2381367"/>
            <a:ext cx="86836" cy="19074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1D7C919-EE54-05A9-03CE-355CF6CD69AF}"/>
              </a:ext>
            </a:extLst>
          </p:cNvPr>
          <p:cNvSpPr/>
          <p:nvPr/>
        </p:nvSpPr>
        <p:spPr>
          <a:xfrm>
            <a:off x="3799977" y="2589643"/>
            <a:ext cx="124227" cy="14065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06520D-374D-B4C3-E5F3-2E7DCDB4CAC3}"/>
              </a:ext>
            </a:extLst>
          </p:cNvPr>
          <p:cNvSpPr/>
          <p:nvPr/>
        </p:nvSpPr>
        <p:spPr>
          <a:xfrm>
            <a:off x="2451351" y="2471148"/>
            <a:ext cx="124227" cy="14065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5D833DA-079F-A348-86E7-812A4BF1B781}"/>
              </a:ext>
            </a:extLst>
          </p:cNvPr>
          <p:cNvSpPr/>
          <p:nvPr/>
        </p:nvSpPr>
        <p:spPr>
          <a:xfrm>
            <a:off x="3404396" y="2007166"/>
            <a:ext cx="124227" cy="14065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19ECE4-C54C-EABF-900E-6974C5F7C52C}"/>
              </a:ext>
            </a:extLst>
          </p:cNvPr>
          <p:cNvSpPr/>
          <p:nvPr/>
        </p:nvSpPr>
        <p:spPr>
          <a:xfrm flipH="1">
            <a:off x="7659289" y="1959349"/>
            <a:ext cx="1357552" cy="1319753"/>
          </a:xfrm>
          <a:custGeom>
            <a:avLst/>
            <a:gdLst>
              <a:gd name="connsiteX0" fmla="*/ 1357552 w 1357552"/>
              <a:gd name="connsiteY0" fmla="*/ 1027522 h 1319753"/>
              <a:gd name="connsiteX1" fmla="*/ 1329272 w 1357552"/>
              <a:gd name="connsiteY1" fmla="*/ 1074656 h 1319753"/>
              <a:gd name="connsiteX2" fmla="*/ 1310418 w 1357552"/>
              <a:gd name="connsiteY2" fmla="*/ 1102936 h 1319753"/>
              <a:gd name="connsiteX3" fmla="*/ 1272711 w 1357552"/>
              <a:gd name="connsiteY3" fmla="*/ 1121790 h 1319753"/>
              <a:gd name="connsiteX4" fmla="*/ 1131309 w 1357552"/>
              <a:gd name="connsiteY4" fmla="*/ 1150070 h 1319753"/>
              <a:gd name="connsiteX5" fmla="*/ 1074748 w 1357552"/>
              <a:gd name="connsiteY5" fmla="*/ 1187777 h 1319753"/>
              <a:gd name="connsiteX6" fmla="*/ 1037041 w 1357552"/>
              <a:gd name="connsiteY6" fmla="*/ 1300899 h 1319753"/>
              <a:gd name="connsiteX7" fmla="*/ 1008760 w 1357552"/>
              <a:gd name="connsiteY7" fmla="*/ 1310326 h 1319753"/>
              <a:gd name="connsiteX8" fmla="*/ 933346 w 1357552"/>
              <a:gd name="connsiteY8" fmla="*/ 1319753 h 1319753"/>
              <a:gd name="connsiteX9" fmla="*/ 725956 w 1357552"/>
              <a:gd name="connsiteY9" fmla="*/ 1310326 h 1319753"/>
              <a:gd name="connsiteX10" fmla="*/ 650542 w 1357552"/>
              <a:gd name="connsiteY10" fmla="*/ 1300899 h 1319753"/>
              <a:gd name="connsiteX11" fmla="*/ 292323 w 1357552"/>
              <a:gd name="connsiteY11" fmla="*/ 1272619 h 1319753"/>
              <a:gd name="connsiteX12" fmla="*/ 235762 w 1357552"/>
              <a:gd name="connsiteY12" fmla="*/ 1263192 h 1319753"/>
              <a:gd name="connsiteX13" fmla="*/ 150921 w 1357552"/>
              <a:gd name="connsiteY13" fmla="*/ 961534 h 1319753"/>
              <a:gd name="connsiteX14" fmla="*/ 141494 w 1357552"/>
              <a:gd name="connsiteY14" fmla="*/ 914400 h 1319753"/>
              <a:gd name="connsiteX15" fmla="*/ 84934 w 1357552"/>
              <a:gd name="connsiteY15" fmla="*/ 867266 h 1319753"/>
              <a:gd name="connsiteX16" fmla="*/ 9519 w 1357552"/>
              <a:gd name="connsiteY16" fmla="*/ 801278 h 1319753"/>
              <a:gd name="connsiteX17" fmla="*/ 92 w 1357552"/>
              <a:gd name="connsiteY17" fmla="*/ 763571 h 1319753"/>
              <a:gd name="connsiteX18" fmla="*/ 18946 w 1357552"/>
              <a:gd name="connsiteY18" fmla="*/ 678730 h 1319753"/>
              <a:gd name="connsiteX19" fmla="*/ 103787 w 1357552"/>
              <a:gd name="connsiteY19" fmla="*/ 565608 h 1319753"/>
              <a:gd name="connsiteX20" fmla="*/ 160348 w 1357552"/>
              <a:gd name="connsiteY20" fmla="*/ 480767 h 1319753"/>
              <a:gd name="connsiteX21" fmla="*/ 179202 w 1357552"/>
              <a:gd name="connsiteY21" fmla="*/ 452487 h 1319753"/>
              <a:gd name="connsiteX22" fmla="*/ 264043 w 1357552"/>
              <a:gd name="connsiteY22" fmla="*/ 358219 h 1319753"/>
              <a:gd name="connsiteX23" fmla="*/ 367738 w 1357552"/>
              <a:gd name="connsiteY23" fmla="*/ 301658 h 1319753"/>
              <a:gd name="connsiteX24" fmla="*/ 396018 w 1357552"/>
              <a:gd name="connsiteY24" fmla="*/ 273377 h 1319753"/>
              <a:gd name="connsiteX25" fmla="*/ 443152 w 1357552"/>
              <a:gd name="connsiteY25" fmla="*/ 197963 h 1319753"/>
              <a:gd name="connsiteX26" fmla="*/ 452579 w 1357552"/>
              <a:gd name="connsiteY26" fmla="*/ 169683 h 1319753"/>
              <a:gd name="connsiteX27" fmla="*/ 499713 w 1357552"/>
              <a:gd name="connsiteY27" fmla="*/ 113122 h 1319753"/>
              <a:gd name="connsiteX28" fmla="*/ 537420 w 1357552"/>
              <a:gd name="connsiteY28" fmla="*/ 65988 h 1319753"/>
              <a:gd name="connsiteX29" fmla="*/ 801371 w 1357552"/>
              <a:gd name="connsiteY29" fmla="*/ 37707 h 1319753"/>
              <a:gd name="connsiteX30" fmla="*/ 923919 w 1357552"/>
              <a:gd name="connsiteY30" fmla="*/ 47134 h 1319753"/>
              <a:gd name="connsiteX31" fmla="*/ 999334 w 1357552"/>
              <a:gd name="connsiteY31" fmla="*/ 103695 h 1319753"/>
              <a:gd name="connsiteX32" fmla="*/ 1112455 w 1357552"/>
              <a:gd name="connsiteY32" fmla="*/ 75415 h 1319753"/>
              <a:gd name="connsiteX33" fmla="*/ 1169016 w 1357552"/>
              <a:gd name="connsiteY33" fmla="*/ 18854 h 1319753"/>
              <a:gd name="connsiteX34" fmla="*/ 1187870 w 1357552"/>
              <a:gd name="connsiteY34" fmla="*/ 0 h 131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57552" h="1319753">
                <a:moveTo>
                  <a:pt x="1357552" y="1027522"/>
                </a:moveTo>
                <a:cubicBezTo>
                  <a:pt x="1348125" y="1043233"/>
                  <a:pt x="1338983" y="1059119"/>
                  <a:pt x="1329272" y="1074656"/>
                </a:cubicBezTo>
                <a:cubicBezTo>
                  <a:pt x="1323267" y="1084263"/>
                  <a:pt x="1319122" y="1095683"/>
                  <a:pt x="1310418" y="1102936"/>
                </a:cubicBezTo>
                <a:cubicBezTo>
                  <a:pt x="1299622" y="1111932"/>
                  <a:pt x="1286043" y="1117346"/>
                  <a:pt x="1272711" y="1121790"/>
                </a:cubicBezTo>
                <a:cubicBezTo>
                  <a:pt x="1218170" y="1139970"/>
                  <a:pt x="1186565" y="1142176"/>
                  <a:pt x="1131309" y="1150070"/>
                </a:cubicBezTo>
                <a:cubicBezTo>
                  <a:pt x="1112455" y="1162639"/>
                  <a:pt x="1086624" y="1168479"/>
                  <a:pt x="1074748" y="1187777"/>
                </a:cubicBezTo>
                <a:cubicBezTo>
                  <a:pt x="1054944" y="1219959"/>
                  <a:pt x="1071374" y="1273433"/>
                  <a:pt x="1037041" y="1300899"/>
                </a:cubicBezTo>
                <a:cubicBezTo>
                  <a:pt x="1029282" y="1307107"/>
                  <a:pt x="1018537" y="1308548"/>
                  <a:pt x="1008760" y="1310326"/>
                </a:cubicBezTo>
                <a:cubicBezTo>
                  <a:pt x="983835" y="1314858"/>
                  <a:pt x="958484" y="1316611"/>
                  <a:pt x="933346" y="1319753"/>
                </a:cubicBezTo>
                <a:cubicBezTo>
                  <a:pt x="864216" y="1316611"/>
                  <a:pt x="795004" y="1314929"/>
                  <a:pt x="725956" y="1310326"/>
                </a:cubicBezTo>
                <a:cubicBezTo>
                  <a:pt x="700678" y="1308641"/>
                  <a:pt x="675758" y="1303339"/>
                  <a:pt x="650542" y="1300899"/>
                </a:cubicBezTo>
                <a:cubicBezTo>
                  <a:pt x="472693" y="1283687"/>
                  <a:pt x="450091" y="1283136"/>
                  <a:pt x="292323" y="1272619"/>
                </a:cubicBezTo>
                <a:cubicBezTo>
                  <a:pt x="273469" y="1269477"/>
                  <a:pt x="249852" y="1276108"/>
                  <a:pt x="235762" y="1263192"/>
                </a:cubicBezTo>
                <a:cubicBezTo>
                  <a:pt x="150315" y="1184865"/>
                  <a:pt x="170809" y="1060974"/>
                  <a:pt x="150921" y="961534"/>
                </a:cubicBezTo>
                <a:cubicBezTo>
                  <a:pt x="147779" y="945823"/>
                  <a:pt x="148659" y="928731"/>
                  <a:pt x="141494" y="914400"/>
                </a:cubicBezTo>
                <a:cubicBezTo>
                  <a:pt x="128883" y="889178"/>
                  <a:pt x="104182" y="884108"/>
                  <a:pt x="84934" y="867266"/>
                </a:cubicBezTo>
                <a:cubicBezTo>
                  <a:pt x="-3294" y="790065"/>
                  <a:pt x="73157" y="843703"/>
                  <a:pt x="9519" y="801278"/>
                </a:cubicBezTo>
                <a:cubicBezTo>
                  <a:pt x="6377" y="788709"/>
                  <a:pt x="-902" y="776489"/>
                  <a:pt x="92" y="763571"/>
                </a:cubicBezTo>
                <a:cubicBezTo>
                  <a:pt x="2314" y="734686"/>
                  <a:pt x="7334" y="705271"/>
                  <a:pt x="18946" y="678730"/>
                </a:cubicBezTo>
                <a:cubicBezTo>
                  <a:pt x="31367" y="650339"/>
                  <a:pt x="83737" y="593678"/>
                  <a:pt x="103787" y="565608"/>
                </a:cubicBezTo>
                <a:cubicBezTo>
                  <a:pt x="123543" y="537950"/>
                  <a:pt x="141494" y="509047"/>
                  <a:pt x="160348" y="480767"/>
                </a:cubicBezTo>
                <a:lnTo>
                  <a:pt x="179202" y="452487"/>
                </a:lnTo>
                <a:cubicBezTo>
                  <a:pt x="201836" y="418535"/>
                  <a:pt x="227035" y="376723"/>
                  <a:pt x="264043" y="358219"/>
                </a:cubicBezTo>
                <a:cubicBezTo>
                  <a:pt x="291975" y="344253"/>
                  <a:pt x="341659" y="321218"/>
                  <a:pt x="367738" y="301658"/>
                </a:cubicBezTo>
                <a:cubicBezTo>
                  <a:pt x="378403" y="293659"/>
                  <a:pt x="386591" y="282804"/>
                  <a:pt x="396018" y="273377"/>
                </a:cubicBezTo>
                <a:cubicBezTo>
                  <a:pt x="417230" y="209744"/>
                  <a:pt x="388259" y="285792"/>
                  <a:pt x="443152" y="197963"/>
                </a:cubicBezTo>
                <a:cubicBezTo>
                  <a:pt x="448418" y="189537"/>
                  <a:pt x="448135" y="178571"/>
                  <a:pt x="452579" y="169683"/>
                </a:cubicBezTo>
                <a:cubicBezTo>
                  <a:pt x="468657" y="137527"/>
                  <a:pt x="475389" y="140921"/>
                  <a:pt x="499713" y="113122"/>
                </a:cubicBezTo>
                <a:cubicBezTo>
                  <a:pt x="512962" y="97980"/>
                  <a:pt x="519705" y="75527"/>
                  <a:pt x="537420" y="65988"/>
                </a:cubicBezTo>
                <a:cubicBezTo>
                  <a:pt x="587409" y="39070"/>
                  <a:pt x="785697" y="38532"/>
                  <a:pt x="801371" y="37707"/>
                </a:cubicBezTo>
                <a:cubicBezTo>
                  <a:pt x="842220" y="40849"/>
                  <a:pt x="885051" y="34178"/>
                  <a:pt x="923919" y="47134"/>
                </a:cubicBezTo>
                <a:cubicBezTo>
                  <a:pt x="953729" y="57071"/>
                  <a:pt x="999334" y="103695"/>
                  <a:pt x="999334" y="103695"/>
                </a:cubicBezTo>
                <a:cubicBezTo>
                  <a:pt x="1037041" y="94268"/>
                  <a:pt x="1075582" y="87706"/>
                  <a:pt x="1112455" y="75415"/>
                </a:cubicBezTo>
                <a:cubicBezTo>
                  <a:pt x="1141795" y="65635"/>
                  <a:pt x="1150597" y="40957"/>
                  <a:pt x="1169016" y="18854"/>
                </a:cubicBezTo>
                <a:cubicBezTo>
                  <a:pt x="1174706" y="12026"/>
                  <a:pt x="1181585" y="6285"/>
                  <a:pt x="1187870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8FE8BA5-33CD-8098-374F-6E4A53B9719E}"/>
              </a:ext>
            </a:extLst>
          </p:cNvPr>
          <p:cNvSpPr/>
          <p:nvPr/>
        </p:nvSpPr>
        <p:spPr>
          <a:xfrm>
            <a:off x="7724076" y="3359652"/>
            <a:ext cx="276953" cy="58723"/>
          </a:xfrm>
          <a:custGeom>
            <a:avLst/>
            <a:gdLst>
              <a:gd name="connsiteX0" fmla="*/ 0 w 276953"/>
              <a:gd name="connsiteY0" fmla="*/ 58723 h 58723"/>
              <a:gd name="connsiteX1" fmla="*/ 41945 w 276953"/>
              <a:gd name="connsiteY1" fmla="*/ 33556 h 58723"/>
              <a:gd name="connsiteX2" fmla="*/ 117446 w 276953"/>
              <a:gd name="connsiteY2" fmla="*/ 50334 h 58723"/>
              <a:gd name="connsiteX3" fmla="*/ 167780 w 276953"/>
              <a:gd name="connsiteY3" fmla="*/ 58723 h 58723"/>
              <a:gd name="connsiteX4" fmla="*/ 276837 w 276953"/>
              <a:gd name="connsiteY4" fmla="*/ 0 h 5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53" h="58723">
                <a:moveTo>
                  <a:pt x="0" y="58723"/>
                </a:moveTo>
                <a:cubicBezTo>
                  <a:pt x="13982" y="50334"/>
                  <a:pt x="25681" y="34718"/>
                  <a:pt x="41945" y="33556"/>
                </a:cubicBezTo>
                <a:cubicBezTo>
                  <a:pt x="67660" y="31719"/>
                  <a:pt x="92166" y="45278"/>
                  <a:pt x="117446" y="50334"/>
                </a:cubicBezTo>
                <a:cubicBezTo>
                  <a:pt x="134125" y="53670"/>
                  <a:pt x="151002" y="55927"/>
                  <a:pt x="167780" y="58723"/>
                </a:cubicBezTo>
                <a:cubicBezTo>
                  <a:pt x="284855" y="22700"/>
                  <a:pt x="276837" y="63201"/>
                  <a:pt x="276837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D3FDE1F-BEA7-F871-853E-C72656532A08}"/>
              </a:ext>
            </a:extLst>
          </p:cNvPr>
          <p:cNvSpPr/>
          <p:nvPr/>
        </p:nvSpPr>
        <p:spPr>
          <a:xfrm>
            <a:off x="8974858" y="2803641"/>
            <a:ext cx="276953" cy="58723"/>
          </a:xfrm>
          <a:custGeom>
            <a:avLst/>
            <a:gdLst>
              <a:gd name="connsiteX0" fmla="*/ 0 w 276953"/>
              <a:gd name="connsiteY0" fmla="*/ 58723 h 58723"/>
              <a:gd name="connsiteX1" fmla="*/ 41945 w 276953"/>
              <a:gd name="connsiteY1" fmla="*/ 33556 h 58723"/>
              <a:gd name="connsiteX2" fmla="*/ 117446 w 276953"/>
              <a:gd name="connsiteY2" fmla="*/ 50334 h 58723"/>
              <a:gd name="connsiteX3" fmla="*/ 167780 w 276953"/>
              <a:gd name="connsiteY3" fmla="*/ 58723 h 58723"/>
              <a:gd name="connsiteX4" fmla="*/ 276837 w 276953"/>
              <a:gd name="connsiteY4" fmla="*/ 0 h 5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53" h="58723">
                <a:moveTo>
                  <a:pt x="0" y="58723"/>
                </a:moveTo>
                <a:cubicBezTo>
                  <a:pt x="13982" y="50334"/>
                  <a:pt x="25681" y="34718"/>
                  <a:pt x="41945" y="33556"/>
                </a:cubicBezTo>
                <a:cubicBezTo>
                  <a:pt x="67660" y="31719"/>
                  <a:pt x="92166" y="45278"/>
                  <a:pt x="117446" y="50334"/>
                </a:cubicBezTo>
                <a:cubicBezTo>
                  <a:pt x="134125" y="53670"/>
                  <a:pt x="151002" y="55927"/>
                  <a:pt x="167780" y="58723"/>
                </a:cubicBezTo>
                <a:cubicBezTo>
                  <a:pt x="284855" y="22700"/>
                  <a:pt x="276837" y="63201"/>
                  <a:pt x="276837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9158B9-56DE-6F29-A9AD-B2E311BFC8C2}"/>
              </a:ext>
            </a:extLst>
          </p:cNvPr>
          <p:cNvSpPr/>
          <p:nvPr/>
        </p:nvSpPr>
        <p:spPr>
          <a:xfrm>
            <a:off x="8688999" y="1955775"/>
            <a:ext cx="276953" cy="58723"/>
          </a:xfrm>
          <a:custGeom>
            <a:avLst/>
            <a:gdLst>
              <a:gd name="connsiteX0" fmla="*/ 0 w 276953"/>
              <a:gd name="connsiteY0" fmla="*/ 58723 h 58723"/>
              <a:gd name="connsiteX1" fmla="*/ 41945 w 276953"/>
              <a:gd name="connsiteY1" fmla="*/ 33556 h 58723"/>
              <a:gd name="connsiteX2" fmla="*/ 117446 w 276953"/>
              <a:gd name="connsiteY2" fmla="*/ 50334 h 58723"/>
              <a:gd name="connsiteX3" fmla="*/ 167780 w 276953"/>
              <a:gd name="connsiteY3" fmla="*/ 58723 h 58723"/>
              <a:gd name="connsiteX4" fmla="*/ 276837 w 276953"/>
              <a:gd name="connsiteY4" fmla="*/ 0 h 5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53" h="58723">
                <a:moveTo>
                  <a:pt x="0" y="58723"/>
                </a:moveTo>
                <a:cubicBezTo>
                  <a:pt x="13982" y="50334"/>
                  <a:pt x="25681" y="34718"/>
                  <a:pt x="41945" y="33556"/>
                </a:cubicBezTo>
                <a:cubicBezTo>
                  <a:pt x="67660" y="31719"/>
                  <a:pt x="92166" y="45278"/>
                  <a:pt x="117446" y="50334"/>
                </a:cubicBezTo>
                <a:cubicBezTo>
                  <a:pt x="134125" y="53670"/>
                  <a:pt x="151002" y="55927"/>
                  <a:pt x="167780" y="58723"/>
                </a:cubicBezTo>
                <a:cubicBezTo>
                  <a:pt x="284855" y="22700"/>
                  <a:pt x="276837" y="63201"/>
                  <a:pt x="276837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E89B907-2294-12F6-A1C5-07FF8556304B}"/>
              </a:ext>
            </a:extLst>
          </p:cNvPr>
          <p:cNvSpPr/>
          <p:nvPr/>
        </p:nvSpPr>
        <p:spPr>
          <a:xfrm>
            <a:off x="2904615" y="2714035"/>
            <a:ext cx="86836" cy="19074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8CB8C5F2-B214-6B04-9CD0-637CAF9FBD6D}"/>
              </a:ext>
            </a:extLst>
          </p:cNvPr>
          <p:cNvSpPr/>
          <p:nvPr/>
        </p:nvSpPr>
        <p:spPr>
          <a:xfrm>
            <a:off x="9150493" y="2265408"/>
            <a:ext cx="168077" cy="849086"/>
          </a:xfrm>
          <a:custGeom>
            <a:avLst/>
            <a:gdLst>
              <a:gd name="connsiteX0" fmla="*/ 114300 w 153534"/>
              <a:gd name="connsiteY0" fmla="*/ 849086 h 849086"/>
              <a:gd name="connsiteX1" fmla="*/ 146957 w 153534"/>
              <a:gd name="connsiteY1" fmla="*/ 473529 h 849086"/>
              <a:gd name="connsiteX2" fmla="*/ 0 w 153534"/>
              <a:gd name="connsiteY2" fmla="*/ 0 h 849086"/>
              <a:gd name="connsiteX3" fmla="*/ 0 w 153534"/>
              <a:gd name="connsiteY3" fmla="*/ 0 h 849086"/>
              <a:gd name="connsiteX4" fmla="*/ 0 w 153534"/>
              <a:gd name="connsiteY4" fmla="*/ 0 h 849086"/>
              <a:gd name="connsiteX0" fmla="*/ 114300 w 168077"/>
              <a:gd name="connsiteY0" fmla="*/ 849086 h 849086"/>
              <a:gd name="connsiteX1" fmla="*/ 163286 w 168077"/>
              <a:gd name="connsiteY1" fmla="*/ 367394 h 849086"/>
              <a:gd name="connsiteX2" fmla="*/ 0 w 168077"/>
              <a:gd name="connsiteY2" fmla="*/ 0 h 849086"/>
              <a:gd name="connsiteX3" fmla="*/ 0 w 168077"/>
              <a:gd name="connsiteY3" fmla="*/ 0 h 849086"/>
              <a:gd name="connsiteX4" fmla="*/ 0 w 168077"/>
              <a:gd name="connsiteY4" fmla="*/ 0 h 84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077" h="849086">
                <a:moveTo>
                  <a:pt x="114300" y="849086"/>
                </a:moveTo>
                <a:cubicBezTo>
                  <a:pt x="140153" y="732064"/>
                  <a:pt x="182336" y="508908"/>
                  <a:pt x="163286" y="367394"/>
                </a:cubicBezTo>
                <a:cubicBezTo>
                  <a:pt x="144236" y="225880"/>
                  <a:pt x="0" y="0"/>
                  <a:pt x="0" y="0"/>
                </a:cubicBez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68EA14CC-83DA-44C2-CF38-70A925B5828C}"/>
              </a:ext>
            </a:extLst>
          </p:cNvPr>
          <p:cNvSpPr/>
          <p:nvPr/>
        </p:nvSpPr>
        <p:spPr>
          <a:xfrm flipH="1">
            <a:off x="9028117" y="2528554"/>
            <a:ext cx="103308" cy="530679"/>
          </a:xfrm>
          <a:custGeom>
            <a:avLst/>
            <a:gdLst>
              <a:gd name="connsiteX0" fmla="*/ 21665 w 103308"/>
              <a:gd name="connsiteY0" fmla="*/ 530679 h 530679"/>
              <a:gd name="connsiteX1" fmla="*/ 5337 w 103308"/>
              <a:gd name="connsiteY1" fmla="*/ 179615 h 530679"/>
              <a:gd name="connsiteX2" fmla="*/ 103308 w 103308"/>
              <a:gd name="connsiteY2" fmla="*/ 0 h 53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308" h="530679">
                <a:moveTo>
                  <a:pt x="21665" y="530679"/>
                </a:moveTo>
                <a:cubicBezTo>
                  <a:pt x="6697" y="399370"/>
                  <a:pt x="-8270" y="268061"/>
                  <a:pt x="5337" y="179615"/>
                </a:cubicBezTo>
                <a:cubicBezTo>
                  <a:pt x="18944" y="91168"/>
                  <a:pt x="61126" y="45584"/>
                  <a:pt x="103308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CDDDA7-E965-DF50-27B2-760481484A75}"/>
              </a:ext>
            </a:extLst>
          </p:cNvPr>
          <p:cNvSpPr txBox="1"/>
          <p:nvPr/>
        </p:nvSpPr>
        <p:spPr>
          <a:xfrm>
            <a:off x="5697582" y="3438962"/>
            <a:ext cx="57444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Consequence</a:t>
            </a:r>
          </a:p>
          <a:p>
            <a:pPr marL="742950" lvl="1" indent="-285750">
              <a:buFont typeface="Arial" panose="020B0604020202020204" pitchFamily="34" charset="0"/>
              <a:buChar char="-"/>
            </a:pPr>
            <a:r>
              <a:rPr lang="en-US" sz="16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heat transfer between ullage wall and liquid</a:t>
            </a:r>
          </a:p>
          <a:p>
            <a:pPr marL="742950" lvl="1" indent="-285750">
              <a:buFont typeface="Arial" panose="020B0604020202020204" pitchFamily="34" charset="0"/>
              <a:buChar char="-"/>
            </a:pPr>
            <a:r>
              <a:rPr lang="en-US" sz="16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boiling</a:t>
            </a:r>
          </a:p>
          <a:p>
            <a:pPr marL="742950" lvl="1" indent="-285750">
              <a:buFont typeface="Arial" panose="020B0604020202020204" pitchFamily="34" charset="0"/>
              <a:buChar char="-"/>
            </a:pPr>
            <a:r>
              <a:rPr lang="en-US" sz="16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Ullage walls quenched to liquid temperature in limit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9">
                <a:extLst>
                  <a:ext uri="{FF2B5EF4-FFF2-40B4-BE49-F238E27FC236}">
                    <a16:creationId xmlns:a16="http://schemas.microsoft.com/office/drawing/2014/main" id="{A7533CC5-FA1B-C9B4-42A4-9093C73C0FE2}"/>
                  </a:ext>
                </a:extLst>
              </p:cNvPr>
              <p:cNvSpPr txBox="1"/>
              <p:nvPr/>
            </p:nvSpPr>
            <p:spPr>
              <a:xfrm>
                <a:off x="6565404" y="4544198"/>
                <a:ext cx="2226980" cy="30777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et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very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low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𝑤𝑎𝑙𝑙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artificially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high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9">
                <a:extLst>
                  <a:ext uri="{FF2B5EF4-FFF2-40B4-BE49-F238E27FC236}">
                    <a16:creationId xmlns:a16="http://schemas.microsoft.com/office/drawing/2014/main" id="{A7533CC5-FA1B-C9B4-42A4-9093C73C0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404" y="4544198"/>
                <a:ext cx="2226980" cy="307777"/>
              </a:xfrm>
              <a:prstGeom prst="rect">
                <a:avLst/>
              </a:prstGeom>
              <a:blipFill>
                <a:blip r:embed="rId8"/>
                <a:stretch>
                  <a:fillRect l="-3836" t="-1961" r="-10137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9">
                <a:extLst>
                  <a:ext uri="{FF2B5EF4-FFF2-40B4-BE49-F238E27FC236}">
                    <a16:creationId xmlns:a16="http://schemas.microsoft.com/office/drawing/2014/main" id="{0ABC9A29-1043-A08C-3022-201F8C7C900B}"/>
                  </a:ext>
                </a:extLst>
              </p:cNvPr>
              <p:cNvSpPr txBox="1"/>
              <p:nvPr/>
            </p:nvSpPr>
            <p:spPr>
              <a:xfrm>
                <a:off x="9495352" y="2627996"/>
                <a:ext cx="2381953" cy="52828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  <m:r>
                        <a:rPr lang="en-US" sz="14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ox>
                                <m:box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1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𝑢𝑙𝑙</m:t>
                              </m:r>
                            </m:sub>
                          </m:sSub>
                          <m:r>
                            <a:rPr lang="en-US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𝑙𝑖𝑞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9">
                <a:extLst>
                  <a:ext uri="{FF2B5EF4-FFF2-40B4-BE49-F238E27FC236}">
                    <a16:creationId xmlns:a16="http://schemas.microsoft.com/office/drawing/2014/main" id="{0ABC9A29-1043-A08C-3022-201F8C7C9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5352" y="2627996"/>
                <a:ext cx="2381953" cy="528286"/>
              </a:xfrm>
              <a:prstGeom prst="rect">
                <a:avLst/>
              </a:prstGeom>
              <a:blipFill>
                <a:blip r:embed="rId9"/>
                <a:stretch>
                  <a:fillRect t="-1149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80D05728-BF4B-0F90-048D-713ADEF41803}"/>
              </a:ext>
            </a:extLst>
          </p:cNvPr>
          <p:cNvSpPr txBox="1"/>
          <p:nvPr/>
        </p:nvSpPr>
        <p:spPr>
          <a:xfrm>
            <a:off x="4151383" y="1596097"/>
            <a:ext cx="186199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Will usually drop tank pressure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45EF0B-9BF9-CB6A-6AF0-C5C9E66C5818}"/>
              </a:ext>
            </a:extLst>
          </p:cNvPr>
          <p:cNvSpPr txBox="1"/>
          <p:nvPr/>
        </p:nvSpPr>
        <p:spPr>
          <a:xfrm>
            <a:off x="9452222" y="1640532"/>
            <a:ext cx="188488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Will usually raise tank pressure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9">
                <a:extLst>
                  <a:ext uri="{FF2B5EF4-FFF2-40B4-BE49-F238E27FC236}">
                    <a16:creationId xmlns:a16="http://schemas.microsoft.com/office/drawing/2014/main" id="{F41892CB-2404-1612-FABD-E7014426B993}"/>
                  </a:ext>
                </a:extLst>
              </p:cNvPr>
              <p:cNvSpPr txBox="1"/>
              <p:nvPr/>
            </p:nvSpPr>
            <p:spPr>
              <a:xfrm>
                <a:off x="4121046" y="3148925"/>
                <a:ext cx="2293889" cy="24311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𝑙𝑖𝑞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14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𝑢𝑙𝑙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TextBox 9">
                <a:extLst>
                  <a:ext uri="{FF2B5EF4-FFF2-40B4-BE49-F238E27FC236}">
                    <a16:creationId xmlns:a16="http://schemas.microsoft.com/office/drawing/2014/main" id="{F41892CB-2404-1612-FABD-E7014426B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046" y="3148925"/>
                <a:ext cx="2293889" cy="243118"/>
              </a:xfrm>
              <a:prstGeom prst="rect">
                <a:avLst/>
              </a:prstGeom>
              <a:blipFill>
                <a:blip r:embed="rId10"/>
                <a:stretch>
                  <a:fillRect t="-5128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C5159455-B793-41E1-7A50-7E72065541B6}"/>
              </a:ext>
            </a:extLst>
          </p:cNvPr>
          <p:cNvSpPr/>
          <p:nvPr/>
        </p:nvSpPr>
        <p:spPr>
          <a:xfrm>
            <a:off x="7543430" y="3248596"/>
            <a:ext cx="120316" cy="1233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11E7051-0EDB-F4D2-F33A-570B98ECC7FB}"/>
              </a:ext>
            </a:extLst>
          </p:cNvPr>
          <p:cNvCxnSpPr/>
          <p:nvPr/>
        </p:nvCxnSpPr>
        <p:spPr>
          <a:xfrm>
            <a:off x="7513147" y="2657892"/>
            <a:ext cx="0" cy="5240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FC2A061-FF5E-B147-22C3-8FE5A5470761}"/>
              </a:ext>
            </a:extLst>
          </p:cNvPr>
          <p:cNvSpPr/>
          <p:nvPr/>
        </p:nvSpPr>
        <p:spPr>
          <a:xfrm rot="1105659">
            <a:off x="7692050" y="3321141"/>
            <a:ext cx="507556" cy="162221"/>
          </a:xfrm>
          <a:custGeom>
            <a:avLst/>
            <a:gdLst>
              <a:gd name="connsiteX0" fmla="*/ 0 w 507556"/>
              <a:gd name="connsiteY0" fmla="*/ 108764 h 162221"/>
              <a:gd name="connsiteX1" fmla="*/ 119895 w 507556"/>
              <a:gd name="connsiteY1" fmla="*/ 859 h 162221"/>
              <a:gd name="connsiteX2" fmla="*/ 263769 w 507556"/>
              <a:gd name="connsiteY2" fmla="*/ 160719 h 162221"/>
              <a:gd name="connsiteX3" fmla="*/ 375671 w 507556"/>
              <a:gd name="connsiteY3" fmla="*/ 80789 h 162221"/>
              <a:gd name="connsiteX4" fmla="*/ 507556 w 507556"/>
              <a:gd name="connsiteY4" fmla="*/ 76792 h 16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556" h="162221">
                <a:moveTo>
                  <a:pt x="0" y="108764"/>
                </a:moveTo>
                <a:cubicBezTo>
                  <a:pt x="37967" y="50482"/>
                  <a:pt x="75934" y="-7800"/>
                  <a:pt x="119895" y="859"/>
                </a:cubicBezTo>
                <a:cubicBezTo>
                  <a:pt x="163856" y="9518"/>
                  <a:pt x="221140" y="147397"/>
                  <a:pt x="263769" y="160719"/>
                </a:cubicBezTo>
                <a:cubicBezTo>
                  <a:pt x="306398" y="174041"/>
                  <a:pt x="335040" y="94777"/>
                  <a:pt x="375671" y="80789"/>
                </a:cubicBezTo>
                <a:cubicBezTo>
                  <a:pt x="416302" y="66801"/>
                  <a:pt x="461929" y="71796"/>
                  <a:pt x="507556" y="76792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7137478D-6CDA-F138-2315-E6E02995DD13}"/>
              </a:ext>
            </a:extLst>
          </p:cNvPr>
          <p:cNvSpPr/>
          <p:nvPr/>
        </p:nvSpPr>
        <p:spPr>
          <a:xfrm rot="16200000">
            <a:off x="2906011" y="2747482"/>
            <a:ext cx="366113" cy="14632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id="{F9D1A86D-FF0E-3BE1-E1A9-F839AFCD1D20}"/>
                  </a:ext>
                </a:extLst>
              </p:cNvPr>
              <p:cNvSpPr txBox="1"/>
              <p:nvPr/>
            </p:nvSpPr>
            <p:spPr>
              <a:xfrm>
                <a:off x="2503001" y="2372301"/>
                <a:ext cx="865459" cy="23205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𝑙𝑖𝑞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id="{F9D1A86D-FF0E-3BE1-E1A9-F839AFCD1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001" y="2372301"/>
                <a:ext cx="865459" cy="232051"/>
              </a:xfrm>
              <a:prstGeom prst="rect">
                <a:avLst/>
              </a:prstGeom>
              <a:blipFill>
                <a:blip r:embed="rId11"/>
                <a:stretch>
                  <a:fillRect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9">
                <a:extLst>
                  <a:ext uri="{FF2B5EF4-FFF2-40B4-BE49-F238E27FC236}">
                    <a16:creationId xmlns:a16="http://schemas.microsoft.com/office/drawing/2014/main" id="{1FEFCBFC-D275-C4FC-1AA5-CF27970779AC}"/>
                  </a:ext>
                </a:extLst>
              </p:cNvPr>
              <p:cNvSpPr txBox="1"/>
              <p:nvPr/>
            </p:nvSpPr>
            <p:spPr>
              <a:xfrm>
                <a:off x="6136722" y="2439496"/>
                <a:ext cx="1374466" cy="24519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5" name="TextBox 9">
                <a:extLst>
                  <a:ext uri="{FF2B5EF4-FFF2-40B4-BE49-F238E27FC236}">
                    <a16:creationId xmlns:a16="http://schemas.microsoft.com/office/drawing/2014/main" id="{1FEFCBFC-D275-C4FC-1AA5-CF2797077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722" y="2439496"/>
                <a:ext cx="1374466" cy="245195"/>
              </a:xfrm>
              <a:prstGeom prst="rect">
                <a:avLst/>
              </a:prstGeom>
              <a:blipFill>
                <a:blip r:embed="rId12"/>
                <a:stretch>
                  <a:fillRect t="-25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484F265D-4C14-A223-7359-D2C348054DC3}"/>
              </a:ext>
            </a:extLst>
          </p:cNvPr>
          <p:cNvSpPr/>
          <p:nvPr/>
        </p:nvSpPr>
        <p:spPr>
          <a:xfrm>
            <a:off x="8289292" y="3406301"/>
            <a:ext cx="120316" cy="1233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EEE06CC-120E-82B8-84C4-3120C18C671F}"/>
              </a:ext>
            </a:extLst>
          </p:cNvPr>
          <p:cNvSpPr/>
          <p:nvPr/>
        </p:nvSpPr>
        <p:spPr>
          <a:xfrm>
            <a:off x="3230790" y="3473340"/>
            <a:ext cx="120316" cy="1233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84F5C030-0C3C-E08C-99E4-B470099F575E}"/>
              </a:ext>
            </a:extLst>
          </p:cNvPr>
          <p:cNvSpPr/>
          <p:nvPr/>
        </p:nvSpPr>
        <p:spPr>
          <a:xfrm>
            <a:off x="11786716" y="1188280"/>
            <a:ext cx="281354" cy="28321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57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D03FCC-8431-61F1-104F-54E898DDF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5D80-8541-4508-80FC-4365D8588B89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A9B4A7-724C-35D1-99FE-C0DB6A73D956}"/>
              </a:ext>
            </a:extLst>
          </p:cNvPr>
          <p:cNvSpPr txBox="1"/>
          <p:nvPr/>
        </p:nvSpPr>
        <p:spPr>
          <a:xfrm>
            <a:off x="1176894" y="145974"/>
            <a:ext cx="10151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of spreadsheet tools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A28E05-FF99-9517-CBC3-507D6FA614BC}"/>
              </a:ext>
            </a:extLst>
          </p:cNvPr>
          <p:cNvSpPr txBox="1"/>
          <p:nvPr/>
        </p:nvSpPr>
        <p:spPr>
          <a:xfrm>
            <a:off x="2873937" y="2386651"/>
            <a:ext cx="675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of 4 node model in  spreadsheets with VBA macros 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CF86B96B-DBF1-EA93-5AA5-CFA779F595D0}"/>
              </a:ext>
            </a:extLst>
          </p:cNvPr>
          <p:cNvSpPr/>
          <p:nvPr/>
        </p:nvSpPr>
        <p:spPr>
          <a:xfrm>
            <a:off x="11786716" y="1188280"/>
            <a:ext cx="281354" cy="28321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85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FE2F8-0914-C2CB-B2BF-BCD71E4A3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9E3E928-0BEB-9747-A72C-6973D2D194AB}"/>
              </a:ext>
            </a:extLst>
          </p:cNvPr>
          <p:cNvSpPr txBox="1"/>
          <p:nvPr/>
        </p:nvSpPr>
        <p:spPr>
          <a:xfrm>
            <a:off x="1144357" y="99659"/>
            <a:ext cx="10165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Macros summary (1 of 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10EB2-CB42-AFD1-2663-C896165D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5D80-8541-4508-80FC-4365D8588B89}" type="slidenum">
              <a:rPr lang="en-US" smtClean="0"/>
              <a:t>19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0BBD1B5-A236-8AD1-8BE0-73A30CF67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85" y="930755"/>
            <a:ext cx="4562286" cy="17849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31598F6-E463-4CEA-8BB9-C80CC693B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030" y="2083347"/>
            <a:ext cx="5931364" cy="26310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747CE5-86CE-8E81-0648-A3BFBBBB6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431" y="1823231"/>
            <a:ext cx="4229467" cy="356646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CF88617-1379-DAF2-3577-FB18994A20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7713" y="3556050"/>
            <a:ext cx="5493774" cy="236947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018AD67-457C-A468-AF06-54DB18ECEF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37" y="3822936"/>
            <a:ext cx="5534282" cy="243945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0B4B4C1-0286-0052-31E7-B3B5E42FEBC7}"/>
              </a:ext>
            </a:extLst>
          </p:cNvPr>
          <p:cNvSpPr txBox="1"/>
          <p:nvPr/>
        </p:nvSpPr>
        <p:spPr>
          <a:xfrm>
            <a:off x="5378970" y="800323"/>
            <a:ext cx="5931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 macros to drive analysis operations</a:t>
            </a:r>
          </a:p>
          <a:p>
            <a:pPr marL="742950" lvl="1" indent="-285750">
              <a:buFont typeface="Arial" panose="020B0604020202020204" pitchFamily="34" charset="0"/>
              <a:buChar char="-"/>
            </a:pPr>
            <a:r>
              <a:rPr lang="en-US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condition data to appropriate locations</a:t>
            </a:r>
          </a:p>
          <a:p>
            <a:pPr marL="742950" lvl="1" indent="-285750">
              <a:buFont typeface="Arial" panose="020B0604020202020204" pitchFamily="34" charset="0"/>
              <a:buChar char="-"/>
            </a:pPr>
            <a:r>
              <a:rPr lang="en-US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 analysis intervals and log data</a:t>
            </a:r>
          </a:p>
        </p:txBody>
      </p:sp>
    </p:spTree>
    <p:extLst>
      <p:ext uri="{BB962C8B-B14F-4D97-AF65-F5344CB8AC3E}">
        <p14:creationId xmlns:p14="http://schemas.microsoft.com/office/powerpoint/2010/main" val="1485801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0B7C6-0C0B-7375-ED54-99F47D2E0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>
            <a:extLst>
              <a:ext uri="{FF2B5EF4-FFF2-40B4-BE49-F238E27FC236}">
                <a16:creationId xmlns:a16="http://schemas.microsoft.com/office/drawing/2014/main" id="{141F3BE7-DDCB-A510-803A-0DD219CA9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606" y="3659232"/>
            <a:ext cx="50715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Mark Wollen, 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60F39F-8775-5A50-61C4-49AC6B61246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90525" y="3091228"/>
            <a:ext cx="5635871" cy="3757247"/>
          </a:xfrm>
          <a:prstGeom prst="rect">
            <a:avLst/>
          </a:prstGeom>
        </p:spPr>
      </p:pic>
      <p:sp>
        <p:nvSpPr>
          <p:cNvPr id="13314" name="Rectangle 10">
            <a:extLst>
              <a:ext uri="{FF2B5EF4-FFF2-40B4-BE49-F238E27FC236}">
                <a16:creationId xmlns:a16="http://schemas.microsoft.com/office/drawing/2014/main" id="{BC4781FE-B939-03B2-A11C-62B59E1433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54879" y="1587032"/>
            <a:ext cx="10282242" cy="946618"/>
          </a:xfrm>
        </p:spPr>
        <p:txBody>
          <a:bodyPr/>
          <a:lstStyle/>
          <a:p>
            <a:r>
              <a:rPr lang="en-US" dirty="0"/>
              <a:t>Modeling Complex Cryogenic Tank Thermodynamics with Simple Spreadsheet Tools</a:t>
            </a:r>
          </a:p>
        </p:txBody>
      </p:sp>
      <p:sp>
        <p:nvSpPr>
          <p:cNvPr id="13315" name="Rectangle 11">
            <a:extLst>
              <a:ext uri="{FF2B5EF4-FFF2-40B4-BE49-F238E27FC236}">
                <a16:creationId xmlns:a16="http://schemas.microsoft.com/office/drawing/2014/main" id="{2120A5D6-0997-A537-1E6A-3F5665F56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606" y="4876800"/>
            <a:ext cx="5071515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Thermal &amp; Fluids Analysis Workshop 2025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NASA Ames Research Center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San Jose, CA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August 4-7, 2025</a:t>
            </a:r>
          </a:p>
        </p:txBody>
      </p:sp>
      <p:sp>
        <p:nvSpPr>
          <p:cNvPr id="6" name="Text Box 36">
            <a:extLst>
              <a:ext uri="{FF2B5EF4-FFF2-40B4-BE49-F238E27FC236}">
                <a16:creationId xmlns:a16="http://schemas.microsoft.com/office/drawing/2014/main" id="{69F3B644-D9A6-7683-4F16-1825CD125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"/>
            <a:ext cx="12192000" cy="914399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59288" algn="ctr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TFAWS 2025 Cryogenics Technical Session</a:t>
            </a:r>
          </a:p>
        </p:txBody>
      </p:sp>
      <p:pic>
        <p:nvPicPr>
          <p:cNvPr id="11" name="Content Placeholder 6" descr="Shape&#10;&#10;AI-generated content may be incorrect.">
            <a:extLst>
              <a:ext uri="{FF2B5EF4-FFF2-40B4-BE49-F238E27FC236}">
                <a16:creationId xmlns:a16="http://schemas.microsoft.com/office/drawing/2014/main" id="{6EA666A0-3C45-6B81-CF9E-8AA21B75C06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237121" y="-42861"/>
            <a:ext cx="1002504" cy="100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87D2271-59E9-772A-C25C-F4C7AA8423C6}"/>
              </a:ext>
            </a:extLst>
          </p:cNvPr>
          <p:cNvGrpSpPr/>
          <p:nvPr/>
        </p:nvGrpSpPr>
        <p:grpSpPr>
          <a:xfrm>
            <a:off x="1406771" y="3396475"/>
            <a:ext cx="3601072" cy="2811000"/>
            <a:chOff x="979611" y="2683114"/>
            <a:chExt cx="3601072" cy="2811000"/>
          </a:xfrm>
        </p:grpSpPr>
        <p:pic>
          <p:nvPicPr>
            <p:cNvPr id="4" name="Picture 3" descr="Shape&#10;&#10;AI-generated content may be incorrect.">
              <a:extLst>
                <a:ext uri="{FF2B5EF4-FFF2-40B4-BE49-F238E27FC236}">
                  <a16:creationId xmlns:a16="http://schemas.microsoft.com/office/drawing/2014/main" id="{14370EED-3E32-8B58-E6AE-539C213C9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59582" y="2683114"/>
              <a:ext cx="1841130" cy="1544495"/>
            </a:xfrm>
            <a:prstGeom prst="rect">
              <a:avLst/>
            </a:prstGeom>
          </p:spPr>
        </p:pic>
        <p:pic>
          <p:nvPicPr>
            <p:cNvPr id="7" name="Picture 6" descr="Shape&#10;&#10;AI-generated content may be incorrect.">
              <a:extLst>
                <a:ext uri="{FF2B5EF4-FFF2-40B4-BE49-F238E27FC236}">
                  <a16:creationId xmlns:a16="http://schemas.microsoft.com/office/drawing/2014/main" id="{BBD94D50-72B5-6BFF-1DEC-EFE0719988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9611" y="4269228"/>
              <a:ext cx="3601072" cy="1224886"/>
            </a:xfrm>
            <a:prstGeom prst="rect">
              <a:avLst/>
            </a:prstGeom>
          </p:spPr>
        </p:pic>
      </p:grpSp>
      <p:sp>
        <p:nvSpPr>
          <p:cNvPr id="5" name="Rectangle 10">
            <a:extLst>
              <a:ext uri="{FF2B5EF4-FFF2-40B4-BE49-F238E27FC236}">
                <a16:creationId xmlns:a16="http://schemas.microsoft.com/office/drawing/2014/main" id="{ED5DCEF9-965A-2D52-734B-20E91D540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572" y="2647950"/>
            <a:ext cx="8324854" cy="39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Presented by: Mark A Wollen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890D7C-5CD9-F7CE-3E91-AE9718E47E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3845" y="3617613"/>
            <a:ext cx="1076211" cy="40439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FE17D51-B653-3486-4F05-F94903021788}"/>
              </a:ext>
            </a:extLst>
          </p:cNvPr>
          <p:cNvCxnSpPr>
            <a:cxnSpLocks/>
          </p:cNvCxnSpPr>
          <p:nvPr/>
        </p:nvCxnSpPr>
        <p:spPr bwMode="auto">
          <a:xfrm flipV="1">
            <a:off x="3121604" y="1330288"/>
            <a:ext cx="1179095" cy="81719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5CC03EC-131C-6BB1-AF90-3D671A9A31DD}"/>
              </a:ext>
            </a:extLst>
          </p:cNvPr>
          <p:cNvCxnSpPr>
            <a:cxnSpLocks/>
          </p:cNvCxnSpPr>
          <p:nvPr/>
        </p:nvCxnSpPr>
        <p:spPr bwMode="auto">
          <a:xfrm flipV="1">
            <a:off x="4847301" y="1337825"/>
            <a:ext cx="1179095" cy="81719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E8F5276-8597-E0CA-E3DF-44403CC21444}"/>
              </a:ext>
            </a:extLst>
          </p:cNvPr>
          <p:cNvSpPr txBox="1"/>
          <p:nvPr/>
        </p:nvSpPr>
        <p:spPr>
          <a:xfrm>
            <a:off x="2895600" y="974176"/>
            <a:ext cx="2608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Not all that complex!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7680B1-40A1-0B45-38C3-18080D7840BA}"/>
              </a:ext>
            </a:extLst>
          </p:cNvPr>
          <p:cNvSpPr txBox="1"/>
          <p:nvPr/>
        </p:nvSpPr>
        <p:spPr>
          <a:xfrm>
            <a:off x="5708093" y="968493"/>
            <a:ext cx="4803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Nothing magic about cryogens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577043-9493-0CC5-FD07-81A9FAEFA754}"/>
              </a:ext>
            </a:extLst>
          </p:cNvPr>
          <p:cNvSpPr txBox="1"/>
          <p:nvPr/>
        </p:nvSpPr>
        <p:spPr>
          <a:xfrm>
            <a:off x="6095999" y="1330288"/>
            <a:ext cx="4803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Applies to hot tanks (e.g. boilers) equally well</a:t>
            </a: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42221749-A498-F277-B329-06BC95957D3A}"/>
              </a:ext>
            </a:extLst>
          </p:cNvPr>
          <p:cNvSpPr/>
          <p:nvPr/>
        </p:nvSpPr>
        <p:spPr>
          <a:xfrm>
            <a:off x="11786716" y="1188280"/>
            <a:ext cx="281354" cy="28321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22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482AA-34E5-DE58-8408-B8AD8E317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98F35B-E224-582B-D345-709968C4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5D80-8541-4508-80FC-4365D8588B89}" type="slidenum">
              <a:rPr lang="en-US" smtClean="0"/>
              <a:t>20</a:t>
            </a:fld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D787C5C-D63F-3C7D-48EB-CE754BF7A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80" y="943130"/>
            <a:ext cx="6378493" cy="27510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B9F439-BF71-D8E5-C7D5-274748939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622" y="2254617"/>
            <a:ext cx="6499025" cy="30072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DAEFFA5-EDF7-66E8-5F74-5E3359E12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470" y="3429000"/>
            <a:ext cx="6020926" cy="27510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804A1E-1C15-3EC5-EF44-0AD8B7A731B8}"/>
              </a:ext>
            </a:extLst>
          </p:cNvPr>
          <p:cNvSpPr txBox="1"/>
          <p:nvPr/>
        </p:nvSpPr>
        <p:spPr>
          <a:xfrm>
            <a:off x="1144357" y="99659"/>
            <a:ext cx="10165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Macros summary (2 of 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B690F4-3546-A973-3EB5-C290807A1F07}"/>
              </a:ext>
            </a:extLst>
          </p:cNvPr>
          <p:cNvSpPr txBox="1"/>
          <p:nvPr/>
        </p:nvSpPr>
        <p:spPr>
          <a:xfrm>
            <a:off x="6901343" y="977105"/>
            <a:ext cx="4681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 macros to set up for a “Mix” or “Quench” 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 to “Normal” setup, but using different modeling conditions</a:t>
            </a:r>
          </a:p>
        </p:txBody>
      </p:sp>
    </p:spTree>
    <p:extLst>
      <p:ext uri="{BB962C8B-B14F-4D97-AF65-F5344CB8AC3E}">
        <p14:creationId xmlns:p14="http://schemas.microsoft.com/office/powerpoint/2010/main" val="1112025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60CC3-B89A-DA0D-2CEC-1863F22B9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5D4BB-F490-D837-30B1-D598AC1B1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5D80-8541-4508-80FC-4365D8588B89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92B070-7E2B-1E14-A955-0EF04D4C96A4}"/>
              </a:ext>
            </a:extLst>
          </p:cNvPr>
          <p:cNvSpPr txBox="1"/>
          <p:nvPr/>
        </p:nvSpPr>
        <p:spPr>
          <a:xfrm>
            <a:off x="1144357" y="99659"/>
            <a:ext cx="10165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Worksheets – Setup1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63D62B-1F3B-98A7-3BEC-5F496A5CB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42" y="877060"/>
            <a:ext cx="8693153" cy="56618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0A0C35-74BD-6667-9376-136BB1D5D80C}"/>
              </a:ext>
            </a:extLst>
          </p:cNvPr>
          <p:cNvSpPr txBox="1"/>
          <p:nvPr/>
        </p:nvSpPr>
        <p:spPr>
          <a:xfrm>
            <a:off x="6300133" y="4905766"/>
            <a:ext cx="560384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through Worksheets left to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“Setup1” is for fluid selections and tank parameters</a:t>
            </a: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5340E890-DCAB-80AB-E947-991C7652A795}"/>
              </a:ext>
            </a:extLst>
          </p:cNvPr>
          <p:cNvSpPr/>
          <p:nvPr/>
        </p:nvSpPr>
        <p:spPr>
          <a:xfrm>
            <a:off x="11786716" y="1188280"/>
            <a:ext cx="281354" cy="28321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6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6550A-BB8C-DC14-DBEC-B6B3F1570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9BA6F3-4BB4-4F9B-F8D9-95938EC17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53" y="886046"/>
            <a:ext cx="9686564" cy="576881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99BCC-8B8B-1C83-E230-6A9B89892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5D80-8541-4508-80FC-4365D8588B89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1A46E6-057D-24A1-6C0E-0F2711894086}"/>
              </a:ext>
            </a:extLst>
          </p:cNvPr>
          <p:cNvSpPr txBox="1"/>
          <p:nvPr/>
        </p:nvSpPr>
        <p:spPr>
          <a:xfrm>
            <a:off x="1144357" y="99659"/>
            <a:ext cx="10165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Worksheets – Setup2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27332-0AAC-589D-4B07-B7925581FB3F}"/>
              </a:ext>
            </a:extLst>
          </p:cNvPr>
          <p:cNvSpPr txBox="1"/>
          <p:nvPr/>
        </p:nvSpPr>
        <p:spPr>
          <a:xfrm>
            <a:off x="6916670" y="4424274"/>
            <a:ext cx="4249078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“Setup2” is for setting initial conditions, and initializing analysis</a:t>
            </a:r>
          </a:p>
        </p:txBody>
      </p:sp>
    </p:spTree>
    <p:extLst>
      <p:ext uri="{BB962C8B-B14F-4D97-AF65-F5344CB8AC3E}">
        <p14:creationId xmlns:p14="http://schemas.microsoft.com/office/powerpoint/2010/main" val="3142651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E5FE9-41B9-07BE-87ED-9B792EA9E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B17F48-08DC-D0CA-006E-6293B741E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93" y="868413"/>
            <a:ext cx="5525157" cy="483594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354C3-56BD-64AE-FAB4-DE8343977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5D80-8541-4508-80FC-4365D8588B89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C705E-8E2A-C00F-0E02-9CF0A843F451}"/>
              </a:ext>
            </a:extLst>
          </p:cNvPr>
          <p:cNvSpPr txBox="1"/>
          <p:nvPr/>
        </p:nvSpPr>
        <p:spPr>
          <a:xfrm>
            <a:off x="1144357" y="99659"/>
            <a:ext cx="10165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Worksheets – </a:t>
            </a:r>
            <a:r>
              <a:rPr lang="en-US" sz="2800" dirty="0" err="1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SetupNorm</a:t>
            </a:r>
            <a:endParaRPr lang="en-US" sz="2800" dirty="0">
              <a:solidFill>
                <a:srgbClr val="2B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CB489B-EA68-59DE-0A99-C5C6A6198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401" y="1955092"/>
            <a:ext cx="5797835" cy="4739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F1FB76-CE63-61DF-B24F-2883F39EF7C9}"/>
              </a:ext>
            </a:extLst>
          </p:cNvPr>
          <p:cNvSpPr txBox="1"/>
          <p:nvPr/>
        </p:nvSpPr>
        <p:spPr>
          <a:xfrm>
            <a:off x="7348701" y="1033177"/>
            <a:ext cx="4384646" cy="16927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 err="1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SetupNorm</a:t>
            </a:r>
            <a:r>
              <a:rPr lang="en-US" sz="24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sets:</a:t>
            </a:r>
          </a:p>
          <a:p>
            <a:pPr marL="800100" lvl="1" indent="-342900">
              <a:buFont typeface="Arial" panose="020B0604020202020204" pitchFamily="34" charset="0"/>
              <a:buChar char="-"/>
            </a:pPr>
            <a:r>
              <a:rPr lang="en-US" sz="20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and mass diffusion coefficients</a:t>
            </a:r>
          </a:p>
          <a:p>
            <a:pPr marL="800100" lvl="1" indent="-342900">
              <a:buFont typeface="Arial" panose="020B0604020202020204" pitchFamily="34" charset="0"/>
              <a:buChar char="-"/>
            </a:pPr>
            <a:r>
              <a:rPr lang="en-US" sz="20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and liquid flow control</a:t>
            </a:r>
          </a:p>
          <a:p>
            <a:pPr marL="800100" lvl="1" indent="-342900">
              <a:buFont typeface="Arial" panose="020B0604020202020204" pitchFamily="34" charset="0"/>
              <a:buChar char="-"/>
            </a:pPr>
            <a:r>
              <a:rPr lang="en-US" sz="20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Supplemental heating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7163CC-5FEE-04D8-FFF3-ED3E9CAEB1E0}"/>
              </a:ext>
            </a:extLst>
          </p:cNvPr>
          <p:cNvSpPr txBox="1"/>
          <p:nvPr/>
        </p:nvSpPr>
        <p:spPr>
          <a:xfrm>
            <a:off x="753063" y="5966673"/>
            <a:ext cx="378433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dirty="0" err="1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SetupMix</a:t>
            </a:r>
            <a:r>
              <a:rPr lang="en-US" sz="16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and “</a:t>
            </a:r>
            <a:r>
              <a:rPr lang="en-US" sz="1600" dirty="0" err="1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SetupQuench</a:t>
            </a:r>
            <a:r>
              <a:rPr lang="en-US" sz="16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are essentially identical to “</a:t>
            </a:r>
            <a:r>
              <a:rPr lang="en-US" sz="1600" dirty="0" err="1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SetupNorm</a:t>
            </a:r>
            <a:r>
              <a:rPr lang="en-US" sz="16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400" dirty="0">
              <a:solidFill>
                <a:srgbClr val="2B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5032FB4-744D-9B23-69AA-EB3C18CD5453}"/>
              </a:ext>
            </a:extLst>
          </p:cNvPr>
          <p:cNvCxnSpPr>
            <a:cxnSpLocks/>
          </p:cNvCxnSpPr>
          <p:nvPr/>
        </p:nvCxnSpPr>
        <p:spPr>
          <a:xfrm flipV="1">
            <a:off x="2208578" y="5704361"/>
            <a:ext cx="694013" cy="2852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D6DCAF6-1655-5DB8-8A56-3ABC2797604C}"/>
              </a:ext>
            </a:extLst>
          </p:cNvPr>
          <p:cNvCxnSpPr>
            <a:cxnSpLocks/>
          </p:cNvCxnSpPr>
          <p:nvPr/>
        </p:nvCxnSpPr>
        <p:spPr>
          <a:xfrm flipV="1">
            <a:off x="3139290" y="5704361"/>
            <a:ext cx="492621" cy="2852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164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49EF1-2174-DB60-638F-659D79ACC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4CB2D6-E91A-A15A-7759-4F17F8463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885" y="791183"/>
            <a:ext cx="8463239" cy="54213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944A2-0EEB-1D7D-7872-96C0E9C23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5D80-8541-4508-80FC-4365D8588B89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832C3-7E76-DBC4-86B8-5EDB18A16614}"/>
              </a:ext>
            </a:extLst>
          </p:cNvPr>
          <p:cNvSpPr txBox="1"/>
          <p:nvPr/>
        </p:nvSpPr>
        <p:spPr>
          <a:xfrm>
            <a:off x="1144357" y="99659"/>
            <a:ext cx="10165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Worksheets – Run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77F9BB-1FBB-13FA-D3FE-C4CB9513B8C0}"/>
              </a:ext>
            </a:extLst>
          </p:cNvPr>
          <p:cNvSpPr txBox="1"/>
          <p:nvPr/>
        </p:nvSpPr>
        <p:spPr>
          <a:xfrm>
            <a:off x="268393" y="4497157"/>
            <a:ext cx="3254983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“Run” is where data is displayed and time step execution is controlled</a:t>
            </a:r>
            <a:endParaRPr lang="en-US" sz="2000" dirty="0">
              <a:solidFill>
                <a:srgbClr val="2B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E8DCBF-DA98-C796-4CA4-329DB11A3EB6}"/>
              </a:ext>
            </a:extLst>
          </p:cNvPr>
          <p:cNvSpPr txBox="1"/>
          <p:nvPr/>
        </p:nvSpPr>
        <p:spPr>
          <a:xfrm>
            <a:off x="3454401" y="6419787"/>
            <a:ext cx="313186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of last analysis interval</a:t>
            </a:r>
            <a:endParaRPr lang="en-US" sz="1400" dirty="0">
              <a:solidFill>
                <a:srgbClr val="2B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872E81-576D-75CE-1287-BBFA41C21DEC}"/>
              </a:ext>
            </a:extLst>
          </p:cNvPr>
          <p:cNvCxnSpPr>
            <a:cxnSpLocks/>
          </p:cNvCxnSpPr>
          <p:nvPr/>
        </p:nvCxnSpPr>
        <p:spPr>
          <a:xfrm flipH="1" flipV="1">
            <a:off x="9829761" y="1647505"/>
            <a:ext cx="462572" cy="38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8D0308B-42BF-376B-30DB-19C62E780A82}"/>
              </a:ext>
            </a:extLst>
          </p:cNvPr>
          <p:cNvSpPr txBox="1"/>
          <p:nvPr/>
        </p:nvSpPr>
        <p:spPr>
          <a:xfrm>
            <a:off x="7003850" y="6419787"/>
            <a:ext cx="313186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Cumulative results (logged data)</a:t>
            </a:r>
            <a:endParaRPr lang="en-US" sz="1400" dirty="0">
              <a:solidFill>
                <a:srgbClr val="2B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827612D9-DB72-6FA6-B62E-54C523E0BDFA}"/>
              </a:ext>
            </a:extLst>
          </p:cNvPr>
          <p:cNvSpPr/>
          <p:nvPr/>
        </p:nvSpPr>
        <p:spPr>
          <a:xfrm rot="16200000">
            <a:off x="5333684" y="5154337"/>
            <a:ext cx="168303" cy="2284718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8CDDC70C-5E49-D89D-1E5E-646E67CEAC7E}"/>
              </a:ext>
            </a:extLst>
          </p:cNvPr>
          <p:cNvSpPr/>
          <p:nvPr/>
        </p:nvSpPr>
        <p:spPr>
          <a:xfrm rot="16200000">
            <a:off x="8175008" y="5158724"/>
            <a:ext cx="168303" cy="2284718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8D24D6-DF1E-E3CC-EDFC-DE00F3128FC6}"/>
              </a:ext>
            </a:extLst>
          </p:cNvPr>
          <p:cNvSpPr txBox="1"/>
          <p:nvPr/>
        </p:nvSpPr>
        <p:spPr>
          <a:xfrm>
            <a:off x="10292333" y="1478228"/>
            <a:ext cx="1123684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Pressures</a:t>
            </a:r>
            <a:endParaRPr lang="en-US" sz="1400" dirty="0">
              <a:solidFill>
                <a:srgbClr val="2B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E348AE-B675-51B5-6885-17F098643F0C}"/>
              </a:ext>
            </a:extLst>
          </p:cNvPr>
          <p:cNvCxnSpPr>
            <a:cxnSpLocks/>
          </p:cNvCxnSpPr>
          <p:nvPr/>
        </p:nvCxnSpPr>
        <p:spPr>
          <a:xfrm flipH="1" flipV="1">
            <a:off x="9829762" y="2672132"/>
            <a:ext cx="462572" cy="38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724CD6A-3B86-5F9A-537A-D26EC75804FC}"/>
              </a:ext>
            </a:extLst>
          </p:cNvPr>
          <p:cNvSpPr txBox="1"/>
          <p:nvPr/>
        </p:nvSpPr>
        <p:spPr>
          <a:xfrm>
            <a:off x="10292333" y="2502855"/>
            <a:ext cx="145225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Temperatures</a:t>
            </a:r>
            <a:endParaRPr lang="en-US" sz="1400" dirty="0">
              <a:solidFill>
                <a:srgbClr val="2B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40F8A98-F0BB-9584-419E-CE3F0E7F580C}"/>
              </a:ext>
            </a:extLst>
          </p:cNvPr>
          <p:cNvCxnSpPr>
            <a:cxnSpLocks/>
          </p:cNvCxnSpPr>
          <p:nvPr/>
        </p:nvCxnSpPr>
        <p:spPr>
          <a:xfrm flipH="1" flipV="1">
            <a:off x="9958124" y="3968544"/>
            <a:ext cx="462572" cy="38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B3BBEC8-875B-DC78-280D-76CE2BBE0F6E}"/>
              </a:ext>
            </a:extLst>
          </p:cNvPr>
          <p:cNvSpPr txBox="1"/>
          <p:nvPr/>
        </p:nvSpPr>
        <p:spPr>
          <a:xfrm>
            <a:off x="10420695" y="3799267"/>
            <a:ext cx="889639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Masses</a:t>
            </a:r>
            <a:endParaRPr lang="en-US" sz="1400" dirty="0">
              <a:solidFill>
                <a:srgbClr val="2B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FF2AAF8-A037-BC84-888A-3C517772D2F9}"/>
              </a:ext>
            </a:extLst>
          </p:cNvPr>
          <p:cNvCxnSpPr>
            <a:cxnSpLocks/>
          </p:cNvCxnSpPr>
          <p:nvPr/>
        </p:nvCxnSpPr>
        <p:spPr>
          <a:xfrm flipH="1" flipV="1">
            <a:off x="9958124" y="5257903"/>
            <a:ext cx="462572" cy="38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116C1D0-B22F-1101-46B3-8DE233CDC4DB}"/>
              </a:ext>
            </a:extLst>
          </p:cNvPr>
          <p:cNvSpPr txBox="1"/>
          <p:nvPr/>
        </p:nvSpPr>
        <p:spPr>
          <a:xfrm>
            <a:off x="10334277" y="5077809"/>
            <a:ext cx="132389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flows</a:t>
            </a:r>
            <a:endParaRPr lang="en-US" sz="1400" dirty="0">
              <a:solidFill>
                <a:srgbClr val="2B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40CE1EAE-1C84-8A32-6561-78A6CD49A7C7}"/>
              </a:ext>
            </a:extLst>
          </p:cNvPr>
          <p:cNvSpPr/>
          <p:nvPr/>
        </p:nvSpPr>
        <p:spPr>
          <a:xfrm>
            <a:off x="11786716" y="1188280"/>
            <a:ext cx="281354" cy="28321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93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887AB-0820-E21D-CFC4-6EE4A1E18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3A854A-B6F2-B228-FC33-153513FEE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83" y="762299"/>
            <a:ext cx="10270992" cy="59228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E2B890-2E5C-D439-E15F-F010CD71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5D80-8541-4508-80FC-4365D8588B89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7D9B69-C89E-F157-85B0-309C90969A5E}"/>
              </a:ext>
            </a:extLst>
          </p:cNvPr>
          <p:cNvSpPr txBox="1"/>
          <p:nvPr/>
        </p:nvSpPr>
        <p:spPr>
          <a:xfrm>
            <a:off x="1144357" y="99659"/>
            <a:ext cx="10165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Worksheets – </a:t>
            </a:r>
            <a:r>
              <a:rPr lang="en-US" sz="2800" dirty="0" err="1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TankThermoModel</a:t>
            </a:r>
            <a:endParaRPr lang="en-US" sz="2800" dirty="0">
              <a:solidFill>
                <a:srgbClr val="2B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AAF2E-5E39-B9FB-14CB-522D6C1BBE32}"/>
              </a:ext>
            </a:extLst>
          </p:cNvPr>
          <p:cNvSpPr txBox="1"/>
          <p:nvPr/>
        </p:nvSpPr>
        <p:spPr>
          <a:xfrm>
            <a:off x="4630002" y="816508"/>
            <a:ext cx="466433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Worksheet where all the calculations occur</a:t>
            </a:r>
            <a:endParaRPr lang="en-US" sz="2000" dirty="0">
              <a:solidFill>
                <a:srgbClr val="2B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720602-2624-E6AA-7CBA-A541166BA4D2}"/>
              </a:ext>
            </a:extLst>
          </p:cNvPr>
          <p:cNvSpPr txBox="1"/>
          <p:nvPr/>
        </p:nvSpPr>
        <p:spPr>
          <a:xfrm>
            <a:off x="10420695" y="1734709"/>
            <a:ext cx="142040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80 columns</a:t>
            </a:r>
            <a:endParaRPr lang="en-US" sz="1400" dirty="0">
              <a:solidFill>
                <a:srgbClr val="2B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847EF8-3978-5F2D-05F3-0D75B856A581}"/>
              </a:ext>
            </a:extLst>
          </p:cNvPr>
          <p:cNvSpPr txBox="1"/>
          <p:nvPr/>
        </p:nvSpPr>
        <p:spPr>
          <a:xfrm rot="16200000">
            <a:off x="-55239" y="4819472"/>
            <a:ext cx="132389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1050 rows</a:t>
            </a:r>
            <a:endParaRPr lang="en-US" sz="1400" dirty="0">
              <a:solidFill>
                <a:srgbClr val="2B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8383A79-9A45-8B19-B732-200D69B18268}"/>
              </a:ext>
            </a:extLst>
          </p:cNvPr>
          <p:cNvSpPr/>
          <p:nvPr/>
        </p:nvSpPr>
        <p:spPr>
          <a:xfrm>
            <a:off x="10735379" y="2054016"/>
            <a:ext cx="922789" cy="33855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470CB85-3FB5-52DA-1822-EBFF336AC2FA}"/>
              </a:ext>
            </a:extLst>
          </p:cNvPr>
          <p:cNvSpPr/>
          <p:nvPr/>
        </p:nvSpPr>
        <p:spPr>
          <a:xfrm rot="5400000">
            <a:off x="145310" y="6054513"/>
            <a:ext cx="922789" cy="33855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9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FBF5C-2734-60D8-8EC2-6DA49F026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163064-1F9D-B090-5005-3408B0555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52" y="816508"/>
            <a:ext cx="10244143" cy="583615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94808-0AF8-1903-8E07-4395B773F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5D80-8541-4508-80FC-4365D8588B89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157BC4-B40C-B701-E53A-D64D6C37A45C}"/>
              </a:ext>
            </a:extLst>
          </p:cNvPr>
          <p:cNvSpPr txBox="1"/>
          <p:nvPr/>
        </p:nvSpPr>
        <p:spPr>
          <a:xfrm>
            <a:off x="1144357" y="99659"/>
            <a:ext cx="10165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Worksheets – </a:t>
            </a:r>
            <a:r>
              <a:rPr lang="en-US" sz="2800" dirty="0" err="1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TankThermoModel</a:t>
            </a:r>
            <a:endParaRPr lang="en-US" sz="2800" dirty="0">
              <a:solidFill>
                <a:srgbClr val="2B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99282B-2643-4D90-B491-56B2A5753F36}"/>
              </a:ext>
            </a:extLst>
          </p:cNvPr>
          <p:cNvSpPr txBox="1"/>
          <p:nvPr/>
        </p:nvSpPr>
        <p:spPr>
          <a:xfrm>
            <a:off x="5049451" y="816508"/>
            <a:ext cx="466433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 1022 and on is where logged data is recorded</a:t>
            </a:r>
            <a:endParaRPr lang="en-US" sz="2000" dirty="0">
              <a:solidFill>
                <a:srgbClr val="2B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EB3B06-2CC6-DD8A-B181-381D22B49237}"/>
              </a:ext>
            </a:extLst>
          </p:cNvPr>
          <p:cNvSpPr txBox="1"/>
          <p:nvPr/>
        </p:nvSpPr>
        <p:spPr>
          <a:xfrm>
            <a:off x="9477376" y="2504508"/>
            <a:ext cx="2446474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masses, energies, temps, press, flows, </a:t>
            </a:r>
            <a:r>
              <a:rPr lang="en-US" sz="1600" dirty="0" err="1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16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logged at specified intervals (10 sec in this example)</a:t>
            </a:r>
            <a:endParaRPr lang="en-US" sz="1400" dirty="0">
              <a:solidFill>
                <a:srgbClr val="2B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9A08B02-98F7-174C-1818-164F2096DFBA}"/>
              </a:ext>
            </a:extLst>
          </p:cNvPr>
          <p:cNvCxnSpPr>
            <a:stCxn id="7" idx="1"/>
          </p:cNvCxnSpPr>
          <p:nvPr/>
        </p:nvCxnSpPr>
        <p:spPr>
          <a:xfrm flipH="1">
            <a:off x="1006679" y="1232007"/>
            <a:ext cx="4042772" cy="29933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 Brace 10">
            <a:extLst>
              <a:ext uri="{FF2B5EF4-FFF2-40B4-BE49-F238E27FC236}">
                <a16:creationId xmlns:a16="http://schemas.microsoft.com/office/drawing/2014/main" id="{2776CAF5-8E21-E6BE-5320-4BFEAD9CD221}"/>
              </a:ext>
            </a:extLst>
          </p:cNvPr>
          <p:cNvSpPr/>
          <p:nvPr/>
        </p:nvSpPr>
        <p:spPr>
          <a:xfrm rot="5400000">
            <a:off x="6828632" y="374059"/>
            <a:ext cx="202701" cy="8533581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3EAEA2-9DA5-1148-C079-5BC803F18347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6929982" y="3166228"/>
            <a:ext cx="2547394" cy="13732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496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88EB6-E82F-C149-154E-C4C00FAC5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1360ABC-AD36-3A19-B05F-7A476E084E46}"/>
              </a:ext>
            </a:extLst>
          </p:cNvPr>
          <p:cNvSpPr txBox="1"/>
          <p:nvPr/>
        </p:nvSpPr>
        <p:spPr>
          <a:xfrm>
            <a:off x="1136652" y="176877"/>
            <a:ext cx="10165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demonstration (optional)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2823C-905C-58A7-267D-F392B2C4C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5D80-8541-4508-80FC-4365D8588B89}" type="slidenum">
              <a:rPr lang="en-US" smtClean="0"/>
              <a:t>27</a:t>
            </a:fld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8AF20D7-B4C8-F26C-4344-E8FACD31FE03}"/>
              </a:ext>
            </a:extLst>
          </p:cNvPr>
          <p:cNvSpPr txBox="1"/>
          <p:nvPr/>
        </p:nvSpPr>
        <p:spPr>
          <a:xfrm>
            <a:off x="1867948" y="1859340"/>
            <a:ext cx="84561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real time analysis demonstration of tank loading, pressurization, outflow with heating (i.e., ascent), and mix/quench disturbance for a hydrogen tank</a:t>
            </a: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68D0B36D-68C0-3811-67A6-7872FB199FB6}"/>
              </a:ext>
            </a:extLst>
          </p:cNvPr>
          <p:cNvSpPr/>
          <p:nvPr/>
        </p:nvSpPr>
        <p:spPr>
          <a:xfrm>
            <a:off x="11786716" y="1188280"/>
            <a:ext cx="281354" cy="28321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33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DA698-B0C2-F1EE-55CF-4A79E4E84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DBFE7A67-6A15-1B94-F193-50DAF394D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54" y="1197120"/>
            <a:ext cx="5447674" cy="48913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40878EC-EBB9-AF6E-3FAB-1F2351C957F3}"/>
              </a:ext>
            </a:extLst>
          </p:cNvPr>
          <p:cNvSpPr txBox="1"/>
          <p:nvPr/>
        </p:nvSpPr>
        <p:spPr>
          <a:xfrm>
            <a:off x="1136652" y="176877"/>
            <a:ext cx="10165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simulation – Hydrogen tank loading and </a:t>
            </a:r>
            <a:r>
              <a:rPr lang="en-US" sz="2800" b="1" dirty="0" err="1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press’n</a:t>
            </a:r>
            <a:endParaRPr lang="en-US" sz="2800" b="1" dirty="0">
              <a:solidFill>
                <a:srgbClr val="2B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C0D87-5CB5-B50D-32B9-2D76649BA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5D80-8541-4508-80FC-4365D8588B89}" type="slidenum">
              <a:rPr lang="en-US" smtClean="0"/>
              <a:t>28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4375918-A47F-2EF1-D843-81DB935C2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152" y="1197120"/>
            <a:ext cx="5554619" cy="4807016"/>
          </a:xfrm>
          <a:prstGeom prst="rect">
            <a:avLst/>
          </a:prstGeom>
        </p:spPr>
      </p:pic>
      <p:sp>
        <p:nvSpPr>
          <p:cNvPr id="20" name="Right Brace 19">
            <a:extLst>
              <a:ext uri="{FF2B5EF4-FFF2-40B4-BE49-F238E27FC236}">
                <a16:creationId xmlns:a16="http://schemas.microsoft.com/office/drawing/2014/main" id="{8A207EE6-FD64-4836-ED98-CF3608502287}"/>
              </a:ext>
            </a:extLst>
          </p:cNvPr>
          <p:cNvSpPr/>
          <p:nvPr/>
        </p:nvSpPr>
        <p:spPr>
          <a:xfrm rot="16200000">
            <a:off x="2577993" y="417162"/>
            <a:ext cx="249145" cy="154431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223391-CF91-2AA7-803B-0D38E40571D4}"/>
              </a:ext>
            </a:extLst>
          </p:cNvPr>
          <p:cNvSpPr txBox="1"/>
          <p:nvPr/>
        </p:nvSpPr>
        <p:spPr>
          <a:xfrm>
            <a:off x="2270136" y="726190"/>
            <a:ext cx="864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Loading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B2FB7A-D99A-98AF-3CD6-E2DEA801D024}"/>
              </a:ext>
            </a:extLst>
          </p:cNvPr>
          <p:cNvSpPr txBox="1"/>
          <p:nvPr/>
        </p:nvSpPr>
        <p:spPr>
          <a:xfrm>
            <a:off x="3781924" y="841581"/>
            <a:ext cx="864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Press’n</a:t>
            </a:r>
            <a:endParaRPr lang="en-US" sz="1600" dirty="0"/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0724A7AA-3A67-848A-041A-5AD5DE7D3AD3}"/>
              </a:ext>
            </a:extLst>
          </p:cNvPr>
          <p:cNvSpPr/>
          <p:nvPr/>
        </p:nvSpPr>
        <p:spPr>
          <a:xfrm rot="16200000">
            <a:off x="4338845" y="1145506"/>
            <a:ext cx="117882" cy="200522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3B5F7E8C-567F-6294-118B-15977B9170DE}"/>
              </a:ext>
            </a:extLst>
          </p:cNvPr>
          <p:cNvSpPr/>
          <p:nvPr/>
        </p:nvSpPr>
        <p:spPr>
          <a:xfrm rot="16200000">
            <a:off x="8010734" y="407980"/>
            <a:ext cx="249145" cy="154431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FAED59-CE27-1B79-794B-CAB09C988248}"/>
              </a:ext>
            </a:extLst>
          </p:cNvPr>
          <p:cNvSpPr txBox="1"/>
          <p:nvPr/>
        </p:nvSpPr>
        <p:spPr>
          <a:xfrm>
            <a:off x="7482079" y="713758"/>
            <a:ext cx="1457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Loading, 1 kg/s</a:t>
            </a: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16A6FDE1-50E4-52BE-6446-D34A5A23817A}"/>
              </a:ext>
            </a:extLst>
          </p:cNvPr>
          <p:cNvSpPr/>
          <p:nvPr/>
        </p:nvSpPr>
        <p:spPr>
          <a:xfrm rot="16200000">
            <a:off x="4761251" y="963368"/>
            <a:ext cx="135198" cy="523632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8067C3-420C-92DF-4724-D6C759CEF94F}"/>
              </a:ext>
            </a:extLst>
          </p:cNvPr>
          <p:cNvSpPr txBox="1"/>
          <p:nvPr/>
        </p:nvSpPr>
        <p:spPr>
          <a:xfrm>
            <a:off x="9352428" y="883035"/>
            <a:ext cx="864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Press’n</a:t>
            </a:r>
            <a:endParaRPr lang="en-US" sz="1600" dirty="0"/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D0ADBF7F-B416-2D0A-F94B-3013C0738979}"/>
              </a:ext>
            </a:extLst>
          </p:cNvPr>
          <p:cNvSpPr/>
          <p:nvPr/>
        </p:nvSpPr>
        <p:spPr>
          <a:xfrm rot="16200000">
            <a:off x="9718217" y="1116265"/>
            <a:ext cx="117882" cy="200522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C32E1B-4ECB-AD3D-BF0C-FDABF955EC1F}"/>
              </a:ext>
            </a:extLst>
          </p:cNvPr>
          <p:cNvSpPr txBox="1"/>
          <p:nvPr/>
        </p:nvSpPr>
        <p:spPr>
          <a:xfrm>
            <a:off x="3510003" y="668938"/>
            <a:ext cx="1027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He, 298 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B1490EB-0DF4-D30A-DAD8-2CE1C439830D}"/>
              </a:ext>
            </a:extLst>
          </p:cNvPr>
          <p:cNvSpPr txBox="1"/>
          <p:nvPr/>
        </p:nvSpPr>
        <p:spPr>
          <a:xfrm>
            <a:off x="4793386" y="841581"/>
            <a:ext cx="1324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Heat leakage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CFD9D-6414-9CA3-8258-1018BE6CC032}"/>
              </a:ext>
            </a:extLst>
          </p:cNvPr>
          <p:cNvSpPr txBox="1"/>
          <p:nvPr/>
        </p:nvSpPr>
        <p:spPr>
          <a:xfrm>
            <a:off x="9124747" y="682459"/>
            <a:ext cx="1027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He, 298 K</a:t>
            </a:r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BD36EDD4-F3A7-8E58-9FE8-4691550AF324}"/>
              </a:ext>
            </a:extLst>
          </p:cNvPr>
          <p:cNvSpPr/>
          <p:nvPr/>
        </p:nvSpPr>
        <p:spPr>
          <a:xfrm>
            <a:off x="11786716" y="1188280"/>
            <a:ext cx="281354" cy="28321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53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7141E-06C3-8E0C-9D69-F78A20A52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8CC40244-09C3-461B-ABB4-4D206C1BC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936" y="1091923"/>
            <a:ext cx="5660126" cy="50109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8D3D9C-88B1-1066-7994-9B87A10B9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79" y="1206228"/>
            <a:ext cx="5490070" cy="49725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6C0B4D-31CD-A319-FD5F-2D9C5E0D41EB}"/>
              </a:ext>
            </a:extLst>
          </p:cNvPr>
          <p:cNvSpPr txBox="1"/>
          <p:nvPr/>
        </p:nvSpPr>
        <p:spPr>
          <a:xfrm>
            <a:off x="1136652" y="176877"/>
            <a:ext cx="10165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simulation – Hydrogen tank outflow/ascent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8143A-7455-6C1C-F74B-C05A6C504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5D80-8541-4508-80FC-4365D8588B89}" type="slidenum">
              <a:rPr lang="en-US" smtClean="0"/>
              <a:t>29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B4118B-27B3-6103-95C5-AB0CE29217E4}"/>
              </a:ext>
            </a:extLst>
          </p:cNvPr>
          <p:cNvSpPr txBox="1"/>
          <p:nvPr/>
        </p:nvSpPr>
        <p:spPr>
          <a:xfrm>
            <a:off x="7308712" y="6681123"/>
            <a:ext cx="1851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Liquid evaporating into ullage as temperature rises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0E49DBD1-048B-D93A-80A7-F20745D983A5}"/>
              </a:ext>
            </a:extLst>
          </p:cNvPr>
          <p:cNvSpPr/>
          <p:nvPr/>
        </p:nvSpPr>
        <p:spPr>
          <a:xfrm rot="16200000">
            <a:off x="6543619" y="7047106"/>
            <a:ext cx="112295" cy="31885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E0663C-3549-5573-F4FB-32FB7FD33D7B}"/>
              </a:ext>
            </a:extLst>
          </p:cNvPr>
          <p:cNvSpPr txBox="1"/>
          <p:nvPr/>
        </p:nvSpPr>
        <p:spPr>
          <a:xfrm>
            <a:off x="5084806" y="4216390"/>
            <a:ext cx="1011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Cold </a:t>
            </a:r>
            <a:r>
              <a:rPr lang="en-US" sz="1200" dirty="0" err="1"/>
              <a:t>liq</a:t>
            </a:r>
            <a:r>
              <a:rPr lang="en-US" sz="1200" dirty="0"/>
              <a:t> wall being added to warm </a:t>
            </a:r>
            <a:r>
              <a:rPr lang="en-US" sz="1200" dirty="0" err="1"/>
              <a:t>ull</a:t>
            </a:r>
            <a:r>
              <a:rPr lang="en-US" sz="1200" dirty="0"/>
              <a:t> wall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BF6A2CF7-14B0-5F7B-96C1-4A6C67B243F6}"/>
              </a:ext>
            </a:extLst>
          </p:cNvPr>
          <p:cNvSpPr/>
          <p:nvPr/>
        </p:nvSpPr>
        <p:spPr>
          <a:xfrm rot="2453309">
            <a:off x="5003319" y="4684455"/>
            <a:ext cx="60773" cy="232611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3D9C5B22-B04A-2177-473A-AD1DEAB2627F}"/>
              </a:ext>
            </a:extLst>
          </p:cNvPr>
          <p:cNvSpPr/>
          <p:nvPr/>
        </p:nvSpPr>
        <p:spPr>
          <a:xfrm rot="10800000">
            <a:off x="9015582" y="7410757"/>
            <a:ext cx="60773" cy="2326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93F2EFB-ED63-5F9C-798A-DFC93124E98A}"/>
              </a:ext>
            </a:extLst>
          </p:cNvPr>
          <p:cNvSpPr/>
          <p:nvPr/>
        </p:nvSpPr>
        <p:spPr>
          <a:xfrm>
            <a:off x="9350675" y="7315467"/>
            <a:ext cx="433137" cy="5614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845C4EC9-8291-5BC9-FB82-E50C5BB716A6}"/>
              </a:ext>
            </a:extLst>
          </p:cNvPr>
          <p:cNvSpPr/>
          <p:nvPr/>
        </p:nvSpPr>
        <p:spPr>
          <a:xfrm rot="16200000">
            <a:off x="10072038" y="828901"/>
            <a:ext cx="269262" cy="658502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5665EB-3C83-3D14-D72E-CC3049847E36}"/>
              </a:ext>
            </a:extLst>
          </p:cNvPr>
          <p:cNvSpPr txBox="1"/>
          <p:nvPr/>
        </p:nvSpPr>
        <p:spPr>
          <a:xfrm>
            <a:off x="8283590" y="745990"/>
            <a:ext cx="2202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Liquid outflow, 1.5 kg/s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14C801-728B-E412-7DA6-761AF7CBA972}"/>
              </a:ext>
            </a:extLst>
          </p:cNvPr>
          <p:cNvSpPr txBox="1"/>
          <p:nvPr/>
        </p:nvSpPr>
        <p:spPr>
          <a:xfrm>
            <a:off x="10373809" y="810801"/>
            <a:ext cx="1857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MECO/undisturbed</a:t>
            </a:r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CA6B7C25-9298-EAB2-A340-77EE41DEBB72}"/>
              </a:ext>
            </a:extLst>
          </p:cNvPr>
          <p:cNvSpPr/>
          <p:nvPr/>
        </p:nvSpPr>
        <p:spPr>
          <a:xfrm rot="16200000">
            <a:off x="10543488" y="1100210"/>
            <a:ext cx="158512" cy="141939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F37EFC2F-5B72-4D00-42A0-9EC8786B4060}"/>
              </a:ext>
            </a:extLst>
          </p:cNvPr>
          <p:cNvSpPr/>
          <p:nvPr/>
        </p:nvSpPr>
        <p:spPr>
          <a:xfrm rot="16200000">
            <a:off x="4758252" y="893712"/>
            <a:ext cx="269262" cy="658502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0E3C6E-CD5F-237C-CADF-DBF8FAD64B22}"/>
              </a:ext>
            </a:extLst>
          </p:cNvPr>
          <p:cNvSpPr txBox="1"/>
          <p:nvPr/>
        </p:nvSpPr>
        <p:spPr>
          <a:xfrm>
            <a:off x="3604514" y="810801"/>
            <a:ext cx="1567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Liquid outflow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1E42C092-30EC-2D5B-1FCC-4C50C3DF83F7}"/>
              </a:ext>
            </a:extLst>
          </p:cNvPr>
          <p:cNvSpPr/>
          <p:nvPr/>
        </p:nvSpPr>
        <p:spPr>
          <a:xfrm rot="16200000">
            <a:off x="5229702" y="1165021"/>
            <a:ext cx="158512" cy="141939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233B79-6DA0-444C-A1A3-19024DF1B369}"/>
              </a:ext>
            </a:extLst>
          </p:cNvPr>
          <p:cNvSpPr txBox="1"/>
          <p:nvPr/>
        </p:nvSpPr>
        <p:spPr>
          <a:xfrm>
            <a:off x="5116117" y="863057"/>
            <a:ext cx="1857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MECO/undisturbed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2CE56C0-ADEE-44B1-18EA-B88AF35FC15B}"/>
              </a:ext>
            </a:extLst>
          </p:cNvPr>
          <p:cNvSpPr txBox="1"/>
          <p:nvPr/>
        </p:nvSpPr>
        <p:spPr>
          <a:xfrm>
            <a:off x="4242429" y="1775220"/>
            <a:ext cx="1979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H2 ullage press, 0.005 </a:t>
            </a:r>
            <a:r>
              <a:rPr lang="en-US" sz="1400" dirty="0" err="1"/>
              <a:t>lbm</a:t>
            </a:r>
            <a:r>
              <a:rPr lang="en-US" sz="1400" dirty="0"/>
              <a:t>/s, 350 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0EF510-E6CA-16FE-A58E-A1BAE2815EB1}"/>
              </a:ext>
            </a:extLst>
          </p:cNvPr>
          <p:cNvSpPr txBox="1"/>
          <p:nvPr/>
        </p:nvSpPr>
        <p:spPr>
          <a:xfrm>
            <a:off x="3918207" y="2627851"/>
            <a:ext cx="174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Liq</a:t>
            </a:r>
            <a:r>
              <a:rPr lang="en-US" sz="1400" dirty="0"/>
              <a:t> </a:t>
            </a:r>
            <a:r>
              <a:rPr lang="en-US" sz="1400" dirty="0" err="1"/>
              <a:t>vap</a:t>
            </a:r>
            <a:r>
              <a:rPr lang="en-US" sz="1400" dirty="0"/>
              <a:t> press rise</a:t>
            </a:r>
          </a:p>
          <a:p>
            <a:r>
              <a:rPr lang="en-US" sz="1400" dirty="0"/>
              <a:t>Due to env heating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235FDC-1413-8E5B-101C-CF70825F0EFF}"/>
              </a:ext>
            </a:extLst>
          </p:cNvPr>
          <p:cNvSpPr txBox="1"/>
          <p:nvPr/>
        </p:nvSpPr>
        <p:spPr>
          <a:xfrm>
            <a:off x="4022866" y="2303057"/>
            <a:ext cx="540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D197FA4-9D35-6DF4-9D44-DB9769B58E96}"/>
              </a:ext>
            </a:extLst>
          </p:cNvPr>
          <p:cNvSpPr txBox="1"/>
          <p:nvPr/>
        </p:nvSpPr>
        <p:spPr>
          <a:xfrm>
            <a:off x="4791893" y="2303057"/>
            <a:ext cx="1093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3x heating</a:t>
            </a:r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6E83CAE9-8A61-55DC-59CA-5AA541668DA7}"/>
              </a:ext>
            </a:extLst>
          </p:cNvPr>
          <p:cNvSpPr/>
          <p:nvPr/>
        </p:nvSpPr>
        <p:spPr>
          <a:xfrm>
            <a:off x="11786716" y="1188280"/>
            <a:ext cx="281354" cy="28321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23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58C62-BBE2-5829-B7F5-F3473C445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FA7B4-2739-B451-CDAB-BA099AE3F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43" y="767688"/>
            <a:ext cx="11739513" cy="534905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do we want to get from a tank thermodynamics model? (5 min?)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Description of the thermodynamics problem (15 min?)</a:t>
            </a:r>
          </a:p>
          <a:p>
            <a:pPr lvl="1"/>
            <a:r>
              <a:rPr lang="en-US" dirty="0"/>
              <a:t>Mass and energy balances,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Understanding various thermal and mass diffusion coefficients, boiling models,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Description and demonstration of the spreadsheet tool (15 min?)</a:t>
            </a:r>
          </a:p>
          <a:p>
            <a:pPr lvl="1"/>
            <a:r>
              <a:rPr lang="en-US" dirty="0"/>
              <a:t>Simple tank fill, drain, effects of heat load, pressurization, vent,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Modeling some trickier stuff (10 min?)</a:t>
            </a:r>
          </a:p>
          <a:p>
            <a:pPr lvl="1"/>
            <a:r>
              <a:rPr lang="en-US" dirty="0"/>
              <a:t>Disturbance of tank contents – mixing, splashing, sloshing, quenching</a:t>
            </a:r>
          </a:p>
          <a:p>
            <a:pPr lvl="1"/>
            <a:r>
              <a:rPr lang="en-US" dirty="0"/>
              <a:t>Bubbler pressurization theory (optional)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 hands-on demonstration (15-20 min?)</a:t>
            </a:r>
          </a:p>
          <a:p>
            <a:pPr lvl="1"/>
            <a:r>
              <a:rPr lang="en-US" dirty="0"/>
              <a:t>Validating the tool with a coffee machine boiler</a:t>
            </a:r>
          </a:p>
          <a:p>
            <a:pPr lvl="1"/>
            <a:r>
              <a:rPr lang="en-US" dirty="0"/>
              <a:t>Fee espresso to volunteers or those who answer the most questions right (time permitting)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F5D47E-91DA-C73E-0FEB-4E150DCB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EBBD09-F2E3-EED5-4ECA-7FC2439C68C9}"/>
              </a:ext>
            </a:extLst>
          </p:cNvPr>
          <p:cNvSpPr txBox="1"/>
          <p:nvPr/>
        </p:nvSpPr>
        <p:spPr>
          <a:xfrm>
            <a:off x="226243" y="5877579"/>
            <a:ext cx="1147242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Workbook and Excel Macro VBAs are Unrestricted*, Free Open Source Software – See me if you’d like a copy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D4462C-7611-61C2-76B0-D6E6226A593F}"/>
              </a:ext>
            </a:extLst>
          </p:cNvPr>
          <p:cNvSpPr txBox="1"/>
          <p:nvPr/>
        </p:nvSpPr>
        <p:spPr>
          <a:xfrm>
            <a:off x="509047" y="6246911"/>
            <a:ext cx="9219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Gov’t personnel and civil servants responsible for assessing legal installation or use on gov’t furnished equipment</a:t>
            </a:r>
          </a:p>
        </p:txBody>
      </p:sp>
    </p:spTree>
    <p:extLst>
      <p:ext uri="{BB962C8B-B14F-4D97-AF65-F5344CB8AC3E}">
        <p14:creationId xmlns:p14="http://schemas.microsoft.com/office/powerpoint/2010/main" val="3459903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94C48-4570-CF1E-3F38-7746A40A2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E34BF55-0FB5-D154-545D-72DC2BE67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252" y="1309251"/>
            <a:ext cx="5326828" cy="48223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341EB0-4A53-3F79-F53C-42681BAC9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69" y="1286357"/>
            <a:ext cx="5340621" cy="48085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C1D235C-0217-6433-08AA-70166C74B358}"/>
              </a:ext>
            </a:extLst>
          </p:cNvPr>
          <p:cNvSpPr txBox="1"/>
          <p:nvPr/>
        </p:nvSpPr>
        <p:spPr>
          <a:xfrm>
            <a:off x="1136652" y="176877"/>
            <a:ext cx="10165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simulation – Hydrogen tank post-outflow MIX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525D3E-D0DA-5057-A2B1-A79287C63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5D80-8541-4508-80FC-4365D8588B89}" type="slidenum">
              <a:rPr lang="en-US" smtClean="0"/>
              <a:t>30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11372E-313E-BDD8-12DF-05A8B633FC63}"/>
              </a:ext>
            </a:extLst>
          </p:cNvPr>
          <p:cNvSpPr txBox="1"/>
          <p:nvPr/>
        </p:nvSpPr>
        <p:spPr>
          <a:xfrm rot="16200000">
            <a:off x="4880244" y="2552414"/>
            <a:ext cx="876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Liquid saturates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C5DF7D0-8320-36FA-F37E-4AA6573B4F99}"/>
              </a:ext>
            </a:extLst>
          </p:cNvPr>
          <p:cNvSpPr/>
          <p:nvPr/>
        </p:nvSpPr>
        <p:spPr>
          <a:xfrm>
            <a:off x="5318536" y="4204061"/>
            <a:ext cx="61157" cy="25790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DAC147C1-3994-5920-F841-F89A22A4C22D}"/>
              </a:ext>
            </a:extLst>
          </p:cNvPr>
          <p:cNvSpPr/>
          <p:nvPr/>
        </p:nvSpPr>
        <p:spPr>
          <a:xfrm>
            <a:off x="5430591" y="1914711"/>
            <a:ext cx="60773" cy="2326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8158A590-5401-D847-4D1E-0DBC2A2B1F17}"/>
              </a:ext>
            </a:extLst>
          </p:cNvPr>
          <p:cNvSpPr/>
          <p:nvPr/>
        </p:nvSpPr>
        <p:spPr>
          <a:xfrm rot="10800000">
            <a:off x="10628770" y="2499979"/>
            <a:ext cx="60773" cy="2326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6C2E9D4-BFCC-E41A-6566-67877A87432B}"/>
              </a:ext>
            </a:extLst>
          </p:cNvPr>
          <p:cNvSpPr/>
          <p:nvPr/>
        </p:nvSpPr>
        <p:spPr>
          <a:xfrm rot="16200000">
            <a:off x="5181171" y="2447523"/>
            <a:ext cx="209158" cy="6557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69998B-EBF7-4B5E-32E3-5EDF4BF6811E}"/>
              </a:ext>
            </a:extLst>
          </p:cNvPr>
          <p:cNvSpPr txBox="1"/>
          <p:nvPr/>
        </p:nvSpPr>
        <p:spPr>
          <a:xfrm>
            <a:off x="3722507" y="947803"/>
            <a:ext cx="1857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MIX (</a:t>
            </a:r>
            <a:r>
              <a:rPr lang="en-US" sz="1600" dirty="0" err="1"/>
              <a:t>liq</a:t>
            </a:r>
            <a:r>
              <a:rPr lang="en-US" sz="1600" dirty="0"/>
              <a:t>-ullage mix)</a:t>
            </a:r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16741C9B-BB00-59BE-D11B-18CE0577CB5B}"/>
              </a:ext>
            </a:extLst>
          </p:cNvPr>
          <p:cNvSpPr/>
          <p:nvPr/>
        </p:nvSpPr>
        <p:spPr>
          <a:xfrm rot="16200000">
            <a:off x="5333375" y="1177216"/>
            <a:ext cx="194433" cy="299108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9FE144-7797-80C9-0C4D-DDFBA6A5D17D}"/>
              </a:ext>
            </a:extLst>
          </p:cNvPr>
          <p:cNvSpPr txBox="1"/>
          <p:nvPr/>
        </p:nvSpPr>
        <p:spPr>
          <a:xfrm>
            <a:off x="9015581" y="1040191"/>
            <a:ext cx="1857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MIX (</a:t>
            </a:r>
            <a:r>
              <a:rPr lang="en-US" sz="1600" dirty="0" err="1"/>
              <a:t>liq</a:t>
            </a:r>
            <a:r>
              <a:rPr lang="en-US" sz="1600" dirty="0"/>
              <a:t>-ullage mix)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93CADA8A-F1E3-A52D-29AF-AF643936BBEB}"/>
              </a:ext>
            </a:extLst>
          </p:cNvPr>
          <p:cNvSpPr/>
          <p:nvPr/>
        </p:nvSpPr>
        <p:spPr>
          <a:xfrm rot="16200000">
            <a:off x="10636710" y="1238835"/>
            <a:ext cx="194433" cy="299108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21FF1E-D575-11AA-85F4-728FBBDAC106}"/>
              </a:ext>
            </a:extLst>
          </p:cNvPr>
          <p:cNvSpPr txBox="1"/>
          <p:nvPr/>
        </p:nvSpPr>
        <p:spPr>
          <a:xfrm rot="16200000">
            <a:off x="4988402" y="3974521"/>
            <a:ext cx="109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Ullage chills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3E049A0-50D8-12CA-91F4-5C777A3EC19D}"/>
              </a:ext>
            </a:extLst>
          </p:cNvPr>
          <p:cNvSpPr/>
          <p:nvPr/>
        </p:nvSpPr>
        <p:spPr>
          <a:xfrm rot="5400000">
            <a:off x="10524190" y="5029865"/>
            <a:ext cx="209158" cy="6557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7109C7-0FF9-21BD-2F88-6200A5ED87F9}"/>
              </a:ext>
            </a:extLst>
          </p:cNvPr>
          <p:cNvSpPr txBox="1"/>
          <p:nvPr/>
        </p:nvSpPr>
        <p:spPr>
          <a:xfrm rot="16200000">
            <a:off x="10258768" y="4692422"/>
            <a:ext cx="110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Liquid boils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82D0E4-4267-1635-60F9-5DF09CEE7C1E}"/>
              </a:ext>
            </a:extLst>
          </p:cNvPr>
          <p:cNvSpPr txBox="1"/>
          <p:nvPr/>
        </p:nvSpPr>
        <p:spPr>
          <a:xfrm rot="16200000">
            <a:off x="9996588" y="2174248"/>
            <a:ext cx="1848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~4 kg </a:t>
            </a:r>
            <a:r>
              <a:rPr lang="en-US" sz="1400" dirty="0" err="1"/>
              <a:t>vap</a:t>
            </a:r>
            <a:r>
              <a:rPr lang="en-US" sz="1400" dirty="0"/>
              <a:t> </a:t>
            </a:r>
            <a:r>
              <a:rPr lang="en-US" sz="1400" dirty="0" err="1"/>
              <a:t>add’n</a:t>
            </a:r>
            <a:r>
              <a:rPr lang="en-US" sz="1400" dirty="0"/>
              <a:t> to </a:t>
            </a:r>
            <a:r>
              <a:rPr lang="en-US" sz="1400" dirty="0" err="1"/>
              <a:t>ull</a:t>
            </a:r>
            <a:endParaRPr lang="en-US" sz="14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667D329-111C-18EB-F862-0A5230A4D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657" y="2894540"/>
            <a:ext cx="1565563" cy="35388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B00EBE3-22B1-CC58-6F97-B907F0FF05B5}"/>
              </a:ext>
            </a:extLst>
          </p:cNvPr>
          <p:cNvSpPr txBox="1"/>
          <p:nvPr/>
        </p:nvSpPr>
        <p:spPr>
          <a:xfrm rot="16200000">
            <a:off x="5328856" y="1653101"/>
            <a:ext cx="876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Pressure collapses</a:t>
            </a:r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55E69665-7C43-494C-7E34-31AFFA99F8B7}"/>
              </a:ext>
            </a:extLst>
          </p:cNvPr>
          <p:cNvSpPr/>
          <p:nvPr/>
        </p:nvSpPr>
        <p:spPr>
          <a:xfrm>
            <a:off x="11786716" y="1188280"/>
            <a:ext cx="281354" cy="28321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43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EDCE9-E02C-3B48-CA67-B94B4C6DE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C8FDCA-C67A-7C28-82B4-87BBB280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721" y="1261248"/>
            <a:ext cx="5596679" cy="49010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4DB004-D9EB-F6B5-F16B-D1F8173F5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00" y="1236141"/>
            <a:ext cx="5510424" cy="49512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4AFA16-2FBA-484E-9A45-73FD5EB684EF}"/>
              </a:ext>
            </a:extLst>
          </p:cNvPr>
          <p:cNvSpPr txBox="1"/>
          <p:nvPr/>
        </p:nvSpPr>
        <p:spPr>
          <a:xfrm>
            <a:off x="905925" y="161646"/>
            <a:ext cx="10445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simulation – Hydrogen tank post-outflow QUENCH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4E7DC-A4F9-D7B4-B239-E6F36305C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5D80-8541-4508-80FC-4365D8588B89}" type="slidenum">
              <a:rPr lang="en-US" smtClean="0"/>
              <a:t>31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D01A8B-6CED-EDA0-7C7E-6FBF9C8A3AC7}"/>
              </a:ext>
            </a:extLst>
          </p:cNvPr>
          <p:cNvSpPr txBox="1"/>
          <p:nvPr/>
        </p:nvSpPr>
        <p:spPr>
          <a:xfrm rot="16200000">
            <a:off x="4855256" y="2017412"/>
            <a:ext cx="1575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Liquid saturates pressure spikes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38FE3EC4-4862-5A0E-0F88-3D4067356E35}"/>
              </a:ext>
            </a:extLst>
          </p:cNvPr>
          <p:cNvSpPr/>
          <p:nvPr/>
        </p:nvSpPr>
        <p:spPr>
          <a:xfrm>
            <a:off x="5318536" y="4204061"/>
            <a:ext cx="61157" cy="25790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1433E9A6-2A3A-6933-0190-383018CCB139}"/>
              </a:ext>
            </a:extLst>
          </p:cNvPr>
          <p:cNvSpPr/>
          <p:nvPr/>
        </p:nvSpPr>
        <p:spPr>
          <a:xfrm rot="21600000">
            <a:off x="5318536" y="5040480"/>
            <a:ext cx="60773" cy="232611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B85437E0-87D8-FB7F-9D41-3D8573A1A78C}"/>
              </a:ext>
            </a:extLst>
          </p:cNvPr>
          <p:cNvSpPr/>
          <p:nvPr/>
        </p:nvSpPr>
        <p:spPr>
          <a:xfrm rot="10800000">
            <a:off x="10628770" y="2499979"/>
            <a:ext cx="60773" cy="2326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4ED8FCC-0FD0-D4FF-763F-06859A30F4C8}"/>
              </a:ext>
            </a:extLst>
          </p:cNvPr>
          <p:cNvSpPr/>
          <p:nvPr/>
        </p:nvSpPr>
        <p:spPr>
          <a:xfrm rot="16200000">
            <a:off x="5279186" y="1773007"/>
            <a:ext cx="209158" cy="6557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53DADF03-B1A0-2764-24CE-0EB3A39D7BA8}"/>
              </a:ext>
            </a:extLst>
          </p:cNvPr>
          <p:cNvSpPr/>
          <p:nvPr/>
        </p:nvSpPr>
        <p:spPr>
          <a:xfrm rot="16200000">
            <a:off x="5333375" y="1177216"/>
            <a:ext cx="194433" cy="299108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402F83-5BAF-9197-82F8-6BCC395D427F}"/>
              </a:ext>
            </a:extLst>
          </p:cNvPr>
          <p:cNvSpPr txBox="1"/>
          <p:nvPr/>
        </p:nvSpPr>
        <p:spPr>
          <a:xfrm>
            <a:off x="9095684" y="839212"/>
            <a:ext cx="2567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QUENCH (Liquid quenches tank walls)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8D23A415-47A3-D361-CF53-79432A7E0868}"/>
              </a:ext>
            </a:extLst>
          </p:cNvPr>
          <p:cNvSpPr/>
          <p:nvPr/>
        </p:nvSpPr>
        <p:spPr>
          <a:xfrm rot="16200000">
            <a:off x="10636710" y="1238835"/>
            <a:ext cx="194433" cy="299108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67EA51-4593-D7AB-A5FF-F690026CAB23}"/>
              </a:ext>
            </a:extLst>
          </p:cNvPr>
          <p:cNvSpPr txBox="1"/>
          <p:nvPr/>
        </p:nvSpPr>
        <p:spPr>
          <a:xfrm rot="16200000">
            <a:off x="4988402" y="3974521"/>
            <a:ext cx="109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Ullage cools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A318B9CC-BDD7-AE8E-ECC5-E52F6CE652F6}"/>
              </a:ext>
            </a:extLst>
          </p:cNvPr>
          <p:cNvSpPr/>
          <p:nvPr/>
        </p:nvSpPr>
        <p:spPr>
          <a:xfrm rot="5400000">
            <a:off x="10524190" y="5029865"/>
            <a:ext cx="209158" cy="6557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38C5F8-0902-3064-D963-914CE47B604D}"/>
              </a:ext>
            </a:extLst>
          </p:cNvPr>
          <p:cNvSpPr txBox="1"/>
          <p:nvPr/>
        </p:nvSpPr>
        <p:spPr>
          <a:xfrm rot="16200000">
            <a:off x="10258768" y="4692422"/>
            <a:ext cx="110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Liquid boils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5BE8AD-BACA-E5B0-BB47-7F1120ABEAE0}"/>
              </a:ext>
            </a:extLst>
          </p:cNvPr>
          <p:cNvSpPr txBox="1"/>
          <p:nvPr/>
        </p:nvSpPr>
        <p:spPr>
          <a:xfrm rot="16200000">
            <a:off x="9996588" y="2174248"/>
            <a:ext cx="1848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~7 kg </a:t>
            </a:r>
            <a:r>
              <a:rPr lang="en-US" sz="1400" dirty="0" err="1"/>
              <a:t>vap</a:t>
            </a:r>
            <a:r>
              <a:rPr lang="en-US" sz="1400" dirty="0"/>
              <a:t> </a:t>
            </a:r>
            <a:r>
              <a:rPr lang="en-US" sz="1400" dirty="0" err="1"/>
              <a:t>add’n</a:t>
            </a:r>
            <a:r>
              <a:rPr lang="en-US" sz="1400" dirty="0"/>
              <a:t> to </a:t>
            </a:r>
            <a:r>
              <a:rPr lang="en-US" sz="1400" dirty="0" err="1"/>
              <a:t>ull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5FC1A8-E706-2B2B-4EDD-6B075AE45E65}"/>
              </a:ext>
            </a:extLst>
          </p:cNvPr>
          <p:cNvSpPr txBox="1"/>
          <p:nvPr/>
        </p:nvSpPr>
        <p:spPr>
          <a:xfrm>
            <a:off x="4228745" y="813326"/>
            <a:ext cx="2567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QUENCH (Liquid quenches tank walls)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BC989F-F89A-2DFC-CECF-66F73E71AF98}"/>
              </a:ext>
            </a:extLst>
          </p:cNvPr>
          <p:cNvSpPr txBox="1"/>
          <p:nvPr/>
        </p:nvSpPr>
        <p:spPr>
          <a:xfrm rot="16200000">
            <a:off x="5212924" y="5011480"/>
            <a:ext cx="949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Ullage wall chills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01C84D7-A43E-B124-621D-A5F7F6832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206" y="2616284"/>
            <a:ext cx="1741181" cy="39931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4659E715-43DA-0796-69CA-BA1D465675B1}"/>
              </a:ext>
            </a:extLst>
          </p:cNvPr>
          <p:cNvSpPr/>
          <p:nvPr/>
        </p:nvSpPr>
        <p:spPr>
          <a:xfrm>
            <a:off x="11786716" y="1188280"/>
            <a:ext cx="281354" cy="28321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98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1C738-3DDA-4067-11EB-BA5DF50E6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987EE96-7C3A-001F-DCC2-18A20F37E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177" y="1291172"/>
            <a:ext cx="5325240" cy="48209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7147EA-5B78-5FB9-7142-F9C7BCA7D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12" y="1180438"/>
            <a:ext cx="5444542" cy="49811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D37D300-10E4-FC41-F54F-EE9ED93DE84B}"/>
              </a:ext>
            </a:extLst>
          </p:cNvPr>
          <p:cNvSpPr txBox="1"/>
          <p:nvPr/>
        </p:nvSpPr>
        <p:spPr>
          <a:xfrm>
            <a:off x="905925" y="161646"/>
            <a:ext cx="10445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simulation – Post-outflow MIX-QUENCH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ECE7-0BC5-9004-AD6C-D21487284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5D80-8541-4508-80FC-4365D8588B89}" type="slidenum">
              <a:rPr lang="en-US" smtClean="0"/>
              <a:t>32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F5914A-B76F-5B52-7F6F-E2710E7FFD69}"/>
              </a:ext>
            </a:extLst>
          </p:cNvPr>
          <p:cNvSpPr txBox="1"/>
          <p:nvPr/>
        </p:nvSpPr>
        <p:spPr>
          <a:xfrm rot="16200000">
            <a:off x="4629111" y="1921777"/>
            <a:ext cx="2137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Liquid saturates on mix, pressure spikes on quench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39A0AEB6-81E3-7E75-1063-5059DA97944D}"/>
              </a:ext>
            </a:extLst>
          </p:cNvPr>
          <p:cNvSpPr/>
          <p:nvPr/>
        </p:nvSpPr>
        <p:spPr>
          <a:xfrm rot="10800000">
            <a:off x="10628770" y="2499979"/>
            <a:ext cx="60773" cy="2326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902D45E-3EB9-B274-D7CD-DD861CF8CD55}"/>
              </a:ext>
            </a:extLst>
          </p:cNvPr>
          <p:cNvSpPr/>
          <p:nvPr/>
        </p:nvSpPr>
        <p:spPr>
          <a:xfrm rot="16200000">
            <a:off x="5279186" y="1773007"/>
            <a:ext cx="209158" cy="6557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4FEF64AF-FE04-B2CF-1517-20E39A705BDC}"/>
              </a:ext>
            </a:extLst>
          </p:cNvPr>
          <p:cNvSpPr/>
          <p:nvPr/>
        </p:nvSpPr>
        <p:spPr>
          <a:xfrm rot="16200000">
            <a:off x="5044172" y="1244625"/>
            <a:ext cx="289051" cy="259682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093563-7658-E31D-DD2A-56393B77282F}"/>
              </a:ext>
            </a:extLst>
          </p:cNvPr>
          <p:cNvSpPr txBox="1"/>
          <p:nvPr/>
        </p:nvSpPr>
        <p:spPr>
          <a:xfrm>
            <a:off x="4426566" y="1467239"/>
            <a:ext cx="631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MIX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88A6DF2F-F29E-1971-A3C9-35563F49BB18}"/>
              </a:ext>
            </a:extLst>
          </p:cNvPr>
          <p:cNvSpPr/>
          <p:nvPr/>
        </p:nvSpPr>
        <p:spPr>
          <a:xfrm rot="5400000">
            <a:off x="10363400" y="4597787"/>
            <a:ext cx="209158" cy="6557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0CEE41-BE7D-74EF-07C5-4FDF3D568F5A}"/>
              </a:ext>
            </a:extLst>
          </p:cNvPr>
          <p:cNvSpPr txBox="1"/>
          <p:nvPr/>
        </p:nvSpPr>
        <p:spPr>
          <a:xfrm rot="16200000">
            <a:off x="10172652" y="4233921"/>
            <a:ext cx="110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Liquid boils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675573-06B7-CCB1-B83C-6CD50130FDF1}"/>
              </a:ext>
            </a:extLst>
          </p:cNvPr>
          <p:cNvSpPr txBox="1"/>
          <p:nvPr/>
        </p:nvSpPr>
        <p:spPr>
          <a:xfrm rot="16200000">
            <a:off x="9996588" y="2174248"/>
            <a:ext cx="1848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~11 kg </a:t>
            </a:r>
            <a:r>
              <a:rPr lang="en-US" sz="1400" dirty="0" err="1"/>
              <a:t>vap</a:t>
            </a:r>
            <a:r>
              <a:rPr lang="en-US" sz="1400" dirty="0"/>
              <a:t> </a:t>
            </a:r>
            <a:r>
              <a:rPr lang="en-US" sz="1400" dirty="0" err="1"/>
              <a:t>add’n</a:t>
            </a:r>
            <a:r>
              <a:rPr lang="en-US" sz="1400" dirty="0"/>
              <a:t> to </a:t>
            </a:r>
            <a:r>
              <a:rPr lang="en-US" sz="1400" dirty="0" err="1"/>
              <a:t>ull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E4F303-C4A0-CA12-95AB-4E8CD5C2711A}"/>
              </a:ext>
            </a:extLst>
          </p:cNvPr>
          <p:cNvSpPr txBox="1"/>
          <p:nvPr/>
        </p:nvSpPr>
        <p:spPr>
          <a:xfrm>
            <a:off x="4927353" y="882479"/>
            <a:ext cx="976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QUENCH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1E47F9-0024-D3CE-0969-D96ED1D50A3A}"/>
              </a:ext>
            </a:extLst>
          </p:cNvPr>
          <p:cNvSpPr txBox="1"/>
          <p:nvPr/>
        </p:nvSpPr>
        <p:spPr>
          <a:xfrm rot="16200000">
            <a:off x="4635327" y="4556390"/>
            <a:ext cx="1889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Temps all approaching equilibrium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49FE8E0E-2EC9-8143-0106-05D6C5D8F06F}"/>
              </a:ext>
            </a:extLst>
          </p:cNvPr>
          <p:cNvSpPr/>
          <p:nvPr/>
        </p:nvSpPr>
        <p:spPr>
          <a:xfrm rot="16200000">
            <a:off x="4730030" y="1778395"/>
            <a:ext cx="209158" cy="263954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0978809C-7695-8BD8-6915-7277B2605BA1}"/>
              </a:ext>
            </a:extLst>
          </p:cNvPr>
          <p:cNvSpPr/>
          <p:nvPr/>
        </p:nvSpPr>
        <p:spPr>
          <a:xfrm rot="16200000">
            <a:off x="10415177" y="1291267"/>
            <a:ext cx="289051" cy="259682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A6A455-F1DE-2401-47DB-925C2EB55502}"/>
              </a:ext>
            </a:extLst>
          </p:cNvPr>
          <p:cNvSpPr txBox="1"/>
          <p:nvPr/>
        </p:nvSpPr>
        <p:spPr>
          <a:xfrm>
            <a:off x="9797571" y="1513881"/>
            <a:ext cx="631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MIX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D94C01-86F1-843B-876A-22B7D9D0D30F}"/>
              </a:ext>
            </a:extLst>
          </p:cNvPr>
          <p:cNvSpPr txBox="1"/>
          <p:nvPr/>
        </p:nvSpPr>
        <p:spPr>
          <a:xfrm>
            <a:off x="10298358" y="929121"/>
            <a:ext cx="976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QUENCH</a:t>
            </a: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34502688-9F96-52D8-15E7-F3323A177C56}"/>
              </a:ext>
            </a:extLst>
          </p:cNvPr>
          <p:cNvSpPr/>
          <p:nvPr/>
        </p:nvSpPr>
        <p:spPr>
          <a:xfrm rot="16200000">
            <a:off x="10101035" y="1825037"/>
            <a:ext cx="209158" cy="263954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761F581-C7AE-B995-60B1-D026CFE22D04}"/>
              </a:ext>
            </a:extLst>
          </p:cNvPr>
          <p:cNvSpPr/>
          <p:nvPr/>
        </p:nvSpPr>
        <p:spPr>
          <a:xfrm rot="5400000">
            <a:off x="10087537" y="4597787"/>
            <a:ext cx="209158" cy="6557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E2D1AF-FB58-7B18-C1E1-6864197A51E4}"/>
              </a:ext>
            </a:extLst>
          </p:cNvPr>
          <p:cNvSpPr txBox="1"/>
          <p:nvPr/>
        </p:nvSpPr>
        <p:spPr>
          <a:xfrm>
            <a:off x="2481943" y="6246617"/>
            <a:ext cx="770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– What about a QUENCH-MIX rather than a MIX-QUENCH? </a:t>
            </a:r>
          </a:p>
        </p:txBody>
      </p:sp>
    </p:spTree>
    <p:extLst>
      <p:ext uri="{BB962C8B-B14F-4D97-AF65-F5344CB8AC3E}">
        <p14:creationId xmlns:p14="http://schemas.microsoft.com/office/powerpoint/2010/main" val="1217953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60CA8-27B7-2078-D0AC-6208FEC64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A22A63A-96FB-D0A4-B1CC-D17338A7602E}"/>
              </a:ext>
            </a:extLst>
          </p:cNvPr>
          <p:cNvSpPr txBox="1"/>
          <p:nvPr/>
        </p:nvSpPr>
        <p:spPr>
          <a:xfrm>
            <a:off x="1136652" y="176877"/>
            <a:ext cx="10165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future enhancements and improvements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73EA6-9B8B-1AEC-D211-333426F9A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5D80-8541-4508-80FC-4365D8588B89}" type="slidenum">
              <a:rPr lang="en-US" smtClean="0"/>
              <a:t>33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9160392-002E-4090-CC8F-A512833B7EF5}"/>
              </a:ext>
            </a:extLst>
          </p:cNvPr>
          <p:cNvSpPr txBox="1">
            <a:spLocks/>
          </p:cNvSpPr>
          <p:nvPr/>
        </p:nvSpPr>
        <p:spPr>
          <a:xfrm>
            <a:off x="609600" y="914400"/>
            <a:ext cx="10972800" cy="541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Lacks an ullage wall condensation model</a:t>
            </a:r>
          </a:p>
          <a:p>
            <a:pPr lvl="1"/>
            <a:r>
              <a:rPr lang="en-US" sz="24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 not needed for cryogens, but would improve simulation for boilers</a:t>
            </a:r>
          </a:p>
          <a:p>
            <a:r>
              <a:rPr lang="en-US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steps are fixed and manually set</a:t>
            </a:r>
          </a:p>
          <a:p>
            <a:pPr lvl="1"/>
            <a:r>
              <a:rPr lang="en-US" sz="24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 time step selection could speed up execution and avoid some initial work, but might add its own problems</a:t>
            </a:r>
          </a:p>
          <a:p>
            <a:r>
              <a:rPr lang="en-US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Tank geometry and wall model refinements</a:t>
            </a:r>
          </a:p>
          <a:p>
            <a:pPr lvl="1"/>
            <a:r>
              <a:rPr lang="en-US" sz="24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simple cylindrical shape for area-volume-height</a:t>
            </a:r>
          </a:p>
          <a:p>
            <a:pPr lvl="1"/>
            <a:r>
              <a:rPr lang="en-US" sz="24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Dynamically adjusting length scale for intra-wall heat transfer would improve wall conduction simulation</a:t>
            </a:r>
          </a:p>
          <a:p>
            <a:r>
              <a:rPr lang="en-US" sz="28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Lacks adsorption of non-condensable gas in liquid</a:t>
            </a:r>
          </a:p>
          <a:p>
            <a:pPr lvl="1"/>
            <a:r>
              <a:rPr lang="en-US" sz="2400" i="1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n-US" sz="24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of importance with hydrogen-helium or water-air combinations</a:t>
            </a:r>
          </a:p>
          <a:p>
            <a:pPr marL="457200" lvl="1" indent="0">
              <a:buNone/>
            </a:pPr>
            <a:endParaRPr lang="en-US" dirty="0">
              <a:solidFill>
                <a:srgbClr val="2B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631AB15A-9D3B-AB7E-0696-F292578D4F40}"/>
              </a:ext>
            </a:extLst>
          </p:cNvPr>
          <p:cNvSpPr/>
          <p:nvPr/>
        </p:nvSpPr>
        <p:spPr>
          <a:xfrm>
            <a:off x="11786716" y="1188280"/>
            <a:ext cx="281354" cy="28321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08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75C29-ECED-5AF4-06E8-674B52DF8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3CC545F0-C570-FE5C-8DD7-B2E3C979206F}"/>
              </a:ext>
            </a:extLst>
          </p:cNvPr>
          <p:cNvSpPr/>
          <p:nvPr/>
        </p:nvSpPr>
        <p:spPr>
          <a:xfrm>
            <a:off x="7601811" y="3024360"/>
            <a:ext cx="735291" cy="48076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71CCA30-C221-15DA-2E37-5D64DFB5D857}"/>
              </a:ext>
            </a:extLst>
          </p:cNvPr>
          <p:cNvSpPr/>
          <p:nvPr/>
        </p:nvSpPr>
        <p:spPr>
          <a:xfrm>
            <a:off x="7601810" y="4546789"/>
            <a:ext cx="735291" cy="48076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1FA39D-5E52-96A7-EFF0-F12C15F4927A}"/>
              </a:ext>
            </a:extLst>
          </p:cNvPr>
          <p:cNvSpPr txBox="1"/>
          <p:nvPr/>
        </p:nvSpPr>
        <p:spPr>
          <a:xfrm>
            <a:off x="1136652" y="176877"/>
            <a:ext cx="10165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practical example and algorithm 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93251-2906-711D-D5E1-1EC7C10A1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5D80-8541-4508-80FC-4365D8588B89}" type="slidenum">
              <a:rPr lang="en-US" smtClean="0"/>
              <a:t>34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9E5756-B5F4-FE39-7C2C-0AF66CE4C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815" y="1431723"/>
            <a:ext cx="2979678" cy="39093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7BC278-6370-BD16-B3CD-529AB3D1DDB9}"/>
              </a:ext>
            </a:extLst>
          </p:cNvPr>
          <p:cNvSpPr/>
          <p:nvPr/>
        </p:nvSpPr>
        <p:spPr>
          <a:xfrm>
            <a:off x="7601811" y="3269457"/>
            <a:ext cx="735291" cy="15177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16E009-8938-AA58-94C1-598293C14B7E}"/>
              </a:ext>
            </a:extLst>
          </p:cNvPr>
          <p:cNvCxnSpPr>
            <a:cxnSpLocks/>
          </p:cNvCxnSpPr>
          <p:nvPr/>
        </p:nvCxnSpPr>
        <p:spPr>
          <a:xfrm flipV="1">
            <a:off x="7727904" y="3505127"/>
            <a:ext cx="0" cy="1206631"/>
          </a:xfrm>
          <a:prstGeom prst="line">
            <a:avLst/>
          </a:prstGeom>
          <a:ln w="79375" cmpd="dbl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411FAF-50A8-7233-D36D-4788C41C6F04}"/>
              </a:ext>
            </a:extLst>
          </p:cNvPr>
          <p:cNvCxnSpPr>
            <a:cxnSpLocks/>
          </p:cNvCxnSpPr>
          <p:nvPr/>
        </p:nvCxnSpPr>
        <p:spPr>
          <a:xfrm>
            <a:off x="7075883" y="3542049"/>
            <a:ext cx="652021" cy="0"/>
          </a:xfrm>
          <a:prstGeom prst="line">
            <a:avLst/>
          </a:prstGeom>
          <a:ln w="79375" cmpd="dbl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949030A8-F4E0-7DF5-140F-DADDD0891792}"/>
              </a:ext>
            </a:extLst>
          </p:cNvPr>
          <p:cNvSpPr/>
          <p:nvPr/>
        </p:nvSpPr>
        <p:spPr>
          <a:xfrm rot="5400000">
            <a:off x="6629682" y="3433641"/>
            <a:ext cx="267093" cy="216816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AD6BA2DE-E789-2C11-92BC-C66EB1EC9B73}"/>
              </a:ext>
            </a:extLst>
          </p:cNvPr>
          <p:cNvSpPr/>
          <p:nvPr/>
        </p:nvSpPr>
        <p:spPr>
          <a:xfrm rot="16200000" flipH="1">
            <a:off x="6859068" y="3433641"/>
            <a:ext cx="267093" cy="216816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34FA6E-FB5E-E7DE-626C-D188B6CD71A1}"/>
              </a:ext>
            </a:extLst>
          </p:cNvPr>
          <p:cNvCxnSpPr>
            <a:cxnSpLocks/>
          </p:cNvCxnSpPr>
          <p:nvPr/>
        </p:nvCxnSpPr>
        <p:spPr>
          <a:xfrm flipV="1">
            <a:off x="8249687" y="2829251"/>
            <a:ext cx="0" cy="390218"/>
          </a:xfrm>
          <a:prstGeom prst="line">
            <a:avLst/>
          </a:prstGeom>
          <a:ln w="79375" cmpd="dbl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1AF85CD-58D4-1205-E99B-EB21A3CE92D5}"/>
              </a:ext>
            </a:extLst>
          </p:cNvPr>
          <p:cNvCxnSpPr>
            <a:cxnSpLocks/>
          </p:cNvCxnSpPr>
          <p:nvPr/>
        </p:nvCxnSpPr>
        <p:spPr>
          <a:xfrm>
            <a:off x="8210241" y="2829251"/>
            <a:ext cx="652021" cy="0"/>
          </a:xfrm>
          <a:prstGeom prst="line">
            <a:avLst/>
          </a:prstGeom>
          <a:ln w="79375" cmpd="dbl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55C66608-F2A7-693C-89EC-5B2B4BE1F35A}"/>
              </a:ext>
            </a:extLst>
          </p:cNvPr>
          <p:cNvSpPr/>
          <p:nvPr/>
        </p:nvSpPr>
        <p:spPr>
          <a:xfrm rot="5400000">
            <a:off x="8837123" y="2720843"/>
            <a:ext cx="267093" cy="216816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08A67429-3A28-7327-79DE-8B935A5EC882}"/>
              </a:ext>
            </a:extLst>
          </p:cNvPr>
          <p:cNvSpPr/>
          <p:nvPr/>
        </p:nvSpPr>
        <p:spPr>
          <a:xfrm rot="16200000" flipH="1">
            <a:off x="9066509" y="2720843"/>
            <a:ext cx="267093" cy="216816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C7526EC-8ABE-B414-CBD4-6D7E682DEEF8}"/>
              </a:ext>
            </a:extLst>
          </p:cNvPr>
          <p:cNvSpPr/>
          <p:nvPr/>
        </p:nvSpPr>
        <p:spPr>
          <a:xfrm>
            <a:off x="7624209" y="3910480"/>
            <a:ext cx="725864" cy="67868"/>
          </a:xfrm>
          <a:custGeom>
            <a:avLst/>
            <a:gdLst>
              <a:gd name="connsiteX0" fmla="*/ 0 w 725864"/>
              <a:gd name="connsiteY0" fmla="*/ 18854 h 67868"/>
              <a:gd name="connsiteX1" fmla="*/ 84841 w 725864"/>
              <a:gd name="connsiteY1" fmla="*/ 28280 h 67868"/>
              <a:gd name="connsiteX2" fmla="*/ 113122 w 725864"/>
              <a:gd name="connsiteY2" fmla="*/ 65988 h 67868"/>
              <a:gd name="connsiteX3" fmla="*/ 188536 w 725864"/>
              <a:gd name="connsiteY3" fmla="*/ 56561 h 67868"/>
              <a:gd name="connsiteX4" fmla="*/ 245097 w 725864"/>
              <a:gd name="connsiteY4" fmla="*/ 28280 h 67868"/>
              <a:gd name="connsiteX5" fmla="*/ 320511 w 725864"/>
              <a:gd name="connsiteY5" fmla="*/ 65988 h 67868"/>
              <a:gd name="connsiteX6" fmla="*/ 367645 w 725864"/>
              <a:gd name="connsiteY6" fmla="*/ 47134 h 67868"/>
              <a:gd name="connsiteX7" fmla="*/ 395926 w 725864"/>
              <a:gd name="connsiteY7" fmla="*/ 28280 h 67868"/>
              <a:gd name="connsiteX8" fmla="*/ 461913 w 725864"/>
              <a:gd name="connsiteY8" fmla="*/ 9427 h 67868"/>
              <a:gd name="connsiteX9" fmla="*/ 499621 w 725864"/>
              <a:gd name="connsiteY9" fmla="*/ 37707 h 67868"/>
              <a:gd name="connsiteX10" fmla="*/ 593889 w 725864"/>
              <a:gd name="connsiteY10" fmla="*/ 18854 h 67868"/>
              <a:gd name="connsiteX11" fmla="*/ 659876 w 725864"/>
              <a:gd name="connsiteY11" fmla="*/ 0 h 67868"/>
              <a:gd name="connsiteX12" fmla="*/ 725864 w 725864"/>
              <a:gd name="connsiteY12" fmla="*/ 37707 h 6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5864" h="67868">
                <a:moveTo>
                  <a:pt x="0" y="18854"/>
                </a:moveTo>
                <a:cubicBezTo>
                  <a:pt x="28280" y="21996"/>
                  <a:pt x="58575" y="17336"/>
                  <a:pt x="84841" y="28280"/>
                </a:cubicBezTo>
                <a:cubicBezTo>
                  <a:pt x="99344" y="34323"/>
                  <a:pt x="97964" y="61854"/>
                  <a:pt x="113122" y="65988"/>
                </a:cubicBezTo>
                <a:cubicBezTo>
                  <a:pt x="137563" y="72654"/>
                  <a:pt x="163398" y="59703"/>
                  <a:pt x="188536" y="56561"/>
                </a:cubicBezTo>
                <a:cubicBezTo>
                  <a:pt x="196376" y="51334"/>
                  <a:pt x="231247" y="24503"/>
                  <a:pt x="245097" y="28280"/>
                </a:cubicBezTo>
                <a:cubicBezTo>
                  <a:pt x="272212" y="35675"/>
                  <a:pt x="320511" y="65988"/>
                  <a:pt x="320511" y="65988"/>
                </a:cubicBezTo>
                <a:cubicBezTo>
                  <a:pt x="336222" y="59703"/>
                  <a:pt x="352510" y="54702"/>
                  <a:pt x="367645" y="47134"/>
                </a:cubicBezTo>
                <a:cubicBezTo>
                  <a:pt x="377779" y="42067"/>
                  <a:pt x="385792" y="33347"/>
                  <a:pt x="395926" y="28280"/>
                </a:cubicBezTo>
                <a:cubicBezTo>
                  <a:pt x="409446" y="21520"/>
                  <a:pt x="449838" y="12446"/>
                  <a:pt x="461913" y="9427"/>
                </a:cubicBezTo>
                <a:cubicBezTo>
                  <a:pt x="474482" y="18854"/>
                  <a:pt x="483949" y="36588"/>
                  <a:pt x="499621" y="37707"/>
                </a:cubicBezTo>
                <a:cubicBezTo>
                  <a:pt x="531584" y="39990"/>
                  <a:pt x="562555" y="25568"/>
                  <a:pt x="593889" y="18854"/>
                </a:cubicBezTo>
                <a:cubicBezTo>
                  <a:pt x="627030" y="11752"/>
                  <a:pt x="630201" y="9892"/>
                  <a:pt x="659876" y="0"/>
                </a:cubicBezTo>
                <a:cubicBezTo>
                  <a:pt x="705533" y="34242"/>
                  <a:pt x="682678" y="23312"/>
                  <a:pt x="725864" y="37707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836F9A2-6703-2343-255F-EC399CFD2EC7}"/>
              </a:ext>
            </a:extLst>
          </p:cNvPr>
          <p:cNvSpPr/>
          <p:nvPr/>
        </p:nvSpPr>
        <p:spPr>
          <a:xfrm>
            <a:off x="7850452" y="4070736"/>
            <a:ext cx="273378" cy="56830"/>
          </a:xfrm>
          <a:custGeom>
            <a:avLst/>
            <a:gdLst>
              <a:gd name="connsiteX0" fmla="*/ 0 w 273378"/>
              <a:gd name="connsiteY0" fmla="*/ 56560 h 56830"/>
              <a:gd name="connsiteX1" fmla="*/ 47134 w 273378"/>
              <a:gd name="connsiteY1" fmla="*/ 37707 h 56830"/>
              <a:gd name="connsiteX2" fmla="*/ 84841 w 273378"/>
              <a:gd name="connsiteY2" fmla="*/ 28280 h 56830"/>
              <a:gd name="connsiteX3" fmla="*/ 160256 w 273378"/>
              <a:gd name="connsiteY3" fmla="*/ 0 h 56830"/>
              <a:gd name="connsiteX4" fmla="*/ 188536 w 273378"/>
              <a:gd name="connsiteY4" fmla="*/ 56560 h 56830"/>
              <a:gd name="connsiteX5" fmla="*/ 245097 w 273378"/>
              <a:gd name="connsiteY5" fmla="*/ 37707 h 56830"/>
              <a:gd name="connsiteX6" fmla="*/ 273378 w 273378"/>
              <a:gd name="connsiteY6" fmla="*/ 9426 h 5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3378" h="56830">
                <a:moveTo>
                  <a:pt x="0" y="56560"/>
                </a:moveTo>
                <a:cubicBezTo>
                  <a:pt x="15711" y="50276"/>
                  <a:pt x="31081" y="43058"/>
                  <a:pt x="47134" y="37707"/>
                </a:cubicBezTo>
                <a:cubicBezTo>
                  <a:pt x="59425" y="33610"/>
                  <a:pt x="72710" y="32829"/>
                  <a:pt x="84841" y="28280"/>
                </a:cubicBezTo>
                <a:cubicBezTo>
                  <a:pt x="183421" y="-8688"/>
                  <a:pt x="63479" y="24192"/>
                  <a:pt x="160256" y="0"/>
                </a:cubicBezTo>
                <a:cubicBezTo>
                  <a:pt x="163045" y="8367"/>
                  <a:pt x="175825" y="54971"/>
                  <a:pt x="188536" y="56560"/>
                </a:cubicBezTo>
                <a:cubicBezTo>
                  <a:pt x="208256" y="59025"/>
                  <a:pt x="226243" y="43991"/>
                  <a:pt x="245097" y="37707"/>
                </a:cubicBezTo>
                <a:cubicBezTo>
                  <a:pt x="265694" y="6811"/>
                  <a:pt x="252621" y="9426"/>
                  <a:pt x="273378" y="9426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6C80031-D4E9-D5E3-C347-1CB97B3A1509}"/>
              </a:ext>
            </a:extLst>
          </p:cNvPr>
          <p:cNvSpPr/>
          <p:nvPr/>
        </p:nvSpPr>
        <p:spPr>
          <a:xfrm>
            <a:off x="7973001" y="4362967"/>
            <a:ext cx="216816" cy="94268"/>
          </a:xfrm>
          <a:custGeom>
            <a:avLst/>
            <a:gdLst>
              <a:gd name="connsiteX0" fmla="*/ 0 w 216816"/>
              <a:gd name="connsiteY0" fmla="*/ 94268 h 94268"/>
              <a:gd name="connsiteX1" fmla="*/ 47134 w 216816"/>
              <a:gd name="connsiteY1" fmla="*/ 56560 h 94268"/>
              <a:gd name="connsiteX2" fmla="*/ 103695 w 216816"/>
              <a:gd name="connsiteY2" fmla="*/ 0 h 94268"/>
              <a:gd name="connsiteX3" fmla="*/ 150829 w 216816"/>
              <a:gd name="connsiteY3" fmla="*/ 75414 h 94268"/>
              <a:gd name="connsiteX4" fmla="*/ 179109 w 216816"/>
              <a:gd name="connsiteY4" fmla="*/ 84841 h 94268"/>
              <a:gd name="connsiteX5" fmla="*/ 197963 w 216816"/>
              <a:gd name="connsiteY5" fmla="*/ 37707 h 94268"/>
              <a:gd name="connsiteX6" fmla="*/ 216816 w 216816"/>
              <a:gd name="connsiteY6" fmla="*/ 18853 h 9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816" h="94268">
                <a:moveTo>
                  <a:pt x="0" y="94268"/>
                </a:moveTo>
                <a:cubicBezTo>
                  <a:pt x="15711" y="81699"/>
                  <a:pt x="33767" y="71598"/>
                  <a:pt x="47134" y="56560"/>
                </a:cubicBezTo>
                <a:cubicBezTo>
                  <a:pt x="103373" y="-6709"/>
                  <a:pt x="45641" y="19349"/>
                  <a:pt x="103695" y="0"/>
                </a:cubicBezTo>
                <a:cubicBezTo>
                  <a:pt x="119406" y="25138"/>
                  <a:pt x="131135" y="53258"/>
                  <a:pt x="150829" y="75414"/>
                </a:cubicBezTo>
                <a:cubicBezTo>
                  <a:pt x="157431" y="82841"/>
                  <a:pt x="171350" y="91048"/>
                  <a:pt x="179109" y="84841"/>
                </a:cubicBezTo>
                <a:cubicBezTo>
                  <a:pt x="192323" y="74270"/>
                  <a:pt x="189568" y="52399"/>
                  <a:pt x="197963" y="37707"/>
                </a:cubicBezTo>
                <a:cubicBezTo>
                  <a:pt x="202372" y="29990"/>
                  <a:pt x="210532" y="25138"/>
                  <a:pt x="216816" y="18853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7907927-505A-4307-F181-13A42D625C4D}"/>
              </a:ext>
            </a:extLst>
          </p:cNvPr>
          <p:cNvSpPr/>
          <p:nvPr/>
        </p:nvSpPr>
        <p:spPr>
          <a:xfrm>
            <a:off x="7878733" y="4626444"/>
            <a:ext cx="235670" cy="66461"/>
          </a:xfrm>
          <a:custGeom>
            <a:avLst/>
            <a:gdLst>
              <a:gd name="connsiteX0" fmla="*/ 0 w 235670"/>
              <a:gd name="connsiteY0" fmla="*/ 66461 h 66461"/>
              <a:gd name="connsiteX1" fmla="*/ 18853 w 235670"/>
              <a:gd name="connsiteY1" fmla="*/ 19327 h 66461"/>
              <a:gd name="connsiteX2" fmla="*/ 131975 w 235670"/>
              <a:gd name="connsiteY2" fmla="*/ 9900 h 66461"/>
              <a:gd name="connsiteX3" fmla="*/ 160255 w 235670"/>
              <a:gd name="connsiteY3" fmla="*/ 38180 h 66461"/>
              <a:gd name="connsiteX4" fmla="*/ 226243 w 235670"/>
              <a:gd name="connsiteY4" fmla="*/ 19327 h 66461"/>
              <a:gd name="connsiteX5" fmla="*/ 235670 w 235670"/>
              <a:gd name="connsiteY5" fmla="*/ 9900 h 6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670" h="66461">
                <a:moveTo>
                  <a:pt x="0" y="66461"/>
                </a:moveTo>
                <a:cubicBezTo>
                  <a:pt x="6284" y="50750"/>
                  <a:pt x="7841" y="32175"/>
                  <a:pt x="18853" y="19327"/>
                </a:cubicBezTo>
                <a:cubicBezTo>
                  <a:pt x="48063" y="-14752"/>
                  <a:pt x="98785" y="5751"/>
                  <a:pt x="131975" y="9900"/>
                </a:cubicBezTo>
                <a:cubicBezTo>
                  <a:pt x="141402" y="19327"/>
                  <a:pt x="147437" y="34518"/>
                  <a:pt x="160255" y="38180"/>
                </a:cubicBezTo>
                <a:cubicBezTo>
                  <a:pt x="164097" y="39278"/>
                  <a:pt x="219037" y="22930"/>
                  <a:pt x="226243" y="19327"/>
                </a:cubicBezTo>
                <a:cubicBezTo>
                  <a:pt x="230218" y="17340"/>
                  <a:pt x="232528" y="13042"/>
                  <a:pt x="235670" y="990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DDB648D-3F2F-1B53-8E64-9A11F4CFD3AE}"/>
              </a:ext>
            </a:extLst>
          </p:cNvPr>
          <p:cNvCxnSpPr/>
          <p:nvPr/>
        </p:nvCxnSpPr>
        <p:spPr>
          <a:xfrm>
            <a:off x="8067270" y="1806731"/>
            <a:ext cx="0" cy="173531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A7FE7D7-A12E-81E3-AFC8-345A720B5EE5}"/>
              </a:ext>
            </a:extLst>
          </p:cNvPr>
          <p:cNvCxnSpPr>
            <a:cxnSpLocks/>
          </p:cNvCxnSpPr>
          <p:nvPr/>
        </p:nvCxnSpPr>
        <p:spPr>
          <a:xfrm>
            <a:off x="7908584" y="2364484"/>
            <a:ext cx="0" cy="187499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4DF650B-F38A-BF66-31A3-D05926F4F23E}"/>
              </a:ext>
            </a:extLst>
          </p:cNvPr>
          <p:cNvCxnSpPr>
            <a:cxnSpLocks/>
          </p:cNvCxnSpPr>
          <p:nvPr/>
        </p:nvCxnSpPr>
        <p:spPr>
          <a:xfrm flipV="1">
            <a:off x="7693524" y="2829251"/>
            <a:ext cx="0" cy="390218"/>
          </a:xfrm>
          <a:prstGeom prst="line">
            <a:avLst/>
          </a:prstGeom>
          <a:ln w="79375" cmpd="dbl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D64DC56-0121-B8B4-1327-581CC6DFDFBA}"/>
              </a:ext>
            </a:extLst>
          </p:cNvPr>
          <p:cNvSpPr/>
          <p:nvPr/>
        </p:nvSpPr>
        <p:spPr>
          <a:xfrm>
            <a:off x="7948033" y="1516989"/>
            <a:ext cx="301654" cy="4040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1158D69-7856-72BF-C1F6-2D20FB07A651}"/>
              </a:ext>
            </a:extLst>
          </p:cNvPr>
          <p:cNvSpPr/>
          <p:nvPr/>
        </p:nvSpPr>
        <p:spPr>
          <a:xfrm>
            <a:off x="7684278" y="1976048"/>
            <a:ext cx="301654" cy="4040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64955B1-C2DC-B9B7-DB39-4BF29D7AD780}"/>
              </a:ext>
            </a:extLst>
          </p:cNvPr>
          <p:cNvCxnSpPr>
            <a:cxnSpLocks/>
          </p:cNvCxnSpPr>
          <p:nvPr/>
        </p:nvCxnSpPr>
        <p:spPr>
          <a:xfrm>
            <a:off x="7075882" y="2829251"/>
            <a:ext cx="652021" cy="0"/>
          </a:xfrm>
          <a:prstGeom prst="line">
            <a:avLst/>
          </a:prstGeom>
          <a:ln w="79375" cmpd="dbl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7FCA7F98-1630-CE4F-4127-A5457379CF8B}"/>
              </a:ext>
            </a:extLst>
          </p:cNvPr>
          <p:cNvSpPr/>
          <p:nvPr/>
        </p:nvSpPr>
        <p:spPr>
          <a:xfrm>
            <a:off x="6736733" y="2621802"/>
            <a:ext cx="436561" cy="43030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7EE1CC7-324C-AC75-38B5-960A6A9BB8A1}"/>
              </a:ext>
            </a:extLst>
          </p:cNvPr>
          <p:cNvSpPr/>
          <p:nvPr/>
        </p:nvSpPr>
        <p:spPr>
          <a:xfrm>
            <a:off x="7911867" y="4537194"/>
            <a:ext cx="126094" cy="645738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00B0F0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1DF0917-02F0-2664-D5BB-459392F6C574}"/>
              </a:ext>
            </a:extLst>
          </p:cNvPr>
          <p:cNvSpPr/>
          <p:nvPr/>
        </p:nvSpPr>
        <p:spPr>
          <a:xfrm>
            <a:off x="7835105" y="5027556"/>
            <a:ext cx="279298" cy="1553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4A647F0-6030-CBB0-5E74-076AEFF64350}"/>
              </a:ext>
            </a:extLst>
          </p:cNvPr>
          <p:cNvSpPr/>
          <p:nvPr/>
        </p:nvSpPr>
        <p:spPr>
          <a:xfrm>
            <a:off x="8054307" y="3474181"/>
            <a:ext cx="69523" cy="678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52E349A-72D0-B228-F9F0-96DAC9040E34}"/>
              </a:ext>
            </a:extLst>
          </p:cNvPr>
          <p:cNvSpPr/>
          <p:nvPr/>
        </p:nvSpPr>
        <p:spPr>
          <a:xfrm>
            <a:off x="7899932" y="4182147"/>
            <a:ext cx="69523" cy="678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32D46D72-EA7A-C762-C090-894C67CAA8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5611184" y="1347281"/>
            <a:ext cx="2979678" cy="3909399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05FC8E4-2F2D-64EC-DC59-7C90D8590B1B}"/>
              </a:ext>
            </a:extLst>
          </p:cNvPr>
          <p:cNvSpPr/>
          <p:nvPr/>
        </p:nvSpPr>
        <p:spPr>
          <a:xfrm>
            <a:off x="8639784" y="5256680"/>
            <a:ext cx="1337359" cy="46166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Pwr</a:t>
            </a:r>
            <a:r>
              <a:rPr lang="en-US" dirty="0"/>
              <a:t> meter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4CCDF36-7D20-45D7-66FE-0DFDD3872307}"/>
              </a:ext>
            </a:extLst>
          </p:cNvPr>
          <p:cNvCxnSpPr>
            <a:cxnSpLocks/>
          </p:cNvCxnSpPr>
          <p:nvPr/>
        </p:nvCxnSpPr>
        <p:spPr>
          <a:xfrm flipH="1">
            <a:off x="8029362" y="5556342"/>
            <a:ext cx="7250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27D4011-301A-FC3D-C6A1-3AF912F0FAC3}"/>
              </a:ext>
            </a:extLst>
          </p:cNvPr>
          <p:cNvCxnSpPr>
            <a:cxnSpLocks/>
          </p:cNvCxnSpPr>
          <p:nvPr/>
        </p:nvCxnSpPr>
        <p:spPr>
          <a:xfrm flipV="1">
            <a:off x="8037961" y="5182932"/>
            <a:ext cx="0" cy="3734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7EB2E37-F34E-E101-7CF3-016FEA819B64}"/>
              </a:ext>
            </a:extLst>
          </p:cNvPr>
          <p:cNvCxnSpPr>
            <a:cxnSpLocks/>
          </p:cNvCxnSpPr>
          <p:nvPr/>
        </p:nvCxnSpPr>
        <p:spPr>
          <a:xfrm flipH="1">
            <a:off x="9977143" y="5555852"/>
            <a:ext cx="7250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937458D-C71E-9622-9E04-0094F19BDC8F}"/>
              </a:ext>
            </a:extLst>
          </p:cNvPr>
          <p:cNvCxnSpPr>
            <a:cxnSpLocks/>
          </p:cNvCxnSpPr>
          <p:nvPr/>
        </p:nvCxnSpPr>
        <p:spPr>
          <a:xfrm>
            <a:off x="10883037" y="5487512"/>
            <a:ext cx="22210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37E745B-EC4A-18F1-D326-B8E9A0424737}"/>
              </a:ext>
            </a:extLst>
          </p:cNvPr>
          <p:cNvCxnSpPr>
            <a:cxnSpLocks/>
          </p:cNvCxnSpPr>
          <p:nvPr/>
        </p:nvCxnSpPr>
        <p:spPr>
          <a:xfrm>
            <a:off x="10883037" y="5629142"/>
            <a:ext cx="22210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lowchart: Delay 51">
            <a:extLst>
              <a:ext uri="{FF2B5EF4-FFF2-40B4-BE49-F238E27FC236}">
                <a16:creationId xmlns:a16="http://schemas.microsoft.com/office/drawing/2014/main" id="{22158CC0-2429-E82A-C985-B1011CAD7386}"/>
              </a:ext>
            </a:extLst>
          </p:cNvPr>
          <p:cNvSpPr/>
          <p:nvPr/>
        </p:nvSpPr>
        <p:spPr>
          <a:xfrm flipH="1">
            <a:off x="10660931" y="5400717"/>
            <a:ext cx="222106" cy="310269"/>
          </a:xfrm>
          <a:prstGeom prst="flowChartDela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F19C864A-37C2-8233-02ED-06EE92251401}"/>
              </a:ext>
            </a:extLst>
          </p:cNvPr>
          <p:cNvSpPr/>
          <p:nvPr/>
        </p:nvSpPr>
        <p:spPr>
          <a:xfrm rot="10800000" flipH="1">
            <a:off x="8408569" y="3482933"/>
            <a:ext cx="507556" cy="162221"/>
          </a:xfrm>
          <a:custGeom>
            <a:avLst/>
            <a:gdLst>
              <a:gd name="connsiteX0" fmla="*/ 0 w 507556"/>
              <a:gd name="connsiteY0" fmla="*/ 108764 h 162221"/>
              <a:gd name="connsiteX1" fmla="*/ 119895 w 507556"/>
              <a:gd name="connsiteY1" fmla="*/ 859 h 162221"/>
              <a:gd name="connsiteX2" fmla="*/ 263769 w 507556"/>
              <a:gd name="connsiteY2" fmla="*/ 160719 h 162221"/>
              <a:gd name="connsiteX3" fmla="*/ 375671 w 507556"/>
              <a:gd name="connsiteY3" fmla="*/ 80789 h 162221"/>
              <a:gd name="connsiteX4" fmla="*/ 507556 w 507556"/>
              <a:gd name="connsiteY4" fmla="*/ 76792 h 16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556" h="162221">
                <a:moveTo>
                  <a:pt x="0" y="108764"/>
                </a:moveTo>
                <a:cubicBezTo>
                  <a:pt x="37967" y="50482"/>
                  <a:pt x="75934" y="-7800"/>
                  <a:pt x="119895" y="859"/>
                </a:cubicBezTo>
                <a:cubicBezTo>
                  <a:pt x="163856" y="9518"/>
                  <a:pt x="221140" y="147397"/>
                  <a:pt x="263769" y="160719"/>
                </a:cubicBezTo>
                <a:cubicBezTo>
                  <a:pt x="306398" y="174041"/>
                  <a:pt x="335040" y="94777"/>
                  <a:pt x="375671" y="80789"/>
                </a:cubicBezTo>
                <a:cubicBezTo>
                  <a:pt x="416302" y="66801"/>
                  <a:pt x="461929" y="71796"/>
                  <a:pt x="507556" y="76792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47B5C843-0398-E1CA-85CA-999B607D41F7}"/>
              </a:ext>
            </a:extLst>
          </p:cNvPr>
          <p:cNvSpPr/>
          <p:nvPr/>
        </p:nvSpPr>
        <p:spPr>
          <a:xfrm rot="10800000" flipH="1">
            <a:off x="8416427" y="4127566"/>
            <a:ext cx="507556" cy="162221"/>
          </a:xfrm>
          <a:custGeom>
            <a:avLst/>
            <a:gdLst>
              <a:gd name="connsiteX0" fmla="*/ 0 w 507556"/>
              <a:gd name="connsiteY0" fmla="*/ 108764 h 162221"/>
              <a:gd name="connsiteX1" fmla="*/ 119895 w 507556"/>
              <a:gd name="connsiteY1" fmla="*/ 859 h 162221"/>
              <a:gd name="connsiteX2" fmla="*/ 263769 w 507556"/>
              <a:gd name="connsiteY2" fmla="*/ 160719 h 162221"/>
              <a:gd name="connsiteX3" fmla="*/ 375671 w 507556"/>
              <a:gd name="connsiteY3" fmla="*/ 80789 h 162221"/>
              <a:gd name="connsiteX4" fmla="*/ 507556 w 507556"/>
              <a:gd name="connsiteY4" fmla="*/ 76792 h 16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556" h="162221">
                <a:moveTo>
                  <a:pt x="0" y="108764"/>
                </a:moveTo>
                <a:cubicBezTo>
                  <a:pt x="37967" y="50482"/>
                  <a:pt x="75934" y="-7800"/>
                  <a:pt x="119895" y="859"/>
                </a:cubicBezTo>
                <a:cubicBezTo>
                  <a:pt x="163856" y="9518"/>
                  <a:pt x="221140" y="147397"/>
                  <a:pt x="263769" y="160719"/>
                </a:cubicBezTo>
                <a:cubicBezTo>
                  <a:pt x="306398" y="174041"/>
                  <a:pt x="335040" y="94777"/>
                  <a:pt x="375671" y="80789"/>
                </a:cubicBezTo>
                <a:cubicBezTo>
                  <a:pt x="416302" y="66801"/>
                  <a:pt x="461929" y="71796"/>
                  <a:pt x="507556" y="76792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D02A17C5-D69B-7CF8-F32D-F533D6D20F35}"/>
              </a:ext>
            </a:extLst>
          </p:cNvPr>
          <p:cNvSpPr/>
          <p:nvPr/>
        </p:nvSpPr>
        <p:spPr>
          <a:xfrm rot="5400000" flipH="1">
            <a:off x="7670012" y="5398595"/>
            <a:ext cx="507556" cy="162221"/>
          </a:xfrm>
          <a:custGeom>
            <a:avLst/>
            <a:gdLst>
              <a:gd name="connsiteX0" fmla="*/ 0 w 507556"/>
              <a:gd name="connsiteY0" fmla="*/ 108764 h 162221"/>
              <a:gd name="connsiteX1" fmla="*/ 119895 w 507556"/>
              <a:gd name="connsiteY1" fmla="*/ 859 h 162221"/>
              <a:gd name="connsiteX2" fmla="*/ 263769 w 507556"/>
              <a:gd name="connsiteY2" fmla="*/ 160719 h 162221"/>
              <a:gd name="connsiteX3" fmla="*/ 375671 w 507556"/>
              <a:gd name="connsiteY3" fmla="*/ 80789 h 162221"/>
              <a:gd name="connsiteX4" fmla="*/ 507556 w 507556"/>
              <a:gd name="connsiteY4" fmla="*/ 76792 h 16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556" h="162221">
                <a:moveTo>
                  <a:pt x="0" y="108764"/>
                </a:moveTo>
                <a:cubicBezTo>
                  <a:pt x="37967" y="50482"/>
                  <a:pt x="75934" y="-7800"/>
                  <a:pt x="119895" y="859"/>
                </a:cubicBezTo>
                <a:cubicBezTo>
                  <a:pt x="163856" y="9518"/>
                  <a:pt x="221140" y="147397"/>
                  <a:pt x="263769" y="160719"/>
                </a:cubicBezTo>
                <a:cubicBezTo>
                  <a:pt x="306398" y="174041"/>
                  <a:pt x="335040" y="94777"/>
                  <a:pt x="375671" y="80789"/>
                </a:cubicBezTo>
                <a:cubicBezTo>
                  <a:pt x="416302" y="66801"/>
                  <a:pt x="461929" y="71796"/>
                  <a:pt x="507556" y="76792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D091C3E6-F5F6-4487-B485-C0E87D1188AC}"/>
              </a:ext>
            </a:extLst>
          </p:cNvPr>
          <p:cNvSpPr/>
          <p:nvPr/>
        </p:nvSpPr>
        <p:spPr>
          <a:xfrm>
            <a:off x="9457930" y="2770179"/>
            <a:ext cx="342900" cy="1335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E7BB24D6-9D13-C3C6-ABD0-773C5F01B169}"/>
              </a:ext>
            </a:extLst>
          </p:cNvPr>
          <p:cNvSpPr/>
          <p:nvPr/>
        </p:nvSpPr>
        <p:spPr>
          <a:xfrm rot="10800000">
            <a:off x="6236419" y="3438353"/>
            <a:ext cx="342900" cy="1335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8E707BB-6423-8415-2943-051A0CB32422}"/>
              </a:ext>
            </a:extLst>
          </p:cNvPr>
          <p:cNvSpPr txBox="1"/>
          <p:nvPr/>
        </p:nvSpPr>
        <p:spPr>
          <a:xfrm>
            <a:off x="9019379" y="3499513"/>
            <a:ext cx="1434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Heat LOSS through walls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6F466B5-286A-7ACC-A07C-88EEA9E22F4C}"/>
              </a:ext>
            </a:extLst>
          </p:cNvPr>
          <p:cNvSpPr txBox="1"/>
          <p:nvPr/>
        </p:nvSpPr>
        <p:spPr>
          <a:xfrm>
            <a:off x="6620940" y="5464560"/>
            <a:ext cx="1561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Heat addition</a:t>
            </a:r>
          </a:p>
          <a:p>
            <a:r>
              <a:rPr lang="en-US" sz="1600" dirty="0"/>
              <a:t>to liquid (950W)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E9E89BA-2EAD-079C-33A9-7B5EF45B2E44}"/>
              </a:ext>
            </a:extLst>
          </p:cNvPr>
          <p:cNvSpPr txBox="1"/>
          <p:nvPr/>
        </p:nvSpPr>
        <p:spPr>
          <a:xfrm>
            <a:off x="9769622" y="2536863"/>
            <a:ext cx="1434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Ullage vent (</a:t>
            </a:r>
            <a:r>
              <a:rPr lang="en-US" sz="1600" dirty="0" err="1"/>
              <a:t>frother</a:t>
            </a:r>
            <a:r>
              <a:rPr lang="en-US" sz="1600" dirty="0"/>
              <a:t>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C6170A7-084F-EE77-C854-3A6D36C8E7D6}"/>
              </a:ext>
            </a:extLst>
          </p:cNvPr>
          <p:cNvSpPr txBox="1"/>
          <p:nvPr/>
        </p:nvSpPr>
        <p:spPr>
          <a:xfrm>
            <a:off x="5209960" y="3020066"/>
            <a:ext cx="1434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Liquid outflow (to coffee basket)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FF298E6-9456-724A-04C3-B2E718C4BC48}"/>
              </a:ext>
            </a:extLst>
          </p:cNvPr>
          <p:cNvSpPr txBox="1"/>
          <p:nvPr/>
        </p:nvSpPr>
        <p:spPr>
          <a:xfrm>
            <a:off x="8350073" y="1431129"/>
            <a:ext cx="1591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Ullage and liquid thermocouples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25A5DA1-13D3-FAC1-5BFA-847CB9D89DB9}"/>
              </a:ext>
            </a:extLst>
          </p:cNvPr>
          <p:cNvSpPr txBox="1"/>
          <p:nvPr/>
        </p:nvSpPr>
        <p:spPr>
          <a:xfrm>
            <a:off x="5255203" y="2402349"/>
            <a:ext cx="1591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Ullage pressure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02AD90-721F-D327-AFB7-6588B2B49539}"/>
              </a:ext>
            </a:extLst>
          </p:cNvPr>
          <p:cNvSpPr txBox="1"/>
          <p:nvPr/>
        </p:nvSpPr>
        <p:spPr>
          <a:xfrm>
            <a:off x="3607811" y="729273"/>
            <a:ext cx="4641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Espresso machine boiler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4B617E-503F-7C6C-888A-94AAF17E62E3}"/>
              </a:ext>
            </a:extLst>
          </p:cNvPr>
          <p:cNvSpPr txBox="1"/>
          <p:nvPr/>
        </p:nvSpPr>
        <p:spPr>
          <a:xfrm>
            <a:off x="869051" y="5384622"/>
            <a:ext cx="2117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 liter boiler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Stainless steel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2.2 kg boiler mass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E41889-09CF-50DE-8D7D-8B6293903C69}"/>
              </a:ext>
            </a:extLst>
          </p:cNvPr>
          <p:cNvSpPr txBox="1"/>
          <p:nvPr/>
        </p:nvSpPr>
        <p:spPr>
          <a:xfrm>
            <a:off x="3133775" y="5400717"/>
            <a:ext cx="2671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Bare (chrome) walls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950 W heating element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Thermal control feedback</a:t>
            </a: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76BC9087-0F58-F360-5BA6-8DD38C2DF641}"/>
              </a:ext>
            </a:extLst>
          </p:cNvPr>
          <p:cNvSpPr/>
          <p:nvPr/>
        </p:nvSpPr>
        <p:spPr>
          <a:xfrm>
            <a:off x="11786716" y="1188280"/>
            <a:ext cx="281354" cy="28321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708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AE9FB-744E-4B16-BFA9-2776B5CE3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0715103-9027-CE20-DA4B-DFB73E23FD53}"/>
              </a:ext>
            </a:extLst>
          </p:cNvPr>
          <p:cNvSpPr txBox="1"/>
          <p:nvPr/>
        </p:nvSpPr>
        <p:spPr>
          <a:xfrm>
            <a:off x="1136652" y="176877"/>
            <a:ext cx="10165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Boiler through 200 seconds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9F434-71B9-C1F9-E52B-AD1B26809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5D80-8541-4508-80FC-4365D8588B89}" type="slidenum">
              <a:rPr lang="en-US" smtClean="0"/>
              <a:t>35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BB194-A97A-7804-626E-951419677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4" y="1197120"/>
            <a:ext cx="5284450" cy="46662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83CA73-6C61-5465-13A5-DBE9D4265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547" y="1197120"/>
            <a:ext cx="5948711" cy="48806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7D7029-707B-ED70-ED56-9FC065916D0C}"/>
              </a:ext>
            </a:extLst>
          </p:cNvPr>
          <p:cNvSpPr txBox="1"/>
          <p:nvPr/>
        </p:nvSpPr>
        <p:spPr>
          <a:xfrm>
            <a:off x="7725272" y="2225841"/>
            <a:ext cx="1851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Liquid evaporating into ullage as temperature rises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506C976-870F-0E22-EAB5-09B389CF990B}"/>
              </a:ext>
            </a:extLst>
          </p:cNvPr>
          <p:cNvSpPr/>
          <p:nvPr/>
        </p:nvSpPr>
        <p:spPr>
          <a:xfrm rot="16200000">
            <a:off x="4361755" y="1502510"/>
            <a:ext cx="112295" cy="31885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AE716F-E42B-95A4-9E1A-B8CB487C60C6}"/>
              </a:ext>
            </a:extLst>
          </p:cNvPr>
          <p:cNvSpPr txBox="1"/>
          <p:nvPr/>
        </p:nvSpPr>
        <p:spPr>
          <a:xfrm>
            <a:off x="3199516" y="1313404"/>
            <a:ext cx="1429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Approaching vent level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F257E430-9BC6-3890-936E-308F9C5CC8E8}"/>
              </a:ext>
            </a:extLst>
          </p:cNvPr>
          <p:cNvSpPr/>
          <p:nvPr/>
        </p:nvSpPr>
        <p:spPr>
          <a:xfrm>
            <a:off x="9416716" y="2225841"/>
            <a:ext cx="60773" cy="232611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0D7B4A6B-C44F-09EE-16AC-D1B756F64340}"/>
              </a:ext>
            </a:extLst>
          </p:cNvPr>
          <p:cNvSpPr/>
          <p:nvPr/>
        </p:nvSpPr>
        <p:spPr>
          <a:xfrm rot="10800000">
            <a:off x="9432142" y="2955475"/>
            <a:ext cx="60773" cy="2326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EFEFA94-EFF1-2C6C-7B20-349CFE0E42A4}"/>
              </a:ext>
            </a:extLst>
          </p:cNvPr>
          <p:cNvSpPr/>
          <p:nvPr/>
        </p:nvSpPr>
        <p:spPr>
          <a:xfrm>
            <a:off x="9492915" y="5466347"/>
            <a:ext cx="433137" cy="5614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D483F1-B1D9-B72E-316C-0A3E81EC30D3}"/>
              </a:ext>
            </a:extLst>
          </p:cNvPr>
          <p:cNvSpPr txBox="1"/>
          <p:nvPr/>
        </p:nvSpPr>
        <p:spPr>
          <a:xfrm>
            <a:off x="4863844" y="851810"/>
            <a:ext cx="3873756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B2B82"/>
                </a:solidFill>
              </a:rPr>
              <a:t>What’s going to happen when we vent?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91770D4-29CE-CDA1-6AE7-CE76E2C900BB}"/>
              </a:ext>
            </a:extLst>
          </p:cNvPr>
          <p:cNvCxnSpPr>
            <a:cxnSpLocks/>
          </p:cNvCxnSpPr>
          <p:nvPr/>
        </p:nvCxnSpPr>
        <p:spPr>
          <a:xfrm>
            <a:off x="4863843" y="1080077"/>
            <a:ext cx="0" cy="52571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4732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239A5-D2CF-4F3B-3ADC-48E7D7097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A7B5996-7274-6C3F-7FB7-6B7B87616E90}"/>
              </a:ext>
            </a:extLst>
          </p:cNvPr>
          <p:cNvSpPr txBox="1"/>
          <p:nvPr/>
        </p:nvSpPr>
        <p:spPr>
          <a:xfrm>
            <a:off x="1136652" y="176877"/>
            <a:ext cx="10165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Boiler through 280 seconds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7DFE0-1753-5897-57C5-13E8632E3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5D80-8541-4508-80FC-4365D8588B89}" type="slidenum">
              <a:rPr lang="en-US" smtClean="0"/>
              <a:t>36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562D3A-BBA9-2B45-8327-4B09F6D85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80" y="1497002"/>
            <a:ext cx="5216067" cy="46853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C3747A-B339-5830-1B85-70FE91643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229" y="1497002"/>
            <a:ext cx="5955708" cy="4859349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A4505D63-5026-8940-B805-3B3554C950D8}"/>
              </a:ext>
            </a:extLst>
          </p:cNvPr>
          <p:cNvSpPr/>
          <p:nvPr/>
        </p:nvSpPr>
        <p:spPr>
          <a:xfrm rot="16200000">
            <a:off x="4292517" y="1573345"/>
            <a:ext cx="117882" cy="200522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C8AB1D-FA87-6F6A-FA86-BC3AD6BFBBB4}"/>
              </a:ext>
            </a:extLst>
          </p:cNvPr>
          <p:cNvSpPr txBox="1"/>
          <p:nvPr/>
        </p:nvSpPr>
        <p:spPr>
          <a:xfrm>
            <a:off x="3536577" y="1259603"/>
            <a:ext cx="1429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Ullage venting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DA52A222-0093-6052-5C74-80E0633D35D0}"/>
              </a:ext>
            </a:extLst>
          </p:cNvPr>
          <p:cNvSpPr/>
          <p:nvPr/>
        </p:nvSpPr>
        <p:spPr>
          <a:xfrm rot="16200000">
            <a:off x="9706729" y="1513797"/>
            <a:ext cx="117882" cy="200522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F3744-C540-CF1E-0B1C-D27807DF5CD0}"/>
              </a:ext>
            </a:extLst>
          </p:cNvPr>
          <p:cNvSpPr txBox="1"/>
          <p:nvPr/>
        </p:nvSpPr>
        <p:spPr>
          <a:xfrm>
            <a:off x="8336431" y="1259603"/>
            <a:ext cx="1429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Ullage venting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C9E1E1-E145-79ED-E18A-DEDCDEE60C80}"/>
              </a:ext>
            </a:extLst>
          </p:cNvPr>
          <p:cNvSpPr txBox="1"/>
          <p:nvPr/>
        </p:nvSpPr>
        <p:spPr>
          <a:xfrm>
            <a:off x="8062223" y="2369757"/>
            <a:ext cx="1703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Non-condensable  gas vented off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0EA0AD-BFC0-AF09-CEB4-E68FAFEB827E}"/>
              </a:ext>
            </a:extLst>
          </p:cNvPr>
          <p:cNvSpPr txBox="1"/>
          <p:nvPr/>
        </p:nvSpPr>
        <p:spPr>
          <a:xfrm>
            <a:off x="9865931" y="4254704"/>
            <a:ext cx="1144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Boiling kicks-in as P</a:t>
            </a:r>
            <a:r>
              <a:rPr lang="en-US" sz="1600" baseline="-25000" dirty="0"/>
              <a:t>ull</a:t>
            </a:r>
            <a:r>
              <a:rPr lang="en-US" sz="1600" dirty="0"/>
              <a:t> drops to </a:t>
            </a:r>
            <a:r>
              <a:rPr lang="en-US" sz="1600" dirty="0" err="1"/>
              <a:t>P</a:t>
            </a:r>
            <a:r>
              <a:rPr lang="en-US" sz="1600" baseline="-25000" dirty="0" err="1"/>
              <a:t>sat</a:t>
            </a:r>
            <a:endParaRPr lang="en-US" sz="1600" baseline="-25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9CF53A-E083-5AB4-ECAF-1E3C7A09786E}"/>
              </a:ext>
            </a:extLst>
          </p:cNvPr>
          <p:cNvSpPr txBox="1"/>
          <p:nvPr/>
        </p:nvSpPr>
        <p:spPr>
          <a:xfrm>
            <a:off x="3953378" y="5273247"/>
            <a:ext cx="1808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</a:t>
            </a:r>
            <a:r>
              <a:rPr lang="en-US" sz="1600" baseline="-25000" dirty="0"/>
              <a:t>ull</a:t>
            </a:r>
            <a:r>
              <a:rPr lang="en-US" sz="1600" dirty="0"/>
              <a:t> perturbation due to venting</a:t>
            </a:r>
            <a:endParaRPr lang="en-US" sz="1600" baseline="-250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F8C6D7B-E873-B3E8-0F2E-5FF25896DD6B}"/>
              </a:ext>
            </a:extLst>
          </p:cNvPr>
          <p:cNvCxnSpPr>
            <a:cxnSpLocks/>
          </p:cNvCxnSpPr>
          <p:nvPr/>
        </p:nvCxnSpPr>
        <p:spPr>
          <a:xfrm flipV="1">
            <a:off x="4251197" y="4979460"/>
            <a:ext cx="0" cy="352462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BAFD619-60EC-DE79-1691-A035741617D7}"/>
              </a:ext>
            </a:extLst>
          </p:cNvPr>
          <p:cNvSpPr txBox="1"/>
          <p:nvPr/>
        </p:nvSpPr>
        <p:spPr>
          <a:xfrm>
            <a:off x="5166264" y="853507"/>
            <a:ext cx="5584639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B2B82"/>
                </a:solidFill>
              </a:rPr>
              <a:t>Approaching second venting – what’s going to happen now?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DF0ED14-6FC8-1B7A-E656-33A33F8975D4}"/>
              </a:ext>
            </a:extLst>
          </p:cNvPr>
          <p:cNvCxnSpPr>
            <a:cxnSpLocks/>
          </p:cNvCxnSpPr>
          <p:nvPr/>
        </p:nvCxnSpPr>
        <p:spPr>
          <a:xfrm>
            <a:off x="5285874" y="1206832"/>
            <a:ext cx="0" cy="52571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913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77B30-6FB4-E84B-BB54-DC5C470E3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4732D56-49CB-29EB-9A95-998E9CA0B57A}"/>
              </a:ext>
            </a:extLst>
          </p:cNvPr>
          <p:cNvSpPr txBox="1"/>
          <p:nvPr/>
        </p:nvSpPr>
        <p:spPr>
          <a:xfrm>
            <a:off x="1136652" y="176877"/>
            <a:ext cx="10165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Boiler through 420 seconds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8FB0A-0474-8C33-AC3C-6FCABE40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5D80-8541-4508-80FC-4365D8588B89}" type="slidenum">
              <a:rPr lang="en-US" smtClean="0"/>
              <a:t>37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EE0241-0047-4956-895A-B494E7F0C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28" y="1153066"/>
            <a:ext cx="5366084" cy="4918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183758-084F-8127-722E-F84D445F0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909" y="1259582"/>
            <a:ext cx="5855381" cy="4762210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77579E36-232D-1012-C7F8-F8EA9EB6A0B0}"/>
              </a:ext>
            </a:extLst>
          </p:cNvPr>
          <p:cNvSpPr/>
          <p:nvPr/>
        </p:nvSpPr>
        <p:spPr>
          <a:xfrm rot="16200000">
            <a:off x="9974602" y="642664"/>
            <a:ext cx="249145" cy="1169733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4DF4B1-6BFF-2A2F-DD9F-4338C6522AC3}"/>
              </a:ext>
            </a:extLst>
          </p:cNvPr>
          <p:cNvSpPr txBox="1"/>
          <p:nvPr/>
        </p:nvSpPr>
        <p:spPr>
          <a:xfrm>
            <a:off x="9885245" y="802638"/>
            <a:ext cx="1347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Heater cycling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0219E8-0B20-A01B-1C7C-74EFFA527180}"/>
              </a:ext>
            </a:extLst>
          </p:cNvPr>
          <p:cNvSpPr txBox="1"/>
          <p:nvPr/>
        </p:nvSpPr>
        <p:spPr>
          <a:xfrm>
            <a:off x="8386157" y="705606"/>
            <a:ext cx="1429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Ullage venting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311A5534-7517-BA09-3A35-D8C75150F3EA}"/>
              </a:ext>
            </a:extLst>
          </p:cNvPr>
          <p:cNvSpPr/>
          <p:nvPr/>
        </p:nvSpPr>
        <p:spPr>
          <a:xfrm rot="16200000">
            <a:off x="8578397" y="1012420"/>
            <a:ext cx="117882" cy="200522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AA0259EA-5569-50A2-29CC-402C8FE17558}"/>
              </a:ext>
            </a:extLst>
          </p:cNvPr>
          <p:cNvSpPr/>
          <p:nvPr/>
        </p:nvSpPr>
        <p:spPr>
          <a:xfrm rot="16200000">
            <a:off x="9410583" y="1016492"/>
            <a:ext cx="117882" cy="200522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27C4FFF6-18FA-10F9-8FC9-9E3347561EC0}"/>
              </a:ext>
            </a:extLst>
          </p:cNvPr>
          <p:cNvSpPr/>
          <p:nvPr/>
        </p:nvSpPr>
        <p:spPr>
          <a:xfrm rot="16200000">
            <a:off x="4605880" y="668649"/>
            <a:ext cx="249145" cy="1169733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9B2474-FDF4-4245-041E-5C8C2D67AD9A}"/>
              </a:ext>
            </a:extLst>
          </p:cNvPr>
          <p:cNvSpPr txBox="1"/>
          <p:nvPr/>
        </p:nvSpPr>
        <p:spPr>
          <a:xfrm>
            <a:off x="4516523" y="828623"/>
            <a:ext cx="1347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Heater cycling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7BC37D-EDA0-8E50-EEDD-0B161A3B943A}"/>
              </a:ext>
            </a:extLst>
          </p:cNvPr>
          <p:cNvSpPr txBox="1"/>
          <p:nvPr/>
        </p:nvSpPr>
        <p:spPr>
          <a:xfrm>
            <a:off x="3017435" y="731591"/>
            <a:ext cx="1429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Ullage venting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3E4D2D1A-AAE2-4B03-CBAA-0525F94309F1}"/>
              </a:ext>
            </a:extLst>
          </p:cNvPr>
          <p:cNvSpPr/>
          <p:nvPr/>
        </p:nvSpPr>
        <p:spPr>
          <a:xfrm rot="16200000">
            <a:off x="3209675" y="1038405"/>
            <a:ext cx="117882" cy="200522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0663F303-95D6-944B-F447-A12657A7E2D2}"/>
              </a:ext>
            </a:extLst>
          </p:cNvPr>
          <p:cNvSpPr/>
          <p:nvPr/>
        </p:nvSpPr>
        <p:spPr>
          <a:xfrm rot="16200000">
            <a:off x="4041861" y="1042477"/>
            <a:ext cx="117882" cy="200522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217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2B991-C0E0-FE38-F83C-652EB04B5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F195D4E-D486-87D0-6E67-B8F5E411EC98}"/>
              </a:ext>
            </a:extLst>
          </p:cNvPr>
          <p:cNvSpPr txBox="1"/>
          <p:nvPr/>
        </p:nvSpPr>
        <p:spPr>
          <a:xfrm>
            <a:off x="1136652" y="176877"/>
            <a:ext cx="10165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of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2F548-6A84-7012-60A8-A0ACDB50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5D80-8541-4508-80FC-4365D8588B89}" type="slidenum">
              <a:rPr lang="en-US" smtClean="0"/>
              <a:t>38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A753993-86FF-B530-0EDA-930E276BA14E}"/>
              </a:ext>
            </a:extLst>
          </p:cNvPr>
          <p:cNvSpPr txBox="1">
            <a:spLocks/>
          </p:cNvSpPr>
          <p:nvPr/>
        </p:nvSpPr>
        <p:spPr>
          <a:xfrm>
            <a:off x="3503525" y="2049864"/>
            <a:ext cx="5841442" cy="2514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r>
              <a:rPr lang="en-US" sz="36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for coffee break?</a:t>
            </a:r>
          </a:p>
          <a:p>
            <a:pPr marL="457200" lvl="1" indent="0">
              <a:buNone/>
            </a:pPr>
            <a:endParaRPr lang="en-US" dirty="0">
              <a:solidFill>
                <a:srgbClr val="2B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538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9A2C8-10B9-81A2-8FE5-F8DA5FF9D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E431A-6033-2644-E233-1E6300443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want from a tank thermodynamics model?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81017-CA19-E0CF-FEA2-0F472AF1B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68" y="825502"/>
            <a:ext cx="10724148" cy="2016628"/>
          </a:xfrm>
        </p:spPr>
        <p:txBody>
          <a:bodyPr/>
          <a:lstStyle/>
          <a:p>
            <a:r>
              <a:rPr lang="en-US" dirty="0"/>
              <a:t>Tank conditions of interest</a:t>
            </a:r>
          </a:p>
          <a:p>
            <a:pPr lvl="1"/>
            <a:r>
              <a:rPr lang="en-US" dirty="0"/>
              <a:t>Liquid conditions - saturated or subcooled</a:t>
            </a:r>
          </a:p>
          <a:p>
            <a:pPr lvl="1"/>
            <a:r>
              <a:rPr lang="en-US" dirty="0"/>
              <a:t>Ullage gas in tank – may be hot or near liquid temperature, contains vapor phase as well as (possibly) a non-condensable </a:t>
            </a:r>
            <a:r>
              <a:rPr lang="en-US" dirty="0" err="1"/>
              <a:t>pressurant</a:t>
            </a:r>
            <a:r>
              <a:rPr lang="en-US" dirty="0"/>
              <a:t> gas</a:t>
            </a:r>
          </a:p>
          <a:p>
            <a:pPr lvl="1"/>
            <a:r>
              <a:rPr lang="en-US" dirty="0"/>
              <a:t>Tank walls have non-trivial heat capacity (stored energy)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75C049-ADBE-5482-20A1-6BC6D3F3D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60B1EF-9650-CAFA-6898-CF25B99F2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284" y="3843578"/>
            <a:ext cx="3473116" cy="13976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D3FDF9-AF7F-29AC-129B-5FA488DF3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017" y="5118481"/>
            <a:ext cx="2617591" cy="14050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009341-22E7-4EBE-ED6A-78AC90D26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017" y="2035162"/>
            <a:ext cx="3068198" cy="192723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7153276-60BA-F8C7-9E2F-1B6A4B60AB73}"/>
              </a:ext>
            </a:extLst>
          </p:cNvPr>
          <p:cNvSpPr txBox="1">
            <a:spLocks/>
          </p:cNvSpPr>
          <p:nvPr/>
        </p:nvSpPr>
        <p:spPr bwMode="auto">
          <a:xfrm>
            <a:off x="473242" y="2738717"/>
            <a:ext cx="7477649" cy="378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Operations of interest:</a:t>
            </a:r>
          </a:p>
          <a:p>
            <a:pPr lvl="1"/>
            <a:r>
              <a:rPr lang="en-US" kern="0" dirty="0"/>
              <a:t>Filling, draining, venting, pressurizing, heat load (to liquid and ullage)</a:t>
            </a:r>
          </a:p>
          <a:p>
            <a:pPr lvl="1"/>
            <a:r>
              <a:rPr lang="en-US" kern="0" dirty="0"/>
              <a:t>Disturbance to tank contents: 1) quenching of hot tank walls, 2) mixing of liquid and ullage</a:t>
            </a:r>
          </a:p>
          <a:p>
            <a:r>
              <a:rPr lang="en-US" kern="0" dirty="0"/>
              <a:t>Things we want to quantify:</a:t>
            </a:r>
          </a:p>
          <a:p>
            <a:pPr lvl="1"/>
            <a:r>
              <a:rPr lang="en-US" kern="0" dirty="0"/>
              <a:t>Pressure rise rate due to heat load if tank locked up</a:t>
            </a:r>
          </a:p>
          <a:p>
            <a:pPr lvl="1"/>
            <a:r>
              <a:rPr lang="en-US" kern="0" dirty="0" err="1"/>
              <a:t>Pressurant</a:t>
            </a:r>
            <a:r>
              <a:rPr lang="en-US" kern="0" dirty="0"/>
              <a:t> gas needed to expel (and </a:t>
            </a:r>
            <a:r>
              <a:rPr lang="en-US" kern="0" dirty="0" err="1"/>
              <a:t>subcool</a:t>
            </a:r>
            <a:r>
              <a:rPr lang="en-US" kern="0" dirty="0"/>
              <a:t>) liquid</a:t>
            </a:r>
          </a:p>
          <a:p>
            <a:pPr lvl="1"/>
            <a:r>
              <a:rPr lang="en-US" kern="0" dirty="0"/>
              <a:t>Pressure excursions due to tank disturbances</a:t>
            </a:r>
          </a:p>
          <a:p>
            <a:pPr lvl="1"/>
            <a:r>
              <a:rPr lang="en-US" kern="0" dirty="0"/>
              <a:t>Other?</a:t>
            </a:r>
          </a:p>
          <a:p>
            <a:pPr marL="0" indent="0">
              <a:buFontTx/>
              <a:buNone/>
            </a:pPr>
            <a:endParaRPr lang="en-US" kern="0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C9B7FC6F-272F-11EC-187A-760B61555F7E}"/>
              </a:ext>
            </a:extLst>
          </p:cNvPr>
          <p:cNvSpPr/>
          <p:nvPr/>
        </p:nvSpPr>
        <p:spPr>
          <a:xfrm>
            <a:off x="11786716" y="1188280"/>
            <a:ext cx="281354" cy="28321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21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990F5-F9BF-A6D8-3EA5-DE045E3D3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3980D-3F9C-3740-C4F5-EE882473B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an appropriate modeling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D1517-1740-53EB-979D-C04D56017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options</a:t>
            </a:r>
          </a:p>
          <a:p>
            <a:pPr lvl="1"/>
            <a:r>
              <a:rPr lang="en-US" dirty="0"/>
              <a:t>Equilibrium liquid and ullage, or no liquid/ullage interaction (too simple)</a:t>
            </a:r>
          </a:p>
          <a:p>
            <a:pPr lvl="1"/>
            <a:r>
              <a:rPr lang="en-US" dirty="0"/>
              <a:t>Full two-phase CFD simulation (exceedingly complex and computationally intensive)</a:t>
            </a:r>
          </a:p>
          <a:p>
            <a:pPr lvl="1"/>
            <a:r>
              <a:rPr lang="en-US" dirty="0"/>
              <a:t>“Pancake” models (multiple vertical liquid, ullage, and tank-wall nodes)</a:t>
            </a:r>
          </a:p>
          <a:p>
            <a:r>
              <a:rPr lang="en-US" dirty="0"/>
              <a:t>Simplest model that captures all the physics to first order consists of 4 nodes:</a:t>
            </a:r>
          </a:p>
          <a:p>
            <a:pPr lvl="1"/>
            <a:r>
              <a:rPr lang="en-US" dirty="0"/>
              <a:t>Single ullage node</a:t>
            </a:r>
          </a:p>
          <a:p>
            <a:pPr lvl="1"/>
            <a:r>
              <a:rPr lang="en-US" dirty="0"/>
              <a:t>Single liquid node</a:t>
            </a:r>
          </a:p>
          <a:p>
            <a:pPr lvl="1"/>
            <a:r>
              <a:rPr lang="en-US" dirty="0"/>
              <a:t>Wall node associated with ullage</a:t>
            </a:r>
          </a:p>
          <a:p>
            <a:pPr lvl="1"/>
            <a:r>
              <a:rPr lang="en-US" dirty="0"/>
              <a:t>Wall node associated with liquid</a:t>
            </a:r>
          </a:p>
          <a:p>
            <a:r>
              <a:rPr lang="en-US" dirty="0"/>
              <a:t>The 4 node model is a “classic” approach, implemented in Fortran in 1960s - 70s, and probably prior to that with “human” computers</a:t>
            </a:r>
          </a:p>
          <a:p>
            <a:r>
              <a:rPr lang="en-US" dirty="0"/>
              <a:t>Great for understanding the critical physical principles at work, performing preliminary design studies, can be fairly accurate with proper “tuning”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EBB16B-CD0C-6BEE-7625-F60C56C85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0D140-DD48-2857-2E76-14B659C78D3D}"/>
              </a:ext>
            </a:extLst>
          </p:cNvPr>
          <p:cNvSpPr/>
          <p:nvPr/>
        </p:nvSpPr>
        <p:spPr bwMode="auto">
          <a:xfrm>
            <a:off x="609600" y="5203596"/>
            <a:ext cx="10542309" cy="84841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3DB3AE0E-36E9-578A-63DB-73114F34B8AC}"/>
              </a:ext>
            </a:extLst>
          </p:cNvPr>
          <p:cNvSpPr/>
          <p:nvPr/>
        </p:nvSpPr>
        <p:spPr>
          <a:xfrm>
            <a:off x="11786716" y="1188280"/>
            <a:ext cx="281354" cy="28321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13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3B63E-2FC3-6D00-FB0C-1204C7D8B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0D54C1C-3A47-7227-8577-15D6FA156746}"/>
              </a:ext>
            </a:extLst>
          </p:cNvPr>
          <p:cNvSpPr txBox="1"/>
          <p:nvPr/>
        </p:nvSpPr>
        <p:spPr>
          <a:xfrm>
            <a:off x="1013011" y="136524"/>
            <a:ext cx="10165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preliminaries - understanding nomenclature</a:t>
            </a:r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129AB8F5-CB37-E2A5-4481-91CD6E3331A6}"/>
              </a:ext>
            </a:extLst>
          </p:cNvPr>
          <p:cNvSpPr txBox="1"/>
          <p:nvPr/>
        </p:nvSpPr>
        <p:spPr>
          <a:xfrm>
            <a:off x="8110272" y="3416395"/>
            <a:ext cx="3780309" cy="2939956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M </a:t>
            </a:r>
            <a:r>
              <a:rPr lang="en-US" sz="1400" dirty="0" err="1"/>
              <a:t>liq</a:t>
            </a:r>
            <a:r>
              <a:rPr lang="en-US" sz="1400" dirty="0"/>
              <a:t> =</a:t>
            </a:r>
            <a:r>
              <a:rPr lang="en-US" sz="1400" baseline="0" dirty="0"/>
              <a:t> Mass of liquid in tank</a:t>
            </a:r>
          </a:p>
          <a:p>
            <a:r>
              <a:rPr lang="en-US" sz="1400" baseline="0" dirty="0"/>
              <a:t>E </a:t>
            </a:r>
            <a:r>
              <a:rPr lang="en-US" sz="1400" baseline="0" dirty="0" err="1"/>
              <a:t>liq</a:t>
            </a:r>
            <a:r>
              <a:rPr lang="en-US" sz="1400" baseline="0" dirty="0"/>
              <a:t> = Energy of liquid in tank</a:t>
            </a:r>
          </a:p>
          <a:p>
            <a:r>
              <a:rPr lang="en-US" sz="14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T </a:t>
            </a:r>
            <a:r>
              <a:rPr lang="en-US" sz="1400" baseline="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liq</a:t>
            </a:r>
            <a:r>
              <a:rPr lang="en-US" sz="14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= Temperature of liquid in tank</a:t>
            </a:r>
            <a:endParaRPr lang="en-US" sz="1400" dirty="0">
              <a:effectLst/>
            </a:endParaRPr>
          </a:p>
          <a:p>
            <a:r>
              <a:rPr lang="en-US" sz="14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Rho </a:t>
            </a:r>
            <a:r>
              <a:rPr lang="en-US" sz="1400" baseline="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liq</a:t>
            </a:r>
            <a:r>
              <a:rPr lang="en-US" sz="14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= Density of liquid (</a:t>
            </a:r>
            <a:r>
              <a:rPr lang="en-US" sz="1400" baseline="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funct</a:t>
            </a:r>
            <a:r>
              <a:rPr lang="en-US" sz="14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of T </a:t>
            </a:r>
            <a:r>
              <a:rPr lang="en-US" sz="1400" baseline="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liq</a:t>
            </a:r>
            <a:r>
              <a:rPr lang="en-US" sz="14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4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P </a:t>
            </a:r>
            <a:r>
              <a:rPr lang="en-US" sz="1400" baseline="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liq</a:t>
            </a:r>
            <a:r>
              <a:rPr lang="en-US" sz="14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baseline="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vp</a:t>
            </a:r>
            <a:r>
              <a:rPr lang="en-US" sz="14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= Liquid vapor pressure (function of T </a:t>
            </a:r>
            <a:r>
              <a:rPr lang="en-US" sz="1400" baseline="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liq</a:t>
            </a:r>
            <a:r>
              <a:rPr lang="en-US" sz="14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400" baseline="0" dirty="0"/>
          </a:p>
          <a:p>
            <a:r>
              <a:rPr lang="en-US" sz="1400" baseline="0" dirty="0"/>
              <a:t>M </a:t>
            </a:r>
            <a:r>
              <a:rPr lang="en-US" sz="1400" baseline="0" dirty="0" err="1"/>
              <a:t>vap</a:t>
            </a:r>
            <a:r>
              <a:rPr lang="en-US" sz="1400" baseline="0" dirty="0"/>
              <a:t> = Mass of vapor phase in tank</a:t>
            </a:r>
          </a:p>
          <a:p>
            <a:r>
              <a:rPr lang="en-US" sz="1400" baseline="0" dirty="0"/>
              <a:t>E </a:t>
            </a:r>
            <a:r>
              <a:rPr lang="en-US" sz="1400" baseline="0" dirty="0" err="1"/>
              <a:t>vap</a:t>
            </a:r>
            <a:r>
              <a:rPr lang="en-US" sz="1400" baseline="0" dirty="0"/>
              <a:t> = Energy of vapor phase in tank</a:t>
            </a:r>
          </a:p>
          <a:p>
            <a:r>
              <a:rPr lang="en-US" sz="1400" baseline="0" dirty="0"/>
              <a:t>M gas = Mass of non-</a:t>
            </a:r>
            <a:r>
              <a:rPr lang="en-US" sz="1400" baseline="0" dirty="0" err="1"/>
              <a:t>condensible</a:t>
            </a:r>
            <a:r>
              <a:rPr lang="en-US" sz="1400" baseline="0" dirty="0"/>
              <a:t> gas in tank</a:t>
            </a:r>
          </a:p>
          <a:p>
            <a:r>
              <a:rPr lang="en-US" sz="1400" baseline="0" dirty="0"/>
              <a:t>E gas = Energy of non-</a:t>
            </a:r>
            <a:r>
              <a:rPr lang="en-US" sz="1400" baseline="0" dirty="0" err="1"/>
              <a:t>condensible</a:t>
            </a:r>
            <a:r>
              <a:rPr lang="en-US" sz="1400" baseline="0" dirty="0"/>
              <a:t> gas in tank</a:t>
            </a:r>
          </a:p>
          <a:p>
            <a:r>
              <a:rPr lang="en-US" sz="1400" baseline="0" dirty="0"/>
              <a:t>T </a:t>
            </a:r>
            <a:r>
              <a:rPr lang="en-US" sz="1400" baseline="0" dirty="0" err="1"/>
              <a:t>ull</a:t>
            </a:r>
            <a:r>
              <a:rPr lang="en-US" sz="1400" baseline="0" dirty="0"/>
              <a:t> = Temperature of ullage in tank</a:t>
            </a:r>
          </a:p>
          <a:p>
            <a:r>
              <a:rPr lang="en-US" sz="1400" baseline="0" dirty="0"/>
              <a:t>V tank = Volume of entire tank</a:t>
            </a:r>
          </a:p>
          <a:p>
            <a:r>
              <a:rPr lang="en-US" sz="1400" baseline="0" dirty="0"/>
              <a:t>V </a:t>
            </a:r>
            <a:r>
              <a:rPr lang="en-US" sz="1400" baseline="0" dirty="0" err="1"/>
              <a:t>liq</a:t>
            </a:r>
            <a:r>
              <a:rPr lang="en-US" sz="1400" baseline="0" dirty="0"/>
              <a:t> = Volume of tank occupied by liquid</a:t>
            </a:r>
          </a:p>
          <a:p>
            <a:r>
              <a:rPr lang="en-US" sz="1400" baseline="0" dirty="0"/>
              <a:t>V </a:t>
            </a:r>
            <a:r>
              <a:rPr lang="en-US" sz="1400" baseline="0" dirty="0" err="1"/>
              <a:t>ull</a:t>
            </a:r>
            <a:r>
              <a:rPr lang="en-US" sz="1400" baseline="0" dirty="0"/>
              <a:t> = Volume of tank occupied by gas</a:t>
            </a:r>
          </a:p>
          <a:p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C108AA-29BF-CD2E-3D64-B455D51AAF4A}"/>
              </a:ext>
            </a:extLst>
          </p:cNvPr>
          <p:cNvSpPr txBox="1"/>
          <p:nvPr/>
        </p:nvSpPr>
        <p:spPr>
          <a:xfrm>
            <a:off x="747922" y="864538"/>
            <a:ext cx="3429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Nomenclature: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4A7C1-6D0C-9AF8-2FBE-FC290B04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5D80-8541-4508-80FC-4365D8588B89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BAFBE-045C-CC6E-51B0-7A8E5D0D04C4}"/>
              </a:ext>
            </a:extLst>
          </p:cNvPr>
          <p:cNvSpPr txBox="1"/>
          <p:nvPr/>
        </p:nvSpPr>
        <p:spPr>
          <a:xfrm>
            <a:off x="271245" y="3296512"/>
            <a:ext cx="49569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Heat flow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ullage wall node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ullage node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1AF54B1-5005-7139-F0E7-AF92B608DEA1}"/>
              </a:ext>
            </a:extLst>
          </p:cNvPr>
          <p:cNvCxnSpPr>
            <a:cxnSpLocks/>
          </p:cNvCxnSpPr>
          <p:nvPr/>
        </p:nvCxnSpPr>
        <p:spPr>
          <a:xfrm flipV="1">
            <a:off x="990888" y="2501679"/>
            <a:ext cx="2515711" cy="7790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038018-327E-922C-9E93-892D806D4238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2749725" y="2725692"/>
            <a:ext cx="1142767" cy="5708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18CE17E-77FD-A517-0A43-2A7D5A33E2AE}"/>
              </a:ext>
            </a:extLst>
          </p:cNvPr>
          <p:cNvCxnSpPr>
            <a:cxnSpLocks/>
          </p:cNvCxnSpPr>
          <p:nvPr/>
        </p:nvCxnSpPr>
        <p:spPr>
          <a:xfrm flipV="1">
            <a:off x="4051883" y="2725692"/>
            <a:ext cx="729842" cy="5708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9">
                <a:extLst>
                  <a:ext uri="{FF2B5EF4-FFF2-40B4-BE49-F238E27FC236}">
                    <a16:creationId xmlns:a16="http://schemas.microsoft.com/office/drawing/2014/main" id="{DCA12C45-B593-FF22-9F77-AE565C32AE81}"/>
                  </a:ext>
                </a:extLst>
              </p:cNvPr>
              <p:cNvSpPr txBox="1"/>
              <p:nvPr/>
            </p:nvSpPr>
            <p:spPr>
              <a:xfrm>
                <a:off x="3153063" y="2276284"/>
                <a:ext cx="5749241" cy="38331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𝑢𝑙𝑙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𝑢𝑙𝑙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9">
                <a:extLst>
                  <a:ext uri="{FF2B5EF4-FFF2-40B4-BE49-F238E27FC236}">
                    <a16:creationId xmlns:a16="http://schemas.microsoft.com/office/drawing/2014/main" id="{DCA12C45-B593-FF22-9F77-AE565C32A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063" y="2276284"/>
                <a:ext cx="5749241" cy="383310"/>
              </a:xfrm>
              <a:prstGeom prst="rect">
                <a:avLst/>
              </a:prstGeom>
              <a:blipFill>
                <a:blip r:embed="rId2"/>
                <a:stretch>
                  <a:fillRect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E12AFB85-A952-DC63-984A-DD47886C8B7E}"/>
              </a:ext>
            </a:extLst>
          </p:cNvPr>
          <p:cNvSpPr txBox="1"/>
          <p:nvPr/>
        </p:nvSpPr>
        <p:spPr>
          <a:xfrm>
            <a:off x="3034949" y="1381630"/>
            <a:ext cx="350100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Convection </a:t>
            </a:r>
            <a:r>
              <a:rPr lang="en-US" u="sng" dirty="0" err="1">
                <a:latin typeface="Arial" panose="020B0604020202020204" pitchFamily="34" charset="0"/>
                <a:cs typeface="Arial" panose="020B0604020202020204" pitchFamily="34" charset="0"/>
              </a:rPr>
              <a:t>coeff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ullage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852A3C3-5337-849D-4518-3F6668CC5E81}"/>
              </a:ext>
            </a:extLst>
          </p:cNvPr>
          <p:cNvCxnSpPr>
            <a:cxnSpLocks/>
          </p:cNvCxnSpPr>
          <p:nvPr/>
        </p:nvCxnSpPr>
        <p:spPr>
          <a:xfrm>
            <a:off x="4051883" y="1748330"/>
            <a:ext cx="1505984" cy="6477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F76192C-1A61-8448-B4B7-F855A7998D31}"/>
              </a:ext>
            </a:extLst>
          </p:cNvPr>
          <p:cNvCxnSpPr>
            <a:cxnSpLocks/>
          </p:cNvCxnSpPr>
          <p:nvPr/>
        </p:nvCxnSpPr>
        <p:spPr>
          <a:xfrm flipH="1">
            <a:off x="5829113" y="1748330"/>
            <a:ext cx="26116" cy="6949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4C41644-845E-41B1-B220-2887EB3A26F9}"/>
              </a:ext>
            </a:extLst>
          </p:cNvPr>
          <p:cNvSpPr txBox="1"/>
          <p:nvPr/>
        </p:nvSpPr>
        <p:spPr>
          <a:xfrm>
            <a:off x="5228205" y="3317403"/>
            <a:ext cx="261550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Area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ullage wall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084FDD3-574C-4B31-FEE0-1A1A112C4061}"/>
              </a:ext>
            </a:extLst>
          </p:cNvPr>
          <p:cNvCxnSpPr>
            <a:cxnSpLocks/>
          </p:cNvCxnSpPr>
          <p:nvPr/>
        </p:nvCxnSpPr>
        <p:spPr>
          <a:xfrm flipV="1">
            <a:off x="5645791" y="2706661"/>
            <a:ext cx="366645" cy="6107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D1BC7DA-E570-A547-8E2A-B13EA51DF643}"/>
              </a:ext>
            </a:extLst>
          </p:cNvPr>
          <p:cNvCxnSpPr>
            <a:cxnSpLocks/>
          </p:cNvCxnSpPr>
          <p:nvPr/>
        </p:nvCxnSpPr>
        <p:spPr>
          <a:xfrm flipH="1" flipV="1">
            <a:off x="6345179" y="2725692"/>
            <a:ext cx="531323" cy="5917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A44EEE2-D062-E9C6-7C56-57D0363C5162}"/>
              </a:ext>
            </a:extLst>
          </p:cNvPr>
          <p:cNvSpPr txBox="1"/>
          <p:nvPr/>
        </p:nvSpPr>
        <p:spPr>
          <a:xfrm>
            <a:off x="6979528" y="1491220"/>
            <a:ext cx="485882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Temperature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ullage wall node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9CBEBC8-8E80-9A6C-F59D-ABD2E2135027}"/>
              </a:ext>
            </a:extLst>
          </p:cNvPr>
          <p:cNvCxnSpPr>
            <a:cxnSpLocks/>
          </p:cNvCxnSpPr>
          <p:nvPr/>
        </p:nvCxnSpPr>
        <p:spPr>
          <a:xfrm flipH="1">
            <a:off x="7068346" y="1864451"/>
            <a:ext cx="580681" cy="4585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9A047E6-EAE1-BCD9-A0B9-266F5E7F30D8}"/>
              </a:ext>
            </a:extLst>
          </p:cNvPr>
          <p:cNvCxnSpPr>
            <a:cxnSpLocks/>
          </p:cNvCxnSpPr>
          <p:nvPr/>
        </p:nvCxnSpPr>
        <p:spPr>
          <a:xfrm flipH="1">
            <a:off x="7358686" y="1866543"/>
            <a:ext cx="1867799" cy="5294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A1BA2FFE-CD65-9AD9-6625-109DA6E0B46E}"/>
              </a:ext>
            </a:extLst>
          </p:cNvPr>
          <p:cNvSpPr txBox="1"/>
          <p:nvPr/>
        </p:nvSpPr>
        <p:spPr>
          <a:xfrm>
            <a:off x="7606192" y="2827366"/>
            <a:ext cx="384555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Temperature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ullage node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6810B6C-67C8-185D-19F5-C50FE5EE54E4}"/>
              </a:ext>
            </a:extLst>
          </p:cNvPr>
          <p:cNvCxnSpPr>
            <a:cxnSpLocks/>
          </p:cNvCxnSpPr>
          <p:nvPr/>
        </p:nvCxnSpPr>
        <p:spPr>
          <a:xfrm flipV="1">
            <a:off x="7939367" y="2617045"/>
            <a:ext cx="0" cy="2313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135032D-0FED-12C0-819B-BABC1A8B35E9}"/>
              </a:ext>
            </a:extLst>
          </p:cNvPr>
          <p:cNvCxnSpPr>
            <a:cxnSpLocks/>
          </p:cNvCxnSpPr>
          <p:nvPr/>
        </p:nvCxnSpPr>
        <p:spPr>
          <a:xfrm flipH="1" flipV="1">
            <a:off x="8372213" y="2659594"/>
            <a:ext cx="1729330" cy="1677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B2A3B67-C1D8-E458-4825-CF2ED6FEE53A}"/>
              </a:ext>
            </a:extLst>
          </p:cNvPr>
          <p:cNvSpPr txBox="1"/>
          <p:nvPr/>
        </p:nvSpPr>
        <p:spPr>
          <a:xfrm>
            <a:off x="4051883" y="4533323"/>
            <a:ext cx="4356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in plain text format, rather than equation format: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C81284-CA01-12D2-F52D-60BB96C2683D}"/>
              </a:ext>
            </a:extLst>
          </p:cNvPr>
          <p:cNvSpPr txBox="1"/>
          <p:nvPr/>
        </p:nvSpPr>
        <p:spPr>
          <a:xfrm>
            <a:off x="747922" y="5349134"/>
            <a:ext cx="48099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Note, typically:</a:t>
            </a:r>
          </a:p>
          <a:p>
            <a:pPr marL="742950" lvl="1" indent="-285750">
              <a:buFontTx/>
              <a:buChar char="-"/>
            </a:pPr>
            <a:r>
              <a:rPr lang="en-US" sz="16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H, h – used for enthalpies, kW, kW/kg</a:t>
            </a:r>
          </a:p>
          <a:p>
            <a:pPr marL="742950" lvl="1" indent="-285750">
              <a:buFontTx/>
              <a:buChar char="-"/>
            </a:pPr>
            <a:r>
              <a:rPr lang="en-US" sz="1600" dirty="0">
                <a:solidFill>
                  <a:srgbClr val="2B2B8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sz="1600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used for convection coefficient</a:t>
            </a:r>
          </a:p>
        </p:txBody>
      </p:sp>
    </p:spTree>
    <p:extLst>
      <p:ext uri="{BB962C8B-B14F-4D97-AF65-F5344CB8AC3E}">
        <p14:creationId xmlns:p14="http://schemas.microsoft.com/office/powerpoint/2010/main" val="625814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E71F9-FC23-321F-13B9-EE17AA97B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4132C08E-C465-87D2-9630-4799D16278F4}"/>
              </a:ext>
            </a:extLst>
          </p:cNvPr>
          <p:cNvSpPr/>
          <p:nvPr/>
        </p:nvSpPr>
        <p:spPr>
          <a:xfrm>
            <a:off x="4532053" y="1503288"/>
            <a:ext cx="1812022" cy="89700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D5B45A7-378D-415F-59A7-2F6D25FEC6F2}"/>
              </a:ext>
            </a:extLst>
          </p:cNvPr>
          <p:cNvSpPr/>
          <p:nvPr/>
        </p:nvSpPr>
        <p:spPr>
          <a:xfrm>
            <a:off x="4532053" y="4627877"/>
            <a:ext cx="1812022" cy="89700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50D451A-D8B1-7131-8FFF-B3B16B29F87B}"/>
              </a:ext>
            </a:extLst>
          </p:cNvPr>
          <p:cNvSpPr/>
          <p:nvPr/>
        </p:nvSpPr>
        <p:spPr>
          <a:xfrm>
            <a:off x="4532053" y="1951654"/>
            <a:ext cx="1812022" cy="3086936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3FB3114A-E173-C3D9-6C9B-CDE5A532B175}"/>
              </a:ext>
            </a:extLst>
          </p:cNvPr>
          <p:cNvSpPr/>
          <p:nvPr/>
        </p:nvSpPr>
        <p:spPr>
          <a:xfrm>
            <a:off x="4578056" y="2906702"/>
            <a:ext cx="1719798" cy="2573642"/>
          </a:xfrm>
          <a:custGeom>
            <a:avLst/>
            <a:gdLst>
              <a:gd name="connsiteX0" fmla="*/ 6055 w 1719798"/>
              <a:gd name="connsiteY0" fmla="*/ 12111 h 2573642"/>
              <a:gd name="connsiteX1" fmla="*/ 0 w 1719798"/>
              <a:gd name="connsiteY1" fmla="*/ 2192138 h 2573642"/>
              <a:gd name="connsiteX2" fmla="*/ 84778 w 1719798"/>
              <a:gd name="connsiteY2" fmla="*/ 2355640 h 2573642"/>
              <a:gd name="connsiteX3" fmla="*/ 272503 w 1719798"/>
              <a:gd name="connsiteY3" fmla="*/ 2464641 h 2573642"/>
              <a:gd name="connsiteX4" fmla="*/ 581340 w 1719798"/>
              <a:gd name="connsiteY4" fmla="*/ 2549420 h 2573642"/>
              <a:gd name="connsiteX5" fmla="*/ 823565 w 1719798"/>
              <a:gd name="connsiteY5" fmla="*/ 2573642 h 2573642"/>
              <a:gd name="connsiteX6" fmla="*/ 1108180 w 1719798"/>
              <a:gd name="connsiteY6" fmla="*/ 2555475 h 2573642"/>
              <a:gd name="connsiteX7" fmla="*/ 1410961 w 1719798"/>
              <a:gd name="connsiteY7" fmla="*/ 2482808 h 2573642"/>
              <a:gd name="connsiteX8" fmla="*/ 1628964 w 1719798"/>
              <a:gd name="connsiteY8" fmla="*/ 2367751 h 2573642"/>
              <a:gd name="connsiteX9" fmla="*/ 1719798 w 1719798"/>
              <a:gd name="connsiteY9" fmla="*/ 2228472 h 2573642"/>
              <a:gd name="connsiteX10" fmla="*/ 1713743 w 1719798"/>
              <a:gd name="connsiteY10" fmla="*/ 0 h 257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9798" h="2573642">
                <a:moveTo>
                  <a:pt x="6055" y="12111"/>
                </a:moveTo>
                <a:cubicBezTo>
                  <a:pt x="4037" y="738787"/>
                  <a:pt x="2018" y="1465462"/>
                  <a:pt x="0" y="2192138"/>
                </a:cubicBezTo>
                <a:lnTo>
                  <a:pt x="84778" y="2355640"/>
                </a:lnTo>
                <a:lnTo>
                  <a:pt x="272503" y="2464641"/>
                </a:lnTo>
                <a:lnTo>
                  <a:pt x="581340" y="2549420"/>
                </a:lnTo>
                <a:lnTo>
                  <a:pt x="823565" y="2573642"/>
                </a:lnTo>
                <a:lnTo>
                  <a:pt x="1108180" y="2555475"/>
                </a:lnTo>
                <a:lnTo>
                  <a:pt x="1410961" y="2482808"/>
                </a:lnTo>
                <a:lnTo>
                  <a:pt x="1628964" y="2367751"/>
                </a:lnTo>
                <a:lnTo>
                  <a:pt x="1719798" y="2228472"/>
                </a:lnTo>
                <a:cubicBezTo>
                  <a:pt x="1717780" y="1485648"/>
                  <a:pt x="1715761" y="742824"/>
                  <a:pt x="1713743" y="0"/>
                </a:cubicBezTo>
              </a:path>
            </a:pathLst>
          </a:cu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CE13EC56-7D01-412C-CBB7-198B8D2D4C02}"/>
              </a:ext>
            </a:extLst>
          </p:cNvPr>
          <p:cNvSpPr/>
          <p:nvPr/>
        </p:nvSpPr>
        <p:spPr>
          <a:xfrm>
            <a:off x="4579497" y="1556297"/>
            <a:ext cx="1724414" cy="1205070"/>
          </a:xfrm>
          <a:custGeom>
            <a:avLst/>
            <a:gdLst>
              <a:gd name="connsiteX0" fmla="*/ 0 w 1719799"/>
              <a:gd name="connsiteY0" fmla="*/ 1126347 h 1205070"/>
              <a:gd name="connsiteX1" fmla="*/ 6056 w 1719799"/>
              <a:gd name="connsiteY1" fmla="*/ 381504 h 1205070"/>
              <a:gd name="connsiteX2" fmla="*/ 66612 w 1719799"/>
              <a:gd name="connsiteY2" fmla="*/ 242225 h 1205070"/>
              <a:gd name="connsiteX3" fmla="*/ 333060 w 1719799"/>
              <a:gd name="connsiteY3" fmla="*/ 72667 h 1205070"/>
              <a:gd name="connsiteX4" fmla="*/ 641897 w 1719799"/>
              <a:gd name="connsiteY4" fmla="*/ 6055 h 1205070"/>
              <a:gd name="connsiteX5" fmla="*/ 1083958 w 1719799"/>
              <a:gd name="connsiteY5" fmla="*/ 0 h 1205070"/>
              <a:gd name="connsiteX6" fmla="*/ 1386739 w 1719799"/>
              <a:gd name="connsiteY6" fmla="*/ 84778 h 1205070"/>
              <a:gd name="connsiteX7" fmla="*/ 1635020 w 1719799"/>
              <a:gd name="connsiteY7" fmla="*/ 230114 h 1205070"/>
              <a:gd name="connsiteX8" fmla="*/ 1713743 w 1719799"/>
              <a:gd name="connsiteY8" fmla="*/ 417838 h 1205070"/>
              <a:gd name="connsiteX9" fmla="*/ 1719799 w 1719799"/>
              <a:gd name="connsiteY9" fmla="*/ 1205070 h 1205070"/>
              <a:gd name="connsiteX0" fmla="*/ 0 w 1719799"/>
              <a:gd name="connsiteY0" fmla="*/ 1126347 h 1205070"/>
              <a:gd name="connsiteX1" fmla="*/ 16408 w 1719799"/>
              <a:gd name="connsiteY1" fmla="*/ 405658 h 1205070"/>
              <a:gd name="connsiteX2" fmla="*/ 66612 w 1719799"/>
              <a:gd name="connsiteY2" fmla="*/ 242225 h 1205070"/>
              <a:gd name="connsiteX3" fmla="*/ 333060 w 1719799"/>
              <a:gd name="connsiteY3" fmla="*/ 72667 h 1205070"/>
              <a:gd name="connsiteX4" fmla="*/ 641897 w 1719799"/>
              <a:gd name="connsiteY4" fmla="*/ 6055 h 1205070"/>
              <a:gd name="connsiteX5" fmla="*/ 1083958 w 1719799"/>
              <a:gd name="connsiteY5" fmla="*/ 0 h 1205070"/>
              <a:gd name="connsiteX6" fmla="*/ 1386739 w 1719799"/>
              <a:gd name="connsiteY6" fmla="*/ 84778 h 1205070"/>
              <a:gd name="connsiteX7" fmla="*/ 1635020 w 1719799"/>
              <a:gd name="connsiteY7" fmla="*/ 230114 h 1205070"/>
              <a:gd name="connsiteX8" fmla="*/ 1713743 w 1719799"/>
              <a:gd name="connsiteY8" fmla="*/ 417838 h 1205070"/>
              <a:gd name="connsiteX9" fmla="*/ 1719799 w 1719799"/>
              <a:gd name="connsiteY9" fmla="*/ 1205070 h 1205070"/>
              <a:gd name="connsiteX0" fmla="*/ 14799 w 1734598"/>
              <a:gd name="connsiteY0" fmla="*/ 1126347 h 1205070"/>
              <a:gd name="connsiteX1" fmla="*/ 152 w 1734598"/>
              <a:gd name="connsiteY1" fmla="*/ 391856 h 1205070"/>
              <a:gd name="connsiteX2" fmla="*/ 81411 w 1734598"/>
              <a:gd name="connsiteY2" fmla="*/ 242225 h 1205070"/>
              <a:gd name="connsiteX3" fmla="*/ 347859 w 1734598"/>
              <a:gd name="connsiteY3" fmla="*/ 72667 h 1205070"/>
              <a:gd name="connsiteX4" fmla="*/ 656696 w 1734598"/>
              <a:gd name="connsiteY4" fmla="*/ 6055 h 1205070"/>
              <a:gd name="connsiteX5" fmla="*/ 1098757 w 1734598"/>
              <a:gd name="connsiteY5" fmla="*/ 0 h 1205070"/>
              <a:gd name="connsiteX6" fmla="*/ 1401538 w 1734598"/>
              <a:gd name="connsiteY6" fmla="*/ 84778 h 1205070"/>
              <a:gd name="connsiteX7" fmla="*/ 1649819 w 1734598"/>
              <a:gd name="connsiteY7" fmla="*/ 230114 h 1205070"/>
              <a:gd name="connsiteX8" fmla="*/ 1728542 w 1734598"/>
              <a:gd name="connsiteY8" fmla="*/ 417838 h 1205070"/>
              <a:gd name="connsiteX9" fmla="*/ 1734598 w 1734598"/>
              <a:gd name="connsiteY9" fmla="*/ 1205070 h 1205070"/>
              <a:gd name="connsiteX0" fmla="*/ 0 w 1719799"/>
              <a:gd name="connsiteY0" fmla="*/ 1126347 h 1205070"/>
              <a:gd name="connsiteX1" fmla="*/ 6056 w 1719799"/>
              <a:gd name="connsiteY1" fmla="*/ 402208 h 1205070"/>
              <a:gd name="connsiteX2" fmla="*/ 66612 w 1719799"/>
              <a:gd name="connsiteY2" fmla="*/ 242225 h 1205070"/>
              <a:gd name="connsiteX3" fmla="*/ 333060 w 1719799"/>
              <a:gd name="connsiteY3" fmla="*/ 72667 h 1205070"/>
              <a:gd name="connsiteX4" fmla="*/ 641897 w 1719799"/>
              <a:gd name="connsiteY4" fmla="*/ 6055 h 1205070"/>
              <a:gd name="connsiteX5" fmla="*/ 1083958 w 1719799"/>
              <a:gd name="connsiteY5" fmla="*/ 0 h 1205070"/>
              <a:gd name="connsiteX6" fmla="*/ 1386739 w 1719799"/>
              <a:gd name="connsiteY6" fmla="*/ 84778 h 1205070"/>
              <a:gd name="connsiteX7" fmla="*/ 1635020 w 1719799"/>
              <a:gd name="connsiteY7" fmla="*/ 230114 h 1205070"/>
              <a:gd name="connsiteX8" fmla="*/ 1713743 w 1719799"/>
              <a:gd name="connsiteY8" fmla="*/ 417838 h 1205070"/>
              <a:gd name="connsiteX9" fmla="*/ 1719799 w 1719799"/>
              <a:gd name="connsiteY9" fmla="*/ 1205070 h 1205070"/>
              <a:gd name="connsiteX0" fmla="*/ 7980 w 1727779"/>
              <a:gd name="connsiteY0" fmla="*/ 1126347 h 1205070"/>
              <a:gd name="connsiteX1" fmla="*/ 233 w 1727779"/>
              <a:gd name="connsiteY1" fmla="*/ 395307 h 1205070"/>
              <a:gd name="connsiteX2" fmla="*/ 74592 w 1727779"/>
              <a:gd name="connsiteY2" fmla="*/ 242225 h 1205070"/>
              <a:gd name="connsiteX3" fmla="*/ 341040 w 1727779"/>
              <a:gd name="connsiteY3" fmla="*/ 72667 h 1205070"/>
              <a:gd name="connsiteX4" fmla="*/ 649877 w 1727779"/>
              <a:gd name="connsiteY4" fmla="*/ 6055 h 1205070"/>
              <a:gd name="connsiteX5" fmla="*/ 1091938 w 1727779"/>
              <a:gd name="connsiteY5" fmla="*/ 0 h 1205070"/>
              <a:gd name="connsiteX6" fmla="*/ 1394719 w 1727779"/>
              <a:gd name="connsiteY6" fmla="*/ 84778 h 1205070"/>
              <a:gd name="connsiteX7" fmla="*/ 1643000 w 1727779"/>
              <a:gd name="connsiteY7" fmla="*/ 230114 h 1205070"/>
              <a:gd name="connsiteX8" fmla="*/ 1721723 w 1727779"/>
              <a:gd name="connsiteY8" fmla="*/ 417838 h 1205070"/>
              <a:gd name="connsiteX9" fmla="*/ 1727779 w 1727779"/>
              <a:gd name="connsiteY9" fmla="*/ 1205070 h 1205070"/>
              <a:gd name="connsiteX0" fmla="*/ 4615 w 1724414"/>
              <a:gd name="connsiteY0" fmla="*/ 1126347 h 1205070"/>
              <a:gd name="connsiteX1" fmla="*/ 318 w 1724414"/>
              <a:gd name="connsiteY1" fmla="*/ 371153 h 1205070"/>
              <a:gd name="connsiteX2" fmla="*/ 71227 w 1724414"/>
              <a:gd name="connsiteY2" fmla="*/ 242225 h 1205070"/>
              <a:gd name="connsiteX3" fmla="*/ 337675 w 1724414"/>
              <a:gd name="connsiteY3" fmla="*/ 72667 h 1205070"/>
              <a:gd name="connsiteX4" fmla="*/ 646512 w 1724414"/>
              <a:gd name="connsiteY4" fmla="*/ 6055 h 1205070"/>
              <a:gd name="connsiteX5" fmla="*/ 1088573 w 1724414"/>
              <a:gd name="connsiteY5" fmla="*/ 0 h 1205070"/>
              <a:gd name="connsiteX6" fmla="*/ 1391354 w 1724414"/>
              <a:gd name="connsiteY6" fmla="*/ 84778 h 1205070"/>
              <a:gd name="connsiteX7" fmla="*/ 1639635 w 1724414"/>
              <a:gd name="connsiteY7" fmla="*/ 230114 h 1205070"/>
              <a:gd name="connsiteX8" fmla="*/ 1718358 w 1724414"/>
              <a:gd name="connsiteY8" fmla="*/ 417838 h 1205070"/>
              <a:gd name="connsiteX9" fmla="*/ 1724414 w 1724414"/>
              <a:gd name="connsiteY9" fmla="*/ 1205070 h 1205070"/>
              <a:gd name="connsiteX0" fmla="*/ 4615 w 1724414"/>
              <a:gd name="connsiteY0" fmla="*/ 1126347 h 1205070"/>
              <a:gd name="connsiteX1" fmla="*/ 318 w 1724414"/>
              <a:gd name="connsiteY1" fmla="*/ 371153 h 1205070"/>
              <a:gd name="connsiteX2" fmla="*/ 71227 w 1724414"/>
              <a:gd name="connsiteY2" fmla="*/ 242225 h 1205070"/>
              <a:gd name="connsiteX3" fmla="*/ 337675 w 1724414"/>
              <a:gd name="connsiteY3" fmla="*/ 72667 h 1205070"/>
              <a:gd name="connsiteX4" fmla="*/ 646512 w 1724414"/>
              <a:gd name="connsiteY4" fmla="*/ 6055 h 1205070"/>
              <a:gd name="connsiteX5" fmla="*/ 1088573 w 1724414"/>
              <a:gd name="connsiteY5" fmla="*/ 0 h 1205070"/>
              <a:gd name="connsiteX6" fmla="*/ 1391354 w 1724414"/>
              <a:gd name="connsiteY6" fmla="*/ 84778 h 1205070"/>
              <a:gd name="connsiteX7" fmla="*/ 1639635 w 1724414"/>
              <a:gd name="connsiteY7" fmla="*/ 230114 h 1205070"/>
              <a:gd name="connsiteX8" fmla="*/ 1721809 w 1724414"/>
              <a:gd name="connsiteY8" fmla="*/ 362629 h 1205070"/>
              <a:gd name="connsiteX9" fmla="*/ 1724414 w 1724414"/>
              <a:gd name="connsiteY9" fmla="*/ 1205070 h 1205070"/>
              <a:gd name="connsiteX0" fmla="*/ 4615 w 1724414"/>
              <a:gd name="connsiteY0" fmla="*/ 1126347 h 1205070"/>
              <a:gd name="connsiteX1" fmla="*/ 318 w 1724414"/>
              <a:gd name="connsiteY1" fmla="*/ 371153 h 1205070"/>
              <a:gd name="connsiteX2" fmla="*/ 71227 w 1724414"/>
              <a:gd name="connsiteY2" fmla="*/ 242225 h 1205070"/>
              <a:gd name="connsiteX3" fmla="*/ 337675 w 1724414"/>
              <a:gd name="connsiteY3" fmla="*/ 72667 h 1205070"/>
              <a:gd name="connsiteX4" fmla="*/ 646512 w 1724414"/>
              <a:gd name="connsiteY4" fmla="*/ 6055 h 1205070"/>
              <a:gd name="connsiteX5" fmla="*/ 1088573 w 1724414"/>
              <a:gd name="connsiteY5" fmla="*/ 0 h 1205070"/>
              <a:gd name="connsiteX6" fmla="*/ 1391354 w 1724414"/>
              <a:gd name="connsiteY6" fmla="*/ 84778 h 1205070"/>
              <a:gd name="connsiteX7" fmla="*/ 1639635 w 1724414"/>
              <a:gd name="connsiteY7" fmla="*/ 230114 h 1205070"/>
              <a:gd name="connsiteX8" fmla="*/ 1711457 w 1724414"/>
              <a:gd name="connsiteY8" fmla="*/ 362629 h 1205070"/>
              <a:gd name="connsiteX9" fmla="*/ 1724414 w 1724414"/>
              <a:gd name="connsiteY9" fmla="*/ 1205070 h 120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4414" h="1205070">
                <a:moveTo>
                  <a:pt x="4615" y="1126347"/>
                </a:moveTo>
                <a:cubicBezTo>
                  <a:pt x="6634" y="878066"/>
                  <a:pt x="-1701" y="619434"/>
                  <a:pt x="318" y="371153"/>
                </a:cubicBezTo>
                <a:lnTo>
                  <a:pt x="71227" y="242225"/>
                </a:lnTo>
                <a:lnTo>
                  <a:pt x="337675" y="72667"/>
                </a:lnTo>
                <a:lnTo>
                  <a:pt x="646512" y="6055"/>
                </a:lnTo>
                <a:lnTo>
                  <a:pt x="1088573" y="0"/>
                </a:lnTo>
                <a:lnTo>
                  <a:pt x="1391354" y="84778"/>
                </a:lnTo>
                <a:lnTo>
                  <a:pt x="1639635" y="230114"/>
                </a:lnTo>
                <a:lnTo>
                  <a:pt x="1711457" y="362629"/>
                </a:lnTo>
                <a:cubicBezTo>
                  <a:pt x="1713476" y="625040"/>
                  <a:pt x="1722395" y="942659"/>
                  <a:pt x="1724414" y="1205070"/>
                </a:cubicBezTo>
              </a:path>
            </a:pathLst>
          </a:cu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EA5E06-0C05-2A32-F7C4-2AAA27AA92C3}"/>
              </a:ext>
            </a:extLst>
          </p:cNvPr>
          <p:cNvSpPr txBox="1"/>
          <p:nvPr/>
        </p:nvSpPr>
        <p:spPr>
          <a:xfrm>
            <a:off x="1176894" y="145974"/>
            <a:ext cx="10151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Tank Thermodynamics Modeling (liquid/ullage/wall node model)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78E387B-9659-A359-7939-CB5976EAF004}"/>
              </a:ext>
            </a:extLst>
          </p:cNvPr>
          <p:cNvSpPr/>
          <p:nvPr/>
        </p:nvSpPr>
        <p:spPr>
          <a:xfrm>
            <a:off x="4558685" y="2817159"/>
            <a:ext cx="1744910" cy="117445"/>
          </a:xfrm>
          <a:custGeom>
            <a:avLst/>
            <a:gdLst>
              <a:gd name="connsiteX0" fmla="*/ 0 w 1744910"/>
              <a:gd name="connsiteY0" fmla="*/ 0 h 117445"/>
              <a:gd name="connsiteX1" fmla="*/ 16778 w 1744910"/>
              <a:gd name="connsiteY1" fmla="*/ 41945 h 117445"/>
              <a:gd name="connsiteX2" fmla="*/ 75501 w 1744910"/>
              <a:gd name="connsiteY2" fmla="*/ 83890 h 117445"/>
              <a:gd name="connsiteX3" fmla="*/ 100668 w 1744910"/>
              <a:gd name="connsiteY3" fmla="*/ 100667 h 117445"/>
              <a:gd name="connsiteX4" fmla="*/ 243281 w 1744910"/>
              <a:gd name="connsiteY4" fmla="*/ 83890 h 117445"/>
              <a:gd name="connsiteX5" fmla="*/ 268448 w 1744910"/>
              <a:gd name="connsiteY5" fmla="*/ 75501 h 117445"/>
              <a:gd name="connsiteX6" fmla="*/ 310393 w 1744910"/>
              <a:gd name="connsiteY6" fmla="*/ 67112 h 117445"/>
              <a:gd name="connsiteX7" fmla="*/ 385894 w 1744910"/>
              <a:gd name="connsiteY7" fmla="*/ 25167 h 117445"/>
              <a:gd name="connsiteX8" fmla="*/ 461395 w 1744910"/>
              <a:gd name="connsiteY8" fmla="*/ 33556 h 117445"/>
              <a:gd name="connsiteX9" fmla="*/ 511729 w 1744910"/>
              <a:gd name="connsiteY9" fmla="*/ 50334 h 117445"/>
              <a:gd name="connsiteX10" fmla="*/ 545285 w 1744910"/>
              <a:gd name="connsiteY10" fmla="*/ 67112 h 117445"/>
              <a:gd name="connsiteX11" fmla="*/ 620786 w 1744910"/>
              <a:gd name="connsiteY11" fmla="*/ 75501 h 117445"/>
              <a:gd name="connsiteX12" fmla="*/ 763399 w 1744910"/>
              <a:gd name="connsiteY12" fmla="*/ 67112 h 117445"/>
              <a:gd name="connsiteX13" fmla="*/ 788565 w 1744910"/>
              <a:gd name="connsiteY13" fmla="*/ 58723 h 117445"/>
              <a:gd name="connsiteX14" fmla="*/ 931178 w 1744910"/>
              <a:gd name="connsiteY14" fmla="*/ 67112 h 117445"/>
              <a:gd name="connsiteX15" fmla="*/ 998290 w 1744910"/>
              <a:gd name="connsiteY15" fmla="*/ 109056 h 117445"/>
              <a:gd name="connsiteX16" fmla="*/ 1048624 w 1744910"/>
              <a:gd name="connsiteY16" fmla="*/ 117445 h 117445"/>
              <a:gd name="connsiteX17" fmla="*/ 1140903 w 1744910"/>
              <a:gd name="connsiteY17" fmla="*/ 109056 h 117445"/>
              <a:gd name="connsiteX18" fmla="*/ 1166070 w 1744910"/>
              <a:gd name="connsiteY18" fmla="*/ 92279 h 117445"/>
              <a:gd name="connsiteX19" fmla="*/ 1241571 w 1744910"/>
              <a:gd name="connsiteY19" fmla="*/ 75501 h 117445"/>
              <a:gd name="connsiteX20" fmla="*/ 1325461 w 1744910"/>
              <a:gd name="connsiteY20" fmla="*/ 58723 h 117445"/>
              <a:gd name="connsiteX21" fmla="*/ 1367406 w 1744910"/>
              <a:gd name="connsiteY21" fmla="*/ 75501 h 117445"/>
              <a:gd name="connsiteX22" fmla="*/ 1434518 w 1744910"/>
              <a:gd name="connsiteY22" fmla="*/ 109056 h 117445"/>
              <a:gd name="connsiteX23" fmla="*/ 1468074 w 1744910"/>
              <a:gd name="connsiteY23" fmla="*/ 117445 h 117445"/>
              <a:gd name="connsiteX24" fmla="*/ 1510019 w 1744910"/>
              <a:gd name="connsiteY24" fmla="*/ 100667 h 117445"/>
              <a:gd name="connsiteX25" fmla="*/ 1610687 w 1744910"/>
              <a:gd name="connsiteY25" fmla="*/ 67112 h 117445"/>
              <a:gd name="connsiteX26" fmla="*/ 1635854 w 1744910"/>
              <a:gd name="connsiteY26" fmla="*/ 83890 h 117445"/>
              <a:gd name="connsiteX27" fmla="*/ 1736521 w 1744910"/>
              <a:gd name="connsiteY27" fmla="*/ 75501 h 117445"/>
              <a:gd name="connsiteX28" fmla="*/ 1744910 w 1744910"/>
              <a:gd name="connsiteY28" fmla="*/ 25167 h 11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44910" h="117445">
                <a:moveTo>
                  <a:pt x="0" y="0"/>
                </a:moveTo>
                <a:cubicBezTo>
                  <a:pt x="5593" y="13982"/>
                  <a:pt x="8425" y="29415"/>
                  <a:pt x="16778" y="41945"/>
                </a:cubicBezTo>
                <a:cubicBezTo>
                  <a:pt x="48659" y="89766"/>
                  <a:pt x="39759" y="66020"/>
                  <a:pt x="75501" y="83890"/>
                </a:cubicBezTo>
                <a:cubicBezTo>
                  <a:pt x="84519" y="88399"/>
                  <a:pt x="92279" y="95075"/>
                  <a:pt x="100668" y="100667"/>
                </a:cubicBezTo>
                <a:cubicBezTo>
                  <a:pt x="148206" y="95075"/>
                  <a:pt x="195945" y="90990"/>
                  <a:pt x="243281" y="83890"/>
                </a:cubicBezTo>
                <a:cubicBezTo>
                  <a:pt x="252026" y="82578"/>
                  <a:pt x="259869" y="77646"/>
                  <a:pt x="268448" y="75501"/>
                </a:cubicBezTo>
                <a:cubicBezTo>
                  <a:pt x="282281" y="72043"/>
                  <a:pt x="296411" y="69908"/>
                  <a:pt x="310393" y="67112"/>
                </a:cubicBezTo>
                <a:cubicBezTo>
                  <a:pt x="331302" y="51430"/>
                  <a:pt x="357563" y="27191"/>
                  <a:pt x="385894" y="25167"/>
                </a:cubicBezTo>
                <a:cubicBezTo>
                  <a:pt x="411152" y="23363"/>
                  <a:pt x="436228" y="30760"/>
                  <a:pt x="461395" y="33556"/>
                </a:cubicBezTo>
                <a:cubicBezTo>
                  <a:pt x="478173" y="39149"/>
                  <a:pt x="495308" y="43766"/>
                  <a:pt x="511729" y="50334"/>
                </a:cubicBezTo>
                <a:cubicBezTo>
                  <a:pt x="523340" y="54978"/>
                  <a:pt x="533100" y="64300"/>
                  <a:pt x="545285" y="67112"/>
                </a:cubicBezTo>
                <a:cubicBezTo>
                  <a:pt x="569958" y="72806"/>
                  <a:pt x="595619" y="72705"/>
                  <a:pt x="620786" y="75501"/>
                </a:cubicBezTo>
                <a:cubicBezTo>
                  <a:pt x="668324" y="72705"/>
                  <a:pt x="716015" y="71850"/>
                  <a:pt x="763399" y="67112"/>
                </a:cubicBezTo>
                <a:cubicBezTo>
                  <a:pt x="772198" y="66232"/>
                  <a:pt x="779723" y="58723"/>
                  <a:pt x="788565" y="58723"/>
                </a:cubicBezTo>
                <a:cubicBezTo>
                  <a:pt x="836185" y="58723"/>
                  <a:pt x="883640" y="64316"/>
                  <a:pt x="931178" y="67112"/>
                </a:cubicBezTo>
                <a:cubicBezTo>
                  <a:pt x="951852" y="82618"/>
                  <a:pt x="972698" y="101379"/>
                  <a:pt x="998290" y="109056"/>
                </a:cubicBezTo>
                <a:cubicBezTo>
                  <a:pt x="1014582" y="113943"/>
                  <a:pt x="1031846" y="114649"/>
                  <a:pt x="1048624" y="117445"/>
                </a:cubicBezTo>
                <a:cubicBezTo>
                  <a:pt x="1079384" y="114649"/>
                  <a:pt x="1110702" y="115527"/>
                  <a:pt x="1140903" y="109056"/>
                </a:cubicBezTo>
                <a:cubicBezTo>
                  <a:pt x="1150761" y="106944"/>
                  <a:pt x="1156505" y="95467"/>
                  <a:pt x="1166070" y="92279"/>
                </a:cubicBezTo>
                <a:cubicBezTo>
                  <a:pt x="1190528" y="84127"/>
                  <a:pt x="1216560" y="81754"/>
                  <a:pt x="1241571" y="75501"/>
                </a:cubicBezTo>
                <a:cubicBezTo>
                  <a:pt x="1319661" y="55979"/>
                  <a:pt x="1181591" y="79276"/>
                  <a:pt x="1325461" y="58723"/>
                </a:cubicBezTo>
                <a:cubicBezTo>
                  <a:pt x="1339443" y="64316"/>
                  <a:pt x="1353733" y="69191"/>
                  <a:pt x="1367406" y="75501"/>
                </a:cubicBezTo>
                <a:cubicBezTo>
                  <a:pt x="1390115" y="85982"/>
                  <a:pt x="1410254" y="102990"/>
                  <a:pt x="1434518" y="109056"/>
                </a:cubicBezTo>
                <a:lnTo>
                  <a:pt x="1468074" y="117445"/>
                </a:lnTo>
                <a:cubicBezTo>
                  <a:pt x="1482056" y="111852"/>
                  <a:pt x="1495819" y="105679"/>
                  <a:pt x="1510019" y="100667"/>
                </a:cubicBezTo>
                <a:cubicBezTo>
                  <a:pt x="1543374" y="88895"/>
                  <a:pt x="1610687" y="67112"/>
                  <a:pt x="1610687" y="67112"/>
                </a:cubicBezTo>
                <a:cubicBezTo>
                  <a:pt x="1619076" y="72705"/>
                  <a:pt x="1626587" y="79918"/>
                  <a:pt x="1635854" y="83890"/>
                </a:cubicBezTo>
                <a:cubicBezTo>
                  <a:pt x="1677063" y="101551"/>
                  <a:pt x="1687659" y="87717"/>
                  <a:pt x="1736521" y="75501"/>
                </a:cubicBezTo>
                <a:lnTo>
                  <a:pt x="1744910" y="25167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D5453EC-CAF2-74DF-0620-E4C47758F03E}"/>
              </a:ext>
            </a:extLst>
          </p:cNvPr>
          <p:cNvSpPr/>
          <p:nvPr/>
        </p:nvSpPr>
        <p:spPr>
          <a:xfrm>
            <a:off x="4787564" y="3166587"/>
            <a:ext cx="276953" cy="58723"/>
          </a:xfrm>
          <a:custGeom>
            <a:avLst/>
            <a:gdLst>
              <a:gd name="connsiteX0" fmla="*/ 0 w 276953"/>
              <a:gd name="connsiteY0" fmla="*/ 58723 h 58723"/>
              <a:gd name="connsiteX1" fmla="*/ 41945 w 276953"/>
              <a:gd name="connsiteY1" fmla="*/ 33556 h 58723"/>
              <a:gd name="connsiteX2" fmla="*/ 117446 w 276953"/>
              <a:gd name="connsiteY2" fmla="*/ 50334 h 58723"/>
              <a:gd name="connsiteX3" fmla="*/ 167780 w 276953"/>
              <a:gd name="connsiteY3" fmla="*/ 58723 h 58723"/>
              <a:gd name="connsiteX4" fmla="*/ 276837 w 276953"/>
              <a:gd name="connsiteY4" fmla="*/ 0 h 5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53" h="58723">
                <a:moveTo>
                  <a:pt x="0" y="58723"/>
                </a:moveTo>
                <a:cubicBezTo>
                  <a:pt x="13982" y="50334"/>
                  <a:pt x="25681" y="34718"/>
                  <a:pt x="41945" y="33556"/>
                </a:cubicBezTo>
                <a:cubicBezTo>
                  <a:pt x="67660" y="31719"/>
                  <a:pt x="92166" y="45278"/>
                  <a:pt x="117446" y="50334"/>
                </a:cubicBezTo>
                <a:cubicBezTo>
                  <a:pt x="134125" y="53670"/>
                  <a:pt x="151002" y="55927"/>
                  <a:pt x="167780" y="58723"/>
                </a:cubicBezTo>
                <a:cubicBezTo>
                  <a:pt x="284855" y="22700"/>
                  <a:pt x="276837" y="63201"/>
                  <a:pt x="276837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28FD21D-E3ED-5178-082F-8922C319D13D}"/>
              </a:ext>
            </a:extLst>
          </p:cNvPr>
          <p:cNvSpPr/>
          <p:nvPr/>
        </p:nvSpPr>
        <p:spPr>
          <a:xfrm>
            <a:off x="5347367" y="1473479"/>
            <a:ext cx="167547" cy="213882"/>
          </a:xfrm>
          <a:prstGeom prst="rect">
            <a:avLst/>
          </a:prstGeom>
          <a:solidFill>
            <a:schemeClr val="bg1"/>
          </a:solidFill>
          <a:ln w="31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DC9235E-4869-F201-A418-0D24350F9B11}"/>
              </a:ext>
            </a:extLst>
          </p:cNvPr>
          <p:cNvSpPr/>
          <p:nvPr/>
        </p:nvSpPr>
        <p:spPr>
          <a:xfrm>
            <a:off x="5094232" y="3290195"/>
            <a:ext cx="420682" cy="83890"/>
          </a:xfrm>
          <a:custGeom>
            <a:avLst/>
            <a:gdLst>
              <a:gd name="connsiteX0" fmla="*/ 0 w 420682"/>
              <a:gd name="connsiteY0" fmla="*/ 67112 h 83890"/>
              <a:gd name="connsiteX1" fmla="*/ 50334 w 420682"/>
              <a:gd name="connsiteY1" fmla="*/ 58723 h 83890"/>
              <a:gd name="connsiteX2" fmla="*/ 75501 w 420682"/>
              <a:gd name="connsiteY2" fmla="*/ 41945 h 83890"/>
              <a:gd name="connsiteX3" fmla="*/ 134224 w 420682"/>
              <a:gd name="connsiteY3" fmla="*/ 58723 h 83890"/>
              <a:gd name="connsiteX4" fmla="*/ 201335 w 420682"/>
              <a:gd name="connsiteY4" fmla="*/ 83890 h 83890"/>
              <a:gd name="connsiteX5" fmla="*/ 385893 w 420682"/>
              <a:gd name="connsiteY5" fmla="*/ 58723 h 83890"/>
              <a:gd name="connsiteX6" fmla="*/ 419449 w 420682"/>
              <a:gd name="connsiteY6" fmla="*/ 16778 h 83890"/>
              <a:gd name="connsiteX7" fmla="*/ 419449 w 420682"/>
              <a:gd name="connsiteY7" fmla="*/ 0 h 8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682" h="83890">
                <a:moveTo>
                  <a:pt x="0" y="67112"/>
                </a:moveTo>
                <a:cubicBezTo>
                  <a:pt x="16778" y="64316"/>
                  <a:pt x="34197" y="64102"/>
                  <a:pt x="50334" y="58723"/>
                </a:cubicBezTo>
                <a:cubicBezTo>
                  <a:pt x="59899" y="55535"/>
                  <a:pt x="65419" y="41945"/>
                  <a:pt x="75501" y="41945"/>
                </a:cubicBezTo>
                <a:cubicBezTo>
                  <a:pt x="95859" y="41945"/>
                  <a:pt x="114584" y="53367"/>
                  <a:pt x="134224" y="58723"/>
                </a:cubicBezTo>
                <a:cubicBezTo>
                  <a:pt x="184479" y="72429"/>
                  <a:pt x="152512" y="59479"/>
                  <a:pt x="201335" y="83890"/>
                </a:cubicBezTo>
                <a:cubicBezTo>
                  <a:pt x="217826" y="82859"/>
                  <a:pt x="346442" y="86339"/>
                  <a:pt x="385893" y="58723"/>
                </a:cubicBezTo>
                <a:cubicBezTo>
                  <a:pt x="400562" y="48455"/>
                  <a:pt x="410565" y="32324"/>
                  <a:pt x="419449" y="16778"/>
                </a:cubicBezTo>
                <a:cubicBezTo>
                  <a:pt x="422224" y="11922"/>
                  <a:pt x="419449" y="5593"/>
                  <a:pt x="419449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372ADA5-EDD7-2F54-13A5-0DD2D46DCDD5}"/>
              </a:ext>
            </a:extLst>
          </p:cNvPr>
          <p:cNvSpPr/>
          <p:nvPr/>
        </p:nvSpPr>
        <p:spPr>
          <a:xfrm>
            <a:off x="5631704" y="3212931"/>
            <a:ext cx="402672" cy="160813"/>
          </a:xfrm>
          <a:custGeom>
            <a:avLst/>
            <a:gdLst>
              <a:gd name="connsiteX0" fmla="*/ 0 w 402672"/>
              <a:gd name="connsiteY0" fmla="*/ 51756 h 160813"/>
              <a:gd name="connsiteX1" fmla="*/ 125835 w 402672"/>
              <a:gd name="connsiteY1" fmla="*/ 18200 h 160813"/>
              <a:gd name="connsiteX2" fmla="*/ 176169 w 402672"/>
              <a:gd name="connsiteY2" fmla="*/ 60145 h 160813"/>
              <a:gd name="connsiteX3" fmla="*/ 310393 w 402672"/>
              <a:gd name="connsiteY3" fmla="*/ 68534 h 160813"/>
              <a:gd name="connsiteX4" fmla="*/ 352338 w 402672"/>
              <a:gd name="connsiteY4" fmla="*/ 85312 h 160813"/>
              <a:gd name="connsiteX5" fmla="*/ 377505 w 402672"/>
              <a:gd name="connsiteY5" fmla="*/ 118868 h 160813"/>
              <a:gd name="connsiteX6" fmla="*/ 402672 w 402672"/>
              <a:gd name="connsiteY6" fmla="*/ 160813 h 16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672" h="160813">
                <a:moveTo>
                  <a:pt x="0" y="51756"/>
                </a:moveTo>
                <a:cubicBezTo>
                  <a:pt x="37123" y="-10115"/>
                  <a:pt x="20005" y="-10021"/>
                  <a:pt x="125835" y="18200"/>
                </a:cubicBezTo>
                <a:cubicBezTo>
                  <a:pt x="183023" y="33450"/>
                  <a:pt x="119977" y="51273"/>
                  <a:pt x="176169" y="60145"/>
                </a:cubicBezTo>
                <a:cubicBezTo>
                  <a:pt x="220449" y="67137"/>
                  <a:pt x="265652" y="65738"/>
                  <a:pt x="310393" y="68534"/>
                </a:cubicBezTo>
                <a:cubicBezTo>
                  <a:pt x="324375" y="74127"/>
                  <a:pt x="340291" y="76277"/>
                  <a:pt x="352338" y="85312"/>
                </a:cubicBezTo>
                <a:cubicBezTo>
                  <a:pt x="363523" y="93701"/>
                  <a:pt x="369378" y="107491"/>
                  <a:pt x="377505" y="118868"/>
                </a:cubicBezTo>
                <a:cubicBezTo>
                  <a:pt x="394377" y="142489"/>
                  <a:pt x="391867" y="139203"/>
                  <a:pt x="402672" y="160813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B2BF570-F5D3-E6D5-440D-1743DF3F3E8F}"/>
              </a:ext>
            </a:extLst>
          </p:cNvPr>
          <p:cNvSpPr/>
          <p:nvPr/>
        </p:nvSpPr>
        <p:spPr>
          <a:xfrm>
            <a:off x="4774013" y="4227735"/>
            <a:ext cx="276953" cy="58723"/>
          </a:xfrm>
          <a:custGeom>
            <a:avLst/>
            <a:gdLst>
              <a:gd name="connsiteX0" fmla="*/ 0 w 276953"/>
              <a:gd name="connsiteY0" fmla="*/ 58723 h 58723"/>
              <a:gd name="connsiteX1" fmla="*/ 41945 w 276953"/>
              <a:gd name="connsiteY1" fmla="*/ 33556 h 58723"/>
              <a:gd name="connsiteX2" fmla="*/ 117446 w 276953"/>
              <a:gd name="connsiteY2" fmla="*/ 50334 h 58723"/>
              <a:gd name="connsiteX3" fmla="*/ 167780 w 276953"/>
              <a:gd name="connsiteY3" fmla="*/ 58723 h 58723"/>
              <a:gd name="connsiteX4" fmla="*/ 276837 w 276953"/>
              <a:gd name="connsiteY4" fmla="*/ 0 h 5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53" h="58723">
                <a:moveTo>
                  <a:pt x="0" y="58723"/>
                </a:moveTo>
                <a:cubicBezTo>
                  <a:pt x="13982" y="50334"/>
                  <a:pt x="25681" y="34718"/>
                  <a:pt x="41945" y="33556"/>
                </a:cubicBezTo>
                <a:cubicBezTo>
                  <a:pt x="67660" y="31719"/>
                  <a:pt x="92166" y="45278"/>
                  <a:pt x="117446" y="50334"/>
                </a:cubicBezTo>
                <a:cubicBezTo>
                  <a:pt x="134125" y="53670"/>
                  <a:pt x="151002" y="55927"/>
                  <a:pt x="167780" y="58723"/>
                </a:cubicBezTo>
                <a:cubicBezTo>
                  <a:pt x="284855" y="22700"/>
                  <a:pt x="276837" y="63201"/>
                  <a:pt x="276837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2E0D1AC-F312-D143-44AA-58C47D282C36}"/>
              </a:ext>
            </a:extLst>
          </p:cNvPr>
          <p:cNvSpPr/>
          <p:nvPr/>
        </p:nvSpPr>
        <p:spPr>
          <a:xfrm>
            <a:off x="5242084" y="4298782"/>
            <a:ext cx="420682" cy="83890"/>
          </a:xfrm>
          <a:custGeom>
            <a:avLst/>
            <a:gdLst>
              <a:gd name="connsiteX0" fmla="*/ 0 w 420682"/>
              <a:gd name="connsiteY0" fmla="*/ 67112 h 83890"/>
              <a:gd name="connsiteX1" fmla="*/ 50334 w 420682"/>
              <a:gd name="connsiteY1" fmla="*/ 58723 h 83890"/>
              <a:gd name="connsiteX2" fmla="*/ 75501 w 420682"/>
              <a:gd name="connsiteY2" fmla="*/ 41945 h 83890"/>
              <a:gd name="connsiteX3" fmla="*/ 134224 w 420682"/>
              <a:gd name="connsiteY3" fmla="*/ 58723 h 83890"/>
              <a:gd name="connsiteX4" fmla="*/ 201335 w 420682"/>
              <a:gd name="connsiteY4" fmla="*/ 83890 h 83890"/>
              <a:gd name="connsiteX5" fmla="*/ 385893 w 420682"/>
              <a:gd name="connsiteY5" fmla="*/ 58723 h 83890"/>
              <a:gd name="connsiteX6" fmla="*/ 419449 w 420682"/>
              <a:gd name="connsiteY6" fmla="*/ 16778 h 83890"/>
              <a:gd name="connsiteX7" fmla="*/ 419449 w 420682"/>
              <a:gd name="connsiteY7" fmla="*/ 0 h 8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682" h="83890">
                <a:moveTo>
                  <a:pt x="0" y="67112"/>
                </a:moveTo>
                <a:cubicBezTo>
                  <a:pt x="16778" y="64316"/>
                  <a:pt x="34197" y="64102"/>
                  <a:pt x="50334" y="58723"/>
                </a:cubicBezTo>
                <a:cubicBezTo>
                  <a:pt x="59899" y="55535"/>
                  <a:pt x="65419" y="41945"/>
                  <a:pt x="75501" y="41945"/>
                </a:cubicBezTo>
                <a:cubicBezTo>
                  <a:pt x="95859" y="41945"/>
                  <a:pt x="114584" y="53367"/>
                  <a:pt x="134224" y="58723"/>
                </a:cubicBezTo>
                <a:cubicBezTo>
                  <a:pt x="184479" y="72429"/>
                  <a:pt x="152512" y="59479"/>
                  <a:pt x="201335" y="83890"/>
                </a:cubicBezTo>
                <a:cubicBezTo>
                  <a:pt x="217826" y="82859"/>
                  <a:pt x="346442" y="86339"/>
                  <a:pt x="385893" y="58723"/>
                </a:cubicBezTo>
                <a:cubicBezTo>
                  <a:pt x="400562" y="48455"/>
                  <a:pt x="410565" y="32324"/>
                  <a:pt x="419449" y="16778"/>
                </a:cubicBezTo>
                <a:cubicBezTo>
                  <a:pt x="422224" y="11922"/>
                  <a:pt x="419449" y="5593"/>
                  <a:pt x="419449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ED4BAD9-279C-BC49-563B-BEB9D0202E96}"/>
              </a:ext>
            </a:extLst>
          </p:cNvPr>
          <p:cNvSpPr/>
          <p:nvPr/>
        </p:nvSpPr>
        <p:spPr>
          <a:xfrm>
            <a:off x="5746673" y="3784832"/>
            <a:ext cx="402672" cy="160813"/>
          </a:xfrm>
          <a:custGeom>
            <a:avLst/>
            <a:gdLst>
              <a:gd name="connsiteX0" fmla="*/ 0 w 402672"/>
              <a:gd name="connsiteY0" fmla="*/ 51756 h 160813"/>
              <a:gd name="connsiteX1" fmla="*/ 125835 w 402672"/>
              <a:gd name="connsiteY1" fmla="*/ 18200 h 160813"/>
              <a:gd name="connsiteX2" fmla="*/ 176169 w 402672"/>
              <a:gd name="connsiteY2" fmla="*/ 60145 h 160813"/>
              <a:gd name="connsiteX3" fmla="*/ 310393 w 402672"/>
              <a:gd name="connsiteY3" fmla="*/ 68534 h 160813"/>
              <a:gd name="connsiteX4" fmla="*/ 352338 w 402672"/>
              <a:gd name="connsiteY4" fmla="*/ 85312 h 160813"/>
              <a:gd name="connsiteX5" fmla="*/ 377505 w 402672"/>
              <a:gd name="connsiteY5" fmla="*/ 118868 h 160813"/>
              <a:gd name="connsiteX6" fmla="*/ 402672 w 402672"/>
              <a:gd name="connsiteY6" fmla="*/ 160813 h 16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672" h="160813">
                <a:moveTo>
                  <a:pt x="0" y="51756"/>
                </a:moveTo>
                <a:cubicBezTo>
                  <a:pt x="37123" y="-10115"/>
                  <a:pt x="20005" y="-10021"/>
                  <a:pt x="125835" y="18200"/>
                </a:cubicBezTo>
                <a:cubicBezTo>
                  <a:pt x="183023" y="33450"/>
                  <a:pt x="119977" y="51273"/>
                  <a:pt x="176169" y="60145"/>
                </a:cubicBezTo>
                <a:cubicBezTo>
                  <a:pt x="220449" y="67137"/>
                  <a:pt x="265652" y="65738"/>
                  <a:pt x="310393" y="68534"/>
                </a:cubicBezTo>
                <a:cubicBezTo>
                  <a:pt x="324375" y="74127"/>
                  <a:pt x="340291" y="76277"/>
                  <a:pt x="352338" y="85312"/>
                </a:cubicBezTo>
                <a:cubicBezTo>
                  <a:pt x="363523" y="93701"/>
                  <a:pt x="369378" y="107491"/>
                  <a:pt x="377505" y="118868"/>
                </a:cubicBezTo>
                <a:cubicBezTo>
                  <a:pt x="394377" y="142489"/>
                  <a:pt x="391867" y="139203"/>
                  <a:pt x="402672" y="160813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300641F-E609-A2F6-B754-A430A16304C1}"/>
              </a:ext>
            </a:extLst>
          </p:cNvPr>
          <p:cNvSpPr/>
          <p:nvPr/>
        </p:nvSpPr>
        <p:spPr>
          <a:xfrm>
            <a:off x="4718413" y="4616662"/>
            <a:ext cx="276953" cy="58723"/>
          </a:xfrm>
          <a:custGeom>
            <a:avLst/>
            <a:gdLst>
              <a:gd name="connsiteX0" fmla="*/ 0 w 276953"/>
              <a:gd name="connsiteY0" fmla="*/ 58723 h 58723"/>
              <a:gd name="connsiteX1" fmla="*/ 41945 w 276953"/>
              <a:gd name="connsiteY1" fmla="*/ 33556 h 58723"/>
              <a:gd name="connsiteX2" fmla="*/ 117446 w 276953"/>
              <a:gd name="connsiteY2" fmla="*/ 50334 h 58723"/>
              <a:gd name="connsiteX3" fmla="*/ 167780 w 276953"/>
              <a:gd name="connsiteY3" fmla="*/ 58723 h 58723"/>
              <a:gd name="connsiteX4" fmla="*/ 276837 w 276953"/>
              <a:gd name="connsiteY4" fmla="*/ 0 h 5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53" h="58723">
                <a:moveTo>
                  <a:pt x="0" y="58723"/>
                </a:moveTo>
                <a:cubicBezTo>
                  <a:pt x="13982" y="50334"/>
                  <a:pt x="25681" y="34718"/>
                  <a:pt x="41945" y="33556"/>
                </a:cubicBezTo>
                <a:cubicBezTo>
                  <a:pt x="67660" y="31719"/>
                  <a:pt x="92166" y="45278"/>
                  <a:pt x="117446" y="50334"/>
                </a:cubicBezTo>
                <a:cubicBezTo>
                  <a:pt x="134125" y="53670"/>
                  <a:pt x="151002" y="55927"/>
                  <a:pt x="167780" y="58723"/>
                </a:cubicBezTo>
                <a:cubicBezTo>
                  <a:pt x="284855" y="22700"/>
                  <a:pt x="276837" y="63201"/>
                  <a:pt x="276837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EA7FC41-B08F-E6B4-4821-2E15DF6365A1}"/>
              </a:ext>
            </a:extLst>
          </p:cNvPr>
          <p:cNvSpPr/>
          <p:nvPr/>
        </p:nvSpPr>
        <p:spPr>
          <a:xfrm>
            <a:off x="5568825" y="5209521"/>
            <a:ext cx="420682" cy="83890"/>
          </a:xfrm>
          <a:custGeom>
            <a:avLst/>
            <a:gdLst>
              <a:gd name="connsiteX0" fmla="*/ 0 w 420682"/>
              <a:gd name="connsiteY0" fmla="*/ 67112 h 83890"/>
              <a:gd name="connsiteX1" fmla="*/ 50334 w 420682"/>
              <a:gd name="connsiteY1" fmla="*/ 58723 h 83890"/>
              <a:gd name="connsiteX2" fmla="*/ 75501 w 420682"/>
              <a:gd name="connsiteY2" fmla="*/ 41945 h 83890"/>
              <a:gd name="connsiteX3" fmla="*/ 134224 w 420682"/>
              <a:gd name="connsiteY3" fmla="*/ 58723 h 83890"/>
              <a:gd name="connsiteX4" fmla="*/ 201335 w 420682"/>
              <a:gd name="connsiteY4" fmla="*/ 83890 h 83890"/>
              <a:gd name="connsiteX5" fmla="*/ 385893 w 420682"/>
              <a:gd name="connsiteY5" fmla="*/ 58723 h 83890"/>
              <a:gd name="connsiteX6" fmla="*/ 419449 w 420682"/>
              <a:gd name="connsiteY6" fmla="*/ 16778 h 83890"/>
              <a:gd name="connsiteX7" fmla="*/ 419449 w 420682"/>
              <a:gd name="connsiteY7" fmla="*/ 0 h 8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682" h="83890">
                <a:moveTo>
                  <a:pt x="0" y="67112"/>
                </a:moveTo>
                <a:cubicBezTo>
                  <a:pt x="16778" y="64316"/>
                  <a:pt x="34197" y="64102"/>
                  <a:pt x="50334" y="58723"/>
                </a:cubicBezTo>
                <a:cubicBezTo>
                  <a:pt x="59899" y="55535"/>
                  <a:pt x="65419" y="41945"/>
                  <a:pt x="75501" y="41945"/>
                </a:cubicBezTo>
                <a:cubicBezTo>
                  <a:pt x="95859" y="41945"/>
                  <a:pt x="114584" y="53367"/>
                  <a:pt x="134224" y="58723"/>
                </a:cubicBezTo>
                <a:cubicBezTo>
                  <a:pt x="184479" y="72429"/>
                  <a:pt x="152512" y="59479"/>
                  <a:pt x="201335" y="83890"/>
                </a:cubicBezTo>
                <a:cubicBezTo>
                  <a:pt x="217826" y="82859"/>
                  <a:pt x="346442" y="86339"/>
                  <a:pt x="385893" y="58723"/>
                </a:cubicBezTo>
                <a:cubicBezTo>
                  <a:pt x="400562" y="48455"/>
                  <a:pt x="410565" y="32324"/>
                  <a:pt x="419449" y="16778"/>
                </a:cubicBezTo>
                <a:cubicBezTo>
                  <a:pt x="422224" y="11922"/>
                  <a:pt x="419449" y="5593"/>
                  <a:pt x="419449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B6A635F-E44B-8C06-12E0-E1E304CAB983}"/>
              </a:ext>
            </a:extLst>
          </p:cNvPr>
          <p:cNvSpPr/>
          <p:nvPr/>
        </p:nvSpPr>
        <p:spPr>
          <a:xfrm>
            <a:off x="5767051" y="4871809"/>
            <a:ext cx="402672" cy="160813"/>
          </a:xfrm>
          <a:custGeom>
            <a:avLst/>
            <a:gdLst>
              <a:gd name="connsiteX0" fmla="*/ 0 w 402672"/>
              <a:gd name="connsiteY0" fmla="*/ 51756 h 160813"/>
              <a:gd name="connsiteX1" fmla="*/ 125835 w 402672"/>
              <a:gd name="connsiteY1" fmla="*/ 18200 h 160813"/>
              <a:gd name="connsiteX2" fmla="*/ 176169 w 402672"/>
              <a:gd name="connsiteY2" fmla="*/ 60145 h 160813"/>
              <a:gd name="connsiteX3" fmla="*/ 310393 w 402672"/>
              <a:gd name="connsiteY3" fmla="*/ 68534 h 160813"/>
              <a:gd name="connsiteX4" fmla="*/ 352338 w 402672"/>
              <a:gd name="connsiteY4" fmla="*/ 85312 h 160813"/>
              <a:gd name="connsiteX5" fmla="*/ 377505 w 402672"/>
              <a:gd name="connsiteY5" fmla="*/ 118868 h 160813"/>
              <a:gd name="connsiteX6" fmla="*/ 402672 w 402672"/>
              <a:gd name="connsiteY6" fmla="*/ 160813 h 16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672" h="160813">
                <a:moveTo>
                  <a:pt x="0" y="51756"/>
                </a:moveTo>
                <a:cubicBezTo>
                  <a:pt x="37123" y="-10115"/>
                  <a:pt x="20005" y="-10021"/>
                  <a:pt x="125835" y="18200"/>
                </a:cubicBezTo>
                <a:cubicBezTo>
                  <a:pt x="183023" y="33450"/>
                  <a:pt x="119977" y="51273"/>
                  <a:pt x="176169" y="60145"/>
                </a:cubicBezTo>
                <a:cubicBezTo>
                  <a:pt x="220449" y="67137"/>
                  <a:pt x="265652" y="65738"/>
                  <a:pt x="310393" y="68534"/>
                </a:cubicBezTo>
                <a:cubicBezTo>
                  <a:pt x="324375" y="74127"/>
                  <a:pt x="340291" y="76277"/>
                  <a:pt x="352338" y="85312"/>
                </a:cubicBezTo>
                <a:cubicBezTo>
                  <a:pt x="363523" y="93701"/>
                  <a:pt x="369378" y="107491"/>
                  <a:pt x="377505" y="118868"/>
                </a:cubicBezTo>
                <a:cubicBezTo>
                  <a:pt x="394377" y="142489"/>
                  <a:pt x="391867" y="139203"/>
                  <a:pt x="402672" y="160813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C1A115F-4B32-94F3-1689-1E50D1BF80E3}"/>
              </a:ext>
            </a:extLst>
          </p:cNvPr>
          <p:cNvSpPr/>
          <p:nvPr/>
        </p:nvSpPr>
        <p:spPr>
          <a:xfrm>
            <a:off x="5369801" y="5340804"/>
            <a:ext cx="167547" cy="213882"/>
          </a:xfrm>
          <a:prstGeom prst="rect">
            <a:avLst/>
          </a:prstGeom>
          <a:solidFill>
            <a:schemeClr val="bg1"/>
          </a:solidFill>
          <a:ln w="31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E418D98-5982-67ED-DA96-FE4C1E23B78F}"/>
              </a:ext>
            </a:extLst>
          </p:cNvPr>
          <p:cNvCxnSpPr>
            <a:cxnSpLocks/>
          </p:cNvCxnSpPr>
          <p:nvPr/>
        </p:nvCxnSpPr>
        <p:spPr>
          <a:xfrm flipH="1" flipV="1">
            <a:off x="5369801" y="5493674"/>
            <a:ext cx="0" cy="27890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1F9C485-E603-F10A-8345-41603B42C5C5}"/>
              </a:ext>
            </a:extLst>
          </p:cNvPr>
          <p:cNvCxnSpPr>
            <a:cxnSpLocks/>
          </p:cNvCxnSpPr>
          <p:nvPr/>
        </p:nvCxnSpPr>
        <p:spPr>
          <a:xfrm flipH="1" flipV="1">
            <a:off x="5537348" y="5493674"/>
            <a:ext cx="0" cy="27890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30BC98B-0CD0-9BF0-D38C-E46B4F87E474}"/>
              </a:ext>
            </a:extLst>
          </p:cNvPr>
          <p:cNvCxnSpPr>
            <a:cxnSpLocks/>
          </p:cNvCxnSpPr>
          <p:nvPr/>
        </p:nvCxnSpPr>
        <p:spPr>
          <a:xfrm flipH="1" flipV="1">
            <a:off x="5334781" y="1251742"/>
            <a:ext cx="0" cy="27890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6988E71-B349-A30F-7907-53906B87D324}"/>
              </a:ext>
            </a:extLst>
          </p:cNvPr>
          <p:cNvCxnSpPr>
            <a:cxnSpLocks/>
          </p:cNvCxnSpPr>
          <p:nvPr/>
        </p:nvCxnSpPr>
        <p:spPr>
          <a:xfrm flipH="1" flipV="1">
            <a:off x="5514914" y="1251742"/>
            <a:ext cx="0" cy="27890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F3A0383-3565-53C9-FD73-BA2026D93D8C}"/>
              </a:ext>
            </a:extLst>
          </p:cNvPr>
          <p:cNvGrpSpPr/>
          <p:nvPr/>
        </p:nvGrpSpPr>
        <p:grpSpPr>
          <a:xfrm rot="1303727">
            <a:off x="4764286" y="5382329"/>
            <a:ext cx="97713" cy="278903"/>
            <a:chOff x="8926621" y="6122813"/>
            <a:chExt cx="97713" cy="278903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281925-0D58-3193-7B7C-B9500B55E5A7}"/>
                </a:ext>
              </a:extLst>
            </p:cNvPr>
            <p:cNvSpPr/>
            <p:nvPr/>
          </p:nvSpPr>
          <p:spPr>
            <a:xfrm>
              <a:off x="8926621" y="6122813"/>
              <a:ext cx="97713" cy="213882"/>
            </a:xfrm>
            <a:prstGeom prst="rect">
              <a:avLst/>
            </a:prstGeom>
            <a:solidFill>
              <a:schemeClr val="bg1"/>
            </a:solidFill>
            <a:ln w="31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FF62785-BC1D-B4D2-D0CC-2145B7210D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28724" y="6122813"/>
              <a:ext cx="0" cy="27890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B6185B4-23E6-B819-84F7-16D3BFC121D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24334" y="6122813"/>
              <a:ext cx="0" cy="27890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93D5AAD-3582-AC6D-DBE8-239FD7931FED}"/>
              </a:ext>
            </a:extLst>
          </p:cNvPr>
          <p:cNvGrpSpPr/>
          <p:nvPr/>
        </p:nvGrpSpPr>
        <p:grpSpPr>
          <a:xfrm rot="20485322">
            <a:off x="4835204" y="1340318"/>
            <a:ext cx="98207" cy="287623"/>
            <a:chOff x="8998020" y="1442985"/>
            <a:chExt cx="98207" cy="287623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184A0F3-4037-F092-8561-6C3A20514A5F}"/>
                </a:ext>
              </a:extLst>
            </p:cNvPr>
            <p:cNvSpPr/>
            <p:nvPr/>
          </p:nvSpPr>
          <p:spPr>
            <a:xfrm>
              <a:off x="8998020" y="1516726"/>
              <a:ext cx="98207" cy="213882"/>
            </a:xfrm>
            <a:prstGeom prst="rect">
              <a:avLst/>
            </a:prstGeom>
            <a:solidFill>
              <a:schemeClr val="bg1"/>
            </a:solidFill>
            <a:ln w="31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4372B13-D4A3-317C-3F83-0DCA839985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98020" y="1442985"/>
              <a:ext cx="0" cy="27890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0D0DA3E-529A-6830-3714-2AD43CF9A7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96227" y="1442985"/>
              <a:ext cx="0" cy="27890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Arc 57">
            <a:extLst>
              <a:ext uri="{FF2B5EF4-FFF2-40B4-BE49-F238E27FC236}">
                <a16:creationId xmlns:a16="http://schemas.microsoft.com/office/drawing/2014/main" id="{417AA490-4F76-45D5-E21E-6CD433160D2C}"/>
              </a:ext>
            </a:extLst>
          </p:cNvPr>
          <p:cNvSpPr/>
          <p:nvPr/>
        </p:nvSpPr>
        <p:spPr>
          <a:xfrm rot="9705161">
            <a:off x="4719418" y="1514254"/>
            <a:ext cx="411632" cy="183531"/>
          </a:xfrm>
          <a:prstGeom prst="arc">
            <a:avLst>
              <a:gd name="adj1" fmla="val 10941060"/>
              <a:gd name="adj2" fmla="val 21473906"/>
            </a:avLst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A5B1D314-93ED-9379-046B-477F34A4DF74}"/>
              </a:ext>
            </a:extLst>
          </p:cNvPr>
          <p:cNvSpPr/>
          <p:nvPr/>
        </p:nvSpPr>
        <p:spPr>
          <a:xfrm>
            <a:off x="3917164" y="2047648"/>
            <a:ext cx="507556" cy="162221"/>
          </a:xfrm>
          <a:custGeom>
            <a:avLst/>
            <a:gdLst>
              <a:gd name="connsiteX0" fmla="*/ 0 w 507556"/>
              <a:gd name="connsiteY0" fmla="*/ 108764 h 162221"/>
              <a:gd name="connsiteX1" fmla="*/ 119895 w 507556"/>
              <a:gd name="connsiteY1" fmla="*/ 859 h 162221"/>
              <a:gd name="connsiteX2" fmla="*/ 263769 w 507556"/>
              <a:gd name="connsiteY2" fmla="*/ 160719 h 162221"/>
              <a:gd name="connsiteX3" fmla="*/ 375671 w 507556"/>
              <a:gd name="connsiteY3" fmla="*/ 80789 h 162221"/>
              <a:gd name="connsiteX4" fmla="*/ 507556 w 507556"/>
              <a:gd name="connsiteY4" fmla="*/ 76792 h 16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556" h="162221">
                <a:moveTo>
                  <a:pt x="0" y="108764"/>
                </a:moveTo>
                <a:cubicBezTo>
                  <a:pt x="37967" y="50482"/>
                  <a:pt x="75934" y="-7800"/>
                  <a:pt x="119895" y="859"/>
                </a:cubicBezTo>
                <a:cubicBezTo>
                  <a:pt x="163856" y="9518"/>
                  <a:pt x="221140" y="147397"/>
                  <a:pt x="263769" y="160719"/>
                </a:cubicBezTo>
                <a:cubicBezTo>
                  <a:pt x="306398" y="174041"/>
                  <a:pt x="335040" y="94777"/>
                  <a:pt x="375671" y="80789"/>
                </a:cubicBezTo>
                <a:cubicBezTo>
                  <a:pt x="416302" y="66801"/>
                  <a:pt x="461929" y="71796"/>
                  <a:pt x="507556" y="7679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7D4DAA51-FAD4-2516-A531-8A0D5286D539}"/>
              </a:ext>
            </a:extLst>
          </p:cNvPr>
          <p:cNvSpPr/>
          <p:nvPr/>
        </p:nvSpPr>
        <p:spPr>
          <a:xfrm>
            <a:off x="4622224" y="2051145"/>
            <a:ext cx="588862" cy="208139"/>
          </a:xfrm>
          <a:custGeom>
            <a:avLst/>
            <a:gdLst>
              <a:gd name="connsiteX0" fmla="*/ 0 w 507556"/>
              <a:gd name="connsiteY0" fmla="*/ 108764 h 162221"/>
              <a:gd name="connsiteX1" fmla="*/ 119895 w 507556"/>
              <a:gd name="connsiteY1" fmla="*/ 859 h 162221"/>
              <a:gd name="connsiteX2" fmla="*/ 263769 w 507556"/>
              <a:gd name="connsiteY2" fmla="*/ 160719 h 162221"/>
              <a:gd name="connsiteX3" fmla="*/ 375671 w 507556"/>
              <a:gd name="connsiteY3" fmla="*/ 80789 h 162221"/>
              <a:gd name="connsiteX4" fmla="*/ 507556 w 507556"/>
              <a:gd name="connsiteY4" fmla="*/ 76792 h 16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556" h="162221">
                <a:moveTo>
                  <a:pt x="0" y="108764"/>
                </a:moveTo>
                <a:cubicBezTo>
                  <a:pt x="37967" y="50482"/>
                  <a:pt x="75934" y="-7800"/>
                  <a:pt x="119895" y="859"/>
                </a:cubicBezTo>
                <a:cubicBezTo>
                  <a:pt x="163856" y="9518"/>
                  <a:pt x="221140" y="147397"/>
                  <a:pt x="263769" y="160719"/>
                </a:cubicBezTo>
                <a:cubicBezTo>
                  <a:pt x="306398" y="174041"/>
                  <a:pt x="335040" y="94777"/>
                  <a:pt x="375671" y="80789"/>
                </a:cubicBezTo>
                <a:cubicBezTo>
                  <a:pt x="416302" y="66801"/>
                  <a:pt x="461929" y="71796"/>
                  <a:pt x="507556" y="7679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964545DE-74B8-F448-B762-194DBE8A5D95}"/>
              </a:ext>
            </a:extLst>
          </p:cNvPr>
          <p:cNvSpPr/>
          <p:nvPr/>
        </p:nvSpPr>
        <p:spPr>
          <a:xfrm>
            <a:off x="3909624" y="3575146"/>
            <a:ext cx="507556" cy="162221"/>
          </a:xfrm>
          <a:custGeom>
            <a:avLst/>
            <a:gdLst>
              <a:gd name="connsiteX0" fmla="*/ 0 w 507556"/>
              <a:gd name="connsiteY0" fmla="*/ 108764 h 162221"/>
              <a:gd name="connsiteX1" fmla="*/ 119895 w 507556"/>
              <a:gd name="connsiteY1" fmla="*/ 859 h 162221"/>
              <a:gd name="connsiteX2" fmla="*/ 263769 w 507556"/>
              <a:gd name="connsiteY2" fmla="*/ 160719 h 162221"/>
              <a:gd name="connsiteX3" fmla="*/ 375671 w 507556"/>
              <a:gd name="connsiteY3" fmla="*/ 80789 h 162221"/>
              <a:gd name="connsiteX4" fmla="*/ 507556 w 507556"/>
              <a:gd name="connsiteY4" fmla="*/ 76792 h 16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556" h="162221">
                <a:moveTo>
                  <a:pt x="0" y="108764"/>
                </a:moveTo>
                <a:cubicBezTo>
                  <a:pt x="37967" y="50482"/>
                  <a:pt x="75934" y="-7800"/>
                  <a:pt x="119895" y="859"/>
                </a:cubicBezTo>
                <a:cubicBezTo>
                  <a:pt x="163856" y="9518"/>
                  <a:pt x="221140" y="147397"/>
                  <a:pt x="263769" y="160719"/>
                </a:cubicBezTo>
                <a:cubicBezTo>
                  <a:pt x="306398" y="174041"/>
                  <a:pt x="335040" y="94777"/>
                  <a:pt x="375671" y="80789"/>
                </a:cubicBezTo>
                <a:cubicBezTo>
                  <a:pt x="416302" y="66801"/>
                  <a:pt x="461929" y="71796"/>
                  <a:pt x="507556" y="7679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73AD7F1E-8E24-81DB-3D4C-5C3C859001A3}"/>
              </a:ext>
            </a:extLst>
          </p:cNvPr>
          <p:cNvSpPr/>
          <p:nvPr/>
        </p:nvSpPr>
        <p:spPr>
          <a:xfrm>
            <a:off x="4675685" y="3528051"/>
            <a:ext cx="507556" cy="162221"/>
          </a:xfrm>
          <a:custGeom>
            <a:avLst/>
            <a:gdLst>
              <a:gd name="connsiteX0" fmla="*/ 0 w 507556"/>
              <a:gd name="connsiteY0" fmla="*/ 108764 h 162221"/>
              <a:gd name="connsiteX1" fmla="*/ 119895 w 507556"/>
              <a:gd name="connsiteY1" fmla="*/ 859 h 162221"/>
              <a:gd name="connsiteX2" fmla="*/ 263769 w 507556"/>
              <a:gd name="connsiteY2" fmla="*/ 160719 h 162221"/>
              <a:gd name="connsiteX3" fmla="*/ 375671 w 507556"/>
              <a:gd name="connsiteY3" fmla="*/ 80789 h 162221"/>
              <a:gd name="connsiteX4" fmla="*/ 507556 w 507556"/>
              <a:gd name="connsiteY4" fmla="*/ 76792 h 16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556" h="162221">
                <a:moveTo>
                  <a:pt x="0" y="108764"/>
                </a:moveTo>
                <a:cubicBezTo>
                  <a:pt x="37967" y="50482"/>
                  <a:pt x="75934" y="-7800"/>
                  <a:pt x="119895" y="859"/>
                </a:cubicBezTo>
                <a:cubicBezTo>
                  <a:pt x="163856" y="9518"/>
                  <a:pt x="221140" y="147397"/>
                  <a:pt x="263769" y="160719"/>
                </a:cubicBezTo>
                <a:cubicBezTo>
                  <a:pt x="306398" y="174041"/>
                  <a:pt x="335040" y="94777"/>
                  <a:pt x="375671" y="80789"/>
                </a:cubicBezTo>
                <a:cubicBezTo>
                  <a:pt x="416302" y="66801"/>
                  <a:pt x="461929" y="71796"/>
                  <a:pt x="507556" y="7679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9">
                <a:extLst>
                  <a:ext uri="{FF2B5EF4-FFF2-40B4-BE49-F238E27FC236}">
                    <a16:creationId xmlns:a16="http://schemas.microsoft.com/office/drawing/2014/main" id="{F578A15C-84AF-30E0-56F3-45035DFA962D}"/>
                  </a:ext>
                </a:extLst>
              </p:cNvPr>
              <p:cNvSpPr txBox="1"/>
              <p:nvPr/>
            </p:nvSpPr>
            <p:spPr>
              <a:xfrm>
                <a:off x="3541778" y="1715955"/>
                <a:ext cx="457626" cy="21544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3" name="TextBox 9">
                <a:extLst>
                  <a:ext uri="{FF2B5EF4-FFF2-40B4-BE49-F238E27FC236}">
                    <a16:creationId xmlns:a16="http://schemas.microsoft.com/office/drawing/2014/main" id="{F578A15C-84AF-30E0-56F3-45035DFA9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778" y="1715955"/>
                <a:ext cx="457626" cy="215444"/>
              </a:xfrm>
              <a:prstGeom prst="rect">
                <a:avLst/>
              </a:prstGeom>
              <a:blipFill>
                <a:blip r:embed="rId8"/>
                <a:stretch>
                  <a:fillRect l="-8000" r="-1333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BAF4F30-8725-2887-B634-99095630130D}"/>
              </a:ext>
            </a:extLst>
          </p:cNvPr>
          <p:cNvCxnSpPr>
            <a:cxnSpLocks/>
            <a:stCxn id="63" idx="3"/>
          </p:cNvCxnSpPr>
          <p:nvPr/>
        </p:nvCxnSpPr>
        <p:spPr>
          <a:xfrm>
            <a:off x="3999404" y="1823677"/>
            <a:ext cx="490501" cy="188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9">
                <a:extLst>
                  <a:ext uri="{FF2B5EF4-FFF2-40B4-BE49-F238E27FC236}">
                    <a16:creationId xmlns:a16="http://schemas.microsoft.com/office/drawing/2014/main" id="{F63C2EEB-7561-48B1-DD00-2835B7539A0D}"/>
                  </a:ext>
                </a:extLst>
              </p:cNvPr>
              <p:cNvSpPr txBox="1"/>
              <p:nvPr/>
            </p:nvSpPr>
            <p:spPr>
              <a:xfrm>
                <a:off x="3227443" y="2472429"/>
                <a:ext cx="988668" cy="22365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𝑒𝑛𝑣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7" name="TextBox 9">
                <a:extLst>
                  <a:ext uri="{FF2B5EF4-FFF2-40B4-BE49-F238E27FC236}">
                    <a16:creationId xmlns:a16="http://schemas.microsoft.com/office/drawing/2014/main" id="{F63C2EEB-7561-48B1-DD00-2835B7539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443" y="2472429"/>
                <a:ext cx="988668" cy="223651"/>
              </a:xfrm>
              <a:prstGeom prst="rect">
                <a:avLst/>
              </a:prstGeom>
              <a:blipFill>
                <a:blip r:embed="rId9"/>
                <a:stretch>
                  <a:fillRect l="-5521" t="-8333" r="-61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9">
                <a:extLst>
                  <a:ext uri="{FF2B5EF4-FFF2-40B4-BE49-F238E27FC236}">
                    <a16:creationId xmlns:a16="http://schemas.microsoft.com/office/drawing/2014/main" id="{5A314724-B6A7-56FC-2242-B03121CC2F70}"/>
                  </a:ext>
                </a:extLst>
              </p:cNvPr>
              <p:cNvSpPr txBox="1"/>
              <p:nvPr/>
            </p:nvSpPr>
            <p:spPr>
              <a:xfrm>
                <a:off x="4685059" y="2181545"/>
                <a:ext cx="938527" cy="22365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8" name="TextBox 9">
                <a:extLst>
                  <a:ext uri="{FF2B5EF4-FFF2-40B4-BE49-F238E27FC236}">
                    <a16:creationId xmlns:a16="http://schemas.microsoft.com/office/drawing/2014/main" id="{5A314724-B6A7-56FC-2242-B03121CC2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059" y="2181545"/>
                <a:ext cx="938527" cy="223651"/>
              </a:xfrm>
              <a:prstGeom prst="rect">
                <a:avLst/>
              </a:prstGeom>
              <a:blipFill>
                <a:blip r:embed="rId10"/>
                <a:stretch>
                  <a:fillRect l="-584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9">
                <a:extLst>
                  <a:ext uri="{FF2B5EF4-FFF2-40B4-BE49-F238E27FC236}">
                    <a16:creationId xmlns:a16="http://schemas.microsoft.com/office/drawing/2014/main" id="{0E426B70-0458-6EF2-D549-6CA3E004CF2C}"/>
                  </a:ext>
                </a:extLst>
              </p:cNvPr>
              <p:cNvSpPr txBox="1"/>
              <p:nvPr/>
            </p:nvSpPr>
            <p:spPr>
              <a:xfrm>
                <a:off x="3199604" y="3281383"/>
                <a:ext cx="981744" cy="24519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𝑒𝑛𝑣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9" name="TextBox 9">
                <a:extLst>
                  <a:ext uri="{FF2B5EF4-FFF2-40B4-BE49-F238E27FC236}">
                    <a16:creationId xmlns:a16="http://schemas.microsoft.com/office/drawing/2014/main" id="{0E426B70-0458-6EF2-D549-6CA3E004C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604" y="3281383"/>
                <a:ext cx="981744" cy="245195"/>
              </a:xfrm>
              <a:prstGeom prst="rect">
                <a:avLst/>
              </a:prstGeom>
              <a:blipFill>
                <a:blip r:embed="rId11"/>
                <a:stretch>
                  <a:fillRect l="-5590" t="-2439" r="-1863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9">
                <a:extLst>
                  <a:ext uri="{FF2B5EF4-FFF2-40B4-BE49-F238E27FC236}">
                    <a16:creationId xmlns:a16="http://schemas.microsoft.com/office/drawing/2014/main" id="{2B58F662-41EE-115B-E81D-C11709A7CF15}"/>
                  </a:ext>
                </a:extLst>
              </p:cNvPr>
              <p:cNvSpPr txBox="1"/>
              <p:nvPr/>
            </p:nvSpPr>
            <p:spPr>
              <a:xfrm>
                <a:off x="4661122" y="3673626"/>
                <a:ext cx="953531" cy="24519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0" name="TextBox 9">
                <a:extLst>
                  <a:ext uri="{FF2B5EF4-FFF2-40B4-BE49-F238E27FC236}">
                    <a16:creationId xmlns:a16="http://schemas.microsoft.com/office/drawing/2014/main" id="{2B58F662-41EE-115B-E81D-C11709A7C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122" y="3673626"/>
                <a:ext cx="953531" cy="245195"/>
              </a:xfrm>
              <a:prstGeom prst="rect">
                <a:avLst/>
              </a:prstGeom>
              <a:blipFill>
                <a:blip r:embed="rId12"/>
                <a:stretch>
                  <a:fillRect l="-5769" t="-5000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9">
                <a:extLst>
                  <a:ext uri="{FF2B5EF4-FFF2-40B4-BE49-F238E27FC236}">
                    <a16:creationId xmlns:a16="http://schemas.microsoft.com/office/drawing/2014/main" id="{F8DAF11A-84B2-175C-63C0-8C5D4495DE5D}"/>
                  </a:ext>
                </a:extLst>
              </p:cNvPr>
              <p:cNvSpPr txBox="1"/>
              <p:nvPr/>
            </p:nvSpPr>
            <p:spPr>
              <a:xfrm>
                <a:off x="5626720" y="5528230"/>
                <a:ext cx="625684" cy="23205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1" name="TextBox 9">
                <a:extLst>
                  <a:ext uri="{FF2B5EF4-FFF2-40B4-BE49-F238E27FC236}">
                    <a16:creationId xmlns:a16="http://schemas.microsoft.com/office/drawing/2014/main" id="{F8DAF11A-84B2-175C-63C0-8C5D4495D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720" y="5528230"/>
                <a:ext cx="625684" cy="232051"/>
              </a:xfrm>
              <a:prstGeom prst="rect">
                <a:avLst/>
              </a:prstGeom>
              <a:blipFill>
                <a:blip r:embed="rId13"/>
                <a:stretch>
                  <a:fillRect l="-2913" r="-971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72AEC6B-1601-731D-3560-CD79693D69D3}"/>
              </a:ext>
            </a:extLst>
          </p:cNvPr>
          <p:cNvCxnSpPr/>
          <p:nvPr/>
        </p:nvCxnSpPr>
        <p:spPr>
          <a:xfrm>
            <a:off x="5461542" y="5633125"/>
            <a:ext cx="0" cy="33599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0B6346C-616B-DBF3-C73E-31E3F38055F2}"/>
              </a:ext>
            </a:extLst>
          </p:cNvPr>
          <p:cNvCxnSpPr>
            <a:cxnSpLocks/>
          </p:cNvCxnSpPr>
          <p:nvPr/>
        </p:nvCxnSpPr>
        <p:spPr>
          <a:xfrm flipV="1">
            <a:off x="4668254" y="5651640"/>
            <a:ext cx="96975" cy="24507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088B720F-27CB-99BE-6D0F-BE65257EF885}"/>
              </a:ext>
            </a:extLst>
          </p:cNvPr>
          <p:cNvCxnSpPr>
            <a:cxnSpLocks/>
          </p:cNvCxnSpPr>
          <p:nvPr/>
        </p:nvCxnSpPr>
        <p:spPr>
          <a:xfrm flipV="1">
            <a:off x="5445596" y="1130179"/>
            <a:ext cx="614" cy="30042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9">
                <a:extLst>
                  <a:ext uri="{FF2B5EF4-FFF2-40B4-BE49-F238E27FC236}">
                    <a16:creationId xmlns:a16="http://schemas.microsoft.com/office/drawing/2014/main" id="{6D29C9EA-A07E-9074-27D9-98DC6DBF5612}"/>
                  </a:ext>
                </a:extLst>
              </p:cNvPr>
              <p:cNvSpPr txBox="1"/>
              <p:nvPr/>
            </p:nvSpPr>
            <p:spPr>
              <a:xfrm>
                <a:off x="4161930" y="5283082"/>
                <a:ext cx="536237" cy="23205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8" name="TextBox 9">
                <a:extLst>
                  <a:ext uri="{FF2B5EF4-FFF2-40B4-BE49-F238E27FC236}">
                    <a16:creationId xmlns:a16="http://schemas.microsoft.com/office/drawing/2014/main" id="{6D29C9EA-A07E-9074-27D9-98DC6DBF5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930" y="5283082"/>
                <a:ext cx="536237" cy="232051"/>
              </a:xfrm>
              <a:prstGeom prst="rect">
                <a:avLst/>
              </a:prstGeom>
              <a:blipFill>
                <a:blip r:embed="rId14"/>
                <a:stretch>
                  <a:fillRect l="-4545" r="-2273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9">
                <a:extLst>
                  <a:ext uri="{FF2B5EF4-FFF2-40B4-BE49-F238E27FC236}">
                    <a16:creationId xmlns:a16="http://schemas.microsoft.com/office/drawing/2014/main" id="{FCBAFED5-8423-E633-8E82-CF84452BDB47}"/>
                  </a:ext>
                </a:extLst>
              </p:cNvPr>
              <p:cNvSpPr txBox="1"/>
              <p:nvPr/>
            </p:nvSpPr>
            <p:spPr>
              <a:xfrm>
                <a:off x="463067" y="1162629"/>
                <a:ext cx="2322239" cy="23294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𝑢𝑙𝑙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𝑝𝑟𝑒𝑠𝑠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𝑝𝑟𝑒𝑠𝑠</m:t>
                        </m:r>
                      </m:sub>
                    </m:sSub>
                  </m:oMath>
                </a14:m>
                <a:r>
                  <a:rPr lang="en-US" sz="14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𝑝𝑟𝑒𝑠𝑠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80" name="TextBox 9">
                <a:extLst>
                  <a:ext uri="{FF2B5EF4-FFF2-40B4-BE49-F238E27FC236}">
                    <a16:creationId xmlns:a16="http://schemas.microsoft.com/office/drawing/2014/main" id="{FCBAFED5-8423-E633-8E82-CF84452BD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67" y="1162629"/>
                <a:ext cx="2322239" cy="232949"/>
              </a:xfrm>
              <a:prstGeom prst="rect">
                <a:avLst/>
              </a:prstGeom>
              <a:blipFill>
                <a:blip r:embed="rId16"/>
                <a:stretch>
                  <a:fillRect l="-2100" t="-23684" r="-262" b="-4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04D566E-EF08-DBCF-CC6C-29D7009650C7}"/>
              </a:ext>
            </a:extLst>
          </p:cNvPr>
          <p:cNvCxnSpPr>
            <a:cxnSpLocks/>
          </p:cNvCxnSpPr>
          <p:nvPr/>
        </p:nvCxnSpPr>
        <p:spPr>
          <a:xfrm>
            <a:off x="4590354" y="1057657"/>
            <a:ext cx="146325" cy="25159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EDF6DD1-0CD6-9B60-3AE9-71EBA723FCCB}"/>
              </a:ext>
            </a:extLst>
          </p:cNvPr>
          <p:cNvCxnSpPr>
            <a:cxnSpLocks/>
          </p:cNvCxnSpPr>
          <p:nvPr/>
        </p:nvCxnSpPr>
        <p:spPr>
          <a:xfrm>
            <a:off x="4668927" y="1007426"/>
            <a:ext cx="146325" cy="25159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9">
                <a:extLst>
                  <a:ext uri="{FF2B5EF4-FFF2-40B4-BE49-F238E27FC236}">
                    <a16:creationId xmlns:a16="http://schemas.microsoft.com/office/drawing/2014/main" id="{3164094F-23C3-7103-193C-0A2ADD39730F}"/>
                  </a:ext>
                </a:extLst>
              </p:cNvPr>
              <p:cNvSpPr txBox="1"/>
              <p:nvPr/>
            </p:nvSpPr>
            <p:spPr>
              <a:xfrm>
                <a:off x="3521477" y="2956010"/>
                <a:ext cx="450700" cy="23205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6" name="TextBox 9">
                <a:extLst>
                  <a:ext uri="{FF2B5EF4-FFF2-40B4-BE49-F238E27FC236}">
                    <a16:creationId xmlns:a16="http://schemas.microsoft.com/office/drawing/2014/main" id="{3164094F-23C3-7103-193C-0A2ADD397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477" y="2956010"/>
                <a:ext cx="450700" cy="232051"/>
              </a:xfrm>
              <a:prstGeom prst="rect">
                <a:avLst/>
              </a:prstGeom>
              <a:blipFill>
                <a:blip r:embed="rId17"/>
                <a:stretch>
                  <a:fillRect l="-9459" r="-4054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CA8266B-CA89-C909-4EE5-55FA1372D0A5}"/>
              </a:ext>
            </a:extLst>
          </p:cNvPr>
          <p:cNvCxnSpPr>
            <a:cxnSpLocks/>
            <a:stCxn id="86" idx="3"/>
          </p:cNvCxnSpPr>
          <p:nvPr/>
        </p:nvCxnSpPr>
        <p:spPr>
          <a:xfrm>
            <a:off x="3972177" y="3072036"/>
            <a:ext cx="552952" cy="4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666678C-12FA-A9D9-89F9-19755D188A68}"/>
              </a:ext>
            </a:extLst>
          </p:cNvPr>
          <p:cNvSpPr/>
          <p:nvPr/>
        </p:nvSpPr>
        <p:spPr>
          <a:xfrm>
            <a:off x="6310519" y="4616852"/>
            <a:ext cx="328387" cy="117066"/>
          </a:xfrm>
          <a:prstGeom prst="rect">
            <a:avLst/>
          </a:prstGeom>
          <a:solidFill>
            <a:schemeClr val="bg1"/>
          </a:solidFill>
          <a:ln w="31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5D7CBA3-846D-5B06-401B-75CFE658FF77}"/>
              </a:ext>
            </a:extLst>
          </p:cNvPr>
          <p:cNvCxnSpPr>
            <a:cxnSpLocks/>
          </p:cNvCxnSpPr>
          <p:nvPr/>
        </p:nvCxnSpPr>
        <p:spPr>
          <a:xfrm flipH="1">
            <a:off x="5605333" y="4734727"/>
            <a:ext cx="107637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80A26F8-20E7-CFA5-DEE6-E608433FA20F}"/>
              </a:ext>
            </a:extLst>
          </p:cNvPr>
          <p:cNvCxnSpPr>
            <a:cxnSpLocks/>
          </p:cNvCxnSpPr>
          <p:nvPr/>
        </p:nvCxnSpPr>
        <p:spPr>
          <a:xfrm flipH="1">
            <a:off x="5605334" y="4613681"/>
            <a:ext cx="107637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0619F53-4C44-27C1-B628-3C0F47D19ABC}"/>
              </a:ext>
            </a:extLst>
          </p:cNvPr>
          <p:cNvCxnSpPr>
            <a:cxnSpLocks/>
          </p:cNvCxnSpPr>
          <p:nvPr/>
        </p:nvCxnSpPr>
        <p:spPr>
          <a:xfrm>
            <a:off x="5605333" y="4613681"/>
            <a:ext cx="0" cy="11319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30405F2-58D7-01FA-6EC3-FF81B7F8D610}"/>
              </a:ext>
            </a:extLst>
          </p:cNvPr>
          <p:cNvCxnSpPr>
            <a:cxnSpLocks/>
          </p:cNvCxnSpPr>
          <p:nvPr/>
        </p:nvCxnSpPr>
        <p:spPr>
          <a:xfrm>
            <a:off x="5681345" y="4572815"/>
            <a:ext cx="0" cy="97464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EBC53414-B2C0-4E55-F39C-4BF2314F4982}"/>
              </a:ext>
            </a:extLst>
          </p:cNvPr>
          <p:cNvCxnSpPr>
            <a:cxnSpLocks/>
          </p:cNvCxnSpPr>
          <p:nvPr/>
        </p:nvCxnSpPr>
        <p:spPr>
          <a:xfrm>
            <a:off x="5833040" y="4572815"/>
            <a:ext cx="0" cy="97464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E4880477-4560-ACF7-91C1-5BF370FFE33A}"/>
              </a:ext>
            </a:extLst>
          </p:cNvPr>
          <p:cNvCxnSpPr>
            <a:cxnSpLocks/>
          </p:cNvCxnSpPr>
          <p:nvPr/>
        </p:nvCxnSpPr>
        <p:spPr>
          <a:xfrm>
            <a:off x="5984735" y="4572815"/>
            <a:ext cx="0" cy="97464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712C13D-41BD-54A7-574D-4E009A00CB84}"/>
              </a:ext>
            </a:extLst>
          </p:cNvPr>
          <p:cNvCxnSpPr>
            <a:cxnSpLocks/>
          </p:cNvCxnSpPr>
          <p:nvPr/>
        </p:nvCxnSpPr>
        <p:spPr>
          <a:xfrm>
            <a:off x="6136430" y="4572815"/>
            <a:ext cx="0" cy="97464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>
            <a:extLst>
              <a:ext uri="{FF2B5EF4-FFF2-40B4-BE49-F238E27FC236}">
                <a16:creationId xmlns:a16="http://schemas.microsoft.com/office/drawing/2014/main" id="{B5447BF4-ECBA-19E0-AD29-967B0DA523D4}"/>
              </a:ext>
            </a:extLst>
          </p:cNvPr>
          <p:cNvSpPr/>
          <p:nvPr/>
        </p:nvSpPr>
        <p:spPr>
          <a:xfrm>
            <a:off x="5649326" y="4459117"/>
            <a:ext cx="64855" cy="6323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11BCCD90-EDC6-5E84-8639-D17CD814B2AA}"/>
              </a:ext>
            </a:extLst>
          </p:cNvPr>
          <p:cNvSpPr/>
          <p:nvPr/>
        </p:nvSpPr>
        <p:spPr>
          <a:xfrm>
            <a:off x="5793889" y="4500801"/>
            <a:ext cx="64855" cy="6323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B63C8DA7-4016-61B9-8C3B-B790CAD9CEA2}"/>
              </a:ext>
            </a:extLst>
          </p:cNvPr>
          <p:cNvSpPr/>
          <p:nvPr/>
        </p:nvSpPr>
        <p:spPr>
          <a:xfrm>
            <a:off x="5957669" y="4460890"/>
            <a:ext cx="64855" cy="6323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52BCD1E2-003A-D054-3C63-1EE419B7F148}"/>
              </a:ext>
            </a:extLst>
          </p:cNvPr>
          <p:cNvSpPr/>
          <p:nvPr/>
        </p:nvSpPr>
        <p:spPr>
          <a:xfrm>
            <a:off x="6102232" y="4502574"/>
            <a:ext cx="64855" cy="6323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B917BC71-62A9-42DF-DD1B-C4BC56EF8FCA}"/>
              </a:ext>
            </a:extLst>
          </p:cNvPr>
          <p:cNvSpPr/>
          <p:nvPr/>
        </p:nvSpPr>
        <p:spPr>
          <a:xfrm>
            <a:off x="5990096" y="4316183"/>
            <a:ext cx="112136" cy="9325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343F211C-B048-33DD-3FD2-DC7B3B881787}"/>
              </a:ext>
            </a:extLst>
          </p:cNvPr>
          <p:cNvSpPr/>
          <p:nvPr/>
        </p:nvSpPr>
        <p:spPr>
          <a:xfrm>
            <a:off x="5749718" y="4342739"/>
            <a:ext cx="112136" cy="9325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9">
                <a:extLst>
                  <a:ext uri="{FF2B5EF4-FFF2-40B4-BE49-F238E27FC236}">
                    <a16:creationId xmlns:a16="http://schemas.microsoft.com/office/drawing/2014/main" id="{C8699F8F-C6D6-B997-1401-E4AA193ABBC2}"/>
                  </a:ext>
                </a:extLst>
              </p:cNvPr>
              <p:cNvSpPr txBox="1"/>
              <p:nvPr/>
            </p:nvSpPr>
            <p:spPr>
              <a:xfrm>
                <a:off x="6427693" y="4273305"/>
                <a:ext cx="700063" cy="23294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𝑔𝑎𝑠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𝑏𝑢𝑏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3" name="TextBox 9">
                <a:extLst>
                  <a:ext uri="{FF2B5EF4-FFF2-40B4-BE49-F238E27FC236}">
                    <a16:creationId xmlns:a16="http://schemas.microsoft.com/office/drawing/2014/main" id="{C8699F8F-C6D6-B997-1401-E4AA193AB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693" y="4273305"/>
                <a:ext cx="700063" cy="232949"/>
              </a:xfrm>
              <a:prstGeom prst="rect">
                <a:avLst/>
              </a:prstGeom>
              <a:blipFill>
                <a:blip r:embed="rId18"/>
                <a:stretch>
                  <a:fillRect l="-2609" r="-2609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E32F017-E600-960E-CCCC-F81A2E012D22}"/>
              </a:ext>
            </a:extLst>
          </p:cNvPr>
          <p:cNvCxnSpPr>
            <a:cxnSpLocks/>
          </p:cNvCxnSpPr>
          <p:nvPr/>
        </p:nvCxnSpPr>
        <p:spPr>
          <a:xfrm flipH="1">
            <a:off x="6681708" y="4657701"/>
            <a:ext cx="3616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0">
                <a:extLst>
                  <a:ext uri="{FF2B5EF4-FFF2-40B4-BE49-F238E27FC236}">
                    <a16:creationId xmlns:a16="http://schemas.microsoft.com/office/drawing/2014/main" id="{084B2314-5795-43EC-4736-D6DA925B4732}"/>
                  </a:ext>
                </a:extLst>
              </p:cNvPr>
              <p:cNvSpPr txBox="1"/>
              <p:nvPr/>
            </p:nvSpPr>
            <p:spPr>
              <a:xfrm>
                <a:off x="5542884" y="1995384"/>
                <a:ext cx="318292" cy="21544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6" name="TextBox 10">
                <a:extLst>
                  <a:ext uri="{FF2B5EF4-FFF2-40B4-BE49-F238E27FC236}">
                    <a16:creationId xmlns:a16="http://schemas.microsoft.com/office/drawing/2014/main" id="{084B2314-5795-43EC-4736-D6DA925B4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884" y="1995384"/>
                <a:ext cx="318292" cy="215444"/>
              </a:xfrm>
              <a:prstGeom prst="rect">
                <a:avLst/>
              </a:prstGeom>
              <a:blipFill>
                <a:blip r:embed="rId19"/>
                <a:stretch>
                  <a:fillRect l="-13462" r="-3846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0">
                <a:extLst>
                  <a:ext uri="{FF2B5EF4-FFF2-40B4-BE49-F238E27FC236}">
                    <a16:creationId xmlns:a16="http://schemas.microsoft.com/office/drawing/2014/main" id="{1394F2AE-FF16-069C-D6D4-DC58E87FD6A6}"/>
                  </a:ext>
                </a:extLst>
              </p:cNvPr>
              <p:cNvSpPr txBox="1"/>
              <p:nvPr/>
            </p:nvSpPr>
            <p:spPr>
              <a:xfrm>
                <a:off x="5494441" y="3477282"/>
                <a:ext cx="311367" cy="23205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7" name="TextBox 10">
                <a:extLst>
                  <a:ext uri="{FF2B5EF4-FFF2-40B4-BE49-F238E27FC236}">
                    <a16:creationId xmlns:a16="http://schemas.microsoft.com/office/drawing/2014/main" id="{1394F2AE-FF16-069C-D6D4-DC58E87FD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441" y="3477282"/>
                <a:ext cx="311367" cy="232051"/>
              </a:xfrm>
              <a:prstGeom prst="rect">
                <a:avLst/>
              </a:prstGeom>
              <a:blipFill>
                <a:blip r:embed="rId20"/>
                <a:stretch>
                  <a:fillRect l="-13725" r="-784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TextBox 117">
            <a:extLst>
              <a:ext uri="{FF2B5EF4-FFF2-40B4-BE49-F238E27FC236}">
                <a16:creationId xmlns:a16="http://schemas.microsoft.com/office/drawing/2014/main" id="{AE9F4AA5-0648-9023-A895-C92B074D1FDE}"/>
              </a:ext>
            </a:extLst>
          </p:cNvPr>
          <p:cNvSpPr txBox="1"/>
          <p:nvPr/>
        </p:nvSpPr>
        <p:spPr>
          <a:xfrm>
            <a:off x="6680156" y="1645426"/>
            <a:ext cx="2036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Ullage CV boundary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9DC7EFE-A598-D5F2-CF1B-0E25EE3DE6E1}"/>
              </a:ext>
            </a:extLst>
          </p:cNvPr>
          <p:cNvSpPr txBox="1"/>
          <p:nvPr/>
        </p:nvSpPr>
        <p:spPr>
          <a:xfrm>
            <a:off x="6681708" y="3136614"/>
            <a:ext cx="201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Liquid CV boundary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92B1C4C-5F5C-F9CD-686D-C61DB2E1ADE3}"/>
              </a:ext>
            </a:extLst>
          </p:cNvPr>
          <p:cNvSpPr txBox="1"/>
          <p:nvPr/>
        </p:nvSpPr>
        <p:spPr>
          <a:xfrm>
            <a:off x="6672357" y="2701538"/>
            <a:ext cx="214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Moving CV boundary</a:t>
            </a:r>
          </a:p>
        </p:txBody>
      </p:sp>
      <p:sp>
        <p:nvSpPr>
          <p:cNvPr id="122" name="Arrow: Right 121">
            <a:extLst>
              <a:ext uri="{FF2B5EF4-FFF2-40B4-BE49-F238E27FC236}">
                <a16:creationId xmlns:a16="http://schemas.microsoft.com/office/drawing/2014/main" id="{C75C2E47-38FC-8342-7D1B-5BA4A3F7C1F8}"/>
              </a:ext>
            </a:extLst>
          </p:cNvPr>
          <p:cNvSpPr/>
          <p:nvPr/>
        </p:nvSpPr>
        <p:spPr>
          <a:xfrm rot="10800000">
            <a:off x="6369576" y="1808897"/>
            <a:ext cx="314325" cy="1215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row: Right 122">
            <a:extLst>
              <a:ext uri="{FF2B5EF4-FFF2-40B4-BE49-F238E27FC236}">
                <a16:creationId xmlns:a16="http://schemas.microsoft.com/office/drawing/2014/main" id="{8900DC06-6818-1E21-AD3E-FC53B87A35D6}"/>
              </a:ext>
            </a:extLst>
          </p:cNvPr>
          <p:cNvSpPr/>
          <p:nvPr/>
        </p:nvSpPr>
        <p:spPr>
          <a:xfrm rot="10800000">
            <a:off x="6391314" y="2823584"/>
            <a:ext cx="314325" cy="1215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Arrow: Right 123">
            <a:extLst>
              <a:ext uri="{FF2B5EF4-FFF2-40B4-BE49-F238E27FC236}">
                <a16:creationId xmlns:a16="http://schemas.microsoft.com/office/drawing/2014/main" id="{784F7057-2BC0-B1B0-B436-D29E3470E8E0}"/>
              </a:ext>
            </a:extLst>
          </p:cNvPr>
          <p:cNvSpPr/>
          <p:nvPr/>
        </p:nvSpPr>
        <p:spPr>
          <a:xfrm rot="10800000">
            <a:off x="6396557" y="3258388"/>
            <a:ext cx="314325" cy="1215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931886DC-CFCE-DE4A-03C0-6FC09C9DE856}"/>
              </a:ext>
            </a:extLst>
          </p:cNvPr>
          <p:cNvSpPr/>
          <p:nvPr/>
        </p:nvSpPr>
        <p:spPr>
          <a:xfrm>
            <a:off x="4565609" y="2882326"/>
            <a:ext cx="1744910" cy="117445"/>
          </a:xfrm>
          <a:custGeom>
            <a:avLst/>
            <a:gdLst>
              <a:gd name="connsiteX0" fmla="*/ 0 w 1744910"/>
              <a:gd name="connsiteY0" fmla="*/ 0 h 117445"/>
              <a:gd name="connsiteX1" fmla="*/ 16778 w 1744910"/>
              <a:gd name="connsiteY1" fmla="*/ 41945 h 117445"/>
              <a:gd name="connsiteX2" fmla="*/ 75501 w 1744910"/>
              <a:gd name="connsiteY2" fmla="*/ 83890 h 117445"/>
              <a:gd name="connsiteX3" fmla="*/ 100668 w 1744910"/>
              <a:gd name="connsiteY3" fmla="*/ 100667 h 117445"/>
              <a:gd name="connsiteX4" fmla="*/ 243281 w 1744910"/>
              <a:gd name="connsiteY4" fmla="*/ 83890 h 117445"/>
              <a:gd name="connsiteX5" fmla="*/ 268448 w 1744910"/>
              <a:gd name="connsiteY5" fmla="*/ 75501 h 117445"/>
              <a:gd name="connsiteX6" fmla="*/ 310393 w 1744910"/>
              <a:gd name="connsiteY6" fmla="*/ 67112 h 117445"/>
              <a:gd name="connsiteX7" fmla="*/ 385894 w 1744910"/>
              <a:gd name="connsiteY7" fmla="*/ 25167 h 117445"/>
              <a:gd name="connsiteX8" fmla="*/ 461395 w 1744910"/>
              <a:gd name="connsiteY8" fmla="*/ 33556 h 117445"/>
              <a:gd name="connsiteX9" fmla="*/ 511729 w 1744910"/>
              <a:gd name="connsiteY9" fmla="*/ 50334 h 117445"/>
              <a:gd name="connsiteX10" fmla="*/ 545285 w 1744910"/>
              <a:gd name="connsiteY10" fmla="*/ 67112 h 117445"/>
              <a:gd name="connsiteX11" fmla="*/ 620786 w 1744910"/>
              <a:gd name="connsiteY11" fmla="*/ 75501 h 117445"/>
              <a:gd name="connsiteX12" fmla="*/ 763399 w 1744910"/>
              <a:gd name="connsiteY12" fmla="*/ 67112 h 117445"/>
              <a:gd name="connsiteX13" fmla="*/ 788565 w 1744910"/>
              <a:gd name="connsiteY13" fmla="*/ 58723 h 117445"/>
              <a:gd name="connsiteX14" fmla="*/ 931178 w 1744910"/>
              <a:gd name="connsiteY14" fmla="*/ 67112 h 117445"/>
              <a:gd name="connsiteX15" fmla="*/ 998290 w 1744910"/>
              <a:gd name="connsiteY15" fmla="*/ 109056 h 117445"/>
              <a:gd name="connsiteX16" fmla="*/ 1048624 w 1744910"/>
              <a:gd name="connsiteY16" fmla="*/ 117445 h 117445"/>
              <a:gd name="connsiteX17" fmla="*/ 1140903 w 1744910"/>
              <a:gd name="connsiteY17" fmla="*/ 109056 h 117445"/>
              <a:gd name="connsiteX18" fmla="*/ 1166070 w 1744910"/>
              <a:gd name="connsiteY18" fmla="*/ 92279 h 117445"/>
              <a:gd name="connsiteX19" fmla="*/ 1241571 w 1744910"/>
              <a:gd name="connsiteY19" fmla="*/ 75501 h 117445"/>
              <a:gd name="connsiteX20" fmla="*/ 1325461 w 1744910"/>
              <a:gd name="connsiteY20" fmla="*/ 58723 h 117445"/>
              <a:gd name="connsiteX21" fmla="*/ 1367406 w 1744910"/>
              <a:gd name="connsiteY21" fmla="*/ 75501 h 117445"/>
              <a:gd name="connsiteX22" fmla="*/ 1434518 w 1744910"/>
              <a:gd name="connsiteY22" fmla="*/ 109056 h 117445"/>
              <a:gd name="connsiteX23" fmla="*/ 1468074 w 1744910"/>
              <a:gd name="connsiteY23" fmla="*/ 117445 h 117445"/>
              <a:gd name="connsiteX24" fmla="*/ 1510019 w 1744910"/>
              <a:gd name="connsiteY24" fmla="*/ 100667 h 117445"/>
              <a:gd name="connsiteX25" fmla="*/ 1610687 w 1744910"/>
              <a:gd name="connsiteY25" fmla="*/ 67112 h 117445"/>
              <a:gd name="connsiteX26" fmla="*/ 1635854 w 1744910"/>
              <a:gd name="connsiteY26" fmla="*/ 83890 h 117445"/>
              <a:gd name="connsiteX27" fmla="*/ 1736521 w 1744910"/>
              <a:gd name="connsiteY27" fmla="*/ 75501 h 117445"/>
              <a:gd name="connsiteX28" fmla="*/ 1744910 w 1744910"/>
              <a:gd name="connsiteY28" fmla="*/ 25167 h 11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44910" h="117445">
                <a:moveTo>
                  <a:pt x="0" y="0"/>
                </a:moveTo>
                <a:cubicBezTo>
                  <a:pt x="5593" y="13982"/>
                  <a:pt x="8425" y="29415"/>
                  <a:pt x="16778" y="41945"/>
                </a:cubicBezTo>
                <a:cubicBezTo>
                  <a:pt x="48659" y="89766"/>
                  <a:pt x="39759" y="66020"/>
                  <a:pt x="75501" y="83890"/>
                </a:cubicBezTo>
                <a:cubicBezTo>
                  <a:pt x="84519" y="88399"/>
                  <a:pt x="92279" y="95075"/>
                  <a:pt x="100668" y="100667"/>
                </a:cubicBezTo>
                <a:cubicBezTo>
                  <a:pt x="148206" y="95075"/>
                  <a:pt x="195945" y="90990"/>
                  <a:pt x="243281" y="83890"/>
                </a:cubicBezTo>
                <a:cubicBezTo>
                  <a:pt x="252026" y="82578"/>
                  <a:pt x="259869" y="77646"/>
                  <a:pt x="268448" y="75501"/>
                </a:cubicBezTo>
                <a:cubicBezTo>
                  <a:pt x="282281" y="72043"/>
                  <a:pt x="296411" y="69908"/>
                  <a:pt x="310393" y="67112"/>
                </a:cubicBezTo>
                <a:cubicBezTo>
                  <a:pt x="331302" y="51430"/>
                  <a:pt x="357563" y="27191"/>
                  <a:pt x="385894" y="25167"/>
                </a:cubicBezTo>
                <a:cubicBezTo>
                  <a:pt x="411152" y="23363"/>
                  <a:pt x="436228" y="30760"/>
                  <a:pt x="461395" y="33556"/>
                </a:cubicBezTo>
                <a:cubicBezTo>
                  <a:pt x="478173" y="39149"/>
                  <a:pt x="495308" y="43766"/>
                  <a:pt x="511729" y="50334"/>
                </a:cubicBezTo>
                <a:cubicBezTo>
                  <a:pt x="523340" y="54978"/>
                  <a:pt x="533100" y="64300"/>
                  <a:pt x="545285" y="67112"/>
                </a:cubicBezTo>
                <a:cubicBezTo>
                  <a:pt x="569958" y="72806"/>
                  <a:pt x="595619" y="72705"/>
                  <a:pt x="620786" y="75501"/>
                </a:cubicBezTo>
                <a:cubicBezTo>
                  <a:pt x="668324" y="72705"/>
                  <a:pt x="716015" y="71850"/>
                  <a:pt x="763399" y="67112"/>
                </a:cubicBezTo>
                <a:cubicBezTo>
                  <a:pt x="772198" y="66232"/>
                  <a:pt x="779723" y="58723"/>
                  <a:pt x="788565" y="58723"/>
                </a:cubicBezTo>
                <a:cubicBezTo>
                  <a:pt x="836185" y="58723"/>
                  <a:pt x="883640" y="64316"/>
                  <a:pt x="931178" y="67112"/>
                </a:cubicBezTo>
                <a:cubicBezTo>
                  <a:pt x="951852" y="82618"/>
                  <a:pt x="972698" y="101379"/>
                  <a:pt x="998290" y="109056"/>
                </a:cubicBezTo>
                <a:cubicBezTo>
                  <a:pt x="1014582" y="113943"/>
                  <a:pt x="1031846" y="114649"/>
                  <a:pt x="1048624" y="117445"/>
                </a:cubicBezTo>
                <a:cubicBezTo>
                  <a:pt x="1079384" y="114649"/>
                  <a:pt x="1110702" y="115527"/>
                  <a:pt x="1140903" y="109056"/>
                </a:cubicBezTo>
                <a:cubicBezTo>
                  <a:pt x="1150761" y="106944"/>
                  <a:pt x="1156505" y="95467"/>
                  <a:pt x="1166070" y="92279"/>
                </a:cubicBezTo>
                <a:cubicBezTo>
                  <a:pt x="1190528" y="84127"/>
                  <a:pt x="1216560" y="81754"/>
                  <a:pt x="1241571" y="75501"/>
                </a:cubicBezTo>
                <a:cubicBezTo>
                  <a:pt x="1319661" y="55979"/>
                  <a:pt x="1181591" y="79276"/>
                  <a:pt x="1325461" y="58723"/>
                </a:cubicBezTo>
                <a:cubicBezTo>
                  <a:pt x="1339443" y="64316"/>
                  <a:pt x="1353733" y="69191"/>
                  <a:pt x="1367406" y="75501"/>
                </a:cubicBezTo>
                <a:cubicBezTo>
                  <a:pt x="1390115" y="85982"/>
                  <a:pt x="1410254" y="102990"/>
                  <a:pt x="1434518" y="109056"/>
                </a:cubicBezTo>
                <a:lnTo>
                  <a:pt x="1468074" y="117445"/>
                </a:lnTo>
                <a:cubicBezTo>
                  <a:pt x="1482056" y="111852"/>
                  <a:pt x="1495819" y="105679"/>
                  <a:pt x="1510019" y="100667"/>
                </a:cubicBezTo>
                <a:cubicBezTo>
                  <a:pt x="1543374" y="88895"/>
                  <a:pt x="1610687" y="67112"/>
                  <a:pt x="1610687" y="67112"/>
                </a:cubicBezTo>
                <a:cubicBezTo>
                  <a:pt x="1619076" y="72705"/>
                  <a:pt x="1626587" y="79918"/>
                  <a:pt x="1635854" y="83890"/>
                </a:cubicBezTo>
                <a:cubicBezTo>
                  <a:pt x="1677063" y="101551"/>
                  <a:pt x="1687659" y="87717"/>
                  <a:pt x="1736521" y="75501"/>
                </a:cubicBezTo>
                <a:lnTo>
                  <a:pt x="1744910" y="25167"/>
                </a:lnTo>
              </a:path>
            </a:pathLst>
          </a:custGeom>
          <a:noFill/>
          <a:ln w="190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485F584-CBC9-778F-1B1C-518A07C9D9A8}"/>
              </a:ext>
            </a:extLst>
          </p:cNvPr>
          <p:cNvSpPr txBox="1"/>
          <p:nvPr/>
        </p:nvSpPr>
        <p:spPr>
          <a:xfrm>
            <a:off x="8437640" y="1206361"/>
            <a:ext cx="3654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Note: Enclosed dashed regions show boundary flow or movement prior to incrementing time</a:t>
            </a:r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0937300F-64F5-825B-594E-60F25062C946}"/>
              </a:ext>
            </a:extLst>
          </p:cNvPr>
          <p:cNvSpPr/>
          <p:nvPr/>
        </p:nvSpPr>
        <p:spPr>
          <a:xfrm>
            <a:off x="4568163" y="2763988"/>
            <a:ext cx="1744910" cy="117445"/>
          </a:xfrm>
          <a:custGeom>
            <a:avLst/>
            <a:gdLst>
              <a:gd name="connsiteX0" fmla="*/ 0 w 1744910"/>
              <a:gd name="connsiteY0" fmla="*/ 0 h 117445"/>
              <a:gd name="connsiteX1" fmla="*/ 16778 w 1744910"/>
              <a:gd name="connsiteY1" fmla="*/ 41945 h 117445"/>
              <a:gd name="connsiteX2" fmla="*/ 75501 w 1744910"/>
              <a:gd name="connsiteY2" fmla="*/ 83890 h 117445"/>
              <a:gd name="connsiteX3" fmla="*/ 100668 w 1744910"/>
              <a:gd name="connsiteY3" fmla="*/ 100667 h 117445"/>
              <a:gd name="connsiteX4" fmla="*/ 243281 w 1744910"/>
              <a:gd name="connsiteY4" fmla="*/ 83890 h 117445"/>
              <a:gd name="connsiteX5" fmla="*/ 268448 w 1744910"/>
              <a:gd name="connsiteY5" fmla="*/ 75501 h 117445"/>
              <a:gd name="connsiteX6" fmla="*/ 310393 w 1744910"/>
              <a:gd name="connsiteY6" fmla="*/ 67112 h 117445"/>
              <a:gd name="connsiteX7" fmla="*/ 385894 w 1744910"/>
              <a:gd name="connsiteY7" fmla="*/ 25167 h 117445"/>
              <a:gd name="connsiteX8" fmla="*/ 461395 w 1744910"/>
              <a:gd name="connsiteY8" fmla="*/ 33556 h 117445"/>
              <a:gd name="connsiteX9" fmla="*/ 511729 w 1744910"/>
              <a:gd name="connsiteY9" fmla="*/ 50334 h 117445"/>
              <a:gd name="connsiteX10" fmla="*/ 545285 w 1744910"/>
              <a:gd name="connsiteY10" fmla="*/ 67112 h 117445"/>
              <a:gd name="connsiteX11" fmla="*/ 620786 w 1744910"/>
              <a:gd name="connsiteY11" fmla="*/ 75501 h 117445"/>
              <a:gd name="connsiteX12" fmla="*/ 763399 w 1744910"/>
              <a:gd name="connsiteY12" fmla="*/ 67112 h 117445"/>
              <a:gd name="connsiteX13" fmla="*/ 788565 w 1744910"/>
              <a:gd name="connsiteY13" fmla="*/ 58723 h 117445"/>
              <a:gd name="connsiteX14" fmla="*/ 931178 w 1744910"/>
              <a:gd name="connsiteY14" fmla="*/ 67112 h 117445"/>
              <a:gd name="connsiteX15" fmla="*/ 998290 w 1744910"/>
              <a:gd name="connsiteY15" fmla="*/ 109056 h 117445"/>
              <a:gd name="connsiteX16" fmla="*/ 1048624 w 1744910"/>
              <a:gd name="connsiteY16" fmla="*/ 117445 h 117445"/>
              <a:gd name="connsiteX17" fmla="*/ 1140903 w 1744910"/>
              <a:gd name="connsiteY17" fmla="*/ 109056 h 117445"/>
              <a:gd name="connsiteX18" fmla="*/ 1166070 w 1744910"/>
              <a:gd name="connsiteY18" fmla="*/ 92279 h 117445"/>
              <a:gd name="connsiteX19" fmla="*/ 1241571 w 1744910"/>
              <a:gd name="connsiteY19" fmla="*/ 75501 h 117445"/>
              <a:gd name="connsiteX20" fmla="*/ 1325461 w 1744910"/>
              <a:gd name="connsiteY20" fmla="*/ 58723 h 117445"/>
              <a:gd name="connsiteX21" fmla="*/ 1367406 w 1744910"/>
              <a:gd name="connsiteY21" fmla="*/ 75501 h 117445"/>
              <a:gd name="connsiteX22" fmla="*/ 1434518 w 1744910"/>
              <a:gd name="connsiteY22" fmla="*/ 109056 h 117445"/>
              <a:gd name="connsiteX23" fmla="*/ 1468074 w 1744910"/>
              <a:gd name="connsiteY23" fmla="*/ 117445 h 117445"/>
              <a:gd name="connsiteX24" fmla="*/ 1510019 w 1744910"/>
              <a:gd name="connsiteY24" fmla="*/ 100667 h 117445"/>
              <a:gd name="connsiteX25" fmla="*/ 1610687 w 1744910"/>
              <a:gd name="connsiteY25" fmla="*/ 67112 h 117445"/>
              <a:gd name="connsiteX26" fmla="*/ 1635854 w 1744910"/>
              <a:gd name="connsiteY26" fmla="*/ 83890 h 117445"/>
              <a:gd name="connsiteX27" fmla="*/ 1736521 w 1744910"/>
              <a:gd name="connsiteY27" fmla="*/ 75501 h 117445"/>
              <a:gd name="connsiteX28" fmla="*/ 1744910 w 1744910"/>
              <a:gd name="connsiteY28" fmla="*/ 25167 h 11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44910" h="117445">
                <a:moveTo>
                  <a:pt x="0" y="0"/>
                </a:moveTo>
                <a:cubicBezTo>
                  <a:pt x="5593" y="13982"/>
                  <a:pt x="8425" y="29415"/>
                  <a:pt x="16778" y="41945"/>
                </a:cubicBezTo>
                <a:cubicBezTo>
                  <a:pt x="48659" y="89766"/>
                  <a:pt x="39759" y="66020"/>
                  <a:pt x="75501" y="83890"/>
                </a:cubicBezTo>
                <a:cubicBezTo>
                  <a:pt x="84519" y="88399"/>
                  <a:pt x="92279" y="95075"/>
                  <a:pt x="100668" y="100667"/>
                </a:cubicBezTo>
                <a:cubicBezTo>
                  <a:pt x="148206" y="95075"/>
                  <a:pt x="195945" y="90990"/>
                  <a:pt x="243281" y="83890"/>
                </a:cubicBezTo>
                <a:cubicBezTo>
                  <a:pt x="252026" y="82578"/>
                  <a:pt x="259869" y="77646"/>
                  <a:pt x="268448" y="75501"/>
                </a:cubicBezTo>
                <a:cubicBezTo>
                  <a:pt x="282281" y="72043"/>
                  <a:pt x="296411" y="69908"/>
                  <a:pt x="310393" y="67112"/>
                </a:cubicBezTo>
                <a:cubicBezTo>
                  <a:pt x="331302" y="51430"/>
                  <a:pt x="357563" y="27191"/>
                  <a:pt x="385894" y="25167"/>
                </a:cubicBezTo>
                <a:cubicBezTo>
                  <a:pt x="411152" y="23363"/>
                  <a:pt x="436228" y="30760"/>
                  <a:pt x="461395" y="33556"/>
                </a:cubicBezTo>
                <a:cubicBezTo>
                  <a:pt x="478173" y="39149"/>
                  <a:pt x="495308" y="43766"/>
                  <a:pt x="511729" y="50334"/>
                </a:cubicBezTo>
                <a:cubicBezTo>
                  <a:pt x="523340" y="54978"/>
                  <a:pt x="533100" y="64300"/>
                  <a:pt x="545285" y="67112"/>
                </a:cubicBezTo>
                <a:cubicBezTo>
                  <a:pt x="569958" y="72806"/>
                  <a:pt x="595619" y="72705"/>
                  <a:pt x="620786" y="75501"/>
                </a:cubicBezTo>
                <a:cubicBezTo>
                  <a:pt x="668324" y="72705"/>
                  <a:pt x="716015" y="71850"/>
                  <a:pt x="763399" y="67112"/>
                </a:cubicBezTo>
                <a:cubicBezTo>
                  <a:pt x="772198" y="66232"/>
                  <a:pt x="779723" y="58723"/>
                  <a:pt x="788565" y="58723"/>
                </a:cubicBezTo>
                <a:cubicBezTo>
                  <a:pt x="836185" y="58723"/>
                  <a:pt x="883640" y="64316"/>
                  <a:pt x="931178" y="67112"/>
                </a:cubicBezTo>
                <a:cubicBezTo>
                  <a:pt x="951852" y="82618"/>
                  <a:pt x="972698" y="101379"/>
                  <a:pt x="998290" y="109056"/>
                </a:cubicBezTo>
                <a:cubicBezTo>
                  <a:pt x="1014582" y="113943"/>
                  <a:pt x="1031846" y="114649"/>
                  <a:pt x="1048624" y="117445"/>
                </a:cubicBezTo>
                <a:cubicBezTo>
                  <a:pt x="1079384" y="114649"/>
                  <a:pt x="1110702" y="115527"/>
                  <a:pt x="1140903" y="109056"/>
                </a:cubicBezTo>
                <a:cubicBezTo>
                  <a:pt x="1150761" y="106944"/>
                  <a:pt x="1156505" y="95467"/>
                  <a:pt x="1166070" y="92279"/>
                </a:cubicBezTo>
                <a:cubicBezTo>
                  <a:pt x="1190528" y="84127"/>
                  <a:pt x="1216560" y="81754"/>
                  <a:pt x="1241571" y="75501"/>
                </a:cubicBezTo>
                <a:cubicBezTo>
                  <a:pt x="1319661" y="55979"/>
                  <a:pt x="1181591" y="79276"/>
                  <a:pt x="1325461" y="58723"/>
                </a:cubicBezTo>
                <a:cubicBezTo>
                  <a:pt x="1339443" y="64316"/>
                  <a:pt x="1353733" y="69191"/>
                  <a:pt x="1367406" y="75501"/>
                </a:cubicBezTo>
                <a:cubicBezTo>
                  <a:pt x="1390115" y="85982"/>
                  <a:pt x="1410254" y="102990"/>
                  <a:pt x="1434518" y="109056"/>
                </a:cubicBezTo>
                <a:lnTo>
                  <a:pt x="1468074" y="117445"/>
                </a:lnTo>
                <a:cubicBezTo>
                  <a:pt x="1482056" y="111852"/>
                  <a:pt x="1495819" y="105679"/>
                  <a:pt x="1510019" y="100667"/>
                </a:cubicBezTo>
                <a:cubicBezTo>
                  <a:pt x="1543374" y="88895"/>
                  <a:pt x="1610687" y="67112"/>
                  <a:pt x="1610687" y="67112"/>
                </a:cubicBezTo>
                <a:cubicBezTo>
                  <a:pt x="1619076" y="72705"/>
                  <a:pt x="1626587" y="79918"/>
                  <a:pt x="1635854" y="83890"/>
                </a:cubicBezTo>
                <a:cubicBezTo>
                  <a:pt x="1677063" y="101551"/>
                  <a:pt x="1687659" y="87717"/>
                  <a:pt x="1736521" y="75501"/>
                </a:cubicBezTo>
                <a:lnTo>
                  <a:pt x="1744910" y="25167"/>
                </a:lnTo>
              </a:path>
            </a:pathLst>
          </a:custGeom>
          <a:noFill/>
          <a:ln w="190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9">
                <a:extLst>
                  <a:ext uri="{FF2B5EF4-FFF2-40B4-BE49-F238E27FC236}">
                    <a16:creationId xmlns:a16="http://schemas.microsoft.com/office/drawing/2014/main" id="{2C12715C-14FB-A504-BC38-C2E9ECD1D1F0}"/>
                  </a:ext>
                </a:extLst>
              </p:cNvPr>
              <p:cNvSpPr txBox="1"/>
              <p:nvPr/>
            </p:nvSpPr>
            <p:spPr>
              <a:xfrm>
                <a:off x="2908367" y="6143379"/>
                <a:ext cx="4033733" cy="55874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𝑙𝑖𝑞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𝑙𝑖𝑞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𝑙𝑖𝑞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𝑛𝑏𝑝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𝑢𝑙𝑙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𝑙𝑖𝑞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𝑙𝑖𝑞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8" name="TextBox 9">
                <a:extLst>
                  <a:ext uri="{FF2B5EF4-FFF2-40B4-BE49-F238E27FC236}">
                    <a16:creationId xmlns:a16="http://schemas.microsoft.com/office/drawing/2014/main" id="{2C12715C-14FB-A504-BC38-C2E9ECD1D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367" y="6143379"/>
                <a:ext cx="4033733" cy="55874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731CBB07-F9AD-407B-9655-AD75A7681774}"/>
              </a:ext>
            </a:extLst>
          </p:cNvPr>
          <p:cNvSpPr/>
          <p:nvPr/>
        </p:nvSpPr>
        <p:spPr>
          <a:xfrm rot="5400000">
            <a:off x="5029199" y="2756738"/>
            <a:ext cx="507556" cy="162221"/>
          </a:xfrm>
          <a:custGeom>
            <a:avLst/>
            <a:gdLst>
              <a:gd name="connsiteX0" fmla="*/ 0 w 507556"/>
              <a:gd name="connsiteY0" fmla="*/ 108764 h 162221"/>
              <a:gd name="connsiteX1" fmla="*/ 119895 w 507556"/>
              <a:gd name="connsiteY1" fmla="*/ 859 h 162221"/>
              <a:gd name="connsiteX2" fmla="*/ 263769 w 507556"/>
              <a:gd name="connsiteY2" fmla="*/ 160719 h 162221"/>
              <a:gd name="connsiteX3" fmla="*/ 375671 w 507556"/>
              <a:gd name="connsiteY3" fmla="*/ 80789 h 162221"/>
              <a:gd name="connsiteX4" fmla="*/ 507556 w 507556"/>
              <a:gd name="connsiteY4" fmla="*/ 76792 h 16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556" h="162221">
                <a:moveTo>
                  <a:pt x="0" y="108764"/>
                </a:moveTo>
                <a:cubicBezTo>
                  <a:pt x="37967" y="50482"/>
                  <a:pt x="75934" y="-7800"/>
                  <a:pt x="119895" y="859"/>
                </a:cubicBezTo>
                <a:cubicBezTo>
                  <a:pt x="163856" y="9518"/>
                  <a:pt x="221140" y="147397"/>
                  <a:pt x="263769" y="160719"/>
                </a:cubicBezTo>
                <a:cubicBezTo>
                  <a:pt x="306398" y="174041"/>
                  <a:pt x="335040" y="94777"/>
                  <a:pt x="375671" y="80789"/>
                </a:cubicBezTo>
                <a:cubicBezTo>
                  <a:pt x="416302" y="66801"/>
                  <a:pt x="461929" y="71796"/>
                  <a:pt x="507556" y="7679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9">
                <a:extLst>
                  <a:ext uri="{FF2B5EF4-FFF2-40B4-BE49-F238E27FC236}">
                    <a16:creationId xmlns:a16="http://schemas.microsoft.com/office/drawing/2014/main" id="{A97306FF-CDAD-2E20-8FB2-1D66A51DCCE2}"/>
                  </a:ext>
                </a:extLst>
              </p:cNvPr>
              <p:cNvSpPr txBox="1"/>
              <p:nvPr/>
            </p:nvSpPr>
            <p:spPr>
              <a:xfrm>
                <a:off x="4651581" y="2487833"/>
                <a:ext cx="644984" cy="24519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1" name="TextBox 9">
                <a:extLst>
                  <a:ext uri="{FF2B5EF4-FFF2-40B4-BE49-F238E27FC236}">
                    <a16:creationId xmlns:a16="http://schemas.microsoft.com/office/drawing/2014/main" id="{A97306FF-CDAD-2E20-8FB2-1D66A51DC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581" y="2487833"/>
                <a:ext cx="644984" cy="245195"/>
              </a:xfrm>
              <a:prstGeom prst="rect">
                <a:avLst/>
              </a:prstGeom>
              <a:blipFill>
                <a:blip r:embed="rId22"/>
                <a:stretch>
                  <a:fillRect l="-8491" t="-25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99468B10-2F49-890B-B85F-120571F87E6E}"/>
              </a:ext>
            </a:extLst>
          </p:cNvPr>
          <p:cNvCxnSpPr>
            <a:cxnSpLocks/>
          </p:cNvCxnSpPr>
          <p:nvPr/>
        </p:nvCxnSpPr>
        <p:spPr>
          <a:xfrm>
            <a:off x="5550401" y="2716072"/>
            <a:ext cx="0" cy="381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9">
                <a:extLst>
                  <a:ext uri="{FF2B5EF4-FFF2-40B4-BE49-F238E27FC236}">
                    <a16:creationId xmlns:a16="http://schemas.microsoft.com/office/drawing/2014/main" id="{DD85FB95-946E-F5D4-D21D-9E3399E8861F}"/>
                  </a:ext>
                </a:extLst>
              </p:cNvPr>
              <p:cNvSpPr txBox="1"/>
              <p:nvPr/>
            </p:nvSpPr>
            <p:spPr>
              <a:xfrm>
                <a:off x="5416455" y="2455094"/>
                <a:ext cx="679545" cy="23205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5" name="TextBox 9">
                <a:extLst>
                  <a:ext uri="{FF2B5EF4-FFF2-40B4-BE49-F238E27FC236}">
                    <a16:creationId xmlns:a16="http://schemas.microsoft.com/office/drawing/2014/main" id="{DD85FB95-946E-F5D4-D21D-9E3399E88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455" y="2455094"/>
                <a:ext cx="679545" cy="232051"/>
              </a:xfrm>
              <a:prstGeom prst="rect">
                <a:avLst/>
              </a:prstGeom>
              <a:blipFill>
                <a:blip r:embed="rId23"/>
                <a:stretch>
                  <a:fillRect l="-3604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9">
                <a:extLst>
                  <a:ext uri="{FF2B5EF4-FFF2-40B4-BE49-F238E27FC236}">
                    <a16:creationId xmlns:a16="http://schemas.microsoft.com/office/drawing/2014/main" id="{95138884-EAA1-26DB-BEC2-05CD62F0882B}"/>
                  </a:ext>
                </a:extLst>
              </p:cNvPr>
              <p:cNvSpPr txBox="1"/>
              <p:nvPr/>
            </p:nvSpPr>
            <p:spPr>
              <a:xfrm>
                <a:off x="7986887" y="2146831"/>
                <a:ext cx="3560398" cy="55957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𝑣𝑎𝑝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𝑢𝑙𝑙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𝑙𝑖𝑞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𝑣𝑎𝑝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𝑢𝑙𝑙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𝑢𝑙𝑙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𝑙𝑖𝑞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𝑣𝑎𝑝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𝑢𝑙𝑙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𝑙𝑖𝑞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𝑣𝑎𝑝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𝑙𝑖𝑞</m:t>
                                  </m:r>
                                </m:sub>
                              </m:s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𝑢𝑙𝑙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𝑙𝑖𝑞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6" name="TextBox 9">
                <a:extLst>
                  <a:ext uri="{FF2B5EF4-FFF2-40B4-BE49-F238E27FC236}">
                    <a16:creationId xmlns:a16="http://schemas.microsoft.com/office/drawing/2014/main" id="{95138884-EAA1-26DB-BEC2-05CD62F08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887" y="2146831"/>
                <a:ext cx="3560398" cy="55957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9">
                <a:extLst>
                  <a:ext uri="{FF2B5EF4-FFF2-40B4-BE49-F238E27FC236}">
                    <a16:creationId xmlns:a16="http://schemas.microsoft.com/office/drawing/2014/main" id="{892F5787-4396-6489-CA9E-07DF598174B9}"/>
                  </a:ext>
                </a:extLst>
              </p:cNvPr>
              <p:cNvSpPr txBox="1"/>
              <p:nvPr/>
            </p:nvSpPr>
            <p:spPr>
              <a:xfrm>
                <a:off x="371837" y="2560228"/>
                <a:ext cx="2610843" cy="21544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7" name="TextBox 9">
                <a:extLst>
                  <a:ext uri="{FF2B5EF4-FFF2-40B4-BE49-F238E27FC236}">
                    <a16:creationId xmlns:a16="http://schemas.microsoft.com/office/drawing/2014/main" id="{892F5787-4396-6489-CA9E-07DF59817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37" y="2560228"/>
                <a:ext cx="2610843" cy="215444"/>
              </a:xfrm>
              <a:prstGeom prst="rect">
                <a:avLst/>
              </a:prstGeom>
              <a:blipFill>
                <a:blip r:embed="rId25"/>
                <a:stretch>
                  <a:fillRect l="-1168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9">
                <a:extLst>
                  <a:ext uri="{FF2B5EF4-FFF2-40B4-BE49-F238E27FC236}">
                    <a16:creationId xmlns:a16="http://schemas.microsoft.com/office/drawing/2014/main" id="{5150C315-5A29-829E-C7E6-6A4F3702953D}"/>
                  </a:ext>
                </a:extLst>
              </p:cNvPr>
              <p:cNvSpPr txBox="1"/>
              <p:nvPr/>
            </p:nvSpPr>
            <p:spPr>
              <a:xfrm>
                <a:off x="382224" y="2888610"/>
                <a:ext cx="2590068" cy="23205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8" name="TextBox 9">
                <a:extLst>
                  <a:ext uri="{FF2B5EF4-FFF2-40B4-BE49-F238E27FC236}">
                    <a16:creationId xmlns:a16="http://schemas.microsoft.com/office/drawing/2014/main" id="{5150C315-5A29-829E-C7E6-6A4F37029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24" y="2888610"/>
                <a:ext cx="2590068" cy="232051"/>
              </a:xfrm>
              <a:prstGeom prst="rect">
                <a:avLst/>
              </a:prstGeom>
              <a:blipFill>
                <a:blip r:embed="rId26"/>
                <a:stretch>
                  <a:fillRect l="-1176" r="-235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8">
                <a:extLst>
                  <a:ext uri="{FF2B5EF4-FFF2-40B4-BE49-F238E27FC236}">
                    <a16:creationId xmlns:a16="http://schemas.microsoft.com/office/drawing/2014/main" id="{42B60E04-7171-D5F5-1598-DD6A99C74692}"/>
                  </a:ext>
                </a:extLst>
              </p:cNvPr>
              <p:cNvSpPr txBox="1"/>
              <p:nvPr/>
            </p:nvSpPr>
            <p:spPr>
              <a:xfrm>
                <a:off x="4754293" y="1712573"/>
                <a:ext cx="1402307" cy="23294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𝑔𝑎𝑠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𝑣𝑎𝑝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9" name="TextBox 8">
                <a:extLst>
                  <a:ext uri="{FF2B5EF4-FFF2-40B4-BE49-F238E27FC236}">
                    <a16:creationId xmlns:a16="http://schemas.microsoft.com/office/drawing/2014/main" id="{42B60E04-7171-D5F5-1598-DD6A99C74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293" y="1712573"/>
                <a:ext cx="1402307" cy="232949"/>
              </a:xfrm>
              <a:prstGeom prst="rect">
                <a:avLst/>
              </a:prstGeom>
              <a:blipFill>
                <a:blip r:embed="rId27"/>
                <a:stretch>
                  <a:fillRect l="-2609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8">
                <a:extLst>
                  <a:ext uri="{FF2B5EF4-FFF2-40B4-BE49-F238E27FC236}">
                    <a16:creationId xmlns:a16="http://schemas.microsoft.com/office/drawing/2014/main" id="{9E6CAFEE-8DBC-4D0E-B1E0-4C8AD140CA3F}"/>
                  </a:ext>
                </a:extLst>
              </p:cNvPr>
              <p:cNvSpPr txBox="1"/>
              <p:nvPr/>
            </p:nvSpPr>
            <p:spPr>
              <a:xfrm>
                <a:off x="4793142" y="3922396"/>
                <a:ext cx="1318566" cy="24744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𝑙𝑖𝑞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0" name="TextBox 8">
                <a:extLst>
                  <a:ext uri="{FF2B5EF4-FFF2-40B4-BE49-F238E27FC236}">
                    <a16:creationId xmlns:a16="http://schemas.microsoft.com/office/drawing/2014/main" id="{9E6CAFEE-8DBC-4D0E-B1E0-4C8AD140C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142" y="3922396"/>
                <a:ext cx="1318566" cy="247440"/>
              </a:xfrm>
              <a:prstGeom prst="rect">
                <a:avLst/>
              </a:prstGeom>
              <a:blipFill>
                <a:blip r:embed="rId28"/>
                <a:stretch>
                  <a:fillRect l="-2765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9">
                <a:extLst>
                  <a:ext uri="{FF2B5EF4-FFF2-40B4-BE49-F238E27FC236}">
                    <a16:creationId xmlns:a16="http://schemas.microsoft.com/office/drawing/2014/main" id="{D5C94D69-775A-460D-1399-372C19F2F00C}"/>
                  </a:ext>
                </a:extLst>
              </p:cNvPr>
              <p:cNvSpPr txBox="1"/>
              <p:nvPr/>
            </p:nvSpPr>
            <p:spPr>
              <a:xfrm>
                <a:off x="7672541" y="3780960"/>
                <a:ext cx="3031151" cy="46968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𝑣𝑎𝑝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𝑏𝑢𝑏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𝑔𝑎𝑠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𝑏𝑢𝑏</m:t>
                          </m:r>
                        </m:sub>
                      </m:sSub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𝑠𝑎𝑡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𝑢𝑙𝑙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𝑠𝑎𝑡</m:t>
                              </m:r>
                            </m:sub>
                          </m:sSub>
                        </m:den>
                      </m:f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𝑔𝑎𝑠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𝑣𝑎𝑝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3" name="TextBox 9">
                <a:extLst>
                  <a:ext uri="{FF2B5EF4-FFF2-40B4-BE49-F238E27FC236}">
                    <a16:creationId xmlns:a16="http://schemas.microsoft.com/office/drawing/2014/main" id="{D5C94D69-775A-460D-1399-372C19F2F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541" y="3780960"/>
                <a:ext cx="3031151" cy="469680"/>
              </a:xfrm>
              <a:prstGeom prst="rect">
                <a:avLst/>
              </a:prstGeom>
              <a:blipFill>
                <a:blip r:embed="rId30"/>
                <a:stretch>
                  <a:fillRect l="-402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TextBox 143">
            <a:extLst>
              <a:ext uri="{FF2B5EF4-FFF2-40B4-BE49-F238E27FC236}">
                <a16:creationId xmlns:a16="http://schemas.microsoft.com/office/drawing/2014/main" id="{13DCD3ED-5549-FFBC-3464-4B34C35FE162}"/>
              </a:ext>
            </a:extLst>
          </p:cNvPr>
          <p:cNvSpPr txBox="1"/>
          <p:nvPr/>
        </p:nvSpPr>
        <p:spPr>
          <a:xfrm>
            <a:off x="7256027" y="3480753"/>
            <a:ext cx="4548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Liquid vaporized and added to </a:t>
            </a:r>
            <a:r>
              <a:rPr lang="en-US" sz="1400" u="sng" dirty="0"/>
              <a:t>ullage</a:t>
            </a:r>
            <a:r>
              <a:rPr lang="en-US" sz="1400" dirty="0"/>
              <a:t> due to bubbler: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6F5157F8-7471-C934-1FA4-84F593FA0E7F}"/>
                  </a:ext>
                </a:extLst>
              </p:cNvPr>
              <p:cNvSpPr txBox="1"/>
              <p:nvPr/>
            </p:nvSpPr>
            <p:spPr>
              <a:xfrm>
                <a:off x="7308708" y="4250640"/>
                <a:ext cx="3074944" cy="325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Enthalpy added to </a:t>
                </a:r>
                <a:r>
                  <a:rPr lang="en-US" sz="1400" u="sng" dirty="0"/>
                  <a:t>liquid</a:t>
                </a:r>
                <a:r>
                  <a:rPr lang="en-US" sz="1400" dirty="0"/>
                  <a:t> due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𝑔𝑎𝑠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𝑏𝑢𝑏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:</a:t>
                </a:r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6F5157F8-7471-C934-1FA4-84F593FA0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708" y="4250640"/>
                <a:ext cx="3074944" cy="325282"/>
              </a:xfrm>
              <a:prstGeom prst="rect">
                <a:avLst/>
              </a:prstGeom>
              <a:blipFill>
                <a:blip r:embed="rId31"/>
                <a:stretch>
                  <a:fillRect l="-595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9">
                <a:extLst>
                  <a:ext uri="{FF2B5EF4-FFF2-40B4-BE49-F238E27FC236}">
                    <a16:creationId xmlns:a16="http://schemas.microsoft.com/office/drawing/2014/main" id="{4EAD9BDB-5045-DC4F-225E-D6C3B91128E2}"/>
                  </a:ext>
                </a:extLst>
              </p:cNvPr>
              <p:cNvSpPr txBox="1"/>
              <p:nvPr/>
            </p:nvSpPr>
            <p:spPr>
              <a:xfrm>
                <a:off x="7721050" y="4559502"/>
                <a:ext cx="2543966" cy="24468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𝑏𝑢𝑏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𝑏𝑢𝑏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𝑔𝑎𝑠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𝑔𝑎𝑠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𝑏𝑢𝑏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6" name="TextBox 9">
                <a:extLst>
                  <a:ext uri="{FF2B5EF4-FFF2-40B4-BE49-F238E27FC236}">
                    <a16:creationId xmlns:a16="http://schemas.microsoft.com/office/drawing/2014/main" id="{4EAD9BDB-5045-DC4F-225E-D6C3B9112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050" y="4559502"/>
                <a:ext cx="2543966" cy="244682"/>
              </a:xfrm>
              <a:prstGeom prst="rect">
                <a:avLst/>
              </a:prstGeom>
              <a:blipFill>
                <a:blip r:embed="rId32"/>
                <a:stretch>
                  <a:fillRect l="-1199" t="-5000" r="-240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CB1C1031-B0DC-D09E-66C5-1BC542DE2C26}"/>
                  </a:ext>
                </a:extLst>
              </p:cNvPr>
              <p:cNvSpPr txBox="1"/>
              <p:nvPr/>
            </p:nvSpPr>
            <p:spPr>
              <a:xfrm>
                <a:off x="7319201" y="4800668"/>
                <a:ext cx="3610732" cy="325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Enthalpy leaving liquid to </a:t>
                </a:r>
                <a:r>
                  <a:rPr lang="en-US" sz="1400" u="sng" dirty="0"/>
                  <a:t>ullage</a:t>
                </a:r>
                <a:r>
                  <a:rPr lang="en-US" sz="1400" dirty="0"/>
                  <a:t> due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𝑔𝑎𝑠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𝑏𝑢𝑏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:</a:t>
                </a: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CB1C1031-B0DC-D09E-66C5-1BC542DE2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201" y="4800668"/>
                <a:ext cx="3610732" cy="325282"/>
              </a:xfrm>
              <a:prstGeom prst="rect">
                <a:avLst/>
              </a:prstGeom>
              <a:blipFill>
                <a:blip r:embed="rId33"/>
                <a:stretch>
                  <a:fillRect l="-507" t="-188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9">
                <a:extLst>
                  <a:ext uri="{FF2B5EF4-FFF2-40B4-BE49-F238E27FC236}">
                    <a16:creationId xmlns:a16="http://schemas.microsoft.com/office/drawing/2014/main" id="{C66D6B4D-0FDB-11FB-BBCA-5CB464BD2D3B}"/>
                  </a:ext>
                </a:extLst>
              </p:cNvPr>
              <p:cNvSpPr txBox="1"/>
              <p:nvPr/>
            </p:nvSpPr>
            <p:spPr>
              <a:xfrm>
                <a:off x="7755945" y="5117557"/>
                <a:ext cx="2612254" cy="24468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𝑏𝑢𝑏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𝑏𝑢𝑏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𝑔𝑎𝑠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8" name="TextBox 9">
                <a:extLst>
                  <a:ext uri="{FF2B5EF4-FFF2-40B4-BE49-F238E27FC236}">
                    <a16:creationId xmlns:a16="http://schemas.microsoft.com/office/drawing/2014/main" id="{C66D6B4D-0FDB-11FB-BBCA-5CB464BD2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945" y="5117557"/>
                <a:ext cx="2612254" cy="244682"/>
              </a:xfrm>
              <a:prstGeom prst="rect">
                <a:avLst/>
              </a:prstGeom>
              <a:blipFill>
                <a:blip r:embed="rId34"/>
                <a:stretch>
                  <a:fillRect l="-1166" t="-2439" r="-466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9">
                <a:extLst>
                  <a:ext uri="{FF2B5EF4-FFF2-40B4-BE49-F238E27FC236}">
                    <a16:creationId xmlns:a16="http://schemas.microsoft.com/office/drawing/2014/main" id="{5A1CADD8-C5B1-74F9-D0E9-7B86439AB734}"/>
                  </a:ext>
                </a:extLst>
              </p:cNvPr>
              <p:cNvSpPr txBox="1"/>
              <p:nvPr/>
            </p:nvSpPr>
            <p:spPr>
              <a:xfrm>
                <a:off x="285414" y="1393557"/>
                <a:ext cx="2923607" cy="25437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𝑔𝑎𝑠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𝑝𝑟𝑒𝑠𝑠</m:t>
                          </m:r>
                        </m:sub>
                      </m:sSub>
                      <m:r>
                        <a:rPr lang="en-US" sz="14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𝑎𝑠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𝑝𝑟𝑒𝑠𝑠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𝑔𝑎𝑠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𝑔𝑎𝑠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𝑝𝑟𝑒𝑠𝑠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7" name="TextBox 9">
                <a:extLst>
                  <a:ext uri="{FF2B5EF4-FFF2-40B4-BE49-F238E27FC236}">
                    <a16:creationId xmlns:a16="http://schemas.microsoft.com/office/drawing/2014/main" id="{5A1CADD8-C5B1-74F9-D0E9-7B86439AB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14" y="1393557"/>
                <a:ext cx="2923607" cy="254379"/>
              </a:xfrm>
              <a:prstGeom prst="rect">
                <a:avLst/>
              </a:prstGeom>
              <a:blipFill>
                <a:blip r:embed="rId37"/>
                <a:stretch>
                  <a:fillRect l="-626" t="-4878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9">
                <a:extLst>
                  <a:ext uri="{FF2B5EF4-FFF2-40B4-BE49-F238E27FC236}">
                    <a16:creationId xmlns:a16="http://schemas.microsoft.com/office/drawing/2014/main" id="{86DE3C8C-6600-787D-A326-ECC5708B1587}"/>
                  </a:ext>
                </a:extLst>
              </p:cNvPr>
              <p:cNvSpPr txBox="1"/>
              <p:nvPr/>
            </p:nvSpPr>
            <p:spPr>
              <a:xfrm>
                <a:off x="304475" y="1628171"/>
                <a:ext cx="2923607" cy="24378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𝑣𝑎𝑝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𝑝𝑟𝑒𝑠𝑠</m:t>
                          </m:r>
                        </m:sub>
                      </m:sSub>
                      <m:r>
                        <a:rPr lang="en-US" sz="14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𝑣𝑎𝑝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𝑝𝑟𝑒𝑠𝑠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𝑣𝑎𝑝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𝑣𝑎𝑝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𝑝𝑟𝑒𝑠𝑠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8" name="TextBox 9">
                <a:extLst>
                  <a:ext uri="{FF2B5EF4-FFF2-40B4-BE49-F238E27FC236}">
                    <a16:creationId xmlns:a16="http://schemas.microsoft.com/office/drawing/2014/main" id="{86DE3C8C-6600-787D-A326-ECC5708B1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75" y="1628171"/>
                <a:ext cx="2923607" cy="243785"/>
              </a:xfrm>
              <a:prstGeom prst="rect">
                <a:avLst/>
              </a:prstGeom>
              <a:blipFill>
                <a:blip r:embed="rId38"/>
                <a:stretch>
                  <a:fillRect l="-1458" t="-25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48">
                <a:extLst>
                  <a:ext uri="{FF2B5EF4-FFF2-40B4-BE49-F238E27FC236}">
                    <a16:creationId xmlns:a16="http://schemas.microsoft.com/office/drawing/2014/main" id="{411E557B-6B18-7D70-C485-5FE40002786A}"/>
                  </a:ext>
                </a:extLst>
              </p:cNvPr>
              <p:cNvSpPr txBox="1"/>
              <p:nvPr/>
            </p:nvSpPr>
            <p:spPr>
              <a:xfrm>
                <a:off x="7329709" y="5353998"/>
                <a:ext cx="3914125" cy="324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/>
                  <a:t>Enthalpy leaving liquid due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𝑣𝑎𝑝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𝑏𝑢𝑏</m:t>
                        </m:r>
                      </m:sub>
                    </m:sSub>
                    <m:r>
                      <a:rPr lang="en-US" sz="14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*:</a:t>
                </a:r>
              </a:p>
            </p:txBody>
          </p:sp>
        </mc:Choice>
        <mc:Fallback xmlns="">
          <p:sp>
            <p:nvSpPr>
              <p:cNvPr id="161" name="TextBox 148">
                <a:extLst>
                  <a:ext uri="{FF2B5EF4-FFF2-40B4-BE49-F238E27FC236}">
                    <a16:creationId xmlns:a16="http://schemas.microsoft.com/office/drawing/2014/main" id="{411E557B-6B18-7D70-C485-5FE400027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709" y="5353998"/>
                <a:ext cx="3914125" cy="324384"/>
              </a:xfrm>
              <a:prstGeom prst="rect">
                <a:avLst/>
              </a:prstGeom>
              <a:blipFill>
                <a:blip r:embed="rId39"/>
                <a:stretch>
                  <a:fillRect l="-467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9">
                <a:extLst>
                  <a:ext uri="{FF2B5EF4-FFF2-40B4-BE49-F238E27FC236}">
                    <a16:creationId xmlns:a16="http://schemas.microsoft.com/office/drawing/2014/main" id="{63267611-395D-599C-1D86-D8B6A0C80A06}"/>
                  </a:ext>
                </a:extLst>
              </p:cNvPr>
              <p:cNvSpPr txBox="1"/>
              <p:nvPr/>
            </p:nvSpPr>
            <p:spPr>
              <a:xfrm>
                <a:off x="7672541" y="5661620"/>
                <a:ext cx="2475608" cy="24468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𝑙𝑖𝑞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𝑜𝑢𝑡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𝑏𝑢𝑏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14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𝑣𝑎𝑝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𝑏𝑢𝑏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𝑓𝑔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2" name="TextBox 9">
                <a:extLst>
                  <a:ext uri="{FF2B5EF4-FFF2-40B4-BE49-F238E27FC236}">
                    <a16:creationId xmlns:a16="http://schemas.microsoft.com/office/drawing/2014/main" id="{63267611-395D-599C-1D86-D8B6A0C80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541" y="5661620"/>
                <a:ext cx="2475608" cy="244682"/>
              </a:xfrm>
              <a:prstGeom prst="rect">
                <a:avLst/>
              </a:prstGeom>
              <a:blipFill>
                <a:blip r:embed="rId40"/>
                <a:stretch>
                  <a:fillRect t="-5000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48">
                <a:extLst>
                  <a:ext uri="{FF2B5EF4-FFF2-40B4-BE49-F238E27FC236}">
                    <a16:creationId xmlns:a16="http://schemas.microsoft.com/office/drawing/2014/main" id="{C6D63840-1E3D-9EFF-0AD6-8F5029FA2062}"/>
                  </a:ext>
                </a:extLst>
              </p:cNvPr>
              <p:cNvSpPr txBox="1"/>
              <p:nvPr/>
            </p:nvSpPr>
            <p:spPr>
              <a:xfrm>
                <a:off x="7329709" y="5884522"/>
                <a:ext cx="3914125" cy="324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/>
                  <a:t>Enthalpy entering ullage due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𝑣𝑎𝑝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𝑏𝑢𝑏</m:t>
                        </m:r>
                      </m:sub>
                    </m:sSub>
                    <m:r>
                      <a:rPr lang="en-US" sz="14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*:</a:t>
                </a:r>
              </a:p>
            </p:txBody>
          </p:sp>
        </mc:Choice>
        <mc:Fallback xmlns="">
          <p:sp>
            <p:nvSpPr>
              <p:cNvPr id="163" name="TextBox 148">
                <a:extLst>
                  <a:ext uri="{FF2B5EF4-FFF2-40B4-BE49-F238E27FC236}">
                    <a16:creationId xmlns:a16="http://schemas.microsoft.com/office/drawing/2014/main" id="{C6D63840-1E3D-9EFF-0AD6-8F5029FA2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709" y="5884522"/>
                <a:ext cx="3914125" cy="324384"/>
              </a:xfrm>
              <a:prstGeom prst="rect">
                <a:avLst/>
              </a:prstGeom>
              <a:blipFill>
                <a:blip r:embed="rId41"/>
                <a:stretch>
                  <a:fillRect l="-467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9">
                <a:extLst>
                  <a:ext uri="{FF2B5EF4-FFF2-40B4-BE49-F238E27FC236}">
                    <a16:creationId xmlns:a16="http://schemas.microsoft.com/office/drawing/2014/main" id="{E2413A4C-12CF-343C-4110-65EE873D51D4}"/>
                  </a:ext>
                </a:extLst>
              </p:cNvPr>
              <p:cNvSpPr txBox="1"/>
              <p:nvPr/>
            </p:nvSpPr>
            <p:spPr>
              <a:xfrm>
                <a:off x="7672541" y="6192253"/>
                <a:ext cx="2868822" cy="24378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𝑏𝑢𝑏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14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𝑣𝑎𝑝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𝑏𝑢𝑏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𝑣𝑎𝑝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en-US" sz="1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4" name="TextBox 9">
                <a:extLst>
                  <a:ext uri="{FF2B5EF4-FFF2-40B4-BE49-F238E27FC236}">
                    <a16:creationId xmlns:a16="http://schemas.microsoft.com/office/drawing/2014/main" id="{E2413A4C-12CF-343C-4110-65EE873D5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541" y="6192253"/>
                <a:ext cx="2868822" cy="243785"/>
              </a:xfrm>
              <a:prstGeom prst="rect">
                <a:avLst/>
              </a:prstGeom>
              <a:blipFill>
                <a:blip r:embed="rId42"/>
                <a:stretch>
                  <a:fillRect t="-5000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>
            <a:extLst>
              <a:ext uri="{FF2B5EF4-FFF2-40B4-BE49-F238E27FC236}">
                <a16:creationId xmlns:a16="http://schemas.microsoft.com/office/drawing/2014/main" id="{4992E573-5D9D-ED23-A509-2008B17E0C51}"/>
              </a:ext>
            </a:extLst>
          </p:cNvPr>
          <p:cNvSpPr/>
          <p:nvPr/>
        </p:nvSpPr>
        <p:spPr>
          <a:xfrm>
            <a:off x="7067204" y="3582452"/>
            <a:ext cx="241504" cy="260980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148">
            <a:extLst>
              <a:ext uri="{FF2B5EF4-FFF2-40B4-BE49-F238E27FC236}">
                <a16:creationId xmlns:a16="http://schemas.microsoft.com/office/drawing/2014/main" id="{BD721007-5559-3C95-4CFC-EF2F76C4451C}"/>
              </a:ext>
            </a:extLst>
          </p:cNvPr>
          <p:cNvSpPr txBox="1"/>
          <p:nvPr/>
        </p:nvSpPr>
        <p:spPr>
          <a:xfrm>
            <a:off x="10748805" y="5367398"/>
            <a:ext cx="13001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* - </a:t>
            </a:r>
            <a:r>
              <a:rPr lang="en-US" sz="1200" dirty="0"/>
              <a:t>Different due to different liquid and vapor energy reference levels</a:t>
            </a:r>
            <a:endParaRPr lang="en-US" sz="1400" dirty="0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BA9FA9FE-9E34-760A-DCAE-1764488EB0F8}"/>
              </a:ext>
            </a:extLst>
          </p:cNvPr>
          <p:cNvSpPr/>
          <p:nvPr/>
        </p:nvSpPr>
        <p:spPr>
          <a:xfrm flipH="1">
            <a:off x="3205768" y="980879"/>
            <a:ext cx="227743" cy="868444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93EE49-9253-5A10-D3B7-CEF98A035B0C}"/>
              </a:ext>
            </a:extLst>
          </p:cNvPr>
          <p:cNvCxnSpPr>
            <a:cxnSpLocks/>
            <a:stCxn id="4" idx="1"/>
          </p:cNvCxnSpPr>
          <p:nvPr/>
        </p:nvCxnSpPr>
        <p:spPr>
          <a:xfrm>
            <a:off x="3433511" y="1415101"/>
            <a:ext cx="1227033" cy="6491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57AB21B-CA71-F1AE-DA4D-15E0A8725491}"/>
              </a:ext>
            </a:extLst>
          </p:cNvPr>
          <p:cNvSpPr txBox="1"/>
          <p:nvPr/>
        </p:nvSpPr>
        <p:spPr>
          <a:xfrm>
            <a:off x="4825178" y="860942"/>
            <a:ext cx="903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Venting: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3B5C48-2607-7E98-B006-38FE50638848}"/>
              </a:ext>
            </a:extLst>
          </p:cNvPr>
          <p:cNvSpPr txBox="1"/>
          <p:nvPr/>
        </p:nvSpPr>
        <p:spPr>
          <a:xfrm>
            <a:off x="236631" y="914731"/>
            <a:ext cx="2783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Ullage pressurization relationships: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F3F9FE4-BB41-0C00-55B3-2EF316C73330}"/>
              </a:ext>
            </a:extLst>
          </p:cNvPr>
          <p:cNvSpPr txBox="1"/>
          <p:nvPr/>
        </p:nvSpPr>
        <p:spPr>
          <a:xfrm>
            <a:off x="232290" y="5370990"/>
            <a:ext cx="2783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Liquid or two phase inflow: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63FCE57-EB54-6E8B-1548-D8120640ABF7}"/>
              </a:ext>
            </a:extLst>
          </p:cNvPr>
          <p:cNvSpPr txBox="1"/>
          <p:nvPr/>
        </p:nvSpPr>
        <p:spPr>
          <a:xfrm>
            <a:off x="1608163" y="6268861"/>
            <a:ext cx="1300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Liquid outflow: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CBA03DA-4D9D-742C-A181-ABE16590805E}"/>
              </a:ext>
            </a:extLst>
          </p:cNvPr>
          <p:cNvSpPr txBox="1"/>
          <p:nvPr/>
        </p:nvSpPr>
        <p:spPr>
          <a:xfrm>
            <a:off x="7106157" y="1953950"/>
            <a:ext cx="3855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Liquid/vapor boundary mass and energy balance: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4DEB1E6E-0642-BDBA-8C03-6EEE42E41C4B}"/>
                  </a:ext>
                </a:extLst>
              </p:cNvPr>
              <p:cNvSpPr txBox="1"/>
              <p:nvPr/>
            </p:nvSpPr>
            <p:spPr>
              <a:xfrm>
                <a:off x="5639865" y="1145642"/>
                <a:ext cx="2445285" cy="23294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𝑢𝑙𝑙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𝑣𝑒𝑛𝑡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𝑔𝑎𝑠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𝑣𝑒𝑛𝑡</m:t>
                        </m:r>
                      </m:sub>
                    </m:sSub>
                  </m:oMath>
                </a14:m>
                <a:r>
                  <a:rPr lang="en-US" sz="14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𝑣𝑎𝑝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𝑣𝑒𝑛𝑡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4DEB1E6E-0642-BDBA-8C03-6EEE42E41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865" y="1145642"/>
                <a:ext cx="2445285" cy="232949"/>
              </a:xfrm>
              <a:prstGeom prst="rect">
                <a:avLst/>
              </a:prstGeom>
              <a:blipFill>
                <a:blip r:embed="rId43"/>
                <a:stretch>
                  <a:fillRect l="-1746" t="-21053" r="-249" b="-4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9">
                <a:extLst>
                  <a:ext uri="{FF2B5EF4-FFF2-40B4-BE49-F238E27FC236}">
                    <a16:creationId xmlns:a16="http://schemas.microsoft.com/office/drawing/2014/main" id="{0C6E6ABC-C49F-93EE-3A02-A10D1A43B173}"/>
                  </a:ext>
                </a:extLst>
              </p:cNvPr>
              <p:cNvSpPr txBox="1"/>
              <p:nvPr/>
            </p:nvSpPr>
            <p:spPr>
              <a:xfrm>
                <a:off x="295643" y="3710269"/>
                <a:ext cx="3146439" cy="22365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𝑒𝑛𝑣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𝑒𝑛𝑣</m:t>
                          </m:r>
                        </m:sub>
                      </m:sSub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𝑒𝑛𝑣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𝑢𝑙𝑙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Box 9">
                <a:extLst>
                  <a:ext uri="{FF2B5EF4-FFF2-40B4-BE49-F238E27FC236}">
                    <a16:creationId xmlns:a16="http://schemas.microsoft.com/office/drawing/2014/main" id="{0C6E6ABC-C49F-93EE-3A02-A10D1A43B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43" y="3710269"/>
                <a:ext cx="3146439" cy="223651"/>
              </a:xfrm>
              <a:prstGeom prst="rect">
                <a:avLst/>
              </a:prstGeom>
              <a:blipFill>
                <a:blip r:embed="rId44"/>
                <a:stretch>
                  <a:fillRect l="-387" t="-8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0278696A-2338-431E-FD50-A46A524791FF}"/>
                  </a:ext>
                </a:extLst>
              </p:cNvPr>
              <p:cNvSpPr txBox="1"/>
              <p:nvPr/>
            </p:nvSpPr>
            <p:spPr>
              <a:xfrm>
                <a:off x="304249" y="4044125"/>
                <a:ext cx="3073777" cy="24833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𝑒𝑛𝑣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𝑒𝑛𝑣</m:t>
                          </m:r>
                        </m:sub>
                      </m:sSub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𝑙𝑖𝑞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𝑒𝑛𝑣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𝑙𝑖𝑞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0278696A-2338-431E-FD50-A46A52479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49" y="4044125"/>
                <a:ext cx="3073777" cy="248338"/>
              </a:xfrm>
              <a:prstGeom prst="rect">
                <a:avLst/>
              </a:prstGeom>
              <a:blipFill>
                <a:blip r:embed="rId45"/>
                <a:stretch>
                  <a:fillRect l="-1984" t="-2439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9">
                <a:extLst>
                  <a:ext uri="{FF2B5EF4-FFF2-40B4-BE49-F238E27FC236}">
                    <a16:creationId xmlns:a16="http://schemas.microsoft.com/office/drawing/2014/main" id="{345A8212-AD6B-19B7-9866-EF7270B481DA}"/>
                  </a:ext>
                </a:extLst>
              </p:cNvPr>
              <p:cNvSpPr txBox="1"/>
              <p:nvPr/>
            </p:nvSpPr>
            <p:spPr>
              <a:xfrm>
                <a:off x="233729" y="4684383"/>
                <a:ext cx="3073777" cy="24833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𝑙𝑖𝑞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𝑙𝑖𝑞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𝑙𝑖𝑞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9">
                <a:extLst>
                  <a:ext uri="{FF2B5EF4-FFF2-40B4-BE49-F238E27FC236}">
                    <a16:creationId xmlns:a16="http://schemas.microsoft.com/office/drawing/2014/main" id="{345A8212-AD6B-19B7-9866-EF7270B48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29" y="4684383"/>
                <a:ext cx="3073777" cy="248338"/>
              </a:xfrm>
              <a:prstGeom prst="rect">
                <a:avLst/>
              </a:prstGeom>
              <a:blipFill>
                <a:blip r:embed="rId46"/>
                <a:stretch>
                  <a:fillRect t="-2439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9">
                <a:extLst>
                  <a:ext uri="{FF2B5EF4-FFF2-40B4-BE49-F238E27FC236}">
                    <a16:creationId xmlns:a16="http://schemas.microsoft.com/office/drawing/2014/main" id="{836E048B-F0C3-8227-34AA-EE07F53B542E}"/>
                  </a:ext>
                </a:extLst>
              </p:cNvPr>
              <p:cNvSpPr txBox="1"/>
              <p:nvPr/>
            </p:nvSpPr>
            <p:spPr>
              <a:xfrm>
                <a:off x="240498" y="4333912"/>
                <a:ext cx="3073777" cy="22365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𝑢𝑙𝑙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𝑢𝑙𝑙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Box 9">
                <a:extLst>
                  <a:ext uri="{FF2B5EF4-FFF2-40B4-BE49-F238E27FC236}">
                    <a16:creationId xmlns:a16="http://schemas.microsoft.com/office/drawing/2014/main" id="{836E048B-F0C3-8227-34AA-EE07F53B5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98" y="4333912"/>
                <a:ext cx="3073777" cy="223651"/>
              </a:xfrm>
              <a:prstGeom prst="rect">
                <a:avLst/>
              </a:prstGeom>
              <a:blipFill>
                <a:blip r:embed="rId47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E428F16-FE76-6B23-9185-3DA0456561B7}"/>
              </a:ext>
            </a:extLst>
          </p:cNvPr>
          <p:cNvCxnSpPr>
            <a:cxnSpLocks/>
            <a:stCxn id="126" idx="1"/>
          </p:cNvCxnSpPr>
          <p:nvPr/>
        </p:nvCxnSpPr>
        <p:spPr>
          <a:xfrm flipH="1">
            <a:off x="5537348" y="1467971"/>
            <a:ext cx="2900292" cy="19528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A87EE1D-63D6-0C42-118B-332C2E963C3A}"/>
              </a:ext>
            </a:extLst>
          </p:cNvPr>
          <p:cNvSpPr/>
          <p:nvPr/>
        </p:nvSpPr>
        <p:spPr>
          <a:xfrm>
            <a:off x="4622545" y="4926092"/>
            <a:ext cx="412653" cy="736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E78C651-EEB4-9672-6176-1EF794E11475}"/>
              </a:ext>
            </a:extLst>
          </p:cNvPr>
          <p:cNvCxnSpPr/>
          <p:nvPr/>
        </p:nvCxnSpPr>
        <p:spPr>
          <a:xfrm>
            <a:off x="4339363" y="4962937"/>
            <a:ext cx="27026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9">
                <a:extLst>
                  <a:ext uri="{FF2B5EF4-FFF2-40B4-BE49-F238E27FC236}">
                    <a16:creationId xmlns:a16="http://schemas.microsoft.com/office/drawing/2014/main" id="{D76F0C64-19D3-D9A1-949D-7C6BD7F4167F}"/>
                  </a:ext>
                </a:extLst>
              </p:cNvPr>
              <p:cNvSpPr txBox="1"/>
              <p:nvPr/>
            </p:nvSpPr>
            <p:spPr>
              <a:xfrm>
                <a:off x="5059094" y="4777868"/>
                <a:ext cx="682174" cy="24519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𝑠𝑢𝑝𝑝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6" name="TextBox 9">
                <a:extLst>
                  <a:ext uri="{FF2B5EF4-FFF2-40B4-BE49-F238E27FC236}">
                    <a16:creationId xmlns:a16="http://schemas.microsoft.com/office/drawing/2014/main" id="{D76F0C64-19D3-D9A1-949D-7C6BD7F41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094" y="4777868"/>
                <a:ext cx="682174" cy="245195"/>
              </a:xfrm>
              <a:prstGeom prst="rect">
                <a:avLst/>
              </a:prstGeom>
              <a:blipFill>
                <a:blip r:embed="rId48"/>
                <a:stretch>
                  <a:fillRect l="-8036" t="-5000" r="-2679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9E7CF9B-922B-53A7-C761-C775D6BDC75E}"/>
              </a:ext>
            </a:extLst>
          </p:cNvPr>
          <p:cNvSpPr/>
          <p:nvPr/>
        </p:nvSpPr>
        <p:spPr>
          <a:xfrm rot="19052613">
            <a:off x="4947996" y="4626464"/>
            <a:ext cx="507556" cy="162221"/>
          </a:xfrm>
          <a:custGeom>
            <a:avLst/>
            <a:gdLst>
              <a:gd name="connsiteX0" fmla="*/ 0 w 507556"/>
              <a:gd name="connsiteY0" fmla="*/ 108764 h 162221"/>
              <a:gd name="connsiteX1" fmla="*/ 119895 w 507556"/>
              <a:gd name="connsiteY1" fmla="*/ 859 h 162221"/>
              <a:gd name="connsiteX2" fmla="*/ 263769 w 507556"/>
              <a:gd name="connsiteY2" fmla="*/ 160719 h 162221"/>
              <a:gd name="connsiteX3" fmla="*/ 375671 w 507556"/>
              <a:gd name="connsiteY3" fmla="*/ 80789 h 162221"/>
              <a:gd name="connsiteX4" fmla="*/ 507556 w 507556"/>
              <a:gd name="connsiteY4" fmla="*/ 76792 h 16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556" h="162221">
                <a:moveTo>
                  <a:pt x="0" y="108764"/>
                </a:moveTo>
                <a:cubicBezTo>
                  <a:pt x="37967" y="50482"/>
                  <a:pt x="75934" y="-7800"/>
                  <a:pt x="119895" y="859"/>
                </a:cubicBezTo>
                <a:cubicBezTo>
                  <a:pt x="163856" y="9518"/>
                  <a:pt x="221140" y="147397"/>
                  <a:pt x="263769" y="160719"/>
                </a:cubicBezTo>
                <a:cubicBezTo>
                  <a:pt x="306398" y="174041"/>
                  <a:pt x="335040" y="94777"/>
                  <a:pt x="375671" y="80789"/>
                </a:cubicBezTo>
                <a:cubicBezTo>
                  <a:pt x="416302" y="66801"/>
                  <a:pt x="461929" y="71796"/>
                  <a:pt x="507556" y="7679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D7F7E29-6BB8-5A7B-D0DB-A0A7369F0A7A}"/>
              </a:ext>
            </a:extLst>
          </p:cNvPr>
          <p:cNvSpPr txBox="1"/>
          <p:nvPr/>
        </p:nvSpPr>
        <p:spPr>
          <a:xfrm>
            <a:off x="1694802" y="5101398"/>
            <a:ext cx="1911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Supplemental heating: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00000000-0008-0000-0400-000010000000}"/>
                  </a:ext>
                </a:extLst>
              </p:cNvPr>
              <p:cNvSpPr txBox="1"/>
              <p:nvPr/>
            </p:nvSpPr>
            <p:spPr>
              <a:xfrm>
                <a:off x="315776" y="5675222"/>
                <a:ext cx="5008155" cy="47897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b="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sz="1200" b="0" i="1">
                              <a:latin typeface="Cambria Math" panose="02040503050406030204" pitchFamily="18" charset="0"/>
                            </a:rPr>
                            <m:t>𝑙𝑖𝑞</m:t>
                          </m:r>
                          <m:r>
                            <a:rPr lang="en-US" sz="12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12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𝑙𝑖𝑞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𝑙𝑖𝑞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2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𝑙𝑖𝑞</m:t>
                                  </m:r>
                                  <m:r>
                                    <a:rPr lang="en-US" sz="12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2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  <m:r>
                                <a:rPr lang="en-US" sz="12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2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𝑛𝑏𝑝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200" b="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𝑢𝑙𝑙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𝑙𝑖𝑞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𝑙𝑖𝑞</m:t>
                                      </m:r>
                                      <m:r>
                                        <a:rPr lang="en-US" sz="1200" b="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1200" b="0" i="1">
                                          <a:latin typeface="Cambria Math" panose="02040503050406030204" pitchFamily="18" charset="0"/>
                                        </a:rPr>
                                        <m:t>𝑖𝑛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r>
                            <a:rPr lang="en-US" sz="12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12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Χ</m:t>
                          </m:r>
                          <m:sSub>
                            <m:sSubPr>
                              <m:ctrlPr>
                                <a:rPr lang="el-GR" sz="12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2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𝑓𝑔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00000000-0008-0000-0400-000010000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76" y="5675222"/>
                <a:ext cx="5008155" cy="478977"/>
              </a:xfrm>
              <a:prstGeom prst="rect">
                <a:avLst/>
              </a:prstGeom>
              <a:blipFill>
                <a:blip r:embed="rId49"/>
                <a:stretch>
                  <a:fillRect l="-487" b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D90BD7A0-31DE-F43C-DFDB-C0AA47763BD4}"/>
              </a:ext>
            </a:extLst>
          </p:cNvPr>
          <p:cNvSpPr/>
          <p:nvPr/>
        </p:nvSpPr>
        <p:spPr>
          <a:xfrm>
            <a:off x="4063134" y="1757616"/>
            <a:ext cx="264440" cy="100851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FCFA6590-F65B-6A53-2985-69A4350406E0}"/>
              </a:ext>
            </a:extLst>
          </p:cNvPr>
          <p:cNvSpPr/>
          <p:nvPr/>
        </p:nvSpPr>
        <p:spPr>
          <a:xfrm>
            <a:off x="4047535" y="2888610"/>
            <a:ext cx="267626" cy="2342469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A1F5B0E-C8B3-3636-284A-F4B2DA83700D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2665674" y="2261872"/>
            <a:ext cx="1397460" cy="255537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CFBC73A-8F82-CBF3-BAF4-196AA21D7CD2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2639237" y="3166729"/>
            <a:ext cx="1408298" cy="893116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17563F6-5829-9795-88FC-839406D7E926}"/>
              </a:ext>
            </a:extLst>
          </p:cNvPr>
          <p:cNvCxnSpPr>
            <a:cxnSpLocks/>
          </p:cNvCxnSpPr>
          <p:nvPr/>
        </p:nvCxnSpPr>
        <p:spPr>
          <a:xfrm flipV="1">
            <a:off x="3509830" y="5038590"/>
            <a:ext cx="1276633" cy="246407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9">
                <a:extLst>
                  <a:ext uri="{FF2B5EF4-FFF2-40B4-BE49-F238E27FC236}">
                    <a16:creationId xmlns:a16="http://schemas.microsoft.com/office/drawing/2014/main" id="{BF364951-2FA9-7827-62A7-CA2E1B47E320}"/>
                  </a:ext>
                </a:extLst>
              </p:cNvPr>
              <p:cNvSpPr txBox="1"/>
              <p:nvPr/>
            </p:nvSpPr>
            <p:spPr>
              <a:xfrm>
                <a:off x="5220447" y="878789"/>
                <a:ext cx="4663112" cy="24833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𝑣𝑒𝑛𝑡</m:t>
                          </m:r>
                        </m:sub>
                      </m:sSub>
                      <m:r>
                        <a:rPr lang="en-US" sz="1400" b="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𝑔𝑎𝑠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𝑣𝑒𝑛𝑡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𝑔𝑎𝑠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𝑣𝑎𝑝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𝑣𝑒𝑛𝑡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𝑣𝑎𝑝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2" name="TextBox 9">
                <a:extLst>
                  <a:ext uri="{FF2B5EF4-FFF2-40B4-BE49-F238E27FC236}">
                    <a16:creationId xmlns:a16="http://schemas.microsoft.com/office/drawing/2014/main" id="{BF364951-2FA9-7827-62A7-CA2E1B47E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447" y="878789"/>
                <a:ext cx="4663112" cy="248338"/>
              </a:xfrm>
              <a:prstGeom prst="rect">
                <a:avLst/>
              </a:prstGeom>
              <a:blipFill>
                <a:blip r:embed="rId50"/>
                <a:stretch>
                  <a:fillRect t="-2439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4AA95F2-5358-506F-DF01-07382D8E7614}"/>
              </a:ext>
            </a:extLst>
          </p:cNvPr>
          <p:cNvCxnSpPr>
            <a:cxnSpLocks/>
            <a:stCxn id="44" idx="1"/>
          </p:cNvCxnSpPr>
          <p:nvPr/>
        </p:nvCxnSpPr>
        <p:spPr>
          <a:xfrm flipH="1">
            <a:off x="5681345" y="2107839"/>
            <a:ext cx="1424812" cy="71239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>
            <a:extLst>
              <a:ext uri="{FF2B5EF4-FFF2-40B4-BE49-F238E27FC236}">
                <a16:creationId xmlns:a16="http://schemas.microsoft.com/office/drawing/2014/main" id="{503BE3CE-81F5-39F3-05EC-E9D190EFEC5B}"/>
              </a:ext>
            </a:extLst>
          </p:cNvPr>
          <p:cNvSpPr/>
          <p:nvPr/>
        </p:nvSpPr>
        <p:spPr>
          <a:xfrm>
            <a:off x="4450821" y="2095856"/>
            <a:ext cx="120316" cy="1233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EEFAC431-3D42-AB6E-3D8E-1CFB514881E6}"/>
              </a:ext>
            </a:extLst>
          </p:cNvPr>
          <p:cNvSpPr/>
          <p:nvPr/>
        </p:nvSpPr>
        <p:spPr>
          <a:xfrm>
            <a:off x="4464971" y="3565028"/>
            <a:ext cx="120316" cy="1233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9C9035A5-1D4E-DCC8-520A-BE4E0D8A1EA9}"/>
              </a:ext>
            </a:extLst>
          </p:cNvPr>
          <p:cNvSpPr/>
          <p:nvPr/>
        </p:nvSpPr>
        <p:spPr>
          <a:xfrm>
            <a:off x="5317639" y="2073515"/>
            <a:ext cx="120316" cy="1233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D35CA46D-13E4-B4C4-1DC3-7E81BAAB23B9}"/>
              </a:ext>
            </a:extLst>
          </p:cNvPr>
          <p:cNvSpPr/>
          <p:nvPr/>
        </p:nvSpPr>
        <p:spPr>
          <a:xfrm>
            <a:off x="5279771" y="3563618"/>
            <a:ext cx="120316" cy="1233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3779EA27-C4A5-4974-774B-461ACA8B87DF}"/>
              </a:ext>
            </a:extLst>
          </p:cNvPr>
          <p:cNvSpPr txBox="1"/>
          <p:nvPr/>
        </p:nvSpPr>
        <p:spPr>
          <a:xfrm>
            <a:off x="428868" y="2369437"/>
            <a:ext cx="1636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Wall energies: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9">
                <a:extLst>
                  <a:ext uri="{FF2B5EF4-FFF2-40B4-BE49-F238E27FC236}">
                    <a16:creationId xmlns:a16="http://schemas.microsoft.com/office/drawing/2014/main" id="{3BAA5BFA-1581-F1D1-62A2-89D508C6CFB3}"/>
                  </a:ext>
                </a:extLst>
              </p:cNvPr>
              <p:cNvSpPr txBox="1"/>
              <p:nvPr/>
            </p:nvSpPr>
            <p:spPr>
              <a:xfrm>
                <a:off x="8803076" y="2975601"/>
                <a:ext cx="1461939" cy="23205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5" name="TextBox 9">
                <a:extLst>
                  <a:ext uri="{FF2B5EF4-FFF2-40B4-BE49-F238E27FC236}">
                    <a16:creationId xmlns:a16="http://schemas.microsoft.com/office/drawing/2014/main" id="{3BAA5BFA-1581-F1D1-62A2-89D508C6C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076" y="2975601"/>
                <a:ext cx="1461939" cy="232051"/>
              </a:xfrm>
              <a:prstGeom prst="rect">
                <a:avLst/>
              </a:prstGeom>
              <a:blipFill>
                <a:blip r:embed="rId51"/>
                <a:stretch>
                  <a:fillRect l="-2500" r="-1250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9">
                <a:extLst>
                  <a:ext uri="{FF2B5EF4-FFF2-40B4-BE49-F238E27FC236}">
                    <a16:creationId xmlns:a16="http://schemas.microsoft.com/office/drawing/2014/main" id="{837AC111-6017-D1F2-5849-FA3D47DE102C}"/>
                  </a:ext>
                </a:extLst>
              </p:cNvPr>
              <p:cNvSpPr txBox="1"/>
              <p:nvPr/>
            </p:nvSpPr>
            <p:spPr>
              <a:xfrm>
                <a:off x="8816021" y="2761367"/>
                <a:ext cx="1475789" cy="21544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2" name="TextBox 9">
                <a:extLst>
                  <a:ext uri="{FF2B5EF4-FFF2-40B4-BE49-F238E27FC236}">
                    <a16:creationId xmlns:a16="http://schemas.microsoft.com/office/drawing/2014/main" id="{837AC111-6017-D1F2-5849-FA3D47DE1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021" y="2761367"/>
                <a:ext cx="1475789" cy="215444"/>
              </a:xfrm>
              <a:prstGeom prst="rect">
                <a:avLst/>
              </a:prstGeom>
              <a:blipFill>
                <a:blip r:embed="rId52"/>
                <a:stretch>
                  <a:fillRect l="-2479" r="-413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>
            <a:extLst>
              <a:ext uri="{FF2B5EF4-FFF2-40B4-BE49-F238E27FC236}">
                <a16:creationId xmlns:a16="http://schemas.microsoft.com/office/drawing/2014/main" id="{BB3F0608-A0BF-5F50-82E0-C6B88F708E98}"/>
              </a:ext>
            </a:extLst>
          </p:cNvPr>
          <p:cNvSpPr txBox="1"/>
          <p:nvPr/>
        </p:nvSpPr>
        <p:spPr>
          <a:xfrm>
            <a:off x="10340649" y="2823584"/>
            <a:ext cx="148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(PV work terms)</a:t>
            </a:r>
          </a:p>
        </p:txBody>
      </p:sp>
      <p:sp>
        <p:nvSpPr>
          <p:cNvPr id="83" name="Slide Number Placeholder 82">
            <a:extLst>
              <a:ext uri="{FF2B5EF4-FFF2-40B4-BE49-F238E27FC236}">
                <a16:creationId xmlns:a16="http://schemas.microsoft.com/office/drawing/2014/main" id="{56FFBA1D-F244-83B3-F8AF-07B6DDA4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5D80-8541-4508-80FC-4365D8588B89}" type="slidenum">
              <a:rPr lang="en-US" smtClean="0"/>
              <a:t>7</a:t>
            </a:fld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7F64261D-D5CB-F6BE-4824-7CCEF215D3FF}"/>
              </a:ext>
            </a:extLst>
          </p:cNvPr>
          <p:cNvSpPr/>
          <p:nvPr/>
        </p:nvSpPr>
        <p:spPr>
          <a:xfrm>
            <a:off x="11728933" y="939285"/>
            <a:ext cx="281354" cy="28321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47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E71F9-FC23-321F-13B9-EE17AA97B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5EA5E06-0C05-2A32-F7C4-2AAA27AA92C3}"/>
              </a:ext>
            </a:extLst>
          </p:cNvPr>
          <p:cNvSpPr txBox="1"/>
          <p:nvPr/>
        </p:nvSpPr>
        <p:spPr>
          <a:xfrm>
            <a:off x="1120755" y="136524"/>
            <a:ext cx="10151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thermodynamic and tank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3">
                <a:extLst>
                  <a:ext uri="{FF2B5EF4-FFF2-40B4-BE49-F238E27FC236}">
                    <a16:creationId xmlns:a16="http://schemas.microsoft.com/office/drawing/2014/main" id="{5B1C0AB1-1B1F-8BBA-19A3-488CA031498F}"/>
                  </a:ext>
                </a:extLst>
              </p:cNvPr>
              <p:cNvSpPr txBox="1"/>
              <p:nvPr/>
            </p:nvSpPr>
            <p:spPr>
              <a:xfrm>
                <a:off x="1448686" y="3753672"/>
                <a:ext cx="2060885" cy="53585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  <m:r>
                        <a:rPr lang="en-US" sz="1600" b="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𝑛𝑏𝑝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>
                                  <a:latin typeface="Cambria Math" panose="02040503050406030204" pitchFamily="18" charset="0"/>
                                </a:rPr>
                                <m:t>𝑙𝑖𝑞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600" b="0" i="1">
                                      <a:latin typeface="Cambria Math" panose="02040503050406030204" pitchFamily="18" charset="0"/>
                                    </a:rPr>
                                    <m:t>𝑙𝑖𝑞</m:t>
                                  </m:r>
                                </m:sub>
                              </m:sSub>
                              <m:r>
                                <a:rPr lang="en-US" sz="1600" b="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1600" b="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>
                                  <a:latin typeface="Cambria Math" panose="02040503050406030204" pitchFamily="18" charset="0"/>
                                </a:rPr>
                                <m:t>𝑙𝑖𝑞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3">
                <a:extLst>
                  <a:ext uri="{FF2B5EF4-FFF2-40B4-BE49-F238E27FC236}">
                    <a16:creationId xmlns:a16="http://schemas.microsoft.com/office/drawing/2014/main" id="{5B1C0AB1-1B1F-8BBA-19A3-488CA0314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686" y="3753672"/>
                <a:ext cx="2060885" cy="5358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6">
                <a:extLst>
                  <a:ext uri="{FF2B5EF4-FFF2-40B4-BE49-F238E27FC236}">
                    <a16:creationId xmlns:a16="http://schemas.microsoft.com/office/drawing/2014/main" id="{70D6D106-2837-D9BF-F966-6504BBA0D4BF}"/>
                  </a:ext>
                </a:extLst>
              </p:cNvPr>
              <p:cNvSpPr txBox="1"/>
              <p:nvPr/>
            </p:nvSpPr>
            <p:spPr>
              <a:xfrm>
                <a:off x="1448686" y="4927433"/>
                <a:ext cx="2747804" cy="53065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>
                                  <a:latin typeface="Cambria Math" panose="02040503050406030204" pitchFamily="18" charset="0"/>
                                </a:rPr>
                                <m:t>𝑢𝑙𝑙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600" b="0" i="1">
                                      <a:latin typeface="Cambria Math" panose="02040503050406030204" pitchFamily="18" charset="0"/>
                                    </a:rPr>
                                    <m:t>𝑣𝑎𝑝</m:t>
                                  </m:r>
                                </m:sub>
                              </m:sSub>
                              <m:r>
                                <a:rPr lang="en-US" sz="1600" b="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1600" b="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>
                                  <a:latin typeface="Cambria Math" panose="02040503050406030204" pitchFamily="18" charset="0"/>
                                </a:rPr>
                                <m:t>𝑣𝑎𝑝</m:t>
                              </m:r>
                            </m:sub>
                          </m:sSub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𝑔𝑎𝑠</m:t>
                                  </m:r>
                                </m:sub>
                              </m:sSub>
                              <m:r>
                                <a:rPr lang="en-US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  <m:r>
                                <a:rPr lang="en-US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𝑔𝑎𝑠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6">
                <a:extLst>
                  <a:ext uri="{FF2B5EF4-FFF2-40B4-BE49-F238E27FC236}">
                    <a16:creationId xmlns:a16="http://schemas.microsoft.com/office/drawing/2014/main" id="{70D6D106-2837-D9BF-F966-6504BBA0D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686" y="4927433"/>
                <a:ext cx="2747804" cy="5306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7">
                <a:extLst>
                  <a:ext uri="{FF2B5EF4-FFF2-40B4-BE49-F238E27FC236}">
                    <a16:creationId xmlns:a16="http://schemas.microsoft.com/office/drawing/2014/main" id="{6A95DF19-ADE8-30AF-8F1B-AD7EDF02D5AC}"/>
                  </a:ext>
                </a:extLst>
              </p:cNvPr>
              <p:cNvSpPr txBox="1"/>
              <p:nvPr/>
            </p:nvSpPr>
            <p:spPr>
              <a:xfrm>
                <a:off x="1453018" y="3136544"/>
                <a:ext cx="2098331" cy="51174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𝑣𝑎𝑝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𝑣𝑎𝑝</m:t>
                              </m:r>
                            </m:sub>
                          </m:sSub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𝑍𝑅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𝑣𝑎𝑝</m:t>
                              </m:r>
                            </m:sub>
                          </m:sSub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𝑢𝑙𝑙</m:t>
                              </m:r>
                            </m:sub>
                          </m:sSub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𝑢𝑙𝑙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7">
                <a:extLst>
                  <a:ext uri="{FF2B5EF4-FFF2-40B4-BE49-F238E27FC236}">
                    <a16:creationId xmlns:a16="http://schemas.microsoft.com/office/drawing/2014/main" id="{6A95DF19-ADE8-30AF-8F1B-AD7EDF02D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018" y="3136544"/>
                <a:ext cx="2098331" cy="5117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8">
                <a:extLst>
                  <a:ext uri="{FF2B5EF4-FFF2-40B4-BE49-F238E27FC236}">
                    <a16:creationId xmlns:a16="http://schemas.microsoft.com/office/drawing/2014/main" id="{31E5B10E-7367-1E28-00F7-6F9E62D08783}"/>
                  </a:ext>
                </a:extLst>
              </p:cNvPr>
              <p:cNvSpPr txBox="1"/>
              <p:nvPr/>
            </p:nvSpPr>
            <p:spPr>
              <a:xfrm>
                <a:off x="1448686" y="2493142"/>
                <a:ext cx="1955471" cy="50969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𝑔𝑎𝑠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𝑔𝑎𝑠</m:t>
                              </m:r>
                            </m:sub>
                          </m:sSub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𝑔𝑎𝑠</m:t>
                              </m:r>
                            </m:sub>
                          </m:sSub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𝑢𝑙𝑙</m:t>
                              </m:r>
                            </m:sub>
                          </m:sSub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𝑢𝑙𝑙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8">
                <a:extLst>
                  <a:ext uri="{FF2B5EF4-FFF2-40B4-BE49-F238E27FC236}">
                    <a16:creationId xmlns:a16="http://schemas.microsoft.com/office/drawing/2014/main" id="{31E5B10E-7367-1E28-00F7-6F9E62D08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686" y="2493142"/>
                <a:ext cx="1955471" cy="5096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9">
                <a:extLst>
                  <a:ext uri="{FF2B5EF4-FFF2-40B4-BE49-F238E27FC236}">
                    <a16:creationId xmlns:a16="http://schemas.microsoft.com/office/drawing/2014/main" id="{67834DD1-D067-DD9C-2AB6-06A606FC3BBC}"/>
                  </a:ext>
                </a:extLst>
              </p:cNvPr>
              <p:cNvSpPr txBox="1"/>
              <p:nvPr/>
            </p:nvSpPr>
            <p:spPr>
              <a:xfrm>
                <a:off x="6649283" y="3007380"/>
                <a:ext cx="1434367" cy="51591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𝑙𝑖𝑞</m:t>
                              </m:r>
                            </m:sub>
                          </m:sSub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𝑙𝑖𝑞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  <m:t>𝑙𝑖𝑞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9">
                <a:extLst>
                  <a:ext uri="{FF2B5EF4-FFF2-40B4-BE49-F238E27FC236}">
                    <a16:creationId xmlns:a16="http://schemas.microsoft.com/office/drawing/2014/main" id="{67834DD1-D067-DD9C-2AB6-06A606FC3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283" y="3007380"/>
                <a:ext cx="1434367" cy="515910"/>
              </a:xfrm>
              <a:prstGeom prst="rect">
                <a:avLst/>
              </a:prstGeom>
              <a:blipFill>
                <a:blip r:embed="rId6"/>
                <a:stretch>
                  <a:fillRect l="-2979" b="-1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0">
                <a:extLst>
                  <a:ext uri="{FF2B5EF4-FFF2-40B4-BE49-F238E27FC236}">
                    <a16:creationId xmlns:a16="http://schemas.microsoft.com/office/drawing/2014/main" id="{93325593-F6E3-A66C-D913-F422BE990757}"/>
                  </a:ext>
                </a:extLst>
              </p:cNvPr>
              <p:cNvSpPr txBox="1"/>
              <p:nvPr/>
            </p:nvSpPr>
            <p:spPr>
              <a:xfrm>
                <a:off x="6649283" y="3684383"/>
                <a:ext cx="1646476" cy="26558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𝑡𝑎𝑛𝑘</m:t>
                          </m:r>
                        </m:sub>
                      </m:sSub>
                      <m:r>
                        <a:rPr lang="en-US" sz="16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lang="en-US" sz="16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𝑙𝑖𝑞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0">
                <a:extLst>
                  <a:ext uri="{FF2B5EF4-FFF2-40B4-BE49-F238E27FC236}">
                    <a16:creationId xmlns:a16="http://schemas.microsoft.com/office/drawing/2014/main" id="{93325593-F6E3-A66C-D913-F422BE990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283" y="3684383"/>
                <a:ext cx="1646476" cy="265586"/>
              </a:xfrm>
              <a:prstGeom prst="rect">
                <a:avLst/>
              </a:prstGeom>
              <a:blipFill>
                <a:blip r:embed="rId7"/>
                <a:stretch>
                  <a:fillRect l="-2593" r="-111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TextBox 150">
            <a:extLst>
              <a:ext uri="{FF2B5EF4-FFF2-40B4-BE49-F238E27FC236}">
                <a16:creationId xmlns:a16="http://schemas.microsoft.com/office/drawing/2014/main" id="{0415F60C-DA6F-3CD7-AA38-01A6E1CE6CFD}"/>
              </a:ext>
            </a:extLst>
          </p:cNvPr>
          <p:cNvSpPr txBox="1"/>
          <p:nvPr/>
        </p:nvSpPr>
        <p:spPr>
          <a:xfrm>
            <a:off x="6014438" y="4143018"/>
            <a:ext cx="3650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Work done by (or energy removed from) liquid due to change in liquid volume: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9">
                <a:extLst>
                  <a:ext uri="{FF2B5EF4-FFF2-40B4-BE49-F238E27FC236}">
                    <a16:creationId xmlns:a16="http://schemas.microsoft.com/office/drawing/2014/main" id="{3E619096-EC43-546A-9407-76F9850D3E24}"/>
                  </a:ext>
                </a:extLst>
              </p:cNvPr>
              <p:cNvSpPr txBox="1"/>
              <p:nvPr/>
            </p:nvSpPr>
            <p:spPr>
              <a:xfrm>
                <a:off x="6762461" y="4683611"/>
                <a:ext cx="1669240" cy="26520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2" name="TextBox 9">
                <a:extLst>
                  <a:ext uri="{FF2B5EF4-FFF2-40B4-BE49-F238E27FC236}">
                    <a16:creationId xmlns:a16="http://schemas.microsoft.com/office/drawing/2014/main" id="{3E619096-EC43-546A-9407-76F9850D3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461" y="4683611"/>
                <a:ext cx="1669240" cy="265201"/>
              </a:xfrm>
              <a:prstGeom prst="rect">
                <a:avLst/>
              </a:prstGeom>
              <a:blipFill>
                <a:blip r:embed="rId8"/>
                <a:stretch>
                  <a:fillRect l="-2190" r="-146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" name="TextBox 152">
            <a:extLst>
              <a:ext uri="{FF2B5EF4-FFF2-40B4-BE49-F238E27FC236}">
                <a16:creationId xmlns:a16="http://schemas.microsoft.com/office/drawing/2014/main" id="{50AC39FC-87E6-07DC-5A84-304E0FCF896E}"/>
              </a:ext>
            </a:extLst>
          </p:cNvPr>
          <p:cNvSpPr txBox="1"/>
          <p:nvPr/>
        </p:nvSpPr>
        <p:spPr>
          <a:xfrm>
            <a:off x="6014437" y="5150546"/>
            <a:ext cx="3650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Work done by (or energy removed from) ullage due to change in ullage volume: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9">
                <a:extLst>
                  <a:ext uri="{FF2B5EF4-FFF2-40B4-BE49-F238E27FC236}">
                    <a16:creationId xmlns:a16="http://schemas.microsoft.com/office/drawing/2014/main" id="{5DC63D85-AD9A-E7F1-8563-EC7982DEB8D0}"/>
                  </a:ext>
                </a:extLst>
              </p:cNvPr>
              <p:cNvSpPr txBox="1"/>
              <p:nvPr/>
            </p:nvSpPr>
            <p:spPr>
              <a:xfrm>
                <a:off x="6790759" y="5745744"/>
                <a:ext cx="1686424" cy="24622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4" name="TextBox 9">
                <a:extLst>
                  <a:ext uri="{FF2B5EF4-FFF2-40B4-BE49-F238E27FC236}">
                    <a16:creationId xmlns:a16="http://schemas.microsoft.com/office/drawing/2014/main" id="{5DC63D85-AD9A-E7F1-8563-EC7982DEB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759" y="5745744"/>
                <a:ext cx="1686424" cy="246221"/>
              </a:xfrm>
              <a:prstGeom prst="rect">
                <a:avLst/>
              </a:prstGeom>
              <a:blipFill>
                <a:blip r:embed="rId9"/>
                <a:stretch>
                  <a:fillRect l="-252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TextBox 154">
            <a:extLst>
              <a:ext uri="{FF2B5EF4-FFF2-40B4-BE49-F238E27FC236}">
                <a16:creationId xmlns:a16="http://schemas.microsoft.com/office/drawing/2014/main" id="{75187D9A-424D-3947-A829-C0BC582E8FFE}"/>
              </a:ext>
            </a:extLst>
          </p:cNvPr>
          <p:cNvSpPr txBox="1"/>
          <p:nvPr/>
        </p:nvSpPr>
        <p:spPr>
          <a:xfrm>
            <a:off x="6014438" y="1926837"/>
            <a:ext cx="3772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Volume relationships, and related PV work: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CE64BE-8363-927D-D087-893D40FB1615}"/>
              </a:ext>
            </a:extLst>
          </p:cNvPr>
          <p:cNvSpPr txBox="1"/>
          <p:nvPr/>
        </p:nvSpPr>
        <p:spPr>
          <a:xfrm>
            <a:off x="1378538" y="1926837"/>
            <a:ext cx="3456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Primary thermodynamics relationships: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0">
                <a:extLst>
                  <a:ext uri="{FF2B5EF4-FFF2-40B4-BE49-F238E27FC236}">
                    <a16:creationId xmlns:a16="http://schemas.microsoft.com/office/drawing/2014/main" id="{98D0F912-E578-E344-3619-BB604A949FE1}"/>
                  </a:ext>
                </a:extLst>
              </p:cNvPr>
              <p:cNvSpPr txBox="1"/>
              <p:nvPr/>
            </p:nvSpPr>
            <p:spPr>
              <a:xfrm>
                <a:off x="6014438" y="2405978"/>
                <a:ext cx="5393015" cy="46820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𝑡𝑎𝑛𝑘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𝑡𝑎𝑛𝑘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𝑛𝑜𝑚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𝑤𝑎𝑙𝑙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𝑎𝑣𝑒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𝑛𝑜𝑚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𝑢𝑙𝑙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𝑛𝑜𝑚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" name="TextBox 10">
                <a:extLst>
                  <a:ext uri="{FF2B5EF4-FFF2-40B4-BE49-F238E27FC236}">
                    <a16:creationId xmlns:a16="http://schemas.microsoft.com/office/drawing/2014/main" id="{98D0F912-E578-E344-3619-BB604A949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438" y="2405978"/>
                <a:ext cx="5393015" cy="4682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6">
                <a:extLst>
                  <a:ext uri="{FF2B5EF4-FFF2-40B4-BE49-F238E27FC236}">
                    <a16:creationId xmlns:a16="http://schemas.microsoft.com/office/drawing/2014/main" id="{E8175FB6-14AF-802B-6E56-B155B0D33DCA}"/>
                  </a:ext>
                </a:extLst>
              </p:cNvPr>
              <p:cNvSpPr txBox="1"/>
              <p:nvPr/>
            </p:nvSpPr>
            <p:spPr>
              <a:xfrm>
                <a:off x="1448686" y="4453004"/>
                <a:ext cx="649600" cy="26520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𝑛𝑏𝑝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6">
                <a:extLst>
                  <a:ext uri="{FF2B5EF4-FFF2-40B4-BE49-F238E27FC236}">
                    <a16:creationId xmlns:a16="http://schemas.microsoft.com/office/drawing/2014/main" id="{E8175FB6-14AF-802B-6E56-B155B0D33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686" y="4453004"/>
                <a:ext cx="649600" cy="265201"/>
              </a:xfrm>
              <a:prstGeom prst="rect">
                <a:avLst/>
              </a:prstGeom>
              <a:blipFill>
                <a:blip r:embed="rId11"/>
                <a:stretch>
                  <a:fillRect l="-7547" r="-283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74AB4BD-012B-6DE0-346F-87A0454EBB9C}"/>
              </a:ext>
            </a:extLst>
          </p:cNvPr>
          <p:cNvSpPr txBox="1"/>
          <p:nvPr/>
        </p:nvSpPr>
        <p:spPr>
          <a:xfrm>
            <a:off x="2098286" y="4435806"/>
            <a:ext cx="2736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Normal boiling point for liquid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EA5604-1C1B-D144-7D1D-D60886CC029A}"/>
              </a:ext>
            </a:extLst>
          </p:cNvPr>
          <p:cNvSpPr txBox="1"/>
          <p:nvPr/>
        </p:nvSpPr>
        <p:spPr>
          <a:xfrm>
            <a:off x="1378538" y="942219"/>
            <a:ext cx="8654933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 gas equations, with compressibility factor for the condensable vapor 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relationships assume constant specific heats and heat of vaporization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 saturation pressure is function of temperature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8">
                <a:extLst>
                  <a:ext uri="{FF2B5EF4-FFF2-40B4-BE49-F238E27FC236}">
                    <a16:creationId xmlns:a16="http://schemas.microsoft.com/office/drawing/2014/main" id="{4DF7F607-D9EC-A4EA-E7D3-B820B6F32B85}"/>
                  </a:ext>
                </a:extLst>
              </p:cNvPr>
              <p:cNvSpPr txBox="1"/>
              <p:nvPr/>
            </p:nvSpPr>
            <p:spPr>
              <a:xfrm>
                <a:off x="1448686" y="5745744"/>
                <a:ext cx="1695272" cy="31816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𝑙𝑖𝑞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TextBox 8">
                <a:extLst>
                  <a:ext uri="{FF2B5EF4-FFF2-40B4-BE49-F238E27FC236}">
                    <a16:creationId xmlns:a16="http://schemas.microsoft.com/office/drawing/2014/main" id="{4DF7F607-D9EC-A4EA-E7D3-B820B6F32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686" y="5745744"/>
                <a:ext cx="1695272" cy="318164"/>
              </a:xfrm>
              <a:prstGeom prst="rect">
                <a:avLst/>
              </a:prstGeom>
              <a:blipFill>
                <a:blip r:embed="rId12"/>
                <a:stretch>
                  <a:fillRect l="-2878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2F60FFE-324A-DE04-2E4A-3B34A55F4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5D80-8541-4508-80FC-4365D8588B89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CE46AA-BB8E-EB63-06FB-104FCFA6681F}"/>
              </a:ext>
            </a:extLst>
          </p:cNvPr>
          <p:cNvSpPr txBox="1"/>
          <p:nvPr/>
        </p:nvSpPr>
        <p:spPr>
          <a:xfrm>
            <a:off x="3328161" y="5623393"/>
            <a:ext cx="1904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Typically 2</a:t>
            </a:r>
            <a:r>
              <a:rPr lang="en-US" sz="1600" baseline="30000" dirty="0"/>
              <a:t>nd</a:t>
            </a:r>
            <a:r>
              <a:rPr lang="en-US" sz="1600" dirty="0"/>
              <a:t> or 3</a:t>
            </a:r>
            <a:r>
              <a:rPr lang="en-US" sz="1600" baseline="30000" dirty="0"/>
              <a:t>rd</a:t>
            </a:r>
            <a:r>
              <a:rPr lang="en-US" sz="1600" dirty="0"/>
              <a:t> order polynomial</a:t>
            </a: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E9A3BCF1-3968-3037-81A0-CAB437D4FEAC}"/>
              </a:ext>
            </a:extLst>
          </p:cNvPr>
          <p:cNvSpPr/>
          <p:nvPr/>
        </p:nvSpPr>
        <p:spPr>
          <a:xfrm>
            <a:off x="11786716" y="1188280"/>
            <a:ext cx="281354" cy="28321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02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60CA8-27B7-2078-D0AC-6208FEC64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BC7BE6DB-94CE-C858-B104-EE49C926BF48}"/>
              </a:ext>
            </a:extLst>
          </p:cNvPr>
          <p:cNvSpPr/>
          <p:nvPr/>
        </p:nvSpPr>
        <p:spPr>
          <a:xfrm>
            <a:off x="3170122" y="4562238"/>
            <a:ext cx="196468" cy="2016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ED50616-AADC-481C-EF2F-8D3BFDF74BF8}"/>
              </a:ext>
            </a:extLst>
          </p:cNvPr>
          <p:cNvSpPr/>
          <p:nvPr/>
        </p:nvSpPr>
        <p:spPr>
          <a:xfrm>
            <a:off x="3135234" y="2304948"/>
            <a:ext cx="196468" cy="2016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22A63A-96FB-D0A4-B1CC-D17338A7602E}"/>
              </a:ext>
            </a:extLst>
          </p:cNvPr>
          <p:cNvSpPr txBox="1"/>
          <p:nvPr/>
        </p:nvSpPr>
        <p:spPr>
          <a:xfrm>
            <a:off x="1113258" y="125830"/>
            <a:ext cx="10165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 heat transfer and thermodynamics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9">
                <a:extLst>
                  <a:ext uri="{FF2B5EF4-FFF2-40B4-BE49-F238E27FC236}">
                    <a16:creationId xmlns:a16="http://schemas.microsoft.com/office/drawing/2014/main" id="{CC083592-20AB-32FE-27AA-96ED8E02468A}"/>
                  </a:ext>
                </a:extLst>
              </p:cNvPr>
              <p:cNvSpPr txBox="1"/>
              <p:nvPr/>
            </p:nvSpPr>
            <p:spPr>
              <a:xfrm>
                <a:off x="7040117" y="1508605"/>
                <a:ext cx="2979021" cy="24622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7" name="TextBox 9">
                <a:extLst>
                  <a:ext uri="{FF2B5EF4-FFF2-40B4-BE49-F238E27FC236}">
                    <a16:creationId xmlns:a16="http://schemas.microsoft.com/office/drawing/2014/main" id="{CC083592-20AB-32FE-27AA-96ED8E024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117" y="1508605"/>
                <a:ext cx="2979021" cy="246221"/>
              </a:xfrm>
              <a:prstGeom prst="rect">
                <a:avLst/>
              </a:prstGeom>
              <a:blipFill>
                <a:blip r:embed="rId2"/>
                <a:stretch>
                  <a:fillRect l="-1227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9">
                <a:extLst>
                  <a:ext uri="{FF2B5EF4-FFF2-40B4-BE49-F238E27FC236}">
                    <a16:creationId xmlns:a16="http://schemas.microsoft.com/office/drawing/2014/main" id="{68943203-8688-A6DC-6BEB-2E750C4193AA}"/>
                  </a:ext>
                </a:extLst>
              </p:cNvPr>
              <p:cNvSpPr txBox="1"/>
              <p:nvPr/>
            </p:nvSpPr>
            <p:spPr>
              <a:xfrm>
                <a:off x="7030849" y="1802813"/>
                <a:ext cx="2953244" cy="26520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8" name="TextBox 9">
                <a:extLst>
                  <a:ext uri="{FF2B5EF4-FFF2-40B4-BE49-F238E27FC236}">
                    <a16:creationId xmlns:a16="http://schemas.microsoft.com/office/drawing/2014/main" id="{68943203-8688-A6DC-6BEB-2E750C419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849" y="1802813"/>
                <a:ext cx="2953244" cy="265201"/>
              </a:xfrm>
              <a:prstGeom prst="rect">
                <a:avLst/>
              </a:prstGeom>
              <a:blipFill>
                <a:blip r:embed="rId3"/>
                <a:stretch>
                  <a:fillRect l="-1031" r="-41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BE6F43-CAC3-E8B5-8CB3-B3558A8563E0}"/>
              </a:ext>
            </a:extLst>
          </p:cNvPr>
          <p:cNvCxnSpPr>
            <a:cxnSpLocks/>
          </p:cNvCxnSpPr>
          <p:nvPr/>
        </p:nvCxnSpPr>
        <p:spPr>
          <a:xfrm>
            <a:off x="1638700" y="1661510"/>
            <a:ext cx="0" cy="13220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4357D0-D252-F63B-D626-EEA79293AE5B}"/>
              </a:ext>
            </a:extLst>
          </p:cNvPr>
          <p:cNvCxnSpPr>
            <a:cxnSpLocks/>
          </p:cNvCxnSpPr>
          <p:nvPr/>
        </p:nvCxnSpPr>
        <p:spPr>
          <a:xfrm>
            <a:off x="1835168" y="1661510"/>
            <a:ext cx="0" cy="13220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8C20B80-DB59-1848-A255-1A3AD95412F6}"/>
              </a:ext>
            </a:extLst>
          </p:cNvPr>
          <p:cNvSpPr/>
          <p:nvPr/>
        </p:nvSpPr>
        <p:spPr>
          <a:xfrm>
            <a:off x="1870054" y="2322789"/>
            <a:ext cx="209306" cy="8270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FBA3CB-955D-7332-FBBC-8BC6A02CF871}"/>
              </a:ext>
            </a:extLst>
          </p:cNvPr>
          <p:cNvCxnSpPr/>
          <p:nvPr/>
        </p:nvCxnSpPr>
        <p:spPr>
          <a:xfrm>
            <a:off x="1638700" y="2322790"/>
            <a:ext cx="19646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1E40F09-CEED-7EAC-726D-D37EC2053238}"/>
              </a:ext>
            </a:extLst>
          </p:cNvPr>
          <p:cNvCxnSpPr>
            <a:cxnSpLocks/>
          </p:cNvCxnSpPr>
          <p:nvPr/>
        </p:nvCxnSpPr>
        <p:spPr>
          <a:xfrm>
            <a:off x="3135236" y="1686468"/>
            <a:ext cx="0" cy="13220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F862108-9BE5-159F-A46C-AD90ED4FEE55}"/>
              </a:ext>
            </a:extLst>
          </p:cNvPr>
          <p:cNvCxnSpPr>
            <a:cxnSpLocks/>
          </p:cNvCxnSpPr>
          <p:nvPr/>
        </p:nvCxnSpPr>
        <p:spPr>
          <a:xfrm>
            <a:off x="3331704" y="1686468"/>
            <a:ext cx="0" cy="13220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D8706296-46FB-0B6D-968A-41F003698BFE}"/>
              </a:ext>
            </a:extLst>
          </p:cNvPr>
          <p:cNvSpPr/>
          <p:nvPr/>
        </p:nvSpPr>
        <p:spPr>
          <a:xfrm>
            <a:off x="3366590" y="2524740"/>
            <a:ext cx="209300" cy="6254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AC61C53-E5E5-8C24-3898-0A15F35A62CD}"/>
              </a:ext>
            </a:extLst>
          </p:cNvPr>
          <p:cNvCxnSpPr/>
          <p:nvPr/>
        </p:nvCxnSpPr>
        <p:spPr>
          <a:xfrm>
            <a:off x="3135236" y="2524740"/>
            <a:ext cx="19646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F85C617-30AD-00BB-FEAD-068E78451B61}"/>
              </a:ext>
            </a:extLst>
          </p:cNvPr>
          <p:cNvCxnSpPr>
            <a:cxnSpLocks/>
          </p:cNvCxnSpPr>
          <p:nvPr/>
        </p:nvCxnSpPr>
        <p:spPr>
          <a:xfrm>
            <a:off x="3170124" y="3879722"/>
            <a:ext cx="0" cy="13220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745843F-64DD-4327-D081-78D22407E6F1}"/>
              </a:ext>
            </a:extLst>
          </p:cNvPr>
          <p:cNvCxnSpPr>
            <a:cxnSpLocks/>
          </p:cNvCxnSpPr>
          <p:nvPr/>
        </p:nvCxnSpPr>
        <p:spPr>
          <a:xfrm>
            <a:off x="3366592" y="3879722"/>
            <a:ext cx="0" cy="13220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4B2AAA9F-1AD4-D782-9695-BDDC18233D54}"/>
              </a:ext>
            </a:extLst>
          </p:cNvPr>
          <p:cNvSpPr/>
          <p:nvPr/>
        </p:nvSpPr>
        <p:spPr>
          <a:xfrm>
            <a:off x="3401478" y="4541002"/>
            <a:ext cx="209306" cy="7422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90B0612-75D3-2AC5-788F-10365B379D02}"/>
              </a:ext>
            </a:extLst>
          </p:cNvPr>
          <p:cNvCxnSpPr/>
          <p:nvPr/>
        </p:nvCxnSpPr>
        <p:spPr>
          <a:xfrm>
            <a:off x="3170124" y="4541002"/>
            <a:ext cx="19646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E58A05C-1AEF-0B56-D627-0920646C9DCC}"/>
              </a:ext>
            </a:extLst>
          </p:cNvPr>
          <p:cNvCxnSpPr>
            <a:cxnSpLocks/>
          </p:cNvCxnSpPr>
          <p:nvPr/>
        </p:nvCxnSpPr>
        <p:spPr>
          <a:xfrm>
            <a:off x="1673588" y="3900946"/>
            <a:ext cx="0" cy="13220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05E406-56FA-0C75-344F-61182D27E703}"/>
              </a:ext>
            </a:extLst>
          </p:cNvPr>
          <p:cNvCxnSpPr>
            <a:cxnSpLocks/>
          </p:cNvCxnSpPr>
          <p:nvPr/>
        </p:nvCxnSpPr>
        <p:spPr>
          <a:xfrm>
            <a:off x="1870056" y="3900946"/>
            <a:ext cx="0" cy="13220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248859E5-5F15-72D8-6EAA-4A9ED146A4AC}"/>
              </a:ext>
            </a:extLst>
          </p:cNvPr>
          <p:cNvSpPr/>
          <p:nvPr/>
        </p:nvSpPr>
        <p:spPr>
          <a:xfrm>
            <a:off x="1904942" y="4739217"/>
            <a:ext cx="209300" cy="6185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765AD13-92B3-C8E0-6D9E-FC22B4B7905B}"/>
              </a:ext>
            </a:extLst>
          </p:cNvPr>
          <p:cNvCxnSpPr/>
          <p:nvPr/>
        </p:nvCxnSpPr>
        <p:spPr>
          <a:xfrm>
            <a:off x="1673588" y="4739218"/>
            <a:ext cx="19646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445C50D-0008-18EF-9EFE-E2E28E1C0E7B}"/>
              </a:ext>
            </a:extLst>
          </p:cNvPr>
          <p:cNvCxnSpPr>
            <a:cxnSpLocks/>
          </p:cNvCxnSpPr>
          <p:nvPr/>
        </p:nvCxnSpPr>
        <p:spPr>
          <a:xfrm>
            <a:off x="2635505" y="2372087"/>
            <a:ext cx="0" cy="5100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527A9B1-2E8D-5114-1A78-FB3D4AA2BC94}"/>
              </a:ext>
            </a:extLst>
          </p:cNvPr>
          <p:cNvCxnSpPr>
            <a:cxnSpLocks/>
          </p:cNvCxnSpPr>
          <p:nvPr/>
        </p:nvCxnSpPr>
        <p:spPr>
          <a:xfrm flipV="1">
            <a:off x="2700787" y="4520074"/>
            <a:ext cx="0" cy="5077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9">
                <a:extLst>
                  <a:ext uri="{FF2B5EF4-FFF2-40B4-BE49-F238E27FC236}">
                    <a16:creationId xmlns:a16="http://schemas.microsoft.com/office/drawing/2014/main" id="{F8C16FDE-4690-FB61-B300-EFBC9E7854EE}"/>
                  </a:ext>
                </a:extLst>
              </p:cNvPr>
              <p:cNvSpPr txBox="1"/>
              <p:nvPr/>
            </p:nvSpPr>
            <p:spPr>
              <a:xfrm>
                <a:off x="960829" y="1714608"/>
                <a:ext cx="594522" cy="24622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8" name="TextBox 9">
                <a:extLst>
                  <a:ext uri="{FF2B5EF4-FFF2-40B4-BE49-F238E27FC236}">
                    <a16:creationId xmlns:a16="http://schemas.microsoft.com/office/drawing/2014/main" id="{F8C16FDE-4690-FB61-B300-EFBC9E785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829" y="1714608"/>
                <a:ext cx="594522" cy="246221"/>
              </a:xfrm>
              <a:prstGeom prst="rect">
                <a:avLst/>
              </a:prstGeom>
              <a:blipFill>
                <a:blip r:embed="rId4"/>
                <a:stretch>
                  <a:fillRect l="-5155" r="-1031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9">
                <a:extLst>
                  <a:ext uri="{FF2B5EF4-FFF2-40B4-BE49-F238E27FC236}">
                    <a16:creationId xmlns:a16="http://schemas.microsoft.com/office/drawing/2014/main" id="{6CF1B3FC-084E-1011-F0E8-05FF69D997CF}"/>
                  </a:ext>
                </a:extLst>
              </p:cNvPr>
              <p:cNvSpPr txBox="1"/>
              <p:nvPr/>
            </p:nvSpPr>
            <p:spPr>
              <a:xfrm>
                <a:off x="3331702" y="1714887"/>
                <a:ext cx="1300741" cy="24622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9" name="TextBox 9">
                <a:extLst>
                  <a:ext uri="{FF2B5EF4-FFF2-40B4-BE49-F238E27FC236}">
                    <a16:creationId xmlns:a16="http://schemas.microsoft.com/office/drawing/2014/main" id="{6CF1B3FC-084E-1011-F0E8-05FF69D99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702" y="1714887"/>
                <a:ext cx="1300741" cy="246221"/>
              </a:xfrm>
              <a:prstGeom prst="rect">
                <a:avLst/>
              </a:prstGeom>
              <a:blipFill>
                <a:blip r:embed="rId5"/>
                <a:stretch>
                  <a:fillRect l="-939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">
                <a:extLst>
                  <a:ext uri="{FF2B5EF4-FFF2-40B4-BE49-F238E27FC236}">
                    <a16:creationId xmlns:a16="http://schemas.microsoft.com/office/drawing/2014/main" id="{3BA6F7AE-D9ED-970C-993E-169F995ACEC0}"/>
                  </a:ext>
                </a:extLst>
              </p:cNvPr>
              <p:cNvSpPr txBox="1"/>
              <p:nvPr/>
            </p:nvSpPr>
            <p:spPr>
              <a:xfrm>
                <a:off x="3603544" y="2439979"/>
                <a:ext cx="1258486" cy="26520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1" name="TextBox 9">
                <a:extLst>
                  <a:ext uri="{FF2B5EF4-FFF2-40B4-BE49-F238E27FC236}">
                    <a16:creationId xmlns:a16="http://schemas.microsoft.com/office/drawing/2014/main" id="{3BA6F7AE-D9ED-970C-993E-169F995AC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544" y="2439979"/>
                <a:ext cx="1258486" cy="265201"/>
              </a:xfrm>
              <a:prstGeom prst="rect">
                <a:avLst/>
              </a:prstGeom>
              <a:blipFill>
                <a:blip r:embed="rId6"/>
                <a:stretch>
                  <a:fillRect l="-1449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">
                <a:extLst>
                  <a:ext uri="{FF2B5EF4-FFF2-40B4-BE49-F238E27FC236}">
                    <a16:creationId xmlns:a16="http://schemas.microsoft.com/office/drawing/2014/main" id="{22FD3CCE-74FC-35DE-0D86-C1B282383ACD}"/>
                  </a:ext>
                </a:extLst>
              </p:cNvPr>
              <p:cNvSpPr txBox="1"/>
              <p:nvPr/>
            </p:nvSpPr>
            <p:spPr>
              <a:xfrm>
                <a:off x="969421" y="2475472"/>
                <a:ext cx="585930" cy="26520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4" name="TextBox 9">
                <a:extLst>
                  <a:ext uri="{FF2B5EF4-FFF2-40B4-BE49-F238E27FC236}">
                    <a16:creationId xmlns:a16="http://schemas.microsoft.com/office/drawing/2014/main" id="{22FD3CCE-74FC-35DE-0D86-C1B282383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421" y="2475472"/>
                <a:ext cx="585930" cy="265201"/>
              </a:xfrm>
              <a:prstGeom prst="rect">
                <a:avLst/>
              </a:prstGeom>
              <a:blipFill>
                <a:blip r:embed="rId7"/>
                <a:stretch>
                  <a:fillRect l="-4167" r="-5208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">
                <a:extLst>
                  <a:ext uri="{FF2B5EF4-FFF2-40B4-BE49-F238E27FC236}">
                    <a16:creationId xmlns:a16="http://schemas.microsoft.com/office/drawing/2014/main" id="{FB44EE70-6BFF-A5B9-6859-F25E96ECEC65}"/>
                  </a:ext>
                </a:extLst>
              </p:cNvPr>
              <p:cNvSpPr txBox="1"/>
              <p:nvPr/>
            </p:nvSpPr>
            <p:spPr>
              <a:xfrm>
                <a:off x="1065220" y="4067248"/>
                <a:ext cx="594522" cy="24622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6" name="TextBox 9">
                <a:extLst>
                  <a:ext uri="{FF2B5EF4-FFF2-40B4-BE49-F238E27FC236}">
                    <a16:creationId xmlns:a16="http://schemas.microsoft.com/office/drawing/2014/main" id="{FB44EE70-6BFF-A5B9-6859-F25E96ECE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220" y="4067248"/>
                <a:ext cx="594522" cy="246221"/>
              </a:xfrm>
              <a:prstGeom prst="rect">
                <a:avLst/>
              </a:prstGeom>
              <a:blipFill>
                <a:blip r:embed="rId8"/>
                <a:stretch>
                  <a:fillRect l="-5155" r="-1031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">
                <a:extLst>
                  <a:ext uri="{FF2B5EF4-FFF2-40B4-BE49-F238E27FC236}">
                    <a16:creationId xmlns:a16="http://schemas.microsoft.com/office/drawing/2014/main" id="{55EB86D8-9EA5-E6AB-B217-9B48B85500E7}"/>
                  </a:ext>
                </a:extLst>
              </p:cNvPr>
              <p:cNvSpPr txBox="1"/>
              <p:nvPr/>
            </p:nvSpPr>
            <p:spPr>
              <a:xfrm>
                <a:off x="1073812" y="4828112"/>
                <a:ext cx="585930" cy="26520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7" name="TextBox 9">
                <a:extLst>
                  <a:ext uri="{FF2B5EF4-FFF2-40B4-BE49-F238E27FC236}">
                    <a16:creationId xmlns:a16="http://schemas.microsoft.com/office/drawing/2014/main" id="{55EB86D8-9EA5-E6AB-B217-9B48B8550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812" y="4828112"/>
                <a:ext cx="585930" cy="265201"/>
              </a:xfrm>
              <a:prstGeom prst="rect">
                <a:avLst/>
              </a:prstGeom>
              <a:blipFill>
                <a:blip r:embed="rId9"/>
                <a:stretch>
                  <a:fillRect l="-4167" r="-5208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">
                <a:extLst>
                  <a:ext uri="{FF2B5EF4-FFF2-40B4-BE49-F238E27FC236}">
                    <a16:creationId xmlns:a16="http://schemas.microsoft.com/office/drawing/2014/main" id="{9CB67AB0-1B41-C9D7-539D-C1C6870E74D6}"/>
                  </a:ext>
                </a:extLst>
              </p:cNvPr>
              <p:cNvSpPr txBox="1"/>
              <p:nvPr/>
            </p:nvSpPr>
            <p:spPr>
              <a:xfrm>
                <a:off x="3366590" y="4033070"/>
                <a:ext cx="1267078" cy="24622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8" name="TextBox 9">
                <a:extLst>
                  <a:ext uri="{FF2B5EF4-FFF2-40B4-BE49-F238E27FC236}">
                    <a16:creationId xmlns:a16="http://schemas.microsoft.com/office/drawing/2014/main" id="{9CB67AB0-1B41-C9D7-539D-C1C6870E7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590" y="4033070"/>
                <a:ext cx="1267078" cy="246221"/>
              </a:xfrm>
              <a:prstGeom prst="rect">
                <a:avLst/>
              </a:prstGeom>
              <a:blipFill>
                <a:blip r:embed="rId10"/>
                <a:stretch>
                  <a:fillRect l="-1442" r="-481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">
                <a:extLst>
                  <a:ext uri="{FF2B5EF4-FFF2-40B4-BE49-F238E27FC236}">
                    <a16:creationId xmlns:a16="http://schemas.microsoft.com/office/drawing/2014/main" id="{38AB1315-DD26-F5D4-E1B8-9F0CCF39C435}"/>
                  </a:ext>
                </a:extLst>
              </p:cNvPr>
              <p:cNvSpPr txBox="1"/>
              <p:nvPr/>
            </p:nvSpPr>
            <p:spPr>
              <a:xfrm>
                <a:off x="3638432" y="4758162"/>
                <a:ext cx="1258486" cy="26520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9" name="TextBox 9">
                <a:extLst>
                  <a:ext uri="{FF2B5EF4-FFF2-40B4-BE49-F238E27FC236}">
                    <a16:creationId xmlns:a16="http://schemas.microsoft.com/office/drawing/2014/main" id="{38AB1315-DD26-F5D4-E1B8-9F0CCF39C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432" y="4758162"/>
                <a:ext cx="1258486" cy="265201"/>
              </a:xfrm>
              <a:prstGeom prst="rect">
                <a:avLst/>
              </a:prstGeom>
              <a:blipFill>
                <a:blip r:embed="rId11"/>
                <a:stretch>
                  <a:fillRect l="-194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DE983066-9990-6609-DC76-222DC5A280A5}"/>
              </a:ext>
            </a:extLst>
          </p:cNvPr>
          <p:cNvSpPr/>
          <p:nvPr/>
        </p:nvSpPr>
        <p:spPr>
          <a:xfrm>
            <a:off x="1560453" y="2908252"/>
            <a:ext cx="572278" cy="255037"/>
          </a:xfrm>
          <a:custGeom>
            <a:avLst/>
            <a:gdLst>
              <a:gd name="connsiteX0" fmla="*/ 0 w 572278"/>
              <a:gd name="connsiteY0" fmla="*/ 130628 h 255037"/>
              <a:gd name="connsiteX1" fmla="*/ 186612 w 572278"/>
              <a:gd name="connsiteY1" fmla="*/ 0 h 255037"/>
              <a:gd name="connsiteX2" fmla="*/ 342123 w 572278"/>
              <a:gd name="connsiteY2" fmla="*/ 136849 h 255037"/>
              <a:gd name="connsiteX3" fmla="*/ 572278 w 572278"/>
              <a:gd name="connsiteY3" fmla="*/ 6220 h 255037"/>
              <a:gd name="connsiteX4" fmla="*/ 572278 w 572278"/>
              <a:gd name="connsiteY4" fmla="*/ 242596 h 255037"/>
              <a:gd name="connsiteX5" fmla="*/ 12441 w 572278"/>
              <a:gd name="connsiteY5" fmla="*/ 255037 h 255037"/>
              <a:gd name="connsiteX6" fmla="*/ 0 w 572278"/>
              <a:gd name="connsiteY6" fmla="*/ 130628 h 25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278" h="255037">
                <a:moveTo>
                  <a:pt x="0" y="130628"/>
                </a:moveTo>
                <a:lnTo>
                  <a:pt x="186612" y="0"/>
                </a:lnTo>
                <a:lnTo>
                  <a:pt x="342123" y="136849"/>
                </a:lnTo>
                <a:lnTo>
                  <a:pt x="572278" y="6220"/>
                </a:lnTo>
                <a:lnTo>
                  <a:pt x="572278" y="242596"/>
                </a:lnTo>
                <a:lnTo>
                  <a:pt x="12441" y="255037"/>
                </a:lnTo>
                <a:lnTo>
                  <a:pt x="0" y="130628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C939E732-D0DD-F58B-ED67-3DBE36AC644F}"/>
              </a:ext>
            </a:extLst>
          </p:cNvPr>
          <p:cNvSpPr/>
          <p:nvPr/>
        </p:nvSpPr>
        <p:spPr>
          <a:xfrm>
            <a:off x="1566674" y="2914472"/>
            <a:ext cx="559836" cy="136849"/>
          </a:xfrm>
          <a:custGeom>
            <a:avLst/>
            <a:gdLst>
              <a:gd name="connsiteX0" fmla="*/ 0 w 559836"/>
              <a:gd name="connsiteY0" fmla="*/ 124408 h 136849"/>
              <a:gd name="connsiteX1" fmla="*/ 167951 w 559836"/>
              <a:gd name="connsiteY1" fmla="*/ 6221 h 136849"/>
              <a:gd name="connsiteX2" fmla="*/ 329681 w 559836"/>
              <a:gd name="connsiteY2" fmla="*/ 136849 h 136849"/>
              <a:gd name="connsiteX3" fmla="*/ 559836 w 559836"/>
              <a:gd name="connsiteY3" fmla="*/ 0 h 13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836" h="136849">
                <a:moveTo>
                  <a:pt x="0" y="124408"/>
                </a:moveTo>
                <a:lnTo>
                  <a:pt x="167951" y="6221"/>
                </a:lnTo>
                <a:lnTo>
                  <a:pt x="329681" y="136849"/>
                </a:lnTo>
                <a:lnTo>
                  <a:pt x="559836" y="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F8065E72-CC89-F8FA-19DF-2139B9D6116D}"/>
              </a:ext>
            </a:extLst>
          </p:cNvPr>
          <p:cNvSpPr/>
          <p:nvPr/>
        </p:nvSpPr>
        <p:spPr>
          <a:xfrm>
            <a:off x="3069569" y="2942651"/>
            <a:ext cx="572278" cy="255037"/>
          </a:xfrm>
          <a:custGeom>
            <a:avLst/>
            <a:gdLst>
              <a:gd name="connsiteX0" fmla="*/ 0 w 572278"/>
              <a:gd name="connsiteY0" fmla="*/ 130628 h 255037"/>
              <a:gd name="connsiteX1" fmla="*/ 186612 w 572278"/>
              <a:gd name="connsiteY1" fmla="*/ 0 h 255037"/>
              <a:gd name="connsiteX2" fmla="*/ 342123 w 572278"/>
              <a:gd name="connsiteY2" fmla="*/ 136849 h 255037"/>
              <a:gd name="connsiteX3" fmla="*/ 572278 w 572278"/>
              <a:gd name="connsiteY3" fmla="*/ 6220 h 255037"/>
              <a:gd name="connsiteX4" fmla="*/ 572278 w 572278"/>
              <a:gd name="connsiteY4" fmla="*/ 242596 h 255037"/>
              <a:gd name="connsiteX5" fmla="*/ 12441 w 572278"/>
              <a:gd name="connsiteY5" fmla="*/ 255037 h 255037"/>
              <a:gd name="connsiteX6" fmla="*/ 0 w 572278"/>
              <a:gd name="connsiteY6" fmla="*/ 130628 h 25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278" h="255037">
                <a:moveTo>
                  <a:pt x="0" y="130628"/>
                </a:moveTo>
                <a:lnTo>
                  <a:pt x="186612" y="0"/>
                </a:lnTo>
                <a:lnTo>
                  <a:pt x="342123" y="136849"/>
                </a:lnTo>
                <a:lnTo>
                  <a:pt x="572278" y="6220"/>
                </a:lnTo>
                <a:lnTo>
                  <a:pt x="572278" y="242596"/>
                </a:lnTo>
                <a:lnTo>
                  <a:pt x="12441" y="255037"/>
                </a:lnTo>
                <a:lnTo>
                  <a:pt x="0" y="130628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BC5B1D75-BCD1-7511-6FEC-6F8DFB33E0DA}"/>
              </a:ext>
            </a:extLst>
          </p:cNvPr>
          <p:cNvSpPr/>
          <p:nvPr/>
        </p:nvSpPr>
        <p:spPr>
          <a:xfrm>
            <a:off x="3075790" y="2948871"/>
            <a:ext cx="559836" cy="136849"/>
          </a:xfrm>
          <a:custGeom>
            <a:avLst/>
            <a:gdLst>
              <a:gd name="connsiteX0" fmla="*/ 0 w 559836"/>
              <a:gd name="connsiteY0" fmla="*/ 124408 h 136849"/>
              <a:gd name="connsiteX1" fmla="*/ 167951 w 559836"/>
              <a:gd name="connsiteY1" fmla="*/ 6221 h 136849"/>
              <a:gd name="connsiteX2" fmla="*/ 329681 w 559836"/>
              <a:gd name="connsiteY2" fmla="*/ 136849 h 136849"/>
              <a:gd name="connsiteX3" fmla="*/ 559836 w 559836"/>
              <a:gd name="connsiteY3" fmla="*/ 0 h 13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836" h="136849">
                <a:moveTo>
                  <a:pt x="0" y="124408"/>
                </a:moveTo>
                <a:lnTo>
                  <a:pt x="167951" y="6221"/>
                </a:lnTo>
                <a:lnTo>
                  <a:pt x="329681" y="136849"/>
                </a:lnTo>
                <a:lnTo>
                  <a:pt x="559836" y="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A16A4F73-D118-7ABB-95A3-FC5539B5A768}"/>
              </a:ext>
            </a:extLst>
          </p:cNvPr>
          <p:cNvSpPr/>
          <p:nvPr/>
        </p:nvSpPr>
        <p:spPr>
          <a:xfrm>
            <a:off x="3096334" y="5115259"/>
            <a:ext cx="572278" cy="255037"/>
          </a:xfrm>
          <a:custGeom>
            <a:avLst/>
            <a:gdLst>
              <a:gd name="connsiteX0" fmla="*/ 0 w 572278"/>
              <a:gd name="connsiteY0" fmla="*/ 130628 h 255037"/>
              <a:gd name="connsiteX1" fmla="*/ 186612 w 572278"/>
              <a:gd name="connsiteY1" fmla="*/ 0 h 255037"/>
              <a:gd name="connsiteX2" fmla="*/ 342123 w 572278"/>
              <a:gd name="connsiteY2" fmla="*/ 136849 h 255037"/>
              <a:gd name="connsiteX3" fmla="*/ 572278 w 572278"/>
              <a:gd name="connsiteY3" fmla="*/ 6220 h 255037"/>
              <a:gd name="connsiteX4" fmla="*/ 572278 w 572278"/>
              <a:gd name="connsiteY4" fmla="*/ 242596 h 255037"/>
              <a:gd name="connsiteX5" fmla="*/ 12441 w 572278"/>
              <a:gd name="connsiteY5" fmla="*/ 255037 h 255037"/>
              <a:gd name="connsiteX6" fmla="*/ 0 w 572278"/>
              <a:gd name="connsiteY6" fmla="*/ 130628 h 25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278" h="255037">
                <a:moveTo>
                  <a:pt x="0" y="130628"/>
                </a:moveTo>
                <a:lnTo>
                  <a:pt x="186612" y="0"/>
                </a:lnTo>
                <a:lnTo>
                  <a:pt x="342123" y="136849"/>
                </a:lnTo>
                <a:lnTo>
                  <a:pt x="572278" y="6220"/>
                </a:lnTo>
                <a:lnTo>
                  <a:pt x="572278" y="242596"/>
                </a:lnTo>
                <a:lnTo>
                  <a:pt x="12441" y="255037"/>
                </a:lnTo>
                <a:lnTo>
                  <a:pt x="0" y="130628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C1E004B8-F099-0EEA-00C5-5C0669FA5033}"/>
              </a:ext>
            </a:extLst>
          </p:cNvPr>
          <p:cNvSpPr/>
          <p:nvPr/>
        </p:nvSpPr>
        <p:spPr>
          <a:xfrm>
            <a:off x="3102555" y="5121479"/>
            <a:ext cx="559836" cy="136849"/>
          </a:xfrm>
          <a:custGeom>
            <a:avLst/>
            <a:gdLst>
              <a:gd name="connsiteX0" fmla="*/ 0 w 559836"/>
              <a:gd name="connsiteY0" fmla="*/ 124408 h 136849"/>
              <a:gd name="connsiteX1" fmla="*/ 167951 w 559836"/>
              <a:gd name="connsiteY1" fmla="*/ 6221 h 136849"/>
              <a:gd name="connsiteX2" fmla="*/ 329681 w 559836"/>
              <a:gd name="connsiteY2" fmla="*/ 136849 h 136849"/>
              <a:gd name="connsiteX3" fmla="*/ 559836 w 559836"/>
              <a:gd name="connsiteY3" fmla="*/ 0 h 13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836" h="136849">
                <a:moveTo>
                  <a:pt x="0" y="124408"/>
                </a:moveTo>
                <a:lnTo>
                  <a:pt x="167951" y="6221"/>
                </a:lnTo>
                <a:lnTo>
                  <a:pt x="329681" y="136849"/>
                </a:lnTo>
                <a:lnTo>
                  <a:pt x="559836" y="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2332C3FE-8909-E47C-D1FD-BCBE04CD5A14}"/>
              </a:ext>
            </a:extLst>
          </p:cNvPr>
          <p:cNvSpPr/>
          <p:nvPr/>
        </p:nvSpPr>
        <p:spPr>
          <a:xfrm>
            <a:off x="1612258" y="5139889"/>
            <a:ext cx="572278" cy="255037"/>
          </a:xfrm>
          <a:custGeom>
            <a:avLst/>
            <a:gdLst>
              <a:gd name="connsiteX0" fmla="*/ 0 w 572278"/>
              <a:gd name="connsiteY0" fmla="*/ 130628 h 255037"/>
              <a:gd name="connsiteX1" fmla="*/ 186612 w 572278"/>
              <a:gd name="connsiteY1" fmla="*/ 0 h 255037"/>
              <a:gd name="connsiteX2" fmla="*/ 342123 w 572278"/>
              <a:gd name="connsiteY2" fmla="*/ 136849 h 255037"/>
              <a:gd name="connsiteX3" fmla="*/ 572278 w 572278"/>
              <a:gd name="connsiteY3" fmla="*/ 6220 h 255037"/>
              <a:gd name="connsiteX4" fmla="*/ 572278 w 572278"/>
              <a:gd name="connsiteY4" fmla="*/ 242596 h 255037"/>
              <a:gd name="connsiteX5" fmla="*/ 12441 w 572278"/>
              <a:gd name="connsiteY5" fmla="*/ 255037 h 255037"/>
              <a:gd name="connsiteX6" fmla="*/ 0 w 572278"/>
              <a:gd name="connsiteY6" fmla="*/ 130628 h 25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278" h="255037">
                <a:moveTo>
                  <a:pt x="0" y="130628"/>
                </a:moveTo>
                <a:lnTo>
                  <a:pt x="186612" y="0"/>
                </a:lnTo>
                <a:lnTo>
                  <a:pt x="342123" y="136849"/>
                </a:lnTo>
                <a:lnTo>
                  <a:pt x="572278" y="6220"/>
                </a:lnTo>
                <a:lnTo>
                  <a:pt x="572278" y="242596"/>
                </a:lnTo>
                <a:lnTo>
                  <a:pt x="12441" y="255037"/>
                </a:lnTo>
                <a:lnTo>
                  <a:pt x="0" y="130628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68C143FE-7ECC-BA95-3323-B09EE52A5BD6}"/>
              </a:ext>
            </a:extLst>
          </p:cNvPr>
          <p:cNvSpPr/>
          <p:nvPr/>
        </p:nvSpPr>
        <p:spPr>
          <a:xfrm>
            <a:off x="1618479" y="5146109"/>
            <a:ext cx="559836" cy="136849"/>
          </a:xfrm>
          <a:custGeom>
            <a:avLst/>
            <a:gdLst>
              <a:gd name="connsiteX0" fmla="*/ 0 w 559836"/>
              <a:gd name="connsiteY0" fmla="*/ 124408 h 136849"/>
              <a:gd name="connsiteX1" fmla="*/ 167951 w 559836"/>
              <a:gd name="connsiteY1" fmla="*/ 6221 h 136849"/>
              <a:gd name="connsiteX2" fmla="*/ 329681 w 559836"/>
              <a:gd name="connsiteY2" fmla="*/ 136849 h 136849"/>
              <a:gd name="connsiteX3" fmla="*/ 559836 w 559836"/>
              <a:gd name="connsiteY3" fmla="*/ 0 h 13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836" h="136849">
                <a:moveTo>
                  <a:pt x="0" y="124408"/>
                </a:moveTo>
                <a:lnTo>
                  <a:pt x="167951" y="6221"/>
                </a:lnTo>
                <a:lnTo>
                  <a:pt x="329681" y="136849"/>
                </a:lnTo>
                <a:lnTo>
                  <a:pt x="559836" y="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Arrow: Right 155">
            <a:extLst>
              <a:ext uri="{FF2B5EF4-FFF2-40B4-BE49-F238E27FC236}">
                <a16:creationId xmlns:a16="http://schemas.microsoft.com/office/drawing/2014/main" id="{79E104AC-1E17-23BA-9EE9-E988961FF6F6}"/>
              </a:ext>
            </a:extLst>
          </p:cNvPr>
          <p:cNvSpPr/>
          <p:nvPr/>
        </p:nvSpPr>
        <p:spPr>
          <a:xfrm>
            <a:off x="2419111" y="1989958"/>
            <a:ext cx="219605" cy="1075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Arrow: Right 156">
            <a:extLst>
              <a:ext uri="{FF2B5EF4-FFF2-40B4-BE49-F238E27FC236}">
                <a16:creationId xmlns:a16="http://schemas.microsoft.com/office/drawing/2014/main" id="{F99E631F-8F8A-1780-E9B7-B8071396A11D}"/>
              </a:ext>
            </a:extLst>
          </p:cNvPr>
          <p:cNvSpPr/>
          <p:nvPr/>
        </p:nvSpPr>
        <p:spPr>
          <a:xfrm>
            <a:off x="2449752" y="4214592"/>
            <a:ext cx="219605" cy="1075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D87418EC-923D-1502-CF34-8F254D9C1C20}"/>
              </a:ext>
            </a:extLst>
          </p:cNvPr>
          <p:cNvSpPr txBox="1"/>
          <p:nvPr/>
        </p:nvSpPr>
        <p:spPr>
          <a:xfrm rot="16200000">
            <a:off x="2429943" y="2407193"/>
            <a:ext cx="925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B2B82"/>
                </a:solidFill>
              </a:rPr>
              <a:t>Falling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4B8C5A3-DA30-0FCE-1CBF-706FB1265155}"/>
              </a:ext>
            </a:extLst>
          </p:cNvPr>
          <p:cNvSpPr txBox="1"/>
          <p:nvPr/>
        </p:nvSpPr>
        <p:spPr>
          <a:xfrm rot="16200000">
            <a:off x="2459098" y="4531232"/>
            <a:ext cx="925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B2B82"/>
                </a:solidFill>
              </a:rPr>
              <a:t>Rising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9">
                <a:extLst>
                  <a:ext uri="{FF2B5EF4-FFF2-40B4-BE49-F238E27FC236}">
                    <a16:creationId xmlns:a16="http://schemas.microsoft.com/office/drawing/2014/main" id="{B20A3909-5E5E-2CAC-4FC8-9F5E3046B0D9}"/>
                  </a:ext>
                </a:extLst>
              </p:cNvPr>
              <p:cNvSpPr txBox="1"/>
              <p:nvPr/>
            </p:nvSpPr>
            <p:spPr>
              <a:xfrm>
                <a:off x="3763368" y="4309528"/>
                <a:ext cx="2060244" cy="26520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2" name="TextBox 9">
                <a:extLst>
                  <a:ext uri="{FF2B5EF4-FFF2-40B4-BE49-F238E27FC236}">
                    <a16:creationId xmlns:a16="http://schemas.microsoft.com/office/drawing/2014/main" id="{B20A3909-5E5E-2CAC-4FC8-9F5E3046B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368" y="4309528"/>
                <a:ext cx="2060244" cy="265201"/>
              </a:xfrm>
              <a:prstGeom prst="rect">
                <a:avLst/>
              </a:prstGeom>
              <a:blipFill>
                <a:blip r:embed="rId12"/>
                <a:stretch>
                  <a:fillRect l="-296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9">
                <a:extLst>
                  <a:ext uri="{FF2B5EF4-FFF2-40B4-BE49-F238E27FC236}">
                    <a16:creationId xmlns:a16="http://schemas.microsoft.com/office/drawing/2014/main" id="{4A88C769-5836-9FEF-4FC4-5FA23053EF44}"/>
                  </a:ext>
                </a:extLst>
              </p:cNvPr>
              <p:cNvSpPr txBox="1"/>
              <p:nvPr/>
            </p:nvSpPr>
            <p:spPr>
              <a:xfrm>
                <a:off x="3693094" y="5090650"/>
                <a:ext cx="2034211" cy="26520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3" name="TextBox 9">
                <a:extLst>
                  <a:ext uri="{FF2B5EF4-FFF2-40B4-BE49-F238E27FC236}">
                    <a16:creationId xmlns:a16="http://schemas.microsoft.com/office/drawing/2014/main" id="{4A88C769-5836-9FEF-4FC4-5FA23053E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94" y="5090650"/>
                <a:ext cx="2034211" cy="265201"/>
              </a:xfrm>
              <a:prstGeom prst="rect">
                <a:avLst/>
              </a:prstGeom>
              <a:blipFill>
                <a:blip r:embed="rId13"/>
                <a:stretch>
                  <a:fillRect l="-1198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9">
                <a:extLst>
                  <a:ext uri="{FF2B5EF4-FFF2-40B4-BE49-F238E27FC236}">
                    <a16:creationId xmlns:a16="http://schemas.microsoft.com/office/drawing/2014/main" id="{AE8755DA-8391-8D2D-F42C-74E47227BC1D}"/>
                  </a:ext>
                </a:extLst>
              </p:cNvPr>
              <p:cNvSpPr txBox="1"/>
              <p:nvPr/>
            </p:nvSpPr>
            <p:spPr>
              <a:xfrm>
                <a:off x="3320804" y="1964906"/>
                <a:ext cx="1998752" cy="26520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4" name="TextBox 9">
                <a:extLst>
                  <a:ext uri="{FF2B5EF4-FFF2-40B4-BE49-F238E27FC236}">
                    <a16:creationId xmlns:a16="http://schemas.microsoft.com/office/drawing/2014/main" id="{AE8755DA-8391-8D2D-F42C-74E47227B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804" y="1964906"/>
                <a:ext cx="1998752" cy="265201"/>
              </a:xfrm>
              <a:prstGeom prst="rect">
                <a:avLst/>
              </a:prstGeom>
              <a:blipFill>
                <a:blip r:embed="rId14"/>
                <a:stretch>
                  <a:fillRect l="-2134" r="-61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9">
                <a:extLst>
                  <a:ext uri="{FF2B5EF4-FFF2-40B4-BE49-F238E27FC236}">
                    <a16:creationId xmlns:a16="http://schemas.microsoft.com/office/drawing/2014/main" id="{3BDD7B71-B74B-4AF7-55EB-E98440EBE401}"/>
                  </a:ext>
                </a:extLst>
              </p:cNvPr>
              <p:cNvSpPr txBox="1"/>
              <p:nvPr/>
            </p:nvSpPr>
            <p:spPr>
              <a:xfrm>
                <a:off x="3625638" y="2718334"/>
                <a:ext cx="1990160" cy="26520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5" name="TextBox 9">
                <a:extLst>
                  <a:ext uri="{FF2B5EF4-FFF2-40B4-BE49-F238E27FC236}">
                    <a16:creationId xmlns:a16="http://schemas.microsoft.com/office/drawing/2014/main" id="{3BDD7B71-B74B-4AF7-55EB-E98440EBE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638" y="2718334"/>
                <a:ext cx="1990160" cy="265201"/>
              </a:xfrm>
              <a:prstGeom prst="rect">
                <a:avLst/>
              </a:prstGeom>
              <a:blipFill>
                <a:blip r:embed="rId15"/>
                <a:stretch>
                  <a:fillRect l="-2147" r="-920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TextBox 165">
            <a:extLst>
              <a:ext uri="{FF2B5EF4-FFF2-40B4-BE49-F238E27FC236}">
                <a16:creationId xmlns:a16="http://schemas.microsoft.com/office/drawing/2014/main" id="{FEDCB25A-F639-EE78-27F0-413BFF239E0F}"/>
              </a:ext>
            </a:extLst>
          </p:cNvPr>
          <p:cNvSpPr txBox="1"/>
          <p:nvPr/>
        </p:nvSpPr>
        <p:spPr>
          <a:xfrm>
            <a:off x="662469" y="1013294"/>
            <a:ext cx="465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 boundary mass and energy transfer: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9">
                <a:extLst>
                  <a:ext uri="{FF2B5EF4-FFF2-40B4-BE49-F238E27FC236}">
                    <a16:creationId xmlns:a16="http://schemas.microsoft.com/office/drawing/2014/main" id="{0C6E6ABC-C49F-93EE-3A02-A10D1A43B173}"/>
                  </a:ext>
                </a:extLst>
              </p:cNvPr>
              <p:cNvSpPr txBox="1"/>
              <p:nvPr/>
            </p:nvSpPr>
            <p:spPr>
              <a:xfrm>
                <a:off x="6563250" y="2890389"/>
                <a:ext cx="4026472" cy="25558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𝑒𝑛𝑣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  <m:r>
                        <a:rPr lang="en-US" sz="16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𝑒𝑛𝑣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𝑒𝑛𝑣</m:t>
                              </m:r>
                            </m:sub>
                          </m:sSub>
                          <m:r>
                            <a:rPr lang="en-U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𝑢𝑙𝑙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9">
                <a:extLst>
                  <a:ext uri="{FF2B5EF4-FFF2-40B4-BE49-F238E27FC236}">
                    <a16:creationId xmlns:a16="http://schemas.microsoft.com/office/drawing/2014/main" id="{0C6E6ABC-C49F-93EE-3A02-A10D1A43B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250" y="2890389"/>
                <a:ext cx="4026472" cy="255583"/>
              </a:xfrm>
              <a:prstGeom prst="rect">
                <a:avLst/>
              </a:prstGeom>
              <a:blipFill>
                <a:blip r:embed="rId16"/>
                <a:stretch>
                  <a:fillRect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9">
                <a:extLst>
                  <a:ext uri="{FF2B5EF4-FFF2-40B4-BE49-F238E27FC236}">
                    <a16:creationId xmlns:a16="http://schemas.microsoft.com/office/drawing/2014/main" id="{0278696A-2338-431E-FD50-A46A524791FF}"/>
                  </a:ext>
                </a:extLst>
              </p:cNvPr>
              <p:cNvSpPr txBox="1"/>
              <p:nvPr/>
            </p:nvSpPr>
            <p:spPr>
              <a:xfrm>
                <a:off x="6591361" y="3248912"/>
                <a:ext cx="3970251" cy="28283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𝑒𝑛𝑣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  <m:r>
                        <a:rPr lang="en-US" sz="16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𝑒𝑛𝑣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𝑙𝑖𝑞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𝑒𝑛𝑣</m:t>
                              </m:r>
                            </m:sub>
                          </m:sSub>
                          <m:r>
                            <a:rPr lang="en-U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𝑙𝑖𝑞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9">
                <a:extLst>
                  <a:ext uri="{FF2B5EF4-FFF2-40B4-BE49-F238E27FC236}">
                    <a16:creationId xmlns:a16="http://schemas.microsoft.com/office/drawing/2014/main" id="{0278696A-2338-431E-FD50-A46A52479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361" y="3248912"/>
                <a:ext cx="3970251" cy="282834"/>
              </a:xfrm>
              <a:prstGeom prst="rect">
                <a:avLst/>
              </a:prstGeom>
              <a:blipFill>
                <a:blip r:embed="rId17"/>
                <a:stretch>
                  <a:fillRect t="-8696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9">
                <a:extLst>
                  <a:ext uri="{FF2B5EF4-FFF2-40B4-BE49-F238E27FC236}">
                    <a16:creationId xmlns:a16="http://schemas.microsoft.com/office/drawing/2014/main" id="{345A8212-AD6B-19B7-9866-EF7270B481DA}"/>
                  </a:ext>
                </a:extLst>
              </p:cNvPr>
              <p:cNvSpPr txBox="1"/>
              <p:nvPr/>
            </p:nvSpPr>
            <p:spPr>
              <a:xfrm>
                <a:off x="6522226" y="3986817"/>
                <a:ext cx="3968273" cy="28283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𝑙𝑖𝑞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  <m:r>
                        <a:rPr lang="en-US" sz="16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𝑙𝑖𝑞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𝑙𝑖𝑞</m:t>
                              </m:r>
                            </m:sub>
                          </m:sSub>
                          <m:r>
                            <a:rPr lang="en-U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𝑙𝑖𝑞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TextBox 9">
                <a:extLst>
                  <a:ext uri="{FF2B5EF4-FFF2-40B4-BE49-F238E27FC236}">
                    <a16:creationId xmlns:a16="http://schemas.microsoft.com/office/drawing/2014/main" id="{345A8212-AD6B-19B7-9866-EF7270B48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226" y="3986817"/>
                <a:ext cx="3968273" cy="282834"/>
              </a:xfrm>
              <a:prstGeom prst="rect">
                <a:avLst/>
              </a:prstGeom>
              <a:blipFill>
                <a:blip r:embed="rId18"/>
                <a:stretch>
                  <a:fillRect t="-6522" b="-2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9">
                <a:extLst>
                  <a:ext uri="{FF2B5EF4-FFF2-40B4-BE49-F238E27FC236}">
                    <a16:creationId xmlns:a16="http://schemas.microsoft.com/office/drawing/2014/main" id="{836E048B-F0C3-8227-34AA-EE07F53B542E}"/>
                  </a:ext>
                </a:extLst>
              </p:cNvPr>
              <p:cNvSpPr txBox="1"/>
              <p:nvPr/>
            </p:nvSpPr>
            <p:spPr>
              <a:xfrm>
                <a:off x="6522226" y="3636701"/>
                <a:ext cx="3968273" cy="25558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  <m:r>
                        <a:rPr lang="en-US" sz="16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𝑢𝑙𝑙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𝑢𝑙𝑙</m:t>
                              </m:r>
                            </m:sub>
                          </m:sSub>
                          <m:r>
                            <a:rPr lang="en-U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𝑢𝑙𝑙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9">
                <a:extLst>
                  <a:ext uri="{FF2B5EF4-FFF2-40B4-BE49-F238E27FC236}">
                    <a16:creationId xmlns:a16="http://schemas.microsoft.com/office/drawing/2014/main" id="{836E048B-F0C3-8227-34AA-EE07F53B5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226" y="3636701"/>
                <a:ext cx="3968273" cy="255583"/>
              </a:xfrm>
              <a:prstGeom prst="rect">
                <a:avLst/>
              </a:prstGeom>
              <a:blipFill>
                <a:blip r:embed="rId19"/>
                <a:stretch>
                  <a:fillRect t="-14634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9">
                <a:extLst>
                  <a:ext uri="{FF2B5EF4-FFF2-40B4-BE49-F238E27FC236}">
                    <a16:creationId xmlns:a16="http://schemas.microsoft.com/office/drawing/2014/main" id="{C9A096FB-5A57-78F2-895A-1EEA76B14858}"/>
                  </a:ext>
                </a:extLst>
              </p:cNvPr>
              <p:cNvSpPr txBox="1"/>
              <p:nvPr/>
            </p:nvSpPr>
            <p:spPr>
              <a:xfrm>
                <a:off x="6563250" y="4451546"/>
                <a:ext cx="4462576" cy="32239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𝑢𝑙𝑙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  <m:r>
                        <a:rPr lang="en-US" sz="16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</m:sub>
                      </m:sSub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ox>
                                <m:box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d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𝑢𝑙𝑙</m:t>
                              </m:r>
                            </m:sub>
                          </m:sSub>
                          <m:r>
                            <a:rPr lang="en-U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𝑙𝑖𝑞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TextBox 9">
                <a:extLst>
                  <a:ext uri="{FF2B5EF4-FFF2-40B4-BE49-F238E27FC236}">
                    <a16:creationId xmlns:a16="http://schemas.microsoft.com/office/drawing/2014/main" id="{C9A096FB-5A57-78F2-895A-1EEA76B14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250" y="4451546"/>
                <a:ext cx="4462576" cy="322396"/>
              </a:xfrm>
              <a:prstGeom prst="rect">
                <a:avLst/>
              </a:prstGeom>
              <a:blipFill>
                <a:blip r:embed="rId20"/>
                <a:stretch>
                  <a:fillRect t="-5660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0A5E36D-8E49-E36F-B5EF-30D6888E0272}"/>
              </a:ext>
            </a:extLst>
          </p:cNvPr>
          <p:cNvSpPr txBox="1"/>
          <p:nvPr/>
        </p:nvSpPr>
        <p:spPr>
          <a:xfrm>
            <a:off x="6096000" y="1013294"/>
            <a:ext cx="381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equations for wall nodes: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F60803-F7DE-C5D2-84A0-0BDCAB158DA3}"/>
              </a:ext>
            </a:extLst>
          </p:cNvPr>
          <p:cNvSpPr txBox="1"/>
          <p:nvPr/>
        </p:nvSpPr>
        <p:spPr>
          <a:xfrm>
            <a:off x="6096000" y="2488201"/>
            <a:ext cx="44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transfer equations for wall nodes: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D296D6-7DB6-AB3D-DBCA-08B8527089C0}"/>
              </a:ext>
            </a:extLst>
          </p:cNvPr>
          <p:cNvSpPr txBox="1"/>
          <p:nvPr/>
        </p:nvSpPr>
        <p:spPr>
          <a:xfrm>
            <a:off x="6204192" y="4831216"/>
            <a:ext cx="51060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Where:</a:t>
            </a: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dirty="0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k are wall convection coefficients and thermal conductivity</a:t>
            </a: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 ~ ½ distance separating wall nodes (?)</a:t>
            </a: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tank wall cross sectional area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id="{08D35294-C78F-6A09-5E2C-163517E1B4F9}"/>
                  </a:ext>
                </a:extLst>
              </p:cNvPr>
              <p:cNvSpPr txBox="1"/>
              <p:nvPr/>
            </p:nvSpPr>
            <p:spPr>
              <a:xfrm>
                <a:off x="2401378" y="1682827"/>
                <a:ext cx="255070" cy="24622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id="{08D35294-C78F-6A09-5E2C-163517E1B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378" y="1682827"/>
                <a:ext cx="255070" cy="246221"/>
              </a:xfrm>
              <a:prstGeom prst="rect">
                <a:avLst/>
              </a:prstGeom>
              <a:blipFill>
                <a:blip r:embed="rId21"/>
                <a:stretch>
                  <a:fillRect l="-19048" r="-11905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9">
                <a:extLst>
                  <a:ext uri="{FF2B5EF4-FFF2-40B4-BE49-F238E27FC236}">
                    <a16:creationId xmlns:a16="http://schemas.microsoft.com/office/drawing/2014/main" id="{54D30F04-E8A7-3C9C-044B-678A32F6738D}"/>
                  </a:ext>
                </a:extLst>
              </p:cNvPr>
              <p:cNvSpPr txBox="1"/>
              <p:nvPr/>
            </p:nvSpPr>
            <p:spPr>
              <a:xfrm>
                <a:off x="2392588" y="3919148"/>
                <a:ext cx="255070" cy="24622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TextBox 9">
                <a:extLst>
                  <a:ext uri="{FF2B5EF4-FFF2-40B4-BE49-F238E27FC236}">
                    <a16:creationId xmlns:a16="http://schemas.microsoft.com/office/drawing/2014/main" id="{54D30F04-E8A7-3C9C-044B-678A32F67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588" y="3919148"/>
                <a:ext cx="255070" cy="246221"/>
              </a:xfrm>
              <a:prstGeom prst="rect">
                <a:avLst/>
              </a:prstGeom>
              <a:blipFill>
                <a:blip r:embed="rId22"/>
                <a:stretch>
                  <a:fillRect l="-16667" r="-14286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B186C8D-A453-97D9-25D3-C4E6792AFCB8}"/>
              </a:ext>
            </a:extLst>
          </p:cNvPr>
          <p:cNvCxnSpPr>
            <a:cxnSpLocks/>
          </p:cNvCxnSpPr>
          <p:nvPr/>
        </p:nvCxnSpPr>
        <p:spPr>
          <a:xfrm>
            <a:off x="10387322" y="2587394"/>
            <a:ext cx="293949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93E318-15A9-10E5-269B-D50B5B6EE7E8}"/>
              </a:ext>
            </a:extLst>
          </p:cNvPr>
          <p:cNvCxnSpPr>
            <a:cxnSpLocks/>
          </p:cNvCxnSpPr>
          <p:nvPr/>
        </p:nvCxnSpPr>
        <p:spPr>
          <a:xfrm>
            <a:off x="10699165" y="1611862"/>
            <a:ext cx="0" cy="13220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A96F20-8B14-52E2-173C-26D426E57825}"/>
              </a:ext>
            </a:extLst>
          </p:cNvPr>
          <p:cNvCxnSpPr>
            <a:cxnSpLocks/>
          </p:cNvCxnSpPr>
          <p:nvPr/>
        </p:nvCxnSpPr>
        <p:spPr>
          <a:xfrm>
            <a:off x="10895633" y="1611862"/>
            <a:ext cx="0" cy="13220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9BD7C15-69C8-7201-44A8-8238F0C5359A}"/>
              </a:ext>
            </a:extLst>
          </p:cNvPr>
          <p:cNvSpPr/>
          <p:nvPr/>
        </p:nvSpPr>
        <p:spPr>
          <a:xfrm>
            <a:off x="10930519" y="2273142"/>
            <a:ext cx="370426" cy="7565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A027CE-D138-CE50-B585-B57B82B9988B}"/>
              </a:ext>
            </a:extLst>
          </p:cNvPr>
          <p:cNvCxnSpPr/>
          <p:nvPr/>
        </p:nvCxnSpPr>
        <p:spPr>
          <a:xfrm>
            <a:off x="10699165" y="2273142"/>
            <a:ext cx="19646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A0A941F-CE4F-6B40-BCA5-593BF8B7ABB5}"/>
              </a:ext>
            </a:extLst>
          </p:cNvPr>
          <p:cNvSpPr/>
          <p:nvPr/>
        </p:nvSpPr>
        <p:spPr>
          <a:xfrm>
            <a:off x="10620918" y="2882140"/>
            <a:ext cx="689331" cy="195407"/>
          </a:xfrm>
          <a:custGeom>
            <a:avLst/>
            <a:gdLst>
              <a:gd name="connsiteX0" fmla="*/ 0 w 572278"/>
              <a:gd name="connsiteY0" fmla="*/ 130628 h 255037"/>
              <a:gd name="connsiteX1" fmla="*/ 186612 w 572278"/>
              <a:gd name="connsiteY1" fmla="*/ 0 h 255037"/>
              <a:gd name="connsiteX2" fmla="*/ 342123 w 572278"/>
              <a:gd name="connsiteY2" fmla="*/ 136849 h 255037"/>
              <a:gd name="connsiteX3" fmla="*/ 572278 w 572278"/>
              <a:gd name="connsiteY3" fmla="*/ 6220 h 255037"/>
              <a:gd name="connsiteX4" fmla="*/ 572278 w 572278"/>
              <a:gd name="connsiteY4" fmla="*/ 242596 h 255037"/>
              <a:gd name="connsiteX5" fmla="*/ 12441 w 572278"/>
              <a:gd name="connsiteY5" fmla="*/ 255037 h 255037"/>
              <a:gd name="connsiteX6" fmla="*/ 0 w 572278"/>
              <a:gd name="connsiteY6" fmla="*/ 130628 h 25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278" h="255037">
                <a:moveTo>
                  <a:pt x="0" y="130628"/>
                </a:moveTo>
                <a:lnTo>
                  <a:pt x="186612" y="0"/>
                </a:lnTo>
                <a:lnTo>
                  <a:pt x="342123" y="136849"/>
                </a:lnTo>
                <a:lnTo>
                  <a:pt x="572278" y="6220"/>
                </a:lnTo>
                <a:lnTo>
                  <a:pt x="572278" y="242596"/>
                </a:lnTo>
                <a:lnTo>
                  <a:pt x="12441" y="255037"/>
                </a:lnTo>
                <a:lnTo>
                  <a:pt x="0" y="130628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47A6451-FAD2-3657-86C3-87B62FDDE171}"/>
              </a:ext>
            </a:extLst>
          </p:cNvPr>
          <p:cNvSpPr/>
          <p:nvPr/>
        </p:nvSpPr>
        <p:spPr>
          <a:xfrm>
            <a:off x="10561612" y="2862755"/>
            <a:ext cx="822058" cy="137277"/>
          </a:xfrm>
          <a:custGeom>
            <a:avLst/>
            <a:gdLst>
              <a:gd name="connsiteX0" fmla="*/ 0 w 559836"/>
              <a:gd name="connsiteY0" fmla="*/ 124408 h 136849"/>
              <a:gd name="connsiteX1" fmla="*/ 167951 w 559836"/>
              <a:gd name="connsiteY1" fmla="*/ 6221 h 136849"/>
              <a:gd name="connsiteX2" fmla="*/ 329681 w 559836"/>
              <a:gd name="connsiteY2" fmla="*/ 136849 h 136849"/>
              <a:gd name="connsiteX3" fmla="*/ 559836 w 559836"/>
              <a:gd name="connsiteY3" fmla="*/ 0 h 13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836" h="136849">
                <a:moveTo>
                  <a:pt x="0" y="124408"/>
                </a:moveTo>
                <a:lnTo>
                  <a:pt x="167951" y="6221"/>
                </a:lnTo>
                <a:lnTo>
                  <a:pt x="329681" y="136849"/>
                </a:lnTo>
                <a:lnTo>
                  <a:pt x="559836" y="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0C584FA-FDED-AF59-3258-9E12F782773E}"/>
              </a:ext>
            </a:extLst>
          </p:cNvPr>
          <p:cNvCxnSpPr>
            <a:cxnSpLocks/>
          </p:cNvCxnSpPr>
          <p:nvPr/>
        </p:nvCxnSpPr>
        <p:spPr>
          <a:xfrm>
            <a:off x="10922271" y="2598193"/>
            <a:ext cx="293949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45C386B-4188-B846-CF91-FCD20C925E56}"/>
              </a:ext>
            </a:extLst>
          </p:cNvPr>
          <p:cNvCxnSpPr>
            <a:cxnSpLocks/>
          </p:cNvCxnSpPr>
          <p:nvPr/>
        </p:nvCxnSpPr>
        <p:spPr>
          <a:xfrm>
            <a:off x="10403364" y="1883082"/>
            <a:ext cx="293949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246561F-8074-C6EF-5733-D1BDD06106C4}"/>
              </a:ext>
            </a:extLst>
          </p:cNvPr>
          <p:cNvCxnSpPr>
            <a:cxnSpLocks/>
          </p:cNvCxnSpPr>
          <p:nvPr/>
        </p:nvCxnSpPr>
        <p:spPr>
          <a:xfrm>
            <a:off x="10922271" y="1893035"/>
            <a:ext cx="293949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57181E9-3FCE-2A36-B3D3-7BB7B053DD04}"/>
              </a:ext>
            </a:extLst>
          </p:cNvPr>
          <p:cNvCxnSpPr>
            <a:cxnSpLocks/>
          </p:cNvCxnSpPr>
          <p:nvPr/>
        </p:nvCxnSpPr>
        <p:spPr>
          <a:xfrm>
            <a:off x="10796396" y="2135063"/>
            <a:ext cx="0" cy="31984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2F6D9466-0B90-041A-5823-7C170E1544AC}"/>
              </a:ext>
            </a:extLst>
          </p:cNvPr>
          <p:cNvSpPr/>
          <p:nvPr/>
        </p:nvSpPr>
        <p:spPr>
          <a:xfrm>
            <a:off x="10735388" y="1848485"/>
            <a:ext cx="120316" cy="1233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5F201E2-93CC-F81F-FE8B-5D47F959B72C}"/>
              </a:ext>
            </a:extLst>
          </p:cNvPr>
          <p:cNvSpPr/>
          <p:nvPr/>
        </p:nvSpPr>
        <p:spPr>
          <a:xfrm>
            <a:off x="10727478" y="2523359"/>
            <a:ext cx="120316" cy="1233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8362CF-3E53-AFC9-2997-37A0B3C3B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5D80-8541-4508-80FC-4365D8588B89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49C7D-9CDB-98C3-62BA-A6F28704FEB0}"/>
              </a:ext>
            </a:extLst>
          </p:cNvPr>
          <p:cNvSpPr txBox="1"/>
          <p:nvPr/>
        </p:nvSpPr>
        <p:spPr>
          <a:xfrm rot="16200000">
            <a:off x="1309173" y="5410678"/>
            <a:ext cx="810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Wall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D2C05C-9F9F-54CC-CF2F-4BBD6976708D}"/>
              </a:ext>
            </a:extLst>
          </p:cNvPr>
          <p:cNvSpPr txBox="1"/>
          <p:nvPr/>
        </p:nvSpPr>
        <p:spPr>
          <a:xfrm rot="16200000">
            <a:off x="1644276" y="5503733"/>
            <a:ext cx="810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Liquid</a:t>
            </a: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3B62E851-49BA-555C-03AC-954C5B06EAA7}"/>
              </a:ext>
            </a:extLst>
          </p:cNvPr>
          <p:cNvSpPr/>
          <p:nvPr/>
        </p:nvSpPr>
        <p:spPr>
          <a:xfrm>
            <a:off x="11786716" y="1188280"/>
            <a:ext cx="281354" cy="28321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77713"/>
      </p:ext>
    </p:extLst>
  </p:cSld>
  <p:clrMapOvr>
    <a:masterClrMapping/>
  </p:clrMapOvr>
</p:sld>
</file>

<file path=ppt/theme/theme1.xml><?xml version="1.0" encoding="utf-8"?>
<a:theme xmlns:a="http://schemas.openxmlformats.org/drawingml/2006/main" name="I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S" id="{123114CD-0470-42B4-B10F-710806B96BD7}" vid="{32EE96C5-D086-41BD-9BA3-8B0FF82484C3}"/>
    </a:ext>
  </a:ext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189552</TotalTime>
  <Words>3076</Words>
  <Application>Microsoft Office PowerPoint</Application>
  <PresentationFormat>Widescreen</PresentationFormat>
  <Paragraphs>527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Arial</vt:lpstr>
      <vt:lpstr>Calibri</vt:lpstr>
      <vt:lpstr>Cambria Math</vt:lpstr>
      <vt:lpstr>Symbol</vt:lpstr>
      <vt:lpstr>Times</vt:lpstr>
      <vt:lpstr>IES</vt:lpstr>
      <vt:lpstr>Blank</vt:lpstr>
      <vt:lpstr>Modeling Complex Cryogenic Tank Thermodynamics with Simple Spreadsheet Tools</vt:lpstr>
      <vt:lpstr>Modeling Complex Cryogenic Tank Thermodynamics with Simple Spreadsheet Tools</vt:lpstr>
      <vt:lpstr>Course Agenda</vt:lpstr>
      <vt:lpstr>What do we want from a tank thermodynamics model?</vt:lpstr>
      <vt:lpstr>Choosing an appropriate modeling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White</dc:creator>
  <cp:lastModifiedBy>Mark Wollen</cp:lastModifiedBy>
  <cp:revision>337</cp:revision>
  <dcterms:created xsi:type="dcterms:W3CDTF">2020-05-04T21:14:07Z</dcterms:created>
  <dcterms:modified xsi:type="dcterms:W3CDTF">2025-07-31T07:33:19Z</dcterms:modified>
</cp:coreProperties>
</file>