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78" r:id="rId5"/>
    <p:sldId id="275" r:id="rId6"/>
    <p:sldId id="279" r:id="rId7"/>
    <p:sldId id="289" r:id="rId8"/>
    <p:sldId id="304" r:id="rId9"/>
    <p:sldId id="281" r:id="rId10"/>
    <p:sldId id="274" r:id="rId11"/>
    <p:sldId id="271" r:id="rId12"/>
    <p:sldId id="273" r:id="rId13"/>
    <p:sldId id="291" r:id="rId14"/>
    <p:sldId id="301" r:id="rId15"/>
    <p:sldId id="305" r:id="rId16"/>
    <p:sldId id="290" r:id="rId17"/>
    <p:sldId id="292" r:id="rId18"/>
    <p:sldId id="299" r:id="rId19"/>
    <p:sldId id="293" r:id="rId20"/>
    <p:sldId id="297" r:id="rId21"/>
    <p:sldId id="302" r:id="rId22"/>
    <p:sldId id="298" r:id="rId23"/>
    <p:sldId id="303" r:id="rId24"/>
    <p:sldId id="300" r:id="rId25"/>
    <p:sldId id="288" r:id="rId26"/>
    <p:sldId id="287" r:id="rId27"/>
  </p:sldIdLst>
  <p:sldSz cx="12192000" cy="6858000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5442B4-804C-ADFD-F768-582B66B435CD}" name="Gilligan, Ryan P. (GRC-LTF0)" initials="G(" userId="S::rgilliga@ndc.nasa.gov::fa511eb3-9f8d-4fa1-b2cd-89a5c1c047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00005"/>
    <a:srgbClr val="0060BC"/>
    <a:srgbClr val="FF4605"/>
    <a:srgbClr val="333399"/>
    <a:srgbClr val="2B2B82"/>
    <a:srgbClr val="B0B3F6"/>
    <a:srgbClr val="5F5F5F"/>
    <a:srgbClr val="DDDDD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8" d="100"/>
          <a:sy n="98" d="100"/>
        </p:scale>
        <p:origin x="82" y="-130"/>
      </p:cViewPr>
      <p:guideLst>
        <p:guide orient="horz" pos="2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0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3C251C5B-2413-49AF-878E-346224ED8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5613" y="719138"/>
            <a:ext cx="6391275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6653CE95-F5CB-483A-9B02-1D2576EA1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3401D-7A41-4710-97B0-05C9D2CF1C69}" type="slidenum">
              <a:rPr lang="en-US"/>
              <a:pPr/>
              <a:t>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792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7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EDB06-A0E2-4DF3-3EC9-4DDDF1061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EE4DEF-DC6A-1E11-B8F6-5FE841213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4394D6-F7E0-57B8-3362-A36DB4AE1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1359F-B607-58AB-6C8E-E47D4EEDD2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53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3CE95-F5CB-483A-9B02-1D2576EA168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5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64CC28-7C81-4F68-BC75-A2067196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0658E1A-83A6-4D43-8BAC-8CC650DFB1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42015-0FC7-4B0E-8D2B-76EADF48D9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E8C48-CEA1-40D7-918C-CBF5F81BA8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99CED-6919-4E7D-A690-AD3E6D16DAA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56BF8-FFF3-4911-B918-FF080B8BD1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11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8962"/>
            <a:ext cx="5386917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92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8962"/>
            <a:ext cx="5389033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F8B5-A29F-4527-8EF2-13DD397BE68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2D923EA-ABD6-D9E1-0232-9D3269B7E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FA3E2-4CB8-43B1-9AF4-23FEB8A0CB9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1A504-53A7-23C9-529A-B3C0862B2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4FCD2-9C05-4241-882C-3D134303B4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0190D3-EFDF-0F6E-3929-98722B9A9A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14400"/>
            <a:ext cx="4011084" cy="5207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14400"/>
            <a:ext cx="6815667" cy="52117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803C-64EA-4536-A101-47E17B86F6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FB25FD5-3767-7224-BCE7-AD6582254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399"/>
            <a:ext cx="73152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A9B2-5165-4ADC-9763-7293ADD3F29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DE3015-D9A1-BD07-2F15-45C6981979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050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899163" y="685800"/>
            <a:ext cx="1039368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endParaRPr lang="en-US" sz="280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+mn-ea"/>
              </a:rPr>
              <a:t>	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487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6B5A49-D4D6-2B87-693D-2F74F7E52D6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50930" y="0"/>
            <a:ext cx="914400" cy="914400"/>
          </a:xfrm>
          <a:prstGeom prst="rect">
            <a:avLst/>
          </a:prstGeom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3B79BF85-79B4-B2F6-E39F-842F59488E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" y="37024"/>
            <a:ext cx="858065" cy="754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77FB7A43-19F9-69F8-EAE7-F9492C4DD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606" y="3659232"/>
            <a:ext cx="50715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>
            <a:spAutoFit/>
          </a:bodyPr>
          <a:lstStyle/>
          <a:p>
            <a:pPr algn="l" eaLnBrk="1" hangingPunct="1"/>
            <a:r>
              <a:rPr lang="en-US" sz="1800" b="0" dirty="0">
                <a:latin typeface="Arial"/>
                <a:ea typeface="ＭＳ Ｐゴシック"/>
                <a:cs typeface="Arial"/>
              </a:rPr>
              <a:t>Matthew </a:t>
            </a:r>
            <a:r>
              <a:rPr lang="en-US" sz="1800" b="0" dirty="0" err="1">
                <a:latin typeface="Arial"/>
                <a:ea typeface="ＭＳ Ｐゴシック"/>
                <a:cs typeface="Arial"/>
              </a:rPr>
              <a:t>Wittal</a:t>
            </a:r>
            <a:r>
              <a:rPr lang="en-US" sz="1800" b="0" dirty="0">
                <a:latin typeface="Arial"/>
                <a:ea typeface="ＭＳ Ｐゴシック"/>
                <a:cs typeface="Arial"/>
              </a:rPr>
              <a:t>, Richard Zhang, Mai Harrison</a:t>
            </a:r>
          </a:p>
          <a:p>
            <a:pPr algn="l" eaLnBrk="1" hangingPunct="1"/>
            <a:r>
              <a:rPr lang="en-US" sz="1800" b="0" dirty="0">
                <a:latin typeface="Arial"/>
                <a:ea typeface="ＭＳ Ｐゴシック"/>
                <a:cs typeface="Arial"/>
              </a:rPr>
              <a:t>University of North Texas, NASA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BA37E1-8474-56AD-C62B-52A0E0B0D3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90525" y="3091228"/>
            <a:ext cx="5635871" cy="3757247"/>
          </a:xfrm>
          <a:prstGeom prst="rect">
            <a:avLst/>
          </a:prstGeom>
        </p:spPr>
      </p:pic>
      <p:sp>
        <p:nvSpPr>
          <p:cNvPr id="1331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954879" y="1587032"/>
            <a:ext cx="10282242" cy="946618"/>
          </a:xfrm>
        </p:spPr>
        <p:txBody>
          <a:bodyPr/>
          <a:lstStyle/>
          <a:p>
            <a:pPr rtl="0" fontAlgn="base"/>
            <a:r>
              <a:rPr lang="en-US" b="0" i="0" dirty="0">
                <a:solidFill>
                  <a:srgbClr val="FF4605"/>
                </a:solidFill>
                <a:effectLst/>
              </a:rPr>
              <a:t>Hydrophobicity of Surface Coatings for Cryogenic Liquid Storage and Transfer in Microgravity Environments</a:t>
            </a: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6165606" y="4876800"/>
            <a:ext cx="5071515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Thermal &amp; Fluids Analysis Workshop 2025</a:t>
            </a:r>
          </a:p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NASA Ames Research Center</a:t>
            </a:r>
            <a:endParaRPr lang="en-US" sz="1800" b="0">
              <a:solidFill>
                <a:schemeClr val="accent2"/>
              </a:solidFill>
              <a:latin typeface="Arial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San Jose, CA</a:t>
            </a:r>
          </a:p>
          <a:p>
            <a:pPr algn="l" eaLnBrk="1" hangingPunct="1"/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August 4-7, 2025</a:t>
            </a: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F917E5F1-6E57-4C5E-B693-B8880278A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"/>
            <a:ext cx="12192000" cy="914399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anchor="ctr"/>
          <a:lstStyle/>
          <a:p>
            <a:pPr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TFAWS 2025 Cryogenics Technical Session</a:t>
            </a:r>
          </a:p>
        </p:txBody>
      </p:sp>
      <p:pic>
        <p:nvPicPr>
          <p:cNvPr id="11" name="Content Placeholder 6" descr="Shape&#10;&#10;AI-generated content may be incorrect.">
            <a:extLst>
              <a:ext uri="{FF2B5EF4-FFF2-40B4-BE49-F238E27FC236}">
                <a16:creationId xmlns:a16="http://schemas.microsoft.com/office/drawing/2014/main" id="{E0026DCD-8906-80DD-1DC9-E0B880CC6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7121" y="-42861"/>
            <a:ext cx="1002504" cy="10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1F5381-7E05-B219-4531-289394C2D351}"/>
              </a:ext>
            </a:extLst>
          </p:cNvPr>
          <p:cNvGrpSpPr/>
          <p:nvPr/>
        </p:nvGrpSpPr>
        <p:grpSpPr>
          <a:xfrm>
            <a:off x="1406771" y="3396475"/>
            <a:ext cx="3601072" cy="2811000"/>
            <a:chOff x="979611" y="2683114"/>
            <a:chExt cx="3601072" cy="2811000"/>
          </a:xfrm>
        </p:grpSpPr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8CDC08DD-0247-664B-6EFF-F0F1DE2F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23"/>
            <a:stretch/>
          </p:blipFill>
          <p:spPr>
            <a:xfrm>
              <a:off x="1859582" y="2683114"/>
              <a:ext cx="1841130" cy="1544495"/>
            </a:xfrm>
            <a:prstGeom prst="rect">
              <a:avLst/>
            </a:prstGeom>
          </p:spPr>
        </p:pic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BAC284A6-DC86-CB59-C8EA-01002B0E4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7"/>
            <a:stretch/>
          </p:blipFill>
          <p:spPr>
            <a:xfrm>
              <a:off x="979611" y="4269228"/>
              <a:ext cx="3601072" cy="1224886"/>
            </a:xfrm>
            <a:prstGeom prst="rect">
              <a:avLst/>
            </a:prstGeom>
          </p:spPr>
        </p:pic>
      </p:grpSp>
      <p:sp>
        <p:nvSpPr>
          <p:cNvPr id="5" name="Rectangle 10">
            <a:extLst>
              <a:ext uri="{FF2B5EF4-FFF2-40B4-BE49-F238E27FC236}">
                <a16:creationId xmlns:a16="http://schemas.microsoft.com/office/drawing/2014/main" id="{7E2B141E-EF3B-F115-F2DA-B8DD0C50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2" y="2647950"/>
            <a:ext cx="8324854" cy="39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0" kern="0" dirty="0">
                <a:solidFill>
                  <a:srgbClr val="FF4605"/>
                </a:solidFill>
                <a:ea typeface="ＭＳ Ｐゴシック" charset="-128"/>
              </a:rPr>
              <a:t>Presented by: Ethan Paulsen</a:t>
            </a:r>
          </a:p>
        </p:txBody>
      </p:sp>
    </p:spTree>
    <p:extLst>
      <p:ext uri="{BB962C8B-B14F-4D97-AF65-F5344CB8AC3E}">
        <p14:creationId xmlns:p14="http://schemas.microsoft.com/office/powerpoint/2010/main" val="62868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B41F-E369-C415-618E-F1B4793D1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Setup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F8F7C1-2988-63AA-9BE2-15C2BE9850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5384800" cy="40386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41F1C2B-E013-FA2E-C6A5-4F19118935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4900" y="1590675"/>
            <a:ext cx="5410200" cy="405765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B97DEE-8430-0EBD-9B98-5232F494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3B540-D395-2D31-D32E-6403A20DFF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3738077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5B88A-2162-5747-2AC6-4CC1D6A8E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Setup	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065762-6F40-790E-2B5B-450F923A27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8"/>
          <a:stretch>
            <a:fillRect/>
          </a:stretch>
        </p:blipFill>
        <p:spPr>
          <a:xfrm>
            <a:off x="609600" y="1600200"/>
            <a:ext cx="5223933" cy="40386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1130E0B-005F-B87A-B9C9-097AA38C29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" r="5800"/>
          <a:stretch>
            <a:fillRect/>
          </a:stretch>
        </p:blipFill>
        <p:spPr>
          <a:xfrm>
            <a:off x="6358467" y="1600200"/>
            <a:ext cx="5223933" cy="40386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978E6-1A9F-B306-0B9C-094E95DCD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BDE9F-5738-27B7-0030-3E3F55E40BE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1343401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4350B-D597-8FD9-9158-18A0A9E53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72B57-A016-7F7D-4F90-DAD74D58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Setup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82847F2-AD23-2D86-B070-ACF6952669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975" y="1600200"/>
            <a:ext cx="5384800" cy="40386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C34C6BC-FDE5-33DA-976F-1CAA778889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545" y="954547"/>
            <a:ext cx="4110681" cy="521252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15C72-EA84-EAE4-4A4C-DF64F76B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282E0-7B4E-3EDB-C20E-6241891A501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1824997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7F65D-D12A-E84C-0CEC-19560866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C488494-9D2F-756B-5711-F8FB0C422B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99" y="1507528"/>
            <a:ext cx="5750011" cy="431250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F03E7-04D7-6741-B768-9F5AA504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E57FF-4CF8-244F-AB8B-BB3FC644A96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3099146-873E-5CEC-8DE2-C21DD1A3B9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9" y="1499290"/>
            <a:ext cx="5750011" cy="4312508"/>
          </a:xfrm>
        </p:spPr>
      </p:pic>
    </p:spTree>
    <p:extLst>
      <p:ext uri="{BB962C8B-B14F-4D97-AF65-F5344CB8AC3E}">
        <p14:creationId xmlns:p14="http://schemas.microsoft.com/office/powerpoint/2010/main" val="490742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42366-B8DC-060E-BB31-7E52BBE45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Sample 1</a:t>
            </a:r>
          </a:p>
        </p:txBody>
      </p:sp>
      <p:pic>
        <p:nvPicPr>
          <p:cNvPr id="7" name="Sample_1_Clip_1">
            <a:hlinkClick r:id="" action="ppaction://media"/>
            <a:extLst>
              <a:ext uri="{FF2B5EF4-FFF2-40B4-BE49-F238E27FC236}">
                <a16:creationId xmlns:a16="http://schemas.microsoft.com/office/drawing/2014/main" id="{462389E2-3A1C-0FCE-7ADE-CF6B69159E82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114425"/>
            <a:ext cx="8229600" cy="462915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5AF2C-9329-384A-4305-D414E2404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B22C9-0BED-C674-7483-577CE6D17C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335444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42366-B8DC-060E-BB31-7E52BBE45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Sample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5AF2C-9329-384A-4305-D414E2404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B22C9-0BED-C674-7483-577CE6D17C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1A154E0-A694-8313-3A88-62D39F70FA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014413"/>
            <a:ext cx="8585200" cy="4829175"/>
          </a:xfr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AB2FD1-EA98-7F6A-0CEE-7B1A5904909A}"/>
              </a:ext>
            </a:extLst>
          </p:cNvPr>
          <p:cNvCxnSpPr>
            <a:cxnSpLocks/>
          </p:cNvCxnSpPr>
          <p:nvPr/>
        </p:nvCxnSpPr>
        <p:spPr bwMode="auto">
          <a:xfrm>
            <a:off x="8121015" y="4326255"/>
            <a:ext cx="346967" cy="129180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58BA2D-B52C-D65C-F5C4-36841E1B8A02}"/>
              </a:ext>
            </a:extLst>
          </p:cNvPr>
          <p:cNvCxnSpPr/>
          <p:nvPr/>
        </p:nvCxnSpPr>
        <p:spPr bwMode="auto">
          <a:xfrm flipV="1">
            <a:off x="7682865" y="4326255"/>
            <a:ext cx="398145" cy="129180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DC2E3ED-6631-148F-1C80-037ACDF37A4B}"/>
              </a:ext>
            </a:extLst>
          </p:cNvPr>
          <p:cNvSpPr txBox="1"/>
          <p:nvPr/>
        </p:nvSpPr>
        <p:spPr>
          <a:xfrm>
            <a:off x="7850633" y="3835687"/>
            <a:ext cx="887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~17°</a:t>
            </a:r>
          </a:p>
        </p:txBody>
      </p:sp>
    </p:spTree>
    <p:extLst>
      <p:ext uri="{BB962C8B-B14F-4D97-AF65-F5344CB8AC3E}">
        <p14:creationId xmlns:p14="http://schemas.microsoft.com/office/powerpoint/2010/main" val="3739648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42366-B8DC-060E-BB31-7E52BBE45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Sample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5AF2C-9329-384A-4305-D414E2404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B22C9-0BED-C674-7483-577CE6D17C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pic>
        <p:nvPicPr>
          <p:cNvPr id="10" name="Sample_1_Clip_2">
            <a:hlinkClick r:id="" action="ppaction://media"/>
            <a:extLst>
              <a:ext uri="{FF2B5EF4-FFF2-40B4-BE49-F238E27FC236}">
                <a16:creationId xmlns:a16="http://schemas.microsoft.com/office/drawing/2014/main" id="{B57E402F-0BAC-2F12-CA08-3F241AAD4681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114425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301426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B86FE-D05C-D457-336C-A08EBC422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8946-9A84-0DB8-335B-A680F0F80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Sample 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496FE3-A3D1-271C-A4C3-F861B4E271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1824567"/>
            <a:ext cx="5384800" cy="358986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181A320-29C1-EB45-4BD4-38F9C92DD5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600" y="1824567"/>
            <a:ext cx="5384800" cy="358986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8E95C-BCF9-950B-B47E-9D42E5389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C2C5A-BD95-315A-543E-CF3638CBDF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42041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84BA0-479E-7933-7D1F-9C8CE059D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62ADF-3BA0-47AC-4AF4-6030CF950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Sample 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17E594-89EB-3646-4DD4-606BBDA629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1824567"/>
            <a:ext cx="5384800" cy="358986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C96595D-E933-9441-BCD6-E79DA50DA7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600" y="1824567"/>
            <a:ext cx="5384800" cy="358986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97AB84-88EF-765B-26C0-C9509E779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9C4BB-8576-326A-A4B9-18840577CE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2969040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77778-489E-5279-B83E-F2E9D14BC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58A0A-4436-D3F2-C70B-1AFE24C81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Sample 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F2C3CCD-6364-5B33-C3E3-6B81E01D47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1824567"/>
            <a:ext cx="5384800" cy="358986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41FF8CF-F590-8812-1BED-12B3C22E42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600" y="1824567"/>
            <a:ext cx="5384800" cy="358986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476A3-D9E9-8629-EE42-2EBC072E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7AE3F-CBFF-5785-BE34-C5C9A5CF394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80633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8E3FC-6A63-12BD-9751-F1F2FAD5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50311-5040-1CD8-E6B9-B4569D99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59161-B833-CBC8-4028-C21DCDE6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7C2655-8CF6-4027-C0A2-587223926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914400"/>
            <a:ext cx="3682310" cy="5410200"/>
          </a:xfrm>
        </p:spPr>
        <p:txBody>
          <a:bodyPr/>
          <a:lstStyle/>
          <a:p>
            <a:r>
              <a:rPr lang="en-US" sz="2800" dirty="0"/>
              <a:t>Introduction</a:t>
            </a:r>
          </a:p>
          <a:p>
            <a:r>
              <a:rPr lang="en-US" sz="2800" dirty="0"/>
              <a:t>Methodology</a:t>
            </a:r>
          </a:p>
          <a:p>
            <a:pPr lvl="1"/>
            <a:r>
              <a:rPr lang="en-US" sz="2400" dirty="0"/>
              <a:t>Samples</a:t>
            </a:r>
          </a:p>
          <a:p>
            <a:pPr lvl="1"/>
            <a:r>
              <a:rPr lang="en-US" sz="2400" dirty="0"/>
              <a:t>Initial Setup</a:t>
            </a:r>
          </a:p>
          <a:p>
            <a:r>
              <a:rPr lang="en-US" sz="2800" dirty="0"/>
              <a:t>New Setup</a:t>
            </a:r>
            <a:endParaRPr lang="en-US" sz="2400" dirty="0"/>
          </a:p>
          <a:p>
            <a:pPr lvl="1"/>
            <a:r>
              <a:rPr lang="en-US" sz="2400" dirty="0"/>
              <a:t>Problems</a:t>
            </a:r>
          </a:p>
          <a:p>
            <a:r>
              <a:rPr lang="en-US" sz="2800" dirty="0"/>
              <a:t>Results</a:t>
            </a:r>
          </a:p>
          <a:p>
            <a:pPr lvl="1"/>
            <a:r>
              <a:rPr lang="en-US" dirty="0"/>
              <a:t>Samples 1-3: SU-8</a:t>
            </a:r>
          </a:p>
          <a:p>
            <a:pPr lvl="1"/>
            <a:r>
              <a:rPr lang="en-US" dirty="0"/>
              <a:t>Samples 4-6: Copper with/without greases</a:t>
            </a:r>
          </a:p>
          <a:p>
            <a:pPr lvl="1"/>
            <a:r>
              <a:rPr lang="en-US" dirty="0"/>
              <a:t>Conclusion </a:t>
            </a:r>
          </a:p>
          <a:p>
            <a:r>
              <a:rPr lang="en-US" sz="2800" dirty="0"/>
              <a:t>Future Efforts</a:t>
            </a:r>
          </a:p>
          <a:p>
            <a:pPr lvl="1"/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27E111-CA37-057C-5D85-C65B7EF4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10" y="993689"/>
            <a:ext cx="7002163" cy="52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4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85FB6-4B59-70FC-D8F8-7DE34645F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Sample 5 and 6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AF13F1-B5ED-B85D-4986-07307922E0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-1" r="20903" b="26303"/>
          <a:stretch>
            <a:fillRect/>
          </a:stretch>
        </p:blipFill>
        <p:spPr>
          <a:xfrm>
            <a:off x="518758" y="1824567"/>
            <a:ext cx="5485064" cy="3730752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B9BBE6B-70D8-7E75-7D1F-340E7B980C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-1" r="23792" b="35968"/>
          <a:stretch>
            <a:fillRect/>
          </a:stretch>
        </p:blipFill>
        <p:spPr>
          <a:xfrm>
            <a:off x="6188179" y="1824566"/>
            <a:ext cx="5485063" cy="373075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F2C0D-E470-1081-71CE-3F03EEA5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AADCC-33EC-6271-77E0-46545316CE1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3670779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5EE1-D2EE-8DD4-62D5-FE6A99676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30B22-024F-413E-50F6-E4381EF99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914400"/>
            <a:ext cx="10972799" cy="5410200"/>
          </a:xfrm>
        </p:spPr>
        <p:txBody>
          <a:bodyPr/>
          <a:lstStyle/>
          <a:p>
            <a:r>
              <a:rPr lang="en-US" sz="2400" dirty="0"/>
              <a:t>Test setup works</a:t>
            </a:r>
          </a:p>
          <a:p>
            <a:pPr lvl="1"/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beaker allows for adequately chilled test cryogen</a:t>
            </a:r>
          </a:p>
          <a:p>
            <a:pPr lvl="1"/>
            <a:r>
              <a:rPr lang="en-US" sz="2000" dirty="0"/>
              <a:t>Camera can capture images of the test through both beakers</a:t>
            </a:r>
          </a:p>
          <a:p>
            <a:r>
              <a:rPr lang="en-US" sz="2400" dirty="0"/>
              <a:t>Alternative materials needed</a:t>
            </a:r>
          </a:p>
          <a:p>
            <a:pPr lvl="1"/>
            <a:r>
              <a:rPr lang="en-US" sz="2000" dirty="0"/>
              <a:t>SU-8 unsuitable as a </a:t>
            </a:r>
            <a:r>
              <a:rPr lang="en-US" sz="2000" dirty="0" err="1"/>
              <a:t>cryophobic</a:t>
            </a:r>
            <a:r>
              <a:rPr lang="en-US" sz="2000" dirty="0"/>
              <a:t> material</a:t>
            </a:r>
          </a:p>
          <a:p>
            <a:pPr lvl="1"/>
            <a:r>
              <a:rPr lang="en-US" sz="2000" dirty="0"/>
              <a:t>Copper with greases similarly unsuitable</a:t>
            </a:r>
          </a:p>
          <a:p>
            <a:r>
              <a:rPr lang="en-US" sz="2400" dirty="0" err="1"/>
              <a:t>LOx</a:t>
            </a:r>
            <a:r>
              <a:rPr lang="en-US" sz="2400" dirty="0"/>
              <a:t> essential for improving test</a:t>
            </a:r>
          </a:p>
          <a:p>
            <a:pPr lvl="1"/>
            <a:r>
              <a:rPr lang="en-US" sz="2000" dirty="0"/>
              <a:t>Even with appropriate material, LN2 likely has too little surface tension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881BF-A0FE-7C7B-140C-7A50AC75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1AE08-F181-2C9E-A818-0D87A778C7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489184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5FA38-F699-73AF-A614-492B3FC6F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B853F-6E79-ACE2-69E7-858C065A0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410200"/>
          </a:xfrm>
        </p:spPr>
        <p:txBody>
          <a:bodyPr/>
          <a:lstStyle/>
          <a:p>
            <a:r>
              <a:rPr lang="en-US" dirty="0"/>
              <a:t>Refine setup to allow efficient testing</a:t>
            </a:r>
          </a:p>
          <a:p>
            <a:pPr lvl="1"/>
            <a:r>
              <a:rPr lang="en-US" dirty="0"/>
              <a:t>Consistent dispersal of cryogen onto surface</a:t>
            </a:r>
          </a:p>
          <a:p>
            <a:pPr lvl="1"/>
            <a:r>
              <a:rPr lang="en-US" dirty="0"/>
              <a:t>Remove excess moisture</a:t>
            </a:r>
          </a:p>
          <a:p>
            <a:pPr lvl="1"/>
            <a:r>
              <a:rPr lang="en-US" dirty="0"/>
              <a:t>Improve camera setup to allow better images</a:t>
            </a:r>
          </a:p>
          <a:p>
            <a:r>
              <a:rPr lang="en-US" dirty="0"/>
              <a:t>Identify other materials for testing</a:t>
            </a:r>
          </a:p>
          <a:p>
            <a:pPr lvl="1"/>
            <a:r>
              <a:rPr lang="en-US" dirty="0"/>
              <a:t>Alternative polymers and patterns</a:t>
            </a:r>
          </a:p>
          <a:p>
            <a:pPr lvl="1"/>
            <a:r>
              <a:rPr lang="en-US" dirty="0"/>
              <a:t>ALD and sputtered coatings</a:t>
            </a:r>
          </a:p>
          <a:p>
            <a:r>
              <a:rPr lang="en-US" dirty="0"/>
              <a:t>Test with </a:t>
            </a:r>
            <a:r>
              <a:rPr lang="en-US" dirty="0" err="1"/>
              <a:t>LOx</a:t>
            </a:r>
            <a:endParaRPr lang="en-US" dirty="0"/>
          </a:p>
          <a:p>
            <a:pPr lvl="1"/>
            <a:r>
              <a:rPr lang="en-US" dirty="0"/>
              <a:t>Should be approved by mid august </a:t>
            </a:r>
          </a:p>
          <a:p>
            <a:pPr lvl="1"/>
            <a:r>
              <a:rPr lang="en-US" dirty="0"/>
              <a:t>Mai Harrison will continue testing once approved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E12CB-2647-8504-0792-A28DEF765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427E0-9C27-F937-ECF0-B3F7BA875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95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39655-B7CC-B3FD-A7E0-D46CC5E87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9124C-0909-C9E3-49EC-6D704BF8A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1049867"/>
          </a:xfrm>
        </p:spPr>
        <p:txBody>
          <a:bodyPr/>
          <a:lstStyle/>
          <a:p>
            <a:r>
              <a:rPr lang="en-US" dirty="0"/>
              <a:t>This work is supported by NASA MUREP Space Technology Artemis Research (M-STAR) under award #80NSSC23M0207</a:t>
            </a:r>
          </a:p>
          <a:p>
            <a:r>
              <a:rPr lang="en-US" dirty="0"/>
              <a:t>KSC Cryogenics Test Laboratory staff</a:t>
            </a:r>
          </a:p>
          <a:p>
            <a:r>
              <a:rPr lang="en-US" dirty="0"/>
              <a:t>Samantha Daigle and Jesus Badal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F22C40-253B-A481-E486-51F5F4F0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AECF1E-94B1-D4D0-5B3B-004005303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1E955B-1363-DD85-976A-EF54C047A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5"/>
          <a:stretch>
            <a:fillRect/>
          </a:stretch>
        </p:blipFill>
        <p:spPr>
          <a:xfrm>
            <a:off x="551935" y="2802362"/>
            <a:ext cx="5049796" cy="3530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ECFA15-9F42-B51B-DED2-CA4654574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6" r="13042" b="5291"/>
          <a:stretch>
            <a:fillRect/>
          </a:stretch>
        </p:blipFill>
        <p:spPr>
          <a:xfrm rot="5400000">
            <a:off x="5246092" y="3111503"/>
            <a:ext cx="3866363" cy="25784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81285D-0F0D-EE12-DF16-4BA9BF572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3521" y="2950001"/>
            <a:ext cx="3866361" cy="28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99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EFD3F-FBAF-65A5-D608-B35F3936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36F3F-335C-C3F8-7907-DE15C51B8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Microgravity imposes limitations on fuel transfer</a:t>
            </a:r>
          </a:p>
          <a:p>
            <a:pPr lvl="1"/>
            <a:r>
              <a:rPr lang="en-US" dirty="0"/>
              <a:t>Surface adhesion decreases efficiency of contemporary fuel storage systems</a:t>
            </a:r>
          </a:p>
          <a:p>
            <a:r>
              <a:rPr lang="en-US" dirty="0"/>
              <a:t>Alterations to systems have cascading changes</a:t>
            </a:r>
          </a:p>
          <a:p>
            <a:pPr lvl="1"/>
            <a:r>
              <a:rPr lang="en-US" dirty="0"/>
              <a:t>Introducing a new component requires room, weight, and safety considerations</a:t>
            </a:r>
          </a:p>
          <a:p>
            <a:pPr lvl="1"/>
            <a:r>
              <a:rPr lang="en-US" dirty="0"/>
              <a:t>Most changes introduce a variety of failure risks independent of other changes</a:t>
            </a:r>
          </a:p>
          <a:p>
            <a:pPr lvl="1"/>
            <a:r>
              <a:rPr lang="en-US" dirty="0"/>
              <a:t>Maneuvers to reduce adherence can be incredibly dangerous</a:t>
            </a:r>
          </a:p>
          <a:p>
            <a:r>
              <a:rPr lang="en-US" dirty="0"/>
              <a:t>Goal: A simple, risk-free design that is generalizable</a:t>
            </a:r>
          </a:p>
          <a:p>
            <a:pPr lvl="1"/>
            <a:r>
              <a:rPr lang="en-US" dirty="0"/>
              <a:t>No charged components or current</a:t>
            </a:r>
          </a:p>
          <a:p>
            <a:pPr lvl="1"/>
            <a:r>
              <a:rPr lang="en-US" dirty="0"/>
              <a:t>No volatile/reactive components</a:t>
            </a:r>
          </a:p>
          <a:p>
            <a:pPr lvl="1"/>
            <a:r>
              <a:rPr lang="en-US" dirty="0"/>
              <a:t>Properties that translate across cryogenic fuels</a:t>
            </a:r>
          </a:p>
          <a:p>
            <a:pPr lvl="1"/>
            <a:r>
              <a:rPr lang="en-US" dirty="0"/>
              <a:t>Minimal design changes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F5C95-E2D8-496A-0680-E7EBF3A6F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D9229-0983-D2BA-AEA1-4AFB00D3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2421E-6354-0076-5CA5-CE8A9CDD4060}"/>
              </a:ext>
            </a:extLst>
          </p:cNvPr>
          <p:cNvSpPr txBox="1"/>
          <p:nvPr/>
        </p:nvSpPr>
        <p:spPr>
          <a:xfrm>
            <a:off x="1412789" y="5303108"/>
            <a:ext cx="9366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latin typeface="+mn-lt"/>
              </a:rPr>
              <a:t>Proposal: Make a surface that is generally </a:t>
            </a:r>
            <a:r>
              <a:rPr lang="en-US" sz="2400" b="0" dirty="0" err="1">
                <a:latin typeface="+mn-lt"/>
              </a:rPr>
              <a:t>cryophobic</a:t>
            </a:r>
            <a:endParaRPr lang="en-US" sz="24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608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F2EA-4EF3-6967-BA8A-30D087191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23EAF-48FD-45A6-6D98-D68FB9DB55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Initial testing aimed at establishing experimental setup and benchmark</a:t>
            </a:r>
          </a:p>
          <a:p>
            <a:pPr lvl="1"/>
            <a:r>
              <a:rPr lang="en-US" sz="2000" dirty="0"/>
              <a:t>Few published work on this topic</a:t>
            </a:r>
          </a:p>
          <a:p>
            <a:pPr lvl="1"/>
            <a:r>
              <a:rPr lang="en-US" sz="2000" dirty="0"/>
              <a:t>Benchtop setup designed for proof-of-concept testing</a:t>
            </a:r>
          </a:p>
          <a:p>
            <a:r>
              <a:rPr lang="en-US" sz="2400" dirty="0"/>
              <a:t>Using goniometry to determine surface-fluid interaction</a:t>
            </a:r>
          </a:p>
          <a:p>
            <a:pPr lvl="1"/>
            <a:r>
              <a:rPr lang="en-US" sz="2000" dirty="0"/>
              <a:t>Canon EOS R50 </a:t>
            </a:r>
          </a:p>
          <a:p>
            <a:pPr lvl="2"/>
            <a:r>
              <a:rPr lang="en-US" sz="1800" dirty="0"/>
              <a:t>1920x1080, 120 fps video</a:t>
            </a:r>
          </a:p>
          <a:p>
            <a:pPr lvl="2"/>
            <a:r>
              <a:rPr lang="en-US" sz="1800" dirty="0"/>
              <a:t>6000x4000 images</a:t>
            </a:r>
          </a:p>
          <a:p>
            <a:pPr lvl="1"/>
            <a:r>
              <a:rPr lang="en-US" sz="2000" dirty="0"/>
              <a:t>Measure contact angle of cryogen droplets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C9480-7810-56E9-F0B9-E331A156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1DBB8-58CE-9D3B-37BC-7F9FD93120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18C3DBF4-AC1A-0946-B304-8F8350C5C5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318053"/>
            <a:ext cx="5384800" cy="4530811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F814AD1-A68C-59B2-D363-BFA6AD91A008}"/>
              </a:ext>
            </a:extLst>
          </p:cNvPr>
          <p:cNvCxnSpPr/>
          <p:nvPr/>
        </p:nvCxnSpPr>
        <p:spPr bwMode="auto">
          <a:xfrm flipV="1">
            <a:off x="7084541" y="3429000"/>
            <a:ext cx="0" cy="40159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BD5B0D-A79C-BD59-8C72-EA85B5BA0E25}"/>
              </a:ext>
            </a:extLst>
          </p:cNvPr>
          <p:cNvCxnSpPr/>
          <p:nvPr/>
        </p:nvCxnSpPr>
        <p:spPr bwMode="auto">
          <a:xfrm flipV="1">
            <a:off x="10886297" y="3429000"/>
            <a:ext cx="0" cy="40159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55F6FF-7F8A-CB73-9E0B-02EEF931528A}"/>
              </a:ext>
            </a:extLst>
          </p:cNvPr>
          <p:cNvSpPr txBox="1"/>
          <p:nvPr/>
        </p:nvSpPr>
        <p:spPr>
          <a:xfrm>
            <a:off x="6565557" y="3906795"/>
            <a:ext cx="1087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90000"/>
                  </a:schemeClr>
                </a:solidFill>
              </a:rPr>
              <a:t>Water On Steel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E363C6-CFE2-E2ED-4B00-928F5BA1535F}"/>
              </a:ext>
            </a:extLst>
          </p:cNvPr>
          <p:cNvSpPr txBox="1"/>
          <p:nvPr/>
        </p:nvSpPr>
        <p:spPr>
          <a:xfrm>
            <a:off x="10283562" y="3906795"/>
            <a:ext cx="1087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90000"/>
                  </a:schemeClr>
                </a:solidFill>
              </a:rPr>
              <a:t>Water On </a:t>
            </a:r>
            <a:r>
              <a:rPr lang="en-US" dirty="0" err="1">
                <a:solidFill>
                  <a:schemeClr val="accent5">
                    <a:lumMod val="90000"/>
                  </a:schemeClr>
                </a:solidFill>
              </a:rPr>
              <a:t>Krytox</a:t>
            </a:r>
            <a:r>
              <a:rPr lang="en-US" dirty="0">
                <a:solidFill>
                  <a:schemeClr val="accent5">
                    <a:lumMod val="90000"/>
                  </a:schemeClr>
                </a:solidFill>
              </a:rPr>
              <a:t> Coated Steel</a:t>
            </a:r>
          </a:p>
        </p:txBody>
      </p:sp>
    </p:spTree>
    <p:extLst>
      <p:ext uri="{BB962C8B-B14F-4D97-AF65-F5344CB8AC3E}">
        <p14:creationId xmlns:p14="http://schemas.microsoft.com/office/powerpoint/2010/main" val="3362812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6E670-FDBE-2A40-1778-8BB20DCA8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486FF-6932-E27C-1C59-7CF4C5A4B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8C7F9-6EFB-DDB6-89EA-CD321AC02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914400"/>
            <a:ext cx="10700951" cy="2564909"/>
          </a:xfrm>
        </p:spPr>
        <p:txBody>
          <a:bodyPr/>
          <a:lstStyle/>
          <a:p>
            <a:r>
              <a:rPr lang="en-US" sz="2400" dirty="0"/>
              <a:t>Starting with known and available samples</a:t>
            </a:r>
          </a:p>
          <a:p>
            <a:pPr lvl="1"/>
            <a:r>
              <a:rPr lang="en-US" sz="2000" dirty="0"/>
              <a:t>SU-8 photoresist applied in a hydrophobic pattern</a:t>
            </a:r>
          </a:p>
          <a:p>
            <a:pPr lvl="2"/>
            <a:r>
              <a:rPr lang="en-US" sz="1800" dirty="0"/>
              <a:t>Selected for it’s inert and robust state once patterned</a:t>
            </a:r>
            <a:endParaRPr lang="en-US" sz="1600" dirty="0"/>
          </a:p>
          <a:p>
            <a:pPr lvl="1"/>
            <a:r>
              <a:rPr lang="en-US" sz="2000" dirty="0"/>
              <a:t>Copper sheet cut to 1x1” squares</a:t>
            </a:r>
          </a:p>
          <a:p>
            <a:pPr lvl="2"/>
            <a:r>
              <a:rPr lang="en-US" sz="1800" dirty="0"/>
              <a:t>Bare copper</a:t>
            </a:r>
          </a:p>
          <a:p>
            <a:pPr lvl="2"/>
            <a:r>
              <a:rPr lang="en-US" sz="1800" dirty="0" err="1"/>
              <a:t>Krytox</a:t>
            </a:r>
            <a:r>
              <a:rPr lang="en-US" sz="1800" dirty="0"/>
              <a:t> 240AC coating</a:t>
            </a:r>
          </a:p>
          <a:p>
            <a:pPr lvl="2"/>
            <a:r>
              <a:rPr lang="en-US" sz="1800" dirty="0" err="1"/>
              <a:t>Apiezon</a:t>
            </a:r>
            <a:r>
              <a:rPr lang="en-US" sz="1800" dirty="0"/>
              <a:t> N coating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7FEE6-B7EB-1AF5-75BC-24701BC1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8E391-C865-1E3D-71F1-0D4DBF3596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B822338-5089-854A-CA23-D781D5A631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1"/>
          <a:stretch>
            <a:fillRect/>
          </a:stretch>
        </p:blipFill>
        <p:spPr>
          <a:xfrm>
            <a:off x="1075043" y="3479309"/>
            <a:ext cx="5198074" cy="2800988"/>
          </a:xfrm>
        </p:spPr>
      </p:pic>
      <p:pic>
        <p:nvPicPr>
          <p:cNvPr id="13" name="Content Placeholder 13">
            <a:extLst>
              <a:ext uri="{FF2B5EF4-FFF2-40B4-BE49-F238E27FC236}">
                <a16:creationId xmlns:a16="http://schemas.microsoft.com/office/drawing/2014/main" id="{0A30D50B-C47F-16DD-0603-82F62428F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0" t="47812" r="45391" b="19071"/>
          <a:stretch>
            <a:fillRect/>
          </a:stretch>
        </p:blipFill>
        <p:spPr bwMode="auto">
          <a:xfrm rot="5400000">
            <a:off x="7149509" y="2358156"/>
            <a:ext cx="4475011" cy="33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48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FF18A-1019-5834-4FE4-4EF3807C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Setup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3E9C1A-34C7-5412-4149-49B07346C3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Previous tests performed by Nicholas Harden</a:t>
            </a:r>
          </a:p>
          <a:p>
            <a:r>
              <a:rPr lang="en-US" sz="2400" dirty="0"/>
              <a:t>Provided undesirable results for myriad reasons</a:t>
            </a:r>
          </a:p>
          <a:p>
            <a:pPr lvl="1"/>
            <a:r>
              <a:rPr lang="en-US" sz="2000" dirty="0"/>
              <a:t>LN2 has extremely low surface tension</a:t>
            </a:r>
          </a:p>
          <a:p>
            <a:pPr lvl="1"/>
            <a:r>
              <a:rPr lang="en-US" sz="2000" dirty="0"/>
              <a:t>Initial setup resulted in moisture buildup on vacuum jacketed beaker</a:t>
            </a:r>
          </a:p>
          <a:p>
            <a:r>
              <a:rPr lang="en-US" sz="2400" dirty="0"/>
              <a:t>Though disappointing, liquid oxygen was planned for use in subsequent tests</a:t>
            </a:r>
          </a:p>
          <a:p>
            <a:pPr lvl="1"/>
            <a:r>
              <a:rPr lang="en-US" sz="2000" dirty="0"/>
              <a:t>Change to </a:t>
            </a:r>
            <a:r>
              <a:rPr lang="en-US" sz="2000" dirty="0" err="1"/>
              <a:t>LOx</a:t>
            </a:r>
            <a:r>
              <a:rPr lang="en-US" sz="2000" dirty="0"/>
              <a:t> might address surface tension issue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61B4C-D91D-32B5-7AB4-C50E7D0BC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FFDCF-4612-03D6-2672-854B81D77C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F0045CF-81DA-BA0E-B369-A7A86E7DEF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66"/>
          <a:stretch>
            <a:fillRect/>
          </a:stretch>
        </p:blipFill>
        <p:spPr>
          <a:xfrm>
            <a:off x="848493" y="914401"/>
            <a:ext cx="4876800" cy="2514599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0C612D-C68F-111A-0A58-EEE50683D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3"/>
          <a:stretch>
            <a:fillRect/>
          </a:stretch>
        </p:blipFill>
        <p:spPr>
          <a:xfrm>
            <a:off x="849351" y="3583453"/>
            <a:ext cx="4875942" cy="260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73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F18EC-5505-2CCD-FF44-F3EFC509F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2A26-4A99-23A2-17BE-5ECE82063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92024"/>
            <a:ext cx="10972800" cy="530352"/>
          </a:xfrm>
        </p:spPr>
        <p:txBody>
          <a:bodyPr/>
          <a:lstStyle/>
          <a:p>
            <a:r>
              <a:rPr lang="en-US" dirty="0"/>
              <a:t>Initial Setup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0B221C0-E09C-DB3C-6F67-86558289E8D0}"/>
              </a:ext>
            </a:extLst>
          </p:cNvPr>
          <p:cNvSpPr/>
          <p:nvPr/>
        </p:nvSpPr>
        <p:spPr bwMode="auto">
          <a:xfrm>
            <a:off x="8495956" y="3470185"/>
            <a:ext cx="631568" cy="492211"/>
          </a:xfrm>
          <a:prstGeom prst="ellipse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25DF22-52D2-66CC-BC67-70387AA6F213}"/>
              </a:ext>
            </a:extLst>
          </p:cNvPr>
          <p:cNvSpPr/>
          <p:nvPr/>
        </p:nvSpPr>
        <p:spPr bwMode="auto">
          <a:xfrm>
            <a:off x="1944130" y="1754659"/>
            <a:ext cx="3031524" cy="3962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187FD7AA-3989-60A2-AC85-C7206FA327F5}"/>
              </a:ext>
            </a:extLst>
          </p:cNvPr>
          <p:cNvSpPr/>
          <p:nvPr/>
        </p:nvSpPr>
        <p:spPr bwMode="auto">
          <a:xfrm>
            <a:off x="609600" y="4769708"/>
            <a:ext cx="1334530" cy="533400"/>
          </a:xfrm>
          <a:prstGeom prst="leftArrow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To Pump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78F17D-B9F8-2B2E-3CB6-F88E1566A689}"/>
              </a:ext>
            </a:extLst>
          </p:cNvPr>
          <p:cNvSpPr/>
          <p:nvPr/>
        </p:nvSpPr>
        <p:spPr bwMode="auto">
          <a:xfrm>
            <a:off x="2726724" y="3921212"/>
            <a:ext cx="1482811" cy="156518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6D669D-B3EC-2A19-6676-EC251F55B18C}"/>
              </a:ext>
            </a:extLst>
          </p:cNvPr>
          <p:cNvSpPr/>
          <p:nvPr/>
        </p:nvSpPr>
        <p:spPr bwMode="auto">
          <a:xfrm>
            <a:off x="2174790" y="1960606"/>
            <a:ext cx="2586680" cy="3525794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587974-32D4-B8CC-A9F2-93F4254EC2E4}"/>
              </a:ext>
            </a:extLst>
          </p:cNvPr>
          <p:cNvCxnSpPr/>
          <p:nvPr/>
        </p:nvCxnSpPr>
        <p:spPr bwMode="auto">
          <a:xfrm>
            <a:off x="2174790" y="3962396"/>
            <a:ext cx="2586680" cy="0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none" w="med" len="med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8F6612-3040-5E4B-CF12-FEC090F470C9}"/>
              </a:ext>
            </a:extLst>
          </p:cNvPr>
          <p:cNvSpPr/>
          <p:nvPr/>
        </p:nvSpPr>
        <p:spPr bwMode="auto">
          <a:xfrm>
            <a:off x="6779741" y="3735859"/>
            <a:ext cx="4201297" cy="175053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745089-42ED-5081-9CF2-71256C0FB0C1}"/>
              </a:ext>
            </a:extLst>
          </p:cNvPr>
          <p:cNvSpPr/>
          <p:nvPr/>
        </p:nvSpPr>
        <p:spPr bwMode="auto">
          <a:xfrm>
            <a:off x="7850659" y="3661716"/>
            <a:ext cx="1993557" cy="74143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32C4F7-D6AE-563B-E601-39B93105370F}"/>
              </a:ext>
            </a:extLst>
          </p:cNvPr>
          <p:cNvSpPr txBox="1"/>
          <p:nvPr/>
        </p:nvSpPr>
        <p:spPr>
          <a:xfrm>
            <a:off x="2174790" y="980300"/>
            <a:ext cx="2586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Vacuum Jacketed Beaker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202CC3-5747-F290-3815-E81766CA980C}"/>
              </a:ext>
            </a:extLst>
          </p:cNvPr>
          <p:cNvSpPr txBox="1"/>
          <p:nvPr/>
        </p:nvSpPr>
        <p:spPr>
          <a:xfrm>
            <a:off x="4761470" y="5786733"/>
            <a:ext cx="1672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Aluminum Stand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346D2D-3D8E-38E8-17A9-3A9D6D6091C3}"/>
              </a:ext>
            </a:extLst>
          </p:cNvPr>
          <p:cNvSpPr txBox="1"/>
          <p:nvPr/>
        </p:nvSpPr>
        <p:spPr>
          <a:xfrm>
            <a:off x="5609968" y="2504303"/>
            <a:ext cx="823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Sample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856F7F-7A46-2443-DEB4-1264D2A8734F}"/>
              </a:ext>
            </a:extLst>
          </p:cNvPr>
          <p:cNvSpPr txBox="1"/>
          <p:nvPr/>
        </p:nvSpPr>
        <p:spPr>
          <a:xfrm>
            <a:off x="463378" y="3224705"/>
            <a:ext cx="529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LN2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1B55E8-7AAE-6B68-B4B0-FBA13217A681}"/>
              </a:ext>
            </a:extLst>
          </p:cNvPr>
          <p:cNvSpPr txBox="1"/>
          <p:nvPr/>
        </p:nvSpPr>
        <p:spPr>
          <a:xfrm>
            <a:off x="8159578" y="1986459"/>
            <a:ext cx="1248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Test Droplet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4AF4C7-3FB5-DC56-7B47-CDBD37BAE68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8783595" y="2294236"/>
            <a:ext cx="10297" cy="10843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86985E-03A7-8105-7E88-375B6E46E341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797643" y="2658192"/>
            <a:ext cx="1812325" cy="113945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D10268-E4B0-AD6A-7D1D-201AE139D19A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433752" y="2658192"/>
            <a:ext cx="1293340" cy="90879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033552-AECF-42A1-598C-2830BAB96395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992660" y="3378594"/>
            <a:ext cx="1112107" cy="54261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721889B-2256-ACD7-1B84-0DCD34065581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433751" y="5379308"/>
            <a:ext cx="345990" cy="56131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739F477-09DC-A146-DF48-6EA3CE7E5654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4291914" y="5303108"/>
            <a:ext cx="469556" cy="63751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ight Brace 35">
            <a:extLst>
              <a:ext uri="{FF2B5EF4-FFF2-40B4-BE49-F238E27FC236}">
                <a16:creationId xmlns:a16="http://schemas.microsoft.com/office/drawing/2014/main" id="{30261042-0A8D-6F9A-43EC-A80110C9786A}"/>
              </a:ext>
            </a:extLst>
          </p:cNvPr>
          <p:cNvSpPr/>
          <p:nvPr/>
        </p:nvSpPr>
        <p:spPr>
          <a:xfrm rot="16200000">
            <a:off x="3230366" y="42309"/>
            <a:ext cx="459053" cy="3031526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9C849F-37ED-6647-3374-D57F1E212FCE}"/>
              </a:ext>
            </a:extLst>
          </p:cNvPr>
          <p:cNvSpPr/>
          <p:nvPr/>
        </p:nvSpPr>
        <p:spPr bwMode="auto">
          <a:xfrm>
            <a:off x="3241589" y="3859011"/>
            <a:ext cx="461318" cy="45719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779A5F8-2BE2-B9C9-B002-5321C7E42E5D}"/>
              </a:ext>
            </a:extLst>
          </p:cNvPr>
          <p:cNvSpPr txBox="1">
            <a:spLocks/>
          </p:cNvSpPr>
          <p:nvPr/>
        </p:nvSpPr>
        <p:spPr>
          <a:xfrm>
            <a:off x="3657600" y="6400800"/>
            <a:ext cx="4876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29970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6AA9-239B-8AEE-9178-134A60777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92024"/>
            <a:ext cx="10972800" cy="530352"/>
          </a:xfrm>
        </p:spPr>
        <p:txBody>
          <a:bodyPr/>
          <a:lstStyle/>
          <a:p>
            <a:r>
              <a:rPr lang="en-US" dirty="0"/>
              <a:t>New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47326-B0D6-FA16-16AC-307E810251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Added smaller beaker with additional LN2 and aluminum stand</a:t>
            </a:r>
          </a:p>
          <a:p>
            <a:pPr lvl="1"/>
            <a:r>
              <a:rPr lang="en-US" sz="2000" dirty="0"/>
              <a:t>Results in quiescent LN2 in the same beaker as the sample</a:t>
            </a:r>
          </a:p>
          <a:p>
            <a:pPr lvl="1"/>
            <a:r>
              <a:rPr lang="en-US" sz="2000" dirty="0"/>
              <a:t>Significantly reduced quantity of </a:t>
            </a:r>
            <a:r>
              <a:rPr lang="en-US" sz="2000" dirty="0" err="1"/>
              <a:t>LOx</a:t>
            </a:r>
            <a:r>
              <a:rPr lang="en-US" sz="2000" dirty="0"/>
              <a:t> used</a:t>
            </a:r>
          </a:p>
          <a:p>
            <a:r>
              <a:rPr lang="en-US" sz="2400" dirty="0"/>
              <a:t>Added two fans several feet away</a:t>
            </a:r>
          </a:p>
          <a:p>
            <a:pPr lvl="1"/>
            <a:r>
              <a:rPr lang="en-US" sz="2000" dirty="0"/>
              <a:t>Constant airflow along bottom 2/3rds of beaker prevents moisture and frost buildup</a:t>
            </a:r>
          </a:p>
          <a:p>
            <a:r>
              <a:rPr lang="en-US" sz="2400" dirty="0"/>
              <a:t>Demarcated testing area for </a:t>
            </a:r>
            <a:r>
              <a:rPr lang="en-US" sz="2400" dirty="0" err="1"/>
              <a:t>LOx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Eliminated ignition sources within five feet</a:t>
            </a:r>
          </a:p>
          <a:p>
            <a:pPr lvl="1"/>
            <a:r>
              <a:rPr lang="en-US" sz="2000" dirty="0"/>
              <a:t>Moved to High Bay for improved ventilation and safer diffusion</a:t>
            </a:r>
          </a:p>
          <a:p>
            <a:pPr lvl="2"/>
            <a:r>
              <a:rPr lang="en-US" sz="1600" dirty="0"/>
              <a:t>This was a mistake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D65108-577F-9138-7CD0-F8D69BB391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624914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271632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468AF-A5B6-CEDF-C68A-8A1C10DD4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EBDE0-B1EB-87A8-DA86-145202237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92024"/>
            <a:ext cx="10972800" cy="530352"/>
          </a:xfrm>
        </p:spPr>
        <p:txBody>
          <a:bodyPr/>
          <a:lstStyle/>
          <a:p>
            <a:r>
              <a:rPr lang="en-US" dirty="0"/>
              <a:t>New Setup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F673A2-BF60-712B-3EFF-9AF9928AC36E}"/>
              </a:ext>
            </a:extLst>
          </p:cNvPr>
          <p:cNvSpPr/>
          <p:nvPr/>
        </p:nvSpPr>
        <p:spPr bwMode="auto">
          <a:xfrm>
            <a:off x="8495956" y="3470185"/>
            <a:ext cx="631568" cy="492211"/>
          </a:xfrm>
          <a:prstGeom prst="ellipse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AB5621-4C3D-ACF2-C762-78997B27E3F9}"/>
              </a:ext>
            </a:extLst>
          </p:cNvPr>
          <p:cNvSpPr/>
          <p:nvPr/>
        </p:nvSpPr>
        <p:spPr bwMode="auto">
          <a:xfrm>
            <a:off x="1944130" y="1754659"/>
            <a:ext cx="3031524" cy="3962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23665B58-8246-7C53-710F-6EA02CFCC807}"/>
              </a:ext>
            </a:extLst>
          </p:cNvPr>
          <p:cNvSpPr/>
          <p:nvPr/>
        </p:nvSpPr>
        <p:spPr bwMode="auto">
          <a:xfrm>
            <a:off x="609600" y="4769708"/>
            <a:ext cx="1334530" cy="533400"/>
          </a:xfrm>
          <a:prstGeom prst="leftArrow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To Pump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33E5F6-F616-3ECF-9EAB-73BD482A79D5}"/>
              </a:ext>
            </a:extLst>
          </p:cNvPr>
          <p:cNvSpPr/>
          <p:nvPr/>
        </p:nvSpPr>
        <p:spPr bwMode="auto">
          <a:xfrm>
            <a:off x="2726724" y="3921212"/>
            <a:ext cx="1482811" cy="156518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94EE4B-BC5E-0A14-295F-DBF4B420DE19}"/>
              </a:ext>
            </a:extLst>
          </p:cNvPr>
          <p:cNvSpPr/>
          <p:nvPr/>
        </p:nvSpPr>
        <p:spPr bwMode="auto">
          <a:xfrm>
            <a:off x="2174790" y="1960606"/>
            <a:ext cx="2586680" cy="3525794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EC0F75-2F1E-7BF3-F63A-609A31F31E0D}"/>
              </a:ext>
            </a:extLst>
          </p:cNvPr>
          <p:cNvCxnSpPr/>
          <p:nvPr/>
        </p:nvCxnSpPr>
        <p:spPr bwMode="auto">
          <a:xfrm>
            <a:off x="2174790" y="3962396"/>
            <a:ext cx="2586680" cy="0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none" w="med" len="med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2065D22-D53A-5747-790A-AAE40E4B2B12}"/>
              </a:ext>
            </a:extLst>
          </p:cNvPr>
          <p:cNvSpPr/>
          <p:nvPr/>
        </p:nvSpPr>
        <p:spPr bwMode="auto">
          <a:xfrm>
            <a:off x="6779741" y="3735859"/>
            <a:ext cx="4201297" cy="175053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9758C5-7ED2-ED3D-7BD6-4E854ED2E905}"/>
              </a:ext>
            </a:extLst>
          </p:cNvPr>
          <p:cNvSpPr/>
          <p:nvPr/>
        </p:nvSpPr>
        <p:spPr bwMode="auto">
          <a:xfrm>
            <a:off x="7850659" y="3661716"/>
            <a:ext cx="1993557" cy="74143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8039F8-2F9F-6D9F-AA2B-A83F78BEB08E}"/>
              </a:ext>
            </a:extLst>
          </p:cNvPr>
          <p:cNvSpPr txBox="1"/>
          <p:nvPr/>
        </p:nvSpPr>
        <p:spPr>
          <a:xfrm>
            <a:off x="2174790" y="980300"/>
            <a:ext cx="2586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Vacuum Jacketed Beaker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6E590E-9A82-8F8F-15F6-7337DA28256C}"/>
              </a:ext>
            </a:extLst>
          </p:cNvPr>
          <p:cNvSpPr txBox="1"/>
          <p:nvPr/>
        </p:nvSpPr>
        <p:spPr>
          <a:xfrm>
            <a:off x="4761470" y="5786733"/>
            <a:ext cx="1672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Aluminum Stand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B2E39-FB3B-7766-42FD-3EC7A34741F4}"/>
              </a:ext>
            </a:extLst>
          </p:cNvPr>
          <p:cNvSpPr txBox="1"/>
          <p:nvPr/>
        </p:nvSpPr>
        <p:spPr>
          <a:xfrm>
            <a:off x="5609968" y="2504303"/>
            <a:ext cx="823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Sample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B89316-18D0-D273-A9C2-4AAC6A56F0AD}"/>
              </a:ext>
            </a:extLst>
          </p:cNvPr>
          <p:cNvSpPr txBox="1"/>
          <p:nvPr/>
        </p:nvSpPr>
        <p:spPr>
          <a:xfrm>
            <a:off x="463378" y="3224705"/>
            <a:ext cx="529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LN2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F1BC66-A832-D0BF-6554-9E614B77C2CA}"/>
              </a:ext>
            </a:extLst>
          </p:cNvPr>
          <p:cNvSpPr txBox="1"/>
          <p:nvPr/>
        </p:nvSpPr>
        <p:spPr>
          <a:xfrm>
            <a:off x="8159578" y="1986459"/>
            <a:ext cx="1248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Test Droplet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974506-CF13-4243-7EF4-EF7BD709DEE3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8783595" y="2294236"/>
            <a:ext cx="10297" cy="10843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81DAC8E-3417-8D31-D01E-08BB4BCF96F7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847070" y="2658192"/>
            <a:ext cx="1762898" cy="55002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91C8E2A-BBE8-B83E-6963-9CF1AE5035AB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433752" y="2658192"/>
            <a:ext cx="1293340" cy="90879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46B7C9-963C-7349-6E2A-0C7CECFC6136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992660" y="3378594"/>
            <a:ext cx="1112107" cy="54261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4DF8C21-745B-356A-9B07-4A85EFD9F8AA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433751" y="5379308"/>
            <a:ext cx="345990" cy="56131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649B2C7-BD8E-BE45-26A2-7787582AD550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4291914" y="5303108"/>
            <a:ext cx="469556" cy="63751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ight Brace 35">
            <a:extLst>
              <a:ext uri="{FF2B5EF4-FFF2-40B4-BE49-F238E27FC236}">
                <a16:creationId xmlns:a16="http://schemas.microsoft.com/office/drawing/2014/main" id="{B98BDDAF-1C50-D7CC-BBFA-A80A3EDD6841}"/>
              </a:ext>
            </a:extLst>
          </p:cNvPr>
          <p:cNvSpPr/>
          <p:nvPr/>
        </p:nvSpPr>
        <p:spPr>
          <a:xfrm rot="16200000">
            <a:off x="3230366" y="42309"/>
            <a:ext cx="459053" cy="3031526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00841B3-3F53-0C3C-1A39-2AB0FFC90786}"/>
              </a:ext>
            </a:extLst>
          </p:cNvPr>
          <p:cNvSpPr/>
          <p:nvPr/>
        </p:nvSpPr>
        <p:spPr bwMode="auto">
          <a:xfrm>
            <a:off x="3241589" y="3262178"/>
            <a:ext cx="469557" cy="65903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CF10C5-E473-64E9-530A-E3102872A943}"/>
              </a:ext>
            </a:extLst>
          </p:cNvPr>
          <p:cNvSpPr/>
          <p:nvPr/>
        </p:nvSpPr>
        <p:spPr bwMode="auto">
          <a:xfrm>
            <a:off x="3122141" y="2800873"/>
            <a:ext cx="716691" cy="112033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08F1774-52F7-7CD3-C65B-50CAC573EC90}"/>
              </a:ext>
            </a:extLst>
          </p:cNvPr>
          <p:cNvCxnSpPr>
            <a:cxnSpLocks/>
          </p:cNvCxnSpPr>
          <p:nvPr/>
        </p:nvCxnSpPr>
        <p:spPr bwMode="auto">
          <a:xfrm>
            <a:off x="3124198" y="3270417"/>
            <a:ext cx="71463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9182A86-E3B4-5FD6-4BE0-FA08F9ABA7CB}"/>
              </a:ext>
            </a:extLst>
          </p:cNvPr>
          <p:cNvSpPr/>
          <p:nvPr/>
        </p:nvSpPr>
        <p:spPr bwMode="auto">
          <a:xfrm>
            <a:off x="3241589" y="3208221"/>
            <a:ext cx="461318" cy="45719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BEC503E-EFA6-03F2-8F97-ED9F91F005EB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1497227" y="2518148"/>
            <a:ext cx="1550773" cy="7440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1B9741E-CF50-D760-735A-65BAF17C95CE}"/>
              </a:ext>
            </a:extLst>
          </p:cNvPr>
          <p:cNvSpPr txBox="1"/>
          <p:nvPr/>
        </p:nvSpPr>
        <p:spPr>
          <a:xfrm>
            <a:off x="168876" y="2364259"/>
            <a:ext cx="1328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Test Cryogen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949BF05-F3E1-7483-77B0-A67F12CF24E3}"/>
              </a:ext>
            </a:extLst>
          </p:cNvPr>
          <p:cNvCxnSpPr>
            <a:cxnSpLocks/>
            <a:stCxn id="59" idx="1"/>
          </p:cNvCxnSpPr>
          <p:nvPr/>
        </p:nvCxnSpPr>
        <p:spPr>
          <a:xfrm flipH="1">
            <a:off x="3838832" y="1941488"/>
            <a:ext cx="1738186" cy="8705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AC553DA-CB87-D4A6-2AB4-7C35AF2E1BAB}"/>
              </a:ext>
            </a:extLst>
          </p:cNvPr>
          <p:cNvSpPr txBox="1"/>
          <p:nvPr/>
        </p:nvSpPr>
        <p:spPr>
          <a:xfrm>
            <a:off x="5577018" y="1787599"/>
            <a:ext cx="1631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Second Beaker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1A4814-B39A-E24E-2489-CDDBAFF047CA}"/>
              </a:ext>
            </a:extLst>
          </p:cNvPr>
          <p:cNvSpPr txBox="1"/>
          <p:nvPr/>
        </p:nvSpPr>
        <p:spPr>
          <a:xfrm>
            <a:off x="3657600" y="6402407"/>
            <a:ext cx="4873752" cy="30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6249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349bec-f6d6-4581-a243-30eb8b4d9727">
      <Terms xmlns="http://schemas.microsoft.com/office/infopath/2007/PartnerControls"/>
    </lcf76f155ced4ddcb4097134ff3c332f>
    <TaxCatchAll xmlns="f1c8cde4-8972-4c28-8907-b1a5623db71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4DBCF558E974F8F6042B85F27F550" ma:contentTypeVersion="13" ma:contentTypeDescription="Create a new document." ma:contentTypeScope="" ma:versionID="7b74fb5f3375dd4fc092dbfc1fb88b89">
  <xsd:schema xmlns:xsd="http://www.w3.org/2001/XMLSchema" xmlns:xs="http://www.w3.org/2001/XMLSchema" xmlns:p="http://schemas.microsoft.com/office/2006/metadata/properties" xmlns:ns2="49349bec-f6d6-4581-a243-30eb8b4d9727" xmlns:ns3="f1c8cde4-8972-4c28-8907-b1a5623db717" targetNamespace="http://schemas.microsoft.com/office/2006/metadata/properties" ma:root="true" ma:fieldsID="9682bcb3a656ed21ee82cdfd8496da3d" ns2:_="" ns3:_="">
    <xsd:import namespace="49349bec-f6d6-4581-a243-30eb8b4d9727"/>
    <xsd:import namespace="f1c8cde4-8972-4c28-8907-b1a5623db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49bec-f6d6-4581-a243-30eb8b4d9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8cde4-8972-4c28-8907-b1a5623db71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ebc1034-8d74-4b17-a399-7b30c8a07dcb}" ma:internalName="TaxCatchAll" ma:showField="CatchAllData" ma:web="f1c8cde4-8972-4c28-8907-b1a5623db7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75F7E1-25EC-49AD-AD10-E5DBBDD78C4A}">
  <ds:schemaRefs>
    <ds:schemaRef ds:uri="49349bec-f6d6-4581-a243-30eb8b4d9727"/>
    <ds:schemaRef ds:uri="f1c8cde4-8972-4c28-8907-b1a5623db7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A631D46-A88B-44F9-B011-0891D5ECFB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894325-1500-46CD-AACB-D910819C9C55}">
  <ds:schemaRefs>
    <ds:schemaRef ds:uri="49349bec-f6d6-4581-a243-30eb8b4d9727"/>
    <ds:schemaRef ds:uri="f1c8cde4-8972-4c28-8907-b1a5623db7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2379</TotalTime>
  <Words>759</Words>
  <Application>Microsoft Office PowerPoint</Application>
  <PresentationFormat>Widescreen</PresentationFormat>
  <Paragraphs>166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ＭＳ Ｐゴシック</vt:lpstr>
      <vt:lpstr>Arial</vt:lpstr>
      <vt:lpstr>Times</vt:lpstr>
      <vt:lpstr>Blank</vt:lpstr>
      <vt:lpstr>Hydrophobicity of Surface Coatings for Cryogenic Liquid Storage and Transfer in Microgravity Environments</vt:lpstr>
      <vt:lpstr>Outline</vt:lpstr>
      <vt:lpstr>Introduction</vt:lpstr>
      <vt:lpstr>Methodology</vt:lpstr>
      <vt:lpstr>Samples</vt:lpstr>
      <vt:lpstr>Initial Setup</vt:lpstr>
      <vt:lpstr>Initial Setup</vt:lpstr>
      <vt:lpstr>New Setup</vt:lpstr>
      <vt:lpstr>New Setup</vt:lpstr>
      <vt:lpstr>New Setup</vt:lpstr>
      <vt:lpstr>New Setup </vt:lpstr>
      <vt:lpstr>New Setup</vt:lpstr>
      <vt:lpstr>Problems</vt:lpstr>
      <vt:lpstr>Results: Sample 1</vt:lpstr>
      <vt:lpstr>Results: Sample 1</vt:lpstr>
      <vt:lpstr>Results: Sample 1</vt:lpstr>
      <vt:lpstr>Results: Sample 2</vt:lpstr>
      <vt:lpstr>Results: Sample 3</vt:lpstr>
      <vt:lpstr>Results: Sample 4</vt:lpstr>
      <vt:lpstr>Results: Sample 5 and 6</vt:lpstr>
      <vt:lpstr>Conclusion</vt:lpstr>
      <vt:lpstr>Future Work</vt:lpstr>
      <vt:lpstr>Acknowledgements</vt:lpstr>
    </vt:vector>
  </TitlesOfParts>
  <Company>NASA/Ames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TFAWS 2010 Center Presentation</dc:title>
  <dc:creator>Tom Squire</dc:creator>
  <cp:lastModifiedBy>Ethan Paulsen</cp:lastModifiedBy>
  <cp:revision>97</cp:revision>
  <cp:lastPrinted>2001-11-30T21:59:45Z</cp:lastPrinted>
  <dcterms:created xsi:type="dcterms:W3CDTF">2001-11-21T21:59:03Z</dcterms:created>
  <dcterms:modified xsi:type="dcterms:W3CDTF">2025-08-06T18:20:41Z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0x0101001654DBCF558E974F8F6042B85F27F550</vt:lpwstr>
  </property>
  <property fmtid="{D5CDD505-2E9C-101B-9397-08002B2CF9AE}" pid="3" name="MediaServiceImageTags">
    <vt:lpwstr/>
  </property>
</Properties>
</file>