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278" r:id="rId5"/>
    <p:sldId id="280" r:id="rId6"/>
    <p:sldId id="275" r:id="rId7"/>
    <p:sldId id="281" r:id="rId8"/>
    <p:sldId id="279" r:id="rId9"/>
    <p:sldId id="283" r:id="rId10"/>
    <p:sldId id="284" r:id="rId11"/>
    <p:sldId id="298" r:id="rId12"/>
    <p:sldId id="299" r:id="rId13"/>
    <p:sldId id="285" r:id="rId14"/>
    <p:sldId id="295" r:id="rId15"/>
    <p:sldId id="287" r:id="rId16"/>
    <p:sldId id="288" r:id="rId17"/>
    <p:sldId id="286" r:id="rId18"/>
    <p:sldId id="289" r:id="rId19"/>
    <p:sldId id="294" r:id="rId20"/>
    <p:sldId id="302" r:id="rId21"/>
    <p:sldId id="301" r:id="rId22"/>
    <p:sldId id="303" r:id="rId23"/>
    <p:sldId id="290" r:id="rId24"/>
    <p:sldId id="292" r:id="rId25"/>
    <p:sldId id="296" r:id="rId26"/>
    <p:sldId id="307" r:id="rId27"/>
    <p:sldId id="293" r:id="rId28"/>
    <p:sldId id="297" r:id="rId29"/>
    <p:sldId id="304" r:id="rId30"/>
    <p:sldId id="305" r:id="rId31"/>
    <p:sldId id="306" r:id="rId32"/>
  </p:sldIdLst>
  <p:sldSz cx="12192000" cy="6858000"/>
  <p:notesSz cx="7302500" cy="95885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0">
          <p15:clr>
            <a:srgbClr val="A4A3A4"/>
          </p15:clr>
        </p15:guide>
        <p15:guide id="2" pos="230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05442B4-804C-ADFD-F768-582B66B435CD}" name="Gilligan, Ryan P. (GRC-LTF0)" initials="G(" userId="S::rgilliga@ndc.nasa.gov::fa511eb3-9f8d-4fa1-b2cd-89a5c1c047f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E00005"/>
    <a:srgbClr val="0000FF"/>
    <a:srgbClr val="808080"/>
    <a:srgbClr val="0099FF"/>
    <a:srgbClr val="0066FF"/>
    <a:srgbClr val="CC6600"/>
    <a:srgbClr val="FF9900"/>
    <a:srgbClr val="0060BC"/>
    <a:srgbClr val="FF46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CB0C4D-465B-4247-A134-FF84BA4CB9DD}" v="21" dt="2025-06-24T00:59:30.063"/>
    <p1510:client id="{77DE8F6A-4CAD-4B48-BB2E-6A1F95F6FFF1}" v="10" dt="2025-06-24T00:41:09.590"/>
    <p1510:client id="{9CF53D42-286D-407A-9B21-96CA7ACFF091}" v="4" dt="2025-06-24T01:00:20.6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3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80" y="108"/>
      </p:cViewPr>
      <p:guideLst>
        <p:guide orient="horz" pos="28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020"/>
        <p:guide pos="23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l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8613" y="0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r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09075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l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8613" y="9109075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r" defTabSz="955675">
              <a:defRPr sz="1300"/>
            </a:lvl1pPr>
          </a:lstStyle>
          <a:p>
            <a:fld id="{3C251C5B-2413-49AF-878E-346224ED81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8767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l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38613" y="0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r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5613" y="719138"/>
            <a:ext cx="6391275" cy="3595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3138" y="4554538"/>
            <a:ext cx="5356225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09075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l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38613" y="9109075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r" defTabSz="955675">
              <a:defRPr sz="1300"/>
            </a:lvl1pPr>
          </a:lstStyle>
          <a:p>
            <a:fld id="{6653CE95-F5CB-483A-9B02-1D2576EA16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371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13401D-7A41-4710-97B0-05C9D2CF1C69}" type="slidenum">
              <a:rPr lang="en-US"/>
              <a:pPr/>
              <a:t>1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7922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764CC28-7C81-4F68-BC75-A20671960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33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0658E1A-83A6-4D43-8BAC-8CC650DFB1F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33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F42015-0FC7-4B0E-8D2B-76EADF48D95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9E8C48-CEA1-40D7-918C-CBF5F81BA8C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33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914400"/>
            <a:ext cx="53848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3848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199CED-6919-4E7D-A690-AD3E6D16DAA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956BF8-FFF3-4911-B918-FF080B8BD18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111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8962"/>
            <a:ext cx="5386917" cy="41608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9200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8962"/>
            <a:ext cx="5389033" cy="41608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ABF8B5-A29F-4527-8EF2-13DD397BE68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92D923EA-ABD6-D9E1-0232-9D3269B7E9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400800"/>
            <a:ext cx="48768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33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0FA3E2-4CB8-43B1-9AF4-23FEB8A0CB9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21A504-53A7-23C9-529A-B3C0862B2F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400800"/>
            <a:ext cx="48768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24FCD2-9C05-4241-882C-3D134303B4E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80190D3-EFDF-0F6E-3929-98722B9A9A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400800"/>
            <a:ext cx="48768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914400"/>
            <a:ext cx="4011084" cy="5207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914400"/>
            <a:ext cx="6815667" cy="52117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40803C-64EA-4536-A101-47E17B86F67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FB25FD5-3767-7224-BCE7-AD65822549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400800"/>
            <a:ext cx="48768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914399"/>
            <a:ext cx="73152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CCA9B2-5165-4ADC-9763-7293ADD3F29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1DE3015-D9A1-BD07-2F15-45C6981979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400800"/>
            <a:ext cx="48768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90500"/>
            <a:ext cx="1097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52" name="Text Box 28"/>
          <p:cNvSpPr txBox="1">
            <a:spLocks noChangeArrowheads="1"/>
          </p:cNvSpPr>
          <p:nvPr userDrawn="1"/>
        </p:nvSpPr>
        <p:spPr bwMode="auto">
          <a:xfrm>
            <a:off x="899163" y="685800"/>
            <a:ext cx="10393680" cy="762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8627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spcBef>
                <a:spcPct val="50000"/>
              </a:spcBef>
              <a:tabLst>
                <a:tab pos="4459288" algn="ctr"/>
              </a:tabLst>
              <a:defRPr/>
            </a:pPr>
            <a:endParaRPr lang="en-US" sz="2800">
              <a:solidFill>
                <a:schemeClr val="bg1"/>
              </a:solidFill>
              <a:latin typeface="Arial" charset="0"/>
              <a:ea typeface="+mn-ea"/>
            </a:endParaRP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14400"/>
            <a:ext cx="109728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2000">
                <a:solidFill>
                  <a:schemeClr val="bg1"/>
                </a:solidFill>
                <a:latin typeface="Arial" charset="0"/>
                <a:ea typeface="+mn-ea"/>
              </a:rPr>
              <a:t>	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400800"/>
            <a:ext cx="487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rgbClr val="333399"/>
                </a:solidFill>
                <a:latin typeface="Arial" pitchFamily="34" charset="0"/>
              </a:defRPr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42400" y="64008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rgbClr val="333399"/>
                </a:solidFill>
                <a:latin typeface="Arial" pitchFamily="34" charset="0"/>
              </a:defRPr>
            </a:lvl1pPr>
          </a:lstStyle>
          <a:p>
            <a:fld id="{A937B6BC-EA0C-470E-B991-7E852790E29C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B6B5A49-D4D6-2B87-693D-2F74F7E52D6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250930" y="0"/>
            <a:ext cx="914400" cy="914400"/>
          </a:xfrm>
          <a:prstGeom prst="rect">
            <a:avLst/>
          </a:prstGeom>
        </p:spPr>
      </p:pic>
      <p:pic>
        <p:nvPicPr>
          <p:cNvPr id="5" name="Picture 4" descr="Logo&#10;&#10;AI-generated content may be incorrect.">
            <a:extLst>
              <a:ext uri="{FF2B5EF4-FFF2-40B4-BE49-F238E27FC236}">
                <a16:creationId xmlns:a16="http://schemas.microsoft.com/office/drawing/2014/main" id="{3B79BF85-79B4-B2F6-E39F-842F59488EA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5" y="37024"/>
            <a:ext cx="858065" cy="75479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  <a:ea typeface="ＭＳ Ｐゴシック" charset="0"/>
          <a:cs typeface="+mn-cs"/>
        </a:defRPr>
      </a:lvl1pPr>
      <a:lvl2pPr marL="742950" marR="0" indent="-28575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tabLst/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image" Target="../media/image251.png"/><Relationship Id="rId4" Type="http://schemas.openxmlformats.org/officeDocument/2006/relationships/image" Target="../media/image2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50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2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sa.gov/overview-in-situ-resource-utilization/" TargetMode="External"/><Relationship Id="rId2" Type="http://schemas.openxmlformats.org/officeDocument/2006/relationships/hyperlink" Target="https://science.nasa.gov/mission/viper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51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>
            <a:extLst>
              <a:ext uri="{FF2B5EF4-FFF2-40B4-BE49-F238E27FC236}">
                <a16:creationId xmlns:a16="http://schemas.microsoft.com/office/drawing/2014/main" id="{77FB7A43-19F9-69F8-EAE7-F9492C4DD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5606" y="3659232"/>
            <a:ext cx="5231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ctr">
            <a:spAutoFit/>
          </a:bodyPr>
          <a:lstStyle/>
          <a:p>
            <a:pPr algn="l" eaLnBrk="1" hangingPunct="1"/>
            <a:r>
              <a:rPr lang="en-US" sz="1800" b="0" dirty="0">
                <a:latin typeface="Arial"/>
                <a:ea typeface="ＭＳ Ｐゴシック"/>
                <a:cs typeface="Arial"/>
              </a:rPr>
              <a:t>NASA Glenn Research Center</a:t>
            </a:r>
          </a:p>
          <a:p>
            <a:pPr algn="l" eaLnBrk="1" hangingPunct="1"/>
            <a:r>
              <a:rPr lang="en-US" sz="1800" b="0" dirty="0">
                <a:latin typeface="Arial"/>
                <a:ea typeface="ＭＳ Ｐゴシック"/>
                <a:cs typeface="Arial"/>
              </a:rPr>
              <a:t>Fluid and Cryogenic Systems Branch (Code LTF)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BA37E1-8474-56AD-C62B-52A0E0B0D3E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390525" y="3091228"/>
            <a:ext cx="5635871" cy="3757247"/>
          </a:xfrm>
          <a:prstGeom prst="rect">
            <a:avLst/>
          </a:prstGeom>
        </p:spPr>
      </p:pic>
      <p:sp>
        <p:nvSpPr>
          <p:cNvPr id="13314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954879" y="1587032"/>
            <a:ext cx="10282242" cy="946618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4605"/>
                </a:solidFill>
                <a:ea typeface="ＭＳ Ｐゴシック" charset="-128"/>
              </a:rPr>
              <a:t>Preliminary CFD Simulations of a Cryogenic Film Condensation Experiment</a:t>
            </a:r>
            <a:endParaRPr lang="en-US" b="0" dirty="0">
              <a:solidFill>
                <a:srgbClr val="FF4605"/>
              </a:solidFill>
              <a:ea typeface="ＭＳ Ｐゴシック" charset="-128"/>
            </a:endParaRPr>
          </a:p>
        </p:txBody>
      </p:sp>
      <p:sp>
        <p:nvSpPr>
          <p:cNvPr id="13315" name="Rectangle 11"/>
          <p:cNvSpPr>
            <a:spLocks noChangeArrowheads="1"/>
          </p:cNvSpPr>
          <p:nvPr/>
        </p:nvSpPr>
        <p:spPr bwMode="auto">
          <a:xfrm>
            <a:off x="6165606" y="4876800"/>
            <a:ext cx="5071515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algn="l" eaLnBrk="1" hangingPunct="1"/>
            <a:r>
              <a:rPr lang="en-US" sz="1800" dirty="0">
                <a:solidFill>
                  <a:schemeClr val="accent2"/>
                </a:solidFill>
                <a:latin typeface="Arial"/>
                <a:ea typeface="ＭＳ Ｐゴシック"/>
                <a:cs typeface="Arial"/>
              </a:rPr>
              <a:t>Thermal &amp; Fluids Analysis Workshop 2025</a:t>
            </a:r>
          </a:p>
          <a:p>
            <a:pPr algn="l" eaLnBrk="1" hangingPunct="1"/>
            <a:r>
              <a:rPr lang="en-US" sz="1800" dirty="0">
                <a:solidFill>
                  <a:schemeClr val="accent2"/>
                </a:solidFill>
                <a:latin typeface="Arial"/>
                <a:ea typeface="ＭＳ Ｐゴシック"/>
                <a:cs typeface="Arial"/>
              </a:rPr>
              <a:t>NASA Ames Research Center</a:t>
            </a:r>
            <a:endParaRPr lang="en-US" sz="1800" b="0" dirty="0">
              <a:solidFill>
                <a:schemeClr val="accent2"/>
              </a:solidFill>
              <a:latin typeface="Arial" pitchFamily="34" charset="0"/>
            </a:endParaRPr>
          </a:p>
          <a:p>
            <a:pPr algn="l" eaLnBrk="1" hangingPunct="1">
              <a:spcBef>
                <a:spcPts val="600"/>
              </a:spcBef>
            </a:pPr>
            <a:r>
              <a:rPr lang="en-US" sz="1800" b="0" dirty="0">
                <a:solidFill>
                  <a:schemeClr val="accent2"/>
                </a:solidFill>
                <a:latin typeface="Arial"/>
                <a:ea typeface="ＭＳ Ｐゴシック"/>
                <a:cs typeface="Arial"/>
              </a:rPr>
              <a:t>San Jose, CA</a:t>
            </a:r>
          </a:p>
          <a:p>
            <a:pPr algn="l" eaLnBrk="1" hangingPunct="1"/>
            <a:r>
              <a:rPr lang="en-US" sz="1800" b="0" dirty="0">
                <a:solidFill>
                  <a:schemeClr val="accent2"/>
                </a:solidFill>
                <a:latin typeface="Arial"/>
                <a:ea typeface="ＭＳ Ｐゴシック"/>
                <a:cs typeface="Arial"/>
              </a:rPr>
              <a:t>August 4-7, 2025</a:t>
            </a:r>
          </a:p>
        </p:txBody>
      </p:sp>
      <p:sp>
        <p:nvSpPr>
          <p:cNvPr id="6" name="Text Box 36">
            <a:extLst>
              <a:ext uri="{FF2B5EF4-FFF2-40B4-BE49-F238E27FC236}">
                <a16:creationId xmlns:a16="http://schemas.microsoft.com/office/drawing/2014/main" id="{F917E5F1-6E57-4C5E-B693-B8880278A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"/>
            <a:ext cx="12192000" cy="914399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8627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lIns="91440" tIns="45720" rIns="91440" bIns="45720" anchor="ctr"/>
          <a:lstStyle/>
          <a:p>
            <a:pPr>
              <a:spcBef>
                <a:spcPct val="50000"/>
              </a:spcBef>
              <a:tabLst>
                <a:tab pos="4459288" algn="ctr"/>
              </a:tabLst>
              <a:defRPr/>
            </a:pPr>
            <a:r>
              <a:rPr lang="en-US" sz="2800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TFAWS 2025 Cryogenics Technical Session</a:t>
            </a:r>
          </a:p>
        </p:txBody>
      </p:sp>
      <p:pic>
        <p:nvPicPr>
          <p:cNvPr id="11" name="Content Placeholder 6" descr="Shape&#10;&#10;AI-generated content may be incorrect.">
            <a:extLst>
              <a:ext uri="{FF2B5EF4-FFF2-40B4-BE49-F238E27FC236}">
                <a16:creationId xmlns:a16="http://schemas.microsoft.com/office/drawing/2014/main" id="{E0026DCD-8906-80DD-1DC9-E0B880CC6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37121" y="-42861"/>
            <a:ext cx="1002504" cy="1002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F1F5381-7E05-B219-4531-289394C2D351}"/>
              </a:ext>
            </a:extLst>
          </p:cNvPr>
          <p:cNvGrpSpPr/>
          <p:nvPr/>
        </p:nvGrpSpPr>
        <p:grpSpPr>
          <a:xfrm>
            <a:off x="1406771" y="3396475"/>
            <a:ext cx="3601072" cy="2811000"/>
            <a:chOff x="979611" y="2683114"/>
            <a:chExt cx="3601072" cy="2811000"/>
          </a:xfrm>
        </p:grpSpPr>
        <p:pic>
          <p:nvPicPr>
            <p:cNvPr id="4" name="Picture 3" descr="Shape&#10;&#10;AI-generated content may be incorrect.">
              <a:extLst>
                <a:ext uri="{FF2B5EF4-FFF2-40B4-BE49-F238E27FC236}">
                  <a16:creationId xmlns:a16="http://schemas.microsoft.com/office/drawing/2014/main" id="{8CDC08DD-0247-664B-6EFF-F0F1DE2F2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723"/>
            <a:stretch/>
          </p:blipFill>
          <p:spPr>
            <a:xfrm>
              <a:off x="1859582" y="2683114"/>
              <a:ext cx="1841130" cy="1544495"/>
            </a:xfrm>
            <a:prstGeom prst="rect">
              <a:avLst/>
            </a:prstGeom>
          </p:spPr>
        </p:pic>
        <p:pic>
          <p:nvPicPr>
            <p:cNvPr id="7" name="Picture 6" descr="Shape&#10;&#10;AI-generated content may be incorrect.">
              <a:extLst>
                <a:ext uri="{FF2B5EF4-FFF2-40B4-BE49-F238E27FC236}">
                  <a16:creationId xmlns:a16="http://schemas.microsoft.com/office/drawing/2014/main" id="{BAC284A6-DC86-CB59-C8EA-01002B0E47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97"/>
            <a:stretch/>
          </p:blipFill>
          <p:spPr>
            <a:xfrm>
              <a:off x="979611" y="4269228"/>
              <a:ext cx="3601072" cy="1224886"/>
            </a:xfrm>
            <a:prstGeom prst="rect">
              <a:avLst/>
            </a:prstGeom>
          </p:spPr>
        </p:pic>
      </p:grpSp>
      <p:sp>
        <p:nvSpPr>
          <p:cNvPr id="5" name="Rectangle 10">
            <a:extLst>
              <a:ext uri="{FF2B5EF4-FFF2-40B4-BE49-F238E27FC236}">
                <a16:creationId xmlns:a16="http://schemas.microsoft.com/office/drawing/2014/main" id="{7E2B141E-EF3B-F115-F2DA-B8DD0C507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3572" y="2647950"/>
            <a:ext cx="8324854" cy="398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2200" b="0" kern="0" dirty="0">
                <a:solidFill>
                  <a:srgbClr val="FF4605"/>
                </a:solidFill>
                <a:ea typeface="ＭＳ Ｐゴシック" charset="-128"/>
              </a:rPr>
              <a:t>Presented by: Justin Pesich</a:t>
            </a:r>
          </a:p>
        </p:txBody>
      </p:sp>
    </p:spTree>
    <p:extLst>
      <p:ext uri="{BB962C8B-B14F-4D97-AF65-F5344CB8AC3E}">
        <p14:creationId xmlns:p14="http://schemas.microsoft.com/office/powerpoint/2010/main" val="628685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BEEB8-3834-EB79-B5C9-A83634A61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STAR-CCM+ Fluid Film Model with Phase Change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282DDA-3120-C7CC-8D1F-4F58710695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7958" y="850792"/>
                <a:ext cx="7515882" cy="5410200"/>
              </a:xfrm>
            </p:spPr>
            <p:txBody>
              <a:bodyPr/>
              <a:lstStyle/>
              <a:p>
                <a:r>
                  <a:rPr lang="en-US" sz="2000" dirty="0"/>
                  <a:t>STAR-CCM+ [5] models thin liquid films on solid surfaces using a fluid film solver that computes a sub-grid film thickness for every boundary cell (1D solver)</a:t>
                </a:r>
              </a:p>
              <a:p>
                <a:r>
                  <a:rPr lang="en-US" sz="2000" dirty="0"/>
                  <a:t>Fluid film can grow or shrink via condensation or evaporation depending on the local conditions</a:t>
                </a:r>
              </a:p>
              <a:p>
                <a:r>
                  <a:rPr lang="en-US" sz="2000" dirty="0"/>
                  <a:t>Bulk vapor phase is </a:t>
                </a:r>
                <a:r>
                  <a:rPr lang="en-US" sz="2000" u="sng" dirty="0"/>
                  <a:t>not</a:t>
                </a:r>
                <a:r>
                  <a:rPr lang="en-US" sz="2000" dirty="0"/>
                  <a:t> coupled to the fluid film through momentum equation</a:t>
                </a:r>
              </a:p>
              <a:p>
                <a:pPr lvl="1"/>
                <a:r>
                  <a:rPr lang="en-US" sz="1800" dirty="0"/>
                  <a:t>Bulk vapor does not “see” fluid film</a:t>
                </a:r>
              </a:p>
              <a:p>
                <a:pPr lvl="1"/>
                <a:r>
                  <a:rPr lang="en-US" sz="1800" dirty="0"/>
                  <a:t>However, a drag force term can be implemented so that pressure variations are accounted for in film shape</a:t>
                </a:r>
              </a:p>
              <a:p>
                <a:r>
                  <a:rPr lang="en-US" sz="2200" dirty="0"/>
                  <a:t>Piecewise linear temperature profile assumed through thickness of film: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2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𝑣𝑎𝑝𝑜𝑟</m:t>
                            </m:r>
                          </m:sub>
                        </m:s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&gt;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𝑠𝑎𝑡</m:t>
                        </m:r>
                      </m:sub>
                    </m:sSub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𝑤𝑎𝑙𝑙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𝑏𝑎𝑡h</m:t>
                        </m:r>
                      </m:sub>
                    </m:sSub>
                  </m:oMath>
                </a14:m>
                <a:endParaRPr lang="en-US" sz="2000" dirty="0"/>
              </a:p>
              <a:p>
                <a:r>
                  <a:rPr lang="en-US" sz="2000" b="1" u="sng" dirty="0"/>
                  <a:t>Sub-Grid Film Evap/Cond Solution Procedure: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1800" dirty="0"/>
                  <a:t>Calculate interfacial heat flux on each side of film interface assuming interfacial temperature is equivalent to </a:t>
                </a:r>
                <a:r>
                  <a:rPr lang="en-US" sz="1800" i="1" dirty="0"/>
                  <a:t>T</a:t>
                </a:r>
                <a:r>
                  <a:rPr lang="en-US" sz="1800" i="1" baseline="-25000" dirty="0"/>
                  <a:t>sat</a:t>
                </a:r>
                <a:r>
                  <a:rPr lang="en-US" sz="1800" dirty="0"/>
                  <a:t> (Eqn 1)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1800" dirty="0"/>
                  <a:t>Calculate mass transfer rate (Eqn 2)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1800" dirty="0"/>
                  <a:t>Calculate rate of change of film thickness (Eqn 3)</a:t>
                </a: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282DDA-3120-C7CC-8D1F-4F58710695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7958" y="850792"/>
                <a:ext cx="7515882" cy="5410200"/>
              </a:xfrm>
              <a:blipFill>
                <a:blip r:embed="rId2"/>
                <a:stretch>
                  <a:fillRect l="-892" t="-564" b="-67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8A201D-4A23-342D-B8AB-C5AE1A5D6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3238CD-5522-482F-0F8D-47230D8B1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95CC0F-AAD9-AE86-D026-139D9E8DD09F}"/>
                  </a:ext>
                </a:extLst>
              </p:cNvPr>
              <p:cNvSpPr txBox="1"/>
              <p:nvPr/>
            </p:nvSpPr>
            <p:spPr>
              <a:xfrm>
                <a:off x="7954250" y="3972484"/>
                <a:ext cx="2176300" cy="7182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𝑑𝑇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𝑑𝑇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𝑑𝑦</m:t>
                              </m:r>
                            </m:den>
                          </m:f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95CC0F-AAD9-AE86-D026-139D9E8DD0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4250" y="3972484"/>
                <a:ext cx="2176300" cy="7182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5772B7C-4AAD-358E-6600-448C9E7D03D8}"/>
              </a:ext>
            </a:extLst>
          </p:cNvPr>
          <p:cNvSpPr txBox="1"/>
          <p:nvPr/>
        </p:nvSpPr>
        <p:spPr>
          <a:xfrm>
            <a:off x="10546821" y="4131566"/>
            <a:ext cx="7906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Eqn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03E6055-0007-248E-4ED2-840501C23B86}"/>
                  </a:ext>
                </a:extLst>
              </p:cNvPr>
              <p:cNvSpPr txBox="1"/>
              <p:nvPr/>
            </p:nvSpPr>
            <p:spPr>
              <a:xfrm>
                <a:off x="8815084" y="4831884"/>
                <a:ext cx="1193468" cy="6281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̇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𝑣𝑎𝑝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03E6055-0007-248E-4ED2-840501C23B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5084" y="4831884"/>
                <a:ext cx="1193468" cy="6281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FF8808A8-0E59-54FB-56F7-4D2B03729D4A}"/>
              </a:ext>
            </a:extLst>
          </p:cNvPr>
          <p:cNvSpPr txBox="1"/>
          <p:nvPr/>
        </p:nvSpPr>
        <p:spPr>
          <a:xfrm>
            <a:off x="10546821" y="4945922"/>
            <a:ext cx="7906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Eqn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098929C-5074-738F-672D-C192EBFB1AE8}"/>
                  </a:ext>
                </a:extLst>
              </p:cNvPr>
              <p:cNvSpPr txBox="1"/>
              <p:nvPr/>
            </p:nvSpPr>
            <p:spPr>
              <a:xfrm>
                <a:off x="8937426" y="5617385"/>
                <a:ext cx="1071126" cy="6747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̇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098929C-5074-738F-672D-C192EBFB1A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7426" y="5617385"/>
                <a:ext cx="1071126" cy="6747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A02A1CD3-2BE5-65EB-C05C-6966207E6936}"/>
              </a:ext>
            </a:extLst>
          </p:cNvPr>
          <p:cNvSpPr txBox="1"/>
          <p:nvPr/>
        </p:nvSpPr>
        <p:spPr>
          <a:xfrm>
            <a:off x="10546821" y="5754698"/>
            <a:ext cx="7906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Eqn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F4977F-2F07-BCF8-2E38-2387644BFC67}"/>
              </a:ext>
            </a:extLst>
          </p:cNvPr>
          <p:cNvSpPr txBox="1"/>
          <p:nvPr/>
        </p:nvSpPr>
        <p:spPr>
          <a:xfrm>
            <a:off x="8553933" y="6368534"/>
            <a:ext cx="1608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/>
              <a:t>Source: Ref [5]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3887313-37BE-857D-4270-71C18D2E5D5D}"/>
              </a:ext>
            </a:extLst>
          </p:cNvPr>
          <p:cNvGrpSpPr/>
          <p:nvPr/>
        </p:nvGrpSpPr>
        <p:grpSpPr>
          <a:xfrm>
            <a:off x="7631556" y="940358"/>
            <a:ext cx="4212486" cy="2708699"/>
            <a:chOff x="7672183" y="889554"/>
            <a:chExt cx="4212486" cy="2708699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BE64BF55-FF05-4C40-A26E-92B7B7E91720}"/>
                </a:ext>
              </a:extLst>
            </p:cNvPr>
            <p:cNvGrpSpPr/>
            <p:nvPr/>
          </p:nvGrpSpPr>
          <p:grpSpPr>
            <a:xfrm>
              <a:off x="7672183" y="889554"/>
              <a:ext cx="4212486" cy="2708699"/>
              <a:chOff x="7672183" y="889554"/>
              <a:chExt cx="4212486" cy="2708699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22637E17-CEFA-E8A2-731C-2D105F07AC8D}"/>
                  </a:ext>
                </a:extLst>
              </p:cNvPr>
              <p:cNvSpPr/>
              <p:nvPr/>
            </p:nvSpPr>
            <p:spPr bwMode="auto">
              <a:xfrm>
                <a:off x="10033017" y="1340238"/>
                <a:ext cx="160646" cy="735052"/>
              </a:xfrm>
              <a:custGeom>
                <a:avLst/>
                <a:gdLst>
                  <a:gd name="connsiteX0" fmla="*/ 1529 w 137725"/>
                  <a:gd name="connsiteY0" fmla="*/ 750936 h 750936"/>
                  <a:gd name="connsiteX1" fmla="*/ 1529 w 137725"/>
                  <a:gd name="connsiteY1" fmla="*/ 321566 h 750936"/>
                  <a:gd name="connsiteX2" fmla="*/ 17432 w 137725"/>
                  <a:gd name="connsiteY2" fmla="*/ 114832 h 750936"/>
                  <a:gd name="connsiteX3" fmla="*/ 49237 w 137725"/>
                  <a:gd name="connsiteY3" fmla="*/ 59173 h 750936"/>
                  <a:gd name="connsiteX4" fmla="*/ 96945 w 137725"/>
                  <a:gd name="connsiteY4" fmla="*/ 27368 h 750936"/>
                  <a:gd name="connsiteX5" fmla="*/ 112847 w 137725"/>
                  <a:gd name="connsiteY5" fmla="*/ 3514 h 750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725" h="750936">
                    <a:moveTo>
                      <a:pt x="1529" y="750936"/>
                    </a:moveTo>
                    <a:cubicBezTo>
                      <a:pt x="204" y="589259"/>
                      <a:pt x="-1121" y="427583"/>
                      <a:pt x="1529" y="321566"/>
                    </a:cubicBezTo>
                    <a:cubicBezTo>
                      <a:pt x="4179" y="215549"/>
                      <a:pt x="9481" y="158564"/>
                      <a:pt x="17432" y="114832"/>
                    </a:cubicBezTo>
                    <a:cubicBezTo>
                      <a:pt x="25383" y="71100"/>
                      <a:pt x="35985" y="73750"/>
                      <a:pt x="49237" y="59173"/>
                    </a:cubicBezTo>
                    <a:cubicBezTo>
                      <a:pt x="62489" y="44596"/>
                      <a:pt x="96945" y="27368"/>
                      <a:pt x="96945" y="27368"/>
                    </a:cubicBezTo>
                    <a:cubicBezTo>
                      <a:pt x="107547" y="18092"/>
                      <a:pt x="172482" y="-9738"/>
                      <a:pt x="112847" y="3514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DB212CD0-163A-EFB2-59F6-298323A1D554}"/>
                  </a:ext>
                </a:extLst>
              </p:cNvPr>
              <p:cNvGrpSpPr/>
              <p:nvPr/>
            </p:nvGrpSpPr>
            <p:grpSpPr>
              <a:xfrm>
                <a:off x="7672183" y="889554"/>
                <a:ext cx="4212486" cy="2708699"/>
                <a:chOff x="7672183" y="889554"/>
                <a:chExt cx="4212486" cy="2708699"/>
              </a:xfrm>
            </p:grpSpPr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8D32A11A-AB47-87A8-F00F-4A8891CD7C99}"/>
                    </a:ext>
                  </a:extLst>
                </p:cNvPr>
                <p:cNvGrpSpPr/>
                <p:nvPr/>
              </p:nvGrpSpPr>
              <p:grpSpPr>
                <a:xfrm>
                  <a:off x="7672183" y="889554"/>
                  <a:ext cx="3311074" cy="2708699"/>
                  <a:chOff x="7774106" y="927761"/>
                  <a:chExt cx="3311074" cy="2708699"/>
                </a:xfrm>
              </p:grpSpPr>
              <p:sp>
                <p:nvSpPr>
                  <p:cNvPr id="23" name="Freeform: Shape 22">
                    <a:extLst>
                      <a:ext uri="{FF2B5EF4-FFF2-40B4-BE49-F238E27FC236}">
                        <a16:creationId xmlns:a16="http://schemas.microsoft.com/office/drawing/2014/main" id="{54CC8E0E-9FEC-55EE-814D-85C68DCC4F0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9740348" y="954157"/>
                    <a:ext cx="1184744" cy="2393342"/>
                  </a:xfrm>
                  <a:custGeom>
                    <a:avLst/>
                    <a:gdLst>
                      <a:gd name="connsiteX0" fmla="*/ 0 w 1184744"/>
                      <a:gd name="connsiteY0" fmla="*/ 0 h 2393342"/>
                      <a:gd name="connsiteX1" fmla="*/ 365760 w 1184744"/>
                      <a:gd name="connsiteY1" fmla="*/ 159026 h 2393342"/>
                      <a:gd name="connsiteX2" fmla="*/ 604299 w 1184744"/>
                      <a:gd name="connsiteY2" fmla="*/ 445273 h 2393342"/>
                      <a:gd name="connsiteX3" fmla="*/ 755374 w 1184744"/>
                      <a:gd name="connsiteY3" fmla="*/ 675860 h 2393342"/>
                      <a:gd name="connsiteX4" fmla="*/ 914400 w 1184744"/>
                      <a:gd name="connsiteY4" fmla="*/ 1097280 h 2393342"/>
                      <a:gd name="connsiteX5" fmla="*/ 1113182 w 1184744"/>
                      <a:gd name="connsiteY5" fmla="*/ 1940118 h 2393342"/>
                      <a:gd name="connsiteX6" fmla="*/ 1184744 w 1184744"/>
                      <a:gd name="connsiteY6" fmla="*/ 2393342 h 2393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84744" h="2393342">
                        <a:moveTo>
                          <a:pt x="0" y="0"/>
                        </a:moveTo>
                        <a:cubicBezTo>
                          <a:pt x="132522" y="42407"/>
                          <a:pt x="265044" y="84814"/>
                          <a:pt x="365760" y="159026"/>
                        </a:cubicBezTo>
                        <a:cubicBezTo>
                          <a:pt x="466476" y="233238"/>
                          <a:pt x="539363" y="359134"/>
                          <a:pt x="604299" y="445273"/>
                        </a:cubicBezTo>
                        <a:cubicBezTo>
                          <a:pt x="669235" y="531412"/>
                          <a:pt x="703691" y="567192"/>
                          <a:pt x="755374" y="675860"/>
                        </a:cubicBezTo>
                        <a:cubicBezTo>
                          <a:pt x="807057" y="784528"/>
                          <a:pt x="854765" y="886570"/>
                          <a:pt x="914400" y="1097280"/>
                        </a:cubicBezTo>
                        <a:cubicBezTo>
                          <a:pt x="974035" y="1307990"/>
                          <a:pt x="1068125" y="1724108"/>
                          <a:pt x="1113182" y="1940118"/>
                        </a:cubicBezTo>
                        <a:cubicBezTo>
                          <a:pt x="1158239" y="2156128"/>
                          <a:pt x="1133061" y="2299252"/>
                          <a:pt x="1184744" y="2393342"/>
                        </a:cubicBezTo>
                      </a:path>
                    </a:pathLst>
                  </a:custGeom>
                  <a:noFill/>
                  <a:ln w="9525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000" b="1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" pitchFamily="18" charset="0"/>
                    </a:endParaRPr>
                  </a:p>
                </p:txBody>
              </p:sp>
              <p:cxnSp>
                <p:nvCxnSpPr>
                  <p:cNvPr id="20" name="Straight Connector 19">
                    <a:extLst>
                      <a:ext uri="{FF2B5EF4-FFF2-40B4-BE49-F238E27FC236}">
                        <a16:creationId xmlns:a16="http://schemas.microsoft.com/office/drawing/2014/main" id="{FD09B4C7-95CA-FF2D-F98A-A4DDAEE47C6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10350685" y="1379713"/>
                    <a:ext cx="596117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grpSp>
                <p:nvGrpSpPr>
                  <p:cNvPr id="35" name="Group 34">
                    <a:extLst>
                      <a:ext uri="{FF2B5EF4-FFF2-40B4-BE49-F238E27FC236}">
                        <a16:creationId xmlns:a16="http://schemas.microsoft.com/office/drawing/2014/main" id="{5052A4A6-4592-38B7-72CE-B90FB7537B26}"/>
                      </a:ext>
                    </a:extLst>
                  </p:cNvPr>
                  <p:cNvGrpSpPr/>
                  <p:nvPr/>
                </p:nvGrpSpPr>
                <p:grpSpPr>
                  <a:xfrm>
                    <a:off x="7774106" y="927761"/>
                    <a:ext cx="3311074" cy="2708699"/>
                    <a:chOff x="7815325" y="921544"/>
                    <a:chExt cx="2975750" cy="2527336"/>
                  </a:xfrm>
                </p:grpSpPr>
                <p:sp>
                  <p:nvSpPr>
                    <p:cNvPr id="13" name="Rectangle 12">
                      <a:extLst>
                        <a:ext uri="{FF2B5EF4-FFF2-40B4-BE49-F238E27FC236}">
                          <a16:creationId xmlns:a16="http://schemas.microsoft.com/office/drawing/2014/main" id="{A1F9CA3E-13BA-D532-0B15-AA577F92609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456590" y="935819"/>
                      <a:ext cx="1116095" cy="2458581"/>
                    </a:xfrm>
                    <a:prstGeom prst="rect">
                      <a:avLst/>
                    </a:prstGeom>
                    <a:solidFill>
                      <a:srgbClr val="FFCC00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91440" tIns="45720" rIns="91440" bIns="4572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" pitchFamily="18" charset="0"/>
                      </a:endParaRPr>
                    </a:p>
                  </p:txBody>
                </p:sp>
                <p:sp>
                  <p:nvSpPr>
                    <p:cNvPr id="14" name="Freeform: Shape 13">
                      <a:extLst>
                        <a:ext uri="{FF2B5EF4-FFF2-40B4-BE49-F238E27FC236}">
                          <a16:creationId xmlns:a16="http://schemas.microsoft.com/office/drawing/2014/main" id="{3EF16D1E-70E5-F72E-76D3-3BD0B5341A32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9572685" y="921544"/>
                      <a:ext cx="500933" cy="2472856"/>
                    </a:xfrm>
                    <a:custGeom>
                      <a:avLst/>
                      <a:gdLst>
                        <a:gd name="connsiteX0" fmla="*/ 0 w 500933"/>
                        <a:gd name="connsiteY0" fmla="*/ 0 h 2472856"/>
                        <a:gd name="connsiteX1" fmla="*/ 119270 w 500933"/>
                        <a:gd name="connsiteY1" fmla="*/ 151075 h 2472856"/>
                        <a:gd name="connsiteX2" fmla="*/ 174929 w 500933"/>
                        <a:gd name="connsiteY2" fmla="*/ 206734 h 2472856"/>
                        <a:gd name="connsiteX3" fmla="*/ 198783 w 500933"/>
                        <a:gd name="connsiteY3" fmla="*/ 262393 h 2472856"/>
                        <a:gd name="connsiteX4" fmla="*/ 246491 w 500933"/>
                        <a:gd name="connsiteY4" fmla="*/ 373712 h 2472856"/>
                        <a:gd name="connsiteX5" fmla="*/ 302150 w 500933"/>
                        <a:gd name="connsiteY5" fmla="*/ 580445 h 2472856"/>
                        <a:gd name="connsiteX6" fmla="*/ 349858 w 500933"/>
                        <a:gd name="connsiteY6" fmla="*/ 1009816 h 2472856"/>
                        <a:gd name="connsiteX7" fmla="*/ 397566 w 500933"/>
                        <a:gd name="connsiteY7" fmla="*/ 1335819 h 2472856"/>
                        <a:gd name="connsiteX8" fmla="*/ 445273 w 500933"/>
                        <a:gd name="connsiteY8" fmla="*/ 1717482 h 2472856"/>
                        <a:gd name="connsiteX9" fmla="*/ 461176 w 500933"/>
                        <a:gd name="connsiteY9" fmla="*/ 2067339 h 2472856"/>
                        <a:gd name="connsiteX10" fmla="*/ 492981 w 500933"/>
                        <a:gd name="connsiteY10" fmla="*/ 2329732 h 2472856"/>
                        <a:gd name="connsiteX11" fmla="*/ 500933 w 500933"/>
                        <a:gd name="connsiteY11" fmla="*/ 2472856 h 2472856"/>
                        <a:gd name="connsiteX12" fmla="*/ 7952 w 500933"/>
                        <a:gd name="connsiteY12" fmla="*/ 2472856 h 2472856"/>
                        <a:gd name="connsiteX13" fmla="*/ 0 w 500933"/>
                        <a:gd name="connsiteY13" fmla="*/ 0 h 24728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500933" h="2472856">
                          <a:moveTo>
                            <a:pt x="0" y="0"/>
                          </a:moveTo>
                          <a:lnTo>
                            <a:pt x="119270" y="151075"/>
                          </a:lnTo>
                          <a:lnTo>
                            <a:pt x="174929" y="206734"/>
                          </a:lnTo>
                          <a:lnTo>
                            <a:pt x="198783" y="262393"/>
                          </a:lnTo>
                          <a:lnTo>
                            <a:pt x="246491" y="373712"/>
                          </a:lnTo>
                          <a:lnTo>
                            <a:pt x="302150" y="580445"/>
                          </a:lnTo>
                          <a:lnTo>
                            <a:pt x="349858" y="1009816"/>
                          </a:lnTo>
                          <a:lnTo>
                            <a:pt x="397566" y="1335819"/>
                          </a:lnTo>
                          <a:lnTo>
                            <a:pt x="445273" y="1717482"/>
                          </a:lnTo>
                          <a:lnTo>
                            <a:pt x="461176" y="2067339"/>
                          </a:lnTo>
                          <a:lnTo>
                            <a:pt x="492981" y="2329732"/>
                          </a:lnTo>
                          <a:lnTo>
                            <a:pt x="500933" y="2472856"/>
                          </a:lnTo>
                          <a:lnTo>
                            <a:pt x="7952" y="2472856"/>
                          </a:lnTo>
                          <a:cubicBezTo>
                            <a:pt x="5301" y="1648571"/>
                            <a:pt x="2651" y="824285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99FF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91440" tIns="45720" rIns="91440" bIns="4572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p:txBody>
                </p:sp>
                <p:sp>
                  <p:nvSpPr>
                    <p:cNvPr id="15" name="TextBox 14">
                      <a:extLst>
                        <a:ext uri="{FF2B5EF4-FFF2-40B4-BE49-F238E27FC236}">
                          <a16:creationId xmlns:a16="http://schemas.microsoft.com/office/drawing/2014/main" id="{0D6D7D47-387D-79D2-5C14-521DD560AAE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702038" y="3065586"/>
                      <a:ext cx="612570" cy="37332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b="0" dirty="0"/>
                        <a:t>solid</a:t>
                      </a:r>
                    </a:p>
                  </p:txBody>
                </p:sp>
                <p:sp>
                  <p:nvSpPr>
                    <p:cNvPr id="16" name="TextBox 15">
                      <a:extLst>
                        <a:ext uri="{FF2B5EF4-FFF2-40B4-BE49-F238E27FC236}">
                          <a16:creationId xmlns:a16="http://schemas.microsoft.com/office/drawing/2014/main" id="{F07EF70B-E55E-E2F5-A233-C8F7779E754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540083" y="3075560"/>
                      <a:ext cx="547740" cy="37332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b="0" dirty="0"/>
                        <a:t>film</a:t>
                      </a:r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7" name="TextBox 16">
                          <a:extLst>
                            <a:ext uri="{FF2B5EF4-FFF2-40B4-BE49-F238E27FC236}">
                              <a16:creationId xmlns:a16="http://schemas.microsoft.com/office/drawing/2014/main" id="{08AAC336-C90F-BF8D-FF8A-5EA70A26B0C6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7815325" y="2986318"/>
                          <a:ext cx="632224" cy="30777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𝑏𝑎𝑡h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0" dirty="0">
                            <a:solidFill>
                              <a:srgbClr val="FF0000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17" name="TextBox 16">
                          <a:extLst>
                            <a:ext uri="{FF2B5EF4-FFF2-40B4-BE49-F238E27FC236}">
                              <a16:creationId xmlns:a16="http://schemas.microsoft.com/office/drawing/2014/main" id="{08AAC336-C90F-BF8D-FF8A-5EA70A26B0C6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7815325" y="2986318"/>
                          <a:ext cx="632224" cy="307777"/>
                        </a:xfrm>
                        <a:prstGeom prst="rect">
                          <a:avLst/>
                        </a:prstGeom>
                        <a:blipFill>
                          <a:blip r:embed="rId6"/>
                          <a:stretch>
                            <a:fillRect l="-6957" b="-11111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cxnSp>
                  <p:nvCxnSpPr>
                    <p:cNvPr id="19" name="Straight Connector 18">
                      <a:extLst>
                        <a:ext uri="{FF2B5EF4-FFF2-40B4-BE49-F238E27FC236}">
                          <a16:creationId xmlns:a16="http://schemas.microsoft.com/office/drawing/2014/main" id="{E1F2FF09-8932-8A97-3DAE-340249BC8D8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 flipV="1">
                      <a:off x="8474671" y="2940847"/>
                      <a:ext cx="1098014" cy="242345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21" name="Straight Connector 20">
                      <a:extLst>
                        <a:ext uri="{FF2B5EF4-FFF2-40B4-BE49-F238E27FC236}">
                          <a16:creationId xmlns:a16="http://schemas.microsoft.com/office/drawing/2014/main" id="{F4C48861-5178-FF79-AEF4-CB03776BC227}"/>
                        </a:ext>
                      </a:extLst>
                    </p:cNvPr>
                    <p:cNvCxnSpPr>
                      <a:cxnSpLocks/>
                      <a:endCxn id="30" idx="7"/>
                    </p:cNvCxnSpPr>
                    <p:nvPr/>
                  </p:nvCxnSpPr>
                  <p:spPr bwMode="auto">
                    <a:xfrm flipV="1">
                      <a:off x="9558481" y="2006073"/>
                      <a:ext cx="412261" cy="937182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sp>
                  <p:nvSpPr>
                    <p:cNvPr id="28" name="Oval 27">
                      <a:extLst>
                        <a:ext uri="{FF2B5EF4-FFF2-40B4-BE49-F238E27FC236}">
                          <a16:creationId xmlns:a16="http://schemas.microsoft.com/office/drawing/2014/main" id="{92FD7D4B-0F07-B4EB-1B0F-6EBF98B2D6F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8395190" y="3140207"/>
                      <a:ext cx="102381" cy="102381"/>
                    </a:xfrm>
                    <a:prstGeom prst="ellipse">
                      <a:avLst/>
                    </a:prstGeom>
                    <a:solidFill>
                      <a:srgbClr val="E00005"/>
                    </a:solidFill>
                    <a:ln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91440" tIns="45720" rIns="91440" bIns="4572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p:txBody>
                </p:sp>
                <p:sp>
                  <p:nvSpPr>
                    <p:cNvPr id="29" name="Oval 28">
                      <a:extLst>
                        <a:ext uri="{FF2B5EF4-FFF2-40B4-BE49-F238E27FC236}">
                          <a16:creationId xmlns:a16="http://schemas.microsoft.com/office/drawing/2014/main" id="{E996DF98-9885-95FC-409E-FA206C7F19F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9516617" y="2886044"/>
                      <a:ext cx="102381" cy="102381"/>
                    </a:xfrm>
                    <a:prstGeom prst="ellipse">
                      <a:avLst/>
                    </a:prstGeom>
                    <a:solidFill>
                      <a:srgbClr val="E00005"/>
                    </a:solidFill>
                    <a:ln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91440" tIns="45720" rIns="91440" bIns="4572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p:txBody>
                </p:sp>
                <p:sp>
                  <p:nvSpPr>
                    <p:cNvPr id="30" name="Oval 29">
                      <a:extLst>
                        <a:ext uri="{FF2B5EF4-FFF2-40B4-BE49-F238E27FC236}">
                          <a16:creationId xmlns:a16="http://schemas.microsoft.com/office/drawing/2014/main" id="{91B5C97F-9762-1067-D3EF-760634D6442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9883354" y="1991080"/>
                      <a:ext cx="102381" cy="102381"/>
                    </a:xfrm>
                    <a:prstGeom prst="ellipse">
                      <a:avLst/>
                    </a:prstGeom>
                    <a:solidFill>
                      <a:srgbClr val="E00005"/>
                    </a:solidFill>
                    <a:ln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91440" tIns="45720" rIns="91440" bIns="4572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p:txBody>
                </p:sp>
                <p:sp>
                  <p:nvSpPr>
                    <p:cNvPr id="31" name="Oval 30">
                      <a:extLst>
                        <a:ext uri="{FF2B5EF4-FFF2-40B4-BE49-F238E27FC236}">
                          <a16:creationId xmlns:a16="http://schemas.microsoft.com/office/drawing/2014/main" id="{23BEA4CE-0943-9BE7-4811-96695E4BCDE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0053319" y="1276462"/>
                      <a:ext cx="102381" cy="102381"/>
                    </a:xfrm>
                    <a:prstGeom prst="ellipse">
                      <a:avLst/>
                    </a:prstGeom>
                    <a:solidFill>
                      <a:srgbClr val="E00005"/>
                    </a:solidFill>
                    <a:ln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91440" tIns="45720" rIns="91440" bIns="4572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2" name="TextBox 31">
                          <a:extLst>
                            <a:ext uri="{FF2B5EF4-FFF2-40B4-BE49-F238E27FC236}">
                              <a16:creationId xmlns:a16="http://schemas.microsoft.com/office/drawing/2014/main" id="{8E5496A5-ABF5-C276-31A4-D66D911B2E2B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9033784" y="2562409"/>
                          <a:ext cx="608243" cy="30777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𝑤𝑎𝑙𝑙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0" dirty="0">
                            <a:solidFill>
                              <a:srgbClr val="FF0000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32" name="TextBox 31">
                          <a:extLst>
                            <a:ext uri="{FF2B5EF4-FFF2-40B4-BE49-F238E27FC236}">
                              <a16:creationId xmlns:a16="http://schemas.microsoft.com/office/drawing/2014/main" id="{8E5496A5-ABF5-C276-31A4-D66D911B2E2B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9033784" y="2562409"/>
                          <a:ext cx="608243" cy="307777"/>
                        </a:xfrm>
                        <a:prstGeom prst="rect">
                          <a:avLst/>
                        </a:prstGeom>
                        <a:blipFill>
                          <a:blip r:embed="rId7"/>
                          <a:stretch>
                            <a:fillRect l="-7207" b="-11111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3" name="TextBox 32">
                          <a:extLst>
                            <a:ext uri="{FF2B5EF4-FFF2-40B4-BE49-F238E27FC236}">
                              <a16:creationId xmlns:a16="http://schemas.microsoft.com/office/drawing/2014/main" id="{E87BD2A2-E58E-AA73-09A9-4364D26B61C5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9993563" y="1976242"/>
                          <a:ext cx="494623" cy="30777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𝑠𝑎𝑡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0" dirty="0">
                            <a:solidFill>
                              <a:srgbClr val="FF0000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33" name="TextBox 32">
                          <a:extLst>
                            <a:ext uri="{FF2B5EF4-FFF2-40B4-BE49-F238E27FC236}">
                              <a16:creationId xmlns:a16="http://schemas.microsoft.com/office/drawing/2014/main" id="{E87BD2A2-E58E-AA73-09A9-4364D26B61C5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9993563" y="1976242"/>
                          <a:ext cx="494623" cy="307777"/>
                        </a:xfrm>
                        <a:prstGeom prst="rect">
                          <a:avLst/>
                        </a:prstGeom>
                        <a:blipFill>
                          <a:blip r:embed="rId8"/>
                          <a:stretch>
                            <a:fillRect l="-10000" b="-9259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4" name="TextBox 33">
                          <a:extLst>
                            <a:ext uri="{FF2B5EF4-FFF2-40B4-BE49-F238E27FC236}">
                              <a16:creationId xmlns:a16="http://schemas.microsoft.com/office/drawing/2014/main" id="{0F69D03B-10D5-ACC7-DAB4-C6BE7BBEA5DA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0041703" y="944372"/>
                          <a:ext cx="749372" cy="33143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𝑣𝑎𝑝𝑜𝑟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0" dirty="0">
                            <a:solidFill>
                              <a:srgbClr val="FF0000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34" name="TextBox 33">
                          <a:extLst>
                            <a:ext uri="{FF2B5EF4-FFF2-40B4-BE49-F238E27FC236}">
                              <a16:creationId xmlns:a16="http://schemas.microsoft.com/office/drawing/2014/main" id="{0F69D03B-10D5-ACC7-DAB4-C6BE7BBEA5DA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0041703" y="944372"/>
                          <a:ext cx="749372" cy="331437"/>
                        </a:xfrm>
                        <a:prstGeom prst="rect">
                          <a:avLst/>
                        </a:prstGeom>
                        <a:blipFill>
                          <a:blip r:embed="rId9"/>
                          <a:stretch>
                            <a:fillRect l="-4380" b="-11864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</p:grp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2A4C0830-D086-07F1-EC0D-B00AE616E1DF}"/>
                    </a:ext>
                  </a:extLst>
                </p:cNvPr>
                <p:cNvSpPr txBox="1"/>
                <p:nvPr/>
              </p:nvSpPr>
              <p:spPr>
                <a:xfrm>
                  <a:off x="10734546" y="2653653"/>
                  <a:ext cx="115012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0" dirty="0"/>
                    <a:t>Vapor</a:t>
                  </a:r>
                  <a:r>
                    <a:rPr lang="en-US" sz="1800" b="0" dirty="0"/>
                    <a:t> BL</a:t>
                  </a:r>
                </a:p>
              </p:txBody>
            </p:sp>
          </p:grpSp>
        </p:grp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682AA7D-10FB-95D9-D311-E8DB733DF91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766210" y="1285374"/>
              <a:ext cx="113918" cy="109728"/>
            </a:xfrm>
            <a:prstGeom prst="ellipse">
              <a:avLst/>
            </a:prstGeom>
            <a:solidFill>
              <a:srgbClr val="E00005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349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0C42A-1B20-A4CF-E317-4725A1051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Condensation on a Dry Wall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EDF2AF-B5BE-5FD8-91BF-2DD48873063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857250"/>
                <a:ext cx="6493458" cy="5410200"/>
              </a:xfrm>
            </p:spPr>
            <p:txBody>
              <a:bodyPr/>
              <a:lstStyle/>
              <a:p>
                <a:r>
                  <a:rPr lang="en-US" sz="2000" dirty="0"/>
                  <a:t>The solution procedure encounters issues when the CFD solution is initialized with zero film thickness (dry wall)</a:t>
                </a:r>
              </a:p>
              <a:p>
                <a:r>
                  <a:rPr lang="en-US" sz="2000" dirty="0"/>
                  <a:t>Heat transfer coefficient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sz="2000" dirty="0"/>
                  <a:t> in the film is given by Eqn 4, where zero film thickness results in infinite condensation rate</a:t>
                </a:r>
              </a:p>
              <a:p>
                <a:r>
                  <a:rPr lang="en-US" sz="2000" dirty="0"/>
                  <a:t>By default, the sub-grid model assumes a minimal thickness of 10</a:t>
                </a:r>
                <a:r>
                  <a:rPr lang="en-US" sz="2000" baseline="30000" dirty="0"/>
                  <a:t>-8</a:t>
                </a:r>
                <a:r>
                  <a:rPr lang="en-US" sz="2000" dirty="0"/>
                  <a:t>m, however this still predicts very high condensation rates</a:t>
                </a:r>
              </a:p>
              <a:p>
                <a:r>
                  <a:rPr lang="en-US" sz="2000" dirty="0"/>
                  <a:t>In reality, the onset of condensation is driven by droplets growing at nuclei, which eventually form a fully wetting film</a:t>
                </a:r>
              </a:p>
              <a:p>
                <a:r>
                  <a:rPr lang="en-US" sz="2000" dirty="0"/>
                  <a:t>Therefore, a limiter (Eqn 6) is applied to the calculated condensation rate for stability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lang="en-US" sz="2000" dirty="0"/>
                  <a:t> to scale the interfacial area</a:t>
                </a:r>
              </a:p>
              <a:p>
                <a:r>
                  <a:rPr lang="en-US" sz="2000" dirty="0"/>
                  <a:t>Limiter is dependent on user-defined Minimum Nuclei Radius and Nucleation Density parameters</a:t>
                </a:r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EDF2AF-B5BE-5FD8-91BF-2DD4887306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857250"/>
                <a:ext cx="6493458" cy="5410200"/>
              </a:xfrm>
              <a:blipFill>
                <a:blip r:embed="rId2"/>
                <a:stretch>
                  <a:fillRect l="-845" t="-564" r="-1690" b="-5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FFFF3E-313E-50E6-8F41-B9FCEEFF6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78A8CC-7D4A-E292-E112-A87EBEC3C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67A3CD8-9646-0031-75E8-4FE899B27719}"/>
                  </a:ext>
                </a:extLst>
              </p:cNvPr>
              <p:cNvSpPr txBox="1"/>
              <p:nvPr/>
            </p:nvSpPr>
            <p:spPr>
              <a:xfrm>
                <a:off x="8340092" y="1188720"/>
                <a:ext cx="1050031" cy="5931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67A3CD8-9646-0031-75E8-4FE899B277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0092" y="1188720"/>
                <a:ext cx="1050031" cy="5931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32D939C-43E8-4E78-C763-5DE9D125928F}"/>
              </a:ext>
            </a:extLst>
          </p:cNvPr>
          <p:cNvSpPr txBox="1"/>
          <p:nvPr/>
        </p:nvSpPr>
        <p:spPr>
          <a:xfrm>
            <a:off x="10770158" y="1286631"/>
            <a:ext cx="7906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Eqn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0F0F90-C810-245A-74D0-D9523E2A91DD}"/>
                  </a:ext>
                </a:extLst>
              </p:cNvPr>
              <p:cNvSpPr txBox="1"/>
              <p:nvPr/>
            </p:nvSpPr>
            <p:spPr>
              <a:xfrm>
                <a:off x="8105187" y="2257473"/>
                <a:ext cx="1519840" cy="8699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box>
                            <m:box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box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box>
                        </m:sup>
                      </m:sSup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0F0F90-C810-245A-74D0-D9523E2A9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5187" y="2257473"/>
                <a:ext cx="1519840" cy="86991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55A1459-F5E0-3F64-0955-4C00B9E9BA57}"/>
                  </a:ext>
                </a:extLst>
              </p:cNvPr>
              <p:cNvSpPr txBox="1"/>
              <p:nvPr/>
            </p:nvSpPr>
            <p:spPr>
              <a:xfrm>
                <a:off x="8234967" y="3602968"/>
                <a:ext cx="1614866" cy="3577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𝑒𝑓𝑓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55A1459-F5E0-3F64-0955-4C00B9E9BA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4967" y="3602968"/>
                <a:ext cx="1614866" cy="357727"/>
              </a:xfrm>
              <a:prstGeom prst="rect">
                <a:avLst/>
              </a:prstGeom>
              <a:blipFill>
                <a:blip r:embed="rId5"/>
                <a:stretch>
                  <a:fillRect l="-7170" r="-377" b="-23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1C97FCE6-82C8-8890-A91C-89FBAA13EC47}"/>
              </a:ext>
            </a:extLst>
          </p:cNvPr>
          <p:cNvSpPr txBox="1"/>
          <p:nvPr/>
        </p:nvSpPr>
        <p:spPr>
          <a:xfrm>
            <a:off x="8538662" y="6162645"/>
            <a:ext cx="1608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/>
              <a:t>Source: Ref [5]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0B4A01-96FD-8AC2-80C4-E72AACC4001B}"/>
                  </a:ext>
                </a:extLst>
              </p:cNvPr>
              <p:cNvSpPr txBox="1"/>
              <p:nvPr/>
            </p:nvSpPr>
            <p:spPr>
              <a:xfrm>
                <a:off x="8152415" y="4436272"/>
                <a:ext cx="2375650" cy="407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𝑒𝑓𝑓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/>
                          </m:limLow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𝑚𝑖𝑛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0B4A01-96FD-8AC2-80C4-E72AACC40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2415" y="4436272"/>
                <a:ext cx="2375650" cy="407997"/>
              </a:xfrm>
              <a:prstGeom prst="rect">
                <a:avLst/>
              </a:prstGeom>
              <a:blipFill>
                <a:blip r:embed="rId6"/>
                <a:stretch>
                  <a:fillRect l="-3077" b="-2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02750465-CB16-600F-CCB2-33AE5038FB8C}"/>
              </a:ext>
            </a:extLst>
          </p:cNvPr>
          <p:cNvSpPr txBox="1"/>
          <p:nvPr/>
        </p:nvSpPr>
        <p:spPr>
          <a:xfrm>
            <a:off x="10770157" y="2530464"/>
            <a:ext cx="7906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Eqn 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7C25C6-278B-D26A-DED5-781FBE522631}"/>
              </a:ext>
            </a:extLst>
          </p:cNvPr>
          <p:cNvSpPr txBox="1"/>
          <p:nvPr/>
        </p:nvSpPr>
        <p:spPr>
          <a:xfrm>
            <a:off x="10770156" y="3581776"/>
            <a:ext cx="7906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Eqn 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CE2B52-F939-7DF2-23D7-2409F4229346}"/>
              </a:ext>
            </a:extLst>
          </p:cNvPr>
          <p:cNvSpPr txBox="1"/>
          <p:nvPr/>
        </p:nvSpPr>
        <p:spPr>
          <a:xfrm>
            <a:off x="10770155" y="4344562"/>
            <a:ext cx="7906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Eqn 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6F2EDF-7524-C3DE-087E-F994C0F3CCD2}"/>
              </a:ext>
            </a:extLst>
          </p:cNvPr>
          <p:cNvSpPr txBox="1"/>
          <p:nvPr/>
        </p:nvSpPr>
        <p:spPr>
          <a:xfrm>
            <a:off x="7566053" y="5248203"/>
            <a:ext cx="4417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This procedure does not affect the steady state solution, only initial transient</a:t>
            </a:r>
          </a:p>
        </p:txBody>
      </p:sp>
    </p:spTree>
    <p:extLst>
      <p:ext uri="{BB962C8B-B14F-4D97-AF65-F5344CB8AC3E}">
        <p14:creationId xmlns:p14="http://schemas.microsoft.com/office/powerpoint/2010/main" val="3933853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51EC6-5AC7-F9CB-FF52-BA5AC2A39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CFD Model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CEC7E-030B-1A06-CD69-ECEED6451C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433" y="968684"/>
            <a:ext cx="5149218" cy="5410200"/>
          </a:xfrm>
        </p:spPr>
        <p:txBody>
          <a:bodyPr/>
          <a:lstStyle/>
          <a:p>
            <a:r>
              <a:rPr lang="en-US" sz="2000" dirty="0"/>
              <a:t>Working fluid: Methane (CH4)</a:t>
            </a:r>
          </a:p>
          <a:p>
            <a:r>
              <a:rPr lang="en-US" sz="2000" dirty="0"/>
              <a:t>Compressible ideal gas + LCH4 film</a:t>
            </a:r>
          </a:p>
          <a:p>
            <a:pPr lvl="1"/>
            <a:r>
              <a:rPr lang="en-US" sz="1800" dirty="0"/>
              <a:t>Temperature-dependent vapor properties</a:t>
            </a:r>
          </a:p>
          <a:p>
            <a:pPr lvl="1"/>
            <a:r>
              <a:rPr lang="en-US" sz="1800" dirty="0"/>
              <a:t>Constant liquid film properties</a:t>
            </a:r>
          </a:p>
          <a:p>
            <a:r>
              <a:rPr lang="en-US" sz="2000" dirty="0"/>
              <a:t>Vapor phase coupled to fluid film via condensation and evaporation model</a:t>
            </a:r>
          </a:p>
          <a:p>
            <a:r>
              <a:rPr lang="en-US" sz="2000" dirty="0"/>
              <a:t>Laminar flow</a:t>
            </a:r>
          </a:p>
          <a:p>
            <a:r>
              <a:rPr lang="en-US" sz="2000" dirty="0"/>
              <a:t>3D Conjugate Heat Transfer</a:t>
            </a:r>
          </a:p>
          <a:p>
            <a:pPr lvl="1"/>
            <a:r>
              <a:rPr lang="en-US" sz="1800" dirty="0"/>
              <a:t>Brass temperature-dependent properties</a:t>
            </a:r>
          </a:p>
          <a:p>
            <a:r>
              <a:rPr lang="en-US" sz="2000" dirty="0"/>
              <a:t>Surface Tension neglected</a:t>
            </a:r>
          </a:p>
          <a:p>
            <a:pPr lvl="1"/>
            <a:r>
              <a:rPr lang="en-US" sz="1800" dirty="0"/>
              <a:t>Sensitivity study considered</a:t>
            </a:r>
          </a:p>
          <a:p>
            <a:r>
              <a:rPr lang="en-US" sz="2000" dirty="0"/>
              <a:t>Unsteady Δt = 0.05s</a:t>
            </a:r>
          </a:p>
          <a:p>
            <a:r>
              <a:rPr lang="en-US" sz="2000" dirty="0"/>
              <a:t>Run until steady state condition is achieved (constant liquefaction rate)</a:t>
            </a:r>
          </a:p>
          <a:p>
            <a:r>
              <a:rPr lang="en-US" sz="2000" dirty="0"/>
              <a:t>Mesh ~204k cells</a:t>
            </a:r>
          </a:p>
          <a:p>
            <a:endParaRPr 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C8F591-0ABC-BF8F-4336-7842150F9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6F7F1E-8951-37D2-3403-E4930A02C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01DECC-0315-A52E-98A1-632A81DD9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3233" y="938370"/>
            <a:ext cx="3181168" cy="54102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51FF2F7-A34C-6D3A-22BD-4AFDFA84D421}"/>
              </a:ext>
            </a:extLst>
          </p:cNvPr>
          <p:cNvCxnSpPr>
            <a:cxnSpLocks/>
          </p:cNvCxnSpPr>
          <p:nvPr/>
        </p:nvCxnSpPr>
        <p:spPr bwMode="auto">
          <a:xfrm>
            <a:off x="5972175" y="1791276"/>
            <a:ext cx="190500" cy="6471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3D5DA96-D772-EFF4-9F68-3FB3ECAF14BD}"/>
              </a:ext>
            </a:extLst>
          </p:cNvPr>
          <p:cNvSpPr txBox="1"/>
          <p:nvPr/>
        </p:nvSpPr>
        <p:spPr>
          <a:xfrm>
            <a:off x="5141885" y="1419539"/>
            <a:ext cx="1415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Solid Brass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FAF7934-07C2-5DD4-3768-E3CFD23E990B}"/>
              </a:ext>
            </a:extLst>
          </p:cNvPr>
          <p:cNvCxnSpPr>
            <a:cxnSpLocks/>
            <a:stCxn id="15" idx="1"/>
          </p:cNvCxnSpPr>
          <p:nvPr/>
        </p:nvCxnSpPr>
        <p:spPr bwMode="auto">
          <a:xfrm flipH="1">
            <a:off x="8534400" y="1089104"/>
            <a:ext cx="360628" cy="16484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5A264A7-54F1-D6B2-9B62-8FA52ED9ED98}"/>
              </a:ext>
            </a:extLst>
          </p:cNvPr>
          <p:cNvSpPr txBox="1"/>
          <p:nvPr/>
        </p:nvSpPr>
        <p:spPr>
          <a:xfrm>
            <a:off x="8895028" y="889049"/>
            <a:ext cx="1776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Fluid Domain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B0A7E7-3AED-57D7-C494-26597646C41B}"/>
              </a:ext>
            </a:extLst>
          </p:cNvPr>
          <p:cNvSpPr txBox="1"/>
          <p:nvPr/>
        </p:nvSpPr>
        <p:spPr>
          <a:xfrm>
            <a:off x="7005762" y="3499247"/>
            <a:ext cx="176522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Condensing surface 22.6mm x 55.8mm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A5FD49B-7B92-F7D6-09CA-B4CDD1C4F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6320" y="1457639"/>
            <a:ext cx="2402808" cy="3114087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9D07D9D-3678-708E-6A5F-841BC0F7DBC2}"/>
              </a:ext>
            </a:extLst>
          </p:cNvPr>
          <p:cNvCxnSpPr>
            <a:cxnSpLocks/>
            <a:stCxn id="17" idx="1"/>
          </p:cNvCxnSpPr>
          <p:nvPr/>
        </p:nvCxnSpPr>
        <p:spPr bwMode="auto">
          <a:xfrm flipH="1">
            <a:off x="6679191" y="3760857"/>
            <a:ext cx="326571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459C783F-E541-3230-C235-DCD3153A7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0982" y="4908686"/>
            <a:ext cx="2101320" cy="186630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75B975D-5501-3639-9CF3-D16BF58D2D66}"/>
              </a:ext>
            </a:extLst>
          </p:cNvPr>
          <p:cNvSpPr>
            <a:spLocks noChangeAspect="1"/>
          </p:cNvSpPr>
          <p:nvPr/>
        </p:nvSpPr>
        <p:spPr bwMode="auto">
          <a:xfrm>
            <a:off x="6365420" y="5089661"/>
            <a:ext cx="529775" cy="52977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CA4FD43-8DA9-E74B-A882-AAE76A16A4CE}"/>
              </a:ext>
            </a:extLst>
          </p:cNvPr>
          <p:cNvCxnSpPr>
            <a:cxnSpLocks/>
          </p:cNvCxnSpPr>
          <p:nvPr/>
        </p:nvCxnSpPr>
        <p:spPr bwMode="auto">
          <a:xfrm>
            <a:off x="6912982" y="5615145"/>
            <a:ext cx="1858000" cy="115984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A3D0DAC-355C-0AEB-091A-1CF52CA4BE7D}"/>
              </a:ext>
            </a:extLst>
          </p:cNvPr>
          <p:cNvCxnSpPr>
            <a:cxnSpLocks/>
          </p:cNvCxnSpPr>
          <p:nvPr/>
        </p:nvCxnSpPr>
        <p:spPr bwMode="auto">
          <a:xfrm flipV="1">
            <a:off x="6895195" y="4908686"/>
            <a:ext cx="1875787" cy="18097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980994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D7C3B-57B4-02FC-3755-299F64E08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Boundary Conditions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830375-235F-5F96-D142-D9D012BB5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AC59FF-48BD-19B0-AA06-359CCCBFC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36C1BD-D0BB-3A27-7F24-29395793F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59" y="1517569"/>
            <a:ext cx="6838950" cy="9048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5C4DAD-C91D-46C3-B106-7F6739C5260B}"/>
              </a:ext>
            </a:extLst>
          </p:cNvPr>
          <p:cNvSpPr txBox="1"/>
          <p:nvPr/>
        </p:nvSpPr>
        <p:spPr>
          <a:xfrm>
            <a:off x="427947" y="2458018"/>
            <a:ext cx="538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T</a:t>
            </a:r>
            <a:r>
              <a:rPr lang="en-US" baseline="-25000" dirty="0"/>
              <a:t>i,fluid</a:t>
            </a:r>
            <a:r>
              <a:rPr lang="en-US" dirty="0"/>
              <a:t> = 292.1K</a:t>
            </a:r>
          </a:p>
          <a:p>
            <a:pPr algn="l"/>
            <a:r>
              <a:rPr lang="en-US" dirty="0"/>
              <a:t>T</a:t>
            </a:r>
            <a:r>
              <a:rPr lang="en-US" baseline="-25000" dirty="0"/>
              <a:t>i,solid</a:t>
            </a:r>
            <a:r>
              <a:rPr lang="en-US" dirty="0"/>
              <a:t> = 115K (slightly above saturation temp)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A5F1E3C-6470-E285-7A36-20E84B68CBA9}"/>
              </a:ext>
            </a:extLst>
          </p:cNvPr>
          <p:cNvGrpSpPr/>
          <p:nvPr/>
        </p:nvGrpSpPr>
        <p:grpSpPr>
          <a:xfrm>
            <a:off x="417949" y="3548310"/>
            <a:ext cx="5547602" cy="2914816"/>
            <a:chOff x="417949" y="3548310"/>
            <a:chExt cx="5547602" cy="291481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589C2D8-099D-3762-15DD-676AC9645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7949" y="3548310"/>
              <a:ext cx="2770891" cy="2566662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8B6EDA1-26EC-25B8-74EB-776AEC38C6E2}"/>
                </a:ext>
              </a:extLst>
            </p:cNvPr>
            <p:cNvCxnSpPr>
              <a:cxnSpLocks/>
              <a:stCxn id="11" idx="1"/>
            </p:cNvCxnSpPr>
            <p:nvPr/>
          </p:nvCxnSpPr>
          <p:spPr>
            <a:xfrm flipH="1">
              <a:off x="2791915" y="4089898"/>
              <a:ext cx="572987" cy="57621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DE2327B-2650-96D9-3D47-CA16BD01193E}"/>
                </a:ext>
              </a:extLst>
            </p:cNvPr>
            <p:cNvSpPr txBox="1"/>
            <p:nvPr/>
          </p:nvSpPr>
          <p:spPr>
            <a:xfrm>
              <a:off x="3364902" y="3735955"/>
              <a:ext cx="22565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/>
                <a:t>Condensing surface/film region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4F5189B-85FD-3DCF-BA26-58CB0016B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9691" y="6150902"/>
              <a:ext cx="2107514" cy="312224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4B1A585-4EF8-E554-6DC7-7D60C259A2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12655" y="5307996"/>
              <a:ext cx="506941" cy="20611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71D7725-1D71-A76F-73CE-F00CD6929F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38400" y="5307996"/>
              <a:ext cx="1181196" cy="5704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C0F95A0-CDC0-ADC3-85D5-22F4E74D4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30136" y="5307996"/>
              <a:ext cx="689460" cy="69050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591CD570-4997-73EC-847E-E7139B400FCD}"/>
                    </a:ext>
                  </a:extLst>
                </p:cNvPr>
                <p:cNvSpPr txBox="1"/>
                <p:nvPr/>
              </p:nvSpPr>
              <p:spPr>
                <a:xfrm>
                  <a:off x="3628156" y="4867002"/>
                  <a:ext cx="2337395" cy="10539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en-US" dirty="0"/>
                    <a:t>“Edge outlet” for film to flow off plate and track </a:t>
                  </a:r>
                  <a14:m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</m:acc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591CD570-4997-73EC-847E-E7139B400F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28156" y="4867002"/>
                  <a:ext cx="2337395" cy="1053943"/>
                </a:xfrm>
                <a:prstGeom prst="rect">
                  <a:avLst/>
                </a:prstGeom>
                <a:blipFill>
                  <a:blip r:embed="rId5"/>
                  <a:stretch>
                    <a:fillRect l="-2604" t="-2890" b="-57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9109704C-F870-84B5-579E-21AC44BE9B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451" y="867360"/>
            <a:ext cx="6848475" cy="65722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7584289E-FDC0-4850-1485-11229C8F2428}"/>
              </a:ext>
            </a:extLst>
          </p:cNvPr>
          <p:cNvGrpSpPr/>
          <p:nvPr/>
        </p:nvGrpSpPr>
        <p:grpSpPr>
          <a:xfrm>
            <a:off x="5470505" y="949146"/>
            <a:ext cx="6544092" cy="5812700"/>
            <a:chOff x="5470505" y="949146"/>
            <a:chExt cx="6544092" cy="581270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8D927176-67D3-3A9E-E0FA-3A29BFF7AB44}"/>
                </a:ext>
              </a:extLst>
            </p:cNvPr>
            <p:cNvGrpSpPr/>
            <p:nvPr/>
          </p:nvGrpSpPr>
          <p:grpSpPr>
            <a:xfrm>
              <a:off x="5470505" y="949146"/>
              <a:ext cx="6544092" cy="5812700"/>
              <a:chOff x="5418927" y="954499"/>
              <a:chExt cx="6544092" cy="5812700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310089D0-9312-BCCB-AA39-A7F6ED8AE57A}"/>
                  </a:ext>
                </a:extLst>
              </p:cNvPr>
              <p:cNvGrpSpPr/>
              <p:nvPr/>
            </p:nvGrpSpPr>
            <p:grpSpPr>
              <a:xfrm>
                <a:off x="5418927" y="954499"/>
                <a:ext cx="6544092" cy="5812700"/>
                <a:chOff x="5418927" y="954499"/>
                <a:chExt cx="6544092" cy="5812700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D68F24D9-F325-BC10-BF3D-85016C576C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101038" y="6454975"/>
                  <a:ext cx="2107514" cy="312224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C6482242-FFEA-02DF-D197-C33960C7FCFB}"/>
                    </a:ext>
                  </a:extLst>
                </p:cNvPr>
                <p:cNvGrpSpPr/>
                <p:nvPr/>
              </p:nvGrpSpPr>
              <p:grpSpPr>
                <a:xfrm>
                  <a:off x="5418927" y="954499"/>
                  <a:ext cx="6544092" cy="5505239"/>
                  <a:chOff x="5418927" y="954499"/>
                  <a:chExt cx="6544092" cy="5505239"/>
                </a:xfrm>
              </p:grpSpPr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30BF62EB-7DB9-DE2C-0C93-02790785426A}"/>
                      </a:ext>
                    </a:extLst>
                  </p:cNvPr>
                  <p:cNvGrpSpPr/>
                  <p:nvPr/>
                </p:nvGrpSpPr>
                <p:grpSpPr>
                  <a:xfrm>
                    <a:off x="5418927" y="954499"/>
                    <a:ext cx="6544092" cy="5505239"/>
                    <a:chOff x="5571708" y="1144079"/>
                    <a:chExt cx="6544092" cy="5505239"/>
                  </a:xfrm>
                </p:grpSpPr>
                <p:pic>
                  <p:nvPicPr>
                    <p:cNvPr id="22" name="Picture 21">
                      <a:extLst>
                        <a:ext uri="{FF2B5EF4-FFF2-40B4-BE49-F238E27FC236}">
                          <a16:creationId xmlns:a16="http://schemas.microsoft.com/office/drawing/2014/main" id="{4540930E-783E-2800-BE82-3768563C252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7382260" y="1393335"/>
                      <a:ext cx="4534574" cy="5255983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3" name="TextBox 22">
                      <a:extLst>
                        <a:ext uri="{FF2B5EF4-FFF2-40B4-BE49-F238E27FC236}">
                          <a16:creationId xmlns:a16="http://schemas.microsoft.com/office/drawing/2014/main" id="{0102ADE5-E4A6-267B-F144-64A1FAF9D21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571708" y="3703263"/>
                      <a:ext cx="1622345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en-US" dirty="0"/>
                        <a:t>T</a:t>
                      </a:r>
                      <a:r>
                        <a:rPr lang="en-US" baseline="-25000" dirty="0"/>
                        <a:t>bath</a:t>
                      </a:r>
                      <a:r>
                        <a:rPr lang="en-US" dirty="0"/>
                        <a:t> = 77.4K</a:t>
                      </a:r>
                    </a:p>
                  </p:txBody>
                </p:sp>
                <p:cxnSp>
                  <p:nvCxnSpPr>
                    <p:cNvPr id="25" name="Straight Arrow Connector 24">
                      <a:extLst>
                        <a:ext uri="{FF2B5EF4-FFF2-40B4-BE49-F238E27FC236}">
                          <a16:creationId xmlns:a16="http://schemas.microsoft.com/office/drawing/2014/main" id="{139F4E99-13AD-08E0-D0E3-A79EC62057C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915400" y="1533144"/>
                      <a:ext cx="0" cy="304800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tailEnd type="triangl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" name="Straight Arrow Connector 25">
                      <a:extLst>
                        <a:ext uri="{FF2B5EF4-FFF2-40B4-BE49-F238E27FC236}">
                          <a16:creationId xmlns:a16="http://schemas.microsoft.com/office/drawing/2014/main" id="{E0BFFDD8-834C-6909-675B-6C0F9F455FB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307576" y="1533144"/>
                      <a:ext cx="0" cy="304800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tailEnd type="triangl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" name="Straight Arrow Connector 26">
                      <a:extLst>
                        <a:ext uri="{FF2B5EF4-FFF2-40B4-BE49-F238E27FC236}">
                          <a16:creationId xmlns:a16="http://schemas.microsoft.com/office/drawing/2014/main" id="{0671BE81-DC58-B0B9-95F4-6F809D1E8B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677400" y="1533144"/>
                      <a:ext cx="0" cy="304800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tailEnd type="triangl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8" name="TextBox 27">
                      <a:extLst>
                        <a:ext uri="{FF2B5EF4-FFF2-40B4-BE49-F238E27FC236}">
                          <a16:creationId xmlns:a16="http://schemas.microsoft.com/office/drawing/2014/main" id="{60DBCB5F-F6FE-79A1-3831-6D72CA9139C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40990" y="1904138"/>
                      <a:ext cx="2206019" cy="70788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en-US" dirty="0"/>
                        <a:t>V</a:t>
                      </a:r>
                      <a:r>
                        <a:rPr lang="en-US" baseline="-25000" dirty="0"/>
                        <a:t>in</a:t>
                      </a:r>
                      <a:r>
                        <a:rPr lang="en-US" dirty="0"/>
                        <a:t> = 0.5m/s</a:t>
                      </a:r>
                    </a:p>
                    <a:p>
                      <a:pPr algn="r"/>
                      <a:r>
                        <a:rPr lang="en-US" dirty="0"/>
                        <a:t>T</a:t>
                      </a:r>
                      <a:r>
                        <a:rPr lang="en-US" baseline="-25000" dirty="0"/>
                        <a:t>vapor,in </a:t>
                      </a:r>
                      <a:r>
                        <a:rPr lang="en-US" dirty="0"/>
                        <a:t>= 292.1K</a:t>
                      </a:r>
                    </a:p>
                  </p:txBody>
                </p:sp>
                <p:sp>
                  <p:nvSpPr>
                    <p:cNvPr id="29" name="TextBox 28">
                      <a:extLst>
                        <a:ext uri="{FF2B5EF4-FFF2-40B4-BE49-F238E27FC236}">
                          <a16:creationId xmlns:a16="http://schemas.microsoft.com/office/drawing/2014/main" id="{DD4BB64C-B382-83B9-8D03-ED1336D91F0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307547" y="5820853"/>
                      <a:ext cx="200005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en-US" dirty="0"/>
                        <a:t>Pressure Outlet</a:t>
                      </a:r>
                    </a:p>
                  </p:txBody>
                </p:sp>
                <p:cxnSp>
                  <p:nvCxnSpPr>
                    <p:cNvPr id="30" name="Straight Arrow Connector 29">
                      <a:extLst>
                        <a:ext uri="{FF2B5EF4-FFF2-40B4-BE49-F238E27FC236}">
                          <a16:creationId xmlns:a16="http://schemas.microsoft.com/office/drawing/2014/main" id="{9706FB2B-4B95-39AA-F949-939F3014D4F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144000" y="6188082"/>
                      <a:ext cx="0" cy="304800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tailEnd type="triangl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" name="Straight Arrow Connector 30">
                      <a:extLst>
                        <a:ext uri="{FF2B5EF4-FFF2-40B4-BE49-F238E27FC236}">
                          <a16:creationId xmlns:a16="http://schemas.microsoft.com/office/drawing/2014/main" id="{78EAA48F-2052-E7DA-4FEF-1EFABBD10A4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536176" y="6188082"/>
                      <a:ext cx="0" cy="304800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tailEnd type="triangl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" name="Straight Arrow Connector 31">
                      <a:extLst>
                        <a:ext uri="{FF2B5EF4-FFF2-40B4-BE49-F238E27FC236}">
                          <a16:creationId xmlns:a16="http://schemas.microsoft.com/office/drawing/2014/main" id="{6C2E67BA-7DD4-77D1-934E-88B379E09A5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906000" y="6188082"/>
                      <a:ext cx="0" cy="304800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tailEnd type="triangl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3" name="Straight Arrow Connector 32">
                      <a:extLst>
                        <a:ext uri="{FF2B5EF4-FFF2-40B4-BE49-F238E27FC236}">
                          <a16:creationId xmlns:a16="http://schemas.microsoft.com/office/drawing/2014/main" id="{7AD62DE3-DF0C-13F1-327D-2F66BB46936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10277860" y="1467245"/>
                      <a:ext cx="666257" cy="569779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tailEnd type="triangl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065B3E84-CBB3-91A1-A484-9519C0D7DED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888028" y="1144079"/>
                      <a:ext cx="1227772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/>
                        <a:t>Sym planes</a:t>
                      </a:r>
                    </a:p>
                  </p:txBody>
                </p:sp>
              </p:grpSp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1FD72C66-436E-70BF-C61E-2B1CA0BC2224}"/>
                      </a:ext>
                    </a:extLst>
                  </p:cNvPr>
                  <p:cNvSpPr txBox="1"/>
                  <p:nvPr/>
                </p:nvSpPr>
                <p:spPr>
                  <a:xfrm>
                    <a:off x="10036658" y="5627365"/>
                    <a:ext cx="1130350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en-US" dirty="0"/>
                      <a:t>14.7psia</a:t>
                    </a:r>
                  </a:p>
                </p:txBody>
              </p:sp>
            </p:grpSp>
          </p:grp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E1A034B7-4CA0-D488-CE50-8A7DAFAB89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38071" y="2331471"/>
                <a:ext cx="45164" cy="28546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4250BD9-A1D4-7745-2936-4001AE06D377}"/>
                  </a:ext>
                </a:extLst>
              </p:cNvPr>
              <p:cNvSpPr txBox="1"/>
              <p:nvPr/>
            </p:nvSpPr>
            <p:spPr>
              <a:xfrm>
                <a:off x="6320000" y="1945210"/>
                <a:ext cx="162234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/>
                  <a:t>q" = 0</a:t>
                </a:r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3E566E2D-FCFE-B214-B049-CBC1035BEB2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564778" y="5435712"/>
                <a:ext cx="98785" cy="31134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D79AA21-4791-C164-06A1-1AC25038F8B5}"/>
                  </a:ext>
                </a:extLst>
              </p:cNvPr>
              <p:cNvSpPr txBox="1"/>
              <p:nvPr/>
            </p:nvSpPr>
            <p:spPr>
              <a:xfrm>
                <a:off x="6265864" y="5647629"/>
                <a:ext cx="162234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/>
                  <a:t>q" = 0</a:t>
                </a:r>
              </a:p>
            </p:txBody>
          </p:sp>
          <p:sp>
            <p:nvSpPr>
              <p:cNvPr id="43" name="Left Brace 42">
                <a:extLst>
                  <a:ext uri="{FF2B5EF4-FFF2-40B4-BE49-F238E27FC236}">
                    <a16:creationId xmlns:a16="http://schemas.microsoft.com/office/drawing/2014/main" id="{53225E0D-C53D-D3DF-5FD1-78526ECF5F40}"/>
                  </a:ext>
                </a:extLst>
              </p:cNvPr>
              <p:cNvSpPr/>
              <p:nvPr/>
            </p:nvSpPr>
            <p:spPr bwMode="auto">
              <a:xfrm>
                <a:off x="6974785" y="3040022"/>
                <a:ext cx="406329" cy="2001316"/>
              </a:xfrm>
              <a:prstGeom prst="leftBrace">
                <a:avLst>
                  <a:gd name="adj1" fmla="val 68078"/>
                  <a:gd name="adj2" fmla="val 33422"/>
                </a:avLst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A2C96944-5DCE-18F9-E76C-08CB7FB0C3D3}"/>
                </a:ext>
              </a:extLst>
            </p:cNvPr>
            <p:cNvCxnSpPr>
              <a:cxnSpLocks/>
            </p:cNvCxnSpPr>
            <p:nvPr/>
          </p:nvCxnSpPr>
          <p:spPr>
            <a:xfrm>
              <a:off x="7989972" y="2139912"/>
              <a:ext cx="19215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AE6D2E86-6792-1386-202F-7428AC588362}"/>
                </a:ext>
              </a:extLst>
            </p:cNvPr>
            <p:cNvCxnSpPr>
              <a:cxnSpLocks/>
            </p:cNvCxnSpPr>
            <p:nvPr/>
          </p:nvCxnSpPr>
          <p:spPr>
            <a:xfrm>
              <a:off x="7939787" y="5842331"/>
              <a:ext cx="242343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63182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4478B8B-47E2-88D8-8D05-81046E0AD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76" y="2152073"/>
            <a:ext cx="6563121" cy="4515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D82832-7FE1-1E99-59F1-5F943922A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CFD Results: Plate Temperatures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1685FA4-1D23-E124-29C7-960261761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576" y="812719"/>
            <a:ext cx="11069496" cy="5410200"/>
          </a:xfrm>
        </p:spPr>
        <p:txBody>
          <a:bodyPr/>
          <a:lstStyle/>
          <a:p>
            <a:r>
              <a:rPr lang="en-US" sz="2000" dirty="0"/>
              <a:t>Downstream temperatures match reasonably well</a:t>
            </a:r>
          </a:p>
          <a:p>
            <a:r>
              <a:rPr lang="en-US" sz="2000" dirty="0"/>
              <a:t>Upstream and center temperature predictions are significantly under-predicted by 5-10K</a:t>
            </a:r>
          </a:p>
          <a:p>
            <a:r>
              <a:rPr lang="en-US" sz="2000" dirty="0"/>
              <a:t>Constant wall temperature set to LN2 bath temperature likely not accurate due to stratification and heat leak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ADED61-09AC-1A8F-F7AD-CBE2294E0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F934F7-B572-B936-F769-77CC111A8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CFA972-6F31-301E-1E80-4B91992C0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9232" y="2533154"/>
            <a:ext cx="1986335" cy="4172446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1A1FCF5-8D7D-DE18-670D-A4A7E5B3F068}"/>
              </a:ext>
            </a:extLst>
          </p:cNvPr>
          <p:cNvCxnSpPr>
            <a:cxnSpLocks/>
          </p:cNvCxnSpPr>
          <p:nvPr/>
        </p:nvCxnSpPr>
        <p:spPr bwMode="auto">
          <a:xfrm>
            <a:off x="8908958" y="2398234"/>
            <a:ext cx="164230" cy="32649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9175823-1D81-CD33-B08C-A548E792588B}"/>
              </a:ext>
            </a:extLst>
          </p:cNvPr>
          <p:cNvSpPr txBox="1"/>
          <p:nvPr/>
        </p:nvSpPr>
        <p:spPr>
          <a:xfrm>
            <a:off x="8511015" y="2006004"/>
            <a:ext cx="554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T_i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D2A099-E936-AF4F-B92C-24B7C0CFCA4E}"/>
              </a:ext>
            </a:extLst>
          </p:cNvPr>
          <p:cNvSpPr txBox="1"/>
          <p:nvPr/>
        </p:nvSpPr>
        <p:spPr>
          <a:xfrm>
            <a:off x="9051548" y="1917064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T_s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E21B7E0-043A-25F3-76E7-4C0ED9DD906F}"/>
              </a:ext>
            </a:extLst>
          </p:cNvPr>
          <p:cNvCxnSpPr>
            <a:cxnSpLocks/>
            <a:stCxn id="12" idx="2"/>
          </p:cNvCxnSpPr>
          <p:nvPr/>
        </p:nvCxnSpPr>
        <p:spPr bwMode="auto">
          <a:xfrm>
            <a:off x="9343455" y="2317174"/>
            <a:ext cx="120463" cy="34074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9FF7293-42B0-EF56-4465-8331043E55C0}"/>
              </a:ext>
            </a:extLst>
          </p:cNvPr>
          <p:cNvSpPr txBox="1"/>
          <p:nvPr/>
        </p:nvSpPr>
        <p:spPr>
          <a:xfrm>
            <a:off x="9701858" y="1955163"/>
            <a:ext cx="10246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T_plate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5A93CA7-C883-9C3F-5F88-E5404E9129DC}"/>
              </a:ext>
            </a:extLst>
          </p:cNvPr>
          <p:cNvCxnSpPr>
            <a:cxnSpLocks/>
          </p:cNvCxnSpPr>
          <p:nvPr/>
        </p:nvCxnSpPr>
        <p:spPr bwMode="auto">
          <a:xfrm flipH="1">
            <a:off x="9592347" y="2355273"/>
            <a:ext cx="336686" cy="2159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BB6464F-3984-62D7-6010-E4CFA8BB8E01}"/>
              </a:ext>
            </a:extLst>
          </p:cNvPr>
          <p:cNvSpPr txBox="1"/>
          <p:nvPr/>
        </p:nvSpPr>
        <p:spPr>
          <a:xfrm>
            <a:off x="9929033" y="2989885"/>
            <a:ext cx="21777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T_plate is solid metal surface temperature</a:t>
            </a:r>
          </a:p>
        </p:txBody>
      </p:sp>
    </p:spTree>
    <p:extLst>
      <p:ext uri="{BB962C8B-B14F-4D97-AF65-F5344CB8AC3E}">
        <p14:creationId xmlns:p14="http://schemas.microsoft.com/office/powerpoint/2010/main" val="2226946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movie_case4_filmThickness">
            <a:hlinkClick r:id="" action="ppaction://media"/>
            <a:extLst>
              <a:ext uri="{FF2B5EF4-FFF2-40B4-BE49-F238E27FC236}">
                <a16:creationId xmlns:a16="http://schemas.microsoft.com/office/drawing/2014/main" id="{E6B0F5B9-4D87-D298-F70D-C94DF0E120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27946"/>
          <a:stretch/>
        </p:blipFill>
        <p:spPr>
          <a:xfrm>
            <a:off x="7184613" y="1186500"/>
            <a:ext cx="4467114" cy="52525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AEFF53-E3BD-9B73-C3A1-A537F981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CFD Results: Film Thickness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B66A2-8306-F5CB-40F2-4271FB04E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132" y="799181"/>
            <a:ext cx="6737273" cy="1535905"/>
          </a:xfrm>
        </p:spPr>
        <p:txBody>
          <a:bodyPr/>
          <a:lstStyle/>
          <a:p>
            <a:r>
              <a:rPr lang="en-US" sz="2000" dirty="0"/>
              <a:t>Film thickness likely over-predicted due to under-prediction of solid temperatures</a:t>
            </a:r>
          </a:p>
          <a:p>
            <a:r>
              <a:rPr lang="en-US" sz="2000" dirty="0"/>
              <a:t>% error = 222% (3x over-predicted)</a:t>
            </a:r>
          </a:p>
          <a:p>
            <a:r>
              <a:rPr lang="en-US" sz="2000" dirty="0"/>
              <a:t>Sub-grid model slightly out-performs Nusselt Theory [6]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9A0836-7317-76C7-F857-863B9DD3B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9BC4CE-BD15-89EF-1AC5-696E03A0F81E}"/>
              </a:ext>
            </a:extLst>
          </p:cNvPr>
          <p:cNvSpPr txBox="1"/>
          <p:nvPr/>
        </p:nvSpPr>
        <p:spPr>
          <a:xfrm>
            <a:off x="7053763" y="1196764"/>
            <a:ext cx="176522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Condensing surface 22.6mm x 55.8mm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10712E8-BB5B-EDF6-DCDE-AEB78F73CF4C}"/>
              </a:ext>
            </a:extLst>
          </p:cNvPr>
          <p:cNvGrpSpPr/>
          <p:nvPr/>
        </p:nvGrpSpPr>
        <p:grpSpPr>
          <a:xfrm>
            <a:off x="59290" y="2221303"/>
            <a:ext cx="7057965" cy="4507165"/>
            <a:chOff x="59290" y="1950156"/>
            <a:chExt cx="7057965" cy="450716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E5728DD-941E-E085-CE55-F65CD90F2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90" y="1950156"/>
              <a:ext cx="7057965" cy="450716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97C34EC-58F5-F942-854D-0E8A8CF17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15197" y="5475448"/>
              <a:ext cx="2107514" cy="31222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F29636D-B1BF-F94F-B48B-D0B456045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39226" y="4505723"/>
              <a:ext cx="2200406" cy="721445"/>
            </a:xfrm>
            <a:prstGeom prst="rect">
              <a:avLst/>
            </a:prstGeom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B4DFE58-EB23-65C6-83D4-EA8121C9FEFD}"/>
                </a:ext>
              </a:extLst>
            </p:cNvPr>
            <p:cNvCxnSpPr>
              <a:cxnSpLocks/>
            </p:cNvCxnSpPr>
            <p:nvPr/>
          </p:nvCxnSpPr>
          <p:spPr>
            <a:xfrm>
              <a:off x="3832127" y="4561896"/>
              <a:ext cx="0" cy="122529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diamond" w="med" len="med"/>
              <a:tailEnd type="diamon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456DD5-8E47-38EB-5819-632C00750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  <p:extLst>
      <p:ext uri="{BB962C8B-B14F-4D97-AF65-F5344CB8AC3E}">
        <p14:creationId xmlns:p14="http://schemas.microsoft.com/office/powerpoint/2010/main" val="201195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49468-624D-042E-0A9F-4D63F65AD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CFD Results: Liquefaction 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8FB10-35F4-1F86-9D2B-7392F2E49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273" y="1235215"/>
            <a:ext cx="3924970" cy="4932770"/>
          </a:xfrm>
        </p:spPr>
        <p:txBody>
          <a:bodyPr/>
          <a:lstStyle/>
          <a:p>
            <a:r>
              <a:rPr lang="en-US" sz="2000" dirty="0"/>
              <a:t>Liquefaction rate leveling off indicates steady state condition</a:t>
            </a:r>
          </a:p>
          <a:p>
            <a:r>
              <a:rPr lang="en-US" sz="2000" dirty="0"/>
              <a:t>Integrated condensation rate and mass flow of film off plate boundaries are identical at steady state</a:t>
            </a:r>
          </a:p>
          <a:p>
            <a:r>
              <a:rPr lang="en-US" sz="2000" dirty="0"/>
              <a:t>Simulation took 1.2 hrs on 8 cores to complete 50s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28EBF9-F6AC-F272-8988-9EBD375D7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E78527-A85D-F5BE-E6E4-612873057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6F28EEA-E84F-45F3-78CF-E5B6BC189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075243" y="1160898"/>
            <a:ext cx="7882859" cy="5089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328751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4965B-920B-6A3F-3856-97BF79632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Mesh Independence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6A8556-FDA1-6AD6-CBDE-BEA0A46DC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CC3550-FF30-BCA7-D192-96C479648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36F2E1-D044-B623-7131-66E39C80B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90" y="1325536"/>
            <a:ext cx="6559075" cy="46081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218F5D-1A3A-99C3-815A-93460AED4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765" y="1403141"/>
            <a:ext cx="2709553" cy="460812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964063E-E460-C361-F98A-24CD6B9D1AFD}"/>
              </a:ext>
            </a:extLst>
          </p:cNvPr>
          <p:cNvCxnSpPr>
            <a:cxnSpLocks/>
          </p:cNvCxnSpPr>
          <p:nvPr/>
        </p:nvCxnSpPr>
        <p:spPr>
          <a:xfrm>
            <a:off x="3665874" y="3770863"/>
            <a:ext cx="0" cy="1371600"/>
          </a:xfrm>
          <a:prstGeom prst="straightConnector1">
            <a:avLst/>
          </a:prstGeom>
          <a:ln w="19050">
            <a:solidFill>
              <a:schemeClr val="tx1"/>
            </a:solidFill>
            <a:headEnd type="diamond" w="med" len="med"/>
            <a:tailEnd type="diamon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88084003-BAEF-42CA-05D3-686836C395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1280" y="1390188"/>
            <a:ext cx="2676698" cy="46634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AD0152E-EA79-19A8-415C-48A9A82ABAF7}"/>
              </a:ext>
            </a:extLst>
          </p:cNvPr>
          <p:cNvSpPr txBox="1"/>
          <p:nvPr/>
        </p:nvSpPr>
        <p:spPr>
          <a:xfrm>
            <a:off x="7534069" y="759490"/>
            <a:ext cx="17572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Baseline Mesh</a:t>
            </a:r>
          </a:p>
          <a:p>
            <a:r>
              <a:rPr lang="en-US" dirty="0">
                <a:solidFill>
                  <a:srgbClr val="FF0000"/>
                </a:solidFill>
              </a:rPr>
              <a:t>0.5mm plate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305BC9-EE77-E840-F2CC-139172C8855E}"/>
              </a:ext>
            </a:extLst>
          </p:cNvPr>
          <p:cNvSpPr txBox="1"/>
          <p:nvPr/>
        </p:nvSpPr>
        <p:spPr>
          <a:xfrm>
            <a:off x="10280491" y="759490"/>
            <a:ext cx="15359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Fine Mesh</a:t>
            </a:r>
          </a:p>
          <a:p>
            <a:r>
              <a:rPr lang="en-US" dirty="0">
                <a:solidFill>
                  <a:srgbClr val="FF0000"/>
                </a:solidFill>
              </a:rPr>
              <a:t>0.2mm plate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10A323-7FA3-3350-F221-CB2406DA9497}"/>
              </a:ext>
            </a:extLst>
          </p:cNvPr>
          <p:cNvSpPr txBox="1"/>
          <p:nvPr/>
        </p:nvSpPr>
        <p:spPr>
          <a:xfrm>
            <a:off x="7757955" y="6007908"/>
            <a:ext cx="13773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~204k cells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499151-AD66-80A1-5FB7-7F20048BA8F9}"/>
              </a:ext>
            </a:extLst>
          </p:cNvPr>
          <p:cNvSpPr txBox="1"/>
          <p:nvPr/>
        </p:nvSpPr>
        <p:spPr>
          <a:xfrm>
            <a:off x="10373837" y="6005823"/>
            <a:ext cx="14125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~2.8M cells</a:t>
            </a:r>
          </a:p>
        </p:txBody>
      </p:sp>
    </p:spTree>
    <p:extLst>
      <p:ext uri="{BB962C8B-B14F-4D97-AF65-F5344CB8AC3E}">
        <p14:creationId xmlns:p14="http://schemas.microsoft.com/office/powerpoint/2010/main" val="2388129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EBCB5-A0D3-22BF-3F0A-442CF81B0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Surface Tension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AE066-9740-2514-98E2-BF91665C8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07500"/>
            <a:ext cx="10972800" cy="1256239"/>
          </a:xfrm>
        </p:spPr>
        <p:txBody>
          <a:bodyPr/>
          <a:lstStyle/>
          <a:p>
            <a:r>
              <a:rPr lang="en-US" sz="2000" dirty="0"/>
              <a:t>Film solver yielded a large discontinuity when using a 0 degree contact angle</a:t>
            </a:r>
          </a:p>
          <a:p>
            <a:r>
              <a:rPr lang="en-US" sz="2000" dirty="0"/>
              <a:t>Solution for 2 degree contact angle identical to baseline case with no surface tension</a:t>
            </a:r>
          </a:p>
          <a:p>
            <a:r>
              <a:rPr lang="en-US" sz="2000" dirty="0"/>
              <a:t>STAR-CCM+ uses surface tension model by Brackbill et al. [7]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B99C70-4FE1-5375-56B3-44FE88BCC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D19079-1707-20C1-F4C5-87939038D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A817EC-ADAD-29D1-FC1D-2B16B027F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48" y="2547451"/>
            <a:ext cx="3689334" cy="38404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9578CC-E12F-BB43-1BB7-E195CCE0E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2547451"/>
            <a:ext cx="3575137" cy="3840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F6C042-F2B4-EF2B-1938-E0638981E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1454" y="2547451"/>
            <a:ext cx="3520440" cy="38404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EE3888-108A-4C51-CD25-E721208677EA}"/>
              </a:ext>
            </a:extLst>
          </p:cNvPr>
          <p:cNvSpPr txBox="1"/>
          <p:nvPr/>
        </p:nvSpPr>
        <p:spPr>
          <a:xfrm>
            <a:off x="3022993" y="2063740"/>
            <a:ext cx="23217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0deg Contact Angle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628106-3F51-D96F-DA37-995AD048677F}"/>
              </a:ext>
            </a:extLst>
          </p:cNvPr>
          <p:cNvSpPr txBox="1"/>
          <p:nvPr/>
        </p:nvSpPr>
        <p:spPr>
          <a:xfrm>
            <a:off x="8534400" y="2063740"/>
            <a:ext cx="23217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2deg Contact Angle</a:t>
            </a:r>
          </a:p>
        </p:txBody>
      </p:sp>
    </p:spTree>
    <p:extLst>
      <p:ext uri="{BB962C8B-B14F-4D97-AF65-F5344CB8AC3E}">
        <p14:creationId xmlns:p14="http://schemas.microsoft.com/office/powerpoint/2010/main" val="3064724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99FA7-9507-EB9A-E0ED-958ED2942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Drag Force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F5990A8-24E9-971B-3816-47DB15B8688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5196" y="971550"/>
                <a:ext cx="12086804" cy="1253760"/>
              </a:xfrm>
            </p:spPr>
            <p:txBody>
              <a:bodyPr/>
              <a:lstStyle/>
              <a:p>
                <a:r>
                  <a:rPr lang="en-US" sz="2000" dirty="0"/>
                  <a:t>The only way to “couple” the momentum of the vapor to the film is by applying a drag force: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box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endParaRPr lang="en-US" sz="2000" dirty="0"/>
              </a:p>
              <a:p>
                <a:r>
                  <a:rPr lang="en-US" sz="2000" dirty="0"/>
                  <a:t>C</a:t>
                </a:r>
                <a:r>
                  <a:rPr lang="en-US" sz="2000" baseline="-25000" dirty="0"/>
                  <a:t>D</a:t>
                </a:r>
                <a:r>
                  <a:rPr lang="en-US" sz="2000" dirty="0"/>
                  <a:t> = 0.27 (CFD predicted C</a:t>
                </a:r>
                <a:r>
                  <a:rPr lang="en-US" sz="2000" baseline="-25000" dirty="0"/>
                  <a:t>D</a:t>
                </a:r>
                <a:r>
                  <a:rPr lang="en-US" sz="2000" dirty="0"/>
                  <a:t>) and 1.5, 5, 50, 200 all yielded identical results to baseline case</a:t>
                </a:r>
              </a:p>
              <a:p>
                <a:r>
                  <a:rPr lang="en-US" sz="2000" dirty="0"/>
                  <a:t>C</a:t>
                </a:r>
                <a:r>
                  <a:rPr lang="en-US" sz="2000" baseline="-25000" dirty="0"/>
                  <a:t>D</a:t>
                </a:r>
                <a:r>
                  <a:rPr lang="en-US" sz="2000" dirty="0"/>
                  <a:t> = 500 caused large, dynamic ripples (unrealistic case)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F5990A8-24E9-971B-3816-47DB15B868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5196" y="971550"/>
                <a:ext cx="12086804" cy="1253760"/>
              </a:xfrm>
              <a:blipFill>
                <a:blip r:embed="rId4"/>
                <a:stretch>
                  <a:fillRect l="-454" t="-1942" b="-1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58B878-087B-930F-8D8B-CD55D0645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349968-42B8-ABF1-8219-EE30CBE3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BEB542-64DE-0431-454A-7F4BD62DD0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2133536"/>
            <a:ext cx="5135745" cy="42777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3E9BF7-46E5-B909-1E65-927FCD08394F}"/>
              </a:ext>
            </a:extLst>
          </p:cNvPr>
          <p:cNvSpPr txBox="1"/>
          <p:nvPr/>
        </p:nvSpPr>
        <p:spPr>
          <a:xfrm>
            <a:off x="2939550" y="2646095"/>
            <a:ext cx="115288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baseline="-25000" dirty="0"/>
              <a:t>D</a:t>
            </a:r>
            <a:r>
              <a:rPr lang="en-US" dirty="0"/>
              <a:t> = 500</a:t>
            </a:r>
          </a:p>
        </p:txBody>
      </p:sp>
      <p:pic>
        <p:nvPicPr>
          <p:cNvPr id="9" name="movie_case4d_filmThickness">
            <a:hlinkClick r:id="" action="ppaction://media"/>
            <a:extLst>
              <a:ext uri="{FF2B5EF4-FFF2-40B4-BE49-F238E27FC236}">
                <a16:creationId xmlns:a16="http://schemas.microsoft.com/office/drawing/2014/main" id="{A1DCF0E1-1E85-A81C-9002-1B360F3208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r="34774"/>
          <a:stretch/>
        </p:blipFill>
        <p:spPr>
          <a:xfrm>
            <a:off x="7001608" y="1960387"/>
            <a:ext cx="3874088" cy="440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1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92FEB-D62A-3BA8-9888-1727351F0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F846A-BAAD-AF72-4C4F-388785690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43" y="990600"/>
            <a:ext cx="7555347" cy="5410200"/>
          </a:xfrm>
        </p:spPr>
        <p:txBody>
          <a:bodyPr/>
          <a:lstStyle/>
          <a:p>
            <a:r>
              <a:rPr lang="en-US" dirty="0"/>
              <a:t>Motivation</a:t>
            </a:r>
          </a:p>
          <a:p>
            <a:r>
              <a:rPr lang="en-US" dirty="0"/>
              <a:t>CFM Model Validation Roadmap</a:t>
            </a:r>
          </a:p>
          <a:p>
            <a:r>
              <a:rPr lang="en-US" dirty="0"/>
              <a:t>Fundamental Film Condensation Experiment</a:t>
            </a:r>
          </a:p>
          <a:p>
            <a:r>
              <a:rPr lang="en-US" dirty="0"/>
              <a:t>STAR-CCM+ Fluid Film Model with Phase Change</a:t>
            </a:r>
          </a:p>
          <a:p>
            <a:r>
              <a:rPr lang="en-US" dirty="0"/>
              <a:t>Preliminary CFD Results</a:t>
            </a:r>
          </a:p>
          <a:p>
            <a:pPr lvl="1"/>
            <a:r>
              <a:rPr lang="en-US" dirty="0"/>
              <a:t>Nusselt Theory, CFD, and Experiment</a:t>
            </a:r>
          </a:p>
          <a:p>
            <a:pPr lvl="1"/>
            <a:r>
              <a:rPr lang="en-US" dirty="0"/>
              <a:t>Mesh independence</a:t>
            </a:r>
          </a:p>
          <a:p>
            <a:pPr lvl="1"/>
            <a:r>
              <a:rPr lang="en-US" dirty="0"/>
              <a:t>Surface Tension</a:t>
            </a:r>
          </a:p>
          <a:p>
            <a:pPr lvl="1"/>
            <a:r>
              <a:rPr lang="en-US" dirty="0"/>
              <a:t>Drag</a:t>
            </a:r>
          </a:p>
          <a:p>
            <a:r>
              <a:rPr lang="en-US" dirty="0"/>
              <a:t>References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4A11CB-866D-A258-0B34-8CF4F066A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A3623-CA74-20C5-522D-3A068EA69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DD9DE0-8C53-0BB3-E00A-973C787FC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2580" y="2272046"/>
            <a:ext cx="3840480" cy="258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448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C553C-ECE6-46A7-8E9E-65FBC0EA5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and Discrepancy Investigations / 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B02AF-53D4-5B57-3C9F-588FEBB1D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977" y="914400"/>
            <a:ext cx="11415423" cy="5410200"/>
          </a:xfrm>
        </p:spPr>
        <p:txBody>
          <a:bodyPr/>
          <a:lstStyle/>
          <a:p>
            <a:r>
              <a:rPr lang="en-US" sz="2000" dirty="0"/>
              <a:t>STAR-CCM+ fluid film model with phase change provides a robust CFD framework to predict film condensation for liquefaction applications</a:t>
            </a:r>
          </a:p>
          <a:p>
            <a:pPr lvl="1"/>
            <a:r>
              <a:rPr lang="en-US" sz="1800" dirty="0"/>
              <a:t>Surface Tension model with 0 deg contact angle introduced instabilities, but is not necessary</a:t>
            </a:r>
          </a:p>
          <a:p>
            <a:pPr lvl="1"/>
            <a:r>
              <a:rPr lang="en-US" sz="1800" dirty="0"/>
              <a:t>Drag force negligible for films on the order of 10 µm (not surprising)</a:t>
            </a:r>
          </a:p>
          <a:p>
            <a:r>
              <a:rPr lang="en-US" sz="2000" dirty="0"/>
              <a:t>Determine if over-prediction of film thickness is common between Methane, Nitrogen and Oxygen experiments</a:t>
            </a:r>
          </a:p>
          <a:p>
            <a:pPr lvl="1"/>
            <a:r>
              <a:rPr lang="en-US" sz="1800" dirty="0"/>
              <a:t>Oxygen dataset contains multiple film thickness measurements along the length of the plate</a:t>
            </a:r>
          </a:p>
          <a:p>
            <a:pPr lvl="1"/>
            <a:r>
              <a:rPr lang="en-US" sz="1800" dirty="0"/>
              <a:t>Determine sensitivity of film thickness to inlet vapor temperature</a:t>
            </a:r>
          </a:p>
          <a:p>
            <a:r>
              <a:rPr lang="en-US" sz="2000" dirty="0"/>
              <a:t>Over-simplified boundary conditions</a:t>
            </a:r>
          </a:p>
          <a:p>
            <a:pPr lvl="1"/>
            <a:r>
              <a:rPr lang="en-US" sz="1800" dirty="0"/>
              <a:t>LN2 bath temperature</a:t>
            </a:r>
          </a:p>
          <a:p>
            <a:pPr lvl="1"/>
            <a:r>
              <a:rPr lang="en-US" sz="1800" dirty="0"/>
              <a:t>Heat leaks into visualization chamber (Thermal Desktop model of entire chamber)</a:t>
            </a:r>
          </a:p>
          <a:p>
            <a:pPr lvl="1"/>
            <a:r>
              <a:rPr lang="en-US" sz="1800" dirty="0"/>
              <a:t>If we force the internal plate temperatures to match the data, does CFD predict an accurate film thickness? If not, why?</a:t>
            </a:r>
          </a:p>
          <a:p>
            <a:r>
              <a:rPr lang="en-US" sz="2000" dirty="0"/>
              <a:t>Inquire on accuracy of measurement technique</a:t>
            </a:r>
          </a:p>
          <a:p>
            <a:pPr lvl="1"/>
            <a:r>
              <a:rPr lang="en-US" sz="1800" dirty="0"/>
              <a:t>Error bars ±15 µm is on the same order as measurement (20-30 µm)</a:t>
            </a:r>
          </a:p>
          <a:p>
            <a:pPr lvl="1"/>
            <a:r>
              <a:rPr lang="en-US" sz="1800" dirty="0"/>
              <a:t>Contractor reported plate torsion</a:t>
            </a:r>
          </a:p>
          <a:p>
            <a:pPr lvl="1"/>
            <a:r>
              <a:rPr lang="en-US" sz="1800" dirty="0"/>
              <a:t>Horizontal plate film condensation experiment: larger film will provide more accurate measurement and drag study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784B10-44C1-CF2B-5D62-076E87FBE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547899"/>
            <a:ext cx="4876800" cy="304800"/>
          </a:xfrm>
        </p:spPr>
        <p:txBody>
          <a:bodyPr/>
          <a:lstStyle/>
          <a:p>
            <a:r>
              <a:rPr lang="en-US" dirty="0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112D0C-C650-8E84-2EF9-DC4F8C8B4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023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43B77-02AE-C701-1BB7-C521F358C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FEA0C-A436-C732-2207-8585D71B7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000" dirty="0">
                <a:hlinkClick r:id="rId2"/>
              </a:rPr>
              <a:t>https://science.nasa.gov/mission/viper/</a:t>
            </a: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hlinkClick r:id="rId3"/>
              </a:rPr>
              <a:t>https://www.nasa.gov/overview-in-situ-resource-utilization/</a:t>
            </a: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Johnson, W. L., </a:t>
            </a:r>
            <a:r>
              <a:rPr lang="en-US" sz="2000" dirty="0" err="1"/>
              <a:t>Dimston</a:t>
            </a:r>
            <a:r>
              <a:rPr lang="en-US" sz="2000" dirty="0"/>
              <a:t>, A. E., Valenzuela, J. G., Kashani, A., Smith, J. W., Chan, H. M., Wendell, J. C., Stephens, J. R., Balasubramaniam, R., Johnson, K. P., and Miller, E. J., “Liquefaction of Cryogenic Fluids for Production and Storage of Commodities on Extra-Terrestrial Surfaces,” Space Cryogenics Workshop, 2021.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000" dirty="0"/>
              <a:t>Pesich, J. M., “</a:t>
            </a:r>
            <a:r>
              <a:rPr lang="en-US" sz="2000" dirty="0"/>
              <a:t>A Summary of Recent SBIR and STTR Projects in Support of Cryogenic Fluid Management Modeling,” TFAWS presentation, 2024.</a:t>
            </a:r>
            <a:endParaRPr lang="pt-BR" sz="2000" dirty="0"/>
          </a:p>
          <a:p>
            <a:pPr marL="457200" indent="-457200">
              <a:buFont typeface="+mj-lt"/>
              <a:buAutoNum type="arabicPeriod"/>
            </a:pPr>
            <a:r>
              <a:rPr lang="pt-BR" sz="2000" dirty="0"/>
              <a:t>Siemens Simcenter STAR-CCM+, Ver. 19.02.009-R8 (2402), Plano, TX, 2024. 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000" dirty="0"/>
              <a:t>Ghiaasiaan, S. M., </a:t>
            </a:r>
            <a:r>
              <a:rPr lang="pt-BR" sz="2000" i="1" dirty="0"/>
              <a:t>Two-Phase Flow, Boiling, and Condensation</a:t>
            </a:r>
            <a:r>
              <a:rPr lang="pt-BR" sz="2000" dirty="0"/>
              <a:t>, 2</a:t>
            </a:r>
            <a:r>
              <a:rPr lang="pt-BR" sz="2000" baseline="30000" dirty="0"/>
              <a:t>nd</a:t>
            </a:r>
            <a:r>
              <a:rPr lang="pt-BR" sz="2000" dirty="0"/>
              <a:t> ed., Cambridge University Press, Cambridge, UK, 2017, Chap. 15, pp. 566–568.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Brackbill J. U., Kothe, D. B., Zemach, C., “A continuum method for modeling surface tension,” J. Comp. Phys. Vol. 100, 1992, pp. 335–354.</a:t>
            </a:r>
            <a:endParaRPr lang="pt-BR" sz="2000" dirty="0"/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094A87-5CFC-5A6E-E7BD-D163CA574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E94C8F-8609-7722-6B56-506D57B17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9437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B1391-001F-F390-681D-E44ECA8AE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CE9A2-85BF-6F3D-E496-CE6B97E382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668847-AA8B-FF9A-1469-9C3837B6D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D80939-3295-FA69-8990-63439496C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8C48-CEA1-40D7-918C-CBF5F81BA8C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134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00FD8-9AF4-A954-46DB-9D1F4E23B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Temperature Results thru Plate, Film, and Vapor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B679A8-DE15-5FA4-FEE6-FF1D7F9B5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0CC265-74E6-509C-B55D-BE9996AA5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5FC59B-852A-1A28-4553-01CCBDFC8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636" y="1092191"/>
            <a:ext cx="2859760" cy="49403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8D933B-28A0-B3D7-191D-6EE5AD8B5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455" y="1246702"/>
            <a:ext cx="6900289" cy="478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4646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28C84-751D-F24D-066B-173E9CFD9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Film Thickness and Condensation Rate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7945CF-61A5-3DD5-0A5F-3379493F5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602B5A-A659-9861-88DF-76D5934C6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" name="movie_case4_filmThickness">
            <a:hlinkClick r:id="" action="ppaction://media"/>
            <a:extLst>
              <a:ext uri="{FF2B5EF4-FFF2-40B4-BE49-F238E27FC236}">
                <a16:creationId xmlns:a16="http://schemas.microsoft.com/office/drawing/2014/main" id="{3A5A1E20-297E-1A53-6A70-B45E442E00E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3000"/>
                </p14:media>
              </p:ext>
            </p:extLst>
          </p:nvPr>
        </p:nvPicPr>
        <p:blipFill>
          <a:blip r:embed="rId6"/>
          <a:srcRect r="27991"/>
          <a:stretch>
            <a:fillRect/>
          </a:stretch>
        </p:blipFill>
        <p:spPr>
          <a:xfrm>
            <a:off x="91950" y="1027670"/>
            <a:ext cx="4465830" cy="5254334"/>
          </a:xfrm>
          <a:prstGeom prst="rect">
            <a:avLst/>
          </a:prstGeom>
        </p:spPr>
      </p:pic>
      <p:pic>
        <p:nvPicPr>
          <p:cNvPr id="9" name="movie_case4_condRate">
            <a:hlinkClick r:id="" action="ppaction://media"/>
            <a:extLst>
              <a:ext uri="{FF2B5EF4-FFF2-40B4-BE49-F238E27FC236}">
                <a16:creationId xmlns:a16="http://schemas.microsoft.com/office/drawing/2014/main" id="{8F2E3767-25E9-3199-AE57-5CF92AB8572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r="30493"/>
          <a:stretch/>
        </p:blipFill>
        <p:spPr>
          <a:xfrm>
            <a:off x="5327111" y="1027670"/>
            <a:ext cx="4889676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3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EBB66-8E93-0481-2F4E-99F019A92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Nusselt Theory for Film Condensation [5]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1C017-2504-B4E6-88CF-E97E010505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Assumptions:</a:t>
            </a:r>
          </a:p>
          <a:p>
            <a:pPr lvl="1"/>
            <a:r>
              <a:rPr lang="en-US" dirty="0"/>
              <a:t>Steady state, laminar film flow</a:t>
            </a:r>
          </a:p>
          <a:p>
            <a:pPr lvl="1"/>
            <a:r>
              <a:rPr lang="en-US" dirty="0"/>
              <a:t>Constant wall temperature</a:t>
            </a:r>
          </a:p>
          <a:p>
            <a:pPr lvl="1"/>
            <a:r>
              <a:rPr lang="en-US" dirty="0"/>
              <a:t>Stagnant, pure, saturated vapor</a:t>
            </a:r>
          </a:p>
          <a:p>
            <a:pPr lvl="1"/>
            <a:r>
              <a:rPr lang="en-US" dirty="0"/>
              <a:t>Zero shear stress at the film surface</a:t>
            </a:r>
          </a:p>
          <a:p>
            <a:pPr lvl="1"/>
            <a:r>
              <a:rPr lang="en-US" dirty="0"/>
              <a:t>Constant-property condensate liquid</a:t>
            </a:r>
          </a:p>
          <a:p>
            <a:pPr lvl="1"/>
            <a:r>
              <a:rPr lang="en-US" dirty="0"/>
              <a:t>Negligible liquid inertia</a:t>
            </a:r>
          </a:p>
          <a:p>
            <a:pPr lvl="1"/>
            <a:r>
              <a:rPr lang="en-US" dirty="0"/>
              <a:t>Linear temperature profile across the condensate</a:t>
            </a:r>
          </a:p>
          <a:p>
            <a:r>
              <a:rPr lang="en-US" dirty="0"/>
              <a:t>Main Shortcomings:</a:t>
            </a:r>
          </a:p>
          <a:p>
            <a:pPr lvl="1"/>
            <a:r>
              <a:rPr lang="en-US" dirty="0"/>
              <a:t>Does not account for subcooling of the condensate film</a:t>
            </a:r>
          </a:p>
          <a:p>
            <a:pPr lvl="1"/>
            <a:r>
              <a:rPr lang="en-US" dirty="0"/>
              <a:t>Does not account for forced convection where shear stress at the film interface is significant</a:t>
            </a:r>
          </a:p>
          <a:p>
            <a:pPr lvl="1"/>
            <a:r>
              <a:rPr lang="en-US" dirty="0"/>
              <a:t>Does not account for ripples or waves (Re</a:t>
            </a:r>
            <a:r>
              <a:rPr lang="en-US" baseline="-25000" dirty="0"/>
              <a:t>f</a:t>
            </a:r>
            <a:r>
              <a:rPr lang="en-US" dirty="0"/>
              <a:t> &gt; 33) which cause mixing and enhances heat transfer</a:t>
            </a:r>
          </a:p>
          <a:p>
            <a:pPr lvl="1"/>
            <a:r>
              <a:rPr lang="en-US" dirty="0"/>
              <a:t>±50% accuracy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D0EEAE-0E3F-0279-E29E-6763613EB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00865-4032-0675-3F53-951298FE1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5045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3830E-3E16-762E-0CA8-CD2CC2AFA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Condensation on a Dry Wall cont.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B6F329-84AB-EE7C-BDDD-B5BE33117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E25E8A-E6B6-656D-DE23-F14E1CC97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6BD7B9-E745-C626-533B-82819012D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64" y="1562100"/>
            <a:ext cx="5334000" cy="4000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1D15AA-569A-E019-6567-C13CECD66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936" y="1562100"/>
            <a:ext cx="5334000" cy="4000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BA3B61-2F1C-FAB3-2687-240ACD68FFD4}"/>
              </a:ext>
            </a:extLst>
          </p:cNvPr>
          <p:cNvSpPr txBox="1"/>
          <p:nvPr/>
        </p:nvSpPr>
        <p:spPr>
          <a:xfrm>
            <a:off x="4700874" y="1022193"/>
            <a:ext cx="27902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Varying Film Thickness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722E305-E970-B535-85E7-7B050A06344A}"/>
              </a:ext>
            </a:extLst>
          </p:cNvPr>
          <p:cNvCxnSpPr>
            <a:cxnSpLocks/>
          </p:cNvCxnSpPr>
          <p:nvPr/>
        </p:nvCxnSpPr>
        <p:spPr bwMode="auto">
          <a:xfrm flipH="1">
            <a:off x="5074920" y="1422303"/>
            <a:ext cx="164592" cy="53451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00228C4-99A4-EB0A-B708-8130981ECC0D}"/>
              </a:ext>
            </a:extLst>
          </p:cNvPr>
          <p:cNvCxnSpPr>
            <a:cxnSpLocks/>
          </p:cNvCxnSpPr>
          <p:nvPr/>
        </p:nvCxnSpPr>
        <p:spPr bwMode="auto">
          <a:xfrm>
            <a:off x="7165850" y="1422302"/>
            <a:ext cx="231646" cy="5345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EBA9424-0E34-7CCC-FF8A-666E33D839EB}"/>
                  </a:ext>
                </a:extLst>
              </p:cNvPr>
              <p:cNvSpPr txBox="1"/>
              <p:nvPr/>
            </p:nvSpPr>
            <p:spPr>
              <a:xfrm>
                <a:off x="1902055" y="2586263"/>
                <a:ext cx="1755545" cy="3147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EBA9424-0E34-7CCC-FF8A-666E33D839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2055" y="2586263"/>
                <a:ext cx="1755545" cy="314766"/>
              </a:xfrm>
              <a:prstGeom prst="rect">
                <a:avLst/>
              </a:prstGeom>
              <a:blipFill>
                <a:blip r:embed="rId4"/>
                <a:stretch>
                  <a:fillRect l="-2778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39199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6EBD1-288E-1A37-1BFE-B27FCBE05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LN2 Bath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32DAF6-2C80-ECD8-0436-1A462931E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943097-D136-3390-9FA4-293463FA9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8" name="image_0">
            <a:extLst>
              <a:ext uri="{FF2B5EF4-FFF2-40B4-BE49-F238E27FC236}">
                <a16:creationId xmlns:a16="http://schemas.microsoft.com/office/drawing/2014/main" id="{4951401A-BE3D-F5E1-9FA0-ABC7DA7692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73693"/>
            <a:ext cx="10972800" cy="469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5FC6CC-D4DE-97CB-5196-8B33B762E813}"/>
              </a:ext>
            </a:extLst>
          </p:cNvPr>
          <p:cNvSpPr txBox="1"/>
          <p:nvPr/>
        </p:nvSpPr>
        <p:spPr>
          <a:xfrm>
            <a:off x="232436" y="6353145"/>
            <a:ext cx="1983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Credit: UCONN</a:t>
            </a:r>
          </a:p>
        </p:txBody>
      </p:sp>
    </p:spTree>
    <p:extLst>
      <p:ext uri="{BB962C8B-B14F-4D97-AF65-F5344CB8AC3E}">
        <p14:creationId xmlns:p14="http://schemas.microsoft.com/office/powerpoint/2010/main" val="14554559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8391B-0271-029D-53EB-20AD56121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Film Thickness Measurement Location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4D279DB-F2A5-7D06-6AE9-F6E8D56D4D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5394" y="1304138"/>
            <a:ext cx="8221211" cy="4630723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F1B305-170F-3111-B554-853B75A9D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4B14A9-AA75-EF88-E345-7EB1E0D7B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6BBB74-42BF-2395-266A-49EAC318E576}"/>
              </a:ext>
            </a:extLst>
          </p:cNvPr>
          <p:cNvSpPr txBox="1"/>
          <p:nvPr/>
        </p:nvSpPr>
        <p:spPr>
          <a:xfrm>
            <a:off x="232436" y="6353145"/>
            <a:ext cx="1983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Credit: UCONN</a:t>
            </a:r>
          </a:p>
        </p:txBody>
      </p:sp>
    </p:spTree>
    <p:extLst>
      <p:ext uri="{BB962C8B-B14F-4D97-AF65-F5344CB8AC3E}">
        <p14:creationId xmlns:p14="http://schemas.microsoft.com/office/powerpoint/2010/main" val="6575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8E3FC-6A63-12BD-9751-F1F2FAD51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550311-5040-1CD8-E6B9-B4569D99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59161-B833-CBC8-4028-C21DCDE60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F7C2655-8CF6-4027-C0A2-587223926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390" y="914399"/>
            <a:ext cx="6740165" cy="5907579"/>
          </a:xfrm>
        </p:spPr>
        <p:txBody>
          <a:bodyPr/>
          <a:lstStyle/>
          <a:p>
            <a:r>
              <a:rPr lang="en-US" dirty="0"/>
              <a:t>In-Situ Resource Utilization (ISRU) is an enabling technology to maintain a sustainable presence on the Lunar and Martian surfaces</a:t>
            </a:r>
          </a:p>
          <a:p>
            <a:r>
              <a:rPr lang="en-US" dirty="0"/>
              <a:t>ISRU plants will require liquefaction technologies to accumulate cryogenic propellants for ascent vehicles (LOX, LCH4) or life support (LOX)</a:t>
            </a:r>
          </a:p>
          <a:p>
            <a:r>
              <a:rPr lang="en-US" dirty="0"/>
              <a:t>Liquefaction involves injecting gaseous propellant into a tank with active cooling to promote condensation</a:t>
            </a:r>
          </a:p>
          <a:p>
            <a:r>
              <a:rPr lang="en-US" dirty="0"/>
              <a:t>CFD models can be utilized to predict liquefaction rates of cryogens at various operating conditions and inform lower-fidelity nodal models that can predict the entire liquefaction process practically</a:t>
            </a:r>
          </a:p>
        </p:txBody>
      </p:sp>
      <p:pic>
        <p:nvPicPr>
          <p:cNvPr id="1026" name="Picture 2" descr="Concept images showing an ISRU system concept for autonomous robotic production and cryogenic storage of oxygen and methane rock">
            <a:extLst>
              <a:ext uri="{FF2B5EF4-FFF2-40B4-BE49-F238E27FC236}">
                <a16:creationId xmlns:a16="http://schemas.microsoft.com/office/drawing/2014/main" id="{3D70FBBB-B935-F3BE-5973-F73218594B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2" t="23884"/>
          <a:stretch/>
        </p:blipFill>
        <p:spPr bwMode="auto">
          <a:xfrm>
            <a:off x="7085814" y="3582202"/>
            <a:ext cx="4782532" cy="281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84706E-C1BC-0BC9-4410-9A9AA99B04D1}"/>
              </a:ext>
            </a:extLst>
          </p:cNvPr>
          <p:cNvSpPr txBox="1"/>
          <p:nvPr/>
        </p:nvSpPr>
        <p:spPr>
          <a:xfrm>
            <a:off x="8402783" y="6452647"/>
            <a:ext cx="2189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Credit: NASA [1-2]</a:t>
            </a:r>
          </a:p>
        </p:txBody>
      </p:sp>
      <p:pic>
        <p:nvPicPr>
          <p:cNvPr id="1028" name="Picture 4" descr="A graphic illustration of the rover known as VIPER. It is mostly grey with blue siding and the central structure is box-like. Four wheels are underneath the rover, which will help it traverse the lunar south pole. Mounted on top of the rover are a couple of additional small structures as well as lights that will shine the way in permanently shadowed regions (PSRS). In the background is a simulation of the Moon�s surface surrounded by black space.">
            <a:extLst>
              <a:ext uri="{FF2B5EF4-FFF2-40B4-BE49-F238E27FC236}">
                <a16:creationId xmlns:a16="http://schemas.microsoft.com/office/drawing/2014/main" id="{B197E815-C99A-4B22-D74D-B83D33DE6A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8" t="9825" r="19142"/>
          <a:stretch/>
        </p:blipFill>
        <p:spPr bwMode="auto">
          <a:xfrm>
            <a:off x="7682845" y="914400"/>
            <a:ext cx="3286813" cy="255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F2067C-B4EB-9CE1-53F8-A2F211C5E632}"/>
              </a:ext>
            </a:extLst>
          </p:cNvPr>
          <p:cNvSpPr txBox="1"/>
          <p:nvPr/>
        </p:nvSpPr>
        <p:spPr>
          <a:xfrm>
            <a:off x="7689639" y="1008668"/>
            <a:ext cx="98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VIPER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3084CA-12B0-619D-2016-388004353573}"/>
              </a:ext>
            </a:extLst>
          </p:cNvPr>
          <p:cNvSpPr txBox="1"/>
          <p:nvPr/>
        </p:nvSpPr>
        <p:spPr>
          <a:xfrm>
            <a:off x="7176303" y="3659814"/>
            <a:ext cx="2149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Mars ISRU plant</a:t>
            </a:r>
          </a:p>
        </p:txBody>
      </p:sp>
    </p:spTree>
    <p:extLst>
      <p:ext uri="{BB962C8B-B14F-4D97-AF65-F5344CB8AC3E}">
        <p14:creationId xmlns:p14="http://schemas.microsoft.com/office/powerpoint/2010/main" val="210634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EEFD8-AAEA-968C-A7FD-ADCA16011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CFD Model Validation Roadmap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ADA2E-FE70-FB76-0971-5C0AC00FF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5329954" cy="5410200"/>
          </a:xfrm>
        </p:spPr>
        <p:txBody>
          <a:bodyPr/>
          <a:lstStyle/>
          <a:p>
            <a:r>
              <a:rPr lang="en-US" dirty="0"/>
              <a:t>Fundamental Film Condensation Experiment</a:t>
            </a:r>
          </a:p>
          <a:p>
            <a:r>
              <a:rPr lang="en-US" dirty="0"/>
              <a:t>Cryogenic Fluid In-situ Liquefaction for Landers (CryoFILL)</a:t>
            </a:r>
          </a:p>
          <a:p>
            <a:pPr lvl="1"/>
            <a:r>
              <a:rPr lang="en-US" dirty="0"/>
              <a:t>Brassboard and Prototype testing</a:t>
            </a:r>
          </a:p>
          <a:p>
            <a:pPr lvl="1"/>
            <a:r>
              <a:rPr lang="en-US" dirty="0"/>
              <a:t>Nitrogen used as surrogate for Oxygen in Brassboard testing</a:t>
            </a:r>
          </a:p>
          <a:p>
            <a:pPr lvl="1"/>
            <a:r>
              <a:rPr lang="en-US" dirty="0"/>
              <a:t>Oxygen liquefaction for Prototype testing</a:t>
            </a:r>
          </a:p>
          <a:p>
            <a:pPr lvl="1"/>
            <a:r>
              <a:rPr lang="en-US" dirty="0"/>
              <a:t>Broad Area Cooling Neon loop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10DC41-710A-6940-F997-27734228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A7A5E4-5CBC-00F1-63E3-52079FFAD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D45E0D-7088-41DC-796C-93470CAD0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0080" y="1282173"/>
            <a:ext cx="3204639" cy="44722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F37790-6066-AD9F-CC60-98145CD5D3BD}"/>
              </a:ext>
            </a:extLst>
          </p:cNvPr>
          <p:cNvSpPr txBox="1"/>
          <p:nvPr/>
        </p:nvSpPr>
        <p:spPr>
          <a:xfrm>
            <a:off x="6933357" y="5754469"/>
            <a:ext cx="457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/>
              <a:t>Ref [3]: Johnson et al., “Liquefaction of Cryogenic Fluids for Production and Storage of Commodities on Extra-Terrestrial Surfaces,” Space Cryogenics Workshop, 2021.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B07BD3-2327-76A0-ED28-BBE3C5C6C0A8}"/>
              </a:ext>
            </a:extLst>
          </p:cNvPr>
          <p:cNvSpPr txBox="1"/>
          <p:nvPr/>
        </p:nvSpPr>
        <p:spPr>
          <a:xfrm>
            <a:off x="7440080" y="820080"/>
            <a:ext cx="3088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CryoFILL Prototype Tank</a:t>
            </a:r>
          </a:p>
        </p:txBody>
      </p:sp>
    </p:spTree>
    <p:extLst>
      <p:ext uri="{BB962C8B-B14F-4D97-AF65-F5344CB8AC3E}">
        <p14:creationId xmlns:p14="http://schemas.microsoft.com/office/powerpoint/2010/main" val="2463626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47659-D71A-22E4-467A-EFB3F5BD5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Film Condensation Experiment: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FFC25-0420-D1A6-8AA3-62D1FAD39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417" y="914400"/>
            <a:ext cx="11353125" cy="5410200"/>
          </a:xfrm>
        </p:spPr>
        <p:txBody>
          <a:bodyPr/>
          <a:lstStyle/>
          <a:p>
            <a:r>
              <a:rPr lang="en-US" dirty="0"/>
              <a:t>Combustion Research and Flow Technology Inc. (CRAFT Tech) and University of Connecticut (UCONN) have completed two separate Phase I SBIR contracts on Film Condensation experimentation and modeling (Ref. [4])</a:t>
            </a:r>
          </a:p>
          <a:p>
            <a:pPr lvl="1"/>
            <a:r>
              <a:rPr lang="en-US" dirty="0"/>
              <a:t>July 2022 – Jan 2023 (80NSSC22PA988)</a:t>
            </a:r>
          </a:p>
          <a:p>
            <a:pPr lvl="1"/>
            <a:r>
              <a:rPr lang="en-US" dirty="0"/>
              <a:t>Aug 2024 – Feb 2025 (80NSSC24PB292)</a:t>
            </a:r>
          </a:p>
          <a:p>
            <a:r>
              <a:rPr lang="en-US" dirty="0"/>
              <a:t>Phase II has been awarded for the most recent Phase I contract</a:t>
            </a:r>
          </a:p>
          <a:p>
            <a:r>
              <a:rPr lang="en-US" b="1" dirty="0"/>
              <a:t>SBIR Modeling Objectives: </a:t>
            </a:r>
          </a:p>
          <a:p>
            <a:pPr lvl="1"/>
            <a:r>
              <a:rPr lang="en-US" b="1" dirty="0"/>
              <a:t>Develop accurate sub-grid CFD models for modeling condensation of cryogens</a:t>
            </a:r>
          </a:p>
          <a:p>
            <a:pPr lvl="1"/>
            <a:r>
              <a:rPr lang="en-US" b="1" dirty="0"/>
              <a:t>Modeling framework shall capture growth and transport of liquid condensate while conserving mass, momentum, and energy</a:t>
            </a:r>
          </a:p>
          <a:p>
            <a:r>
              <a:rPr lang="en-US" b="1" dirty="0"/>
              <a:t>SBIR Experimental Objectives: </a:t>
            </a:r>
          </a:p>
          <a:p>
            <a:pPr lvl="1"/>
            <a:r>
              <a:rPr lang="en-US" b="1" dirty="0"/>
              <a:t>Conduct fundamental film condensation experiments on a flat plate using Methane, Oxygen, and Nitrogen</a:t>
            </a:r>
          </a:p>
          <a:p>
            <a:pPr lvl="1"/>
            <a:r>
              <a:rPr lang="en-US" b="1" dirty="0"/>
              <a:t>Obtain measurements of pressure, temperature, flow rate, and film thickness (optical)</a:t>
            </a:r>
          </a:p>
          <a:p>
            <a:pPr lvl="1"/>
            <a:endParaRPr lang="en-US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7012C6-4CF8-6594-D834-D066A4B1C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A1BA7F-9F00-A238-ED52-99BC63C49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502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C44FC-4DDE-FCF7-FC39-477683790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Film Condensation Experiment: Schematic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3ABCA5B-8D66-8491-8E81-B8CA70F40C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8879" y="914400"/>
            <a:ext cx="9394241" cy="54102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4BCDB6-02A7-825C-00E1-D24B1F1F7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A496CE-435D-082D-4751-3ABC04422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957DCA-B7BC-EC61-92AD-6B4601ABC2C9}"/>
              </a:ext>
            </a:extLst>
          </p:cNvPr>
          <p:cNvSpPr txBox="1"/>
          <p:nvPr/>
        </p:nvSpPr>
        <p:spPr>
          <a:xfrm>
            <a:off x="1957839" y="6313582"/>
            <a:ext cx="1983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Credit: UCONN</a:t>
            </a:r>
          </a:p>
        </p:txBody>
      </p:sp>
    </p:spTree>
    <p:extLst>
      <p:ext uri="{BB962C8B-B14F-4D97-AF65-F5344CB8AC3E}">
        <p14:creationId xmlns:p14="http://schemas.microsoft.com/office/powerpoint/2010/main" val="475271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04A7081-9670-6A2C-5F70-66EBBA72C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1073" y="4158737"/>
            <a:ext cx="4354014" cy="24893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C75CBB-9D67-48E7-A517-E6D17C686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Film Condensation Experiment: Chamber and Test Plate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6F1084-6001-BF7A-406D-364B57660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4F3EFC-7C84-411B-B148-D66B85CF7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7ED8E7-BB90-5458-A7C6-BE43DB4E7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829" y="1537755"/>
            <a:ext cx="4048690" cy="45916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21D65F-6A11-37D6-E3E3-2E3F68130731}"/>
              </a:ext>
            </a:extLst>
          </p:cNvPr>
          <p:cNvSpPr txBox="1"/>
          <p:nvPr/>
        </p:nvSpPr>
        <p:spPr>
          <a:xfrm>
            <a:off x="822921" y="995254"/>
            <a:ext cx="3894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Visualization Chamber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CDDCE7-9501-81C8-8AB2-AF4481580DA4}"/>
              </a:ext>
            </a:extLst>
          </p:cNvPr>
          <p:cNvSpPr txBox="1"/>
          <p:nvPr/>
        </p:nvSpPr>
        <p:spPr>
          <a:xfrm>
            <a:off x="6474309" y="995254"/>
            <a:ext cx="3894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Brass Test Plates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0ABAF8-2F90-83BF-C984-89302AD3C1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803" y="1532360"/>
            <a:ext cx="7028104" cy="24893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27BC9A0-847E-A22F-23AA-51F7F339326D}"/>
              </a:ext>
            </a:extLst>
          </p:cNvPr>
          <p:cNvSpPr txBox="1"/>
          <p:nvPr/>
        </p:nvSpPr>
        <p:spPr>
          <a:xfrm>
            <a:off x="4727756" y="4946813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highlight>
                  <a:srgbClr val="FFFF00"/>
                </a:highlight>
              </a:rPr>
              <a:t>Oxygen test plate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BDC2D8-920C-39CF-9854-58CE1ACD73E2}"/>
              </a:ext>
            </a:extLst>
          </p:cNvPr>
          <p:cNvSpPr txBox="1"/>
          <p:nvPr/>
        </p:nvSpPr>
        <p:spPr>
          <a:xfrm>
            <a:off x="232436" y="6353145"/>
            <a:ext cx="1983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Credit: UCONN</a:t>
            </a:r>
          </a:p>
        </p:txBody>
      </p:sp>
    </p:spTree>
    <p:extLst>
      <p:ext uri="{BB962C8B-B14F-4D97-AF65-F5344CB8AC3E}">
        <p14:creationId xmlns:p14="http://schemas.microsoft.com/office/powerpoint/2010/main" val="463596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9AF55-D68B-2D3A-145B-9B1C1B9C6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Film Condensation Experiment: Film Thickness Measurement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9296B9-139D-0E12-DFF4-04372D5F7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12A145-3B68-94A3-5F85-A6877897D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A2A7DA4-E0DE-68C3-853D-5BA4058A1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230" y="1447523"/>
            <a:ext cx="9783540" cy="396295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4A4D6F0-FC0C-A477-7540-C353DCFD10BC}"/>
              </a:ext>
            </a:extLst>
          </p:cNvPr>
          <p:cNvSpPr txBox="1"/>
          <p:nvPr/>
        </p:nvSpPr>
        <p:spPr>
          <a:xfrm>
            <a:off x="232436" y="6353145"/>
            <a:ext cx="1983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Credit: UCONN</a:t>
            </a:r>
          </a:p>
        </p:txBody>
      </p:sp>
    </p:spTree>
    <p:extLst>
      <p:ext uri="{BB962C8B-B14F-4D97-AF65-F5344CB8AC3E}">
        <p14:creationId xmlns:p14="http://schemas.microsoft.com/office/powerpoint/2010/main" val="3307430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27422-C68C-5D5C-E874-B08DFC4D5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Film Condensation Experiment: Front Visualization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AA8DB5-1FFD-89DC-E645-1A8A4914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F584BA-1EA2-1FE0-9E2D-F5B1C9B50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EB019F-CF13-26D1-66FB-1A6EEA02F385}"/>
              </a:ext>
            </a:extLst>
          </p:cNvPr>
          <p:cNvSpPr txBox="1"/>
          <p:nvPr/>
        </p:nvSpPr>
        <p:spPr>
          <a:xfrm>
            <a:off x="900055" y="723900"/>
            <a:ext cx="4420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Film Condensation: ~10K Subcooling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35E6A6-841F-15CF-6ABD-22FAF5EA664B}"/>
              </a:ext>
            </a:extLst>
          </p:cNvPr>
          <p:cNvSpPr txBox="1"/>
          <p:nvPr/>
        </p:nvSpPr>
        <p:spPr>
          <a:xfrm>
            <a:off x="5886410" y="721074"/>
            <a:ext cx="5049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Dropwise Condensation: ~18K Subcooling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071EB7-6858-E7AF-E668-87B9B050B101}"/>
              </a:ext>
            </a:extLst>
          </p:cNvPr>
          <p:cNvSpPr txBox="1"/>
          <p:nvPr/>
        </p:nvSpPr>
        <p:spPr>
          <a:xfrm>
            <a:off x="900055" y="6000690"/>
            <a:ext cx="10972800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KEY FINDING: PLATE SUBCOOLING DIRECTLY AFFECTS MODE OF CONDENSATION</a:t>
            </a:r>
          </a:p>
        </p:txBody>
      </p:sp>
      <p:pic>
        <p:nvPicPr>
          <p:cNvPr id="9" name="methane_film_condensation_video">
            <a:hlinkClick r:id="" action="ppaction://media"/>
            <a:extLst>
              <a:ext uri="{FF2B5EF4-FFF2-40B4-BE49-F238E27FC236}">
                <a16:creationId xmlns:a16="http://schemas.microsoft.com/office/drawing/2014/main" id="{65A95A81-979B-357E-48DA-57AF312E23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66320" y="1124010"/>
            <a:ext cx="2902759" cy="4780755"/>
          </a:xfrm>
          <a:prstGeom prst="rect">
            <a:avLst/>
          </a:prstGeom>
        </p:spPr>
      </p:pic>
      <p:pic>
        <p:nvPicPr>
          <p:cNvPr id="10" name="methane_dropwise_condensation_video1">
            <a:hlinkClick r:id="" action="ppaction://media"/>
            <a:extLst>
              <a:ext uri="{FF2B5EF4-FFF2-40B4-BE49-F238E27FC236}">
                <a16:creationId xmlns:a16="http://schemas.microsoft.com/office/drawing/2014/main" id="{6E22387F-ABE2-665C-FB5E-FA1EF2B8AF1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21595" y="1121184"/>
            <a:ext cx="3487103" cy="47823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9A0230-85B2-EE87-71F7-F5252FF3B5FC}"/>
              </a:ext>
            </a:extLst>
          </p:cNvPr>
          <p:cNvSpPr txBox="1"/>
          <p:nvPr/>
        </p:nvSpPr>
        <p:spPr>
          <a:xfrm>
            <a:off x="232436" y="6353145"/>
            <a:ext cx="1983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Credit: UCONN</a:t>
            </a:r>
          </a:p>
        </p:txBody>
      </p:sp>
    </p:spTree>
    <p:extLst>
      <p:ext uri="{BB962C8B-B14F-4D97-AF65-F5344CB8AC3E}">
        <p14:creationId xmlns:p14="http://schemas.microsoft.com/office/powerpoint/2010/main" val="407612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9349bec-f6d6-4581-a243-30eb8b4d9727">
      <Terms xmlns="http://schemas.microsoft.com/office/infopath/2007/PartnerControls"/>
    </lcf76f155ced4ddcb4097134ff3c332f>
    <TaxCatchAll xmlns="f1c8cde4-8972-4c28-8907-b1a5623db71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54DBCF558E974F8F6042B85F27F550" ma:contentTypeVersion="13" ma:contentTypeDescription="Create a new document." ma:contentTypeScope="" ma:versionID="7b74fb5f3375dd4fc092dbfc1fb88b89">
  <xsd:schema xmlns:xsd="http://www.w3.org/2001/XMLSchema" xmlns:xs="http://www.w3.org/2001/XMLSchema" xmlns:p="http://schemas.microsoft.com/office/2006/metadata/properties" xmlns:ns2="49349bec-f6d6-4581-a243-30eb8b4d9727" xmlns:ns3="f1c8cde4-8972-4c28-8907-b1a5623db717" targetNamespace="http://schemas.microsoft.com/office/2006/metadata/properties" ma:root="true" ma:fieldsID="9682bcb3a656ed21ee82cdfd8496da3d" ns2:_="" ns3:_="">
    <xsd:import namespace="49349bec-f6d6-4581-a243-30eb8b4d9727"/>
    <xsd:import namespace="f1c8cde4-8972-4c28-8907-b1a5623db7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349bec-f6d6-4581-a243-30eb8b4d97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c8cde4-8972-4c28-8907-b1a5623db71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ebc1034-8d74-4b17-a399-7b30c8a07dcb}" ma:internalName="TaxCatchAll" ma:showField="CatchAllData" ma:web="f1c8cde4-8972-4c28-8907-b1a5623db7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475F7E1-25EC-49AD-AD10-E5DBBDD78C4A}">
  <ds:schemaRefs>
    <ds:schemaRef ds:uri="http://www.w3.org/XML/1998/namespace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f1c8cde4-8972-4c28-8907-b1a5623db717"/>
    <ds:schemaRef ds:uri="49349bec-f6d6-4581-a243-30eb8b4d9727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0894325-1500-46CD-AACB-D910819C9C55}">
  <ds:schemaRefs>
    <ds:schemaRef ds:uri="49349bec-f6d6-4581-a243-30eb8b4d9727"/>
    <ds:schemaRef ds:uri="f1c8cde4-8972-4c28-8907-b1a5623db71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A631D46-A88B-44F9-B011-0891D5ECFBA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1740</TotalTime>
  <Words>1988</Words>
  <Application>Microsoft Office PowerPoint</Application>
  <PresentationFormat>Widescreen</PresentationFormat>
  <Paragraphs>273</Paragraphs>
  <Slides>28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ＭＳ Ｐゴシック</vt:lpstr>
      <vt:lpstr>Arial</vt:lpstr>
      <vt:lpstr>Cambria Math</vt:lpstr>
      <vt:lpstr>Times</vt:lpstr>
      <vt:lpstr>Blank</vt:lpstr>
      <vt:lpstr>Preliminary CFD Simulations of a Cryogenic Film Condensation Experiment</vt:lpstr>
      <vt:lpstr>Outline</vt:lpstr>
      <vt:lpstr>Motivation</vt:lpstr>
      <vt:lpstr>CFD Model Validation Roadmap</vt:lpstr>
      <vt:lpstr>Film Condensation Experiment: Overview</vt:lpstr>
      <vt:lpstr>Film Condensation Experiment: Schematic</vt:lpstr>
      <vt:lpstr>Film Condensation Experiment: Chamber and Test Plate</vt:lpstr>
      <vt:lpstr>Film Condensation Experiment: Film Thickness Measurement</vt:lpstr>
      <vt:lpstr>Film Condensation Experiment: Front Visualization</vt:lpstr>
      <vt:lpstr>STAR-CCM+ Fluid Film Model with Phase Change</vt:lpstr>
      <vt:lpstr>Condensation on a Dry Wall</vt:lpstr>
      <vt:lpstr>CFD Model Setup</vt:lpstr>
      <vt:lpstr>Model Boundary Conditions</vt:lpstr>
      <vt:lpstr>Preliminary CFD Results: Plate Temperatures</vt:lpstr>
      <vt:lpstr>Preliminary CFD Results: Film Thickness</vt:lpstr>
      <vt:lpstr>Preliminary CFD Results: Liquefaction Rate</vt:lpstr>
      <vt:lpstr>Mesh Independence</vt:lpstr>
      <vt:lpstr>Effect of Surface Tension</vt:lpstr>
      <vt:lpstr>Drag Force</vt:lpstr>
      <vt:lpstr>Conclusions and Discrepancy Investigations / Future Work</vt:lpstr>
      <vt:lpstr>References</vt:lpstr>
      <vt:lpstr>backup</vt:lpstr>
      <vt:lpstr>Temperature Results thru Plate, Film, and Vapor</vt:lpstr>
      <vt:lpstr>Film Thickness and Condensation Rate</vt:lpstr>
      <vt:lpstr>Nusselt Theory for Film Condensation [5]</vt:lpstr>
      <vt:lpstr>Condensation on a Dry Wall cont.</vt:lpstr>
      <vt:lpstr>LN2 Bath</vt:lpstr>
      <vt:lpstr>Film Thickness Measurement Location</vt:lpstr>
    </vt:vector>
  </TitlesOfParts>
  <Company>NASA/Ames Research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TFAWS 2010 Center Presentation</dc:title>
  <dc:creator>Tom Squire</dc:creator>
  <cp:lastModifiedBy>Pesich, Justin M. (GRC-LTF0)</cp:lastModifiedBy>
  <cp:revision>203</cp:revision>
  <cp:lastPrinted>2001-11-30T21:59:45Z</cp:lastPrinted>
  <dcterms:created xsi:type="dcterms:W3CDTF">2001-11-21T21:59:03Z</dcterms:created>
  <dcterms:modified xsi:type="dcterms:W3CDTF">2025-08-05T16:15:59Z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0x0101001654DBCF558E974F8F6042B85F27F550</vt:lpwstr>
  </property>
  <property fmtid="{D5CDD505-2E9C-101B-9397-08002B2CF9AE}" pid="3" name="MediaServiceImageTags">
    <vt:lpwstr/>
  </property>
</Properties>
</file>