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7302500" cy="9588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18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19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sldNum" idx="2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376BF7B-47A0-4A7B-B7D6-29C356FFBC7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Num" idx="43"/>
          </p:nvPr>
        </p:nvSpPr>
        <p:spPr>
          <a:xfrm>
            <a:off x="4138560" y="9109080"/>
            <a:ext cx="3162960" cy="478440"/>
          </a:xfrm>
          <a:prstGeom prst="rect">
            <a:avLst/>
          </a:prstGeom>
          <a:noFill/>
          <a:ln w="0">
            <a:noFill/>
          </a:ln>
        </p:spPr>
        <p:txBody>
          <a:bodyPr lIns="95760" rIns="95760" tIns="47880" bIns="4788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E64043-6AFD-40AC-B819-83B3E521BE3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Img"/>
          </p:nvPr>
        </p:nvSpPr>
        <p:spPr>
          <a:xfrm>
            <a:off x="455760" y="719280"/>
            <a:ext cx="6390360" cy="359460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973080" y="4554360"/>
            <a:ext cx="5355000" cy="4313880"/>
          </a:xfrm>
          <a:prstGeom prst="rect">
            <a:avLst/>
          </a:prstGeom>
          <a:noFill/>
          <a:ln w="0">
            <a:noFill/>
          </a:ln>
        </p:spPr>
        <p:txBody>
          <a:bodyPr lIns="95760" rIns="95760" tIns="47880" bIns="4788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914400"/>
            <a:ext cx="109717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370EC8-5652-44E8-BCC1-E23495EB2F8E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32909A-8E31-4D65-96FE-F28E81B6B90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914400"/>
            <a:ext cx="53539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600" y="914400"/>
            <a:ext cx="53539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F2AC33D-3368-4B28-ABE7-89AF2746DE38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2D65680-82C1-4425-B389-CCA4EDB47E2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32BB752-A8EC-4FA4-BCD4-0A172ACBDA9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D9F241A6-A972-443B-AA47-B1F52086CE23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8656D11-7F82-4269-B096-6BF895BC97F8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9E849A7-4046-424C-BA0E-38985D164E3F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11;p3" hidden="1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1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7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8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914400"/>
            <a:ext cx="109717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ftr" idx="2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sldNum" idx="3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73384D-AE9F-4503-B7A6-62E7166E661A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16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17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ftr" idx="4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5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9A6FAE-AE29-4CC7-AE6E-C6A95288D496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21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22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914400"/>
            <a:ext cx="53539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914400"/>
            <a:ext cx="5353920" cy="54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6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7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AEF092-3CD7-471F-B122-A6B7E476F6BF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2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33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34" name="PlaceHolder 1"/>
          <p:cNvSpPr>
            <a:spLocks noGrp="1"/>
          </p:cNvSpPr>
          <p:nvPr>
            <p:ph type="ftr" idx="8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9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913C92-93C8-44A9-866A-A2A8035D8637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37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38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144360"/>
            <a:ext cx="10971720" cy="6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 idx="10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11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665405-F667-46A3-9118-727BDD5A2557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4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45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ftr" idx="12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13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D9F14C-4057-4F4C-AB98-6FDC79A1797A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49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50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ftr" idx="14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15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0DBA92-B9F5-441D-B21C-F491D8FDC708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1;p3"/>
          <p:cNvSpPr/>
          <p:nvPr/>
        </p:nvSpPr>
        <p:spPr>
          <a:xfrm>
            <a:off x="899280" y="685800"/>
            <a:ext cx="10392480" cy="7524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4246e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800" bIns="378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1" lang="en-US" sz="2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pic>
        <p:nvPicPr>
          <p:cNvPr id="54" name="Google Shape;15;p3" descr=""/>
          <p:cNvPicPr/>
          <p:nvPr/>
        </p:nvPicPr>
        <p:blipFill>
          <a:blip r:embed="rId2"/>
          <a:stretch/>
        </p:blipFill>
        <p:spPr>
          <a:xfrm>
            <a:off x="11251080" y="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16;p3" descr="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1880" y="37080"/>
            <a:ext cx="857160" cy="75384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ftr" idx="16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17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54CE29-0DB8-4011-9593-20AF92AF19EA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9;p1"/>
          <p:cNvSpPr/>
          <p:nvPr/>
        </p:nvSpPr>
        <p:spPr>
          <a:xfrm>
            <a:off x="1901520" y="3850920"/>
            <a:ext cx="50706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Presented by: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Calibri"/>
              </a:rPr>
              <a:t>Ender Demirel, PhD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90600" y="838440"/>
            <a:ext cx="11085120" cy="1767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200"/>
            </a:br>
            <a:r>
              <a:rPr b="1" lang="en-US" sz="3200" spc="-1" strike="noStrike">
                <a:solidFill>
                  <a:srgbClr val="e77d13"/>
                </a:solidFill>
                <a:latin typeface="Arial"/>
                <a:ea typeface="Arial"/>
              </a:rPr>
              <a:t>Custom CFD and Digital Twin Frameworks for Thermo-Fluid System Optimization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Google Shape;73;p1"/>
          <p:cNvSpPr/>
          <p:nvPr/>
        </p:nvSpPr>
        <p:spPr>
          <a:xfrm>
            <a:off x="0" y="0"/>
            <a:ext cx="12191040" cy="9133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chemeClr val="lt1"/>
                </a:solidFill>
                <a:latin typeface="Arial"/>
                <a:ea typeface="Arial"/>
              </a:rPr>
              <a:t>TFAWS 2025 Interdisciplinary 1 Session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" name="Google Shape;75;p1" descr="Shape&#10;&#10;AI-generated content may be incorrect."/>
          <p:cNvPicPr/>
          <p:nvPr/>
        </p:nvPicPr>
        <p:blipFill>
          <a:blip r:embed="rId1"/>
          <a:stretch/>
        </p:blipFill>
        <p:spPr>
          <a:xfrm>
            <a:off x="11237040" y="-42840"/>
            <a:ext cx="1001520" cy="1001520"/>
          </a:xfrm>
          <a:prstGeom prst="rect">
            <a:avLst/>
          </a:prstGeom>
          <a:ln w="0">
            <a:noFill/>
          </a:ln>
        </p:spPr>
      </p:pic>
      <p:grpSp>
        <p:nvGrpSpPr>
          <p:cNvPr id="68" name="Group 2"/>
          <p:cNvGrpSpPr/>
          <p:nvPr/>
        </p:nvGrpSpPr>
        <p:grpSpPr>
          <a:xfrm>
            <a:off x="5601240" y="3697920"/>
            <a:ext cx="5634720" cy="3756240"/>
            <a:chOff x="5601240" y="3697920"/>
            <a:chExt cx="5634720" cy="3756240"/>
          </a:xfrm>
        </p:grpSpPr>
        <p:pic>
          <p:nvPicPr>
            <p:cNvPr id="69" name="Google Shape;70;p1" descr=""/>
            <p:cNvPicPr/>
            <p:nvPr/>
          </p:nvPicPr>
          <p:blipFill>
            <a:blip r:embed="rId2">
              <a:alphaModFix amt="20000"/>
            </a:blip>
            <a:stretch/>
          </p:blipFill>
          <p:spPr>
            <a:xfrm>
              <a:off x="5601240" y="3697920"/>
              <a:ext cx="5634720" cy="37562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70" name="Google Shape;76;p1"/>
            <p:cNvGrpSpPr/>
            <p:nvPr/>
          </p:nvGrpSpPr>
          <p:grpSpPr>
            <a:xfrm>
              <a:off x="6617520" y="4003200"/>
              <a:ext cx="3600000" cy="2809800"/>
              <a:chOff x="6617520" y="4003200"/>
              <a:chExt cx="3600000" cy="2809800"/>
            </a:xfrm>
          </p:grpSpPr>
          <p:pic>
            <p:nvPicPr>
              <p:cNvPr id="71" name="Google Shape;77;p1" descr="Shape&#10;&#10;AI-generated content may be incorrect."/>
              <p:cNvPicPr/>
              <p:nvPr/>
            </p:nvPicPr>
            <p:blipFill>
              <a:blip r:embed="rId3"/>
              <a:srcRect l="0" t="0" r="70694" b="0"/>
              <a:stretch/>
            </p:blipFill>
            <p:spPr>
              <a:xfrm>
                <a:off x="7497360" y="4003200"/>
                <a:ext cx="1839960" cy="15433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2" name="Google Shape;78;p1" descr="Shape&#10;&#10;AI-generated content may be incorrect."/>
              <p:cNvPicPr/>
              <p:nvPr/>
            </p:nvPicPr>
            <p:blipFill>
              <a:blip r:embed="rId4"/>
              <a:srcRect l="27786" t="0" r="0" b="0"/>
              <a:stretch/>
            </p:blipFill>
            <p:spPr>
              <a:xfrm>
                <a:off x="6617520" y="5589360"/>
                <a:ext cx="3600000" cy="12236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pic>
        <p:nvPicPr>
          <p:cNvPr id="73" name="Picture 1" descr=""/>
          <p:cNvPicPr/>
          <p:nvPr/>
        </p:nvPicPr>
        <p:blipFill>
          <a:blip r:embed="rId5"/>
          <a:stretch/>
        </p:blipFill>
        <p:spPr>
          <a:xfrm>
            <a:off x="1901520" y="3317400"/>
            <a:ext cx="3003840" cy="48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Benefits of Our Approach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ftr" idx="37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38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EC046A-819F-4842-BC1A-C60426BC3F20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82" name="Table 8"/>
          <p:cNvGraphicFramePr/>
          <p:nvPr/>
        </p:nvGraphicFramePr>
        <p:xfrm>
          <a:off x="1349640" y="1044360"/>
          <a:ext cx="4560480" cy="4782240"/>
        </p:xfrm>
        <a:graphic>
          <a:graphicData uri="http://schemas.openxmlformats.org/drawingml/2006/table">
            <a:tbl>
              <a:tblPr/>
              <a:tblGrid>
                <a:gridCol w="4560840"/>
              </a:tblGrid>
              <a:tr h="4782240">
                <a:tc>
                  <a:txBody>
                    <a:bodyPr lIns="457200" rIns="27432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Enables simulation-driven decision-making without any limitations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High accuracy in capturing multi-physics interactions, including thermal, fluid, and chemical phenomena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Faster design iterations through AI-accelerated simulations and surrogate modeling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Reduced computational cost by integrating data-driven models with physics-based solvers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Realistic system behavior via digital twins that operate under actual or predicted boundary conditions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0" marR="27432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3" name="Table 9"/>
          <p:cNvGraphicFramePr/>
          <p:nvPr/>
        </p:nvGraphicFramePr>
        <p:xfrm>
          <a:off x="6062040" y="1044360"/>
          <a:ext cx="4707360" cy="4775400"/>
        </p:xfrm>
        <a:graphic>
          <a:graphicData uri="http://schemas.openxmlformats.org/drawingml/2006/table">
            <a:tbl>
              <a:tblPr/>
              <a:tblGrid>
                <a:gridCol w="4707720"/>
              </a:tblGrid>
              <a:tr h="4775400">
                <a:tc>
                  <a:txBody>
                    <a:bodyPr lIns="365760" rIns="274320" anchor="t">
                      <a:noAutofit/>
                    </a:bodyPr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Energy efficiency optimization by identifying and mitigating sources of performance loss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Rapid prototyping and scenario testing without physical trials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Intelligent control strategies enabled by ML-based predictions integrated into CFD frameworks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Simulation-supported experimental design, reducing trial-and-error and improving experimental targeting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3968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5760" marR="2743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84" name="Group 23"/>
          <p:cNvGrpSpPr/>
          <p:nvPr/>
        </p:nvGrpSpPr>
        <p:grpSpPr>
          <a:xfrm>
            <a:off x="1469880" y="1270080"/>
            <a:ext cx="147600" cy="3746880"/>
            <a:chOff x="1469880" y="1270080"/>
            <a:chExt cx="147600" cy="3746880"/>
          </a:xfrm>
        </p:grpSpPr>
        <p:sp>
          <p:nvSpPr>
            <p:cNvPr id="185" name="Arrow: Chevron 13"/>
            <p:cNvSpPr/>
            <p:nvPr/>
          </p:nvSpPr>
          <p:spPr>
            <a:xfrm>
              <a:off x="1469880" y="127008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86" name="Arrow: Chevron 14"/>
            <p:cNvSpPr/>
            <p:nvPr/>
          </p:nvSpPr>
          <p:spPr>
            <a:xfrm>
              <a:off x="1469880" y="214632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87" name="Arrow: Chevron 15"/>
            <p:cNvSpPr/>
            <p:nvPr/>
          </p:nvSpPr>
          <p:spPr>
            <a:xfrm>
              <a:off x="1469880" y="320472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88" name="Arrow: Chevron 16"/>
            <p:cNvSpPr/>
            <p:nvPr/>
          </p:nvSpPr>
          <p:spPr>
            <a:xfrm>
              <a:off x="1469880" y="405684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89" name="Arrow: Chevron 17"/>
            <p:cNvSpPr/>
            <p:nvPr/>
          </p:nvSpPr>
          <p:spPr>
            <a:xfrm>
              <a:off x="1469880" y="486180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190" name="Group 25"/>
          <p:cNvGrpSpPr/>
          <p:nvPr/>
        </p:nvGrpSpPr>
        <p:grpSpPr>
          <a:xfrm>
            <a:off x="6219000" y="1266120"/>
            <a:ext cx="159840" cy="2724840"/>
            <a:chOff x="6219000" y="1266120"/>
            <a:chExt cx="159840" cy="2724840"/>
          </a:xfrm>
        </p:grpSpPr>
        <p:sp>
          <p:nvSpPr>
            <p:cNvPr id="191" name="Arrow: Chevron 18"/>
            <p:cNvSpPr/>
            <p:nvPr/>
          </p:nvSpPr>
          <p:spPr>
            <a:xfrm>
              <a:off x="6231240" y="126612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92" name="Arrow: Chevron 19"/>
            <p:cNvSpPr/>
            <p:nvPr/>
          </p:nvSpPr>
          <p:spPr>
            <a:xfrm>
              <a:off x="6231240" y="210060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93" name="Arrow: Chevron 20"/>
            <p:cNvSpPr/>
            <p:nvPr/>
          </p:nvSpPr>
          <p:spPr>
            <a:xfrm>
              <a:off x="6219000" y="295524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sp>
          <p:nvSpPr>
            <p:cNvPr id="194" name="Arrow: Chevron 22"/>
            <p:cNvSpPr/>
            <p:nvPr/>
          </p:nvSpPr>
          <p:spPr>
            <a:xfrm>
              <a:off x="6222600" y="3835800"/>
              <a:ext cx="147600" cy="1551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en-US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Our Capabilities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ftr" idx="39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40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28C7A4A-4FB4-42C7-89F8-4F597AF26209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TextBox 2"/>
          <p:cNvSpPr/>
          <p:nvPr/>
        </p:nvSpPr>
        <p:spPr>
          <a:xfrm>
            <a:off x="856080" y="1729800"/>
            <a:ext cx="3434400" cy="41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Concept-to-Production Mechanical Design</a:t>
            </a:r>
            <a:br>
              <a:rPr sz="1400"/>
            </a:b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We develop complete mechanical systems and subsystems with a focus on </a:t>
            </a:r>
            <a:r>
              <a:rPr b="1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functionality, manufacturability, and long-term reliability</a:t>
            </a: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. This includes </a:t>
            </a:r>
            <a:r>
              <a:rPr b="1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kinematic linkages, thermal structures, enclosures, sensor integration</a:t>
            </a: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, and more.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Precision CAD Modeling &amp; Assembly</a:t>
            </a:r>
            <a:br>
              <a:rPr sz="1400"/>
            </a:b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Using industry-leading tools like </a:t>
            </a:r>
            <a:r>
              <a:rPr b="1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SolidWorks, Creo, and Autodesk Inventor</a:t>
            </a: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, our engineers deliver </a:t>
            </a:r>
            <a:r>
              <a:rPr b="1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high-precision, parametric 3D models</a:t>
            </a: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, from </a:t>
            </a:r>
            <a:r>
              <a:rPr b="1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micro-mechanisms to large-scale assemblies</a:t>
            </a:r>
            <a:r>
              <a:rPr b="0" lang="en-US" sz="1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3"/>
          <p:cNvSpPr/>
          <p:nvPr/>
        </p:nvSpPr>
        <p:spPr>
          <a:xfrm>
            <a:off x="4527720" y="1755360"/>
            <a:ext cx="3434400" cy="35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Design for Manufacturing (DFM)</a:t>
            </a:r>
            <a:br>
              <a:rPr sz="1400"/>
            </a:b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Our designs are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production-ready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, with attention to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material selection, tolerance analysis, moldability, cost efficiency, and simplified assembly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Simulation-Driven Design</a:t>
            </a:r>
            <a:br>
              <a:rPr sz="1400"/>
            </a:b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Through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FEA, CFD, and thermal simulations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, we optimize structural integrity and thermal performance, reducing prototyping cycles and minimizing rework.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Box 9"/>
          <p:cNvSpPr/>
          <p:nvPr/>
        </p:nvSpPr>
        <p:spPr>
          <a:xfrm>
            <a:off x="8069760" y="1729800"/>
            <a:ext cx="3264840" cy="39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Enclosure &amp; Packaging Design</a:t>
            </a:r>
            <a:br>
              <a:rPr sz="1400"/>
            </a:b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We create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high-performance enclosures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 for electronics and smart systems, balancing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thermal, EMI, mechanical, and ergonomic requirements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77d13"/>
                </a:solidFill>
                <a:latin typeface="Arial"/>
                <a:ea typeface="Arial"/>
              </a:rPr>
              <a:t>Mechanism &amp; Actuation Systems</a:t>
            </a:r>
            <a:br>
              <a:rPr sz="1400"/>
            </a:b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From robotics to medical instruments, we engineer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gear trains, cam systems, sliders, springs, and actuators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 to achieve precise </a:t>
            </a:r>
            <a:r>
              <a:rPr b="1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motion and force outputs</a:t>
            </a:r>
            <a:r>
              <a:rPr b="0" lang="en-US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Q&amp;A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ftr" idx="41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42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3BE9AA-B064-419D-B8C5-7C5612ABE906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1522800" y="1643760"/>
            <a:ext cx="7103160" cy="303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000" spc="-1" strike="noStrike">
                <a:solidFill>
                  <a:schemeClr val="dk1"/>
                </a:solidFill>
                <a:latin typeface="Arial"/>
                <a:ea typeface="Arial"/>
              </a:rPr>
              <a:t>Thanks!</a:t>
            </a:r>
            <a:endParaRPr b="0" lang="en-US" sz="5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We’d Love Your Feedback.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dad2b"/>
                </a:solidFill>
                <a:latin typeface="Arial"/>
                <a:ea typeface="Arial"/>
              </a:rPr>
              <a:t>www.SunManTechnology.com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Outline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ftr" idx="21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22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EF83FF7-AB47-42CE-8915-04F32C302DBD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81840" y="1127520"/>
            <a:ext cx="10971720" cy="48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Introduction of SunMan Engineering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81840" y="1619280"/>
            <a:ext cx="7732800" cy="4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Motivation &amp; Background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681840" y="2071800"/>
            <a:ext cx="7732800" cy="4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Our Approach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Flowchart: Connector 5"/>
          <p:cNvSpPr/>
          <p:nvPr/>
        </p:nvSpPr>
        <p:spPr>
          <a:xfrm>
            <a:off x="637200" y="126504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1" name="Flowchart: Connector 6"/>
          <p:cNvSpPr/>
          <p:nvPr/>
        </p:nvSpPr>
        <p:spPr>
          <a:xfrm>
            <a:off x="637200" y="174600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2" name="Flowchart: Connector 7"/>
          <p:cNvSpPr/>
          <p:nvPr/>
        </p:nvSpPr>
        <p:spPr>
          <a:xfrm>
            <a:off x="637200" y="21985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3" name="PlaceHolder 14"/>
          <p:cNvSpPr/>
          <p:nvPr/>
        </p:nvSpPr>
        <p:spPr>
          <a:xfrm>
            <a:off x="681840" y="2561400"/>
            <a:ext cx="773280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3968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Target Applications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Flowchart: Connector 8"/>
          <p:cNvSpPr/>
          <p:nvPr/>
        </p:nvSpPr>
        <p:spPr>
          <a:xfrm>
            <a:off x="637200" y="26881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5" name="PlaceHolder 15"/>
          <p:cNvSpPr/>
          <p:nvPr/>
        </p:nvSpPr>
        <p:spPr>
          <a:xfrm>
            <a:off x="681840" y="3018600"/>
            <a:ext cx="773280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3968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Digital Twin &amp; Simulation Optimization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Flowchart: Connector 9"/>
          <p:cNvSpPr/>
          <p:nvPr/>
        </p:nvSpPr>
        <p:spPr>
          <a:xfrm>
            <a:off x="637200" y="31453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7" name="PlaceHolder 16"/>
          <p:cNvSpPr/>
          <p:nvPr/>
        </p:nvSpPr>
        <p:spPr>
          <a:xfrm>
            <a:off x="681840" y="3886200"/>
            <a:ext cx="773280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3968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Our Capabilities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Flowchart: Connector 10"/>
          <p:cNvSpPr/>
          <p:nvPr/>
        </p:nvSpPr>
        <p:spPr>
          <a:xfrm>
            <a:off x="637200" y="40093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89" name="PlaceHolder 17"/>
          <p:cNvSpPr/>
          <p:nvPr/>
        </p:nvSpPr>
        <p:spPr>
          <a:xfrm>
            <a:off x="681840" y="3476160"/>
            <a:ext cx="7732800" cy="4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39680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Benefits of Our Approach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Flowchart: Connector 11"/>
          <p:cNvSpPr/>
          <p:nvPr/>
        </p:nvSpPr>
        <p:spPr>
          <a:xfrm>
            <a:off x="637200" y="362196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Company Introduction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23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accent2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accent2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sldNum" idx="24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ED9927-9E2C-47FF-BEC6-783589656843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914400"/>
            <a:ext cx="10971720" cy="540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144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144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19044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1"/>
          <p:cNvSpPr/>
          <p:nvPr/>
        </p:nvSpPr>
        <p:spPr>
          <a:xfrm>
            <a:off x="970560" y="2964240"/>
            <a:ext cx="9486360" cy="12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At SunMan Engineering, mechanical engineering is the foundation of our product innovation services.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With over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30 years of expertise and 1,600+ successfully completed projects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, we excel in end-to-end mechanical product development—from initial concept sketches to production-ready systems—serving industries such as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medical devices, aerospace, IoT, robotics, and industrial automation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2"/>
          <p:cNvSpPr/>
          <p:nvPr/>
        </p:nvSpPr>
        <p:spPr>
          <a:xfrm>
            <a:off x="970560" y="4256640"/>
            <a:ext cx="9308520" cy="10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Whether it’s a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compact wearable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, a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rugged aerospace assembly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, or a </a:t>
            </a:r>
            <a:r>
              <a:rPr b="1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fluid dynamics-powered robotic module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, our multidisciplinary team transforms ideas into fully engineered, manufacturable solutions.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970560" y="1806840"/>
            <a:ext cx="4798800" cy="77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Motivation &amp; Background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ftr" idx="25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26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975CFCD-EF6D-457B-9D31-A91BEF8F5850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81840" y="1127520"/>
            <a:ext cx="10971720" cy="48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Complex flow and thermal problems require multi-physics, high-resolution, and adaptive methods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Google Shape;105;g3711ad53667_0_7" descr=""/>
          <p:cNvPicPr/>
          <p:nvPr/>
        </p:nvPicPr>
        <p:blipFill>
          <a:blip r:embed="rId1"/>
          <a:stretch/>
        </p:blipFill>
        <p:spPr>
          <a:xfrm>
            <a:off x="681840" y="2960280"/>
            <a:ext cx="5028120" cy="336312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681840" y="1619280"/>
            <a:ext cx="7732800" cy="4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Traditional tools often fall short for real-world system behavior.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681840" y="2071800"/>
            <a:ext cx="7732800" cy="41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Need for simulation-driven R&amp;D and AI integration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Google Shape;108;g3711ad53667_0_7" descr=""/>
          <p:cNvPicPr/>
          <p:nvPr/>
        </p:nvPicPr>
        <p:blipFill>
          <a:blip r:embed="rId2"/>
          <a:stretch/>
        </p:blipFill>
        <p:spPr>
          <a:xfrm>
            <a:off x="7076880" y="2141280"/>
            <a:ext cx="2359080" cy="203904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109;g3711ad53667_0_7" descr=""/>
          <p:cNvPicPr/>
          <p:nvPr/>
        </p:nvPicPr>
        <p:blipFill>
          <a:blip r:embed="rId3"/>
          <a:srcRect l="51503" t="0" r="0" b="0"/>
          <a:stretch/>
        </p:blipFill>
        <p:spPr>
          <a:xfrm>
            <a:off x="9719640" y="2141280"/>
            <a:ext cx="2269800" cy="2039040"/>
          </a:xfrm>
          <a:prstGeom prst="rect">
            <a:avLst/>
          </a:prstGeom>
          <a:ln w="0">
            <a:noFill/>
          </a:ln>
        </p:spPr>
      </p:pic>
      <p:pic>
        <p:nvPicPr>
          <p:cNvPr id="107" name="Google Shape;110;g3711ad53667_0_7" descr=""/>
          <p:cNvPicPr/>
          <p:nvPr/>
        </p:nvPicPr>
        <p:blipFill>
          <a:blip r:embed="rId4"/>
          <a:srcRect l="0" t="0" r="0" b="65954"/>
          <a:stretch/>
        </p:blipFill>
        <p:spPr>
          <a:xfrm>
            <a:off x="6938640" y="4527720"/>
            <a:ext cx="4875840" cy="1526040"/>
          </a:xfrm>
          <a:prstGeom prst="rect">
            <a:avLst/>
          </a:prstGeom>
          <a:ln w="0">
            <a:noFill/>
          </a:ln>
        </p:spPr>
      </p:pic>
      <p:sp>
        <p:nvSpPr>
          <p:cNvPr id="108" name="Flowchart: Connector 1"/>
          <p:cNvSpPr/>
          <p:nvPr/>
        </p:nvSpPr>
        <p:spPr>
          <a:xfrm>
            <a:off x="637200" y="126504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09" name="Flowchart: Connector 2"/>
          <p:cNvSpPr/>
          <p:nvPr/>
        </p:nvSpPr>
        <p:spPr>
          <a:xfrm>
            <a:off x="637200" y="174600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10" name="Flowchart: Connector 3"/>
          <p:cNvSpPr/>
          <p:nvPr/>
        </p:nvSpPr>
        <p:spPr>
          <a:xfrm>
            <a:off x="637200" y="21985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Our Approach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27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28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BF3F83-82DD-4B95-888B-3A5A7DBD06B9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914400"/>
            <a:ext cx="5879520" cy="212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8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  <a:ea typeface="Arial"/>
              </a:rPr>
              <a:t>High-resolution CFD simulations considering compressibility, turbulence (RANS and LES), heat transfer, reaction, and phase change  </a:t>
            </a:r>
            <a:r>
              <a:rPr b="0" lang="en-US" sz="1900" spc="-1" strike="noStrike">
                <a:solidFill>
                  <a:schemeClr val="dk1"/>
                </a:solidFill>
                <a:latin typeface="Arial"/>
                <a:ea typeface="Arial"/>
              </a:rPr>
              <a:t>           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Google Shape;119;g3711ad53667_0_18" descr=""/>
          <p:cNvPicPr/>
          <p:nvPr/>
        </p:nvPicPr>
        <p:blipFill>
          <a:blip r:embed="rId1"/>
          <a:stretch/>
        </p:blipFill>
        <p:spPr>
          <a:xfrm>
            <a:off x="1017360" y="1995120"/>
            <a:ext cx="3683160" cy="180864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867000" y="914400"/>
            <a:ext cx="5551920" cy="62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15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  <a:ea typeface="Arial"/>
              </a:rPr>
              <a:t>Custom solver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Google Shape;121;g3711ad53667_0_18" descr=""/>
          <p:cNvPicPr/>
          <p:nvPr/>
        </p:nvPicPr>
        <p:blipFill>
          <a:blip r:embed="rId2"/>
          <a:stretch/>
        </p:blipFill>
        <p:spPr>
          <a:xfrm>
            <a:off x="8169120" y="1454760"/>
            <a:ext cx="1931040" cy="212616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75280" y="3813840"/>
            <a:ext cx="5551920" cy="62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15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  <a:ea typeface="Arial"/>
              </a:rPr>
              <a:t>Digital twin creation for real-time &amp; realistic system behavior modeling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760440" y="3651840"/>
            <a:ext cx="5551920" cy="62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15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  <a:ea typeface="Arial"/>
              </a:rPr>
              <a:t>Integration of Machine Learning (ML) models with CFD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oogle Shape;124;g3711ad53667_0_18" descr=""/>
          <p:cNvPicPr/>
          <p:nvPr/>
        </p:nvPicPr>
        <p:blipFill>
          <a:blip r:embed="rId3"/>
          <a:stretch/>
        </p:blipFill>
        <p:spPr>
          <a:xfrm>
            <a:off x="855000" y="4430520"/>
            <a:ext cx="1981440" cy="212184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25;g3711ad53667_0_18" descr=""/>
          <p:cNvPicPr/>
          <p:nvPr/>
        </p:nvPicPr>
        <p:blipFill>
          <a:blip r:embed="rId4"/>
          <a:stretch/>
        </p:blipFill>
        <p:spPr>
          <a:xfrm>
            <a:off x="3071520" y="4462560"/>
            <a:ext cx="1692720" cy="205776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26;g3711ad53667_0_18" descr=""/>
          <p:cNvPicPr/>
          <p:nvPr/>
        </p:nvPicPr>
        <p:blipFill>
          <a:blip r:embed="rId5"/>
          <a:stretch/>
        </p:blipFill>
        <p:spPr>
          <a:xfrm>
            <a:off x="5852520" y="4462560"/>
            <a:ext cx="6338520" cy="1332000"/>
          </a:xfrm>
          <a:prstGeom prst="rect">
            <a:avLst/>
          </a:prstGeom>
          <a:ln w="0">
            <a:noFill/>
          </a:ln>
        </p:spPr>
      </p:pic>
      <p:sp>
        <p:nvSpPr>
          <p:cNvPr id="123" name="Flowchart: Connector 1"/>
          <p:cNvSpPr/>
          <p:nvPr/>
        </p:nvSpPr>
        <p:spPr>
          <a:xfrm>
            <a:off x="556200" y="105228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4" name="Flowchart: Connector 2"/>
          <p:cNvSpPr/>
          <p:nvPr/>
        </p:nvSpPr>
        <p:spPr>
          <a:xfrm>
            <a:off x="556200" y="399672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5" name="Flowchart: Connector 3"/>
          <p:cNvSpPr/>
          <p:nvPr/>
        </p:nvSpPr>
        <p:spPr>
          <a:xfrm>
            <a:off x="6813720" y="106236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26" name="Flowchart: Connector 4"/>
          <p:cNvSpPr/>
          <p:nvPr/>
        </p:nvSpPr>
        <p:spPr>
          <a:xfrm>
            <a:off x="6760440" y="3821400"/>
            <a:ext cx="105480" cy="105480"/>
          </a:xfrm>
          <a:prstGeom prst="flowChartConnector">
            <a:avLst/>
          </a:prstGeom>
          <a:solidFill>
            <a:srgbClr val="fdad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0240" bIns="3024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Target Applications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ftr" idx="29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30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B66F85-AD7E-45E6-80CE-7301C85AB3AA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609480" y="914400"/>
            <a:ext cx="10971720" cy="540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e77d13"/>
                </a:solidFill>
                <a:latin typeface="Arial"/>
                <a:ea typeface="Arial"/>
              </a:rPr>
              <a:t>Thermal Systems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35;g3711ad53667_0_33" descr=""/>
          <p:cNvPicPr/>
          <p:nvPr/>
        </p:nvPicPr>
        <p:blipFill>
          <a:blip r:embed="rId1"/>
          <a:stretch/>
        </p:blipFill>
        <p:spPr>
          <a:xfrm>
            <a:off x="609480" y="2216520"/>
            <a:ext cx="3691800" cy="181296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36;g3711ad53667_0_33"/>
          <p:cNvSpPr/>
          <p:nvPr/>
        </p:nvSpPr>
        <p:spPr>
          <a:xfrm>
            <a:off x="709920" y="1299600"/>
            <a:ext cx="3349800" cy="13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Conjugate Heat Transfer (CHT) thermal  modeling of liquid-cooling for IT systems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Google Shape;137;g3711ad53667_0_33"/>
          <p:cNvSpPr/>
          <p:nvPr/>
        </p:nvSpPr>
        <p:spPr>
          <a:xfrm>
            <a:off x="7063920" y="914400"/>
            <a:ext cx="3349800" cy="64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Thermal Modeling of data centers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Google Shape;138;g3711ad53667_0_33"/>
          <p:cNvSpPr/>
          <p:nvPr/>
        </p:nvSpPr>
        <p:spPr>
          <a:xfrm>
            <a:off x="951480" y="4194360"/>
            <a:ext cx="3805200" cy="13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Cooling of medical devices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Google Shape;139;g3711ad53667_0_33" descr=""/>
          <p:cNvPicPr/>
          <p:nvPr/>
        </p:nvPicPr>
        <p:blipFill>
          <a:blip r:embed="rId2"/>
          <a:stretch/>
        </p:blipFill>
        <p:spPr>
          <a:xfrm>
            <a:off x="837720" y="4510800"/>
            <a:ext cx="2710440" cy="181296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140;g3711ad53667_0_33" descr=""/>
          <p:cNvPicPr/>
          <p:nvPr/>
        </p:nvPicPr>
        <p:blipFill>
          <a:blip r:embed="rId3"/>
          <a:stretch/>
        </p:blipFill>
        <p:spPr>
          <a:xfrm>
            <a:off x="6701760" y="1358280"/>
            <a:ext cx="3804840" cy="3528720"/>
          </a:xfrm>
          <a:prstGeom prst="rect">
            <a:avLst/>
          </a:prstGeom>
          <a:ln w="0">
            <a:noFill/>
          </a:ln>
        </p:spPr>
      </p:pic>
      <p:sp>
        <p:nvSpPr>
          <p:cNvPr id="137" name="Google Shape;141;g3711ad53667_0_33"/>
          <p:cNvSpPr/>
          <p:nvPr/>
        </p:nvSpPr>
        <p:spPr>
          <a:xfrm>
            <a:off x="5183280" y="5031720"/>
            <a:ext cx="6450120" cy="9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Our open-source framework can be extended to a wide variety of flow and thermal problems, making it suitable for diverse engineering applications.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Target Applications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ftr" idx="31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sldNum" idx="32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ECFC79-D75A-401A-ABD4-0A5FAB8456B9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65480" y="1310760"/>
            <a:ext cx="10971720" cy="508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Google Shape;150;g3711ad53667_0_46"/>
          <p:cNvSpPr/>
          <p:nvPr/>
        </p:nvSpPr>
        <p:spPr>
          <a:xfrm>
            <a:off x="685080" y="1290960"/>
            <a:ext cx="5638320" cy="24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133200">
              <a:lnSpc>
                <a:spcPct val="100000"/>
              </a:lnSpc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Our modeling framework supports the simulation of compressible flow, turbulence, and chemical reactions involved in combustion processes.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marL="133200"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By integrating </a:t>
            </a:r>
            <a:r>
              <a:rPr b="1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OpenFOAM </a:t>
            </a: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with </a:t>
            </a:r>
            <a:r>
              <a:rPr b="1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ChemKin </a:t>
            </a: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reaction mechanisms, we can realistically simulate complex combustion processes, including the formation and transport of all reaction products under turbulent and compressible flow conditions.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oogle Shape;151;g3711ad53667_0_46" descr=""/>
          <p:cNvPicPr/>
          <p:nvPr/>
        </p:nvPicPr>
        <p:blipFill>
          <a:blip r:embed="rId1"/>
          <a:stretch/>
        </p:blipFill>
        <p:spPr>
          <a:xfrm>
            <a:off x="258120" y="4021560"/>
            <a:ext cx="4247280" cy="211932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152;g3711ad53667_0_46" descr=""/>
          <p:cNvPicPr/>
          <p:nvPr/>
        </p:nvPicPr>
        <p:blipFill>
          <a:blip r:embed="rId2"/>
          <a:stretch/>
        </p:blipFill>
        <p:spPr>
          <a:xfrm>
            <a:off x="4849200" y="3658680"/>
            <a:ext cx="7065360" cy="273492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153;g3711ad53667_0_46" descr=""/>
          <p:cNvPicPr/>
          <p:nvPr/>
        </p:nvPicPr>
        <p:blipFill>
          <a:blip r:embed="rId3"/>
          <a:stretch/>
        </p:blipFill>
        <p:spPr>
          <a:xfrm>
            <a:off x="6523920" y="1488240"/>
            <a:ext cx="2968200" cy="1064520"/>
          </a:xfrm>
          <a:prstGeom prst="rect">
            <a:avLst/>
          </a:prstGeom>
          <a:ln w="0">
            <a:noFill/>
          </a:ln>
        </p:spPr>
      </p:pic>
      <p:sp>
        <p:nvSpPr>
          <p:cNvPr id="146" name="Google Shape;154;g3711ad53667_0_46"/>
          <p:cNvSpPr/>
          <p:nvPr/>
        </p:nvSpPr>
        <p:spPr>
          <a:xfrm>
            <a:off x="9525960" y="1754280"/>
            <a:ext cx="195840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000" spc="-1" strike="noStrike">
                <a:solidFill>
                  <a:schemeClr val="accent2"/>
                </a:solidFill>
                <a:latin typeface="Arial"/>
                <a:ea typeface="Arial"/>
              </a:rPr>
              <a:t>+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Google Shape;155;g3711ad53667_0_46"/>
          <p:cNvSpPr/>
          <p:nvPr/>
        </p:nvSpPr>
        <p:spPr>
          <a:xfrm>
            <a:off x="9945000" y="1706040"/>
            <a:ext cx="216288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3500" spc="-1" strike="noStrike">
                <a:solidFill>
                  <a:schemeClr val="dk1"/>
                </a:solidFill>
                <a:latin typeface="Arial"/>
                <a:ea typeface="Arial"/>
              </a:rPr>
              <a:t>ChemKin</a:t>
            </a:r>
            <a:endParaRPr b="0" lang="en-US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Google Shape;156;g3711ad53667_0_46"/>
          <p:cNvSpPr/>
          <p:nvPr/>
        </p:nvSpPr>
        <p:spPr>
          <a:xfrm>
            <a:off x="10153800" y="2239560"/>
            <a:ext cx="206208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Reaction Mechanism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Google Shape;157;g3711ad53667_0_46"/>
          <p:cNvSpPr/>
          <p:nvPr/>
        </p:nvSpPr>
        <p:spPr>
          <a:xfrm>
            <a:off x="6637680" y="2239560"/>
            <a:ext cx="288720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chemeClr val="dk1"/>
                </a:solidFill>
                <a:latin typeface="Arial"/>
                <a:ea typeface="Arial"/>
              </a:rPr>
              <a:t>Flow simulation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3"/>
          <p:cNvSpPr/>
          <p:nvPr/>
        </p:nvSpPr>
        <p:spPr>
          <a:xfrm>
            <a:off x="753840" y="849240"/>
            <a:ext cx="3990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e77d13"/>
                </a:solidFill>
                <a:latin typeface="Arial"/>
                <a:ea typeface="Arial"/>
              </a:rPr>
              <a:t>Combustion Modeling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Digital Twin Capabilities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ftr" idx="33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34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28220B-855F-4480-9E4C-17A6F349D17A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54" name="Table 13"/>
          <p:cNvGraphicFramePr/>
          <p:nvPr/>
        </p:nvGraphicFramePr>
        <p:xfrm>
          <a:off x="869040" y="1375920"/>
          <a:ext cx="3356280" cy="4593600"/>
        </p:xfrm>
        <a:graphic>
          <a:graphicData uri="http://schemas.openxmlformats.org/drawingml/2006/table">
            <a:tbl>
              <a:tblPr/>
              <a:tblGrid>
                <a:gridCol w="3356640"/>
              </a:tblGrid>
              <a:tr h="4593600">
                <a:tc>
                  <a:txBody>
                    <a:bodyPr lIns="457200" rIns="2743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Integration with control systems for closed-loop feedback and intelligent decision-making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Support for life-cycle assessment and long-term performance tracking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Experimental planning aid, helping define sensor placement, test conditions, and data needs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Collaboration-ready platform, facilitating multidisciplinary engineering and research workflows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Model update and calibration based on live or historical sensor data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0" marR="27432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5" name="Table 16"/>
          <p:cNvGraphicFramePr/>
          <p:nvPr/>
        </p:nvGraphicFramePr>
        <p:xfrm>
          <a:off x="4358880" y="1375920"/>
          <a:ext cx="3328560" cy="4583520"/>
        </p:xfrm>
        <a:graphic>
          <a:graphicData uri="http://schemas.openxmlformats.org/drawingml/2006/table">
            <a:tbl>
              <a:tblPr/>
              <a:tblGrid>
                <a:gridCol w="3328920"/>
              </a:tblGrid>
              <a:tr h="4583520">
                <a:tc>
                  <a:txBody>
                    <a:bodyPr lIns="274320" rIns="18288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Decision support for asset management, maintenance scheduling, and operational planning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Real-time system-level simulation under dynamic and realistic operating conditions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Performance monitoring and diagnostics based on virtual replicas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Early detection of inefficiencies, anomalies, and failure-prone regions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4320" marR="182880">
                    <a:lnL w="936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9360">
                      <a:noFill/>
                      <a:prstDash val="solid"/>
                    </a:lnT>
                    <a:lnB w="936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6" name="Table 17"/>
          <p:cNvGraphicFramePr/>
          <p:nvPr/>
        </p:nvGraphicFramePr>
        <p:xfrm>
          <a:off x="7821360" y="1381320"/>
          <a:ext cx="3446640" cy="4549680"/>
        </p:xfrm>
        <a:graphic>
          <a:graphicData uri="http://schemas.openxmlformats.org/drawingml/2006/table">
            <a:tbl>
              <a:tblPr/>
              <a:tblGrid>
                <a:gridCol w="3447000"/>
              </a:tblGrid>
              <a:tr h="4549680">
                <a:tc>
                  <a:txBody>
                    <a:bodyPr lIns="274320" rIns="182880" anchor="t">
                      <a:noAutofit/>
                    </a:bodyPr>
                    <a:p>
                      <a:pPr marL="146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Scenario testing for various operating and boundary conditions without disrupting physical systems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46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Predictive analytics using integrated AI models for forecasting system behavior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46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Optimization of operational strategies for enhanced energy efficiency and reliability</a:t>
                      </a:r>
                      <a:br>
                        <a:rPr sz="1400"/>
                      </a:b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46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</a:rPr>
                        <a:t>Virtual prototyping and design evaluation before physical </a:t>
                      </a:r>
                      <a:r>
                        <a:rPr b="0" lang="en-US" sz="1400" spc="-1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</a:rPr>
                        <a:t>implementation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46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274320" marR="182880">
                    <a:lnL w="9360">
                      <a:noFill/>
                      <a:prstDash val="solid"/>
                    </a:lnL>
                    <a:lnR w="9360">
                      <a:noFill/>
                      <a:prstDash val="solid"/>
                    </a:lnR>
                    <a:lnT w="9360">
                      <a:noFill/>
                      <a:prstDash val="solid"/>
                    </a:lnT>
                    <a:lnB w="936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7" name="Arrow: Chevron 21"/>
          <p:cNvSpPr/>
          <p:nvPr/>
        </p:nvSpPr>
        <p:spPr>
          <a:xfrm>
            <a:off x="1048680" y="151092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58" name="Arrow: Chevron 22"/>
          <p:cNvSpPr/>
          <p:nvPr/>
        </p:nvSpPr>
        <p:spPr>
          <a:xfrm>
            <a:off x="1048680" y="237204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59" name="Arrow: Chevron 23"/>
          <p:cNvSpPr/>
          <p:nvPr/>
        </p:nvSpPr>
        <p:spPr>
          <a:xfrm>
            <a:off x="1048680" y="323316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0" name="Arrow: Chevron 24"/>
          <p:cNvSpPr/>
          <p:nvPr/>
        </p:nvSpPr>
        <p:spPr>
          <a:xfrm>
            <a:off x="1048680" y="406908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1" name="Arrow: Chevron 25"/>
          <p:cNvSpPr/>
          <p:nvPr/>
        </p:nvSpPr>
        <p:spPr>
          <a:xfrm>
            <a:off x="1048680" y="514512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2" name="Arrow: Chevron 26"/>
          <p:cNvSpPr/>
          <p:nvPr/>
        </p:nvSpPr>
        <p:spPr>
          <a:xfrm>
            <a:off x="4366800" y="151200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3" name="Arrow: Chevron 27"/>
          <p:cNvSpPr/>
          <p:nvPr/>
        </p:nvSpPr>
        <p:spPr>
          <a:xfrm>
            <a:off x="4366800" y="257616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4" name="Arrow: Chevron 28"/>
          <p:cNvSpPr/>
          <p:nvPr/>
        </p:nvSpPr>
        <p:spPr>
          <a:xfrm>
            <a:off x="4366800" y="342792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5" name="Arrow: Chevron 29"/>
          <p:cNvSpPr/>
          <p:nvPr/>
        </p:nvSpPr>
        <p:spPr>
          <a:xfrm>
            <a:off x="4366800" y="408816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6" name="Arrow: Chevron 36"/>
          <p:cNvSpPr/>
          <p:nvPr/>
        </p:nvSpPr>
        <p:spPr>
          <a:xfrm>
            <a:off x="7994520" y="151236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7" name="Arrow: Chevron 37"/>
          <p:cNvSpPr/>
          <p:nvPr/>
        </p:nvSpPr>
        <p:spPr>
          <a:xfrm>
            <a:off x="7994520" y="237348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8" name="Arrow: Chevron 38"/>
          <p:cNvSpPr/>
          <p:nvPr/>
        </p:nvSpPr>
        <p:spPr>
          <a:xfrm>
            <a:off x="7994520" y="325296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69" name="Arrow: Chevron 39"/>
          <p:cNvSpPr/>
          <p:nvPr/>
        </p:nvSpPr>
        <p:spPr>
          <a:xfrm>
            <a:off x="7994520" y="409824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190440"/>
            <a:ext cx="10971720" cy="53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2"/>
                </a:solidFill>
                <a:latin typeface="Arial"/>
                <a:ea typeface="Arial"/>
              </a:rPr>
              <a:t>Simulation-Optimization Framework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ftr" idx="35"/>
          </p:nvPr>
        </p:nvSpPr>
        <p:spPr>
          <a:xfrm>
            <a:off x="3657600" y="6400800"/>
            <a:ext cx="487584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33399"/>
                </a:solidFill>
                <a:latin typeface="Arial"/>
                <a:ea typeface="Arial"/>
              </a:rPr>
              <a:t>TFAWS 2025 – August 4-7, 2025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36"/>
          </p:nvPr>
        </p:nvSpPr>
        <p:spPr>
          <a:xfrm>
            <a:off x="9042480" y="6400800"/>
            <a:ext cx="2539080" cy="30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000" spc="-1" strike="noStrike">
                <a:solidFill>
                  <a:srgbClr val="333399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8B3F5F2-A170-4B7A-9C75-BB36CEE8CC15}" type="slidenum">
              <a:rPr b="0" lang="en-US" sz="1000" spc="-1" strike="noStrike">
                <a:solidFill>
                  <a:srgbClr val="333399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825120" y="857160"/>
            <a:ext cx="10971720" cy="540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e77d13"/>
                </a:solidFill>
                <a:latin typeface="Arial"/>
                <a:ea typeface="Arial"/>
              </a:rPr>
              <a:t>Define design parameters: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fdad2b"/>
                </a:solidFill>
                <a:latin typeface="Arial"/>
                <a:ea typeface="Arial"/>
              </a:rPr>
              <a:t> </a:t>
            </a: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Identify geometric, material, and operating parameters to be varied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e77d13"/>
                </a:solidFill>
                <a:latin typeface="Arial"/>
                <a:ea typeface="Arial"/>
              </a:rPr>
              <a:t>Determine Key Performance Indicators (KPIs)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  <a:ea typeface="Arial"/>
              </a:rPr>
              <a:t>Select measurable outputs to assess system performance (e.g., thermal resistance, pressure drop, energy consumption)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e77d13"/>
                </a:solidFill>
                <a:latin typeface="Arial"/>
                <a:ea typeface="Arial"/>
              </a:rPr>
              <a:t>Develop and Validate Simulation Model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Build a high-fidelity CFD model and validate it with experimental or reference data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e77d13"/>
                </a:solidFill>
                <a:latin typeface="Arial"/>
                <a:ea typeface="Arial"/>
              </a:rPr>
              <a:t>Apply Optimization Algorithms or Surrogate Models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  <a:ea typeface="Arial"/>
              </a:rPr>
              <a:t>Use AI/ML or optimization techniques to identify optimal design regions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3968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Google Shape;174;g3712e0b2792_0_15" descr=""/>
          <p:cNvPicPr/>
          <p:nvPr/>
        </p:nvPicPr>
        <p:blipFill>
          <a:blip r:embed="rId1"/>
          <a:stretch/>
        </p:blipFill>
        <p:spPr>
          <a:xfrm>
            <a:off x="2584080" y="4606920"/>
            <a:ext cx="7105320" cy="1855080"/>
          </a:xfrm>
          <a:prstGeom prst="rect">
            <a:avLst/>
          </a:prstGeom>
          <a:ln w="0">
            <a:noFill/>
          </a:ln>
        </p:spPr>
      </p:pic>
      <p:sp>
        <p:nvSpPr>
          <p:cNvPr id="175" name="Arrow: Chevron 1"/>
          <p:cNvSpPr/>
          <p:nvPr/>
        </p:nvSpPr>
        <p:spPr>
          <a:xfrm>
            <a:off x="825120" y="99828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76" name="Arrow: Chevron 2"/>
          <p:cNvSpPr/>
          <p:nvPr/>
        </p:nvSpPr>
        <p:spPr>
          <a:xfrm>
            <a:off x="825120" y="183420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77" name="Arrow: Chevron 3"/>
          <p:cNvSpPr/>
          <p:nvPr/>
        </p:nvSpPr>
        <p:spPr>
          <a:xfrm>
            <a:off x="825120" y="294264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78" name="Arrow: Chevron 4"/>
          <p:cNvSpPr/>
          <p:nvPr/>
        </p:nvSpPr>
        <p:spPr>
          <a:xfrm>
            <a:off x="825120" y="3834000"/>
            <a:ext cx="147600" cy="155160"/>
          </a:xfrm>
          <a:prstGeom prst="chevron">
            <a:avLst>
              <a:gd name="adj" fmla="val 50000"/>
            </a:avLst>
          </a:prstGeom>
          <a:solidFill>
            <a:srgbClr val="e77d13"/>
          </a:solidFill>
          <a:ln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pc="-1" strike="noStrike">
              <a:solidFill>
                <a:schemeClr val="dk1"/>
              </a:solidFill>
              <a:latin typeface="Arial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Application>LibreOffice/24.2.5.2$Windows_X86_64 LibreOffice_project/bffef4ea93e59bebbeaf7f431bb02b1a39ee8a59</Application>
  <AppVersion>15.0000</AppVersion>
  <Words>921</Words>
  <Paragraphs>167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2001-11-21T21:59:03Z</dcterms:created>
  <dc:creator>Tom Squire</dc:creator>
  <dc:description/>
  <dc:language>en-US</dc:language>
  <cp:lastModifiedBy/>
  <dcterms:modified xsi:type="dcterms:W3CDTF">2025-07-30T23:33:58Z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  <property fmtid="{D5CDD505-2E9C-101B-9397-08002B2CF9AE}" pid="4" name="Notes">
    <vt:i4>11</vt:i4>
  </property>
  <property fmtid="{D5CDD505-2E9C-101B-9397-08002B2CF9AE}" pid="5" name="PresentationFormat">
    <vt:lpwstr>Widescreen</vt:lpwstr>
  </property>
  <property fmtid="{D5CDD505-2E9C-101B-9397-08002B2CF9AE}" pid="6" name="Slides">
    <vt:i4>11</vt:i4>
  </property>
</Properties>
</file>