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68" r:id="rId2"/>
  </p:sldMasterIdLst>
  <p:sldIdLst>
    <p:sldId id="280" r:id="rId3"/>
    <p:sldId id="260" r:id="rId4"/>
    <p:sldId id="262" r:id="rId5"/>
    <p:sldId id="263" r:id="rId6"/>
    <p:sldId id="264" r:id="rId7"/>
    <p:sldId id="265" r:id="rId8"/>
    <p:sldId id="266" r:id="rId9"/>
    <p:sldId id="273" r:id="rId10"/>
    <p:sldId id="278" r:id="rId11"/>
    <p:sldId id="268" r:id="rId12"/>
    <p:sldId id="274" r:id="rId13"/>
    <p:sldId id="276" r:id="rId14"/>
    <p:sldId id="272" r:id="rId15"/>
    <p:sldId id="279" r:id="rId16"/>
    <p:sldId id="275" r:id="rId17"/>
    <p:sldId id="28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B9"/>
    <a:srgbClr val="003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3"/>
    <p:restoredTop sz="94611"/>
  </p:normalViewPr>
  <p:slideViewPr>
    <p:cSldViewPr snapToGrid="0" snapToObjects="1">
      <p:cViewPr varScale="1">
        <p:scale>
          <a:sx n="100" d="100"/>
          <a:sy n="100" d="100"/>
        </p:scale>
        <p:origin x="84" y="1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C81A-8C8C-CB4F-B7C6-2EE8F7AB6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1F8C85-3933-6D4B-8EDD-C4ED4A24D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BAB92F0-3D3B-D746-BBD6-B4992ED41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E52E8D-F1E9-9B47-8CDD-CC35F87D0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7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B2EF-E6F1-D14E-9A6C-966971015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CCB-3790-5348-89E4-E978D3D14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0C321-4F67-A849-A228-41A25435D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AAE109-A6B7-114D-81B0-F0EAA39BE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6363C9-6C5B-104A-BD33-03E74958C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8C97FB2-FA15-DA44-9BBA-FF25FC2D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5B2637D-62C3-204A-96CE-75AD159F8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7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77A2-52E5-C34E-AB79-22824918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770FFDC-F01F-A44B-94D6-9C04A2BBD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160C5B-7B61-654B-8750-11B2FD49A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582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C83139-F700-A043-B0A7-4BC39B6D8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32E81-8269-B84C-9BD1-69312EC71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3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F9551-DB54-2041-BCE7-8C18C48A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02788-B3F7-5C49-98B9-6D9694F20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DB67B2C-4C87-1C41-BA24-21E0870E14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542617D-032B-584A-B59D-E113E35E5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9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3348D-98A3-2441-9EA3-32A24DB8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54520-958C-6441-8469-14FB6F4A0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68950-A871-E745-B1E8-48A3EDC89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9785BFD-07AF-6241-A28A-03497220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E9D8553-671F-0C49-BA40-539DBE919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2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5551-376E-DF46-A72F-2735F421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F6C39-33A3-7646-8E87-5FCBE82B7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45E7B-89DD-F346-9E34-615109B18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CF7A79-2599-EB43-A2F1-7A138383B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495FB-8108-F043-8FB5-D63B9B52C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6E02896-1600-4F4D-85E5-5D2F00DE3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ACA47EE-F8A2-1C45-B9D1-F3F1EBCA94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78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9DA7A-2964-A545-ADB0-66FA7F16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22884E-592D-2F43-A22E-721165FCA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672AF7-B8D6-6A47-BF6E-33093978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66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F190C-29BD-6242-AC69-A87D69FFC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2C735-4677-284B-A08A-AEB9270D8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327EDEC-C637-1F45-8059-5E2DC0C3F3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3DAA31-1331-CC4B-81CD-1A0CA6854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733BF-B6EA-D340-BBFB-751DC369E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12F6E-4194-B34D-9841-F0FC88F08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C51C778-F0FF-274E-B1D3-0814EF4A8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520E7F3-838C-C94E-AD3C-64A887E81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45930-3CFB-FB43-840F-0F113EC0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CD527-9460-8D44-83F2-3AC79F4F2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B1F6EE-4B6C-0D49-ACEE-D54940CE2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7D27AD-64AB-3543-831D-50DBEA379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420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1819-1B44-3C42-91EC-EAC6B3C0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A22AA-1017-784A-AFB2-34DE8FB07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2C7EE-C994-DF42-9FC6-1569960FC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57CB1F5-A0CF-0F46-9265-AC1D850F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4A4142-1F92-864E-A543-84E2AA32B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10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6139C3-D719-2C42-B78B-B85B3CAEF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65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14B4C-7EA5-4141-8E0F-5C6A0D32A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24865"/>
            <a:ext cx="10515600" cy="265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31EC509-D442-274C-AB77-4F32C3A0C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48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6943B4-53F1-AC4E-903D-4D62749BE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B50A6-C916-6975-CCFB-A940E4DC44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823531" y="51342"/>
            <a:ext cx="2544938" cy="12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0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0" r:id="rId3"/>
    <p:sldLayoutId id="2147483661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1CE5C3-41F4-984D-97AF-694569C6C9B2}"/>
              </a:ext>
            </a:extLst>
          </p:cNvPr>
          <p:cNvSpPr/>
          <p:nvPr userDrawn="1"/>
        </p:nvSpPr>
        <p:spPr>
          <a:xfrm>
            <a:off x="0" y="6298058"/>
            <a:ext cx="12192000" cy="559942"/>
          </a:xfrm>
          <a:prstGeom prst="rect">
            <a:avLst/>
          </a:prstGeom>
          <a:gradFill>
            <a:gsLst>
              <a:gs pos="0">
                <a:srgbClr val="003DA5">
                  <a:shade val="30000"/>
                  <a:satMod val="115000"/>
                  <a:alpha val="0"/>
                </a:srgbClr>
              </a:gs>
              <a:gs pos="70000">
                <a:srgbClr val="003DA5">
                  <a:shade val="100000"/>
                  <a:satMod val="115000"/>
                </a:srgb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204C7-E8A0-864F-9C27-CC670D0A0BF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349963" y="6438943"/>
            <a:ext cx="2484364" cy="27817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5CB73A-8C7A-7A4F-A53E-C617233B8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49F10-F1EF-3747-ACFD-EE691A2D1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A39BF6D-526B-774F-8704-B4EFC6031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3" y="6099048"/>
            <a:ext cx="2743200" cy="190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5E0-D4D9-224E-BF8A-64CFEDDBBAF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40F799-759D-C34C-9E27-B827AD42D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1AEC31-2EB9-1A41-B210-03FCCFF8A8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7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C765-C83C-A143-8EA9-DA9508AA2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2796"/>
            <a:ext cx="9144000" cy="1485900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/>
              <a:t>Simulation of Time-Dependent Heat Transfer in Spherical Bubbles With Application to Bubble-Through Nuclear Thermal Rocket Engines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47926-9BE5-1B46-AB6C-734CFF46A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14675"/>
            <a:ext cx="9144000" cy="2511425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Dakota Santana                  D. Keith Hollingsworth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Ph.D. Student                                           Professor                  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Department of Mechanical and Aerospace Engineering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University of Alabama in Huntsville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POC: Dakota, djs0057@uah.edu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C1CCA4-E453-4301-B3F1-F868495F99B0}"/>
              </a:ext>
            </a:extLst>
          </p:cNvPr>
          <p:cNvSpPr/>
          <p:nvPr/>
        </p:nvSpPr>
        <p:spPr>
          <a:xfrm>
            <a:off x="0" y="6298058"/>
            <a:ext cx="12192000" cy="559942"/>
          </a:xfrm>
          <a:prstGeom prst="rect">
            <a:avLst/>
          </a:prstGeom>
          <a:gradFill>
            <a:gsLst>
              <a:gs pos="0">
                <a:srgbClr val="003DA5">
                  <a:shade val="30000"/>
                  <a:satMod val="115000"/>
                  <a:alpha val="0"/>
                </a:srgbClr>
              </a:gs>
              <a:gs pos="70000">
                <a:srgbClr val="003DA5">
                  <a:shade val="100000"/>
                  <a:satMod val="115000"/>
                </a:srgb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A28EE58-0CED-7356-833D-800285A0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558530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81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DCB54DD-C166-C9CF-81A1-75055D915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93" y="862707"/>
            <a:ext cx="3657600" cy="2743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299EE9-6EA9-81D1-B30D-7794F3C83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748" y="3512243"/>
            <a:ext cx="3657600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F1BE7-6446-3B8B-482F-C1DAB66DC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560" y="874216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865973-9DCF-FF12-E9C2-62F05E59A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93" y="3512243"/>
            <a:ext cx="36576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8F7D8-F16A-70F0-244D-9125BA24A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Different Surface Reconstructions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4410C-4F46-3B72-2B96-71DF32040BFF}"/>
              </a:ext>
            </a:extLst>
          </p:cNvPr>
          <p:cNvSpPr txBox="1"/>
          <p:nvPr/>
        </p:nvSpPr>
        <p:spPr>
          <a:xfrm>
            <a:off x="9574185" y="1140897"/>
            <a:ext cx="238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PLIC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D29488-C711-31CE-0E7F-367F6A04D8E3}"/>
              </a:ext>
            </a:extLst>
          </p:cNvPr>
          <p:cNvSpPr txBox="1"/>
          <p:nvPr/>
        </p:nvSpPr>
        <p:spPr>
          <a:xfrm>
            <a:off x="10077548" y="3767888"/>
            <a:ext cx="191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CICSAM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B9D2D-D629-B587-EABA-DC1A5B135082}"/>
              </a:ext>
            </a:extLst>
          </p:cNvPr>
          <p:cNvSpPr txBox="1"/>
          <p:nvPr/>
        </p:nvSpPr>
        <p:spPr>
          <a:xfrm>
            <a:off x="2500001" y="3751560"/>
            <a:ext cx="191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HRIC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2D8EB4D-A5D3-7843-63B8-5EAE135930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0411402"/>
                  </p:ext>
                </p:extLst>
              </p:nvPr>
            </p:nvGraphicFramePr>
            <p:xfrm>
              <a:off x="4164749" y="1106703"/>
              <a:ext cx="3903352" cy="368655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75838">
                      <a:extLst>
                        <a:ext uri="{9D8B030D-6E8A-4147-A177-3AD203B41FA5}">
                          <a16:colId xmlns:a16="http://schemas.microsoft.com/office/drawing/2014/main" val="3251921342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262466279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3762604697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2935094381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Non-Dimensionals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2463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𝐿𝑖𝑞𝑢𝑖𝑑</m:t>
                                    </m:r>
                                  </m:num>
                                  <m:den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𝐺𝑎𝑠</m:t>
                                    </m:r>
                                  </m:den>
                                </m:f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𝑅𝑎𝑡𝑖𝑜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4534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15.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46372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𝑃𝑒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𝐺𝑎𝑠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160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91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74355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𝑅𝑒𝑠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/50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5063180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Time step increased 25%</a:t>
                          </a:r>
                        </a:p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Size Domain decreased 33%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4272394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Two step data filtering added: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Small stencil </a:t>
                          </a:r>
                          <a:r>
                            <a:rPr lang="en-US" sz="1400" dirty="0" err="1">
                              <a:solidFill>
                                <a:schemeClr val="tx1"/>
                              </a:solidFill>
                            </a:rPr>
                            <a:t>Lowess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Larger stencil 3</a:t>
                          </a:r>
                          <a:r>
                            <a:rPr lang="en-US" sz="1400" baseline="30000" dirty="0">
                              <a:solidFill>
                                <a:schemeClr val="tx1"/>
                              </a:solidFill>
                            </a:rPr>
                            <a:t>rd</a:t>
                          </a: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 order </a:t>
                          </a:r>
                          <a:r>
                            <a:rPr lang="en-US" sz="1400" dirty="0" err="1">
                              <a:solidFill>
                                <a:schemeClr val="tx1"/>
                              </a:solidFill>
                            </a:rPr>
                            <a:t>Savitzky</a:t>
                          </a: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-Golay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0636077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Fluid properties selected to replicated the key nondimensional in validating papers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781073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2D8EB4D-A5D3-7843-63B8-5EAE135930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0411402"/>
                  </p:ext>
                </p:extLst>
              </p:nvPr>
            </p:nvGraphicFramePr>
            <p:xfrm>
              <a:off x="4164749" y="1106703"/>
              <a:ext cx="3903352" cy="368655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75838">
                      <a:extLst>
                        <a:ext uri="{9D8B030D-6E8A-4147-A177-3AD203B41FA5}">
                          <a16:colId xmlns:a16="http://schemas.microsoft.com/office/drawing/2014/main" val="3251921342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262466279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3762604697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2935094381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Non-Dimensionals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2463724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25" t="-109375" r="-303125" b="-76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109375" r="-201242" b="-767188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625" t="-109375" r="-1250" b="-76718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453484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25" t="-212698" r="-303125" b="-6793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212698" r="-201242" b="-6793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1250" t="-212698" r="-102500" b="-6793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1250" t="-212698" r="-2500" b="-6793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4637252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25" t="-307813" r="-303125" b="-56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307813" r="-201242" b="-56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1250" t="-307813" r="-102500" b="-56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1250" t="-307813" r="-2500" b="-568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435591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25" t="-414286" r="-303125" b="-47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414286" r="-201242" b="-47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1250" t="-414286" r="-102500" b="-47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1250" t="-414286" r="-2500" b="-47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5063180"/>
                      </a:ext>
                    </a:extLst>
                  </a:tr>
                  <a:tr h="518160">
                    <a:tc gridSpan="4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Time step increased 25%</a:t>
                          </a:r>
                        </a:p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Size Domain decreased 33%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4272394"/>
                      </a:ext>
                    </a:extLst>
                  </a:tr>
                  <a:tr h="731520">
                    <a:tc gridSpan="4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Two step data filtering added: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Small stencil </a:t>
                          </a:r>
                          <a:r>
                            <a:rPr lang="en-US" sz="1400" dirty="0" err="1">
                              <a:solidFill>
                                <a:schemeClr val="tx1"/>
                              </a:solidFill>
                            </a:rPr>
                            <a:t>Lowess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Larger stencil 3</a:t>
                          </a:r>
                          <a:r>
                            <a:rPr lang="en-US" sz="1400" baseline="30000" dirty="0">
                              <a:solidFill>
                                <a:schemeClr val="tx1"/>
                              </a:solidFill>
                            </a:rPr>
                            <a:t>rd</a:t>
                          </a: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 order </a:t>
                          </a:r>
                          <a:r>
                            <a:rPr lang="en-US" sz="1400" dirty="0" err="1">
                              <a:solidFill>
                                <a:schemeClr val="tx1"/>
                              </a:solidFill>
                            </a:rPr>
                            <a:t>Savitzky</a:t>
                          </a: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-Golay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0636077"/>
                      </a:ext>
                    </a:extLst>
                  </a:tr>
                  <a:tr h="518160">
                    <a:tc gridSpan="4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Fluid properties selected to replicated the key nondimensional in validating papers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781073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EF1C9C57-E01E-DDC7-355C-AF5330E56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287" y="1143000"/>
            <a:ext cx="2268844" cy="2286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12661A-C37C-0A4A-FFC6-055482B1D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0264" y="1143000"/>
            <a:ext cx="2303450" cy="228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E2FFCB-67BB-2FAF-410F-55975F717E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0" y="3652379"/>
            <a:ext cx="2286000" cy="2286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05124E-2300-0BF7-9CAC-C276CF668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8287" y="3627426"/>
            <a:ext cx="2268780" cy="228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58F10C7-2BB1-8A46-61D7-3E9FCC6EE30F}"/>
              </a:ext>
            </a:extLst>
          </p:cNvPr>
          <p:cNvSpPr txBox="1"/>
          <p:nvPr/>
        </p:nvSpPr>
        <p:spPr>
          <a:xfrm>
            <a:off x="2017988" y="1080039"/>
            <a:ext cx="191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Compressive</a:t>
            </a:r>
          </a:p>
        </p:txBody>
      </p:sp>
    </p:spTree>
    <p:extLst>
      <p:ext uri="{BB962C8B-B14F-4D97-AF65-F5344CB8AC3E}">
        <p14:creationId xmlns:p14="http://schemas.microsoft.com/office/powerpoint/2010/main" val="17485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9D31-CF16-6D6A-5132-5015BC43E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64BB33D-AADD-37D5-DF9B-CB8F3D2B3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9" y="1019049"/>
            <a:ext cx="5334000" cy="40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B193D-FFB6-23EB-BF57-A77264711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High Reynolds Number</a:t>
            </a:r>
          </a:p>
        </p:txBody>
      </p:sp>
      <p:pic>
        <p:nvPicPr>
          <p:cNvPr id="9" name="Picture 8" descr="A diagram of a number of objects&#10;&#10;AI-generated content may be incorrect.">
            <a:extLst>
              <a:ext uri="{FF2B5EF4-FFF2-40B4-BE49-F238E27FC236}">
                <a16:creationId xmlns:a16="http://schemas.microsoft.com/office/drawing/2014/main" id="{D130C46F-A0F0-BFAA-86A8-E8C4557A7F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350"/>
          <a:stretch>
            <a:fillRect/>
          </a:stretch>
        </p:blipFill>
        <p:spPr>
          <a:xfrm>
            <a:off x="5352547" y="4006392"/>
            <a:ext cx="2617999" cy="222613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FD6681D-CBAA-798C-9736-E55D6C5B512C}"/>
              </a:ext>
            </a:extLst>
          </p:cNvPr>
          <p:cNvSpPr/>
          <p:nvPr/>
        </p:nvSpPr>
        <p:spPr>
          <a:xfrm>
            <a:off x="6140089" y="4417852"/>
            <a:ext cx="160256" cy="1696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F90971-C0C7-E45C-BF79-A0731BE9AD48}"/>
              </a:ext>
            </a:extLst>
          </p:cNvPr>
          <p:cNvSpPr txBox="1"/>
          <p:nvPr/>
        </p:nvSpPr>
        <p:spPr>
          <a:xfrm>
            <a:off x="219364" y="5514971"/>
            <a:ext cx="533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Predicted Velocity Error ~ 6%</a:t>
            </a:r>
          </a:p>
          <a:p>
            <a:pPr algn="ctr"/>
            <a:r>
              <a:rPr lang="en-US" sz="1600" dirty="0"/>
              <a:t>(interfacial behavior maybe overly suppressed)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1B7BCB-1A1A-2BCC-DAAF-71EA3495BC46}"/>
                  </a:ext>
                </a:extLst>
              </p:cNvPr>
              <p:cNvSpPr txBox="1"/>
              <p:nvPr/>
            </p:nvSpPr>
            <p:spPr>
              <a:xfrm rot="16200000">
                <a:off x="-1957769" y="2908161"/>
                <a:ext cx="4370895" cy="55983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𝑁𝑢𝑠𝑠𝑒𝑙𝑡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𝑁𝑢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h𝑟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1B7BCB-1A1A-2BCC-DAAF-71EA3495B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957769" y="2908161"/>
                <a:ext cx="4370895" cy="5598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8E0BB7-D46A-22F1-4E7D-5934E122802A}"/>
                  </a:ext>
                </a:extLst>
              </p:cNvPr>
              <p:cNvSpPr txBox="1"/>
              <p:nvPr/>
            </p:nvSpPr>
            <p:spPr>
              <a:xfrm>
                <a:off x="638384" y="4910412"/>
                <a:ext cx="4370895" cy="53553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𝐹𝑜𝑢𝑟𝑖𝑒𝑟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𝐹𝑜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𝐺𝑎𝑠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8E0BB7-D46A-22F1-4E7D-5934E1228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84" y="4910412"/>
                <a:ext cx="4370895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A72DDFE-05FB-436D-6D7C-CF855B223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088" y="1579882"/>
            <a:ext cx="3274755" cy="4344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040BA6-545E-8C5A-A0C8-55422FA2E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8609" y="0"/>
            <a:ext cx="3153391" cy="18273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C4DFAF-9898-0A9B-B61E-61EE1C28E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6885" y="4207024"/>
            <a:ext cx="3933998" cy="19423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BF791009-034C-3413-2126-DA196545BB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9156011"/>
                  </p:ext>
                </p:extLst>
              </p:nvPr>
            </p:nvGraphicFramePr>
            <p:xfrm>
              <a:off x="4819792" y="1066282"/>
              <a:ext cx="3903352" cy="280771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75838">
                      <a:extLst>
                        <a:ext uri="{9D8B030D-6E8A-4147-A177-3AD203B41FA5}">
                          <a16:colId xmlns:a16="http://schemas.microsoft.com/office/drawing/2014/main" val="3251921342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262466279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3762604697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2935094381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Non-Dimensionals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2463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𝐿𝑖𝑞𝑢𝑖𝑑</m:t>
                                    </m:r>
                                  </m:num>
                                  <m:den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𝐺𝑎𝑠</m:t>
                                    </m:r>
                                  </m:den>
                                </m:f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𝑅𝑎𝑡𝑖𝑜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4534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0.13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15.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46372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𝑃𝑒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𝐺𝑎𝑠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74355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𝑅𝑒𝑠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/60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10.3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5063180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𝐶𝑎𝑝𝑖𝑙𝑙𝑎𝑟𝑦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𝐶𝑎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=0.0035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4272394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Fluid properties selected to replicated the key nondimensional in validating papers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7263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BF791009-034C-3413-2126-DA196545BB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9156011"/>
                  </p:ext>
                </p:extLst>
              </p:nvPr>
            </p:nvGraphicFramePr>
            <p:xfrm>
              <a:off x="4819792" y="1066282"/>
              <a:ext cx="3903352" cy="280771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75838">
                      <a:extLst>
                        <a:ext uri="{9D8B030D-6E8A-4147-A177-3AD203B41FA5}">
                          <a16:colId xmlns:a16="http://schemas.microsoft.com/office/drawing/2014/main" val="3251921342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262466279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3762604697"/>
                        </a:ext>
                      </a:extLst>
                    </a:gridCol>
                    <a:gridCol w="975838">
                      <a:extLst>
                        <a:ext uri="{9D8B030D-6E8A-4147-A177-3AD203B41FA5}">
                          <a16:colId xmlns:a16="http://schemas.microsoft.com/office/drawing/2014/main" val="2935094381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Non-Dimensionals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2463724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625" t="-107813" r="-303750" b="-5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000" t="-107813" r="-201863" b="-58437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625" t="-107813" r="-1563" b="-58437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453484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625" t="-211111" r="-303750" b="-493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000" t="-211111" r="-201863" b="-493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1250" t="-211111" r="-103125" b="-493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1250" t="-211111" r="-3125" b="-493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4637252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625" t="-306250" r="-303750" b="-385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000" t="-306250" r="-201863" b="-385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1250" t="-306250" r="-103125" b="-385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1250" t="-306250" r="-3125" b="-3859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435591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625" t="-406250" r="-303750" b="-285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000" t="-406250" r="-201863" b="-285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1250" t="-406250" r="-103125" b="-285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1250" t="-406250" r="-3125" b="-2859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5063180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56" t="-531148" r="-780" b="-20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4272394"/>
                      </a:ext>
                    </a:extLst>
                  </a:tr>
                  <a:tr h="518160">
                    <a:tc gridSpan="4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Fluid properties selected to replicated the key nondimensional in validating papers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72636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CDA0A3-0E61-7F02-1830-F2B98091EBEC}"/>
                  </a:ext>
                </a:extLst>
              </p:cNvPr>
              <p:cNvSpPr txBox="1"/>
              <p:nvPr/>
            </p:nvSpPr>
            <p:spPr>
              <a:xfrm>
                <a:off x="3101551" y="4088529"/>
                <a:ext cx="1095375" cy="338554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𝑷𝒆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CDA0A3-0E61-7F02-1830-F2B98091E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551" y="4088529"/>
                <a:ext cx="1095375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52FE52-42D0-6028-1305-D47D286386A4}"/>
                  </a:ext>
                </a:extLst>
              </p:cNvPr>
              <p:cNvSpPr txBox="1"/>
              <p:nvPr/>
            </p:nvSpPr>
            <p:spPr>
              <a:xfrm>
                <a:off x="3107477" y="1412057"/>
                <a:ext cx="1095375" cy="338554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𝑷𝒆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52FE52-42D0-6028-1305-D47D28638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477" y="1412057"/>
                <a:ext cx="1095375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F1AD09-92D2-BD65-9BF0-185525CE78BD}"/>
                  </a:ext>
                </a:extLst>
              </p:cNvPr>
              <p:cNvSpPr txBox="1"/>
              <p:nvPr/>
            </p:nvSpPr>
            <p:spPr>
              <a:xfrm>
                <a:off x="1696498" y="1772018"/>
                <a:ext cx="1095375" cy="338554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𝑷𝒆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𝟔𝟓</m:t>
                      </m:r>
                    </m:oMath>
                  </m:oMathPara>
                </a14:m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F1AD09-92D2-BD65-9BF0-185525CE7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498" y="1772018"/>
                <a:ext cx="109537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CAF62C-C4FA-C893-5418-C54E13054C8A}"/>
                  </a:ext>
                </a:extLst>
              </p:cNvPr>
              <p:cNvSpPr txBox="1"/>
              <p:nvPr/>
            </p:nvSpPr>
            <p:spPr>
              <a:xfrm>
                <a:off x="2382384" y="2366293"/>
                <a:ext cx="1095375" cy="338554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𝑃𝑒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=39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CAF62C-C4FA-C893-5418-C54E13054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384" y="2366293"/>
                <a:ext cx="109537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F095322-8FAB-9125-8320-62F7B719A850}"/>
                  </a:ext>
                </a:extLst>
              </p:cNvPr>
              <p:cNvSpPr txBox="1"/>
              <p:nvPr/>
            </p:nvSpPr>
            <p:spPr>
              <a:xfrm rot="21255806">
                <a:off x="2458077" y="2981254"/>
                <a:ext cx="1344672" cy="338554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𝑃𝑒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=19.5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F095322-8FAB-9125-8320-62F7B719A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55806">
                <a:off x="2458077" y="2981254"/>
                <a:ext cx="1344672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D5D696-D6EA-0545-C491-3FFEEB40532F}"/>
                  </a:ext>
                </a:extLst>
              </p:cNvPr>
              <p:cNvSpPr txBox="1"/>
              <p:nvPr/>
            </p:nvSpPr>
            <p:spPr>
              <a:xfrm rot="21413211">
                <a:off x="3262258" y="3157488"/>
                <a:ext cx="1344672" cy="338554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𝑃𝑒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=13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D5D696-D6EA-0545-C491-3FFEEB405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413211">
                <a:off x="3262258" y="3157488"/>
                <a:ext cx="1344672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9AF754-AAB3-7552-4782-9E6BDA38AC83}"/>
                  </a:ext>
                </a:extLst>
              </p:cNvPr>
              <p:cNvSpPr txBox="1"/>
              <p:nvPr/>
            </p:nvSpPr>
            <p:spPr>
              <a:xfrm>
                <a:off x="3475120" y="3547619"/>
                <a:ext cx="1344672" cy="338554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𝑃𝑒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=6.5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9AF754-AAB3-7552-4782-9E6BDA38A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120" y="3547619"/>
                <a:ext cx="1344672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0C9A4997-67F6-4539-C9B8-180D4C0C599B}"/>
              </a:ext>
            </a:extLst>
          </p:cNvPr>
          <p:cNvSpPr txBox="1"/>
          <p:nvPr/>
        </p:nvSpPr>
        <p:spPr>
          <a:xfrm>
            <a:off x="3364651" y="4296293"/>
            <a:ext cx="1734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Saboni</a:t>
            </a:r>
            <a:r>
              <a:rPr lang="en-US" sz="1400" dirty="0"/>
              <a:t>, 2016)</a:t>
            </a:r>
          </a:p>
        </p:txBody>
      </p:sp>
    </p:spTree>
    <p:extLst>
      <p:ext uri="{BB962C8B-B14F-4D97-AF65-F5344CB8AC3E}">
        <p14:creationId xmlns:p14="http://schemas.microsoft.com/office/powerpoint/2010/main" val="270618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8D105-0FB0-FA98-6F1A-F5E180B58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6E53DF16-1F03-B794-AAF9-464E2EE97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748" y="1810043"/>
            <a:ext cx="3284427" cy="38987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D209B36-7D62-271A-CD3F-FEC26A14D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0" y="1665727"/>
            <a:ext cx="5334000" cy="40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D5289-F8A4-E46B-23EE-984D9CC4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Uranium Case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2EBA922-2CBC-6772-F8F0-8999CDDF8F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4674545"/>
                  </p:ext>
                </p:extLst>
              </p:nvPr>
            </p:nvGraphicFramePr>
            <p:xfrm>
              <a:off x="4959276" y="2213105"/>
              <a:ext cx="3636232" cy="2811145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09058">
                      <a:extLst>
                        <a:ext uri="{9D8B030D-6E8A-4147-A177-3AD203B41FA5}">
                          <a16:colId xmlns:a16="http://schemas.microsoft.com/office/drawing/2014/main" val="3251921342"/>
                        </a:ext>
                      </a:extLst>
                    </a:gridCol>
                    <a:gridCol w="768689">
                      <a:extLst>
                        <a:ext uri="{9D8B030D-6E8A-4147-A177-3AD203B41FA5}">
                          <a16:colId xmlns:a16="http://schemas.microsoft.com/office/drawing/2014/main" val="262466279"/>
                        </a:ext>
                      </a:extLst>
                    </a:gridCol>
                    <a:gridCol w="1049427">
                      <a:extLst>
                        <a:ext uri="{9D8B030D-6E8A-4147-A177-3AD203B41FA5}">
                          <a16:colId xmlns:a16="http://schemas.microsoft.com/office/drawing/2014/main" val="3762604697"/>
                        </a:ext>
                      </a:extLst>
                    </a:gridCol>
                    <a:gridCol w="909058">
                      <a:extLst>
                        <a:ext uri="{9D8B030D-6E8A-4147-A177-3AD203B41FA5}">
                          <a16:colId xmlns:a16="http://schemas.microsoft.com/office/drawing/2014/main" val="2935094381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Non-Dimensionals Nominal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2463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96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𝐿𝑖𝑞𝑢𝑖𝑑</m:t>
                                    </m:r>
                                  </m:num>
                                  <m:den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𝐺𝑎𝑠</m:t>
                                    </m:r>
                                  </m:den>
                                </m:f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𝑅𝑎𝑡𝑖𝑜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4534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0.15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46372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𝑃𝑒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𝐺𝑎𝑠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𝝆</m:t>
                                    </m:r>
                                    <m:sSub>
                                      <m:sSubPr>
                                        <m:ctrlPr>
                                          <a:rPr lang="en-US" sz="1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lang="en-US" sz="1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𝟏𝟕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74355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𝑅𝑒𝑠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/60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131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5063180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𝐶𝑎𝑝𝑖𝑙𝑙𝑎𝑟𝑦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𝐶𝑎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=0.004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4272394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Fluid properties selected to replicated the key nondimensional in validating papers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7263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2EBA922-2CBC-6772-F8F0-8999CDDF8F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4674545"/>
                  </p:ext>
                </p:extLst>
              </p:nvPr>
            </p:nvGraphicFramePr>
            <p:xfrm>
              <a:off x="4959276" y="2213105"/>
              <a:ext cx="3636232" cy="2811145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09058">
                      <a:extLst>
                        <a:ext uri="{9D8B030D-6E8A-4147-A177-3AD203B41FA5}">
                          <a16:colId xmlns:a16="http://schemas.microsoft.com/office/drawing/2014/main" val="3251921342"/>
                        </a:ext>
                      </a:extLst>
                    </a:gridCol>
                    <a:gridCol w="768689">
                      <a:extLst>
                        <a:ext uri="{9D8B030D-6E8A-4147-A177-3AD203B41FA5}">
                          <a16:colId xmlns:a16="http://schemas.microsoft.com/office/drawing/2014/main" val="262466279"/>
                        </a:ext>
                      </a:extLst>
                    </a:gridCol>
                    <a:gridCol w="1049427">
                      <a:extLst>
                        <a:ext uri="{9D8B030D-6E8A-4147-A177-3AD203B41FA5}">
                          <a16:colId xmlns:a16="http://schemas.microsoft.com/office/drawing/2014/main" val="3762604697"/>
                        </a:ext>
                      </a:extLst>
                    </a:gridCol>
                    <a:gridCol w="909058">
                      <a:extLst>
                        <a:ext uri="{9D8B030D-6E8A-4147-A177-3AD203B41FA5}">
                          <a16:colId xmlns:a16="http://schemas.microsoft.com/office/drawing/2014/main" val="2935094381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Non-Dimensionals Nominal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2463724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7" t="-109375" r="-301333" b="-5828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9841" t="-109375" r="-258730" b="-58281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6025" t="-109375" r="-1242" b="-58281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453484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7" t="-212698" r="-301333" b="-4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9841" t="-212698" r="-258730" b="-4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116" t="-212698" r="-88439" b="-4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2013" t="-212698" r="-2685" b="-4920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4637252"/>
                      </a:ext>
                    </a:extLst>
                  </a:tr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7" t="-307813" r="-301333" b="-3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9841" t="-307813" r="-258730" b="-3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116" t="-307813" r="-88439" b="-3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2013" t="-307813" r="-2685" b="-384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435591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7" t="-407813" r="-301333" b="-2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9841" t="-407813" r="-258730" b="-2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116" t="-407813" r="-88439" b="-2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2013" t="-407813" r="-2685" b="-284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5063180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7" t="-532787" r="-669" b="-19836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4272394"/>
                      </a:ext>
                    </a:extLst>
                  </a:tr>
                  <a:tr h="518160">
                    <a:tc gridSpan="4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Fluid properties selected to replicated the key nondimensional in validating papers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7263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A2ABCA6-1F74-B204-E5D8-C8B20F13CFEB}"/>
              </a:ext>
            </a:extLst>
          </p:cNvPr>
          <p:cNvSpPr txBox="1"/>
          <p:nvPr/>
        </p:nvSpPr>
        <p:spPr>
          <a:xfrm>
            <a:off x="599794" y="1191773"/>
            <a:ext cx="421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Liquid Uranium + Gaseous Hydrogen</a:t>
            </a:r>
          </a:p>
          <a:p>
            <a:pPr algn="ctr"/>
            <a:r>
              <a:rPr lang="en-US" dirty="0"/>
              <a:t>4000 K, 100 atm, 2000 </a:t>
            </a:r>
            <a:r>
              <a:rPr lang="en-US" dirty="0" err="1"/>
              <a:t>gs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876CF8-1E8C-8930-AB38-A97EEAEDB960}"/>
                  </a:ext>
                </a:extLst>
              </p:cNvPr>
              <p:cNvSpPr txBox="1"/>
              <p:nvPr/>
            </p:nvSpPr>
            <p:spPr>
              <a:xfrm rot="16200000">
                <a:off x="-1957769" y="3680061"/>
                <a:ext cx="4370895" cy="55983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𝑁𝑢𝑠𝑠𝑒𝑙𝑡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𝑁𝑢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h𝑟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876CF8-1E8C-8930-AB38-A97EEAEDB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957769" y="3680061"/>
                <a:ext cx="4370895" cy="5598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364619-57E7-9E2B-A746-E5B1A9A7012F}"/>
                  </a:ext>
                </a:extLst>
              </p:cNvPr>
              <p:cNvSpPr txBox="1"/>
              <p:nvPr/>
            </p:nvSpPr>
            <p:spPr>
              <a:xfrm>
                <a:off x="562163" y="5525261"/>
                <a:ext cx="4370895" cy="53553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𝐹𝑜𝑢𝑟𝑖𝑒𝑟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𝐹𝑜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𝐺𝑎𝑠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364619-57E7-9E2B-A746-E5B1A9A70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63" y="5525261"/>
                <a:ext cx="4370895" cy="535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7BE9FD8C-6C77-76B2-3B95-81926D58BCDF}"/>
              </a:ext>
            </a:extLst>
          </p:cNvPr>
          <p:cNvSpPr/>
          <p:nvPr/>
        </p:nvSpPr>
        <p:spPr>
          <a:xfrm>
            <a:off x="9640796" y="3480792"/>
            <a:ext cx="160256" cy="1696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6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3106-09A1-FA08-7EB7-1361B275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Conclusion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47F972-A0C4-69DB-9527-F88688D990E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558925"/>
                <a:ext cx="5181600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In </a:t>
                </a:r>
                <a:r>
                  <a:rPr lang="en-US" sz="1800" dirty="0" err="1"/>
                  <a:t>VoF</a:t>
                </a:r>
                <a:r>
                  <a:rPr lang="en-US" sz="1800" dirty="0"/>
                  <a:t> different definitions of fluid interface exist:</a:t>
                </a:r>
              </a:p>
              <a:p>
                <a:r>
                  <a:rPr lang="en-US" sz="1800" dirty="0"/>
                  <a:t>Volume based: best for momentum </a:t>
                </a:r>
              </a:p>
              <a:p>
                <a:r>
                  <a:rPr lang="en-US" sz="1800" dirty="0"/>
                  <a:t>Capacitance based: best for thermal</a:t>
                </a:r>
              </a:p>
              <a:p>
                <a:pPr lvl="1"/>
                <a:r>
                  <a:rPr lang="en-US" sz="1400" dirty="0"/>
                  <a:t>Improves correlation to idealized models</a:t>
                </a:r>
              </a:p>
              <a:p>
                <a:pPr lvl="1"/>
                <a:r>
                  <a:rPr lang="en-US" sz="1400" dirty="0"/>
                  <a:t>Viable analytical tool</a:t>
                </a:r>
              </a:p>
              <a:p>
                <a:pPr lvl="1"/>
                <a:endParaRPr lang="en-US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𝑐𝑎𝑝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𝑣𝑜𝑓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𝑣𝑜𝑓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Future Work:</a:t>
                </a:r>
              </a:p>
              <a:p>
                <a:r>
                  <a:rPr lang="en-US" sz="1800" dirty="0"/>
                  <a:t>High Re validation</a:t>
                </a: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/>
                  <a:t> ratio impact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47F972-A0C4-69DB-9527-F88688D990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558925"/>
                <a:ext cx="5181600" cy="4351338"/>
              </a:xfrm>
              <a:blipFill>
                <a:blip r:embed="rId2"/>
                <a:stretch>
                  <a:fillRect l="-1059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2C37F8-EDEE-68B9-2088-A2B013718B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4163" y="1492250"/>
            <a:ext cx="4437674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6564B9-2A69-D275-43DA-184245900F61}"/>
              </a:ext>
            </a:extLst>
          </p:cNvPr>
          <p:cNvSpPr txBox="1"/>
          <p:nvPr/>
        </p:nvSpPr>
        <p:spPr>
          <a:xfrm rot="18282157">
            <a:off x="7599717" y="294322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VoF</a:t>
            </a:r>
            <a:r>
              <a:rPr lang="en-US" dirty="0">
                <a:solidFill>
                  <a:schemeClr val="bg1"/>
                </a:solidFill>
              </a:rPr>
              <a:t> Interface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E5C76-3A37-218B-679C-BFB6FA53D047}"/>
              </a:ext>
            </a:extLst>
          </p:cNvPr>
          <p:cNvSpPr txBox="1"/>
          <p:nvPr/>
        </p:nvSpPr>
        <p:spPr>
          <a:xfrm rot="18282157">
            <a:off x="8067076" y="3371661"/>
            <a:ext cx="268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Capacitance Interface</a:t>
            </a:r>
          </a:p>
        </p:txBody>
      </p:sp>
    </p:spTree>
    <p:extLst>
      <p:ext uri="{BB962C8B-B14F-4D97-AF65-F5344CB8AC3E}">
        <p14:creationId xmlns:p14="http://schemas.microsoft.com/office/powerpoint/2010/main" val="852563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3E4F0-95DB-F4FA-4D3D-CAF8EA965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AFE95-5606-ABDF-50AC-E1D625E25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3818"/>
            <a:ext cx="5181600" cy="483314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R. Clift, J. Grace, M. Weber, </a:t>
            </a:r>
            <a:r>
              <a:rPr lang="en-US" dirty="0" err="1"/>
              <a:t>Bubles</a:t>
            </a:r>
            <a:r>
              <a:rPr lang="en-US" dirty="0"/>
              <a:t> Drops and Particles, Academic Press, San Diego, 1978</a:t>
            </a:r>
          </a:p>
          <a:p>
            <a:endParaRPr lang="en-US" dirty="0"/>
          </a:p>
          <a:p>
            <a:r>
              <a:rPr lang="en-US" dirty="0"/>
              <a:t>D. </a:t>
            </a:r>
            <a:r>
              <a:rPr lang="en-US" dirty="0" err="1"/>
              <a:t>Colombet</a:t>
            </a:r>
            <a:r>
              <a:rPr lang="en-US" dirty="0"/>
              <a:t> et. al., “Mass or heat transfer inside a spherical gas bubble at low to moderate Reynolds number,” </a:t>
            </a:r>
            <a:r>
              <a:rPr lang="en-US" i="1" dirty="0"/>
              <a:t>International Journal of Heat and Mass Transfer</a:t>
            </a:r>
            <a:r>
              <a:rPr lang="en-US" dirty="0"/>
              <a:t>, 2013</a:t>
            </a:r>
          </a:p>
          <a:p>
            <a:endParaRPr lang="en-US" dirty="0"/>
          </a:p>
          <a:p>
            <a:r>
              <a:rPr lang="en-US" dirty="0" err="1"/>
              <a:t>Dijkhuizen,W</a:t>
            </a:r>
            <a:r>
              <a:rPr lang="en-US" dirty="0"/>
              <a:t>.; Roghair, I.; </a:t>
            </a:r>
            <a:r>
              <a:rPr lang="en-US" dirty="0" err="1"/>
              <a:t>Annaland</a:t>
            </a:r>
            <a:r>
              <a:rPr lang="en-US" dirty="0"/>
              <a:t>, M.V.S.; Kuipers, J. DNS of gas bubbles </a:t>
            </a:r>
            <a:r>
              <a:rPr lang="en-US" dirty="0" err="1"/>
              <a:t>behaviour</a:t>
            </a:r>
            <a:r>
              <a:rPr lang="en-US" dirty="0"/>
              <a:t> using an improved 3D front tracking model—Drag force on isolated bubbles and comparison with experiments. </a:t>
            </a:r>
            <a:r>
              <a:rPr lang="en-US" i="1" dirty="0"/>
              <a:t>Chem. Eng. Sci</a:t>
            </a:r>
            <a:r>
              <a:rPr lang="en-US" dirty="0"/>
              <a:t>. 2010, 65, 1415–1426.</a:t>
            </a:r>
          </a:p>
          <a:p>
            <a:endParaRPr lang="en-US" dirty="0"/>
          </a:p>
          <a:p>
            <a:r>
              <a:rPr lang="en-US" dirty="0"/>
              <a:t>G. </a:t>
            </a:r>
            <a:r>
              <a:rPr lang="en-US" dirty="0" err="1"/>
              <a:t>Juncu</a:t>
            </a:r>
            <a:r>
              <a:rPr lang="en-US" dirty="0"/>
              <a:t>, “A numerical study of the unsteady heat/mass transfer inside a circulating sphere,” </a:t>
            </a:r>
            <a:r>
              <a:rPr lang="en-US" i="1" dirty="0"/>
              <a:t>International Journal of Heat and Mass Transfer</a:t>
            </a:r>
            <a:r>
              <a:rPr lang="en-US" dirty="0"/>
              <a:t>, 2010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D1039-B068-C71D-89F1-D90261AEC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43818"/>
            <a:ext cx="5181600" cy="483314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J. Keese and K. Hollingsworth, "One-Dimensional Steady-State Thermal Model of CNTP Reactor," </a:t>
            </a:r>
            <a:r>
              <a:rPr lang="en-US" i="1" dirty="0"/>
              <a:t>Nuclear Technology</a:t>
            </a:r>
            <a:r>
              <a:rPr lang="en-US" dirty="0"/>
              <a:t>, 2023.</a:t>
            </a:r>
          </a:p>
          <a:p>
            <a:endParaRPr lang="en-US" dirty="0"/>
          </a:p>
          <a:p>
            <a:r>
              <a:rPr lang="en-US" dirty="0"/>
              <a:t>F. E. Rom, “Nuclear-Rocket Propulsion,” NASA TM X-1685, NASA, Nov. 1968</a:t>
            </a:r>
          </a:p>
          <a:p>
            <a:endParaRPr lang="en-US" dirty="0"/>
          </a:p>
          <a:p>
            <a:r>
              <a:rPr lang="en-US" dirty="0"/>
              <a:t>A. </a:t>
            </a:r>
            <a:r>
              <a:rPr lang="en-US" dirty="0" err="1"/>
              <a:t>Saboni</a:t>
            </a:r>
            <a:r>
              <a:rPr lang="en-US" dirty="0"/>
              <a:t>, “Mass transfer into a spherical bubble,” </a:t>
            </a:r>
            <a:r>
              <a:rPr lang="en-US" i="1" dirty="0"/>
              <a:t>Chemical Engineering Science,</a:t>
            </a:r>
            <a:r>
              <a:rPr lang="en-US" dirty="0"/>
              <a:t> 2016</a:t>
            </a:r>
          </a:p>
          <a:p>
            <a:endParaRPr lang="en-US" dirty="0"/>
          </a:p>
          <a:p>
            <a:r>
              <a:rPr lang="en-US" dirty="0"/>
              <a:t>A. Wadewitz and E. Specht, “Limit value of the Nusselt number for particles of different shape,” </a:t>
            </a:r>
            <a:r>
              <a:rPr lang="en-US" i="1" dirty="0"/>
              <a:t>International Journal of Heat and Mass Transfer, </a:t>
            </a:r>
            <a:r>
              <a:rPr lang="en-US" dirty="0"/>
              <a:t>2001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023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7C2A7-6288-F367-E6A1-5A5934839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9ECE-8272-7C69-01C0-23E25363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Error Investigation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486BB-9227-FB82-143C-D7623033C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509711"/>
            <a:ext cx="4343400" cy="3838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DC26A3-9C25-2F4F-9822-83AEDB41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09711"/>
            <a:ext cx="5334000" cy="400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9D3C4A-B283-ECF1-8C69-679D8226B29D}"/>
                  </a:ext>
                </a:extLst>
              </p:cNvPr>
              <p:cNvSpPr txBox="1"/>
              <p:nvPr/>
            </p:nvSpPr>
            <p:spPr>
              <a:xfrm>
                <a:off x="314325" y="3230044"/>
                <a:ext cx="801711" cy="55983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9D3C4A-B283-ECF1-8C69-679D8226B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3230044"/>
                <a:ext cx="801711" cy="5598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F84513-8DEE-ECB3-E25A-A61795F6953A}"/>
                  </a:ext>
                </a:extLst>
              </p:cNvPr>
              <p:cNvSpPr txBox="1"/>
              <p:nvPr/>
            </p:nvSpPr>
            <p:spPr>
              <a:xfrm>
                <a:off x="1254417" y="5238603"/>
                <a:ext cx="4370895" cy="53553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𝐹𝑜𝑢𝑟𝑖𝑒𝑟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𝐹𝑜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𝐺𝑎𝑠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F84513-8DEE-ECB3-E25A-A61795F69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417" y="5238603"/>
                <a:ext cx="4370895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E2701C-31EC-CF9F-6215-1775B704F470}"/>
              </a:ext>
            </a:extLst>
          </p:cNvPr>
          <p:cNvCxnSpPr/>
          <p:nvPr/>
        </p:nvCxnSpPr>
        <p:spPr>
          <a:xfrm>
            <a:off x="5731497" y="2413262"/>
            <a:ext cx="2799761" cy="6881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A3AA338-8E8D-0D07-B039-0752B565B21F}"/>
              </a:ext>
            </a:extLst>
          </p:cNvPr>
          <p:cNvSpPr txBox="1"/>
          <p:nvPr/>
        </p:nvSpPr>
        <p:spPr>
          <a:xfrm>
            <a:off x="5625312" y="5379326"/>
            <a:ext cx="4370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Correlates to the island, mean radius calculated from this area is ~80% greater</a:t>
            </a:r>
          </a:p>
        </p:txBody>
      </p:sp>
    </p:spTree>
    <p:extLst>
      <p:ext uri="{BB962C8B-B14F-4D97-AF65-F5344CB8AC3E}">
        <p14:creationId xmlns:p14="http://schemas.microsoft.com/office/powerpoint/2010/main" val="579344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001EA-D1F9-9F65-FAE3-DB5FB8903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80353CEB-18B1-57AE-5AFB-D463069EC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0" y="1774530"/>
            <a:ext cx="5202786" cy="3886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01AB0-4239-2DDE-65C3-A3067084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Uranium Case</a:t>
            </a:r>
          </a:p>
        </p:txBody>
      </p:sp>
      <p:pic>
        <p:nvPicPr>
          <p:cNvPr id="9" name="Picture 8" descr="A diagram of a number of objects&#10;&#10;AI-generated content may be incorrect.">
            <a:extLst>
              <a:ext uri="{FF2B5EF4-FFF2-40B4-BE49-F238E27FC236}">
                <a16:creationId xmlns:a16="http://schemas.microsoft.com/office/drawing/2014/main" id="{A00F7B55-8433-A7E2-020B-CE470494EF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183"/>
          <a:stretch>
            <a:fillRect/>
          </a:stretch>
        </p:blipFill>
        <p:spPr>
          <a:xfrm>
            <a:off x="5352547" y="3879767"/>
            <a:ext cx="2770521" cy="229719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8AC366C-F980-4C67-CA9C-BA7DCA14C4E3}"/>
              </a:ext>
            </a:extLst>
          </p:cNvPr>
          <p:cNvSpPr/>
          <p:nvPr/>
        </p:nvSpPr>
        <p:spPr>
          <a:xfrm>
            <a:off x="6096000" y="4395386"/>
            <a:ext cx="160256" cy="1696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497BFCB-2B24-F809-6258-5F90816D005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19691" y="1079557"/>
              <a:ext cx="3636232" cy="2811145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09058">
                      <a:extLst>
                        <a:ext uri="{9D8B030D-6E8A-4147-A177-3AD203B41FA5}">
                          <a16:colId xmlns:a16="http://schemas.microsoft.com/office/drawing/2014/main" val="3251921342"/>
                        </a:ext>
                      </a:extLst>
                    </a:gridCol>
                    <a:gridCol w="768689">
                      <a:extLst>
                        <a:ext uri="{9D8B030D-6E8A-4147-A177-3AD203B41FA5}">
                          <a16:colId xmlns:a16="http://schemas.microsoft.com/office/drawing/2014/main" val="262466279"/>
                        </a:ext>
                      </a:extLst>
                    </a:gridCol>
                    <a:gridCol w="1049427">
                      <a:extLst>
                        <a:ext uri="{9D8B030D-6E8A-4147-A177-3AD203B41FA5}">
                          <a16:colId xmlns:a16="http://schemas.microsoft.com/office/drawing/2014/main" val="3762604697"/>
                        </a:ext>
                      </a:extLst>
                    </a:gridCol>
                    <a:gridCol w="909058">
                      <a:extLst>
                        <a:ext uri="{9D8B030D-6E8A-4147-A177-3AD203B41FA5}">
                          <a16:colId xmlns:a16="http://schemas.microsoft.com/office/drawing/2014/main" val="2935094381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Non-Dimensionals Nominal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2463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96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𝐿𝑖𝑞𝑢𝑖𝑑</m:t>
                                    </m:r>
                                  </m:num>
                                  <m:den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𝐺𝑎𝑠</m:t>
                                    </m:r>
                                  </m:den>
                                </m:f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𝑅𝑎𝑡𝑖𝑜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4534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𝐿𝑖𝑞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0.15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46372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𝑃𝑒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𝐺𝑎𝑠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num>
                                  <m:den>
                                    <m:r>
                                      <a:rPr lang="en-US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𝝆</m:t>
                                    </m:r>
                                    <m:sSub>
                                      <m:sSubPr>
                                        <m:ctrlPr>
                                          <a:rPr lang="en-US" sz="1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lang="en-US" sz="1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𝟏𝟕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74355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𝑅𝑒𝑠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/60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131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5063180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𝐶𝑎𝑝𝑖𝑙𝑙𝑎𝑟𝑦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𝐶𝑎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=0.004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4272394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Fluid properties selected to replicated the key nondimensional in validating papers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7263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497BFCB-2B24-F809-6258-5F90816D005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19691" y="1079557"/>
              <a:ext cx="3636232" cy="2811145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09058">
                      <a:extLst>
                        <a:ext uri="{9D8B030D-6E8A-4147-A177-3AD203B41FA5}">
                          <a16:colId xmlns:a16="http://schemas.microsoft.com/office/drawing/2014/main" val="3251921342"/>
                        </a:ext>
                      </a:extLst>
                    </a:gridCol>
                    <a:gridCol w="768689">
                      <a:extLst>
                        <a:ext uri="{9D8B030D-6E8A-4147-A177-3AD203B41FA5}">
                          <a16:colId xmlns:a16="http://schemas.microsoft.com/office/drawing/2014/main" val="262466279"/>
                        </a:ext>
                      </a:extLst>
                    </a:gridCol>
                    <a:gridCol w="1049427">
                      <a:extLst>
                        <a:ext uri="{9D8B030D-6E8A-4147-A177-3AD203B41FA5}">
                          <a16:colId xmlns:a16="http://schemas.microsoft.com/office/drawing/2014/main" val="3762604697"/>
                        </a:ext>
                      </a:extLst>
                    </a:gridCol>
                    <a:gridCol w="909058">
                      <a:extLst>
                        <a:ext uri="{9D8B030D-6E8A-4147-A177-3AD203B41FA5}">
                          <a16:colId xmlns:a16="http://schemas.microsoft.com/office/drawing/2014/main" val="2935094381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Non-Dimensionals Nominal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2463724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42" t="-109375" r="-303356" b="-5828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9841" t="-109375" r="-258730" b="-58281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6025" t="-109375" r="-1242" b="-58281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453484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42" t="-212698" r="-303356" b="-4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9841" t="-212698" r="-258730" b="-4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116" t="-212698" r="-88439" b="-4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2013" t="-212698" r="-2685" b="-4920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4637252"/>
                      </a:ext>
                    </a:extLst>
                  </a:tr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42" t="-307813" r="-303356" b="-3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9841" t="-307813" r="-258730" b="-3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116" t="-307813" r="-88439" b="-3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2013" t="-307813" r="-2685" b="-384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435591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42" t="-407813" r="-303356" b="-2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9841" t="-407813" r="-258730" b="-2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0116" t="-407813" r="-88439" b="-2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2013" t="-407813" r="-2685" b="-284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5063180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35" t="-532787" r="-670" b="-19836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4272394"/>
                      </a:ext>
                    </a:extLst>
                  </a:tr>
                  <a:tr h="518160">
                    <a:tc gridSpan="4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Fluid properties selected to replicated the key nondimensional in validating papers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7263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A068537-1C5F-107B-3ECD-CE206AD8388C}"/>
              </a:ext>
            </a:extLst>
          </p:cNvPr>
          <p:cNvSpPr txBox="1"/>
          <p:nvPr/>
        </p:nvSpPr>
        <p:spPr>
          <a:xfrm>
            <a:off x="599794" y="1191773"/>
            <a:ext cx="421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Liquid Uranium + Gaseous Hydrogen</a:t>
            </a:r>
          </a:p>
          <a:p>
            <a:pPr algn="ctr"/>
            <a:r>
              <a:rPr lang="en-US" dirty="0"/>
              <a:t>4000 K, 100 atm, 2000 </a:t>
            </a:r>
            <a:r>
              <a:rPr lang="en-US" dirty="0" err="1"/>
              <a:t>gs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F354B0-2CB2-F13F-6D1F-5E579C3DAAF1}"/>
                  </a:ext>
                </a:extLst>
              </p:cNvPr>
              <p:cNvSpPr txBox="1"/>
              <p:nvPr/>
            </p:nvSpPr>
            <p:spPr>
              <a:xfrm rot="16200000">
                <a:off x="-1957769" y="3680061"/>
                <a:ext cx="4370895" cy="55983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𝑁𝑢𝑠𝑠𝑒𝑙𝑡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𝑁𝑢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h𝑟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F354B0-2CB2-F13F-6D1F-5E579C3DA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957769" y="3680061"/>
                <a:ext cx="4370895" cy="5598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BFEEF9-047B-9E77-1F5C-46A685C2CDE9}"/>
                  </a:ext>
                </a:extLst>
              </p:cNvPr>
              <p:cNvSpPr txBox="1"/>
              <p:nvPr/>
            </p:nvSpPr>
            <p:spPr>
              <a:xfrm>
                <a:off x="562163" y="5525261"/>
                <a:ext cx="4370895" cy="53553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𝐹𝑜𝑢𝑟𝑖𝑒𝑟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𝐹𝑜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𝐺𝑎𝑠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BFEEF9-047B-9E77-1F5C-46A685C2C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63" y="5525261"/>
                <a:ext cx="4370895" cy="535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5C39C095-BCB6-B767-9866-40DC25CBA6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2038" y="2880027"/>
            <a:ext cx="3426577" cy="3200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81DC64-1265-D4CB-B041-1DDD1EFC8D5F}"/>
              </a:ext>
            </a:extLst>
          </p:cNvPr>
          <p:cNvSpPr txBox="1"/>
          <p:nvPr/>
        </p:nvSpPr>
        <p:spPr>
          <a:xfrm>
            <a:off x="9068641" y="2023464"/>
            <a:ext cx="2602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Pure Diffusion </a:t>
            </a:r>
          </a:p>
          <a:p>
            <a:pPr algn="ctr"/>
            <a:r>
              <a:rPr lang="en-US" dirty="0"/>
              <a:t>No Convection</a:t>
            </a:r>
          </a:p>
          <a:p>
            <a:pPr algn="ctr"/>
            <a:r>
              <a:rPr lang="en-US" dirty="0"/>
              <a:t>Finite Difference Model</a:t>
            </a:r>
          </a:p>
        </p:txBody>
      </p:sp>
    </p:spTree>
    <p:extLst>
      <p:ext uri="{BB962C8B-B14F-4D97-AF65-F5344CB8AC3E}">
        <p14:creationId xmlns:p14="http://schemas.microsoft.com/office/powerpoint/2010/main" val="3390859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19D5-CCE1-1381-D44B-CCF1AA73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Bubble-Through Liquid Nuclear Thermal Rocket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B6FF1F-4689-728A-FA81-9660702AF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01900"/>
            <a:ext cx="5272440" cy="270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27E6DC-3DB6-E043-4F3E-85B68D75D988}"/>
              </a:ext>
            </a:extLst>
          </p:cNvPr>
          <p:cNvSpPr txBox="1"/>
          <p:nvPr/>
        </p:nvSpPr>
        <p:spPr>
          <a:xfrm>
            <a:off x="6096000" y="5391666"/>
            <a:ext cx="3946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(Rom, 1968)</a:t>
            </a:r>
            <a:endParaRPr lang="en-US" sz="14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DAF29E-0F70-367D-ECFD-58641FDE0430}"/>
              </a:ext>
            </a:extLst>
          </p:cNvPr>
          <p:cNvSpPr txBox="1"/>
          <p:nvPr/>
        </p:nvSpPr>
        <p:spPr>
          <a:xfrm>
            <a:off x="838200" y="1905000"/>
            <a:ext cx="50927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in 1954 by McCarthy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Theorized Specific Impulse 50 – 100% greater than solid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Sporadically studied since with recent design effort referred to as Centrifugal Nuclear Thermal Rocket (CNTR)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Fissile liquid produces a nuclear hear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Centrifuge contains the liquid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Bubbles radially inward cooling the centrifuge and heating up in the liquid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55B9E-60D8-046E-629C-7605182C9C0E}"/>
              </a:ext>
            </a:extLst>
          </p:cNvPr>
          <p:cNvSpPr txBox="1"/>
          <p:nvPr/>
        </p:nvSpPr>
        <p:spPr>
          <a:xfrm>
            <a:off x="6629400" y="3715781"/>
            <a:ext cx="66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</a:t>
            </a:r>
            <a:r>
              <a:rPr lang="en-US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3AF0F5-022C-152D-91A4-56C6201B86C5}"/>
              </a:ext>
            </a:extLst>
          </p:cNvPr>
          <p:cNvSpPr txBox="1"/>
          <p:nvPr/>
        </p:nvSpPr>
        <p:spPr>
          <a:xfrm>
            <a:off x="5996940" y="5022334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 + Refractory </a:t>
            </a:r>
            <a:endParaRPr lang="en-US" baseline="-25000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7B2382-0FCB-FAEE-DB10-115D474A3A34}"/>
              </a:ext>
            </a:extLst>
          </p:cNvPr>
          <p:cNvSpPr txBox="1"/>
          <p:nvPr/>
        </p:nvSpPr>
        <p:spPr>
          <a:xfrm>
            <a:off x="7734300" y="3710780"/>
            <a:ext cx="240792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4000 K &lt; T &lt; 6000 K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9AB4829-3CED-FEFA-A510-97ED4FDBBE8F}"/>
              </a:ext>
            </a:extLst>
          </p:cNvPr>
          <p:cNvSpPr/>
          <p:nvPr/>
        </p:nvSpPr>
        <p:spPr>
          <a:xfrm rot="16200000">
            <a:off x="10998842" y="3092228"/>
            <a:ext cx="541179" cy="168652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511B8E-9B75-DA8C-1B5F-97D2C3C5D305}"/>
              </a:ext>
            </a:extLst>
          </p:cNvPr>
          <p:cNvSpPr txBox="1"/>
          <p:nvPr/>
        </p:nvSpPr>
        <p:spPr>
          <a:xfrm>
            <a:off x="10389621" y="3782971"/>
            <a:ext cx="1759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</a:t>
            </a:r>
            <a:r>
              <a:rPr lang="en-US" sz="1400" baseline="-25000" dirty="0"/>
              <a:t>sp</a:t>
            </a:r>
            <a:r>
              <a:rPr lang="en-US" sz="1400" dirty="0"/>
              <a:t> ~ 1200 – 1800 s</a:t>
            </a:r>
          </a:p>
        </p:txBody>
      </p:sp>
    </p:spTree>
    <p:extLst>
      <p:ext uri="{BB962C8B-B14F-4D97-AF65-F5344CB8AC3E}">
        <p14:creationId xmlns:p14="http://schemas.microsoft.com/office/powerpoint/2010/main" val="308134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932328-F585-DC42-0CA3-7EC941BF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81" y="248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/>
              <a:t>Bubble Conditions As Predicted by Engineering Model*</a:t>
            </a:r>
            <a:br>
              <a:rPr lang="en-US" sz="3100" b="1" dirty="0"/>
            </a:br>
            <a:r>
              <a:rPr lang="en-US" sz="2700" dirty="0"/>
              <a:t>*</a:t>
            </a:r>
            <a:r>
              <a:rPr lang="en-US" sz="2800" i="1" dirty="0"/>
              <a:t>Keese and Hollingsworth, 2022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4FDA76-2DC8-9C78-DD13-B9538E5E4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9481" y="1587897"/>
            <a:ext cx="6085124" cy="43592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Rapidly Changing Bubble Conditions</a:t>
            </a:r>
          </a:p>
          <a:p>
            <a:r>
              <a:rPr lang="en-US" sz="1800" dirty="0"/>
              <a:t>Hydrogen Dissociation </a:t>
            </a:r>
            <a:r>
              <a:rPr lang="en-US" sz="1800" dirty="0">
                <a:ea typeface="Cambria Math" panose="02040503050406030204" pitchFamily="18" charset="0"/>
              </a:rPr>
              <a:t>→</a:t>
            </a:r>
            <a:r>
              <a:rPr lang="en-US" sz="1800" dirty="0"/>
              <a:t> 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Conductivity and volumetric specific heat of gas approaches the liquid within 1 order of magnitude</a:t>
            </a:r>
          </a:p>
          <a:p>
            <a:r>
              <a:rPr lang="en-US" sz="1800" dirty="0"/>
              <a:t>Thermal Gradient </a:t>
            </a:r>
            <a:r>
              <a:rPr lang="en-US" sz="1800" dirty="0">
                <a:ea typeface="Cambria Math" panose="02040503050406030204" pitchFamily="18" charset="0"/>
              </a:rPr>
              <a:t>→ </a:t>
            </a:r>
          </a:p>
          <a:p>
            <a:pPr lvl="1"/>
            <a:r>
              <a:rPr lang="en-US" sz="1800" dirty="0">
                <a:ea typeface="Cambria Math" panose="02040503050406030204" pitchFamily="18" charset="0"/>
              </a:rPr>
              <a:t>Marangoni numbers up to 6000 predict surface tension induced advection</a:t>
            </a:r>
          </a:p>
          <a:p>
            <a:pPr lvl="1"/>
            <a:r>
              <a:rPr lang="en-US" sz="1800" dirty="0">
                <a:ea typeface="Cambria Math" panose="02040503050406030204" pitchFamily="18" charset="0"/>
              </a:rPr>
              <a:t>Gas Material Properties may vary up to 50% from top to bottom of bubble </a:t>
            </a:r>
          </a:p>
          <a:p>
            <a:pPr lvl="1"/>
            <a:r>
              <a:rPr lang="en-US" sz="1800" dirty="0">
                <a:ea typeface="Cambria Math" panose="02040503050406030204" pitchFamily="18" charset="0"/>
              </a:rPr>
              <a:t>Time dependent thermal boundary condition on the bubble </a:t>
            </a:r>
          </a:p>
          <a:p>
            <a:r>
              <a:rPr lang="en-US" sz="1800" dirty="0"/>
              <a:t>Morphology </a:t>
            </a:r>
            <a:r>
              <a:rPr lang="en-US" sz="1800" dirty="0">
                <a:ea typeface="Cambria Math" panose="02040503050406030204" pitchFamily="18" charset="0"/>
              </a:rPr>
              <a:t>→ </a:t>
            </a:r>
          </a:p>
          <a:p>
            <a:pPr lvl="1"/>
            <a:r>
              <a:rPr lang="en-US" sz="1800" dirty="0"/>
              <a:t>Impact of rapid expansion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625397A-1EFD-FB22-946D-CCCDCB0BEA08}"/>
              </a:ext>
            </a:extLst>
          </p:cNvPr>
          <p:cNvSpPr/>
          <p:nvPr/>
        </p:nvSpPr>
        <p:spPr>
          <a:xfrm>
            <a:off x="7543699" y="4604277"/>
            <a:ext cx="3289955" cy="156249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hord 48">
            <a:extLst>
              <a:ext uri="{FF2B5EF4-FFF2-40B4-BE49-F238E27FC236}">
                <a16:creationId xmlns:a16="http://schemas.microsoft.com/office/drawing/2014/main" id="{6706F9BA-3722-D934-442B-D2AD53206A3D}"/>
              </a:ext>
            </a:extLst>
          </p:cNvPr>
          <p:cNvSpPr/>
          <p:nvPr/>
        </p:nvSpPr>
        <p:spPr>
          <a:xfrm rot="5400000">
            <a:off x="7566117" y="4881165"/>
            <a:ext cx="3246120" cy="3246120"/>
          </a:xfrm>
          <a:prstGeom prst="chord">
            <a:avLst>
              <a:gd name="adj1" fmla="val 6859674"/>
              <a:gd name="adj2" fmla="val 14723664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C9992B-7E21-208E-4EA4-B55DBC8DCB5E}"/>
              </a:ext>
            </a:extLst>
          </p:cNvPr>
          <p:cNvSpPr txBox="1"/>
          <p:nvPr/>
        </p:nvSpPr>
        <p:spPr>
          <a:xfrm>
            <a:off x="8003133" y="4553450"/>
            <a:ext cx="245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= 3228 K, g = 1528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F7A91-54C0-2318-8B8B-191D671A83D8}"/>
              </a:ext>
            </a:extLst>
          </p:cNvPr>
          <p:cNvSpPr txBox="1"/>
          <p:nvPr/>
        </p:nvSpPr>
        <p:spPr>
          <a:xfrm>
            <a:off x="8110096" y="5856469"/>
            <a:ext cx="270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= 2935 K, g = 1547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CCB9BF-C2A1-C22E-5923-291DD54114F1}"/>
              </a:ext>
            </a:extLst>
          </p:cNvPr>
          <p:cNvSpPr txBox="1"/>
          <p:nvPr/>
        </p:nvSpPr>
        <p:spPr>
          <a:xfrm>
            <a:off x="8433274" y="5059742"/>
            <a:ext cx="1505932" cy="73866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 ~ 2981 K</a:t>
            </a:r>
          </a:p>
          <a:p>
            <a:pPr algn="ctr"/>
            <a:r>
              <a:rPr lang="en-US" sz="1400" dirty="0"/>
              <a:t>u = 2.47 m/s</a:t>
            </a:r>
          </a:p>
          <a:p>
            <a:pPr algn="ctr"/>
            <a:r>
              <a:rPr lang="en-US" sz="1400" dirty="0"/>
              <a:t>r = 0.39 mm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40BC409-5DA6-235D-5CFD-066AF61CB99A}"/>
              </a:ext>
            </a:extLst>
          </p:cNvPr>
          <p:cNvSpPr/>
          <p:nvPr/>
        </p:nvSpPr>
        <p:spPr>
          <a:xfrm>
            <a:off x="7196275" y="1314701"/>
            <a:ext cx="3935934" cy="182077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hord 55">
            <a:extLst>
              <a:ext uri="{FF2B5EF4-FFF2-40B4-BE49-F238E27FC236}">
                <a16:creationId xmlns:a16="http://schemas.microsoft.com/office/drawing/2014/main" id="{2137A255-F1AE-C2D3-7F06-8A710BDC7D8B}"/>
              </a:ext>
            </a:extLst>
          </p:cNvPr>
          <p:cNvSpPr/>
          <p:nvPr/>
        </p:nvSpPr>
        <p:spPr>
          <a:xfrm rot="5400000">
            <a:off x="7037401" y="1598953"/>
            <a:ext cx="4297680" cy="4297680"/>
          </a:xfrm>
          <a:prstGeom prst="chord">
            <a:avLst>
              <a:gd name="adj1" fmla="val 6859674"/>
              <a:gd name="adj2" fmla="val 14723664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14492DC-8B20-65D9-208C-DAA12D4BC934}"/>
              </a:ext>
            </a:extLst>
          </p:cNvPr>
          <p:cNvSpPr txBox="1"/>
          <p:nvPr/>
        </p:nvSpPr>
        <p:spPr>
          <a:xfrm>
            <a:off x="9791404" y="3340548"/>
            <a:ext cx="1237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Size Change to Scale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F15F66D-835B-5CD3-3923-DD4AA6C667E7}"/>
              </a:ext>
            </a:extLst>
          </p:cNvPr>
          <p:cNvSpPr txBox="1"/>
          <p:nvPr/>
        </p:nvSpPr>
        <p:spPr>
          <a:xfrm>
            <a:off x="8110096" y="1255269"/>
            <a:ext cx="2702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= 4887 K, g = 1151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71D9668-E7F3-B3A8-A3CC-2B48A81ACDA9}"/>
              </a:ext>
            </a:extLst>
          </p:cNvPr>
          <p:cNvSpPr txBox="1"/>
          <p:nvPr/>
        </p:nvSpPr>
        <p:spPr>
          <a:xfrm>
            <a:off x="8009103" y="2824479"/>
            <a:ext cx="263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= 4868 K, g = 1175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CA107B-077E-BA96-6B60-159ADDD8C08F}"/>
                  </a:ext>
                </a:extLst>
              </p:cNvPr>
              <p:cNvSpPr txBox="1"/>
              <p:nvPr/>
            </p:nvSpPr>
            <p:spPr>
              <a:xfrm>
                <a:off x="8146963" y="1817744"/>
                <a:ext cx="1984517" cy="97135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3175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T ~ 4870 K</a:t>
                </a:r>
              </a:p>
              <a:p>
                <a:pPr algn="ctr"/>
                <a:r>
                  <a:rPr lang="en-US" sz="1400" dirty="0"/>
                  <a:t>u = 2.45 m/s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=5.1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  <a:p>
                <a:pPr algn="ctr"/>
                <a:r>
                  <a:rPr lang="en-US" sz="1400" dirty="0"/>
                  <a:t>r = 0.51 mm (2.4x Vol)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CA107B-077E-BA96-6B60-159ADDD8C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963" y="1817744"/>
                <a:ext cx="1984517" cy="971356"/>
              </a:xfrm>
              <a:prstGeom prst="rect">
                <a:avLst/>
              </a:prstGeom>
              <a:blipFill>
                <a:blip r:embed="rId2"/>
                <a:stretch>
                  <a:fillRect t="-1250" b="-5625"/>
                </a:stretch>
              </a:blipFill>
              <a:effectLst>
                <a:softEdge rad="3175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row: Right 61">
            <a:extLst>
              <a:ext uri="{FF2B5EF4-FFF2-40B4-BE49-F238E27FC236}">
                <a16:creationId xmlns:a16="http://schemas.microsoft.com/office/drawing/2014/main" id="{4B6A8090-CAE5-F8AC-79BF-7FEEAA7661CC}"/>
              </a:ext>
            </a:extLst>
          </p:cNvPr>
          <p:cNvSpPr/>
          <p:nvPr/>
        </p:nvSpPr>
        <p:spPr>
          <a:xfrm rot="16200000">
            <a:off x="8539927" y="3181579"/>
            <a:ext cx="1383143" cy="13093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/>
              <a:t>2.9ms</a:t>
            </a:r>
          </a:p>
        </p:txBody>
      </p:sp>
    </p:spTree>
    <p:extLst>
      <p:ext uri="{BB962C8B-B14F-4D97-AF65-F5344CB8AC3E}">
        <p14:creationId xmlns:p14="http://schemas.microsoft.com/office/powerpoint/2010/main" val="147877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8" grpId="0"/>
      <p:bldP spid="59" grpId="0"/>
      <p:bldP spid="60" grpId="0"/>
      <p:bldP spid="61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2681BF-E06E-DC19-C140-F35745B55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335" y="1187779"/>
            <a:ext cx="4223876" cy="501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2B017-868C-4A8C-F4E0-27E100191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Exploration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5D666D-A9A0-A32C-4368-BFC0ECA560BF}"/>
              </a:ext>
            </a:extLst>
          </p:cNvPr>
          <p:cNvSpPr/>
          <p:nvPr/>
        </p:nvSpPr>
        <p:spPr>
          <a:xfrm>
            <a:off x="7581900" y="4857751"/>
            <a:ext cx="3624263" cy="8001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Clift et. al., 1978</a:t>
            </a:r>
          </a:p>
          <a:p>
            <a:pPr algn="ctr"/>
            <a:r>
              <a:rPr lang="en-US" dirty="0" err="1"/>
              <a:t>Colombet</a:t>
            </a:r>
            <a:r>
              <a:rPr lang="en-US" dirty="0"/>
              <a:t> et. al.,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B6F981-39F2-9236-BE7E-33EDBE83F172}"/>
              </a:ext>
            </a:extLst>
          </p:cNvPr>
          <p:cNvSpPr/>
          <p:nvPr/>
        </p:nvSpPr>
        <p:spPr>
          <a:xfrm rot="16200000">
            <a:off x="6703808" y="3631872"/>
            <a:ext cx="2933701" cy="114299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Juncu</a:t>
            </a:r>
            <a:r>
              <a:rPr lang="en-US" dirty="0"/>
              <a:t>, 2010</a:t>
            </a:r>
          </a:p>
          <a:p>
            <a:pPr algn="ctr"/>
            <a:r>
              <a:rPr lang="en-US" dirty="0" err="1"/>
              <a:t>Saboni</a:t>
            </a:r>
            <a:r>
              <a:rPr lang="en-US" dirty="0"/>
              <a:t>, 2016</a:t>
            </a:r>
          </a:p>
        </p:txBody>
      </p:sp>
      <p:sp>
        <p:nvSpPr>
          <p:cNvPr id="15" name="Rectangle: Single Corner Snipped 14">
            <a:extLst>
              <a:ext uri="{FF2B5EF4-FFF2-40B4-BE49-F238E27FC236}">
                <a16:creationId xmlns:a16="http://schemas.microsoft.com/office/drawing/2014/main" id="{58B2C5F2-DD33-38A7-DDE7-072B213B4404}"/>
              </a:ext>
            </a:extLst>
          </p:cNvPr>
          <p:cNvSpPr/>
          <p:nvPr/>
        </p:nvSpPr>
        <p:spPr>
          <a:xfrm>
            <a:off x="7581900" y="3812846"/>
            <a:ext cx="3624262" cy="1857375"/>
          </a:xfrm>
          <a:prstGeom prst="snip1Rect">
            <a:avLst>
              <a:gd name="adj" fmla="val 50000"/>
            </a:avLst>
          </a:prstGeom>
          <a:solidFill>
            <a:schemeClr val="accent6">
              <a:alpha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Wadewitz and Specht, 2001</a:t>
            </a:r>
          </a:p>
          <a:p>
            <a:pPr algn="ctr"/>
            <a:r>
              <a:rPr lang="en-US" dirty="0"/>
              <a:t>Predicted Analytical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204CC9-1E88-D0F0-C764-B22DA15903D4}"/>
              </a:ext>
            </a:extLst>
          </p:cNvPr>
          <p:cNvSpPr txBox="1"/>
          <p:nvPr/>
        </p:nvSpPr>
        <p:spPr>
          <a:xfrm>
            <a:off x="428625" y="1012288"/>
            <a:ext cx="6449223" cy="56323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Traditional Heat/Mass Transfer models assume: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Bubble </a:t>
            </a:r>
            <a:r>
              <a:rPr lang="en-US" dirty="0">
                <a:ea typeface="Cambria Math" panose="02040503050406030204" pitchFamily="18" charset="0"/>
              </a:rPr>
              <a:t>→ Liquid (min Nu, </a:t>
            </a:r>
            <a:r>
              <a:rPr lang="en-US" dirty="0" err="1">
                <a:ea typeface="Cambria Math" panose="02040503050406030204" pitchFamily="18" charset="0"/>
              </a:rPr>
              <a:t>Sh</a:t>
            </a:r>
            <a:r>
              <a:rPr lang="en-US" dirty="0">
                <a:ea typeface="Cambria Math" panose="02040503050406030204" pitchFamily="18" charset="0"/>
              </a:rPr>
              <a:t> = 2)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Liquid </a:t>
            </a:r>
            <a:r>
              <a:rPr lang="en-US" dirty="0">
                <a:ea typeface="Cambria Math" panose="02040503050406030204" pitchFamily="18" charset="0"/>
              </a:rPr>
              <a:t>→ Bubble (min Nu, </a:t>
            </a:r>
            <a:r>
              <a:rPr lang="en-US" dirty="0" err="1">
                <a:ea typeface="Cambria Math" panose="02040503050406030204" pitchFamily="18" charset="0"/>
              </a:rPr>
              <a:t>Sh</a:t>
            </a:r>
            <a:r>
              <a:rPr lang="en-US" dirty="0">
                <a:ea typeface="Cambria Math" panose="02040503050406030204" pitchFamily="18" charset="0"/>
              </a:rPr>
              <a:t> = 6.58) </a:t>
            </a:r>
            <a:r>
              <a:rPr lang="en-US" i="1" dirty="0">
                <a:ea typeface="Cambria Math" panose="02040503050406030204" pitchFamily="18" charset="0"/>
              </a:rPr>
              <a:t>[</a:t>
            </a:r>
            <a:r>
              <a:rPr lang="en-US" i="1" dirty="0"/>
              <a:t>shown in graph]</a:t>
            </a:r>
          </a:p>
          <a:p>
            <a:r>
              <a:rPr lang="en-US" dirty="0"/>
              <a:t>Choice dictated by rate-limited phase </a:t>
            </a:r>
          </a:p>
          <a:p>
            <a:endParaRPr lang="en-US" dirty="0"/>
          </a:p>
          <a:p>
            <a:pPr algn="ctr"/>
            <a:r>
              <a:rPr lang="en-US" u="sng" dirty="0"/>
              <a:t>Validation Framework and Respective Challenges</a:t>
            </a:r>
          </a:p>
          <a:p>
            <a:r>
              <a:rPr lang="en-US" dirty="0"/>
              <a:t>Low 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Resolving bubble interface (reference cases have fixed interface)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Pulling and processing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High 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Spurious currents from low Capillary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3D LES capability</a:t>
            </a:r>
          </a:p>
          <a:p>
            <a:endParaRPr lang="en-US" dirty="0"/>
          </a:p>
          <a:p>
            <a:r>
              <a:rPr lang="en-US" dirty="0"/>
              <a:t>Spheroid: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Alternative bubble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Required step for stable spherical cap bubble</a:t>
            </a:r>
          </a:p>
          <a:p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478947-EE44-7AA3-B969-70E6CB3D1F84}"/>
              </a:ext>
            </a:extLst>
          </p:cNvPr>
          <p:cNvSpPr/>
          <p:nvPr/>
        </p:nvSpPr>
        <p:spPr>
          <a:xfrm>
            <a:off x="7924800" y="3007517"/>
            <a:ext cx="981075" cy="6286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 Re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81569B-AEB5-2B9C-C696-F484ECE963DA}"/>
              </a:ext>
            </a:extLst>
          </p:cNvPr>
          <p:cNvSpPr/>
          <p:nvPr/>
        </p:nvSpPr>
        <p:spPr>
          <a:xfrm>
            <a:off x="8752984" y="4553564"/>
            <a:ext cx="981075" cy="6286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 Re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6AC821-5357-4208-612A-C2C6841F11A0}"/>
              </a:ext>
            </a:extLst>
          </p:cNvPr>
          <p:cNvSpPr/>
          <p:nvPr/>
        </p:nvSpPr>
        <p:spPr>
          <a:xfrm rot="1374678">
            <a:off x="9604461" y="4083847"/>
            <a:ext cx="1419218" cy="5286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Spheroid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A0110C5-52FB-FB00-B08B-42D074D3506A}"/>
              </a:ext>
            </a:extLst>
          </p:cNvPr>
          <p:cNvCxnSpPr>
            <a:cxnSpLocks/>
            <a:stCxn id="18" idx="6"/>
            <a:endCxn id="19" idx="4"/>
          </p:cNvCxnSpPr>
          <p:nvPr/>
        </p:nvCxnSpPr>
        <p:spPr>
          <a:xfrm flipV="1">
            <a:off x="9734059" y="4591633"/>
            <a:ext cx="477110" cy="276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4D2FAE-1F99-8BF6-E310-7BBB8F777832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0416971" y="2430462"/>
            <a:ext cx="0" cy="16742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0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53E1-A025-D0F5-5491-784E70744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CFD Setup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99E87-2AB6-2E03-65BC-35E7E72DEFF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979659" y="1095375"/>
                <a:ext cx="6458952" cy="53721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Ansys Fluent, 2D Axisymmetric, </a:t>
                </a:r>
                <a:r>
                  <a:rPr lang="en-US" sz="1800" b="1" u="sng" dirty="0"/>
                  <a:t>VOF</a:t>
                </a:r>
                <a:r>
                  <a:rPr lang="en-US" sz="1800" dirty="0"/>
                  <a:t> </a:t>
                </a:r>
              </a:p>
              <a:p>
                <a:pPr marL="0" indent="0">
                  <a:buNone/>
                </a:pPr>
                <a:r>
                  <a:rPr lang="en-US" sz="1800" dirty="0" err="1"/>
                  <a:t>Lagrangian</a:t>
                </a:r>
                <a:r>
                  <a:rPr lang="en-US" sz="1800" dirty="0"/>
                  <a:t> grid, Eulerian solver:</a:t>
                </a:r>
              </a:p>
              <a:p>
                <a:r>
                  <a:rPr lang="en-US" sz="1800" dirty="0"/>
                  <a:t>Velocity predicted by </a:t>
                </a:r>
                <a:r>
                  <a:rPr lang="en-US" sz="1800" dirty="0" err="1"/>
                  <a:t>Dijkhuizen</a:t>
                </a:r>
                <a:r>
                  <a:rPr lang="en-US" sz="1800" dirty="0"/>
                  <a:t> equation</a:t>
                </a:r>
              </a:p>
              <a:p>
                <a:r>
                  <a:rPr lang="en-US" sz="1800" dirty="0"/>
                  <a:t>Maintain bubble in highly refined zone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1800" dirty="0"/>
                  <a:t>Time Step: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ad>
                                <m:radPr>
                                  <m:degHide m:val="on"/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𝜋𝜎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func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=0.33 −0.9</m:t>
                      </m:r>
                    </m:oMath>
                  </m:oMathPara>
                </a14:m>
                <a:endParaRPr lang="en-US" sz="1800" dirty="0"/>
              </a:p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1800" dirty="0"/>
                  <a:t>Nusselt Number Calculations: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900" dirty="0"/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900" i="1">
                          <a:latin typeface="Cambria Math" panose="02040503050406030204" pitchFamily="18" charset="0"/>
                        </a:rPr>
                        <m:t> ∗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      ,  </m:t>
                      </m:r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𝑓𝑖𝑛𝑎𝑙</m:t>
                              </m:r>
                            </m:sup>
                          </m:sSup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 −</m:t>
                          </m:r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SIMPLE and PRESTO! were most commonly used schemes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99E87-2AB6-2E03-65BC-35E7E72DEF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979659" y="1095375"/>
                <a:ext cx="6458952" cy="5372100"/>
              </a:xfrm>
              <a:blipFill>
                <a:blip r:embed="rId2"/>
                <a:stretch>
                  <a:fillRect l="-850" t="-1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1BBDEEF3-154D-5F30-5C69-BF8020D3D0FC}"/>
              </a:ext>
            </a:extLst>
          </p:cNvPr>
          <p:cNvSpPr/>
          <p:nvPr/>
        </p:nvSpPr>
        <p:spPr>
          <a:xfrm>
            <a:off x="8003858" y="1340070"/>
            <a:ext cx="2286000" cy="457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9E0AD-C6ED-4C42-DD2C-4EA308F86DC8}"/>
              </a:ext>
            </a:extLst>
          </p:cNvPr>
          <p:cNvSpPr/>
          <p:nvPr/>
        </p:nvSpPr>
        <p:spPr>
          <a:xfrm>
            <a:off x="9398318" y="1333500"/>
            <a:ext cx="914400" cy="45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47F731-3C1D-0457-5AB9-178541EA4D70}"/>
              </a:ext>
            </a:extLst>
          </p:cNvPr>
          <p:cNvSpPr/>
          <p:nvPr/>
        </p:nvSpPr>
        <p:spPr>
          <a:xfrm>
            <a:off x="9638523" y="2691237"/>
            <a:ext cx="685800" cy="1828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130D3-DF30-CB80-B0B5-2721987EEE85}"/>
              </a:ext>
            </a:extLst>
          </p:cNvPr>
          <p:cNvSpPr/>
          <p:nvPr/>
        </p:nvSpPr>
        <p:spPr>
          <a:xfrm>
            <a:off x="9850752" y="3044298"/>
            <a:ext cx="457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ord 9">
            <a:extLst>
              <a:ext uri="{FF2B5EF4-FFF2-40B4-BE49-F238E27FC236}">
                <a16:creationId xmlns:a16="http://schemas.microsoft.com/office/drawing/2014/main" id="{8A31C89D-F2FC-F5CA-89B7-011E3F05B514}"/>
              </a:ext>
            </a:extLst>
          </p:cNvPr>
          <p:cNvSpPr/>
          <p:nvPr/>
        </p:nvSpPr>
        <p:spPr>
          <a:xfrm>
            <a:off x="10038398" y="3337243"/>
            <a:ext cx="548640" cy="548640"/>
          </a:xfrm>
          <a:prstGeom prst="chord">
            <a:avLst>
              <a:gd name="adj1" fmla="val 5369148"/>
              <a:gd name="adj2" fmla="val 1620000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5CEC3C-EAA0-9A20-42F0-E82453683F81}"/>
              </a:ext>
            </a:extLst>
          </p:cNvPr>
          <p:cNvCxnSpPr/>
          <p:nvPr/>
        </p:nvCxnSpPr>
        <p:spPr>
          <a:xfrm>
            <a:off x="10312718" y="1095375"/>
            <a:ext cx="0" cy="51054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6B71A2-92E3-B580-F54D-78F759D42163}"/>
              </a:ext>
            </a:extLst>
          </p:cNvPr>
          <p:cNvCxnSpPr/>
          <p:nvPr/>
        </p:nvCxnSpPr>
        <p:spPr>
          <a:xfrm flipH="1">
            <a:off x="10086025" y="3083084"/>
            <a:ext cx="631507" cy="16541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A047E5-7589-0BB3-6AF8-BE34954AD27F}"/>
              </a:ext>
            </a:extLst>
          </p:cNvPr>
          <p:cNvSpPr txBox="1"/>
          <p:nvPr/>
        </p:nvSpPr>
        <p:spPr>
          <a:xfrm>
            <a:off x="10261521" y="2691237"/>
            <a:ext cx="1928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Res ~ r/40 – r/80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6FD905-47C1-4DCF-FBB1-02490E0EB282}"/>
              </a:ext>
            </a:extLst>
          </p:cNvPr>
          <p:cNvCxnSpPr/>
          <p:nvPr/>
        </p:nvCxnSpPr>
        <p:spPr>
          <a:xfrm flipH="1">
            <a:off x="10143177" y="3460652"/>
            <a:ext cx="631507" cy="16541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67FC969-C55A-93BD-9ECC-829FD91559E7}"/>
              </a:ext>
            </a:extLst>
          </p:cNvPr>
          <p:cNvSpPr txBox="1"/>
          <p:nvPr/>
        </p:nvSpPr>
        <p:spPr>
          <a:xfrm>
            <a:off x="10312718" y="3152511"/>
            <a:ext cx="1928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 = Bubble Radius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07337A-7048-1999-DCB3-D58906003174}"/>
              </a:ext>
            </a:extLst>
          </p:cNvPr>
          <p:cNvSpPr txBox="1"/>
          <p:nvPr/>
        </p:nvSpPr>
        <p:spPr>
          <a:xfrm>
            <a:off x="9553101" y="2701509"/>
            <a:ext cx="869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Res</a:t>
            </a:r>
            <a:r>
              <a:rPr lang="en-US" sz="1400" dirty="0">
                <a:solidFill>
                  <a:schemeClr val="bg1"/>
                </a:solidFill>
              </a:rPr>
              <a:t>/2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53586E-D468-0250-B285-D489455C1893}"/>
              </a:ext>
            </a:extLst>
          </p:cNvPr>
          <p:cNvSpPr txBox="1"/>
          <p:nvPr/>
        </p:nvSpPr>
        <p:spPr>
          <a:xfrm>
            <a:off x="9392365" y="1929011"/>
            <a:ext cx="869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Res</a:t>
            </a:r>
            <a:r>
              <a:rPr lang="en-US" sz="1400" dirty="0">
                <a:solidFill>
                  <a:schemeClr val="bg1"/>
                </a:solidFill>
              </a:rPr>
              <a:t>/4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E3266E-E18F-3D07-152B-8A6BFA6007FF}"/>
              </a:ext>
            </a:extLst>
          </p:cNvPr>
          <p:cNvSpPr txBox="1"/>
          <p:nvPr/>
        </p:nvSpPr>
        <p:spPr>
          <a:xfrm>
            <a:off x="8111729" y="1899652"/>
            <a:ext cx="869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Res/8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C67189-C251-3653-60AD-32460B5BC495}"/>
              </a:ext>
            </a:extLst>
          </p:cNvPr>
          <p:cNvSpPr txBox="1"/>
          <p:nvPr/>
        </p:nvSpPr>
        <p:spPr>
          <a:xfrm rot="16200000">
            <a:off x="6764925" y="3411648"/>
            <a:ext cx="1928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Pressure Outlet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843F72-C401-80B0-52A9-3F734169D537}"/>
              </a:ext>
            </a:extLst>
          </p:cNvPr>
          <p:cNvSpPr txBox="1"/>
          <p:nvPr/>
        </p:nvSpPr>
        <p:spPr>
          <a:xfrm>
            <a:off x="8246745" y="5866300"/>
            <a:ext cx="1928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Pressure Outlet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85B884-7E63-9DB8-059A-691B65FAB94F}"/>
                  </a:ext>
                </a:extLst>
              </p:cNvPr>
              <p:cNvSpPr txBox="1"/>
              <p:nvPr/>
            </p:nvSpPr>
            <p:spPr>
              <a:xfrm>
                <a:off x="8147208" y="1008586"/>
                <a:ext cx="22178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Inlet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𝑒𝑢𝑙𝑎𝑟𝑖𝑎𝑛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85B884-7E63-9DB8-059A-691B65FAB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208" y="1008586"/>
                <a:ext cx="2217898" cy="338554"/>
              </a:xfrm>
              <a:prstGeom prst="rect">
                <a:avLst/>
              </a:prstGeom>
              <a:blipFill>
                <a:blip r:embed="rId3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AD9B0F6-2F4E-119C-D7C8-71A5A93F061A}"/>
              </a:ext>
            </a:extLst>
          </p:cNvPr>
          <p:cNvSpPr txBox="1"/>
          <p:nvPr/>
        </p:nvSpPr>
        <p:spPr>
          <a:xfrm>
            <a:off x="10422257" y="5352019"/>
            <a:ext cx="13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Roughly to Scale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D614D-E037-4DA1-09B9-9922041B4038}"/>
              </a:ext>
            </a:extLst>
          </p:cNvPr>
          <p:cNvSpPr txBox="1"/>
          <p:nvPr/>
        </p:nvSpPr>
        <p:spPr>
          <a:xfrm>
            <a:off x="8036482" y="3083084"/>
            <a:ext cx="1489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Structured Quad Grid + Tri Transitions</a:t>
            </a:r>
          </a:p>
        </p:txBody>
      </p:sp>
    </p:spTree>
    <p:extLst>
      <p:ext uri="{BB962C8B-B14F-4D97-AF65-F5344CB8AC3E}">
        <p14:creationId xmlns:p14="http://schemas.microsoft.com/office/powerpoint/2010/main" val="69237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9B51C9-0FAC-CE39-4E89-24CAF767B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6" y="983817"/>
            <a:ext cx="5334000" cy="40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B690DF-D2D5-77B9-AF0D-FEA636F3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Preliminary Investigation</a:t>
            </a:r>
          </a:p>
        </p:txBody>
      </p:sp>
      <p:pic>
        <p:nvPicPr>
          <p:cNvPr id="9" name="Picture 8" descr="A diagram of a number of objects&#10;&#10;AI-generated content may be incorrect.">
            <a:extLst>
              <a:ext uri="{FF2B5EF4-FFF2-40B4-BE49-F238E27FC236}">
                <a16:creationId xmlns:a16="http://schemas.microsoft.com/office/drawing/2014/main" id="{27236C81-35A1-D652-F59C-75EC36DDF7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429"/>
          <a:stretch>
            <a:fillRect/>
          </a:stretch>
        </p:blipFill>
        <p:spPr>
          <a:xfrm>
            <a:off x="5352547" y="3791671"/>
            <a:ext cx="2770521" cy="238529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A1344F9-445A-5FCA-398E-CA2E1D6D2EE4}"/>
              </a:ext>
            </a:extLst>
          </p:cNvPr>
          <p:cNvSpPr/>
          <p:nvPr/>
        </p:nvSpPr>
        <p:spPr>
          <a:xfrm>
            <a:off x="7027682" y="5373279"/>
            <a:ext cx="160256" cy="1696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A8BFD1-780D-D073-CFDF-6A73BF87F7DC}"/>
              </a:ext>
            </a:extLst>
          </p:cNvPr>
          <p:cNvSpPr txBox="1"/>
          <p:nvPr/>
        </p:nvSpPr>
        <p:spPr>
          <a:xfrm>
            <a:off x="1539579" y="5086219"/>
            <a:ext cx="48482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sz="1600" dirty="0"/>
              <a:t>Mean Velocity Error &lt; 1.5%</a:t>
            </a:r>
          </a:p>
          <a:p>
            <a:endParaRPr lang="en-US" sz="1600" dirty="0"/>
          </a:p>
        </p:txBody>
      </p:sp>
      <p:pic>
        <p:nvPicPr>
          <p:cNvPr id="3" name="2025-07-25 14-02-35">
            <a:hlinkClick r:id="" action="ppaction://media"/>
            <a:extLst>
              <a:ext uri="{FF2B5EF4-FFF2-40B4-BE49-F238E27FC236}">
                <a16:creationId xmlns:a16="http://schemas.microsoft.com/office/drawing/2014/main" id="{2FB89452-5D33-00C4-96B0-1A8882C63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35185" t="11355" r="38396" b="5722"/>
          <a:stretch>
            <a:fillRect/>
          </a:stretch>
        </p:blipFill>
        <p:spPr>
          <a:xfrm>
            <a:off x="9156888" y="983214"/>
            <a:ext cx="2770520" cy="4891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EEAE71-19C7-F9A3-44B1-27302E03D4A4}"/>
                  </a:ext>
                </a:extLst>
              </p:cNvPr>
              <p:cNvSpPr txBox="1"/>
              <p:nvPr/>
            </p:nvSpPr>
            <p:spPr>
              <a:xfrm rot="16200000">
                <a:off x="-1928513" y="2776319"/>
                <a:ext cx="4370895" cy="55983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𝑁𝑢𝑠𝑠𝑒𝑙𝑡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𝑁𝑢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h𝑟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EEAE71-19C7-F9A3-44B1-27302E03D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928513" y="2776319"/>
                <a:ext cx="4370895" cy="5598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341799-6434-9A38-9471-12A4E21783AC}"/>
                  </a:ext>
                </a:extLst>
              </p:cNvPr>
              <p:cNvSpPr txBox="1"/>
              <p:nvPr/>
            </p:nvSpPr>
            <p:spPr>
              <a:xfrm>
                <a:off x="714349" y="4766731"/>
                <a:ext cx="4370895" cy="53553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𝐹𝑜𝑢𝑟𝑖𝑒𝑟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𝐹𝑜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𝐺𝑎𝑠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341799-6434-9A38-9471-12A4E2178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49" y="4766731"/>
                <a:ext cx="4370895" cy="535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E308887-9496-E41C-2930-6468E3207221}"/>
              </a:ext>
            </a:extLst>
          </p:cNvPr>
          <p:cNvSpPr txBox="1"/>
          <p:nvPr/>
        </p:nvSpPr>
        <p:spPr>
          <a:xfrm>
            <a:off x="9226039" y="1159152"/>
            <a:ext cx="116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 = 160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B417E46A-40C8-C176-9DAF-A5BF62A2B97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2977417"/>
                  </p:ext>
                </p:extLst>
              </p:nvPr>
            </p:nvGraphicFramePr>
            <p:xfrm>
              <a:off x="5043280" y="1205015"/>
              <a:ext cx="3903126" cy="237324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27113">
                      <a:extLst>
                        <a:ext uri="{9D8B030D-6E8A-4147-A177-3AD203B41FA5}">
                          <a16:colId xmlns:a16="http://schemas.microsoft.com/office/drawing/2014/main" val="3251921342"/>
                        </a:ext>
                      </a:extLst>
                    </a:gridCol>
                    <a:gridCol w="1224450">
                      <a:extLst>
                        <a:ext uri="{9D8B030D-6E8A-4147-A177-3AD203B41FA5}">
                          <a16:colId xmlns:a16="http://schemas.microsoft.com/office/drawing/2014/main" val="262466279"/>
                        </a:ext>
                      </a:extLst>
                    </a:gridCol>
                    <a:gridCol w="652300">
                      <a:extLst>
                        <a:ext uri="{9D8B030D-6E8A-4147-A177-3AD203B41FA5}">
                          <a16:colId xmlns:a16="http://schemas.microsoft.com/office/drawing/2014/main" val="3762604697"/>
                        </a:ext>
                      </a:extLst>
                    </a:gridCol>
                    <a:gridCol w="1299263">
                      <a:extLst>
                        <a:ext uri="{9D8B030D-6E8A-4147-A177-3AD203B41FA5}">
                          <a16:colId xmlns:a16="http://schemas.microsoft.com/office/drawing/2014/main" val="2935094381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Non-Dimensionals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2463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𝐿𝑖𝑞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𝐿𝑖𝑞𝑢𝑖𝑑</m:t>
                                    </m:r>
                                  </m:num>
                                  <m:den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𝐺𝑎𝑠</m:t>
                                    </m:r>
                                  </m:den>
                                </m:f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𝑅𝑎𝑡𝑖𝑜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4534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𝐿𝑖𝑞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𝑅𝑒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15.6</m:t>
                                </m:r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 | 31.2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46372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𝑃𝑒</m:t>
                                    </m:r>
                                  </m:e>
                                  <m:sub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𝐺𝑎𝑠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160</m:t>
                                </m:r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 |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80</m:t>
                                </m:r>
                              </m:oMath>
                            </m:oMathPara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74355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𝑅𝑒𝑠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60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| 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40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91</m:t>
                                </m:r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 | 1060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5063180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Fluid properties selected to replicated the key nondimensional in validating papers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427239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B417E46A-40C8-C176-9DAF-A5BF62A2B97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2977417"/>
                  </p:ext>
                </p:extLst>
              </p:nvPr>
            </p:nvGraphicFramePr>
            <p:xfrm>
              <a:off x="5043280" y="1205015"/>
              <a:ext cx="3903126" cy="237324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27113">
                      <a:extLst>
                        <a:ext uri="{9D8B030D-6E8A-4147-A177-3AD203B41FA5}">
                          <a16:colId xmlns:a16="http://schemas.microsoft.com/office/drawing/2014/main" val="3251921342"/>
                        </a:ext>
                      </a:extLst>
                    </a:gridCol>
                    <a:gridCol w="1224450">
                      <a:extLst>
                        <a:ext uri="{9D8B030D-6E8A-4147-A177-3AD203B41FA5}">
                          <a16:colId xmlns:a16="http://schemas.microsoft.com/office/drawing/2014/main" val="262466279"/>
                        </a:ext>
                      </a:extLst>
                    </a:gridCol>
                    <a:gridCol w="652300">
                      <a:extLst>
                        <a:ext uri="{9D8B030D-6E8A-4147-A177-3AD203B41FA5}">
                          <a16:colId xmlns:a16="http://schemas.microsoft.com/office/drawing/2014/main" val="3762604697"/>
                        </a:ext>
                      </a:extLst>
                    </a:gridCol>
                    <a:gridCol w="1299263">
                      <a:extLst>
                        <a:ext uri="{9D8B030D-6E8A-4147-A177-3AD203B41FA5}">
                          <a16:colId xmlns:a16="http://schemas.microsoft.com/office/drawing/2014/main" val="2935094381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Non-Dimensionals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2463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840" t="-108197" r="-442017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59406" t="-108197" r="-160396" b="-50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0625" t="-108197" r="-1250" b="-50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4534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840" t="-208197" r="-44201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59406" t="-208197" r="-16039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00935" t="-208197" r="-202804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1408" t="-208197" r="-187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46372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840" t="-308197" r="-44201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59406" t="-308197" r="-16039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00935" t="-308197" r="-2028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1408" t="-308197" r="-187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435591"/>
                      </a:ext>
                    </a:extLst>
                  </a:tr>
                  <a:tr h="3717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840" t="-408197" r="-44201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59406" t="-408197" r="-16039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00935" t="-408197" r="-20280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1408" t="-408197" r="-187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5063180"/>
                      </a:ext>
                    </a:extLst>
                  </a:tr>
                  <a:tr h="518160">
                    <a:tc gridSpan="4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Fluid properties selected to replicated the key nondimensional in validating papers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42723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7B7CE5B-DB00-7EA5-5FB0-5AB8133DFF13}"/>
              </a:ext>
            </a:extLst>
          </p:cNvPr>
          <p:cNvSpPr txBox="1"/>
          <p:nvPr/>
        </p:nvSpPr>
        <p:spPr>
          <a:xfrm>
            <a:off x="785506" y="4220271"/>
            <a:ext cx="1734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Colombet</a:t>
            </a:r>
            <a:r>
              <a:rPr lang="en-US" sz="1400" dirty="0"/>
              <a:t>, 2013)</a:t>
            </a:r>
          </a:p>
        </p:txBody>
      </p:sp>
    </p:spTree>
    <p:extLst>
      <p:ext uri="{BB962C8B-B14F-4D97-AF65-F5344CB8AC3E}">
        <p14:creationId xmlns:p14="http://schemas.microsoft.com/office/powerpoint/2010/main" val="55292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6BBEF8-7088-2F6C-0725-86016FF5F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40" y="1902021"/>
            <a:ext cx="5334000" cy="400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A8559-A19B-DD0B-4C4F-A2AFF143B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1320" r="2495" b="691"/>
          <a:stretch>
            <a:fillRect/>
          </a:stretch>
        </p:blipFill>
        <p:spPr>
          <a:xfrm>
            <a:off x="6750482" y="1616271"/>
            <a:ext cx="2513476" cy="45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C316D-EA3E-CE2E-6926-E82D5C5D39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82"/>
          <a:stretch>
            <a:fillRect/>
          </a:stretch>
        </p:blipFill>
        <p:spPr>
          <a:xfrm flipH="1">
            <a:off x="9263958" y="1616271"/>
            <a:ext cx="252593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0108AB-0D62-2D59-1262-37724474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Capacitance Factor Correction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75BE1-8930-C6AC-7462-1E3240F07ADA}"/>
              </a:ext>
            </a:extLst>
          </p:cNvPr>
          <p:cNvSpPr txBox="1"/>
          <p:nvPr/>
        </p:nvSpPr>
        <p:spPr>
          <a:xfrm>
            <a:off x="7063918" y="1189942"/>
            <a:ext cx="220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Capacitance Based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B79F6D-CC92-25BB-07DC-C1CF52A9ADBF}"/>
              </a:ext>
            </a:extLst>
          </p:cNvPr>
          <p:cNvSpPr txBox="1"/>
          <p:nvPr/>
        </p:nvSpPr>
        <p:spPr>
          <a:xfrm>
            <a:off x="9345509" y="1185363"/>
            <a:ext cx="220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Volume Based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B2F725-A99C-3909-D76E-E0A9941B3AE4}"/>
                  </a:ext>
                </a:extLst>
              </p:cNvPr>
              <p:cNvSpPr txBox="1"/>
              <p:nvPr/>
            </p:nvSpPr>
            <p:spPr>
              <a:xfrm>
                <a:off x="1312207" y="1171154"/>
                <a:ext cx="4394854" cy="932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𝑐𝑎𝑝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𝑣𝑜𝑓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𝑣𝑜𝑓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B2F725-A99C-3909-D76E-E0A9941B3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207" y="1171154"/>
                <a:ext cx="4394854" cy="9328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913050-C757-B975-C472-1DA302CFE2E8}"/>
                  </a:ext>
                </a:extLst>
              </p:cNvPr>
              <p:cNvSpPr txBox="1"/>
              <p:nvPr/>
            </p:nvSpPr>
            <p:spPr>
              <a:xfrm rot="16200000">
                <a:off x="-1038470" y="3664927"/>
                <a:ext cx="4370895" cy="55983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𝑁𝑢𝑠𝑠𝑒𝑙𝑡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𝑁𝑢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h𝑟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913050-C757-B975-C472-1DA302CFE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038470" y="3664927"/>
                <a:ext cx="4370895" cy="5598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28185E-2706-E28D-7053-17E9C25CCE03}"/>
                  </a:ext>
                </a:extLst>
              </p:cNvPr>
              <p:cNvSpPr txBox="1"/>
              <p:nvPr/>
            </p:nvSpPr>
            <p:spPr>
              <a:xfrm>
                <a:off x="1592693" y="5655339"/>
                <a:ext cx="4370895" cy="53553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𝐹𝑜𝑢𝑟𝑖𝑒𝑟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𝐹𝑜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𝐺𝑎𝑠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28185E-2706-E28D-7053-17E9C25CC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693" y="5655339"/>
                <a:ext cx="4370895" cy="5355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44C827C-9865-0719-5799-026676666F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8467796"/>
                  </p:ext>
                </p:extLst>
              </p:nvPr>
            </p:nvGraphicFramePr>
            <p:xfrm>
              <a:off x="7524266" y="2663372"/>
              <a:ext cx="3600494" cy="255856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93870">
                      <a:extLst>
                        <a:ext uri="{9D8B030D-6E8A-4147-A177-3AD203B41FA5}">
                          <a16:colId xmlns:a16="http://schemas.microsoft.com/office/drawing/2014/main" val="2297301623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1442235861"/>
                        </a:ext>
                      </a:extLst>
                    </a:gridCol>
                    <a:gridCol w="713232">
                      <a:extLst>
                        <a:ext uri="{9D8B030D-6E8A-4147-A177-3AD203B41FA5}">
                          <a16:colId xmlns:a16="http://schemas.microsoft.com/office/drawing/2014/main" val="443029275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1667826688"/>
                        </a:ext>
                      </a:extLst>
                    </a:gridCol>
                    <a:gridCol w="713232">
                      <a:extLst>
                        <a:ext uri="{9D8B030D-6E8A-4147-A177-3AD203B41FA5}">
                          <a16:colId xmlns:a16="http://schemas.microsoft.com/office/drawing/2014/main" val="4014440693"/>
                        </a:ext>
                      </a:extLst>
                    </a:gridCol>
                  </a:tblGrid>
                  <a:tr h="292152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Pe = 160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Pe = 80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16657941"/>
                      </a:ext>
                    </a:extLst>
                  </a:tr>
                  <a:tr h="292152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Cap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Cap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Vol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39814521"/>
                      </a:ext>
                    </a:extLst>
                  </a:tr>
                  <a:tr h="26293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smtClean="0">
                                    <a:latin typeface="Cambria Math" panose="02040503050406030204" pitchFamily="18" charset="0"/>
                                  </a:rPr>
                                  <m:t>𝑅𝑎𝑑𝑖𝑢𝑠</m:t>
                                </m:r>
                                <m:r>
                                  <a:rPr lang="en-US" sz="1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200" b="0" smtClean="0"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  <m:r>
                                  <a:rPr lang="en-US" sz="1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0.968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0.980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0.966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0.980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48637625"/>
                      </a:ext>
                    </a:extLst>
                  </a:tr>
                  <a:tr h="26293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smtClean="0">
                                    <a:latin typeface="Cambria Math" panose="02040503050406030204" pitchFamily="18" charset="0"/>
                                  </a:rPr>
                                  <m:t>𝑆𝑡𝑑</m:t>
                                </m:r>
                                <m:r>
                                  <a:rPr lang="en-US" sz="1200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200" b="0" smtClean="0"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  <m:r>
                                  <a:rPr lang="en-US" sz="1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3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2.2e-4</a:t>
                          </a:r>
                          <a:endParaRPr lang="en-US" sz="13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5.8</m:t>
                                </m:r>
                                <m:r>
                                  <m:rPr>
                                    <m:nor/>
                                  </m:rPr>
                                  <a:rPr lang="en-US" sz="13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sz="13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−11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2.0</m:t>
                                </m:r>
                                <m:r>
                                  <m:rPr>
                                    <m:nor/>
                                  </m:rPr>
                                  <a:rPr lang="en-US" sz="13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sz="13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5.7</m:t>
                                </m:r>
                                <m:r>
                                  <m:rPr>
                                    <m:nor/>
                                  </m:rPr>
                                  <a:rPr lang="en-US" sz="13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sz="13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−11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0694446"/>
                      </a:ext>
                    </a:extLst>
                  </a:tr>
                  <a:tr h="46220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1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00" b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  <m:r>
                                              <a:rPr lang="en-US" sz="1200" b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𝐶𝑝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2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𝐿𝑖𝑞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1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00" b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  <m:r>
                                              <a:rPr lang="en-US" sz="1200" b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𝐶𝑝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2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𝐺𝑎𝑠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91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1060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8129866"/>
                      </a:ext>
                    </a:extLst>
                  </a:tr>
                  <a:tr h="47817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2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𝑣𝑜𝑙</m:t>
                                    </m:r>
                                  </m:sub>
                                </m:sSub>
                                <m:r>
                                  <a:rPr lang="en-US" sz="12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2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𝑐𝑎𝑝</m:t>
                                    </m:r>
                                  </m:sub>
                                </m:sSub>
                                <m:r>
                                  <a:rPr lang="en-US" sz="12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2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  <m:r>
                                  <a:rPr lang="en-US" sz="12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0.012 </m:t>
                                </m:r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𝑚𝑚</m:t>
                                </m:r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0.014 </m:t>
                                </m:r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𝑚𝑚</m:t>
                                </m:r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62529108"/>
                      </a:ext>
                    </a:extLst>
                  </a:tr>
                  <a:tr h="39245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2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𝑣𝑜𝑙</m:t>
                                        </m:r>
                                      </m:sub>
                                    </m:sSub>
                                    <m:r>
                                      <a:rPr lang="en-US" sz="12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2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𝑐𝑎𝑝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𝑅𝑒𝑠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0.72 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0.57 </m:t>
                                </m:r>
                              </m:oMath>
                            </m:oMathPara>
                          </a14:m>
                          <a:endParaRPr lang="en-US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517922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44C827C-9865-0719-5799-026676666F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8467796"/>
                  </p:ext>
                </p:extLst>
              </p:nvPr>
            </p:nvGraphicFramePr>
            <p:xfrm>
              <a:off x="7524266" y="2663372"/>
              <a:ext cx="3600494" cy="255856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93870">
                      <a:extLst>
                        <a:ext uri="{9D8B030D-6E8A-4147-A177-3AD203B41FA5}">
                          <a16:colId xmlns:a16="http://schemas.microsoft.com/office/drawing/2014/main" val="2297301623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1442235861"/>
                        </a:ext>
                      </a:extLst>
                    </a:gridCol>
                    <a:gridCol w="713232">
                      <a:extLst>
                        <a:ext uri="{9D8B030D-6E8A-4147-A177-3AD203B41FA5}">
                          <a16:colId xmlns:a16="http://schemas.microsoft.com/office/drawing/2014/main" val="443029275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1667826688"/>
                        </a:ext>
                      </a:extLst>
                    </a:gridCol>
                    <a:gridCol w="713232">
                      <a:extLst>
                        <a:ext uri="{9D8B030D-6E8A-4147-A177-3AD203B41FA5}">
                          <a16:colId xmlns:a16="http://schemas.microsoft.com/office/drawing/2014/main" val="401444069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Pe = 160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Pe = 80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1665794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Cap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Cap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Vol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39814521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680" t="-210417" r="-305442" b="-572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140952" t="-210417" r="-327619" b="-572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216239" t="-210417" r="-194017" b="-572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352381" t="-210417" r="-116190" b="-572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405983" t="-210417" r="-4274" b="-5729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8637625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680" t="-310417" r="-305442" b="-472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3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2.2e-4</a:t>
                          </a:r>
                          <a:endParaRPr lang="en-US" sz="13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216239" t="-310417" r="-194017" b="-472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352381" t="-310417" r="-116190" b="-472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405983" t="-310417" r="-4274" b="-4729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694446"/>
                      </a:ext>
                    </a:extLst>
                  </a:tr>
                  <a:tr h="4822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680" t="-249367" r="-305442" b="-187342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66667" t="-249367" r="-102252" b="-18734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166667" t="-249367" r="-2252" b="-18734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8129866"/>
                      </a:ext>
                    </a:extLst>
                  </a:tr>
                  <a:tr h="4781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680" t="-349367" r="-305442" b="-87342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66667" t="-349367" r="-102252" b="-8734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166667" t="-349367" r="-2252" b="-8734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62529108"/>
                      </a:ext>
                    </a:extLst>
                  </a:tr>
                  <a:tr h="4094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680" t="-529851" r="-305442" b="-298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66667" t="-529851" r="-102252" b="-298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166667" t="-529851" r="-2252" b="-298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517922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2179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ADB37A1-ACEE-BDC8-F5E3-8C2719968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0" y="1457243"/>
            <a:ext cx="5334000" cy="40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75356C-CF24-A82B-651C-15B53D30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Noise Investigation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9705C3-A194-39C9-EB71-E533D54B594B}"/>
                  </a:ext>
                </a:extLst>
              </p:cNvPr>
              <p:cNvSpPr txBox="1"/>
              <p:nvPr/>
            </p:nvSpPr>
            <p:spPr>
              <a:xfrm>
                <a:off x="5494550" y="2950634"/>
                <a:ext cx="6086968" cy="3416320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VOF strong at conserving mass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Noise in volume radius is unbiased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 </a:t>
                </a:r>
                <a:r>
                  <a:rPr lang="en-US" dirty="0">
                    <a:ea typeface="Cambria Math" panose="02040503050406030204" pitchFamily="18" charset="0"/>
                  </a:rPr>
                  <a:t>inconclusive</a:t>
                </a: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dirty="0"/>
                  <a:t>Capacitance Fraction changes cell weighting and turns the volume noise into clear capacitance radius walk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Extrema in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dirty="0"/>
                  <a:t> correlate with Nusselt curve spikes</a:t>
                </a:r>
              </a:p>
              <a:p>
                <a:endParaRPr lang="en-US" dirty="0"/>
              </a:p>
              <a:p>
                <a:r>
                  <a:rPr lang="en-US" dirty="0"/>
                  <a:t>Expect reduced significance in 3D simulations as more cells represents the interface to average out noise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9705C3-A194-39C9-EB71-E533D54B5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550" y="2950634"/>
                <a:ext cx="6086968" cy="3416320"/>
              </a:xfrm>
              <a:prstGeom prst="rect">
                <a:avLst/>
              </a:prstGeom>
              <a:blipFill>
                <a:blip r:embed="rId3"/>
                <a:stretch>
                  <a:fillRect l="-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7EB494-A213-11E4-B205-BCA69136EB31}"/>
                  </a:ext>
                </a:extLst>
              </p:cNvPr>
              <p:cNvSpPr txBox="1"/>
              <p:nvPr/>
            </p:nvSpPr>
            <p:spPr>
              <a:xfrm rot="16200000">
                <a:off x="-1819806" y="3409989"/>
                <a:ext cx="4370895" cy="55983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𝑁𝑢𝑠𝑠𝑒𝑙𝑡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𝑁𝑢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h𝑟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7EB494-A213-11E4-B205-BCA69136E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819806" y="3409989"/>
                <a:ext cx="4370895" cy="5598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8BB396-05CF-4743-EB7F-555F7343C896}"/>
                  </a:ext>
                </a:extLst>
              </p:cNvPr>
              <p:cNvSpPr txBox="1"/>
              <p:nvPr/>
            </p:nvSpPr>
            <p:spPr>
              <a:xfrm>
                <a:off x="811357" y="5400401"/>
                <a:ext cx="4370895" cy="53553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𝐹𝑜𝑢𝑟𝑖𝑒𝑟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𝐹𝑜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𝐺𝑎𝑠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8BB396-05CF-4743-EB7F-555F7343C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57" y="5400401"/>
                <a:ext cx="4370895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53CBA2-758E-6566-8C57-1BF2DB2DF2B8}"/>
                  </a:ext>
                </a:extLst>
              </p:cNvPr>
              <p:cNvSpPr txBox="1"/>
              <p:nvPr/>
            </p:nvSpPr>
            <p:spPr>
              <a:xfrm>
                <a:off x="5494550" y="1129049"/>
                <a:ext cx="4038775" cy="2356222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r>
                  <a:rPr lang="en-US" dirty="0"/>
                  <a:t>Spikes in Nusselt curves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Continuous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Persist through filtering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Investigate change in change in radius: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53CBA2-758E-6566-8C57-1BF2DB2DF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550" y="1129049"/>
                <a:ext cx="4038775" cy="2356222"/>
              </a:xfrm>
              <a:prstGeom prst="rect">
                <a:avLst/>
              </a:prstGeom>
              <a:blipFill>
                <a:blip r:embed="rId6"/>
                <a:stretch>
                  <a:fillRect l="-1207" t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2DC2E34-C50D-165F-AA72-895E6BF68A9C}"/>
              </a:ext>
            </a:extLst>
          </p:cNvPr>
          <p:cNvSpPr txBox="1"/>
          <p:nvPr/>
        </p:nvSpPr>
        <p:spPr>
          <a:xfrm>
            <a:off x="9332536" y="1206631"/>
            <a:ext cx="93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Liquid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68AE8D-A25A-00B4-A6EB-37EDDD03BDD7}"/>
              </a:ext>
            </a:extLst>
          </p:cNvPr>
          <p:cNvSpPr txBox="1"/>
          <p:nvPr/>
        </p:nvSpPr>
        <p:spPr>
          <a:xfrm>
            <a:off x="10953612" y="2837209"/>
            <a:ext cx="93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4DD80-7A42-7D02-5A2A-FBFD674E3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600" y="902810"/>
            <a:ext cx="2722613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A71F9-7D62-854E-5D84-3ADFD84EE6EB}"/>
              </a:ext>
            </a:extLst>
          </p:cNvPr>
          <p:cNvSpPr txBox="1"/>
          <p:nvPr/>
        </p:nvSpPr>
        <p:spPr>
          <a:xfrm>
            <a:off x="9238051" y="1052068"/>
            <a:ext cx="132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Liquid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94578-7A4C-5019-AFBB-2B87388715E4}"/>
              </a:ext>
            </a:extLst>
          </p:cNvPr>
          <p:cNvSpPr txBox="1"/>
          <p:nvPr/>
        </p:nvSpPr>
        <p:spPr>
          <a:xfrm>
            <a:off x="10993374" y="3021875"/>
            <a:ext cx="132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1432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BAA1A7-4B87-563B-9C12-052FC9014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85" y="1667682"/>
            <a:ext cx="5334000" cy="40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A58DD2-CC0B-8646-FFCA-1CCB901F0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Shortcoming of Capacitance Factor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65F896-46BE-6CCF-E3BF-111406240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974" y="3125232"/>
            <a:ext cx="2802019" cy="27475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FB1918-D0EB-C592-B705-7709E8B3E593}"/>
              </a:ext>
            </a:extLst>
          </p:cNvPr>
          <p:cNvSpPr/>
          <p:nvPr/>
        </p:nvSpPr>
        <p:spPr>
          <a:xfrm rot="1864530">
            <a:off x="9686847" y="3118487"/>
            <a:ext cx="603316" cy="274750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F30B1D-D5FB-A782-BFBD-479EED9E54A4}"/>
                  </a:ext>
                </a:extLst>
              </p:cNvPr>
              <p:cNvSpPr txBox="1"/>
              <p:nvPr/>
            </p:nvSpPr>
            <p:spPr>
              <a:xfrm>
                <a:off x="5050905" y="1365566"/>
                <a:ext cx="7073246" cy="1631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u="sng" dirty="0"/>
                  <a:t>Capacitance Averaging does not replace Volume Averaging</a:t>
                </a: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𝑐𝑒𝑙𝑙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𝑐𝑒𝑙𝑙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𝑉𝑜𝑙𝑢𝑚𝑒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𝐶𝑎𝑝𝑎𝑐𝑖𝑡𝑎𝑛𝑐𝑒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𝐹𝑎𝑐𝑡𝑜𝑟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F30B1D-D5FB-A782-BFBD-479EED9E5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905" y="1365566"/>
                <a:ext cx="7073246" cy="1631922"/>
              </a:xfrm>
              <a:prstGeom prst="rect">
                <a:avLst/>
              </a:prstGeom>
              <a:blipFill>
                <a:blip r:embed="rId4"/>
                <a:stretch>
                  <a:fillRect t="-1493" b="-3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3F0E23-114D-2EF9-4E5B-953700CF6595}"/>
              </a:ext>
            </a:extLst>
          </p:cNvPr>
          <p:cNvCxnSpPr>
            <a:endCxn id="12" idx="1"/>
          </p:cNvCxnSpPr>
          <p:nvPr/>
        </p:nvCxnSpPr>
        <p:spPr>
          <a:xfrm>
            <a:off x="8458328" y="3675399"/>
            <a:ext cx="1271810" cy="6611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3761E4-8604-5D25-4F74-4772EE4062DF}"/>
              </a:ext>
            </a:extLst>
          </p:cNvPr>
          <p:cNvSpPr txBox="1"/>
          <p:nvPr/>
        </p:nvSpPr>
        <p:spPr>
          <a:xfrm>
            <a:off x="5278610" y="3125232"/>
            <a:ext cx="3742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Capacitance weighting downplays behavior at outer edges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3F196F-CEB5-8A4E-AD84-94BEED35BDB4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698337" y="3448398"/>
            <a:ext cx="580273" cy="2270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CB9B249-E948-BD04-5FCB-52A32647ED2B}"/>
              </a:ext>
            </a:extLst>
          </p:cNvPr>
          <p:cNvCxnSpPr>
            <a:stCxn id="17" idx="2"/>
          </p:cNvCxnSpPr>
          <p:nvPr/>
        </p:nvCxnSpPr>
        <p:spPr>
          <a:xfrm rot="5400000">
            <a:off x="5904207" y="2996437"/>
            <a:ext cx="470499" cy="2020751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99893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10393</TotalTime>
  <Words>1359</Words>
  <Application>Microsoft Office PowerPoint</Application>
  <PresentationFormat>Widescreen</PresentationFormat>
  <Paragraphs>315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Cambria Math</vt:lpstr>
      <vt:lpstr>Custom Design</vt:lpstr>
      <vt:lpstr>1_Custom Design</vt:lpstr>
      <vt:lpstr>Simulation of Time-Dependent Heat Transfer in Spherical Bubbles With Application to Bubble-Through Nuclear Thermal Rocket Engines</vt:lpstr>
      <vt:lpstr>Bubble-Through Liquid Nuclear Thermal Rocket</vt:lpstr>
      <vt:lpstr>Bubble Conditions As Predicted by Engineering Model* *Keese and Hollingsworth, 2022</vt:lpstr>
      <vt:lpstr>Exploration Space</vt:lpstr>
      <vt:lpstr>CFD Setup</vt:lpstr>
      <vt:lpstr>Preliminary Investigation</vt:lpstr>
      <vt:lpstr>Capacitance Factor Correction</vt:lpstr>
      <vt:lpstr>Noise Investigation</vt:lpstr>
      <vt:lpstr>Shortcoming of Capacitance Factor</vt:lpstr>
      <vt:lpstr>Different Surface Reconstructions</vt:lpstr>
      <vt:lpstr>High Reynolds Number</vt:lpstr>
      <vt:lpstr>Uranium Case</vt:lpstr>
      <vt:lpstr>Conclusion</vt:lpstr>
      <vt:lpstr>References</vt:lpstr>
      <vt:lpstr>Error Investigation</vt:lpstr>
      <vt:lpstr>Uranium Case</vt:lpstr>
    </vt:vector>
  </TitlesOfParts>
  <Company>UAH OMC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Rodriguez</dc:creator>
  <cp:lastModifiedBy>Dakota Santana</cp:lastModifiedBy>
  <cp:revision>25</cp:revision>
  <dcterms:created xsi:type="dcterms:W3CDTF">2018-03-01T18:27:37Z</dcterms:created>
  <dcterms:modified xsi:type="dcterms:W3CDTF">2025-07-30T19:29:54Z</dcterms:modified>
</cp:coreProperties>
</file>