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8" r:id="rId5"/>
    <p:sldId id="275" r:id="rId6"/>
    <p:sldId id="790" r:id="rId7"/>
    <p:sldId id="789" r:id="rId8"/>
    <p:sldId id="807" r:id="rId9"/>
    <p:sldId id="794" r:id="rId10"/>
    <p:sldId id="791" r:id="rId11"/>
    <p:sldId id="805" r:id="rId12"/>
    <p:sldId id="806" r:id="rId13"/>
    <p:sldId id="279" r:id="rId14"/>
    <p:sldId id="804" r:id="rId15"/>
    <p:sldId id="685" r:id="rId16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05"/>
    <a:srgbClr val="E00005"/>
    <a:srgbClr val="0060BC"/>
    <a:srgbClr val="333399"/>
    <a:srgbClr val="2B2B82"/>
    <a:srgbClr val="B0B3F6"/>
    <a:srgbClr val="5F5F5F"/>
    <a:srgbClr val="DDDDDD"/>
    <a:srgbClr val="77777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96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1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8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2C3A-1812-4B07-A7FB-C86E0336BD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4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2C3A-1812-4B07-A7FB-C86E0336BD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4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4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gupubs.onlinelibrary.wiley.com/doi/epdf/10.1029/2019JE005955" TargetMode="External"/><Relationship Id="rId2" Type="http://schemas.openxmlformats.org/officeDocument/2006/relationships/hyperlink" Target="https://doi.org/10.34133/space.014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abs/pii/S1359431106000603" TargetMode="External"/><Relationship Id="rId4" Type="http://schemas.openxmlformats.org/officeDocument/2006/relationships/hyperlink" Target="https://www.nasa.gov/history/alsj/a17/images17.html#Cre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520733"/>
            <a:ext cx="50715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Jessie Beddoe: Barrios Technology</a:t>
            </a:r>
          </a:p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Lisa Erickson: Johnson Space Center</a:t>
            </a:r>
          </a:p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Cheyn Worn: Johnson Space Center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219645"/>
            <a:ext cx="10114174" cy="1314005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Methods for Modeling Lunar Dust in Thermal Desktop Based on Lunar Dust Level Sensor and Effects on Surfaces Test Data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Interdisciplinary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Jessie Beddoe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10B9-49D3-A5DB-BF97-9F54B550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9ABF4-6BDB-4D17-D2C7-EFC980873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11040687" cy="5410200"/>
          </a:xfrm>
        </p:spPr>
        <p:txBody>
          <a:bodyPr/>
          <a:lstStyle/>
          <a:p>
            <a:r>
              <a:rPr lang="en-US" sz="2000" dirty="0"/>
              <a:t>Of all methods tested analyzed, it appears that the best performing modeling method is #4, </a:t>
            </a:r>
            <a:r>
              <a:rPr lang="en-US" sz="2000" b="1" dirty="0"/>
              <a:t>but this team makes no modeling recommendations at this time, only providing a preliminary prediction on how dust will affect coatings in this specific use case</a:t>
            </a:r>
          </a:p>
          <a:p>
            <a:r>
              <a:rPr lang="en-US" sz="2000" dirty="0"/>
              <a:t>Further testing is needed due to the following: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It uses ε</a:t>
            </a:r>
            <a:r>
              <a:rPr lang="en-US" sz="1600" baseline="-25000" dirty="0">
                <a:solidFill>
                  <a:schemeClr val="accent2"/>
                </a:solidFill>
              </a:rPr>
              <a:t>eff</a:t>
            </a:r>
            <a:r>
              <a:rPr lang="en-US" sz="1600" dirty="0">
                <a:solidFill>
                  <a:schemeClr val="accent2"/>
                </a:solidFill>
              </a:rPr>
              <a:t> as ε, “wrapping up” all effects of the dust layer into a single value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Only one test point was obtained – one coupon temperature and one sky (shroud) temperature for all test series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There was no solar simulator used in the test, so no impacts on solar absorptance could be evaluated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The only reliable correlation metric was heater power for the main heater – no temperature sensors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B6DCA-399E-CE6C-46FF-496F6404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599" y="647700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67B31-82DD-35DD-6630-71AE427F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60998-E883-5796-CF27-4F0F22BA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09" y="3498965"/>
            <a:ext cx="9508581" cy="29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3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2859-2D41-4B7F-904B-94E6BBAF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B0A8B-5C99-5E63-438C-B704AE7C2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162"/>
            <a:ext cx="10515600" cy="46184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Special Thanks To:</a:t>
            </a:r>
          </a:p>
          <a:p>
            <a:pPr marL="0" indent="0" algn="ctr">
              <a:buNone/>
            </a:pPr>
            <a:r>
              <a:rPr lang="en-US" b="0" dirty="0"/>
              <a:t>The LDES team and the University of Alabama at Huntsville’s Dr. Hollingsworth for their research and collaboration</a:t>
            </a:r>
          </a:p>
          <a:p>
            <a:pPr marL="0" indent="0" algn="ctr">
              <a:buNone/>
            </a:pPr>
            <a:r>
              <a:rPr lang="en-US" sz="1400" dirty="0"/>
              <a:t>~</a:t>
            </a:r>
            <a:endParaRPr lang="en-US" sz="1400" b="0" dirty="0"/>
          </a:p>
          <a:p>
            <a:pPr marL="0" indent="0" algn="ctr">
              <a:buNone/>
            </a:pPr>
            <a:r>
              <a:rPr lang="en-US" b="0" dirty="0"/>
              <a:t>The Gateway program, the Blue Origin program, and the Lunar Terrain Vehicle and Pressurized Rover program for their generous funding</a:t>
            </a:r>
          </a:p>
          <a:p>
            <a:pPr marL="0" indent="0" algn="ctr">
              <a:buNone/>
            </a:pPr>
            <a:r>
              <a:rPr lang="en-US" sz="1400" b="0" dirty="0"/>
              <a:t>~</a:t>
            </a:r>
          </a:p>
          <a:p>
            <a:pPr marL="0" indent="0" algn="ctr">
              <a:buNone/>
            </a:pPr>
            <a:r>
              <a:rPr lang="en-US" b="0" dirty="0"/>
              <a:t>We also thank Sam Wilcox and Jonah Smith for model review and advice</a:t>
            </a:r>
          </a:p>
          <a:p>
            <a:pPr marL="0" indent="0" algn="ctr">
              <a:buNone/>
            </a:pPr>
            <a:r>
              <a:rPr lang="en-US" dirty="0"/>
              <a:t>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Questions?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3429-3599-39A6-2EEB-2CD7703DC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886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9B15C5C-0988-094E-B1BA-EF1B8BCD2926}" type="slidenum">
              <a:rPr lang="en-US" smtClean="0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A8B79-47A9-282C-C756-AA37B6169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3"/>
            <a:ext cx="10972800" cy="55657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0" baseline="30000" dirty="0"/>
              <a:t>[1]</a:t>
            </a:r>
            <a:r>
              <a:rPr lang="en-US" sz="1600" b="0" dirty="0"/>
              <a:t>Jin, Hong. et al., “Properties of Lunar Dust and their Migration on the Moon,” </a:t>
            </a:r>
            <a:r>
              <a:rPr lang="en-US" sz="1600" b="0" i="1" dirty="0"/>
              <a:t>Space: Science &amp; Technology </a:t>
            </a:r>
            <a:r>
              <a:rPr lang="en-US" sz="1600" b="0" dirty="0"/>
              <a:t>[online journal], Vol. 4, URL: </a:t>
            </a:r>
            <a:r>
              <a:rPr lang="en-US" sz="1600" b="0" u="sng" dirty="0">
                <a:hlinkClick r:id="rId2"/>
              </a:rPr>
              <a:t>https://doi.org/10.34133/space.0142</a:t>
            </a:r>
            <a:r>
              <a:rPr lang="en-US" sz="1600" b="0" dirty="0"/>
              <a:t>, Apr. 2024.</a:t>
            </a:r>
          </a:p>
          <a:p>
            <a:pPr marL="0" indent="0">
              <a:buNone/>
            </a:pPr>
            <a:r>
              <a:rPr lang="en-US" sz="1600" b="0" baseline="30000" dirty="0"/>
              <a:t>[2]</a:t>
            </a:r>
            <a:r>
              <a:rPr lang="en-US" sz="1600" b="0" dirty="0"/>
              <a:t>John, K., and Fritz, A., “Survive the Dust: Dust Mitigation Technology to Enable Survive the Night Capabilities,” Commercial Lunar Payload Services Survive the Night Technology Workshop, Dec. 2022.</a:t>
            </a:r>
          </a:p>
          <a:p>
            <a:pPr marL="0" indent="0">
              <a:buNone/>
            </a:pPr>
            <a:r>
              <a:rPr lang="en-US" sz="1600" b="0" baseline="30000" dirty="0"/>
              <a:t>[3]</a:t>
            </a:r>
            <a:r>
              <a:rPr lang="en-US" sz="1600" b="0" dirty="0"/>
              <a:t>Zinecker, A., and Spivey, B., “Thermo-Optical Properties of Lunar Dust Simulants” 54th Lunar and Planetary Science Conference, Mar. 2023.</a:t>
            </a:r>
          </a:p>
          <a:p>
            <a:pPr marL="0" indent="0">
              <a:buNone/>
            </a:pPr>
            <a:r>
              <a:rPr lang="en-US" sz="1600" b="0" baseline="30000" dirty="0"/>
              <a:t>[4]</a:t>
            </a:r>
            <a:r>
              <a:rPr lang="en-US" sz="1600" b="0" dirty="0"/>
              <a:t>Austen, D., and </a:t>
            </a:r>
            <a:r>
              <a:rPr lang="en-US" sz="1600" b="0" dirty="0" err="1"/>
              <a:t>Shafirovich</a:t>
            </a:r>
            <a:r>
              <a:rPr lang="en-US" sz="1600" b="0" dirty="0"/>
              <a:t>, E., “SPECIFIC HEATS AND THERMAL DIFFUSIVITIES OF LHS-1 LUNAR REGOLITH SIMULANT AT LOW TEMPERATURES,” Aerospace and Mechanical Engineering Dept., The University of Texas at El Paso, El Paso, TX, 2023.</a:t>
            </a:r>
          </a:p>
          <a:p>
            <a:pPr marL="0" indent="0">
              <a:buNone/>
            </a:pPr>
            <a:r>
              <a:rPr lang="en-US" sz="1600" b="0" baseline="30000" dirty="0"/>
              <a:t>[5]</a:t>
            </a:r>
            <a:r>
              <a:rPr lang="en-US" sz="1600" b="0" dirty="0"/>
              <a:t>Woods-Robinson, R., Siegler, M., and Paige, D., “A Model for the Thermophysical Properties of Lunar Regolith at Low Temperatures,” Journal of Geophysical Research: Planets [online journal], Vol. 124, Issue 7, URL: </a:t>
            </a:r>
            <a:r>
              <a:rPr lang="en-US" sz="1600" b="0" dirty="0">
                <a:hlinkClick r:id="rId3"/>
              </a:rPr>
              <a:t>https://agupubs.onlinelibrary.wiley.com/doi/epdf/10.1029/2019JE005955</a:t>
            </a:r>
            <a:r>
              <a:rPr lang="en-US" sz="1600" b="0" dirty="0"/>
              <a:t>, Jul. 2019.</a:t>
            </a:r>
          </a:p>
          <a:p>
            <a:pPr marL="0" indent="0">
              <a:buNone/>
            </a:pPr>
            <a:r>
              <a:rPr lang="en-US" sz="1600" baseline="30000" dirty="0"/>
              <a:t>[6]</a:t>
            </a:r>
            <a:r>
              <a:rPr lang="en-US" sz="1600" dirty="0"/>
              <a:t>Jones, Eric., Apollo Lunar Surface Journal, Apollo 17 Image Library, URL: </a:t>
            </a:r>
            <a:r>
              <a:rPr lang="en-US" sz="1600" dirty="0">
                <a:hlinkClick r:id="rId4"/>
              </a:rPr>
              <a:t>https://www.nasa.gov/history/alsj/a17/images17.html#Crew</a:t>
            </a:r>
            <a:r>
              <a:rPr lang="en-US" sz="1600" dirty="0"/>
              <a:t>, 1995-2014.</a:t>
            </a:r>
          </a:p>
          <a:p>
            <a:pPr marL="0" indent="0">
              <a:buNone/>
            </a:pPr>
            <a:r>
              <a:rPr lang="en-US" sz="1600" b="0" baseline="30000" dirty="0"/>
              <a:t>[7]</a:t>
            </a:r>
            <a:r>
              <a:rPr lang="en-US" sz="1600" b="0" dirty="0"/>
              <a:t>Hollingsworth, K., Witte, L., Hinke, J., and Hurlbert, K., “Reduction in Emittance of Thermal Radiator Coatings Caused by the Accumulation of a Martian Dust Simulant,” ScienceDirect [online journal], Vol. 26, Issue 17-18, URL: </a:t>
            </a:r>
            <a:r>
              <a:rPr lang="en-US" sz="1600" b="0" dirty="0">
                <a:hlinkClick r:id="rId5"/>
              </a:rPr>
              <a:t>https://www.sciencedirect.com/science/article/abs/pii/S1359431106000603</a:t>
            </a:r>
            <a:r>
              <a:rPr lang="en-US" sz="1600" b="0" dirty="0"/>
              <a:t>, Dec 2006.</a:t>
            </a:r>
          </a:p>
          <a:p>
            <a:pPr marL="0" indent="0">
              <a:buNone/>
            </a:pPr>
            <a:r>
              <a:rPr lang="en-US" sz="1600" b="0" baseline="30000" dirty="0"/>
              <a:t>[8]</a:t>
            </a:r>
            <a:r>
              <a:rPr lang="en-US" sz="1600" b="0" dirty="0"/>
              <a:t>Quick, E., </a:t>
            </a:r>
            <a:r>
              <a:rPr lang="en-US" sz="1600" b="0" dirty="0" err="1"/>
              <a:t>Kurwitz</a:t>
            </a:r>
            <a:r>
              <a:rPr lang="en-US" sz="1600" b="0" dirty="0"/>
              <a:t>, C., Hurlbert, K., Suess, L., “Determination of Percent Area Coverage of Lunar Simulant on a Surface and Observations of Fairy Castle Structures,” ASCEND Conference, 2024.</a:t>
            </a:r>
          </a:p>
          <a:p>
            <a:pPr marL="0" indent="0">
              <a:buNone/>
            </a:pPr>
            <a:r>
              <a:rPr lang="en-US" sz="1600" b="0" baseline="30000" dirty="0"/>
              <a:t>[</a:t>
            </a:r>
            <a:r>
              <a:rPr lang="en-US" sz="1600" baseline="30000" dirty="0"/>
              <a:t>9</a:t>
            </a:r>
            <a:r>
              <a:rPr lang="en-US" sz="1600" b="0" baseline="30000" dirty="0"/>
              <a:t>]</a:t>
            </a:r>
            <a:r>
              <a:rPr lang="en-US" sz="1600" b="0" dirty="0"/>
              <a:t>University of Cambridge, “Derivation of the Rule of Mixtures and Inverse Rule of Mixtures,” Dissemination of IT for the Promotion of Materials Science [online article], URL: https://www.doitpoms.ac.uk/tlplib/bones/derivation_mixture_rules.php [cited 2004-2025].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0E4E-E3E7-5786-8EA6-E93E6F97D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4886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FB12537-B55F-1D4C-AACF-3B10E75227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3D13C-584D-80B1-EDF5-66A1218F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8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Lunar Dust Problem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2160657"/>
          </a:xfrm>
        </p:spPr>
        <p:txBody>
          <a:bodyPr/>
          <a:lstStyle/>
          <a:p>
            <a:r>
              <a:rPr lang="en-US" dirty="0"/>
              <a:t>The term “lunar dust” refers to any particles of lunar regolith/simulant smaller than </a:t>
            </a:r>
            <a:r>
              <a:rPr lang="en-US" dirty="0">
                <a:solidFill>
                  <a:schemeClr val="accent2"/>
                </a:solidFill>
              </a:rPr>
              <a:t>20μm, with the </a:t>
            </a:r>
            <a:r>
              <a:rPr lang="en-US" dirty="0"/>
              <a:t>median size being approximately 0.30 to 0.60μm</a:t>
            </a:r>
            <a:r>
              <a:rPr lang="en-US" baseline="30000" dirty="0"/>
              <a:t>[1]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It is highly susceptible to electrostatic and magnetic effects, being attracted to almost any non-grounded, charged surface</a:t>
            </a:r>
            <a:r>
              <a:rPr lang="en-US" baseline="30000" dirty="0">
                <a:solidFill>
                  <a:schemeClr val="accent2"/>
                </a:solidFill>
              </a:rPr>
              <a:t>[1,2]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It has generally high solar absorptivity (α) and infrared emissivity (ε), which can be a problem for low α/ε surfaces</a:t>
            </a:r>
            <a:r>
              <a:rPr lang="en-US" baseline="30000" dirty="0">
                <a:solidFill>
                  <a:srgbClr val="333399"/>
                </a:solidFill>
              </a:rPr>
              <a:t> [3]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BBBA8-3BF3-2CF6-7FAF-F43193F2F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64" y="3023309"/>
            <a:ext cx="3419191" cy="34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94FDA-73BC-6B32-4883-68C9E2ED94F9}"/>
              </a:ext>
            </a:extLst>
          </p:cNvPr>
          <p:cNvSpPr txBox="1"/>
          <p:nvPr/>
        </p:nvSpPr>
        <p:spPr>
          <a:xfrm>
            <a:off x="8684103" y="3977479"/>
            <a:ext cx="228600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Arial"/>
                <a:cs typeface="Arial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BBDD3-ECCC-D8C3-A774-2CDB7413E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057" y="3017905"/>
            <a:ext cx="3419191" cy="34381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970631-B963-6F66-2DBC-B16962485872}"/>
              </a:ext>
            </a:extLst>
          </p:cNvPr>
          <p:cNvCxnSpPr>
            <a:cxnSpLocks/>
          </p:cNvCxnSpPr>
          <p:nvPr/>
        </p:nvCxnSpPr>
        <p:spPr>
          <a:xfrm>
            <a:off x="6664283" y="4316916"/>
            <a:ext cx="3178607" cy="13207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81EBD3-E724-4BCE-462D-B8FDA33E8A8F}"/>
              </a:ext>
            </a:extLst>
          </p:cNvPr>
          <p:cNvCxnSpPr>
            <a:cxnSpLocks/>
          </p:cNvCxnSpPr>
          <p:nvPr/>
        </p:nvCxnSpPr>
        <p:spPr>
          <a:xfrm>
            <a:off x="7038474" y="3952340"/>
            <a:ext cx="2804416" cy="174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448782-0D67-3C77-6DBD-A6011201D051}"/>
              </a:ext>
            </a:extLst>
          </p:cNvPr>
          <p:cNvCxnSpPr>
            <a:cxnSpLocks/>
          </p:cNvCxnSpPr>
          <p:nvPr/>
        </p:nvCxnSpPr>
        <p:spPr>
          <a:xfrm flipV="1">
            <a:off x="5010150" y="3593844"/>
            <a:ext cx="292975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26EDA7-DE12-7FEA-6B0D-212877E2BC7F}"/>
              </a:ext>
            </a:extLst>
          </p:cNvPr>
          <p:cNvCxnSpPr>
            <a:cxnSpLocks/>
          </p:cNvCxnSpPr>
          <p:nvPr/>
        </p:nvCxnSpPr>
        <p:spPr>
          <a:xfrm flipV="1">
            <a:off x="5657850" y="5511968"/>
            <a:ext cx="390078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E6A6D0-3A85-875E-7187-5E11B8FE9226}"/>
              </a:ext>
            </a:extLst>
          </p:cNvPr>
          <p:cNvCxnSpPr>
            <a:cxnSpLocks/>
          </p:cNvCxnSpPr>
          <p:nvPr/>
        </p:nvCxnSpPr>
        <p:spPr>
          <a:xfrm flipV="1">
            <a:off x="11136454" y="3131367"/>
            <a:ext cx="190535" cy="145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CF18F8-F44E-FB4F-CB71-4C69B99FAF25}"/>
              </a:ext>
            </a:extLst>
          </p:cNvPr>
          <p:cNvSpPr txBox="1"/>
          <p:nvPr/>
        </p:nvSpPr>
        <p:spPr>
          <a:xfrm>
            <a:off x="8452010" y="6282819"/>
            <a:ext cx="341326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[6]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90F374-6246-7C47-C248-F60ABDB84A9E}"/>
              </a:ext>
            </a:extLst>
          </p:cNvPr>
          <p:cNvSpPr txBox="1"/>
          <p:nvPr/>
        </p:nvSpPr>
        <p:spPr>
          <a:xfrm>
            <a:off x="609600" y="3075057"/>
            <a:ext cx="431646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ＭＳ Ｐゴシック" charset="0"/>
              </a:rPr>
              <a:t>Lastly, lunar dust has very low thermal conductivity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ＭＳ Ｐゴシック" charset="0"/>
              </a:rPr>
              <a:t>[4,5]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accent2"/>
                </a:solidFill>
                <a:latin typeface="+mn-lt"/>
              </a:rPr>
              <a:t>How can analysts assess the risk that dust may cause to hardware returning to the lunar surface?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F7957E-8F46-0808-885B-65D5EC8D9029}"/>
              </a:ext>
            </a:extLst>
          </p:cNvPr>
          <p:cNvSpPr txBox="1"/>
          <p:nvPr/>
        </p:nvSpPr>
        <p:spPr>
          <a:xfrm>
            <a:off x="285119" y="4921984"/>
            <a:ext cx="4534659" cy="1631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This study will analyze four different methods of modeling dust in Thermal Desktop and compare the resulting error when correlated to the LDES LHS1D test data</a:t>
            </a:r>
          </a:p>
        </p:txBody>
      </p:sp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4C70FD-8AED-CBCC-8CA3-220D1FFD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Inputs To The Problem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E59BB-1006-2561-C814-41DD0BD2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58251"/>
            <a:ext cx="5386917" cy="787977"/>
          </a:xfrm>
        </p:spPr>
        <p:txBody>
          <a:bodyPr/>
          <a:lstStyle/>
          <a:p>
            <a:pPr algn="ctr"/>
            <a:r>
              <a:rPr lang="en-US" sz="2800" dirty="0"/>
              <a:t>LDES</a:t>
            </a:r>
            <a:r>
              <a:rPr lang="en-US" sz="2800" baseline="30000" dirty="0">
                <a:latin typeface="Arial" panose="020B0604020202020204" pitchFamily="34" charset="0"/>
              </a:rPr>
              <a:t> [7]</a:t>
            </a:r>
            <a:endParaRPr lang="en-US" sz="2800" dirty="0"/>
          </a:p>
          <a:p>
            <a:pPr algn="ctr"/>
            <a:r>
              <a:rPr lang="en-US" sz="1600" b="0" i="1" dirty="0"/>
              <a:t>(Lunar Dust Level Sensor and Effects on Surfaces)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DC66975-FCAB-C35C-ED33-1A3FADFF41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" y="1844838"/>
                <a:ext cx="5386917" cy="4174961"/>
              </a:xfrm>
            </p:spPr>
            <p:txBody>
              <a:bodyPr/>
              <a:lstStyle/>
              <a:p>
                <a:r>
                  <a:rPr lang="en-US" sz="2000" dirty="0"/>
                  <a:t>This project aimed to quantify the impact of lunar dust on the emissive potential of surfaces</a:t>
                </a:r>
              </a:p>
              <a:p>
                <a:pPr lvl="1"/>
                <a:r>
                  <a:rPr lang="en-US" sz="1800" dirty="0">
                    <a:solidFill>
                      <a:schemeClr val="accent2"/>
                    </a:solidFill>
                  </a:rPr>
                  <a:t>The study output an effective emissivity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2"/>
                    </a:solidFill>
                  </a:rPr>
                  <a:t>) based on an energy balance calculated at the coupon surface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DC66975-FCAB-C35C-ED33-1A3FADFF4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" y="1844838"/>
                <a:ext cx="5386917" cy="4174961"/>
              </a:xfrm>
              <a:blipFill>
                <a:blip r:embed="rId3"/>
                <a:stretch>
                  <a:fillRect l="-1018" t="-731" r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38BBC1-1D97-2C5F-CD4A-AED290B66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775" y="858251"/>
            <a:ext cx="5389033" cy="787977"/>
          </a:xfrm>
        </p:spPr>
        <p:txBody>
          <a:bodyPr/>
          <a:lstStyle/>
          <a:p>
            <a:pPr algn="ctr"/>
            <a:r>
              <a:rPr lang="en-US" sz="2800" dirty="0"/>
              <a:t>JSC + Texas A&amp;M</a:t>
            </a:r>
            <a:r>
              <a:rPr lang="en-US" sz="2800" baseline="30000" dirty="0"/>
              <a:t>[8] </a:t>
            </a:r>
            <a:endParaRPr lang="en-US" sz="2800" dirty="0"/>
          </a:p>
          <a:p>
            <a:pPr algn="ctr"/>
            <a:r>
              <a:rPr lang="en-US" sz="1600" b="0" i="1" dirty="0"/>
              <a:t>(E.Goodman, C.Kurwitz, K.Hurlbert, L.Suess)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7A4FC4-32DF-81F8-273A-EE6DE41F12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This project observed that low-density dust (LHS-1D) did not layer evenly onto surfaces, but instead formed complex 3D structures, coined “fairy castles”</a:t>
            </a:r>
            <a:r>
              <a:rPr lang="en-US" sz="2000" baseline="30000" dirty="0"/>
              <a:t> 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These structures introduce a difficult heat flow path from the substrate to space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They also prevent % area coverage on a surface from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2"/>
                </a:solidFill>
              </a:rPr>
              <a:t>    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928F1-2ADC-E777-087A-C420D0D6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3F726-D41B-0AE5-3071-AF6C3105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1491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09220-110D-35D6-7E1C-A05BB908A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3753853"/>
            <a:ext cx="3419928" cy="29517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C9B33-CF5B-4D98-8A69-F0B35F33E15F}"/>
              </a:ext>
            </a:extLst>
          </p:cNvPr>
          <p:cNvCxnSpPr/>
          <p:nvPr/>
        </p:nvCxnSpPr>
        <p:spPr bwMode="auto">
          <a:xfrm>
            <a:off x="770023" y="1768642"/>
            <a:ext cx="507732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8F42A7-8752-0C7E-6C18-3B1A774EE2FC}"/>
              </a:ext>
            </a:extLst>
          </p:cNvPr>
          <p:cNvCxnSpPr/>
          <p:nvPr/>
        </p:nvCxnSpPr>
        <p:spPr bwMode="auto">
          <a:xfrm>
            <a:off x="6336629" y="1768642"/>
            <a:ext cx="507732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 descr="Diagram&#10;&#10;AI-generated content may be incorrect.">
            <a:extLst>
              <a:ext uri="{FF2B5EF4-FFF2-40B4-BE49-F238E27FC236}">
                <a16:creationId xmlns:a16="http://schemas.microsoft.com/office/drawing/2014/main" id="{56031048-324C-6600-099C-2BC25E10F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339" y="4779935"/>
            <a:ext cx="2500584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CE39D-03BD-6487-8A53-03D82AB67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711" y="3830220"/>
            <a:ext cx="2201840" cy="56694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19A0E0-E9E3-B11E-66E0-BE9A63767E60}"/>
              </a:ext>
            </a:extLst>
          </p:cNvPr>
          <p:cNvCxnSpPr>
            <a:cxnSpLocks/>
          </p:cNvCxnSpPr>
          <p:nvPr/>
        </p:nvCxnSpPr>
        <p:spPr>
          <a:xfrm flipH="1" flipV="1">
            <a:off x="5293895" y="4446426"/>
            <a:ext cx="243126" cy="3321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F461BD-BECD-8297-D6A2-89AC6F0CA082}"/>
              </a:ext>
            </a:extLst>
          </p:cNvPr>
          <p:cNvCxnSpPr>
            <a:cxnSpLocks/>
          </p:cNvCxnSpPr>
          <p:nvPr/>
        </p:nvCxnSpPr>
        <p:spPr>
          <a:xfrm flipH="1">
            <a:off x="3303058" y="4301364"/>
            <a:ext cx="389726" cy="2028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778D2CC-0D47-2A13-84D2-A95639F50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333" y="5057841"/>
            <a:ext cx="2500584" cy="12136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EE19A0-4335-6AAD-6FC0-EED113C5D4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7917" y="4219407"/>
            <a:ext cx="3297884" cy="217108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C8CCCE-FD59-28B9-4D5C-A7D313E33E8F}"/>
              </a:ext>
            </a:extLst>
          </p:cNvPr>
          <p:cNvCxnSpPr>
            <a:cxnSpLocks/>
          </p:cNvCxnSpPr>
          <p:nvPr/>
        </p:nvCxnSpPr>
        <p:spPr>
          <a:xfrm flipV="1">
            <a:off x="8817917" y="5784508"/>
            <a:ext cx="145136" cy="1602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5D8FC64-63BA-70E4-A10D-A7FF434050FA}"/>
              </a:ext>
            </a:extLst>
          </p:cNvPr>
          <p:cNvSpPr txBox="1"/>
          <p:nvPr/>
        </p:nvSpPr>
        <p:spPr>
          <a:xfrm>
            <a:off x="1222625" y="3844698"/>
            <a:ext cx="2281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1" dirty="0">
                <a:latin typeface="Arial"/>
                <a:cs typeface="Arial"/>
              </a:rPr>
              <a:t>High </a:t>
            </a:r>
            <a:r>
              <a:rPr lang="el-GR" sz="1000" b="0" i="1" dirty="0">
                <a:latin typeface="Arial"/>
                <a:cs typeface="Arial"/>
              </a:rPr>
              <a:t>ε</a:t>
            </a:r>
            <a:r>
              <a:rPr lang="en-US" sz="1000" b="0" i="1" dirty="0">
                <a:latin typeface="Arial"/>
                <a:cs typeface="Arial"/>
              </a:rPr>
              <a:t> materials = </a:t>
            </a:r>
            <a:r>
              <a:rPr lang="en-US" sz="1000" b="0" i="1" dirty="0">
                <a:solidFill>
                  <a:srgbClr val="FF0000"/>
                </a:solidFill>
                <a:latin typeface="Arial"/>
                <a:cs typeface="Arial"/>
              </a:rPr>
              <a:t>↓</a:t>
            </a:r>
            <a:r>
              <a:rPr lang="en-US" sz="1000" b="0" i="1" dirty="0">
                <a:latin typeface="Arial"/>
                <a:cs typeface="Arial"/>
              </a:rPr>
              <a:t> </a:t>
            </a:r>
          </a:p>
          <a:p>
            <a:pPr algn="r"/>
            <a:r>
              <a:rPr lang="en-US" sz="1000" b="0" i="1" dirty="0">
                <a:latin typeface="Arial"/>
                <a:cs typeface="Arial"/>
              </a:rPr>
              <a:t>Low </a:t>
            </a:r>
            <a:r>
              <a:rPr lang="el-GR" sz="1000" b="0" i="1" dirty="0">
                <a:latin typeface="Arial"/>
                <a:cs typeface="Arial"/>
              </a:rPr>
              <a:t>ε</a:t>
            </a:r>
            <a:r>
              <a:rPr lang="en-US" sz="1000" b="0" i="1" dirty="0">
                <a:latin typeface="Arial"/>
                <a:cs typeface="Arial"/>
              </a:rPr>
              <a:t> materials = </a:t>
            </a:r>
            <a:r>
              <a:rPr lang="en-US" sz="1000" b="0" i="1" dirty="0">
                <a:solidFill>
                  <a:srgbClr val="00B050"/>
                </a:solidFill>
                <a:latin typeface="Arial"/>
                <a:cs typeface="Arial"/>
              </a:rPr>
              <a:t>↑</a:t>
            </a:r>
            <a:r>
              <a:rPr lang="en-US" sz="1000" b="0" i="1" dirty="0">
                <a:latin typeface="Arial"/>
                <a:cs typeface="Arial"/>
              </a:rPr>
              <a:t> then </a:t>
            </a:r>
            <a:r>
              <a:rPr lang="en-US" sz="1000" b="0" i="1" dirty="0">
                <a:solidFill>
                  <a:srgbClr val="FF0000"/>
                </a:solidFill>
                <a:latin typeface="Arial"/>
                <a:cs typeface="Arial"/>
              </a:rPr>
              <a:t>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3F4117-794A-C1D4-41A1-27F8F69362B2}"/>
              </a:ext>
            </a:extLst>
          </p:cNvPr>
          <p:cNvSpPr txBox="1"/>
          <p:nvPr/>
        </p:nvSpPr>
        <p:spPr>
          <a:xfrm>
            <a:off x="6256757" y="4286594"/>
            <a:ext cx="2950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800" b="0" dirty="0">
                <a:solidFill>
                  <a:schemeClr val="accent2"/>
                </a:solidFill>
                <a:latin typeface="+mn-lt"/>
              </a:rPr>
              <a:t>increasing linearly</a:t>
            </a:r>
          </a:p>
        </p:txBody>
      </p:sp>
    </p:spTree>
    <p:extLst>
      <p:ext uri="{BB962C8B-B14F-4D97-AF65-F5344CB8AC3E}">
        <p14:creationId xmlns:p14="http://schemas.microsoft.com/office/powerpoint/2010/main" val="287244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A9AC-9A38-1F22-6442-768020C2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F84F4-39DB-6A86-49E0-1A8C58DE0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3" y="812384"/>
            <a:ext cx="4944980" cy="5428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531B0-7F83-E3D3-6E20-C766FD44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to Start? Modeling and Correlation!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0A9E-8F14-F799-052A-161921FDB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953" y="914400"/>
            <a:ext cx="6810621" cy="5410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dirty="0">
                <a:latin typeface="Arial"/>
                <a:cs typeface="Arial"/>
              </a:rPr>
              <a:t>A </a:t>
            </a:r>
            <a:r>
              <a:rPr lang="en-US" sz="1800" dirty="0">
                <a:latin typeface="Arial"/>
                <a:cs typeface="Arial"/>
              </a:rPr>
              <a:t>recreation of the test setup was modeled, with significant structures modeled in detail and insignificant ones modeled as equivalent conductance</a:t>
            </a:r>
          </a:p>
          <a:p>
            <a:r>
              <a:rPr lang="en-US" sz="1800" dirty="0"/>
              <a:t>The sensor gives two correlation metrics, the </a:t>
            </a:r>
            <a:r>
              <a:rPr lang="en-US" sz="1800" b="1" dirty="0"/>
              <a:t>main and guard heater power</a:t>
            </a:r>
            <a:r>
              <a:rPr lang="en-US" sz="1800" dirty="0"/>
              <a:t>, with main heater power being favored</a:t>
            </a:r>
          </a:p>
          <a:p>
            <a:r>
              <a:rPr lang="en-US" sz="1800" dirty="0"/>
              <a:t>Using this model, a baseline correlation was done that compared heater power between the model and the test data. 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The lowest error coupons* for each coating were chosen for subsequent dust testing rounds for low, medium, and high dust coverage</a:t>
            </a:r>
            <a:endParaRPr lang="en-US" sz="1800" i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A1F7-880E-8A50-3A7A-58B488AF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018-0329-45BE-B6E3-C2D35007A225}" type="slidenum">
              <a:rPr lang="en-US" smtClean="0"/>
              <a:t>4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32661B-0360-6AB1-6415-09EA9467A55B}"/>
              </a:ext>
            </a:extLst>
          </p:cNvPr>
          <p:cNvCxnSpPr>
            <a:cxnSpLocks/>
          </p:cNvCxnSpPr>
          <p:nvPr/>
        </p:nvCxnSpPr>
        <p:spPr>
          <a:xfrm>
            <a:off x="2012294" y="3609105"/>
            <a:ext cx="501047" cy="8466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2D8AB1-725B-6FD3-8314-9C8A3B3705CE}"/>
              </a:ext>
            </a:extLst>
          </p:cNvPr>
          <p:cNvSpPr txBox="1"/>
          <p:nvPr/>
        </p:nvSpPr>
        <p:spPr>
          <a:xfrm>
            <a:off x="2262817" y="2087634"/>
            <a:ext cx="105580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TVAC Shroud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15CCDF-F719-7F3C-C86A-30B110DC9B22}"/>
              </a:ext>
            </a:extLst>
          </p:cNvPr>
          <p:cNvSpPr txBox="1"/>
          <p:nvPr/>
        </p:nvSpPr>
        <p:spPr>
          <a:xfrm>
            <a:off x="1884200" y="5043730"/>
            <a:ext cx="4874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Table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EDC18-7E12-7F7D-094D-C5C0E750536E}"/>
              </a:ext>
            </a:extLst>
          </p:cNvPr>
          <p:cNvSpPr txBox="1"/>
          <p:nvPr/>
        </p:nvSpPr>
        <p:spPr>
          <a:xfrm>
            <a:off x="1748914" y="3341262"/>
            <a:ext cx="52833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Wiring</a:t>
            </a:r>
            <a:endParaRPr lang="en-US" sz="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41A92-2AEB-5496-6059-D86867342EAE}"/>
              </a:ext>
            </a:extLst>
          </p:cNvPr>
          <p:cNvSpPr txBox="1"/>
          <p:nvPr/>
        </p:nvSpPr>
        <p:spPr>
          <a:xfrm>
            <a:off x="3642002" y="3839610"/>
            <a:ext cx="8849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6638D2-D5C5-597E-60AF-46E2D19D0A0F}"/>
              </a:ext>
            </a:extLst>
          </p:cNvPr>
          <p:cNvCxnSpPr>
            <a:cxnSpLocks/>
          </p:cNvCxnSpPr>
          <p:nvPr/>
        </p:nvCxnSpPr>
        <p:spPr>
          <a:xfrm flipH="1">
            <a:off x="3394651" y="3977976"/>
            <a:ext cx="250997" cy="2501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02BB53-F156-4A96-B9D5-5FD769B8612F}"/>
              </a:ext>
            </a:extLst>
          </p:cNvPr>
          <p:cNvCxnSpPr>
            <a:cxnSpLocks/>
          </p:cNvCxnSpPr>
          <p:nvPr/>
        </p:nvCxnSpPr>
        <p:spPr>
          <a:xfrm flipV="1">
            <a:off x="2371153" y="4832092"/>
            <a:ext cx="156299" cy="21163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426BAF-2F6A-AFC3-BD73-C2220394566C}"/>
              </a:ext>
            </a:extLst>
          </p:cNvPr>
          <p:cNvCxnSpPr>
            <a:cxnSpLocks/>
          </p:cNvCxnSpPr>
          <p:nvPr/>
        </p:nvCxnSpPr>
        <p:spPr>
          <a:xfrm flipH="1">
            <a:off x="1643157" y="3604402"/>
            <a:ext cx="364434" cy="2352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C98A706-4778-829C-F412-83CA32EC1F57}"/>
              </a:ext>
            </a:extLst>
          </p:cNvPr>
          <p:cNvSpPr txBox="1"/>
          <p:nvPr/>
        </p:nvSpPr>
        <p:spPr>
          <a:xfrm>
            <a:off x="1972718" y="1990672"/>
            <a:ext cx="14779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TVAC Shroud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6D77CF-6472-3D41-50DE-4B997CCEC281}"/>
              </a:ext>
            </a:extLst>
          </p:cNvPr>
          <p:cNvSpPr txBox="1"/>
          <p:nvPr/>
        </p:nvSpPr>
        <p:spPr>
          <a:xfrm>
            <a:off x="1710347" y="3248929"/>
            <a:ext cx="8171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8FCB47-05B3-2B5D-ED43-625DCACE02B3}"/>
              </a:ext>
            </a:extLst>
          </p:cNvPr>
          <p:cNvSpPr txBox="1"/>
          <p:nvPr/>
        </p:nvSpPr>
        <p:spPr>
          <a:xfrm>
            <a:off x="1564166" y="5006530"/>
            <a:ext cx="8171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4638BD-3B7F-F1DA-34D7-932C6696EF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944"/>
          <a:stretch>
            <a:fillRect/>
          </a:stretch>
        </p:blipFill>
        <p:spPr>
          <a:xfrm>
            <a:off x="3075012" y="4432180"/>
            <a:ext cx="3879660" cy="2060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A702D-53C8-92F4-767F-A00E25B15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44"/>
          <a:stretch>
            <a:fillRect/>
          </a:stretch>
        </p:blipFill>
        <p:spPr>
          <a:xfrm>
            <a:off x="6968113" y="3977976"/>
            <a:ext cx="5057255" cy="250286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6F240D-4B2E-5431-0EEA-9C553347DC4F}"/>
              </a:ext>
            </a:extLst>
          </p:cNvPr>
          <p:cNvCxnSpPr>
            <a:cxnSpLocks/>
          </p:cNvCxnSpPr>
          <p:nvPr/>
        </p:nvCxnSpPr>
        <p:spPr>
          <a:xfrm>
            <a:off x="5119896" y="4271838"/>
            <a:ext cx="172844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51434C3C-0D5F-3DFF-181E-B821BC07CE84}"/>
              </a:ext>
            </a:extLst>
          </p:cNvPr>
          <p:cNvSpPr/>
          <p:nvPr/>
        </p:nvSpPr>
        <p:spPr bwMode="auto">
          <a:xfrm>
            <a:off x="8780145" y="4524686"/>
            <a:ext cx="137160" cy="13716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46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74818783-CE5D-716A-FDEC-C2B406031AA6}"/>
              </a:ext>
            </a:extLst>
          </p:cNvPr>
          <p:cNvSpPr/>
          <p:nvPr/>
        </p:nvSpPr>
        <p:spPr bwMode="auto">
          <a:xfrm>
            <a:off x="8775440" y="5257454"/>
            <a:ext cx="137160" cy="13716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46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3CB740E4-27D3-EE46-DB05-6FC6386EEB2F}"/>
              </a:ext>
            </a:extLst>
          </p:cNvPr>
          <p:cNvSpPr/>
          <p:nvPr/>
        </p:nvSpPr>
        <p:spPr bwMode="auto">
          <a:xfrm>
            <a:off x="8782883" y="5498263"/>
            <a:ext cx="137160" cy="13716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46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D33488-0B57-671A-EF34-47AE43F53136}"/>
              </a:ext>
            </a:extLst>
          </p:cNvPr>
          <p:cNvSpPr txBox="1"/>
          <p:nvPr/>
        </p:nvSpPr>
        <p:spPr>
          <a:xfrm>
            <a:off x="8671530" y="6412482"/>
            <a:ext cx="21545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chemeClr val="accent2"/>
                </a:solidFill>
                <a:latin typeface="+mn-lt"/>
              </a:rPr>
              <a:t>*Coupons 7 &amp; 8 were not used</a:t>
            </a:r>
            <a:endParaRPr lang="en-US" sz="1100" b="0" dirty="0">
              <a:latin typeface="+mn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B3FCE2D-CF12-6011-5DD1-61C04F69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52D25D-22A4-4CD6-2241-C897554F569E}"/>
              </a:ext>
            </a:extLst>
          </p:cNvPr>
          <p:cNvCxnSpPr>
            <a:cxnSpLocks/>
          </p:cNvCxnSpPr>
          <p:nvPr/>
        </p:nvCxnSpPr>
        <p:spPr>
          <a:xfrm>
            <a:off x="4120674" y="4178164"/>
            <a:ext cx="160381" cy="3465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00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A783-F9EB-7791-F942-ABB44D5AE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E2EDEE1-1C3C-A3A7-C85E-1154C5D69A70}"/>
              </a:ext>
            </a:extLst>
          </p:cNvPr>
          <p:cNvSpPr txBox="1">
            <a:spLocks/>
          </p:cNvSpPr>
          <p:nvPr/>
        </p:nvSpPr>
        <p:spPr bwMode="auto">
          <a:xfrm>
            <a:off x="609600" y="867420"/>
            <a:ext cx="10891935" cy="9204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solidFill>
                  <a:schemeClr val="accent2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Since correlation must consider all parts of the system, we have to know what areas are affected by dust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25C19-9DCD-1EA6-319C-D948D5FB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Apply the Dust?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B25A01-EDBB-E6FE-CC60-FCAEE01D6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99051" y="1657201"/>
            <a:ext cx="3709348" cy="49264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F1B02-C173-51C6-7FC3-0401AD96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018-0329-45BE-B6E3-C2D35007A22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FDFA3-6F12-E9F7-A9B7-69EC2BBD2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01"/>
          <a:stretch/>
        </p:blipFill>
        <p:spPr>
          <a:xfrm>
            <a:off x="8009601" y="1391327"/>
            <a:ext cx="4056184" cy="39163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8FFDCB-7566-1F05-6062-6969371443E1}"/>
              </a:ext>
            </a:extLst>
          </p:cNvPr>
          <p:cNvCxnSpPr>
            <a:cxnSpLocks/>
          </p:cNvCxnSpPr>
          <p:nvPr/>
        </p:nvCxnSpPr>
        <p:spPr>
          <a:xfrm flipH="1">
            <a:off x="2942705" y="3300153"/>
            <a:ext cx="1199342" cy="1346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82BD22-5CFB-24CF-7475-F8F4812BD7F0}"/>
              </a:ext>
            </a:extLst>
          </p:cNvPr>
          <p:cNvCxnSpPr>
            <a:cxnSpLocks/>
          </p:cNvCxnSpPr>
          <p:nvPr/>
        </p:nvCxnSpPr>
        <p:spPr>
          <a:xfrm>
            <a:off x="7843058" y="2191098"/>
            <a:ext cx="648393" cy="14131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CBEBD1-D8D8-D840-0635-BA8962631D45}"/>
              </a:ext>
            </a:extLst>
          </p:cNvPr>
          <p:cNvCxnSpPr>
            <a:cxnSpLocks/>
          </p:cNvCxnSpPr>
          <p:nvPr/>
        </p:nvCxnSpPr>
        <p:spPr>
          <a:xfrm>
            <a:off x="7843058" y="2213682"/>
            <a:ext cx="2111433" cy="13905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3C9FF8-AF18-E579-63F3-22F6B57449CD}"/>
              </a:ext>
            </a:extLst>
          </p:cNvPr>
          <p:cNvCxnSpPr>
            <a:cxnSpLocks/>
          </p:cNvCxnSpPr>
          <p:nvPr/>
        </p:nvCxnSpPr>
        <p:spPr>
          <a:xfrm flipV="1">
            <a:off x="7843058" y="2144628"/>
            <a:ext cx="918557" cy="690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379265-B5E9-9CED-2906-600B303D3B4B}"/>
              </a:ext>
            </a:extLst>
          </p:cNvPr>
          <p:cNvCxnSpPr>
            <a:cxnSpLocks/>
          </p:cNvCxnSpPr>
          <p:nvPr/>
        </p:nvCxnSpPr>
        <p:spPr>
          <a:xfrm>
            <a:off x="7843058" y="2202390"/>
            <a:ext cx="1199342" cy="15565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27453D-6AB4-1F2D-BF3C-402C38E19293}"/>
              </a:ext>
            </a:extLst>
          </p:cNvPr>
          <p:cNvCxnSpPr>
            <a:cxnSpLocks/>
          </p:cNvCxnSpPr>
          <p:nvPr/>
        </p:nvCxnSpPr>
        <p:spPr>
          <a:xfrm flipH="1">
            <a:off x="2094807" y="3288861"/>
            <a:ext cx="2047240" cy="13049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080CE8DF-BB75-FF73-B071-409ACB0C1233}"/>
              </a:ext>
            </a:extLst>
          </p:cNvPr>
          <p:cNvSpPr txBox="1">
            <a:spLocks/>
          </p:cNvSpPr>
          <p:nvPr/>
        </p:nvSpPr>
        <p:spPr bwMode="auto">
          <a:xfrm>
            <a:off x="3955982" y="3467058"/>
            <a:ext cx="3967778" cy="31166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solidFill>
                  <a:schemeClr val="accent2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To account for </a:t>
            </a:r>
            <a:r>
              <a:rPr lang="en-US" sz="22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this additional dust, it is assumed:</a:t>
            </a:r>
          </a:p>
          <a:p>
            <a:pPr lvl="1"/>
            <a:r>
              <a:rPr lang="en-US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Affected vertical surfaces will have 5% of the coupon dust coverage present</a:t>
            </a:r>
            <a:endParaRPr lang="en-US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 lvl="1"/>
            <a:r>
              <a:rPr lang="en-US" b="0" dirty="0">
                <a:solidFill>
                  <a:schemeClr val="accent2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Affected </a:t>
            </a:r>
            <a:r>
              <a:rPr lang="en-US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horizontal surfaces will have 50% of the coupon dust coverage present</a:t>
            </a:r>
          </a:p>
        </p:txBody>
      </p:sp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69B56F7B-B242-8B21-75B4-146FECB7DB96}"/>
              </a:ext>
            </a:extLst>
          </p:cNvPr>
          <p:cNvSpPr txBox="1">
            <a:spLocks/>
          </p:cNvSpPr>
          <p:nvPr/>
        </p:nvSpPr>
        <p:spPr bwMode="auto">
          <a:xfrm>
            <a:off x="3994241" y="1594780"/>
            <a:ext cx="4019445" cy="11241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Dust accumulates on multiple surfaces that could impact heat flow in the system</a:t>
            </a:r>
          </a:p>
          <a:p>
            <a:r>
              <a:rPr lang="en-US" sz="22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Dust is also visible on vertical surfaces</a:t>
            </a:r>
          </a:p>
        </p:txBody>
      </p:sp>
      <p:sp>
        <p:nvSpPr>
          <p:cNvPr id="67" name="Content Placeholder 1">
            <a:extLst>
              <a:ext uri="{FF2B5EF4-FFF2-40B4-BE49-F238E27FC236}">
                <a16:creationId xmlns:a16="http://schemas.microsoft.com/office/drawing/2014/main" id="{F9A6F9C5-FFA5-EE88-B97A-BEE01DC5F9FA}"/>
              </a:ext>
            </a:extLst>
          </p:cNvPr>
          <p:cNvSpPr txBox="1">
            <a:spLocks/>
          </p:cNvSpPr>
          <p:nvPr/>
        </p:nvSpPr>
        <p:spPr bwMode="auto">
          <a:xfrm>
            <a:off x="7942880" y="5435326"/>
            <a:ext cx="4023221" cy="11105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So… We need to account for more dust than just what is present on the coupon!</a:t>
            </a:r>
          </a:p>
          <a:p>
            <a:pPr marL="0" indent="0">
              <a:buNone/>
            </a:pPr>
            <a:endParaRPr lang="en-US" sz="22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0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7CFEC2-B439-8757-78C3-F83817903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356" y="4033036"/>
            <a:ext cx="5089911" cy="2465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55AF9B-519C-D9A0-341E-912624483B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03303"/>
                <a:ext cx="7442018" cy="5850490"/>
              </a:xfrm>
            </p:spPr>
            <p:txBody>
              <a:bodyPr/>
              <a:lstStyle/>
              <a:p>
                <a:pPr marL="347472" indent="-347472"/>
                <a:r>
                  <a:rPr lang="en-US" sz="2200" b="0" dirty="0"/>
                  <a:t>Method 1 inputs the simulant’s material properties of conductivity, specific heat, and density into a TD insulation layer</a:t>
                </a:r>
              </a:p>
              <a:p>
                <a:pPr marL="347472" indent="-347472"/>
                <a:r>
                  <a:rPr lang="en-US" sz="2200" b="0" dirty="0"/>
                  <a:t>For the optics of the dusted layer, the Rule of Mixtures is used to modify optics based on the JSC/TAMU study:</a:t>
                </a:r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347472" indent="-347472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𝑅𝑂𝑀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%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%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𝐴𝐶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𝑑𝑢𝑠𝑡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𝑐𝑜𝑎𝑡𝑖𝑛𝑔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7472" indent="-347472">
                  <a:buNone/>
                </a:pPr>
                <a:endParaRPr lang="en-US" sz="500" b="0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200" kern="1200" dirty="0">
                    <a:solidFill>
                      <a:schemeClr val="accent2"/>
                    </a:solidFill>
                    <a:ea typeface="ヒラギノ角ゴ Pro W3" charset="-128"/>
                    <a:cs typeface="Arial"/>
                  </a:rPr>
                  <a:t>Conductivity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𝑑𝑢𝑠𝑡</m:t>
                        </m:r>
                      </m:sub>
                    </m:sSub>
                  </m:oMath>
                </a14:m>
                <a:r>
                  <a:rPr lang="en-US" sz="2200" kern="1200" dirty="0">
                    <a:ea typeface="ヒラギノ角ゴ Pro W3" charset="-128"/>
                    <a:cs typeface="Arial"/>
                  </a:rPr>
                  <a:t>) </a:t>
                </a:r>
                <a:r>
                  <a:rPr lang="en-US" sz="2200" kern="1200" dirty="0">
                    <a:solidFill>
                      <a:schemeClr val="accent2"/>
                    </a:solidFill>
                    <a:ea typeface="ヒラギノ角ゴ Pro W3" charset="-128"/>
                    <a:cs typeface="Arial"/>
                  </a:rPr>
                  <a:t>was also modified based on </a:t>
                </a:r>
                <a:r>
                  <a:rPr lang="en-US" sz="2200" kern="1200" dirty="0">
                    <a:ea typeface="ヒラギノ角ゴ Pro W3" charset="-128"/>
                    <a:cs typeface="Arial"/>
                  </a:rPr>
                  <a:t>%AC, as using the full value on lower coverage cases was too insulative:</a:t>
                </a:r>
                <a:r>
                  <a:rPr lang="en-US" sz="2200" kern="1200" dirty="0">
                    <a:solidFill>
                      <a:schemeClr val="accent2"/>
                    </a:solidFill>
                    <a:ea typeface="ヒラギノ角ゴ Pro W3" charset="-128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55AF9B-519C-D9A0-341E-912624483B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03303"/>
                <a:ext cx="7442018" cy="5850490"/>
              </a:xfrm>
              <a:blipFill>
                <a:blip r:embed="rId4"/>
                <a:stretch>
                  <a:fillRect l="-901" t="-626" r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E18DDF96-8490-005E-8DFD-90A6849F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 – Make A Simulant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43C845-FD74-6DB8-51ED-385FAF417930}"/>
                  </a:ext>
                </a:extLst>
              </p:cNvPr>
              <p:cNvSpPr txBox="1"/>
              <p:nvPr/>
            </p:nvSpPr>
            <p:spPr>
              <a:xfrm>
                <a:off x="452690" y="4523861"/>
                <a:ext cx="6450883" cy="575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𝑎𝑑𝑗𝑢𝑠𝑡𝑒𝑑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𝑣𝑜𝑖𝑑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𝑑𝑢𝑠𝑡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𝑣𝑜𝑖𝑑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𝑑𝑢𝑠𝑡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𝑑𝑢𝑠𝑡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𝑣𝑜𝑖𝑑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43C845-FD74-6DB8-51ED-385FAF417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90" y="4523861"/>
                <a:ext cx="6450883" cy="575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A3C71E-5907-9244-FF18-996194E697C8}"/>
                  </a:ext>
                </a:extLst>
              </p:cNvPr>
              <p:cNvSpPr txBox="1"/>
              <p:nvPr/>
            </p:nvSpPr>
            <p:spPr>
              <a:xfrm>
                <a:off x="1813713" y="5378358"/>
                <a:ext cx="595293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𝐾𝑛𝑜𝑤𝑛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𝑐𝑜𝑛𝑑𝑢𝑐𝑡𝑖𝑣𝑖𝑡𝑦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𝑑𝑢𝑠𝑡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𝑠𝑖𝑚𝑢𝑙𝑎𝑛𝑡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~300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𝑝𝑒𝑟𝑐𝑒𝑛𝑡𝑎𝑔𝑒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𝑑𝑢𝑠𝑡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𝑝𝑟𝑒𝑠𝑒𝑛𝑡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(%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𝐴𝐶𝑑𝑢𝑠𝑡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𝑣𝑜𝑖𝑑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h𝑖𝑔h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𝑐𝑜𝑛𝑑𝑢𝑐𝑡𝑖𝑣𝑖𝑡𝑦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𝑣𝑎𝑙𝑢𝑒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𝑟𝑒𝑝𝑟𝑒𝑠𝑒𝑛𝑡𝑖𝑛𝑔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"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𝑣𝑜𝑖𝑑</m:t>
                    </m:r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“</m:t>
                    </m:r>
                  </m:oMath>
                </a14:m>
                <a:r>
                  <a:rPr lang="en-US" sz="1400" b="0" i="1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𝑣𝑜𝑖𝑑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𝑟𝑒𝑚𝑎𝑖𝑛𝑖𝑛𝑔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𝑝𝑒𝑟𝑐𝑒𝑛𝑡𝑎𝑔𝑒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𝑤h𝑜𝑙𝑒</m:t>
                      </m:r>
                      <m:r>
                        <a:rPr lang="en-US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A3C71E-5907-9244-FF18-996194E69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713" y="5378358"/>
                <a:ext cx="5952931" cy="954107"/>
              </a:xfrm>
              <a:prstGeom prst="rect">
                <a:avLst/>
              </a:prstGeom>
              <a:blipFill>
                <a:blip r:embed="rId6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2421C07-09B1-8FC6-BD84-A53DED16E2C3}"/>
              </a:ext>
            </a:extLst>
          </p:cNvPr>
          <p:cNvSpPr txBox="1"/>
          <p:nvPr/>
        </p:nvSpPr>
        <p:spPr>
          <a:xfrm>
            <a:off x="787003" y="5701524"/>
            <a:ext cx="1026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071F7-D4F3-547B-C7A3-2F588C0CD0E0}"/>
              </a:ext>
            </a:extLst>
          </p:cNvPr>
          <p:cNvSpPr txBox="1"/>
          <p:nvPr/>
        </p:nvSpPr>
        <p:spPr>
          <a:xfrm>
            <a:off x="7223458" y="2961060"/>
            <a:ext cx="543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aseline="30000" dirty="0">
                <a:latin typeface="+mn-lt"/>
              </a:rPr>
              <a:t>[9]</a:t>
            </a:r>
            <a:endParaRPr lang="en-US" sz="1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940D9-D701-0056-4776-1CE2E817CA57}"/>
              </a:ext>
            </a:extLst>
          </p:cNvPr>
          <p:cNvSpPr txBox="1"/>
          <p:nvPr/>
        </p:nvSpPr>
        <p:spPr>
          <a:xfrm>
            <a:off x="5824407" y="4672364"/>
            <a:ext cx="543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latin typeface="+mn-lt"/>
              </a:rPr>
              <a:t>[5]</a:t>
            </a:r>
            <a:endParaRPr lang="en-US" sz="18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8C1FFD-28AF-0122-0EAD-8E70BC5F7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164" y="924924"/>
            <a:ext cx="3829396" cy="294514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F6CE768-632E-6927-20D2-86FB6E72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B505C38-48AB-850F-26A8-7740F5B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00800"/>
            <a:ext cx="2540000" cy="304800"/>
          </a:xfrm>
        </p:spPr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86EE-9BAA-5A7C-696A-2CF0E352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 – Adding in the LDES </a:t>
            </a:r>
            <a:r>
              <a:rPr lang="en-US" b="0" dirty="0"/>
              <a:t>ε</a:t>
            </a:r>
            <a:r>
              <a:rPr lang="en-US" b="0" baseline="-25000" dirty="0"/>
              <a:t>eff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CEA78A-5A2B-BCD0-F50F-47CA18141A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0"/>
                <a:ext cx="7453666" cy="2514600"/>
              </a:xfrm>
            </p:spPr>
            <p:txBody>
              <a:bodyPr/>
              <a:lstStyle/>
              <a:p>
                <a:r>
                  <a:rPr lang="en-US" sz="2200" dirty="0"/>
                  <a:t>Using Method 1, but adding the LDES ε</a:t>
                </a:r>
                <a:r>
                  <a:rPr lang="en-US" sz="2200" baseline="-25000" dirty="0"/>
                  <a:t>eff</a:t>
                </a:r>
                <a:r>
                  <a:rPr lang="en-US" sz="2200" dirty="0"/>
                  <a:t> value as the e* </a:t>
                </a:r>
                <a:r>
                  <a:rPr lang="en-US" sz="2200" dirty="0">
                    <a:solidFill>
                      <a:schemeClr val="accent2"/>
                    </a:solidFill>
                  </a:rPr>
                  <a:t>value into the dust insulation layer </a:t>
                </a:r>
              </a:p>
              <a:p>
                <a:pPr lvl="1"/>
                <a:r>
                  <a:rPr lang="en-US" sz="1800" dirty="0">
                    <a:solidFill>
                      <a:schemeClr val="accent2"/>
                    </a:solidFill>
                  </a:rPr>
                  <a:t>Attempting to make sure both the conductive </a:t>
                </a:r>
                <a:r>
                  <a:rPr lang="en-US" sz="1800" b="1" dirty="0">
                    <a:solidFill>
                      <a:schemeClr val="accent2"/>
                    </a:solidFill>
                  </a:rPr>
                  <a:t>and</a:t>
                </a:r>
                <a:r>
                  <a:rPr lang="en-US" sz="1800" dirty="0">
                    <a:solidFill>
                      <a:schemeClr val="accent2"/>
                    </a:solidFill>
                  </a:rPr>
                  <a:t> radiative aspects are accounted for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𝑅𝑂𝑀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accent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𝑎𝑑𝑗𝑢𝑠𝑡𝑒𝑑</m:t>
                        </m:r>
                      </m:sub>
                    </m:sSub>
                  </m:oMath>
                </a14:m>
                <a:r>
                  <a:rPr lang="en-US" sz="2200" dirty="0"/>
                  <a:t> are still used to recalculate the emissivity and conductivity of the dust layer for low, medium, and high dust densities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CEA78A-5A2B-BCD0-F50F-47CA18141A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7453666" cy="2514600"/>
              </a:xfrm>
              <a:blipFill>
                <a:blip r:embed="rId2"/>
                <a:stretch>
                  <a:fillRect l="-1226" t="-1453" b="-3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77C6F-A311-46D7-5CB8-0ADBE40E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1A542-8AC0-E09A-19A2-987438B2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C6EF6-DCCD-E3BB-5FF7-D72AC9ED8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192" y="3840480"/>
            <a:ext cx="5229683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203C-9688-49DF-934B-CE2D53E3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66" y="959916"/>
            <a:ext cx="3950208" cy="275378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CBF6B9-D232-CFD0-D6DF-4498E47F74A2}"/>
              </a:ext>
            </a:extLst>
          </p:cNvPr>
          <p:cNvSpPr txBox="1">
            <a:spLocks/>
          </p:cNvSpPr>
          <p:nvPr/>
        </p:nvSpPr>
        <p:spPr bwMode="auto">
          <a:xfrm>
            <a:off x="609600" y="3428999"/>
            <a:ext cx="6227618" cy="316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kern="0" dirty="0"/>
              <a:t>Results were mixed:</a:t>
            </a:r>
          </a:p>
          <a:p>
            <a:pPr lvl="1"/>
            <a:r>
              <a:rPr lang="en-US" sz="1800" b="0" kern="0" dirty="0">
                <a:solidFill>
                  <a:schemeClr val="accent2"/>
                </a:solidFill>
              </a:rPr>
              <a:t>For the White Paint coupon, this method performs better than Method 1 at the medium and high dust densities </a:t>
            </a:r>
          </a:p>
          <a:p>
            <a:pPr lvl="1"/>
            <a:r>
              <a:rPr lang="en-US" sz="1800" b="0" kern="0" dirty="0">
                <a:solidFill>
                  <a:schemeClr val="accent2"/>
                </a:solidFill>
              </a:rPr>
              <a:t>All other coupons perform worse than Method 1 at the low dust density but perform better than Method 1 for the guard heaters at medium and high dust densities </a:t>
            </a:r>
          </a:p>
          <a:p>
            <a:r>
              <a:rPr lang="en-US" sz="2200" b="0" kern="0" dirty="0">
                <a:solidFill>
                  <a:schemeClr val="accent2"/>
                </a:solidFill>
              </a:rPr>
              <a:t>Addition of </a:t>
            </a:r>
            <a:r>
              <a:rPr lang="en-US" sz="2200" b="0" dirty="0"/>
              <a:t>ε</a:t>
            </a:r>
            <a:r>
              <a:rPr lang="en-US" sz="2200" b="0" kern="0" dirty="0">
                <a:solidFill>
                  <a:schemeClr val="accent2"/>
                </a:solidFill>
              </a:rPr>
              <a:t>* as </a:t>
            </a:r>
            <a:r>
              <a:rPr lang="en-US" sz="2200" b="0" dirty="0"/>
              <a:t>ε</a:t>
            </a:r>
            <a:r>
              <a:rPr lang="en-US" sz="2200" b="0" baseline="-25000" dirty="0"/>
              <a:t>eff </a:t>
            </a:r>
            <a:r>
              <a:rPr lang="en-US" sz="2200" b="0" dirty="0"/>
              <a:t>+ properties double counting? </a:t>
            </a:r>
            <a:endParaRPr lang="en-US" sz="2200" b="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DD7C5-C402-966B-C6FC-C213CFCE5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6C3F0-DBA3-6CAD-1DD4-C279F0225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3"/>
            <a:ext cx="7485289" cy="3086559"/>
          </a:xfrm>
        </p:spPr>
        <p:txBody>
          <a:bodyPr/>
          <a:lstStyle/>
          <a:p>
            <a:r>
              <a:rPr lang="en-US" sz="2200" b="0" dirty="0"/>
              <a:t>Method 3 aims to use the LDES ε</a:t>
            </a:r>
            <a:r>
              <a:rPr lang="en-US" sz="2200" b="0" baseline="-25000" dirty="0"/>
              <a:t>eff</a:t>
            </a:r>
            <a:r>
              <a:rPr lang="en-US" sz="2200" b="0" dirty="0"/>
              <a:t> as ε* is used in theory </a:t>
            </a:r>
          </a:p>
          <a:p>
            <a:pPr lvl="1"/>
            <a:r>
              <a:rPr lang="en-US" sz="1800" b="0" dirty="0">
                <a:solidFill>
                  <a:schemeClr val="accent2"/>
                </a:solidFill>
              </a:rPr>
              <a:t>ε* is often a value for MLI found through physical testing, combining the radiative and conductive components into a single value</a:t>
            </a:r>
          </a:p>
          <a:p>
            <a:r>
              <a:rPr lang="en-US" sz="2200" b="0" dirty="0"/>
              <a:t>Thermal analysts often use ε* within a layer of arithmetic insulation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T</a:t>
            </a:r>
            <a:r>
              <a:rPr lang="en-US" sz="1800" b="0" dirty="0">
                <a:solidFill>
                  <a:schemeClr val="accent2"/>
                </a:solidFill>
              </a:rPr>
              <a:t>he layer is then “massless” and it will respond instantaneously to any change in energy balance</a:t>
            </a:r>
          </a:p>
          <a:p>
            <a:endParaRPr lang="en-US" sz="2200" b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C87DC9-8275-C19C-E67E-F85E9D2C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3 – Only LDES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74C60-5F83-4BD9-9D58-71F16997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089" y="3908641"/>
            <a:ext cx="5142012" cy="256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DB073E-22D2-7F4D-102E-928BEA2B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893" y="937721"/>
            <a:ext cx="3734203" cy="289746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86EFFA-4BA9-C63C-481B-1C7C9987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F13A7D7-32A4-A90F-BBA4-52538495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00800"/>
            <a:ext cx="2540000" cy="304800"/>
          </a:xfrm>
        </p:spPr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1D2BA51-ED1E-1A1B-B723-BF0925CCE6B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998421"/>
                <a:ext cx="6227618" cy="1604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accent2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tabLst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2200" b="0" kern="0" dirty="0"/>
                  <a:t>Optics are modified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𝑅𝑂𝑀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endParaRPr lang="en-US" sz="2200" b="0" kern="0" dirty="0"/>
              </a:p>
              <a:p>
                <a:r>
                  <a:rPr lang="en-US" sz="2200" b="0" kern="0" dirty="0"/>
                  <a:t>As can be clearly seen, this method produces </a:t>
                </a:r>
                <a:r>
                  <a:rPr lang="en-US" sz="2200" kern="0" dirty="0"/>
                  <a:t>high error </a:t>
                </a:r>
                <a:r>
                  <a:rPr lang="en-US" sz="2200" b="0" kern="0" dirty="0"/>
                  <a:t>across the board</a:t>
                </a:r>
              </a:p>
              <a:p>
                <a:pPr lvl="1"/>
                <a:r>
                  <a:rPr lang="en-US" sz="1800" b="0" kern="0" dirty="0">
                    <a:solidFill>
                      <a:schemeClr val="accent2"/>
                    </a:solidFill>
                  </a:rPr>
                  <a:t>Appears that the LDES </a:t>
                </a:r>
                <a:r>
                  <a:rPr lang="en-US" sz="1800" b="0" dirty="0">
                    <a:solidFill>
                      <a:schemeClr val="accent2"/>
                    </a:solidFill>
                  </a:rPr>
                  <a:t>ε</a:t>
                </a:r>
                <a:r>
                  <a:rPr lang="en-US" sz="1800" b="0" baseline="-25000" dirty="0">
                    <a:solidFill>
                      <a:schemeClr val="accent2"/>
                    </a:solidFill>
                  </a:rPr>
                  <a:t>eff</a:t>
                </a:r>
                <a:r>
                  <a:rPr lang="en-US" sz="1800" b="0" dirty="0">
                    <a:solidFill>
                      <a:schemeClr val="accent2"/>
                    </a:solidFill>
                  </a:rPr>
                  <a:t> ≠ MLI ε* </a:t>
                </a:r>
                <a:endParaRPr lang="en-US" sz="1800" b="0" kern="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1D2BA51-ED1E-1A1B-B723-BF0925CCE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998421"/>
                <a:ext cx="6227618" cy="1604358"/>
              </a:xfrm>
              <a:prstGeom prst="rect">
                <a:avLst/>
              </a:prstGeom>
              <a:blipFill>
                <a:blip r:embed="rId4"/>
                <a:stretch>
                  <a:fillRect l="-1076" t="-2281" r="-15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4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D9232-EF1C-117E-973A-9C5D24EC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FC8934-C18E-9E8C-A9EC-98AF69B8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3"/>
            <a:ext cx="7038109" cy="3086559"/>
          </a:xfrm>
        </p:spPr>
        <p:txBody>
          <a:bodyPr/>
          <a:lstStyle/>
          <a:p>
            <a:r>
              <a:rPr lang="en-US" sz="2200" b="0" dirty="0"/>
              <a:t>Method 4 simply replaces the ε within the TD optics card of the dusted surface with the </a:t>
            </a:r>
            <a:r>
              <a:rPr lang="en-US" sz="2200" dirty="0"/>
              <a:t>LDES ε</a:t>
            </a:r>
            <a:r>
              <a:rPr lang="en-US" sz="2200" baseline="-25000" dirty="0"/>
              <a:t>eff</a:t>
            </a:r>
            <a:r>
              <a:rPr lang="en-US" sz="2200" b="0" dirty="0"/>
              <a:t> value </a:t>
            </a:r>
          </a:p>
          <a:p>
            <a:pPr lvl="1"/>
            <a:r>
              <a:rPr lang="en-US" sz="1800" b="0" dirty="0">
                <a:solidFill>
                  <a:schemeClr val="accent2"/>
                </a:solidFill>
              </a:rPr>
              <a:t>Theoretically, the </a:t>
            </a:r>
            <a:r>
              <a:rPr lang="en-US" sz="1800" dirty="0">
                <a:solidFill>
                  <a:schemeClr val="accent2"/>
                </a:solidFill>
              </a:rPr>
              <a:t>calculated ε</a:t>
            </a:r>
            <a:r>
              <a:rPr lang="en-US" sz="1800" baseline="-25000" dirty="0">
                <a:solidFill>
                  <a:schemeClr val="accent2"/>
                </a:solidFill>
              </a:rPr>
              <a:t>eff</a:t>
            </a:r>
            <a:r>
              <a:rPr lang="en-US" sz="1800" b="0" dirty="0">
                <a:solidFill>
                  <a:schemeClr val="accent2"/>
                </a:solidFill>
              </a:rPr>
              <a:t> value represents the combined heat path through the dust and radiation to the shroud</a:t>
            </a:r>
          </a:p>
          <a:p>
            <a:r>
              <a:rPr lang="en-US" sz="2200" b="0" dirty="0"/>
              <a:t>This was intended to integrate the LDES team’s equation flow back into the test system to see if it behaves as expected from the test data</a:t>
            </a:r>
          </a:p>
          <a:p>
            <a:endParaRPr lang="en-US" sz="2200" b="0" dirty="0"/>
          </a:p>
          <a:p>
            <a:endParaRPr lang="en-US" sz="2200" b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45FB95-E066-5F0B-805A-EA124607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4 – Removing the Insulation Layer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19B8256-8F70-D4E8-38EC-75A1920F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551579-DEBA-50A7-2C5D-66D5A141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00800"/>
            <a:ext cx="2540000" cy="304800"/>
          </a:xfrm>
        </p:spPr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E89AB9-1F95-1A5B-908D-E17DFC88BC6E}"/>
              </a:ext>
            </a:extLst>
          </p:cNvPr>
          <p:cNvSpPr txBox="1">
            <a:spLocks/>
          </p:cNvSpPr>
          <p:nvPr/>
        </p:nvSpPr>
        <p:spPr bwMode="auto">
          <a:xfrm>
            <a:off x="609600" y="3703320"/>
            <a:ext cx="6227618" cy="16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kern="0" dirty="0"/>
              <a:t>This method appears to work very well for all coupons and dust densities for the main heater, as well as for lower dust densities for the guard heater </a:t>
            </a:r>
          </a:p>
          <a:p>
            <a:r>
              <a:rPr lang="en-US" sz="2200" b="0" kern="0" dirty="0"/>
              <a:t>For medium and high dust densities for the guard heater, the model underpredicts heater power more than Methods 1 and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9ED01-E2B4-CDCF-EFD1-5B3AB531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32" y="1257753"/>
            <a:ext cx="4260266" cy="2084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25C6C3-9F0D-AA66-65BE-B3583861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378" y="3703320"/>
            <a:ext cx="5278740" cy="26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5F7E1-25EC-49AD-AD10-E5DBBDD78C4A}">
  <ds:schemaRefs>
    <ds:schemaRef ds:uri="49349bec-f6d6-4581-a243-30eb8b4d9727"/>
    <ds:schemaRef ds:uri="f1c8cde4-8972-4c28-8907-b1a5623db7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1800</Words>
  <Application>Microsoft Office PowerPoint</Application>
  <PresentationFormat>Widescreen</PresentationFormat>
  <Paragraphs>142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Cambria Math</vt:lpstr>
      <vt:lpstr>Times</vt:lpstr>
      <vt:lpstr>ヒラギノ角ゴ Pro W3</vt:lpstr>
      <vt:lpstr>Blank</vt:lpstr>
      <vt:lpstr>Methods for Modeling Lunar Dust in Thermal Desktop Based on Lunar Dust Level Sensor and Effects on Surfaces Test Data</vt:lpstr>
      <vt:lpstr>The Lunar Dust Problem</vt:lpstr>
      <vt:lpstr>Important Inputs To The Problem</vt:lpstr>
      <vt:lpstr>Where to Start? Modeling and Correlation!</vt:lpstr>
      <vt:lpstr>Where to Apply the Dust?</vt:lpstr>
      <vt:lpstr>Method 1 – Make A Simulant Layer</vt:lpstr>
      <vt:lpstr>Method 2 – Adding in the LDES εeff </vt:lpstr>
      <vt:lpstr>Method 3 – Only LDES</vt:lpstr>
      <vt:lpstr>Method 4 – Removing the Insulation Layer</vt:lpstr>
      <vt:lpstr>Conclusion</vt:lpstr>
      <vt:lpstr>PowerPoint Presentation</vt:lpstr>
      <vt:lpstr>References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Beddoe, Jessie R. (JSC-ES3/JETS)[Jacobs Technology, Inc.]</cp:lastModifiedBy>
  <cp:revision>24</cp:revision>
  <cp:lastPrinted>2001-11-30T21:59:45Z</cp:lastPrinted>
  <dcterms:created xsi:type="dcterms:W3CDTF">2001-11-21T21:59:03Z</dcterms:created>
  <dcterms:modified xsi:type="dcterms:W3CDTF">2025-07-28T21:10:49Z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