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42" r:id="rId2"/>
  </p:sldMasterIdLst>
  <p:notesMasterIdLst>
    <p:notesMasterId r:id="rId26"/>
  </p:notesMasterIdLst>
  <p:handoutMasterIdLst>
    <p:handoutMasterId r:id="rId27"/>
  </p:handoutMasterIdLst>
  <p:sldIdLst>
    <p:sldId id="278" r:id="rId3"/>
    <p:sldId id="275" r:id="rId4"/>
    <p:sldId id="2147480571" r:id="rId5"/>
    <p:sldId id="2147480572" r:id="rId6"/>
    <p:sldId id="2147480573" r:id="rId7"/>
    <p:sldId id="2147480576" r:id="rId8"/>
    <p:sldId id="2147480574" r:id="rId9"/>
    <p:sldId id="2147480575" r:id="rId10"/>
    <p:sldId id="2147480577" r:id="rId11"/>
    <p:sldId id="2147480579" r:id="rId12"/>
    <p:sldId id="2147480580" r:id="rId13"/>
    <p:sldId id="2147480584" r:id="rId14"/>
    <p:sldId id="2147480585" r:id="rId15"/>
    <p:sldId id="2147480586" r:id="rId16"/>
    <p:sldId id="2147480587" r:id="rId17"/>
    <p:sldId id="2147480597" r:id="rId18"/>
    <p:sldId id="2147480598" r:id="rId19"/>
    <p:sldId id="2147480599" r:id="rId20"/>
    <p:sldId id="2147480600" r:id="rId21"/>
    <p:sldId id="2147480601" r:id="rId22"/>
    <p:sldId id="2147480603" r:id="rId23"/>
    <p:sldId id="2147480602" r:id="rId24"/>
    <p:sldId id="214748060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BC40571-F5EF-3B8A-4B70-88D2C1E53043}" name="Brunel, Jonathan (DI SW PLM STS SCPRM APPL SP)" initials="JB" userId="S::jonathan.brunel@siemens.com::18dc99c6-fea9-4cdb-ba85-45cad0ee716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nny Welle" initials="DW" lastIdx="1" clrIdx="0">
    <p:extLst>
      <p:ext uri="{19B8F6BF-5375-455C-9EA6-DF929625EA0E}">
        <p15:presenceInfo xmlns:p15="http://schemas.microsoft.com/office/powerpoint/2012/main" userId="S::denwelle1@publicisgroupe.net::08b00602-60fa-48c3-96fb-06a947b67cd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E3FDE45-AF77-4B5C-9715-49D594BDF05E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12700" cmpd="sng">
              <a:solidFill>
                <a:schemeClr val="accent6">
                  <a:alpha val="15000"/>
                </a:schemeClr>
              </a:solidFill>
            </a:ln>
          </a:bottom>
          <a:insideH>
            <a:ln w="12700" cmpd="sng">
              <a:solidFill>
                <a:schemeClr val="accent6">
                  <a:alpha val="15000"/>
                </a:schemeClr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bottom>
            <a:ln w="12700" cmpd="sng">
              <a:solidFill>
                <a:schemeClr val="accent6">
                  <a:alpha val="15000"/>
                </a:schemeClr>
              </a:solidFill>
            </a:ln>
          </a:bottom>
        </a:tcBdr>
        <a:fill>
          <a:solidFill>
            <a:schemeClr val="accent6">
              <a:alpha val="5000"/>
            </a:schemeClr>
          </a:solidFill>
        </a:fill>
      </a:tcStyle>
    </a:band1H>
    <a:band2H>
      <a:tcStyle>
        <a:tcBdr>
          <a:bottom>
            <a:ln w="12700" cmpd="sng">
              <a:solidFill>
                <a:schemeClr val="accent6">
                  <a:alpha val="15000"/>
                </a:schemeClr>
              </a:solidFill>
            </a:ln>
          </a:bottom>
        </a:tcBdr>
      </a:tcStyle>
    </a:band2H>
    <a:band1V>
      <a:tcStyle>
        <a:tcBdr/>
        <a:fill>
          <a:solidFill>
            <a:schemeClr val="accent6">
              <a:alpha val="5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bottom>
            <a:ln w="28575" cmpd="sng">
              <a:solidFill>
                <a:schemeClr val="dk1"/>
              </a:solidFill>
            </a:ln>
          </a:bottom>
        </a:tcBdr>
        <a:fill>
          <a:noFill/>
        </a:fill>
      </a:tcStyle>
    </a:lastRow>
    <a:firstRow>
      <a:tcTxStyle b="on"/>
      <a:tcStyle>
        <a:tcBdr>
          <a:bottom>
            <a:ln w="28575" cmpd="sng">
              <a:solidFill>
                <a:schemeClr val="dk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35" autoAdjust="0"/>
    <p:restoredTop sz="86567" autoAdjust="0"/>
  </p:normalViewPr>
  <p:slideViewPr>
    <p:cSldViewPr snapToGrid="0" showGuides="1">
      <p:cViewPr varScale="1">
        <p:scale>
          <a:sx n="71" d="100"/>
          <a:sy n="71" d="100"/>
        </p:scale>
        <p:origin x="658" y="6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121" d="100"/>
          <a:sy n="121" d="100"/>
        </p:scale>
        <p:origin x="4188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">
            <a:extLst>
              <a:ext uri="{FF2B5EF4-FFF2-40B4-BE49-F238E27FC236}">
                <a16:creationId xmlns:a16="http://schemas.microsoft.com/office/drawing/2014/main" id="{9A8492AF-21D1-4EA9-B88E-2B2469E5B0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050" b="1" dirty="0"/>
          </a:p>
        </p:txBody>
      </p:sp>
      <p:sp>
        <p:nvSpPr>
          <p:cNvPr id="3" name="Date">
            <a:extLst>
              <a:ext uri="{FF2B5EF4-FFF2-40B4-BE49-F238E27FC236}">
                <a16:creationId xmlns:a16="http://schemas.microsoft.com/office/drawing/2014/main" id="{F2C5CF11-9AB8-4366-83D6-4A911EAE6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086800" y="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F1F2B9-B350-4061-A6D1-2A3340A8623F}" type="datetimeFigureOut">
              <a:rPr lang="en-US" sz="1050" smtClean="0"/>
              <a:t>8/4/2025</a:t>
            </a:fld>
            <a:endParaRPr lang="en-US" sz="1050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9797856F-D8D3-4EDB-AD63-B3F84321424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8400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1050" dirty="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DA566997-7A2F-418F-AC55-BAC678F9F1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086800" y="878400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US" sz="1050" b="1" dirty="0">
                <a:solidFill>
                  <a:schemeClr val="accent2"/>
                </a:solidFill>
              </a:rPr>
              <a:t>Hand out</a:t>
            </a:r>
            <a:r>
              <a:rPr lang="en-US" sz="1050" dirty="0">
                <a:solidFill>
                  <a:schemeClr val="accent2"/>
                </a:solidFill>
              </a:rPr>
              <a:t> </a:t>
            </a:r>
            <a:fld id="{C92BABF8-1341-4DCB-864A-D83C08BEEAE4}" type="slidenum">
              <a:rPr lang="en-US" sz="1050" smtClean="0"/>
              <a:t>‹#›</a:t>
            </a:fld>
            <a:endParaRPr lang="en-US" sz="1050" dirty="0"/>
          </a:p>
        </p:txBody>
      </p:sp>
      <p:pic>
        <p:nvPicPr>
          <p:cNvPr id="6" name="Siemens logo">
            <a:extLst>
              <a:ext uri="{FF2B5EF4-FFF2-40B4-BE49-F238E27FC236}">
                <a16:creationId xmlns:a16="http://schemas.microsoft.com/office/drawing/2014/main" id="{C5A460D9-E760-498F-8A06-286EB0B001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3000" y="550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83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 b="1"/>
            </a:lvl1pPr>
          </a:lstStyle>
          <a:p>
            <a:endParaRPr lang="en-US" dirty="0"/>
          </a:p>
        </p:txBody>
      </p:sp>
      <p:sp>
        <p:nvSpPr>
          <p:cNvPr id="3" name="Date"/>
          <p:cNvSpPr>
            <a:spLocks noGrp="1"/>
          </p:cNvSpPr>
          <p:nvPr>
            <p:ph type="dt" idx="1"/>
          </p:nvPr>
        </p:nvSpPr>
        <p:spPr>
          <a:xfrm>
            <a:off x="5086800" y="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/>
            </a:lvl1pPr>
          </a:lstStyle>
          <a:p>
            <a:fld id="{76FBC1AF-E4C9-412F-9B6D-66CD520F95DB}" type="datetimeFigureOut">
              <a:rPr lang="en-US" smtClean="0"/>
              <a:pPr/>
              <a:t>8/4/2025</a:t>
            </a:fld>
            <a:endParaRPr lang="en-US" dirty="0"/>
          </a:p>
        </p:txBody>
      </p:sp>
      <p:sp>
        <p:nvSpPr>
          <p:cNvPr id="4" name="Slide Image Placeholder"/>
          <p:cNvSpPr>
            <a:spLocks noGrp="1" noRot="1" noChangeAspect="1"/>
          </p:cNvSpPr>
          <p:nvPr>
            <p:ph type="sldImg" idx="2"/>
          </p:nvPr>
        </p:nvSpPr>
        <p:spPr>
          <a:xfrm>
            <a:off x="406800" y="619200"/>
            <a:ext cx="6048000" cy="3402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"/>
          <p:cNvSpPr>
            <a:spLocks noGrp="1"/>
          </p:cNvSpPr>
          <p:nvPr>
            <p:ph type="body" sz="quarter" idx="3"/>
          </p:nvPr>
        </p:nvSpPr>
        <p:spPr>
          <a:xfrm>
            <a:off x="406800" y="4575600"/>
            <a:ext cx="6048000" cy="39600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"/>
          <p:cNvSpPr>
            <a:spLocks noGrp="1"/>
          </p:cNvSpPr>
          <p:nvPr>
            <p:ph type="ftr" sz="quarter" idx="4"/>
          </p:nvPr>
        </p:nvSpPr>
        <p:spPr>
          <a:xfrm>
            <a:off x="0" y="878400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50"/>
            </a:lvl1pPr>
          </a:lstStyle>
          <a:p>
            <a:endParaRPr lang="en-US" dirty="0"/>
          </a:p>
        </p:txBody>
      </p:sp>
      <p:sp>
        <p:nvSpPr>
          <p:cNvPr id="7" name="Slide Number Placeholder"/>
          <p:cNvSpPr>
            <a:spLocks noGrp="1"/>
          </p:cNvSpPr>
          <p:nvPr>
            <p:ph type="sldNum" sz="quarter" idx="5"/>
          </p:nvPr>
        </p:nvSpPr>
        <p:spPr>
          <a:xfrm>
            <a:off x="5086800" y="878400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/>
            </a:lvl1pPr>
          </a:lstStyle>
          <a:p>
            <a:r>
              <a:rPr lang="en-US" b="1" dirty="0">
                <a:solidFill>
                  <a:schemeClr val="accent2"/>
                </a:solidFill>
              </a:rPr>
              <a:t>Notes</a:t>
            </a:r>
            <a:r>
              <a:rPr lang="en-US" dirty="0"/>
              <a:t> </a:t>
            </a:r>
            <a:fld id="{E76C657F-0E32-4130-ADDA-66B81138A7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306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Aft>
        <a:spcPts val="60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44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288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432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576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720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864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1008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1152000" indent="-144000" algn="l" defTabSz="914400" rtl="0" eaLnBrk="1" latinLnBrk="0" hangingPunct="1">
      <a:spcAft>
        <a:spcPts val="300"/>
      </a:spcAft>
      <a:buClr>
        <a:schemeClr val="accent1"/>
      </a:buClr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556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13401D-7A41-4710-97B0-05C9D2CF1C69}" type="slidenum"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-128"/>
                <a:cs typeface="+mn-cs"/>
              </a:rPr>
              <a:pPr marL="0" marR="0" lvl="0" indent="0" algn="r" defTabSz="9556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-128"/>
              <a:cs typeface="+mn-cs"/>
            </a:endParaRPr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19125"/>
            <a:ext cx="6048375" cy="3402013"/>
          </a:xfrm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7922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1912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Notes :</a:t>
            </a:r>
            <a:br>
              <a:rPr lang="fr-FR" dirty="0"/>
            </a:br>
            <a:r>
              <a:rPr lang="fr-FR" dirty="0"/>
              <a:t>simulation </a:t>
            </a:r>
            <a:r>
              <a:rPr lang="fr-FR" dirty="0" err="1"/>
              <a:t>will</a:t>
            </a:r>
            <a:r>
              <a:rPr lang="fr-FR" dirty="0"/>
              <a:t> help to </a:t>
            </a:r>
            <a:r>
              <a:rPr lang="fr-FR" dirty="0" err="1"/>
              <a:t>refine</a:t>
            </a:r>
            <a:r>
              <a:rPr lang="fr-FR" dirty="0"/>
              <a:t> </a:t>
            </a:r>
            <a:r>
              <a:rPr lang="fr-FR" dirty="0" err="1"/>
              <a:t>cooling</a:t>
            </a:r>
            <a:r>
              <a:rPr lang="fr-FR" dirty="0"/>
              <a:t> </a:t>
            </a:r>
            <a:r>
              <a:rPr lang="fr-FR" dirty="0" err="1"/>
              <a:t>strategy</a:t>
            </a:r>
            <a:r>
              <a:rPr lang="fr-FR" dirty="0"/>
              <a:t> of </a:t>
            </a:r>
            <a:r>
              <a:rPr lang="fr-FR" dirty="0" err="1"/>
              <a:t>emotor</a:t>
            </a:r>
            <a:br>
              <a:rPr lang="fr-FR" dirty="0"/>
            </a:br>
            <a:r>
              <a:rPr lang="fr-FR" dirty="0" err="1"/>
              <a:t>targeting</a:t>
            </a:r>
            <a:r>
              <a:rPr lang="fr-FR" dirty="0"/>
              <a:t> 0,5% of nominal  </a:t>
            </a:r>
            <a:r>
              <a:rPr lang="fr-FR" dirty="0" err="1"/>
              <a:t>pump</a:t>
            </a:r>
            <a:r>
              <a:rPr lang="fr-FR" dirty="0"/>
              <a:t> LOX flows </a:t>
            </a:r>
            <a:r>
              <a:rPr lang="fr-FR" dirty="0" err="1"/>
              <a:t>is</a:t>
            </a:r>
            <a:r>
              <a:rPr lang="fr-FR" dirty="0"/>
              <a:t> not </a:t>
            </a:r>
            <a:r>
              <a:rPr lang="fr-FR" dirty="0" err="1"/>
              <a:t>enough</a:t>
            </a:r>
            <a:r>
              <a:rPr lang="fr-FR" dirty="0"/>
              <a:t> to </a:t>
            </a:r>
            <a:r>
              <a:rPr lang="fr-FR" dirty="0" err="1"/>
              <a:t>limit</a:t>
            </a:r>
            <a:r>
              <a:rPr lang="fr-FR" dirty="0"/>
              <a:t> </a:t>
            </a:r>
            <a:r>
              <a:rPr lang="fr-FR" dirty="0" err="1"/>
              <a:t>deltaT</a:t>
            </a:r>
            <a:r>
              <a:rPr lang="fr-FR" dirty="0"/>
              <a:t> </a:t>
            </a:r>
            <a:r>
              <a:rPr lang="fr-FR" dirty="0" err="1"/>
              <a:t>increase</a:t>
            </a:r>
            <a:r>
              <a:rPr lang="fr-FR" dirty="0"/>
              <a:t> to 40 K for 300 sec </a:t>
            </a:r>
            <a:r>
              <a:rPr lang="fr-FR" dirty="0" err="1"/>
              <a:t>burning</a:t>
            </a:r>
            <a:r>
              <a:rPr lang="fr-FR" dirty="0"/>
              <a:t> configuration.</a:t>
            </a:r>
            <a:br>
              <a:rPr lang="fr-FR" dirty="0"/>
            </a:br>
            <a:r>
              <a:rPr lang="fr-FR" dirty="0"/>
              <a:t>Control </a:t>
            </a:r>
            <a:r>
              <a:rPr lang="fr-FR" dirty="0" err="1"/>
              <a:t>might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requested</a:t>
            </a:r>
            <a:r>
              <a:rPr lang="fr-FR" dirty="0"/>
              <a:t> </a:t>
            </a:r>
            <a:r>
              <a:rPr lang="fr-FR" dirty="0" err="1"/>
              <a:t>here</a:t>
            </a:r>
            <a:r>
              <a:rPr lang="fr-FR" dirty="0"/>
              <a:t> to </a:t>
            </a:r>
            <a:r>
              <a:rPr lang="fr-FR" dirty="0" err="1"/>
              <a:t>adapt</a:t>
            </a:r>
            <a:r>
              <a:rPr lang="fr-FR" dirty="0"/>
              <a:t> </a:t>
            </a:r>
            <a:r>
              <a:rPr lang="fr-FR" dirty="0" err="1"/>
              <a:t>required</a:t>
            </a:r>
            <a:r>
              <a:rPr lang="fr-FR" dirty="0"/>
              <a:t> </a:t>
            </a:r>
            <a:r>
              <a:rPr lang="fr-FR" dirty="0" err="1"/>
              <a:t>amount</a:t>
            </a:r>
            <a:r>
              <a:rPr lang="fr-FR" dirty="0"/>
              <a:t> of flow….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Notes</a:t>
            </a:r>
            <a:r>
              <a:rPr lang="en-US"/>
              <a:t> </a:t>
            </a:r>
            <a:fld id="{E76C657F-0E32-4130-ADDA-66B81138A76A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6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1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1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fireworks, star, table, sky&#10;&#10;Description automatically generated">
            <a:extLst>
              <a:ext uri="{FF2B5EF4-FFF2-40B4-BE49-F238E27FC236}">
                <a16:creationId xmlns:a16="http://schemas.microsoft.com/office/drawing/2014/main" id="{591CD5A4-BDEB-4734-8FA5-5C3B4A08A4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2021 | 2021-XX-XX | Siemens Digital Industries Software | Where today meets tomorrow.</a:t>
            </a:r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50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2021 | 2021-XX-XX | Siemens Digital Industries Software | Where today meets tomorrow.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3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2021 | 2021-XX-XX | Siemens Digital Industries Software | Where today meets tomorrow.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77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>
          <a:gsLst>
            <a:gs pos="52000">
              <a:schemeClr val="bg2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2021 | 2021-XX-XX | Siemens Digital Industries Software | Where today meets tomorrow.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24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DBCA456-A643-45C8-9383-5A06099EB6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2021 | 2021-XX-XX | Siemens Digital Industries Software | Where today meets tomorrow.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5B05DC85-FD3C-4245-83A1-F6197CB9E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90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3 lines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1031E7D-E514-484A-9CCD-52A9C2222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40003" cy="547200"/>
          </a:xfrm>
        </p:spPr>
        <p:txBody>
          <a:bodyPr/>
          <a:lstStyle/>
          <a:p>
            <a:r>
              <a:rPr lang="en-US"/>
              <a:t>Unrestricted | © Siemens 2021 | 2021-XX-XX | Siemens Digital Industries Software | Where today meets tomorrow.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447F428C-5AA7-413C-A721-B7AADDF8B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59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extra long headlines</a:t>
            </a:r>
            <a:br>
              <a:rPr lang="en-US" dirty="0"/>
            </a:br>
            <a:r>
              <a:rPr lang="en-US" dirty="0"/>
              <a:t>4 lines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498F1A9-6241-4523-AFBC-C74F3AA4A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59160" y="6310800"/>
            <a:ext cx="8639240" cy="547200"/>
          </a:xfrm>
        </p:spPr>
        <p:txBody>
          <a:bodyPr/>
          <a:lstStyle/>
          <a:p>
            <a:r>
              <a:rPr lang="en-US"/>
              <a:t>Unrestricted | © Siemens 2021 | 2021-XX-XX | Siemens Digital Industries Software | Where today meets tomorrow.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267619FE-01EE-4013-B481-A8C505C5D2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21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/ 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2021 | 2021-XX-XX | Siemens Digital Industries Software | Where today meets tomorrow.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23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9" pos="6472">
          <p15:clr>
            <a:srgbClr val="65CEFF"/>
          </p15:clr>
        </p15:guide>
        <p15:guide id="10" pos="7425">
          <p15:clr>
            <a:srgbClr val="65CEFF"/>
          </p15:clr>
        </p15:guide>
        <p15:guide id="11" orient="horz" pos="302">
          <p15:clr>
            <a:srgbClr val="65CEFF"/>
          </p15:clr>
        </p15:guide>
        <p15:guide id="12" orient="horz" pos="664">
          <p15:clr>
            <a:srgbClr val="65CEFF"/>
          </p15:clr>
        </p15:guide>
        <p15:guide id="13" orient="horz" pos="891">
          <p15:clr>
            <a:srgbClr val="65CEFF"/>
          </p15:clr>
        </p15:guide>
        <p15:guide id="16" orient="horz" pos="3658">
          <p15:clr>
            <a:srgbClr val="65CEFF"/>
          </p15:clr>
        </p15:guide>
        <p15:guide id="17" orient="horz" pos="3885">
          <p15:clr>
            <a:srgbClr val="65CEFF"/>
          </p15:clr>
        </p15:guide>
        <p15:guide id="18" orient="horz" pos="4157">
          <p15:clr>
            <a:srgbClr val="65CEFF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">
            <a:extLst>
              <a:ext uri="{FF2B5EF4-FFF2-40B4-BE49-F238E27FC236}">
                <a16:creationId xmlns:a16="http://schemas.microsoft.com/office/drawing/2014/main" id="{8C6E0B19-DC70-4D19-9A56-05E87567F1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2021 | 2021-XX-XX | Siemens Digital Industries Software | Where today meets tomorrow.</a:t>
            </a:r>
            <a:endParaRPr lang="en-US" dirty="0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D3DF1D7C-B467-46E9-B036-83EC1DBE71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E73DB6A8-F91C-4B87-ACAA-19A2D5EA2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02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2526" userDrawn="1">
          <p15:clr>
            <a:srgbClr val="65CEFF"/>
          </p15:clr>
        </p15:guide>
        <p15:guide id="3" pos="2708" userDrawn="1">
          <p15:clr>
            <a:srgbClr val="65CEFF"/>
          </p15:clr>
        </p15:guide>
        <p15:guide id="4" pos="3705" userDrawn="1">
          <p15:clr>
            <a:srgbClr val="65CEFF"/>
          </p15:clr>
        </p15:guide>
        <p15:guide id="5" pos="3978" userDrawn="1">
          <p15:clr>
            <a:srgbClr val="65CEFF"/>
          </p15:clr>
        </p15:guide>
        <p15:guide id="7" pos="4975" userDrawn="1">
          <p15:clr>
            <a:srgbClr val="65CEFF"/>
          </p15:clr>
        </p15:guide>
        <p15:guide id="8" pos="5157" userDrawn="1">
          <p15:clr>
            <a:srgbClr val="65CEFF"/>
          </p15:clr>
        </p15:guide>
        <p15:guide id="9" pos="6472" userDrawn="1">
          <p15:clr>
            <a:srgbClr val="65CEFF"/>
          </p15:clr>
        </p15:guide>
        <p15:guide id="10" pos="7425" userDrawn="1">
          <p15:clr>
            <a:srgbClr val="65CEFF"/>
          </p15:clr>
        </p15:guide>
        <p15:guide id="11" orient="horz" pos="302" userDrawn="1">
          <p15:clr>
            <a:srgbClr val="65CEFF"/>
          </p15:clr>
        </p15:guide>
        <p15:guide id="12" orient="horz" pos="664" userDrawn="1">
          <p15:clr>
            <a:srgbClr val="65CEFF"/>
          </p15:clr>
        </p15:guide>
        <p15:guide id="13" orient="horz" pos="891" userDrawn="1">
          <p15:clr>
            <a:srgbClr val="65CEFF"/>
          </p15:clr>
        </p15:guide>
        <p15:guide id="14" orient="horz" pos="2206" userDrawn="1">
          <p15:clr>
            <a:srgbClr val="65CEFF"/>
          </p15:clr>
        </p15:guide>
        <p15:guide id="15" orient="horz" pos="2343" userDrawn="1">
          <p15:clr>
            <a:srgbClr val="65CEFF"/>
          </p15:clr>
        </p15:guide>
        <p15:guide id="16" orient="horz" pos="3658" userDrawn="1">
          <p15:clr>
            <a:srgbClr val="65CEFF"/>
          </p15:clr>
        </p15:guide>
        <p15:guide id="17" orient="horz" pos="3885" userDrawn="1">
          <p15:clr>
            <a:srgbClr val="65CEFF"/>
          </p15:clr>
        </p15:guide>
        <p15:guide id="18" orient="horz" pos="4157" userDrawn="1">
          <p15:clr>
            <a:srgbClr val="65CEFF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Full size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F142F7C-7BE3-40CB-8C53-6F7533073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9252000" cy="149186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2021 | 2021-XX-XX | Siemens Digital Industries Software | Where today meets tomorrow.</a:t>
            </a:r>
            <a:endParaRPr lang="en-US" dirty="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99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9" pos="6472" userDrawn="1">
          <p15:clr>
            <a:srgbClr val="65CEFF"/>
          </p15:clr>
        </p15:guide>
        <p15:guide id="10" pos="7425" userDrawn="1">
          <p15:clr>
            <a:srgbClr val="65CEFF"/>
          </p15:clr>
        </p15:guide>
        <p15:guide id="12" orient="horz" pos="664" userDrawn="1">
          <p15:clr>
            <a:srgbClr val="65CEFF"/>
          </p15:clr>
        </p15:guide>
        <p15:guide id="17" orient="horz" pos="3885" userDrawn="1">
          <p15:clr>
            <a:srgbClr val="65CEFF"/>
          </p15:clr>
        </p15:guide>
        <p15:guide id="18" orient="horz" pos="4157" userDrawn="1">
          <p15:clr>
            <a:srgbClr val="65CEFF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1CAAD1C1-677B-4ED7-96BE-27B1141D53D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7611160" cy="6167438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FFC798E-B633-4D30-A7C1-DC796BD888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400" y="1054100"/>
            <a:ext cx="6156275" cy="2215991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3 lines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6F965802-E517-4CC3-99D7-1DA8BF1FB0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F80D0117-50BB-4A8D-AD28-794FFDA3540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2021 | 2021-XX-XX | Siemens Digital Industries Software | Where today meets tomorrow.</a:t>
            </a:r>
            <a:endParaRPr lang="en-US" dirty="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79F3E7D3-5B15-444A-88AC-9161D47F12F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30251D14-AF6A-4279-B0A9-69FD9519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79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4522" userDrawn="1">
          <p15:clr>
            <a:srgbClr val="65CEFF"/>
          </p15:clr>
        </p15:guide>
        <p15:guide id="3" pos="4794" userDrawn="1">
          <p15:clr>
            <a:srgbClr val="65CEFF"/>
          </p15:clr>
        </p15:guide>
        <p15:guide id="4" pos="5066" userDrawn="1">
          <p15:clr>
            <a:srgbClr val="65CEFF"/>
          </p15:clr>
        </p15:guide>
        <p15:guide id="5" pos="6472" userDrawn="1">
          <p15:clr>
            <a:srgbClr val="65CEFF"/>
          </p15:clr>
        </p15:guide>
        <p15:guide id="6" pos="7425" userDrawn="1">
          <p15:clr>
            <a:srgbClr val="65CEFF"/>
          </p15:clr>
        </p15:guide>
        <p15:guide id="7" orient="horz" pos="302" userDrawn="1">
          <p15:clr>
            <a:srgbClr val="65CEFF"/>
          </p15:clr>
        </p15:guide>
        <p15:guide id="8" orient="horz" pos="664" userDrawn="1">
          <p15:clr>
            <a:srgbClr val="65CEFF"/>
          </p15:clr>
        </p15:guide>
        <p15:guide id="9" orient="horz" pos="891" userDrawn="1">
          <p15:clr>
            <a:srgbClr val="65CEFF"/>
          </p15:clr>
        </p15:guide>
        <p15:guide id="10" orient="horz" pos="3658" userDrawn="1">
          <p15:clr>
            <a:srgbClr val="65CEFF"/>
          </p15:clr>
        </p15:guide>
        <p15:guide id="11" orient="horz" pos="3885" userDrawn="1">
          <p15:clr>
            <a:srgbClr val="65CEFF"/>
          </p15:clr>
        </p15:guide>
        <p15:guide id="12" orient="horz" pos="4157" userDrawn="1">
          <p15:clr>
            <a:srgbClr val="65CEFF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A close up of a light&#10;&#10;Description automatically generated">
            <a:extLst>
              <a:ext uri="{FF2B5EF4-FFF2-40B4-BE49-F238E27FC236}">
                <a16:creationId xmlns:a16="http://schemas.microsoft.com/office/drawing/2014/main" id="{F50DEF7C-D243-494F-A738-41FC9AF515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M3 lines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2021 | 2021-XX-XX | Siemens Digital Industries Software | Where today meets tomorrow.</a:t>
            </a:r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17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16495290-0795-4AB1-8AEA-2BB786783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2021 | 2021-XX-XX | Siemens Digital Industries Software | Where today meets tomorrow.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8FC1C65-873A-4B8F-BB57-51EEBC35A1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34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2526" userDrawn="1">
          <p15:clr>
            <a:srgbClr val="65CEFF"/>
          </p15:clr>
        </p15:guide>
        <p15:guide id="3" pos="2708" userDrawn="1">
          <p15:clr>
            <a:srgbClr val="65CEFF"/>
          </p15:clr>
        </p15:guide>
        <p15:guide id="4" pos="3705" userDrawn="1">
          <p15:clr>
            <a:srgbClr val="65CEFF"/>
          </p15:clr>
        </p15:guide>
        <p15:guide id="5" pos="3978" userDrawn="1">
          <p15:clr>
            <a:srgbClr val="65CEFF"/>
          </p15:clr>
        </p15:guide>
        <p15:guide id="7" pos="4975" userDrawn="1">
          <p15:clr>
            <a:srgbClr val="65CEFF"/>
          </p15:clr>
        </p15:guide>
        <p15:guide id="8" pos="5157" userDrawn="1">
          <p15:clr>
            <a:srgbClr val="65CEFF"/>
          </p15:clr>
        </p15:guide>
        <p15:guide id="9" pos="6472" userDrawn="1">
          <p15:clr>
            <a:srgbClr val="65CEFF"/>
          </p15:clr>
        </p15:guide>
        <p15:guide id="10" pos="7425" userDrawn="1">
          <p15:clr>
            <a:srgbClr val="65CEFF"/>
          </p15:clr>
        </p15:guide>
        <p15:guide id="11" orient="horz" pos="302" userDrawn="1">
          <p15:clr>
            <a:srgbClr val="65CEFF"/>
          </p15:clr>
        </p15:guide>
        <p15:guide id="12" orient="horz" pos="664" userDrawn="1">
          <p15:clr>
            <a:srgbClr val="65CEFF"/>
          </p15:clr>
        </p15:guide>
        <p15:guide id="13" orient="horz" pos="891" userDrawn="1">
          <p15:clr>
            <a:srgbClr val="65CEFF"/>
          </p15:clr>
        </p15:guide>
        <p15:guide id="14" orient="horz" pos="2206" userDrawn="1">
          <p15:clr>
            <a:srgbClr val="65CEFF"/>
          </p15:clr>
        </p15:guide>
        <p15:guide id="15" orient="horz" pos="2343" userDrawn="1">
          <p15:clr>
            <a:srgbClr val="65CEFF"/>
          </p15:clr>
        </p15:guide>
        <p15:guide id="16" orient="horz" pos="3658" userDrawn="1">
          <p15:clr>
            <a:srgbClr val="65CEFF"/>
          </p15:clr>
        </p15:guide>
        <p15:guide id="17" orient="horz" pos="3885" userDrawn="1">
          <p15:clr>
            <a:srgbClr val="65CEFF"/>
          </p15:clr>
        </p15:guide>
        <p15:guide id="18" orient="horz" pos="4157" userDrawn="1">
          <p15:clr>
            <a:srgbClr val="65CEFF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CDB9E4A-37E0-45B2-BC93-C2EC503FB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4BECE54-DDA8-4D2C-8A02-4C8E3E158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2021 | 2021-XX-XX | Siemens Digital Industries Software | Where today meets tomorrow.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07B7E75B-80B4-49F8-AA70-A41C9D8968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863976F1-B9C2-4217-A36A-7F1DCFF6E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83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2526" userDrawn="1">
          <p15:clr>
            <a:srgbClr val="65CEFF"/>
          </p15:clr>
        </p15:guide>
        <p15:guide id="3" pos="2708" userDrawn="1">
          <p15:clr>
            <a:srgbClr val="65CEFF"/>
          </p15:clr>
        </p15:guide>
        <p15:guide id="4" pos="3705" userDrawn="1">
          <p15:clr>
            <a:srgbClr val="65CEFF"/>
          </p15:clr>
        </p15:guide>
        <p15:guide id="5" pos="3978" userDrawn="1">
          <p15:clr>
            <a:srgbClr val="65CEFF"/>
          </p15:clr>
        </p15:guide>
        <p15:guide id="7" pos="4975" userDrawn="1">
          <p15:clr>
            <a:srgbClr val="65CEFF"/>
          </p15:clr>
        </p15:guide>
        <p15:guide id="8" pos="5157" userDrawn="1">
          <p15:clr>
            <a:srgbClr val="65CEFF"/>
          </p15:clr>
        </p15:guide>
        <p15:guide id="9" pos="6472" userDrawn="1">
          <p15:clr>
            <a:srgbClr val="65CEFF"/>
          </p15:clr>
        </p15:guide>
        <p15:guide id="10" pos="7425" userDrawn="1">
          <p15:clr>
            <a:srgbClr val="65CEFF"/>
          </p15:clr>
        </p15:guide>
        <p15:guide id="11" orient="horz" pos="302" userDrawn="1">
          <p15:clr>
            <a:srgbClr val="65CEFF"/>
          </p15:clr>
        </p15:guide>
        <p15:guide id="12" orient="horz" pos="663" userDrawn="1">
          <p15:clr>
            <a:srgbClr val="65CEFF"/>
          </p15:clr>
        </p15:guide>
        <p15:guide id="13" orient="horz" pos="891" userDrawn="1">
          <p15:clr>
            <a:srgbClr val="65CEFF"/>
          </p15:clr>
        </p15:guide>
        <p15:guide id="14" orient="horz" pos="2206" userDrawn="1">
          <p15:clr>
            <a:srgbClr val="65CEFF"/>
          </p15:clr>
        </p15:guide>
        <p15:guide id="15" orient="horz" pos="2343" userDrawn="1">
          <p15:clr>
            <a:srgbClr val="65CEFF"/>
          </p15:clr>
        </p15:guide>
        <p15:guide id="16" orient="horz" pos="3658" userDrawn="1">
          <p15:clr>
            <a:srgbClr val="65CEFF"/>
          </p15:clr>
        </p15:guide>
        <p15:guide id="17" orient="horz" pos="3885" userDrawn="1">
          <p15:clr>
            <a:srgbClr val="65CEFF"/>
          </p15:clr>
        </p15:guide>
        <p15:guide id="18" orient="horz" pos="4157" userDrawn="1">
          <p15:clr>
            <a:srgbClr val="65CEFF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9D384-FA09-4D60-95A8-589F157A9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2021 | 2021-XX-XX | Siemens Digital Industries Software | Where today meets tomorrow.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7B1666FD-2258-443A-846C-6C7533C61D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91EB517C-C8FD-4E2E-B744-DB952E96B4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42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4794" userDrawn="1">
          <p15:clr>
            <a:srgbClr val="65CEFF"/>
          </p15:clr>
        </p15:guide>
        <p15:guide id="3" pos="6472" userDrawn="1">
          <p15:clr>
            <a:srgbClr val="65CEFF"/>
          </p15:clr>
        </p15:guide>
        <p15:guide id="4" pos="7425" userDrawn="1">
          <p15:clr>
            <a:srgbClr val="65CEFF"/>
          </p15:clr>
        </p15:guide>
        <p15:guide id="5" orient="horz" pos="302" userDrawn="1">
          <p15:clr>
            <a:srgbClr val="65CEFF"/>
          </p15:clr>
        </p15:guide>
        <p15:guide id="6" orient="horz" pos="664" userDrawn="1">
          <p15:clr>
            <a:srgbClr val="65CEFF"/>
          </p15:clr>
        </p15:guide>
        <p15:guide id="7" orient="horz" pos="891" userDrawn="1">
          <p15:clr>
            <a:srgbClr val="65CEFF"/>
          </p15:clr>
        </p15:guide>
        <p15:guide id="8" orient="horz" pos="3658" userDrawn="1">
          <p15:clr>
            <a:srgbClr val="65CEFF"/>
          </p15:clr>
        </p15:guide>
        <p15:guide id="9" orient="horz" pos="3885" userDrawn="1">
          <p15:clr>
            <a:srgbClr val="65CEFF"/>
          </p15:clr>
        </p15:guide>
        <p15:guide id="10" orient="horz" pos="4157" userDrawn="1">
          <p15:clr>
            <a:srgbClr val="65CEFF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367E6C0-4D2C-4C5F-86D8-A2CFF0EB3D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2021 | 2021-XX-XX | Siemens Digital Industries Software | Where today meets tomorrow.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6F746812-65E3-4C09-AC38-B0CFE93C8A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54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302" userDrawn="1">
          <p15:clr>
            <a:srgbClr val="65CEFF"/>
          </p15:clr>
        </p15:guide>
        <p15:guide id="5" orient="horz" pos="664" userDrawn="1">
          <p15:clr>
            <a:srgbClr val="65CEFF"/>
          </p15:clr>
        </p15:guide>
        <p15:guide id="6" orient="horz" pos="891" userDrawn="1">
          <p15:clr>
            <a:srgbClr val="65CEFF"/>
          </p15:clr>
        </p15:guide>
        <p15:guide id="7" orient="horz" pos="3658" userDrawn="1">
          <p15:clr>
            <a:srgbClr val="65CEFF"/>
          </p15:clr>
        </p15:guide>
        <p15:guide id="8" orient="horz" pos="3885" userDrawn="1">
          <p15:clr>
            <a:srgbClr val="65CEFF"/>
          </p15:clr>
        </p15:guide>
        <p15:guide id="9" orient="horz" pos="4157" userDrawn="1">
          <p15:clr>
            <a:srgbClr val="65CEFF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33A503D1-D234-4258-9A03-D858B10BA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2021 | 2021-XX-XX | Siemens Digital Industries Software | Where today meets tomorrow.</a:t>
            </a:r>
            <a:endParaRPr lang="en-US" dirty="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1AA656B-0BAF-4B75-90BE-93CAC5946C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39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3705" userDrawn="1">
          <p15:clr>
            <a:srgbClr val="65CEFF"/>
          </p15:clr>
        </p15:guide>
        <p15:guide id="3" pos="3978" userDrawn="1">
          <p15:clr>
            <a:srgbClr val="65CEFF"/>
          </p15:clr>
        </p15:guide>
        <p15:guide id="4" pos="6472" userDrawn="1">
          <p15:clr>
            <a:srgbClr val="65CEFF"/>
          </p15:clr>
        </p15:guide>
        <p15:guide id="5" pos="7425" userDrawn="1">
          <p15:clr>
            <a:srgbClr val="65CEFF"/>
          </p15:clr>
        </p15:guide>
        <p15:guide id="6" orient="horz" pos="302" userDrawn="1">
          <p15:clr>
            <a:srgbClr val="65CEFF"/>
          </p15:clr>
        </p15:guide>
        <p15:guide id="7" orient="horz" pos="664" userDrawn="1">
          <p15:clr>
            <a:srgbClr val="65CEFF"/>
          </p15:clr>
        </p15:guide>
        <p15:guide id="8" orient="horz" pos="891" userDrawn="1">
          <p15:clr>
            <a:srgbClr val="65CEFF"/>
          </p15:clr>
        </p15:guide>
        <p15:guide id="9" orient="horz" pos="3658" userDrawn="1">
          <p15:clr>
            <a:srgbClr val="65CEFF"/>
          </p15:clr>
        </p15:guide>
        <p15:guide id="10" orient="horz" pos="3885" userDrawn="1">
          <p15:clr>
            <a:srgbClr val="65CEFF"/>
          </p15:clr>
        </p15:guide>
        <p15:guide id="11" orient="horz" pos="4157" userDrawn="1">
          <p15:clr>
            <a:srgbClr val="65CEFF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Copy 2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Copy 3">
            <a:extLst>
              <a:ext uri="{FF2B5EF4-FFF2-40B4-BE49-F238E27FC236}">
                <a16:creationId xmlns:a16="http://schemas.microsoft.com/office/drawing/2014/main" id="{F020B491-E63A-4FB5-94ED-2BC31EB35C3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E613FA68-C74A-4621-9563-250388EBCC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2021 | 2021-XX-XX | Siemens Digital Industries Software | Where today meets tomorrow.</a:t>
            </a:r>
            <a:endParaRPr lang="en-US" dirty="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F9117D9C-D502-472C-A3C8-FA9087A2ED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10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2526" userDrawn="1">
          <p15:clr>
            <a:srgbClr val="65CEFF"/>
          </p15:clr>
        </p15:guide>
        <p15:guide id="3" pos="2708" userDrawn="1">
          <p15:clr>
            <a:srgbClr val="65CEFF"/>
          </p15:clr>
        </p15:guide>
        <p15:guide id="4" pos="4975" userDrawn="1">
          <p15:clr>
            <a:srgbClr val="65CEFF"/>
          </p15:clr>
        </p15:guide>
        <p15:guide id="5" pos="5157" userDrawn="1">
          <p15:clr>
            <a:srgbClr val="65CEFF"/>
          </p15:clr>
        </p15:guide>
        <p15:guide id="6" pos="6472" userDrawn="1">
          <p15:clr>
            <a:srgbClr val="65CEFF"/>
          </p15:clr>
        </p15:guide>
        <p15:guide id="7" pos="7425" userDrawn="1">
          <p15:clr>
            <a:srgbClr val="65CEFF"/>
          </p15:clr>
        </p15:guide>
        <p15:guide id="8" orient="horz" pos="302" userDrawn="1">
          <p15:clr>
            <a:srgbClr val="65CEFF"/>
          </p15:clr>
        </p15:guide>
        <p15:guide id="9" orient="horz" pos="664" userDrawn="1">
          <p15:clr>
            <a:srgbClr val="65CEFF"/>
          </p15:clr>
        </p15:guide>
        <p15:guide id="10" orient="horz" pos="891" userDrawn="1">
          <p15:clr>
            <a:srgbClr val="65CEFF"/>
          </p15:clr>
        </p15:guide>
        <p15:guide id="11" orient="horz" pos="3658" userDrawn="1">
          <p15:clr>
            <a:srgbClr val="65CEFF"/>
          </p15:clr>
        </p15:guide>
        <p15:guide id="12" orient="horz" pos="3885" userDrawn="1">
          <p15:clr>
            <a:srgbClr val="65CEFF"/>
          </p15:clr>
        </p15:guide>
        <p15:guide id="13" orient="horz" pos="4157" userDrawn="1">
          <p15:clr>
            <a:srgbClr val="65CEFF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A8B1D58A-DC84-4573-957E-9BEA9AAB3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Copy 2">
            <a:extLst>
              <a:ext uri="{FF2B5EF4-FFF2-40B4-BE49-F238E27FC236}">
                <a16:creationId xmlns:a16="http://schemas.microsoft.com/office/drawing/2014/main" id="{2871E7F7-6A93-4406-8617-80D9CFF396A8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4" name="Copy 3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2" name="Copy 4">
            <a:extLst>
              <a:ext uri="{FF2B5EF4-FFF2-40B4-BE49-F238E27FC236}">
                <a16:creationId xmlns:a16="http://schemas.microsoft.com/office/drawing/2014/main" id="{7AD3B9B1-3210-46C8-8222-A0E11719EB8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1DF6F0C8-00D9-4034-B3CC-D376702BE1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2021 | 2021-XX-XX | Siemens Digital Industries Software | Where today meets tomorrow.</a:t>
            </a:r>
            <a:endParaRPr lang="en-US" dirty="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53D55964-F7E8-48E3-84D5-FE4FE835C56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6FCACBED-2537-4F3E-8D2C-E60141005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60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3705" userDrawn="1">
          <p15:clr>
            <a:srgbClr val="65CEFF"/>
          </p15:clr>
        </p15:guide>
        <p15:guide id="3" pos="3978" userDrawn="1">
          <p15:clr>
            <a:srgbClr val="65CEFF"/>
          </p15:clr>
        </p15:guide>
        <p15:guide id="4" pos="6472" userDrawn="1">
          <p15:clr>
            <a:srgbClr val="65CEFF"/>
          </p15:clr>
        </p15:guide>
        <p15:guide id="5" pos="7425" userDrawn="1">
          <p15:clr>
            <a:srgbClr val="65CEFF"/>
          </p15:clr>
        </p15:guide>
        <p15:guide id="6" orient="horz" pos="302" userDrawn="1">
          <p15:clr>
            <a:srgbClr val="65CEFF"/>
          </p15:clr>
        </p15:guide>
        <p15:guide id="7" orient="horz" pos="664" userDrawn="1">
          <p15:clr>
            <a:srgbClr val="65CEFF"/>
          </p15:clr>
        </p15:guide>
        <p15:guide id="8" orient="horz" pos="891" userDrawn="1">
          <p15:clr>
            <a:srgbClr val="65CEFF"/>
          </p15:clr>
        </p15:guide>
        <p15:guide id="9" orient="horz" pos="2206" userDrawn="1">
          <p15:clr>
            <a:srgbClr val="65CEFF"/>
          </p15:clr>
        </p15:guide>
        <p15:guide id="10" orient="horz" pos="2343" userDrawn="1">
          <p15:clr>
            <a:srgbClr val="65CEFF"/>
          </p15:clr>
        </p15:guide>
        <p15:guide id="11" orient="horz" pos="3658" userDrawn="1">
          <p15:clr>
            <a:srgbClr val="65CEFF"/>
          </p15:clr>
        </p15:guide>
        <p15:guide id="12" orient="horz" pos="3885" userDrawn="1">
          <p15:clr>
            <a:srgbClr val="65CEFF"/>
          </p15:clr>
        </p15:guide>
        <p15:guide id="13" orient="horz" pos="4157" userDrawn="1">
          <p15:clr>
            <a:srgbClr val="65CEFF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68133C-15D2-4F33-802E-DF15E789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90866A30-329B-420B-B42B-2C69E0DE6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1" y="1414800"/>
            <a:ext cx="7199313" cy="4752000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33756E69-CA2F-47EC-9D32-CB09C4CD83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2021 | 2021-XX-XX | Siemens Digital Industries Software | Where today meets tomorrow.</a:t>
            </a:r>
            <a:endParaRPr lang="en-US" dirty="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95022CCB-0484-488B-8637-222C3919B0F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F468BE17-5D03-45C2-9D37-CF354AAA95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8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4794" userDrawn="1">
          <p15:clr>
            <a:srgbClr val="65CEFF"/>
          </p15:clr>
        </p15:guide>
        <p15:guide id="3" pos="5066" userDrawn="1">
          <p15:clr>
            <a:srgbClr val="65CEFF"/>
          </p15:clr>
        </p15:guide>
        <p15:guide id="4" pos="6472" userDrawn="1">
          <p15:clr>
            <a:srgbClr val="65CEFF"/>
          </p15:clr>
        </p15:guide>
        <p15:guide id="5" pos="7425" userDrawn="1">
          <p15:clr>
            <a:srgbClr val="65CEFF"/>
          </p15:clr>
        </p15:guide>
        <p15:guide id="6" orient="horz" pos="302" userDrawn="1">
          <p15:clr>
            <a:srgbClr val="65CEFF"/>
          </p15:clr>
        </p15:guide>
        <p15:guide id="7" orient="horz" pos="664" userDrawn="1">
          <p15:clr>
            <a:srgbClr val="65CEFF"/>
          </p15:clr>
        </p15:guide>
        <p15:guide id="8" orient="horz" pos="891" userDrawn="1">
          <p15:clr>
            <a:srgbClr val="65CEFF"/>
          </p15:clr>
        </p15:guide>
        <p15:guide id="9" orient="horz" pos="3658" userDrawn="1">
          <p15:clr>
            <a:srgbClr val="65CEFF"/>
          </p15:clr>
        </p15:guide>
        <p15:guide id="10" orient="horz" pos="3885" userDrawn="1">
          <p15:clr>
            <a:srgbClr val="65CEFF"/>
          </p15:clr>
        </p15:guide>
        <p15:guide id="11" orient="horz" pos="4157" userDrawn="1">
          <p15:clr>
            <a:srgbClr val="65CEFF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out logo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10C7B869-3095-4D4F-B832-8B6077991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99C05E6-AE55-4C36-8543-1DA3751542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3" y="1414800"/>
            <a:ext cx="7199311" cy="4752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Copy">
            <a:extLst>
              <a:ext uri="{FF2B5EF4-FFF2-40B4-BE49-F238E27FC236}">
                <a16:creationId xmlns:a16="http://schemas.microsoft.com/office/drawing/2014/main" id="{BF3FF41E-3844-4153-B955-A1F3E9EC1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BA12055-C879-45E9-A105-2B26D233C9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2021 | 2021-XX-XX | Siemens Digital Industries Software | Where today meets tomorrow.</a:t>
            </a:r>
            <a:endParaRPr lang="en-US" dirty="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9AD82E40-8759-4AAC-B9F2-63E0F2C4CC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71BFC655-2850-F345-9ACF-84A558DBD5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10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4794" userDrawn="1">
          <p15:clr>
            <a:srgbClr val="65CEFF"/>
          </p15:clr>
        </p15:guide>
        <p15:guide id="3" pos="5066" userDrawn="1">
          <p15:clr>
            <a:srgbClr val="65CEFF"/>
          </p15:clr>
        </p15:guide>
        <p15:guide id="4" pos="6472" userDrawn="1">
          <p15:clr>
            <a:srgbClr val="65CEFF"/>
          </p15:clr>
        </p15:guide>
        <p15:guide id="5" pos="7425" userDrawn="1">
          <p15:clr>
            <a:srgbClr val="65CEFF"/>
          </p15:clr>
        </p15:guide>
        <p15:guide id="6" orient="horz" pos="302" userDrawn="1">
          <p15:clr>
            <a:srgbClr val="65CEFF"/>
          </p15:clr>
        </p15:guide>
        <p15:guide id="7" orient="horz" pos="664" userDrawn="1">
          <p15:clr>
            <a:srgbClr val="65CEFF"/>
          </p15:clr>
        </p15:guide>
        <p15:guide id="8" orient="horz" pos="891" userDrawn="1">
          <p15:clr>
            <a:srgbClr val="65CEFF"/>
          </p15:clr>
        </p15:guide>
        <p15:guide id="9" orient="horz" pos="3658" userDrawn="1">
          <p15:clr>
            <a:srgbClr val="65CEFF"/>
          </p15:clr>
        </p15:guide>
        <p15:guide id="10" orient="horz" pos="3885" userDrawn="1">
          <p15:clr>
            <a:srgbClr val="65CEFF"/>
          </p15:clr>
        </p15:guide>
        <p15:guide id="11" orient="horz" pos="4157" userDrawn="1">
          <p15:clr>
            <a:srgbClr val="65CEFF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9C4633C1-8D3E-45A5-A522-81757466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able Placeholder">
            <a:extLst>
              <a:ext uri="{FF2B5EF4-FFF2-40B4-BE49-F238E27FC236}">
                <a16:creationId xmlns:a16="http://schemas.microsoft.com/office/drawing/2014/main" id="{D41D1FE0-EDDA-47B8-BF1F-831D4733C32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04812" y="1414461"/>
            <a:ext cx="11376026" cy="439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9CEA2FAD-1597-4F5C-878D-02CB854024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2021 | 2021-XX-XX | Siemens Digital Industries Software | Where today meets tomorrow.</a:t>
            </a:r>
            <a:endParaRPr lang="en-US" dirty="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CE0A22CB-5E69-4817-B713-C02B97CF6B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2EA6CE5F-6FF7-4E0A-AEB2-1A7C43CE0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28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302" userDrawn="1">
          <p15:clr>
            <a:srgbClr val="65CEFF"/>
          </p15:clr>
        </p15:guide>
        <p15:guide id="5" orient="horz" pos="664" userDrawn="1">
          <p15:clr>
            <a:srgbClr val="65CEFF"/>
          </p15:clr>
        </p15:guide>
        <p15:guide id="6" orient="horz" pos="891" userDrawn="1">
          <p15:clr>
            <a:srgbClr val="65CEFF"/>
          </p15:clr>
        </p15:guide>
        <p15:guide id="7" orient="horz" pos="3658" userDrawn="1">
          <p15:clr>
            <a:srgbClr val="65CEFF"/>
          </p15:clr>
        </p15:guide>
        <p15:guide id="8" orient="horz" pos="3885" userDrawn="1">
          <p15:clr>
            <a:srgbClr val="65CEFF"/>
          </p15:clr>
        </p15:guide>
        <p15:guide id="9" orient="horz" pos="4157" userDrawn="1">
          <p15:clr>
            <a:srgbClr val="65CEFF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A picture containing light, star&#10;&#10;Description automatically generated">
            <a:extLst>
              <a:ext uri="{FF2B5EF4-FFF2-40B4-BE49-F238E27FC236}">
                <a16:creationId xmlns:a16="http://schemas.microsoft.com/office/drawing/2014/main" id="{AA220E05-4C1E-4F58-BFC0-57C07A95F7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extra long headlines</a:t>
            </a:r>
            <a:br>
              <a:rPr lang="en-US" dirty="0"/>
            </a:br>
            <a:r>
              <a:rPr lang="en-US" dirty="0"/>
              <a:t>4 lines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2021 | 2021-XX-XX | Siemens Digital Industries Software | Where today meets tomorrow.</a:t>
            </a:r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61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9F2A455C-53B1-4792-8EA9-F00926C48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9CE7E2D8-94E8-4FE6-93A5-924CA3EC5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1" name="Copy 2">
            <a:extLst>
              <a:ext uri="{FF2B5EF4-FFF2-40B4-BE49-F238E27FC236}">
                <a16:creationId xmlns:a16="http://schemas.microsoft.com/office/drawing/2014/main" id="{3AC3CE10-0C4B-4A11-BA76-8CAFED1366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rgbClr val="00FFB9"/>
              </a:buClr>
              <a:defRPr>
                <a:ln>
                  <a:noFill/>
                </a:ln>
              </a:defRPr>
            </a:lvl2pPr>
            <a:lvl3pPr>
              <a:buClr>
                <a:srgbClr val="00FFB9"/>
              </a:buClr>
              <a:defRPr>
                <a:ln>
                  <a:noFill/>
                </a:ln>
              </a:defRPr>
            </a:lvl3pPr>
            <a:lvl4pPr>
              <a:buClr>
                <a:srgbClr val="00FFB9"/>
              </a:buClr>
              <a:defRPr>
                <a:ln>
                  <a:noFill/>
                </a:ln>
              </a:defRPr>
            </a:lvl4pPr>
            <a:lvl5pPr>
              <a:buClr>
                <a:srgbClr val="00FFB9"/>
              </a:buClr>
              <a:defRPr>
                <a:ln>
                  <a:noFill/>
                </a:ln>
              </a:defRPr>
            </a:lvl5pPr>
            <a:lvl6pPr>
              <a:buClr>
                <a:srgbClr val="00FFB9"/>
              </a:buClr>
              <a:defRPr>
                <a:ln>
                  <a:noFill/>
                </a:ln>
              </a:defRPr>
            </a:lvl6pPr>
            <a:lvl7pPr>
              <a:buClr>
                <a:srgbClr val="00FFB9"/>
              </a:buClr>
              <a:defRPr>
                <a:ln>
                  <a:noFill/>
                </a:ln>
              </a:defRPr>
            </a:lvl7pPr>
            <a:lvl8pPr>
              <a:buClr>
                <a:srgbClr val="00FFB9"/>
              </a:buClr>
              <a:defRPr>
                <a:ln>
                  <a:noFill/>
                </a:ln>
              </a:defRPr>
            </a:lvl8pPr>
            <a:lvl9pPr>
              <a:buClr>
                <a:srgbClr val="00FFB9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">
            <a:extLst>
              <a:ext uri="{FF2B5EF4-FFF2-40B4-BE49-F238E27FC236}">
                <a16:creationId xmlns:a16="http://schemas.microsoft.com/office/drawing/2014/main" id="{91FCCEDD-7521-4BD5-8A32-A62DA62467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2021 | 2021-XX-XX | Siemens Digital Industries Software | Where today meets tomorrow.</a:t>
            </a:r>
            <a:endParaRPr lang="en-US" dirty="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C2AAE3E-7F56-4838-BCE7-6B966549F4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Siemens Logo">
            <a:extLst>
              <a:ext uri="{FF2B5EF4-FFF2-40B4-BE49-F238E27FC236}">
                <a16:creationId xmlns:a16="http://schemas.microsoft.com/office/drawing/2014/main" id="{E5DDD55C-5C17-4BCD-A9BB-FE8A69DC48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12" name="Copy 3">
            <a:extLst>
              <a:ext uri="{FF2B5EF4-FFF2-40B4-BE49-F238E27FC236}">
                <a16:creationId xmlns:a16="http://schemas.microsoft.com/office/drawing/2014/main" id="{435A3032-C016-6848-95ED-D5C293A0DF6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87189" y="1414462"/>
            <a:ext cx="3600000" cy="439200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vert="horz" lIns="216000" tIns="144000" rIns="216000" bIns="144000" rtlCol="0">
            <a:noAutofit/>
          </a:bodyPr>
          <a:lstStyle>
            <a:lvl1pPr>
              <a:defRPr lang="en-US">
                <a:ln>
                  <a:noFill/>
                </a:ln>
              </a:defRPr>
            </a:lvl1pPr>
            <a:lvl2pPr>
              <a:buClr>
                <a:schemeClr val="accent1"/>
              </a:buClr>
              <a:defRPr lang="en-US">
                <a:ln>
                  <a:noFill/>
                </a:ln>
              </a:defRPr>
            </a:lvl2pPr>
            <a:lvl3pPr>
              <a:buClr>
                <a:schemeClr val="accent1"/>
              </a:buClr>
              <a:defRPr lang="en-US">
                <a:ln>
                  <a:noFill/>
                </a:ln>
              </a:defRPr>
            </a:lvl3pPr>
            <a:lvl4pPr>
              <a:buClr>
                <a:schemeClr val="accent1"/>
              </a:buClr>
              <a:defRPr lang="en-US">
                <a:ln>
                  <a:noFill/>
                </a:ln>
              </a:defRPr>
            </a:lvl4pPr>
            <a:lvl5pPr>
              <a:buClr>
                <a:schemeClr val="accent1"/>
              </a:buClr>
              <a:defRPr lang="en-US" dirty="0">
                <a:ln>
                  <a:noFill/>
                </a:ln>
              </a:defRPr>
            </a:lvl5pPr>
            <a:lvl6pPr>
              <a:buClr>
                <a:schemeClr val="accent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>
              <a:buClr>
                <a:srgbClr val="00FFB9"/>
              </a:buClr>
            </a:pPr>
            <a:r>
              <a:rPr lang="en-US"/>
              <a:t>Second level</a:t>
            </a:r>
          </a:p>
          <a:p>
            <a:pPr lvl="2">
              <a:buClr>
                <a:srgbClr val="00FFB9"/>
              </a:buClr>
            </a:pPr>
            <a:r>
              <a:rPr lang="en-US"/>
              <a:t>Third level</a:t>
            </a:r>
          </a:p>
          <a:p>
            <a:pPr lvl="3">
              <a:buClr>
                <a:srgbClr val="00FFB9"/>
              </a:buClr>
            </a:pPr>
            <a:r>
              <a:rPr lang="en-US"/>
              <a:t>Fourth level</a:t>
            </a:r>
          </a:p>
          <a:p>
            <a:pPr lvl="4">
              <a:buClr>
                <a:srgbClr val="00FFB9"/>
              </a:buClr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158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2526" userDrawn="1">
          <p15:clr>
            <a:srgbClr val="65CEFF"/>
          </p15:clr>
        </p15:guide>
        <p15:guide id="3" pos="2708" userDrawn="1">
          <p15:clr>
            <a:srgbClr val="65CEFF"/>
          </p15:clr>
        </p15:guide>
        <p15:guide id="4" pos="4975" userDrawn="1">
          <p15:clr>
            <a:srgbClr val="65CEFF"/>
          </p15:clr>
        </p15:guide>
        <p15:guide id="5" pos="5157" userDrawn="1">
          <p15:clr>
            <a:srgbClr val="65CEFF"/>
          </p15:clr>
        </p15:guide>
        <p15:guide id="6" pos="6472" userDrawn="1">
          <p15:clr>
            <a:srgbClr val="65CEFF"/>
          </p15:clr>
        </p15:guide>
        <p15:guide id="7" pos="7425" userDrawn="1">
          <p15:clr>
            <a:srgbClr val="65CEFF"/>
          </p15:clr>
        </p15:guide>
        <p15:guide id="8" orient="horz" pos="302" userDrawn="1">
          <p15:clr>
            <a:srgbClr val="65CEFF"/>
          </p15:clr>
        </p15:guide>
        <p15:guide id="9" orient="horz" pos="664" userDrawn="1">
          <p15:clr>
            <a:srgbClr val="65CEFF"/>
          </p15:clr>
        </p15:guide>
        <p15:guide id="10" orient="horz" pos="891" userDrawn="1">
          <p15:clr>
            <a:srgbClr val="65CEFF"/>
          </p15:clr>
        </p15:guide>
        <p15:guide id="11" orient="horz" pos="3658" userDrawn="1">
          <p15:clr>
            <a:srgbClr val="65CEFF"/>
          </p15:clr>
        </p15:guide>
        <p15:guide id="12" orient="horz" pos="3885" userDrawn="1">
          <p15:clr>
            <a:srgbClr val="65CEFF"/>
          </p15:clr>
        </p15:guide>
        <p15:guide id="13" orient="horz" pos="4157" userDrawn="1">
          <p15:clr>
            <a:srgbClr val="65CEFF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py">
            <a:extLst>
              <a:ext uri="{FF2B5EF4-FFF2-40B4-BE49-F238E27FC236}">
                <a16:creationId xmlns:a16="http://schemas.microsoft.com/office/drawing/2014/main" id="{9E21D6DF-C9DB-4F02-863A-C5513347A2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00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 dirty="0"/>
              <a:t>Please insert quote here</a:t>
            </a:r>
          </a:p>
          <a:p>
            <a:pPr lvl="1"/>
            <a:r>
              <a:rPr lang="en-US" dirty="0"/>
              <a:t>Name, Author</a:t>
            </a:r>
          </a:p>
        </p:txBody>
      </p:sp>
      <p:sp>
        <p:nvSpPr>
          <p:cNvPr id="11" name="Quote marks">
            <a:extLst>
              <a:ext uri="{FF2B5EF4-FFF2-40B4-BE49-F238E27FC236}">
                <a16:creationId xmlns:a16="http://schemas.microsoft.com/office/drawing/2014/main" id="{916E4245-F21C-4EAB-8B26-FEA21C26067F}"/>
              </a:ext>
            </a:extLst>
          </p:cNvPr>
          <p:cNvSpPr/>
          <p:nvPr userDrawn="1"/>
        </p:nvSpPr>
        <p:spPr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0">
                <a:srgbClr val="00FFB9"/>
              </a:gs>
              <a:gs pos="10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EC4F35EF-AC94-4800-9CB7-CA49CAFDD2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2021 | 2021-XX-XX | Siemens Digital Industries Software | Where today meets tomorrow.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CC7FBE7-01B9-4EC8-8BE1-F416F7C5B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Siemens Logo">
            <a:extLst>
              <a:ext uri="{FF2B5EF4-FFF2-40B4-BE49-F238E27FC236}">
                <a16:creationId xmlns:a16="http://schemas.microsoft.com/office/drawing/2014/main" id="{AF2E271F-5AF7-408E-9752-03D1D6448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12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891" userDrawn="1">
          <p15:clr>
            <a:srgbClr val="65CEFF"/>
          </p15:clr>
        </p15:guide>
        <p15:guide id="5" orient="horz" pos="1073" userDrawn="1">
          <p15:clr>
            <a:srgbClr val="65CEFF"/>
          </p15:clr>
        </p15:guide>
        <p15:guide id="6" orient="horz" pos="3658" userDrawn="1">
          <p15:clr>
            <a:srgbClr val="65CEFF"/>
          </p15:clr>
        </p15:guide>
        <p15:guide id="7" orient="horz" pos="3885" userDrawn="1">
          <p15:clr>
            <a:srgbClr val="65CEFF"/>
          </p15:clr>
        </p15:guide>
        <p15:guide id="8" orient="horz" pos="4157" userDrawn="1">
          <p15:clr>
            <a:srgbClr val="65CEFF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39939C22-A735-46A9-A277-A4B1B33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BD8BE5-BFF2-469D-8B93-9556FCC45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2021 | 2021-XX-XX | Siemens Digital Industries Software | Where today meets tomorrow.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9372441-FA7E-4481-BBC2-24CB6D301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Siemens Logo">
            <a:extLst>
              <a:ext uri="{FF2B5EF4-FFF2-40B4-BE49-F238E27FC236}">
                <a16:creationId xmlns:a16="http://schemas.microsoft.com/office/drawing/2014/main" id="{0EF6BB07-4F4E-4859-9572-DA63E35B9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16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801" userDrawn="1">
          <p15:clr>
            <a:srgbClr val="65CEFF"/>
          </p15:clr>
        </p15:guide>
        <p15:guide id="5" orient="horz" pos="3658" userDrawn="1">
          <p15:clr>
            <a:srgbClr val="65CEFF"/>
          </p15:clr>
        </p15:guide>
        <p15:guide id="6" orient="horz" pos="4157" userDrawn="1">
          <p15:clr>
            <a:srgbClr val="65CEFF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B29E3DA4-014E-4F3D-8186-84366ADFCB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63" y="1234800"/>
            <a:ext cx="9863237" cy="1162523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54000" rIns="0" bIns="0" anchor="t" anchorCtr="0">
            <a:spAutoFit/>
          </a:bodyPr>
          <a:lstStyle>
            <a:lvl1pPr marL="540000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/>
            </a:lvl2pPr>
            <a:lvl3pPr marL="18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0"/>
            </a:lvl3pPr>
            <a:lvl4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36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5pPr>
            <a:lvl6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6pPr>
            <a:lvl7pPr marL="54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7pPr>
            <a:lvl8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8pPr>
            <a:lvl9pPr marL="720000" indent="-180000" algn="l">
              <a:spcAft>
                <a:spcPts val="0"/>
              </a:spcAft>
              <a:buFont typeface="Arial" panose="020B0604020202020204" pitchFamily="34" charset="0"/>
              <a:buChar char="•"/>
              <a:defRPr sz="1400" b="1"/>
            </a:lvl9pPr>
          </a:lstStyle>
          <a:p>
            <a:pPr lvl="0"/>
            <a:r>
              <a:rPr lang="en-US" dirty="0"/>
              <a:t>Click to edit the contact</a:t>
            </a:r>
          </a:p>
          <a:p>
            <a:pPr lvl="1"/>
            <a:r>
              <a:rPr lang="en-US" dirty="0"/>
              <a:t>Name etc.</a:t>
            </a:r>
          </a:p>
          <a:p>
            <a:pPr lvl="2"/>
            <a:r>
              <a:rPr lang="en-US" dirty="0"/>
              <a:t>Department etc.</a:t>
            </a:r>
          </a:p>
          <a:p>
            <a:pPr lvl="3"/>
            <a:r>
              <a:rPr lang="en-US" dirty="0"/>
              <a:t>subchapter</a:t>
            </a:r>
          </a:p>
          <a:p>
            <a:pPr lvl="4"/>
            <a:r>
              <a:rPr lang="en-US" dirty="0"/>
              <a:t>active subchapter</a:t>
            </a: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3279A350-3BB2-4CA2-A422-8F5A951F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2021 | 2021-XX-XX | Siemens Digital Industries Software | Where today meets tomorrow.</a:t>
            </a:r>
            <a:endParaRPr lang="en-US" dirty="0"/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CFF9630D-791D-45AE-8E5E-36F747F599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5FD2C39E-5D81-4A0E-9F45-9093289008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635188" y="6418800"/>
            <a:ext cx="1152000" cy="1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99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 userDrawn="1">
          <p15:clr>
            <a:srgbClr val="65CEFF"/>
          </p15:clr>
        </p15:guide>
        <p15:guide id="2" pos="6472" userDrawn="1">
          <p15:clr>
            <a:srgbClr val="65CEFF"/>
          </p15:clr>
        </p15:guide>
        <p15:guide id="3" pos="7425" userDrawn="1">
          <p15:clr>
            <a:srgbClr val="65CEFF"/>
          </p15:clr>
        </p15:guide>
        <p15:guide id="4" orient="horz" pos="778" userDrawn="1">
          <p15:clr>
            <a:srgbClr val="65CEFF"/>
          </p15:clr>
        </p15:guide>
        <p15:guide id="5" orient="horz" pos="3658" userDrawn="1">
          <p15:clr>
            <a:srgbClr val="65CEFF"/>
          </p15:clr>
        </p15:guide>
        <p15:guide id="6" orient="horz" pos="4157" userDrawn="1">
          <p15:clr>
            <a:srgbClr val="65CEFF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64CC28-7C81-4F68-BC75-A20671960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0658E1A-83A6-4D43-8BAC-8CC650DFB1F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  <p:extLst>
      <p:ext uri="{BB962C8B-B14F-4D97-AF65-F5344CB8AC3E}">
        <p14:creationId xmlns:p14="http://schemas.microsoft.com/office/powerpoint/2010/main" val="32564344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F42015-0FC7-4B0E-8D2B-76EADF48D9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487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9E8C48-CEA1-40D7-918C-CBF5F81BA8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997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14400"/>
            <a:ext cx="53848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3848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199CED-6919-4E7D-A690-AD3E6D16DAA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956BF8-FFF3-4911-B918-FF080B8BD18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  <p:extLst>
      <p:ext uri="{BB962C8B-B14F-4D97-AF65-F5344CB8AC3E}">
        <p14:creationId xmlns:p14="http://schemas.microsoft.com/office/powerpoint/2010/main" val="36071145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111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8962"/>
            <a:ext cx="5386917" cy="41608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9200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8962"/>
            <a:ext cx="5389033" cy="41608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ABF8B5-A29F-4527-8EF2-13DD397BE68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92D923EA-ABD6-D9E1-0232-9D3269B7E9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  <p:extLst>
      <p:ext uri="{BB962C8B-B14F-4D97-AF65-F5344CB8AC3E}">
        <p14:creationId xmlns:p14="http://schemas.microsoft.com/office/powerpoint/2010/main" val="29159919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0FA3E2-4CB8-43B1-9AF4-23FEB8A0CB9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21A504-53A7-23C9-529A-B3C0862B2F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  <p:extLst>
      <p:ext uri="{BB962C8B-B14F-4D97-AF65-F5344CB8AC3E}">
        <p14:creationId xmlns:p14="http://schemas.microsoft.com/office/powerpoint/2010/main" val="104212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8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gnisphere" descr="Background pattern&#10;&#10;Description automatically generated">
            <a:extLst>
              <a:ext uri="{FF2B5EF4-FFF2-40B4-BE49-F238E27FC236}">
                <a16:creationId xmlns:a16="http://schemas.microsoft.com/office/drawing/2014/main" id="{70837433-2C09-4518-AF0D-697A97CAC3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700"/>
            </a:stretch>
          </a:blipFill>
        </p:spPr>
        <p:txBody>
          <a:bodyPr rIns="0" bIns="0" anchor="t" anchorCtr="0">
            <a:spAutoFit/>
          </a:bodyPr>
          <a:lstStyle>
            <a:lvl1pPr marL="540000">
              <a:lnSpc>
                <a:spcPct val="10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2021 | 2021-XX-XX | Siemens Digital Industries Software | Where today meets tomorrow.</a:t>
            </a:r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914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24FCD2-9C05-4241-882C-3D134303B4E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0190D3-EFDF-0F6E-3929-98722B9A9A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  <p:extLst>
      <p:ext uri="{BB962C8B-B14F-4D97-AF65-F5344CB8AC3E}">
        <p14:creationId xmlns:p14="http://schemas.microsoft.com/office/powerpoint/2010/main" val="3509964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914400"/>
            <a:ext cx="4011084" cy="5207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914400"/>
            <a:ext cx="6815667" cy="52117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0803C-64EA-4536-A101-47E17B86F67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FB25FD5-3767-7224-BCE7-AD65822549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  <p:extLst>
      <p:ext uri="{BB962C8B-B14F-4D97-AF65-F5344CB8AC3E}">
        <p14:creationId xmlns:p14="http://schemas.microsoft.com/office/powerpoint/2010/main" val="13284252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914399"/>
            <a:ext cx="73152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CA9B2-5165-4ADC-9763-7293ADD3F29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1DE3015-D9A1-BD07-2F15-45C6981979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  <p:extLst>
      <p:ext uri="{BB962C8B-B14F-4D97-AF65-F5344CB8AC3E}">
        <p14:creationId xmlns:p14="http://schemas.microsoft.com/office/powerpoint/2010/main" val="432767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6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Background pattern&#10;&#10;Description automatically generated">
            <a:extLst>
              <a:ext uri="{FF2B5EF4-FFF2-40B4-BE49-F238E27FC236}">
                <a16:creationId xmlns:a16="http://schemas.microsoft.com/office/drawing/2014/main" id="{DF3DAF0E-BB8A-4082-8CE7-1BBCE61C8C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4"/>
            <a:ext cx="11376788" cy="2769989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rIns="0" bIns="0" anchor="t" anchorCtr="0">
            <a:spAutoFit/>
          </a:bodyPr>
          <a:lstStyle>
            <a:lvl1pPr marL="414000">
              <a:lnSpc>
                <a:spcPct val="10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3 lines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4184453"/>
            <a:ext cx="9288000" cy="1622621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2021 | 2021-XX-XX | Siemens Digital Industries Software | Where today meets tomorrow.</a:t>
            </a:r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260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adient DB–Petrol 40pt">
    <p:bg>
      <p:bgPr>
        <a:gradFill>
          <a:gsLst>
            <a:gs pos="33000">
              <a:schemeClr val="accent6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gnisphere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E598EC2-770B-4F85-A209-57F0E77094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">
            <a:extLst>
              <a:ext uri="{FF2B5EF4-FFF2-40B4-BE49-F238E27FC236}">
                <a16:creationId xmlns:a16="http://schemas.microsoft.com/office/drawing/2014/main" id="{B3CAAA86-26BD-41E0-A26A-7AF592C3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0" y="1414463"/>
            <a:ext cx="9288000" cy="2462213"/>
          </a:xfr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b="500"/>
            </a:stretch>
          </a:blipFill>
        </p:spPr>
        <p:txBody>
          <a:bodyPr wrap="square" rIns="0" bIns="0" anchor="t" anchorCtr="0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extra long headlines</a:t>
            </a:r>
            <a:br>
              <a:rPr lang="en-US" dirty="0"/>
            </a:br>
            <a:r>
              <a:rPr lang="en-US" dirty="0"/>
              <a:t>4 lines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492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6983F93-FD6F-4DAC-8F23-D4EF00A042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1163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2021 | 2021-XX-XX | Siemens Digital Industries Software | Where today meets tomorrow.</a:t>
            </a:r>
            <a:endParaRPr lang="en-US" dirty="0"/>
          </a:p>
        </p:txBody>
      </p:sp>
      <p:pic>
        <p:nvPicPr>
          <p:cNvPr id="10" name="Siemens Logo">
            <a:extLst>
              <a:ext uri="{FF2B5EF4-FFF2-40B4-BE49-F238E27FC236}">
                <a16:creationId xmlns:a16="http://schemas.microsoft.com/office/drawing/2014/main" id="{9A561178-96D2-407A-94C5-91A37401F6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33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3" pos="6109">
          <p15:clr>
            <a:srgbClr val="65CEFF"/>
          </p15:clr>
        </p15:guide>
        <p15:guide id="4" pos="7425">
          <p15:clr>
            <a:srgbClr val="65CEFF"/>
          </p15:clr>
        </p15:guide>
        <p15:guide id="5" orient="horz" pos="891">
          <p15:clr>
            <a:srgbClr val="65CEFF"/>
          </p15:clr>
        </p15:guide>
        <p15:guide id="6" orient="horz" pos="3658">
          <p15:clr>
            <a:srgbClr val="65CEFF"/>
          </p15:clr>
        </p15:guide>
        <p15:guide id="7" orient="horz" pos="4157">
          <p15:clr>
            <a:srgbClr val="65CEFF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477328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324000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2021 | 2021-XX-XX | Siemens Digital Industries Software | Where today meets tomorrow.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781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231106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rIns="0" bIns="0" anchor="t">
            <a:spAutoFit/>
          </a:bodyPr>
          <a:lstStyle>
            <a:lvl1pPr marL="270000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2021 | 2021-XX-XX | Siemens Digital Industries Software | Where today meets tomorrow.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75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2FA76E44-9BA3-4B84-98F7-42C18A2A8B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502800"/>
          </a:xfrm>
          <a:solidFill>
            <a:schemeClr val="accent1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620440E-BF1B-417E-87A5-35990130B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401" y="3780000"/>
            <a:ext cx="9287638" cy="1661993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000" b="500"/>
            </a:stretch>
          </a:blipFill>
        </p:spPr>
        <p:txBody>
          <a:bodyPr rIns="0" bIns="0" anchor="t">
            <a:spAutoFit/>
          </a:bodyPr>
          <a:lstStyle>
            <a:lvl1pPr marL="252000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 </a:t>
            </a:r>
            <a:br>
              <a:rPr lang="en-US" dirty="0"/>
            </a:br>
            <a:r>
              <a:rPr lang="en-US" dirty="0"/>
              <a:t>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>
            <a:extLst>
              <a:ext uri="{FF2B5EF4-FFF2-40B4-BE49-F238E27FC236}">
                <a16:creationId xmlns:a16="http://schemas.microsoft.com/office/drawing/2014/main" id="{89304306-5233-4901-B576-444696A2EA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B61796B2-8510-42B4-A5F7-E1FE5FCE45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1162" y="6310800"/>
            <a:ext cx="9288000" cy="54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Unrestricted | © Siemens 2021 | 2021-XX-XX | Siemens Digital Industries Software | Where today meets tomorrow.</a:t>
            </a:r>
            <a:endParaRPr lang="en-US" dirty="0"/>
          </a:p>
        </p:txBody>
      </p:sp>
      <p:pic>
        <p:nvPicPr>
          <p:cNvPr id="7" name="Siemens Logo">
            <a:extLst>
              <a:ext uri="{FF2B5EF4-FFF2-40B4-BE49-F238E27FC236}">
                <a16:creationId xmlns:a16="http://schemas.microsoft.com/office/drawing/2014/main" id="{3E4A7839-9F7E-47F2-83BA-F637AE096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74400" y="6364800"/>
            <a:ext cx="1512000" cy="24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28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9">
          <p15:clr>
            <a:srgbClr val="65CEFF"/>
          </p15:clr>
        </p15:guide>
        <p15:guide id="2" pos="6109">
          <p15:clr>
            <a:srgbClr val="65CEFF"/>
          </p15:clr>
        </p15:guide>
        <p15:guide id="3" pos="7425">
          <p15:clr>
            <a:srgbClr val="65CEFF"/>
          </p15:clr>
        </p15:guide>
        <p15:guide id="4" orient="horz" pos="2206">
          <p15:clr>
            <a:srgbClr val="65CEFF"/>
          </p15:clr>
        </p15:guide>
        <p15:guide id="5" orient="horz" pos="3885">
          <p15:clr>
            <a:srgbClr val="65CEFF"/>
          </p15:clr>
        </p15:guide>
        <p15:guide id="6" orient="horz" pos="4157">
          <p15:clr>
            <a:srgbClr val="65CEFF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28.sv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500D031-E8B7-42AD-B616-57A243A3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6750A408-ED0E-47CF-AC3A-5AD4A6E25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4F5CAFE5-0972-49AB-B42B-7C613C153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Unrestricted | © Siemens 2021 | 2021-XX-XX | Siemens Digital Industries Software | Where today meets tomorrow.</a:t>
            </a:r>
            <a:endParaRPr lang="en-US" dirty="0"/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C051FD7-F65C-4306-9083-C9770A0AF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162" y="6310800"/>
            <a:ext cx="648000" cy="547200"/>
          </a:xfrm>
          <a:prstGeom prst="rect">
            <a:avLst/>
          </a:prstGeom>
        </p:spPr>
        <p:txBody>
          <a:bodyPr vert="horz" lIns="0" tIns="0" rIns="0" bIns="61200" rtlCol="0" anchor="ctr" anchorCtr="0"/>
          <a:lstStyle>
            <a:lvl1pPr algn="l">
              <a:lnSpc>
                <a:spcPct val="100000"/>
              </a:lnSpc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585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30" r:id="rId10"/>
    <p:sldLayoutId id="2147483731" r:id="rId11"/>
    <p:sldLayoutId id="2147483732" r:id="rId12"/>
    <p:sldLayoutId id="2147483736" r:id="rId13"/>
    <p:sldLayoutId id="2147483737" r:id="rId14"/>
    <p:sldLayoutId id="2147483738" r:id="rId15"/>
    <p:sldLayoutId id="2147483708" r:id="rId16"/>
    <p:sldLayoutId id="2147483655" r:id="rId17"/>
    <p:sldLayoutId id="2147483677" r:id="rId18"/>
    <p:sldLayoutId id="2147483709" r:id="rId19"/>
    <p:sldLayoutId id="2147483691" r:id="rId20"/>
    <p:sldLayoutId id="2147483692" r:id="rId21"/>
    <p:sldLayoutId id="2147483650" r:id="rId22"/>
    <p:sldLayoutId id="2147483665" r:id="rId23"/>
    <p:sldLayoutId id="2147483666" r:id="rId24"/>
    <p:sldLayoutId id="2147483697" r:id="rId25"/>
    <p:sldLayoutId id="2147483698" r:id="rId26"/>
    <p:sldLayoutId id="2147483652" r:id="rId27"/>
    <p:sldLayoutId id="2147483680" r:id="rId28"/>
    <p:sldLayoutId id="2147483694" r:id="rId29"/>
    <p:sldLayoutId id="2147483687" r:id="rId30"/>
    <p:sldLayoutId id="2147483690" r:id="rId31"/>
    <p:sldLayoutId id="2147483682" r:id="rId32"/>
    <p:sldLayoutId id="2147483678" r:id="rId3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90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6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18000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90500"/>
            <a:ext cx="1097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52" name="Text Box 28"/>
          <p:cNvSpPr txBox="1">
            <a:spLocks noChangeArrowheads="1"/>
          </p:cNvSpPr>
          <p:nvPr userDrawn="1"/>
        </p:nvSpPr>
        <p:spPr bwMode="auto">
          <a:xfrm>
            <a:off x="899163" y="685800"/>
            <a:ext cx="10393680" cy="762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862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50000"/>
              </a:spcBef>
              <a:tabLst>
                <a:tab pos="4459288" algn="ctr"/>
              </a:tabLst>
              <a:defRPr/>
            </a:pPr>
            <a:endParaRPr lang="en-US" sz="2800">
              <a:solidFill>
                <a:schemeClr val="bg1"/>
              </a:solidFill>
              <a:latin typeface="Arial" charset="0"/>
              <a:ea typeface="+mn-ea"/>
            </a:endParaRP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0"/>
            <a:ext cx="10972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2000">
                <a:solidFill>
                  <a:schemeClr val="bg1"/>
                </a:solidFill>
                <a:latin typeface="Arial" charset="0"/>
                <a:ea typeface="+mn-ea"/>
              </a:rPr>
              <a:t>	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400800"/>
            <a:ext cx="487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333399"/>
                </a:solidFill>
                <a:latin typeface="Arial" pitchFamily="34" charset="0"/>
              </a:defRPr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4008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333399"/>
                </a:solidFill>
                <a:latin typeface="Arial" pitchFamily="34" charset="0"/>
              </a:defRPr>
            </a:lvl1pPr>
          </a:lstStyle>
          <a:p>
            <a:fld id="{A937B6BC-EA0C-470E-B991-7E852790E29C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B6B5A49-D4D6-2B87-693D-2F74F7E52D6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50930" y="0"/>
            <a:ext cx="914400" cy="914400"/>
          </a:xfrm>
          <a:prstGeom prst="rect">
            <a:avLst/>
          </a:prstGeom>
        </p:spPr>
      </p:pic>
      <p:pic>
        <p:nvPicPr>
          <p:cNvPr id="5" name="Picture 4" descr="Logo&#10;&#10;AI-generated content may be incorrect.">
            <a:extLst>
              <a:ext uri="{FF2B5EF4-FFF2-40B4-BE49-F238E27FC236}">
                <a16:creationId xmlns:a16="http://schemas.microsoft.com/office/drawing/2014/main" id="{3B79BF85-79B4-B2F6-E39F-842F59488EA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5" y="37024"/>
            <a:ext cx="858065" cy="75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44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  <a:ea typeface="ＭＳ Ｐゴシック" charset="0"/>
          <a:cs typeface="+mn-cs"/>
        </a:defRPr>
      </a:lvl1pPr>
      <a:lvl2pPr marL="742950" marR="0" indent="-28575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tabLst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45.png"/><Relationship Id="rId7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image" Target="../media/image46.png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45.png"/><Relationship Id="rId7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image" Target="../media/image46.png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12" Type="http://schemas.openxmlformats.org/officeDocument/2006/relationships/image" Target="../media/image4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6.png"/><Relationship Id="rId11" Type="http://schemas.openxmlformats.org/officeDocument/2006/relationships/image" Target="../media/image47.jpeg"/><Relationship Id="rId5" Type="http://schemas.openxmlformats.org/officeDocument/2006/relationships/image" Target="../media/image55.sv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54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8.png"/><Relationship Id="rId5" Type="http://schemas.openxmlformats.org/officeDocument/2006/relationships/image" Target="../media/image33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8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Darren.nunes@siemens.com" TargetMode="Externa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2.png"/><Relationship Id="rId11" Type="http://schemas.openxmlformats.org/officeDocument/2006/relationships/image" Target="../media/image47.jpeg"/><Relationship Id="rId5" Type="http://schemas.openxmlformats.org/officeDocument/2006/relationships/image" Target="../media/image41.sv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12" Type="http://schemas.openxmlformats.org/officeDocument/2006/relationships/image" Target="../media/image4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6.png"/><Relationship Id="rId11" Type="http://schemas.openxmlformats.org/officeDocument/2006/relationships/image" Target="../media/image47.jpeg"/><Relationship Id="rId5" Type="http://schemas.openxmlformats.org/officeDocument/2006/relationships/image" Target="../media/image55.sv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54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45.png"/><Relationship Id="rId7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image" Target="../media/image46.png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>
            <a:extLst>
              <a:ext uri="{FF2B5EF4-FFF2-40B4-BE49-F238E27FC236}">
                <a16:creationId xmlns:a16="http://schemas.microsoft.com/office/drawing/2014/main" id="{77FB7A43-19F9-69F8-EAE7-F9492C4DD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5606" y="3797731"/>
            <a:ext cx="50715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Siemens DI SW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BA37E1-8474-56AD-C62B-52A0E0B0D3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90525" y="3091228"/>
            <a:ext cx="5635871" cy="3757247"/>
          </a:xfrm>
          <a:prstGeom prst="rect">
            <a:avLst/>
          </a:prstGeom>
        </p:spPr>
      </p:pic>
      <p:sp>
        <p:nvSpPr>
          <p:cNvPr id="13314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954879" y="1587032"/>
            <a:ext cx="10282242" cy="946618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4605"/>
                </a:solidFill>
                <a:ea typeface="ＭＳ Ｐゴシック" charset="-128"/>
              </a:rPr>
              <a:t>Simcenter Systems Simulation for Space </a:t>
            </a:r>
            <a:r>
              <a:rPr lang="en-US" dirty="0" err="1">
                <a:solidFill>
                  <a:srgbClr val="FF4605"/>
                </a:solidFill>
                <a:ea typeface="ＭＳ Ｐゴシック" charset="-128"/>
              </a:rPr>
              <a:t>Sytems</a:t>
            </a:r>
            <a:r>
              <a:rPr lang="en-US" dirty="0">
                <a:solidFill>
                  <a:srgbClr val="FF4605"/>
                </a:solidFill>
                <a:ea typeface="ＭＳ Ｐゴシック" charset="-128"/>
              </a:rPr>
              <a:t> Design and Electrified Rocket Development </a:t>
            </a:r>
            <a:endParaRPr lang="en-US" b="0" dirty="0">
              <a:solidFill>
                <a:srgbClr val="FF4605"/>
              </a:solidFill>
              <a:ea typeface="ＭＳ Ｐゴシック" charset="-128"/>
            </a:endParaRPr>
          </a:p>
        </p:txBody>
      </p:sp>
      <p:sp>
        <p:nvSpPr>
          <p:cNvPr id="13315" name="Rectangle 11"/>
          <p:cNvSpPr>
            <a:spLocks noChangeArrowheads="1"/>
          </p:cNvSpPr>
          <p:nvPr/>
        </p:nvSpPr>
        <p:spPr bwMode="auto">
          <a:xfrm>
            <a:off x="6165606" y="4876800"/>
            <a:ext cx="5071515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Thermal &amp; Fluids Analysis Workshop 2025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NASA Ames Research Center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San Jose, CA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August 4-7, 2025</a:t>
            </a:r>
          </a:p>
        </p:txBody>
      </p:sp>
      <p:sp>
        <p:nvSpPr>
          <p:cNvPr id="6" name="Text Box 36">
            <a:extLst>
              <a:ext uri="{FF2B5EF4-FFF2-40B4-BE49-F238E27FC236}">
                <a16:creationId xmlns:a16="http://schemas.microsoft.com/office/drawing/2014/main" id="{F917E5F1-6E57-4C5E-B693-B8880278A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"/>
            <a:ext cx="12192000" cy="914399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862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91440" tIns="45720" rIns="91440" bIns="45720" anchor="ctr"/>
          <a:lstStyle/>
          <a:p>
            <a:pPr lvl="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4459288" algn="ctr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TFAWS 2025 Interdisciplinary 2</a:t>
            </a:r>
            <a:r>
              <a:rPr lang="en-US" sz="2800" dirty="0"/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Technical Session</a:t>
            </a:r>
          </a:p>
        </p:txBody>
      </p:sp>
      <p:pic>
        <p:nvPicPr>
          <p:cNvPr id="11" name="Content Placeholder 6" descr="Shape&#10;&#10;AI-generated content may be incorrect.">
            <a:extLst>
              <a:ext uri="{FF2B5EF4-FFF2-40B4-BE49-F238E27FC236}">
                <a16:creationId xmlns:a16="http://schemas.microsoft.com/office/drawing/2014/main" id="{E0026DCD-8906-80DD-1DC9-E0B880CC6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37121" y="-42861"/>
            <a:ext cx="1002504" cy="100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F1F5381-7E05-B219-4531-289394C2D351}"/>
              </a:ext>
            </a:extLst>
          </p:cNvPr>
          <p:cNvGrpSpPr/>
          <p:nvPr/>
        </p:nvGrpSpPr>
        <p:grpSpPr>
          <a:xfrm>
            <a:off x="1406771" y="3396475"/>
            <a:ext cx="3601072" cy="2811000"/>
            <a:chOff x="979611" y="2683114"/>
            <a:chExt cx="3601072" cy="2811000"/>
          </a:xfrm>
        </p:grpSpPr>
        <p:pic>
          <p:nvPicPr>
            <p:cNvPr id="4" name="Picture 3" descr="Shape&#10;&#10;AI-generated content may be incorrect.">
              <a:extLst>
                <a:ext uri="{FF2B5EF4-FFF2-40B4-BE49-F238E27FC236}">
                  <a16:creationId xmlns:a16="http://schemas.microsoft.com/office/drawing/2014/main" id="{8CDC08DD-0247-664B-6EFF-F0F1DE2F2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723"/>
            <a:stretch/>
          </p:blipFill>
          <p:spPr>
            <a:xfrm>
              <a:off x="1859582" y="2683114"/>
              <a:ext cx="1841130" cy="1544495"/>
            </a:xfrm>
            <a:prstGeom prst="rect">
              <a:avLst/>
            </a:prstGeom>
          </p:spPr>
        </p:pic>
        <p:pic>
          <p:nvPicPr>
            <p:cNvPr id="7" name="Picture 6" descr="Shape&#10;&#10;AI-generated content may be incorrect.">
              <a:extLst>
                <a:ext uri="{FF2B5EF4-FFF2-40B4-BE49-F238E27FC236}">
                  <a16:creationId xmlns:a16="http://schemas.microsoft.com/office/drawing/2014/main" id="{BAC284A6-DC86-CB59-C8EA-01002B0E47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97"/>
            <a:stretch/>
          </p:blipFill>
          <p:spPr>
            <a:xfrm>
              <a:off x="979611" y="4269228"/>
              <a:ext cx="3601072" cy="1224886"/>
            </a:xfrm>
            <a:prstGeom prst="rect">
              <a:avLst/>
            </a:prstGeom>
          </p:spPr>
        </p:pic>
      </p:grpSp>
      <p:sp>
        <p:nvSpPr>
          <p:cNvPr id="5" name="Rectangle 10">
            <a:extLst>
              <a:ext uri="{FF2B5EF4-FFF2-40B4-BE49-F238E27FC236}">
                <a16:creationId xmlns:a16="http://schemas.microsoft.com/office/drawing/2014/main" id="{7E2B141E-EF3B-F115-F2DA-B8DD0C507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572" y="2647950"/>
            <a:ext cx="8324854" cy="398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4605"/>
                </a:solidFill>
                <a:effectLst/>
                <a:uLnTx/>
                <a:uFillTx/>
                <a:latin typeface="Arial"/>
                <a:ea typeface="ＭＳ Ｐゴシック" charset="-128"/>
                <a:cs typeface="+mj-cs"/>
              </a:rPr>
              <a:t>Presented by: Darren Nunes</a:t>
            </a:r>
          </a:p>
        </p:txBody>
      </p:sp>
    </p:spTree>
    <p:extLst>
      <p:ext uri="{BB962C8B-B14F-4D97-AF65-F5344CB8AC3E}">
        <p14:creationId xmlns:p14="http://schemas.microsoft.com/office/powerpoint/2010/main" val="628685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E9E9B-4765-8563-4528-9B42E8594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Simcenter E-machine Development Workflow – Thermal Network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A18E08-8800-D2EB-327B-41F2E9B84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B320F5-1AC5-C107-9F0D-DECCFB126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D07D77C-129E-7063-BF82-3B2F216F1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079" y="5564938"/>
            <a:ext cx="500223" cy="500223"/>
          </a:xfrm>
          <a:prstGeom prst="rect">
            <a:avLst/>
          </a:prstGeom>
        </p:spPr>
      </p:pic>
      <p:pic>
        <p:nvPicPr>
          <p:cNvPr id="19" name="Picture 18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BB2C0224-1EE1-EF0D-1AEA-2042EA247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208" y="5584953"/>
            <a:ext cx="507741" cy="484073"/>
          </a:xfrm>
          <a:prstGeom prst="rect">
            <a:avLst/>
          </a:prstGeom>
        </p:spPr>
      </p:pic>
      <p:sp>
        <p:nvSpPr>
          <p:cNvPr id="20" name="Richtungspfeil 14">
            <a:extLst>
              <a:ext uri="{FF2B5EF4-FFF2-40B4-BE49-F238E27FC236}">
                <a16:creationId xmlns:a16="http://schemas.microsoft.com/office/drawing/2014/main" id="{F70508DC-A6F5-8BC2-A28E-2FEF9A8A4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70038" y="1157789"/>
            <a:ext cx="4200114" cy="1007475"/>
          </a:xfrm>
          <a:prstGeom prst="homePlate">
            <a:avLst>
              <a:gd name="adj" fmla="val 37199"/>
            </a:avLst>
          </a:prstGeom>
          <a:solidFill>
            <a:srgbClr val="009999"/>
          </a:solidFill>
          <a:ln>
            <a:noFill/>
          </a:ln>
          <a:effectLst/>
        </p:spPr>
        <p:txBody>
          <a:bodyPr wrap="square" lIns="179906" tIns="0" rIns="179906" bIns="0" numCol="1" spcCol="72000" rtlCol="0" anchor="ctr" anchorCtr="0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599" b="1" kern="1400">
                <a:solidFill>
                  <a:prstClr val="white"/>
                </a:solidFill>
                <a:ea typeface="ＭＳ Ｐゴシック" pitchFamily="34" charset="-128"/>
                <a:cs typeface="Arial" charset="0"/>
              </a:rPr>
              <a:t>Design &amp; export e-machine</a:t>
            </a:r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5D01477F-043F-9E46-2428-17D9D6205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>
            <a:off x="7055199" y="1406034"/>
            <a:ext cx="422055" cy="550576"/>
          </a:xfrm>
          <a:custGeom>
            <a:avLst/>
            <a:gdLst>
              <a:gd name="T0" fmla="*/ 159 w 266"/>
              <a:gd name="T1" fmla="*/ 57 h 347"/>
              <a:gd name="T2" fmla="*/ 159 w 266"/>
              <a:gd name="T3" fmla="*/ 205 h 347"/>
              <a:gd name="T4" fmla="*/ 57 w 266"/>
              <a:gd name="T5" fmla="*/ 205 h 347"/>
              <a:gd name="T6" fmla="*/ 159 w 266"/>
              <a:gd name="T7" fmla="*/ 57 h 347"/>
              <a:gd name="T8" fmla="*/ 142 w 266"/>
              <a:gd name="T9" fmla="*/ 0 h 347"/>
              <a:gd name="T10" fmla="*/ 0 w 266"/>
              <a:gd name="T11" fmla="*/ 203 h 347"/>
              <a:gd name="T12" fmla="*/ 0 w 266"/>
              <a:gd name="T13" fmla="*/ 252 h 347"/>
              <a:gd name="T14" fmla="*/ 158 w 266"/>
              <a:gd name="T15" fmla="*/ 252 h 347"/>
              <a:gd name="T16" fmla="*/ 158 w 266"/>
              <a:gd name="T17" fmla="*/ 304 h 347"/>
              <a:gd name="T18" fmla="*/ 115 w 266"/>
              <a:gd name="T19" fmla="*/ 305 h 347"/>
              <a:gd name="T20" fmla="*/ 115 w 266"/>
              <a:gd name="T21" fmla="*/ 347 h 347"/>
              <a:gd name="T22" fmla="*/ 254 w 266"/>
              <a:gd name="T23" fmla="*/ 347 h 347"/>
              <a:gd name="T24" fmla="*/ 254 w 266"/>
              <a:gd name="T25" fmla="*/ 305 h 347"/>
              <a:gd name="T26" fmla="*/ 216 w 266"/>
              <a:gd name="T27" fmla="*/ 304 h 347"/>
              <a:gd name="T28" fmla="*/ 216 w 266"/>
              <a:gd name="T29" fmla="*/ 252 h 347"/>
              <a:gd name="T30" fmla="*/ 266 w 266"/>
              <a:gd name="T31" fmla="*/ 252 h 347"/>
              <a:gd name="T32" fmla="*/ 266 w 266"/>
              <a:gd name="T33" fmla="*/ 205 h 347"/>
              <a:gd name="T34" fmla="*/ 216 w 266"/>
              <a:gd name="T35" fmla="*/ 205 h 347"/>
              <a:gd name="T36" fmla="*/ 216 w 266"/>
              <a:gd name="T37" fmla="*/ 0 h 347"/>
              <a:gd name="T38" fmla="*/ 142 w 266"/>
              <a:gd name="T39" fmla="*/ 0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66" h="347">
                <a:moveTo>
                  <a:pt x="159" y="57"/>
                </a:moveTo>
                <a:lnTo>
                  <a:pt x="159" y="205"/>
                </a:lnTo>
                <a:lnTo>
                  <a:pt x="57" y="205"/>
                </a:lnTo>
                <a:lnTo>
                  <a:pt x="159" y="57"/>
                </a:lnTo>
                <a:close/>
                <a:moveTo>
                  <a:pt x="142" y="0"/>
                </a:moveTo>
                <a:lnTo>
                  <a:pt x="0" y="203"/>
                </a:lnTo>
                <a:lnTo>
                  <a:pt x="0" y="252"/>
                </a:lnTo>
                <a:lnTo>
                  <a:pt x="158" y="252"/>
                </a:lnTo>
                <a:lnTo>
                  <a:pt x="158" y="304"/>
                </a:lnTo>
                <a:lnTo>
                  <a:pt x="115" y="305"/>
                </a:lnTo>
                <a:lnTo>
                  <a:pt x="115" y="347"/>
                </a:lnTo>
                <a:lnTo>
                  <a:pt x="254" y="347"/>
                </a:lnTo>
                <a:lnTo>
                  <a:pt x="254" y="305"/>
                </a:lnTo>
                <a:lnTo>
                  <a:pt x="216" y="304"/>
                </a:lnTo>
                <a:lnTo>
                  <a:pt x="216" y="252"/>
                </a:lnTo>
                <a:lnTo>
                  <a:pt x="266" y="252"/>
                </a:lnTo>
                <a:lnTo>
                  <a:pt x="266" y="205"/>
                </a:lnTo>
                <a:lnTo>
                  <a:pt x="216" y="205"/>
                </a:lnTo>
                <a:lnTo>
                  <a:pt x="216" y="0"/>
                </a:lnTo>
                <a:lnTo>
                  <a:pt x="142" y="0"/>
                </a:lnTo>
                <a:close/>
              </a:path>
            </a:pathLst>
          </a:custGeom>
          <a:solidFill>
            <a:srgbClr val="000028"/>
          </a:solidFill>
          <a:ln>
            <a:noFill/>
          </a:ln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2" name="Eingebuchteter Richtungspfeil 17">
            <a:extLst>
              <a:ext uri="{FF2B5EF4-FFF2-40B4-BE49-F238E27FC236}">
                <a16:creationId xmlns:a16="http://schemas.microsoft.com/office/drawing/2014/main" id="{84574763-873C-3EFF-CB7F-ED578C102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7958061" y="1157790"/>
            <a:ext cx="4200115" cy="1007475"/>
          </a:xfrm>
          <a:prstGeom prst="chevron">
            <a:avLst>
              <a:gd name="adj" fmla="val 37584"/>
            </a:avLst>
          </a:prstGeom>
          <a:solidFill>
            <a:srgbClr val="009999"/>
          </a:solidFill>
          <a:ln>
            <a:noFill/>
          </a:ln>
          <a:effectLst/>
        </p:spPr>
        <p:txBody>
          <a:bodyPr wrap="square" lIns="179906" tIns="0" rIns="179906" bIns="0" numCol="1" spcCol="72000" rtlCol="0" anchor="ctr" anchorCtr="0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400" b="1" kern="1400">
                <a:solidFill>
                  <a:prstClr val="white"/>
                </a:solidFill>
                <a:ea typeface="ＭＳ Ｐゴシック" pitchFamily="34" charset="-128"/>
                <a:cs typeface="Arial" charset="0"/>
              </a:rPr>
              <a:t>Import high fidelity oil cooling performance map</a:t>
            </a:r>
          </a:p>
        </p:txBody>
      </p:sp>
      <p:sp>
        <p:nvSpPr>
          <p:cNvPr id="23" name="Eingebuchteter Richtungspfeil 17">
            <a:extLst>
              <a:ext uri="{FF2B5EF4-FFF2-40B4-BE49-F238E27FC236}">
                <a16:creationId xmlns:a16="http://schemas.microsoft.com/office/drawing/2014/main" id="{7AA2D3CE-E079-0CD5-4B65-0F5F224C4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014049" y="1177584"/>
            <a:ext cx="4200114" cy="1007475"/>
          </a:xfrm>
          <a:prstGeom prst="chevron">
            <a:avLst>
              <a:gd name="adj" fmla="val 37584"/>
            </a:avLst>
          </a:prstGeom>
          <a:solidFill>
            <a:srgbClr val="009999"/>
          </a:solidFill>
          <a:ln>
            <a:noFill/>
          </a:ln>
          <a:effectLst/>
        </p:spPr>
        <p:txBody>
          <a:bodyPr wrap="square" lIns="179906" tIns="0" rIns="179906" bIns="0" numCol="1" spcCol="72000" rtlCol="0" anchor="ctr" anchorCtr="0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400" b="1" kern="1400">
                <a:solidFill>
                  <a:prstClr val="white"/>
                </a:solidFill>
                <a:ea typeface="ＭＳ Ｐゴシック" pitchFamily="34" charset="-128"/>
                <a:cs typeface="Arial" charset="0"/>
              </a:rPr>
              <a:t>Assess machine temperature evolution for various drive cycles</a:t>
            </a:r>
          </a:p>
        </p:txBody>
      </p:sp>
      <p:pic>
        <p:nvPicPr>
          <p:cNvPr id="24" name="Picture 23" descr="A screenshot of a computer&#10;&#10;Description automatically generated">
            <a:extLst>
              <a:ext uri="{FF2B5EF4-FFF2-40B4-BE49-F238E27FC236}">
                <a16:creationId xmlns:a16="http://schemas.microsoft.com/office/drawing/2014/main" id="{BBC35446-2678-0AB9-8FD1-9AD7F5482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74" y="2729794"/>
            <a:ext cx="2919231" cy="26212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2B933C4-C076-CBCD-E5FF-AB811C98807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827" t="5985" r="33440" b="20525"/>
          <a:stretch/>
        </p:blipFill>
        <p:spPr>
          <a:xfrm>
            <a:off x="4336128" y="2508895"/>
            <a:ext cx="2930098" cy="29168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DD3B6D2-2469-5C22-B157-43DEE0417D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6833" t="5705" r="1583" b="19664"/>
          <a:stretch/>
        </p:blipFill>
        <p:spPr>
          <a:xfrm>
            <a:off x="8130549" y="2536766"/>
            <a:ext cx="2844365" cy="28890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645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0928E-52E8-6583-181E-08E6BFCD4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047FB-2156-3446-A31F-F783B4AF8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Simcenter E-machine Development Workflow –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09DB0-6A1E-CB34-E4E8-E650808DC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77737CE4-B49F-8ABC-496E-1C7FE6D075DB}"/>
              </a:ext>
            </a:extLst>
          </p:cNvPr>
          <p:cNvSpPr/>
          <p:nvPr/>
        </p:nvSpPr>
        <p:spPr bwMode="auto">
          <a:xfrm>
            <a:off x="350766" y="1033670"/>
            <a:ext cx="11371200" cy="52909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7E4ED3-54B2-56AD-2304-16591C3CA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C07EE0-921E-32BD-0401-3C6A4FF46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25290743-22CD-211F-D062-729F947239F7}"/>
              </a:ext>
            </a:extLst>
          </p:cNvPr>
          <p:cNvCxnSpPr>
            <a:cxnSpLocks/>
            <a:stCxn id="115" idx="3"/>
            <a:endCxn id="120" idx="1"/>
          </p:cNvCxnSpPr>
          <p:nvPr/>
        </p:nvCxnSpPr>
        <p:spPr>
          <a:xfrm>
            <a:off x="1981044" y="3186605"/>
            <a:ext cx="625365" cy="152"/>
          </a:xfrm>
          <a:prstGeom prst="bentConnector3">
            <a:avLst/>
          </a:prstGeom>
          <a:noFill/>
          <a:ln w="28575" cap="flat" cmpd="sng" algn="ctr">
            <a:solidFill>
              <a:srgbClr val="DFDFD9"/>
            </a:solidFill>
            <a:prstDash val="solid"/>
            <a:miter lim="800000"/>
            <a:headEnd w="lg" len="lg"/>
            <a:tailEnd type="triangle" w="med" len="lg"/>
          </a:ln>
          <a:effectLst/>
        </p:spPr>
      </p:cxn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33BF5219-0E88-754F-CB98-48C6059376A8}"/>
              </a:ext>
            </a:extLst>
          </p:cNvPr>
          <p:cNvSpPr/>
          <p:nvPr/>
        </p:nvSpPr>
        <p:spPr>
          <a:xfrm>
            <a:off x="4597092" y="3416595"/>
            <a:ext cx="1938691" cy="1086415"/>
          </a:xfrm>
          <a:prstGeom prst="flowChartAlternateProcess">
            <a:avLst/>
          </a:prstGeom>
          <a:solidFill>
            <a:srgbClr val="0087BE"/>
          </a:solidFill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lIns="144000" tIns="72000" rIns="72000" bIns="72000" rtlCol="0" anchor="ctr" anchorCtr="0"/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Coherent E-Motor cooling high-fidelity CFD simulation</a:t>
            </a:r>
          </a:p>
        </p:txBody>
      </p: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4D6F3F7C-9E99-D0C3-B1CD-499EBA9362F2}"/>
              </a:ext>
            </a:extLst>
          </p:cNvPr>
          <p:cNvSpPr/>
          <p:nvPr/>
        </p:nvSpPr>
        <p:spPr>
          <a:xfrm>
            <a:off x="10138602" y="2059503"/>
            <a:ext cx="1269179" cy="3873655"/>
          </a:xfrm>
          <a:prstGeom prst="flowChartAlternateProcess">
            <a:avLst/>
          </a:prstGeom>
          <a:solidFill>
            <a:srgbClr val="0087BE"/>
          </a:solidFill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vert="horz" lIns="36000" tIns="72000" rIns="0" bIns="72000"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Thermal model integration into the system and full vehicle model</a:t>
            </a:r>
          </a:p>
        </p:txBody>
      </p:sp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id="{8BB0C0A2-DC2B-389A-6609-BC0F3D38CBF4}"/>
              </a:ext>
            </a:extLst>
          </p:cNvPr>
          <p:cNvSpPr/>
          <p:nvPr/>
        </p:nvSpPr>
        <p:spPr>
          <a:xfrm>
            <a:off x="7111899" y="2881721"/>
            <a:ext cx="1938691" cy="1086415"/>
          </a:xfrm>
          <a:prstGeom prst="flowChartAlternateProcess">
            <a:avLst/>
          </a:prstGeom>
          <a:solidFill>
            <a:srgbClr val="0087BE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144000" tIns="72000" rIns="72000" bIns="72000" rtlCol="0" anchor="ctr" anchorCtr="0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Updated analysis &amp; Export of detailed E-Motor design model using CFD results</a:t>
            </a:r>
          </a:p>
        </p:txBody>
      </p:sp>
      <p:sp>
        <p:nvSpPr>
          <p:cNvPr id="22" name="Flowchart: Alternate Process 21">
            <a:extLst>
              <a:ext uri="{FF2B5EF4-FFF2-40B4-BE49-F238E27FC236}">
                <a16:creationId xmlns:a16="http://schemas.microsoft.com/office/drawing/2014/main" id="{8361F0F2-A6FD-10AD-06CB-71DBE4B3B27B}"/>
              </a:ext>
            </a:extLst>
          </p:cNvPr>
          <p:cNvSpPr/>
          <p:nvPr/>
        </p:nvSpPr>
        <p:spPr>
          <a:xfrm>
            <a:off x="7106977" y="4124099"/>
            <a:ext cx="1938691" cy="1086415"/>
          </a:xfrm>
          <a:prstGeom prst="flowChartAlternateProcess">
            <a:avLst/>
          </a:prstGeom>
          <a:solidFill>
            <a:srgbClr val="0087BE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144000" tIns="72000" rIns="72000" bIns="72000" rtlCol="0" anchor="ctr" anchorCtr="0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Update Motor LPTN model with High-Fidelity Oil Cooling performance map</a:t>
            </a:r>
          </a:p>
        </p:txBody>
      </p: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F7073C74-8D10-BD2A-FA21-FEA431923DC1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6535783" y="3416595"/>
            <a:ext cx="571194" cy="543208"/>
          </a:xfrm>
          <a:prstGeom prst="bentConnector3">
            <a:avLst/>
          </a:prstGeom>
          <a:noFill/>
          <a:ln w="28575" cap="flat" cmpd="sng" algn="ctr">
            <a:solidFill>
              <a:srgbClr val="DFDFD9"/>
            </a:solidFill>
            <a:prstDash val="solid"/>
            <a:miter lim="800000"/>
            <a:headEnd w="lg" len="lg"/>
            <a:tailEnd type="triangle"/>
          </a:ln>
          <a:effectLst/>
        </p:spPr>
      </p:cxnSp>
      <p:cxnSp>
        <p:nvCxnSpPr>
          <p:cNvPr id="96" name="Connector: Elbow 95">
            <a:extLst>
              <a:ext uri="{FF2B5EF4-FFF2-40B4-BE49-F238E27FC236}">
                <a16:creationId xmlns:a16="http://schemas.microsoft.com/office/drawing/2014/main" id="{5DE49A00-4FCB-2F81-4753-C0A9606B1B97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6535783" y="3959803"/>
            <a:ext cx="576116" cy="538310"/>
          </a:xfrm>
          <a:prstGeom prst="bentConnector3">
            <a:avLst/>
          </a:prstGeom>
          <a:noFill/>
          <a:ln w="28575" cap="flat" cmpd="sng" algn="ctr">
            <a:solidFill>
              <a:srgbClr val="DFDFD9"/>
            </a:solidFill>
            <a:prstDash val="solid"/>
            <a:miter lim="800000"/>
            <a:headEnd w="lg" len="lg"/>
            <a:tailEnd type="triangle"/>
          </a:ln>
          <a:effectLst/>
        </p:spPr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C243320E-3707-C30A-E38C-99258386CC6F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9050590" y="3424928"/>
            <a:ext cx="1092934" cy="1"/>
          </a:xfrm>
          <a:prstGeom prst="straightConnector1">
            <a:avLst/>
          </a:prstGeom>
          <a:noFill/>
          <a:ln w="28575" cap="flat" cmpd="sng" algn="ctr">
            <a:solidFill>
              <a:srgbClr val="DFDFD9"/>
            </a:solidFill>
            <a:prstDash val="solid"/>
            <a:miter lim="800000"/>
            <a:headEnd w="lg" len="lg"/>
            <a:tailEnd type="triangle"/>
          </a:ln>
          <a:effectLst/>
        </p:spPr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03254004-2D19-28B7-D1F5-9F417CC6112A}"/>
              </a:ext>
            </a:extLst>
          </p:cNvPr>
          <p:cNvCxnSpPr>
            <a:cxnSpLocks/>
          </p:cNvCxnSpPr>
          <p:nvPr/>
        </p:nvCxnSpPr>
        <p:spPr>
          <a:xfrm flipV="1">
            <a:off x="9040746" y="4721842"/>
            <a:ext cx="1092934" cy="1"/>
          </a:xfrm>
          <a:prstGeom prst="straightConnector1">
            <a:avLst/>
          </a:prstGeom>
          <a:noFill/>
          <a:ln w="28575" cap="flat" cmpd="sng" algn="ctr">
            <a:solidFill>
              <a:srgbClr val="DFDFD9"/>
            </a:solidFill>
            <a:prstDash val="solid"/>
            <a:miter lim="800000"/>
            <a:headEnd w="lg" len="lg"/>
            <a:tailEnd type="triangle"/>
          </a:ln>
          <a:effectLst/>
        </p:spPr>
      </p:cxnSp>
      <p:pic>
        <p:nvPicPr>
          <p:cNvPr id="107" name="Picture 106">
            <a:extLst>
              <a:ext uri="{FF2B5EF4-FFF2-40B4-BE49-F238E27FC236}">
                <a16:creationId xmlns:a16="http://schemas.microsoft.com/office/drawing/2014/main" id="{304466F1-482D-35FF-A7D3-4C26701DE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494" y="3567386"/>
            <a:ext cx="500223" cy="500223"/>
          </a:xfrm>
          <a:prstGeom prst="rect">
            <a:avLst/>
          </a:prstGeom>
        </p:spPr>
      </p:pic>
      <p:pic>
        <p:nvPicPr>
          <p:cNvPr id="108" name="Picture 107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96AA3E14-6CA9-AC8C-2AB0-C4623C5EB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2610" y="5637906"/>
            <a:ext cx="507741" cy="484073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00CDA260-630F-5B5A-13C8-EB8C3CB65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575" y="4185234"/>
            <a:ext cx="457264" cy="466790"/>
          </a:xfrm>
          <a:prstGeom prst="rect">
            <a:avLst/>
          </a:prstGeom>
        </p:spPr>
      </p:pic>
      <p:sp>
        <p:nvSpPr>
          <p:cNvPr id="110" name="Flowchart: Alternate Process 109">
            <a:extLst>
              <a:ext uri="{FF2B5EF4-FFF2-40B4-BE49-F238E27FC236}">
                <a16:creationId xmlns:a16="http://schemas.microsoft.com/office/drawing/2014/main" id="{35729E2F-7EC5-DA38-074B-08FE690DE15E}"/>
              </a:ext>
            </a:extLst>
          </p:cNvPr>
          <p:cNvSpPr/>
          <p:nvPr/>
        </p:nvSpPr>
        <p:spPr>
          <a:xfrm>
            <a:off x="4587076" y="1976652"/>
            <a:ext cx="1938691" cy="1086415"/>
          </a:xfrm>
          <a:prstGeom prst="flowChartAlternateProcess">
            <a:avLst/>
          </a:prstGeom>
          <a:solidFill>
            <a:srgbClr val="0087BE"/>
          </a:solidFill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lIns="144000" tIns="72000" rIns="72000" bIns="72000" rtlCol="0" anchor="ctr" anchorCtr="0"/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E-Motor thermal system simulation with imported detailed LPTN model</a:t>
            </a:r>
          </a:p>
        </p:txBody>
      </p:sp>
      <p:cxnSp>
        <p:nvCxnSpPr>
          <p:cNvPr id="111" name="Connector: Elbow 110">
            <a:extLst>
              <a:ext uri="{FF2B5EF4-FFF2-40B4-BE49-F238E27FC236}">
                <a16:creationId xmlns:a16="http://schemas.microsoft.com/office/drawing/2014/main" id="{D9A54A02-24CB-8BF8-4F29-2C3AED9E37AF}"/>
              </a:ext>
            </a:extLst>
          </p:cNvPr>
          <p:cNvCxnSpPr>
            <a:cxnSpLocks/>
            <a:endCxn id="110" idx="1"/>
          </p:cNvCxnSpPr>
          <p:nvPr/>
        </p:nvCxnSpPr>
        <p:spPr>
          <a:xfrm flipV="1">
            <a:off x="4016456" y="2519860"/>
            <a:ext cx="570620" cy="666897"/>
          </a:xfrm>
          <a:prstGeom prst="bentConnector3">
            <a:avLst/>
          </a:prstGeom>
          <a:noFill/>
          <a:ln w="28575" cap="flat" cmpd="sng" algn="ctr">
            <a:solidFill>
              <a:srgbClr val="DFDFD9"/>
            </a:solidFill>
            <a:prstDash val="solid"/>
            <a:miter lim="800000"/>
            <a:headEnd w="lg" len="lg"/>
            <a:tailEnd type="triangle" w="med" len="lg"/>
          </a:ln>
          <a:effectLst/>
        </p:spPr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BF10C68E-6494-957D-ED07-F2D637A82E11}"/>
              </a:ext>
            </a:extLst>
          </p:cNvPr>
          <p:cNvCxnSpPr>
            <a:stCxn id="110" idx="3"/>
          </p:cNvCxnSpPr>
          <p:nvPr/>
        </p:nvCxnSpPr>
        <p:spPr>
          <a:xfrm flipV="1">
            <a:off x="6525767" y="2519859"/>
            <a:ext cx="3612835" cy="1"/>
          </a:xfrm>
          <a:prstGeom prst="straightConnector1">
            <a:avLst/>
          </a:prstGeom>
          <a:noFill/>
          <a:ln w="28575" cap="flat" cmpd="sng" algn="ctr">
            <a:solidFill>
              <a:srgbClr val="DFDFD9"/>
            </a:solidFill>
            <a:prstDash val="solid"/>
            <a:miter lim="800000"/>
            <a:headEnd w="lg" len="lg"/>
            <a:tailEnd type="triangle"/>
          </a:ln>
          <a:effectLst/>
        </p:spPr>
      </p:cxnSp>
      <p:pic>
        <p:nvPicPr>
          <p:cNvPr id="113" name="Picture 112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46AADD2F-D665-09A2-B4C7-EB0B120E1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215" y="2759924"/>
            <a:ext cx="507741" cy="484073"/>
          </a:xfrm>
          <a:prstGeom prst="rect">
            <a:avLst/>
          </a:prstGeom>
        </p:spPr>
      </p:pic>
      <p:sp>
        <p:nvSpPr>
          <p:cNvPr id="114" name="Rectangle 113">
            <a:extLst>
              <a:ext uri="{FF2B5EF4-FFF2-40B4-BE49-F238E27FC236}">
                <a16:creationId xmlns:a16="http://schemas.microsoft.com/office/drawing/2014/main" id="{5282D103-816B-305B-FFFC-B9CEA2BDEA80}"/>
              </a:ext>
            </a:extLst>
          </p:cNvPr>
          <p:cNvSpPr/>
          <p:nvPr/>
        </p:nvSpPr>
        <p:spPr>
          <a:xfrm>
            <a:off x="4535266" y="3327194"/>
            <a:ext cx="2495076" cy="2100515"/>
          </a:xfrm>
          <a:prstGeom prst="rect">
            <a:avLst/>
          </a:prstGeom>
          <a:solidFill>
            <a:schemeClr val="tx1">
              <a:lumMod val="50000"/>
              <a:lumOff val="50000"/>
              <a:alpha val="7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8000" tIns="72000" rIns="108000" bIns="72000"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Flowchart: Alternate Process 114">
            <a:extLst>
              <a:ext uri="{FF2B5EF4-FFF2-40B4-BE49-F238E27FC236}">
                <a16:creationId xmlns:a16="http://schemas.microsoft.com/office/drawing/2014/main" id="{8A5A33DC-6FFD-2DB6-D85A-692880C25F58}"/>
              </a:ext>
            </a:extLst>
          </p:cNvPr>
          <p:cNvSpPr/>
          <p:nvPr/>
        </p:nvSpPr>
        <p:spPr>
          <a:xfrm>
            <a:off x="568408" y="2051582"/>
            <a:ext cx="1412636" cy="2270045"/>
          </a:xfrm>
          <a:prstGeom prst="flowChartAlternateProcess">
            <a:avLst/>
          </a:prstGeom>
          <a:solidFill>
            <a:srgbClr val="002550"/>
          </a:solidFill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lIns="108000" tIns="36000" rIns="108000" bIns="72000"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Requirements capture into model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6" name="Graphic 115" descr="List with solid fill">
            <a:extLst>
              <a:ext uri="{FF2B5EF4-FFF2-40B4-BE49-F238E27FC236}">
                <a16:creationId xmlns:a16="http://schemas.microsoft.com/office/drawing/2014/main" id="{6CE86CFE-A1CD-FF8E-0CD1-851B612FBF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2095" y="3126696"/>
            <a:ext cx="697891" cy="697891"/>
          </a:xfrm>
          <a:prstGeom prst="rect">
            <a:avLst/>
          </a:prstGeom>
        </p:spPr>
      </p:pic>
      <p:pic>
        <p:nvPicPr>
          <p:cNvPr id="117" name="Graphic 116" descr="Flowchart with solid fill">
            <a:extLst>
              <a:ext uri="{FF2B5EF4-FFF2-40B4-BE49-F238E27FC236}">
                <a16:creationId xmlns:a16="http://schemas.microsoft.com/office/drawing/2014/main" id="{74264F0C-1F47-0A06-0EE2-2393EB1C32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55269" y="3324753"/>
            <a:ext cx="649710" cy="649710"/>
          </a:xfrm>
          <a:prstGeom prst="rect">
            <a:avLst/>
          </a:prstGeom>
        </p:spPr>
      </p:pic>
      <p:pic>
        <p:nvPicPr>
          <p:cNvPr id="118" name="Graphic 117" descr="Arrow: Rotate right with solid fill">
            <a:extLst>
              <a:ext uri="{FF2B5EF4-FFF2-40B4-BE49-F238E27FC236}">
                <a16:creationId xmlns:a16="http://schemas.microsoft.com/office/drawing/2014/main" id="{B3BE9E98-EEA1-8E52-640B-6B4BBBCF497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1500" y="2849816"/>
            <a:ext cx="578566" cy="566779"/>
          </a:xfrm>
          <a:prstGeom prst="rect">
            <a:avLst/>
          </a:prstGeom>
        </p:spPr>
      </p:pic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BB935DE4-486A-2B92-0F15-E3DB484DDADC}"/>
              </a:ext>
            </a:extLst>
          </p:cNvPr>
          <p:cNvSpPr/>
          <p:nvPr/>
        </p:nvSpPr>
        <p:spPr>
          <a:xfrm>
            <a:off x="568408" y="2051582"/>
            <a:ext cx="1436553" cy="2270045"/>
          </a:xfrm>
          <a:prstGeom prst="roundRect">
            <a:avLst/>
          </a:prstGeom>
          <a:noFill/>
          <a:ln w="38100" cap="flat" cmpd="sng" algn="ctr">
            <a:solidFill>
              <a:sysClr val="window" lastClr="FFFFFF"/>
            </a:solidFill>
            <a:prstDash val="sysDash"/>
            <a:miter lim="800000"/>
          </a:ln>
          <a:effectLst/>
        </p:spPr>
        <p:txBody>
          <a:bodyPr lIns="108000" tIns="72000" rIns="108000" bIns="72000"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Flowchart: Alternate Process 119">
            <a:extLst>
              <a:ext uri="{FF2B5EF4-FFF2-40B4-BE49-F238E27FC236}">
                <a16:creationId xmlns:a16="http://schemas.microsoft.com/office/drawing/2014/main" id="{E737B404-D4BB-3B7E-B883-CFFAACC7B28E}"/>
              </a:ext>
            </a:extLst>
          </p:cNvPr>
          <p:cNvSpPr/>
          <p:nvPr/>
        </p:nvSpPr>
        <p:spPr>
          <a:xfrm>
            <a:off x="2606409" y="2051734"/>
            <a:ext cx="1410047" cy="2270045"/>
          </a:xfrm>
          <a:prstGeom prst="flowChartAlternateProcess">
            <a:avLst/>
          </a:prstGeom>
          <a:solidFill>
            <a:srgbClr val="00D7A0"/>
          </a:solidFill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lIns="108000" tIns="72000" rIns="108000" bIns="72000"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Analysis &amp; Export of detailed E-Motor design model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1F8E229A-2E8E-3D37-2F6C-1B309190105B}"/>
              </a:ext>
            </a:extLst>
          </p:cNvPr>
          <p:cNvSpPr/>
          <p:nvPr/>
        </p:nvSpPr>
        <p:spPr>
          <a:xfrm>
            <a:off x="2587412" y="2051581"/>
            <a:ext cx="1436553" cy="2270045"/>
          </a:xfrm>
          <a:prstGeom prst="roundRect">
            <a:avLst/>
          </a:prstGeom>
          <a:noFill/>
          <a:ln w="38100" cap="flat" cmpd="sng" algn="ctr">
            <a:solidFill>
              <a:sysClr val="window" lastClr="FFFFFF"/>
            </a:solidFill>
            <a:prstDash val="sysDash"/>
            <a:miter lim="800000"/>
          </a:ln>
          <a:effectLst/>
        </p:spPr>
        <p:txBody>
          <a:bodyPr lIns="108000" tIns="72000" rIns="108000" bIns="72000"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22" name="Connector: Elbow 121">
            <a:extLst>
              <a:ext uri="{FF2B5EF4-FFF2-40B4-BE49-F238E27FC236}">
                <a16:creationId xmlns:a16="http://schemas.microsoft.com/office/drawing/2014/main" id="{E0DE2F6F-BA72-2D0E-F85D-96B96AEE5D2F}"/>
              </a:ext>
            </a:extLst>
          </p:cNvPr>
          <p:cNvCxnSpPr>
            <a:cxnSpLocks/>
            <a:stCxn id="120" idx="3"/>
          </p:cNvCxnSpPr>
          <p:nvPr/>
        </p:nvCxnSpPr>
        <p:spPr>
          <a:xfrm>
            <a:off x="4016456" y="3186757"/>
            <a:ext cx="565138" cy="918474"/>
          </a:xfrm>
          <a:prstGeom prst="bentConnector3">
            <a:avLst/>
          </a:prstGeom>
          <a:noFill/>
          <a:ln w="28575" cap="flat" cmpd="sng" algn="ctr">
            <a:solidFill>
              <a:srgbClr val="DFDFD9"/>
            </a:solidFill>
            <a:prstDash val="solid"/>
            <a:miter lim="800000"/>
            <a:headEnd w="lg" len="lg"/>
            <a:tailEnd type="triangle" w="med" len="lg"/>
          </a:ln>
          <a:effectLst/>
        </p:spPr>
      </p:cxnSp>
      <p:pic>
        <p:nvPicPr>
          <p:cNvPr id="123" name="Picture 122">
            <a:extLst>
              <a:ext uri="{FF2B5EF4-FFF2-40B4-BE49-F238E27FC236}">
                <a16:creationId xmlns:a16="http://schemas.microsoft.com/office/drawing/2014/main" id="{15A24414-D500-E712-A6C7-0440EA189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556" y="4030681"/>
            <a:ext cx="500223" cy="500223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C9D36602-8BB3-248E-5E22-8AAB2983C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8607" y="4879055"/>
            <a:ext cx="457264" cy="466790"/>
          </a:xfrm>
          <a:prstGeom prst="rect">
            <a:avLst/>
          </a:prstGeom>
        </p:spPr>
      </p:pic>
      <p:sp>
        <p:nvSpPr>
          <p:cNvPr id="125" name="Rectangle 124">
            <a:extLst>
              <a:ext uri="{FF2B5EF4-FFF2-40B4-BE49-F238E27FC236}">
                <a16:creationId xmlns:a16="http://schemas.microsoft.com/office/drawing/2014/main" id="{6ED6F382-7F07-803F-D9AB-94A4FF88ECE0}"/>
              </a:ext>
            </a:extLst>
          </p:cNvPr>
          <p:cNvSpPr/>
          <p:nvPr/>
        </p:nvSpPr>
        <p:spPr>
          <a:xfrm>
            <a:off x="7035264" y="2700343"/>
            <a:ext cx="3098416" cy="2969782"/>
          </a:xfrm>
          <a:prstGeom prst="rect">
            <a:avLst/>
          </a:prstGeom>
          <a:solidFill>
            <a:schemeClr val="tx1">
              <a:lumMod val="50000"/>
              <a:lumOff val="50000"/>
              <a:alpha val="7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8000" tIns="72000" rIns="108000" bIns="72000"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0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B6CC7-7880-D85F-1F7E-5DD38F302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of detailed E-Motor design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16FFC-8740-03B4-CA4E-6A0783367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ACA4AE-4F84-2305-2391-C9A5C8260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3EE15E-E072-E9FD-C109-72ACA7E51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emachine_designer">
            <a:hlinkClick r:id="" action="ppaction://media"/>
            <a:extLst>
              <a:ext uri="{FF2B5EF4-FFF2-40B4-BE49-F238E27FC236}">
                <a16:creationId xmlns:a16="http://schemas.microsoft.com/office/drawing/2014/main" id="{97FE408D-E9E3-2533-C6CD-E658CA7E40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6194" y="1054100"/>
            <a:ext cx="9461575" cy="509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7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4E70-0023-B4FE-6B92-6F883A78B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Export of detailed E-Motor design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123A5-3A6C-1FDC-E096-6018BFD9D8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14EC3-834C-A4C7-B953-DC8C46AA9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682C59-452A-A38E-DFA6-09AFFCCE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xgdf_export">
            <a:hlinkClick r:id="" action="ppaction://media"/>
            <a:extLst>
              <a:ext uri="{FF2B5EF4-FFF2-40B4-BE49-F238E27FC236}">
                <a16:creationId xmlns:a16="http://schemas.microsoft.com/office/drawing/2014/main" id="{5726B35A-9BC5-F4E3-68EA-9DA85544C0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8697" y="1054800"/>
            <a:ext cx="9461575" cy="509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8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D55B3-E4C8-0BF0-CBB0-FB5B8A7B7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1200" dirty="0">
                <a:solidFill>
                  <a:prstClr val="white"/>
                </a:solidFill>
                <a:ea typeface="Arial Unicode MS" panose="020B0604020202020204" pitchFamily="34" charset="-128"/>
              </a:rPr>
              <a:t>Analysis &amp; Export of detailed E-Motor design model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274B96-3836-75AA-01AE-AA19269EA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ADFDC8-855E-EFAC-9CB0-FE1FA878E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960D04C-503C-2B26-10A7-CED6B499DDAA}"/>
              </a:ext>
            </a:extLst>
          </p:cNvPr>
          <p:cNvSpPr txBox="1">
            <a:spLocks/>
          </p:cNvSpPr>
          <p:nvPr/>
        </p:nvSpPr>
        <p:spPr bwMode="auto">
          <a:xfrm>
            <a:off x="752475" y="114300"/>
            <a:ext cx="1097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kern="0" dirty="0"/>
              <a:t>Analysis of detailed E-Motor design model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61CE124-DD65-D199-EBFA-5C4811816EFA}"/>
              </a:ext>
            </a:extLst>
          </p:cNvPr>
          <p:cNvGrpSpPr/>
          <p:nvPr/>
        </p:nvGrpSpPr>
        <p:grpSpPr>
          <a:xfrm>
            <a:off x="-4569716" y="2392218"/>
            <a:ext cx="10111534" cy="2877019"/>
            <a:chOff x="8045188" y="4357893"/>
            <a:chExt cx="8726987" cy="24933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C1AF84A-C83F-8BBD-5D2A-8D1C9987B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296450" y="4357893"/>
              <a:ext cx="2475725" cy="249330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CC8BF8-A58B-EA07-A51C-C6E7AC97E211}"/>
                </a:ext>
              </a:extLst>
            </p:cNvPr>
            <p:cNvSpPr txBox="1"/>
            <p:nvPr/>
          </p:nvSpPr>
          <p:spPr>
            <a:xfrm>
              <a:off x="8045188" y="5777033"/>
              <a:ext cx="1639873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Masses, Heat losses, Forces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AA78717-1E14-A667-69C7-C7BE0F8CC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959" y="1899106"/>
            <a:ext cx="7337905" cy="4016413"/>
          </a:xfrm>
          <a:prstGeom prst="rect">
            <a:avLst/>
          </a:prstGeom>
        </p:spPr>
      </p:pic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817F6EBE-13AB-0043-864D-07C16864046D}"/>
              </a:ext>
            </a:extLst>
          </p:cNvPr>
          <p:cNvSpPr txBox="1">
            <a:spLocks/>
          </p:cNvSpPr>
          <p:nvPr/>
        </p:nvSpPr>
        <p:spPr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900">
                <a:solidFill>
                  <a:prstClr val="white"/>
                </a:solidFill>
                <a:latin typeface="Arial"/>
              </a:rPr>
              <a:t>Unrestricted | © Siemens 2024 | E-Machine Development &amp; Thermal Management  | Siemens Digital Industries Software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D468A0A4-BE75-C6BA-D090-73B71B3CCC16}"/>
              </a:ext>
            </a:extLst>
          </p:cNvPr>
          <p:cNvSpPr txBox="1">
            <a:spLocks/>
          </p:cNvSpPr>
          <p:nvPr/>
        </p:nvSpPr>
        <p:spPr>
          <a:xfrm>
            <a:off x="7667864" y="1647826"/>
            <a:ext cx="4119325" cy="451897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fontAlgn="auto" hangingPunct="1"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en-US" b="1" kern="1200" dirty="0">
                <a:solidFill>
                  <a:srgbClr val="00D7A0"/>
                </a:solidFill>
                <a:latin typeface="Arial"/>
                <a:ea typeface="+mn-ea"/>
              </a:rPr>
              <a:t>Benefit summary</a:t>
            </a:r>
          </a:p>
          <a:p>
            <a:pPr marL="180000" indent="-180000">
              <a:spcBef>
                <a:spcPts val="600"/>
              </a:spcBef>
              <a:buClr>
                <a:srgbClr val="00D7A0"/>
              </a:buClr>
              <a:buFont typeface="Arial" panose="020B0604020202020204" pitchFamily="34" charset="0"/>
              <a:buChar char="•"/>
              <a:defRPr/>
            </a:pPr>
            <a:r>
              <a:rPr lang="en-US" b="1" kern="0" dirty="0">
                <a:solidFill>
                  <a:schemeClr val="tx1"/>
                </a:solidFill>
                <a:latin typeface="Arial"/>
              </a:rPr>
              <a:t>Efficient and precise component sizing </a:t>
            </a:r>
            <a:r>
              <a:rPr lang="en-US" kern="0" dirty="0">
                <a:solidFill>
                  <a:schemeClr val="tx1"/>
                </a:solidFill>
                <a:latin typeface="Arial"/>
              </a:rPr>
              <a:t>to meet desired targets and requirements.</a:t>
            </a:r>
          </a:p>
          <a:p>
            <a:pPr marL="180000" indent="-180000">
              <a:spcBef>
                <a:spcPts val="600"/>
              </a:spcBef>
              <a:buClr>
                <a:srgbClr val="00D7A0"/>
              </a:buClr>
              <a:buFont typeface="Arial" panose="020B0604020202020204" pitchFamily="34" charset="0"/>
              <a:buChar char="•"/>
              <a:defRPr/>
            </a:pPr>
            <a:r>
              <a:rPr lang="en-US" b="1" kern="0" dirty="0">
                <a:solidFill>
                  <a:schemeClr val="tx1"/>
                </a:solidFill>
                <a:latin typeface="Arial"/>
              </a:rPr>
              <a:t>Analyze the impact of drive configurations and control strategies </a:t>
            </a:r>
            <a:r>
              <a:rPr lang="en-US" kern="0" dirty="0">
                <a:solidFill>
                  <a:schemeClr val="tx1"/>
                </a:solidFill>
                <a:latin typeface="Arial"/>
              </a:rPr>
              <a:t>on vehicle performance.</a:t>
            </a:r>
          </a:p>
          <a:p>
            <a:pPr marL="180000" indent="-180000">
              <a:spcBef>
                <a:spcPts val="600"/>
              </a:spcBef>
              <a:buClr>
                <a:srgbClr val="00D7A0"/>
              </a:buClr>
              <a:buFont typeface="Arial" panose="020B0604020202020204" pitchFamily="34" charset="0"/>
              <a:buChar char="•"/>
              <a:defRPr/>
            </a:pPr>
            <a:r>
              <a:rPr lang="en-US" b="1" kern="0" dirty="0">
                <a:solidFill>
                  <a:schemeClr val="tx1"/>
                </a:solidFill>
                <a:latin typeface="Arial"/>
              </a:rPr>
              <a:t>Significantly reduced </a:t>
            </a:r>
            <a:r>
              <a:rPr lang="en-US" b="1" kern="0" dirty="0">
                <a:solidFill>
                  <a:prstClr val="white"/>
                </a:solidFill>
                <a:latin typeface="Arial"/>
              </a:rPr>
              <a:t>development time and costs</a:t>
            </a:r>
            <a:r>
              <a:rPr lang="en-US" kern="0" dirty="0">
                <a:solidFill>
                  <a:prstClr val="white"/>
                </a:solidFill>
                <a:latin typeface="Arial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D00415-4BCC-B217-38F1-B68DA8A25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1706" y="4894654"/>
            <a:ext cx="500223" cy="50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5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59E68-CB45-5EE2-A504-2072B4E4E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9B111-37AE-A22D-1E77-633CB6558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Simcenter E-machine Development Workflow –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FC3C7-E33F-8997-B03D-23BFFD337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BA85BD6C-693B-06C8-96B1-5F779A57ADCF}"/>
              </a:ext>
            </a:extLst>
          </p:cNvPr>
          <p:cNvSpPr/>
          <p:nvPr/>
        </p:nvSpPr>
        <p:spPr bwMode="auto">
          <a:xfrm>
            <a:off x="350766" y="1033670"/>
            <a:ext cx="11371200" cy="52909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5AE12D-B9EA-59C9-EA0F-988CFE7E6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17F847-3174-0741-6447-BC450E119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15</a:t>
            </a:fld>
            <a:endParaRPr lang="en-US" dirty="0"/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4D120AE3-725D-21C6-BAEF-40D64025C0BC}"/>
              </a:ext>
            </a:extLst>
          </p:cNvPr>
          <p:cNvCxnSpPr>
            <a:cxnSpLocks/>
            <a:stCxn id="28" idx="3"/>
            <a:endCxn id="99" idx="1"/>
          </p:cNvCxnSpPr>
          <p:nvPr/>
        </p:nvCxnSpPr>
        <p:spPr>
          <a:xfrm>
            <a:off x="1981044" y="3186605"/>
            <a:ext cx="625365" cy="152"/>
          </a:xfrm>
          <a:prstGeom prst="bentConnector3">
            <a:avLst/>
          </a:prstGeom>
          <a:noFill/>
          <a:ln w="28575" cap="flat" cmpd="sng" algn="ctr">
            <a:solidFill>
              <a:srgbClr val="DFDFD9"/>
            </a:solidFill>
            <a:prstDash val="solid"/>
            <a:miter lim="800000"/>
            <a:headEnd w="lg" len="lg"/>
            <a:tailEnd type="triangle" w="med" len="lg"/>
          </a:ln>
          <a:effectLst/>
        </p:spPr>
      </p:cxn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4B2D883C-BA7A-5BF0-1643-775ACB9A41A7}"/>
              </a:ext>
            </a:extLst>
          </p:cNvPr>
          <p:cNvSpPr/>
          <p:nvPr/>
        </p:nvSpPr>
        <p:spPr>
          <a:xfrm>
            <a:off x="4597092" y="3416595"/>
            <a:ext cx="1938691" cy="1086415"/>
          </a:xfrm>
          <a:prstGeom prst="flowChartAlternateProcess">
            <a:avLst/>
          </a:prstGeom>
          <a:solidFill>
            <a:srgbClr val="0087BE"/>
          </a:solidFill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lIns="144000" tIns="72000" rIns="72000" bIns="72000" rtlCol="0" anchor="ctr" anchorCtr="0"/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Coherent E-Motor cooling high-fidelity CFD simulation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D71ED0CB-A10F-9819-A7CF-0186E2F4165D}"/>
              </a:ext>
            </a:extLst>
          </p:cNvPr>
          <p:cNvSpPr/>
          <p:nvPr/>
        </p:nvSpPr>
        <p:spPr>
          <a:xfrm>
            <a:off x="10138602" y="2059503"/>
            <a:ext cx="1269179" cy="3873655"/>
          </a:xfrm>
          <a:prstGeom prst="flowChartAlternateProcess">
            <a:avLst/>
          </a:prstGeom>
          <a:solidFill>
            <a:srgbClr val="0087BE"/>
          </a:solidFill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vert="horz" lIns="36000" tIns="72000" rIns="0" bIns="72000"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Thermal model integration into the system and full vehicle model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13CD078F-C3A8-F890-AFDB-98968DF81EDF}"/>
              </a:ext>
            </a:extLst>
          </p:cNvPr>
          <p:cNvSpPr/>
          <p:nvPr/>
        </p:nvSpPr>
        <p:spPr>
          <a:xfrm>
            <a:off x="7111899" y="2881721"/>
            <a:ext cx="1938691" cy="1086415"/>
          </a:xfrm>
          <a:prstGeom prst="flowChartAlternateProcess">
            <a:avLst/>
          </a:prstGeom>
          <a:solidFill>
            <a:srgbClr val="0087BE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144000" tIns="72000" rIns="72000" bIns="72000" rtlCol="0" anchor="ctr" anchorCtr="0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Updated analysis &amp; Export of detailed E-Motor design model using CFD results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BD23B405-5AEB-4C76-A5EA-1D8379FA12F4}"/>
              </a:ext>
            </a:extLst>
          </p:cNvPr>
          <p:cNvSpPr/>
          <p:nvPr/>
        </p:nvSpPr>
        <p:spPr>
          <a:xfrm>
            <a:off x="7106977" y="4124099"/>
            <a:ext cx="1938691" cy="1086415"/>
          </a:xfrm>
          <a:prstGeom prst="flowChartAlternateProcess">
            <a:avLst/>
          </a:prstGeom>
          <a:solidFill>
            <a:srgbClr val="0087BE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144000" tIns="72000" rIns="72000" bIns="72000" rtlCol="0" anchor="ctr" anchorCtr="0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Update Motor LPTN model with High-Fidelity Oil Cooling performance map</a:t>
            </a: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04794179-6847-D493-08EE-2C94B88B1DB7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6535783" y="3416595"/>
            <a:ext cx="571194" cy="543208"/>
          </a:xfrm>
          <a:prstGeom prst="bentConnector3">
            <a:avLst/>
          </a:prstGeom>
          <a:noFill/>
          <a:ln w="28575" cap="flat" cmpd="sng" algn="ctr">
            <a:solidFill>
              <a:srgbClr val="DFDFD9"/>
            </a:solidFill>
            <a:prstDash val="solid"/>
            <a:miter lim="800000"/>
            <a:headEnd w="lg" len="lg"/>
            <a:tailEnd type="triangle"/>
          </a:ln>
          <a:effectLst/>
        </p:spPr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CB96BC97-5BA4-DF1A-A796-10D1384576D1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6535783" y="3959803"/>
            <a:ext cx="576116" cy="538310"/>
          </a:xfrm>
          <a:prstGeom prst="bentConnector3">
            <a:avLst/>
          </a:prstGeom>
          <a:noFill/>
          <a:ln w="28575" cap="flat" cmpd="sng" algn="ctr">
            <a:solidFill>
              <a:srgbClr val="DFDFD9"/>
            </a:solidFill>
            <a:prstDash val="solid"/>
            <a:miter lim="800000"/>
            <a:headEnd w="lg" len="lg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3BC135E-7F15-ED22-5A1D-9146ACA6FCC9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9050590" y="3424928"/>
            <a:ext cx="1092934" cy="1"/>
          </a:xfrm>
          <a:prstGeom prst="straightConnector1">
            <a:avLst/>
          </a:prstGeom>
          <a:noFill/>
          <a:ln w="28575" cap="flat" cmpd="sng" algn="ctr">
            <a:solidFill>
              <a:srgbClr val="DFDFD9"/>
            </a:solidFill>
            <a:prstDash val="solid"/>
            <a:miter lim="800000"/>
            <a:headEnd w="lg" len="lg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0CB587C-55F0-61C9-4234-7A4D6F0974E9}"/>
              </a:ext>
            </a:extLst>
          </p:cNvPr>
          <p:cNvCxnSpPr>
            <a:cxnSpLocks/>
          </p:cNvCxnSpPr>
          <p:nvPr/>
        </p:nvCxnSpPr>
        <p:spPr>
          <a:xfrm flipV="1">
            <a:off x="9040746" y="4721842"/>
            <a:ext cx="1092934" cy="1"/>
          </a:xfrm>
          <a:prstGeom prst="straightConnector1">
            <a:avLst/>
          </a:prstGeom>
          <a:noFill/>
          <a:ln w="28575" cap="flat" cmpd="sng" algn="ctr">
            <a:solidFill>
              <a:srgbClr val="DFDFD9"/>
            </a:solidFill>
            <a:prstDash val="solid"/>
            <a:miter lim="800000"/>
            <a:headEnd w="lg" len="lg"/>
            <a:tailEnd type="triangle"/>
          </a:ln>
          <a:effectLst/>
        </p:spPr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A169CCEF-4CA6-D42B-0D22-FA704F506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494" y="3567386"/>
            <a:ext cx="500223" cy="500223"/>
          </a:xfrm>
          <a:prstGeom prst="rect">
            <a:avLst/>
          </a:prstGeom>
        </p:spPr>
      </p:pic>
      <p:pic>
        <p:nvPicPr>
          <p:cNvPr id="19" name="Picture 18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C582391B-ACF3-51C2-91A7-AEA0B2B70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2610" y="5637906"/>
            <a:ext cx="507741" cy="4840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80F875-D05B-EA9A-DCD1-0CF7CB9DF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575" y="4185234"/>
            <a:ext cx="457264" cy="466790"/>
          </a:xfrm>
          <a:prstGeom prst="rect">
            <a:avLst/>
          </a:prstGeom>
        </p:spPr>
      </p:pic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id="{958FAF8B-8FE5-C42F-41E1-756C1F4E7FCB}"/>
              </a:ext>
            </a:extLst>
          </p:cNvPr>
          <p:cNvSpPr/>
          <p:nvPr/>
        </p:nvSpPr>
        <p:spPr>
          <a:xfrm>
            <a:off x="4587076" y="1976652"/>
            <a:ext cx="1938691" cy="1086415"/>
          </a:xfrm>
          <a:prstGeom prst="flowChartAlternateProcess">
            <a:avLst/>
          </a:prstGeom>
          <a:solidFill>
            <a:srgbClr val="00D7A0"/>
          </a:solidFill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lIns="144000" tIns="72000" rIns="72000" bIns="72000" rtlCol="0" anchor="ctr" anchorCtr="0"/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E-Motor thermal system simulation with imported detailed LPTN model</a:t>
            </a:r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43D0523F-744C-79DD-B8E0-7A4F70DC35C4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4016456" y="2519860"/>
            <a:ext cx="570620" cy="666897"/>
          </a:xfrm>
          <a:prstGeom prst="bentConnector3">
            <a:avLst/>
          </a:prstGeom>
          <a:noFill/>
          <a:ln w="28575" cap="flat" cmpd="sng" algn="ctr">
            <a:solidFill>
              <a:srgbClr val="DFDFD9"/>
            </a:solidFill>
            <a:prstDash val="solid"/>
            <a:miter lim="800000"/>
            <a:headEnd w="lg" len="lg"/>
            <a:tailEnd type="triangle" w="med" len="lg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9B1C624-3B07-4E1B-B62B-4BD13FA9A51B}"/>
              </a:ext>
            </a:extLst>
          </p:cNvPr>
          <p:cNvCxnSpPr>
            <a:stCxn id="23" idx="3"/>
          </p:cNvCxnSpPr>
          <p:nvPr/>
        </p:nvCxnSpPr>
        <p:spPr>
          <a:xfrm flipV="1">
            <a:off x="6525767" y="2519859"/>
            <a:ext cx="3612835" cy="1"/>
          </a:xfrm>
          <a:prstGeom prst="straightConnector1">
            <a:avLst/>
          </a:prstGeom>
          <a:noFill/>
          <a:ln w="28575" cap="flat" cmpd="sng" algn="ctr">
            <a:solidFill>
              <a:srgbClr val="DFDFD9"/>
            </a:solidFill>
            <a:prstDash val="solid"/>
            <a:miter lim="800000"/>
            <a:headEnd w="lg" len="lg"/>
            <a:tailEnd type="triangle"/>
          </a:ln>
          <a:effectLst/>
        </p:spPr>
      </p:cxnSp>
      <p:pic>
        <p:nvPicPr>
          <p:cNvPr id="26" name="Picture 25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6E641122-C1E2-D553-8116-CBA2423F0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215" y="2759924"/>
            <a:ext cx="507741" cy="48407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602ED16-0026-0278-48EF-D5EB0FDE5BE8}"/>
              </a:ext>
            </a:extLst>
          </p:cNvPr>
          <p:cNvSpPr/>
          <p:nvPr/>
        </p:nvSpPr>
        <p:spPr>
          <a:xfrm>
            <a:off x="4535266" y="3327194"/>
            <a:ext cx="2495076" cy="2100515"/>
          </a:xfrm>
          <a:prstGeom prst="rect">
            <a:avLst/>
          </a:prstGeom>
          <a:solidFill>
            <a:schemeClr val="tx1">
              <a:lumMod val="50000"/>
              <a:lumOff val="50000"/>
              <a:alpha val="7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8000" tIns="72000" rIns="108000" bIns="72000"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Flowchart: Alternate Process 27">
            <a:extLst>
              <a:ext uri="{FF2B5EF4-FFF2-40B4-BE49-F238E27FC236}">
                <a16:creationId xmlns:a16="http://schemas.microsoft.com/office/drawing/2014/main" id="{0C5D17F6-BB4B-F195-8CF3-CBCA6DE8C3A3}"/>
              </a:ext>
            </a:extLst>
          </p:cNvPr>
          <p:cNvSpPr/>
          <p:nvPr/>
        </p:nvSpPr>
        <p:spPr>
          <a:xfrm>
            <a:off x="568408" y="2051582"/>
            <a:ext cx="1412636" cy="2270045"/>
          </a:xfrm>
          <a:prstGeom prst="flowChartAlternateProcess">
            <a:avLst/>
          </a:prstGeom>
          <a:solidFill>
            <a:srgbClr val="002550"/>
          </a:solidFill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lIns="108000" tIns="36000" rIns="108000" bIns="72000"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Requirements capture into model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9" name="Graphic 28" descr="List with solid fill">
            <a:extLst>
              <a:ext uri="{FF2B5EF4-FFF2-40B4-BE49-F238E27FC236}">
                <a16:creationId xmlns:a16="http://schemas.microsoft.com/office/drawing/2014/main" id="{823CDC3C-DFA7-1ED0-33A4-ED916A5E53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2095" y="3126696"/>
            <a:ext cx="697891" cy="697891"/>
          </a:xfrm>
          <a:prstGeom prst="rect">
            <a:avLst/>
          </a:prstGeom>
        </p:spPr>
      </p:pic>
      <p:pic>
        <p:nvPicPr>
          <p:cNvPr id="30" name="Graphic 29" descr="Flowchart with solid fill">
            <a:extLst>
              <a:ext uri="{FF2B5EF4-FFF2-40B4-BE49-F238E27FC236}">
                <a16:creationId xmlns:a16="http://schemas.microsoft.com/office/drawing/2014/main" id="{D44E56B7-F049-AC75-4BEF-561F0FE106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55269" y="3324753"/>
            <a:ext cx="649710" cy="649710"/>
          </a:xfrm>
          <a:prstGeom prst="rect">
            <a:avLst/>
          </a:prstGeom>
        </p:spPr>
      </p:pic>
      <p:pic>
        <p:nvPicPr>
          <p:cNvPr id="97" name="Graphic 96" descr="Arrow: Rotate right with solid fill">
            <a:extLst>
              <a:ext uri="{FF2B5EF4-FFF2-40B4-BE49-F238E27FC236}">
                <a16:creationId xmlns:a16="http://schemas.microsoft.com/office/drawing/2014/main" id="{CB588E2B-BB6A-B5BD-6C44-93F3F979EA7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1500" y="2849816"/>
            <a:ext cx="578566" cy="566779"/>
          </a:xfrm>
          <a:prstGeom prst="rect">
            <a:avLst/>
          </a:prstGeom>
        </p:spPr>
      </p:pic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46708975-4929-BC8C-B5D1-8BA3ECCFA879}"/>
              </a:ext>
            </a:extLst>
          </p:cNvPr>
          <p:cNvSpPr/>
          <p:nvPr/>
        </p:nvSpPr>
        <p:spPr>
          <a:xfrm>
            <a:off x="568408" y="2051582"/>
            <a:ext cx="1436553" cy="2270045"/>
          </a:xfrm>
          <a:prstGeom prst="roundRect">
            <a:avLst/>
          </a:prstGeom>
          <a:noFill/>
          <a:ln w="38100" cap="flat" cmpd="sng" algn="ctr">
            <a:solidFill>
              <a:sysClr val="window" lastClr="FFFFFF"/>
            </a:solidFill>
            <a:prstDash val="sysDash"/>
            <a:miter lim="800000"/>
          </a:ln>
          <a:effectLst/>
        </p:spPr>
        <p:txBody>
          <a:bodyPr lIns="108000" tIns="72000" rIns="108000" bIns="72000"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Flowchart: Alternate Process 98">
            <a:extLst>
              <a:ext uri="{FF2B5EF4-FFF2-40B4-BE49-F238E27FC236}">
                <a16:creationId xmlns:a16="http://schemas.microsoft.com/office/drawing/2014/main" id="{AD8E0EB6-2B59-E663-A8E9-2481D7822FEA}"/>
              </a:ext>
            </a:extLst>
          </p:cNvPr>
          <p:cNvSpPr/>
          <p:nvPr/>
        </p:nvSpPr>
        <p:spPr>
          <a:xfrm>
            <a:off x="2606409" y="2051734"/>
            <a:ext cx="1410047" cy="2270045"/>
          </a:xfrm>
          <a:prstGeom prst="flowChartAlternateProcess">
            <a:avLst/>
          </a:prstGeom>
          <a:solidFill>
            <a:srgbClr val="0087BE"/>
          </a:solidFill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lIns="108000" tIns="72000" rIns="108000" bIns="72000"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Analysis &amp; Export of detailed E-Motor design model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9D1D4CE3-CAE2-D4FA-7FC9-DD4C372D9AF7}"/>
              </a:ext>
            </a:extLst>
          </p:cNvPr>
          <p:cNvSpPr/>
          <p:nvPr/>
        </p:nvSpPr>
        <p:spPr>
          <a:xfrm>
            <a:off x="2587412" y="2051581"/>
            <a:ext cx="1436553" cy="2270045"/>
          </a:xfrm>
          <a:prstGeom prst="roundRect">
            <a:avLst/>
          </a:prstGeom>
          <a:noFill/>
          <a:ln w="38100" cap="flat" cmpd="sng" algn="ctr">
            <a:solidFill>
              <a:sysClr val="window" lastClr="FFFFFF"/>
            </a:solidFill>
            <a:prstDash val="sysDash"/>
            <a:miter lim="800000"/>
          </a:ln>
          <a:effectLst/>
        </p:spPr>
        <p:txBody>
          <a:bodyPr lIns="108000" tIns="72000" rIns="108000" bIns="72000"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01" name="Connector: Elbow 100">
            <a:extLst>
              <a:ext uri="{FF2B5EF4-FFF2-40B4-BE49-F238E27FC236}">
                <a16:creationId xmlns:a16="http://schemas.microsoft.com/office/drawing/2014/main" id="{8EC1268D-D2F4-A4CD-E06E-4E63738D9962}"/>
              </a:ext>
            </a:extLst>
          </p:cNvPr>
          <p:cNvCxnSpPr>
            <a:cxnSpLocks/>
            <a:stCxn id="99" idx="3"/>
          </p:cNvCxnSpPr>
          <p:nvPr/>
        </p:nvCxnSpPr>
        <p:spPr>
          <a:xfrm>
            <a:off x="4016456" y="3186757"/>
            <a:ext cx="565138" cy="918474"/>
          </a:xfrm>
          <a:prstGeom prst="bentConnector3">
            <a:avLst/>
          </a:prstGeom>
          <a:noFill/>
          <a:ln w="28575" cap="flat" cmpd="sng" algn="ctr">
            <a:solidFill>
              <a:srgbClr val="DFDFD9"/>
            </a:solidFill>
            <a:prstDash val="solid"/>
            <a:miter lim="800000"/>
            <a:headEnd w="lg" len="lg"/>
            <a:tailEnd type="triangle" w="med" len="lg"/>
          </a:ln>
          <a:effectLst/>
        </p:spPr>
      </p:cxnSp>
      <p:pic>
        <p:nvPicPr>
          <p:cNvPr id="102" name="Picture 101">
            <a:extLst>
              <a:ext uri="{FF2B5EF4-FFF2-40B4-BE49-F238E27FC236}">
                <a16:creationId xmlns:a16="http://schemas.microsoft.com/office/drawing/2014/main" id="{51F94159-84BB-17DE-DBB1-6A12FB4BF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556" y="4030681"/>
            <a:ext cx="500223" cy="500223"/>
          </a:xfrm>
          <a:prstGeom prst="rect">
            <a:avLst/>
          </a:prstGeom>
        </p:spPr>
      </p:pic>
      <p:sp>
        <p:nvSpPr>
          <p:cNvPr id="103" name="Rectangle 102">
            <a:extLst>
              <a:ext uri="{FF2B5EF4-FFF2-40B4-BE49-F238E27FC236}">
                <a16:creationId xmlns:a16="http://schemas.microsoft.com/office/drawing/2014/main" id="{D5514B6E-8486-6D1C-E224-E87E9244EE98}"/>
              </a:ext>
            </a:extLst>
          </p:cNvPr>
          <p:cNvSpPr/>
          <p:nvPr/>
        </p:nvSpPr>
        <p:spPr>
          <a:xfrm>
            <a:off x="7035264" y="2700343"/>
            <a:ext cx="3098416" cy="2969782"/>
          </a:xfrm>
          <a:prstGeom prst="rect">
            <a:avLst/>
          </a:prstGeom>
          <a:solidFill>
            <a:schemeClr val="tx1">
              <a:lumMod val="50000"/>
              <a:lumOff val="50000"/>
              <a:alpha val="7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8000" tIns="72000" rIns="108000" bIns="72000"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35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950D6-3053-7C31-F548-4BABDC223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E-Motor thermal system with imported detailed LPTN model - Import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02C04-65BF-4CD2-38A0-0D42CD944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F415FA-0390-73AC-2EA1-DD5EEA2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538149-1D75-96CF-75EE-89670559D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2C4EFF-904C-A8C3-9C3E-48B8598EA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510"/>
            <a:ext cx="12192000" cy="524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19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1D00A-3D16-1771-69C1-869150F8F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8728"/>
            <a:ext cx="10972800" cy="533400"/>
          </a:xfrm>
        </p:spPr>
        <p:txBody>
          <a:bodyPr/>
          <a:lstStyle/>
          <a:p>
            <a:r>
              <a:rPr lang="en-US" sz="1800" dirty="0"/>
              <a:t>E-Motor thermal simulation with imported detailed LPTN model</a:t>
            </a:r>
            <a:br>
              <a:rPr lang="en-US" sz="1800" dirty="0"/>
            </a:br>
            <a:r>
              <a:rPr lang="en-US" sz="1800" b="0" dirty="0"/>
              <a:t>Import of the e-machine design &amp; Edit</a:t>
            </a:r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E97BC7-0058-D36B-7955-4E13341FF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5322B1-85FE-68E9-7A09-0711AD64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Step2_Import_LPTN_FAST_and_ZOOMIN">
            <a:hlinkClick r:id="" action="ppaction://media"/>
            <a:extLst>
              <a:ext uri="{FF2B5EF4-FFF2-40B4-BE49-F238E27FC236}">
                <a16:creationId xmlns:a16="http://schemas.microsoft.com/office/drawing/2014/main" id="{E5AFFF8D-DF2A-EA7A-A4E3-447B6EC01DB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2990" y="914400"/>
            <a:ext cx="10046019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4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2EED3-887D-9C69-3399-38162D9E8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E-motor Thermal System Simulation with Imported LPTN Model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0C0914-E83A-22B3-5B52-B13FEA4E5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667662-CD71-7361-E289-D6BCA4AB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9F9B84D-4E03-802F-BE5D-A7008A49D6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A diagram of a system&#10;&#10;Description automatically generated">
            <a:extLst>
              <a:ext uri="{FF2B5EF4-FFF2-40B4-BE49-F238E27FC236}">
                <a16:creationId xmlns:a16="http://schemas.microsoft.com/office/drawing/2014/main" id="{B10186A7-956E-E126-F253-72B7A887F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684" y="2672081"/>
            <a:ext cx="4732572" cy="2324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B31966-7AD3-6A1D-3C30-E01DCB7EA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959" y="1899106"/>
            <a:ext cx="7337905" cy="4016413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4B23F7E9-FBFA-6F67-019B-49FCEADB5B04}"/>
              </a:ext>
            </a:extLst>
          </p:cNvPr>
          <p:cNvSpPr txBox="1">
            <a:spLocks/>
          </p:cNvSpPr>
          <p:nvPr/>
        </p:nvSpPr>
        <p:spPr>
          <a:xfrm>
            <a:off x="7667864" y="1647826"/>
            <a:ext cx="4119325" cy="451897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fontAlgn="auto" hangingPunct="1"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en-US" b="1" kern="1200" dirty="0">
                <a:solidFill>
                  <a:srgbClr val="00D7A0"/>
                </a:solidFill>
                <a:latin typeface="Arial"/>
                <a:ea typeface="+mn-ea"/>
              </a:rPr>
              <a:t>Benefit summary</a:t>
            </a:r>
          </a:p>
          <a:p>
            <a:pPr marL="180000" indent="-180000">
              <a:spcBef>
                <a:spcPts val="600"/>
              </a:spcBef>
              <a:buClr>
                <a:srgbClr val="00D7A0"/>
              </a:buClr>
              <a:buFont typeface="Arial" panose="020B0604020202020204" pitchFamily="34" charset="0"/>
              <a:buChar char="•"/>
              <a:defRPr/>
            </a:pPr>
            <a:endParaRPr lang="en-US" sz="1800" kern="1200" dirty="0">
              <a:solidFill>
                <a:schemeClr val="tx1"/>
              </a:solidFill>
              <a:latin typeface="Aptos" panose="020B0004020202020204" pitchFamily="34" charset="0"/>
              <a:ea typeface="+mn-ea"/>
            </a:endParaRPr>
          </a:p>
          <a:p>
            <a:pPr marL="180000" indent="-180000">
              <a:spcBef>
                <a:spcPts val="600"/>
              </a:spcBef>
              <a:buClr>
                <a:srgbClr val="00D7A0"/>
              </a:buClr>
              <a:buFont typeface="Arial" panose="020B0604020202020204" pitchFamily="34" charset="0"/>
              <a:buChar char="•"/>
              <a:defRPr/>
            </a:pPr>
            <a:r>
              <a:rPr lang="en-US" sz="1800" b="1" kern="1200" dirty="0">
                <a:solidFill>
                  <a:schemeClr val="tx1"/>
                </a:solidFill>
                <a:latin typeface="Aptos" panose="020B0004020202020204" pitchFamily="34" charset="0"/>
                <a:ea typeface="+mn-ea"/>
              </a:rPr>
              <a:t>Seamless and detailed thermal architecture and pre-sizing</a:t>
            </a:r>
          </a:p>
          <a:p>
            <a:pPr marL="180000" indent="-180000">
              <a:spcBef>
                <a:spcPts val="600"/>
              </a:spcBef>
              <a:buClr>
                <a:srgbClr val="00D7A0"/>
              </a:buClr>
              <a:buFont typeface="Arial" panose="020B0604020202020204" pitchFamily="34" charset="0"/>
              <a:buChar char="•"/>
              <a:defRPr/>
            </a:pPr>
            <a:r>
              <a:rPr lang="en-US" sz="1800" b="1" kern="1200" dirty="0">
                <a:solidFill>
                  <a:schemeClr val="tx1"/>
                </a:solidFill>
                <a:latin typeface="Aptos" panose="020B0004020202020204" pitchFamily="34" charset="0"/>
                <a:ea typeface="+mn-ea"/>
              </a:rPr>
              <a:t>Automated creation of a detailed LPTN model</a:t>
            </a:r>
          </a:p>
          <a:p>
            <a:pPr marL="180000" indent="-180000">
              <a:spcBef>
                <a:spcPts val="600"/>
              </a:spcBef>
              <a:buClr>
                <a:srgbClr val="00D7A0"/>
              </a:buClr>
              <a:buFont typeface="Arial" panose="020B0604020202020204" pitchFamily="34" charset="0"/>
              <a:buChar char="•"/>
              <a:defRPr/>
            </a:pPr>
            <a:r>
              <a:rPr lang="en-US" sz="1800" b="1" kern="1200" dirty="0">
                <a:solidFill>
                  <a:schemeClr val="tx1"/>
                </a:solidFill>
                <a:latin typeface="Aptos" panose="020B0004020202020204" pitchFamily="34" charset="0"/>
                <a:ea typeface="+mn-ea"/>
              </a:rPr>
              <a:t>Easy to modify manually and add cooling effects, change materials </a:t>
            </a:r>
          </a:p>
          <a:p>
            <a:pPr marL="180000" indent="-180000">
              <a:spcBef>
                <a:spcPts val="600"/>
              </a:spcBef>
              <a:buClr>
                <a:srgbClr val="00D7A0"/>
              </a:buClr>
              <a:buFont typeface="Arial" panose="020B0604020202020204" pitchFamily="34" charset="0"/>
              <a:buChar char="•"/>
              <a:defRPr/>
            </a:pPr>
            <a:endParaRPr lang="en-US" sz="1800" kern="1200" dirty="0">
              <a:solidFill>
                <a:schemeClr val="tx1"/>
              </a:solidFill>
              <a:latin typeface="Aptos" panose="020B0004020202020204" pitchFamily="34" charset="0"/>
              <a:ea typeface="+mn-ea"/>
            </a:endParaRPr>
          </a:p>
          <a:p>
            <a:pPr marL="180000" indent="-180000">
              <a:spcBef>
                <a:spcPts val="600"/>
              </a:spcBef>
              <a:buClr>
                <a:srgbClr val="00D7A0"/>
              </a:buClr>
              <a:buFont typeface="Arial" panose="020B0604020202020204" pitchFamily="34" charset="0"/>
              <a:buChar char="•"/>
              <a:defRPr/>
            </a:pPr>
            <a:endParaRPr lang="en-US" sz="1800" kern="1200" dirty="0">
              <a:solidFill>
                <a:schemeClr val="tx1"/>
              </a:solidFill>
              <a:latin typeface="Aptos" panose="020B0004020202020204" pitchFamily="34" charset="0"/>
              <a:ea typeface="+mn-ea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400" kern="1200" dirty="0">
              <a:solidFill>
                <a:schemeClr val="tx1"/>
              </a:solidFill>
              <a:latin typeface="Aptos" panose="020B0004020202020204" pitchFamily="34" charset="0"/>
              <a:ea typeface="+mn-ea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400" kern="1200" dirty="0">
              <a:solidFill>
                <a:schemeClr val="tx1"/>
              </a:solidFill>
              <a:latin typeface="Aptos" panose="020B0004020202020204" pitchFamily="34" charset="0"/>
              <a:ea typeface="+mn-ea"/>
            </a:endParaRPr>
          </a:p>
          <a:p>
            <a:pPr marL="180000" indent="-180000">
              <a:spcBef>
                <a:spcPts val="600"/>
              </a:spcBef>
              <a:buClr>
                <a:srgbClr val="00D7A0"/>
              </a:buClr>
              <a:buFont typeface="Arial" panose="020B0604020202020204" pitchFamily="34" charset="0"/>
              <a:buChar char="•"/>
              <a:defRPr/>
            </a:pPr>
            <a:endParaRPr lang="en-US" kern="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1" name="Picture 10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D6F9168A-2E47-22F8-5D88-26891FACC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710176"/>
            <a:ext cx="507741" cy="48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54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60941-F2B1-8075-37C3-534558EFF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8A076-1FA0-4286-21FD-CFDB657E7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Simcenter E-machine Development Workflow –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8AA8D-7160-C7C1-E386-FECB99E8B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04AC6AE2-FE7D-AC15-7506-EAFA0566FB8F}"/>
              </a:ext>
            </a:extLst>
          </p:cNvPr>
          <p:cNvSpPr/>
          <p:nvPr/>
        </p:nvSpPr>
        <p:spPr bwMode="auto">
          <a:xfrm>
            <a:off x="350766" y="1033670"/>
            <a:ext cx="11371200" cy="52909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3ADFAE-7423-BFC2-4DAB-16BADF116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04412-58D0-A6EC-6269-C8EF46398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EF717837-909C-5A28-1096-EDB85BB7E62A}"/>
              </a:ext>
            </a:extLst>
          </p:cNvPr>
          <p:cNvGrpSpPr/>
          <p:nvPr/>
        </p:nvGrpSpPr>
        <p:grpSpPr>
          <a:xfrm>
            <a:off x="568408" y="1976652"/>
            <a:ext cx="11011943" cy="4145327"/>
            <a:chOff x="568408" y="1976652"/>
            <a:chExt cx="11011943" cy="4145327"/>
          </a:xfrm>
        </p:grpSpPr>
        <p:sp>
          <p:nvSpPr>
            <p:cNvPr id="129" name="Flowchart: Alternate Process 128">
              <a:extLst>
                <a:ext uri="{FF2B5EF4-FFF2-40B4-BE49-F238E27FC236}">
                  <a16:creationId xmlns:a16="http://schemas.microsoft.com/office/drawing/2014/main" id="{A56D74E5-1418-201E-F99E-DA3F69C515BA}"/>
                </a:ext>
              </a:extLst>
            </p:cNvPr>
            <p:cNvSpPr/>
            <p:nvPr/>
          </p:nvSpPr>
          <p:spPr>
            <a:xfrm>
              <a:off x="568408" y="2051582"/>
              <a:ext cx="1412636" cy="2270045"/>
            </a:xfrm>
            <a:prstGeom prst="flowChartAlternateProcess">
              <a:avLst/>
            </a:prstGeom>
            <a:solidFill>
              <a:srgbClr val="0087BE"/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lIns="108000" tIns="36000" rIns="108000" bIns="72000" rtlCol="0" anchor="t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Requirements capture into model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30" name="Graphic 129" descr="List with solid fill">
              <a:extLst>
                <a:ext uri="{FF2B5EF4-FFF2-40B4-BE49-F238E27FC236}">
                  <a16:creationId xmlns:a16="http://schemas.microsoft.com/office/drawing/2014/main" id="{D57FDB82-C022-9BD6-0C82-2FB7377FC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2095" y="3126696"/>
              <a:ext cx="697891" cy="697891"/>
            </a:xfrm>
            <a:prstGeom prst="rect">
              <a:avLst/>
            </a:prstGeom>
          </p:spPr>
        </p:pic>
        <p:pic>
          <p:nvPicPr>
            <p:cNvPr id="131" name="Graphic 130" descr="Flowchart with solid fill">
              <a:extLst>
                <a:ext uri="{FF2B5EF4-FFF2-40B4-BE49-F238E27FC236}">
                  <a16:creationId xmlns:a16="http://schemas.microsoft.com/office/drawing/2014/main" id="{51DCF206-021D-F352-04D9-1BE8A790A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55269" y="3324753"/>
              <a:ext cx="649710" cy="649710"/>
            </a:xfrm>
            <a:prstGeom prst="rect">
              <a:avLst/>
            </a:prstGeom>
          </p:spPr>
        </p:pic>
        <p:pic>
          <p:nvPicPr>
            <p:cNvPr id="132" name="Graphic 131" descr="Arrow: Rotate right with solid fill">
              <a:extLst>
                <a:ext uri="{FF2B5EF4-FFF2-40B4-BE49-F238E27FC236}">
                  <a16:creationId xmlns:a16="http://schemas.microsoft.com/office/drawing/2014/main" id="{233BDA84-84AF-A3BF-C51A-BF6AE1566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61500" y="2849816"/>
              <a:ext cx="578566" cy="566779"/>
            </a:xfrm>
            <a:prstGeom prst="rect">
              <a:avLst/>
            </a:prstGeom>
          </p:spPr>
        </p:pic>
        <p:sp>
          <p:nvSpPr>
            <p:cNvPr id="133" name="Flowchart: Alternate Process 132">
              <a:extLst>
                <a:ext uri="{FF2B5EF4-FFF2-40B4-BE49-F238E27FC236}">
                  <a16:creationId xmlns:a16="http://schemas.microsoft.com/office/drawing/2014/main" id="{D3E9A3F5-9E0C-5A1F-C46C-80C32780F721}"/>
                </a:ext>
              </a:extLst>
            </p:cNvPr>
            <p:cNvSpPr/>
            <p:nvPr/>
          </p:nvSpPr>
          <p:spPr>
            <a:xfrm>
              <a:off x="2606409" y="2051734"/>
              <a:ext cx="1410047" cy="2270045"/>
            </a:xfrm>
            <a:prstGeom prst="flowChartAlternateProcess">
              <a:avLst/>
            </a:prstGeom>
            <a:solidFill>
              <a:srgbClr val="0087BE"/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lIns="108000" tIns="72000" rIns="108000" bIns="72000" rtlCol="0" anchor="t" anchorCtr="0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 panose="020B0604020202020204" pitchFamily="34" charset="-128"/>
                  <a:cs typeface="+mn-cs"/>
                </a:rPr>
                <a:t>Analysis &amp; Export of detailed E-Motor design model</a:t>
              </a:r>
            </a:p>
          </p:txBody>
        </p:sp>
        <p:sp>
          <p:nvSpPr>
            <p:cNvPr id="135" name="Flowchart: Alternate Process 134">
              <a:extLst>
                <a:ext uri="{FF2B5EF4-FFF2-40B4-BE49-F238E27FC236}">
                  <a16:creationId xmlns:a16="http://schemas.microsoft.com/office/drawing/2014/main" id="{28F422F8-5EEB-CF59-1B22-158B90983B85}"/>
                </a:ext>
              </a:extLst>
            </p:cNvPr>
            <p:cNvSpPr/>
            <p:nvPr/>
          </p:nvSpPr>
          <p:spPr>
            <a:xfrm>
              <a:off x="4587076" y="1976652"/>
              <a:ext cx="1938691" cy="1086415"/>
            </a:xfrm>
            <a:prstGeom prst="flowChartAlternateProcess">
              <a:avLst/>
            </a:prstGeom>
            <a:solidFill>
              <a:srgbClr val="0087BE"/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lIns="144000" tIns="72000" rIns="72000" bIns="72000" rtlCol="0" anchor="ctr" anchorCtr="0"/>
            <a:lstStyle/>
            <a:p>
              <a:pPr marL="0" marR="0" lvl="0" indent="0" defTabSz="91440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 panose="020B0604020202020204" pitchFamily="34" charset="-128"/>
                  <a:cs typeface="+mn-cs"/>
                </a:rPr>
                <a:t>E-Motor thermal system simulation with imported detailed LPTN model</a:t>
              </a:r>
            </a:p>
          </p:txBody>
        </p:sp>
        <p:cxnSp>
          <p:nvCxnSpPr>
            <p:cNvPr id="136" name="Connector: Elbow 135">
              <a:extLst>
                <a:ext uri="{FF2B5EF4-FFF2-40B4-BE49-F238E27FC236}">
                  <a16:creationId xmlns:a16="http://schemas.microsoft.com/office/drawing/2014/main" id="{35D81A84-F1FD-707C-1D79-E8BDB35A7067}"/>
                </a:ext>
              </a:extLst>
            </p:cNvPr>
            <p:cNvCxnSpPr>
              <a:cxnSpLocks/>
              <a:stCxn id="129" idx="3"/>
              <a:endCxn id="133" idx="1"/>
            </p:cNvCxnSpPr>
            <p:nvPr/>
          </p:nvCxnSpPr>
          <p:spPr>
            <a:xfrm>
              <a:off x="1981044" y="3186605"/>
              <a:ext cx="625365" cy="152"/>
            </a:xfrm>
            <a:prstGeom prst="bentConnector3">
              <a:avLst/>
            </a:prstGeom>
            <a:noFill/>
            <a:ln w="28575" cap="flat" cmpd="sng" algn="ctr">
              <a:solidFill>
                <a:srgbClr val="DFDFD9"/>
              </a:solidFill>
              <a:prstDash val="solid"/>
              <a:miter lim="800000"/>
              <a:headEnd w="lg" len="lg"/>
              <a:tailEnd type="triangle" w="med" len="lg"/>
            </a:ln>
            <a:effectLst/>
          </p:spPr>
        </p:cxnSp>
        <p:cxnSp>
          <p:nvCxnSpPr>
            <p:cNvPr id="137" name="Connector: Elbow 136">
              <a:extLst>
                <a:ext uri="{FF2B5EF4-FFF2-40B4-BE49-F238E27FC236}">
                  <a16:creationId xmlns:a16="http://schemas.microsoft.com/office/drawing/2014/main" id="{0CAE45A4-BB4C-F414-8ECC-341B2DFB19DF}"/>
                </a:ext>
              </a:extLst>
            </p:cNvPr>
            <p:cNvCxnSpPr>
              <a:cxnSpLocks/>
              <a:stCxn id="133" idx="3"/>
              <a:endCxn id="135" idx="1"/>
            </p:cNvCxnSpPr>
            <p:nvPr/>
          </p:nvCxnSpPr>
          <p:spPr>
            <a:xfrm flipV="1">
              <a:off x="4016456" y="2519860"/>
              <a:ext cx="570620" cy="666897"/>
            </a:xfrm>
            <a:prstGeom prst="bentConnector3">
              <a:avLst/>
            </a:prstGeom>
            <a:noFill/>
            <a:ln w="28575" cap="flat" cmpd="sng" algn="ctr">
              <a:solidFill>
                <a:srgbClr val="DFDFD9"/>
              </a:solidFill>
              <a:prstDash val="solid"/>
              <a:miter lim="800000"/>
              <a:headEnd w="lg" len="lg"/>
              <a:tailEnd type="triangle" w="med" len="lg"/>
            </a:ln>
            <a:effectLst/>
          </p:spPr>
        </p:cxnSp>
        <p:cxnSp>
          <p:nvCxnSpPr>
            <p:cNvPr id="138" name="Connector: Elbow 137">
              <a:extLst>
                <a:ext uri="{FF2B5EF4-FFF2-40B4-BE49-F238E27FC236}">
                  <a16:creationId xmlns:a16="http://schemas.microsoft.com/office/drawing/2014/main" id="{1CD1CA76-CC42-9A24-2330-02E0C867263B}"/>
                </a:ext>
              </a:extLst>
            </p:cNvPr>
            <p:cNvCxnSpPr>
              <a:cxnSpLocks/>
              <a:stCxn id="133" idx="3"/>
            </p:cNvCxnSpPr>
            <p:nvPr/>
          </p:nvCxnSpPr>
          <p:spPr>
            <a:xfrm>
              <a:off x="4016456" y="3186757"/>
              <a:ext cx="565138" cy="918474"/>
            </a:xfrm>
            <a:prstGeom prst="bentConnector3">
              <a:avLst/>
            </a:prstGeom>
            <a:noFill/>
            <a:ln w="28575" cap="flat" cmpd="sng" algn="ctr">
              <a:solidFill>
                <a:srgbClr val="DFDFD9"/>
              </a:solidFill>
              <a:prstDash val="solid"/>
              <a:miter lim="800000"/>
              <a:headEnd w="lg" len="lg"/>
              <a:tailEnd type="triangle" w="med" len="lg"/>
            </a:ln>
            <a:effectLst/>
          </p:spPr>
        </p:cxnSp>
        <p:sp>
          <p:nvSpPr>
            <p:cNvPr id="139" name="Flowchart: Alternate Process 138">
              <a:extLst>
                <a:ext uri="{FF2B5EF4-FFF2-40B4-BE49-F238E27FC236}">
                  <a16:creationId xmlns:a16="http://schemas.microsoft.com/office/drawing/2014/main" id="{B22620ED-B488-113F-4370-069BC4F693FC}"/>
                </a:ext>
              </a:extLst>
            </p:cNvPr>
            <p:cNvSpPr/>
            <p:nvPr/>
          </p:nvSpPr>
          <p:spPr>
            <a:xfrm>
              <a:off x="4597092" y="3416595"/>
              <a:ext cx="1938691" cy="1086415"/>
            </a:xfrm>
            <a:prstGeom prst="flowChartAlternateProcess">
              <a:avLst/>
            </a:prstGeom>
            <a:solidFill>
              <a:srgbClr val="0087BE"/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lIns="144000" tIns="72000" rIns="72000" bIns="72000" rtlCol="0" anchor="ctr" anchorCtr="0"/>
            <a:lstStyle/>
            <a:p>
              <a:pPr marL="0" marR="0" lvl="0" indent="0" defTabSz="91440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 panose="020B0604020202020204" pitchFamily="34" charset="-128"/>
                  <a:cs typeface="+mn-cs"/>
                </a:rPr>
                <a:t>Coherent E-Motor cooling high-fidelity CFD simulation</a:t>
              </a:r>
            </a:p>
          </p:txBody>
        </p:sp>
        <p:sp>
          <p:nvSpPr>
            <p:cNvPr id="140" name="Flowchart: Alternate Process 139">
              <a:extLst>
                <a:ext uri="{FF2B5EF4-FFF2-40B4-BE49-F238E27FC236}">
                  <a16:creationId xmlns:a16="http://schemas.microsoft.com/office/drawing/2014/main" id="{E6712637-C909-D9FB-5BC0-4EAC93990946}"/>
                </a:ext>
              </a:extLst>
            </p:cNvPr>
            <p:cNvSpPr/>
            <p:nvPr/>
          </p:nvSpPr>
          <p:spPr>
            <a:xfrm>
              <a:off x="10138602" y="2059503"/>
              <a:ext cx="1269179" cy="3873655"/>
            </a:xfrm>
            <a:prstGeom prst="flowChartAlternateProcess">
              <a:avLst/>
            </a:prstGeom>
            <a:solidFill>
              <a:srgbClr val="00D7A0"/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vert="horz" lIns="36000" tIns="72000" rIns="0" bIns="72000" rtlCol="0" anchor="t" anchorCtr="0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 panose="020B0604020202020204" pitchFamily="34" charset="-128"/>
                  <a:cs typeface="+mn-cs"/>
                </a:rPr>
                <a:t>Thermal model integration into the system and full vehicle model</a:t>
              </a:r>
            </a:p>
          </p:txBody>
        </p:sp>
        <p:sp>
          <p:nvSpPr>
            <p:cNvPr id="141" name="Flowchart: Alternate Process 140">
              <a:extLst>
                <a:ext uri="{FF2B5EF4-FFF2-40B4-BE49-F238E27FC236}">
                  <a16:creationId xmlns:a16="http://schemas.microsoft.com/office/drawing/2014/main" id="{1665835B-B59C-A0A1-C18C-9CCB5B7F0AE9}"/>
                </a:ext>
              </a:extLst>
            </p:cNvPr>
            <p:cNvSpPr/>
            <p:nvPr/>
          </p:nvSpPr>
          <p:spPr>
            <a:xfrm>
              <a:off x="7111899" y="2881721"/>
              <a:ext cx="1938691" cy="1086415"/>
            </a:xfrm>
            <a:prstGeom prst="flowChartAlternateProcess">
              <a:avLst/>
            </a:prstGeom>
            <a:solidFill>
              <a:srgbClr val="0087BE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lIns="144000" tIns="72000" rIns="72000" bIns="72000" rtlCol="0" anchor="ctr" anchorCtr="0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 panose="020B0604020202020204" pitchFamily="34" charset="-128"/>
                  <a:cs typeface="+mn-cs"/>
                </a:rPr>
                <a:t>Updated analysis &amp; Export of detailed E-Motor design model using CFD results</a:t>
              </a:r>
            </a:p>
          </p:txBody>
        </p:sp>
        <p:sp>
          <p:nvSpPr>
            <p:cNvPr id="142" name="Flowchart: Alternate Process 141">
              <a:extLst>
                <a:ext uri="{FF2B5EF4-FFF2-40B4-BE49-F238E27FC236}">
                  <a16:creationId xmlns:a16="http://schemas.microsoft.com/office/drawing/2014/main" id="{7AB1B7A0-8661-B943-63F5-10C5D4E327ED}"/>
                </a:ext>
              </a:extLst>
            </p:cNvPr>
            <p:cNvSpPr/>
            <p:nvPr/>
          </p:nvSpPr>
          <p:spPr>
            <a:xfrm>
              <a:off x="7106977" y="4124099"/>
              <a:ext cx="1938691" cy="1086415"/>
            </a:xfrm>
            <a:prstGeom prst="flowChartAlternateProcess">
              <a:avLst/>
            </a:prstGeom>
            <a:solidFill>
              <a:srgbClr val="0087BE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lIns="144000" tIns="72000" rIns="72000" bIns="72000" rtlCol="0" anchor="ctr" anchorCtr="0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 panose="020B0604020202020204" pitchFamily="34" charset="-128"/>
                  <a:cs typeface="+mn-cs"/>
                </a:rPr>
                <a:t>Update Motor LPTN model with High-Fidelity Oil Cooling performance map</a:t>
              </a:r>
            </a:p>
          </p:txBody>
        </p: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633A9D96-6894-9C50-19C5-501AF24FAC19}"/>
                </a:ext>
              </a:extLst>
            </p:cNvPr>
            <p:cNvCxnSpPr>
              <a:stCxn id="135" idx="3"/>
            </p:cNvCxnSpPr>
            <p:nvPr/>
          </p:nvCxnSpPr>
          <p:spPr>
            <a:xfrm flipV="1">
              <a:off x="6525767" y="2519859"/>
              <a:ext cx="3612835" cy="1"/>
            </a:xfrm>
            <a:prstGeom prst="straightConnector1">
              <a:avLst/>
            </a:prstGeom>
            <a:noFill/>
            <a:ln w="28575" cap="flat" cmpd="sng" algn="ctr">
              <a:solidFill>
                <a:srgbClr val="DFDFD9"/>
              </a:solidFill>
              <a:prstDash val="solid"/>
              <a:miter lim="800000"/>
              <a:headEnd w="lg" len="lg"/>
              <a:tailEnd type="triangle"/>
            </a:ln>
            <a:effectLst/>
          </p:spPr>
        </p:cxnSp>
        <p:cxnSp>
          <p:nvCxnSpPr>
            <p:cNvPr id="144" name="Connector: Elbow 143">
              <a:extLst>
                <a:ext uri="{FF2B5EF4-FFF2-40B4-BE49-F238E27FC236}">
                  <a16:creationId xmlns:a16="http://schemas.microsoft.com/office/drawing/2014/main" id="{CE7AE0AE-C24B-3DDD-8790-15904805B44C}"/>
                </a:ext>
              </a:extLst>
            </p:cNvPr>
            <p:cNvCxnSpPr>
              <a:cxnSpLocks/>
              <a:stCxn id="139" idx="3"/>
            </p:cNvCxnSpPr>
            <p:nvPr/>
          </p:nvCxnSpPr>
          <p:spPr>
            <a:xfrm flipV="1">
              <a:off x="6535783" y="3416595"/>
              <a:ext cx="571194" cy="543208"/>
            </a:xfrm>
            <a:prstGeom prst="bentConnector3">
              <a:avLst/>
            </a:prstGeom>
            <a:noFill/>
            <a:ln w="28575" cap="flat" cmpd="sng" algn="ctr">
              <a:solidFill>
                <a:srgbClr val="DFDFD9"/>
              </a:solidFill>
              <a:prstDash val="solid"/>
              <a:miter lim="800000"/>
              <a:headEnd w="lg" len="lg"/>
              <a:tailEnd type="triangle"/>
            </a:ln>
            <a:effectLst/>
          </p:spPr>
        </p:cxnSp>
        <p:cxnSp>
          <p:nvCxnSpPr>
            <p:cNvPr id="145" name="Connector: Elbow 144">
              <a:extLst>
                <a:ext uri="{FF2B5EF4-FFF2-40B4-BE49-F238E27FC236}">
                  <a16:creationId xmlns:a16="http://schemas.microsoft.com/office/drawing/2014/main" id="{C58CBC7F-BE0C-C8CE-4671-40860340C746}"/>
                </a:ext>
              </a:extLst>
            </p:cNvPr>
            <p:cNvCxnSpPr>
              <a:cxnSpLocks/>
              <a:stCxn id="139" idx="3"/>
            </p:cNvCxnSpPr>
            <p:nvPr/>
          </p:nvCxnSpPr>
          <p:spPr>
            <a:xfrm>
              <a:off x="6535783" y="3959803"/>
              <a:ext cx="576116" cy="538310"/>
            </a:xfrm>
            <a:prstGeom prst="bentConnector3">
              <a:avLst/>
            </a:prstGeom>
            <a:noFill/>
            <a:ln w="28575" cap="flat" cmpd="sng" algn="ctr">
              <a:solidFill>
                <a:srgbClr val="DFDFD9"/>
              </a:solidFill>
              <a:prstDash val="solid"/>
              <a:miter lim="800000"/>
              <a:headEnd w="lg" len="lg"/>
              <a:tailEnd type="triangle"/>
            </a:ln>
            <a:effectLst/>
          </p:spPr>
        </p:cxn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8C69D363-FDD5-4D98-26DC-608C446B5EF6}"/>
                </a:ext>
              </a:extLst>
            </p:cNvPr>
            <p:cNvCxnSpPr>
              <a:cxnSpLocks/>
              <a:stCxn id="141" idx="3"/>
            </p:cNvCxnSpPr>
            <p:nvPr/>
          </p:nvCxnSpPr>
          <p:spPr>
            <a:xfrm flipV="1">
              <a:off x="9050590" y="3424928"/>
              <a:ext cx="1092934" cy="1"/>
            </a:xfrm>
            <a:prstGeom prst="straightConnector1">
              <a:avLst/>
            </a:prstGeom>
            <a:noFill/>
            <a:ln w="28575" cap="flat" cmpd="sng" algn="ctr">
              <a:solidFill>
                <a:srgbClr val="DFDFD9"/>
              </a:solidFill>
              <a:prstDash val="solid"/>
              <a:miter lim="800000"/>
              <a:headEnd w="lg" len="lg"/>
              <a:tailEnd type="triangle"/>
            </a:ln>
            <a:effectLst/>
          </p:spPr>
        </p:cxn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9429377D-8B81-9E06-8E7D-2711A282A3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40746" y="4721842"/>
              <a:ext cx="1092934" cy="1"/>
            </a:xfrm>
            <a:prstGeom prst="straightConnector1">
              <a:avLst/>
            </a:prstGeom>
            <a:noFill/>
            <a:ln w="28575" cap="flat" cmpd="sng" algn="ctr">
              <a:solidFill>
                <a:srgbClr val="DFDFD9"/>
              </a:solidFill>
              <a:prstDash val="solid"/>
              <a:miter lim="800000"/>
              <a:headEnd w="lg" len="lg"/>
              <a:tailEnd type="triangle"/>
            </a:ln>
            <a:effectLst/>
          </p:spPr>
        </p:cxnSp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2505D187-E484-74E4-3709-7C15D6DC7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03556" y="4030681"/>
              <a:ext cx="500223" cy="500223"/>
            </a:xfrm>
            <a:prstGeom prst="rect">
              <a:avLst/>
            </a:prstGeom>
          </p:spPr>
        </p:pic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DDEA2E18-C1B3-CEF0-F3EC-6C8B1CCE9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10494" y="3567386"/>
              <a:ext cx="500223" cy="500223"/>
            </a:xfrm>
            <a:prstGeom prst="rect">
              <a:avLst/>
            </a:prstGeom>
          </p:spPr>
        </p:pic>
        <p:pic>
          <p:nvPicPr>
            <p:cNvPr id="150" name="Picture 149" descr="Graphical user interface, calendar&#10;&#10;Description automatically generated">
              <a:extLst>
                <a:ext uri="{FF2B5EF4-FFF2-40B4-BE49-F238E27FC236}">
                  <a16:creationId xmlns:a16="http://schemas.microsoft.com/office/drawing/2014/main" id="{BACAE797-BD10-F763-8E0B-6F9E9C5F7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072610" y="5637906"/>
              <a:ext cx="507741" cy="484073"/>
            </a:xfrm>
            <a:prstGeom prst="rect">
              <a:avLst/>
            </a:prstGeom>
          </p:spPr>
        </p:pic>
        <p:pic>
          <p:nvPicPr>
            <p:cNvPr id="151" name="Picture 150" descr="Graphical user interface, calendar&#10;&#10;Description automatically generated">
              <a:extLst>
                <a:ext uri="{FF2B5EF4-FFF2-40B4-BE49-F238E27FC236}">
                  <a16:creationId xmlns:a16="http://schemas.microsoft.com/office/drawing/2014/main" id="{D459B1D7-3F96-9D30-3177-CE4EF7C68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90215" y="2759924"/>
              <a:ext cx="507741" cy="484073"/>
            </a:xfrm>
            <a:prstGeom prst="rect">
              <a:avLst/>
            </a:prstGeom>
          </p:spPr>
        </p:pic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1C81D4A8-CC43-20D9-02A7-1235F9DFB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49575" y="4185234"/>
              <a:ext cx="457264" cy="466790"/>
            </a:xfrm>
            <a:prstGeom prst="rect">
              <a:avLst/>
            </a:prstGeom>
          </p:spPr>
        </p:pic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9F35E658-F63B-D928-2BE3-E266013B0C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06695" y="4008082"/>
              <a:ext cx="487461" cy="484991"/>
            </a:xfrm>
            <a:prstGeom prst="rect">
              <a:avLst/>
            </a:prstGeom>
          </p:spPr>
        </p:pic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68EA9F9D-2386-E412-0C97-34CCCBB4A1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10717" y="3582618"/>
              <a:ext cx="487461" cy="484991"/>
            </a:xfrm>
            <a:prstGeom prst="rect">
              <a:avLst/>
            </a:prstGeom>
          </p:spPr>
        </p:pic>
        <p:pic>
          <p:nvPicPr>
            <p:cNvPr id="155" name="Picture 154" descr="A graph of a graph&#10;&#10;Description automatically generated">
              <a:extLst>
                <a:ext uri="{FF2B5EF4-FFF2-40B4-BE49-F238E27FC236}">
                  <a16:creationId xmlns:a16="http://schemas.microsoft.com/office/drawing/2014/main" id="{7CA350FE-F1D3-6889-5F43-63F357F0F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848672" y="4984418"/>
              <a:ext cx="496180" cy="436434"/>
            </a:xfrm>
            <a:prstGeom prst="rect">
              <a:avLst/>
            </a:prstGeom>
          </p:spPr>
        </p:pic>
        <p:pic>
          <p:nvPicPr>
            <p:cNvPr id="156" name="Picture 155" descr="A purple and white diagram&#10;&#10;Description automatically generated">
              <a:extLst>
                <a:ext uri="{FF2B5EF4-FFF2-40B4-BE49-F238E27FC236}">
                  <a16:creationId xmlns:a16="http://schemas.microsoft.com/office/drawing/2014/main" id="{FD06EE12-308F-4755-00F3-F5707F941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523530" y="2885656"/>
              <a:ext cx="646432" cy="363839"/>
            </a:xfrm>
            <a:prstGeom prst="rect">
              <a:avLst/>
            </a:prstGeom>
          </p:spPr>
        </p:pic>
        <p:pic>
          <p:nvPicPr>
            <p:cNvPr id="157" name="Picture 156" descr="A colorful circle with a circle in center&#10;&#10;Description automatically generated with medium confidence">
              <a:extLst>
                <a:ext uri="{FF2B5EF4-FFF2-40B4-BE49-F238E27FC236}">
                  <a16:creationId xmlns:a16="http://schemas.microsoft.com/office/drawing/2014/main" id="{FC02B988-43C3-0124-C3BA-1BA3C6471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734608" y="4193230"/>
              <a:ext cx="407218" cy="447492"/>
            </a:xfrm>
            <a:prstGeom prst="rect">
              <a:avLst/>
            </a:prstGeom>
          </p:spPr>
        </p:pic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94D430CC-CC6B-9D6C-2851-D0B08815D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187150" y="5641563"/>
              <a:ext cx="882999" cy="480416"/>
            </a:xfrm>
            <a:prstGeom prst="rect">
              <a:avLst/>
            </a:prstGeom>
          </p:spPr>
        </p:pic>
      </p:grpSp>
      <p:pic>
        <p:nvPicPr>
          <p:cNvPr id="159" name="Picture 158">
            <a:extLst>
              <a:ext uri="{FF2B5EF4-FFF2-40B4-BE49-F238E27FC236}">
                <a16:creationId xmlns:a16="http://schemas.microsoft.com/office/drawing/2014/main" id="{42B6B84D-1380-33D2-8A4A-14D79F62DA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7422" y="4989344"/>
            <a:ext cx="457264" cy="466790"/>
          </a:xfrm>
          <a:prstGeom prst="rect">
            <a:avLst/>
          </a:prstGeom>
        </p:spPr>
      </p:pic>
      <p:sp>
        <p:nvSpPr>
          <p:cNvPr id="160" name="Rectangle 159">
            <a:extLst>
              <a:ext uri="{FF2B5EF4-FFF2-40B4-BE49-F238E27FC236}">
                <a16:creationId xmlns:a16="http://schemas.microsoft.com/office/drawing/2014/main" id="{11FBAA85-3CFB-43CA-1898-F462F7220A07}"/>
              </a:ext>
            </a:extLst>
          </p:cNvPr>
          <p:cNvSpPr/>
          <p:nvPr/>
        </p:nvSpPr>
        <p:spPr>
          <a:xfrm>
            <a:off x="4535266" y="3327194"/>
            <a:ext cx="2495076" cy="2100515"/>
          </a:xfrm>
          <a:prstGeom prst="rect">
            <a:avLst/>
          </a:prstGeom>
          <a:solidFill>
            <a:schemeClr val="tx1">
              <a:lumMod val="50000"/>
              <a:lumOff val="50000"/>
              <a:alpha val="7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8000" tIns="72000" rIns="108000" bIns="72000"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A7C47678-48D6-7C68-38A9-269624FC0D16}"/>
              </a:ext>
            </a:extLst>
          </p:cNvPr>
          <p:cNvSpPr/>
          <p:nvPr/>
        </p:nvSpPr>
        <p:spPr>
          <a:xfrm>
            <a:off x="7035264" y="2700343"/>
            <a:ext cx="3098416" cy="2969782"/>
          </a:xfrm>
          <a:prstGeom prst="rect">
            <a:avLst/>
          </a:prstGeom>
          <a:solidFill>
            <a:schemeClr val="tx1">
              <a:lumMod val="50000"/>
              <a:lumOff val="50000"/>
              <a:alpha val="7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8000" tIns="72000" rIns="108000" bIns="72000"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878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8E3FC-6A63-12BD-9751-F1F2FAD51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 Trade-Off (Lox / RP-1 Rocket Engine)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550311-5040-1CD8-E6B9-B4569D99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59161-B833-CBC8-4028-C21DCDE60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F42015-0FC7-4B0E-8D2B-76EADF48D95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39A49E-5D05-6AE1-9101-E6995395298C}"/>
              </a:ext>
            </a:extLst>
          </p:cNvPr>
          <p:cNvSpPr txBox="1"/>
          <p:nvPr/>
        </p:nvSpPr>
        <p:spPr>
          <a:xfrm>
            <a:off x="7244646" y="1219407"/>
            <a:ext cx="36327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/>
              <a:t>#2 Gas Generator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6397B04-7F12-83EC-5C41-209E79036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813" y="1839007"/>
            <a:ext cx="4269705" cy="36875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E4945D0-3FDF-720C-3F7A-D17B805E5767}"/>
              </a:ext>
            </a:extLst>
          </p:cNvPr>
          <p:cNvGrpSpPr/>
          <p:nvPr/>
        </p:nvGrpSpPr>
        <p:grpSpPr>
          <a:xfrm>
            <a:off x="1168813" y="5734800"/>
            <a:ext cx="9780023" cy="576000"/>
            <a:chOff x="2585342" y="5926100"/>
            <a:chExt cx="8720899" cy="47116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19F32E6-34A6-9EFF-8252-4484AB7D41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9097"/>
            <a:stretch/>
          </p:blipFill>
          <p:spPr>
            <a:xfrm>
              <a:off x="2585342" y="5926101"/>
              <a:ext cx="3729733" cy="47116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34FFD58-D63B-9C2D-160F-605393671F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9653" b="17254"/>
            <a:stretch/>
          </p:blipFill>
          <p:spPr>
            <a:xfrm>
              <a:off x="6315075" y="5926100"/>
              <a:ext cx="4991166" cy="471161"/>
            </a:xfrm>
            <a:prstGeom prst="rect">
              <a:avLst/>
            </a:prstGeom>
          </p:spPr>
        </p:pic>
      </p:grpSp>
      <p:pic>
        <p:nvPicPr>
          <p:cNvPr id="22" name="Graphic 21" descr="Scales of justice with solid fill">
            <a:extLst>
              <a:ext uri="{FF2B5EF4-FFF2-40B4-BE49-F238E27FC236}">
                <a16:creationId xmlns:a16="http://schemas.microsoft.com/office/drawing/2014/main" id="{6CEBB29E-3A7B-F4B6-CC1D-34E044C943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800" y="2971800"/>
            <a:ext cx="914400" cy="914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4F1B496-63BE-92D6-3FE7-CF8FE97A5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1839007"/>
            <a:ext cx="4090836" cy="36875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10470C4-6DF3-E224-F1E1-E900811BFF9A}"/>
              </a:ext>
            </a:extLst>
          </p:cNvPr>
          <p:cNvSpPr txBox="1"/>
          <p:nvPr/>
        </p:nvSpPr>
        <p:spPr>
          <a:xfrm>
            <a:off x="823332" y="1215683"/>
            <a:ext cx="481717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/>
              <a:t> #1 Electric driven pump-fed</a:t>
            </a:r>
          </a:p>
        </p:txBody>
      </p:sp>
    </p:spTree>
    <p:extLst>
      <p:ext uri="{BB962C8B-B14F-4D97-AF65-F5344CB8AC3E}">
        <p14:creationId xmlns:p14="http://schemas.microsoft.com/office/powerpoint/2010/main" val="210634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3F3A4-038F-56CB-D03E-36C5853D2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model integration into the system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1D964-ACA7-B019-FA71-85AAECC5B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326D3-B7A3-81B8-4865-A921C6562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BC2538-10E9-A71B-FB5D-4FD4E020D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BC5A57-7EA2-EC18-639D-0B10031B9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243" y="3965691"/>
            <a:ext cx="5216685" cy="22017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DA51E9-86C6-10B2-7C8A-799A6CCE4D14}"/>
              </a:ext>
            </a:extLst>
          </p:cNvPr>
          <p:cNvSpPr txBox="1">
            <a:spLocks/>
          </p:cNvSpPr>
          <p:nvPr/>
        </p:nvSpPr>
        <p:spPr>
          <a:xfrm>
            <a:off x="443228" y="1438275"/>
            <a:ext cx="4295380" cy="50954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Now that oil cooling heat transfer performance has been tabulated over the operating range of the E-Motor and oil/cooling system, we embed this high-fidelity map into the imported LPTN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We can verify the component design and cooling architecture change impact on design &amp; vehicle requirements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47CEB8-A748-BCAB-67B1-6CA05AF8EC5B}"/>
              </a:ext>
            </a:extLst>
          </p:cNvPr>
          <p:cNvSpPr txBox="1"/>
          <p:nvPr/>
        </p:nvSpPr>
        <p:spPr>
          <a:xfrm>
            <a:off x="9050479" y="1953900"/>
            <a:ext cx="184916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High </a:t>
            </a:r>
            <a:r>
              <a:rPr kumimoji="0" lang="fr-BE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fidelity</a:t>
            </a: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direct </a:t>
            </a:r>
            <a:r>
              <a:rPr kumimoji="0" lang="fr-BE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oil</a:t>
            </a: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BE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cooling</a:t>
            </a:r>
            <a:r>
              <a:rPr kumimoji="0" lang="fr-BE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HTC </a:t>
            </a:r>
            <a:r>
              <a:rPr kumimoji="0" lang="fr-BE" sz="1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map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C1A324-6BC6-DA3E-7B3E-8BB41F9F6F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857"/>
          <a:stretch/>
        </p:blipFill>
        <p:spPr>
          <a:xfrm>
            <a:off x="10240928" y="3965691"/>
            <a:ext cx="1546260" cy="22017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graph of a graph&#10;&#10;Description automatically generated">
            <a:extLst>
              <a:ext uri="{FF2B5EF4-FFF2-40B4-BE49-F238E27FC236}">
                <a16:creationId xmlns:a16="http://schemas.microsoft.com/office/drawing/2014/main" id="{A0CE7633-FFDF-217A-A6F2-C0F63D532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243" y="1300978"/>
            <a:ext cx="2613088" cy="22984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Arrow: Bent 10">
            <a:extLst>
              <a:ext uri="{FF2B5EF4-FFF2-40B4-BE49-F238E27FC236}">
                <a16:creationId xmlns:a16="http://schemas.microsoft.com/office/drawing/2014/main" id="{3FFF610E-E8D7-320C-401E-629EB84EA3E0}"/>
              </a:ext>
            </a:extLst>
          </p:cNvPr>
          <p:cNvSpPr/>
          <p:nvPr/>
        </p:nvSpPr>
        <p:spPr>
          <a:xfrm rot="5400000">
            <a:off x="7858784" y="2459449"/>
            <a:ext cx="1299093" cy="1221035"/>
          </a:xfrm>
          <a:prstGeom prst="bentArrow">
            <a:avLst>
              <a:gd name="adj1" fmla="val 32222"/>
              <a:gd name="adj2" fmla="val 30674"/>
              <a:gd name="adj3" fmla="val 25000"/>
              <a:gd name="adj4" fmla="val 4375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058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06B00-C3E6-42FE-0D1A-E743513DF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model integration (LPTN) into the system model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55E726-1447-C21D-8991-DD5A04709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4FDA1E4-7D41-5693-A748-A26AFD7B2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59" y="1899106"/>
            <a:ext cx="7337905" cy="4016413"/>
          </a:xfrm>
          <a:prstGeom prst="rect">
            <a:avLst/>
          </a:prstGeom>
        </p:spPr>
      </p:pic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DD5A1B35-5DBB-A367-14E0-3E57B4396902}"/>
              </a:ext>
            </a:extLst>
          </p:cNvPr>
          <p:cNvSpPr txBox="1">
            <a:spLocks/>
          </p:cNvSpPr>
          <p:nvPr/>
        </p:nvSpPr>
        <p:spPr>
          <a:xfrm>
            <a:off x="7667864" y="1647826"/>
            <a:ext cx="4119325" cy="451897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marR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fontAlgn="auto" hangingPunct="1"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r>
              <a:rPr lang="en-US" b="1" kern="1200" dirty="0">
                <a:solidFill>
                  <a:srgbClr val="00D7A0"/>
                </a:solidFill>
                <a:latin typeface="Arial"/>
                <a:ea typeface="+mn-ea"/>
              </a:rPr>
              <a:t>Benefit summary</a:t>
            </a:r>
          </a:p>
          <a:p>
            <a:pPr marL="180000" indent="-180000">
              <a:spcBef>
                <a:spcPts val="600"/>
              </a:spcBef>
              <a:buClr>
                <a:srgbClr val="00D7A0"/>
              </a:buClr>
              <a:buFont typeface="Arial" panose="020B0604020202020204" pitchFamily="34" charset="0"/>
              <a:buChar char="•"/>
              <a:defRPr/>
            </a:pPr>
            <a:endParaRPr lang="en-US" sz="1800" kern="1200" dirty="0">
              <a:solidFill>
                <a:prstClr val="white"/>
              </a:solidFill>
              <a:latin typeface="Aptos" panose="020B0004020202020204" pitchFamily="34" charset="0"/>
              <a:ea typeface="+mn-ea"/>
            </a:endParaRPr>
          </a:p>
          <a:p>
            <a:pPr marL="180000" indent="-180000">
              <a:spcBef>
                <a:spcPts val="600"/>
              </a:spcBef>
              <a:buClr>
                <a:srgbClr val="00D7A0"/>
              </a:buClr>
              <a:buFont typeface="Arial" panose="020B0604020202020204" pitchFamily="34" charset="0"/>
              <a:buChar char="•"/>
              <a:defRPr/>
            </a:pPr>
            <a:endParaRPr lang="en-US" sz="1800" kern="1200" dirty="0">
              <a:solidFill>
                <a:prstClr val="white"/>
              </a:solidFill>
              <a:latin typeface="Aptos" panose="020B0004020202020204" pitchFamily="34" charset="0"/>
              <a:ea typeface="+mn-ea"/>
            </a:endParaRPr>
          </a:p>
          <a:p>
            <a:pPr>
              <a:spcAft>
                <a:spcPts val="0"/>
              </a:spcAft>
              <a:defRPr/>
            </a:pPr>
            <a:r>
              <a:rPr lang="en-US" sz="2000" b="1" kern="1200" dirty="0">
                <a:solidFill>
                  <a:schemeClr val="tx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“Thermal management design choices are directly articulated and arbitrated at the system level with the required confidence”</a:t>
            </a:r>
            <a:endParaRPr lang="en-US" sz="2000" b="1" kern="1200" dirty="0">
              <a:solidFill>
                <a:schemeClr val="tx1"/>
              </a:solidFill>
              <a:latin typeface="Arial"/>
              <a:ea typeface="+mn-ea"/>
            </a:endParaRPr>
          </a:p>
          <a:p>
            <a:pPr>
              <a:spcBef>
                <a:spcPts val="600"/>
              </a:spcBef>
              <a:buClr>
                <a:srgbClr val="00D7A0"/>
              </a:buClr>
              <a:defRPr/>
            </a:pPr>
            <a:endParaRPr lang="en-US" sz="1800" kern="1200" dirty="0">
              <a:solidFill>
                <a:schemeClr val="tx1"/>
              </a:solidFill>
              <a:latin typeface="Aptos" panose="020B0004020202020204" pitchFamily="34" charset="0"/>
              <a:ea typeface="+mn-ea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400" kern="1200" dirty="0">
              <a:solidFill>
                <a:schemeClr val="tx1"/>
              </a:solidFill>
              <a:latin typeface="Aptos" panose="020B0004020202020204" pitchFamily="34" charset="0"/>
              <a:ea typeface="+mn-ea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400" kern="1200" dirty="0">
              <a:solidFill>
                <a:schemeClr val="tx1"/>
              </a:solidFill>
              <a:latin typeface="Aptos" panose="020B0004020202020204" pitchFamily="34" charset="0"/>
              <a:ea typeface="+mn-ea"/>
            </a:endParaRPr>
          </a:p>
          <a:p>
            <a:pPr marL="180000" indent="-180000">
              <a:spcBef>
                <a:spcPts val="600"/>
              </a:spcBef>
              <a:buClr>
                <a:srgbClr val="00D7A0"/>
              </a:buClr>
              <a:buFont typeface="Arial" panose="020B0604020202020204" pitchFamily="34" charset="0"/>
              <a:buChar char="•"/>
              <a:defRPr/>
            </a:pPr>
            <a:endParaRPr lang="en-US" kern="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F5235A5-747E-0174-B7C0-F71779A24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147" y="2773680"/>
            <a:ext cx="4166618" cy="2266945"/>
          </a:xfrm>
          <a:prstGeom prst="rect">
            <a:avLst/>
          </a:prstGeom>
        </p:spPr>
      </p:pic>
      <p:pic>
        <p:nvPicPr>
          <p:cNvPr id="20" name="Picture 19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C3366122-1071-A518-A559-8ADAC257B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444" y="4807831"/>
            <a:ext cx="507741" cy="4840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4AF50F-8F87-2D18-7870-3066CD844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6187" y="3009141"/>
            <a:ext cx="1937156" cy="16730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B4676C-4A67-CD34-D619-67DCBD4A09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7505" y="3655792"/>
            <a:ext cx="509206" cy="5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27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F8423-185F-86F1-A8C2-12D7FF88D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36AACA-8518-B206-D35F-DEB6B68C0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82B75C-B05A-7C0A-8068-539C2372A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D1E327-2B53-59E3-0D61-96F095B662A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0" y="914400"/>
            <a:ext cx="4762500" cy="627864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The Digital Thread </a:t>
            </a:r>
            <a:r>
              <a:rPr kumimoji="0" lang="fr-BE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allows</a:t>
            </a:r>
            <a:r>
              <a:rPr kumimoji="0" lang="fr-BE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 E-Drive </a:t>
            </a:r>
            <a:r>
              <a:rPr kumimoji="0" lang="fr-BE" altLang="en-US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stakeholders</a:t>
            </a:r>
            <a:r>
              <a:rPr kumimoji="0" lang="fr-BE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 to </a:t>
            </a:r>
            <a:r>
              <a:rPr kumimoji="0" lang="fr-BE" alt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keep</a:t>
            </a:r>
            <a:r>
              <a:rPr kumimoji="0" lang="fr-BE" altLang="en-US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 </a:t>
            </a:r>
            <a:r>
              <a:rPr kumimoji="0" lang="fr-BE" alt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consistency</a:t>
            </a:r>
            <a:r>
              <a:rPr kumimoji="0" lang="fr-BE" altLang="en-US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 </a:t>
            </a:r>
            <a:r>
              <a:rPr kumimoji="0" lang="fr-BE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between</a:t>
            </a:r>
            <a:r>
              <a:rPr kumimoji="0" lang="fr-BE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 </a:t>
            </a:r>
            <a:r>
              <a:rPr kumimoji="0" lang="fr-BE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requirements</a:t>
            </a:r>
            <a:r>
              <a:rPr kumimoji="0" lang="fr-BE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 &amp; </a:t>
            </a:r>
            <a:r>
              <a:rPr kumimoji="0" lang="fr-BE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sizing</a:t>
            </a:r>
            <a:r>
              <a:rPr kumimoji="0" lang="fr-BE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, components design, </a:t>
            </a:r>
            <a:r>
              <a:rPr kumimoji="0" lang="fr-BE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integration</a:t>
            </a:r>
            <a:r>
              <a:rPr kumimoji="0" lang="fr-BE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 and </a:t>
            </a:r>
            <a:r>
              <a:rPr kumimoji="0" lang="fr-BE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testing</a:t>
            </a:r>
            <a:r>
              <a:rPr kumimoji="0" lang="fr-BE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alt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altLang="en-US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Fast </a:t>
            </a:r>
            <a:r>
              <a:rPr kumimoji="0" lang="fr-BE" alt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turn-around</a:t>
            </a:r>
            <a:r>
              <a:rPr kumimoji="0" lang="fr-BE" altLang="en-US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 time </a:t>
            </a:r>
            <a:r>
              <a:rPr kumimoji="0" lang="fr-BE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thanks</a:t>
            </a:r>
            <a:r>
              <a:rPr kumimoji="0" lang="fr-BE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 to automation of </a:t>
            </a:r>
            <a:r>
              <a:rPr kumimoji="0" lang="fr-BE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models</a:t>
            </a:r>
            <a:r>
              <a:rPr kumimoji="0" lang="fr-BE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 </a:t>
            </a:r>
            <a:r>
              <a:rPr kumimoji="0" lang="fr-BE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transfer</a:t>
            </a:r>
            <a:endParaRPr kumimoji="0" lang="fr-BE" alt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altLang="en-US" sz="15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(~ 6 </a:t>
            </a:r>
            <a:r>
              <a:rPr kumimoji="0" lang="fr-BE" altLang="en-US" sz="15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months</a:t>
            </a:r>
            <a:r>
              <a:rPr kumimoji="0" lang="fr-BE" altLang="en-US" sz="15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BE" altLang="en-US" sz="15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 1 </a:t>
            </a:r>
            <a:r>
              <a:rPr kumimoji="0" lang="fr-BE" altLang="en-US" sz="15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month</a:t>
            </a:r>
            <a:r>
              <a:rPr kumimoji="0" lang="fr-BE" altLang="en-US" sz="15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  <a:sym typeface="Wingdings" panose="05000000000000000000" pitchFamily="2" charset="2"/>
              </a:rPr>
              <a:t>)</a:t>
            </a:r>
            <a:endParaRPr kumimoji="0" lang="fr-BE" altLang="en-US" sz="15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BE" alt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alt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Integration</a:t>
            </a:r>
            <a:r>
              <a:rPr kumimoji="0" lang="fr-BE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 of </a:t>
            </a:r>
            <a:r>
              <a:rPr kumimoji="0" lang="fr-BE" altLang="en-US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high-</a:t>
            </a:r>
            <a:r>
              <a:rPr kumimoji="0" lang="fr-BE" alt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fidelity</a:t>
            </a:r>
            <a:r>
              <a:rPr kumimoji="0" lang="fr-BE" altLang="en-US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 direct </a:t>
            </a:r>
            <a:r>
              <a:rPr kumimoji="0" lang="fr-BE" alt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oil</a:t>
            </a:r>
            <a:r>
              <a:rPr kumimoji="0" lang="fr-BE" altLang="en-US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 </a:t>
            </a:r>
            <a:r>
              <a:rPr kumimoji="0" lang="fr-BE" alt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cooling</a:t>
            </a:r>
            <a:r>
              <a:rPr kumimoji="0" lang="fr-BE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 simulation </a:t>
            </a:r>
            <a:r>
              <a:rPr kumimoji="0" lang="fr-BE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into</a:t>
            </a:r>
            <a:r>
              <a:rPr kumimoji="0" lang="fr-BE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 </a:t>
            </a:r>
            <a:r>
              <a:rPr kumimoji="0" lang="fr-BE" alt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advanced</a:t>
            </a:r>
            <a:r>
              <a:rPr kumimoji="0" lang="fr-BE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 E-</a:t>
            </a:r>
            <a:r>
              <a:rPr kumimoji="0" lang="fr-BE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Motor</a:t>
            </a:r>
            <a:r>
              <a:rPr kumimoji="0" lang="fr-BE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 design </a:t>
            </a:r>
            <a:r>
              <a:rPr kumimoji="0" lang="fr-BE" altLang="en-US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LPTN</a:t>
            </a:r>
            <a:endParaRPr kumimoji="0" lang="fr-BE" altLang="en-US" sz="1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altLang="en-US" sz="1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Leverage</a:t>
            </a:r>
            <a:r>
              <a:rPr kumimoji="0" lang="fr-BE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 </a:t>
            </a:r>
            <a:r>
              <a:rPr kumimoji="0" lang="fr-BE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benefit</a:t>
            </a:r>
            <a:r>
              <a:rPr kumimoji="0" lang="fr-BE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 of </a:t>
            </a:r>
            <a:r>
              <a:rPr kumimoji="0" lang="fr-BE" altLang="en-US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high-</a:t>
            </a:r>
            <a:r>
              <a:rPr kumimoji="0" lang="fr-BE" alt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fidelity</a:t>
            </a:r>
            <a:r>
              <a:rPr kumimoji="0" lang="fr-BE" altLang="en-US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 simulations</a:t>
            </a:r>
            <a:r>
              <a:rPr kumimoji="0" lang="fr-BE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 </a:t>
            </a:r>
            <a:r>
              <a:rPr kumimoji="0" lang="fr-BE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into</a:t>
            </a:r>
            <a:r>
              <a:rPr kumimoji="0" lang="fr-BE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 a </a:t>
            </a:r>
            <a:r>
              <a:rPr kumimoji="0" lang="fr-BE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dynamic</a:t>
            </a:r>
            <a:r>
              <a:rPr kumimoji="0" lang="fr-BE" alt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 simulation of the </a:t>
            </a:r>
            <a:r>
              <a:rPr kumimoji="0" lang="fr-BE" altLang="en-US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mass &amp; power budget</a:t>
            </a:r>
            <a:r>
              <a:rPr kumimoji="0" lang="fr-BE" altLang="en-US" sz="15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</a:rPr>
              <a:t> balance</a:t>
            </a:r>
            <a:endParaRPr kumimoji="0" lang="fr-BE" altLang="en-US" sz="1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altLang="en-US" sz="15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( ~ </a:t>
            </a:r>
            <a:r>
              <a:rPr kumimoji="0" lang="fr-BE" altLang="en-US" sz="15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sim</a:t>
            </a:r>
            <a:r>
              <a:rPr kumimoji="0" lang="fr-BE" altLang="en-US" sz="15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time </a:t>
            </a:r>
            <a:r>
              <a:rPr kumimoji="0" lang="fr-BE" altLang="en-US" sz="15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reduces</a:t>
            </a:r>
            <a:r>
              <a:rPr kumimoji="0" lang="fr-BE" altLang="en-US" sz="15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0" lang="fr-BE" altLang="en-US" sz="15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from</a:t>
            </a:r>
            <a:r>
              <a:rPr kumimoji="0" lang="fr-BE" altLang="en-US" sz="15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1000+ </a:t>
            </a:r>
            <a:r>
              <a:rPr kumimoji="0" lang="fr-BE" altLang="en-US" sz="15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hrs</a:t>
            </a:r>
            <a:r>
              <a:rPr kumimoji="0" lang="fr-BE" altLang="en-US" sz="15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to seconds)</a:t>
            </a:r>
          </a:p>
          <a:p>
            <a:r>
              <a:rPr lang="en-US" sz="1500" dirty="0">
                <a:solidFill>
                  <a:schemeClr val="tx1"/>
                </a:solidFill>
              </a:rPr>
              <a:t>Increasing model fidelity will help to refine design of electric machine and capture physical interactions between:</a:t>
            </a:r>
          </a:p>
          <a:p>
            <a:pPr lvl="1"/>
            <a:r>
              <a:rPr lang="en-US" sz="1500" dirty="0">
                <a:solidFill>
                  <a:schemeClr val="tx1"/>
                </a:solidFill>
              </a:rPr>
              <a:t> electric machine </a:t>
            </a:r>
            <a:endParaRPr lang="en-US" sz="1500" dirty="0"/>
          </a:p>
          <a:p>
            <a:pPr lvl="1"/>
            <a:r>
              <a:rPr lang="en-US" sz="1500" dirty="0">
                <a:solidFill>
                  <a:schemeClr val="tx1"/>
                </a:solidFill>
              </a:rPr>
              <a:t>2 </a:t>
            </a:r>
            <a:r>
              <a:rPr lang="en-US" sz="1500" dirty="0">
                <a:solidFill>
                  <a:schemeClr val="tx1"/>
                </a:solidFill>
                <a:sym typeface="Symbol" panose="05050102010706020507" pitchFamily="18" charset="2"/>
              </a:rPr>
              <a:t> thermal </a:t>
            </a:r>
            <a:r>
              <a:rPr lang="en-US" sz="1500" dirty="0">
                <a:solidFill>
                  <a:schemeClr val="tx1"/>
                </a:solidFill>
              </a:rPr>
              <a:t>cooling system </a:t>
            </a:r>
          </a:p>
          <a:p>
            <a:pPr lvl="1"/>
            <a:r>
              <a:rPr lang="en-US" sz="1500" dirty="0">
                <a:solidFill>
                  <a:schemeClr val="tx1"/>
                </a:solidFill>
              </a:rPr>
              <a:t>cryogenic feeding pump and lines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BE" altLang="en-US" sz="15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BE" altLang="en-US" sz="1500" b="0" i="1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altLang="en-US" sz="1500" b="1" i="1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483E30E-D66E-3F69-DD75-2173266BE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775" y="1414463"/>
            <a:ext cx="3675062" cy="4370984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4B349A9-DC86-A210-04C6-AD15065B3F53}"/>
              </a:ext>
            </a:extLst>
          </p:cNvPr>
          <p:cNvSpPr/>
          <p:nvPr/>
        </p:nvSpPr>
        <p:spPr>
          <a:xfrm>
            <a:off x="10880333" y="3339557"/>
            <a:ext cx="454417" cy="514893"/>
          </a:xfrm>
          <a:prstGeom prst="rect">
            <a:avLst/>
          </a:prstGeom>
          <a:solidFill>
            <a:schemeClr val="accent1">
              <a:alpha val="32000"/>
            </a:schemeClr>
          </a:solidFill>
          <a:ln cap="flat" cmpd="sng">
            <a:solidFill>
              <a:schemeClr val="accent1"/>
            </a:solidFill>
            <a:prstDash val="lg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54417"/>
                      <a:gd name="connsiteY0" fmla="*/ 0 h 514893"/>
                      <a:gd name="connsiteX1" fmla="*/ 454417 w 454417"/>
                      <a:gd name="connsiteY1" fmla="*/ 0 h 514893"/>
                      <a:gd name="connsiteX2" fmla="*/ 454417 w 454417"/>
                      <a:gd name="connsiteY2" fmla="*/ 514893 h 514893"/>
                      <a:gd name="connsiteX3" fmla="*/ 0 w 454417"/>
                      <a:gd name="connsiteY3" fmla="*/ 514893 h 514893"/>
                      <a:gd name="connsiteX4" fmla="*/ 0 w 454417"/>
                      <a:gd name="connsiteY4" fmla="*/ 0 h 5148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4417" h="514893" extrusionOk="0">
                        <a:moveTo>
                          <a:pt x="0" y="0"/>
                        </a:moveTo>
                        <a:cubicBezTo>
                          <a:pt x="183061" y="-40028"/>
                          <a:pt x="246087" y="27371"/>
                          <a:pt x="454417" y="0"/>
                        </a:cubicBezTo>
                        <a:cubicBezTo>
                          <a:pt x="486651" y="216445"/>
                          <a:pt x="454119" y="357328"/>
                          <a:pt x="454417" y="514893"/>
                        </a:cubicBezTo>
                        <a:cubicBezTo>
                          <a:pt x="230758" y="553315"/>
                          <a:pt x="170831" y="478962"/>
                          <a:pt x="0" y="514893"/>
                        </a:cubicBezTo>
                        <a:cubicBezTo>
                          <a:pt x="-39836" y="263370"/>
                          <a:pt x="17763" y="14929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fr-FR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EA841A0-AD90-42D8-770B-7C28C207F5F3}"/>
              </a:ext>
            </a:extLst>
          </p:cNvPr>
          <p:cNvCxnSpPr>
            <a:cxnSpLocks/>
          </p:cNvCxnSpPr>
          <p:nvPr/>
        </p:nvCxnSpPr>
        <p:spPr>
          <a:xfrm flipH="1">
            <a:off x="5784351" y="3339557"/>
            <a:ext cx="5095982" cy="845961"/>
          </a:xfrm>
          <a:prstGeom prst="line">
            <a:avLst/>
          </a:prstGeom>
          <a:ln w="19050">
            <a:solidFill>
              <a:schemeClr val="accent1"/>
            </a:solidFill>
            <a:headEnd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BCD8E37-EC78-24C1-9331-891793784B5A}"/>
              </a:ext>
            </a:extLst>
          </p:cNvPr>
          <p:cNvCxnSpPr>
            <a:cxnSpLocks/>
          </p:cNvCxnSpPr>
          <p:nvPr/>
        </p:nvCxnSpPr>
        <p:spPr>
          <a:xfrm flipH="1">
            <a:off x="8728889" y="3854450"/>
            <a:ext cx="2605861" cy="2510006"/>
          </a:xfrm>
          <a:prstGeom prst="line">
            <a:avLst/>
          </a:prstGeom>
          <a:ln w="19050">
            <a:solidFill>
              <a:schemeClr val="accent1"/>
            </a:solidFill>
            <a:headEnd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CD664544-8974-F7E0-197D-F3CACBEE8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349" y="4165409"/>
            <a:ext cx="2944539" cy="2193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Freeform 74">
            <a:extLst>
              <a:ext uri="{FF2B5EF4-FFF2-40B4-BE49-F238E27FC236}">
                <a16:creationId xmlns:a16="http://schemas.microsoft.com/office/drawing/2014/main" id="{8251DBDA-A2FA-38E1-FF40-A8E436E4D619}"/>
              </a:ext>
            </a:extLst>
          </p:cNvPr>
          <p:cNvSpPr>
            <a:spLocks/>
          </p:cNvSpPr>
          <p:nvPr/>
        </p:nvSpPr>
        <p:spPr bwMode="auto">
          <a:xfrm>
            <a:off x="6615750" y="4483614"/>
            <a:ext cx="227010" cy="227258"/>
          </a:xfrm>
          <a:custGeom>
            <a:avLst/>
            <a:gdLst>
              <a:gd name="T0" fmla="*/ 1394 w 1609"/>
              <a:gd name="T1" fmla="*/ 1609 h 1609"/>
              <a:gd name="T2" fmla="*/ 1609 w 1609"/>
              <a:gd name="T3" fmla="*/ 1394 h 1609"/>
              <a:gd name="T4" fmla="*/ 1096 w 1609"/>
              <a:gd name="T5" fmla="*/ 806 h 1609"/>
              <a:gd name="T6" fmla="*/ 1609 w 1609"/>
              <a:gd name="T7" fmla="*/ 215 h 1609"/>
              <a:gd name="T8" fmla="*/ 1394 w 1609"/>
              <a:gd name="T9" fmla="*/ 0 h 1609"/>
              <a:gd name="T10" fmla="*/ 806 w 1609"/>
              <a:gd name="T11" fmla="*/ 513 h 1609"/>
              <a:gd name="T12" fmla="*/ 215 w 1609"/>
              <a:gd name="T13" fmla="*/ 0 h 1609"/>
              <a:gd name="T14" fmla="*/ 0 w 1609"/>
              <a:gd name="T15" fmla="*/ 215 h 1609"/>
              <a:gd name="T16" fmla="*/ 513 w 1609"/>
              <a:gd name="T17" fmla="*/ 806 h 1609"/>
              <a:gd name="T18" fmla="*/ 0 w 1609"/>
              <a:gd name="T19" fmla="*/ 1394 h 1609"/>
              <a:gd name="T20" fmla="*/ 215 w 1609"/>
              <a:gd name="T21" fmla="*/ 1609 h 1609"/>
              <a:gd name="T22" fmla="*/ 806 w 1609"/>
              <a:gd name="T23" fmla="*/ 1096 h 1609"/>
              <a:gd name="T24" fmla="*/ 1394 w 1609"/>
              <a:gd name="T25" fmla="*/ 1609 h 1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9" h="1609">
                <a:moveTo>
                  <a:pt x="1394" y="1609"/>
                </a:moveTo>
                <a:lnTo>
                  <a:pt x="1609" y="1394"/>
                </a:lnTo>
                <a:lnTo>
                  <a:pt x="1096" y="806"/>
                </a:lnTo>
                <a:lnTo>
                  <a:pt x="1609" y="215"/>
                </a:lnTo>
                <a:lnTo>
                  <a:pt x="1394" y="0"/>
                </a:lnTo>
                <a:lnTo>
                  <a:pt x="806" y="513"/>
                </a:lnTo>
                <a:lnTo>
                  <a:pt x="215" y="0"/>
                </a:lnTo>
                <a:lnTo>
                  <a:pt x="0" y="215"/>
                </a:lnTo>
                <a:lnTo>
                  <a:pt x="513" y="806"/>
                </a:lnTo>
                <a:lnTo>
                  <a:pt x="0" y="1394"/>
                </a:lnTo>
                <a:lnTo>
                  <a:pt x="215" y="1609"/>
                </a:lnTo>
                <a:lnTo>
                  <a:pt x="806" y="1096"/>
                </a:lnTo>
                <a:lnTo>
                  <a:pt x="1394" y="1609"/>
                </a:lnTo>
                <a:close/>
              </a:path>
            </a:pathLst>
          </a:custGeom>
          <a:solidFill>
            <a:srgbClr val="EF013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endParaRPr lang="en-US" sz="1400" kern="140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1" name="Freeform 95">
            <a:extLst>
              <a:ext uri="{FF2B5EF4-FFF2-40B4-BE49-F238E27FC236}">
                <a16:creationId xmlns:a16="http://schemas.microsoft.com/office/drawing/2014/main" id="{C7D0DF5D-D716-75A3-30BD-B993A0703385}"/>
              </a:ext>
            </a:extLst>
          </p:cNvPr>
          <p:cNvSpPr>
            <a:spLocks/>
          </p:cNvSpPr>
          <p:nvPr/>
        </p:nvSpPr>
        <p:spPr bwMode="auto">
          <a:xfrm>
            <a:off x="8203113" y="4469092"/>
            <a:ext cx="304757" cy="241779"/>
          </a:xfrm>
          <a:custGeom>
            <a:avLst/>
            <a:gdLst>
              <a:gd name="T0" fmla="*/ 1210 w 1210"/>
              <a:gd name="T1" fmla="*/ 125 h 911"/>
              <a:gd name="T2" fmla="*/ 423 w 1210"/>
              <a:gd name="T3" fmla="*/ 911 h 911"/>
              <a:gd name="T4" fmla="*/ 0 w 1210"/>
              <a:gd name="T5" fmla="*/ 486 h 911"/>
              <a:gd name="T6" fmla="*/ 126 w 1210"/>
              <a:gd name="T7" fmla="*/ 361 h 911"/>
              <a:gd name="T8" fmla="*/ 397 w 1210"/>
              <a:gd name="T9" fmla="*/ 597 h 911"/>
              <a:gd name="T10" fmla="*/ 1085 w 1210"/>
              <a:gd name="T11" fmla="*/ 0 h 911"/>
              <a:gd name="T12" fmla="*/ 1210 w 1210"/>
              <a:gd name="T13" fmla="*/ 125 h 9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10" h="911">
                <a:moveTo>
                  <a:pt x="1210" y="125"/>
                </a:moveTo>
                <a:lnTo>
                  <a:pt x="423" y="911"/>
                </a:lnTo>
                <a:lnTo>
                  <a:pt x="0" y="486"/>
                </a:lnTo>
                <a:lnTo>
                  <a:pt x="126" y="361"/>
                </a:lnTo>
                <a:lnTo>
                  <a:pt x="397" y="597"/>
                </a:lnTo>
                <a:lnTo>
                  <a:pt x="1085" y="0"/>
                </a:lnTo>
                <a:lnTo>
                  <a:pt x="1210" y="12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627DF7-9115-7088-5CBF-567330B7B0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8135" y="3194996"/>
            <a:ext cx="1095519" cy="108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0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1A2EA-13AC-7169-E0D6-F2A6B2943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C36A3C-05B6-531C-E190-98CE0AC7A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88D8E1-24D9-EEB4-B692-C29B43506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Subtitle 9">
            <a:extLst>
              <a:ext uri="{FF2B5EF4-FFF2-40B4-BE49-F238E27FC236}">
                <a16:creationId xmlns:a16="http://schemas.microsoft.com/office/drawing/2014/main" id="{5A029BE1-8982-B115-CBF3-C56CF3303FF2}"/>
              </a:ext>
            </a:extLst>
          </p:cNvPr>
          <p:cNvSpPr txBox="1">
            <a:spLocks/>
          </p:cNvSpPr>
          <p:nvPr/>
        </p:nvSpPr>
        <p:spPr>
          <a:xfrm>
            <a:off x="1058400" y="2397324"/>
            <a:ext cx="9216000" cy="3409751"/>
          </a:xfrm>
          <a:prstGeom prst="rect">
            <a:avLst/>
          </a:prstGeom>
        </p:spPr>
        <p:txBody>
          <a:bodyPr vert="horz" lIns="0" tIns="10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Darren Nunes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Senior Simcenter Solutions Consultant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Siemens Digital Industries Software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Darren.nunes@siemens.com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765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16654-0970-9960-4522-DE12E7899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A7B12-0B2C-CD49-49AA-014A257B2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 Trade-Off (Lox / RP-1 Rocket Engine)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63D012-D4C8-C944-6982-D57CAC1F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715141-E26B-71AB-AC30-A66B15D2D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F42015-0FC7-4B0E-8D2B-76EADF48D95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751744-3E7F-8953-F994-B13C592E949A}"/>
              </a:ext>
            </a:extLst>
          </p:cNvPr>
          <p:cNvSpPr txBox="1"/>
          <p:nvPr/>
        </p:nvSpPr>
        <p:spPr>
          <a:xfrm>
            <a:off x="7244646" y="1219407"/>
            <a:ext cx="36327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/>
              <a:t>#2 Gas Generator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42F58CC-1C1D-E710-BE7A-F36B8F3FE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813" y="1839007"/>
            <a:ext cx="4269705" cy="36875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8426E0C-F832-8812-7C26-A40EEF09B319}"/>
              </a:ext>
            </a:extLst>
          </p:cNvPr>
          <p:cNvGrpSpPr/>
          <p:nvPr/>
        </p:nvGrpSpPr>
        <p:grpSpPr>
          <a:xfrm>
            <a:off x="1168813" y="5734800"/>
            <a:ext cx="9780023" cy="576000"/>
            <a:chOff x="2585342" y="5926100"/>
            <a:chExt cx="8720899" cy="47116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B95C814-A9AE-13B5-0F32-19E6B90506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9097"/>
            <a:stretch/>
          </p:blipFill>
          <p:spPr>
            <a:xfrm>
              <a:off x="2585342" y="5926101"/>
              <a:ext cx="3729733" cy="47116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2CE2407-5EAD-3118-B159-79639E9E0D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9653" b="17254"/>
            <a:stretch/>
          </p:blipFill>
          <p:spPr>
            <a:xfrm>
              <a:off x="6315075" y="5926100"/>
              <a:ext cx="4991166" cy="471161"/>
            </a:xfrm>
            <a:prstGeom prst="rect">
              <a:avLst/>
            </a:prstGeom>
          </p:spPr>
        </p:pic>
      </p:grpSp>
      <p:pic>
        <p:nvPicPr>
          <p:cNvPr id="22" name="Graphic 21" descr="Scales of justice with solid fill">
            <a:extLst>
              <a:ext uri="{FF2B5EF4-FFF2-40B4-BE49-F238E27FC236}">
                <a16:creationId xmlns:a16="http://schemas.microsoft.com/office/drawing/2014/main" id="{B413D385-AA0A-BBCD-5C6D-B770203D1E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800" y="2971800"/>
            <a:ext cx="914400" cy="914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22743F8-B471-9634-D488-307F540FFF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1839007"/>
            <a:ext cx="4090836" cy="36875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A6CDF01-7EF5-1CF5-CF74-3E6B004C29B9}"/>
              </a:ext>
            </a:extLst>
          </p:cNvPr>
          <p:cNvSpPr txBox="1"/>
          <p:nvPr/>
        </p:nvSpPr>
        <p:spPr>
          <a:xfrm>
            <a:off x="823332" y="1215683"/>
            <a:ext cx="481717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/>
              <a:t> #1 Electric driven pump-fed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325EED-E613-5F8A-6D6F-FE66AC031547}"/>
              </a:ext>
            </a:extLst>
          </p:cNvPr>
          <p:cNvSpPr/>
          <p:nvPr/>
        </p:nvSpPr>
        <p:spPr bwMode="auto">
          <a:xfrm>
            <a:off x="914400" y="944217"/>
            <a:ext cx="4724400" cy="489999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435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DE4D8-6128-1006-5A61-A50FED092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Simcenter E-machine Development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3D09F-39FD-1B69-CA59-592ECCADF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725A6835-91A5-BDC6-2A29-B983FF4DC06D}"/>
              </a:ext>
            </a:extLst>
          </p:cNvPr>
          <p:cNvSpPr/>
          <p:nvPr/>
        </p:nvSpPr>
        <p:spPr bwMode="auto">
          <a:xfrm>
            <a:off x="350766" y="1033670"/>
            <a:ext cx="11371200" cy="52909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89D24E-198C-5FB8-EC5F-3F12170D8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3CC4A3-44BF-11E2-F518-A24347255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731D4E7-5C08-2612-6945-EBB0F9979050}"/>
              </a:ext>
            </a:extLst>
          </p:cNvPr>
          <p:cNvGrpSpPr/>
          <p:nvPr/>
        </p:nvGrpSpPr>
        <p:grpSpPr>
          <a:xfrm>
            <a:off x="568408" y="1207111"/>
            <a:ext cx="11011943" cy="4145327"/>
            <a:chOff x="568408" y="1976652"/>
            <a:chExt cx="11011943" cy="4145327"/>
          </a:xfrm>
        </p:grpSpPr>
        <p:sp>
          <p:nvSpPr>
            <p:cNvPr id="103" name="Flowchart: Alternate Process 102">
              <a:extLst>
                <a:ext uri="{FF2B5EF4-FFF2-40B4-BE49-F238E27FC236}">
                  <a16:creationId xmlns:a16="http://schemas.microsoft.com/office/drawing/2014/main" id="{53C12047-F53F-238C-2C3B-045339A5CB20}"/>
                </a:ext>
              </a:extLst>
            </p:cNvPr>
            <p:cNvSpPr/>
            <p:nvPr/>
          </p:nvSpPr>
          <p:spPr>
            <a:xfrm>
              <a:off x="568408" y="2051582"/>
              <a:ext cx="1412636" cy="2270045"/>
            </a:xfrm>
            <a:prstGeom prst="flowChartAlternateProcess">
              <a:avLst/>
            </a:prstGeom>
            <a:solidFill>
              <a:srgbClr val="0087BE"/>
            </a:solidFill>
            <a:ln w="1270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36000" rIns="108000" bIns="7200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Requirements capture into model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04" name="Graphic 103" descr="List with solid fill">
              <a:extLst>
                <a:ext uri="{FF2B5EF4-FFF2-40B4-BE49-F238E27FC236}">
                  <a16:creationId xmlns:a16="http://schemas.microsoft.com/office/drawing/2014/main" id="{AEAF8DD8-F970-7D19-F6AE-220BB7332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2095" y="3126696"/>
              <a:ext cx="697891" cy="697891"/>
            </a:xfrm>
            <a:prstGeom prst="rect">
              <a:avLst/>
            </a:prstGeom>
          </p:spPr>
        </p:pic>
        <p:pic>
          <p:nvPicPr>
            <p:cNvPr id="105" name="Graphic 104" descr="Flowchart with solid fill">
              <a:extLst>
                <a:ext uri="{FF2B5EF4-FFF2-40B4-BE49-F238E27FC236}">
                  <a16:creationId xmlns:a16="http://schemas.microsoft.com/office/drawing/2014/main" id="{813D6DDB-5492-193E-7E01-B6E7BB317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55269" y="3324753"/>
              <a:ext cx="649710" cy="649710"/>
            </a:xfrm>
            <a:prstGeom prst="rect">
              <a:avLst/>
            </a:prstGeom>
          </p:spPr>
        </p:pic>
        <p:pic>
          <p:nvPicPr>
            <p:cNvPr id="106" name="Graphic 105" descr="Arrow: Rotate right with solid fill">
              <a:extLst>
                <a:ext uri="{FF2B5EF4-FFF2-40B4-BE49-F238E27FC236}">
                  <a16:creationId xmlns:a16="http://schemas.microsoft.com/office/drawing/2014/main" id="{2558735C-A7DD-7440-3DF4-A48CFF0F1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61500" y="2849816"/>
              <a:ext cx="578566" cy="566779"/>
            </a:xfrm>
            <a:prstGeom prst="rect">
              <a:avLst/>
            </a:prstGeom>
          </p:spPr>
        </p:pic>
        <p:sp>
          <p:nvSpPr>
            <p:cNvPr id="107" name="Flowchart: Alternate Process 106">
              <a:extLst>
                <a:ext uri="{FF2B5EF4-FFF2-40B4-BE49-F238E27FC236}">
                  <a16:creationId xmlns:a16="http://schemas.microsoft.com/office/drawing/2014/main" id="{36CA7A12-ADBE-2157-6B8D-F64F556C3456}"/>
                </a:ext>
              </a:extLst>
            </p:cNvPr>
            <p:cNvSpPr/>
            <p:nvPr/>
          </p:nvSpPr>
          <p:spPr>
            <a:xfrm>
              <a:off x="2606409" y="2051734"/>
              <a:ext cx="1410047" cy="2270045"/>
            </a:xfrm>
            <a:prstGeom prst="flowChartAlternateProcess">
              <a:avLst/>
            </a:prstGeom>
            <a:solidFill>
              <a:srgbClr val="0087BE"/>
            </a:solidFill>
            <a:ln w="1270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2000" rIns="108000" bIns="7200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 panose="020B0604020202020204" pitchFamily="34" charset="-128"/>
                  <a:cs typeface="+mn-cs"/>
                </a:rPr>
                <a:t>Analysis &amp; Export of detailed E-Motor design model</a:t>
              </a:r>
            </a:p>
          </p:txBody>
        </p:sp>
        <p:sp>
          <p:nvSpPr>
            <p:cNvPr id="108" name="Flowchart: Alternate Process 107">
              <a:extLst>
                <a:ext uri="{FF2B5EF4-FFF2-40B4-BE49-F238E27FC236}">
                  <a16:creationId xmlns:a16="http://schemas.microsoft.com/office/drawing/2014/main" id="{8A84019A-465C-08D7-09D3-550298BA4335}"/>
                </a:ext>
              </a:extLst>
            </p:cNvPr>
            <p:cNvSpPr/>
            <p:nvPr/>
          </p:nvSpPr>
          <p:spPr>
            <a:xfrm>
              <a:off x="4587076" y="1976652"/>
              <a:ext cx="1938691" cy="1086415"/>
            </a:xfrm>
            <a:prstGeom prst="flowChartAlternateProcess">
              <a:avLst/>
            </a:prstGeom>
            <a:solidFill>
              <a:srgbClr val="0087BE"/>
            </a:solidFill>
            <a:ln w="1270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72000" bIns="72000" rtlCol="0" anchor="ctr" anchorCtr="0"/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 panose="020B0604020202020204" pitchFamily="34" charset="-128"/>
                  <a:cs typeface="+mn-cs"/>
                </a:rPr>
                <a:t>E-Motor thermal system simulation with imported detailed LPTN model</a:t>
              </a:r>
            </a:p>
          </p:txBody>
        </p:sp>
        <p:cxnSp>
          <p:nvCxnSpPr>
            <p:cNvPr id="109" name="Connector: Elbow 108">
              <a:extLst>
                <a:ext uri="{FF2B5EF4-FFF2-40B4-BE49-F238E27FC236}">
                  <a16:creationId xmlns:a16="http://schemas.microsoft.com/office/drawing/2014/main" id="{3DAF6876-CB52-9B3A-89C8-59E1895CD451}"/>
                </a:ext>
              </a:extLst>
            </p:cNvPr>
            <p:cNvCxnSpPr>
              <a:cxnSpLocks/>
              <a:stCxn id="103" idx="3"/>
              <a:endCxn id="107" idx="1"/>
            </p:cNvCxnSpPr>
            <p:nvPr/>
          </p:nvCxnSpPr>
          <p:spPr>
            <a:xfrm>
              <a:off x="1981044" y="3186605"/>
              <a:ext cx="625365" cy="152"/>
            </a:xfrm>
            <a:prstGeom prst="bentConnector3">
              <a:avLst/>
            </a:prstGeom>
            <a:ln w="28575">
              <a:solidFill>
                <a:srgbClr val="DFDFD9"/>
              </a:solidFill>
              <a:headEnd w="lg" len="lg"/>
              <a:tailEnd type="triangle" w="med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0" name="Connector: Elbow 109">
              <a:extLst>
                <a:ext uri="{FF2B5EF4-FFF2-40B4-BE49-F238E27FC236}">
                  <a16:creationId xmlns:a16="http://schemas.microsoft.com/office/drawing/2014/main" id="{C283EC9A-F22E-8667-E7BC-837D6853ACE2}"/>
                </a:ext>
              </a:extLst>
            </p:cNvPr>
            <p:cNvCxnSpPr>
              <a:cxnSpLocks/>
              <a:stCxn id="107" idx="3"/>
              <a:endCxn id="108" idx="1"/>
            </p:cNvCxnSpPr>
            <p:nvPr/>
          </p:nvCxnSpPr>
          <p:spPr>
            <a:xfrm flipV="1">
              <a:off x="4016456" y="2519860"/>
              <a:ext cx="570620" cy="666897"/>
            </a:xfrm>
            <a:prstGeom prst="bentConnector3">
              <a:avLst/>
            </a:prstGeom>
            <a:ln w="28575">
              <a:solidFill>
                <a:srgbClr val="DFDFD9"/>
              </a:solidFill>
              <a:headEnd w="lg" len="lg"/>
              <a:tailEnd type="triangle" w="med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1" name="Connector: Elbow 110">
              <a:extLst>
                <a:ext uri="{FF2B5EF4-FFF2-40B4-BE49-F238E27FC236}">
                  <a16:creationId xmlns:a16="http://schemas.microsoft.com/office/drawing/2014/main" id="{23645DD7-5655-7BBF-A19A-DEC2B66EA683}"/>
                </a:ext>
              </a:extLst>
            </p:cNvPr>
            <p:cNvCxnSpPr>
              <a:cxnSpLocks/>
              <a:stCxn id="107" idx="3"/>
            </p:cNvCxnSpPr>
            <p:nvPr/>
          </p:nvCxnSpPr>
          <p:spPr>
            <a:xfrm>
              <a:off x="4016456" y="3186757"/>
              <a:ext cx="565138" cy="918474"/>
            </a:xfrm>
            <a:prstGeom prst="bentConnector3">
              <a:avLst/>
            </a:prstGeom>
            <a:ln w="28575">
              <a:solidFill>
                <a:srgbClr val="DFDFD9"/>
              </a:solidFill>
              <a:headEnd w="lg" len="lg"/>
              <a:tailEnd type="triangle" w="med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2" name="Flowchart: Alternate Process 111">
              <a:extLst>
                <a:ext uri="{FF2B5EF4-FFF2-40B4-BE49-F238E27FC236}">
                  <a16:creationId xmlns:a16="http://schemas.microsoft.com/office/drawing/2014/main" id="{FDC91CC0-7547-FCCE-4D4F-0391C47E54FB}"/>
                </a:ext>
              </a:extLst>
            </p:cNvPr>
            <p:cNvSpPr/>
            <p:nvPr/>
          </p:nvSpPr>
          <p:spPr>
            <a:xfrm>
              <a:off x="4597092" y="3416595"/>
              <a:ext cx="1938691" cy="1086415"/>
            </a:xfrm>
            <a:prstGeom prst="flowChartAlternateProcess">
              <a:avLst/>
            </a:prstGeom>
            <a:solidFill>
              <a:srgbClr val="0087BE"/>
            </a:solidFill>
            <a:ln w="1270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72000" bIns="72000" rtlCol="0" anchor="ctr" anchorCtr="0"/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 panose="020B0604020202020204" pitchFamily="34" charset="-128"/>
                  <a:cs typeface="+mn-cs"/>
                </a:rPr>
                <a:t>Coherent E-Motor cooling high-fidelity CFD simulation</a:t>
              </a:r>
            </a:p>
          </p:txBody>
        </p:sp>
        <p:sp>
          <p:nvSpPr>
            <p:cNvPr id="113" name="Flowchart: Alternate Process 112">
              <a:extLst>
                <a:ext uri="{FF2B5EF4-FFF2-40B4-BE49-F238E27FC236}">
                  <a16:creationId xmlns:a16="http://schemas.microsoft.com/office/drawing/2014/main" id="{EF6398FF-1943-5154-E681-3876657C4F35}"/>
                </a:ext>
              </a:extLst>
            </p:cNvPr>
            <p:cNvSpPr/>
            <p:nvPr/>
          </p:nvSpPr>
          <p:spPr>
            <a:xfrm>
              <a:off x="10138602" y="2059503"/>
              <a:ext cx="1269179" cy="3873655"/>
            </a:xfrm>
            <a:prstGeom prst="flowChartAlternateProcess">
              <a:avLst/>
            </a:prstGeom>
            <a:solidFill>
              <a:srgbClr val="0087BE"/>
            </a:solidFill>
            <a:ln w="1270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36000" tIns="72000" rIns="0" bIns="72000"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 panose="020B0604020202020204" pitchFamily="34" charset="-128"/>
                  <a:cs typeface="+mn-cs"/>
                </a:rPr>
                <a:t>Thermal model integration into the system and full vehicle model</a:t>
              </a:r>
            </a:p>
          </p:txBody>
        </p:sp>
        <p:sp>
          <p:nvSpPr>
            <p:cNvPr id="114" name="Flowchart: Alternate Process 113">
              <a:extLst>
                <a:ext uri="{FF2B5EF4-FFF2-40B4-BE49-F238E27FC236}">
                  <a16:creationId xmlns:a16="http://schemas.microsoft.com/office/drawing/2014/main" id="{307ABCB2-C647-7DB9-74E9-A135E0D64305}"/>
                </a:ext>
              </a:extLst>
            </p:cNvPr>
            <p:cNvSpPr/>
            <p:nvPr/>
          </p:nvSpPr>
          <p:spPr>
            <a:xfrm>
              <a:off x="7111899" y="2881721"/>
              <a:ext cx="1938691" cy="1086415"/>
            </a:xfrm>
            <a:prstGeom prst="flowChartAlternateProcess">
              <a:avLst/>
            </a:prstGeom>
            <a:solidFill>
              <a:srgbClr val="0087BE"/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144000" tIns="72000" rIns="72000" bIns="7200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 panose="020B0604020202020204" pitchFamily="34" charset="-128"/>
                  <a:cs typeface="+mn-cs"/>
                </a:rPr>
                <a:t>Updated analysis &amp; Export of detailed E-Motor design model using CFD results</a:t>
              </a:r>
            </a:p>
          </p:txBody>
        </p:sp>
        <p:sp>
          <p:nvSpPr>
            <p:cNvPr id="115" name="Flowchart: Alternate Process 114">
              <a:extLst>
                <a:ext uri="{FF2B5EF4-FFF2-40B4-BE49-F238E27FC236}">
                  <a16:creationId xmlns:a16="http://schemas.microsoft.com/office/drawing/2014/main" id="{83C53B75-B00C-03CC-52B9-8AECEDCF5B10}"/>
                </a:ext>
              </a:extLst>
            </p:cNvPr>
            <p:cNvSpPr/>
            <p:nvPr/>
          </p:nvSpPr>
          <p:spPr>
            <a:xfrm>
              <a:off x="7106977" y="4124099"/>
              <a:ext cx="1938691" cy="1086415"/>
            </a:xfrm>
            <a:prstGeom prst="flowChartAlternateProcess">
              <a:avLst/>
            </a:prstGeom>
            <a:solidFill>
              <a:srgbClr val="0087BE"/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144000" tIns="72000" rIns="72000" bIns="72000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 panose="020B0604020202020204" pitchFamily="34" charset="-128"/>
                  <a:cs typeface="+mn-cs"/>
                </a:rPr>
                <a:t>Update Motor LPTN model with High-Fidelity Oil Cooling performance map</a:t>
              </a:r>
            </a:p>
          </p:txBody>
        </p: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3A413869-7BFF-7434-5F7A-69832194307D}"/>
                </a:ext>
              </a:extLst>
            </p:cNvPr>
            <p:cNvCxnSpPr>
              <a:stCxn id="108" idx="3"/>
            </p:cNvCxnSpPr>
            <p:nvPr/>
          </p:nvCxnSpPr>
          <p:spPr>
            <a:xfrm flipV="1">
              <a:off x="6525767" y="2519859"/>
              <a:ext cx="3612835" cy="1"/>
            </a:xfrm>
            <a:prstGeom prst="straightConnector1">
              <a:avLst/>
            </a:prstGeom>
            <a:ln w="28575">
              <a:solidFill>
                <a:srgbClr val="DFDFD9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ctor: Elbow 116">
              <a:extLst>
                <a:ext uri="{FF2B5EF4-FFF2-40B4-BE49-F238E27FC236}">
                  <a16:creationId xmlns:a16="http://schemas.microsoft.com/office/drawing/2014/main" id="{1102E59D-14AB-0415-23E6-D8F499E5ECCF}"/>
                </a:ext>
              </a:extLst>
            </p:cNvPr>
            <p:cNvCxnSpPr>
              <a:cxnSpLocks/>
              <a:stCxn id="112" idx="3"/>
            </p:cNvCxnSpPr>
            <p:nvPr/>
          </p:nvCxnSpPr>
          <p:spPr>
            <a:xfrm flipV="1">
              <a:off x="6535783" y="3416595"/>
              <a:ext cx="571194" cy="543208"/>
            </a:xfrm>
            <a:prstGeom prst="bentConnector3">
              <a:avLst/>
            </a:prstGeom>
            <a:ln w="28575">
              <a:solidFill>
                <a:srgbClr val="DFDFD9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ctor: Elbow 117">
              <a:extLst>
                <a:ext uri="{FF2B5EF4-FFF2-40B4-BE49-F238E27FC236}">
                  <a16:creationId xmlns:a16="http://schemas.microsoft.com/office/drawing/2014/main" id="{22F2BFBB-92D8-3914-438D-F985B8D3675C}"/>
                </a:ext>
              </a:extLst>
            </p:cNvPr>
            <p:cNvCxnSpPr>
              <a:cxnSpLocks/>
              <a:stCxn id="112" idx="3"/>
            </p:cNvCxnSpPr>
            <p:nvPr/>
          </p:nvCxnSpPr>
          <p:spPr>
            <a:xfrm>
              <a:off x="6535783" y="3959803"/>
              <a:ext cx="576116" cy="538310"/>
            </a:xfrm>
            <a:prstGeom prst="bentConnector3">
              <a:avLst/>
            </a:prstGeom>
            <a:ln w="28575">
              <a:solidFill>
                <a:srgbClr val="DFDFD9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31D82D91-7121-BA0E-2578-99DEDE7FB0CC}"/>
                </a:ext>
              </a:extLst>
            </p:cNvPr>
            <p:cNvCxnSpPr>
              <a:cxnSpLocks/>
              <a:stCxn id="114" idx="3"/>
            </p:cNvCxnSpPr>
            <p:nvPr/>
          </p:nvCxnSpPr>
          <p:spPr>
            <a:xfrm flipV="1">
              <a:off x="9050590" y="3424928"/>
              <a:ext cx="1092934" cy="1"/>
            </a:xfrm>
            <a:prstGeom prst="straightConnector1">
              <a:avLst/>
            </a:prstGeom>
            <a:ln w="28575">
              <a:solidFill>
                <a:srgbClr val="DFDFD9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5CA9196F-F67A-13A3-C8C5-CBBAE2187F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40746" y="4721842"/>
              <a:ext cx="1092934" cy="1"/>
            </a:xfrm>
            <a:prstGeom prst="straightConnector1">
              <a:avLst/>
            </a:prstGeom>
            <a:ln w="28575">
              <a:solidFill>
                <a:srgbClr val="DFDFD9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0A8CC09B-C77E-1F85-C0F6-BDB28998B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03556" y="4030681"/>
              <a:ext cx="500223" cy="500223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8B02E385-5B18-6917-D500-90BADDB06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10494" y="3567386"/>
              <a:ext cx="500223" cy="500223"/>
            </a:xfrm>
            <a:prstGeom prst="rect">
              <a:avLst/>
            </a:prstGeom>
          </p:spPr>
        </p:pic>
        <p:pic>
          <p:nvPicPr>
            <p:cNvPr id="123" name="Picture 122" descr="Graphical user interface, calendar&#10;&#10;Description automatically generated">
              <a:extLst>
                <a:ext uri="{FF2B5EF4-FFF2-40B4-BE49-F238E27FC236}">
                  <a16:creationId xmlns:a16="http://schemas.microsoft.com/office/drawing/2014/main" id="{B9788934-10FB-2694-4CB3-887C66F4F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072610" y="5637906"/>
              <a:ext cx="507741" cy="484073"/>
            </a:xfrm>
            <a:prstGeom prst="rect">
              <a:avLst/>
            </a:prstGeom>
          </p:spPr>
        </p:pic>
        <p:pic>
          <p:nvPicPr>
            <p:cNvPr id="124" name="Picture 123" descr="Graphical user interface, calendar&#10;&#10;Description automatically generated">
              <a:extLst>
                <a:ext uri="{FF2B5EF4-FFF2-40B4-BE49-F238E27FC236}">
                  <a16:creationId xmlns:a16="http://schemas.microsoft.com/office/drawing/2014/main" id="{43EBB58F-EF0D-7E32-70EF-0E7807F16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90215" y="2759924"/>
              <a:ext cx="507741" cy="484073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E1A2222B-3936-3748-8D81-6BCC10992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49575" y="4185234"/>
              <a:ext cx="457264" cy="466790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2D50D5AA-9E7F-5E4D-53A4-40809CBAFC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06695" y="4008082"/>
              <a:ext cx="487461" cy="484991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73D03B83-D49D-0EAE-31E3-EE400996B2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10717" y="3582618"/>
              <a:ext cx="487461" cy="484991"/>
            </a:xfrm>
            <a:prstGeom prst="rect">
              <a:avLst/>
            </a:prstGeom>
          </p:spPr>
        </p:pic>
        <p:pic>
          <p:nvPicPr>
            <p:cNvPr id="128" name="Picture 127" descr="A graph of a graph&#10;&#10;Description automatically generated">
              <a:extLst>
                <a:ext uri="{FF2B5EF4-FFF2-40B4-BE49-F238E27FC236}">
                  <a16:creationId xmlns:a16="http://schemas.microsoft.com/office/drawing/2014/main" id="{E404D069-9065-E7D1-AE53-E232C9F85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848672" y="4984418"/>
              <a:ext cx="496180" cy="436434"/>
            </a:xfrm>
            <a:prstGeom prst="rect">
              <a:avLst/>
            </a:prstGeom>
          </p:spPr>
        </p:pic>
        <p:pic>
          <p:nvPicPr>
            <p:cNvPr id="129" name="Picture 128" descr="A purple and white diagram&#10;&#10;Description automatically generated">
              <a:extLst>
                <a:ext uri="{FF2B5EF4-FFF2-40B4-BE49-F238E27FC236}">
                  <a16:creationId xmlns:a16="http://schemas.microsoft.com/office/drawing/2014/main" id="{A87EABD4-01EF-BC88-1F0C-61CEE38B0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523530" y="2885656"/>
              <a:ext cx="646432" cy="363839"/>
            </a:xfrm>
            <a:prstGeom prst="rect">
              <a:avLst/>
            </a:prstGeom>
          </p:spPr>
        </p:pic>
        <p:pic>
          <p:nvPicPr>
            <p:cNvPr id="130" name="Picture 129" descr="A colorful circle with a circle in center&#10;&#10;Description automatically generated with medium confidence">
              <a:extLst>
                <a:ext uri="{FF2B5EF4-FFF2-40B4-BE49-F238E27FC236}">
                  <a16:creationId xmlns:a16="http://schemas.microsoft.com/office/drawing/2014/main" id="{AE9CC700-806D-6235-EBD3-2E0BEE080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734608" y="4193230"/>
              <a:ext cx="407218" cy="447492"/>
            </a:xfrm>
            <a:prstGeom prst="rect">
              <a:avLst/>
            </a:prstGeom>
          </p:spPr>
        </p:pic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6910D92C-A8B8-26B5-BAA2-22BCBDE04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187150" y="5641563"/>
              <a:ext cx="882999" cy="480416"/>
            </a:xfrm>
            <a:prstGeom prst="rect">
              <a:avLst/>
            </a:prstGeom>
          </p:spPr>
        </p:pic>
      </p:grpSp>
      <p:pic>
        <p:nvPicPr>
          <p:cNvPr id="132" name="Picture 131">
            <a:extLst>
              <a:ext uri="{FF2B5EF4-FFF2-40B4-BE49-F238E27FC236}">
                <a16:creationId xmlns:a16="http://schemas.microsoft.com/office/drawing/2014/main" id="{56016BF6-CB0E-8393-DE0B-9E991AE80A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49975" y="4209777"/>
            <a:ext cx="457264" cy="466790"/>
          </a:xfrm>
          <a:prstGeom prst="rect">
            <a:avLst/>
          </a:prstGeom>
        </p:spPr>
      </p:pic>
      <p:sp>
        <p:nvSpPr>
          <p:cNvPr id="133" name="Flowchart: Alternate Process 132">
            <a:extLst>
              <a:ext uri="{FF2B5EF4-FFF2-40B4-BE49-F238E27FC236}">
                <a16:creationId xmlns:a16="http://schemas.microsoft.com/office/drawing/2014/main" id="{69C20534-D93E-7A53-ECB7-183739552D35}"/>
              </a:ext>
            </a:extLst>
          </p:cNvPr>
          <p:cNvSpPr/>
          <p:nvPr/>
        </p:nvSpPr>
        <p:spPr>
          <a:xfrm>
            <a:off x="410400" y="5593359"/>
            <a:ext cx="11169951" cy="490493"/>
          </a:xfrm>
          <a:prstGeom prst="flowChartAlternateProcess">
            <a:avLst/>
          </a:prstGeom>
          <a:solidFill>
            <a:srgbClr val="0087BE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4000" tIns="72000" rIns="72000" bIns="72000" rtlCol="0" anchor="ctr" anchorCtr="0"/>
          <a:lstStyle/>
          <a:p>
            <a:pPr marL="0" marR="0" lvl="0" indent="0" algn="ctr" defTabSz="914400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None/>
              <a:tabLst/>
              <a:defRPr/>
            </a:pPr>
            <a:r>
              <a:rPr lang="en-US" sz="1050" b="1">
                <a:solidFill>
                  <a:prstClr val="white"/>
                </a:solidFill>
                <a:latin typeface="Arial"/>
                <a:ea typeface="Arial Unicode MS"/>
              </a:rPr>
              <a:t>TEAMCENTER</a:t>
            </a:r>
            <a:endParaRPr lang="en-US" sz="1050" b="1">
              <a:solidFill>
                <a:prstClr val="white"/>
              </a:solidFill>
              <a:ea typeface="Arial Unicode M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2426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05B4B-CD90-5AE2-B90F-F8C02E07E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E1742-426B-5F8D-29B0-8BAD908A9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Simcenter E-machine Development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781B3-8693-7FCE-BC0D-F07D9FA6F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171AE934-7CBB-8C4E-859A-EB64CFCF5F85}"/>
              </a:ext>
            </a:extLst>
          </p:cNvPr>
          <p:cNvSpPr/>
          <p:nvPr/>
        </p:nvSpPr>
        <p:spPr bwMode="auto">
          <a:xfrm>
            <a:off x="350766" y="1033670"/>
            <a:ext cx="11371200" cy="52909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C6B1C7-5F0E-F119-7865-7578F4060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DFD52B-2224-3672-29E5-FC2650135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26BD73C-9A03-A712-114A-DB1F379A19EF}"/>
              </a:ext>
            </a:extLst>
          </p:cNvPr>
          <p:cNvGrpSpPr/>
          <p:nvPr/>
        </p:nvGrpSpPr>
        <p:grpSpPr>
          <a:xfrm>
            <a:off x="568408" y="1976652"/>
            <a:ext cx="11011943" cy="4145327"/>
            <a:chOff x="568408" y="1976652"/>
            <a:chExt cx="11011943" cy="4145327"/>
          </a:xfrm>
        </p:grpSpPr>
        <p:sp>
          <p:nvSpPr>
            <p:cNvPr id="135" name="Flowchart: Alternate Process 134">
              <a:extLst>
                <a:ext uri="{FF2B5EF4-FFF2-40B4-BE49-F238E27FC236}">
                  <a16:creationId xmlns:a16="http://schemas.microsoft.com/office/drawing/2014/main" id="{5E6DB418-0BD0-3F01-E725-D38DDC3FBF95}"/>
                </a:ext>
              </a:extLst>
            </p:cNvPr>
            <p:cNvSpPr/>
            <p:nvPr/>
          </p:nvSpPr>
          <p:spPr>
            <a:xfrm>
              <a:off x="568408" y="2051582"/>
              <a:ext cx="1412636" cy="2270045"/>
            </a:xfrm>
            <a:prstGeom prst="flowChartAlternateProcess">
              <a:avLst/>
            </a:prstGeom>
            <a:solidFill>
              <a:srgbClr val="00D7A0"/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lIns="108000" tIns="36000" rIns="108000" bIns="72000" rtlCol="0" anchor="t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Requirements capture into model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36" name="Graphic 135" descr="List with solid fill">
              <a:extLst>
                <a:ext uri="{FF2B5EF4-FFF2-40B4-BE49-F238E27FC236}">
                  <a16:creationId xmlns:a16="http://schemas.microsoft.com/office/drawing/2014/main" id="{3D3463D3-D9BE-A5D1-4F42-9A4D7A1AC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2095" y="3126696"/>
              <a:ext cx="697891" cy="697891"/>
            </a:xfrm>
            <a:prstGeom prst="rect">
              <a:avLst/>
            </a:prstGeom>
          </p:spPr>
        </p:pic>
        <p:pic>
          <p:nvPicPr>
            <p:cNvPr id="137" name="Graphic 136" descr="Flowchart with solid fill">
              <a:extLst>
                <a:ext uri="{FF2B5EF4-FFF2-40B4-BE49-F238E27FC236}">
                  <a16:creationId xmlns:a16="http://schemas.microsoft.com/office/drawing/2014/main" id="{5FCDF7DB-FB9A-2BD4-32EA-03C6283D3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55269" y="3324753"/>
              <a:ext cx="649710" cy="649710"/>
            </a:xfrm>
            <a:prstGeom prst="rect">
              <a:avLst/>
            </a:prstGeom>
          </p:spPr>
        </p:pic>
        <p:pic>
          <p:nvPicPr>
            <p:cNvPr id="138" name="Graphic 137" descr="Arrow: Rotate right with solid fill">
              <a:extLst>
                <a:ext uri="{FF2B5EF4-FFF2-40B4-BE49-F238E27FC236}">
                  <a16:creationId xmlns:a16="http://schemas.microsoft.com/office/drawing/2014/main" id="{D609D274-9207-CB09-E3E0-4AA2B03C5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61500" y="2849816"/>
              <a:ext cx="578566" cy="566779"/>
            </a:xfrm>
            <a:prstGeom prst="rect">
              <a:avLst/>
            </a:prstGeom>
          </p:spPr>
        </p:pic>
        <p:sp>
          <p:nvSpPr>
            <p:cNvPr id="139" name="Flowchart: Alternate Process 138">
              <a:extLst>
                <a:ext uri="{FF2B5EF4-FFF2-40B4-BE49-F238E27FC236}">
                  <a16:creationId xmlns:a16="http://schemas.microsoft.com/office/drawing/2014/main" id="{F7EBC012-C61F-8BDB-839B-7BA08F4CA3CD}"/>
                </a:ext>
              </a:extLst>
            </p:cNvPr>
            <p:cNvSpPr/>
            <p:nvPr/>
          </p:nvSpPr>
          <p:spPr>
            <a:xfrm>
              <a:off x="2606409" y="2051734"/>
              <a:ext cx="1410047" cy="2270045"/>
            </a:xfrm>
            <a:prstGeom prst="flowChartAlternateProcess">
              <a:avLst/>
            </a:prstGeom>
            <a:solidFill>
              <a:srgbClr val="0087BE"/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lIns="108000" tIns="72000" rIns="108000" bIns="72000" rtlCol="0" anchor="t" anchorCtr="0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 panose="020B0604020202020204" pitchFamily="34" charset="-128"/>
                  <a:cs typeface="+mn-cs"/>
                </a:rPr>
                <a:t>Analysis &amp; Export of detailed E-Motor design model</a:t>
              </a:r>
            </a:p>
          </p:txBody>
        </p:sp>
        <p:sp>
          <p:nvSpPr>
            <p:cNvPr id="140" name="Flowchart: Alternate Process 139">
              <a:extLst>
                <a:ext uri="{FF2B5EF4-FFF2-40B4-BE49-F238E27FC236}">
                  <a16:creationId xmlns:a16="http://schemas.microsoft.com/office/drawing/2014/main" id="{27DE9D46-8DA3-1439-A27C-C930DFF7302B}"/>
                </a:ext>
              </a:extLst>
            </p:cNvPr>
            <p:cNvSpPr/>
            <p:nvPr/>
          </p:nvSpPr>
          <p:spPr>
            <a:xfrm>
              <a:off x="4587076" y="1976652"/>
              <a:ext cx="1938691" cy="1086415"/>
            </a:xfrm>
            <a:prstGeom prst="flowChartAlternateProcess">
              <a:avLst/>
            </a:prstGeom>
            <a:solidFill>
              <a:srgbClr val="0087BE"/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lIns="144000" tIns="72000" rIns="72000" bIns="72000" rtlCol="0" anchor="ctr" anchorCtr="0"/>
            <a:lstStyle/>
            <a:p>
              <a:pPr marL="0" marR="0" lvl="0" indent="0" defTabSz="91440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 panose="020B0604020202020204" pitchFamily="34" charset="-128"/>
                  <a:cs typeface="+mn-cs"/>
                </a:rPr>
                <a:t>E-Motor thermal system simulation with imported detailed LPTN model</a:t>
              </a:r>
            </a:p>
          </p:txBody>
        </p:sp>
        <p:cxnSp>
          <p:nvCxnSpPr>
            <p:cNvPr id="141" name="Connector: Elbow 140">
              <a:extLst>
                <a:ext uri="{FF2B5EF4-FFF2-40B4-BE49-F238E27FC236}">
                  <a16:creationId xmlns:a16="http://schemas.microsoft.com/office/drawing/2014/main" id="{106DDC00-2493-4015-D8F7-F8B15D03963C}"/>
                </a:ext>
              </a:extLst>
            </p:cNvPr>
            <p:cNvCxnSpPr>
              <a:cxnSpLocks/>
              <a:stCxn id="135" idx="3"/>
              <a:endCxn id="139" idx="1"/>
            </p:cNvCxnSpPr>
            <p:nvPr/>
          </p:nvCxnSpPr>
          <p:spPr>
            <a:xfrm>
              <a:off x="1981044" y="3186605"/>
              <a:ext cx="625365" cy="152"/>
            </a:xfrm>
            <a:prstGeom prst="bentConnector3">
              <a:avLst/>
            </a:prstGeom>
            <a:noFill/>
            <a:ln w="28575" cap="flat" cmpd="sng" algn="ctr">
              <a:solidFill>
                <a:srgbClr val="DFDFD9"/>
              </a:solidFill>
              <a:prstDash val="solid"/>
              <a:miter lim="800000"/>
              <a:headEnd w="lg" len="lg"/>
              <a:tailEnd type="triangle" w="med" len="lg"/>
            </a:ln>
            <a:effectLst/>
          </p:spPr>
        </p:cxnSp>
        <p:cxnSp>
          <p:nvCxnSpPr>
            <p:cNvPr id="142" name="Connector: Elbow 141">
              <a:extLst>
                <a:ext uri="{FF2B5EF4-FFF2-40B4-BE49-F238E27FC236}">
                  <a16:creationId xmlns:a16="http://schemas.microsoft.com/office/drawing/2014/main" id="{046090FC-E151-C23E-7454-0E84C4C8299E}"/>
                </a:ext>
              </a:extLst>
            </p:cNvPr>
            <p:cNvCxnSpPr>
              <a:cxnSpLocks/>
              <a:stCxn id="139" idx="3"/>
              <a:endCxn id="140" idx="1"/>
            </p:cNvCxnSpPr>
            <p:nvPr/>
          </p:nvCxnSpPr>
          <p:spPr>
            <a:xfrm flipV="1">
              <a:off x="4016456" y="2519860"/>
              <a:ext cx="570620" cy="666897"/>
            </a:xfrm>
            <a:prstGeom prst="bentConnector3">
              <a:avLst/>
            </a:prstGeom>
            <a:noFill/>
            <a:ln w="28575" cap="flat" cmpd="sng" algn="ctr">
              <a:solidFill>
                <a:srgbClr val="DFDFD9"/>
              </a:solidFill>
              <a:prstDash val="solid"/>
              <a:miter lim="800000"/>
              <a:headEnd w="lg" len="lg"/>
              <a:tailEnd type="triangle" w="med" len="lg"/>
            </a:ln>
            <a:effectLst/>
          </p:spPr>
        </p:cxnSp>
        <p:cxnSp>
          <p:nvCxnSpPr>
            <p:cNvPr id="143" name="Connector: Elbow 142">
              <a:extLst>
                <a:ext uri="{FF2B5EF4-FFF2-40B4-BE49-F238E27FC236}">
                  <a16:creationId xmlns:a16="http://schemas.microsoft.com/office/drawing/2014/main" id="{86D14EBB-A564-34D1-5AC1-3F8E78A7C64C}"/>
                </a:ext>
              </a:extLst>
            </p:cNvPr>
            <p:cNvCxnSpPr>
              <a:cxnSpLocks/>
              <a:stCxn id="139" idx="3"/>
            </p:cNvCxnSpPr>
            <p:nvPr/>
          </p:nvCxnSpPr>
          <p:spPr>
            <a:xfrm>
              <a:off x="4016456" y="3186757"/>
              <a:ext cx="565138" cy="918474"/>
            </a:xfrm>
            <a:prstGeom prst="bentConnector3">
              <a:avLst/>
            </a:prstGeom>
            <a:noFill/>
            <a:ln w="28575" cap="flat" cmpd="sng" algn="ctr">
              <a:solidFill>
                <a:srgbClr val="DFDFD9"/>
              </a:solidFill>
              <a:prstDash val="solid"/>
              <a:miter lim="800000"/>
              <a:headEnd w="lg" len="lg"/>
              <a:tailEnd type="triangle" w="med" len="lg"/>
            </a:ln>
            <a:effectLst/>
          </p:spPr>
        </p:cxnSp>
        <p:sp>
          <p:nvSpPr>
            <p:cNvPr id="144" name="Flowchart: Alternate Process 143">
              <a:extLst>
                <a:ext uri="{FF2B5EF4-FFF2-40B4-BE49-F238E27FC236}">
                  <a16:creationId xmlns:a16="http://schemas.microsoft.com/office/drawing/2014/main" id="{64593DF7-1111-ABDB-EF6D-DB8685142C88}"/>
                </a:ext>
              </a:extLst>
            </p:cNvPr>
            <p:cNvSpPr/>
            <p:nvPr/>
          </p:nvSpPr>
          <p:spPr>
            <a:xfrm>
              <a:off x="4597092" y="3416595"/>
              <a:ext cx="1938691" cy="1086415"/>
            </a:xfrm>
            <a:prstGeom prst="flowChartAlternateProcess">
              <a:avLst/>
            </a:prstGeom>
            <a:solidFill>
              <a:srgbClr val="0087BE"/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lIns="144000" tIns="72000" rIns="72000" bIns="72000" rtlCol="0" anchor="ctr" anchorCtr="0"/>
            <a:lstStyle/>
            <a:p>
              <a:pPr marL="0" marR="0" lvl="0" indent="0" defTabSz="91440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 panose="020B0604020202020204" pitchFamily="34" charset="-128"/>
                  <a:cs typeface="+mn-cs"/>
                </a:rPr>
                <a:t>Coherent E-Motor cooling high-fidelity CFD simulation</a:t>
              </a:r>
            </a:p>
          </p:txBody>
        </p:sp>
        <p:sp>
          <p:nvSpPr>
            <p:cNvPr id="145" name="Flowchart: Alternate Process 144">
              <a:extLst>
                <a:ext uri="{FF2B5EF4-FFF2-40B4-BE49-F238E27FC236}">
                  <a16:creationId xmlns:a16="http://schemas.microsoft.com/office/drawing/2014/main" id="{66F009B7-93FC-E11D-FB49-E780E9D46788}"/>
                </a:ext>
              </a:extLst>
            </p:cNvPr>
            <p:cNvSpPr/>
            <p:nvPr/>
          </p:nvSpPr>
          <p:spPr>
            <a:xfrm>
              <a:off x="10138602" y="2059503"/>
              <a:ext cx="1269179" cy="3873655"/>
            </a:xfrm>
            <a:prstGeom prst="flowChartAlternateProcess">
              <a:avLst/>
            </a:prstGeom>
            <a:solidFill>
              <a:srgbClr val="0087BE"/>
            </a:solidFill>
            <a:ln w="127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vert="horz" lIns="36000" tIns="72000" rIns="0" bIns="72000" rtlCol="0" anchor="t" anchorCtr="0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 panose="020B0604020202020204" pitchFamily="34" charset="-128"/>
                  <a:cs typeface="+mn-cs"/>
                </a:rPr>
                <a:t>Thermal model integration into the system and full vehicle model</a:t>
              </a:r>
            </a:p>
          </p:txBody>
        </p:sp>
        <p:sp>
          <p:nvSpPr>
            <p:cNvPr id="146" name="Flowchart: Alternate Process 145">
              <a:extLst>
                <a:ext uri="{FF2B5EF4-FFF2-40B4-BE49-F238E27FC236}">
                  <a16:creationId xmlns:a16="http://schemas.microsoft.com/office/drawing/2014/main" id="{90A4A988-7907-F9E9-30A9-5524B7C0136C}"/>
                </a:ext>
              </a:extLst>
            </p:cNvPr>
            <p:cNvSpPr/>
            <p:nvPr/>
          </p:nvSpPr>
          <p:spPr>
            <a:xfrm>
              <a:off x="7111899" y="2881721"/>
              <a:ext cx="1938691" cy="1086415"/>
            </a:xfrm>
            <a:prstGeom prst="flowChartAlternateProcess">
              <a:avLst/>
            </a:prstGeom>
            <a:solidFill>
              <a:srgbClr val="0087BE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lIns="144000" tIns="72000" rIns="72000" bIns="72000" rtlCol="0" anchor="ctr" anchorCtr="0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 panose="020B0604020202020204" pitchFamily="34" charset="-128"/>
                  <a:cs typeface="+mn-cs"/>
                </a:rPr>
                <a:t>Updated analysis &amp; Export of detailed E-Motor design model using CFD results</a:t>
              </a:r>
            </a:p>
          </p:txBody>
        </p:sp>
        <p:sp>
          <p:nvSpPr>
            <p:cNvPr id="147" name="Flowchart: Alternate Process 146">
              <a:extLst>
                <a:ext uri="{FF2B5EF4-FFF2-40B4-BE49-F238E27FC236}">
                  <a16:creationId xmlns:a16="http://schemas.microsoft.com/office/drawing/2014/main" id="{9211D57B-7410-95D7-B494-70695182EA3A}"/>
                </a:ext>
              </a:extLst>
            </p:cNvPr>
            <p:cNvSpPr/>
            <p:nvPr/>
          </p:nvSpPr>
          <p:spPr>
            <a:xfrm>
              <a:off x="7106977" y="4124099"/>
              <a:ext cx="1938691" cy="1086415"/>
            </a:xfrm>
            <a:prstGeom prst="flowChartAlternateProcess">
              <a:avLst/>
            </a:prstGeom>
            <a:solidFill>
              <a:srgbClr val="0087BE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lIns="144000" tIns="72000" rIns="72000" bIns="72000" rtlCol="0" anchor="ctr" anchorCtr="0"/>
            <a:lstStyle/>
            <a:p>
              <a:pPr marL="0" marR="0" lvl="0" indent="0" algn="ctr" defTabSz="914400" eaLnBrk="1" fontAlgn="auto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 panose="020B0604020202020204" pitchFamily="34" charset="-128"/>
                  <a:cs typeface="+mn-cs"/>
                </a:rPr>
                <a:t>Update Motor LPTN model with High-Fidelity Oil Cooling performance map</a:t>
              </a:r>
            </a:p>
          </p:txBody>
        </p: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DDCC8F95-72A2-4CB0-5125-2CD959ABE1EF}"/>
                </a:ext>
              </a:extLst>
            </p:cNvPr>
            <p:cNvCxnSpPr>
              <a:stCxn id="140" idx="3"/>
            </p:cNvCxnSpPr>
            <p:nvPr/>
          </p:nvCxnSpPr>
          <p:spPr>
            <a:xfrm flipV="1">
              <a:off x="6525767" y="2519859"/>
              <a:ext cx="3612835" cy="1"/>
            </a:xfrm>
            <a:prstGeom prst="straightConnector1">
              <a:avLst/>
            </a:prstGeom>
            <a:noFill/>
            <a:ln w="28575" cap="flat" cmpd="sng" algn="ctr">
              <a:solidFill>
                <a:srgbClr val="DFDFD9"/>
              </a:solidFill>
              <a:prstDash val="solid"/>
              <a:miter lim="800000"/>
              <a:headEnd w="lg" len="lg"/>
              <a:tailEnd type="triangle"/>
            </a:ln>
            <a:effectLst/>
          </p:spPr>
        </p:cxnSp>
        <p:cxnSp>
          <p:nvCxnSpPr>
            <p:cNvPr id="149" name="Connector: Elbow 148">
              <a:extLst>
                <a:ext uri="{FF2B5EF4-FFF2-40B4-BE49-F238E27FC236}">
                  <a16:creationId xmlns:a16="http://schemas.microsoft.com/office/drawing/2014/main" id="{77023B31-CF52-8789-CFEA-D97B5B4FE875}"/>
                </a:ext>
              </a:extLst>
            </p:cNvPr>
            <p:cNvCxnSpPr>
              <a:cxnSpLocks/>
              <a:stCxn id="144" idx="3"/>
            </p:cNvCxnSpPr>
            <p:nvPr/>
          </p:nvCxnSpPr>
          <p:spPr>
            <a:xfrm flipV="1">
              <a:off x="6535783" y="3416595"/>
              <a:ext cx="571194" cy="543208"/>
            </a:xfrm>
            <a:prstGeom prst="bentConnector3">
              <a:avLst/>
            </a:prstGeom>
            <a:noFill/>
            <a:ln w="28575" cap="flat" cmpd="sng" algn="ctr">
              <a:solidFill>
                <a:srgbClr val="DFDFD9"/>
              </a:solidFill>
              <a:prstDash val="solid"/>
              <a:miter lim="800000"/>
              <a:headEnd w="lg" len="lg"/>
              <a:tailEnd type="triangle"/>
            </a:ln>
            <a:effectLst/>
          </p:spPr>
        </p:cxnSp>
        <p:cxnSp>
          <p:nvCxnSpPr>
            <p:cNvPr id="150" name="Connector: Elbow 149">
              <a:extLst>
                <a:ext uri="{FF2B5EF4-FFF2-40B4-BE49-F238E27FC236}">
                  <a16:creationId xmlns:a16="http://schemas.microsoft.com/office/drawing/2014/main" id="{98EE4D88-50A8-14A4-5AB8-C4B203DB4958}"/>
                </a:ext>
              </a:extLst>
            </p:cNvPr>
            <p:cNvCxnSpPr>
              <a:cxnSpLocks/>
              <a:stCxn id="144" idx="3"/>
            </p:cNvCxnSpPr>
            <p:nvPr/>
          </p:nvCxnSpPr>
          <p:spPr>
            <a:xfrm>
              <a:off x="6535783" y="3959803"/>
              <a:ext cx="576116" cy="538310"/>
            </a:xfrm>
            <a:prstGeom prst="bentConnector3">
              <a:avLst/>
            </a:prstGeom>
            <a:noFill/>
            <a:ln w="28575" cap="flat" cmpd="sng" algn="ctr">
              <a:solidFill>
                <a:srgbClr val="DFDFD9"/>
              </a:solidFill>
              <a:prstDash val="solid"/>
              <a:miter lim="800000"/>
              <a:headEnd w="lg" len="lg"/>
              <a:tailEnd type="triangle"/>
            </a:ln>
            <a:effectLst/>
          </p:spPr>
        </p:cxnSp>
        <p:cxnSp>
          <p:nvCxnSpPr>
            <p:cNvPr id="151" name="Straight Arrow Connector 150">
              <a:extLst>
                <a:ext uri="{FF2B5EF4-FFF2-40B4-BE49-F238E27FC236}">
                  <a16:creationId xmlns:a16="http://schemas.microsoft.com/office/drawing/2014/main" id="{94668080-B8C1-3764-EF76-4E1BED106991}"/>
                </a:ext>
              </a:extLst>
            </p:cNvPr>
            <p:cNvCxnSpPr>
              <a:cxnSpLocks/>
              <a:stCxn id="146" idx="3"/>
            </p:cNvCxnSpPr>
            <p:nvPr/>
          </p:nvCxnSpPr>
          <p:spPr>
            <a:xfrm flipV="1">
              <a:off x="9050590" y="3424928"/>
              <a:ext cx="1092934" cy="1"/>
            </a:xfrm>
            <a:prstGeom prst="straightConnector1">
              <a:avLst/>
            </a:prstGeom>
            <a:noFill/>
            <a:ln w="28575" cap="flat" cmpd="sng" algn="ctr">
              <a:solidFill>
                <a:srgbClr val="DFDFD9"/>
              </a:solidFill>
              <a:prstDash val="solid"/>
              <a:miter lim="800000"/>
              <a:headEnd w="lg" len="lg"/>
              <a:tailEnd type="triangle"/>
            </a:ln>
            <a:effectLst/>
          </p:spPr>
        </p:cxnSp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8559C523-5945-738A-BC1B-FB6B8CADA5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40746" y="4721842"/>
              <a:ext cx="1092934" cy="1"/>
            </a:xfrm>
            <a:prstGeom prst="straightConnector1">
              <a:avLst/>
            </a:prstGeom>
            <a:noFill/>
            <a:ln w="28575" cap="flat" cmpd="sng" algn="ctr">
              <a:solidFill>
                <a:srgbClr val="DFDFD9"/>
              </a:solidFill>
              <a:prstDash val="solid"/>
              <a:miter lim="800000"/>
              <a:headEnd w="lg" len="lg"/>
              <a:tailEnd type="triangle"/>
            </a:ln>
            <a:effectLst/>
          </p:spPr>
        </p:cxnSp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57E1F3C3-F827-CA5D-B328-779D5D69E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03556" y="4030681"/>
              <a:ext cx="500223" cy="500223"/>
            </a:xfrm>
            <a:prstGeom prst="rect">
              <a:avLst/>
            </a:prstGeom>
          </p:spPr>
        </p:pic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9FFE9529-0822-A094-BABA-477DD0AFA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10494" y="3567386"/>
              <a:ext cx="500223" cy="500223"/>
            </a:xfrm>
            <a:prstGeom prst="rect">
              <a:avLst/>
            </a:prstGeom>
          </p:spPr>
        </p:pic>
        <p:pic>
          <p:nvPicPr>
            <p:cNvPr id="155" name="Picture 154" descr="Graphical user interface, calendar&#10;&#10;Description automatically generated">
              <a:extLst>
                <a:ext uri="{FF2B5EF4-FFF2-40B4-BE49-F238E27FC236}">
                  <a16:creationId xmlns:a16="http://schemas.microsoft.com/office/drawing/2014/main" id="{D35ADAF4-6F85-EBF6-428D-135F2AA99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072610" y="5637906"/>
              <a:ext cx="507741" cy="484073"/>
            </a:xfrm>
            <a:prstGeom prst="rect">
              <a:avLst/>
            </a:prstGeom>
          </p:spPr>
        </p:pic>
        <p:pic>
          <p:nvPicPr>
            <p:cNvPr id="156" name="Picture 155" descr="Graphical user interface, calendar&#10;&#10;Description automatically generated">
              <a:extLst>
                <a:ext uri="{FF2B5EF4-FFF2-40B4-BE49-F238E27FC236}">
                  <a16:creationId xmlns:a16="http://schemas.microsoft.com/office/drawing/2014/main" id="{197475DB-82D2-B291-BFEB-6027378CF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90215" y="2759924"/>
              <a:ext cx="507741" cy="484073"/>
            </a:xfrm>
            <a:prstGeom prst="rect">
              <a:avLst/>
            </a:prstGeom>
          </p:spPr>
        </p:pic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8ECA892C-26DF-8AD3-0E5A-E51A34044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49575" y="4185234"/>
              <a:ext cx="457264" cy="466790"/>
            </a:xfrm>
            <a:prstGeom prst="rect">
              <a:avLst/>
            </a:prstGeom>
          </p:spPr>
        </p:pic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4468740E-5FD8-81B4-EEFD-F9EEA2792A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06695" y="4008082"/>
              <a:ext cx="487461" cy="484991"/>
            </a:xfrm>
            <a:prstGeom prst="rect">
              <a:avLst/>
            </a:prstGeom>
          </p:spPr>
        </p:pic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1031768E-FA67-F098-91B8-00A393F8A6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10717" y="3582618"/>
              <a:ext cx="487461" cy="484991"/>
            </a:xfrm>
            <a:prstGeom prst="rect">
              <a:avLst/>
            </a:prstGeom>
          </p:spPr>
        </p:pic>
        <p:pic>
          <p:nvPicPr>
            <p:cNvPr id="160" name="Picture 159" descr="A graph of a graph&#10;&#10;Description automatically generated">
              <a:extLst>
                <a:ext uri="{FF2B5EF4-FFF2-40B4-BE49-F238E27FC236}">
                  <a16:creationId xmlns:a16="http://schemas.microsoft.com/office/drawing/2014/main" id="{87B99DDB-7BEE-8C8A-E7D6-2B13C948C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848672" y="4984418"/>
              <a:ext cx="496180" cy="436434"/>
            </a:xfrm>
            <a:prstGeom prst="rect">
              <a:avLst/>
            </a:prstGeom>
          </p:spPr>
        </p:pic>
        <p:pic>
          <p:nvPicPr>
            <p:cNvPr id="161" name="Picture 160" descr="A purple and white diagram&#10;&#10;Description automatically generated">
              <a:extLst>
                <a:ext uri="{FF2B5EF4-FFF2-40B4-BE49-F238E27FC236}">
                  <a16:creationId xmlns:a16="http://schemas.microsoft.com/office/drawing/2014/main" id="{0DB7AB4A-C869-EEEC-65DE-76F9CC96D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523530" y="2885656"/>
              <a:ext cx="646432" cy="363839"/>
            </a:xfrm>
            <a:prstGeom prst="rect">
              <a:avLst/>
            </a:prstGeom>
          </p:spPr>
        </p:pic>
        <p:pic>
          <p:nvPicPr>
            <p:cNvPr id="162" name="Picture 161" descr="A colorful circle with a circle in center&#10;&#10;Description automatically generated with medium confidence">
              <a:extLst>
                <a:ext uri="{FF2B5EF4-FFF2-40B4-BE49-F238E27FC236}">
                  <a16:creationId xmlns:a16="http://schemas.microsoft.com/office/drawing/2014/main" id="{FBEB181C-74DC-5A98-BCEB-0851F8619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734608" y="4193230"/>
              <a:ext cx="407218" cy="447492"/>
            </a:xfrm>
            <a:prstGeom prst="rect">
              <a:avLst/>
            </a:prstGeom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249E06EC-3531-EDF0-A992-66EA468E3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187150" y="5641563"/>
              <a:ext cx="882999" cy="480416"/>
            </a:xfrm>
            <a:prstGeom prst="rect">
              <a:avLst/>
            </a:prstGeom>
          </p:spPr>
        </p:pic>
      </p:grpSp>
      <p:pic>
        <p:nvPicPr>
          <p:cNvPr id="164" name="Picture 163">
            <a:extLst>
              <a:ext uri="{FF2B5EF4-FFF2-40B4-BE49-F238E27FC236}">
                <a16:creationId xmlns:a16="http://schemas.microsoft.com/office/drawing/2014/main" id="{E7F7E627-7295-B53E-C80B-BFFED11451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1009" y="4985871"/>
            <a:ext cx="457264" cy="46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08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79D18-F895-FB75-2CF4-1C6A7134A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– Fluid Pumps and Tanks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7CC5DA-3B5E-0DA5-078A-5A34F543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45E08-82C1-9CD4-A3C4-686244379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56B9F7-83DA-EFF3-65DA-F4B09B41C0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05"/>
          <a:stretch/>
        </p:blipFill>
        <p:spPr>
          <a:xfrm>
            <a:off x="7942447" y="3901905"/>
            <a:ext cx="3844741" cy="22523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FEEB1B-2BD6-87E8-3F77-3F7BA4AAD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688" y="3912415"/>
            <a:ext cx="1891007" cy="19294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7664FB-F92D-A8C0-6E9F-718FB25877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848"/>
          <a:stretch/>
        </p:blipFill>
        <p:spPr>
          <a:xfrm>
            <a:off x="454209" y="3745391"/>
            <a:ext cx="3844741" cy="22523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2A0DEB-3087-ACA4-02C2-CD8ECED8C2F0}"/>
              </a:ext>
            </a:extLst>
          </p:cNvPr>
          <p:cNvSpPr txBox="1"/>
          <p:nvPr/>
        </p:nvSpPr>
        <p:spPr>
          <a:xfrm>
            <a:off x="410400" y="1414463"/>
            <a:ext cx="5471288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/>
              <a:t>Pumps Lox-Fuel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Power densities 20 - 15 kW/kg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err="1"/>
              <a:t>Efficiences</a:t>
            </a:r>
            <a:r>
              <a:rPr lang="en-US" dirty="0"/>
              <a:t> 0.66 - 0.61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Outlet Pressure 5.06– 6.82 </a:t>
            </a:r>
            <a:r>
              <a:rPr lang="en-US" dirty="0" err="1"/>
              <a:t>MPaA</a:t>
            </a: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Inlet Pressure 0.4 – 0.25 </a:t>
            </a:r>
            <a:r>
              <a:rPr lang="en-US" dirty="0" err="1"/>
              <a:t>MPaA</a:t>
            </a: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Mixture ratio = 2.45</a:t>
            </a:r>
          </a:p>
          <a:p>
            <a:pPr algn="l"/>
            <a:r>
              <a:rPr lang="en-US" dirty="0"/>
              <a:t>Pump characteristic based on Suter curves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049EED-F87E-CF66-08AE-8BC18F54D39A}"/>
              </a:ext>
            </a:extLst>
          </p:cNvPr>
          <p:cNvSpPr txBox="1"/>
          <p:nvPr/>
        </p:nvSpPr>
        <p:spPr>
          <a:xfrm>
            <a:off x="6357062" y="1430599"/>
            <a:ext cx="5424538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/>
              <a:t>Tanks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Spherical shape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err="1"/>
              <a:t>Aluminium</a:t>
            </a:r>
            <a:r>
              <a:rPr lang="en-US" dirty="0"/>
              <a:t> alloy and INCONEL 718 material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Helium tank Pressure = 27 </a:t>
            </a:r>
            <a:r>
              <a:rPr lang="en-US" dirty="0" err="1"/>
              <a:t>MPaA</a:t>
            </a:r>
            <a:r>
              <a:rPr lang="en-US" dirty="0"/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Thin-walled theory used to compute solid mass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Ullage safety factor applied</a:t>
            </a:r>
          </a:p>
          <a:p>
            <a:pPr algn="l"/>
            <a:r>
              <a:rPr lang="en-US" dirty="0"/>
              <a:t>Initial fluid quantity </a:t>
            </a:r>
            <a:r>
              <a:rPr lang="en-US" u="sng" dirty="0"/>
              <a:t>adapted</a:t>
            </a:r>
            <a:r>
              <a:rPr lang="en-US" dirty="0"/>
              <a:t> to burning time (300 or 1200 sec)</a:t>
            </a:r>
          </a:p>
        </p:txBody>
      </p:sp>
    </p:spTree>
    <p:extLst>
      <p:ext uri="{BB962C8B-B14F-4D97-AF65-F5344CB8AC3E}">
        <p14:creationId xmlns:p14="http://schemas.microsoft.com/office/powerpoint/2010/main" val="3333886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D1149-255A-D422-780B-EC564F5D5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– Electric Pack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A451A3-8FA8-2B0A-E8AE-567BF30A4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016173-D39D-C925-E45D-5E6CAE8D5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817777F-113D-98C3-2928-E5699A072371}"/>
                  </a:ext>
                </a:extLst>
              </p:cNvPr>
              <p:cNvSpPr txBox="1"/>
              <p:nvPr/>
            </p:nvSpPr>
            <p:spPr>
              <a:xfrm>
                <a:off x="410400" y="1414463"/>
                <a:ext cx="5471288" cy="19389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fr-FR" dirty="0"/>
                  <a:t>E-</a:t>
                </a:r>
                <a:r>
                  <a:rPr lang="fr-FR" dirty="0" err="1"/>
                  <a:t>motor</a:t>
                </a:r>
                <a:r>
                  <a:rPr lang="fr-FR" dirty="0"/>
                  <a:t> and </a:t>
                </a:r>
                <a:r>
                  <a:rPr lang="fr-FR" dirty="0" err="1"/>
                  <a:t>invertor</a:t>
                </a:r>
                <a:endParaRPr lang="fr-FR" dirty="0"/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fr-FR" dirty="0"/>
                  <a:t>Max. Power 1500 kW @ 20000 </a:t>
                </a:r>
                <a:r>
                  <a:rPr lang="fr-FR" dirty="0" err="1"/>
                  <a:t>rpm</a:t>
                </a:r>
                <a:endParaRPr lang="fr-FR" dirty="0"/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fr-FR" dirty="0" err="1"/>
                  <a:t>Electromag</a:t>
                </a:r>
                <a:r>
                  <a:rPr lang="fr-FR" dirty="0"/>
                  <a:t> </a:t>
                </a:r>
                <a:r>
                  <a:rPr lang="fr-FR" dirty="0" err="1"/>
                  <a:t>loss</a:t>
                </a:r>
                <a:r>
                  <a:rPr lang="fr-FR" dirty="0"/>
                  <a:t> ~1,5% x Power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fr-FR" dirty="0"/>
                  <a:t>Power </a:t>
                </a:r>
                <a:r>
                  <a:rPr lang="fr-FR" dirty="0" err="1"/>
                  <a:t>density</a:t>
                </a:r>
                <a:r>
                  <a:rPr lang="fr-FR" dirty="0"/>
                  <a:t> ~5,3 kW/kg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fr-FR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</m:t>
                        </m:r>
                      </m:e>
                      <m:sub>
                        <m:r>
                          <a:rPr lang="fr-FR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𝑚𝑜𝑡𝑜𝑟</m:t>
                        </m:r>
                      </m:sub>
                    </m:sSub>
                  </m:oMath>
                </a14:m>
                <a:r>
                  <a:rPr lang="fr-FR" dirty="0">
                    <a:sym typeface="Symbol" panose="05050102010706020507" pitchFamily="18" charset="2"/>
                  </a:rPr>
                  <a:t>= 0.95 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fr-FR" i="1" dirty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</m:t>
                        </m:r>
                      </m:e>
                      <m:sub>
                        <m:r>
                          <a:rPr lang="fr-FR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𝑖𝑛𝑣𝑒𝑟𝑡𝑒𝑟</m:t>
                        </m:r>
                      </m:sub>
                    </m:sSub>
                  </m:oMath>
                </a14:m>
                <a:r>
                  <a:rPr lang="fr-FR" dirty="0">
                    <a:sym typeface="Symbol" panose="05050102010706020507" pitchFamily="18" charset="2"/>
                  </a:rPr>
                  <a:t>= 0.85 </a:t>
                </a:r>
                <a:endParaRPr lang="fr-FR" dirty="0"/>
              </a:p>
              <a:p>
                <a:pPr algn="l"/>
                <a:r>
                  <a:rPr lang="fr-FR" dirty="0" err="1"/>
                  <a:t>Cooled</a:t>
                </a:r>
                <a:r>
                  <a:rPr lang="fr-FR" dirty="0"/>
                  <a:t> by </a:t>
                </a:r>
                <a:r>
                  <a:rPr lang="fr-FR" dirty="0" err="1"/>
                  <a:t>pump</a:t>
                </a:r>
                <a:r>
                  <a:rPr lang="fr-FR" dirty="0"/>
                  <a:t> </a:t>
                </a:r>
                <a:r>
                  <a:rPr lang="fr-FR" dirty="0" err="1"/>
                  <a:t>LOx</a:t>
                </a:r>
                <a:r>
                  <a:rPr lang="fr-FR" dirty="0"/>
                  <a:t> </a:t>
                </a:r>
                <a:r>
                  <a:rPr lang="fr-FR" dirty="0" err="1"/>
                  <a:t>leakage</a:t>
                </a:r>
                <a:r>
                  <a:rPr lang="fr-FR" dirty="0"/>
                  <a:t> @ 0,5% </a:t>
                </a:r>
                <a:r>
                  <a:rPr lang="fr-FR" dirty="0" err="1"/>
                  <a:t>Qnom</a:t>
                </a:r>
                <a:endParaRPr lang="fr-FR" dirty="0"/>
              </a:p>
              <a:p>
                <a:pPr algn="l"/>
                <a:r>
                  <a:rPr lang="fr-FR" dirty="0"/>
                  <a:t>E-</a:t>
                </a:r>
                <a:r>
                  <a:rPr lang="fr-FR" dirty="0" err="1"/>
                  <a:t>motor</a:t>
                </a:r>
                <a:r>
                  <a:rPr lang="fr-FR" dirty="0"/>
                  <a:t> casing mass ~8% of total mass (38kg)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817777F-113D-98C3-2928-E5699A0723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400" y="1414463"/>
                <a:ext cx="5471288" cy="1938992"/>
              </a:xfrm>
              <a:prstGeom prst="rect">
                <a:avLst/>
              </a:prstGeom>
              <a:blipFill>
                <a:blip r:embed="rId2"/>
                <a:stretch>
                  <a:fillRect l="-2561" t="-4088"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13335D7F-CBA2-D530-E6EB-16F3B7080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67" y="3711283"/>
            <a:ext cx="3629532" cy="20957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E22E64-DD90-2CF6-3E63-6FAB30431886}"/>
              </a:ext>
            </a:extLst>
          </p:cNvPr>
          <p:cNvSpPr txBox="1"/>
          <p:nvPr/>
        </p:nvSpPr>
        <p:spPr>
          <a:xfrm>
            <a:off x="6340141" y="1414463"/>
            <a:ext cx="5471288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/>
              <a:t>Battery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Lithium Polymer cell chemistry (</a:t>
            </a:r>
            <a:r>
              <a:rPr lang="en-US" i="1" dirty="0"/>
              <a:t>D cell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Cooled by Fuel</a:t>
            </a:r>
            <a:br>
              <a:rPr lang="en-US" dirty="0"/>
            </a:br>
            <a:r>
              <a:rPr lang="en-US" dirty="0"/>
              <a:t>Battery mass casing ~8% of total mass (38kg)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Max. coolant temperature increase = 40 K </a:t>
            </a:r>
          </a:p>
          <a:p>
            <a:pPr algn="l"/>
            <a:r>
              <a:rPr lang="en-US" dirty="0"/>
              <a:t>To match this requirement, 2% of fuel nominal flow was used to cool down battery pack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E71B8E-2618-DDA9-9D83-B36CD5BC69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08" b="4705"/>
          <a:stretch/>
        </p:blipFill>
        <p:spPr>
          <a:xfrm>
            <a:off x="7547586" y="5369331"/>
            <a:ext cx="3908281" cy="10686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5E837C-DD60-346C-C599-E8E131DCD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0141" y="3733473"/>
            <a:ext cx="3413644" cy="15031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549C64-7DCB-99E9-DE75-BBE3346BC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2338" y="3719513"/>
            <a:ext cx="1928832" cy="12067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48B1482B-7C06-7CD9-8D8A-68B5E00503A1}"/>
              </a:ext>
            </a:extLst>
          </p:cNvPr>
          <p:cNvSpPr/>
          <p:nvPr/>
        </p:nvSpPr>
        <p:spPr>
          <a:xfrm>
            <a:off x="7235889" y="6299814"/>
            <a:ext cx="345233" cy="138121"/>
          </a:xfrm>
          <a:prstGeom prst="rightArrow">
            <a:avLst/>
          </a:prstGeom>
          <a:solidFill>
            <a:schemeClr val="dk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fr-F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5D7AA8-260A-9289-B25B-3D456D6A9792}"/>
              </a:ext>
            </a:extLst>
          </p:cNvPr>
          <p:cNvSpPr txBox="1"/>
          <p:nvPr/>
        </p:nvSpPr>
        <p:spPr>
          <a:xfrm>
            <a:off x="7743507" y="4730383"/>
            <a:ext cx="886461" cy="1846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FR" sz="1200" dirty="0">
                <a:solidFill>
                  <a:schemeClr val="bg1"/>
                </a:solidFill>
              </a:rPr>
              <a:t>RP-1 </a:t>
            </a:r>
            <a:r>
              <a:rPr lang="fr-FR" sz="1200" dirty="0" err="1">
                <a:solidFill>
                  <a:schemeClr val="bg1"/>
                </a:solidFill>
              </a:rPr>
              <a:t>coolant</a:t>
            </a:r>
            <a:endParaRPr lang="fr-FR" sz="120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096B3A-D7B4-0B35-6141-B79216E198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3891" y="4609849"/>
            <a:ext cx="1997797" cy="18174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4256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8DD66-5FFF-5FF8-4F78-C2FE7769D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- Motor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21A497-BBAA-0F7F-6062-DB9D2E9B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A28B8-5809-1008-DFCB-4255501BD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172F0A8-B34D-3257-5FF0-8D2C71C10735}"/>
                  </a:ext>
                </a:extLst>
              </p:cNvPr>
              <p:cNvSpPr txBox="1"/>
              <p:nvPr/>
            </p:nvSpPr>
            <p:spPr>
              <a:xfrm>
                <a:off x="410400" y="1414463"/>
                <a:ext cx="5471288" cy="19389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E-</a:t>
                </a:r>
                <a:r>
                  <a:rPr kumimoji="0" lang="fr-FR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motor</a:t>
                </a: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and </a:t>
                </a:r>
                <a:r>
                  <a:rPr kumimoji="0" lang="fr-FR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invertor</a:t>
                </a: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Max. Power 1500 kW @ 20000 </a:t>
                </a:r>
                <a:r>
                  <a:rPr kumimoji="0" lang="fr-FR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rpm</a:t>
                </a: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fr-FR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Electromag</a:t>
                </a: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fr-FR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loss</a:t>
                </a: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~1,5% x Power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Power </a:t>
                </a:r>
                <a:r>
                  <a:rPr kumimoji="0" lang="fr-FR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density</a:t>
                </a: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~5,3 kW/kg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kumimoji="0" lang="fr-FR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Symbol" panose="05050102010706020507" pitchFamily="18" charset="2"/>
                          </a:rPr>
                          <m:t></m:t>
                        </m:r>
                      </m:e>
                      <m:sub>
                        <m:r>
                          <a:rPr kumimoji="0" lang="fr-FR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Symbol" panose="05050102010706020507" pitchFamily="18" charset="2"/>
                          </a:rPr>
                          <m:t>𝑚𝑜𝑡𝑜𝑟</m:t>
                        </m:r>
                      </m:sub>
                    </m:sSub>
                  </m:oMath>
                </a14:m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Symbol" panose="05050102010706020507" pitchFamily="18" charset="2"/>
                  </a:rPr>
                  <a:t>= 0.95 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kumimoji="0" lang="fr-FR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Symbol" panose="05050102010706020507" pitchFamily="18" charset="2"/>
                          </a:rPr>
                          <m:t></m:t>
                        </m:r>
                      </m:e>
                      <m:sub>
                        <m:r>
                          <a:rPr kumimoji="0" lang="fr-FR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Symbol" panose="05050102010706020507" pitchFamily="18" charset="2"/>
                          </a:rPr>
                          <m:t>𝑖𝑛𝑣𝑒𝑟𝑡𝑒𝑟</m:t>
                        </m:r>
                      </m:sub>
                    </m:sSub>
                  </m:oMath>
                </a14:m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Symbol" panose="05050102010706020507" pitchFamily="18" charset="2"/>
                  </a:rPr>
                  <a:t>= 0.85 </a:t>
                </a: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Cooled</a:t>
                </a: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by </a:t>
                </a:r>
                <a:r>
                  <a:rPr kumimoji="0" lang="fr-FR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pump</a:t>
                </a: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fr-FR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LOx</a:t>
                </a: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fr-FR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leakage</a:t>
                </a: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@ 0,5% </a:t>
                </a:r>
                <a:r>
                  <a:rPr kumimoji="0" lang="fr-FR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Qnom</a:t>
                </a: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E-</a:t>
                </a:r>
                <a:r>
                  <a:rPr kumimoji="0" lang="fr-FR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motor</a:t>
                </a: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casing mass ~8% of total mass (38kg)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172F0A8-B34D-3257-5FF0-8D2C71C10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400" y="1414463"/>
                <a:ext cx="5471288" cy="1938992"/>
              </a:xfrm>
              <a:prstGeom prst="rect">
                <a:avLst/>
              </a:prstGeom>
              <a:blipFill>
                <a:blip r:embed="rId2"/>
                <a:stretch>
                  <a:fillRect l="-2561" t="-4088"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455471A0-6396-0AE8-6B03-51E32756F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56" y="3718952"/>
            <a:ext cx="3629532" cy="20957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7277AE-1E4E-C964-CA04-D8A409098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3283" y="4360827"/>
            <a:ext cx="1997797" cy="18174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0C2474-5700-B7AD-29C1-E46878D68F89}"/>
              </a:ext>
            </a:extLst>
          </p:cNvPr>
          <p:cNvSpPr txBox="1"/>
          <p:nvPr/>
        </p:nvSpPr>
        <p:spPr>
          <a:xfrm>
            <a:off x="6306756" y="4759179"/>
            <a:ext cx="5471288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E-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motor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and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invertor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Continuous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torque: 80 Nm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latin typeface="Arial"/>
              </a:rPr>
              <a:t>Max Torque: 99.2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Max Power: ~ 356047 W (356 k</a:t>
            </a:r>
            <a:r>
              <a:rPr lang="fr-FR" dirty="0">
                <a:latin typeface="Arial"/>
              </a:rPr>
              <a:t>W)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latin typeface="Arial"/>
              </a:rPr>
              <a:t>Max Rotor Relative Speed: 44200 </a:t>
            </a:r>
            <a:r>
              <a:rPr lang="fr-FR" dirty="0" err="1">
                <a:latin typeface="Arial"/>
              </a:rPr>
              <a:t>rev</a:t>
            </a:r>
            <a:r>
              <a:rPr lang="fr-FR" dirty="0">
                <a:latin typeface="Arial"/>
              </a:rPr>
              <a:t>/min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390BFD-6108-8F9F-1475-425E2D730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122" y="808744"/>
            <a:ext cx="5992061" cy="3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50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220AC-7624-0987-2692-BBBA1F401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58111-BCC8-7A01-D6C8-FF17E81A0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Simcenter E-machine Development Workflow –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538EF-B78A-E7E1-5300-29FB3000F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E684E760-50A7-FD52-8EE3-B8797C71FA01}"/>
              </a:ext>
            </a:extLst>
          </p:cNvPr>
          <p:cNvSpPr/>
          <p:nvPr/>
        </p:nvSpPr>
        <p:spPr bwMode="auto">
          <a:xfrm>
            <a:off x="350766" y="1033670"/>
            <a:ext cx="11371200" cy="52909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42F0F9-91EE-8D48-44BD-B27B19D1B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5393E-D9C9-24D1-63C2-A889BBC91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9</a:t>
            </a:fld>
            <a:endParaRPr lang="en-US" dirty="0"/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FEECA220-23A6-5B73-9E1C-D4442872236C}"/>
              </a:ext>
            </a:extLst>
          </p:cNvPr>
          <p:cNvCxnSpPr>
            <a:cxnSpLocks/>
            <a:stCxn id="23" idx="3"/>
            <a:endCxn id="28" idx="1"/>
          </p:cNvCxnSpPr>
          <p:nvPr/>
        </p:nvCxnSpPr>
        <p:spPr>
          <a:xfrm>
            <a:off x="1981044" y="3186605"/>
            <a:ext cx="625365" cy="152"/>
          </a:xfrm>
          <a:prstGeom prst="bentConnector3">
            <a:avLst/>
          </a:prstGeom>
          <a:noFill/>
          <a:ln w="28575" cap="flat" cmpd="sng" algn="ctr">
            <a:solidFill>
              <a:srgbClr val="DFDFD9"/>
            </a:solidFill>
            <a:prstDash val="solid"/>
            <a:miter lim="800000"/>
            <a:headEnd w="lg" len="lg"/>
            <a:tailEnd type="triangle" w="med" len="lg"/>
          </a:ln>
          <a:effectLst/>
        </p:spPr>
      </p:cxn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8ED816F0-729C-7994-9F85-E559405E68A5}"/>
              </a:ext>
            </a:extLst>
          </p:cNvPr>
          <p:cNvSpPr/>
          <p:nvPr/>
        </p:nvSpPr>
        <p:spPr>
          <a:xfrm>
            <a:off x="4597092" y="3416595"/>
            <a:ext cx="1938691" cy="1086415"/>
          </a:xfrm>
          <a:prstGeom prst="flowChartAlternateProcess">
            <a:avLst/>
          </a:prstGeom>
          <a:solidFill>
            <a:srgbClr val="0087BE"/>
          </a:solidFill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lIns="144000" tIns="72000" rIns="72000" bIns="72000" rtlCol="0" anchor="ctr" anchorCtr="0"/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Coherent E-Motor cooling high-fidelity CFD simulation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F24A13C0-0FAC-2120-BCCE-FED49871022A}"/>
              </a:ext>
            </a:extLst>
          </p:cNvPr>
          <p:cNvSpPr/>
          <p:nvPr/>
        </p:nvSpPr>
        <p:spPr>
          <a:xfrm>
            <a:off x="10138602" y="2059503"/>
            <a:ext cx="1269179" cy="3873655"/>
          </a:xfrm>
          <a:prstGeom prst="flowChartAlternateProcess">
            <a:avLst/>
          </a:prstGeom>
          <a:solidFill>
            <a:srgbClr val="0087BE"/>
          </a:solidFill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vert="horz" lIns="36000" tIns="72000" rIns="0" bIns="72000"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Thermal model integration into the system and full vehicle model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FBC941A1-C492-7C26-5820-956E804C0314}"/>
              </a:ext>
            </a:extLst>
          </p:cNvPr>
          <p:cNvSpPr/>
          <p:nvPr/>
        </p:nvSpPr>
        <p:spPr>
          <a:xfrm>
            <a:off x="7111899" y="2881721"/>
            <a:ext cx="1938691" cy="1086415"/>
          </a:xfrm>
          <a:prstGeom prst="flowChartAlternateProcess">
            <a:avLst/>
          </a:prstGeom>
          <a:solidFill>
            <a:srgbClr val="0087BE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144000" tIns="72000" rIns="72000" bIns="72000" rtlCol="0" anchor="ctr" anchorCtr="0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Updated analysis &amp; Export of detailed E-Motor design model using CFD results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5A0A5E88-4177-6664-19BA-C5E21E1C222C}"/>
              </a:ext>
            </a:extLst>
          </p:cNvPr>
          <p:cNvSpPr/>
          <p:nvPr/>
        </p:nvSpPr>
        <p:spPr>
          <a:xfrm>
            <a:off x="7106977" y="4124099"/>
            <a:ext cx="1938691" cy="1086415"/>
          </a:xfrm>
          <a:prstGeom prst="flowChartAlternateProcess">
            <a:avLst/>
          </a:prstGeom>
          <a:solidFill>
            <a:srgbClr val="0087BE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144000" tIns="72000" rIns="72000" bIns="72000" rtlCol="0" anchor="ctr" anchorCtr="0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Update Motor LPTN model with High-Fidelity Oil Cooling performance map</a:t>
            </a: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F2AF87F2-D490-3EC6-3E66-54078F5732BA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6535783" y="3416595"/>
            <a:ext cx="571194" cy="543208"/>
          </a:xfrm>
          <a:prstGeom prst="bentConnector3">
            <a:avLst/>
          </a:prstGeom>
          <a:noFill/>
          <a:ln w="28575" cap="flat" cmpd="sng" algn="ctr">
            <a:solidFill>
              <a:srgbClr val="DFDFD9"/>
            </a:solidFill>
            <a:prstDash val="solid"/>
            <a:miter lim="800000"/>
            <a:headEnd w="lg" len="lg"/>
            <a:tailEnd type="triangle"/>
          </a:ln>
          <a:effectLst/>
        </p:spPr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175C2FE5-AB78-1983-B5DF-83ABAE10FF67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6535783" y="3959803"/>
            <a:ext cx="576116" cy="538310"/>
          </a:xfrm>
          <a:prstGeom prst="bentConnector3">
            <a:avLst/>
          </a:prstGeom>
          <a:noFill/>
          <a:ln w="28575" cap="flat" cmpd="sng" algn="ctr">
            <a:solidFill>
              <a:srgbClr val="DFDFD9"/>
            </a:solidFill>
            <a:prstDash val="solid"/>
            <a:miter lim="800000"/>
            <a:headEnd w="lg" len="lg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E1A4EFD-7B25-DB46-D93C-00023716EB9E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9050590" y="3424928"/>
            <a:ext cx="1092934" cy="1"/>
          </a:xfrm>
          <a:prstGeom prst="straightConnector1">
            <a:avLst/>
          </a:prstGeom>
          <a:noFill/>
          <a:ln w="28575" cap="flat" cmpd="sng" algn="ctr">
            <a:solidFill>
              <a:srgbClr val="DFDFD9"/>
            </a:solidFill>
            <a:prstDash val="solid"/>
            <a:miter lim="800000"/>
            <a:headEnd w="lg" len="lg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DB38924-15DD-0DC0-F72D-153E731AC2D8}"/>
              </a:ext>
            </a:extLst>
          </p:cNvPr>
          <p:cNvCxnSpPr>
            <a:cxnSpLocks/>
          </p:cNvCxnSpPr>
          <p:nvPr/>
        </p:nvCxnSpPr>
        <p:spPr>
          <a:xfrm flipV="1">
            <a:off x="9040746" y="4721842"/>
            <a:ext cx="1092934" cy="1"/>
          </a:xfrm>
          <a:prstGeom prst="straightConnector1">
            <a:avLst/>
          </a:prstGeom>
          <a:noFill/>
          <a:ln w="28575" cap="flat" cmpd="sng" algn="ctr">
            <a:solidFill>
              <a:srgbClr val="DFDFD9"/>
            </a:solidFill>
            <a:prstDash val="solid"/>
            <a:miter lim="800000"/>
            <a:headEnd w="lg" len="lg"/>
            <a:tailEnd type="triangle"/>
          </a:ln>
          <a:effectLst/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6DD09BFC-127E-7ABE-64EE-83AA5C779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494" y="3567386"/>
            <a:ext cx="500223" cy="500223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57B00CA0-AFFE-BDCD-BA9D-C6B36036B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2610" y="5637906"/>
            <a:ext cx="507741" cy="4840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F0086B-2987-1747-3105-F000B900B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575" y="4185234"/>
            <a:ext cx="457264" cy="466790"/>
          </a:xfrm>
          <a:prstGeom prst="rect">
            <a:avLst/>
          </a:prstGeom>
        </p:spPr>
      </p:pic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61C4860B-F56F-B07B-9D21-2976547D2A18}"/>
              </a:ext>
            </a:extLst>
          </p:cNvPr>
          <p:cNvSpPr/>
          <p:nvPr/>
        </p:nvSpPr>
        <p:spPr>
          <a:xfrm>
            <a:off x="4587076" y="1976652"/>
            <a:ext cx="1938691" cy="1086415"/>
          </a:xfrm>
          <a:prstGeom prst="flowChartAlternateProcess">
            <a:avLst/>
          </a:prstGeom>
          <a:solidFill>
            <a:srgbClr val="0087BE"/>
          </a:solidFill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lIns="144000" tIns="72000" rIns="72000" bIns="72000" rtlCol="0" anchor="ctr" anchorCtr="0"/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E-Motor thermal system simulation with imported detailed LPTN model</a:t>
            </a:r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1374B1E9-17E6-1864-7738-B5C4B89E9D10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4016456" y="2519860"/>
            <a:ext cx="570620" cy="666897"/>
          </a:xfrm>
          <a:prstGeom prst="bentConnector3">
            <a:avLst/>
          </a:prstGeom>
          <a:noFill/>
          <a:ln w="28575" cap="flat" cmpd="sng" algn="ctr">
            <a:solidFill>
              <a:srgbClr val="DFDFD9"/>
            </a:solidFill>
            <a:prstDash val="solid"/>
            <a:miter lim="800000"/>
            <a:headEnd w="lg" len="lg"/>
            <a:tailEnd type="triangle" w="med" len="lg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9FB47D1-DBA6-8A60-0356-E0CF0CF911B5}"/>
              </a:ext>
            </a:extLst>
          </p:cNvPr>
          <p:cNvCxnSpPr>
            <a:stCxn id="18" idx="3"/>
          </p:cNvCxnSpPr>
          <p:nvPr/>
        </p:nvCxnSpPr>
        <p:spPr>
          <a:xfrm flipV="1">
            <a:off x="6525767" y="2519859"/>
            <a:ext cx="3612835" cy="1"/>
          </a:xfrm>
          <a:prstGeom prst="straightConnector1">
            <a:avLst/>
          </a:prstGeom>
          <a:noFill/>
          <a:ln w="28575" cap="flat" cmpd="sng" algn="ctr">
            <a:solidFill>
              <a:srgbClr val="DFDFD9"/>
            </a:solidFill>
            <a:prstDash val="solid"/>
            <a:miter lim="800000"/>
            <a:headEnd w="lg" len="lg"/>
            <a:tailEnd type="triangle"/>
          </a:ln>
          <a:effectLst/>
        </p:spPr>
      </p:cxnSp>
      <p:pic>
        <p:nvPicPr>
          <p:cNvPr id="21" name="Picture 20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ABB217DC-DD58-9292-F9DE-3EC6996F9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215" y="2759924"/>
            <a:ext cx="507741" cy="48407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39027CE-18B9-D31D-9ABD-2E97AA37B1E2}"/>
              </a:ext>
            </a:extLst>
          </p:cNvPr>
          <p:cNvSpPr/>
          <p:nvPr/>
        </p:nvSpPr>
        <p:spPr>
          <a:xfrm>
            <a:off x="4535266" y="3327194"/>
            <a:ext cx="2432145" cy="2100515"/>
          </a:xfrm>
          <a:prstGeom prst="rect">
            <a:avLst/>
          </a:prstGeom>
          <a:solidFill>
            <a:schemeClr val="tx1">
              <a:lumMod val="50000"/>
              <a:lumOff val="50000"/>
              <a:alpha val="7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8000" tIns="72000" rIns="108000" bIns="72000"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id="{AE59AD92-6AD9-58F3-E839-17B4BA723455}"/>
              </a:ext>
            </a:extLst>
          </p:cNvPr>
          <p:cNvSpPr/>
          <p:nvPr/>
        </p:nvSpPr>
        <p:spPr>
          <a:xfrm>
            <a:off x="568408" y="2051582"/>
            <a:ext cx="1412636" cy="2270045"/>
          </a:xfrm>
          <a:prstGeom prst="flowChartAlternateProcess">
            <a:avLst/>
          </a:prstGeom>
          <a:solidFill>
            <a:srgbClr val="002550"/>
          </a:solidFill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lIns="108000" tIns="36000" rIns="108000" bIns="72000"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Requirements capture into model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4" name="Graphic 23" descr="List with solid fill">
            <a:extLst>
              <a:ext uri="{FF2B5EF4-FFF2-40B4-BE49-F238E27FC236}">
                <a16:creationId xmlns:a16="http://schemas.microsoft.com/office/drawing/2014/main" id="{764BB3E0-56B9-C75B-F0AB-9E07A56A59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2095" y="3126696"/>
            <a:ext cx="697891" cy="697891"/>
          </a:xfrm>
          <a:prstGeom prst="rect">
            <a:avLst/>
          </a:prstGeom>
        </p:spPr>
      </p:pic>
      <p:pic>
        <p:nvPicPr>
          <p:cNvPr id="25" name="Graphic 24" descr="Flowchart with solid fill">
            <a:extLst>
              <a:ext uri="{FF2B5EF4-FFF2-40B4-BE49-F238E27FC236}">
                <a16:creationId xmlns:a16="http://schemas.microsoft.com/office/drawing/2014/main" id="{BB3B8A03-168D-68DE-42E4-F2A67EF99D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55269" y="3324753"/>
            <a:ext cx="649710" cy="649710"/>
          </a:xfrm>
          <a:prstGeom prst="rect">
            <a:avLst/>
          </a:prstGeom>
        </p:spPr>
      </p:pic>
      <p:pic>
        <p:nvPicPr>
          <p:cNvPr id="26" name="Graphic 25" descr="Arrow: Rotate right with solid fill">
            <a:extLst>
              <a:ext uri="{FF2B5EF4-FFF2-40B4-BE49-F238E27FC236}">
                <a16:creationId xmlns:a16="http://schemas.microsoft.com/office/drawing/2014/main" id="{3E1F50CF-038F-8B31-7FF6-A30D5E27E5E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1500" y="2849816"/>
            <a:ext cx="578566" cy="566779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A6989A1-AED4-9494-1E85-2C0DE42F51AD}"/>
              </a:ext>
            </a:extLst>
          </p:cNvPr>
          <p:cNvSpPr/>
          <p:nvPr/>
        </p:nvSpPr>
        <p:spPr>
          <a:xfrm>
            <a:off x="568408" y="2051582"/>
            <a:ext cx="1436553" cy="2270045"/>
          </a:xfrm>
          <a:prstGeom prst="roundRect">
            <a:avLst/>
          </a:prstGeom>
          <a:noFill/>
          <a:ln w="38100" cap="flat" cmpd="sng" algn="ctr">
            <a:solidFill>
              <a:sysClr val="window" lastClr="FFFFFF"/>
            </a:solidFill>
            <a:prstDash val="sysDash"/>
            <a:miter lim="800000"/>
          </a:ln>
          <a:effectLst/>
        </p:spPr>
        <p:txBody>
          <a:bodyPr lIns="108000" tIns="72000" rIns="108000" bIns="72000"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Flowchart: Alternate Process 27">
            <a:extLst>
              <a:ext uri="{FF2B5EF4-FFF2-40B4-BE49-F238E27FC236}">
                <a16:creationId xmlns:a16="http://schemas.microsoft.com/office/drawing/2014/main" id="{4179D9E0-1BF0-1E69-D1A9-D5D30C0CF90C}"/>
              </a:ext>
            </a:extLst>
          </p:cNvPr>
          <p:cNvSpPr/>
          <p:nvPr/>
        </p:nvSpPr>
        <p:spPr>
          <a:xfrm>
            <a:off x="2606409" y="2051734"/>
            <a:ext cx="1410047" cy="2270045"/>
          </a:xfrm>
          <a:prstGeom prst="flowChartAlternateProcess">
            <a:avLst/>
          </a:prstGeom>
          <a:solidFill>
            <a:srgbClr val="0087BE"/>
          </a:solidFill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lIns="108000" tIns="72000" rIns="108000" bIns="72000"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Analysis &amp; Export of detailed E-Motor design model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6FBF5E7-C995-FE46-B91D-F877A47885F4}"/>
              </a:ext>
            </a:extLst>
          </p:cNvPr>
          <p:cNvSpPr/>
          <p:nvPr/>
        </p:nvSpPr>
        <p:spPr>
          <a:xfrm>
            <a:off x="2587412" y="2051581"/>
            <a:ext cx="1436553" cy="2270045"/>
          </a:xfrm>
          <a:prstGeom prst="roundRect">
            <a:avLst/>
          </a:prstGeom>
          <a:noFill/>
          <a:ln w="38100" cap="flat" cmpd="sng" algn="ctr">
            <a:solidFill>
              <a:sysClr val="window" lastClr="FFFFFF"/>
            </a:solidFill>
            <a:prstDash val="sysDash"/>
            <a:miter lim="800000"/>
          </a:ln>
          <a:effectLst/>
        </p:spPr>
        <p:txBody>
          <a:bodyPr lIns="108000" tIns="72000" rIns="108000" bIns="72000"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DD6BF4BB-35A5-5FDB-0B78-EFDA70277D6F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4016456" y="3186757"/>
            <a:ext cx="565138" cy="918474"/>
          </a:xfrm>
          <a:prstGeom prst="bentConnector3">
            <a:avLst/>
          </a:prstGeom>
          <a:noFill/>
          <a:ln w="28575" cap="flat" cmpd="sng" algn="ctr">
            <a:solidFill>
              <a:srgbClr val="DFDFD9"/>
            </a:solidFill>
            <a:prstDash val="solid"/>
            <a:miter lim="800000"/>
            <a:headEnd w="lg" len="lg"/>
            <a:tailEnd type="triangle" w="med" len="lg"/>
          </a:ln>
          <a:effectLst/>
        </p:spPr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3C86BA1C-B9DF-0729-8AAD-37A80CD16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556" y="4030681"/>
            <a:ext cx="500223" cy="500223"/>
          </a:xfrm>
          <a:prstGeom prst="rect">
            <a:avLst/>
          </a:prstGeom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id="{3CE57B6C-9691-A99F-9B72-7E1175F59E2F}"/>
              </a:ext>
            </a:extLst>
          </p:cNvPr>
          <p:cNvSpPr/>
          <p:nvPr/>
        </p:nvSpPr>
        <p:spPr>
          <a:xfrm>
            <a:off x="6956790" y="2700343"/>
            <a:ext cx="3117695" cy="2969782"/>
          </a:xfrm>
          <a:prstGeom prst="rect">
            <a:avLst/>
          </a:prstGeom>
          <a:solidFill>
            <a:schemeClr val="tx1">
              <a:lumMod val="50000"/>
              <a:lumOff val="50000"/>
              <a:alpha val="7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8000" tIns="72000" rIns="108000" bIns="72000"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39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emens 2020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custClrLst>
    <a:custClr name="Siemens Petrol | 0 153 153">
      <a:srgbClr val="009999"/>
    </a:custClr>
    <a:custClr name="No color">
      <a:srgbClr val="FFFFFF"/>
    </a:custClr>
    <a:custClr name="Dark Blue | 0 85 124">
      <a:srgbClr val="00557C"/>
    </a:custClr>
    <a:custClr name="Dark Green | 0 100 110">
      <a:srgbClr val="00646E"/>
    </a:custClr>
    <a:custClr name="Dark Sand | 170 170 150">
      <a:srgbClr val="AAAA96"/>
    </a:custClr>
    <a:custClr name="Deep Blue | 0 0 40">
      <a:srgbClr val="000028"/>
    </a:custClr>
    <a:custClr name="Deep Blue 40% (Gray) | 153 153 169">
      <a:srgbClr val="9999A9"/>
    </a:custClr>
    <a:custClr name="Dark Purple | 80 0 120">
      <a:srgbClr val="500078"/>
    </a:custClr>
    <a:custClr name="Dark Orange | 236 102 2">
      <a:srgbClr val="EC6602"/>
    </a:custClr>
    <a:custClr name="Red | 239 1 55">
      <a:srgbClr val="EF0137"/>
    </a:custClr>
    <a:custClr name="Deep Blue | 0 0 40">
      <a:srgbClr val="000028"/>
    </a:custClr>
    <a:custClr name="No color">
      <a:srgbClr val="FFFFFF"/>
    </a:custClr>
    <a:custClr name="Blue | 0 135 190">
      <a:srgbClr val="0087BE"/>
    </a:custClr>
    <a:custClr name="Green | 0 175 142">
      <a:srgbClr val="00AF8E"/>
    </a:custClr>
    <a:custClr name="Soft Sand | 197 197 184">
      <a:srgbClr val="C5C5B8"/>
    </a:custClr>
    <a:custClr name="Deep Blue 80% | 51 51 83">
      <a:srgbClr val="333353"/>
    </a:custClr>
    <a:custClr name="Deep Blue 20% (Soft Gray) | 204 204 212">
      <a:srgbClr val="CCCCD4"/>
    </a:custClr>
    <a:custClr name="Purple | 170 50 190">
      <a:srgbClr val="AA32BE"/>
    </a:custClr>
    <a:custClr name="Orange | 255 144 0">
      <a:srgbClr val="FF9000"/>
    </a:custClr>
    <a:custClr name="Soft Red | 254 131 137">
      <a:srgbClr val="FE8389"/>
    </a:custClr>
    <a:custClr name="Light Sand | 243 243 240">
      <a:srgbClr val="F3F3F0"/>
    </a:custClr>
    <a:custClr name="No color">
      <a:srgbClr val="FFFFFF"/>
    </a:custClr>
    <a:custClr name="Soft Blue | 0 190 220">
      <a:srgbClr val="00BEDC"/>
    </a:custClr>
    <a:custClr name="Soft Green | 0 215 160">
      <a:srgbClr val="00D7A0"/>
    </a:custClr>
    <a:custClr name="Bright Sand | 223 223 217">
      <a:srgbClr val="DFDFD9"/>
    </a:custClr>
    <a:custClr name="Deep Blue 60% (Dark Gray) | 102 102 126">
      <a:srgbClr val="66667E"/>
    </a:custClr>
    <a:custClr name="Deep Blue 10% (Light Gray) | 229 229 233">
      <a:srgbClr val="E5E5E9"/>
    </a:custClr>
    <a:custClr name="Yellow | 255 215 50">
      <a:srgbClr val="FFD732"/>
    </a:custClr>
    <a:custClr name="Bold Green">
      <a:srgbClr val="00FFB9"/>
    </a:custClr>
    <a:custClr name="Bold Blue">
      <a:srgbClr val="00E6DC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Siemens Petrol | 0 153 153">
      <a:srgbClr val="009999"/>
    </a:custClr>
    <a:custClr name="No color">
      <a:srgbClr val="FFFFFF"/>
    </a:custClr>
    <a:custClr name="Dark Blue | 0 85 124">
      <a:srgbClr val="00557C"/>
    </a:custClr>
    <a:custClr name="Dark Green | 0 100 110">
      <a:srgbClr val="00646E"/>
    </a:custClr>
    <a:custClr name="Dark Sand | 170 170 150">
      <a:srgbClr val="AAAA96"/>
    </a:custClr>
    <a:custClr name="Deep Blue | 0 0 40">
      <a:srgbClr val="000028"/>
    </a:custClr>
    <a:custClr name="Deep Blue 40% (Gray) | 153 153 169">
      <a:srgbClr val="9999A9"/>
    </a:custClr>
    <a:custClr name="Dark Purple | 80 0 120">
      <a:srgbClr val="500078"/>
    </a:custClr>
    <a:custClr name="Dark Orange | 236 102 2">
      <a:srgbClr val="EC6602"/>
    </a:custClr>
    <a:custClr name="Red | 239 1 55">
      <a:srgbClr val="EF0137"/>
    </a:custClr>
    <a:custClr name="Deep Blue | 0 0 40">
      <a:srgbClr val="000028"/>
    </a:custClr>
    <a:custClr name="No color">
      <a:srgbClr val="FFFFFF"/>
    </a:custClr>
    <a:custClr name="Blue | 0 135 190">
      <a:srgbClr val="0087BE"/>
    </a:custClr>
    <a:custClr name="Green | 0 175 142">
      <a:srgbClr val="00AF8E"/>
    </a:custClr>
    <a:custClr name="Soft Sand | 197 197 184">
      <a:srgbClr val="C5C5B8"/>
    </a:custClr>
    <a:custClr name="Deep Blue 80% | 51 51 83">
      <a:srgbClr val="333353"/>
    </a:custClr>
    <a:custClr name="Deep Blue 20% (Soft Gray) | 204 204 212">
      <a:srgbClr val="CCCCD4"/>
    </a:custClr>
    <a:custClr name="Purple | 170 50 190">
      <a:srgbClr val="AA32BE"/>
    </a:custClr>
    <a:custClr name="Orange | 255 144 0">
      <a:srgbClr val="FF9000"/>
    </a:custClr>
    <a:custClr name="Soft Red | 254 131 137">
      <a:srgbClr val="FE8389"/>
    </a:custClr>
    <a:custClr name="Light Sand | 243 243 240">
      <a:srgbClr val="F3F3F0"/>
    </a:custClr>
    <a:custClr name="No color">
      <a:srgbClr val="FFFFFF"/>
    </a:custClr>
    <a:custClr name="Soft Blue | 0 190 220">
      <a:srgbClr val="00BEDC"/>
    </a:custClr>
    <a:custClr name="Soft Green | 0 215 160">
      <a:srgbClr val="00D7A0"/>
    </a:custClr>
    <a:custClr name="Bright Sand | 223 223 217">
      <a:srgbClr val="DFDFD9"/>
    </a:custClr>
    <a:custClr name="Deep Blue 60% (Dark Gray) | 102 102 126">
      <a:srgbClr val="66667E"/>
    </a:custClr>
    <a:custClr name="Deep Blue 10% (Light Gray) | 229 229 233">
      <a:srgbClr val="E5E5E9"/>
    </a:custClr>
    <a:custClr name="Yellow | 255 215 50">
      <a:srgbClr val="FFD732"/>
    </a:custClr>
    <a:custClr name="Bold Green">
      <a:srgbClr val="00FFB9"/>
    </a:custClr>
    <a:custClr name="Bold Blue">
      <a:srgbClr val="00E6DC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BEDC"/>
      </a:hlink>
      <a:folHlink>
        <a:srgbClr val="0087BE"/>
      </a:folHlink>
    </a:clrScheme>
    <a:fontScheme name="Siemens A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Siemens Petrol | 0 153 153">
      <a:srgbClr val="009999"/>
    </a:custClr>
    <a:custClr name="No color">
      <a:srgbClr val="FFFFFF"/>
    </a:custClr>
    <a:custClr name="Dark Blue | 0 85 124">
      <a:srgbClr val="00557C"/>
    </a:custClr>
    <a:custClr name="Dark Green | 0 100 110">
      <a:srgbClr val="00646E"/>
    </a:custClr>
    <a:custClr name="Dark Sand | 170 170 150">
      <a:srgbClr val="AAAA96"/>
    </a:custClr>
    <a:custClr name="Deep Blue | 0 0 40">
      <a:srgbClr val="000028"/>
    </a:custClr>
    <a:custClr name="Deep Blue 40% (Gray) | 153 153 169">
      <a:srgbClr val="9999A9"/>
    </a:custClr>
    <a:custClr name="Dark Purple | 80 0 120">
      <a:srgbClr val="500078"/>
    </a:custClr>
    <a:custClr name="Dark Orange | 236 102 2">
      <a:srgbClr val="EC6602"/>
    </a:custClr>
    <a:custClr name="Red | 239 1 55">
      <a:srgbClr val="EF0137"/>
    </a:custClr>
    <a:custClr name="Deep Blue | 0 0 40">
      <a:srgbClr val="000028"/>
    </a:custClr>
    <a:custClr name="No color">
      <a:srgbClr val="FFFFFF"/>
    </a:custClr>
    <a:custClr name="Blue | 0 135 190">
      <a:srgbClr val="0087BE"/>
    </a:custClr>
    <a:custClr name="Green | 0 175 142">
      <a:srgbClr val="00AF8E"/>
    </a:custClr>
    <a:custClr name="Soft Sand | 197 197 184">
      <a:srgbClr val="C5C5B8"/>
    </a:custClr>
    <a:custClr name="Deep Blue 80% | 51 51 83">
      <a:srgbClr val="333353"/>
    </a:custClr>
    <a:custClr name="Deep Blue 20% (Soft Gray) | 204 204 212">
      <a:srgbClr val="CCCCD4"/>
    </a:custClr>
    <a:custClr name="Purple | 170 50 190">
      <a:srgbClr val="AA32BE"/>
    </a:custClr>
    <a:custClr name="Orange | 255 144 0">
      <a:srgbClr val="FF9000"/>
    </a:custClr>
    <a:custClr name="Soft Red | 254 131 137">
      <a:srgbClr val="FE8389"/>
    </a:custClr>
    <a:custClr name="Light Sand | 243 243 240">
      <a:srgbClr val="F3F3F0"/>
    </a:custClr>
    <a:custClr name="No color">
      <a:srgbClr val="FFFFFF"/>
    </a:custClr>
    <a:custClr name="Soft Blue | 0 190 220">
      <a:srgbClr val="00BEDC"/>
    </a:custClr>
    <a:custClr name="Soft Green | 0 215 160">
      <a:srgbClr val="00D7A0"/>
    </a:custClr>
    <a:custClr name="Bright Sand | 223 223 217">
      <a:srgbClr val="DFDFD9"/>
    </a:custClr>
    <a:custClr name="Deep Blue 60% (Dark Gray) | 102 102 126">
      <a:srgbClr val="66667E"/>
    </a:custClr>
    <a:custClr name="Deep Blue 10% (Light Gray) | 229 229 233">
      <a:srgbClr val="E5E5E9"/>
    </a:custClr>
    <a:custClr name="Yellow | 255 215 50">
      <a:srgbClr val="FFD732"/>
    </a:custClr>
    <a:custClr name="Bold Green">
      <a:srgbClr val="00FFB9"/>
    </a:custClr>
    <a:custClr name="Bold Blue">
      <a:srgbClr val="00E6DC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9d258917-277f-42cd-a3cd-14c4e9ee58bc}" enabled="1" method="Standard" siteId="{38ae3bcd-9579-4fd4-adda-b42e1495d55a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2496</TotalTime>
  <Words>1362</Words>
  <Application>Microsoft Office PowerPoint</Application>
  <PresentationFormat>Widescreen</PresentationFormat>
  <Paragraphs>241</Paragraphs>
  <Slides>23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ＭＳ Ｐゴシック</vt:lpstr>
      <vt:lpstr>Aptos</vt:lpstr>
      <vt:lpstr>Arial</vt:lpstr>
      <vt:lpstr>Arial Unicode MS</vt:lpstr>
      <vt:lpstr>Calibri</vt:lpstr>
      <vt:lpstr>Cambria Math</vt:lpstr>
      <vt:lpstr>Symbol</vt:lpstr>
      <vt:lpstr>Times</vt:lpstr>
      <vt:lpstr>Siemens 2020</vt:lpstr>
      <vt:lpstr>Blank</vt:lpstr>
      <vt:lpstr>Simcenter Systems Simulation for Space Sytems Design and Electrified Rocket Development </vt:lpstr>
      <vt:lpstr>Architecture Trade-Off (Lox / RP-1 Rocket Engine)</vt:lpstr>
      <vt:lpstr>Architecture Trade-Off (Lox / RP-1 Rocket Engine)</vt:lpstr>
      <vt:lpstr>Simcenter E-machine Development Workflow</vt:lpstr>
      <vt:lpstr>Simcenter E-machine Development Workflow</vt:lpstr>
      <vt:lpstr>Requirements – Fluid Pumps and Tanks</vt:lpstr>
      <vt:lpstr>Requirements – Electric Pack</vt:lpstr>
      <vt:lpstr>Requirements - Motor</vt:lpstr>
      <vt:lpstr>Simcenter E-machine Development Workflow – Systems</vt:lpstr>
      <vt:lpstr>Simcenter E-machine Development Workflow – Thermal Network</vt:lpstr>
      <vt:lpstr>Simcenter E-machine Development Workflow – Systems</vt:lpstr>
      <vt:lpstr>Analysis of detailed E-Motor design model</vt:lpstr>
      <vt:lpstr>Export of detailed E-Motor design model</vt:lpstr>
      <vt:lpstr>Analysis &amp; Export of detailed E-Motor design model</vt:lpstr>
      <vt:lpstr>Simcenter E-machine Development Workflow – Systems</vt:lpstr>
      <vt:lpstr>E-Motor thermal system with imported detailed LPTN model - Import</vt:lpstr>
      <vt:lpstr>E-Motor thermal simulation with imported detailed LPTN model Import of the e-machine design &amp; Edit</vt:lpstr>
      <vt:lpstr>E-motor Thermal System Simulation with Imported LPTN Model</vt:lpstr>
      <vt:lpstr>Simcenter E-machine Development Workflow – Systems</vt:lpstr>
      <vt:lpstr>Thermal model integration into the system model</vt:lpstr>
      <vt:lpstr>Thermal model integration (LPTN) into the system model</vt:lpstr>
      <vt:lpstr>Conclusion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Siemens AG PowerPoint Presentation</dc:title>
  <dc:creator>Korosteleva, Olga (DI SW STS MK PMK)</dc:creator>
  <cp:keywords>Template;C_Unrestricted</cp:keywords>
  <dc:description>Version 3.2
December 2020</dc:description>
  <cp:lastModifiedBy>Nunes, Darren (DI SW GS&amp;CS AM S&amp;PC AMZ 1DCOE)</cp:lastModifiedBy>
  <cp:revision>127</cp:revision>
  <dcterms:created xsi:type="dcterms:W3CDTF">2020-07-27T12:43:17Z</dcterms:created>
  <dcterms:modified xsi:type="dcterms:W3CDTF">2025-08-04T19:14:16Z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 Confidentiality">
    <vt:lpwstr>Unrestricted</vt:lpwstr>
  </property>
  <property fmtid="{D5CDD505-2E9C-101B-9397-08002B2CF9AE}" pid="3" name="sodocoClasLang">
    <vt:lpwstr>Unrestricted</vt:lpwstr>
  </property>
  <property fmtid="{D5CDD505-2E9C-101B-9397-08002B2CF9AE}" pid="4" name="sodocoClasLangId">
    <vt:i4>0</vt:i4>
  </property>
  <property fmtid="{D5CDD505-2E9C-101B-9397-08002B2CF9AE}" pid="5" name="sodocoClasId">
    <vt:i4>0</vt:i4>
  </property>
</Properties>
</file>