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767" r:id="rId5"/>
  </p:sldMasterIdLst>
  <p:notesMasterIdLst>
    <p:notesMasterId r:id="rId31"/>
  </p:notesMasterIdLst>
  <p:handoutMasterIdLst>
    <p:handoutMasterId r:id="rId32"/>
  </p:handoutMasterIdLst>
  <p:sldIdLst>
    <p:sldId id="278" r:id="rId6"/>
    <p:sldId id="16184" r:id="rId7"/>
    <p:sldId id="16207" r:id="rId8"/>
    <p:sldId id="16192" r:id="rId9"/>
    <p:sldId id="16193" r:id="rId10"/>
    <p:sldId id="16185" r:id="rId11"/>
    <p:sldId id="16208" r:id="rId12"/>
    <p:sldId id="16209" r:id="rId13"/>
    <p:sldId id="16182" r:id="rId14"/>
    <p:sldId id="16183" r:id="rId15"/>
    <p:sldId id="275" r:id="rId16"/>
    <p:sldId id="16188" r:id="rId17"/>
    <p:sldId id="16214" r:id="rId18"/>
    <p:sldId id="16173" r:id="rId19"/>
    <p:sldId id="16213" r:id="rId20"/>
    <p:sldId id="16218" r:id="rId21"/>
    <p:sldId id="16181" r:id="rId22"/>
    <p:sldId id="16210" r:id="rId23"/>
    <p:sldId id="16211" r:id="rId24"/>
    <p:sldId id="16212" r:id="rId25"/>
    <p:sldId id="16219" r:id="rId26"/>
    <p:sldId id="16215" r:id="rId27"/>
    <p:sldId id="16216" r:id="rId28"/>
    <p:sldId id="16217" r:id="rId29"/>
    <p:sldId id="16205" r:id="rId30"/>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442B4-804C-ADFD-F768-582B66B435CD}" name="Gilligan, Ryan P. (GRC-LTF0)" initials="G(" userId="S::rgilliga@ndc.nasa.gov::fa511eb3-9f8d-4fa1-b2cd-89a5c1c047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B0B3F6"/>
    <a:srgbClr val="E00005"/>
    <a:srgbClr val="0060BC"/>
    <a:srgbClr val="FF4605"/>
    <a:srgbClr val="333399"/>
    <a:srgbClr val="2B2B82"/>
    <a:srgbClr val="DDDDDD"/>
    <a:srgbClr val="77777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552" y="116"/>
      </p:cViewPr>
      <p:guideLst>
        <p:guide orient="horz" pos="288"/>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dirty="0"/>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dirty="0"/>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dirty="0"/>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dirty="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endParaRPr>
          </a:p>
        </p:txBody>
      </p:sp>
    </p:spTree>
    <p:extLst>
      <p:ext uri="{BB962C8B-B14F-4D97-AF65-F5344CB8AC3E}">
        <p14:creationId xmlns:p14="http://schemas.microsoft.com/office/powerpoint/2010/main" val="1497922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p:txBody>
          <a:bodyPr/>
          <a:lstStyle/>
          <a:p>
            <a:r>
              <a:rPr lang="en-US" dirty="0">
                <a:latin typeface="Arial"/>
                <a:ea typeface="ＭＳ Ｐゴシック"/>
                <a:cs typeface="Arial"/>
              </a:rPr>
              <a:t>TFAWS 2025 – August 4-7, 2025</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mp; Content_Grey Background">
    <p:bg>
      <p:bgRef idx="1001">
        <a:schemeClr val="bg1"/>
      </p:bgRef>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23863" y="1063456"/>
            <a:ext cx="11344275" cy="5522639"/>
          </a:xfrm>
          <a:prstGeom prst="rect">
            <a:avLst/>
          </a:prstGeom>
        </p:spPr>
        <p:txBody>
          <a:bodyPr>
            <a:normAutofit/>
          </a:bodyPr>
          <a:lstStyle>
            <a:lvl1pPr marL="228598" indent="-228598">
              <a:lnSpc>
                <a:spcPct val="100000"/>
              </a:lnSpc>
              <a:spcBef>
                <a:spcPts val="400"/>
              </a:spcBef>
              <a:buSzPct val="100000"/>
              <a:defRPr sz="1802" baseline="0">
                <a:solidFill>
                  <a:schemeClr val="tx1"/>
                </a:solidFill>
                <a:effectLst/>
              </a:defRPr>
            </a:lvl1pPr>
            <a:lvl2pPr marL="502915" indent="-228598">
              <a:lnSpc>
                <a:spcPct val="100000"/>
              </a:lnSpc>
              <a:spcBef>
                <a:spcPts val="400"/>
              </a:spcBef>
              <a:buSzPct val="100000"/>
              <a:defRPr sz="1351" b="1">
                <a:solidFill>
                  <a:schemeClr val="tx1"/>
                </a:solidFill>
              </a:defRPr>
            </a:lvl2pPr>
            <a:lvl3pPr marL="777233" indent="-228598">
              <a:lnSpc>
                <a:spcPct val="100000"/>
              </a:lnSpc>
              <a:spcBef>
                <a:spcPts val="400"/>
              </a:spcBef>
              <a:buSzPct val="100000"/>
              <a:defRPr sz="1201" b="1">
                <a:solidFill>
                  <a:schemeClr val="tx1"/>
                </a:solidFill>
              </a:defRPr>
            </a:lvl3pPr>
            <a:lvl4pPr marL="1005830" indent="-228598">
              <a:lnSpc>
                <a:spcPct val="100000"/>
              </a:lnSpc>
              <a:spcBef>
                <a:spcPts val="400"/>
              </a:spcBef>
              <a:buSzPct val="100000"/>
              <a:defRPr sz="1201" b="1">
                <a:solidFill>
                  <a:schemeClr val="tx1"/>
                </a:solidFill>
              </a:defRPr>
            </a:lvl4pPr>
            <a:lvl5pPr marL="1280148">
              <a:lnSpc>
                <a:spcPct val="100000"/>
              </a:lnSpc>
              <a:spcBef>
                <a:spcPts val="400"/>
              </a:spcBef>
              <a:buSzPct val="100000"/>
              <a:defRPr sz="1201" b="1">
                <a:solidFill>
                  <a:schemeClr val="tx1"/>
                </a:solidFill>
              </a:defRPr>
            </a:lvl5pPr>
            <a:lvl6pPr marL="1554465" indent="-228598">
              <a:spcBef>
                <a:spcPts val="400"/>
              </a:spcBef>
              <a:buSzPct val="80000"/>
              <a:buFont typeface="Calibri" panose="020F0502020204030204" pitchFamily="34" charset="0"/>
              <a:buChar char="◊"/>
              <a:defRPr sz="1201" b="1">
                <a:solidFill>
                  <a:schemeClr val="tx1"/>
                </a:solidFill>
                <a:latin typeface="Arial" panose="020B0604020202020204" pitchFamily="34" charset="0"/>
                <a:cs typeface="Arial" panose="020B0604020202020204" pitchFamily="34" charset="0"/>
              </a:defRPr>
            </a:lvl6pPr>
          </a:lstStyle>
          <a:p>
            <a:pPr lvl="0"/>
            <a:r>
              <a:rPr lang="en-US"/>
              <a:t>First level</a:t>
            </a:r>
          </a:p>
          <a:p>
            <a:pPr lvl="1"/>
            <a:r>
              <a:rPr lang="en-US"/>
              <a:t>Second level</a:t>
            </a:r>
          </a:p>
          <a:p>
            <a:pPr lvl="2"/>
            <a:r>
              <a:rPr lang="en-US"/>
              <a:t>Third level</a:t>
            </a:r>
          </a:p>
          <a:p>
            <a:pPr lvl="3"/>
            <a:r>
              <a:rPr lang="en-US"/>
              <a:t>Fourth level </a:t>
            </a:r>
          </a:p>
          <a:p>
            <a:pPr lvl="4"/>
            <a:r>
              <a:rPr lang="en-US"/>
              <a:t>Fifth level </a:t>
            </a:r>
          </a:p>
          <a:p>
            <a:pPr lvl="5"/>
            <a:r>
              <a:rPr lang="en-US"/>
              <a:t>Sixth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20173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_Grey Background">
    <p:bg>
      <p:bgRef idx="1001">
        <a:schemeClr val="bg1"/>
      </p:bgRef>
    </p:bg>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10402" y="2539556"/>
            <a:ext cx="12202402" cy="1437382"/>
          </a:xfrm>
          <a:prstGeom prst="rect">
            <a:avLst/>
          </a:prstGeom>
        </p:spPr>
        <p:txBody>
          <a:bodyPr anchor="ctr">
            <a:normAutofit/>
          </a:bodyPr>
          <a:lstStyle>
            <a:lvl1pPr marL="0" indent="0" algn="ctr">
              <a:buNone/>
              <a:defRPr sz="3200">
                <a:ln>
                  <a:solidFill>
                    <a:schemeClr val="tx1"/>
                  </a:solidFill>
                </a:ln>
                <a:solidFill>
                  <a:schemeClr val="tx1"/>
                </a:solidFill>
                <a:effectLst>
                  <a:reflection blurRad="12700" stA="28000" endPos="45000" dist="1270" dir="5400000" sy="-100000" algn="bl" rotWithShape="0"/>
                </a:effectLst>
              </a:defRPr>
            </a:lvl1pPr>
          </a:lstStyle>
          <a:p>
            <a:pPr lvl="0"/>
            <a:r>
              <a:rPr lang="en-US"/>
              <a:t>Click to add Section Title</a:t>
            </a:r>
          </a:p>
        </p:txBody>
      </p:sp>
      <p:sp>
        <p:nvSpPr>
          <p:cNvPr id="3" name="Text Placeholder 4"/>
          <p:cNvSpPr>
            <a:spLocks noGrp="1"/>
          </p:cNvSpPr>
          <p:nvPr>
            <p:ph type="body" sz="quarter" idx="15" hasCustomPrompt="1"/>
          </p:nvPr>
        </p:nvSpPr>
        <p:spPr>
          <a:xfrm>
            <a:off x="0" y="4018406"/>
            <a:ext cx="12192000" cy="958864"/>
          </a:xfrm>
          <a:prstGeom prst="rect">
            <a:avLst/>
          </a:prstGeom>
        </p:spPr>
        <p:txBody>
          <a:bodyPr anchor="ctr" anchorCtr="1">
            <a:normAutofit/>
          </a:bodyPr>
          <a:lstStyle>
            <a:lvl1pPr algn="ctr">
              <a:buNone/>
              <a:defRPr sz="1802" b="1" baseline="0">
                <a:solidFill>
                  <a:schemeClr val="tx1">
                    <a:lumMod val="85000"/>
                    <a:lumOff val="15000"/>
                  </a:schemeClr>
                </a:solidFill>
              </a:defRPr>
            </a:lvl1pPr>
            <a:lvl2pPr algn="ct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Subtitle</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583743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mp; Content_Grey Background">
    <p:bg>
      <p:bgRef idx="1001">
        <a:schemeClr val="bg1"/>
      </p:bgRef>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23863" y="1063456"/>
            <a:ext cx="11344275" cy="5522639"/>
          </a:xfrm>
          <a:prstGeom prst="rect">
            <a:avLst/>
          </a:prstGeom>
        </p:spPr>
        <p:txBody>
          <a:bodyPr>
            <a:normAutofit/>
          </a:bodyPr>
          <a:lstStyle>
            <a:lvl1pPr marL="228598" indent="-228598">
              <a:lnSpc>
                <a:spcPct val="100000"/>
              </a:lnSpc>
              <a:spcBef>
                <a:spcPts val="400"/>
              </a:spcBef>
              <a:buSzPct val="100000"/>
              <a:defRPr sz="1802" baseline="0">
                <a:solidFill>
                  <a:schemeClr val="tx1"/>
                </a:solidFill>
                <a:effectLst/>
              </a:defRPr>
            </a:lvl1pPr>
            <a:lvl2pPr marL="502915" indent="-228598">
              <a:lnSpc>
                <a:spcPct val="100000"/>
              </a:lnSpc>
              <a:spcBef>
                <a:spcPts val="400"/>
              </a:spcBef>
              <a:buSzPct val="100000"/>
              <a:defRPr sz="1351" b="1">
                <a:solidFill>
                  <a:schemeClr val="tx1"/>
                </a:solidFill>
              </a:defRPr>
            </a:lvl2pPr>
            <a:lvl3pPr marL="777233" indent="-228598">
              <a:lnSpc>
                <a:spcPct val="100000"/>
              </a:lnSpc>
              <a:spcBef>
                <a:spcPts val="400"/>
              </a:spcBef>
              <a:buSzPct val="100000"/>
              <a:defRPr sz="1201" b="1">
                <a:solidFill>
                  <a:schemeClr val="tx1"/>
                </a:solidFill>
              </a:defRPr>
            </a:lvl3pPr>
            <a:lvl4pPr marL="1005830" indent="-228598">
              <a:lnSpc>
                <a:spcPct val="100000"/>
              </a:lnSpc>
              <a:spcBef>
                <a:spcPts val="400"/>
              </a:spcBef>
              <a:buSzPct val="100000"/>
              <a:defRPr sz="1201" b="1">
                <a:solidFill>
                  <a:schemeClr val="tx1"/>
                </a:solidFill>
              </a:defRPr>
            </a:lvl4pPr>
            <a:lvl5pPr marL="1280148">
              <a:lnSpc>
                <a:spcPct val="100000"/>
              </a:lnSpc>
              <a:spcBef>
                <a:spcPts val="400"/>
              </a:spcBef>
              <a:buSzPct val="100000"/>
              <a:defRPr sz="1201" b="1">
                <a:solidFill>
                  <a:schemeClr val="tx1"/>
                </a:solidFill>
              </a:defRPr>
            </a:lvl5pPr>
            <a:lvl6pPr marL="1554465" indent="-228598">
              <a:spcBef>
                <a:spcPts val="400"/>
              </a:spcBef>
              <a:buSzPct val="80000"/>
              <a:buFont typeface="Calibri" panose="020F0502020204030204" pitchFamily="34" charset="0"/>
              <a:buChar char="◊"/>
              <a:defRPr sz="1201" b="1">
                <a:solidFill>
                  <a:schemeClr val="tx1"/>
                </a:solidFill>
                <a:latin typeface="Arial" panose="020B0604020202020204" pitchFamily="34" charset="0"/>
                <a:cs typeface="Arial" panose="020B0604020202020204" pitchFamily="34" charset="0"/>
              </a:defRPr>
            </a:lvl6pPr>
          </a:lstStyle>
          <a:p>
            <a:pPr lvl="0"/>
            <a:r>
              <a:rPr lang="en-US"/>
              <a:t>First level</a:t>
            </a:r>
          </a:p>
          <a:p>
            <a:pPr lvl="1"/>
            <a:r>
              <a:rPr lang="en-US"/>
              <a:t>Second level</a:t>
            </a:r>
          </a:p>
          <a:p>
            <a:pPr lvl="2"/>
            <a:r>
              <a:rPr lang="en-US"/>
              <a:t>Third level</a:t>
            </a:r>
          </a:p>
          <a:p>
            <a:pPr lvl="3"/>
            <a:r>
              <a:rPr lang="en-US"/>
              <a:t>Fourth level </a:t>
            </a:r>
          </a:p>
          <a:p>
            <a:pPr lvl="4"/>
            <a:r>
              <a:rPr lang="en-US"/>
              <a:t>Fifth level </a:t>
            </a:r>
          </a:p>
          <a:p>
            <a:pPr lvl="5"/>
            <a:r>
              <a:rPr lang="en-US"/>
              <a:t>Sixth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208744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_Pics_Grey Background">
    <p:bg>
      <p:bgRef idx="1001">
        <a:schemeClr val="bg1"/>
      </p:bgRef>
    </p:bg>
    <p:spTree>
      <p:nvGrpSpPr>
        <p:cNvPr id="1" name=""/>
        <p:cNvGrpSpPr/>
        <p:nvPr/>
      </p:nvGrpSpPr>
      <p:grpSpPr>
        <a:xfrm>
          <a:off x="0" y="0"/>
          <a:ext cx="0" cy="0"/>
          <a:chOff x="0" y="0"/>
          <a:chExt cx="0" cy="0"/>
        </a:xfrm>
      </p:grpSpPr>
      <p:sp>
        <p:nvSpPr>
          <p:cNvPr id="11" name="Content Placeholder 3"/>
          <p:cNvSpPr>
            <a:spLocks noGrp="1"/>
          </p:cNvSpPr>
          <p:nvPr>
            <p:ph sz="quarter" idx="10" hasCustomPrompt="1"/>
          </p:nvPr>
        </p:nvSpPr>
        <p:spPr>
          <a:xfrm>
            <a:off x="423863" y="1063456"/>
            <a:ext cx="7719235" cy="5522639"/>
          </a:xfrm>
          <a:prstGeom prst="rect">
            <a:avLst/>
          </a:prstGeom>
        </p:spPr>
        <p:txBody>
          <a:bodyPr>
            <a:normAutofit/>
          </a:bodyPr>
          <a:lstStyle>
            <a:lvl1pPr marL="228598" indent="-228598">
              <a:lnSpc>
                <a:spcPct val="100000"/>
              </a:lnSpc>
              <a:spcBef>
                <a:spcPts val="400"/>
              </a:spcBef>
              <a:buSzPct val="100000"/>
              <a:defRPr sz="1802" baseline="0">
                <a:solidFill>
                  <a:schemeClr val="tx1"/>
                </a:solidFill>
                <a:effectLst/>
              </a:defRPr>
            </a:lvl1pPr>
            <a:lvl2pPr marL="502915" indent="-228598">
              <a:lnSpc>
                <a:spcPct val="100000"/>
              </a:lnSpc>
              <a:spcBef>
                <a:spcPts val="400"/>
              </a:spcBef>
              <a:buSzPct val="100000"/>
              <a:defRPr sz="1351" b="1">
                <a:solidFill>
                  <a:schemeClr val="tx1"/>
                </a:solidFill>
              </a:defRPr>
            </a:lvl2pPr>
            <a:lvl3pPr marL="777233" indent="-228598">
              <a:lnSpc>
                <a:spcPct val="100000"/>
              </a:lnSpc>
              <a:spcBef>
                <a:spcPts val="400"/>
              </a:spcBef>
              <a:buSzPct val="100000"/>
              <a:defRPr sz="1201" b="1">
                <a:solidFill>
                  <a:schemeClr val="tx1"/>
                </a:solidFill>
              </a:defRPr>
            </a:lvl3pPr>
            <a:lvl4pPr marL="1005830" indent="-228598">
              <a:lnSpc>
                <a:spcPct val="100000"/>
              </a:lnSpc>
              <a:spcBef>
                <a:spcPts val="400"/>
              </a:spcBef>
              <a:buSzPct val="100000"/>
              <a:defRPr sz="1201" b="1">
                <a:solidFill>
                  <a:schemeClr val="tx1"/>
                </a:solidFill>
              </a:defRPr>
            </a:lvl4pPr>
            <a:lvl5pPr marL="1280148">
              <a:lnSpc>
                <a:spcPct val="100000"/>
              </a:lnSpc>
              <a:spcBef>
                <a:spcPts val="400"/>
              </a:spcBef>
              <a:buSzPct val="100000"/>
              <a:defRPr sz="1201" b="1">
                <a:solidFill>
                  <a:schemeClr val="tx1"/>
                </a:solidFill>
              </a:defRPr>
            </a:lvl5pPr>
            <a:lvl6pPr marL="1554465" indent="-228598">
              <a:spcBef>
                <a:spcPts val="400"/>
              </a:spcBef>
              <a:buSzPct val="80000"/>
              <a:buFont typeface="Calibri" panose="020F0502020204030204" pitchFamily="34" charset="0"/>
              <a:buChar char="◊"/>
              <a:defRPr sz="1201" b="1">
                <a:solidFill>
                  <a:schemeClr val="tx1"/>
                </a:solidFill>
                <a:latin typeface="Arial" panose="020B0604020202020204" pitchFamily="34" charset="0"/>
                <a:cs typeface="Arial" panose="020B0604020202020204" pitchFamily="34" charset="0"/>
              </a:defRPr>
            </a:lvl6pPr>
          </a:lstStyle>
          <a:p>
            <a:pPr lvl="0"/>
            <a:r>
              <a:rPr lang="en-US"/>
              <a:t>First level</a:t>
            </a:r>
          </a:p>
          <a:p>
            <a:pPr lvl="1"/>
            <a:r>
              <a:rPr lang="en-US"/>
              <a:t>Second level</a:t>
            </a:r>
          </a:p>
          <a:p>
            <a:pPr lvl="2"/>
            <a:r>
              <a:rPr lang="en-US"/>
              <a:t>Third level</a:t>
            </a:r>
          </a:p>
          <a:p>
            <a:pPr lvl="3"/>
            <a:r>
              <a:rPr lang="en-US"/>
              <a:t>Fourth level </a:t>
            </a:r>
          </a:p>
          <a:p>
            <a:pPr lvl="4"/>
            <a:r>
              <a:rPr lang="en-US"/>
              <a:t>Fifth level </a:t>
            </a:r>
          </a:p>
          <a:p>
            <a:pPr lvl="5"/>
            <a:r>
              <a:rPr lang="en-US"/>
              <a:t>Sixth level</a:t>
            </a:r>
          </a:p>
        </p:txBody>
      </p:sp>
      <p:sp>
        <p:nvSpPr>
          <p:cNvPr id="20" name="Content Placeholder 3"/>
          <p:cNvSpPr>
            <a:spLocks noGrp="1"/>
          </p:cNvSpPr>
          <p:nvPr>
            <p:ph sz="quarter" idx="24" hasCustomPrompt="1"/>
          </p:nvPr>
        </p:nvSpPr>
        <p:spPr>
          <a:xfrm>
            <a:off x="8275220" y="1065932"/>
            <a:ext cx="3508969" cy="15740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normAutofit/>
          </a:bodyPr>
          <a:lstStyle>
            <a:lvl1pPr marL="0" indent="0">
              <a:lnSpc>
                <a:spcPct val="100000"/>
              </a:lnSpc>
              <a:spcBef>
                <a:spcPts val="400"/>
              </a:spcBef>
              <a:buNone/>
              <a:defRPr sz="1051" baseline="0">
                <a:solidFill>
                  <a:schemeClr val="tx1"/>
                </a:solidFill>
                <a:effectLst/>
              </a:defRPr>
            </a:lvl1pPr>
            <a:lvl2pPr marL="502915" indent="-228598">
              <a:lnSpc>
                <a:spcPct val="100000"/>
              </a:lnSpc>
              <a:spcBef>
                <a:spcPts val="400"/>
              </a:spcBef>
              <a:defRPr sz="1351" b="1">
                <a:solidFill>
                  <a:schemeClr val="tx1"/>
                </a:solidFill>
              </a:defRPr>
            </a:lvl2pPr>
            <a:lvl3pPr marL="777233" indent="-228598">
              <a:lnSpc>
                <a:spcPct val="100000"/>
              </a:lnSpc>
              <a:spcBef>
                <a:spcPts val="400"/>
              </a:spcBef>
              <a:defRPr sz="1201" b="1">
                <a:solidFill>
                  <a:schemeClr val="tx1"/>
                </a:solidFill>
              </a:defRPr>
            </a:lvl3pPr>
            <a:lvl4pPr marL="1005830" indent="-228598">
              <a:lnSpc>
                <a:spcPct val="100000"/>
              </a:lnSpc>
              <a:spcBef>
                <a:spcPts val="400"/>
              </a:spcBef>
              <a:defRPr sz="1201" b="1">
                <a:solidFill>
                  <a:schemeClr val="tx1"/>
                </a:solidFill>
              </a:defRPr>
            </a:lvl4pPr>
            <a:lvl5pPr marL="1280148">
              <a:lnSpc>
                <a:spcPct val="100000"/>
              </a:lnSpc>
              <a:spcBef>
                <a:spcPts val="400"/>
              </a:spcBef>
              <a:buSzPct val="100000"/>
              <a:defRPr sz="1201" b="1">
                <a:solidFill>
                  <a:schemeClr val="tx1"/>
                </a:solidFill>
              </a:defRPr>
            </a:lvl5pPr>
            <a:lvl6pPr marL="1554465" indent="-228598">
              <a:spcBef>
                <a:spcPts val="400"/>
              </a:spcBef>
              <a:buSzPct val="80000"/>
              <a:buFont typeface="Calibri" panose="020F0502020204030204" pitchFamily="34" charset="0"/>
              <a:buChar char="◊"/>
              <a:defRPr sz="1201" b="1">
                <a:solidFill>
                  <a:schemeClr val="tx1"/>
                </a:solidFill>
                <a:latin typeface="Arial" panose="020B0604020202020204" pitchFamily="34" charset="0"/>
                <a:cs typeface="Arial" panose="020B0604020202020204" pitchFamily="34" charset="0"/>
              </a:defRPr>
            </a:lvl6pPr>
          </a:lstStyle>
          <a:p>
            <a:pPr lvl="0"/>
            <a:r>
              <a:rPr lang="en-US"/>
              <a:t>Select to insert picture</a:t>
            </a:r>
          </a:p>
        </p:txBody>
      </p:sp>
      <p:sp>
        <p:nvSpPr>
          <p:cNvPr id="21" name="Content Placeholder 3"/>
          <p:cNvSpPr>
            <a:spLocks noGrp="1"/>
          </p:cNvSpPr>
          <p:nvPr>
            <p:ph sz="quarter" idx="12" hasCustomPrompt="1"/>
          </p:nvPr>
        </p:nvSpPr>
        <p:spPr>
          <a:xfrm>
            <a:off x="9597536" y="2660408"/>
            <a:ext cx="864339" cy="230961"/>
          </a:xfrm>
          <a:prstGeom prst="rect">
            <a:avLst/>
          </a:prstGeom>
        </p:spPr>
        <p:txBody>
          <a:bodyPr wrap="none">
            <a:spAutoFit/>
          </a:bodyPr>
          <a:lstStyle>
            <a:lvl1pPr marL="0" indent="0" algn="ctr">
              <a:lnSpc>
                <a:spcPct val="100000"/>
              </a:lnSpc>
              <a:spcBef>
                <a:spcPts val="400"/>
              </a:spcBef>
              <a:buNone/>
              <a:defRPr sz="901" b="0" baseline="0">
                <a:solidFill>
                  <a:schemeClr val="tx1"/>
                </a:solidFill>
                <a:effectLst/>
              </a:defRPr>
            </a:lvl1pPr>
            <a:lvl2pPr marL="502915" indent="-228598">
              <a:lnSpc>
                <a:spcPct val="100000"/>
              </a:lnSpc>
              <a:spcBef>
                <a:spcPts val="400"/>
              </a:spcBef>
              <a:defRPr sz="1351" b="1">
                <a:solidFill>
                  <a:schemeClr val="tx1"/>
                </a:solidFill>
              </a:defRPr>
            </a:lvl2pPr>
            <a:lvl3pPr marL="777233" indent="-228598">
              <a:lnSpc>
                <a:spcPct val="100000"/>
              </a:lnSpc>
              <a:spcBef>
                <a:spcPts val="400"/>
              </a:spcBef>
              <a:defRPr sz="1201" b="1">
                <a:solidFill>
                  <a:schemeClr val="tx1"/>
                </a:solidFill>
              </a:defRPr>
            </a:lvl3pPr>
            <a:lvl4pPr marL="1005830" indent="-228598">
              <a:lnSpc>
                <a:spcPct val="100000"/>
              </a:lnSpc>
              <a:spcBef>
                <a:spcPts val="400"/>
              </a:spcBef>
              <a:defRPr sz="1201" b="1">
                <a:solidFill>
                  <a:schemeClr val="tx1"/>
                </a:solidFill>
              </a:defRPr>
            </a:lvl4pPr>
            <a:lvl5pPr marL="1280148">
              <a:lnSpc>
                <a:spcPct val="100000"/>
              </a:lnSpc>
              <a:spcBef>
                <a:spcPts val="400"/>
              </a:spcBef>
              <a:buSzPct val="100000"/>
              <a:defRPr sz="1201" b="1">
                <a:solidFill>
                  <a:schemeClr val="tx1"/>
                </a:solidFill>
              </a:defRPr>
            </a:lvl5pPr>
            <a:lvl6pPr marL="1554465" indent="-228598">
              <a:spcBef>
                <a:spcPts val="400"/>
              </a:spcBef>
              <a:buSzPct val="80000"/>
              <a:buFont typeface="Calibri" panose="020F0502020204030204" pitchFamily="34" charset="0"/>
              <a:buChar char="◊"/>
              <a:defRPr sz="1201" b="1">
                <a:solidFill>
                  <a:schemeClr val="tx1"/>
                </a:solidFill>
                <a:latin typeface="Arial" panose="020B0604020202020204" pitchFamily="34" charset="0"/>
                <a:cs typeface="Arial" panose="020B0604020202020204" pitchFamily="34" charset="0"/>
              </a:defRPr>
            </a:lvl6pPr>
          </a:lstStyle>
          <a:p>
            <a:pPr lvl="0"/>
            <a:r>
              <a:rPr lang="en-US"/>
              <a:t>Enter caption</a:t>
            </a:r>
          </a:p>
        </p:txBody>
      </p:sp>
      <p:sp>
        <p:nvSpPr>
          <p:cNvPr id="22" name="Content Placeholder 3"/>
          <p:cNvSpPr>
            <a:spLocks noGrp="1"/>
          </p:cNvSpPr>
          <p:nvPr>
            <p:ph sz="quarter" idx="25" hasCustomPrompt="1"/>
          </p:nvPr>
        </p:nvSpPr>
        <p:spPr>
          <a:xfrm>
            <a:off x="8275220" y="2911560"/>
            <a:ext cx="3508969" cy="15740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normAutofit/>
          </a:bodyPr>
          <a:lstStyle>
            <a:lvl1pPr marL="0" indent="0">
              <a:lnSpc>
                <a:spcPct val="100000"/>
              </a:lnSpc>
              <a:spcBef>
                <a:spcPts val="400"/>
              </a:spcBef>
              <a:buNone/>
              <a:defRPr sz="1051" baseline="0">
                <a:solidFill>
                  <a:schemeClr val="tx1"/>
                </a:solidFill>
                <a:effectLst/>
              </a:defRPr>
            </a:lvl1pPr>
            <a:lvl2pPr marL="502915" indent="-228598">
              <a:lnSpc>
                <a:spcPct val="100000"/>
              </a:lnSpc>
              <a:spcBef>
                <a:spcPts val="400"/>
              </a:spcBef>
              <a:defRPr sz="1351" b="1">
                <a:solidFill>
                  <a:schemeClr val="tx1"/>
                </a:solidFill>
              </a:defRPr>
            </a:lvl2pPr>
            <a:lvl3pPr marL="777233" indent="-228598">
              <a:lnSpc>
                <a:spcPct val="100000"/>
              </a:lnSpc>
              <a:spcBef>
                <a:spcPts val="400"/>
              </a:spcBef>
              <a:defRPr sz="1201" b="1">
                <a:solidFill>
                  <a:schemeClr val="tx1"/>
                </a:solidFill>
              </a:defRPr>
            </a:lvl3pPr>
            <a:lvl4pPr marL="1005830" indent="-228598">
              <a:lnSpc>
                <a:spcPct val="100000"/>
              </a:lnSpc>
              <a:spcBef>
                <a:spcPts val="400"/>
              </a:spcBef>
              <a:defRPr sz="1201" b="1">
                <a:solidFill>
                  <a:schemeClr val="tx1"/>
                </a:solidFill>
              </a:defRPr>
            </a:lvl4pPr>
            <a:lvl5pPr marL="1280148">
              <a:lnSpc>
                <a:spcPct val="100000"/>
              </a:lnSpc>
              <a:spcBef>
                <a:spcPts val="400"/>
              </a:spcBef>
              <a:buSzPct val="100000"/>
              <a:defRPr sz="1201" b="1">
                <a:solidFill>
                  <a:schemeClr val="tx1"/>
                </a:solidFill>
              </a:defRPr>
            </a:lvl5pPr>
            <a:lvl6pPr marL="1554465" indent="-228598">
              <a:spcBef>
                <a:spcPts val="400"/>
              </a:spcBef>
              <a:buSzPct val="80000"/>
              <a:buFont typeface="Calibri" panose="020F0502020204030204" pitchFamily="34" charset="0"/>
              <a:buChar char="◊"/>
              <a:defRPr sz="1201" b="1">
                <a:solidFill>
                  <a:schemeClr val="tx1"/>
                </a:solidFill>
                <a:latin typeface="Arial" panose="020B0604020202020204" pitchFamily="34" charset="0"/>
                <a:cs typeface="Arial" panose="020B0604020202020204" pitchFamily="34" charset="0"/>
              </a:defRPr>
            </a:lvl6pPr>
          </a:lstStyle>
          <a:p>
            <a:pPr lvl="0"/>
            <a:r>
              <a:rPr lang="en-US"/>
              <a:t>Select to insert picture</a:t>
            </a:r>
          </a:p>
        </p:txBody>
      </p:sp>
      <p:sp>
        <p:nvSpPr>
          <p:cNvPr id="23" name="Content Placeholder 3"/>
          <p:cNvSpPr>
            <a:spLocks noGrp="1"/>
          </p:cNvSpPr>
          <p:nvPr>
            <p:ph sz="quarter" idx="26" hasCustomPrompt="1"/>
          </p:nvPr>
        </p:nvSpPr>
        <p:spPr>
          <a:xfrm>
            <a:off x="9597536" y="4506036"/>
            <a:ext cx="864339" cy="230961"/>
          </a:xfrm>
          <a:prstGeom prst="rect">
            <a:avLst/>
          </a:prstGeom>
        </p:spPr>
        <p:txBody>
          <a:bodyPr wrap="none">
            <a:spAutoFit/>
          </a:bodyPr>
          <a:lstStyle>
            <a:lvl1pPr marL="0" indent="0" algn="ctr">
              <a:lnSpc>
                <a:spcPct val="100000"/>
              </a:lnSpc>
              <a:spcBef>
                <a:spcPts val="400"/>
              </a:spcBef>
              <a:buNone/>
              <a:defRPr sz="901" b="0" baseline="0">
                <a:solidFill>
                  <a:schemeClr val="tx1"/>
                </a:solidFill>
                <a:effectLst/>
              </a:defRPr>
            </a:lvl1pPr>
            <a:lvl2pPr marL="502915" indent="-228598">
              <a:lnSpc>
                <a:spcPct val="100000"/>
              </a:lnSpc>
              <a:spcBef>
                <a:spcPts val="400"/>
              </a:spcBef>
              <a:defRPr sz="1351" b="1">
                <a:solidFill>
                  <a:schemeClr val="tx1"/>
                </a:solidFill>
              </a:defRPr>
            </a:lvl2pPr>
            <a:lvl3pPr marL="777233" indent="-228598">
              <a:lnSpc>
                <a:spcPct val="100000"/>
              </a:lnSpc>
              <a:spcBef>
                <a:spcPts val="400"/>
              </a:spcBef>
              <a:defRPr sz="1201" b="1">
                <a:solidFill>
                  <a:schemeClr val="tx1"/>
                </a:solidFill>
              </a:defRPr>
            </a:lvl3pPr>
            <a:lvl4pPr marL="1005830" indent="-228598">
              <a:lnSpc>
                <a:spcPct val="100000"/>
              </a:lnSpc>
              <a:spcBef>
                <a:spcPts val="400"/>
              </a:spcBef>
              <a:defRPr sz="1201" b="1">
                <a:solidFill>
                  <a:schemeClr val="tx1"/>
                </a:solidFill>
              </a:defRPr>
            </a:lvl4pPr>
            <a:lvl5pPr marL="1280148">
              <a:lnSpc>
                <a:spcPct val="100000"/>
              </a:lnSpc>
              <a:spcBef>
                <a:spcPts val="400"/>
              </a:spcBef>
              <a:buSzPct val="100000"/>
              <a:defRPr sz="1201" b="1">
                <a:solidFill>
                  <a:schemeClr val="tx1"/>
                </a:solidFill>
              </a:defRPr>
            </a:lvl5pPr>
            <a:lvl6pPr marL="1554465" indent="-228598">
              <a:spcBef>
                <a:spcPts val="400"/>
              </a:spcBef>
              <a:buSzPct val="80000"/>
              <a:buFont typeface="Calibri" panose="020F0502020204030204" pitchFamily="34" charset="0"/>
              <a:buChar char="◊"/>
              <a:defRPr sz="1201" b="1">
                <a:solidFill>
                  <a:schemeClr val="tx1"/>
                </a:solidFill>
                <a:latin typeface="Arial" panose="020B0604020202020204" pitchFamily="34" charset="0"/>
                <a:cs typeface="Arial" panose="020B0604020202020204" pitchFamily="34" charset="0"/>
              </a:defRPr>
            </a:lvl6pPr>
          </a:lstStyle>
          <a:p>
            <a:pPr lvl="0"/>
            <a:r>
              <a:rPr lang="en-US"/>
              <a:t>Enter caption</a:t>
            </a:r>
          </a:p>
        </p:txBody>
      </p:sp>
      <p:sp>
        <p:nvSpPr>
          <p:cNvPr id="24" name="Content Placeholder 3"/>
          <p:cNvSpPr>
            <a:spLocks noGrp="1"/>
          </p:cNvSpPr>
          <p:nvPr>
            <p:ph sz="quarter" idx="27" hasCustomPrompt="1"/>
          </p:nvPr>
        </p:nvSpPr>
        <p:spPr>
          <a:xfrm>
            <a:off x="8275220" y="4777992"/>
            <a:ext cx="3508969" cy="15740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normAutofit/>
          </a:bodyPr>
          <a:lstStyle>
            <a:lvl1pPr marL="0" indent="0">
              <a:lnSpc>
                <a:spcPct val="100000"/>
              </a:lnSpc>
              <a:spcBef>
                <a:spcPts val="400"/>
              </a:spcBef>
              <a:buNone/>
              <a:defRPr sz="1051" baseline="0">
                <a:solidFill>
                  <a:schemeClr val="tx1"/>
                </a:solidFill>
                <a:effectLst/>
              </a:defRPr>
            </a:lvl1pPr>
            <a:lvl2pPr marL="502915" indent="-228598">
              <a:lnSpc>
                <a:spcPct val="100000"/>
              </a:lnSpc>
              <a:spcBef>
                <a:spcPts val="400"/>
              </a:spcBef>
              <a:defRPr sz="1351" b="1">
                <a:solidFill>
                  <a:schemeClr val="tx1"/>
                </a:solidFill>
              </a:defRPr>
            </a:lvl2pPr>
            <a:lvl3pPr marL="777233" indent="-228598">
              <a:lnSpc>
                <a:spcPct val="100000"/>
              </a:lnSpc>
              <a:spcBef>
                <a:spcPts val="400"/>
              </a:spcBef>
              <a:defRPr sz="1201" b="1">
                <a:solidFill>
                  <a:schemeClr val="tx1"/>
                </a:solidFill>
              </a:defRPr>
            </a:lvl3pPr>
            <a:lvl4pPr marL="1005830" indent="-228598">
              <a:lnSpc>
                <a:spcPct val="100000"/>
              </a:lnSpc>
              <a:spcBef>
                <a:spcPts val="400"/>
              </a:spcBef>
              <a:defRPr sz="1201" b="1">
                <a:solidFill>
                  <a:schemeClr val="tx1"/>
                </a:solidFill>
              </a:defRPr>
            </a:lvl4pPr>
            <a:lvl5pPr marL="1280148">
              <a:lnSpc>
                <a:spcPct val="100000"/>
              </a:lnSpc>
              <a:spcBef>
                <a:spcPts val="400"/>
              </a:spcBef>
              <a:buSzPct val="100000"/>
              <a:defRPr sz="1201" b="1">
                <a:solidFill>
                  <a:schemeClr val="tx1"/>
                </a:solidFill>
              </a:defRPr>
            </a:lvl5pPr>
            <a:lvl6pPr marL="1554465" indent="-228598">
              <a:spcBef>
                <a:spcPts val="400"/>
              </a:spcBef>
              <a:buSzPct val="80000"/>
              <a:buFont typeface="Calibri" panose="020F0502020204030204" pitchFamily="34" charset="0"/>
              <a:buChar char="◊"/>
              <a:defRPr sz="1201" b="1">
                <a:solidFill>
                  <a:schemeClr val="tx1"/>
                </a:solidFill>
                <a:latin typeface="Arial" panose="020B0604020202020204" pitchFamily="34" charset="0"/>
                <a:cs typeface="Arial" panose="020B0604020202020204" pitchFamily="34" charset="0"/>
              </a:defRPr>
            </a:lvl6pPr>
          </a:lstStyle>
          <a:p>
            <a:pPr lvl="0"/>
            <a:r>
              <a:rPr lang="en-US"/>
              <a:t>Select to insert picture</a:t>
            </a:r>
          </a:p>
        </p:txBody>
      </p:sp>
      <p:sp>
        <p:nvSpPr>
          <p:cNvPr id="25" name="Content Placeholder 3"/>
          <p:cNvSpPr>
            <a:spLocks noGrp="1"/>
          </p:cNvSpPr>
          <p:nvPr>
            <p:ph sz="quarter" idx="28" hasCustomPrompt="1"/>
          </p:nvPr>
        </p:nvSpPr>
        <p:spPr>
          <a:xfrm>
            <a:off x="9597536" y="6372468"/>
            <a:ext cx="864339" cy="230961"/>
          </a:xfrm>
          <a:prstGeom prst="rect">
            <a:avLst/>
          </a:prstGeom>
        </p:spPr>
        <p:txBody>
          <a:bodyPr wrap="none">
            <a:spAutoFit/>
          </a:bodyPr>
          <a:lstStyle>
            <a:lvl1pPr marL="0" indent="0" algn="ctr">
              <a:lnSpc>
                <a:spcPct val="100000"/>
              </a:lnSpc>
              <a:spcBef>
                <a:spcPts val="400"/>
              </a:spcBef>
              <a:buNone/>
              <a:defRPr sz="901" b="0" baseline="0">
                <a:solidFill>
                  <a:schemeClr val="tx1"/>
                </a:solidFill>
                <a:effectLst/>
              </a:defRPr>
            </a:lvl1pPr>
            <a:lvl2pPr marL="502915" indent="-228598">
              <a:lnSpc>
                <a:spcPct val="100000"/>
              </a:lnSpc>
              <a:spcBef>
                <a:spcPts val="400"/>
              </a:spcBef>
              <a:defRPr sz="1351" b="1">
                <a:solidFill>
                  <a:schemeClr val="tx1"/>
                </a:solidFill>
              </a:defRPr>
            </a:lvl2pPr>
            <a:lvl3pPr marL="777233" indent="-228598">
              <a:lnSpc>
                <a:spcPct val="100000"/>
              </a:lnSpc>
              <a:spcBef>
                <a:spcPts val="400"/>
              </a:spcBef>
              <a:defRPr sz="1201" b="1">
                <a:solidFill>
                  <a:schemeClr val="tx1"/>
                </a:solidFill>
              </a:defRPr>
            </a:lvl3pPr>
            <a:lvl4pPr marL="1005830" indent="-228598">
              <a:lnSpc>
                <a:spcPct val="100000"/>
              </a:lnSpc>
              <a:spcBef>
                <a:spcPts val="400"/>
              </a:spcBef>
              <a:defRPr sz="1201" b="1">
                <a:solidFill>
                  <a:schemeClr val="tx1"/>
                </a:solidFill>
              </a:defRPr>
            </a:lvl4pPr>
            <a:lvl5pPr marL="1280148">
              <a:lnSpc>
                <a:spcPct val="100000"/>
              </a:lnSpc>
              <a:spcBef>
                <a:spcPts val="400"/>
              </a:spcBef>
              <a:buSzPct val="100000"/>
              <a:defRPr sz="1201" b="1">
                <a:solidFill>
                  <a:schemeClr val="tx1"/>
                </a:solidFill>
              </a:defRPr>
            </a:lvl5pPr>
            <a:lvl6pPr marL="1554465" indent="-228598">
              <a:spcBef>
                <a:spcPts val="400"/>
              </a:spcBef>
              <a:buSzPct val="80000"/>
              <a:buFont typeface="Calibri" panose="020F0502020204030204" pitchFamily="34" charset="0"/>
              <a:buChar char="◊"/>
              <a:defRPr sz="1201" b="1">
                <a:solidFill>
                  <a:schemeClr val="tx1"/>
                </a:solidFill>
                <a:latin typeface="Arial" panose="020B0604020202020204" pitchFamily="34" charset="0"/>
                <a:cs typeface="Arial" panose="020B0604020202020204" pitchFamily="34" charset="0"/>
              </a:defRPr>
            </a:lvl6pPr>
          </a:lstStyle>
          <a:p>
            <a:pPr lvl="0"/>
            <a:r>
              <a:rPr lang="en-US"/>
              <a:t>Enter caption</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338409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_Grey Background">
    <p:bg>
      <p:bgRef idx="1001">
        <a:schemeClr val="bg1"/>
      </p:bgRef>
    </p:bg>
    <p:spTree>
      <p:nvGrpSpPr>
        <p:cNvPr id="1" name=""/>
        <p:cNvGrpSpPr/>
        <p:nvPr/>
      </p:nvGrpSpPr>
      <p:grpSpPr>
        <a:xfrm>
          <a:off x="0" y="0"/>
          <a:ext cx="0" cy="0"/>
          <a:chOff x="0" y="0"/>
          <a:chExt cx="0" cy="0"/>
        </a:xfrm>
      </p:grpSpPr>
      <p:sp>
        <p:nvSpPr>
          <p:cNvPr id="20" name="Content Placeholder 3"/>
          <p:cNvSpPr>
            <a:spLocks noGrp="1"/>
          </p:cNvSpPr>
          <p:nvPr>
            <p:ph sz="quarter" idx="24" hasCustomPrompt="1"/>
          </p:nvPr>
        </p:nvSpPr>
        <p:spPr>
          <a:xfrm>
            <a:off x="124825" y="1086982"/>
            <a:ext cx="11934431" cy="5221856"/>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a:normAutofit/>
          </a:bodyPr>
          <a:lstStyle>
            <a:lvl1pPr marL="0" indent="0">
              <a:lnSpc>
                <a:spcPct val="100000"/>
              </a:lnSpc>
              <a:spcBef>
                <a:spcPts val="400"/>
              </a:spcBef>
              <a:buNone/>
              <a:defRPr sz="1051" baseline="0">
                <a:solidFill>
                  <a:schemeClr val="tx1"/>
                </a:solidFill>
                <a:effectLst/>
              </a:defRPr>
            </a:lvl1pPr>
            <a:lvl2pPr marL="502915" indent="-228598">
              <a:lnSpc>
                <a:spcPct val="100000"/>
              </a:lnSpc>
              <a:spcBef>
                <a:spcPts val="400"/>
              </a:spcBef>
              <a:defRPr sz="1351" b="1">
                <a:solidFill>
                  <a:schemeClr val="tx1"/>
                </a:solidFill>
              </a:defRPr>
            </a:lvl2pPr>
            <a:lvl3pPr marL="777233" indent="-228598">
              <a:lnSpc>
                <a:spcPct val="100000"/>
              </a:lnSpc>
              <a:spcBef>
                <a:spcPts val="400"/>
              </a:spcBef>
              <a:defRPr sz="1201" b="1">
                <a:solidFill>
                  <a:schemeClr val="tx1"/>
                </a:solidFill>
              </a:defRPr>
            </a:lvl3pPr>
            <a:lvl4pPr marL="1005830" indent="-228598">
              <a:lnSpc>
                <a:spcPct val="100000"/>
              </a:lnSpc>
              <a:spcBef>
                <a:spcPts val="400"/>
              </a:spcBef>
              <a:defRPr sz="1201" b="1">
                <a:solidFill>
                  <a:schemeClr val="tx1"/>
                </a:solidFill>
              </a:defRPr>
            </a:lvl4pPr>
            <a:lvl5pPr marL="1280148">
              <a:lnSpc>
                <a:spcPct val="100000"/>
              </a:lnSpc>
              <a:spcBef>
                <a:spcPts val="400"/>
              </a:spcBef>
              <a:buSzPct val="100000"/>
              <a:defRPr sz="1201" b="1">
                <a:solidFill>
                  <a:schemeClr val="tx1"/>
                </a:solidFill>
              </a:defRPr>
            </a:lvl5pPr>
            <a:lvl6pPr marL="1554465" indent="-228598">
              <a:spcBef>
                <a:spcPts val="400"/>
              </a:spcBef>
              <a:buSzPct val="80000"/>
              <a:buFont typeface="Calibri" panose="020F0502020204030204" pitchFamily="34" charset="0"/>
              <a:buChar char="◊"/>
              <a:defRPr sz="1201" b="1">
                <a:solidFill>
                  <a:schemeClr val="tx1"/>
                </a:solidFill>
                <a:latin typeface="Arial" panose="020B0604020202020204" pitchFamily="34" charset="0"/>
                <a:cs typeface="Arial" panose="020B0604020202020204" pitchFamily="34" charset="0"/>
              </a:defRPr>
            </a:lvl6pPr>
          </a:lstStyle>
          <a:p>
            <a:pPr lvl="0"/>
            <a:r>
              <a:rPr lang="en-US"/>
              <a:t>Select to insert picture</a:t>
            </a:r>
          </a:p>
        </p:txBody>
      </p:sp>
      <p:sp>
        <p:nvSpPr>
          <p:cNvPr id="3" name="Content Placeholder 3"/>
          <p:cNvSpPr>
            <a:spLocks noGrp="1"/>
          </p:cNvSpPr>
          <p:nvPr>
            <p:ph sz="quarter" idx="12" hasCustomPrompt="1"/>
          </p:nvPr>
        </p:nvSpPr>
        <p:spPr>
          <a:xfrm>
            <a:off x="5659871" y="6308839"/>
            <a:ext cx="864339" cy="230961"/>
          </a:xfrm>
          <a:prstGeom prst="rect">
            <a:avLst/>
          </a:prstGeom>
        </p:spPr>
        <p:txBody>
          <a:bodyPr wrap="none">
            <a:spAutoFit/>
          </a:bodyPr>
          <a:lstStyle>
            <a:lvl1pPr marL="0" indent="0" algn="ctr">
              <a:lnSpc>
                <a:spcPct val="100000"/>
              </a:lnSpc>
              <a:spcBef>
                <a:spcPts val="400"/>
              </a:spcBef>
              <a:buNone/>
              <a:defRPr sz="901" b="0" baseline="0">
                <a:solidFill>
                  <a:schemeClr val="tx1"/>
                </a:solidFill>
                <a:effectLst/>
              </a:defRPr>
            </a:lvl1pPr>
            <a:lvl2pPr marL="502915" indent="-228598">
              <a:lnSpc>
                <a:spcPct val="100000"/>
              </a:lnSpc>
              <a:spcBef>
                <a:spcPts val="400"/>
              </a:spcBef>
              <a:defRPr sz="1351" b="1">
                <a:solidFill>
                  <a:schemeClr val="tx1"/>
                </a:solidFill>
              </a:defRPr>
            </a:lvl2pPr>
            <a:lvl3pPr marL="777233" indent="-228598">
              <a:lnSpc>
                <a:spcPct val="100000"/>
              </a:lnSpc>
              <a:spcBef>
                <a:spcPts val="400"/>
              </a:spcBef>
              <a:defRPr sz="1201" b="1">
                <a:solidFill>
                  <a:schemeClr val="tx1"/>
                </a:solidFill>
              </a:defRPr>
            </a:lvl3pPr>
            <a:lvl4pPr marL="1005830" indent="-228598">
              <a:lnSpc>
                <a:spcPct val="100000"/>
              </a:lnSpc>
              <a:spcBef>
                <a:spcPts val="400"/>
              </a:spcBef>
              <a:defRPr sz="1201" b="1">
                <a:solidFill>
                  <a:schemeClr val="tx1"/>
                </a:solidFill>
              </a:defRPr>
            </a:lvl4pPr>
            <a:lvl5pPr marL="1280148">
              <a:lnSpc>
                <a:spcPct val="100000"/>
              </a:lnSpc>
              <a:spcBef>
                <a:spcPts val="400"/>
              </a:spcBef>
              <a:buSzPct val="100000"/>
              <a:defRPr sz="1201" b="1">
                <a:solidFill>
                  <a:schemeClr val="tx1"/>
                </a:solidFill>
              </a:defRPr>
            </a:lvl5pPr>
            <a:lvl6pPr marL="1554465" indent="-228598">
              <a:spcBef>
                <a:spcPts val="400"/>
              </a:spcBef>
              <a:buSzPct val="80000"/>
              <a:buFont typeface="Calibri" panose="020F0502020204030204" pitchFamily="34" charset="0"/>
              <a:buChar char="◊"/>
              <a:defRPr sz="1201" b="1">
                <a:solidFill>
                  <a:schemeClr val="tx1"/>
                </a:solidFill>
                <a:latin typeface="Arial" panose="020B0604020202020204" pitchFamily="34" charset="0"/>
                <a:cs typeface="Arial" panose="020B0604020202020204" pitchFamily="34" charset="0"/>
              </a:defRPr>
            </a:lvl6pPr>
          </a:lstStyle>
          <a:p>
            <a:pPr lvl="0"/>
            <a:r>
              <a:rPr lang="en-US"/>
              <a:t>Enter caption</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294896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Grey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194931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ASA Insignia_Black Background">
    <p:bg>
      <p:bgPr>
        <a:gradFill flip="none" rotWithShape="1">
          <a:gsLst>
            <a:gs pos="0">
              <a:schemeClr val="bg1">
                <a:lumMod val="75000"/>
              </a:schemeClr>
            </a:gs>
            <a:gs pos="46000">
              <a:schemeClr val="accent3">
                <a:lumMod val="95000"/>
                <a:lumOff val="5000"/>
              </a:schemeClr>
            </a:gs>
            <a:gs pos="100000">
              <a:schemeClr val="accent3">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601933" y="1996973"/>
            <a:ext cx="3223601" cy="3065481"/>
          </a:xfrm>
          <a:prstGeom prst="rect">
            <a:avLst/>
          </a:prstGeom>
        </p:spPr>
      </p:pic>
    </p:spTree>
    <p:extLst>
      <p:ext uri="{BB962C8B-B14F-4D97-AF65-F5344CB8AC3E}">
        <p14:creationId xmlns:p14="http://schemas.microsoft.com/office/powerpoint/2010/main" val="79491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8"/>
          <p:cNvSpPr>
            <a:spLocks noGrp="1" noChangeArrowheads="1"/>
          </p:cNvSpPr>
          <p:nvPr>
            <p:ph type="dt" sz="half" idx="2"/>
          </p:nvPr>
        </p:nvSpPr>
        <p:spPr bwMode="auto">
          <a:xfrm>
            <a:off x="991340" y="6465534"/>
            <a:ext cx="2938509"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750" b="1" i="1" smtClean="0">
                <a:latin typeface="+mn-lt"/>
              </a:defRPr>
            </a:lvl1pPr>
          </a:lstStyle>
          <a:p>
            <a:pPr>
              <a:defRPr/>
            </a:pPr>
            <a:endParaRPr lang="en-US" b="0" dirty="0">
              <a:solidFill>
                <a:srgbClr val="000000"/>
              </a:solidFill>
            </a:endParaRPr>
          </a:p>
        </p:txBody>
      </p:sp>
      <p:sp>
        <p:nvSpPr>
          <p:cNvPr id="6" name="Rectangle 10"/>
          <p:cNvSpPr>
            <a:spLocks noGrp="1" noChangeArrowheads="1"/>
          </p:cNvSpPr>
          <p:nvPr>
            <p:ph type="sldNum" sz="quarter" idx="4"/>
          </p:nvPr>
        </p:nvSpPr>
        <p:spPr bwMode="auto">
          <a:xfrm>
            <a:off x="7620000" y="6553200"/>
            <a:ext cx="457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750" b="1" i="1">
                <a:solidFill>
                  <a:srgbClr val="FF0000"/>
                </a:solidFill>
                <a:latin typeface="+mn-lt"/>
              </a:defRPr>
            </a:lvl1pPr>
          </a:lstStyle>
          <a:p>
            <a:pPr>
              <a:defRPr/>
            </a:pPr>
            <a:fld id="{ECAB8D00-4FB5-4730-B699-EDED3E86CC25}" type="slidenum">
              <a:rPr lang="en-US" smtClean="0"/>
              <a:pPr>
                <a:defRPr/>
              </a:pPr>
              <a:t>‹#›</a:t>
            </a:fld>
            <a:endParaRPr lang="en-US" dirty="0"/>
          </a:p>
        </p:txBody>
      </p:sp>
    </p:spTree>
    <p:extLst>
      <p:ext uri="{BB962C8B-B14F-4D97-AF65-F5344CB8AC3E}">
        <p14:creationId xmlns:p14="http://schemas.microsoft.com/office/powerpoint/2010/main" val="403771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r>
              <a:rPr lang="en-US" dirty="0">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r>
              <a:rPr lang="en-US" dirty="0">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dirty="0"/>
          </a:p>
        </p:txBody>
      </p:sp>
      <p:sp>
        <p:nvSpPr>
          <p:cNvPr id="6" name="Footer Placeholder 5">
            <a:extLst>
              <a:ext uri="{FF2B5EF4-FFF2-40B4-BE49-F238E27FC236}">
                <a16:creationId xmlns:a16="http://schemas.microsoft.com/office/drawing/2014/main" id="{1D956BF8-FFF3-4911-B918-FF080B8BD184}"/>
              </a:ext>
            </a:extLst>
          </p:cNvPr>
          <p:cNvSpPr>
            <a:spLocks noGrp="1"/>
          </p:cNvSpPr>
          <p:nvPr>
            <p:ph type="ftr" sz="quarter" idx="13"/>
          </p:nvPr>
        </p:nvSpPr>
        <p:spPr/>
        <p:txBody>
          <a:bodyPr/>
          <a:lstStyle/>
          <a:p>
            <a:r>
              <a:rPr lang="en-US" dirty="0">
                <a:latin typeface="Arial"/>
                <a:ea typeface="ＭＳ Ｐゴシック"/>
                <a:cs typeface="Arial"/>
              </a:rPr>
              <a:t>TFAWS 2025 – August 4-7, 2025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dirty="0"/>
          </a:p>
        </p:txBody>
      </p:sp>
      <p:sp>
        <p:nvSpPr>
          <p:cNvPr id="10" name="Rectangle 5">
            <a:extLst>
              <a:ext uri="{FF2B5EF4-FFF2-40B4-BE49-F238E27FC236}">
                <a16:creationId xmlns:a16="http://schemas.microsoft.com/office/drawing/2014/main" id="{92D923EA-ABD6-D9E1-0232-9D3269B7E94A}"/>
              </a:ext>
            </a:extLst>
          </p:cNvPr>
          <p:cNvSpPr>
            <a:spLocks noGrp="1" noChangeArrowheads="1"/>
          </p:cNvSpPr>
          <p:nvPr>
            <p:ph type="ftr" sz="quarter" idx="11"/>
          </p:nvPr>
        </p:nvSpPr>
        <p:spPr>
          <a:xfrm>
            <a:off x="3657600" y="6400800"/>
            <a:ext cx="4876800" cy="304800"/>
          </a:xfrm>
        </p:spPr>
        <p:txBody>
          <a:bodyPr/>
          <a:lstStyle>
            <a:lvl1pPr>
              <a:defRPr/>
            </a:lvl1pPr>
          </a:lstStyle>
          <a:p>
            <a:r>
              <a:rPr lang="en-US" dirty="0">
                <a:latin typeface="Arial"/>
                <a:ea typeface="ＭＳ Ｐゴシック"/>
                <a:cs typeface="Arial"/>
              </a:rPr>
              <a:t>TFAWS 2025 – August 4-7, 2025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dirty="0"/>
          </a:p>
        </p:txBody>
      </p:sp>
      <p:sp>
        <p:nvSpPr>
          <p:cNvPr id="6" name="Rectangle 5">
            <a:extLst>
              <a:ext uri="{FF2B5EF4-FFF2-40B4-BE49-F238E27FC236}">
                <a16:creationId xmlns:a16="http://schemas.microsoft.com/office/drawing/2014/main" id="{B421A504-53A7-23C9-529A-B3C0862B2F0C}"/>
              </a:ext>
            </a:extLst>
          </p:cNvPr>
          <p:cNvSpPr>
            <a:spLocks noGrp="1" noChangeArrowheads="1"/>
          </p:cNvSpPr>
          <p:nvPr>
            <p:ph type="ftr" sz="quarter" idx="11"/>
          </p:nvPr>
        </p:nvSpPr>
        <p:spPr>
          <a:xfrm>
            <a:off x="3657600" y="6400800"/>
            <a:ext cx="4876800" cy="304800"/>
          </a:xfrm>
        </p:spPr>
        <p:txBody>
          <a:bodyPr/>
          <a:lstStyle>
            <a:lvl1pPr>
              <a:defRPr/>
            </a:lvl1pPr>
          </a:lstStyle>
          <a:p>
            <a:r>
              <a:rPr lang="en-US" dirty="0">
                <a:latin typeface="Arial"/>
                <a:ea typeface="ＭＳ Ｐゴシック"/>
                <a:cs typeface="Arial"/>
              </a:rPr>
              <a:t>TFAWS 2025 – August 4-7, 2025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dirty="0"/>
          </a:p>
        </p:txBody>
      </p:sp>
      <p:sp>
        <p:nvSpPr>
          <p:cNvPr id="5" name="Rectangle 5">
            <a:extLst>
              <a:ext uri="{FF2B5EF4-FFF2-40B4-BE49-F238E27FC236}">
                <a16:creationId xmlns:a16="http://schemas.microsoft.com/office/drawing/2014/main" id="{F80190D3-EFDF-0F6E-3929-98722B9A9A3D}"/>
              </a:ext>
            </a:extLst>
          </p:cNvPr>
          <p:cNvSpPr>
            <a:spLocks noGrp="1" noChangeArrowheads="1"/>
          </p:cNvSpPr>
          <p:nvPr>
            <p:ph type="ftr" sz="quarter" idx="11"/>
          </p:nvPr>
        </p:nvSpPr>
        <p:spPr>
          <a:xfrm>
            <a:off x="3657600" y="6400800"/>
            <a:ext cx="4876800" cy="304800"/>
          </a:xfrm>
        </p:spPr>
        <p:txBody>
          <a:bodyPr/>
          <a:lstStyle>
            <a:lvl1pPr>
              <a:defRPr/>
            </a:lvl1pPr>
          </a:lstStyle>
          <a:p>
            <a:r>
              <a:rPr lang="en-US" dirty="0">
                <a:latin typeface="Arial"/>
                <a:ea typeface="ＭＳ Ｐゴシック"/>
                <a:cs typeface="Arial"/>
              </a:rPr>
              <a:t>TFAWS 2025 – August 4-7, 2025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dirty="0"/>
          </a:p>
        </p:txBody>
      </p:sp>
      <p:sp>
        <p:nvSpPr>
          <p:cNvPr id="8" name="Rectangle 5">
            <a:extLst>
              <a:ext uri="{FF2B5EF4-FFF2-40B4-BE49-F238E27FC236}">
                <a16:creationId xmlns:a16="http://schemas.microsoft.com/office/drawing/2014/main" id="{1FB25FD5-3767-7224-BCE7-AD65822549A2}"/>
              </a:ext>
            </a:extLst>
          </p:cNvPr>
          <p:cNvSpPr>
            <a:spLocks noGrp="1" noChangeArrowheads="1"/>
          </p:cNvSpPr>
          <p:nvPr>
            <p:ph type="ftr" sz="quarter" idx="11"/>
          </p:nvPr>
        </p:nvSpPr>
        <p:spPr>
          <a:xfrm>
            <a:off x="3657600" y="6400800"/>
            <a:ext cx="4876800" cy="304800"/>
          </a:xfrm>
        </p:spPr>
        <p:txBody>
          <a:bodyPr/>
          <a:lstStyle>
            <a:lvl1pPr>
              <a:defRPr/>
            </a:lvl1pPr>
          </a:lstStyle>
          <a:p>
            <a:r>
              <a:rPr lang="en-US" dirty="0">
                <a:latin typeface="Arial"/>
                <a:ea typeface="ＭＳ Ｐゴシック"/>
                <a:cs typeface="Arial"/>
              </a:rPr>
              <a:t>TFAWS 2025 – August 4-7, 2025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dirty="0"/>
          </a:p>
        </p:txBody>
      </p:sp>
      <p:sp>
        <p:nvSpPr>
          <p:cNvPr id="8" name="Rectangle 5">
            <a:extLst>
              <a:ext uri="{FF2B5EF4-FFF2-40B4-BE49-F238E27FC236}">
                <a16:creationId xmlns:a16="http://schemas.microsoft.com/office/drawing/2014/main" id="{51DE3015-D9A1-BD07-2F15-45C69819794C}"/>
              </a:ext>
            </a:extLst>
          </p:cNvPr>
          <p:cNvSpPr>
            <a:spLocks noGrp="1" noChangeArrowheads="1"/>
          </p:cNvSpPr>
          <p:nvPr>
            <p:ph type="ftr" sz="quarter" idx="11"/>
          </p:nvPr>
        </p:nvSpPr>
        <p:spPr>
          <a:xfrm>
            <a:off x="3657600" y="6400800"/>
            <a:ext cx="4876800" cy="304800"/>
          </a:xfrm>
        </p:spPr>
        <p:txBody>
          <a:bodyPr/>
          <a:lstStyle>
            <a:lvl1pPr>
              <a:defRPr/>
            </a:lvl1pPr>
          </a:lstStyle>
          <a:p>
            <a:r>
              <a:rPr lang="en-US" dirty="0">
                <a:latin typeface="Arial"/>
                <a:ea typeface="ＭＳ Ｐゴシック"/>
                <a:cs typeface="Arial"/>
              </a:rPr>
              <a:t>TFAWS 2025 – August 4-7, 2025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5.png"/><Relationship Id="rId5" Type="http://schemas.openxmlformats.org/officeDocument/2006/relationships/slideLayout" Target="../slideLayouts/slideLayout15.xml"/><Relationship Id="rId10" Type="http://schemas.microsoft.com/office/2007/relationships/hdphoto" Target="../media/hdphoto1.wdp"/><Relationship Id="rId4" Type="http://schemas.openxmlformats.org/officeDocument/2006/relationships/slideLayout" Target="../slideLayouts/slideLayout1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52" name="Text Box 28"/>
          <p:cNvSpPr txBox="1">
            <a:spLocks noChangeArrowheads="1"/>
          </p:cNvSpPr>
          <p:nvPr userDrawn="1"/>
        </p:nvSpPr>
        <p:spPr bwMode="auto">
          <a:xfrm>
            <a:off x="899163"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dirty="0">
              <a:solidFill>
                <a:schemeClr val="bg1"/>
              </a:solidFill>
              <a:latin typeface="Arial" charset="0"/>
              <a:ea typeface="+mn-ea"/>
            </a:endParaRP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000">
                <a:solidFill>
                  <a:schemeClr val="bg1"/>
                </a:solidFill>
                <a:latin typeface="Arial" charset="0"/>
                <a:ea typeface="+mn-ea"/>
              </a:rPr>
              <a:t>	</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dirty="0">
                <a:latin typeface="Arial"/>
                <a:ea typeface="ＭＳ Ｐゴシック"/>
                <a:cs typeface="Arial"/>
              </a:rPr>
              <a:t>TFAWS 2025 – August 4-7, 2025</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dirty="0"/>
          </a:p>
        </p:txBody>
      </p:sp>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250930" y="0"/>
            <a:ext cx="914400" cy="914400"/>
          </a:xfrm>
          <a:prstGeom prst="rect">
            <a:avLst/>
          </a:prstGeom>
        </p:spPr>
      </p:pic>
      <p:pic>
        <p:nvPicPr>
          <p:cNvPr id="5" name="Picture 4" descr="Logo&#10;&#10;AI-generated content may be incorrect.">
            <a:extLst>
              <a:ext uri="{FF2B5EF4-FFF2-40B4-BE49-F238E27FC236}">
                <a16:creationId xmlns:a16="http://schemas.microsoft.com/office/drawing/2014/main" id="{3B79BF85-79B4-B2F6-E39F-842F59488EA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055" y="37024"/>
            <a:ext cx="858065" cy="754793"/>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8FF797A-98AE-4607-995F-5F6CA93D23C2}"/>
              </a:ext>
            </a:extLst>
          </p:cNvPr>
          <p:cNvGrpSpPr/>
          <p:nvPr userDrawn="1"/>
        </p:nvGrpSpPr>
        <p:grpSpPr>
          <a:xfrm>
            <a:off x="-261" y="11508"/>
            <a:ext cx="12197134" cy="6853643"/>
            <a:chOff x="-25400" y="-46778"/>
            <a:chExt cx="16251238" cy="9181253"/>
          </a:xfrm>
        </p:grpSpPr>
        <p:sp>
          <p:nvSpPr>
            <p:cNvPr id="11" name="Rectangle 10">
              <a:extLst>
                <a:ext uri="{FF2B5EF4-FFF2-40B4-BE49-F238E27FC236}">
                  <a16:creationId xmlns:a16="http://schemas.microsoft.com/office/drawing/2014/main" id="{0750FB01-A7E1-4525-B752-191654AB2A7F}"/>
                </a:ext>
              </a:extLst>
            </p:cNvPr>
            <p:cNvSpPr/>
            <p:nvPr userDrawn="1"/>
          </p:nvSpPr>
          <p:spPr>
            <a:xfrm>
              <a:off x="-25226" y="-46778"/>
              <a:ext cx="16251064" cy="1042429"/>
            </a:xfrm>
            <a:prstGeom prst="rect">
              <a:avLst/>
            </a:prstGeom>
            <a:gradFill flip="none" rotWithShape="1">
              <a:gsLst>
                <a:gs pos="100000">
                  <a:schemeClr val="bg1">
                    <a:lumMod val="65000"/>
                  </a:schemeClr>
                </a:gs>
                <a:gs pos="46000">
                  <a:srgbClr val="E1E1E1"/>
                </a:gs>
                <a:gs pos="0">
                  <a:schemeClr val="bg1">
                    <a:lumMod val="9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2" dirty="0"/>
            </a:p>
          </p:txBody>
        </p:sp>
        <p:sp>
          <p:nvSpPr>
            <p:cNvPr id="12" name="Rectangle 11">
              <a:extLst>
                <a:ext uri="{FF2B5EF4-FFF2-40B4-BE49-F238E27FC236}">
                  <a16:creationId xmlns:a16="http://schemas.microsoft.com/office/drawing/2014/main" id="{A114B7A0-D075-415F-8D95-6DD9FEB5EDF1}"/>
                </a:ext>
              </a:extLst>
            </p:cNvPr>
            <p:cNvSpPr/>
            <p:nvPr userDrawn="1"/>
          </p:nvSpPr>
          <p:spPr>
            <a:xfrm>
              <a:off x="-23184" y="1173842"/>
              <a:ext cx="16249021" cy="7960633"/>
            </a:xfrm>
            <a:prstGeom prst="rect">
              <a:avLst/>
            </a:prstGeom>
            <a:gradFill flip="none" rotWithShape="1">
              <a:gsLst>
                <a:gs pos="0">
                  <a:schemeClr val="bg1">
                    <a:lumMod val="65000"/>
                  </a:schemeClr>
                </a:gs>
                <a:gs pos="8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2" dirty="0"/>
            </a:p>
          </p:txBody>
        </p:sp>
        <p:pic>
          <p:nvPicPr>
            <p:cNvPr id="13" name="Picture 12">
              <a:extLst>
                <a:ext uri="{FF2B5EF4-FFF2-40B4-BE49-F238E27FC236}">
                  <a16:creationId xmlns:a16="http://schemas.microsoft.com/office/drawing/2014/main" id="{4B7AF30F-37D2-4A06-BCF2-206277E08B72}"/>
                </a:ext>
              </a:extLst>
            </p:cNvPr>
            <p:cNvPicPr>
              <a:picLocks noChangeAspect="1"/>
            </p:cNvPicPr>
            <p:nvPr userDrawn="1"/>
          </p:nvPicPr>
          <p:blipFill>
            <a:blip r:embed="rId9">
              <a:extLst>
                <a:ext uri="{BEBA8EAE-BF5A-486C-A8C5-ECC9F3942E4B}">
                  <a14:imgProps xmlns:a14="http://schemas.microsoft.com/office/drawing/2010/main">
                    <a14:imgLayer r:embed="rId10">
                      <a14:imgEffect>
                        <a14:brightnessContrast contrast="-17000"/>
                      </a14:imgEffect>
                    </a14:imgLayer>
                  </a14:imgProps>
                </a:ext>
              </a:extLst>
            </a:blip>
            <a:stretch>
              <a:fillRect/>
            </a:stretch>
          </p:blipFill>
          <p:spPr>
            <a:xfrm>
              <a:off x="-25051" y="7790680"/>
              <a:ext cx="16248084" cy="1341488"/>
            </a:xfrm>
            <a:prstGeom prst="rect">
              <a:avLst/>
            </a:prstGeom>
          </p:spPr>
        </p:pic>
        <p:sp>
          <p:nvSpPr>
            <p:cNvPr id="19" name="Rectangle 18">
              <a:extLst>
                <a:ext uri="{FF2B5EF4-FFF2-40B4-BE49-F238E27FC236}">
                  <a16:creationId xmlns:a16="http://schemas.microsoft.com/office/drawing/2014/main" id="{DB8D62B0-8420-44A0-A797-9A2D46C4CA5B}"/>
                </a:ext>
              </a:extLst>
            </p:cNvPr>
            <p:cNvSpPr/>
            <p:nvPr userDrawn="1"/>
          </p:nvSpPr>
          <p:spPr>
            <a:xfrm>
              <a:off x="-25400" y="1009478"/>
              <a:ext cx="16238538" cy="163335"/>
            </a:xfrm>
            <a:prstGeom prst="rect">
              <a:avLst/>
            </a:prstGeom>
            <a:gradFill flip="none" rotWithShape="1">
              <a:gsLst>
                <a:gs pos="0">
                  <a:schemeClr val="bg1"/>
                </a:gs>
                <a:gs pos="16000">
                  <a:schemeClr val="bg1">
                    <a:lumMod val="85000"/>
                  </a:schemeClr>
                </a:gs>
                <a:gs pos="85000">
                  <a:schemeClr val="bg2">
                    <a:lumMod val="25000"/>
                  </a:schemeClr>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grpSp>
      <p:sp>
        <p:nvSpPr>
          <p:cNvPr id="4" name="Text Placeholder 3"/>
          <p:cNvSpPr>
            <a:spLocks noGrp="1"/>
          </p:cNvSpPr>
          <p:nvPr>
            <p:ph type="body" idx="1"/>
          </p:nvPr>
        </p:nvSpPr>
        <p:spPr>
          <a:xfrm>
            <a:off x="427894" y="1062440"/>
            <a:ext cx="11340243" cy="5523655"/>
          </a:xfrm>
          <a:prstGeom prst="rect">
            <a:avLst/>
          </a:prstGeom>
        </p:spPr>
        <p:txBody>
          <a:bodyPr vert="horz" lIns="91440" tIns="45720" rIns="91440" bIns="45720" rtlCol="0">
            <a:normAutofit/>
          </a:bodyPr>
          <a:lstStyle/>
          <a:p>
            <a:pPr marL="228598" lvl="0" indent="-228598">
              <a:spcBef>
                <a:spcPts val="400"/>
              </a:spcBef>
              <a:buSzPct val="100000"/>
            </a:pPr>
            <a:r>
              <a:rPr lang="en-US"/>
              <a:t>Edit Master text styles</a:t>
            </a:r>
          </a:p>
          <a:p>
            <a:pPr marL="502915" lvl="1" indent="-228598">
              <a:spcBef>
                <a:spcPts val="400"/>
              </a:spcBef>
              <a:buSzPct val="100000"/>
            </a:pPr>
            <a:r>
              <a:rPr lang="en-US"/>
              <a:t>Second level</a:t>
            </a:r>
          </a:p>
          <a:p>
            <a:pPr marL="777233" lvl="2" indent="-228598">
              <a:spcBef>
                <a:spcPts val="400"/>
              </a:spcBef>
              <a:buSzPct val="100000"/>
            </a:pPr>
            <a:r>
              <a:rPr lang="en-US"/>
              <a:t>Third level</a:t>
            </a:r>
          </a:p>
          <a:p>
            <a:pPr marL="1005830" lvl="3" indent="-228598">
              <a:lnSpc>
                <a:spcPct val="100000"/>
              </a:lnSpc>
              <a:spcBef>
                <a:spcPts val="400"/>
              </a:spcBef>
              <a:buSzPct val="100000"/>
            </a:pPr>
            <a:r>
              <a:rPr lang="en-US"/>
              <a:t>Fourth level</a:t>
            </a:r>
          </a:p>
          <a:p>
            <a:pPr marL="1280148" lvl="4">
              <a:lnSpc>
                <a:spcPct val="100000"/>
              </a:lnSpc>
              <a:spcBef>
                <a:spcPts val="400"/>
              </a:spcBef>
              <a:buSzPct val="100000"/>
            </a:pPr>
            <a:r>
              <a:rPr lang="en-US"/>
              <a:t>Fifth level</a:t>
            </a:r>
          </a:p>
        </p:txBody>
      </p:sp>
      <p:sp>
        <p:nvSpPr>
          <p:cNvPr id="16" name="Rectangle 15">
            <a:extLst>
              <a:ext uri="{FF2B5EF4-FFF2-40B4-BE49-F238E27FC236}">
                <a16:creationId xmlns:a16="http://schemas.microsoft.com/office/drawing/2014/main" id="{DA5D6C38-AA3B-4A69-BCF3-A6AFC3434D40}"/>
              </a:ext>
            </a:extLst>
          </p:cNvPr>
          <p:cNvSpPr>
            <a:spLocks noChangeArrowheads="1"/>
          </p:cNvSpPr>
          <p:nvPr userDrawn="1"/>
        </p:nvSpPr>
        <p:spPr bwMode="auto">
          <a:xfrm>
            <a:off x="11830454" y="6469228"/>
            <a:ext cx="352142" cy="208433"/>
          </a:xfrm>
          <a:prstGeom prst="rect">
            <a:avLst/>
          </a:prstGeom>
          <a:noFill/>
          <a:ln w="9525">
            <a:noFill/>
            <a:miter lim="800000"/>
            <a:headEnd/>
            <a:tailEnd/>
          </a:ln>
          <a:effectLst/>
        </p:spPr>
        <p:txBody>
          <a:bodyPr wrap="square" lIns="69128" tIns="34565" rIns="69128" bIns="34565">
            <a:spAutoFit/>
          </a:bodyPr>
          <a:lstStyle/>
          <a:p>
            <a:pPr algn="ctr">
              <a:defRPr/>
            </a:pPr>
            <a:fld id="{EF8658C8-3DB9-45E0-9134-19435C5E059F}" type="slidenum">
              <a:rPr lang="en-US" sz="901" b="0" smtClean="0">
                <a:effectLst>
                  <a:outerShdw blurRad="38100" dist="38100" dir="2700000" algn="tl">
                    <a:srgbClr val="C0C0C0"/>
                  </a:outerShdw>
                </a:effectLst>
                <a:latin typeface="Cambria" pitchFamily="18" charset="0"/>
              </a:rPr>
              <a:pPr algn="ctr">
                <a:defRPr/>
              </a:pPr>
              <a:t>‹#›</a:t>
            </a:fld>
            <a:endParaRPr lang="en-US" sz="751" b="0" dirty="0">
              <a:effectLst>
                <a:outerShdw blurRad="38100" dist="38100" dir="2700000" algn="tl">
                  <a:srgbClr val="C0C0C0"/>
                </a:outerShdw>
              </a:effectLst>
            </a:endParaRPr>
          </a:p>
        </p:txBody>
      </p:sp>
      <p:sp>
        <p:nvSpPr>
          <p:cNvPr id="2" name="Title Placeholder 1"/>
          <p:cNvSpPr>
            <a:spLocks noGrp="1"/>
          </p:cNvSpPr>
          <p:nvPr>
            <p:ph type="title"/>
          </p:nvPr>
        </p:nvSpPr>
        <p:spPr>
          <a:xfrm>
            <a:off x="0" y="3576"/>
            <a:ext cx="12182596" cy="778933"/>
          </a:xfrm>
          <a:prstGeom prst="rect">
            <a:avLst/>
          </a:prstGeom>
        </p:spPr>
        <p:txBody>
          <a:bodyPr vert="horz" lIns="91440" tIns="45720" rIns="91440" bIns="45720" rtlCol="0" anchor="ctr">
            <a:normAutofit/>
          </a:bodyPr>
          <a:lstStyle/>
          <a:p>
            <a:r>
              <a:rPr lang="en-US"/>
              <a:t>Click to edit Master title style</a:t>
            </a:r>
          </a:p>
        </p:txBody>
      </p:sp>
      <p:pic>
        <p:nvPicPr>
          <p:cNvPr id="14" name="Picture 13"/>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32574" y="98815"/>
            <a:ext cx="1128032" cy="598501"/>
          </a:xfrm>
          <a:prstGeom prst="rect">
            <a:avLst/>
          </a:prstGeom>
        </p:spPr>
      </p:pic>
      <p:grpSp>
        <p:nvGrpSpPr>
          <p:cNvPr id="15" name="Group 14">
            <a:extLst>
              <a:ext uri="{FF2B5EF4-FFF2-40B4-BE49-F238E27FC236}">
                <a16:creationId xmlns:a16="http://schemas.microsoft.com/office/drawing/2014/main" id="{625D0FB8-075F-4D42-8BD5-377A64E609B9}"/>
              </a:ext>
            </a:extLst>
          </p:cNvPr>
          <p:cNvGrpSpPr/>
          <p:nvPr userDrawn="1"/>
        </p:nvGrpSpPr>
        <p:grpSpPr>
          <a:xfrm>
            <a:off x="11401979" y="21539"/>
            <a:ext cx="657447" cy="746792"/>
            <a:chOff x="15186309" y="28689"/>
            <a:chExt cx="875654" cy="994686"/>
          </a:xfrm>
        </p:grpSpPr>
        <p:sp>
          <p:nvSpPr>
            <p:cNvPr id="17" name="Rectangle: Rounded Corners 16">
              <a:extLst>
                <a:ext uri="{FF2B5EF4-FFF2-40B4-BE49-F238E27FC236}">
                  <a16:creationId xmlns:a16="http://schemas.microsoft.com/office/drawing/2014/main" id="{9415E0F1-88E1-4AAA-B681-141EE2B5CCBF}"/>
                </a:ext>
              </a:extLst>
            </p:cNvPr>
            <p:cNvSpPr/>
            <p:nvPr userDrawn="1"/>
          </p:nvSpPr>
          <p:spPr>
            <a:xfrm>
              <a:off x="15240000" y="757238"/>
              <a:ext cx="788194" cy="223837"/>
            </a:xfrm>
            <a:prstGeom prst="roundRect">
              <a:avLst/>
            </a:prstGeom>
            <a:solidFill>
              <a:schemeClr val="bg1"/>
            </a:solidFill>
            <a:ln>
              <a:solidFill>
                <a:srgbClr val="E13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2" dirty="0"/>
            </a:p>
          </p:txBody>
        </p:sp>
        <p:sp>
          <p:nvSpPr>
            <p:cNvPr id="18" name="Chord 17">
              <a:extLst>
                <a:ext uri="{FF2B5EF4-FFF2-40B4-BE49-F238E27FC236}">
                  <a16:creationId xmlns:a16="http://schemas.microsoft.com/office/drawing/2014/main" id="{E0E8627F-71B6-43DF-849E-5C847BC49AE5}"/>
                </a:ext>
              </a:extLst>
            </p:cNvPr>
            <p:cNvSpPr/>
            <p:nvPr userDrawn="1"/>
          </p:nvSpPr>
          <p:spPr>
            <a:xfrm>
              <a:off x="15223331" y="60302"/>
              <a:ext cx="823913" cy="822169"/>
            </a:xfrm>
            <a:prstGeom prst="chord">
              <a:avLst>
                <a:gd name="adj1" fmla="val 8094503"/>
                <a:gd name="adj2" fmla="val 2677564"/>
              </a:avLst>
            </a:prstGeom>
            <a:solidFill>
              <a:schemeClr val="bg1"/>
            </a:solidFill>
            <a:ln w="6350">
              <a:solidFill>
                <a:srgbClr val="E13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2" dirty="0"/>
            </a:p>
          </p:txBody>
        </p:sp>
        <p:pic>
          <p:nvPicPr>
            <p:cNvPr id="20" name="Picture 19" descr="Logo, company name&#10;&#10;Description automatically generated">
              <a:extLst>
                <a:ext uri="{FF2B5EF4-FFF2-40B4-BE49-F238E27FC236}">
                  <a16:creationId xmlns:a16="http://schemas.microsoft.com/office/drawing/2014/main" id="{1EB03F48-265C-411E-9E7A-496CBDFF6A65}"/>
                </a:ext>
              </a:extLst>
            </p:cNvPr>
            <p:cNvPicPr>
              <a:picLocks noChangeAspect="1"/>
            </p:cNvPicPr>
            <p:nvPr userDrawn="1"/>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86309" y="28689"/>
              <a:ext cx="875654" cy="994686"/>
            </a:xfrm>
            <a:prstGeom prst="rect">
              <a:avLst/>
            </a:prstGeom>
          </p:spPr>
        </p:pic>
        <p:sp>
          <p:nvSpPr>
            <p:cNvPr id="21" name="Rectangle: Rounded Corners 20">
              <a:extLst>
                <a:ext uri="{FF2B5EF4-FFF2-40B4-BE49-F238E27FC236}">
                  <a16:creationId xmlns:a16="http://schemas.microsoft.com/office/drawing/2014/main" id="{44A29F25-A6D0-4C65-B160-25C43255A89E}"/>
                </a:ext>
              </a:extLst>
            </p:cNvPr>
            <p:cNvSpPr/>
            <p:nvPr userDrawn="1"/>
          </p:nvSpPr>
          <p:spPr>
            <a:xfrm>
              <a:off x="15242381" y="757238"/>
              <a:ext cx="788194" cy="223837"/>
            </a:xfrm>
            <a:prstGeom prst="roundRect">
              <a:avLst/>
            </a:prstGeom>
            <a:noFill/>
            <a:ln>
              <a:solidFill>
                <a:srgbClr val="E13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2" dirty="0"/>
            </a:p>
          </p:txBody>
        </p:sp>
        <p:sp>
          <p:nvSpPr>
            <p:cNvPr id="22" name="Chord 21">
              <a:extLst>
                <a:ext uri="{FF2B5EF4-FFF2-40B4-BE49-F238E27FC236}">
                  <a16:creationId xmlns:a16="http://schemas.microsoft.com/office/drawing/2014/main" id="{E56B295E-9132-4B69-B39B-16BB730421AC}"/>
                </a:ext>
              </a:extLst>
            </p:cNvPr>
            <p:cNvSpPr/>
            <p:nvPr userDrawn="1"/>
          </p:nvSpPr>
          <p:spPr>
            <a:xfrm>
              <a:off x="15223331" y="57149"/>
              <a:ext cx="823913" cy="822169"/>
            </a:xfrm>
            <a:prstGeom prst="chord">
              <a:avLst>
                <a:gd name="adj1" fmla="val 8094503"/>
                <a:gd name="adj2" fmla="val 2677564"/>
              </a:avLst>
            </a:prstGeom>
            <a:noFill/>
            <a:ln w="6350">
              <a:solidFill>
                <a:srgbClr val="E13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2" dirty="0"/>
            </a:p>
          </p:txBody>
        </p:sp>
      </p:grpSp>
    </p:spTree>
    <p:extLst>
      <p:ext uri="{BB962C8B-B14F-4D97-AF65-F5344CB8AC3E}">
        <p14:creationId xmlns:p14="http://schemas.microsoft.com/office/powerpoint/2010/main" val="389999607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Lst>
  <p:hf hdr="0" ftr="0" dt="0"/>
  <p:txStyles>
    <p:titleStyle>
      <a:lvl1pPr algn="ctr" defTabSz="914391" rtl="0" eaLnBrk="1" latinLnBrk="0" hangingPunct="1">
        <a:lnSpc>
          <a:spcPct val="90000"/>
        </a:lnSpc>
        <a:spcBef>
          <a:spcPct val="0"/>
        </a:spcBef>
        <a:buNone/>
        <a:defRPr sz="2102" b="1" kern="1200">
          <a:solidFill>
            <a:schemeClr val="tx1"/>
          </a:solidFill>
          <a:latin typeface="Arial" panose="020B0604020202020204" pitchFamily="34" charset="0"/>
          <a:ea typeface="+mj-ea"/>
          <a:cs typeface="Arial" panose="020B0604020202020204" pitchFamily="34" charset="0"/>
        </a:defRPr>
      </a:lvl1pPr>
    </p:titleStyle>
    <p:bodyStyle>
      <a:lvl1pPr marL="285747" marR="0" indent="-285747" algn="l" defTabSz="1217847" rtl="0" eaLnBrk="1" fontAlgn="auto" latinLnBrk="0" hangingPunct="1">
        <a:lnSpc>
          <a:spcPct val="100000"/>
        </a:lnSpc>
        <a:spcBef>
          <a:spcPct val="20000"/>
        </a:spcBef>
        <a:spcAft>
          <a:spcPts val="0"/>
        </a:spcAft>
        <a:buClr>
          <a:schemeClr val="tx1"/>
        </a:buClr>
        <a:buSzPct val="75000"/>
        <a:buFont typeface="Wingdings" panose="05000000000000000000" pitchFamily="2" charset="2"/>
        <a:buChar char="s"/>
        <a:tabLst/>
        <a:defRPr kumimoji="0" lang="en-US" sz="1802" b="1" i="0" u="none" strike="noStrike" kern="1200" cap="none" spc="0" normalizeH="0" baseline="0" smtClean="0">
          <a:ln>
            <a:noFill/>
          </a:ln>
          <a:solidFill>
            <a:schemeClr val="tx1"/>
          </a:solidFill>
          <a:effectLst/>
          <a:uLnTx/>
          <a:uFillTx/>
          <a:latin typeface="Arial"/>
          <a:ea typeface="+mn-ea"/>
          <a:cs typeface="+mn-cs"/>
        </a:defRPr>
      </a:lvl1pPr>
      <a:lvl2pPr marL="511170" marR="0" indent="-171448" algn="l" defTabSz="914360" rtl="0" eaLnBrk="1" fontAlgn="auto" latinLnBrk="0" hangingPunct="1">
        <a:lnSpc>
          <a:spcPct val="100000"/>
        </a:lnSpc>
        <a:spcBef>
          <a:spcPct val="20000"/>
        </a:spcBef>
        <a:spcAft>
          <a:spcPts val="0"/>
        </a:spcAft>
        <a:buClr>
          <a:schemeClr val="tx1"/>
        </a:buClr>
        <a:buSzPct val="75000"/>
        <a:buFont typeface="Times New Roman" panose="02020603050405020304" pitchFamily="18" charset="0"/>
        <a:buChar char="–"/>
        <a:tabLst/>
        <a:defRPr kumimoji="0" lang="en-US" sz="1351" b="1" i="0" u="none" strike="noStrike" kern="1200" cap="none" spc="0" normalizeH="0" baseline="0" smtClean="0">
          <a:ln>
            <a:noFill/>
          </a:ln>
          <a:solidFill>
            <a:schemeClr val="tx1"/>
          </a:solidFill>
          <a:effectLst/>
          <a:uLnTx/>
          <a:uFillTx/>
          <a:latin typeface="Arial"/>
          <a:ea typeface="+mn-ea"/>
          <a:cs typeface="+mn-cs"/>
        </a:defRPr>
      </a:lvl2pPr>
      <a:lvl3pPr marL="795331" marR="0" indent="-285747" algn="l" defTabSz="914360" rtl="0" eaLnBrk="1" fontAlgn="auto" latinLnBrk="0" hangingPunct="1">
        <a:lnSpc>
          <a:spcPct val="100000"/>
        </a:lnSpc>
        <a:spcBef>
          <a:spcPct val="20000"/>
        </a:spcBef>
        <a:spcAft>
          <a:spcPts val="0"/>
        </a:spcAft>
        <a:buClr>
          <a:schemeClr val="tx1"/>
        </a:buClr>
        <a:buSzPct val="75000"/>
        <a:buFont typeface="Wingdings" panose="05000000000000000000" pitchFamily="2" charset="2"/>
        <a:buChar char="§"/>
        <a:tabLst/>
        <a:defRPr kumimoji="0" lang="en-US" sz="1201" b="1" i="0" u="none" strike="noStrike" kern="1200" cap="none" spc="0" normalizeH="0" baseline="0" smtClean="0">
          <a:ln>
            <a:noFill/>
          </a:ln>
          <a:solidFill>
            <a:schemeClr val="tx1"/>
          </a:solidFill>
          <a:effectLst/>
          <a:uLnTx/>
          <a:uFillTx/>
          <a:latin typeface="Arial"/>
          <a:ea typeface="+mn-ea"/>
          <a:cs typeface="+mn-cs"/>
        </a:defRPr>
      </a:lvl3pPr>
      <a:lvl4pPr marL="1085840" indent="-285747" algn="l" defTabSz="914391" rtl="0" eaLnBrk="1" latinLnBrk="0" hangingPunct="1">
        <a:lnSpc>
          <a:spcPct val="90000"/>
        </a:lnSpc>
        <a:spcBef>
          <a:spcPts val="500"/>
        </a:spcBef>
        <a:buClr>
          <a:schemeClr val="tx1"/>
        </a:buClr>
        <a:buSzPct val="75000"/>
        <a:buFont typeface="Courier New" panose="02070309020205020404" pitchFamily="49" charset="0"/>
        <a:buChar char="o"/>
        <a:defRPr lang="en-US" sz="1201" b="1" kern="1200" smtClean="0">
          <a:solidFill>
            <a:schemeClr val="tx1"/>
          </a:solidFill>
          <a:latin typeface="Arial" panose="020B0604020202020204" pitchFamily="34" charset="0"/>
          <a:ea typeface="+mn-ea"/>
          <a:cs typeface="Arial" panose="020B0604020202020204" pitchFamily="34" charset="0"/>
        </a:defRPr>
      </a:lvl4pPr>
      <a:lvl5pPr marL="1314438" indent="-228598" algn="l" defTabSz="914391" rtl="0" eaLnBrk="1" latinLnBrk="0" hangingPunct="1">
        <a:lnSpc>
          <a:spcPct val="90000"/>
        </a:lnSpc>
        <a:spcBef>
          <a:spcPts val="500"/>
        </a:spcBef>
        <a:buClr>
          <a:schemeClr val="tx1"/>
        </a:buClr>
        <a:buSzPct val="75000"/>
        <a:buFont typeface="Arial" panose="020B0604020202020204" pitchFamily="34" charset="0"/>
        <a:buChar char="•"/>
        <a:defRPr lang="en-US" sz="1201" b="1" kern="1200" smtClean="0">
          <a:solidFill>
            <a:schemeClr val="tx1"/>
          </a:solidFill>
          <a:latin typeface="Arial" panose="020B0604020202020204" pitchFamily="34" charset="0"/>
          <a:ea typeface="+mn-ea"/>
          <a:cs typeface="Arial" panose="020B0604020202020204" pitchFamily="34" charset="0"/>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600">
          <p15:clr>
            <a:srgbClr val="F26B43"/>
          </p15:clr>
        </p15:guide>
        <p15:guide id="3"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asa.gov/isru-pilot-excavat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77FB7A43-19F9-69F8-EAE7-F9492C4DDE08}"/>
              </a:ext>
            </a:extLst>
          </p:cNvPr>
          <p:cNvSpPr>
            <a:spLocks noChangeArrowheads="1"/>
          </p:cNvSpPr>
          <p:nvPr/>
        </p:nvSpPr>
        <p:spPr bwMode="auto">
          <a:xfrm>
            <a:off x="5534462" y="3586753"/>
            <a:ext cx="5819038" cy="1354217"/>
          </a:xfrm>
          <a:prstGeom prst="rect">
            <a:avLst/>
          </a:prstGeom>
          <a:noFill/>
          <a:ln w="9525">
            <a:noFill/>
            <a:miter lim="800000"/>
            <a:headEnd/>
            <a:tailEnd/>
          </a:ln>
        </p:spPr>
        <p:txBody>
          <a:bodyPr wrap="square" lIns="91440" tIns="45720" rIns="91440" bIns="45720" anchor="ctr">
            <a:spAutoFit/>
          </a:bodyPr>
          <a:lstStyle/>
          <a:p>
            <a:pPr algn="l" eaLnBrk="1" hangingPunct="1"/>
            <a:r>
              <a:rPr lang="en-US" sz="1800" b="0" dirty="0">
                <a:latin typeface="Arial"/>
                <a:ea typeface="ＭＳ Ｐゴシック"/>
                <a:cs typeface="Arial"/>
              </a:rPr>
              <a:t>Kevin R. Anderson, Jet Propulsion Laboratory, California Institute of Technology</a:t>
            </a:r>
          </a:p>
          <a:p>
            <a:pPr algn="l" eaLnBrk="1" hangingPunct="1"/>
            <a:r>
              <a:rPr lang="en-US" sz="1800" b="0" dirty="0">
                <a:latin typeface="Arial"/>
                <a:ea typeface="ＭＳ Ｐゴシック"/>
                <a:cs typeface="Arial"/>
              </a:rPr>
              <a:t>James Egbert, Melissa Young, NASA KSC</a:t>
            </a:r>
          </a:p>
          <a:p>
            <a:pPr algn="l" eaLnBrk="1" hangingPunct="1">
              <a:spcBef>
                <a:spcPts val="1200"/>
              </a:spcBef>
            </a:pPr>
            <a:endParaRPr lang="en-US" sz="1800" b="0" dirty="0">
              <a:latin typeface="Arial"/>
              <a:ea typeface="ＭＳ Ｐゴシック"/>
              <a:cs typeface="Arial"/>
            </a:endParaRPr>
          </a:p>
        </p:txBody>
      </p:sp>
      <p:pic>
        <p:nvPicPr>
          <p:cNvPr id="12" name="Picture 11">
            <a:extLst>
              <a:ext uri="{FF2B5EF4-FFF2-40B4-BE49-F238E27FC236}">
                <a16:creationId xmlns:a16="http://schemas.microsoft.com/office/drawing/2014/main" id="{B1BA37E1-8474-56AD-C62B-52A0E0B0D3E7}"/>
              </a:ext>
            </a:extLst>
          </p:cNvPr>
          <p:cNvPicPr>
            <a:picLocks noChangeAspect="1"/>
          </p:cNvPicPr>
          <p:nvPr/>
        </p:nvPicPr>
        <p:blipFill>
          <a:blip r:embed="rId3">
            <a:alphaModFix amt="20000"/>
          </a:blip>
          <a:stretch>
            <a:fillRect/>
          </a:stretch>
        </p:blipFill>
        <p:spPr>
          <a:xfrm>
            <a:off x="390524" y="3100753"/>
            <a:ext cx="5635871" cy="3757247"/>
          </a:xfrm>
          <a:prstGeom prst="rect">
            <a:avLst/>
          </a:prstGeom>
        </p:spPr>
      </p:pic>
      <p:sp>
        <p:nvSpPr>
          <p:cNvPr id="13314" name="Rectangle 10"/>
          <p:cNvSpPr>
            <a:spLocks noGrp="1" noChangeArrowheads="1"/>
          </p:cNvSpPr>
          <p:nvPr>
            <p:ph type="ctrTitle"/>
          </p:nvPr>
        </p:nvSpPr>
        <p:spPr>
          <a:xfrm>
            <a:off x="954879" y="1587032"/>
            <a:ext cx="10282242" cy="946618"/>
          </a:xfrm>
        </p:spPr>
        <p:txBody>
          <a:bodyPr/>
          <a:lstStyle/>
          <a:p>
            <a:pPr eaLnBrk="1" hangingPunct="1">
              <a:spcBef>
                <a:spcPts val="0"/>
              </a:spcBef>
              <a:spcAft>
                <a:spcPts val="0"/>
              </a:spcAft>
            </a:pPr>
            <a:r>
              <a:rPr lang="en-US" dirty="0">
                <a:solidFill>
                  <a:srgbClr val="FF4605"/>
                </a:solidFill>
                <a:ea typeface="ＭＳ Ｐゴシック" charset="-128"/>
              </a:rPr>
              <a:t>Thermal Performance Evaluation of IPEX via Dynamic Modeling with Thermal Desktop and SINDA</a:t>
            </a:r>
            <a:endParaRPr lang="en-US" b="0" dirty="0">
              <a:solidFill>
                <a:srgbClr val="FF4605"/>
              </a:solidFill>
              <a:ea typeface="ＭＳ Ｐゴシック" charset="-128"/>
            </a:endParaRPr>
          </a:p>
        </p:txBody>
      </p:sp>
      <p:sp>
        <p:nvSpPr>
          <p:cNvPr id="13315" name="Rectangle 11"/>
          <p:cNvSpPr>
            <a:spLocks noChangeArrowheads="1"/>
          </p:cNvSpPr>
          <p:nvPr/>
        </p:nvSpPr>
        <p:spPr bwMode="auto">
          <a:xfrm>
            <a:off x="6165606" y="4876800"/>
            <a:ext cx="5071515" cy="1277273"/>
          </a:xfrm>
          <a:prstGeom prst="rect">
            <a:avLst/>
          </a:prstGeom>
          <a:noFill/>
          <a:ln w="9525">
            <a:noFill/>
            <a:miter lim="800000"/>
            <a:headEnd/>
            <a:tailEnd/>
          </a:ln>
        </p:spPr>
        <p:txBody>
          <a:bodyPr wrap="square" lIns="91440" tIns="45720" rIns="91440" bIns="45720" anchor="t">
            <a:spAutoFit/>
          </a:bodyPr>
          <a:lstStyle/>
          <a:p>
            <a:pPr algn="l" eaLnBrk="1" hangingPunct="1"/>
            <a:r>
              <a:rPr lang="en-US" sz="1800" dirty="0">
                <a:solidFill>
                  <a:schemeClr val="accent2"/>
                </a:solidFill>
                <a:latin typeface="Arial"/>
                <a:ea typeface="ＭＳ Ｐゴシック"/>
                <a:cs typeface="Arial"/>
              </a:rPr>
              <a:t>Thermal &amp; Fluids Analysis Workshop 2025</a:t>
            </a:r>
          </a:p>
          <a:p>
            <a:pPr algn="l" eaLnBrk="1" hangingPunct="1"/>
            <a:r>
              <a:rPr lang="en-US" sz="1800" dirty="0">
                <a:solidFill>
                  <a:schemeClr val="accent2"/>
                </a:solidFill>
                <a:latin typeface="Arial"/>
                <a:ea typeface="ＭＳ Ｐゴシック"/>
                <a:cs typeface="Arial"/>
              </a:rPr>
              <a:t>NASA Ames Research Center</a:t>
            </a:r>
            <a:endParaRPr lang="en-US" sz="1800" b="0" dirty="0">
              <a:solidFill>
                <a:schemeClr val="accent2"/>
              </a:solidFill>
              <a:latin typeface="Arial" pitchFamily="34" charset="0"/>
            </a:endParaRPr>
          </a:p>
          <a:p>
            <a:pPr algn="l" eaLnBrk="1" hangingPunct="1">
              <a:spcBef>
                <a:spcPts val="600"/>
              </a:spcBef>
            </a:pPr>
            <a:r>
              <a:rPr lang="en-US" sz="1800" b="0" dirty="0">
                <a:solidFill>
                  <a:schemeClr val="accent2"/>
                </a:solidFill>
                <a:latin typeface="Arial"/>
                <a:ea typeface="ＭＳ Ｐゴシック"/>
                <a:cs typeface="Arial"/>
              </a:rPr>
              <a:t>San Jose, CA</a:t>
            </a:r>
          </a:p>
          <a:p>
            <a:pPr algn="l" eaLnBrk="1" hangingPunct="1"/>
            <a:r>
              <a:rPr lang="en-US" sz="1800" b="0" dirty="0">
                <a:solidFill>
                  <a:schemeClr val="accent2"/>
                </a:solidFill>
                <a:latin typeface="Arial"/>
                <a:ea typeface="ＭＳ Ｐゴシック"/>
                <a:cs typeface="Arial"/>
              </a:rPr>
              <a:t>August 4-7, 2025</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9143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lIns="91440" tIns="45720" rIns="91440" bIns="45720" anchor="ctr"/>
          <a:lstStyle/>
          <a:p>
            <a:pPr>
              <a:spcBef>
                <a:spcPct val="50000"/>
              </a:spcBef>
              <a:tabLst>
                <a:tab pos="4459288" algn="ctr"/>
              </a:tabLst>
              <a:defRPr/>
            </a:pPr>
            <a:r>
              <a:rPr lang="en-US" sz="2800" dirty="0">
                <a:solidFill>
                  <a:schemeClr val="bg1"/>
                </a:solidFill>
                <a:latin typeface="Arial"/>
                <a:ea typeface="+mn-ea"/>
                <a:cs typeface="Arial"/>
              </a:rPr>
              <a:t>TFAWS 2025 Interdisciplinary Thermal Technical Session</a:t>
            </a:r>
          </a:p>
        </p:txBody>
      </p:sp>
      <p:pic>
        <p:nvPicPr>
          <p:cNvPr id="11" name="Content Placeholder 6" descr="Shape&#10;&#10;AI-generated content may be incorrect.">
            <a:extLst>
              <a:ext uri="{FF2B5EF4-FFF2-40B4-BE49-F238E27FC236}">
                <a16:creationId xmlns:a16="http://schemas.microsoft.com/office/drawing/2014/main" id="{E0026DCD-8906-80DD-1DC9-E0B880CC6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237121" y="-42861"/>
            <a:ext cx="1002504" cy="1002506"/>
          </a:xfrm>
          <a:prstGeom prst="rect">
            <a:avLst/>
          </a:prstGeom>
          <a:noFill/>
          <a:ln w="9525">
            <a:noFill/>
            <a:miter lim="800000"/>
            <a:headEnd/>
            <a:tailEnd/>
          </a:ln>
        </p:spPr>
      </p:pic>
      <p:grpSp>
        <p:nvGrpSpPr>
          <p:cNvPr id="10" name="Group 9">
            <a:extLst>
              <a:ext uri="{FF2B5EF4-FFF2-40B4-BE49-F238E27FC236}">
                <a16:creationId xmlns:a16="http://schemas.microsoft.com/office/drawing/2014/main" id="{5F1F5381-7E05-B219-4531-289394C2D351}"/>
              </a:ext>
            </a:extLst>
          </p:cNvPr>
          <p:cNvGrpSpPr/>
          <p:nvPr/>
        </p:nvGrpSpPr>
        <p:grpSpPr>
          <a:xfrm>
            <a:off x="1406771" y="3396475"/>
            <a:ext cx="3601072" cy="2811000"/>
            <a:chOff x="979611" y="2683114"/>
            <a:chExt cx="3601072" cy="2811000"/>
          </a:xfrm>
        </p:grpSpPr>
        <p:pic>
          <p:nvPicPr>
            <p:cNvPr id="4" name="Picture 3" descr="Shape&#10;&#10;AI-generated content may be incorrect.">
              <a:extLst>
                <a:ext uri="{FF2B5EF4-FFF2-40B4-BE49-F238E27FC236}">
                  <a16:creationId xmlns:a16="http://schemas.microsoft.com/office/drawing/2014/main" id="{8CDC08DD-0247-664B-6EFF-F0F1DE2F2C24}"/>
                </a:ext>
              </a:extLst>
            </p:cNvPr>
            <p:cNvPicPr>
              <a:picLocks noChangeAspect="1"/>
            </p:cNvPicPr>
            <p:nvPr/>
          </p:nvPicPr>
          <p:blipFill>
            <a:blip r:embed="rId5">
              <a:extLst>
                <a:ext uri="{28A0092B-C50C-407E-A947-70E740481C1C}">
                  <a14:useLocalDpi xmlns:a14="http://schemas.microsoft.com/office/drawing/2010/main" val="0"/>
                </a:ext>
              </a:extLst>
            </a:blip>
            <a:srcRect r="70723"/>
            <a:stretch/>
          </p:blipFill>
          <p:spPr>
            <a:xfrm>
              <a:off x="1859582" y="2683114"/>
              <a:ext cx="1841130" cy="1544495"/>
            </a:xfrm>
            <a:prstGeom prst="rect">
              <a:avLst/>
            </a:prstGeom>
          </p:spPr>
        </p:pic>
        <p:pic>
          <p:nvPicPr>
            <p:cNvPr id="7" name="Picture 6" descr="Shape&#10;&#10;AI-generated content may be incorrect.">
              <a:extLst>
                <a:ext uri="{FF2B5EF4-FFF2-40B4-BE49-F238E27FC236}">
                  <a16:creationId xmlns:a16="http://schemas.microsoft.com/office/drawing/2014/main" id="{BAC284A6-DC86-CB59-C8EA-01002B0E4733}"/>
                </a:ext>
              </a:extLst>
            </p:cNvPr>
            <p:cNvPicPr>
              <a:picLocks noChangeAspect="1"/>
            </p:cNvPicPr>
            <p:nvPr/>
          </p:nvPicPr>
          <p:blipFill rotWithShape="1">
            <a:blip r:embed="rId5">
              <a:extLst>
                <a:ext uri="{28A0092B-C50C-407E-A947-70E740481C1C}">
                  <a14:useLocalDpi xmlns:a14="http://schemas.microsoft.com/office/drawing/2010/main" val="0"/>
                </a:ext>
              </a:extLst>
            </a:blip>
            <a:srcRect l="27797"/>
            <a:stretch/>
          </p:blipFill>
          <p:spPr>
            <a:xfrm>
              <a:off x="979611" y="4269228"/>
              <a:ext cx="3601072" cy="1224886"/>
            </a:xfrm>
            <a:prstGeom prst="rect">
              <a:avLst/>
            </a:prstGeom>
          </p:spPr>
        </p:pic>
      </p:grpSp>
      <p:sp>
        <p:nvSpPr>
          <p:cNvPr id="5" name="Rectangle 10">
            <a:extLst>
              <a:ext uri="{FF2B5EF4-FFF2-40B4-BE49-F238E27FC236}">
                <a16:creationId xmlns:a16="http://schemas.microsoft.com/office/drawing/2014/main" id="{7E2B141E-EF3B-F115-F2DA-B8DD0C5072D5}"/>
              </a:ext>
            </a:extLst>
          </p:cNvPr>
          <p:cNvSpPr txBox="1">
            <a:spLocks noChangeArrowheads="1"/>
          </p:cNvSpPr>
          <p:nvPr/>
        </p:nvSpPr>
        <p:spPr bwMode="auto">
          <a:xfrm>
            <a:off x="519548" y="2829372"/>
            <a:ext cx="9797071" cy="398426"/>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a:lstStyle>
          <a:p>
            <a:pPr eaLnBrk="1" hangingPunct="1">
              <a:spcBef>
                <a:spcPts val="0"/>
              </a:spcBef>
              <a:spcAft>
                <a:spcPts val="0"/>
              </a:spcAft>
            </a:pPr>
            <a:r>
              <a:rPr lang="en-US" sz="2200" b="0" kern="0" dirty="0">
                <a:solidFill>
                  <a:srgbClr val="FF4605"/>
                </a:solidFill>
                <a:ea typeface="ＭＳ Ｐゴシック" charset="-128"/>
              </a:rPr>
              <a:t>Presented by: Dr. Kevin R. Anderson,</a:t>
            </a:r>
            <a:r>
              <a:rPr lang="en-US" sz="2400" b="0" dirty="0">
                <a:ea typeface="ＭＳ Ｐゴシック"/>
                <a:cs typeface="Arial"/>
              </a:rPr>
              <a:t> </a:t>
            </a:r>
            <a:r>
              <a:rPr lang="en-US" sz="2400" b="0" dirty="0">
                <a:solidFill>
                  <a:srgbClr val="FF0000"/>
                </a:solidFill>
                <a:ea typeface="ＭＳ Ｐゴシック"/>
                <a:cs typeface="Arial"/>
              </a:rPr>
              <a:t>Jet Propulsion Laboratory, California Institute of Technology</a:t>
            </a:r>
          </a:p>
          <a:p>
            <a:pPr eaLnBrk="1" hangingPunct="1">
              <a:spcBef>
                <a:spcPts val="0"/>
              </a:spcBef>
              <a:spcAft>
                <a:spcPts val="0"/>
              </a:spcAft>
            </a:pPr>
            <a:r>
              <a:rPr lang="en-US" sz="2200" b="0" kern="0" dirty="0">
                <a:solidFill>
                  <a:srgbClr val="FF4605"/>
                </a:solidFill>
                <a:ea typeface="ＭＳ Ｐゴシック" charset="-128"/>
              </a:rPr>
              <a:t> </a:t>
            </a:r>
          </a:p>
        </p:txBody>
      </p:sp>
    </p:spTree>
    <p:extLst>
      <p:ext uri="{BB962C8B-B14F-4D97-AF65-F5344CB8AC3E}">
        <p14:creationId xmlns:p14="http://schemas.microsoft.com/office/powerpoint/2010/main" val="62868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2" descr="Resistor Basics: Resistor Symbol">
            <a:extLst>
              <a:ext uri="{FF2B5EF4-FFF2-40B4-BE49-F238E27FC236}">
                <a16:creationId xmlns:a16="http://schemas.microsoft.com/office/drawing/2014/main" id="{BA0C4657-8B3D-5809-07F2-4744B7F2A129}"/>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a:off x="5621699" y="5060980"/>
            <a:ext cx="248067" cy="3921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63A5C9-39F3-68E4-16EB-DD45EBDF8F48}"/>
              </a:ext>
            </a:extLst>
          </p:cNvPr>
          <p:cNvSpPr>
            <a:spLocks noGrp="1"/>
          </p:cNvSpPr>
          <p:nvPr>
            <p:ph type="title"/>
          </p:nvPr>
        </p:nvSpPr>
        <p:spPr/>
        <p:txBody>
          <a:bodyPr/>
          <a:lstStyle/>
          <a:p>
            <a:r>
              <a:rPr lang="en-US" dirty="0"/>
              <a:t>Avionics Thermal Model Heat Flow Paths</a:t>
            </a:r>
          </a:p>
        </p:txBody>
      </p:sp>
      <p:sp>
        <p:nvSpPr>
          <p:cNvPr id="4" name="Footer Placeholder 3">
            <a:extLst>
              <a:ext uri="{FF2B5EF4-FFF2-40B4-BE49-F238E27FC236}">
                <a16:creationId xmlns:a16="http://schemas.microsoft.com/office/drawing/2014/main" id="{2A587CC2-C76F-CCAF-A168-20796A9EA3DF}"/>
              </a:ext>
            </a:extLst>
          </p:cNvPr>
          <p:cNvSpPr>
            <a:spLocks noGrp="1"/>
          </p:cNvSpPr>
          <p:nvPr>
            <p:ph type="ftr" sz="quarter" idx="11"/>
          </p:nvPr>
        </p:nvSpPr>
        <p:spPr/>
        <p:txBody>
          <a:bodyPr/>
          <a:lstStyle/>
          <a:p>
            <a:r>
              <a:rPr lang="en-US" dirty="0">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C38D7033-6138-20CE-5465-38646140871E}"/>
              </a:ext>
            </a:extLst>
          </p:cNvPr>
          <p:cNvSpPr>
            <a:spLocks noGrp="1"/>
          </p:cNvSpPr>
          <p:nvPr>
            <p:ph type="sldNum" sz="quarter" idx="12"/>
          </p:nvPr>
        </p:nvSpPr>
        <p:spPr/>
        <p:txBody>
          <a:bodyPr/>
          <a:lstStyle/>
          <a:p>
            <a:fld id="{33F42015-0FC7-4B0E-8D2B-76EADF48D957}" type="slidenum">
              <a:rPr lang="en-US" smtClean="0"/>
              <a:pPr/>
              <a:t>10</a:t>
            </a:fld>
            <a:endParaRPr lang="en-US" dirty="0"/>
          </a:p>
        </p:txBody>
      </p:sp>
      <p:sp>
        <p:nvSpPr>
          <p:cNvPr id="32" name="Rectangle 31">
            <a:extLst>
              <a:ext uri="{FF2B5EF4-FFF2-40B4-BE49-F238E27FC236}">
                <a16:creationId xmlns:a16="http://schemas.microsoft.com/office/drawing/2014/main" id="{C02AAF3F-EF08-DB9A-CC6C-748AD51DC553}"/>
              </a:ext>
            </a:extLst>
          </p:cNvPr>
          <p:cNvSpPr/>
          <p:nvPr/>
        </p:nvSpPr>
        <p:spPr bwMode="auto">
          <a:xfrm>
            <a:off x="3066870" y="1038341"/>
            <a:ext cx="5967142" cy="226191"/>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21789" tIns="60895" rIns="121789" bIns="60895" numCol="1" rtlCol="0" anchor="t" anchorCtr="0" compatLnSpc="1">
            <a:prstTxWarp prst="textNoShape">
              <a:avLst/>
            </a:prstTxWarp>
          </a:bodyPr>
          <a:lstStyle/>
          <a:p>
            <a:pPr algn="ctr" defTabSz="1217889" fontAlgn="base">
              <a:spcBef>
                <a:spcPct val="0"/>
              </a:spcBef>
              <a:spcAft>
                <a:spcPct val="0"/>
              </a:spcAft>
            </a:pPr>
            <a:endParaRPr lang="en-US" sz="800" dirty="0">
              <a:latin typeface="+mj-lt"/>
            </a:endParaRPr>
          </a:p>
        </p:txBody>
      </p:sp>
      <p:sp>
        <p:nvSpPr>
          <p:cNvPr id="33" name="TextBox 32">
            <a:extLst>
              <a:ext uri="{FF2B5EF4-FFF2-40B4-BE49-F238E27FC236}">
                <a16:creationId xmlns:a16="http://schemas.microsoft.com/office/drawing/2014/main" id="{E9D1B3CF-A49B-E464-A860-398999058488}"/>
              </a:ext>
            </a:extLst>
          </p:cNvPr>
          <p:cNvSpPr txBox="1"/>
          <p:nvPr/>
        </p:nvSpPr>
        <p:spPr>
          <a:xfrm>
            <a:off x="4452716" y="1035605"/>
            <a:ext cx="3230923" cy="215444"/>
          </a:xfrm>
          <a:prstGeom prst="rect">
            <a:avLst/>
          </a:prstGeom>
          <a:noFill/>
        </p:spPr>
        <p:txBody>
          <a:bodyPr wrap="square" rtlCol="0">
            <a:spAutoFit/>
          </a:bodyPr>
          <a:lstStyle/>
          <a:p>
            <a:pPr algn="ctr"/>
            <a:r>
              <a:rPr lang="en-US" sz="800" dirty="0">
                <a:latin typeface="+mj-lt"/>
              </a:rPr>
              <a:t>SPREADER PLATE</a:t>
            </a:r>
          </a:p>
        </p:txBody>
      </p:sp>
      <p:cxnSp>
        <p:nvCxnSpPr>
          <p:cNvPr id="34" name="Straight Connector 33">
            <a:extLst>
              <a:ext uri="{FF2B5EF4-FFF2-40B4-BE49-F238E27FC236}">
                <a16:creationId xmlns:a16="http://schemas.microsoft.com/office/drawing/2014/main" id="{5EC8F83C-F3DC-4AAB-3E5E-C19C614EC839}"/>
              </a:ext>
            </a:extLst>
          </p:cNvPr>
          <p:cNvCxnSpPr>
            <a:cxnSpLocks/>
          </p:cNvCxnSpPr>
          <p:nvPr/>
        </p:nvCxnSpPr>
        <p:spPr bwMode="auto">
          <a:xfrm>
            <a:off x="3559871" y="1421792"/>
            <a:ext cx="0" cy="2549450"/>
          </a:xfrm>
          <a:prstGeom prst="line">
            <a:avLst/>
          </a:prstGeom>
          <a:solidFill>
            <a:schemeClr val="accent1"/>
          </a:solidFill>
          <a:ln w="76200" cap="flat" cmpd="sng" algn="ctr">
            <a:solidFill>
              <a:srgbClr val="7030A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753EE4DB-0C7E-5E53-1ED4-A4D3052FBEFF}"/>
              </a:ext>
            </a:extLst>
          </p:cNvPr>
          <p:cNvCxnSpPr>
            <a:cxnSpLocks/>
          </p:cNvCxnSpPr>
          <p:nvPr/>
        </p:nvCxnSpPr>
        <p:spPr bwMode="auto">
          <a:xfrm>
            <a:off x="8617499" y="1396952"/>
            <a:ext cx="0" cy="2549450"/>
          </a:xfrm>
          <a:prstGeom prst="line">
            <a:avLst/>
          </a:prstGeom>
          <a:solidFill>
            <a:schemeClr val="accent1"/>
          </a:solidFill>
          <a:ln w="76200" cap="flat" cmpd="sng" algn="ctr">
            <a:solidFill>
              <a:srgbClr val="7030A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BB6695D1-E912-351A-8B76-A1CA47809CFE}"/>
              </a:ext>
            </a:extLst>
          </p:cNvPr>
          <p:cNvCxnSpPr>
            <a:cxnSpLocks/>
          </p:cNvCxnSpPr>
          <p:nvPr/>
        </p:nvCxnSpPr>
        <p:spPr bwMode="auto">
          <a:xfrm flipH="1">
            <a:off x="3120981" y="4168290"/>
            <a:ext cx="5913031" cy="0"/>
          </a:xfrm>
          <a:prstGeom prst="line">
            <a:avLst/>
          </a:prstGeom>
          <a:solidFill>
            <a:schemeClr val="accent1"/>
          </a:solidFill>
          <a:ln w="76200" cap="flat" cmpd="sng" algn="ctr">
            <a:solidFill>
              <a:schemeClr val="tx2"/>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86B804B0-1DCB-77D0-4709-513449290751}"/>
              </a:ext>
            </a:extLst>
          </p:cNvPr>
          <p:cNvCxnSpPr/>
          <p:nvPr/>
        </p:nvCxnSpPr>
        <p:spPr bwMode="auto">
          <a:xfrm>
            <a:off x="3765227" y="1479761"/>
            <a:ext cx="0" cy="2313992"/>
          </a:xfrm>
          <a:prstGeom prst="line">
            <a:avLst/>
          </a:prstGeom>
          <a:solidFill>
            <a:schemeClr val="accent1"/>
          </a:solidFill>
          <a:ln w="28575" cap="flat" cmpd="sng" algn="ctr">
            <a:solidFill>
              <a:schemeClr val="accent6"/>
            </a:solidFill>
            <a:prstDash val="solid"/>
            <a:round/>
            <a:headEnd type="none" w="med" len="med"/>
            <a:tailEnd type="none" w="med" len="med"/>
          </a:ln>
          <a:effectLst/>
        </p:spPr>
      </p:cxnSp>
      <p:sp>
        <p:nvSpPr>
          <p:cNvPr id="38" name="TextBox 37">
            <a:extLst>
              <a:ext uri="{FF2B5EF4-FFF2-40B4-BE49-F238E27FC236}">
                <a16:creationId xmlns:a16="http://schemas.microsoft.com/office/drawing/2014/main" id="{45FD1B2D-279E-6F64-1FF3-FCB897BFCF03}"/>
              </a:ext>
            </a:extLst>
          </p:cNvPr>
          <p:cNvSpPr txBox="1"/>
          <p:nvPr/>
        </p:nvSpPr>
        <p:spPr>
          <a:xfrm>
            <a:off x="5933825" y="4183460"/>
            <a:ext cx="2407388" cy="215444"/>
          </a:xfrm>
          <a:prstGeom prst="rect">
            <a:avLst/>
          </a:prstGeom>
          <a:noFill/>
        </p:spPr>
        <p:txBody>
          <a:bodyPr wrap="square" rtlCol="0">
            <a:spAutoFit/>
          </a:bodyPr>
          <a:lstStyle/>
          <a:p>
            <a:pPr algn="r"/>
            <a:r>
              <a:rPr lang="en-US" sz="800" dirty="0">
                <a:solidFill>
                  <a:schemeClr val="tx2">
                    <a:lumMod val="75000"/>
                  </a:schemeClr>
                </a:solidFill>
                <a:latin typeface="+mj-lt"/>
              </a:rPr>
              <a:t>DUST COVER</a:t>
            </a:r>
          </a:p>
        </p:txBody>
      </p:sp>
      <p:sp>
        <p:nvSpPr>
          <p:cNvPr id="39" name="TextBox 38">
            <a:extLst>
              <a:ext uri="{FF2B5EF4-FFF2-40B4-BE49-F238E27FC236}">
                <a16:creationId xmlns:a16="http://schemas.microsoft.com/office/drawing/2014/main" id="{7B063487-6171-CC35-B5CC-565F639EF47F}"/>
              </a:ext>
            </a:extLst>
          </p:cNvPr>
          <p:cNvSpPr txBox="1"/>
          <p:nvPr/>
        </p:nvSpPr>
        <p:spPr>
          <a:xfrm rot="16200000">
            <a:off x="2220604" y="2712180"/>
            <a:ext cx="2407388" cy="215444"/>
          </a:xfrm>
          <a:prstGeom prst="rect">
            <a:avLst/>
          </a:prstGeom>
          <a:noFill/>
        </p:spPr>
        <p:txBody>
          <a:bodyPr wrap="square" rtlCol="0">
            <a:spAutoFit/>
          </a:bodyPr>
          <a:lstStyle/>
          <a:p>
            <a:pPr algn="r"/>
            <a:r>
              <a:rPr lang="en-US" sz="800" dirty="0">
                <a:solidFill>
                  <a:srgbClr val="7030A0"/>
                </a:solidFill>
                <a:latin typeface="+mj-lt"/>
              </a:rPr>
              <a:t>AVNX WALL</a:t>
            </a:r>
          </a:p>
        </p:txBody>
      </p:sp>
      <p:cxnSp>
        <p:nvCxnSpPr>
          <p:cNvPr id="40" name="Straight Connector 39">
            <a:extLst>
              <a:ext uri="{FF2B5EF4-FFF2-40B4-BE49-F238E27FC236}">
                <a16:creationId xmlns:a16="http://schemas.microsoft.com/office/drawing/2014/main" id="{27836201-4CF1-E6D8-CF4C-AF31C56647AD}"/>
              </a:ext>
            </a:extLst>
          </p:cNvPr>
          <p:cNvCxnSpPr/>
          <p:nvPr/>
        </p:nvCxnSpPr>
        <p:spPr bwMode="auto">
          <a:xfrm>
            <a:off x="3988514" y="1492156"/>
            <a:ext cx="0" cy="2313992"/>
          </a:xfrm>
          <a:prstGeom prst="line">
            <a:avLst/>
          </a:prstGeom>
          <a:solidFill>
            <a:schemeClr val="accent1"/>
          </a:solidFill>
          <a:ln w="28575" cap="flat" cmpd="sng" algn="ctr">
            <a:solidFill>
              <a:srgbClr val="00B050"/>
            </a:solidFill>
            <a:prstDash val="solid"/>
            <a:round/>
            <a:headEnd type="none" w="med" len="med"/>
            <a:tailEnd type="none" w="med" len="med"/>
          </a:ln>
          <a:effectLst/>
        </p:spPr>
      </p:cxnSp>
      <p:sp>
        <p:nvSpPr>
          <p:cNvPr id="41" name="Rectangle 40">
            <a:extLst>
              <a:ext uri="{FF2B5EF4-FFF2-40B4-BE49-F238E27FC236}">
                <a16:creationId xmlns:a16="http://schemas.microsoft.com/office/drawing/2014/main" id="{0D5C412D-F316-BB74-B630-48E96717C4BB}"/>
              </a:ext>
            </a:extLst>
          </p:cNvPr>
          <p:cNvSpPr/>
          <p:nvPr/>
        </p:nvSpPr>
        <p:spPr bwMode="auto">
          <a:xfrm rot="16200000">
            <a:off x="3249921" y="2129343"/>
            <a:ext cx="1739311" cy="222106"/>
          </a:xfrm>
          <a:prstGeom prst="rect">
            <a:avLst/>
          </a:prstGeom>
          <a:solidFill>
            <a:schemeClr val="accent1"/>
          </a:solidFill>
          <a:ln w="9525" cap="flat" cmpd="sng" algn="ctr">
            <a:noFill/>
            <a:prstDash val="solid"/>
            <a:round/>
            <a:headEnd type="none" w="med" len="med"/>
            <a:tailEnd type="none" w="med" len="med"/>
          </a:ln>
          <a:effectLst/>
        </p:spPr>
        <p:txBody>
          <a:bodyPr vert="horz" wrap="square" lIns="121789" tIns="60895" rIns="121789" bIns="60895" numCol="1" rtlCol="0" anchor="t" anchorCtr="0" compatLnSpc="1">
            <a:prstTxWarp prst="textNoShape">
              <a:avLst/>
            </a:prstTxWarp>
          </a:bodyPr>
          <a:lstStyle/>
          <a:p>
            <a:pPr algn="ctr" defTabSz="1217889" fontAlgn="base">
              <a:spcBef>
                <a:spcPct val="0"/>
              </a:spcBef>
              <a:spcAft>
                <a:spcPct val="0"/>
              </a:spcAft>
            </a:pPr>
            <a:endParaRPr lang="en-US" sz="800" dirty="0">
              <a:latin typeface="+mj-lt"/>
            </a:endParaRPr>
          </a:p>
        </p:txBody>
      </p:sp>
      <p:sp>
        <p:nvSpPr>
          <p:cNvPr id="42" name="Rectangle 41">
            <a:extLst>
              <a:ext uri="{FF2B5EF4-FFF2-40B4-BE49-F238E27FC236}">
                <a16:creationId xmlns:a16="http://schemas.microsoft.com/office/drawing/2014/main" id="{C1380221-0635-AC89-CAC6-8460212CEFC1}"/>
              </a:ext>
            </a:extLst>
          </p:cNvPr>
          <p:cNvSpPr/>
          <p:nvPr/>
        </p:nvSpPr>
        <p:spPr bwMode="auto">
          <a:xfrm rot="16200000">
            <a:off x="3866146" y="1924453"/>
            <a:ext cx="1446106" cy="278915"/>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121789" tIns="60895" rIns="121789" bIns="60895" numCol="1" rtlCol="0" anchor="t" anchorCtr="0" compatLnSpc="1">
            <a:prstTxWarp prst="textNoShape">
              <a:avLst/>
            </a:prstTxWarp>
          </a:bodyPr>
          <a:lstStyle/>
          <a:p>
            <a:pPr algn="ctr" defTabSz="1217889" fontAlgn="base">
              <a:spcBef>
                <a:spcPct val="0"/>
              </a:spcBef>
              <a:spcAft>
                <a:spcPct val="0"/>
              </a:spcAft>
            </a:pPr>
            <a:endParaRPr lang="en-US" sz="800" dirty="0">
              <a:latin typeface="+mj-lt"/>
            </a:endParaRPr>
          </a:p>
        </p:txBody>
      </p:sp>
      <p:cxnSp>
        <p:nvCxnSpPr>
          <p:cNvPr id="43" name="Straight Connector 42">
            <a:extLst>
              <a:ext uri="{FF2B5EF4-FFF2-40B4-BE49-F238E27FC236}">
                <a16:creationId xmlns:a16="http://schemas.microsoft.com/office/drawing/2014/main" id="{023B2D6B-6BE9-A684-FD8B-530F66AC0159}"/>
              </a:ext>
            </a:extLst>
          </p:cNvPr>
          <p:cNvCxnSpPr/>
          <p:nvPr/>
        </p:nvCxnSpPr>
        <p:spPr bwMode="auto">
          <a:xfrm>
            <a:off x="8201262" y="1455125"/>
            <a:ext cx="0" cy="2313992"/>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03242286-CED2-911F-65D6-DC983D31F7B8}"/>
              </a:ext>
            </a:extLst>
          </p:cNvPr>
          <p:cNvCxnSpPr/>
          <p:nvPr/>
        </p:nvCxnSpPr>
        <p:spPr bwMode="auto">
          <a:xfrm>
            <a:off x="8424549" y="1467520"/>
            <a:ext cx="0" cy="2313992"/>
          </a:xfrm>
          <a:prstGeom prst="line">
            <a:avLst/>
          </a:prstGeom>
          <a:solidFill>
            <a:schemeClr val="accent1"/>
          </a:solidFill>
          <a:ln w="28575" cap="flat" cmpd="sng" algn="ctr">
            <a:solidFill>
              <a:schemeClr val="accent6"/>
            </a:solidFill>
            <a:prstDash val="solid"/>
            <a:round/>
            <a:headEnd type="none" w="med" len="med"/>
            <a:tailEnd type="none" w="med" len="med"/>
          </a:ln>
          <a:effectLst/>
        </p:spPr>
      </p:cxnSp>
      <p:sp>
        <p:nvSpPr>
          <p:cNvPr id="46" name="Rectangle 45">
            <a:extLst>
              <a:ext uri="{FF2B5EF4-FFF2-40B4-BE49-F238E27FC236}">
                <a16:creationId xmlns:a16="http://schemas.microsoft.com/office/drawing/2014/main" id="{D0E8C1C8-10B0-5B6E-6990-874502EBB85B}"/>
              </a:ext>
            </a:extLst>
          </p:cNvPr>
          <p:cNvSpPr/>
          <p:nvPr/>
        </p:nvSpPr>
        <p:spPr bwMode="auto">
          <a:xfrm rot="16200000">
            <a:off x="6885320" y="1960065"/>
            <a:ext cx="1446106" cy="278915"/>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121789" tIns="60895" rIns="121789" bIns="60895" numCol="1" rtlCol="0" anchor="t" anchorCtr="0" compatLnSpc="1">
            <a:prstTxWarp prst="textNoShape">
              <a:avLst/>
            </a:prstTxWarp>
          </a:bodyPr>
          <a:lstStyle/>
          <a:p>
            <a:pPr algn="ctr" defTabSz="1217889" fontAlgn="base">
              <a:spcBef>
                <a:spcPct val="0"/>
              </a:spcBef>
              <a:spcAft>
                <a:spcPct val="0"/>
              </a:spcAft>
            </a:pPr>
            <a:endParaRPr lang="en-US" sz="800" dirty="0">
              <a:latin typeface="+mj-lt"/>
            </a:endParaRPr>
          </a:p>
        </p:txBody>
      </p:sp>
      <p:sp>
        <p:nvSpPr>
          <p:cNvPr id="47" name="Rectangle 46">
            <a:extLst>
              <a:ext uri="{FF2B5EF4-FFF2-40B4-BE49-F238E27FC236}">
                <a16:creationId xmlns:a16="http://schemas.microsoft.com/office/drawing/2014/main" id="{665DC84D-0161-722C-F1D2-73A15162ACEB}"/>
              </a:ext>
            </a:extLst>
          </p:cNvPr>
          <p:cNvSpPr/>
          <p:nvPr/>
        </p:nvSpPr>
        <p:spPr bwMode="auto">
          <a:xfrm>
            <a:off x="4449437" y="2905608"/>
            <a:ext cx="3298393" cy="1034763"/>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121789" tIns="60895" rIns="121789" bIns="60895" numCol="1" rtlCol="0" anchor="t" anchorCtr="0" compatLnSpc="1">
            <a:prstTxWarp prst="textNoShape">
              <a:avLst/>
            </a:prstTxWarp>
          </a:bodyPr>
          <a:lstStyle/>
          <a:p>
            <a:pPr algn="ctr" defTabSz="1217889" fontAlgn="base">
              <a:spcBef>
                <a:spcPct val="0"/>
              </a:spcBef>
              <a:spcAft>
                <a:spcPct val="0"/>
              </a:spcAft>
            </a:pPr>
            <a:endParaRPr lang="en-US" sz="800" dirty="0">
              <a:latin typeface="+mj-lt"/>
            </a:endParaRPr>
          </a:p>
        </p:txBody>
      </p:sp>
      <p:sp>
        <p:nvSpPr>
          <p:cNvPr id="48" name="TextBox 47">
            <a:extLst>
              <a:ext uri="{FF2B5EF4-FFF2-40B4-BE49-F238E27FC236}">
                <a16:creationId xmlns:a16="http://schemas.microsoft.com/office/drawing/2014/main" id="{523600A6-D8AA-0671-61CF-4A3AC58836CA}"/>
              </a:ext>
            </a:extLst>
          </p:cNvPr>
          <p:cNvSpPr txBox="1"/>
          <p:nvPr/>
        </p:nvSpPr>
        <p:spPr>
          <a:xfrm>
            <a:off x="5422325" y="3290217"/>
            <a:ext cx="1694375" cy="215444"/>
          </a:xfrm>
          <a:prstGeom prst="rect">
            <a:avLst/>
          </a:prstGeom>
          <a:noFill/>
        </p:spPr>
        <p:txBody>
          <a:bodyPr wrap="square" rtlCol="0">
            <a:spAutoFit/>
          </a:bodyPr>
          <a:lstStyle/>
          <a:p>
            <a:pPr algn="ctr"/>
            <a:r>
              <a:rPr lang="en-US" sz="800" dirty="0">
                <a:latin typeface="+mj-lt"/>
              </a:rPr>
              <a:t>Battery Model</a:t>
            </a:r>
          </a:p>
        </p:txBody>
      </p:sp>
      <p:sp>
        <p:nvSpPr>
          <p:cNvPr id="49" name="Rectangle 48">
            <a:extLst>
              <a:ext uri="{FF2B5EF4-FFF2-40B4-BE49-F238E27FC236}">
                <a16:creationId xmlns:a16="http://schemas.microsoft.com/office/drawing/2014/main" id="{77FB2A2A-29CF-F04C-2D3E-DA0C7D6E510F}"/>
              </a:ext>
            </a:extLst>
          </p:cNvPr>
          <p:cNvSpPr/>
          <p:nvPr/>
        </p:nvSpPr>
        <p:spPr bwMode="auto">
          <a:xfrm>
            <a:off x="2601808" y="4835023"/>
            <a:ext cx="6313798" cy="22962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121789" tIns="60895" rIns="121789" bIns="60895" numCol="1" rtlCol="0" anchor="t" anchorCtr="0" compatLnSpc="1">
            <a:prstTxWarp prst="textNoShape">
              <a:avLst/>
            </a:prstTxWarp>
          </a:bodyPr>
          <a:lstStyle/>
          <a:p>
            <a:pPr algn="ctr" defTabSz="1217889" fontAlgn="base">
              <a:spcBef>
                <a:spcPct val="0"/>
              </a:spcBef>
              <a:spcAft>
                <a:spcPct val="0"/>
              </a:spcAft>
            </a:pPr>
            <a:endParaRPr lang="en-US" sz="800" dirty="0">
              <a:latin typeface="+mj-lt"/>
            </a:endParaRPr>
          </a:p>
        </p:txBody>
      </p:sp>
      <p:cxnSp>
        <p:nvCxnSpPr>
          <p:cNvPr id="50" name="Straight Connector 49">
            <a:extLst>
              <a:ext uri="{FF2B5EF4-FFF2-40B4-BE49-F238E27FC236}">
                <a16:creationId xmlns:a16="http://schemas.microsoft.com/office/drawing/2014/main" id="{A98FCB14-5177-7823-6D20-98E5E9E25D67}"/>
              </a:ext>
            </a:extLst>
          </p:cNvPr>
          <p:cNvCxnSpPr>
            <a:cxnSpLocks/>
          </p:cNvCxnSpPr>
          <p:nvPr/>
        </p:nvCxnSpPr>
        <p:spPr bwMode="auto">
          <a:xfrm flipH="1">
            <a:off x="6893728" y="5219756"/>
            <a:ext cx="2979" cy="582889"/>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4941DA8C-4FA6-50CF-9FFD-E037728AE52C}"/>
              </a:ext>
            </a:extLst>
          </p:cNvPr>
          <p:cNvCxnSpPr>
            <a:cxnSpLocks/>
          </p:cNvCxnSpPr>
          <p:nvPr/>
        </p:nvCxnSpPr>
        <p:spPr bwMode="auto">
          <a:xfrm flipH="1" flipV="1">
            <a:off x="6887795" y="5790555"/>
            <a:ext cx="1887730" cy="2738"/>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973BC4D7-5452-7719-75D2-8916523856B9}"/>
              </a:ext>
            </a:extLst>
          </p:cNvPr>
          <p:cNvCxnSpPr>
            <a:cxnSpLocks/>
          </p:cNvCxnSpPr>
          <p:nvPr/>
        </p:nvCxnSpPr>
        <p:spPr bwMode="auto">
          <a:xfrm flipH="1">
            <a:off x="8771966" y="5219756"/>
            <a:ext cx="2979" cy="582889"/>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DC74ABB3-ED58-8708-BE94-B835E3A3C042}"/>
              </a:ext>
            </a:extLst>
          </p:cNvPr>
          <p:cNvCxnSpPr>
            <a:cxnSpLocks/>
          </p:cNvCxnSpPr>
          <p:nvPr/>
        </p:nvCxnSpPr>
        <p:spPr bwMode="auto">
          <a:xfrm flipH="1" flipV="1">
            <a:off x="6896707" y="5236671"/>
            <a:ext cx="1887730" cy="2738"/>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
        <p:nvSpPr>
          <p:cNvPr id="54" name="TextBox 53">
            <a:extLst>
              <a:ext uri="{FF2B5EF4-FFF2-40B4-BE49-F238E27FC236}">
                <a16:creationId xmlns:a16="http://schemas.microsoft.com/office/drawing/2014/main" id="{D7C6F199-C72A-EA64-7967-50F3DBC6A6F6}"/>
              </a:ext>
            </a:extLst>
          </p:cNvPr>
          <p:cNvSpPr txBox="1"/>
          <p:nvPr/>
        </p:nvSpPr>
        <p:spPr>
          <a:xfrm>
            <a:off x="5156849" y="748191"/>
            <a:ext cx="1253665" cy="215444"/>
          </a:xfrm>
          <a:prstGeom prst="rect">
            <a:avLst/>
          </a:prstGeom>
          <a:noFill/>
        </p:spPr>
        <p:txBody>
          <a:bodyPr wrap="square" rtlCol="0">
            <a:spAutoFit/>
          </a:bodyPr>
          <a:lstStyle/>
          <a:p>
            <a:pPr algn="r"/>
            <a:r>
              <a:rPr lang="en-US" sz="800" dirty="0">
                <a:highlight>
                  <a:srgbClr val="FFFF00"/>
                </a:highlight>
                <a:latin typeface="+mj-lt"/>
              </a:rPr>
              <a:t>SIDE VIEW</a:t>
            </a:r>
          </a:p>
        </p:txBody>
      </p:sp>
      <p:sp>
        <p:nvSpPr>
          <p:cNvPr id="55" name="TextBox 54">
            <a:extLst>
              <a:ext uri="{FF2B5EF4-FFF2-40B4-BE49-F238E27FC236}">
                <a16:creationId xmlns:a16="http://schemas.microsoft.com/office/drawing/2014/main" id="{C8364120-123D-E3EA-C133-F406D0BB8005}"/>
              </a:ext>
            </a:extLst>
          </p:cNvPr>
          <p:cNvSpPr txBox="1"/>
          <p:nvPr/>
        </p:nvSpPr>
        <p:spPr>
          <a:xfrm>
            <a:off x="4798085" y="4627170"/>
            <a:ext cx="1253665" cy="215444"/>
          </a:xfrm>
          <a:prstGeom prst="rect">
            <a:avLst/>
          </a:prstGeom>
          <a:noFill/>
        </p:spPr>
        <p:txBody>
          <a:bodyPr wrap="square" rtlCol="0">
            <a:spAutoFit/>
          </a:bodyPr>
          <a:lstStyle/>
          <a:p>
            <a:pPr algn="r"/>
            <a:r>
              <a:rPr lang="en-US" sz="800" dirty="0">
                <a:highlight>
                  <a:srgbClr val="FFFF00"/>
                </a:highlight>
                <a:latin typeface="+mj-lt"/>
              </a:rPr>
              <a:t>FRONT VIEW</a:t>
            </a:r>
          </a:p>
        </p:txBody>
      </p:sp>
      <p:sp>
        <p:nvSpPr>
          <p:cNvPr id="57" name="Rectangle 56">
            <a:extLst>
              <a:ext uri="{FF2B5EF4-FFF2-40B4-BE49-F238E27FC236}">
                <a16:creationId xmlns:a16="http://schemas.microsoft.com/office/drawing/2014/main" id="{35F48F1B-6B81-80BD-C3B1-830C348BF33F}"/>
              </a:ext>
            </a:extLst>
          </p:cNvPr>
          <p:cNvSpPr/>
          <p:nvPr/>
        </p:nvSpPr>
        <p:spPr bwMode="auto">
          <a:xfrm>
            <a:off x="6934117" y="5390480"/>
            <a:ext cx="1683381" cy="252753"/>
          </a:xfrm>
          <a:prstGeom prst="rect">
            <a:avLst/>
          </a:prstGeom>
          <a:solidFill>
            <a:srgbClr val="B0B3F6"/>
          </a:solidFill>
          <a:ln w="9525" cap="flat" cmpd="sng" algn="ctr">
            <a:solidFill>
              <a:schemeClr val="tx1"/>
            </a:solidFill>
            <a:prstDash val="solid"/>
            <a:round/>
            <a:headEnd type="none" w="med" len="med"/>
            <a:tailEnd type="none" w="med" len="med"/>
          </a:ln>
          <a:effectLst/>
        </p:spPr>
        <p:txBody>
          <a:bodyPr vert="horz" wrap="square" lIns="121789" tIns="60895" rIns="121789" bIns="60895" numCol="1" rtlCol="0" anchor="t" anchorCtr="0" compatLnSpc="1">
            <a:prstTxWarp prst="textNoShape">
              <a:avLst/>
            </a:prstTxWarp>
          </a:bodyPr>
          <a:lstStyle/>
          <a:p>
            <a:pPr algn="ctr" defTabSz="1217889" fontAlgn="base">
              <a:spcBef>
                <a:spcPct val="0"/>
              </a:spcBef>
              <a:spcAft>
                <a:spcPct val="0"/>
              </a:spcAft>
            </a:pPr>
            <a:endParaRPr lang="en-US" sz="800" dirty="0">
              <a:latin typeface="+mj-lt"/>
            </a:endParaRPr>
          </a:p>
        </p:txBody>
      </p:sp>
      <p:sp>
        <p:nvSpPr>
          <p:cNvPr id="58" name="Rectangle 57">
            <a:extLst>
              <a:ext uri="{FF2B5EF4-FFF2-40B4-BE49-F238E27FC236}">
                <a16:creationId xmlns:a16="http://schemas.microsoft.com/office/drawing/2014/main" id="{6778EF3F-AA3D-3B45-956D-62FF28BEA6C1}"/>
              </a:ext>
            </a:extLst>
          </p:cNvPr>
          <p:cNvSpPr/>
          <p:nvPr/>
        </p:nvSpPr>
        <p:spPr bwMode="auto">
          <a:xfrm>
            <a:off x="3089457" y="5699633"/>
            <a:ext cx="3531882" cy="99621"/>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21789" tIns="60895" rIns="121789" bIns="60895" numCol="1" rtlCol="0" anchor="t" anchorCtr="0" compatLnSpc="1">
            <a:prstTxWarp prst="textNoShape">
              <a:avLst/>
            </a:prstTxWarp>
          </a:bodyPr>
          <a:lstStyle/>
          <a:p>
            <a:pPr algn="ctr" defTabSz="1217889" fontAlgn="base">
              <a:spcBef>
                <a:spcPct val="0"/>
              </a:spcBef>
              <a:spcAft>
                <a:spcPct val="0"/>
              </a:spcAft>
            </a:pPr>
            <a:endParaRPr lang="en-US" sz="800" dirty="0">
              <a:latin typeface="+mj-lt"/>
            </a:endParaRPr>
          </a:p>
        </p:txBody>
      </p:sp>
      <p:sp>
        <p:nvSpPr>
          <p:cNvPr id="60" name="Rectangle 59">
            <a:extLst>
              <a:ext uri="{FF2B5EF4-FFF2-40B4-BE49-F238E27FC236}">
                <a16:creationId xmlns:a16="http://schemas.microsoft.com/office/drawing/2014/main" id="{2CD001EC-3BD1-63C7-C7C2-153B3E41A080}"/>
              </a:ext>
            </a:extLst>
          </p:cNvPr>
          <p:cNvSpPr/>
          <p:nvPr/>
        </p:nvSpPr>
        <p:spPr bwMode="auto">
          <a:xfrm>
            <a:off x="4933038" y="5231186"/>
            <a:ext cx="1509473" cy="14355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789" tIns="60895" rIns="121789" bIns="60895" numCol="1" rtlCol="0" anchor="t" anchorCtr="0" compatLnSpc="1">
            <a:prstTxWarp prst="textNoShape">
              <a:avLst/>
            </a:prstTxWarp>
          </a:bodyPr>
          <a:lstStyle/>
          <a:p>
            <a:pPr algn="ctr" defTabSz="1217889" fontAlgn="base">
              <a:spcBef>
                <a:spcPct val="0"/>
              </a:spcBef>
              <a:spcAft>
                <a:spcPct val="0"/>
              </a:spcAft>
            </a:pPr>
            <a:endParaRPr lang="en-US" sz="800" dirty="0">
              <a:latin typeface="+mj-lt"/>
            </a:endParaRPr>
          </a:p>
        </p:txBody>
      </p:sp>
      <p:sp>
        <p:nvSpPr>
          <p:cNvPr id="62" name="Rectangle 61">
            <a:extLst>
              <a:ext uri="{FF2B5EF4-FFF2-40B4-BE49-F238E27FC236}">
                <a16:creationId xmlns:a16="http://schemas.microsoft.com/office/drawing/2014/main" id="{94ADF3D7-768B-4D0C-2CDD-03CB0984009A}"/>
              </a:ext>
            </a:extLst>
          </p:cNvPr>
          <p:cNvSpPr/>
          <p:nvPr/>
        </p:nvSpPr>
        <p:spPr bwMode="auto">
          <a:xfrm>
            <a:off x="4876541" y="5450305"/>
            <a:ext cx="1705046" cy="121789"/>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21789" tIns="60895" rIns="121789" bIns="60895" numCol="1" rtlCol="0" anchor="t" anchorCtr="0" compatLnSpc="1">
            <a:prstTxWarp prst="textNoShape">
              <a:avLst/>
            </a:prstTxWarp>
          </a:bodyPr>
          <a:lstStyle/>
          <a:p>
            <a:pPr algn="ctr" defTabSz="1217889" fontAlgn="base">
              <a:spcBef>
                <a:spcPct val="0"/>
              </a:spcBef>
              <a:spcAft>
                <a:spcPct val="0"/>
              </a:spcAft>
            </a:pPr>
            <a:endParaRPr lang="en-US" sz="800" dirty="0">
              <a:latin typeface="+mj-lt"/>
            </a:endParaRPr>
          </a:p>
        </p:txBody>
      </p:sp>
      <p:sp>
        <p:nvSpPr>
          <p:cNvPr id="63" name="TextBox 62">
            <a:extLst>
              <a:ext uri="{FF2B5EF4-FFF2-40B4-BE49-F238E27FC236}">
                <a16:creationId xmlns:a16="http://schemas.microsoft.com/office/drawing/2014/main" id="{31883B31-DCA4-B826-8C3B-DA76DE0C6A12}"/>
              </a:ext>
            </a:extLst>
          </p:cNvPr>
          <p:cNvSpPr txBox="1"/>
          <p:nvPr/>
        </p:nvSpPr>
        <p:spPr>
          <a:xfrm>
            <a:off x="3259647" y="5236316"/>
            <a:ext cx="1492127" cy="338554"/>
          </a:xfrm>
          <a:prstGeom prst="rect">
            <a:avLst/>
          </a:prstGeom>
          <a:solidFill>
            <a:srgbClr val="00B050"/>
          </a:solidFill>
        </p:spPr>
        <p:txBody>
          <a:bodyPr wrap="square" rtlCol="0">
            <a:spAutoFit/>
          </a:bodyPr>
          <a:lstStyle/>
          <a:p>
            <a:pPr algn="ctr"/>
            <a:r>
              <a:rPr lang="en-US" sz="800" dirty="0">
                <a:latin typeface="+mj-lt"/>
              </a:rPr>
              <a:t>SOM BOARD</a:t>
            </a:r>
          </a:p>
          <a:p>
            <a:pPr algn="ctr"/>
            <a:r>
              <a:rPr lang="en-US" sz="800" dirty="0">
                <a:latin typeface="+mj-lt"/>
              </a:rPr>
              <a:t>IPEX_RADIO</a:t>
            </a:r>
          </a:p>
        </p:txBody>
      </p:sp>
      <p:sp>
        <p:nvSpPr>
          <p:cNvPr id="64" name="TextBox 63">
            <a:extLst>
              <a:ext uri="{FF2B5EF4-FFF2-40B4-BE49-F238E27FC236}">
                <a16:creationId xmlns:a16="http://schemas.microsoft.com/office/drawing/2014/main" id="{09E10D54-88BC-2D03-C52A-FBEC6AC44A89}"/>
              </a:ext>
            </a:extLst>
          </p:cNvPr>
          <p:cNvSpPr txBox="1"/>
          <p:nvPr/>
        </p:nvSpPr>
        <p:spPr>
          <a:xfrm rot="16200000">
            <a:off x="3326433" y="2267807"/>
            <a:ext cx="1648278" cy="215444"/>
          </a:xfrm>
          <a:prstGeom prst="rect">
            <a:avLst/>
          </a:prstGeom>
          <a:noFill/>
        </p:spPr>
        <p:txBody>
          <a:bodyPr wrap="square" rtlCol="0">
            <a:spAutoFit/>
          </a:bodyPr>
          <a:lstStyle/>
          <a:p>
            <a:pPr algn="ctr"/>
            <a:r>
              <a:rPr lang="en-US" sz="800" dirty="0">
                <a:latin typeface="+mj-lt"/>
              </a:rPr>
              <a:t>IPEX_MCC_PCB</a:t>
            </a:r>
          </a:p>
        </p:txBody>
      </p:sp>
      <p:sp>
        <p:nvSpPr>
          <p:cNvPr id="65" name="TextBox 64">
            <a:extLst>
              <a:ext uri="{FF2B5EF4-FFF2-40B4-BE49-F238E27FC236}">
                <a16:creationId xmlns:a16="http://schemas.microsoft.com/office/drawing/2014/main" id="{D0C57C3A-1067-6016-22CD-C972BDAC7189}"/>
              </a:ext>
            </a:extLst>
          </p:cNvPr>
          <p:cNvSpPr txBox="1"/>
          <p:nvPr/>
        </p:nvSpPr>
        <p:spPr>
          <a:xfrm rot="16200000">
            <a:off x="3747357" y="1913228"/>
            <a:ext cx="1648278" cy="215444"/>
          </a:xfrm>
          <a:prstGeom prst="rect">
            <a:avLst/>
          </a:prstGeom>
          <a:noFill/>
        </p:spPr>
        <p:txBody>
          <a:bodyPr wrap="square" rtlCol="0">
            <a:spAutoFit/>
          </a:bodyPr>
          <a:lstStyle/>
          <a:p>
            <a:pPr algn="ctr"/>
            <a:r>
              <a:rPr lang="en-US" sz="800" dirty="0">
                <a:latin typeface="+mj-lt"/>
              </a:rPr>
              <a:t>AVNX_BRKTS</a:t>
            </a:r>
          </a:p>
        </p:txBody>
      </p:sp>
      <p:sp>
        <p:nvSpPr>
          <p:cNvPr id="66" name="TextBox 65">
            <a:extLst>
              <a:ext uri="{FF2B5EF4-FFF2-40B4-BE49-F238E27FC236}">
                <a16:creationId xmlns:a16="http://schemas.microsoft.com/office/drawing/2014/main" id="{8F5BD242-80C2-F3AD-7332-892BDE4424E4}"/>
              </a:ext>
            </a:extLst>
          </p:cNvPr>
          <p:cNvSpPr txBox="1"/>
          <p:nvPr/>
        </p:nvSpPr>
        <p:spPr>
          <a:xfrm>
            <a:off x="6737157" y="5394115"/>
            <a:ext cx="2082843" cy="215444"/>
          </a:xfrm>
          <a:prstGeom prst="rect">
            <a:avLst/>
          </a:prstGeom>
          <a:noFill/>
        </p:spPr>
        <p:txBody>
          <a:bodyPr wrap="square" rtlCol="0">
            <a:spAutoFit/>
          </a:bodyPr>
          <a:lstStyle/>
          <a:p>
            <a:pPr algn="ctr"/>
            <a:r>
              <a:rPr lang="en-US" sz="800" dirty="0">
                <a:latin typeface="+mj-lt"/>
              </a:rPr>
              <a:t>IPEX_WRLS_CHRG</a:t>
            </a:r>
          </a:p>
        </p:txBody>
      </p:sp>
      <p:sp>
        <p:nvSpPr>
          <p:cNvPr id="67" name="Rectangle 66">
            <a:extLst>
              <a:ext uri="{FF2B5EF4-FFF2-40B4-BE49-F238E27FC236}">
                <a16:creationId xmlns:a16="http://schemas.microsoft.com/office/drawing/2014/main" id="{9867EF21-3E55-28E9-6158-6F048BC34AF4}"/>
              </a:ext>
            </a:extLst>
          </p:cNvPr>
          <p:cNvSpPr/>
          <p:nvPr/>
        </p:nvSpPr>
        <p:spPr bwMode="auto">
          <a:xfrm>
            <a:off x="5156849" y="1383176"/>
            <a:ext cx="1959851" cy="676414"/>
          </a:xfrm>
          <a:prstGeom prst="rect">
            <a:avLst/>
          </a:prstGeom>
          <a:solidFill>
            <a:srgbClr val="B0B3F6"/>
          </a:solidFill>
          <a:ln w="9525" cap="flat" cmpd="sng" algn="ctr">
            <a:solidFill>
              <a:schemeClr val="tx1"/>
            </a:solidFill>
            <a:prstDash val="solid"/>
            <a:round/>
            <a:headEnd type="none" w="med" len="med"/>
            <a:tailEnd type="none" w="med" len="med"/>
          </a:ln>
          <a:effectLst/>
        </p:spPr>
        <p:txBody>
          <a:bodyPr vert="horz" wrap="square" lIns="121789" tIns="60895" rIns="121789" bIns="60895" numCol="1" rtlCol="0" anchor="t" anchorCtr="0" compatLnSpc="1">
            <a:prstTxWarp prst="textNoShape">
              <a:avLst/>
            </a:prstTxWarp>
          </a:bodyPr>
          <a:lstStyle/>
          <a:p>
            <a:pPr algn="ctr" defTabSz="1217889" fontAlgn="base">
              <a:spcBef>
                <a:spcPct val="0"/>
              </a:spcBef>
              <a:spcAft>
                <a:spcPct val="0"/>
              </a:spcAft>
            </a:pPr>
            <a:endParaRPr lang="en-US" sz="800" dirty="0">
              <a:latin typeface="+mj-lt"/>
            </a:endParaRPr>
          </a:p>
        </p:txBody>
      </p:sp>
      <p:sp>
        <p:nvSpPr>
          <p:cNvPr id="68" name="Rectangle 67">
            <a:extLst>
              <a:ext uri="{FF2B5EF4-FFF2-40B4-BE49-F238E27FC236}">
                <a16:creationId xmlns:a16="http://schemas.microsoft.com/office/drawing/2014/main" id="{9980CA7B-3EB0-6D3F-73AA-C0E826D7B55E}"/>
              </a:ext>
            </a:extLst>
          </p:cNvPr>
          <p:cNvSpPr/>
          <p:nvPr/>
        </p:nvSpPr>
        <p:spPr bwMode="auto">
          <a:xfrm>
            <a:off x="5049659" y="1489614"/>
            <a:ext cx="2194295" cy="393066"/>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21789" tIns="60895" rIns="121789" bIns="60895" numCol="1" rtlCol="0" anchor="t" anchorCtr="0" compatLnSpc="1">
            <a:prstTxWarp prst="textNoShape">
              <a:avLst/>
            </a:prstTxWarp>
          </a:bodyPr>
          <a:lstStyle/>
          <a:p>
            <a:pPr algn="ctr" defTabSz="1217889" fontAlgn="base">
              <a:spcBef>
                <a:spcPct val="0"/>
              </a:spcBef>
              <a:spcAft>
                <a:spcPct val="0"/>
              </a:spcAft>
            </a:pPr>
            <a:endParaRPr lang="en-US" sz="800" dirty="0">
              <a:latin typeface="+mj-lt"/>
            </a:endParaRPr>
          </a:p>
        </p:txBody>
      </p:sp>
      <p:sp>
        <p:nvSpPr>
          <p:cNvPr id="69" name="TextBox 68">
            <a:extLst>
              <a:ext uri="{FF2B5EF4-FFF2-40B4-BE49-F238E27FC236}">
                <a16:creationId xmlns:a16="http://schemas.microsoft.com/office/drawing/2014/main" id="{B61415FF-B081-A0F9-BF5B-251E861B999E}"/>
              </a:ext>
            </a:extLst>
          </p:cNvPr>
          <p:cNvSpPr txBox="1"/>
          <p:nvPr/>
        </p:nvSpPr>
        <p:spPr>
          <a:xfrm>
            <a:off x="5343023" y="1535818"/>
            <a:ext cx="1686863" cy="215444"/>
          </a:xfrm>
          <a:prstGeom prst="rect">
            <a:avLst/>
          </a:prstGeom>
          <a:noFill/>
        </p:spPr>
        <p:txBody>
          <a:bodyPr wrap="square" rtlCol="0">
            <a:spAutoFit/>
          </a:bodyPr>
          <a:lstStyle/>
          <a:p>
            <a:pPr algn="ctr"/>
            <a:r>
              <a:rPr lang="en-US" sz="800" dirty="0">
                <a:latin typeface="+mj-lt"/>
              </a:rPr>
              <a:t>IPEX_AVNX_BRD</a:t>
            </a:r>
          </a:p>
        </p:txBody>
      </p:sp>
      <p:sp>
        <p:nvSpPr>
          <p:cNvPr id="70" name="TextBox 69">
            <a:extLst>
              <a:ext uri="{FF2B5EF4-FFF2-40B4-BE49-F238E27FC236}">
                <a16:creationId xmlns:a16="http://schemas.microsoft.com/office/drawing/2014/main" id="{6E644CAD-9D05-965D-1734-756A58D0635D}"/>
              </a:ext>
            </a:extLst>
          </p:cNvPr>
          <p:cNvSpPr txBox="1"/>
          <p:nvPr/>
        </p:nvSpPr>
        <p:spPr>
          <a:xfrm>
            <a:off x="5370661" y="1882907"/>
            <a:ext cx="1711818" cy="215444"/>
          </a:xfrm>
          <a:prstGeom prst="rect">
            <a:avLst/>
          </a:prstGeom>
          <a:noFill/>
        </p:spPr>
        <p:txBody>
          <a:bodyPr wrap="square" rtlCol="0">
            <a:spAutoFit/>
          </a:bodyPr>
          <a:lstStyle/>
          <a:p>
            <a:pPr algn="ctr"/>
            <a:r>
              <a:rPr lang="en-US" sz="800" dirty="0">
                <a:latin typeface="+mj-lt"/>
              </a:rPr>
              <a:t>IPEX_WRLS_CHRG</a:t>
            </a:r>
          </a:p>
        </p:txBody>
      </p:sp>
      <p:sp>
        <p:nvSpPr>
          <p:cNvPr id="71" name="TextBox 70">
            <a:extLst>
              <a:ext uri="{FF2B5EF4-FFF2-40B4-BE49-F238E27FC236}">
                <a16:creationId xmlns:a16="http://schemas.microsoft.com/office/drawing/2014/main" id="{32056242-07A8-FFBB-E066-C995F09D0D25}"/>
              </a:ext>
            </a:extLst>
          </p:cNvPr>
          <p:cNvSpPr txBox="1"/>
          <p:nvPr/>
        </p:nvSpPr>
        <p:spPr>
          <a:xfrm rot="16200000">
            <a:off x="6781881" y="2040602"/>
            <a:ext cx="1648278" cy="215444"/>
          </a:xfrm>
          <a:prstGeom prst="rect">
            <a:avLst/>
          </a:prstGeom>
          <a:noFill/>
        </p:spPr>
        <p:txBody>
          <a:bodyPr wrap="square" rtlCol="0">
            <a:spAutoFit/>
          </a:bodyPr>
          <a:lstStyle/>
          <a:p>
            <a:pPr algn="ctr"/>
            <a:r>
              <a:rPr lang="en-US" sz="800" dirty="0">
                <a:latin typeface="+mj-lt"/>
              </a:rPr>
              <a:t>AVNX_BRKTS</a:t>
            </a:r>
          </a:p>
        </p:txBody>
      </p:sp>
      <p:sp>
        <p:nvSpPr>
          <p:cNvPr id="72" name="TextBox 71">
            <a:extLst>
              <a:ext uri="{FF2B5EF4-FFF2-40B4-BE49-F238E27FC236}">
                <a16:creationId xmlns:a16="http://schemas.microsoft.com/office/drawing/2014/main" id="{EE1A107A-0069-AE8E-0D52-6AC987FAE3D9}"/>
              </a:ext>
            </a:extLst>
          </p:cNvPr>
          <p:cNvSpPr txBox="1"/>
          <p:nvPr/>
        </p:nvSpPr>
        <p:spPr>
          <a:xfrm rot="16200000">
            <a:off x="7256192" y="2135655"/>
            <a:ext cx="1648278" cy="215444"/>
          </a:xfrm>
          <a:prstGeom prst="rect">
            <a:avLst/>
          </a:prstGeom>
          <a:solidFill>
            <a:schemeClr val="accent1"/>
          </a:solidFill>
        </p:spPr>
        <p:txBody>
          <a:bodyPr wrap="square" rtlCol="0">
            <a:spAutoFit/>
          </a:bodyPr>
          <a:lstStyle/>
          <a:p>
            <a:pPr algn="ctr"/>
            <a:r>
              <a:rPr lang="en-US" sz="800" dirty="0">
                <a:latin typeface="+mj-lt"/>
              </a:rPr>
              <a:t>IPEX_MCC_PCB</a:t>
            </a:r>
          </a:p>
        </p:txBody>
      </p:sp>
      <p:cxnSp>
        <p:nvCxnSpPr>
          <p:cNvPr id="73" name="Straight Arrow Connector 72">
            <a:extLst>
              <a:ext uri="{FF2B5EF4-FFF2-40B4-BE49-F238E27FC236}">
                <a16:creationId xmlns:a16="http://schemas.microsoft.com/office/drawing/2014/main" id="{E4074C3A-2B00-1E6D-A47C-307F98697119}"/>
              </a:ext>
            </a:extLst>
          </p:cNvPr>
          <p:cNvCxnSpPr>
            <a:cxnSpLocks/>
            <a:stCxn id="68" idx="1"/>
          </p:cNvCxnSpPr>
          <p:nvPr/>
        </p:nvCxnSpPr>
        <p:spPr bwMode="auto">
          <a:xfrm flipH="1">
            <a:off x="4395237" y="1686147"/>
            <a:ext cx="654422" cy="31488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74" name="Picture 2" descr="Resistor Basics: Resistor Symbol">
            <a:extLst>
              <a:ext uri="{FF2B5EF4-FFF2-40B4-BE49-F238E27FC236}">
                <a16:creationId xmlns:a16="http://schemas.microsoft.com/office/drawing/2014/main" id="{9FB1FDCA-5414-0AEB-0617-DDACEA07E36E}"/>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a:off x="8775762" y="1263252"/>
            <a:ext cx="401355" cy="288986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Resistor Basics: Resistor Symbol">
            <a:extLst>
              <a:ext uri="{FF2B5EF4-FFF2-40B4-BE49-F238E27FC236}">
                <a16:creationId xmlns:a16="http://schemas.microsoft.com/office/drawing/2014/main" id="{4BBE17A1-3098-60F9-2B60-2FBD83F80485}"/>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rot="16200000">
            <a:off x="3831137" y="1080833"/>
            <a:ext cx="401355" cy="88646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Resistor Basics: Resistor Symbol">
            <a:extLst>
              <a:ext uri="{FF2B5EF4-FFF2-40B4-BE49-F238E27FC236}">
                <a16:creationId xmlns:a16="http://schemas.microsoft.com/office/drawing/2014/main" id="{570695F4-C318-5629-5875-6D7D3189BA36}"/>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a:off x="4549531" y="1247823"/>
            <a:ext cx="122964" cy="10785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Resistor Basics: Resistor Symbol">
            <a:extLst>
              <a:ext uri="{FF2B5EF4-FFF2-40B4-BE49-F238E27FC236}">
                <a16:creationId xmlns:a16="http://schemas.microsoft.com/office/drawing/2014/main" id="{55915682-CE52-7872-628F-CBC7EC3AF5FA}"/>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a:off x="7560675" y="1276814"/>
            <a:ext cx="122964" cy="10785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Resistor Basics: Resistor Symbol">
            <a:extLst>
              <a:ext uri="{FF2B5EF4-FFF2-40B4-BE49-F238E27FC236}">
                <a16:creationId xmlns:a16="http://schemas.microsoft.com/office/drawing/2014/main" id="{5643244E-B04F-AB82-CBC8-44CDCDDBF138}"/>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rot="16200000">
            <a:off x="7969216" y="1027375"/>
            <a:ext cx="401355" cy="88646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Resistor Basics: Resistor Symbol">
            <a:extLst>
              <a:ext uri="{FF2B5EF4-FFF2-40B4-BE49-F238E27FC236}">
                <a16:creationId xmlns:a16="http://schemas.microsoft.com/office/drawing/2014/main" id="{BD5803DE-5475-190E-F91C-D86C7916F54C}"/>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a:off x="4533659" y="2794945"/>
            <a:ext cx="122964" cy="10785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Resistor Basics: Resistor Symbol">
            <a:extLst>
              <a:ext uri="{FF2B5EF4-FFF2-40B4-BE49-F238E27FC236}">
                <a16:creationId xmlns:a16="http://schemas.microsoft.com/office/drawing/2014/main" id="{8975E106-1E57-43A7-04F7-74A73D8C9C77}"/>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a:off x="7566998" y="2810650"/>
            <a:ext cx="122964" cy="10785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Resistor Basics: Resistor Symbol">
            <a:extLst>
              <a:ext uri="{FF2B5EF4-FFF2-40B4-BE49-F238E27FC236}">
                <a16:creationId xmlns:a16="http://schemas.microsoft.com/office/drawing/2014/main" id="{6702BF7A-DB80-CFCF-A201-6D50C0C4BD1A}"/>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rot="5400000">
            <a:off x="4267039" y="2030357"/>
            <a:ext cx="175778" cy="15418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Resistor Basics: Resistor Symbol">
            <a:extLst>
              <a:ext uri="{FF2B5EF4-FFF2-40B4-BE49-F238E27FC236}">
                <a16:creationId xmlns:a16="http://schemas.microsoft.com/office/drawing/2014/main" id="{F95C101C-1604-ABB8-A454-F2AE4D734537}"/>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rot="5400000">
            <a:off x="7734808" y="1958369"/>
            <a:ext cx="175778" cy="15418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Resistor Basics: Resistor Symbol">
            <a:extLst>
              <a:ext uri="{FF2B5EF4-FFF2-40B4-BE49-F238E27FC236}">
                <a16:creationId xmlns:a16="http://schemas.microsoft.com/office/drawing/2014/main" id="{E8CDB7ED-06B6-5A72-F5B9-D7C67910209D}"/>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rot="5400000">
            <a:off x="3738623" y="3422192"/>
            <a:ext cx="245526" cy="21535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Resistor Basics: Resistor Symbol">
            <a:extLst>
              <a:ext uri="{FF2B5EF4-FFF2-40B4-BE49-F238E27FC236}">
                <a16:creationId xmlns:a16="http://schemas.microsoft.com/office/drawing/2014/main" id="{504E617E-2271-20BA-2E93-8A1FDB3B3CBF}"/>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rot="5400000">
            <a:off x="3554711" y="3501463"/>
            <a:ext cx="245526" cy="21535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Resistor Basics: Resistor Symbol">
            <a:extLst>
              <a:ext uri="{FF2B5EF4-FFF2-40B4-BE49-F238E27FC236}">
                <a16:creationId xmlns:a16="http://schemas.microsoft.com/office/drawing/2014/main" id="{E16E3049-14A0-C23E-CE5C-2860A495FE14}"/>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rot="5400000">
            <a:off x="8382710" y="3406512"/>
            <a:ext cx="245526" cy="215358"/>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Resistor Basics: Resistor Symbol">
            <a:extLst>
              <a:ext uri="{FF2B5EF4-FFF2-40B4-BE49-F238E27FC236}">
                <a16:creationId xmlns:a16="http://schemas.microsoft.com/office/drawing/2014/main" id="{14BD90A2-7979-85DA-3DBE-4656BE4FAF9F}"/>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rot="5400000">
            <a:off x="8198798" y="3485783"/>
            <a:ext cx="245526" cy="21535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Resistor Basics: Resistor Symbol">
            <a:extLst>
              <a:ext uri="{FF2B5EF4-FFF2-40B4-BE49-F238E27FC236}">
                <a16:creationId xmlns:a16="http://schemas.microsoft.com/office/drawing/2014/main" id="{4285CE39-B9CD-1498-75D4-0C11D7CFD62B}"/>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a:off x="6999804" y="5026468"/>
            <a:ext cx="248067" cy="21758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Resistor Basics: Resistor Symbol">
            <a:extLst>
              <a:ext uri="{FF2B5EF4-FFF2-40B4-BE49-F238E27FC236}">
                <a16:creationId xmlns:a16="http://schemas.microsoft.com/office/drawing/2014/main" id="{BC94D814-8019-5ED3-F6B6-CF032A7A40AB}"/>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a:off x="7191411" y="5236671"/>
            <a:ext cx="248067" cy="17180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Resistor Basics: Resistor Symbol">
            <a:extLst>
              <a:ext uri="{FF2B5EF4-FFF2-40B4-BE49-F238E27FC236}">
                <a16:creationId xmlns:a16="http://schemas.microsoft.com/office/drawing/2014/main" id="{932EC70D-2726-DBBF-86E0-9277C6820A6D}"/>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a:off x="8084249" y="5220355"/>
            <a:ext cx="248067" cy="1718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Resistor Basics: Resistor Symbol">
            <a:extLst>
              <a:ext uri="{FF2B5EF4-FFF2-40B4-BE49-F238E27FC236}">
                <a16:creationId xmlns:a16="http://schemas.microsoft.com/office/drawing/2014/main" id="{FB420893-EFE0-2BA6-643A-DDB69A503A69}"/>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a:off x="6079221" y="5064904"/>
            <a:ext cx="248067" cy="16628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Resistor Basics: Resistor Symbol">
            <a:extLst>
              <a:ext uri="{FF2B5EF4-FFF2-40B4-BE49-F238E27FC236}">
                <a16:creationId xmlns:a16="http://schemas.microsoft.com/office/drawing/2014/main" id="{B51CB264-893B-F46B-21F0-11D936704A95}"/>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a:off x="5227243" y="5069929"/>
            <a:ext cx="248067" cy="16628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Resistor Basics: Resistor Symbol">
            <a:extLst>
              <a:ext uri="{FF2B5EF4-FFF2-40B4-BE49-F238E27FC236}">
                <a16:creationId xmlns:a16="http://schemas.microsoft.com/office/drawing/2014/main" id="{D57AAE97-3BF7-F583-D993-9E32A995A7D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a:off x="3807415" y="5054593"/>
            <a:ext cx="248067" cy="16628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Resistor Basics: Resistor Symbol">
            <a:extLst>
              <a:ext uri="{FF2B5EF4-FFF2-40B4-BE49-F238E27FC236}">
                <a16:creationId xmlns:a16="http://schemas.microsoft.com/office/drawing/2014/main" id="{79038F0F-D218-9C35-1180-5E7692D4CD80}"/>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a:off x="3094530" y="5060980"/>
            <a:ext cx="248067" cy="666966"/>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a:extLst>
              <a:ext uri="{FF2B5EF4-FFF2-40B4-BE49-F238E27FC236}">
                <a16:creationId xmlns:a16="http://schemas.microsoft.com/office/drawing/2014/main" id="{BAB2560A-769F-AD06-655D-53ADAFAB4014}"/>
              </a:ext>
            </a:extLst>
          </p:cNvPr>
          <p:cNvSpPr txBox="1"/>
          <p:nvPr/>
        </p:nvSpPr>
        <p:spPr>
          <a:xfrm>
            <a:off x="3785956" y="5394115"/>
            <a:ext cx="3437491" cy="461665"/>
          </a:xfrm>
          <a:prstGeom prst="rect">
            <a:avLst/>
          </a:prstGeom>
          <a:noFill/>
        </p:spPr>
        <p:txBody>
          <a:bodyPr wrap="square" rtlCol="0">
            <a:spAutoFit/>
          </a:bodyPr>
          <a:lstStyle/>
          <a:p>
            <a:pPr algn="ctr"/>
            <a:r>
              <a:rPr lang="en-US" sz="800" dirty="0">
                <a:latin typeface="+mj-lt"/>
              </a:rPr>
              <a:t>NETWORK SWITCH</a:t>
            </a:r>
          </a:p>
          <a:p>
            <a:pPr algn="ctr"/>
            <a:endParaRPr lang="en-US" sz="800" dirty="0">
              <a:latin typeface="+mj-lt"/>
            </a:endParaRPr>
          </a:p>
          <a:p>
            <a:pPr algn="ctr"/>
            <a:r>
              <a:rPr lang="en-US" sz="800" dirty="0">
                <a:latin typeface="+mj-lt"/>
              </a:rPr>
              <a:t>CORE BOARD</a:t>
            </a:r>
          </a:p>
        </p:txBody>
      </p:sp>
      <p:sp>
        <p:nvSpPr>
          <p:cNvPr id="96" name="TextBox 95">
            <a:extLst>
              <a:ext uri="{FF2B5EF4-FFF2-40B4-BE49-F238E27FC236}">
                <a16:creationId xmlns:a16="http://schemas.microsoft.com/office/drawing/2014/main" id="{715DD224-6CFE-5302-7076-65D71B3DF520}"/>
              </a:ext>
            </a:extLst>
          </p:cNvPr>
          <p:cNvSpPr txBox="1"/>
          <p:nvPr/>
        </p:nvSpPr>
        <p:spPr>
          <a:xfrm>
            <a:off x="4953363" y="5189467"/>
            <a:ext cx="1492128" cy="215444"/>
          </a:xfrm>
          <a:prstGeom prst="rect">
            <a:avLst/>
          </a:prstGeom>
          <a:noFill/>
        </p:spPr>
        <p:txBody>
          <a:bodyPr wrap="square" rtlCol="0">
            <a:spAutoFit/>
          </a:bodyPr>
          <a:lstStyle/>
          <a:p>
            <a:pPr algn="ctr"/>
            <a:r>
              <a:rPr lang="en-US" sz="800" dirty="0">
                <a:latin typeface="+mj-lt"/>
              </a:rPr>
              <a:t>IPEX_DCDC_CNV1&amp;3</a:t>
            </a:r>
          </a:p>
        </p:txBody>
      </p:sp>
      <p:sp>
        <p:nvSpPr>
          <p:cNvPr id="97" name="TextBox 96">
            <a:extLst>
              <a:ext uri="{FF2B5EF4-FFF2-40B4-BE49-F238E27FC236}">
                <a16:creationId xmlns:a16="http://schemas.microsoft.com/office/drawing/2014/main" id="{AEC1C3E1-9B73-D302-ABB7-41743E2C18EF}"/>
              </a:ext>
            </a:extLst>
          </p:cNvPr>
          <p:cNvSpPr txBox="1"/>
          <p:nvPr/>
        </p:nvSpPr>
        <p:spPr>
          <a:xfrm rot="16200000">
            <a:off x="3569678" y="3412902"/>
            <a:ext cx="1034763" cy="215444"/>
          </a:xfrm>
          <a:prstGeom prst="rect">
            <a:avLst/>
          </a:prstGeom>
          <a:noFill/>
        </p:spPr>
        <p:txBody>
          <a:bodyPr wrap="square" rtlCol="0">
            <a:spAutoFit/>
          </a:bodyPr>
          <a:lstStyle/>
          <a:p>
            <a:pPr algn="ctr"/>
            <a:r>
              <a:rPr lang="en-US" sz="800" dirty="0">
                <a:latin typeface="+mj-lt"/>
              </a:rPr>
              <a:t>ICON_PCB</a:t>
            </a:r>
          </a:p>
        </p:txBody>
      </p:sp>
      <p:sp>
        <p:nvSpPr>
          <p:cNvPr id="98" name="TextBox 97">
            <a:extLst>
              <a:ext uri="{FF2B5EF4-FFF2-40B4-BE49-F238E27FC236}">
                <a16:creationId xmlns:a16="http://schemas.microsoft.com/office/drawing/2014/main" id="{97202487-D28B-0C3D-1624-4E90234580AF}"/>
              </a:ext>
            </a:extLst>
          </p:cNvPr>
          <p:cNvSpPr txBox="1"/>
          <p:nvPr/>
        </p:nvSpPr>
        <p:spPr>
          <a:xfrm rot="16200000">
            <a:off x="7359420" y="3365566"/>
            <a:ext cx="1405502" cy="215444"/>
          </a:xfrm>
          <a:prstGeom prst="rect">
            <a:avLst/>
          </a:prstGeom>
          <a:noFill/>
        </p:spPr>
        <p:txBody>
          <a:bodyPr wrap="square" rtlCol="0">
            <a:spAutoFit/>
          </a:bodyPr>
          <a:lstStyle/>
          <a:p>
            <a:pPr algn="ctr"/>
            <a:r>
              <a:rPr lang="en-US" sz="800" dirty="0">
                <a:latin typeface="+mj-lt"/>
              </a:rPr>
              <a:t>ICON_PCB</a:t>
            </a:r>
          </a:p>
        </p:txBody>
      </p:sp>
      <p:pic>
        <p:nvPicPr>
          <p:cNvPr id="100" name="Picture 99" descr="Resistor Basics: Resistor Symbol">
            <a:extLst>
              <a:ext uri="{FF2B5EF4-FFF2-40B4-BE49-F238E27FC236}">
                <a16:creationId xmlns:a16="http://schemas.microsoft.com/office/drawing/2014/main" id="{25104D76-B789-3062-148E-F03CCBD12E39}"/>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rot="10800000">
            <a:off x="3313419" y="1269928"/>
            <a:ext cx="401355" cy="13686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0" descr="Resistor Basics: Resistor Symbol">
            <a:extLst>
              <a:ext uri="{FF2B5EF4-FFF2-40B4-BE49-F238E27FC236}">
                <a16:creationId xmlns:a16="http://schemas.microsoft.com/office/drawing/2014/main" id="{C9711A8E-5D5A-6567-B47D-A2F0A29A8B4B}"/>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rot="10800000">
            <a:off x="8375191" y="1264532"/>
            <a:ext cx="401355" cy="136862"/>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Resistor Basics: Resistor Symbol">
            <a:extLst>
              <a:ext uri="{FF2B5EF4-FFF2-40B4-BE49-F238E27FC236}">
                <a16:creationId xmlns:a16="http://schemas.microsoft.com/office/drawing/2014/main" id="{5BCDD07C-FBB4-D61E-9BB9-98ABE351C961}"/>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rot="10800000">
            <a:off x="3330836" y="3959824"/>
            <a:ext cx="401355" cy="17653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2" descr="Resistor Basics: Resistor Symbol">
            <a:extLst>
              <a:ext uri="{FF2B5EF4-FFF2-40B4-BE49-F238E27FC236}">
                <a16:creationId xmlns:a16="http://schemas.microsoft.com/office/drawing/2014/main" id="{E96C4195-D4C1-5CA9-C5CD-20CCF3CD4C39}"/>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rot="10800000">
            <a:off x="8383082" y="3954900"/>
            <a:ext cx="401355" cy="176538"/>
          </a:xfrm>
          <a:prstGeom prst="rect">
            <a:avLst/>
          </a:prstGeom>
          <a:noFill/>
          <a:extLst>
            <a:ext uri="{909E8E84-426E-40DD-AFC4-6F175D3DCCD1}">
              <a14:hiddenFill xmlns:a14="http://schemas.microsoft.com/office/drawing/2010/main">
                <a:solidFill>
                  <a:srgbClr val="FFFFFF"/>
                </a:solidFill>
              </a14:hiddenFill>
            </a:ext>
          </a:extLst>
        </p:spPr>
      </p:pic>
      <p:cxnSp>
        <p:nvCxnSpPr>
          <p:cNvPr id="104" name="Straight Arrow Connector 103">
            <a:extLst>
              <a:ext uri="{FF2B5EF4-FFF2-40B4-BE49-F238E27FC236}">
                <a16:creationId xmlns:a16="http://schemas.microsoft.com/office/drawing/2014/main" id="{B26EF947-4DAB-38A9-5C1C-77FFE2A69F81}"/>
              </a:ext>
            </a:extLst>
          </p:cNvPr>
          <p:cNvCxnSpPr>
            <a:cxnSpLocks/>
            <a:stCxn id="70" idx="2"/>
          </p:cNvCxnSpPr>
          <p:nvPr/>
        </p:nvCxnSpPr>
        <p:spPr bwMode="auto">
          <a:xfrm>
            <a:off x="6226570" y="2098351"/>
            <a:ext cx="1442884" cy="31031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11" name="Picture 2" descr="Resistor Basics: Resistor Symbol">
            <a:extLst>
              <a:ext uri="{FF2B5EF4-FFF2-40B4-BE49-F238E27FC236}">
                <a16:creationId xmlns:a16="http://schemas.microsoft.com/office/drawing/2014/main" id="{E81B6A2B-EAE1-C829-A8B7-E3421BB5388B}"/>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1050" t="28026" r="9310" b="22837"/>
          <a:stretch/>
        </p:blipFill>
        <p:spPr bwMode="auto">
          <a:xfrm>
            <a:off x="2739281" y="5069929"/>
            <a:ext cx="389812" cy="932883"/>
          </a:xfrm>
          <a:prstGeom prst="rect">
            <a:avLst/>
          </a:prstGeom>
          <a:noFill/>
          <a:extLst>
            <a:ext uri="{909E8E84-426E-40DD-AFC4-6F175D3DCCD1}">
              <a14:hiddenFill xmlns:a14="http://schemas.microsoft.com/office/drawing/2010/main">
                <a:solidFill>
                  <a:srgbClr val="FFFFFF"/>
                </a:solidFill>
              </a14:hiddenFill>
            </a:ext>
          </a:extLst>
        </p:spPr>
      </p:pic>
      <p:sp>
        <p:nvSpPr>
          <p:cNvPr id="112" name="Rectangle 111">
            <a:extLst>
              <a:ext uri="{FF2B5EF4-FFF2-40B4-BE49-F238E27FC236}">
                <a16:creationId xmlns:a16="http://schemas.microsoft.com/office/drawing/2014/main" id="{301E4709-C7D4-0065-EF56-E277E92623E1}"/>
              </a:ext>
            </a:extLst>
          </p:cNvPr>
          <p:cNvSpPr/>
          <p:nvPr/>
        </p:nvSpPr>
        <p:spPr bwMode="auto">
          <a:xfrm>
            <a:off x="2463126" y="6002812"/>
            <a:ext cx="1148377" cy="28212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121789" tIns="60895" rIns="121789" bIns="60895" numCol="1" rtlCol="0" anchor="t" anchorCtr="0" compatLnSpc="1">
            <a:prstTxWarp prst="textNoShape">
              <a:avLst/>
            </a:prstTxWarp>
          </a:bodyPr>
          <a:lstStyle/>
          <a:p>
            <a:pPr algn="ctr" defTabSz="1217889" fontAlgn="base">
              <a:spcBef>
                <a:spcPct val="0"/>
              </a:spcBef>
              <a:spcAft>
                <a:spcPct val="0"/>
              </a:spcAft>
            </a:pPr>
            <a:r>
              <a:rPr lang="en-US" sz="800" dirty="0">
                <a:latin typeface="+mj-lt"/>
              </a:rPr>
              <a:t>EDS Board</a:t>
            </a:r>
          </a:p>
        </p:txBody>
      </p:sp>
      <p:sp>
        <p:nvSpPr>
          <p:cNvPr id="308" name="TextBox 307">
            <a:extLst>
              <a:ext uri="{FF2B5EF4-FFF2-40B4-BE49-F238E27FC236}">
                <a16:creationId xmlns:a16="http://schemas.microsoft.com/office/drawing/2014/main" id="{0CBC8501-685A-D8DA-F550-594A422B85A7}"/>
              </a:ext>
            </a:extLst>
          </p:cNvPr>
          <p:cNvSpPr txBox="1"/>
          <p:nvPr/>
        </p:nvSpPr>
        <p:spPr>
          <a:xfrm>
            <a:off x="4021327" y="4835634"/>
            <a:ext cx="3230923" cy="215444"/>
          </a:xfrm>
          <a:prstGeom prst="rect">
            <a:avLst/>
          </a:prstGeom>
          <a:noFill/>
        </p:spPr>
        <p:txBody>
          <a:bodyPr wrap="square" rtlCol="0">
            <a:spAutoFit/>
          </a:bodyPr>
          <a:lstStyle/>
          <a:p>
            <a:pPr algn="ctr"/>
            <a:r>
              <a:rPr lang="en-US" sz="800" dirty="0">
                <a:latin typeface="+mj-lt"/>
              </a:rPr>
              <a:t>SPREADER PLATE</a:t>
            </a:r>
          </a:p>
        </p:txBody>
      </p:sp>
    </p:spTree>
    <p:extLst>
      <p:ext uri="{BB962C8B-B14F-4D97-AF65-F5344CB8AC3E}">
        <p14:creationId xmlns:p14="http://schemas.microsoft.com/office/powerpoint/2010/main" val="86746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E3FC-6A63-12BD-9751-F1F2FAD511B2}"/>
              </a:ext>
            </a:extLst>
          </p:cNvPr>
          <p:cNvSpPr>
            <a:spLocks noGrp="1"/>
          </p:cNvSpPr>
          <p:nvPr>
            <p:ph type="title"/>
          </p:nvPr>
        </p:nvSpPr>
        <p:spPr/>
        <p:txBody>
          <a:bodyPr/>
          <a:lstStyle/>
          <a:p>
            <a:r>
              <a:rPr lang="en-US" dirty="0"/>
              <a:t>Avionics Heat Loads</a:t>
            </a:r>
          </a:p>
        </p:txBody>
      </p:sp>
      <p:sp>
        <p:nvSpPr>
          <p:cNvPr id="4" name="Footer Placeholder 3">
            <a:extLst>
              <a:ext uri="{FF2B5EF4-FFF2-40B4-BE49-F238E27FC236}">
                <a16:creationId xmlns:a16="http://schemas.microsoft.com/office/drawing/2014/main" id="{53550311-5040-1CD8-E6B9-B4569D99F377}"/>
              </a:ext>
            </a:extLst>
          </p:cNvPr>
          <p:cNvSpPr>
            <a:spLocks noGrp="1"/>
          </p:cNvSpPr>
          <p:nvPr>
            <p:ph type="ftr" sz="quarter" idx="11"/>
          </p:nvPr>
        </p:nvSpPr>
        <p:spPr/>
        <p:txBody>
          <a:bodyPr/>
          <a:lstStyle/>
          <a:p>
            <a:r>
              <a:rPr lang="en-US" sz="800" dirty="0">
                <a:latin typeface="+mj-lt"/>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B9459161-B833-CBC8-4028-C21DCDE60CE1}"/>
              </a:ext>
            </a:extLst>
          </p:cNvPr>
          <p:cNvSpPr>
            <a:spLocks noGrp="1"/>
          </p:cNvSpPr>
          <p:nvPr>
            <p:ph type="sldNum" sz="quarter" idx="12"/>
          </p:nvPr>
        </p:nvSpPr>
        <p:spPr/>
        <p:txBody>
          <a:bodyPr/>
          <a:lstStyle/>
          <a:p>
            <a:fld id="{33F42015-0FC7-4B0E-8D2B-76EADF48D957}" type="slidenum">
              <a:rPr lang="en-US" sz="800" smtClean="0">
                <a:latin typeface="+mj-lt"/>
              </a:rPr>
              <a:pPr/>
              <a:t>11</a:t>
            </a:fld>
            <a:endParaRPr lang="en-US" sz="800" dirty="0">
              <a:latin typeface="+mj-lt"/>
            </a:endParaRPr>
          </a:p>
        </p:txBody>
      </p:sp>
      <p:pic>
        <p:nvPicPr>
          <p:cNvPr id="6" name="Picture 5">
            <a:extLst>
              <a:ext uri="{FF2B5EF4-FFF2-40B4-BE49-F238E27FC236}">
                <a16:creationId xmlns:a16="http://schemas.microsoft.com/office/drawing/2014/main" id="{A87D0D58-5C49-358B-57C6-8587B696FDBC}"/>
              </a:ext>
            </a:extLst>
          </p:cNvPr>
          <p:cNvPicPr>
            <a:picLocks noChangeAspect="1"/>
          </p:cNvPicPr>
          <p:nvPr/>
        </p:nvPicPr>
        <p:blipFill>
          <a:blip r:embed="rId2"/>
          <a:stretch>
            <a:fillRect/>
          </a:stretch>
        </p:blipFill>
        <p:spPr>
          <a:xfrm>
            <a:off x="2134571" y="1155651"/>
            <a:ext cx="5240190" cy="2021439"/>
          </a:xfrm>
          <a:prstGeom prst="rect">
            <a:avLst/>
          </a:prstGeom>
        </p:spPr>
      </p:pic>
      <p:sp>
        <p:nvSpPr>
          <p:cNvPr id="7" name="TextBox 6">
            <a:extLst>
              <a:ext uri="{FF2B5EF4-FFF2-40B4-BE49-F238E27FC236}">
                <a16:creationId xmlns:a16="http://schemas.microsoft.com/office/drawing/2014/main" id="{5A520C4B-F1F8-2846-2E5B-8BF6A2A2B548}"/>
              </a:ext>
            </a:extLst>
          </p:cNvPr>
          <p:cNvSpPr txBox="1"/>
          <p:nvPr/>
        </p:nvSpPr>
        <p:spPr>
          <a:xfrm>
            <a:off x="3318217" y="886580"/>
            <a:ext cx="2746583" cy="215444"/>
          </a:xfrm>
          <a:prstGeom prst="rect">
            <a:avLst/>
          </a:prstGeom>
          <a:noFill/>
        </p:spPr>
        <p:txBody>
          <a:bodyPr wrap="square" rtlCol="0">
            <a:spAutoFit/>
          </a:bodyPr>
          <a:lstStyle/>
          <a:p>
            <a:r>
              <a:rPr lang="en-US" sz="800" dirty="0">
                <a:latin typeface="+mj-lt"/>
              </a:rPr>
              <a:t>IPEX_AVNX_BRD</a:t>
            </a:r>
          </a:p>
        </p:txBody>
      </p:sp>
      <p:sp>
        <p:nvSpPr>
          <p:cNvPr id="8" name="TextBox 7">
            <a:extLst>
              <a:ext uri="{FF2B5EF4-FFF2-40B4-BE49-F238E27FC236}">
                <a16:creationId xmlns:a16="http://schemas.microsoft.com/office/drawing/2014/main" id="{192580EC-3CF0-0ADD-4B06-560D91452F6F}"/>
              </a:ext>
            </a:extLst>
          </p:cNvPr>
          <p:cNvSpPr txBox="1"/>
          <p:nvPr/>
        </p:nvSpPr>
        <p:spPr>
          <a:xfrm>
            <a:off x="5377376" y="2835638"/>
            <a:ext cx="2182618" cy="215444"/>
          </a:xfrm>
          <a:prstGeom prst="rect">
            <a:avLst/>
          </a:prstGeom>
          <a:noFill/>
        </p:spPr>
        <p:txBody>
          <a:bodyPr wrap="square" rtlCol="0">
            <a:spAutoFit/>
          </a:bodyPr>
          <a:lstStyle/>
          <a:p>
            <a:r>
              <a:rPr lang="en-US" sz="800" dirty="0">
                <a:solidFill>
                  <a:schemeClr val="bg1"/>
                </a:solidFill>
                <a:latin typeface="+mj-lt"/>
              </a:rPr>
              <a:t>CORE BOARD [Q17]</a:t>
            </a:r>
          </a:p>
        </p:txBody>
      </p:sp>
      <p:sp>
        <p:nvSpPr>
          <p:cNvPr id="10" name="TextBox 9">
            <a:extLst>
              <a:ext uri="{FF2B5EF4-FFF2-40B4-BE49-F238E27FC236}">
                <a16:creationId xmlns:a16="http://schemas.microsoft.com/office/drawing/2014/main" id="{75CB79A0-6794-6D20-4587-F0E3B1650827}"/>
              </a:ext>
            </a:extLst>
          </p:cNvPr>
          <p:cNvSpPr txBox="1"/>
          <p:nvPr/>
        </p:nvSpPr>
        <p:spPr>
          <a:xfrm>
            <a:off x="2319804" y="2882049"/>
            <a:ext cx="2894566" cy="215444"/>
          </a:xfrm>
          <a:prstGeom prst="rect">
            <a:avLst/>
          </a:prstGeom>
          <a:noFill/>
        </p:spPr>
        <p:txBody>
          <a:bodyPr wrap="square" rtlCol="0">
            <a:spAutoFit/>
          </a:bodyPr>
          <a:lstStyle/>
          <a:p>
            <a:r>
              <a:rPr lang="en-US" sz="800" dirty="0">
                <a:solidFill>
                  <a:schemeClr val="bg1"/>
                </a:solidFill>
                <a:latin typeface="+mj-lt"/>
              </a:rPr>
              <a:t>NETWORK SWITCH [Q16]</a:t>
            </a:r>
          </a:p>
        </p:txBody>
      </p:sp>
      <p:sp>
        <p:nvSpPr>
          <p:cNvPr id="11" name="TextBox 10">
            <a:extLst>
              <a:ext uri="{FF2B5EF4-FFF2-40B4-BE49-F238E27FC236}">
                <a16:creationId xmlns:a16="http://schemas.microsoft.com/office/drawing/2014/main" id="{C591A4C9-86B0-4078-C70E-E07CA8373CA9}"/>
              </a:ext>
            </a:extLst>
          </p:cNvPr>
          <p:cNvSpPr txBox="1"/>
          <p:nvPr/>
        </p:nvSpPr>
        <p:spPr>
          <a:xfrm>
            <a:off x="2907301" y="1401588"/>
            <a:ext cx="2045638" cy="215444"/>
          </a:xfrm>
          <a:prstGeom prst="rect">
            <a:avLst/>
          </a:prstGeom>
          <a:noFill/>
        </p:spPr>
        <p:txBody>
          <a:bodyPr wrap="square" rtlCol="0">
            <a:spAutoFit/>
          </a:bodyPr>
          <a:lstStyle/>
          <a:p>
            <a:r>
              <a:rPr lang="en-US" sz="800" dirty="0">
                <a:solidFill>
                  <a:schemeClr val="bg1"/>
                </a:solidFill>
                <a:latin typeface="+mj-lt"/>
              </a:rPr>
              <a:t>SOM BOARD [Q1]</a:t>
            </a:r>
          </a:p>
        </p:txBody>
      </p:sp>
      <p:pic>
        <p:nvPicPr>
          <p:cNvPr id="12" name="Picture 11">
            <a:extLst>
              <a:ext uri="{FF2B5EF4-FFF2-40B4-BE49-F238E27FC236}">
                <a16:creationId xmlns:a16="http://schemas.microsoft.com/office/drawing/2014/main" id="{4AB8B2B5-4949-AFB7-AFD4-548BF7A1BC15}"/>
              </a:ext>
            </a:extLst>
          </p:cNvPr>
          <p:cNvPicPr>
            <a:picLocks noChangeAspect="1"/>
          </p:cNvPicPr>
          <p:nvPr/>
        </p:nvPicPr>
        <p:blipFill>
          <a:blip r:embed="rId3"/>
          <a:stretch>
            <a:fillRect/>
          </a:stretch>
        </p:blipFill>
        <p:spPr>
          <a:xfrm>
            <a:off x="701342" y="3711191"/>
            <a:ext cx="3286584" cy="1133633"/>
          </a:xfrm>
          <a:prstGeom prst="rect">
            <a:avLst/>
          </a:prstGeom>
        </p:spPr>
      </p:pic>
      <p:sp>
        <p:nvSpPr>
          <p:cNvPr id="13" name="TextBox 12">
            <a:extLst>
              <a:ext uri="{FF2B5EF4-FFF2-40B4-BE49-F238E27FC236}">
                <a16:creationId xmlns:a16="http://schemas.microsoft.com/office/drawing/2014/main" id="{9CE8616A-4970-626F-5AB7-DF1BC5AD0873}"/>
              </a:ext>
            </a:extLst>
          </p:cNvPr>
          <p:cNvSpPr txBox="1"/>
          <p:nvPr/>
        </p:nvSpPr>
        <p:spPr>
          <a:xfrm>
            <a:off x="701342" y="3501119"/>
            <a:ext cx="3419518" cy="215444"/>
          </a:xfrm>
          <a:prstGeom prst="rect">
            <a:avLst/>
          </a:prstGeom>
          <a:noFill/>
        </p:spPr>
        <p:txBody>
          <a:bodyPr wrap="square" rtlCol="0">
            <a:spAutoFit/>
          </a:bodyPr>
          <a:lstStyle/>
          <a:p>
            <a:r>
              <a:rPr lang="en-US" sz="800" dirty="0">
                <a:latin typeface="+mj-lt"/>
              </a:rPr>
              <a:t>IPEX_DCDC_CNV1&amp;3</a:t>
            </a:r>
          </a:p>
        </p:txBody>
      </p:sp>
      <p:sp>
        <p:nvSpPr>
          <p:cNvPr id="14" name="TextBox 13">
            <a:extLst>
              <a:ext uri="{FF2B5EF4-FFF2-40B4-BE49-F238E27FC236}">
                <a16:creationId xmlns:a16="http://schemas.microsoft.com/office/drawing/2014/main" id="{642CF244-7C99-7617-845D-EB2FF3D164B0}"/>
              </a:ext>
            </a:extLst>
          </p:cNvPr>
          <p:cNvSpPr txBox="1"/>
          <p:nvPr/>
        </p:nvSpPr>
        <p:spPr>
          <a:xfrm>
            <a:off x="432562" y="4622473"/>
            <a:ext cx="2414554" cy="215444"/>
          </a:xfrm>
          <a:prstGeom prst="rect">
            <a:avLst/>
          </a:prstGeom>
          <a:noFill/>
        </p:spPr>
        <p:txBody>
          <a:bodyPr wrap="square" rtlCol="0">
            <a:spAutoFit/>
          </a:bodyPr>
          <a:lstStyle/>
          <a:p>
            <a:r>
              <a:rPr lang="en-US" sz="800" dirty="0">
                <a:solidFill>
                  <a:schemeClr val="bg1"/>
                </a:solidFill>
                <a:latin typeface="+mj-lt"/>
              </a:rPr>
              <a:t>…CNV1 [Q3]</a:t>
            </a:r>
          </a:p>
        </p:txBody>
      </p:sp>
      <p:sp>
        <p:nvSpPr>
          <p:cNvPr id="15" name="TextBox 14">
            <a:extLst>
              <a:ext uri="{FF2B5EF4-FFF2-40B4-BE49-F238E27FC236}">
                <a16:creationId xmlns:a16="http://schemas.microsoft.com/office/drawing/2014/main" id="{45B896F3-C1BF-CBB8-156C-9F5C6A7E2DE8}"/>
              </a:ext>
            </a:extLst>
          </p:cNvPr>
          <p:cNvSpPr txBox="1"/>
          <p:nvPr/>
        </p:nvSpPr>
        <p:spPr>
          <a:xfrm>
            <a:off x="2179630" y="4617875"/>
            <a:ext cx="2249732" cy="215444"/>
          </a:xfrm>
          <a:prstGeom prst="rect">
            <a:avLst/>
          </a:prstGeom>
          <a:noFill/>
        </p:spPr>
        <p:txBody>
          <a:bodyPr wrap="square" rtlCol="0">
            <a:spAutoFit/>
          </a:bodyPr>
          <a:lstStyle/>
          <a:p>
            <a:r>
              <a:rPr lang="en-US" sz="800" dirty="0">
                <a:solidFill>
                  <a:schemeClr val="bg1"/>
                </a:solidFill>
                <a:latin typeface="+mj-lt"/>
              </a:rPr>
              <a:t>…CNV3 [Q4]</a:t>
            </a:r>
          </a:p>
        </p:txBody>
      </p:sp>
      <p:pic>
        <p:nvPicPr>
          <p:cNvPr id="16" name="Picture 15">
            <a:extLst>
              <a:ext uri="{FF2B5EF4-FFF2-40B4-BE49-F238E27FC236}">
                <a16:creationId xmlns:a16="http://schemas.microsoft.com/office/drawing/2014/main" id="{CE887D1A-DE81-F2DC-9417-99BC6E141CFE}"/>
              </a:ext>
            </a:extLst>
          </p:cNvPr>
          <p:cNvPicPr>
            <a:picLocks noChangeAspect="1"/>
          </p:cNvPicPr>
          <p:nvPr/>
        </p:nvPicPr>
        <p:blipFill>
          <a:blip r:embed="rId4"/>
          <a:stretch>
            <a:fillRect/>
          </a:stretch>
        </p:blipFill>
        <p:spPr>
          <a:xfrm>
            <a:off x="701342" y="5254451"/>
            <a:ext cx="3428313" cy="1371325"/>
          </a:xfrm>
          <a:prstGeom prst="rect">
            <a:avLst/>
          </a:prstGeom>
        </p:spPr>
      </p:pic>
      <p:sp>
        <p:nvSpPr>
          <p:cNvPr id="17" name="TextBox 16">
            <a:extLst>
              <a:ext uri="{FF2B5EF4-FFF2-40B4-BE49-F238E27FC236}">
                <a16:creationId xmlns:a16="http://schemas.microsoft.com/office/drawing/2014/main" id="{C470D7BB-8959-9AB2-2605-67BA17859BF1}"/>
              </a:ext>
            </a:extLst>
          </p:cNvPr>
          <p:cNvSpPr txBox="1"/>
          <p:nvPr/>
        </p:nvSpPr>
        <p:spPr>
          <a:xfrm>
            <a:off x="535577" y="5048576"/>
            <a:ext cx="3691149" cy="215444"/>
          </a:xfrm>
          <a:prstGeom prst="rect">
            <a:avLst/>
          </a:prstGeom>
          <a:noFill/>
        </p:spPr>
        <p:txBody>
          <a:bodyPr wrap="square" rtlCol="0">
            <a:spAutoFit/>
          </a:bodyPr>
          <a:lstStyle/>
          <a:p>
            <a:r>
              <a:rPr lang="en-US" sz="800" dirty="0">
                <a:latin typeface="+mj-lt"/>
              </a:rPr>
              <a:t>IPEX_ICON_PCBS [Q18 &amp; 19]</a:t>
            </a:r>
          </a:p>
        </p:txBody>
      </p:sp>
      <p:pic>
        <p:nvPicPr>
          <p:cNvPr id="18" name="Picture 17">
            <a:extLst>
              <a:ext uri="{FF2B5EF4-FFF2-40B4-BE49-F238E27FC236}">
                <a16:creationId xmlns:a16="http://schemas.microsoft.com/office/drawing/2014/main" id="{771AF9F9-D4FF-2A37-FD3D-2091BFDA3EE2}"/>
              </a:ext>
            </a:extLst>
          </p:cNvPr>
          <p:cNvPicPr>
            <a:picLocks noChangeAspect="1"/>
          </p:cNvPicPr>
          <p:nvPr/>
        </p:nvPicPr>
        <p:blipFill>
          <a:blip r:embed="rId5"/>
          <a:stretch>
            <a:fillRect/>
          </a:stretch>
        </p:blipFill>
        <p:spPr>
          <a:xfrm>
            <a:off x="4587035" y="3670253"/>
            <a:ext cx="3315041" cy="2389270"/>
          </a:xfrm>
          <a:prstGeom prst="rect">
            <a:avLst/>
          </a:prstGeom>
        </p:spPr>
      </p:pic>
      <p:sp>
        <p:nvSpPr>
          <p:cNvPr id="19" name="TextBox 18">
            <a:extLst>
              <a:ext uri="{FF2B5EF4-FFF2-40B4-BE49-F238E27FC236}">
                <a16:creationId xmlns:a16="http://schemas.microsoft.com/office/drawing/2014/main" id="{7D6EB959-F538-73A7-A16F-1D34AC4BF786}"/>
              </a:ext>
            </a:extLst>
          </p:cNvPr>
          <p:cNvSpPr txBox="1"/>
          <p:nvPr/>
        </p:nvSpPr>
        <p:spPr>
          <a:xfrm>
            <a:off x="5142279" y="3464825"/>
            <a:ext cx="2249732" cy="215444"/>
          </a:xfrm>
          <a:prstGeom prst="rect">
            <a:avLst/>
          </a:prstGeom>
          <a:noFill/>
        </p:spPr>
        <p:txBody>
          <a:bodyPr wrap="square" rtlCol="0">
            <a:spAutoFit/>
          </a:bodyPr>
          <a:lstStyle/>
          <a:p>
            <a:r>
              <a:rPr lang="en-US" sz="800" dirty="0">
                <a:latin typeface="+mj-lt"/>
              </a:rPr>
              <a:t>IPEX_MCC_PCB</a:t>
            </a:r>
          </a:p>
        </p:txBody>
      </p:sp>
      <p:sp>
        <p:nvSpPr>
          <p:cNvPr id="20" name="TextBox 19">
            <a:extLst>
              <a:ext uri="{FF2B5EF4-FFF2-40B4-BE49-F238E27FC236}">
                <a16:creationId xmlns:a16="http://schemas.microsoft.com/office/drawing/2014/main" id="{63E9CB54-78C6-A374-51BE-A59E7122153A}"/>
              </a:ext>
            </a:extLst>
          </p:cNvPr>
          <p:cNvSpPr txBox="1"/>
          <p:nvPr/>
        </p:nvSpPr>
        <p:spPr>
          <a:xfrm>
            <a:off x="4301466" y="5038819"/>
            <a:ext cx="1795549" cy="215444"/>
          </a:xfrm>
          <a:prstGeom prst="rect">
            <a:avLst/>
          </a:prstGeom>
          <a:noFill/>
        </p:spPr>
        <p:txBody>
          <a:bodyPr wrap="square" rtlCol="0">
            <a:spAutoFit/>
          </a:bodyPr>
          <a:lstStyle/>
          <a:p>
            <a:r>
              <a:rPr lang="en-US" sz="800" dirty="0">
                <a:solidFill>
                  <a:schemeClr val="bg1"/>
                </a:solidFill>
                <a:latin typeface="+mj-lt"/>
              </a:rPr>
              <a:t>MC 10A</a:t>
            </a:r>
          </a:p>
        </p:txBody>
      </p:sp>
      <p:sp>
        <p:nvSpPr>
          <p:cNvPr id="21" name="TextBox 20">
            <a:extLst>
              <a:ext uri="{FF2B5EF4-FFF2-40B4-BE49-F238E27FC236}">
                <a16:creationId xmlns:a16="http://schemas.microsoft.com/office/drawing/2014/main" id="{94D37770-4090-FA06-456D-C2117B89233D}"/>
              </a:ext>
            </a:extLst>
          </p:cNvPr>
          <p:cNvSpPr txBox="1"/>
          <p:nvPr/>
        </p:nvSpPr>
        <p:spPr>
          <a:xfrm>
            <a:off x="6382584" y="4899767"/>
            <a:ext cx="1795549" cy="215444"/>
          </a:xfrm>
          <a:prstGeom prst="rect">
            <a:avLst/>
          </a:prstGeom>
          <a:noFill/>
        </p:spPr>
        <p:txBody>
          <a:bodyPr wrap="square" rtlCol="0">
            <a:spAutoFit/>
          </a:bodyPr>
          <a:lstStyle/>
          <a:p>
            <a:r>
              <a:rPr lang="en-US" sz="800" dirty="0">
                <a:solidFill>
                  <a:schemeClr val="bg1"/>
                </a:solidFill>
                <a:latin typeface="+mj-lt"/>
              </a:rPr>
              <a:t>MC 5A x 3</a:t>
            </a:r>
          </a:p>
        </p:txBody>
      </p:sp>
      <p:sp>
        <p:nvSpPr>
          <p:cNvPr id="22" name="TextBox 21">
            <a:extLst>
              <a:ext uri="{FF2B5EF4-FFF2-40B4-BE49-F238E27FC236}">
                <a16:creationId xmlns:a16="http://schemas.microsoft.com/office/drawing/2014/main" id="{180B4E26-0C3A-A69C-110B-EA18AB09938B}"/>
              </a:ext>
            </a:extLst>
          </p:cNvPr>
          <p:cNvSpPr txBox="1"/>
          <p:nvPr/>
        </p:nvSpPr>
        <p:spPr>
          <a:xfrm>
            <a:off x="5090651" y="5056878"/>
            <a:ext cx="1795549" cy="215444"/>
          </a:xfrm>
          <a:prstGeom prst="rect">
            <a:avLst/>
          </a:prstGeom>
          <a:noFill/>
        </p:spPr>
        <p:txBody>
          <a:bodyPr wrap="square" rtlCol="0">
            <a:spAutoFit/>
          </a:bodyPr>
          <a:lstStyle/>
          <a:p>
            <a:r>
              <a:rPr lang="en-US" sz="800" dirty="0">
                <a:solidFill>
                  <a:schemeClr val="bg1"/>
                </a:solidFill>
                <a:latin typeface="+mj-lt"/>
              </a:rPr>
              <a:t>MCC 10A</a:t>
            </a:r>
          </a:p>
        </p:txBody>
      </p:sp>
      <p:sp>
        <p:nvSpPr>
          <p:cNvPr id="23" name="TextBox 22">
            <a:extLst>
              <a:ext uri="{FF2B5EF4-FFF2-40B4-BE49-F238E27FC236}">
                <a16:creationId xmlns:a16="http://schemas.microsoft.com/office/drawing/2014/main" id="{4D0BCF51-D648-6ED0-DF65-E37A9F6D61AB}"/>
              </a:ext>
            </a:extLst>
          </p:cNvPr>
          <p:cNvSpPr txBox="1"/>
          <p:nvPr/>
        </p:nvSpPr>
        <p:spPr>
          <a:xfrm>
            <a:off x="5013380" y="3875331"/>
            <a:ext cx="1795549" cy="215444"/>
          </a:xfrm>
          <a:prstGeom prst="rect">
            <a:avLst/>
          </a:prstGeom>
          <a:noFill/>
        </p:spPr>
        <p:txBody>
          <a:bodyPr wrap="square" rtlCol="0">
            <a:spAutoFit/>
          </a:bodyPr>
          <a:lstStyle/>
          <a:p>
            <a:r>
              <a:rPr lang="en-US" sz="800" dirty="0">
                <a:solidFill>
                  <a:schemeClr val="bg1"/>
                </a:solidFill>
                <a:latin typeface="+mj-lt"/>
              </a:rPr>
              <a:t>MCC 10A</a:t>
            </a:r>
          </a:p>
        </p:txBody>
      </p:sp>
      <p:sp>
        <p:nvSpPr>
          <p:cNvPr id="24" name="TextBox 23">
            <a:extLst>
              <a:ext uri="{FF2B5EF4-FFF2-40B4-BE49-F238E27FC236}">
                <a16:creationId xmlns:a16="http://schemas.microsoft.com/office/drawing/2014/main" id="{08A8A2E1-26A5-AD56-E501-AA9F12A7D57F}"/>
              </a:ext>
            </a:extLst>
          </p:cNvPr>
          <p:cNvSpPr txBox="1"/>
          <p:nvPr/>
        </p:nvSpPr>
        <p:spPr>
          <a:xfrm>
            <a:off x="4283558" y="3870395"/>
            <a:ext cx="1795549" cy="215444"/>
          </a:xfrm>
          <a:prstGeom prst="rect">
            <a:avLst/>
          </a:prstGeom>
          <a:noFill/>
        </p:spPr>
        <p:txBody>
          <a:bodyPr wrap="square" rtlCol="0">
            <a:spAutoFit/>
          </a:bodyPr>
          <a:lstStyle/>
          <a:p>
            <a:r>
              <a:rPr lang="en-US" sz="800" dirty="0">
                <a:solidFill>
                  <a:schemeClr val="bg1"/>
                </a:solidFill>
                <a:latin typeface="+mj-lt"/>
              </a:rPr>
              <a:t>MCC 10A</a:t>
            </a:r>
          </a:p>
        </p:txBody>
      </p:sp>
      <p:sp>
        <p:nvSpPr>
          <p:cNvPr id="25" name="TextBox 24">
            <a:extLst>
              <a:ext uri="{FF2B5EF4-FFF2-40B4-BE49-F238E27FC236}">
                <a16:creationId xmlns:a16="http://schemas.microsoft.com/office/drawing/2014/main" id="{AD6F4B10-F067-3B9D-4962-A6715C4E4EDF}"/>
              </a:ext>
            </a:extLst>
          </p:cNvPr>
          <p:cNvSpPr txBox="1"/>
          <p:nvPr/>
        </p:nvSpPr>
        <p:spPr>
          <a:xfrm>
            <a:off x="6244555" y="3694037"/>
            <a:ext cx="1795549" cy="215444"/>
          </a:xfrm>
          <a:prstGeom prst="rect">
            <a:avLst/>
          </a:prstGeom>
          <a:noFill/>
        </p:spPr>
        <p:txBody>
          <a:bodyPr wrap="square" rtlCol="0">
            <a:spAutoFit/>
          </a:bodyPr>
          <a:lstStyle/>
          <a:p>
            <a:r>
              <a:rPr lang="en-US" sz="800" dirty="0">
                <a:solidFill>
                  <a:schemeClr val="bg1"/>
                </a:solidFill>
                <a:latin typeface="+mj-lt"/>
              </a:rPr>
              <a:t>MC 5A x 2</a:t>
            </a:r>
          </a:p>
        </p:txBody>
      </p:sp>
      <p:pic>
        <p:nvPicPr>
          <p:cNvPr id="26" name="Picture 25">
            <a:extLst>
              <a:ext uri="{FF2B5EF4-FFF2-40B4-BE49-F238E27FC236}">
                <a16:creationId xmlns:a16="http://schemas.microsoft.com/office/drawing/2014/main" id="{DD5A6B19-3FEB-0D95-3A95-D5A796FAD643}"/>
              </a:ext>
            </a:extLst>
          </p:cNvPr>
          <p:cNvPicPr>
            <a:picLocks noChangeAspect="1"/>
          </p:cNvPicPr>
          <p:nvPr/>
        </p:nvPicPr>
        <p:blipFill>
          <a:blip r:embed="rId6"/>
          <a:stretch>
            <a:fillRect/>
          </a:stretch>
        </p:blipFill>
        <p:spPr>
          <a:xfrm>
            <a:off x="7513203" y="1287013"/>
            <a:ext cx="2731849" cy="1858951"/>
          </a:xfrm>
          <a:prstGeom prst="rect">
            <a:avLst/>
          </a:prstGeom>
        </p:spPr>
      </p:pic>
      <p:sp>
        <p:nvSpPr>
          <p:cNvPr id="27" name="TextBox 26">
            <a:extLst>
              <a:ext uri="{FF2B5EF4-FFF2-40B4-BE49-F238E27FC236}">
                <a16:creationId xmlns:a16="http://schemas.microsoft.com/office/drawing/2014/main" id="{35530D50-C0CB-67D6-EDF9-A09FB692F6C6}"/>
              </a:ext>
            </a:extLst>
          </p:cNvPr>
          <p:cNvSpPr txBox="1"/>
          <p:nvPr/>
        </p:nvSpPr>
        <p:spPr>
          <a:xfrm>
            <a:off x="7826558" y="1287013"/>
            <a:ext cx="2045638" cy="215444"/>
          </a:xfrm>
          <a:prstGeom prst="rect">
            <a:avLst/>
          </a:prstGeom>
          <a:noFill/>
        </p:spPr>
        <p:txBody>
          <a:bodyPr wrap="square" rtlCol="0">
            <a:spAutoFit/>
          </a:bodyPr>
          <a:lstStyle/>
          <a:p>
            <a:r>
              <a:rPr lang="en-US" sz="800" dirty="0">
                <a:solidFill>
                  <a:schemeClr val="bg1"/>
                </a:solidFill>
                <a:latin typeface="+mj-lt"/>
              </a:rPr>
              <a:t>SOM BOARD [Q1]</a:t>
            </a:r>
          </a:p>
        </p:txBody>
      </p:sp>
      <p:sp>
        <p:nvSpPr>
          <p:cNvPr id="28" name="TextBox 27">
            <a:extLst>
              <a:ext uri="{FF2B5EF4-FFF2-40B4-BE49-F238E27FC236}">
                <a16:creationId xmlns:a16="http://schemas.microsoft.com/office/drawing/2014/main" id="{B123BA51-C068-C7F4-95FA-F6B56A29A79B}"/>
              </a:ext>
            </a:extLst>
          </p:cNvPr>
          <p:cNvSpPr txBox="1"/>
          <p:nvPr/>
        </p:nvSpPr>
        <p:spPr>
          <a:xfrm rot="16200000">
            <a:off x="9142332" y="2294631"/>
            <a:ext cx="2045638" cy="215444"/>
          </a:xfrm>
          <a:prstGeom prst="rect">
            <a:avLst/>
          </a:prstGeom>
          <a:noFill/>
        </p:spPr>
        <p:txBody>
          <a:bodyPr wrap="square" rtlCol="0">
            <a:spAutoFit/>
          </a:bodyPr>
          <a:lstStyle/>
          <a:p>
            <a:r>
              <a:rPr lang="en-US" sz="800" dirty="0">
                <a:solidFill>
                  <a:schemeClr val="bg1"/>
                </a:solidFill>
                <a:latin typeface="+mj-lt"/>
              </a:rPr>
              <a:t>IPEX_RADIO [Q2]</a:t>
            </a:r>
          </a:p>
        </p:txBody>
      </p:sp>
      <p:sp>
        <p:nvSpPr>
          <p:cNvPr id="29" name="TextBox 28">
            <a:extLst>
              <a:ext uri="{FF2B5EF4-FFF2-40B4-BE49-F238E27FC236}">
                <a16:creationId xmlns:a16="http://schemas.microsoft.com/office/drawing/2014/main" id="{16AC321D-35C3-7F02-63A6-1019F3FFAC5A}"/>
              </a:ext>
            </a:extLst>
          </p:cNvPr>
          <p:cNvSpPr txBox="1"/>
          <p:nvPr/>
        </p:nvSpPr>
        <p:spPr>
          <a:xfrm>
            <a:off x="8144625" y="980121"/>
            <a:ext cx="1795549" cy="215444"/>
          </a:xfrm>
          <a:prstGeom prst="rect">
            <a:avLst/>
          </a:prstGeom>
          <a:noFill/>
        </p:spPr>
        <p:txBody>
          <a:bodyPr wrap="square" rtlCol="0">
            <a:spAutoFit/>
          </a:bodyPr>
          <a:lstStyle/>
          <a:p>
            <a:r>
              <a:rPr lang="en-US" sz="800" dirty="0">
                <a:latin typeface="+mj-lt"/>
              </a:rPr>
              <a:t>IPEX_RADIO</a:t>
            </a:r>
          </a:p>
        </p:txBody>
      </p:sp>
      <p:pic>
        <p:nvPicPr>
          <p:cNvPr id="30" name="Picture 29">
            <a:extLst>
              <a:ext uri="{FF2B5EF4-FFF2-40B4-BE49-F238E27FC236}">
                <a16:creationId xmlns:a16="http://schemas.microsoft.com/office/drawing/2014/main" id="{866A587B-32B8-C886-451C-61E78D3BA645}"/>
              </a:ext>
            </a:extLst>
          </p:cNvPr>
          <p:cNvPicPr>
            <a:picLocks noChangeAspect="1"/>
          </p:cNvPicPr>
          <p:nvPr/>
        </p:nvPicPr>
        <p:blipFill>
          <a:blip r:embed="rId7"/>
          <a:stretch>
            <a:fillRect/>
          </a:stretch>
        </p:blipFill>
        <p:spPr>
          <a:xfrm>
            <a:off x="8567745" y="3858994"/>
            <a:ext cx="2487786" cy="2156551"/>
          </a:xfrm>
          <a:prstGeom prst="rect">
            <a:avLst/>
          </a:prstGeom>
        </p:spPr>
      </p:pic>
      <p:sp>
        <p:nvSpPr>
          <p:cNvPr id="31" name="TextBox 30">
            <a:extLst>
              <a:ext uri="{FF2B5EF4-FFF2-40B4-BE49-F238E27FC236}">
                <a16:creationId xmlns:a16="http://schemas.microsoft.com/office/drawing/2014/main" id="{698D2A30-2CFE-0C10-EB31-67D200C3B83D}"/>
              </a:ext>
            </a:extLst>
          </p:cNvPr>
          <p:cNvSpPr txBox="1"/>
          <p:nvPr/>
        </p:nvSpPr>
        <p:spPr>
          <a:xfrm>
            <a:off x="8036061" y="3551005"/>
            <a:ext cx="3546339" cy="215444"/>
          </a:xfrm>
          <a:prstGeom prst="rect">
            <a:avLst/>
          </a:prstGeom>
          <a:noFill/>
        </p:spPr>
        <p:txBody>
          <a:bodyPr wrap="square" rtlCol="0">
            <a:spAutoFit/>
          </a:bodyPr>
          <a:lstStyle/>
          <a:p>
            <a:r>
              <a:rPr lang="en-US" sz="800" dirty="0">
                <a:latin typeface="+mj-lt"/>
              </a:rPr>
              <a:t>IPEX_WRLS_CHRG [Q6]</a:t>
            </a:r>
          </a:p>
        </p:txBody>
      </p:sp>
      <p:sp>
        <p:nvSpPr>
          <p:cNvPr id="105" name="TextBox 104">
            <a:extLst>
              <a:ext uri="{FF2B5EF4-FFF2-40B4-BE49-F238E27FC236}">
                <a16:creationId xmlns:a16="http://schemas.microsoft.com/office/drawing/2014/main" id="{22678E7F-5B36-1A53-6AF7-9FFE3B21FA18}"/>
              </a:ext>
            </a:extLst>
          </p:cNvPr>
          <p:cNvSpPr txBox="1"/>
          <p:nvPr/>
        </p:nvSpPr>
        <p:spPr>
          <a:xfrm>
            <a:off x="4815570" y="4325318"/>
            <a:ext cx="738135" cy="215444"/>
          </a:xfrm>
          <a:prstGeom prst="rect">
            <a:avLst/>
          </a:prstGeom>
          <a:noFill/>
        </p:spPr>
        <p:txBody>
          <a:bodyPr wrap="square" rtlCol="0">
            <a:spAutoFit/>
          </a:bodyPr>
          <a:lstStyle/>
          <a:p>
            <a:r>
              <a:rPr lang="en-US" sz="800" dirty="0">
                <a:solidFill>
                  <a:schemeClr val="bg1"/>
                </a:solidFill>
                <a:latin typeface="+mj-lt"/>
              </a:rPr>
              <a:t>[Q13]</a:t>
            </a:r>
          </a:p>
        </p:txBody>
      </p:sp>
      <p:sp>
        <p:nvSpPr>
          <p:cNvPr id="106" name="TextBox 105">
            <a:extLst>
              <a:ext uri="{FF2B5EF4-FFF2-40B4-BE49-F238E27FC236}">
                <a16:creationId xmlns:a16="http://schemas.microsoft.com/office/drawing/2014/main" id="{1F3BA154-E300-2FD2-56C4-8A23DFA760B6}"/>
              </a:ext>
            </a:extLst>
          </p:cNvPr>
          <p:cNvSpPr txBox="1"/>
          <p:nvPr/>
        </p:nvSpPr>
        <p:spPr>
          <a:xfrm>
            <a:off x="5576862" y="4285838"/>
            <a:ext cx="738135" cy="215444"/>
          </a:xfrm>
          <a:prstGeom prst="rect">
            <a:avLst/>
          </a:prstGeom>
          <a:noFill/>
        </p:spPr>
        <p:txBody>
          <a:bodyPr wrap="square" rtlCol="0">
            <a:spAutoFit/>
          </a:bodyPr>
          <a:lstStyle/>
          <a:p>
            <a:r>
              <a:rPr lang="en-US" sz="800" dirty="0">
                <a:solidFill>
                  <a:schemeClr val="bg1"/>
                </a:solidFill>
                <a:latin typeface="+mj-lt"/>
              </a:rPr>
              <a:t>[Q12]</a:t>
            </a:r>
          </a:p>
        </p:txBody>
      </p:sp>
      <p:sp>
        <p:nvSpPr>
          <p:cNvPr id="107" name="TextBox 106">
            <a:extLst>
              <a:ext uri="{FF2B5EF4-FFF2-40B4-BE49-F238E27FC236}">
                <a16:creationId xmlns:a16="http://schemas.microsoft.com/office/drawing/2014/main" id="{EBA157F5-9508-4BA5-13F4-2C8462A38D3E}"/>
              </a:ext>
            </a:extLst>
          </p:cNvPr>
          <p:cNvSpPr txBox="1"/>
          <p:nvPr/>
        </p:nvSpPr>
        <p:spPr>
          <a:xfrm>
            <a:off x="6577342" y="4071907"/>
            <a:ext cx="1069400" cy="215444"/>
          </a:xfrm>
          <a:prstGeom prst="rect">
            <a:avLst/>
          </a:prstGeom>
          <a:noFill/>
        </p:spPr>
        <p:txBody>
          <a:bodyPr wrap="square" rtlCol="0">
            <a:spAutoFit/>
          </a:bodyPr>
          <a:lstStyle/>
          <a:p>
            <a:r>
              <a:rPr lang="en-US" sz="800" dirty="0">
                <a:solidFill>
                  <a:schemeClr val="bg1"/>
                </a:solidFill>
                <a:latin typeface="+mj-lt"/>
              </a:rPr>
              <a:t>[Q14,15]</a:t>
            </a:r>
          </a:p>
        </p:txBody>
      </p:sp>
      <p:sp>
        <p:nvSpPr>
          <p:cNvPr id="108" name="TextBox 107">
            <a:extLst>
              <a:ext uri="{FF2B5EF4-FFF2-40B4-BE49-F238E27FC236}">
                <a16:creationId xmlns:a16="http://schemas.microsoft.com/office/drawing/2014/main" id="{0F4825AB-0F8D-7E5E-3323-6A8F12425A9A}"/>
              </a:ext>
            </a:extLst>
          </p:cNvPr>
          <p:cNvSpPr txBox="1"/>
          <p:nvPr/>
        </p:nvSpPr>
        <p:spPr>
          <a:xfrm>
            <a:off x="4838790" y="5402521"/>
            <a:ext cx="738135" cy="215444"/>
          </a:xfrm>
          <a:prstGeom prst="rect">
            <a:avLst/>
          </a:prstGeom>
          <a:noFill/>
        </p:spPr>
        <p:txBody>
          <a:bodyPr wrap="square" rtlCol="0">
            <a:spAutoFit/>
          </a:bodyPr>
          <a:lstStyle/>
          <a:p>
            <a:r>
              <a:rPr lang="en-US" sz="800" dirty="0">
                <a:solidFill>
                  <a:schemeClr val="bg1"/>
                </a:solidFill>
                <a:latin typeface="+mj-lt"/>
              </a:rPr>
              <a:t>[Q11]</a:t>
            </a:r>
          </a:p>
        </p:txBody>
      </p:sp>
      <p:sp>
        <p:nvSpPr>
          <p:cNvPr id="109" name="TextBox 108">
            <a:extLst>
              <a:ext uri="{FF2B5EF4-FFF2-40B4-BE49-F238E27FC236}">
                <a16:creationId xmlns:a16="http://schemas.microsoft.com/office/drawing/2014/main" id="{4A28DDB7-5A9A-23FB-C892-1CE4E1828388}"/>
              </a:ext>
            </a:extLst>
          </p:cNvPr>
          <p:cNvSpPr txBox="1"/>
          <p:nvPr/>
        </p:nvSpPr>
        <p:spPr>
          <a:xfrm>
            <a:off x="5678095" y="5410798"/>
            <a:ext cx="738135" cy="215444"/>
          </a:xfrm>
          <a:prstGeom prst="rect">
            <a:avLst/>
          </a:prstGeom>
          <a:noFill/>
        </p:spPr>
        <p:txBody>
          <a:bodyPr wrap="square" rtlCol="0">
            <a:spAutoFit/>
          </a:bodyPr>
          <a:lstStyle/>
          <a:p>
            <a:r>
              <a:rPr lang="en-US" sz="800" dirty="0">
                <a:solidFill>
                  <a:schemeClr val="bg1"/>
                </a:solidFill>
                <a:latin typeface="+mj-lt"/>
              </a:rPr>
              <a:t>[Q7]</a:t>
            </a:r>
          </a:p>
        </p:txBody>
      </p:sp>
      <p:sp>
        <p:nvSpPr>
          <p:cNvPr id="110" name="TextBox 109">
            <a:extLst>
              <a:ext uri="{FF2B5EF4-FFF2-40B4-BE49-F238E27FC236}">
                <a16:creationId xmlns:a16="http://schemas.microsoft.com/office/drawing/2014/main" id="{134D28AA-3D49-0003-3A94-4D0016DB3486}"/>
              </a:ext>
            </a:extLst>
          </p:cNvPr>
          <p:cNvSpPr txBox="1"/>
          <p:nvPr/>
        </p:nvSpPr>
        <p:spPr>
          <a:xfrm>
            <a:off x="6782294" y="5181330"/>
            <a:ext cx="1088138" cy="215444"/>
          </a:xfrm>
          <a:prstGeom prst="rect">
            <a:avLst/>
          </a:prstGeom>
          <a:noFill/>
        </p:spPr>
        <p:txBody>
          <a:bodyPr wrap="square" rtlCol="0">
            <a:spAutoFit/>
          </a:bodyPr>
          <a:lstStyle/>
          <a:p>
            <a:r>
              <a:rPr lang="en-US" sz="800" dirty="0">
                <a:solidFill>
                  <a:schemeClr val="bg1"/>
                </a:solidFill>
                <a:latin typeface="+mj-lt"/>
              </a:rPr>
              <a:t>[Q8,9,10]</a:t>
            </a:r>
          </a:p>
        </p:txBody>
      </p:sp>
    </p:spTree>
    <p:extLst>
      <p:ext uri="{BB962C8B-B14F-4D97-AF65-F5344CB8AC3E}">
        <p14:creationId xmlns:p14="http://schemas.microsoft.com/office/powerpoint/2010/main" val="210634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7A5E-8121-B6B1-F2CC-F8429AF7CB86}"/>
              </a:ext>
            </a:extLst>
          </p:cNvPr>
          <p:cNvSpPr>
            <a:spLocks noGrp="1"/>
          </p:cNvSpPr>
          <p:nvPr>
            <p:ph type="title"/>
          </p:nvPr>
        </p:nvSpPr>
        <p:spPr/>
        <p:txBody>
          <a:bodyPr/>
          <a:lstStyle/>
          <a:p>
            <a:r>
              <a:rPr lang="en-US" dirty="0"/>
              <a:t>IPEx Con-Ops</a:t>
            </a:r>
          </a:p>
        </p:txBody>
      </p:sp>
      <p:sp>
        <p:nvSpPr>
          <p:cNvPr id="3" name="Slide Number Placeholder 2">
            <a:extLst>
              <a:ext uri="{FF2B5EF4-FFF2-40B4-BE49-F238E27FC236}">
                <a16:creationId xmlns:a16="http://schemas.microsoft.com/office/drawing/2014/main" id="{E9A5AB07-2263-4E5D-3325-2E5487A62317}"/>
              </a:ext>
            </a:extLst>
          </p:cNvPr>
          <p:cNvSpPr>
            <a:spLocks noGrp="1"/>
          </p:cNvSpPr>
          <p:nvPr>
            <p:ph type="sldNum" sz="quarter" idx="12"/>
          </p:nvPr>
        </p:nvSpPr>
        <p:spPr/>
        <p:txBody>
          <a:bodyPr/>
          <a:lstStyle/>
          <a:p>
            <a:fld id="{640FA3E2-4CB8-43B1-9AF4-23FEB8A0CB92}" type="slidenum">
              <a:rPr lang="en-US" smtClean="0"/>
              <a:pPr/>
              <a:t>12</a:t>
            </a:fld>
            <a:endParaRPr lang="en-US" dirty="0"/>
          </a:p>
        </p:txBody>
      </p:sp>
      <p:sp>
        <p:nvSpPr>
          <p:cNvPr id="4" name="Footer Placeholder 3">
            <a:extLst>
              <a:ext uri="{FF2B5EF4-FFF2-40B4-BE49-F238E27FC236}">
                <a16:creationId xmlns:a16="http://schemas.microsoft.com/office/drawing/2014/main" id="{92F94CDC-85A9-30C5-6DAF-E9199ECD4D19}"/>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pic>
        <p:nvPicPr>
          <p:cNvPr id="5" name="Picture 4">
            <a:extLst>
              <a:ext uri="{FF2B5EF4-FFF2-40B4-BE49-F238E27FC236}">
                <a16:creationId xmlns:a16="http://schemas.microsoft.com/office/drawing/2014/main" id="{5C7CA582-729B-C801-7382-009686DDE38B}"/>
              </a:ext>
            </a:extLst>
          </p:cNvPr>
          <p:cNvPicPr>
            <a:picLocks noChangeAspect="1"/>
          </p:cNvPicPr>
          <p:nvPr/>
        </p:nvPicPr>
        <p:blipFill>
          <a:blip r:embed="rId2"/>
          <a:stretch>
            <a:fillRect/>
          </a:stretch>
        </p:blipFill>
        <p:spPr>
          <a:xfrm>
            <a:off x="554016" y="782866"/>
            <a:ext cx="11168084" cy="5719049"/>
          </a:xfrm>
          <a:prstGeom prst="rect">
            <a:avLst/>
          </a:prstGeom>
        </p:spPr>
      </p:pic>
    </p:spTree>
    <p:extLst>
      <p:ext uri="{BB962C8B-B14F-4D97-AF65-F5344CB8AC3E}">
        <p14:creationId xmlns:p14="http://schemas.microsoft.com/office/powerpoint/2010/main" val="80436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1DD80-C7C1-4209-1547-00F033AA422C}"/>
              </a:ext>
            </a:extLst>
          </p:cNvPr>
          <p:cNvSpPr>
            <a:spLocks noGrp="1"/>
          </p:cNvSpPr>
          <p:nvPr>
            <p:ph type="title"/>
          </p:nvPr>
        </p:nvSpPr>
        <p:spPr/>
        <p:txBody>
          <a:bodyPr/>
          <a:lstStyle/>
          <a:p>
            <a:r>
              <a:rPr lang="en-US" dirty="0"/>
              <a:t>Con-Ops Heat Loads</a:t>
            </a:r>
          </a:p>
        </p:txBody>
      </p:sp>
      <p:sp>
        <p:nvSpPr>
          <p:cNvPr id="4" name="Footer Placeholder 3">
            <a:extLst>
              <a:ext uri="{FF2B5EF4-FFF2-40B4-BE49-F238E27FC236}">
                <a16:creationId xmlns:a16="http://schemas.microsoft.com/office/drawing/2014/main" id="{B6A2452D-9F19-A1B7-6B5D-E510F5FFBBD0}"/>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24C05DF5-F95C-6D11-2A8A-FF52DE13D8EF}"/>
              </a:ext>
            </a:extLst>
          </p:cNvPr>
          <p:cNvSpPr>
            <a:spLocks noGrp="1"/>
          </p:cNvSpPr>
          <p:nvPr>
            <p:ph type="sldNum" sz="quarter" idx="12"/>
          </p:nvPr>
        </p:nvSpPr>
        <p:spPr/>
        <p:txBody>
          <a:bodyPr/>
          <a:lstStyle/>
          <a:p>
            <a:fld id="{33F42015-0FC7-4B0E-8D2B-76EADF48D957}" type="slidenum">
              <a:rPr lang="en-US" smtClean="0"/>
              <a:pPr/>
              <a:t>13</a:t>
            </a:fld>
            <a:endParaRPr lang="en-US" dirty="0"/>
          </a:p>
        </p:txBody>
      </p:sp>
      <p:pic>
        <p:nvPicPr>
          <p:cNvPr id="6" name="table">
            <a:extLst>
              <a:ext uri="{FF2B5EF4-FFF2-40B4-BE49-F238E27FC236}">
                <a16:creationId xmlns:a16="http://schemas.microsoft.com/office/drawing/2014/main" id="{5873F4EE-7640-DC96-D836-C1A1C6FC064E}"/>
              </a:ext>
            </a:extLst>
          </p:cNvPr>
          <p:cNvPicPr>
            <a:picLocks noChangeAspect="1"/>
          </p:cNvPicPr>
          <p:nvPr/>
        </p:nvPicPr>
        <p:blipFill>
          <a:blip r:embed="rId2"/>
          <a:stretch>
            <a:fillRect/>
          </a:stretch>
        </p:blipFill>
        <p:spPr>
          <a:xfrm>
            <a:off x="177800" y="1283000"/>
            <a:ext cx="3770519" cy="4464835"/>
          </a:xfrm>
          <a:prstGeom prst="rect">
            <a:avLst/>
          </a:prstGeom>
        </p:spPr>
      </p:pic>
      <p:pic>
        <p:nvPicPr>
          <p:cNvPr id="7" name="table">
            <a:extLst>
              <a:ext uri="{FF2B5EF4-FFF2-40B4-BE49-F238E27FC236}">
                <a16:creationId xmlns:a16="http://schemas.microsoft.com/office/drawing/2014/main" id="{34EE1623-2A4D-5901-F715-4CE37A0540A0}"/>
              </a:ext>
            </a:extLst>
          </p:cNvPr>
          <p:cNvPicPr>
            <a:picLocks noChangeAspect="1"/>
          </p:cNvPicPr>
          <p:nvPr/>
        </p:nvPicPr>
        <p:blipFill>
          <a:blip r:embed="rId3"/>
          <a:stretch>
            <a:fillRect/>
          </a:stretch>
        </p:blipFill>
        <p:spPr>
          <a:xfrm>
            <a:off x="4290116" y="1308492"/>
            <a:ext cx="3770520" cy="4464835"/>
          </a:xfrm>
          <a:prstGeom prst="rect">
            <a:avLst/>
          </a:prstGeom>
        </p:spPr>
      </p:pic>
      <p:pic>
        <p:nvPicPr>
          <p:cNvPr id="8" name="table">
            <a:extLst>
              <a:ext uri="{FF2B5EF4-FFF2-40B4-BE49-F238E27FC236}">
                <a16:creationId xmlns:a16="http://schemas.microsoft.com/office/drawing/2014/main" id="{9C638173-222F-2A47-C19E-73EE602D70BF}"/>
              </a:ext>
            </a:extLst>
          </p:cNvPr>
          <p:cNvPicPr>
            <a:picLocks noChangeAspect="1"/>
          </p:cNvPicPr>
          <p:nvPr/>
        </p:nvPicPr>
        <p:blipFill>
          <a:blip r:embed="rId4"/>
          <a:stretch>
            <a:fillRect/>
          </a:stretch>
        </p:blipFill>
        <p:spPr>
          <a:xfrm>
            <a:off x="8243680" y="1283000"/>
            <a:ext cx="3770520" cy="4464836"/>
          </a:xfrm>
          <a:prstGeom prst="rect">
            <a:avLst/>
          </a:prstGeom>
        </p:spPr>
      </p:pic>
    </p:spTree>
    <p:extLst>
      <p:ext uri="{BB962C8B-B14F-4D97-AF65-F5344CB8AC3E}">
        <p14:creationId xmlns:p14="http://schemas.microsoft.com/office/powerpoint/2010/main" val="31566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A18931-1E70-237A-5C9D-8FA3249E269A}"/>
              </a:ext>
            </a:extLst>
          </p:cNvPr>
          <p:cNvSpPr>
            <a:spLocks noGrp="1"/>
          </p:cNvSpPr>
          <p:nvPr>
            <p:ph type="title"/>
          </p:nvPr>
        </p:nvSpPr>
        <p:spPr/>
        <p:txBody>
          <a:bodyPr/>
          <a:lstStyle/>
          <a:p>
            <a:r>
              <a:rPr lang="en-US" dirty="0"/>
              <a:t>Articulator Maneuvering Mode Positions</a:t>
            </a:r>
          </a:p>
        </p:txBody>
      </p:sp>
      <p:grpSp>
        <p:nvGrpSpPr>
          <p:cNvPr id="1113" name="Group 1112">
            <a:extLst>
              <a:ext uri="{FF2B5EF4-FFF2-40B4-BE49-F238E27FC236}">
                <a16:creationId xmlns:a16="http://schemas.microsoft.com/office/drawing/2014/main" id="{C7C20451-D5B5-B00E-D770-51592E82960F}"/>
              </a:ext>
            </a:extLst>
          </p:cNvPr>
          <p:cNvGrpSpPr/>
          <p:nvPr/>
        </p:nvGrpSpPr>
        <p:grpSpPr>
          <a:xfrm>
            <a:off x="3821904" y="3356444"/>
            <a:ext cx="1530413" cy="628626"/>
            <a:chOff x="7141030" y="5214825"/>
            <a:chExt cx="1879606" cy="945281"/>
          </a:xfrm>
        </p:grpSpPr>
        <p:sp>
          <p:nvSpPr>
            <p:cNvPr id="1114" name="Rectangle 1113">
              <a:extLst>
                <a:ext uri="{FF2B5EF4-FFF2-40B4-BE49-F238E27FC236}">
                  <a16:creationId xmlns:a16="http://schemas.microsoft.com/office/drawing/2014/main" id="{C8E8E862-6313-9E7E-A3B4-1B87F4103928}"/>
                </a:ext>
              </a:extLst>
            </p:cNvPr>
            <p:cNvSpPr/>
            <p:nvPr/>
          </p:nvSpPr>
          <p:spPr>
            <a:xfrm>
              <a:off x="7721119" y="5441244"/>
              <a:ext cx="714103" cy="483734"/>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IPEx</a:t>
              </a:r>
            </a:p>
          </p:txBody>
        </p:sp>
        <p:sp>
          <p:nvSpPr>
            <p:cNvPr id="1115" name="Rectangle 1114">
              <a:extLst>
                <a:ext uri="{FF2B5EF4-FFF2-40B4-BE49-F238E27FC236}">
                  <a16:creationId xmlns:a16="http://schemas.microsoft.com/office/drawing/2014/main" id="{6FA6F2DA-2FDD-F543-1151-06329330450A}"/>
                </a:ext>
              </a:extLst>
            </p:cNvPr>
            <p:cNvSpPr/>
            <p:nvPr/>
          </p:nvSpPr>
          <p:spPr>
            <a:xfrm>
              <a:off x="7721119" y="5214825"/>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16" name="Rectangle 1115">
              <a:extLst>
                <a:ext uri="{FF2B5EF4-FFF2-40B4-BE49-F238E27FC236}">
                  <a16:creationId xmlns:a16="http://schemas.microsoft.com/office/drawing/2014/main" id="{20B37CA0-9354-EB74-3310-09682436EB3E}"/>
                </a:ext>
              </a:extLst>
            </p:cNvPr>
            <p:cNvSpPr/>
            <p:nvPr/>
          </p:nvSpPr>
          <p:spPr>
            <a:xfrm>
              <a:off x="8187995" y="5214825"/>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17" name="Rectangle 1116">
              <a:extLst>
                <a:ext uri="{FF2B5EF4-FFF2-40B4-BE49-F238E27FC236}">
                  <a16:creationId xmlns:a16="http://schemas.microsoft.com/office/drawing/2014/main" id="{ADDD0F4E-0884-35E9-2909-CB6F4250A1C8}"/>
                </a:ext>
              </a:extLst>
            </p:cNvPr>
            <p:cNvSpPr/>
            <p:nvPr/>
          </p:nvSpPr>
          <p:spPr>
            <a:xfrm>
              <a:off x="7721119" y="5968518"/>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18" name="Rectangle 1117">
              <a:extLst>
                <a:ext uri="{FF2B5EF4-FFF2-40B4-BE49-F238E27FC236}">
                  <a16:creationId xmlns:a16="http://schemas.microsoft.com/office/drawing/2014/main" id="{FEAB0A3C-3455-AFE2-65BE-747932C6D031}"/>
                </a:ext>
              </a:extLst>
            </p:cNvPr>
            <p:cNvSpPr/>
            <p:nvPr/>
          </p:nvSpPr>
          <p:spPr>
            <a:xfrm>
              <a:off x="8187995" y="5968518"/>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19" name="Rectangle 1118">
              <a:extLst>
                <a:ext uri="{FF2B5EF4-FFF2-40B4-BE49-F238E27FC236}">
                  <a16:creationId xmlns:a16="http://schemas.microsoft.com/office/drawing/2014/main" id="{2FDB413C-6090-2134-FAE9-15FB59ED1AB5}"/>
                </a:ext>
              </a:extLst>
            </p:cNvPr>
            <p:cNvSpPr/>
            <p:nvPr/>
          </p:nvSpPr>
          <p:spPr>
            <a:xfrm>
              <a:off x="7141030" y="5587317"/>
              <a:ext cx="580090"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20" name="Rectangle 1119">
              <a:extLst>
                <a:ext uri="{FF2B5EF4-FFF2-40B4-BE49-F238E27FC236}">
                  <a16:creationId xmlns:a16="http://schemas.microsoft.com/office/drawing/2014/main" id="{D3182B8C-5489-BEFE-975F-2CC7C73284C6}"/>
                </a:ext>
              </a:extLst>
            </p:cNvPr>
            <p:cNvSpPr/>
            <p:nvPr/>
          </p:nvSpPr>
          <p:spPr>
            <a:xfrm>
              <a:off x="8440546" y="5587317"/>
              <a:ext cx="580090"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21" name="Rectangle 1120">
              <a:extLst>
                <a:ext uri="{FF2B5EF4-FFF2-40B4-BE49-F238E27FC236}">
                  <a16:creationId xmlns:a16="http://schemas.microsoft.com/office/drawing/2014/main" id="{4015E351-E0FD-9CC0-0B51-4A8D20B605F1}"/>
                </a:ext>
              </a:extLst>
            </p:cNvPr>
            <p:cNvSpPr/>
            <p:nvPr/>
          </p:nvSpPr>
          <p:spPr>
            <a:xfrm>
              <a:off x="7141030" y="5366016"/>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22" name="Rectangle 1121">
              <a:extLst>
                <a:ext uri="{FF2B5EF4-FFF2-40B4-BE49-F238E27FC236}">
                  <a16:creationId xmlns:a16="http://schemas.microsoft.com/office/drawing/2014/main" id="{92D87257-1517-9AFF-AA53-586506C31F3A}"/>
                </a:ext>
              </a:extLst>
            </p:cNvPr>
            <p:cNvSpPr/>
            <p:nvPr/>
          </p:nvSpPr>
          <p:spPr>
            <a:xfrm>
              <a:off x="7141030" y="5820036"/>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23" name="Rectangle 1122">
              <a:extLst>
                <a:ext uri="{FF2B5EF4-FFF2-40B4-BE49-F238E27FC236}">
                  <a16:creationId xmlns:a16="http://schemas.microsoft.com/office/drawing/2014/main" id="{9F80E5CA-A6FD-F463-DA7A-CCCEAC72FE42}"/>
                </a:ext>
              </a:extLst>
            </p:cNvPr>
            <p:cNvSpPr/>
            <p:nvPr/>
          </p:nvSpPr>
          <p:spPr>
            <a:xfrm>
              <a:off x="8768087" y="5366016"/>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24" name="Rectangle 1123">
              <a:extLst>
                <a:ext uri="{FF2B5EF4-FFF2-40B4-BE49-F238E27FC236}">
                  <a16:creationId xmlns:a16="http://schemas.microsoft.com/office/drawing/2014/main" id="{78EBEF23-6BEB-A021-5DEB-89EB130716F5}"/>
                </a:ext>
              </a:extLst>
            </p:cNvPr>
            <p:cNvSpPr/>
            <p:nvPr/>
          </p:nvSpPr>
          <p:spPr>
            <a:xfrm>
              <a:off x="8768088" y="5820035"/>
              <a:ext cx="252548"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125" name="Oval 1124">
            <a:extLst>
              <a:ext uri="{FF2B5EF4-FFF2-40B4-BE49-F238E27FC236}">
                <a16:creationId xmlns:a16="http://schemas.microsoft.com/office/drawing/2014/main" id="{B5E7F58B-BEF0-5419-2670-2328932BB310}"/>
              </a:ext>
            </a:extLst>
          </p:cNvPr>
          <p:cNvSpPr/>
          <p:nvPr/>
        </p:nvSpPr>
        <p:spPr>
          <a:xfrm>
            <a:off x="3351649" y="993999"/>
            <a:ext cx="2501940" cy="2304768"/>
          </a:xfrm>
          <a:prstGeom prst="ellipse">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Lander</a:t>
            </a:r>
          </a:p>
        </p:txBody>
      </p:sp>
      <p:sp>
        <p:nvSpPr>
          <p:cNvPr id="1126" name="TextBox 1125">
            <a:extLst>
              <a:ext uri="{FF2B5EF4-FFF2-40B4-BE49-F238E27FC236}">
                <a16:creationId xmlns:a16="http://schemas.microsoft.com/office/drawing/2014/main" id="{48152050-BD8A-3ED7-15B3-DEB426B2B003}"/>
              </a:ext>
            </a:extLst>
          </p:cNvPr>
          <p:cNvSpPr txBox="1"/>
          <p:nvPr/>
        </p:nvSpPr>
        <p:spPr>
          <a:xfrm>
            <a:off x="2811626" y="3977083"/>
            <a:ext cx="4260757" cy="369332"/>
          </a:xfrm>
          <a:prstGeom prst="rect">
            <a:avLst/>
          </a:prstGeom>
          <a:noFill/>
        </p:spPr>
        <p:txBody>
          <a:bodyPr wrap="square" rtlCol="0">
            <a:spAutoFit/>
          </a:bodyPr>
          <a:lstStyle/>
          <a:p>
            <a:pPr algn="l" defTabSz="457200" eaLnBrk="1" fontAlgn="auto" hangingPunct="1">
              <a:spcBef>
                <a:spcPts val="0"/>
              </a:spcBef>
              <a:spcAft>
                <a:spcPts val="0"/>
              </a:spcAft>
            </a:pPr>
            <a:r>
              <a:rPr lang="en-US" sz="1800" b="0" dirty="0">
                <a:solidFill>
                  <a:prstClr val="black"/>
                </a:solidFill>
                <a:latin typeface="Calibri" panose="020F0502020204030204"/>
                <a:ea typeface="+mn-ea"/>
              </a:rPr>
              <a:t>Charging: X=0, Y=-1.5, Yaw=0, Arms = -45°</a:t>
            </a:r>
          </a:p>
        </p:txBody>
      </p:sp>
      <p:grpSp>
        <p:nvGrpSpPr>
          <p:cNvPr id="1128" name="Group 1127">
            <a:extLst>
              <a:ext uri="{FF2B5EF4-FFF2-40B4-BE49-F238E27FC236}">
                <a16:creationId xmlns:a16="http://schemas.microsoft.com/office/drawing/2014/main" id="{35CBCE22-8531-A225-3A9F-1B9EC1E1DDC6}"/>
              </a:ext>
            </a:extLst>
          </p:cNvPr>
          <p:cNvGrpSpPr/>
          <p:nvPr/>
        </p:nvGrpSpPr>
        <p:grpSpPr>
          <a:xfrm rot="10800000">
            <a:off x="3952288" y="5405374"/>
            <a:ext cx="1530413" cy="628626"/>
            <a:chOff x="7141030" y="5214825"/>
            <a:chExt cx="1879606" cy="945281"/>
          </a:xfrm>
        </p:grpSpPr>
        <p:sp>
          <p:nvSpPr>
            <p:cNvPr id="1129" name="Rectangle 1128">
              <a:extLst>
                <a:ext uri="{FF2B5EF4-FFF2-40B4-BE49-F238E27FC236}">
                  <a16:creationId xmlns:a16="http://schemas.microsoft.com/office/drawing/2014/main" id="{54C9AF88-12EF-E953-BB99-5E94857B1958}"/>
                </a:ext>
              </a:extLst>
            </p:cNvPr>
            <p:cNvSpPr/>
            <p:nvPr/>
          </p:nvSpPr>
          <p:spPr>
            <a:xfrm>
              <a:off x="7721119" y="5441244"/>
              <a:ext cx="714103" cy="483734"/>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IPEx</a:t>
              </a:r>
            </a:p>
          </p:txBody>
        </p:sp>
        <p:sp>
          <p:nvSpPr>
            <p:cNvPr id="1130" name="Rectangle 1129">
              <a:extLst>
                <a:ext uri="{FF2B5EF4-FFF2-40B4-BE49-F238E27FC236}">
                  <a16:creationId xmlns:a16="http://schemas.microsoft.com/office/drawing/2014/main" id="{F8AB2B89-D88F-5A20-55CD-26A3C3904F27}"/>
                </a:ext>
              </a:extLst>
            </p:cNvPr>
            <p:cNvSpPr/>
            <p:nvPr/>
          </p:nvSpPr>
          <p:spPr>
            <a:xfrm>
              <a:off x="7721119" y="5214825"/>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31" name="Rectangle 1130">
              <a:extLst>
                <a:ext uri="{FF2B5EF4-FFF2-40B4-BE49-F238E27FC236}">
                  <a16:creationId xmlns:a16="http://schemas.microsoft.com/office/drawing/2014/main" id="{B8846A6E-2BEC-5DF5-3D6C-28D317EF772B}"/>
                </a:ext>
              </a:extLst>
            </p:cNvPr>
            <p:cNvSpPr/>
            <p:nvPr/>
          </p:nvSpPr>
          <p:spPr>
            <a:xfrm>
              <a:off x="8187995" y="5214825"/>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32" name="Rectangle 1131">
              <a:extLst>
                <a:ext uri="{FF2B5EF4-FFF2-40B4-BE49-F238E27FC236}">
                  <a16:creationId xmlns:a16="http://schemas.microsoft.com/office/drawing/2014/main" id="{DAEFE9C3-8DA9-A610-FEDF-D36DDAD9430F}"/>
                </a:ext>
              </a:extLst>
            </p:cNvPr>
            <p:cNvSpPr/>
            <p:nvPr/>
          </p:nvSpPr>
          <p:spPr>
            <a:xfrm>
              <a:off x="7721119" y="5968518"/>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33" name="Rectangle 1132">
              <a:extLst>
                <a:ext uri="{FF2B5EF4-FFF2-40B4-BE49-F238E27FC236}">
                  <a16:creationId xmlns:a16="http://schemas.microsoft.com/office/drawing/2014/main" id="{4EF1C3FA-D4EE-608C-C3FA-2FCBA8156777}"/>
                </a:ext>
              </a:extLst>
            </p:cNvPr>
            <p:cNvSpPr/>
            <p:nvPr/>
          </p:nvSpPr>
          <p:spPr>
            <a:xfrm>
              <a:off x="8187995" y="5968518"/>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34" name="Rectangle 1133">
              <a:extLst>
                <a:ext uri="{FF2B5EF4-FFF2-40B4-BE49-F238E27FC236}">
                  <a16:creationId xmlns:a16="http://schemas.microsoft.com/office/drawing/2014/main" id="{FA595E4A-0CAC-8244-428A-9788C99A8DEC}"/>
                </a:ext>
              </a:extLst>
            </p:cNvPr>
            <p:cNvSpPr/>
            <p:nvPr/>
          </p:nvSpPr>
          <p:spPr>
            <a:xfrm>
              <a:off x="7141030" y="5587317"/>
              <a:ext cx="580090"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35" name="Rectangle 1134">
              <a:extLst>
                <a:ext uri="{FF2B5EF4-FFF2-40B4-BE49-F238E27FC236}">
                  <a16:creationId xmlns:a16="http://schemas.microsoft.com/office/drawing/2014/main" id="{DAE3067B-D62E-0405-1E25-5B7FCDCDE370}"/>
                </a:ext>
              </a:extLst>
            </p:cNvPr>
            <p:cNvSpPr/>
            <p:nvPr/>
          </p:nvSpPr>
          <p:spPr>
            <a:xfrm>
              <a:off x="8440546" y="5587317"/>
              <a:ext cx="580090"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36" name="Rectangle 1135">
              <a:extLst>
                <a:ext uri="{FF2B5EF4-FFF2-40B4-BE49-F238E27FC236}">
                  <a16:creationId xmlns:a16="http://schemas.microsoft.com/office/drawing/2014/main" id="{BDDA4512-981D-A7CE-6554-C3987DCFA48D}"/>
                </a:ext>
              </a:extLst>
            </p:cNvPr>
            <p:cNvSpPr/>
            <p:nvPr/>
          </p:nvSpPr>
          <p:spPr>
            <a:xfrm>
              <a:off x="7141030" y="5366016"/>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37" name="Rectangle 1136">
              <a:extLst>
                <a:ext uri="{FF2B5EF4-FFF2-40B4-BE49-F238E27FC236}">
                  <a16:creationId xmlns:a16="http://schemas.microsoft.com/office/drawing/2014/main" id="{8C72F11D-D570-5B6B-FD8E-1197DBB444B5}"/>
                </a:ext>
              </a:extLst>
            </p:cNvPr>
            <p:cNvSpPr/>
            <p:nvPr/>
          </p:nvSpPr>
          <p:spPr>
            <a:xfrm>
              <a:off x="7141030" y="5820036"/>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38" name="Rectangle 1137">
              <a:extLst>
                <a:ext uri="{FF2B5EF4-FFF2-40B4-BE49-F238E27FC236}">
                  <a16:creationId xmlns:a16="http://schemas.microsoft.com/office/drawing/2014/main" id="{BD6F4FD3-0F71-7BEF-7281-533032791D9F}"/>
                </a:ext>
              </a:extLst>
            </p:cNvPr>
            <p:cNvSpPr/>
            <p:nvPr/>
          </p:nvSpPr>
          <p:spPr>
            <a:xfrm>
              <a:off x="8768087" y="5366016"/>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39" name="Rectangle 1138">
              <a:extLst>
                <a:ext uri="{FF2B5EF4-FFF2-40B4-BE49-F238E27FC236}">
                  <a16:creationId xmlns:a16="http://schemas.microsoft.com/office/drawing/2014/main" id="{D2863408-BC73-DB10-0924-6E31602DE0D6}"/>
                </a:ext>
              </a:extLst>
            </p:cNvPr>
            <p:cNvSpPr/>
            <p:nvPr/>
          </p:nvSpPr>
          <p:spPr>
            <a:xfrm>
              <a:off x="8768088" y="5820035"/>
              <a:ext cx="252548"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140" name="TextBox 1139">
            <a:extLst>
              <a:ext uri="{FF2B5EF4-FFF2-40B4-BE49-F238E27FC236}">
                <a16:creationId xmlns:a16="http://schemas.microsoft.com/office/drawing/2014/main" id="{43107C8B-C125-5CF3-4E8E-43C12908CC4F}"/>
              </a:ext>
            </a:extLst>
          </p:cNvPr>
          <p:cNvSpPr txBox="1"/>
          <p:nvPr/>
        </p:nvSpPr>
        <p:spPr>
          <a:xfrm>
            <a:off x="2450073" y="6223142"/>
            <a:ext cx="5120611" cy="369332"/>
          </a:xfrm>
          <a:prstGeom prst="rect">
            <a:avLst/>
          </a:prstGeom>
          <a:noFill/>
        </p:spPr>
        <p:txBody>
          <a:bodyPr wrap="square" rtlCol="0">
            <a:spAutoFit/>
          </a:bodyPr>
          <a:lstStyle/>
          <a:p>
            <a:pPr algn="l" defTabSz="457200" eaLnBrk="1" fontAlgn="auto" hangingPunct="1">
              <a:spcBef>
                <a:spcPts val="0"/>
              </a:spcBef>
              <a:spcAft>
                <a:spcPts val="0"/>
              </a:spcAft>
            </a:pPr>
            <a:r>
              <a:rPr lang="en-US" sz="1800" b="0" dirty="0">
                <a:solidFill>
                  <a:prstClr val="black"/>
                </a:solidFill>
                <a:latin typeface="Calibri" panose="020F0502020204030204"/>
                <a:ea typeface="+mn-ea"/>
              </a:rPr>
              <a:t>Excavation: X=0, Y=-11.386, Yaw=180, Arms = 45°</a:t>
            </a:r>
          </a:p>
        </p:txBody>
      </p:sp>
      <p:grpSp>
        <p:nvGrpSpPr>
          <p:cNvPr id="1141" name="Group 1140">
            <a:extLst>
              <a:ext uri="{FF2B5EF4-FFF2-40B4-BE49-F238E27FC236}">
                <a16:creationId xmlns:a16="http://schemas.microsoft.com/office/drawing/2014/main" id="{D08D4F54-D6B9-FE44-9091-3DD5177C2307}"/>
              </a:ext>
            </a:extLst>
          </p:cNvPr>
          <p:cNvGrpSpPr/>
          <p:nvPr/>
        </p:nvGrpSpPr>
        <p:grpSpPr>
          <a:xfrm rot="8487948">
            <a:off x="294165" y="3309526"/>
            <a:ext cx="1530413" cy="628626"/>
            <a:chOff x="7141030" y="5214825"/>
            <a:chExt cx="1879606" cy="945281"/>
          </a:xfrm>
        </p:grpSpPr>
        <p:sp>
          <p:nvSpPr>
            <p:cNvPr id="1142" name="Rectangle 1141">
              <a:extLst>
                <a:ext uri="{FF2B5EF4-FFF2-40B4-BE49-F238E27FC236}">
                  <a16:creationId xmlns:a16="http://schemas.microsoft.com/office/drawing/2014/main" id="{4F36A502-E60D-2338-F142-79A376FA0B19}"/>
                </a:ext>
              </a:extLst>
            </p:cNvPr>
            <p:cNvSpPr/>
            <p:nvPr/>
          </p:nvSpPr>
          <p:spPr>
            <a:xfrm>
              <a:off x="7538470" y="5430116"/>
              <a:ext cx="1016284" cy="483733"/>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IPEx</a:t>
              </a:r>
            </a:p>
          </p:txBody>
        </p:sp>
        <p:sp>
          <p:nvSpPr>
            <p:cNvPr id="1143" name="Rectangle 1142">
              <a:extLst>
                <a:ext uri="{FF2B5EF4-FFF2-40B4-BE49-F238E27FC236}">
                  <a16:creationId xmlns:a16="http://schemas.microsoft.com/office/drawing/2014/main" id="{084ED967-5041-D626-45E4-3D3A80AB991F}"/>
                </a:ext>
              </a:extLst>
            </p:cNvPr>
            <p:cNvSpPr/>
            <p:nvPr/>
          </p:nvSpPr>
          <p:spPr>
            <a:xfrm>
              <a:off x="7721119" y="5214825"/>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44" name="Rectangle 1143">
              <a:extLst>
                <a:ext uri="{FF2B5EF4-FFF2-40B4-BE49-F238E27FC236}">
                  <a16:creationId xmlns:a16="http://schemas.microsoft.com/office/drawing/2014/main" id="{2AE8A87E-F1EB-4B80-B9F6-DEBA169A61E7}"/>
                </a:ext>
              </a:extLst>
            </p:cNvPr>
            <p:cNvSpPr/>
            <p:nvPr/>
          </p:nvSpPr>
          <p:spPr>
            <a:xfrm>
              <a:off x="8187995" y="5214825"/>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45" name="Rectangle 1144">
              <a:extLst>
                <a:ext uri="{FF2B5EF4-FFF2-40B4-BE49-F238E27FC236}">
                  <a16:creationId xmlns:a16="http://schemas.microsoft.com/office/drawing/2014/main" id="{5D3F5CAD-F7C1-86D2-D2D9-15230B5304D1}"/>
                </a:ext>
              </a:extLst>
            </p:cNvPr>
            <p:cNvSpPr/>
            <p:nvPr/>
          </p:nvSpPr>
          <p:spPr>
            <a:xfrm>
              <a:off x="7721119" y="5968518"/>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46" name="Rectangle 1145">
              <a:extLst>
                <a:ext uri="{FF2B5EF4-FFF2-40B4-BE49-F238E27FC236}">
                  <a16:creationId xmlns:a16="http://schemas.microsoft.com/office/drawing/2014/main" id="{8ACE7DFC-376B-B7C4-03A3-A62FAE27BA92}"/>
                </a:ext>
              </a:extLst>
            </p:cNvPr>
            <p:cNvSpPr/>
            <p:nvPr/>
          </p:nvSpPr>
          <p:spPr>
            <a:xfrm>
              <a:off x="8187995" y="5968518"/>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47" name="Rectangle 1146">
              <a:extLst>
                <a:ext uri="{FF2B5EF4-FFF2-40B4-BE49-F238E27FC236}">
                  <a16:creationId xmlns:a16="http://schemas.microsoft.com/office/drawing/2014/main" id="{AD911B8C-71D7-5B4F-DE55-ADEB07716D84}"/>
                </a:ext>
              </a:extLst>
            </p:cNvPr>
            <p:cNvSpPr/>
            <p:nvPr/>
          </p:nvSpPr>
          <p:spPr>
            <a:xfrm>
              <a:off x="7141030" y="5587317"/>
              <a:ext cx="580090"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48" name="Rectangle 1147">
              <a:extLst>
                <a:ext uri="{FF2B5EF4-FFF2-40B4-BE49-F238E27FC236}">
                  <a16:creationId xmlns:a16="http://schemas.microsoft.com/office/drawing/2014/main" id="{CDF7A6EF-C3B8-16A0-DD31-B0A12EAE4DB1}"/>
                </a:ext>
              </a:extLst>
            </p:cNvPr>
            <p:cNvSpPr/>
            <p:nvPr/>
          </p:nvSpPr>
          <p:spPr>
            <a:xfrm>
              <a:off x="8440546" y="5587317"/>
              <a:ext cx="580090"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49" name="Rectangle 1148">
              <a:extLst>
                <a:ext uri="{FF2B5EF4-FFF2-40B4-BE49-F238E27FC236}">
                  <a16:creationId xmlns:a16="http://schemas.microsoft.com/office/drawing/2014/main" id="{F92A7058-D336-BA2A-D0E2-CC2997119B63}"/>
                </a:ext>
              </a:extLst>
            </p:cNvPr>
            <p:cNvSpPr/>
            <p:nvPr/>
          </p:nvSpPr>
          <p:spPr>
            <a:xfrm>
              <a:off x="7141030" y="5366016"/>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50" name="Rectangle 1149">
              <a:extLst>
                <a:ext uri="{FF2B5EF4-FFF2-40B4-BE49-F238E27FC236}">
                  <a16:creationId xmlns:a16="http://schemas.microsoft.com/office/drawing/2014/main" id="{657FEDBE-F391-FD6B-6080-2FB703083A10}"/>
                </a:ext>
              </a:extLst>
            </p:cNvPr>
            <p:cNvSpPr/>
            <p:nvPr/>
          </p:nvSpPr>
          <p:spPr>
            <a:xfrm>
              <a:off x="7141030" y="5820036"/>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51" name="Rectangle 1150">
              <a:extLst>
                <a:ext uri="{FF2B5EF4-FFF2-40B4-BE49-F238E27FC236}">
                  <a16:creationId xmlns:a16="http://schemas.microsoft.com/office/drawing/2014/main" id="{5E7373B2-F086-F93C-7697-457C7A87BEC3}"/>
                </a:ext>
              </a:extLst>
            </p:cNvPr>
            <p:cNvSpPr/>
            <p:nvPr/>
          </p:nvSpPr>
          <p:spPr>
            <a:xfrm>
              <a:off x="8768087" y="5366016"/>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52" name="Rectangle 1151">
              <a:extLst>
                <a:ext uri="{FF2B5EF4-FFF2-40B4-BE49-F238E27FC236}">
                  <a16:creationId xmlns:a16="http://schemas.microsoft.com/office/drawing/2014/main" id="{807A9433-9A34-B782-4B9C-02CD5DA56C52}"/>
                </a:ext>
              </a:extLst>
            </p:cNvPr>
            <p:cNvSpPr/>
            <p:nvPr/>
          </p:nvSpPr>
          <p:spPr>
            <a:xfrm>
              <a:off x="8768088" y="5820035"/>
              <a:ext cx="252548"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153" name="TextBox 1152">
            <a:extLst>
              <a:ext uri="{FF2B5EF4-FFF2-40B4-BE49-F238E27FC236}">
                <a16:creationId xmlns:a16="http://schemas.microsoft.com/office/drawing/2014/main" id="{3072FE73-2CB1-7E28-8361-E8BFE157A8AB}"/>
              </a:ext>
            </a:extLst>
          </p:cNvPr>
          <p:cNvSpPr txBox="1"/>
          <p:nvPr/>
        </p:nvSpPr>
        <p:spPr>
          <a:xfrm>
            <a:off x="321412" y="4299973"/>
            <a:ext cx="2880739" cy="1477328"/>
          </a:xfrm>
          <a:prstGeom prst="rect">
            <a:avLst/>
          </a:prstGeom>
          <a:noFill/>
        </p:spPr>
        <p:txBody>
          <a:bodyPr wrap="square" rtlCol="0">
            <a:spAutoFit/>
          </a:bodyPr>
          <a:lstStyle/>
          <a:p>
            <a:pPr algn="l" defTabSz="457200" eaLnBrk="1" fontAlgn="auto" hangingPunct="1">
              <a:spcBef>
                <a:spcPts val="0"/>
              </a:spcBef>
              <a:spcAft>
                <a:spcPts val="0"/>
              </a:spcAft>
            </a:pPr>
            <a:r>
              <a:rPr lang="en-US" sz="1800" b="0" dirty="0">
                <a:solidFill>
                  <a:prstClr val="black"/>
                </a:solidFill>
                <a:latin typeface="Calibri" panose="020F0502020204030204"/>
                <a:ea typeface="+mn-ea"/>
              </a:rPr>
              <a:t>Thermal Reset:</a:t>
            </a:r>
          </a:p>
          <a:p>
            <a:pPr algn="l" defTabSz="457200" eaLnBrk="1" fontAlgn="auto" hangingPunct="1">
              <a:spcBef>
                <a:spcPts val="0"/>
              </a:spcBef>
              <a:spcAft>
                <a:spcPts val="0"/>
              </a:spcAft>
            </a:pPr>
            <a:r>
              <a:rPr lang="en-US" sz="1800" b="0" dirty="0">
                <a:solidFill>
                  <a:prstClr val="black"/>
                </a:solidFill>
                <a:latin typeface="Calibri" panose="020F0502020204030204"/>
                <a:ea typeface="+mn-ea"/>
              </a:rPr>
              <a:t>X=-4</a:t>
            </a:r>
          </a:p>
          <a:p>
            <a:pPr algn="l" defTabSz="457200" eaLnBrk="1" fontAlgn="auto" hangingPunct="1">
              <a:spcBef>
                <a:spcPts val="0"/>
              </a:spcBef>
              <a:spcAft>
                <a:spcPts val="0"/>
              </a:spcAft>
            </a:pPr>
            <a:r>
              <a:rPr lang="en-US" sz="1800" b="0" dirty="0">
                <a:solidFill>
                  <a:prstClr val="black"/>
                </a:solidFill>
                <a:latin typeface="Calibri" panose="020F0502020204030204"/>
                <a:ea typeface="+mn-ea"/>
              </a:rPr>
              <a:t>Y=-2</a:t>
            </a:r>
          </a:p>
          <a:p>
            <a:pPr algn="l" defTabSz="457200" eaLnBrk="1" fontAlgn="auto" hangingPunct="1">
              <a:spcBef>
                <a:spcPts val="0"/>
              </a:spcBef>
              <a:spcAft>
                <a:spcPts val="0"/>
              </a:spcAft>
            </a:pPr>
            <a:r>
              <a:rPr lang="en-US" sz="1800" b="0" dirty="0">
                <a:solidFill>
                  <a:prstClr val="black"/>
                </a:solidFill>
                <a:latin typeface="Calibri" panose="020F0502020204030204"/>
                <a:ea typeface="+mn-ea"/>
              </a:rPr>
              <a:t>Yaw=Changes</a:t>
            </a:r>
          </a:p>
          <a:p>
            <a:pPr algn="l" defTabSz="457200" eaLnBrk="1" fontAlgn="auto" hangingPunct="1">
              <a:spcBef>
                <a:spcPts val="0"/>
              </a:spcBef>
              <a:spcAft>
                <a:spcPts val="0"/>
              </a:spcAft>
            </a:pPr>
            <a:r>
              <a:rPr lang="en-US" sz="1800" b="0" dirty="0">
                <a:solidFill>
                  <a:prstClr val="black"/>
                </a:solidFill>
                <a:latin typeface="Calibri" panose="020F0502020204030204"/>
                <a:ea typeface="+mn-ea"/>
              </a:rPr>
              <a:t>Arms = 0°</a:t>
            </a:r>
          </a:p>
        </p:txBody>
      </p:sp>
      <p:cxnSp>
        <p:nvCxnSpPr>
          <p:cNvPr id="1154" name="Straight Arrow Connector 1153">
            <a:extLst>
              <a:ext uri="{FF2B5EF4-FFF2-40B4-BE49-F238E27FC236}">
                <a16:creationId xmlns:a16="http://schemas.microsoft.com/office/drawing/2014/main" id="{6B0D002A-3DE8-7355-4C4A-06F335E9898A}"/>
              </a:ext>
            </a:extLst>
          </p:cNvPr>
          <p:cNvCxnSpPr>
            <a:cxnSpLocks/>
          </p:cNvCxnSpPr>
          <p:nvPr/>
        </p:nvCxnSpPr>
        <p:spPr>
          <a:xfrm>
            <a:off x="4584942" y="2303274"/>
            <a:ext cx="1463952" cy="0"/>
          </a:xfrm>
          <a:prstGeom prst="straightConnector1">
            <a:avLst/>
          </a:prstGeom>
          <a:noFill/>
          <a:ln w="38100" cap="flat" cmpd="sng" algn="ctr">
            <a:solidFill>
              <a:sysClr val="windowText" lastClr="000000"/>
            </a:solidFill>
            <a:prstDash val="solid"/>
            <a:miter lim="800000"/>
            <a:tailEnd type="triangle"/>
          </a:ln>
          <a:effectLst/>
        </p:spPr>
      </p:cxnSp>
      <p:sp>
        <p:nvSpPr>
          <p:cNvPr id="1155" name="TextBox 1154">
            <a:extLst>
              <a:ext uri="{FF2B5EF4-FFF2-40B4-BE49-F238E27FC236}">
                <a16:creationId xmlns:a16="http://schemas.microsoft.com/office/drawing/2014/main" id="{F8248ABE-F3CE-555C-AEB0-A92CB90F2B92}"/>
              </a:ext>
            </a:extLst>
          </p:cNvPr>
          <p:cNvSpPr txBox="1"/>
          <p:nvPr/>
        </p:nvSpPr>
        <p:spPr>
          <a:xfrm>
            <a:off x="6036148" y="2122589"/>
            <a:ext cx="284052" cy="369332"/>
          </a:xfrm>
          <a:prstGeom prst="rect">
            <a:avLst/>
          </a:prstGeom>
          <a:noFill/>
        </p:spPr>
        <p:txBody>
          <a:bodyPr wrap="square" rtlCol="0">
            <a:spAutoFit/>
          </a:bodyPr>
          <a:lstStyle/>
          <a:p>
            <a:pPr algn="l" defTabSz="457200" eaLnBrk="1" fontAlgn="auto" hangingPunct="1">
              <a:spcBef>
                <a:spcPts val="0"/>
              </a:spcBef>
              <a:spcAft>
                <a:spcPts val="0"/>
              </a:spcAft>
            </a:pPr>
            <a:r>
              <a:rPr lang="en-US" sz="1800" b="0" dirty="0">
                <a:solidFill>
                  <a:prstClr val="black"/>
                </a:solidFill>
                <a:latin typeface="Calibri" panose="020F0502020204030204"/>
                <a:ea typeface="+mn-ea"/>
              </a:rPr>
              <a:t>x</a:t>
            </a:r>
          </a:p>
        </p:txBody>
      </p:sp>
      <p:cxnSp>
        <p:nvCxnSpPr>
          <p:cNvPr id="1156" name="Straight Arrow Connector 1155">
            <a:extLst>
              <a:ext uri="{FF2B5EF4-FFF2-40B4-BE49-F238E27FC236}">
                <a16:creationId xmlns:a16="http://schemas.microsoft.com/office/drawing/2014/main" id="{9A911B08-C0DA-524D-8774-4F315D1E8869}"/>
              </a:ext>
            </a:extLst>
          </p:cNvPr>
          <p:cNvCxnSpPr>
            <a:cxnSpLocks/>
          </p:cNvCxnSpPr>
          <p:nvPr/>
        </p:nvCxnSpPr>
        <p:spPr>
          <a:xfrm flipH="1" flipV="1">
            <a:off x="4585203" y="867527"/>
            <a:ext cx="17416" cy="1435747"/>
          </a:xfrm>
          <a:prstGeom prst="straightConnector1">
            <a:avLst/>
          </a:prstGeom>
          <a:noFill/>
          <a:ln w="38100" cap="flat" cmpd="sng" algn="ctr">
            <a:solidFill>
              <a:sysClr val="windowText" lastClr="000000"/>
            </a:solidFill>
            <a:prstDash val="solid"/>
            <a:miter lim="800000"/>
            <a:tailEnd type="triangle"/>
          </a:ln>
          <a:effectLst/>
        </p:spPr>
      </p:cxnSp>
      <p:sp>
        <p:nvSpPr>
          <p:cNvPr id="1157" name="TextBox 1156">
            <a:extLst>
              <a:ext uri="{FF2B5EF4-FFF2-40B4-BE49-F238E27FC236}">
                <a16:creationId xmlns:a16="http://schemas.microsoft.com/office/drawing/2014/main" id="{BF19D091-3925-D07D-A9CE-E36EA167DDFA}"/>
              </a:ext>
            </a:extLst>
          </p:cNvPr>
          <p:cNvSpPr txBox="1"/>
          <p:nvPr/>
        </p:nvSpPr>
        <p:spPr>
          <a:xfrm>
            <a:off x="4620565" y="658762"/>
            <a:ext cx="288862" cy="369332"/>
          </a:xfrm>
          <a:prstGeom prst="rect">
            <a:avLst/>
          </a:prstGeom>
          <a:noFill/>
        </p:spPr>
        <p:txBody>
          <a:bodyPr wrap="square" rtlCol="0">
            <a:spAutoFit/>
          </a:bodyPr>
          <a:lstStyle/>
          <a:p>
            <a:pPr algn="l" defTabSz="457200" eaLnBrk="1" fontAlgn="auto" hangingPunct="1">
              <a:spcBef>
                <a:spcPts val="0"/>
              </a:spcBef>
              <a:spcAft>
                <a:spcPts val="0"/>
              </a:spcAft>
            </a:pPr>
            <a:r>
              <a:rPr lang="en-US" sz="1800" b="0" dirty="0">
                <a:solidFill>
                  <a:prstClr val="black"/>
                </a:solidFill>
                <a:latin typeface="Calibri" panose="020F0502020204030204"/>
                <a:ea typeface="+mn-ea"/>
              </a:rPr>
              <a:t>y</a:t>
            </a:r>
          </a:p>
        </p:txBody>
      </p:sp>
      <p:sp>
        <p:nvSpPr>
          <p:cNvPr id="1160" name="Sun 1159">
            <a:extLst>
              <a:ext uri="{FF2B5EF4-FFF2-40B4-BE49-F238E27FC236}">
                <a16:creationId xmlns:a16="http://schemas.microsoft.com/office/drawing/2014/main" id="{CEB20636-51A4-A354-4854-74E29E479515}"/>
              </a:ext>
            </a:extLst>
          </p:cNvPr>
          <p:cNvSpPr/>
          <p:nvPr/>
        </p:nvSpPr>
        <p:spPr>
          <a:xfrm>
            <a:off x="10499579" y="5427020"/>
            <a:ext cx="853440" cy="836023"/>
          </a:xfrm>
          <a:prstGeom prst="su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4" name="Group 1163">
            <a:extLst>
              <a:ext uri="{FF2B5EF4-FFF2-40B4-BE49-F238E27FC236}">
                <a16:creationId xmlns:a16="http://schemas.microsoft.com/office/drawing/2014/main" id="{6B5AE829-E1E4-C65B-EFD7-6D25F5F3380D}"/>
              </a:ext>
            </a:extLst>
          </p:cNvPr>
          <p:cNvGrpSpPr/>
          <p:nvPr/>
        </p:nvGrpSpPr>
        <p:grpSpPr>
          <a:xfrm>
            <a:off x="7086882" y="913041"/>
            <a:ext cx="4476542" cy="2237137"/>
            <a:chOff x="9753480" y="1759764"/>
            <a:chExt cx="4312170" cy="2053880"/>
          </a:xfrm>
        </p:grpSpPr>
        <p:pic>
          <p:nvPicPr>
            <p:cNvPr id="1165" name="Picture 1164">
              <a:extLst>
                <a:ext uri="{FF2B5EF4-FFF2-40B4-BE49-F238E27FC236}">
                  <a16:creationId xmlns:a16="http://schemas.microsoft.com/office/drawing/2014/main" id="{A4796911-11F1-6E20-86C4-538D6F6C1821}"/>
                </a:ext>
              </a:extLst>
            </p:cNvPr>
            <p:cNvPicPr>
              <a:picLocks noChangeAspect="1"/>
            </p:cNvPicPr>
            <p:nvPr/>
          </p:nvPicPr>
          <p:blipFill>
            <a:blip r:embed="rId2"/>
            <a:stretch>
              <a:fillRect/>
            </a:stretch>
          </p:blipFill>
          <p:spPr>
            <a:xfrm>
              <a:off x="12116622" y="1759764"/>
              <a:ext cx="1949028" cy="2053880"/>
            </a:xfrm>
            <a:prstGeom prst="rect">
              <a:avLst/>
            </a:prstGeom>
          </p:spPr>
        </p:pic>
        <p:pic>
          <p:nvPicPr>
            <p:cNvPr id="1166" name="Picture 1165">
              <a:extLst>
                <a:ext uri="{FF2B5EF4-FFF2-40B4-BE49-F238E27FC236}">
                  <a16:creationId xmlns:a16="http://schemas.microsoft.com/office/drawing/2014/main" id="{F47CB672-39D9-57C9-B485-5445DFD29238}"/>
                </a:ext>
              </a:extLst>
            </p:cNvPr>
            <p:cNvPicPr>
              <a:picLocks noChangeAspect="1"/>
            </p:cNvPicPr>
            <p:nvPr/>
          </p:nvPicPr>
          <p:blipFill>
            <a:blip r:embed="rId3"/>
            <a:stretch>
              <a:fillRect/>
            </a:stretch>
          </p:blipFill>
          <p:spPr>
            <a:xfrm>
              <a:off x="9753480" y="1759764"/>
              <a:ext cx="2363142" cy="2053880"/>
            </a:xfrm>
            <a:prstGeom prst="rect">
              <a:avLst/>
            </a:prstGeom>
          </p:spPr>
        </p:pic>
      </p:grpSp>
      <p:pic>
        <p:nvPicPr>
          <p:cNvPr id="1167" name="Picture 1166">
            <a:extLst>
              <a:ext uri="{FF2B5EF4-FFF2-40B4-BE49-F238E27FC236}">
                <a16:creationId xmlns:a16="http://schemas.microsoft.com/office/drawing/2014/main" id="{A0B0A7CB-4341-EAA1-61EE-4C45CAFA8A20}"/>
              </a:ext>
            </a:extLst>
          </p:cNvPr>
          <p:cNvPicPr>
            <a:picLocks noChangeAspect="1"/>
          </p:cNvPicPr>
          <p:nvPr/>
        </p:nvPicPr>
        <p:blipFill>
          <a:blip r:embed="rId4"/>
          <a:stretch>
            <a:fillRect/>
          </a:stretch>
        </p:blipFill>
        <p:spPr>
          <a:xfrm>
            <a:off x="8092028" y="3223098"/>
            <a:ext cx="2320228" cy="2245981"/>
          </a:xfrm>
          <a:prstGeom prst="rect">
            <a:avLst/>
          </a:prstGeom>
        </p:spPr>
      </p:pic>
      <p:sp>
        <p:nvSpPr>
          <p:cNvPr id="1168" name="TextBox 1167">
            <a:extLst>
              <a:ext uri="{FF2B5EF4-FFF2-40B4-BE49-F238E27FC236}">
                <a16:creationId xmlns:a16="http://schemas.microsoft.com/office/drawing/2014/main" id="{6B1CE97E-5B12-99A0-3991-42EE6019365D}"/>
              </a:ext>
            </a:extLst>
          </p:cNvPr>
          <p:cNvSpPr txBox="1"/>
          <p:nvPr/>
        </p:nvSpPr>
        <p:spPr>
          <a:xfrm>
            <a:off x="6828207" y="1944986"/>
            <a:ext cx="1450571" cy="400110"/>
          </a:xfrm>
          <a:prstGeom prst="rect">
            <a:avLst/>
          </a:prstGeom>
          <a:noFill/>
        </p:spPr>
        <p:txBody>
          <a:bodyPr wrap="square" rtlCol="0">
            <a:spAutoFit/>
          </a:bodyPr>
          <a:lstStyle/>
          <a:p>
            <a:r>
              <a:rPr lang="en-US" dirty="0">
                <a:solidFill>
                  <a:schemeClr val="bg1"/>
                </a:solidFill>
                <a:latin typeface="+mj-lt"/>
              </a:rPr>
              <a:t>Excav</a:t>
            </a:r>
          </a:p>
        </p:txBody>
      </p:sp>
      <p:sp>
        <p:nvSpPr>
          <p:cNvPr id="1169" name="TextBox 1168">
            <a:extLst>
              <a:ext uri="{FF2B5EF4-FFF2-40B4-BE49-F238E27FC236}">
                <a16:creationId xmlns:a16="http://schemas.microsoft.com/office/drawing/2014/main" id="{D83E12DF-E91A-2600-D673-3D6DF24D9219}"/>
              </a:ext>
            </a:extLst>
          </p:cNvPr>
          <p:cNvSpPr txBox="1"/>
          <p:nvPr/>
        </p:nvSpPr>
        <p:spPr>
          <a:xfrm>
            <a:off x="10279044" y="2675120"/>
            <a:ext cx="1450571" cy="400110"/>
          </a:xfrm>
          <a:prstGeom prst="rect">
            <a:avLst/>
          </a:prstGeom>
          <a:noFill/>
        </p:spPr>
        <p:txBody>
          <a:bodyPr wrap="square" rtlCol="0">
            <a:spAutoFit/>
          </a:bodyPr>
          <a:lstStyle/>
          <a:p>
            <a:r>
              <a:rPr lang="en-US" dirty="0">
                <a:solidFill>
                  <a:schemeClr val="bg1"/>
                </a:solidFill>
                <a:latin typeface="+mj-lt"/>
              </a:rPr>
              <a:t>T.R.</a:t>
            </a:r>
          </a:p>
        </p:txBody>
      </p:sp>
      <p:sp>
        <p:nvSpPr>
          <p:cNvPr id="1170" name="TextBox 1169">
            <a:extLst>
              <a:ext uri="{FF2B5EF4-FFF2-40B4-BE49-F238E27FC236}">
                <a16:creationId xmlns:a16="http://schemas.microsoft.com/office/drawing/2014/main" id="{732A2152-8621-78E3-E91B-08A7ED356CFC}"/>
              </a:ext>
            </a:extLst>
          </p:cNvPr>
          <p:cNvSpPr txBox="1"/>
          <p:nvPr/>
        </p:nvSpPr>
        <p:spPr>
          <a:xfrm>
            <a:off x="7679932" y="5097035"/>
            <a:ext cx="1450571" cy="400110"/>
          </a:xfrm>
          <a:prstGeom prst="rect">
            <a:avLst/>
          </a:prstGeom>
          <a:noFill/>
        </p:spPr>
        <p:txBody>
          <a:bodyPr wrap="square" rtlCol="0">
            <a:spAutoFit/>
          </a:bodyPr>
          <a:lstStyle/>
          <a:p>
            <a:r>
              <a:rPr lang="en-US" dirty="0">
                <a:solidFill>
                  <a:schemeClr val="bg1"/>
                </a:solidFill>
                <a:latin typeface="+mj-lt"/>
              </a:rPr>
              <a:t>Chrg.</a:t>
            </a:r>
          </a:p>
        </p:txBody>
      </p:sp>
      <p:sp>
        <p:nvSpPr>
          <p:cNvPr id="1171" name="Arc 1170">
            <a:extLst>
              <a:ext uri="{FF2B5EF4-FFF2-40B4-BE49-F238E27FC236}">
                <a16:creationId xmlns:a16="http://schemas.microsoft.com/office/drawing/2014/main" id="{8D4B4A6B-5D13-202C-5C0B-245AEFEDCEF0}"/>
              </a:ext>
            </a:extLst>
          </p:cNvPr>
          <p:cNvSpPr/>
          <p:nvPr/>
        </p:nvSpPr>
        <p:spPr bwMode="auto">
          <a:xfrm rot="10800000">
            <a:off x="1501096" y="5721886"/>
            <a:ext cx="9101787" cy="1068751"/>
          </a:xfrm>
          <a:prstGeom prst="arc">
            <a:avLst/>
          </a:pr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pitchFamily="18" charset="0"/>
            </a:endParaRPr>
          </a:p>
        </p:txBody>
      </p:sp>
      <p:sp>
        <p:nvSpPr>
          <p:cNvPr id="1172" name="Arc 1171">
            <a:extLst>
              <a:ext uri="{FF2B5EF4-FFF2-40B4-BE49-F238E27FC236}">
                <a16:creationId xmlns:a16="http://schemas.microsoft.com/office/drawing/2014/main" id="{48694CCC-71F6-534E-8ACC-EA81E71C1C34}"/>
              </a:ext>
            </a:extLst>
          </p:cNvPr>
          <p:cNvSpPr/>
          <p:nvPr/>
        </p:nvSpPr>
        <p:spPr bwMode="auto">
          <a:xfrm rot="10800000" flipH="1">
            <a:off x="1485254" y="5728667"/>
            <a:ext cx="9101787" cy="1068751"/>
          </a:xfrm>
          <a:prstGeom prst="arc">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pitchFamily="18" charset="0"/>
            </a:endParaRPr>
          </a:p>
        </p:txBody>
      </p:sp>
    </p:spTree>
    <p:extLst>
      <p:ext uri="{BB962C8B-B14F-4D97-AF65-F5344CB8AC3E}">
        <p14:creationId xmlns:p14="http://schemas.microsoft.com/office/powerpoint/2010/main" val="2589474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4475-0966-BE91-1372-37248E016386}"/>
              </a:ext>
            </a:extLst>
          </p:cNvPr>
          <p:cNvSpPr>
            <a:spLocks noGrp="1"/>
          </p:cNvSpPr>
          <p:nvPr>
            <p:ph type="title"/>
          </p:nvPr>
        </p:nvSpPr>
        <p:spPr/>
        <p:txBody>
          <a:bodyPr/>
          <a:lstStyle/>
          <a:p>
            <a:r>
              <a:rPr lang="en-US" dirty="0"/>
              <a:t>Articulator Maneuvering Thermal Reset in Sun</a:t>
            </a:r>
          </a:p>
        </p:txBody>
      </p:sp>
      <p:sp>
        <p:nvSpPr>
          <p:cNvPr id="4" name="Footer Placeholder 3">
            <a:extLst>
              <a:ext uri="{FF2B5EF4-FFF2-40B4-BE49-F238E27FC236}">
                <a16:creationId xmlns:a16="http://schemas.microsoft.com/office/drawing/2014/main" id="{DFCE41E3-FFDD-4AD2-5220-3572B8B98205}"/>
              </a:ext>
            </a:extLst>
          </p:cNvPr>
          <p:cNvSpPr>
            <a:spLocks noGrp="1"/>
          </p:cNvSpPr>
          <p:nvPr>
            <p:ph type="ftr" sz="quarter" idx="11"/>
          </p:nvPr>
        </p:nvSpPr>
        <p:spPr>
          <a:xfrm>
            <a:off x="9572017" y="7974895"/>
            <a:ext cx="4876800" cy="304800"/>
          </a:xfrm>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710F2F13-2145-35C6-C264-63AD75BC71F7}"/>
              </a:ext>
            </a:extLst>
          </p:cNvPr>
          <p:cNvSpPr>
            <a:spLocks noGrp="1"/>
          </p:cNvSpPr>
          <p:nvPr>
            <p:ph type="sldNum" sz="quarter" idx="12"/>
          </p:nvPr>
        </p:nvSpPr>
        <p:spPr>
          <a:xfrm>
            <a:off x="16110728" y="4880393"/>
            <a:ext cx="2540000" cy="304800"/>
          </a:xfrm>
        </p:spPr>
        <p:txBody>
          <a:bodyPr/>
          <a:lstStyle/>
          <a:p>
            <a:fld id="{33F42015-0FC7-4B0E-8D2B-76EADF48D957}" type="slidenum">
              <a:rPr lang="en-US" smtClean="0"/>
              <a:pPr/>
              <a:t>15</a:t>
            </a:fld>
            <a:endParaRPr lang="en-US" dirty="0"/>
          </a:p>
        </p:txBody>
      </p:sp>
      <p:grpSp>
        <p:nvGrpSpPr>
          <p:cNvPr id="38" name="Group 37">
            <a:extLst>
              <a:ext uri="{FF2B5EF4-FFF2-40B4-BE49-F238E27FC236}">
                <a16:creationId xmlns:a16="http://schemas.microsoft.com/office/drawing/2014/main" id="{2DC27F20-2D87-66A5-B73D-918D36104253}"/>
              </a:ext>
            </a:extLst>
          </p:cNvPr>
          <p:cNvGrpSpPr/>
          <p:nvPr/>
        </p:nvGrpSpPr>
        <p:grpSpPr>
          <a:xfrm rot="8590049">
            <a:off x="3760322" y="5078533"/>
            <a:ext cx="1530413" cy="628626"/>
            <a:chOff x="7141030" y="5214825"/>
            <a:chExt cx="1879606" cy="945281"/>
          </a:xfrm>
        </p:grpSpPr>
        <p:sp>
          <p:nvSpPr>
            <p:cNvPr id="39" name="Rectangle 38">
              <a:extLst>
                <a:ext uri="{FF2B5EF4-FFF2-40B4-BE49-F238E27FC236}">
                  <a16:creationId xmlns:a16="http://schemas.microsoft.com/office/drawing/2014/main" id="{88309364-07D1-DA21-E53D-8DD4DA98BAD6}"/>
                </a:ext>
              </a:extLst>
            </p:cNvPr>
            <p:cNvSpPr/>
            <p:nvPr/>
          </p:nvSpPr>
          <p:spPr>
            <a:xfrm>
              <a:off x="7721119" y="5441244"/>
              <a:ext cx="714103" cy="483734"/>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err="1">
                  <a:ln>
                    <a:noFill/>
                  </a:ln>
                  <a:solidFill>
                    <a:prstClr val="white"/>
                  </a:solidFill>
                  <a:effectLst/>
                  <a:uLnTx/>
                  <a:uFillTx/>
                  <a:latin typeface="Calibri" panose="020F0502020204030204"/>
                  <a:ea typeface="+mn-ea"/>
                  <a:cs typeface="+mn-cs"/>
                </a:rPr>
                <a:t>IPEx</a:t>
              </a: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A25B930C-E69F-E01E-20B6-E628C675E43D}"/>
                </a:ext>
              </a:extLst>
            </p:cNvPr>
            <p:cNvSpPr/>
            <p:nvPr/>
          </p:nvSpPr>
          <p:spPr>
            <a:xfrm>
              <a:off x="7721119" y="5214825"/>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9C511215-6715-D554-4336-76AE43CE923D}"/>
                </a:ext>
              </a:extLst>
            </p:cNvPr>
            <p:cNvSpPr/>
            <p:nvPr/>
          </p:nvSpPr>
          <p:spPr>
            <a:xfrm>
              <a:off x="8187995" y="5214825"/>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1A4C1D3E-51EB-DC5F-4611-864AC25FE02F}"/>
                </a:ext>
              </a:extLst>
            </p:cNvPr>
            <p:cNvSpPr/>
            <p:nvPr/>
          </p:nvSpPr>
          <p:spPr>
            <a:xfrm>
              <a:off x="7721119" y="5968518"/>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3CD0AC6D-F069-78AA-6595-FDE04422093B}"/>
                </a:ext>
              </a:extLst>
            </p:cNvPr>
            <p:cNvSpPr/>
            <p:nvPr/>
          </p:nvSpPr>
          <p:spPr>
            <a:xfrm>
              <a:off x="8187995" y="5968518"/>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0371806-D4DD-3893-1C3B-341D41D4AA05}"/>
                </a:ext>
              </a:extLst>
            </p:cNvPr>
            <p:cNvSpPr/>
            <p:nvPr/>
          </p:nvSpPr>
          <p:spPr>
            <a:xfrm>
              <a:off x="7141030" y="5587317"/>
              <a:ext cx="580090"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EE139ABB-0D8A-5BC8-F4A6-98A73135844D}"/>
                </a:ext>
              </a:extLst>
            </p:cNvPr>
            <p:cNvSpPr/>
            <p:nvPr/>
          </p:nvSpPr>
          <p:spPr>
            <a:xfrm>
              <a:off x="8440546" y="5587317"/>
              <a:ext cx="580090"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F74D4B3E-33C2-B5F4-C875-DF4079CCEE8D}"/>
                </a:ext>
              </a:extLst>
            </p:cNvPr>
            <p:cNvSpPr/>
            <p:nvPr/>
          </p:nvSpPr>
          <p:spPr>
            <a:xfrm>
              <a:off x="7141030" y="5366016"/>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81DCA5A8-17E7-A8F8-7F15-DE8E281BF05E}"/>
                </a:ext>
              </a:extLst>
            </p:cNvPr>
            <p:cNvSpPr/>
            <p:nvPr/>
          </p:nvSpPr>
          <p:spPr>
            <a:xfrm>
              <a:off x="7141030" y="5820036"/>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45AA0D5F-BB7A-66E0-EE74-C4DDC5C258F4}"/>
                </a:ext>
              </a:extLst>
            </p:cNvPr>
            <p:cNvSpPr/>
            <p:nvPr/>
          </p:nvSpPr>
          <p:spPr>
            <a:xfrm>
              <a:off x="8768087" y="5366016"/>
              <a:ext cx="252549"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1FDB830F-E955-14CE-63E0-FDF44ECFBAAC}"/>
                </a:ext>
              </a:extLst>
            </p:cNvPr>
            <p:cNvSpPr/>
            <p:nvPr/>
          </p:nvSpPr>
          <p:spPr>
            <a:xfrm>
              <a:off x="8768088" y="5820035"/>
              <a:ext cx="252548" cy="19158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50" name="Straight Arrow Connector 49">
            <a:extLst>
              <a:ext uri="{FF2B5EF4-FFF2-40B4-BE49-F238E27FC236}">
                <a16:creationId xmlns:a16="http://schemas.microsoft.com/office/drawing/2014/main" id="{DDB2437A-2719-9754-0028-38A65EDF18B1}"/>
              </a:ext>
            </a:extLst>
          </p:cNvPr>
          <p:cNvCxnSpPr>
            <a:cxnSpLocks/>
          </p:cNvCxnSpPr>
          <p:nvPr/>
        </p:nvCxnSpPr>
        <p:spPr>
          <a:xfrm>
            <a:off x="3345916" y="859234"/>
            <a:ext cx="0" cy="3092487"/>
          </a:xfrm>
          <a:prstGeom prst="straightConnector1">
            <a:avLst/>
          </a:prstGeom>
          <a:noFill/>
          <a:ln w="38100" cap="flat" cmpd="sng" algn="ctr">
            <a:solidFill>
              <a:sysClr val="windowText" lastClr="000000"/>
            </a:solidFill>
            <a:prstDash val="solid"/>
            <a:miter lim="800000"/>
            <a:headEnd type="triangle"/>
            <a:tailEnd type="triangle"/>
          </a:ln>
          <a:effectLst/>
        </p:spPr>
      </p:cxnSp>
      <p:pic>
        <p:nvPicPr>
          <p:cNvPr id="51" name="Picture 50">
            <a:extLst>
              <a:ext uri="{FF2B5EF4-FFF2-40B4-BE49-F238E27FC236}">
                <a16:creationId xmlns:a16="http://schemas.microsoft.com/office/drawing/2014/main" id="{F71F7B06-D358-6567-880F-92F25585DFF8}"/>
              </a:ext>
            </a:extLst>
          </p:cNvPr>
          <p:cNvPicPr>
            <a:picLocks noChangeAspect="1"/>
          </p:cNvPicPr>
          <p:nvPr/>
        </p:nvPicPr>
        <p:blipFill>
          <a:blip r:embed="rId2"/>
          <a:stretch>
            <a:fillRect/>
          </a:stretch>
        </p:blipFill>
        <p:spPr>
          <a:xfrm>
            <a:off x="9285709" y="1883585"/>
            <a:ext cx="2862732" cy="2575045"/>
          </a:xfrm>
          <a:prstGeom prst="rect">
            <a:avLst/>
          </a:prstGeom>
        </p:spPr>
      </p:pic>
      <p:pic>
        <p:nvPicPr>
          <p:cNvPr id="52" name="Picture 51">
            <a:extLst>
              <a:ext uri="{FF2B5EF4-FFF2-40B4-BE49-F238E27FC236}">
                <a16:creationId xmlns:a16="http://schemas.microsoft.com/office/drawing/2014/main" id="{CD5CA257-6AC2-3CA6-513B-66D6B190DEEC}"/>
              </a:ext>
            </a:extLst>
          </p:cNvPr>
          <p:cNvPicPr>
            <a:picLocks noChangeAspect="1"/>
          </p:cNvPicPr>
          <p:nvPr/>
        </p:nvPicPr>
        <p:blipFill>
          <a:blip r:embed="rId3"/>
          <a:stretch>
            <a:fillRect/>
          </a:stretch>
        </p:blipFill>
        <p:spPr>
          <a:xfrm>
            <a:off x="6473417" y="1883585"/>
            <a:ext cx="2812292" cy="2564148"/>
          </a:xfrm>
          <a:prstGeom prst="rect">
            <a:avLst/>
          </a:prstGeom>
        </p:spPr>
      </p:pic>
      <p:cxnSp>
        <p:nvCxnSpPr>
          <p:cNvPr id="53" name="Straight Arrow Connector 52">
            <a:extLst>
              <a:ext uri="{FF2B5EF4-FFF2-40B4-BE49-F238E27FC236}">
                <a16:creationId xmlns:a16="http://schemas.microsoft.com/office/drawing/2014/main" id="{0B88C71A-B6D5-1AC3-E22D-258BB082555D}"/>
              </a:ext>
            </a:extLst>
          </p:cNvPr>
          <p:cNvCxnSpPr>
            <a:cxnSpLocks/>
          </p:cNvCxnSpPr>
          <p:nvPr/>
        </p:nvCxnSpPr>
        <p:spPr>
          <a:xfrm rot="16200000">
            <a:off x="1799673" y="2405477"/>
            <a:ext cx="0" cy="3092487"/>
          </a:xfrm>
          <a:prstGeom prst="straightConnector1">
            <a:avLst/>
          </a:prstGeom>
          <a:noFill/>
          <a:ln w="38100" cap="flat" cmpd="sng" algn="ctr">
            <a:solidFill>
              <a:sysClr val="windowText" lastClr="000000"/>
            </a:solidFill>
            <a:prstDash val="solid"/>
            <a:miter lim="800000"/>
            <a:headEnd type="triangle"/>
            <a:tailEnd type="triangle"/>
          </a:ln>
          <a:effectLst/>
        </p:spPr>
      </p:cxnSp>
      <p:cxnSp>
        <p:nvCxnSpPr>
          <p:cNvPr id="54" name="Straight Arrow Connector 53">
            <a:extLst>
              <a:ext uri="{FF2B5EF4-FFF2-40B4-BE49-F238E27FC236}">
                <a16:creationId xmlns:a16="http://schemas.microsoft.com/office/drawing/2014/main" id="{9B136D32-9D18-0787-68CF-271257FAE74B}"/>
              </a:ext>
            </a:extLst>
          </p:cNvPr>
          <p:cNvCxnSpPr>
            <a:cxnSpLocks/>
          </p:cNvCxnSpPr>
          <p:nvPr/>
        </p:nvCxnSpPr>
        <p:spPr>
          <a:xfrm rot="16200000">
            <a:off x="4892160" y="2405477"/>
            <a:ext cx="0" cy="3092487"/>
          </a:xfrm>
          <a:prstGeom prst="straightConnector1">
            <a:avLst/>
          </a:prstGeom>
          <a:noFill/>
          <a:ln w="38100" cap="flat" cmpd="sng" algn="ctr">
            <a:solidFill>
              <a:sysClr val="windowText" lastClr="000000"/>
            </a:solidFill>
            <a:prstDash val="solid"/>
            <a:miter lim="800000"/>
            <a:headEnd type="triangle"/>
            <a:tailEnd type="triangle"/>
          </a:ln>
          <a:effectLst/>
        </p:spPr>
      </p:cxnSp>
      <p:sp>
        <p:nvSpPr>
          <p:cNvPr id="55" name="Oval 54">
            <a:extLst>
              <a:ext uri="{FF2B5EF4-FFF2-40B4-BE49-F238E27FC236}">
                <a16:creationId xmlns:a16="http://schemas.microsoft.com/office/drawing/2014/main" id="{D1EFEBA2-4BC8-92DC-C027-EDED28E0D94E}"/>
              </a:ext>
            </a:extLst>
          </p:cNvPr>
          <p:cNvSpPr/>
          <p:nvPr/>
        </p:nvSpPr>
        <p:spPr>
          <a:xfrm>
            <a:off x="2124800" y="2781624"/>
            <a:ext cx="2501940" cy="2304768"/>
          </a:xfrm>
          <a:prstGeom prst="ellipse">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prstClr val="white"/>
                </a:solidFill>
                <a:effectLst/>
                <a:uLnTx/>
                <a:uFillTx/>
                <a:latin typeface="Calibri" panose="020F0502020204030204"/>
                <a:ea typeface="+mn-ea"/>
                <a:cs typeface="+mn-cs"/>
              </a:rPr>
              <a:t>Lander</a:t>
            </a:r>
          </a:p>
        </p:txBody>
      </p:sp>
      <p:sp>
        <p:nvSpPr>
          <p:cNvPr id="56" name="Arc 55">
            <a:extLst>
              <a:ext uri="{FF2B5EF4-FFF2-40B4-BE49-F238E27FC236}">
                <a16:creationId xmlns:a16="http://schemas.microsoft.com/office/drawing/2014/main" id="{36EBE3E2-2F31-55EE-D6A0-CF8A6A50671F}"/>
              </a:ext>
            </a:extLst>
          </p:cNvPr>
          <p:cNvSpPr/>
          <p:nvPr/>
        </p:nvSpPr>
        <p:spPr>
          <a:xfrm>
            <a:off x="315617" y="855311"/>
            <a:ext cx="6052731" cy="6109575"/>
          </a:xfrm>
          <a:prstGeom prst="arc">
            <a:avLst>
              <a:gd name="adj1" fmla="val 10802077"/>
              <a:gd name="adj2" fmla="val 21115212"/>
            </a:avLst>
          </a:prstGeom>
          <a:noFill/>
          <a:ln w="57150"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7" name="Sun 56">
            <a:extLst>
              <a:ext uri="{FF2B5EF4-FFF2-40B4-BE49-F238E27FC236}">
                <a16:creationId xmlns:a16="http://schemas.microsoft.com/office/drawing/2014/main" id="{43005D9C-CA22-C969-44FE-EA9C5D067069}"/>
              </a:ext>
            </a:extLst>
          </p:cNvPr>
          <p:cNvSpPr/>
          <p:nvPr/>
        </p:nvSpPr>
        <p:spPr>
          <a:xfrm>
            <a:off x="5600180" y="6118278"/>
            <a:ext cx="555957" cy="566415"/>
          </a:xfrm>
          <a:prstGeom prst="sun">
            <a:avLst/>
          </a:prstGeom>
          <a:solidFill>
            <a:srgbClr val="FFFF00"/>
          </a:solidFill>
          <a:ln w="12700" cap="flat" cmpd="sng" algn="ctr">
            <a:solidFill>
              <a:srgbClr val="5B9BD5">
                <a:shade val="15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Arc 57">
            <a:extLst>
              <a:ext uri="{FF2B5EF4-FFF2-40B4-BE49-F238E27FC236}">
                <a16:creationId xmlns:a16="http://schemas.microsoft.com/office/drawing/2014/main" id="{A593EBE5-6815-6A0B-E42A-C4BB4C422C88}"/>
              </a:ext>
            </a:extLst>
          </p:cNvPr>
          <p:cNvSpPr/>
          <p:nvPr/>
        </p:nvSpPr>
        <p:spPr>
          <a:xfrm flipV="1">
            <a:off x="-291616" y="2701992"/>
            <a:ext cx="7613642" cy="3982701"/>
          </a:xfrm>
          <a:prstGeom prst="arc">
            <a:avLst>
              <a:gd name="adj1" fmla="val 12509615"/>
              <a:gd name="adj2" fmla="val 19232664"/>
            </a:avLst>
          </a:prstGeom>
          <a:noFill/>
          <a:ln w="28575" cap="flat" cmpd="sng" algn="ctr">
            <a:solidFill>
              <a:sysClr val="windowText" lastClr="00000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59" name="Straight Arrow Connector 58">
            <a:extLst>
              <a:ext uri="{FF2B5EF4-FFF2-40B4-BE49-F238E27FC236}">
                <a16:creationId xmlns:a16="http://schemas.microsoft.com/office/drawing/2014/main" id="{2D8A5B7E-9B0F-B817-2499-F92F0536E862}"/>
              </a:ext>
            </a:extLst>
          </p:cNvPr>
          <p:cNvCxnSpPr>
            <a:cxnSpLocks/>
          </p:cNvCxnSpPr>
          <p:nvPr/>
        </p:nvCxnSpPr>
        <p:spPr>
          <a:xfrm flipH="1" flipV="1">
            <a:off x="607717" y="6007067"/>
            <a:ext cx="316409" cy="146612"/>
          </a:xfrm>
          <a:prstGeom prst="straightConnector1">
            <a:avLst/>
          </a:prstGeom>
          <a:noFill/>
          <a:ln w="28575" cap="flat" cmpd="sng" algn="ctr">
            <a:solidFill>
              <a:sysClr val="windowText" lastClr="000000"/>
            </a:solidFill>
            <a:prstDash val="solid"/>
            <a:miter lim="800000"/>
            <a:tailEnd type="triangle"/>
          </a:ln>
          <a:effectLst/>
        </p:spPr>
      </p:cxnSp>
      <p:cxnSp>
        <p:nvCxnSpPr>
          <p:cNvPr id="60" name="Straight Arrow Connector 59">
            <a:extLst>
              <a:ext uri="{FF2B5EF4-FFF2-40B4-BE49-F238E27FC236}">
                <a16:creationId xmlns:a16="http://schemas.microsoft.com/office/drawing/2014/main" id="{95073BD0-B3AD-2CEE-1442-DD6BF1CAFC5E}"/>
              </a:ext>
            </a:extLst>
          </p:cNvPr>
          <p:cNvCxnSpPr>
            <a:cxnSpLocks/>
          </p:cNvCxnSpPr>
          <p:nvPr/>
        </p:nvCxnSpPr>
        <p:spPr>
          <a:xfrm>
            <a:off x="6332017" y="3465854"/>
            <a:ext cx="35490" cy="311695"/>
          </a:xfrm>
          <a:prstGeom prst="straightConnector1">
            <a:avLst/>
          </a:prstGeom>
          <a:noFill/>
          <a:ln w="57150" cap="flat" cmpd="sng" algn="ctr">
            <a:solidFill>
              <a:sysClr val="windowText" lastClr="000000"/>
            </a:solidFill>
            <a:prstDash val="solid"/>
            <a:miter lim="800000"/>
            <a:tailEnd type="triangle"/>
          </a:ln>
          <a:effectLst/>
        </p:spPr>
      </p:cxnSp>
      <p:sp>
        <p:nvSpPr>
          <p:cNvPr id="61" name="TextBox 60">
            <a:extLst>
              <a:ext uri="{FF2B5EF4-FFF2-40B4-BE49-F238E27FC236}">
                <a16:creationId xmlns:a16="http://schemas.microsoft.com/office/drawing/2014/main" id="{421BE36A-B079-92A3-7BC8-4C0A65D72425}"/>
              </a:ext>
            </a:extLst>
          </p:cNvPr>
          <p:cNvSpPr txBox="1"/>
          <p:nvPr/>
        </p:nvSpPr>
        <p:spPr>
          <a:xfrm>
            <a:off x="1346343" y="2865223"/>
            <a:ext cx="359394" cy="369332"/>
          </a:xfrm>
          <a:prstGeom prst="rect">
            <a:avLst/>
          </a:prstGeom>
          <a:noFill/>
        </p:spPr>
        <p:txBody>
          <a:bodyPr wrap="none" rtlCol="0">
            <a:spAutoFit/>
          </a:bodyPr>
          <a:lstStyle/>
          <a:p>
            <a:pPr algn="l" defTabSz="457200" eaLnBrk="1" fontAlgn="auto" hangingPunct="1">
              <a:spcBef>
                <a:spcPts val="0"/>
              </a:spcBef>
              <a:spcAft>
                <a:spcPts val="0"/>
              </a:spcAft>
            </a:pPr>
            <a:r>
              <a:rPr lang="el-GR" sz="1800" b="0">
                <a:solidFill>
                  <a:prstClr val="black"/>
                </a:solidFill>
                <a:latin typeface="Calibri" panose="020F0502020204030204" pitchFamily="34" charset="0"/>
                <a:ea typeface="Calibri" panose="020F0502020204030204" pitchFamily="34" charset="0"/>
                <a:cs typeface="Calibri" panose="020F0502020204030204" pitchFamily="34" charset="0"/>
              </a:rPr>
              <a:t>Φ</a:t>
            </a:r>
            <a:endParaRPr lang="en-US" sz="1800" b="0">
              <a:solidFill>
                <a:prstClr val="black"/>
              </a:solidFill>
              <a:latin typeface="Calibri" panose="020F0502020204030204"/>
              <a:ea typeface="+mn-ea"/>
            </a:endParaRPr>
          </a:p>
        </p:txBody>
      </p:sp>
      <p:cxnSp>
        <p:nvCxnSpPr>
          <p:cNvPr id="62" name="Straight Connector 61">
            <a:extLst>
              <a:ext uri="{FF2B5EF4-FFF2-40B4-BE49-F238E27FC236}">
                <a16:creationId xmlns:a16="http://schemas.microsoft.com/office/drawing/2014/main" id="{1EB350EF-A960-0A6B-10F0-524788C62E84}"/>
              </a:ext>
            </a:extLst>
          </p:cNvPr>
          <p:cNvCxnSpPr>
            <a:cxnSpLocks/>
          </p:cNvCxnSpPr>
          <p:nvPr/>
        </p:nvCxnSpPr>
        <p:spPr>
          <a:xfrm>
            <a:off x="1557134" y="1462303"/>
            <a:ext cx="3534428" cy="4816189"/>
          </a:xfrm>
          <a:prstGeom prst="line">
            <a:avLst/>
          </a:prstGeom>
          <a:noFill/>
          <a:ln w="6350" cap="flat" cmpd="sng" algn="ctr">
            <a:solidFill>
              <a:srgbClr val="FF0000"/>
            </a:solidFill>
            <a:prstDash val="dash"/>
            <a:miter lim="800000"/>
          </a:ln>
          <a:effectLst/>
        </p:spPr>
      </p:cxnSp>
      <p:sp>
        <p:nvSpPr>
          <p:cNvPr id="63" name="TextBox 62">
            <a:extLst>
              <a:ext uri="{FF2B5EF4-FFF2-40B4-BE49-F238E27FC236}">
                <a16:creationId xmlns:a16="http://schemas.microsoft.com/office/drawing/2014/main" id="{1BF77CBC-A737-7477-897D-AFBADB65D966}"/>
              </a:ext>
            </a:extLst>
          </p:cNvPr>
          <p:cNvSpPr txBox="1"/>
          <p:nvPr/>
        </p:nvSpPr>
        <p:spPr>
          <a:xfrm>
            <a:off x="6426731" y="3749342"/>
            <a:ext cx="284052" cy="369332"/>
          </a:xfrm>
          <a:prstGeom prst="rect">
            <a:avLst/>
          </a:prstGeom>
          <a:noFill/>
        </p:spPr>
        <p:txBody>
          <a:bodyPr wrap="none" rtlCol="0">
            <a:spAutoFit/>
          </a:bodyPr>
          <a:lstStyle/>
          <a:p>
            <a:pPr algn="l" defTabSz="457200" eaLnBrk="1" fontAlgn="auto" hangingPunct="1">
              <a:spcBef>
                <a:spcPts val="0"/>
              </a:spcBef>
              <a:spcAft>
                <a:spcPts val="0"/>
              </a:spcAft>
            </a:pPr>
            <a:r>
              <a:rPr lang="en-US" sz="1800" b="0">
                <a:solidFill>
                  <a:prstClr val="black"/>
                </a:solidFill>
                <a:latin typeface="Calibri" panose="020F0502020204030204" pitchFamily="34" charset="0"/>
                <a:ea typeface="Calibri" panose="020F0502020204030204" pitchFamily="34" charset="0"/>
                <a:cs typeface="Calibri" panose="020F0502020204030204" pitchFamily="34" charset="0"/>
              </a:rPr>
              <a:t>x</a:t>
            </a:r>
            <a:endParaRPr lang="en-US" sz="1800" b="0">
              <a:solidFill>
                <a:prstClr val="black"/>
              </a:solidFill>
              <a:latin typeface="Calibri" panose="020F0502020204030204"/>
              <a:ea typeface="+mn-ea"/>
            </a:endParaRPr>
          </a:p>
        </p:txBody>
      </p:sp>
      <p:sp>
        <p:nvSpPr>
          <p:cNvPr id="64" name="TextBox 63">
            <a:extLst>
              <a:ext uri="{FF2B5EF4-FFF2-40B4-BE49-F238E27FC236}">
                <a16:creationId xmlns:a16="http://schemas.microsoft.com/office/drawing/2014/main" id="{6B679806-CE4D-04DF-D62C-901D718CE543}"/>
              </a:ext>
            </a:extLst>
          </p:cNvPr>
          <p:cNvSpPr txBox="1"/>
          <p:nvPr/>
        </p:nvSpPr>
        <p:spPr>
          <a:xfrm>
            <a:off x="3369117" y="870364"/>
            <a:ext cx="288862" cy="369332"/>
          </a:xfrm>
          <a:prstGeom prst="rect">
            <a:avLst/>
          </a:prstGeom>
          <a:noFill/>
        </p:spPr>
        <p:txBody>
          <a:bodyPr wrap="none" rtlCol="0">
            <a:spAutoFit/>
          </a:bodyPr>
          <a:lstStyle/>
          <a:p>
            <a:pPr algn="l" defTabSz="457200" eaLnBrk="1" fontAlgn="auto" hangingPunct="1">
              <a:spcBef>
                <a:spcPts val="0"/>
              </a:spcBef>
              <a:spcAft>
                <a:spcPts val="0"/>
              </a:spcAft>
            </a:pPr>
            <a:r>
              <a:rPr lang="en-US" sz="1800" b="0">
                <a:solidFill>
                  <a:prstClr val="black"/>
                </a:solidFill>
                <a:latin typeface="Calibri" panose="020F0502020204030204" pitchFamily="34" charset="0"/>
                <a:ea typeface="Calibri" panose="020F0502020204030204" pitchFamily="34" charset="0"/>
                <a:cs typeface="Calibri" panose="020F0502020204030204" pitchFamily="34" charset="0"/>
              </a:rPr>
              <a:t>y</a:t>
            </a:r>
            <a:endParaRPr lang="en-US" sz="1800" b="0">
              <a:solidFill>
                <a:prstClr val="black"/>
              </a:solidFill>
              <a:latin typeface="Calibri" panose="020F0502020204030204"/>
              <a:ea typeface="+mn-ea"/>
            </a:endParaRPr>
          </a:p>
        </p:txBody>
      </p:sp>
      <p:pic>
        <p:nvPicPr>
          <p:cNvPr id="65" name="Picture 2">
            <a:extLst>
              <a:ext uri="{FF2B5EF4-FFF2-40B4-BE49-F238E27FC236}">
                <a16:creationId xmlns:a16="http://schemas.microsoft.com/office/drawing/2014/main" id="{393C56A6-5025-6EED-18A5-22388A262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847004" y="5093358"/>
            <a:ext cx="5100217" cy="603525"/>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25B8A645-B4ED-8F3F-3A90-27951916E878}"/>
              </a:ext>
            </a:extLst>
          </p:cNvPr>
          <p:cNvSpPr txBox="1"/>
          <p:nvPr/>
        </p:nvSpPr>
        <p:spPr>
          <a:xfrm>
            <a:off x="-82746" y="3749342"/>
            <a:ext cx="354584" cy="369332"/>
          </a:xfrm>
          <a:prstGeom prst="rect">
            <a:avLst/>
          </a:prstGeom>
          <a:noFill/>
        </p:spPr>
        <p:txBody>
          <a:bodyPr wrap="none" rtlCol="0">
            <a:spAutoFit/>
          </a:bodyPr>
          <a:lstStyle/>
          <a:p>
            <a:pPr algn="l" defTabSz="457200" eaLnBrk="1" fontAlgn="auto" hangingPunct="1">
              <a:spcBef>
                <a:spcPts val="0"/>
              </a:spcBef>
              <a:spcAft>
                <a:spcPts val="0"/>
              </a:spcAft>
            </a:pPr>
            <a:r>
              <a:rPr lang="en-US" sz="1800" b="0">
                <a:solidFill>
                  <a:prstClr val="black"/>
                </a:solidFill>
                <a:latin typeface="Calibri" panose="020F0502020204030204" pitchFamily="34" charset="0"/>
                <a:ea typeface="Calibri" panose="020F0502020204030204" pitchFamily="34" charset="0"/>
                <a:cs typeface="Calibri" panose="020F0502020204030204" pitchFamily="34" charset="0"/>
              </a:rPr>
              <a:t>-x</a:t>
            </a:r>
            <a:endParaRPr lang="en-US" sz="1800" b="0">
              <a:solidFill>
                <a:prstClr val="black"/>
              </a:solidFill>
              <a:latin typeface="Calibri" panose="020F0502020204030204"/>
              <a:ea typeface="+mn-ea"/>
            </a:endParaRPr>
          </a:p>
        </p:txBody>
      </p:sp>
      <p:cxnSp>
        <p:nvCxnSpPr>
          <p:cNvPr id="67" name="Straight Arrow Connector 66">
            <a:extLst>
              <a:ext uri="{FF2B5EF4-FFF2-40B4-BE49-F238E27FC236}">
                <a16:creationId xmlns:a16="http://schemas.microsoft.com/office/drawing/2014/main" id="{9E14F012-C932-39F7-33EA-B6FA417C8350}"/>
              </a:ext>
            </a:extLst>
          </p:cNvPr>
          <p:cNvCxnSpPr/>
          <p:nvPr/>
        </p:nvCxnSpPr>
        <p:spPr>
          <a:xfrm>
            <a:off x="4816545" y="5870362"/>
            <a:ext cx="1297577" cy="0"/>
          </a:xfrm>
          <a:prstGeom prst="straightConnector1">
            <a:avLst/>
          </a:prstGeom>
          <a:noFill/>
          <a:ln w="6350" cap="flat" cmpd="sng" algn="ctr">
            <a:solidFill>
              <a:sysClr val="windowText" lastClr="000000"/>
            </a:solidFill>
            <a:prstDash val="solid"/>
            <a:miter lim="800000"/>
            <a:tailEnd type="triangle"/>
          </a:ln>
          <a:effectLst/>
        </p:spPr>
      </p:cxnSp>
      <p:cxnSp>
        <p:nvCxnSpPr>
          <p:cNvPr id="68" name="Straight Arrow Connector 67">
            <a:extLst>
              <a:ext uri="{FF2B5EF4-FFF2-40B4-BE49-F238E27FC236}">
                <a16:creationId xmlns:a16="http://schemas.microsoft.com/office/drawing/2014/main" id="{5DF45C8C-43A0-D1DF-FDF1-04584C51F495}"/>
              </a:ext>
            </a:extLst>
          </p:cNvPr>
          <p:cNvCxnSpPr>
            <a:cxnSpLocks/>
          </p:cNvCxnSpPr>
          <p:nvPr/>
        </p:nvCxnSpPr>
        <p:spPr>
          <a:xfrm flipH="1">
            <a:off x="3963501" y="5870362"/>
            <a:ext cx="853044" cy="591775"/>
          </a:xfrm>
          <a:prstGeom prst="straightConnector1">
            <a:avLst/>
          </a:prstGeom>
          <a:noFill/>
          <a:ln w="6350" cap="flat" cmpd="sng" algn="ctr">
            <a:solidFill>
              <a:sysClr val="windowText" lastClr="000000"/>
            </a:solidFill>
            <a:prstDash val="solid"/>
            <a:miter lim="800000"/>
            <a:tailEnd type="triangle"/>
          </a:ln>
          <a:effectLst/>
        </p:spPr>
      </p:cxnSp>
      <p:sp>
        <p:nvSpPr>
          <p:cNvPr id="69" name="TextBox 68">
            <a:extLst>
              <a:ext uri="{FF2B5EF4-FFF2-40B4-BE49-F238E27FC236}">
                <a16:creationId xmlns:a16="http://schemas.microsoft.com/office/drawing/2014/main" id="{E1CEA123-D4B1-964E-092F-3ABD2B81C7D1}"/>
              </a:ext>
            </a:extLst>
          </p:cNvPr>
          <p:cNvSpPr txBox="1"/>
          <p:nvPr/>
        </p:nvSpPr>
        <p:spPr>
          <a:xfrm>
            <a:off x="4839649" y="5822035"/>
            <a:ext cx="981038" cy="338554"/>
          </a:xfrm>
          <a:prstGeom prst="rect">
            <a:avLst/>
          </a:prstGeom>
          <a:noFill/>
        </p:spPr>
        <p:txBody>
          <a:bodyPr wrap="none" rtlCol="0">
            <a:spAutoFit/>
          </a:bodyPr>
          <a:lstStyle/>
          <a:p>
            <a:pPr algn="l" defTabSz="457200" eaLnBrk="1" fontAlgn="auto" hangingPunct="1">
              <a:spcBef>
                <a:spcPts val="0"/>
              </a:spcBef>
              <a:spcAft>
                <a:spcPts val="0"/>
              </a:spcAft>
            </a:pPr>
            <a:r>
              <a:rPr lang="en-US" sz="1600" b="0" dirty="0">
                <a:solidFill>
                  <a:prstClr val="black"/>
                </a:solidFill>
                <a:latin typeface="Calibri" panose="020F0502020204030204"/>
                <a:ea typeface="+mn-ea"/>
              </a:rPr>
              <a:t>RSR_YAW</a:t>
            </a:r>
          </a:p>
        </p:txBody>
      </p:sp>
    </p:spTree>
    <p:extLst>
      <p:ext uri="{BB962C8B-B14F-4D97-AF65-F5344CB8AC3E}">
        <p14:creationId xmlns:p14="http://schemas.microsoft.com/office/powerpoint/2010/main" val="192212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67758E-6 2.57212E-6 L -0.24773 0.00052 " pathEditMode="relative" rAng="0" ptsTypes="AA">
                                      <p:cBhvr>
                                        <p:cTn id="26" dur="2000" fill="hold"/>
                                        <p:tgtEl>
                                          <p:spTgt spid="38"/>
                                        </p:tgtEl>
                                        <p:attrNameLst>
                                          <p:attrName>ppt_x</p:attrName>
                                          <p:attrName>ppt_y</p:attrName>
                                        </p:attrNameLst>
                                      </p:cBhvr>
                                      <p:rCtr x="-12386" y="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13D8-C816-DC63-8CE7-0E620157C34E}"/>
              </a:ext>
            </a:extLst>
          </p:cNvPr>
          <p:cNvSpPr>
            <a:spLocks noGrp="1"/>
          </p:cNvSpPr>
          <p:nvPr>
            <p:ph type="title"/>
          </p:nvPr>
        </p:nvSpPr>
        <p:spPr/>
        <p:txBody>
          <a:bodyPr/>
          <a:lstStyle/>
          <a:p>
            <a:r>
              <a:rPr lang="en-US" dirty="0"/>
              <a:t>Articulator Maneuvering Thermal Reset in Shade</a:t>
            </a:r>
          </a:p>
        </p:txBody>
      </p:sp>
      <p:sp>
        <p:nvSpPr>
          <p:cNvPr id="4" name="Footer Placeholder 3">
            <a:extLst>
              <a:ext uri="{FF2B5EF4-FFF2-40B4-BE49-F238E27FC236}">
                <a16:creationId xmlns:a16="http://schemas.microsoft.com/office/drawing/2014/main" id="{7A7F9BB0-5D5A-7D67-B8AE-560A1A30B6BF}"/>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6C5D7AB5-6653-76D1-99D3-CE167571A15F}"/>
              </a:ext>
            </a:extLst>
          </p:cNvPr>
          <p:cNvSpPr>
            <a:spLocks noGrp="1"/>
          </p:cNvSpPr>
          <p:nvPr>
            <p:ph type="sldNum" sz="quarter" idx="12"/>
          </p:nvPr>
        </p:nvSpPr>
        <p:spPr/>
        <p:txBody>
          <a:bodyPr/>
          <a:lstStyle/>
          <a:p>
            <a:fld id="{33F42015-0FC7-4B0E-8D2B-76EADF48D957}" type="slidenum">
              <a:rPr lang="en-US" smtClean="0"/>
              <a:pPr/>
              <a:t>16</a:t>
            </a:fld>
            <a:endParaRPr lang="en-US" dirty="0"/>
          </a:p>
        </p:txBody>
      </p:sp>
      <p:pic>
        <p:nvPicPr>
          <p:cNvPr id="2050" name="Picture 2">
            <a:extLst>
              <a:ext uri="{FF2B5EF4-FFF2-40B4-BE49-F238E27FC236}">
                <a16:creationId xmlns:a16="http://schemas.microsoft.com/office/drawing/2014/main" id="{9A7F4623-10D8-36CE-A1CC-3414ECCE9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46" y="794549"/>
            <a:ext cx="11201401" cy="565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373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1B83D-A593-1077-81E2-A956B38F55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CB7E79-58F8-E77E-BDEF-FA9678663A6D}"/>
              </a:ext>
            </a:extLst>
          </p:cNvPr>
          <p:cNvSpPr>
            <a:spLocks noGrp="1"/>
          </p:cNvSpPr>
          <p:nvPr>
            <p:ph type="title"/>
          </p:nvPr>
        </p:nvSpPr>
        <p:spPr/>
        <p:txBody>
          <a:bodyPr/>
          <a:lstStyle/>
          <a:p>
            <a:r>
              <a:rPr lang="en-US" dirty="0"/>
              <a:t>Logic Flowchart</a:t>
            </a:r>
          </a:p>
        </p:txBody>
      </p:sp>
      <p:sp>
        <p:nvSpPr>
          <p:cNvPr id="324" name="Oval 323">
            <a:extLst>
              <a:ext uri="{FF2B5EF4-FFF2-40B4-BE49-F238E27FC236}">
                <a16:creationId xmlns:a16="http://schemas.microsoft.com/office/drawing/2014/main" id="{3D6F2E86-C313-FDD0-7979-ED4993E46FB0}"/>
              </a:ext>
            </a:extLst>
          </p:cNvPr>
          <p:cNvSpPr/>
          <p:nvPr/>
        </p:nvSpPr>
        <p:spPr>
          <a:xfrm>
            <a:off x="5419422" y="800670"/>
            <a:ext cx="1001941" cy="315426"/>
          </a:xfrm>
          <a:prstGeom prst="ellipse">
            <a:avLst/>
          </a:prstGeom>
          <a:solidFill>
            <a:sysClr val="windowText" lastClr="000000"/>
          </a:solidFill>
          <a:ln w="12700" cap="flat" cmpd="sng" algn="ctr">
            <a:solidFill>
              <a:srgbClr val="5B9BD5">
                <a:shade val="15000"/>
              </a:srgbClr>
            </a:solidFill>
            <a:prstDash val="solid"/>
            <a:miter lim="800000"/>
          </a:ln>
          <a:effectLst/>
        </p:spPr>
        <p:txBody>
          <a:bodyPr rtlCol="0" anchor="ctr"/>
          <a:lstStyle/>
          <a:p>
            <a:pPr marL="0" marR="0" lvl="0" indent="0" defTabSz="343266"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prstClr val="white"/>
                </a:solidFill>
                <a:effectLst/>
                <a:uLnTx/>
                <a:uFillTx/>
                <a:latin typeface="Calibri" panose="020F0502020204030204"/>
                <a:ea typeface="+mn-ea"/>
                <a:cs typeface="+mn-cs"/>
              </a:rPr>
              <a:t>Start</a:t>
            </a:r>
          </a:p>
        </p:txBody>
      </p:sp>
      <p:sp>
        <p:nvSpPr>
          <p:cNvPr id="325" name="Flowchart: Data 324">
            <a:extLst>
              <a:ext uri="{FF2B5EF4-FFF2-40B4-BE49-F238E27FC236}">
                <a16:creationId xmlns:a16="http://schemas.microsoft.com/office/drawing/2014/main" id="{4AFA9714-CCBF-DBF1-1893-233E89030B9E}"/>
              </a:ext>
            </a:extLst>
          </p:cNvPr>
          <p:cNvSpPr/>
          <p:nvPr/>
        </p:nvSpPr>
        <p:spPr>
          <a:xfrm>
            <a:off x="232787" y="1429409"/>
            <a:ext cx="2566701" cy="386937"/>
          </a:xfrm>
          <a:prstGeom prst="flowChartInputOutput">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defTabSz="343266"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prstClr val="white"/>
                </a:solidFill>
                <a:effectLst/>
                <a:uLnTx/>
                <a:uFillTx/>
                <a:latin typeface="Calibri" panose="020F0502020204030204"/>
                <a:ea typeface="+mn-ea"/>
                <a:cs typeface="+mn-cs"/>
              </a:rPr>
              <a:t>Mode = Excavation (Ex)</a:t>
            </a:r>
          </a:p>
        </p:txBody>
      </p:sp>
      <p:sp>
        <p:nvSpPr>
          <p:cNvPr id="326" name="Flowchart: Data 325">
            <a:extLst>
              <a:ext uri="{FF2B5EF4-FFF2-40B4-BE49-F238E27FC236}">
                <a16:creationId xmlns:a16="http://schemas.microsoft.com/office/drawing/2014/main" id="{2AA02A00-41AA-0D2E-CCE8-6778A6314517}"/>
              </a:ext>
            </a:extLst>
          </p:cNvPr>
          <p:cNvSpPr/>
          <p:nvPr/>
        </p:nvSpPr>
        <p:spPr>
          <a:xfrm>
            <a:off x="4620917" y="1448478"/>
            <a:ext cx="2566701" cy="386937"/>
          </a:xfrm>
          <a:prstGeom prst="flowChartInputOutput">
            <a:avLst/>
          </a:prstGeom>
          <a:solidFill>
            <a:srgbClr val="70AD47"/>
          </a:solidFill>
          <a:ln w="12700" cap="flat" cmpd="sng" algn="ctr">
            <a:solidFill>
              <a:srgbClr val="5B9BD5">
                <a:shade val="15000"/>
              </a:srgbClr>
            </a:solidFill>
            <a:prstDash val="solid"/>
            <a:miter lim="800000"/>
          </a:ln>
          <a:effectLst/>
        </p:spPr>
        <p:txBody>
          <a:bodyPr rtlCol="0" anchor="ctr"/>
          <a:lstStyle/>
          <a:p>
            <a:pPr marL="0" marR="0" lvl="0" indent="0" defTabSz="343266"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prstClr val="white"/>
                </a:solidFill>
                <a:effectLst/>
                <a:uLnTx/>
                <a:uFillTx/>
                <a:latin typeface="Calibri" panose="020F0502020204030204"/>
                <a:ea typeface="+mn-ea"/>
                <a:cs typeface="+mn-cs"/>
              </a:rPr>
              <a:t>Mode = Charging (Ch)</a:t>
            </a:r>
          </a:p>
        </p:txBody>
      </p:sp>
      <p:sp>
        <p:nvSpPr>
          <p:cNvPr id="327" name="Flowchart: Data 326">
            <a:extLst>
              <a:ext uri="{FF2B5EF4-FFF2-40B4-BE49-F238E27FC236}">
                <a16:creationId xmlns:a16="http://schemas.microsoft.com/office/drawing/2014/main" id="{50567F64-0336-0CDE-CCF4-7AE45671E32E}"/>
              </a:ext>
            </a:extLst>
          </p:cNvPr>
          <p:cNvSpPr/>
          <p:nvPr/>
        </p:nvSpPr>
        <p:spPr>
          <a:xfrm>
            <a:off x="9101820" y="1448478"/>
            <a:ext cx="2566701" cy="386937"/>
          </a:xfrm>
          <a:prstGeom prst="flowChartInputOutput">
            <a:avLst/>
          </a:prstGeom>
          <a:solidFill>
            <a:srgbClr val="ED7D31"/>
          </a:solidFill>
          <a:ln w="12700" cap="flat" cmpd="sng" algn="ctr">
            <a:solidFill>
              <a:srgbClr val="5B9BD5">
                <a:shade val="15000"/>
              </a:srgbClr>
            </a:solidFill>
            <a:prstDash val="solid"/>
            <a:miter lim="800000"/>
          </a:ln>
          <a:effectLst/>
        </p:spPr>
        <p:txBody>
          <a:bodyPr rtlCol="0" anchor="ctr"/>
          <a:lstStyle/>
          <a:p>
            <a:pPr marL="0" marR="0" lvl="0" indent="0" defTabSz="343266"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prstClr val="white"/>
                </a:solidFill>
                <a:effectLst/>
                <a:uLnTx/>
                <a:uFillTx/>
                <a:latin typeface="Calibri" panose="020F0502020204030204"/>
                <a:ea typeface="+mn-ea"/>
                <a:cs typeface="+mn-cs"/>
              </a:rPr>
              <a:t>Mode = Thermal Reset (TR)</a:t>
            </a:r>
          </a:p>
        </p:txBody>
      </p:sp>
      <p:sp>
        <p:nvSpPr>
          <p:cNvPr id="328" name="Rectangle 327">
            <a:extLst>
              <a:ext uri="{FF2B5EF4-FFF2-40B4-BE49-F238E27FC236}">
                <a16:creationId xmlns:a16="http://schemas.microsoft.com/office/drawing/2014/main" id="{48279E6E-FD71-A6E0-6676-6D24624A300C}"/>
              </a:ext>
            </a:extLst>
          </p:cNvPr>
          <p:cNvSpPr/>
          <p:nvPr/>
        </p:nvSpPr>
        <p:spPr>
          <a:xfrm>
            <a:off x="59613" y="1992742"/>
            <a:ext cx="2875942" cy="686515"/>
          </a:xfrm>
          <a:prstGeom prst="rect">
            <a:avLst/>
          </a:prstGeom>
          <a:solidFill>
            <a:srgbClr val="5B9BD5"/>
          </a:solidFill>
          <a:ln w="12700" cap="flat" cmpd="sng" algn="ctr">
            <a:solidFill>
              <a:srgbClr val="5B9BD5">
                <a:shade val="15000"/>
              </a:srgbClr>
            </a:solidFill>
            <a:prstDash val="solid"/>
            <a:miter lim="800000"/>
          </a:ln>
          <a:effectLst/>
        </p:spPr>
        <p:txBody>
          <a:bodyPr rtlCol="0" anchor="ctr"/>
          <a:lstStyle/>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201" b="0" i="0" u="none" strike="noStrike" kern="0" cap="none" spc="0" normalizeH="0" baseline="0" noProof="0" dirty="0">
                <a:ln>
                  <a:noFill/>
                </a:ln>
                <a:solidFill>
                  <a:prstClr val="white"/>
                </a:solidFill>
                <a:effectLst/>
                <a:uLnTx/>
                <a:uFillTx/>
                <a:latin typeface="Calibri" panose="020F0502020204030204"/>
                <a:ea typeface="+mn-ea"/>
                <a:cs typeface="+mn-cs"/>
              </a:rPr>
              <a:t>Set excavation X, Y, yaw, cover angle</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201" b="0" i="0" u="none" strike="noStrike" kern="0" cap="none" spc="0" normalizeH="0" baseline="0" noProof="0" dirty="0">
                <a:ln>
                  <a:noFill/>
                </a:ln>
                <a:solidFill>
                  <a:prstClr val="white"/>
                </a:solidFill>
                <a:effectLst/>
                <a:uLnTx/>
                <a:uFillTx/>
                <a:latin typeface="Calibri" panose="020F0502020204030204"/>
                <a:ea typeface="+mn-ea"/>
                <a:cs typeface="+mn-cs"/>
              </a:rPr>
              <a:t>Run heating rates</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201" b="0" i="0" u="none" strike="noStrike" kern="0" cap="none" spc="0" normalizeH="0" baseline="0" noProof="0" dirty="0">
                <a:ln>
                  <a:noFill/>
                </a:ln>
                <a:solidFill>
                  <a:prstClr val="white"/>
                </a:solidFill>
                <a:effectLst/>
                <a:uLnTx/>
                <a:uFillTx/>
                <a:latin typeface="Calibri" panose="020F0502020204030204"/>
                <a:ea typeface="+mn-ea"/>
                <a:cs typeface="+mn-cs"/>
              </a:rPr>
              <a:t>Set excavation power/heat loads</a:t>
            </a:r>
          </a:p>
        </p:txBody>
      </p:sp>
      <p:sp>
        <p:nvSpPr>
          <p:cNvPr id="329" name="Rectangle 328">
            <a:extLst>
              <a:ext uri="{FF2B5EF4-FFF2-40B4-BE49-F238E27FC236}">
                <a16:creationId xmlns:a16="http://schemas.microsoft.com/office/drawing/2014/main" id="{A78F7C01-4105-634A-826A-C61858211B28}"/>
              </a:ext>
            </a:extLst>
          </p:cNvPr>
          <p:cNvSpPr/>
          <p:nvPr/>
        </p:nvSpPr>
        <p:spPr>
          <a:xfrm>
            <a:off x="4311676" y="1937498"/>
            <a:ext cx="2875942" cy="741760"/>
          </a:xfrm>
          <a:prstGeom prst="rect">
            <a:avLst/>
          </a:prstGeom>
          <a:solidFill>
            <a:srgbClr val="70AD47"/>
          </a:solidFill>
          <a:ln w="12700" cap="flat" cmpd="sng" algn="ctr">
            <a:solidFill>
              <a:srgbClr val="5B9BD5">
                <a:shade val="15000"/>
              </a:srgbClr>
            </a:solidFill>
            <a:prstDash val="solid"/>
            <a:miter lim="800000"/>
          </a:ln>
          <a:effectLst/>
        </p:spPr>
        <p:txBody>
          <a:bodyPr rtlCol="0" anchor="ctr"/>
          <a:lstStyle/>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Set charging X, Y, yaw, cover angle</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Run heating rates</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Set charging power/heat loads</a:t>
            </a:r>
          </a:p>
        </p:txBody>
      </p:sp>
      <p:sp>
        <p:nvSpPr>
          <p:cNvPr id="330" name="Rectangle 329">
            <a:extLst>
              <a:ext uri="{FF2B5EF4-FFF2-40B4-BE49-F238E27FC236}">
                <a16:creationId xmlns:a16="http://schemas.microsoft.com/office/drawing/2014/main" id="{9470D55D-56CD-8472-2198-47A99771C886}"/>
              </a:ext>
            </a:extLst>
          </p:cNvPr>
          <p:cNvSpPr/>
          <p:nvPr/>
        </p:nvSpPr>
        <p:spPr>
          <a:xfrm>
            <a:off x="8916275" y="1992742"/>
            <a:ext cx="2875942" cy="908070"/>
          </a:xfrm>
          <a:prstGeom prst="rect">
            <a:avLst/>
          </a:prstGeom>
          <a:solidFill>
            <a:srgbClr val="ED7D31"/>
          </a:solidFill>
          <a:ln w="12700" cap="flat" cmpd="sng" algn="ctr">
            <a:solidFill>
              <a:srgbClr val="5B9BD5">
                <a:shade val="15000"/>
              </a:srgbClr>
            </a:solidFill>
            <a:prstDash val="solid"/>
            <a:miter lim="800000"/>
          </a:ln>
          <a:effectLst/>
        </p:spPr>
        <p:txBody>
          <a:bodyPr rtlCol="0" anchor="ctr"/>
          <a:lstStyle/>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201" b="0" i="0" u="none" strike="noStrike" kern="0" cap="none" spc="0" normalizeH="0" baseline="0" noProof="0" dirty="0">
                <a:ln>
                  <a:noFill/>
                </a:ln>
                <a:solidFill>
                  <a:prstClr val="white"/>
                </a:solidFill>
                <a:effectLst/>
                <a:uLnTx/>
                <a:uFillTx/>
                <a:latin typeface="Calibri" panose="020F0502020204030204"/>
                <a:ea typeface="+mn-ea"/>
                <a:cs typeface="+mn-cs"/>
              </a:rPr>
              <a:t>Set cooling X, Y, yaw, cover angle</a:t>
            </a:r>
          </a:p>
          <a:p>
            <a:pPr marL="600715" marR="0" lvl="1" indent="-257449" algn="l" defTabSz="343266"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1" b="0" i="0" u="none" strike="noStrike" kern="0" cap="none" spc="0" normalizeH="0" baseline="0" noProof="0" dirty="0">
                <a:ln>
                  <a:noFill/>
                </a:ln>
                <a:solidFill>
                  <a:prstClr val="white"/>
                </a:solidFill>
                <a:effectLst/>
                <a:uLnTx/>
                <a:uFillTx/>
                <a:latin typeface="Calibri" panose="020F0502020204030204"/>
                <a:ea typeface="+mn-ea"/>
                <a:cs typeface="+mn-cs"/>
              </a:rPr>
              <a:t>f(cool in shade or not)</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201" b="0" i="0" u="none" strike="noStrike" kern="0" cap="none" spc="0" normalizeH="0" baseline="0" noProof="0" dirty="0">
                <a:ln>
                  <a:noFill/>
                </a:ln>
                <a:solidFill>
                  <a:prstClr val="white"/>
                </a:solidFill>
                <a:effectLst/>
                <a:uLnTx/>
                <a:uFillTx/>
                <a:latin typeface="Calibri" panose="020F0502020204030204"/>
                <a:ea typeface="+mn-ea"/>
                <a:cs typeface="+mn-cs"/>
              </a:rPr>
              <a:t>Run heating rates</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201" b="0" i="0" u="none" strike="noStrike" kern="0" cap="none" spc="0" normalizeH="0" baseline="0" noProof="0" dirty="0">
                <a:ln>
                  <a:noFill/>
                </a:ln>
                <a:solidFill>
                  <a:prstClr val="white"/>
                </a:solidFill>
                <a:effectLst/>
                <a:uLnTx/>
                <a:uFillTx/>
                <a:latin typeface="Calibri" panose="020F0502020204030204"/>
                <a:ea typeface="+mn-ea"/>
                <a:cs typeface="+mn-cs"/>
              </a:rPr>
              <a:t>Set cooling power/heat loads</a:t>
            </a:r>
          </a:p>
        </p:txBody>
      </p:sp>
      <p:sp>
        <p:nvSpPr>
          <p:cNvPr id="331" name="Flowchart: Decision 330">
            <a:extLst>
              <a:ext uri="{FF2B5EF4-FFF2-40B4-BE49-F238E27FC236}">
                <a16:creationId xmlns:a16="http://schemas.microsoft.com/office/drawing/2014/main" id="{5C23A83D-A2AC-E9BA-5A51-0E5DEFC4144D}"/>
              </a:ext>
            </a:extLst>
          </p:cNvPr>
          <p:cNvSpPr/>
          <p:nvPr/>
        </p:nvSpPr>
        <p:spPr>
          <a:xfrm>
            <a:off x="75076" y="2836068"/>
            <a:ext cx="1614240" cy="609076"/>
          </a:xfrm>
          <a:prstGeom prst="flowChartDecision">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defTabSz="343266"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prstClr val="white"/>
                </a:solidFill>
                <a:effectLst/>
                <a:uLnTx/>
                <a:uFillTx/>
                <a:latin typeface="Calibri" panose="020F0502020204030204"/>
                <a:ea typeface="+mn-ea"/>
                <a:cs typeface="+mn-cs"/>
              </a:rPr>
              <a:t>Batt &gt; AFT</a:t>
            </a:r>
          </a:p>
        </p:txBody>
      </p:sp>
      <p:sp>
        <p:nvSpPr>
          <p:cNvPr id="332" name="Flowchart: Decision 331">
            <a:extLst>
              <a:ext uri="{FF2B5EF4-FFF2-40B4-BE49-F238E27FC236}">
                <a16:creationId xmlns:a16="http://schemas.microsoft.com/office/drawing/2014/main" id="{4060FD1A-08EF-39E9-23F7-6B38C7B7B2F0}"/>
              </a:ext>
            </a:extLst>
          </p:cNvPr>
          <p:cNvSpPr/>
          <p:nvPr/>
        </p:nvSpPr>
        <p:spPr>
          <a:xfrm>
            <a:off x="0" y="3676946"/>
            <a:ext cx="1689316" cy="709322"/>
          </a:xfrm>
          <a:prstGeom prst="flowChartDecision">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defTabSz="343266"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Exceed max Ex time &amp;&amp; Batt &lt; AFT</a:t>
            </a:r>
          </a:p>
        </p:txBody>
      </p:sp>
      <p:cxnSp>
        <p:nvCxnSpPr>
          <p:cNvPr id="333" name="Straight Arrow Connector 332">
            <a:extLst>
              <a:ext uri="{FF2B5EF4-FFF2-40B4-BE49-F238E27FC236}">
                <a16:creationId xmlns:a16="http://schemas.microsoft.com/office/drawing/2014/main" id="{29EE33C9-EA00-F421-8E92-8DD44E7B69DC}"/>
              </a:ext>
            </a:extLst>
          </p:cNvPr>
          <p:cNvCxnSpPr>
            <a:cxnSpLocks/>
          </p:cNvCxnSpPr>
          <p:nvPr/>
        </p:nvCxnSpPr>
        <p:spPr>
          <a:xfrm>
            <a:off x="1587266" y="1262934"/>
            <a:ext cx="0" cy="166475"/>
          </a:xfrm>
          <a:prstGeom prst="straightConnector1">
            <a:avLst/>
          </a:prstGeom>
          <a:noFill/>
          <a:ln w="12700" cap="flat" cmpd="sng" algn="ctr">
            <a:solidFill>
              <a:sysClr val="windowText" lastClr="000000"/>
            </a:solidFill>
            <a:prstDash val="solid"/>
            <a:miter lim="800000"/>
            <a:tailEnd type="triangle"/>
          </a:ln>
          <a:effectLst/>
        </p:spPr>
      </p:cxnSp>
      <p:cxnSp>
        <p:nvCxnSpPr>
          <p:cNvPr id="334" name="Straight Arrow Connector 333">
            <a:extLst>
              <a:ext uri="{FF2B5EF4-FFF2-40B4-BE49-F238E27FC236}">
                <a16:creationId xmlns:a16="http://schemas.microsoft.com/office/drawing/2014/main" id="{2E7F6AEF-720F-3DD9-67F6-9904FC012F1F}"/>
              </a:ext>
            </a:extLst>
          </p:cNvPr>
          <p:cNvCxnSpPr>
            <a:cxnSpLocks/>
          </p:cNvCxnSpPr>
          <p:nvPr/>
        </p:nvCxnSpPr>
        <p:spPr>
          <a:xfrm>
            <a:off x="5938286" y="1262934"/>
            <a:ext cx="0" cy="166475"/>
          </a:xfrm>
          <a:prstGeom prst="straightConnector1">
            <a:avLst/>
          </a:prstGeom>
          <a:noFill/>
          <a:ln w="12700" cap="flat" cmpd="sng" algn="ctr">
            <a:solidFill>
              <a:sysClr val="windowText" lastClr="000000"/>
            </a:solidFill>
            <a:prstDash val="solid"/>
            <a:miter lim="800000"/>
            <a:tailEnd type="triangle"/>
          </a:ln>
          <a:effectLst/>
        </p:spPr>
      </p:cxnSp>
      <p:cxnSp>
        <p:nvCxnSpPr>
          <p:cNvPr id="335" name="Straight Arrow Connector 334">
            <a:extLst>
              <a:ext uri="{FF2B5EF4-FFF2-40B4-BE49-F238E27FC236}">
                <a16:creationId xmlns:a16="http://schemas.microsoft.com/office/drawing/2014/main" id="{26FB7A2C-7DB9-E336-3642-343C9E424A9C}"/>
              </a:ext>
            </a:extLst>
          </p:cNvPr>
          <p:cNvCxnSpPr>
            <a:cxnSpLocks/>
          </p:cNvCxnSpPr>
          <p:nvPr/>
        </p:nvCxnSpPr>
        <p:spPr>
          <a:xfrm>
            <a:off x="10604733" y="1262934"/>
            <a:ext cx="0" cy="166475"/>
          </a:xfrm>
          <a:prstGeom prst="straightConnector1">
            <a:avLst/>
          </a:prstGeom>
          <a:noFill/>
          <a:ln w="12700" cap="flat" cmpd="sng" algn="ctr">
            <a:solidFill>
              <a:sysClr val="windowText" lastClr="000000"/>
            </a:solidFill>
            <a:prstDash val="solid"/>
            <a:miter lim="800000"/>
            <a:tailEnd type="triangle"/>
          </a:ln>
          <a:effectLst/>
        </p:spPr>
      </p:cxnSp>
      <p:cxnSp>
        <p:nvCxnSpPr>
          <p:cNvPr id="336" name="Straight Connector 335">
            <a:extLst>
              <a:ext uri="{FF2B5EF4-FFF2-40B4-BE49-F238E27FC236}">
                <a16:creationId xmlns:a16="http://schemas.microsoft.com/office/drawing/2014/main" id="{912E75F0-9FEB-D8E5-7D75-00D3C65CF79C}"/>
              </a:ext>
            </a:extLst>
          </p:cNvPr>
          <p:cNvCxnSpPr>
            <a:cxnSpLocks/>
          </p:cNvCxnSpPr>
          <p:nvPr/>
        </p:nvCxnSpPr>
        <p:spPr>
          <a:xfrm>
            <a:off x="1587266" y="1262933"/>
            <a:ext cx="9017467" cy="0"/>
          </a:xfrm>
          <a:prstGeom prst="line">
            <a:avLst/>
          </a:prstGeom>
          <a:noFill/>
          <a:ln w="19050" cap="flat" cmpd="sng" algn="ctr">
            <a:solidFill>
              <a:sysClr val="windowText" lastClr="000000"/>
            </a:solidFill>
            <a:prstDash val="solid"/>
            <a:miter lim="800000"/>
          </a:ln>
          <a:effectLst/>
        </p:spPr>
      </p:cxnSp>
      <p:cxnSp>
        <p:nvCxnSpPr>
          <p:cNvPr id="337" name="Straight Connector 336">
            <a:extLst>
              <a:ext uri="{FF2B5EF4-FFF2-40B4-BE49-F238E27FC236}">
                <a16:creationId xmlns:a16="http://schemas.microsoft.com/office/drawing/2014/main" id="{153944BF-6234-7EC2-8D60-EF364FE1E6C4}"/>
              </a:ext>
            </a:extLst>
          </p:cNvPr>
          <p:cNvCxnSpPr>
            <a:cxnSpLocks/>
          </p:cNvCxnSpPr>
          <p:nvPr/>
        </p:nvCxnSpPr>
        <p:spPr>
          <a:xfrm flipV="1">
            <a:off x="5938286" y="1125630"/>
            <a:ext cx="0" cy="137303"/>
          </a:xfrm>
          <a:prstGeom prst="line">
            <a:avLst/>
          </a:prstGeom>
          <a:noFill/>
          <a:ln w="19050" cap="flat" cmpd="sng" algn="ctr">
            <a:solidFill>
              <a:sysClr val="windowText" lastClr="000000"/>
            </a:solidFill>
            <a:prstDash val="solid"/>
            <a:miter lim="800000"/>
          </a:ln>
          <a:effectLst/>
        </p:spPr>
      </p:cxnSp>
      <p:cxnSp>
        <p:nvCxnSpPr>
          <p:cNvPr id="338" name="Straight Arrow Connector 337">
            <a:extLst>
              <a:ext uri="{FF2B5EF4-FFF2-40B4-BE49-F238E27FC236}">
                <a16:creationId xmlns:a16="http://schemas.microsoft.com/office/drawing/2014/main" id="{8E951F1F-9738-E2B6-FCB6-A69A9088E0B0}"/>
              </a:ext>
            </a:extLst>
          </p:cNvPr>
          <p:cNvCxnSpPr>
            <a:cxnSpLocks/>
          </p:cNvCxnSpPr>
          <p:nvPr/>
        </p:nvCxnSpPr>
        <p:spPr>
          <a:xfrm>
            <a:off x="1497583" y="1816346"/>
            <a:ext cx="0" cy="166475"/>
          </a:xfrm>
          <a:prstGeom prst="straightConnector1">
            <a:avLst/>
          </a:prstGeom>
          <a:noFill/>
          <a:ln w="12700" cap="flat" cmpd="sng" algn="ctr">
            <a:solidFill>
              <a:sysClr val="windowText" lastClr="000000"/>
            </a:solidFill>
            <a:prstDash val="solid"/>
            <a:miter lim="800000"/>
            <a:tailEnd type="triangle"/>
          </a:ln>
          <a:effectLst/>
        </p:spPr>
      </p:cxnSp>
      <p:cxnSp>
        <p:nvCxnSpPr>
          <p:cNvPr id="339" name="Straight Arrow Connector 338">
            <a:extLst>
              <a:ext uri="{FF2B5EF4-FFF2-40B4-BE49-F238E27FC236}">
                <a16:creationId xmlns:a16="http://schemas.microsoft.com/office/drawing/2014/main" id="{3EB0B93E-60D2-856C-11F3-14EAA1F1C24A}"/>
              </a:ext>
            </a:extLst>
          </p:cNvPr>
          <p:cNvCxnSpPr>
            <a:cxnSpLocks/>
          </p:cNvCxnSpPr>
          <p:nvPr/>
        </p:nvCxnSpPr>
        <p:spPr>
          <a:xfrm>
            <a:off x="897655" y="2679258"/>
            <a:ext cx="0" cy="166475"/>
          </a:xfrm>
          <a:prstGeom prst="straightConnector1">
            <a:avLst/>
          </a:prstGeom>
          <a:noFill/>
          <a:ln w="12700" cap="flat" cmpd="sng" algn="ctr">
            <a:solidFill>
              <a:sysClr val="windowText" lastClr="000000"/>
            </a:solidFill>
            <a:prstDash val="solid"/>
            <a:miter lim="800000"/>
            <a:tailEnd type="triangle"/>
          </a:ln>
          <a:effectLst/>
        </p:spPr>
      </p:cxnSp>
      <p:cxnSp>
        <p:nvCxnSpPr>
          <p:cNvPr id="340" name="Straight Arrow Connector 339">
            <a:extLst>
              <a:ext uri="{FF2B5EF4-FFF2-40B4-BE49-F238E27FC236}">
                <a16:creationId xmlns:a16="http://schemas.microsoft.com/office/drawing/2014/main" id="{C436E221-781B-BF06-2C95-D65BD249F46A}"/>
              </a:ext>
            </a:extLst>
          </p:cNvPr>
          <p:cNvCxnSpPr>
            <a:cxnSpLocks/>
            <a:stCxn id="331" idx="2"/>
            <a:endCxn id="332" idx="0"/>
          </p:cNvCxnSpPr>
          <p:nvPr/>
        </p:nvCxnSpPr>
        <p:spPr>
          <a:xfrm flipH="1">
            <a:off x="844658" y="3445144"/>
            <a:ext cx="37538" cy="231802"/>
          </a:xfrm>
          <a:prstGeom prst="straightConnector1">
            <a:avLst/>
          </a:prstGeom>
          <a:noFill/>
          <a:ln w="12700" cap="flat" cmpd="sng" algn="ctr">
            <a:solidFill>
              <a:sysClr val="windowText" lastClr="000000"/>
            </a:solidFill>
            <a:prstDash val="solid"/>
            <a:miter lim="800000"/>
            <a:tailEnd type="triangle"/>
          </a:ln>
          <a:effectLst/>
        </p:spPr>
      </p:cxnSp>
      <p:sp>
        <p:nvSpPr>
          <p:cNvPr id="341" name="TextBox 340">
            <a:extLst>
              <a:ext uri="{FF2B5EF4-FFF2-40B4-BE49-F238E27FC236}">
                <a16:creationId xmlns:a16="http://schemas.microsoft.com/office/drawing/2014/main" id="{C487DFAE-AF63-207D-97EE-2BF198764584}"/>
              </a:ext>
            </a:extLst>
          </p:cNvPr>
          <p:cNvSpPr txBox="1"/>
          <p:nvPr/>
        </p:nvSpPr>
        <p:spPr>
          <a:xfrm>
            <a:off x="634803" y="3420146"/>
            <a:ext cx="247393"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N</a:t>
            </a:r>
          </a:p>
        </p:txBody>
      </p:sp>
      <p:cxnSp>
        <p:nvCxnSpPr>
          <p:cNvPr id="342" name="Straight Arrow Connector 341">
            <a:extLst>
              <a:ext uri="{FF2B5EF4-FFF2-40B4-BE49-F238E27FC236}">
                <a16:creationId xmlns:a16="http://schemas.microsoft.com/office/drawing/2014/main" id="{A0381037-D971-F396-CA99-CD197C96D413}"/>
              </a:ext>
            </a:extLst>
          </p:cNvPr>
          <p:cNvCxnSpPr>
            <a:cxnSpLocks/>
          </p:cNvCxnSpPr>
          <p:nvPr/>
        </p:nvCxnSpPr>
        <p:spPr>
          <a:xfrm>
            <a:off x="1689316" y="3140606"/>
            <a:ext cx="137303" cy="0"/>
          </a:xfrm>
          <a:prstGeom prst="straightConnector1">
            <a:avLst/>
          </a:prstGeom>
          <a:noFill/>
          <a:ln w="12700" cap="flat" cmpd="sng" algn="ctr">
            <a:solidFill>
              <a:sysClr val="windowText" lastClr="000000"/>
            </a:solidFill>
            <a:prstDash val="solid"/>
            <a:miter lim="800000"/>
            <a:tailEnd type="triangle"/>
          </a:ln>
          <a:effectLst/>
        </p:spPr>
      </p:cxnSp>
      <p:sp>
        <p:nvSpPr>
          <p:cNvPr id="343" name="TextBox 342">
            <a:extLst>
              <a:ext uri="{FF2B5EF4-FFF2-40B4-BE49-F238E27FC236}">
                <a16:creationId xmlns:a16="http://schemas.microsoft.com/office/drawing/2014/main" id="{1604606B-9029-7360-F979-08BF7009FEC1}"/>
              </a:ext>
            </a:extLst>
          </p:cNvPr>
          <p:cNvSpPr txBox="1"/>
          <p:nvPr/>
        </p:nvSpPr>
        <p:spPr>
          <a:xfrm>
            <a:off x="1532218" y="2900814"/>
            <a:ext cx="247393"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Y</a:t>
            </a:r>
          </a:p>
        </p:txBody>
      </p:sp>
      <p:sp>
        <p:nvSpPr>
          <p:cNvPr id="344" name="Flowchart: Process 343">
            <a:extLst>
              <a:ext uri="{FF2B5EF4-FFF2-40B4-BE49-F238E27FC236}">
                <a16:creationId xmlns:a16="http://schemas.microsoft.com/office/drawing/2014/main" id="{F235F1C4-BBB4-180E-FEB1-6581BACB50BD}"/>
              </a:ext>
            </a:extLst>
          </p:cNvPr>
          <p:cNvSpPr/>
          <p:nvPr/>
        </p:nvSpPr>
        <p:spPr>
          <a:xfrm>
            <a:off x="1834651" y="2836068"/>
            <a:ext cx="1775046" cy="783281"/>
          </a:xfrm>
          <a:prstGeom prst="flowChartProcess">
            <a:avLst/>
          </a:prstGeom>
          <a:solidFill>
            <a:srgbClr val="5B9BD5"/>
          </a:solidFill>
          <a:ln w="12700" cap="flat" cmpd="sng" algn="ctr">
            <a:solidFill>
              <a:srgbClr val="5B9BD5">
                <a:shade val="15000"/>
              </a:srgbClr>
            </a:solidFill>
            <a:prstDash val="solid"/>
            <a:miter lim="800000"/>
          </a:ln>
          <a:effectLst/>
        </p:spPr>
        <p:txBody>
          <a:bodyPr rtlCol="0" anchor="ctr"/>
          <a:lstStyle/>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Set mode to </a:t>
            </a:r>
            <a:r>
              <a:rPr kumimoji="0" lang="en-US" sz="1051" b="0" i="0" u="sng" strike="noStrike" kern="0" cap="none" spc="0" normalizeH="0" baseline="0" noProof="0" dirty="0">
                <a:ln>
                  <a:noFill/>
                </a:ln>
                <a:solidFill>
                  <a:prstClr val="white"/>
                </a:solidFill>
                <a:effectLst/>
                <a:uLnTx/>
                <a:uFillTx/>
                <a:latin typeface="Calibri" panose="020F0502020204030204"/>
                <a:ea typeface="+mn-ea"/>
                <a:cs typeface="+mn-cs"/>
              </a:rPr>
              <a:t>TR</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Set next mode to </a:t>
            </a:r>
            <a:r>
              <a:rPr kumimoji="0" lang="en-US" sz="1051" b="0" i="0" u="sng" strike="noStrike" kern="0" cap="none" spc="0" normalizeH="0" baseline="0" noProof="0" dirty="0">
                <a:ln>
                  <a:noFill/>
                </a:ln>
                <a:solidFill>
                  <a:prstClr val="white"/>
                </a:solidFill>
                <a:effectLst/>
                <a:uLnTx/>
                <a:uFillTx/>
                <a:latin typeface="Calibri" panose="020F0502020204030204"/>
                <a:ea typeface="+mn-ea"/>
                <a:cs typeface="+mn-cs"/>
              </a:rPr>
              <a:t>Ch</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Does math for aborted cycles &amp; net excav time</a:t>
            </a:r>
          </a:p>
        </p:txBody>
      </p:sp>
      <p:cxnSp>
        <p:nvCxnSpPr>
          <p:cNvPr id="345" name="Straight Arrow Connector 344">
            <a:extLst>
              <a:ext uri="{FF2B5EF4-FFF2-40B4-BE49-F238E27FC236}">
                <a16:creationId xmlns:a16="http://schemas.microsoft.com/office/drawing/2014/main" id="{CE734E33-7EE4-5247-0B1E-B57A5A8F240C}"/>
              </a:ext>
            </a:extLst>
          </p:cNvPr>
          <p:cNvCxnSpPr>
            <a:cxnSpLocks/>
          </p:cNvCxnSpPr>
          <p:nvPr/>
        </p:nvCxnSpPr>
        <p:spPr>
          <a:xfrm>
            <a:off x="1689316" y="4036695"/>
            <a:ext cx="137303" cy="0"/>
          </a:xfrm>
          <a:prstGeom prst="straightConnector1">
            <a:avLst/>
          </a:prstGeom>
          <a:noFill/>
          <a:ln w="12700" cap="flat" cmpd="sng" algn="ctr">
            <a:solidFill>
              <a:sysClr val="windowText" lastClr="000000"/>
            </a:solidFill>
            <a:prstDash val="solid"/>
            <a:miter lim="800000"/>
            <a:tailEnd type="triangle"/>
          </a:ln>
          <a:effectLst/>
        </p:spPr>
      </p:cxnSp>
      <p:sp>
        <p:nvSpPr>
          <p:cNvPr id="346" name="TextBox 345">
            <a:extLst>
              <a:ext uri="{FF2B5EF4-FFF2-40B4-BE49-F238E27FC236}">
                <a16:creationId xmlns:a16="http://schemas.microsoft.com/office/drawing/2014/main" id="{A88E8EC4-45EB-B041-AF32-73E646128DF9}"/>
              </a:ext>
            </a:extLst>
          </p:cNvPr>
          <p:cNvSpPr txBox="1"/>
          <p:nvPr/>
        </p:nvSpPr>
        <p:spPr>
          <a:xfrm>
            <a:off x="1532218" y="3803089"/>
            <a:ext cx="247393"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Y</a:t>
            </a:r>
          </a:p>
        </p:txBody>
      </p:sp>
      <p:sp>
        <p:nvSpPr>
          <p:cNvPr id="347" name="Flowchart: Process 346">
            <a:extLst>
              <a:ext uri="{FF2B5EF4-FFF2-40B4-BE49-F238E27FC236}">
                <a16:creationId xmlns:a16="http://schemas.microsoft.com/office/drawing/2014/main" id="{E0222354-1A7B-DB3F-88B1-5B99316C8B2F}"/>
              </a:ext>
            </a:extLst>
          </p:cNvPr>
          <p:cNvSpPr/>
          <p:nvPr/>
        </p:nvSpPr>
        <p:spPr>
          <a:xfrm>
            <a:off x="1834649" y="3769846"/>
            <a:ext cx="1775049" cy="783281"/>
          </a:xfrm>
          <a:prstGeom prst="flowChartProcess">
            <a:avLst/>
          </a:prstGeom>
          <a:solidFill>
            <a:srgbClr val="5B9BD5"/>
          </a:solidFill>
          <a:ln w="12700" cap="flat" cmpd="sng" algn="ctr">
            <a:solidFill>
              <a:srgbClr val="5B9BD5">
                <a:shade val="15000"/>
              </a:srgbClr>
            </a:solidFill>
            <a:prstDash val="solid"/>
            <a:miter lim="800000"/>
          </a:ln>
          <a:effectLst/>
        </p:spPr>
        <p:txBody>
          <a:bodyPr rtlCol="0" anchor="ctr"/>
          <a:lstStyle/>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Set mode to </a:t>
            </a:r>
            <a:r>
              <a:rPr kumimoji="0" lang="en-US" sz="1051" b="0" i="0" u="sng" strike="noStrike" kern="0" cap="none" spc="0" normalizeH="0" baseline="0" noProof="0" dirty="0">
                <a:ln>
                  <a:noFill/>
                </a:ln>
                <a:solidFill>
                  <a:prstClr val="white"/>
                </a:solidFill>
                <a:effectLst/>
                <a:uLnTx/>
                <a:uFillTx/>
                <a:latin typeface="Calibri" panose="020F0502020204030204"/>
                <a:ea typeface="+mn-ea"/>
                <a:cs typeface="+mn-cs"/>
              </a:rPr>
              <a:t>TR</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Set next mode to </a:t>
            </a:r>
            <a:r>
              <a:rPr kumimoji="0" lang="en-US" sz="1051" b="0" i="0" u="sng" strike="noStrike" kern="0" cap="none" spc="0" normalizeH="0" baseline="0" noProof="0" dirty="0">
                <a:ln>
                  <a:noFill/>
                </a:ln>
                <a:solidFill>
                  <a:prstClr val="white"/>
                </a:solidFill>
                <a:effectLst/>
                <a:uLnTx/>
                <a:uFillTx/>
                <a:latin typeface="Calibri" panose="020F0502020204030204"/>
                <a:ea typeface="+mn-ea"/>
                <a:cs typeface="+mn-cs"/>
              </a:rPr>
              <a:t>Ch</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Does math for completed cycles &amp; net excav time</a:t>
            </a:r>
          </a:p>
        </p:txBody>
      </p:sp>
      <p:cxnSp>
        <p:nvCxnSpPr>
          <p:cNvPr id="348" name="Straight Arrow Connector 347">
            <a:extLst>
              <a:ext uri="{FF2B5EF4-FFF2-40B4-BE49-F238E27FC236}">
                <a16:creationId xmlns:a16="http://schemas.microsoft.com/office/drawing/2014/main" id="{A4CE75EF-696D-18B9-735F-5AC4F54D7E7E}"/>
              </a:ext>
            </a:extLst>
          </p:cNvPr>
          <p:cNvCxnSpPr>
            <a:cxnSpLocks/>
          </p:cNvCxnSpPr>
          <p:nvPr/>
        </p:nvCxnSpPr>
        <p:spPr>
          <a:xfrm>
            <a:off x="882196" y="4397091"/>
            <a:ext cx="0" cy="231802"/>
          </a:xfrm>
          <a:prstGeom prst="straightConnector1">
            <a:avLst/>
          </a:prstGeom>
          <a:noFill/>
          <a:ln w="12700" cap="flat" cmpd="sng" algn="ctr">
            <a:solidFill>
              <a:sysClr val="windowText" lastClr="000000"/>
            </a:solidFill>
            <a:prstDash val="solid"/>
            <a:miter lim="800000"/>
            <a:tailEnd type="triangle"/>
          </a:ln>
          <a:effectLst/>
        </p:spPr>
      </p:cxnSp>
      <p:sp>
        <p:nvSpPr>
          <p:cNvPr id="349" name="TextBox 348">
            <a:extLst>
              <a:ext uri="{FF2B5EF4-FFF2-40B4-BE49-F238E27FC236}">
                <a16:creationId xmlns:a16="http://schemas.microsoft.com/office/drawing/2014/main" id="{A965AC2C-6703-9A8E-D77C-7CDFEB7C1779}"/>
              </a:ext>
            </a:extLst>
          </p:cNvPr>
          <p:cNvSpPr txBox="1"/>
          <p:nvPr/>
        </p:nvSpPr>
        <p:spPr>
          <a:xfrm>
            <a:off x="634803" y="4372092"/>
            <a:ext cx="247393"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N</a:t>
            </a:r>
          </a:p>
        </p:txBody>
      </p:sp>
      <p:sp>
        <p:nvSpPr>
          <p:cNvPr id="350" name="Flowchart: Process 349">
            <a:extLst>
              <a:ext uri="{FF2B5EF4-FFF2-40B4-BE49-F238E27FC236}">
                <a16:creationId xmlns:a16="http://schemas.microsoft.com/office/drawing/2014/main" id="{032D6DCA-A497-03D3-A998-C52155C2551C}"/>
              </a:ext>
            </a:extLst>
          </p:cNvPr>
          <p:cNvSpPr/>
          <p:nvPr/>
        </p:nvSpPr>
        <p:spPr>
          <a:xfrm>
            <a:off x="54977" y="4638299"/>
            <a:ext cx="1748757" cy="873606"/>
          </a:xfrm>
          <a:prstGeom prst="flowChartProcess">
            <a:avLst/>
          </a:prstGeom>
          <a:solidFill>
            <a:srgbClr val="5B9BD5"/>
          </a:solidFill>
          <a:ln w="12700" cap="flat" cmpd="sng" algn="ctr">
            <a:solidFill>
              <a:srgbClr val="5B9BD5">
                <a:shade val="15000"/>
              </a:srgbClr>
            </a:solidFill>
            <a:prstDash val="solid"/>
            <a:miter lim="800000"/>
          </a:ln>
          <a:effectLst/>
        </p:spPr>
        <p:txBody>
          <a:bodyPr rtlCol="0" anchor="ctr"/>
          <a:lstStyle/>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Set mode to </a:t>
            </a:r>
            <a:r>
              <a:rPr kumimoji="0" lang="en-US" sz="1051" b="0" i="0" u="sng" strike="noStrike" kern="0" cap="none" spc="0" normalizeH="0" baseline="0" noProof="0" dirty="0">
                <a:ln>
                  <a:noFill/>
                </a:ln>
                <a:solidFill>
                  <a:prstClr val="white"/>
                </a:solidFill>
                <a:effectLst/>
                <a:uLnTx/>
                <a:uFillTx/>
                <a:latin typeface="Calibri" panose="020F0502020204030204"/>
                <a:ea typeface="+mn-ea"/>
                <a:cs typeface="+mn-cs"/>
              </a:rPr>
              <a:t>TR</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Set next mode to </a:t>
            </a:r>
            <a:r>
              <a:rPr kumimoji="0" lang="en-US" sz="1051" b="0" i="0" u="sng" strike="noStrike" kern="0" cap="none" spc="0" normalizeH="0" baseline="0" noProof="0" dirty="0">
                <a:ln>
                  <a:noFill/>
                </a:ln>
                <a:solidFill>
                  <a:prstClr val="white"/>
                </a:solidFill>
                <a:effectLst/>
                <a:uLnTx/>
                <a:uFillTx/>
                <a:latin typeface="Calibri" panose="020F0502020204030204"/>
                <a:ea typeface="+mn-ea"/>
                <a:cs typeface="+mn-cs"/>
              </a:rPr>
              <a:t>Ch</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Does math for completed cycles &amp; net excav time</a:t>
            </a:r>
          </a:p>
        </p:txBody>
      </p:sp>
      <p:sp>
        <p:nvSpPr>
          <p:cNvPr id="351" name="Flowchart: Decision 350">
            <a:extLst>
              <a:ext uri="{FF2B5EF4-FFF2-40B4-BE49-F238E27FC236}">
                <a16:creationId xmlns:a16="http://schemas.microsoft.com/office/drawing/2014/main" id="{7DED8F6D-1DE3-6699-2595-5FAF5E19A0C0}"/>
              </a:ext>
            </a:extLst>
          </p:cNvPr>
          <p:cNvSpPr/>
          <p:nvPr/>
        </p:nvSpPr>
        <p:spPr>
          <a:xfrm>
            <a:off x="3748033" y="2825337"/>
            <a:ext cx="1614240" cy="609076"/>
          </a:xfrm>
          <a:prstGeom prst="flowChartDecision">
            <a:avLst/>
          </a:prstGeom>
          <a:solidFill>
            <a:srgbClr val="70AD47"/>
          </a:solidFill>
          <a:ln w="12700" cap="flat" cmpd="sng" algn="ctr">
            <a:solidFill>
              <a:srgbClr val="5B9BD5">
                <a:shade val="15000"/>
              </a:srgbClr>
            </a:solidFill>
            <a:prstDash val="solid"/>
            <a:miter lim="800000"/>
          </a:ln>
          <a:effectLst/>
        </p:spPr>
        <p:txBody>
          <a:bodyPr rtlCol="0" anchor="ctr"/>
          <a:lstStyle/>
          <a:p>
            <a:pPr marL="0" marR="0" lvl="0" indent="0" defTabSz="343266"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prstClr val="white"/>
                </a:solidFill>
                <a:effectLst/>
                <a:uLnTx/>
                <a:uFillTx/>
                <a:latin typeface="Calibri" panose="020F0502020204030204"/>
                <a:ea typeface="+mn-ea"/>
                <a:cs typeface="+mn-cs"/>
              </a:rPr>
              <a:t>Batt &gt; AFT</a:t>
            </a:r>
          </a:p>
        </p:txBody>
      </p:sp>
      <p:sp>
        <p:nvSpPr>
          <p:cNvPr id="352" name="Flowchart: Decision 351">
            <a:extLst>
              <a:ext uri="{FF2B5EF4-FFF2-40B4-BE49-F238E27FC236}">
                <a16:creationId xmlns:a16="http://schemas.microsoft.com/office/drawing/2014/main" id="{38CEE904-A867-0C0C-B3D4-070940493EAF}"/>
              </a:ext>
            </a:extLst>
          </p:cNvPr>
          <p:cNvSpPr/>
          <p:nvPr/>
        </p:nvSpPr>
        <p:spPr>
          <a:xfrm>
            <a:off x="3483041" y="4887286"/>
            <a:ext cx="2117778" cy="709322"/>
          </a:xfrm>
          <a:prstGeom prst="flowChartDecision">
            <a:avLst/>
          </a:prstGeom>
          <a:solidFill>
            <a:srgbClr val="70AD47"/>
          </a:solidFill>
          <a:ln w="12700" cap="flat" cmpd="sng" algn="ctr">
            <a:solidFill>
              <a:srgbClr val="5B9BD5">
                <a:shade val="15000"/>
              </a:srgbClr>
            </a:solidFill>
            <a:prstDash val="solid"/>
            <a:miter lim="800000"/>
          </a:ln>
          <a:effectLst/>
        </p:spPr>
        <p:txBody>
          <a:bodyPr rtlCol="0" anchor="ctr"/>
          <a:lstStyle/>
          <a:p>
            <a:pPr marL="0" marR="0" lvl="0" indent="0" defTabSz="3432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Cycle_Time&gt; Remaining_Chrg &amp;&amp; Batt &lt; AFT</a:t>
            </a:r>
          </a:p>
        </p:txBody>
      </p:sp>
      <p:cxnSp>
        <p:nvCxnSpPr>
          <p:cNvPr id="353" name="Straight Arrow Connector 352">
            <a:extLst>
              <a:ext uri="{FF2B5EF4-FFF2-40B4-BE49-F238E27FC236}">
                <a16:creationId xmlns:a16="http://schemas.microsoft.com/office/drawing/2014/main" id="{C7E0A6DC-FD2A-A934-9F21-69A69E3B6B55}"/>
              </a:ext>
            </a:extLst>
          </p:cNvPr>
          <p:cNvCxnSpPr>
            <a:cxnSpLocks/>
          </p:cNvCxnSpPr>
          <p:nvPr/>
        </p:nvCxnSpPr>
        <p:spPr>
          <a:xfrm>
            <a:off x="4570611" y="2668527"/>
            <a:ext cx="0" cy="166475"/>
          </a:xfrm>
          <a:prstGeom prst="straightConnector1">
            <a:avLst/>
          </a:prstGeom>
          <a:noFill/>
          <a:ln w="12700" cap="flat" cmpd="sng" algn="ctr">
            <a:solidFill>
              <a:sysClr val="windowText" lastClr="000000"/>
            </a:solidFill>
            <a:prstDash val="solid"/>
            <a:miter lim="800000"/>
            <a:tailEnd type="triangle"/>
          </a:ln>
          <a:effectLst/>
        </p:spPr>
      </p:cxnSp>
      <p:cxnSp>
        <p:nvCxnSpPr>
          <p:cNvPr id="354" name="Straight Arrow Connector 353">
            <a:extLst>
              <a:ext uri="{FF2B5EF4-FFF2-40B4-BE49-F238E27FC236}">
                <a16:creationId xmlns:a16="http://schemas.microsoft.com/office/drawing/2014/main" id="{AADDC904-69D9-7B85-DD3D-6A3B7925B101}"/>
              </a:ext>
            </a:extLst>
          </p:cNvPr>
          <p:cNvCxnSpPr>
            <a:cxnSpLocks/>
            <a:stCxn id="351" idx="2"/>
            <a:endCxn id="352" idx="0"/>
          </p:cNvCxnSpPr>
          <p:nvPr/>
        </p:nvCxnSpPr>
        <p:spPr>
          <a:xfrm flipH="1">
            <a:off x="4541930" y="3434413"/>
            <a:ext cx="13223" cy="1452873"/>
          </a:xfrm>
          <a:prstGeom prst="straightConnector1">
            <a:avLst/>
          </a:prstGeom>
          <a:noFill/>
          <a:ln w="12700" cap="flat" cmpd="sng" algn="ctr">
            <a:solidFill>
              <a:sysClr val="windowText" lastClr="000000"/>
            </a:solidFill>
            <a:prstDash val="solid"/>
            <a:miter lim="800000"/>
            <a:tailEnd type="triangle"/>
          </a:ln>
          <a:effectLst/>
        </p:spPr>
      </p:cxnSp>
      <p:sp>
        <p:nvSpPr>
          <p:cNvPr id="355" name="TextBox 354">
            <a:extLst>
              <a:ext uri="{FF2B5EF4-FFF2-40B4-BE49-F238E27FC236}">
                <a16:creationId xmlns:a16="http://schemas.microsoft.com/office/drawing/2014/main" id="{1E028D26-E2F8-B047-1E43-99E2C10E343F}"/>
              </a:ext>
            </a:extLst>
          </p:cNvPr>
          <p:cNvSpPr txBox="1"/>
          <p:nvPr/>
        </p:nvSpPr>
        <p:spPr>
          <a:xfrm>
            <a:off x="4307760" y="3409415"/>
            <a:ext cx="247393"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N</a:t>
            </a:r>
          </a:p>
        </p:txBody>
      </p:sp>
      <p:cxnSp>
        <p:nvCxnSpPr>
          <p:cNvPr id="356" name="Straight Arrow Connector 355">
            <a:extLst>
              <a:ext uri="{FF2B5EF4-FFF2-40B4-BE49-F238E27FC236}">
                <a16:creationId xmlns:a16="http://schemas.microsoft.com/office/drawing/2014/main" id="{789B160C-E974-C1D7-2C65-9D7591E92AEB}"/>
              </a:ext>
            </a:extLst>
          </p:cNvPr>
          <p:cNvCxnSpPr>
            <a:cxnSpLocks/>
            <a:stCxn id="351" idx="3"/>
            <a:endCxn id="358" idx="1"/>
          </p:cNvCxnSpPr>
          <p:nvPr/>
        </p:nvCxnSpPr>
        <p:spPr>
          <a:xfrm>
            <a:off x="5362273" y="3129875"/>
            <a:ext cx="126911" cy="4253"/>
          </a:xfrm>
          <a:prstGeom prst="straightConnector1">
            <a:avLst/>
          </a:prstGeom>
          <a:noFill/>
          <a:ln w="12700" cap="flat" cmpd="sng" algn="ctr">
            <a:solidFill>
              <a:sysClr val="windowText" lastClr="000000"/>
            </a:solidFill>
            <a:prstDash val="solid"/>
            <a:miter lim="800000"/>
            <a:tailEnd type="triangle"/>
          </a:ln>
          <a:effectLst/>
        </p:spPr>
      </p:cxnSp>
      <p:sp>
        <p:nvSpPr>
          <p:cNvPr id="357" name="TextBox 356">
            <a:extLst>
              <a:ext uri="{FF2B5EF4-FFF2-40B4-BE49-F238E27FC236}">
                <a16:creationId xmlns:a16="http://schemas.microsoft.com/office/drawing/2014/main" id="{4809CB4B-C66B-6837-FE21-FBD53CADE09F}"/>
              </a:ext>
            </a:extLst>
          </p:cNvPr>
          <p:cNvSpPr txBox="1"/>
          <p:nvPr/>
        </p:nvSpPr>
        <p:spPr>
          <a:xfrm>
            <a:off x="5084062" y="2770360"/>
            <a:ext cx="247393"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Y</a:t>
            </a:r>
          </a:p>
        </p:txBody>
      </p:sp>
      <p:sp>
        <p:nvSpPr>
          <p:cNvPr id="358" name="Flowchart: Process 357">
            <a:extLst>
              <a:ext uri="{FF2B5EF4-FFF2-40B4-BE49-F238E27FC236}">
                <a16:creationId xmlns:a16="http://schemas.microsoft.com/office/drawing/2014/main" id="{E09E4669-90CC-B9C0-A3E9-B5062B99061F}"/>
              </a:ext>
            </a:extLst>
          </p:cNvPr>
          <p:cNvSpPr/>
          <p:nvPr/>
        </p:nvSpPr>
        <p:spPr>
          <a:xfrm>
            <a:off x="5489184" y="2976279"/>
            <a:ext cx="1500531" cy="315698"/>
          </a:xfrm>
          <a:prstGeom prst="flowChartProcess">
            <a:avLst/>
          </a:prstGeom>
          <a:solidFill>
            <a:srgbClr val="70AD47"/>
          </a:solidFill>
          <a:ln w="12700" cap="flat" cmpd="sng" algn="ctr">
            <a:solidFill>
              <a:srgbClr val="5B9BD5">
                <a:shade val="15000"/>
              </a:srgbClr>
            </a:solidFill>
            <a:prstDash val="solid"/>
            <a:miter lim="800000"/>
          </a:ln>
          <a:effectLst/>
        </p:spPr>
        <p:txBody>
          <a:bodyPr rtlCol="0" anchor="ctr"/>
          <a:lstStyle/>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Set mode to </a:t>
            </a:r>
            <a:r>
              <a:rPr kumimoji="0" lang="en-US" sz="800" b="0" i="0" u="sng" strike="noStrike" kern="0" cap="none" spc="0" normalizeH="0" baseline="0" noProof="0" dirty="0">
                <a:ln>
                  <a:noFill/>
                </a:ln>
                <a:solidFill>
                  <a:prstClr val="white"/>
                </a:solidFill>
                <a:effectLst/>
                <a:uLnTx/>
                <a:uFillTx/>
                <a:latin typeface="Calibri" panose="020F0502020204030204"/>
                <a:ea typeface="+mn-ea"/>
                <a:cs typeface="+mn-cs"/>
              </a:rPr>
              <a:t>TR</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Set Current_Chrg (s)</a:t>
            </a:r>
          </a:p>
        </p:txBody>
      </p:sp>
      <p:cxnSp>
        <p:nvCxnSpPr>
          <p:cNvPr id="359" name="Straight Arrow Connector 358">
            <a:extLst>
              <a:ext uri="{FF2B5EF4-FFF2-40B4-BE49-F238E27FC236}">
                <a16:creationId xmlns:a16="http://schemas.microsoft.com/office/drawing/2014/main" id="{071A7FFA-CAD2-E3D1-9567-87735B24575F}"/>
              </a:ext>
            </a:extLst>
          </p:cNvPr>
          <p:cNvCxnSpPr>
            <a:cxnSpLocks/>
            <a:stCxn id="352" idx="3"/>
          </p:cNvCxnSpPr>
          <p:nvPr/>
        </p:nvCxnSpPr>
        <p:spPr>
          <a:xfrm>
            <a:off x="5600819" y="5241947"/>
            <a:ext cx="205283" cy="0"/>
          </a:xfrm>
          <a:prstGeom prst="straightConnector1">
            <a:avLst/>
          </a:prstGeom>
          <a:noFill/>
          <a:ln w="12700" cap="flat" cmpd="sng" algn="ctr">
            <a:solidFill>
              <a:sysClr val="windowText" lastClr="000000"/>
            </a:solidFill>
            <a:prstDash val="solid"/>
            <a:miter lim="800000"/>
            <a:tailEnd type="triangle"/>
          </a:ln>
          <a:effectLst/>
        </p:spPr>
      </p:cxnSp>
      <p:sp>
        <p:nvSpPr>
          <p:cNvPr id="360" name="TextBox 359">
            <a:extLst>
              <a:ext uri="{FF2B5EF4-FFF2-40B4-BE49-F238E27FC236}">
                <a16:creationId xmlns:a16="http://schemas.microsoft.com/office/drawing/2014/main" id="{123447C7-A29C-8EAE-CA4F-84F134017B89}"/>
              </a:ext>
            </a:extLst>
          </p:cNvPr>
          <p:cNvSpPr txBox="1"/>
          <p:nvPr/>
        </p:nvSpPr>
        <p:spPr>
          <a:xfrm>
            <a:off x="5519764" y="4964658"/>
            <a:ext cx="247393"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Y</a:t>
            </a:r>
          </a:p>
        </p:txBody>
      </p:sp>
      <p:sp>
        <p:nvSpPr>
          <p:cNvPr id="361" name="Flowchart: Process 360">
            <a:extLst>
              <a:ext uri="{FF2B5EF4-FFF2-40B4-BE49-F238E27FC236}">
                <a16:creationId xmlns:a16="http://schemas.microsoft.com/office/drawing/2014/main" id="{20D05EDF-F807-4C1E-3D8F-804DBAE8AF38}"/>
              </a:ext>
            </a:extLst>
          </p:cNvPr>
          <p:cNvSpPr/>
          <p:nvPr/>
        </p:nvSpPr>
        <p:spPr>
          <a:xfrm>
            <a:off x="5806102" y="5117404"/>
            <a:ext cx="2180882" cy="829676"/>
          </a:xfrm>
          <a:prstGeom prst="flowChartProcess">
            <a:avLst/>
          </a:prstGeom>
          <a:solidFill>
            <a:srgbClr val="70AD47"/>
          </a:solidFill>
          <a:ln w="12700" cap="flat" cmpd="sng" algn="ctr">
            <a:solidFill>
              <a:srgbClr val="5B9BD5">
                <a:shade val="15000"/>
              </a:srgbClr>
            </a:solidFill>
            <a:prstDash val="solid"/>
            <a:miter lim="800000"/>
          </a:ln>
          <a:effectLst/>
        </p:spPr>
        <p:txBody>
          <a:bodyPr rtlCol="0" anchor="ctr"/>
          <a:lstStyle/>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Set mode to </a:t>
            </a:r>
            <a:r>
              <a:rPr kumimoji="0" lang="en-US" sz="800" b="0" i="0" u="sng" strike="noStrike" kern="0" cap="none" spc="0" normalizeH="0" baseline="0" noProof="0" dirty="0">
                <a:ln>
                  <a:noFill/>
                </a:ln>
                <a:solidFill>
                  <a:prstClr val="white"/>
                </a:solidFill>
                <a:effectLst/>
                <a:uLnTx/>
                <a:uFillTx/>
                <a:latin typeface="Calibri" panose="020F0502020204030204"/>
                <a:ea typeface="+mn-ea"/>
                <a:cs typeface="+mn-cs"/>
              </a:rPr>
              <a:t>Ex</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Set Remaining_Chrg=Max_Chrg</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Set Current_Chrg=0</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Does math for net charging time</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Add 1 to completed chrg cycles</a:t>
            </a:r>
          </a:p>
        </p:txBody>
      </p:sp>
      <p:cxnSp>
        <p:nvCxnSpPr>
          <p:cNvPr id="362" name="Straight Arrow Connector 361">
            <a:extLst>
              <a:ext uri="{FF2B5EF4-FFF2-40B4-BE49-F238E27FC236}">
                <a16:creationId xmlns:a16="http://schemas.microsoft.com/office/drawing/2014/main" id="{E89F53C6-4155-96BD-5E1E-A2C40F9937FB}"/>
              </a:ext>
            </a:extLst>
          </p:cNvPr>
          <p:cNvCxnSpPr>
            <a:cxnSpLocks/>
          </p:cNvCxnSpPr>
          <p:nvPr/>
        </p:nvCxnSpPr>
        <p:spPr>
          <a:xfrm>
            <a:off x="4548442" y="5596608"/>
            <a:ext cx="0" cy="231802"/>
          </a:xfrm>
          <a:prstGeom prst="straightConnector1">
            <a:avLst/>
          </a:prstGeom>
          <a:noFill/>
          <a:ln w="12700" cap="flat" cmpd="sng" algn="ctr">
            <a:solidFill>
              <a:sysClr val="windowText" lastClr="000000"/>
            </a:solidFill>
            <a:prstDash val="solid"/>
            <a:miter lim="800000"/>
            <a:tailEnd type="triangle"/>
          </a:ln>
          <a:effectLst/>
        </p:spPr>
      </p:cxnSp>
      <p:sp>
        <p:nvSpPr>
          <p:cNvPr id="363" name="TextBox 362">
            <a:extLst>
              <a:ext uri="{FF2B5EF4-FFF2-40B4-BE49-F238E27FC236}">
                <a16:creationId xmlns:a16="http://schemas.microsoft.com/office/drawing/2014/main" id="{85D81A47-4707-17A0-B867-9DC6F7494045}"/>
              </a:ext>
            </a:extLst>
          </p:cNvPr>
          <p:cNvSpPr txBox="1"/>
          <p:nvPr/>
        </p:nvSpPr>
        <p:spPr>
          <a:xfrm>
            <a:off x="4301049" y="5571609"/>
            <a:ext cx="247393"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N</a:t>
            </a:r>
          </a:p>
        </p:txBody>
      </p:sp>
      <p:sp>
        <p:nvSpPr>
          <p:cNvPr id="364" name="Flowchart: Process 363">
            <a:extLst>
              <a:ext uri="{FF2B5EF4-FFF2-40B4-BE49-F238E27FC236}">
                <a16:creationId xmlns:a16="http://schemas.microsoft.com/office/drawing/2014/main" id="{AA3C8279-6AC5-F870-7A21-3F7AC1957916}"/>
              </a:ext>
            </a:extLst>
          </p:cNvPr>
          <p:cNvSpPr/>
          <p:nvPr/>
        </p:nvSpPr>
        <p:spPr>
          <a:xfrm>
            <a:off x="3609697" y="5837815"/>
            <a:ext cx="1991121" cy="829685"/>
          </a:xfrm>
          <a:prstGeom prst="flowChartProcess">
            <a:avLst/>
          </a:prstGeom>
          <a:solidFill>
            <a:srgbClr val="70AD47"/>
          </a:solidFill>
          <a:ln w="12700" cap="flat" cmpd="sng" algn="ctr">
            <a:solidFill>
              <a:srgbClr val="5B9BD5">
                <a:shade val="15000"/>
              </a:srgbClr>
            </a:solidFill>
            <a:prstDash val="solid"/>
            <a:miter lim="800000"/>
          </a:ln>
          <a:effectLst/>
        </p:spPr>
        <p:txBody>
          <a:bodyPr rtlCol="0" anchor="ctr"/>
          <a:lstStyle/>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901" b="0" i="0" u="none" strike="noStrike" kern="0" cap="none" spc="0" normalizeH="0" baseline="0" noProof="0" dirty="0">
                <a:ln>
                  <a:noFill/>
                </a:ln>
                <a:solidFill>
                  <a:prstClr val="white"/>
                </a:solidFill>
                <a:effectLst/>
                <a:uLnTx/>
                <a:uFillTx/>
                <a:latin typeface="Calibri" panose="020F0502020204030204"/>
                <a:ea typeface="+mn-ea"/>
                <a:cs typeface="+mn-cs"/>
              </a:rPr>
              <a:t>Set mode to </a:t>
            </a:r>
            <a:r>
              <a:rPr kumimoji="0" lang="en-US" sz="901" b="0" i="0" u="sng" strike="noStrike" kern="0" cap="none" spc="0" normalizeH="0" baseline="0" noProof="0" dirty="0">
                <a:ln>
                  <a:noFill/>
                </a:ln>
                <a:solidFill>
                  <a:prstClr val="white"/>
                </a:solidFill>
                <a:effectLst/>
                <a:uLnTx/>
                <a:uFillTx/>
                <a:latin typeface="Calibri" panose="020F0502020204030204"/>
                <a:ea typeface="+mn-ea"/>
                <a:cs typeface="+mn-cs"/>
              </a:rPr>
              <a:t>TR</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901" b="0" i="0" u="none" strike="noStrike" kern="0" cap="none" spc="0" normalizeH="0" baseline="0" noProof="0" dirty="0">
                <a:ln>
                  <a:noFill/>
                </a:ln>
                <a:solidFill>
                  <a:prstClr val="white"/>
                </a:solidFill>
                <a:effectLst/>
                <a:uLnTx/>
                <a:uFillTx/>
                <a:latin typeface="Calibri" panose="020F0502020204030204"/>
                <a:ea typeface="+mn-ea"/>
                <a:cs typeface="+mn-cs"/>
              </a:rPr>
              <a:t>Set next mode to </a:t>
            </a:r>
            <a:r>
              <a:rPr kumimoji="0" lang="en-US" sz="901" b="0" i="0" u="sng" strike="noStrike" kern="0" cap="none" spc="0" normalizeH="0" baseline="0" noProof="0" dirty="0">
                <a:ln>
                  <a:noFill/>
                </a:ln>
                <a:solidFill>
                  <a:prstClr val="white"/>
                </a:solidFill>
                <a:effectLst/>
                <a:uLnTx/>
                <a:uFillTx/>
                <a:latin typeface="Calibri" panose="020F0502020204030204"/>
                <a:ea typeface="+mn-ea"/>
                <a:cs typeface="+mn-cs"/>
              </a:rPr>
              <a:t>Ex</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901" b="0" i="0" u="none" strike="noStrike" kern="0" cap="none" spc="0" normalizeH="0" baseline="0" noProof="0" dirty="0">
                <a:ln>
                  <a:noFill/>
                </a:ln>
                <a:solidFill>
                  <a:prstClr val="white"/>
                </a:solidFill>
                <a:effectLst/>
                <a:uLnTx/>
                <a:uFillTx/>
                <a:latin typeface="Calibri" panose="020F0502020204030204"/>
                <a:ea typeface="+mn-ea"/>
                <a:cs typeface="+mn-cs"/>
              </a:rPr>
              <a:t>Set Remaining_Chrg=Max_Chrg</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901" b="0" i="0" u="sng" strike="noStrike" kern="0" cap="none" spc="0" normalizeH="0" baseline="0" noProof="0" dirty="0">
                <a:ln>
                  <a:noFill/>
                </a:ln>
                <a:solidFill>
                  <a:prstClr val="white"/>
                </a:solidFill>
                <a:effectLst/>
                <a:uLnTx/>
                <a:uFillTx/>
                <a:latin typeface="Calibri" panose="020F0502020204030204"/>
                <a:ea typeface="+mn-ea"/>
                <a:cs typeface="+mn-cs"/>
              </a:rPr>
              <a:t>Set Current_Chrg=0</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901" b="0" i="0" u="none" strike="noStrike" kern="0" cap="none" spc="0" normalizeH="0" baseline="0" noProof="0" dirty="0">
                <a:ln>
                  <a:noFill/>
                </a:ln>
                <a:solidFill>
                  <a:prstClr val="white"/>
                </a:solidFill>
                <a:effectLst/>
                <a:uLnTx/>
                <a:uFillTx/>
                <a:latin typeface="Calibri" panose="020F0502020204030204"/>
                <a:ea typeface="+mn-ea"/>
                <a:cs typeface="+mn-cs"/>
              </a:rPr>
              <a:t>Does math for net charging time</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901" b="0" i="0" u="none" strike="noStrike" kern="0" cap="none" spc="0" normalizeH="0" baseline="0" noProof="0" dirty="0">
                <a:ln>
                  <a:noFill/>
                </a:ln>
                <a:solidFill>
                  <a:prstClr val="white"/>
                </a:solidFill>
                <a:effectLst/>
                <a:uLnTx/>
                <a:uFillTx/>
                <a:latin typeface="Calibri" panose="020F0502020204030204"/>
                <a:ea typeface="+mn-ea"/>
                <a:cs typeface="+mn-cs"/>
              </a:rPr>
              <a:t>Add 1 to completed chrg cycles</a:t>
            </a:r>
          </a:p>
        </p:txBody>
      </p:sp>
      <p:cxnSp>
        <p:nvCxnSpPr>
          <p:cNvPr id="365" name="Straight Arrow Connector 364">
            <a:extLst>
              <a:ext uri="{FF2B5EF4-FFF2-40B4-BE49-F238E27FC236}">
                <a16:creationId xmlns:a16="http://schemas.microsoft.com/office/drawing/2014/main" id="{3EAE4CD7-1A48-0EA8-2044-A3BCC05DD43B}"/>
              </a:ext>
            </a:extLst>
          </p:cNvPr>
          <p:cNvCxnSpPr>
            <a:cxnSpLocks/>
          </p:cNvCxnSpPr>
          <p:nvPr/>
        </p:nvCxnSpPr>
        <p:spPr>
          <a:xfrm>
            <a:off x="5904267" y="1831256"/>
            <a:ext cx="0" cy="106242"/>
          </a:xfrm>
          <a:prstGeom prst="straightConnector1">
            <a:avLst/>
          </a:prstGeom>
          <a:noFill/>
          <a:ln w="12700" cap="flat" cmpd="sng" algn="ctr">
            <a:solidFill>
              <a:sysClr val="windowText" lastClr="000000"/>
            </a:solidFill>
            <a:prstDash val="solid"/>
            <a:miter lim="800000"/>
            <a:tailEnd type="triangle"/>
          </a:ln>
          <a:effectLst/>
        </p:spPr>
      </p:cxnSp>
      <p:cxnSp>
        <p:nvCxnSpPr>
          <p:cNvPr id="366" name="Straight Arrow Connector 365">
            <a:extLst>
              <a:ext uri="{FF2B5EF4-FFF2-40B4-BE49-F238E27FC236}">
                <a16:creationId xmlns:a16="http://schemas.microsoft.com/office/drawing/2014/main" id="{7C67FB75-CE07-3B5F-640F-F27E782DD8C3}"/>
              </a:ext>
            </a:extLst>
          </p:cNvPr>
          <p:cNvCxnSpPr>
            <a:cxnSpLocks/>
          </p:cNvCxnSpPr>
          <p:nvPr/>
        </p:nvCxnSpPr>
        <p:spPr>
          <a:xfrm>
            <a:off x="10398862" y="1835415"/>
            <a:ext cx="0" cy="166475"/>
          </a:xfrm>
          <a:prstGeom prst="straightConnector1">
            <a:avLst/>
          </a:prstGeom>
          <a:noFill/>
          <a:ln w="12700" cap="flat" cmpd="sng" algn="ctr">
            <a:solidFill>
              <a:sysClr val="windowText" lastClr="000000"/>
            </a:solidFill>
            <a:prstDash val="solid"/>
            <a:miter lim="800000"/>
            <a:tailEnd type="triangle"/>
          </a:ln>
          <a:effectLst/>
        </p:spPr>
      </p:cxnSp>
      <p:sp>
        <p:nvSpPr>
          <p:cNvPr id="367" name="Flowchart: Decision 366">
            <a:extLst>
              <a:ext uri="{FF2B5EF4-FFF2-40B4-BE49-F238E27FC236}">
                <a16:creationId xmlns:a16="http://schemas.microsoft.com/office/drawing/2014/main" id="{0B5D9D24-8A3F-F1DB-D07B-169F24EC5962}"/>
              </a:ext>
            </a:extLst>
          </p:cNvPr>
          <p:cNvSpPr/>
          <p:nvPr/>
        </p:nvSpPr>
        <p:spPr>
          <a:xfrm>
            <a:off x="8156065" y="3058597"/>
            <a:ext cx="1910602" cy="935320"/>
          </a:xfrm>
          <a:prstGeom prst="flowChartDecision">
            <a:avLst/>
          </a:prstGeom>
          <a:solidFill>
            <a:srgbClr val="ED7D31"/>
          </a:solidFill>
          <a:ln w="12700" cap="flat" cmpd="sng" algn="ctr">
            <a:solidFill>
              <a:srgbClr val="5B9BD5">
                <a:shade val="15000"/>
              </a:srgbClr>
            </a:solidFill>
            <a:prstDash val="solid"/>
            <a:miter lim="800000"/>
          </a:ln>
          <a:effectLst/>
        </p:spPr>
        <p:txBody>
          <a:bodyPr rtlCol="0" anchor="ctr"/>
          <a:lstStyle/>
          <a:p>
            <a:pPr marL="0" marR="0" lvl="0" indent="0" defTabSz="343266"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PCM &lt; Melt – 0.5 AND </a:t>
            </a:r>
          </a:p>
          <a:p>
            <a:pPr marL="0" marR="0" lvl="0" indent="0" defTabSz="343266"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BATT &lt; AFT-5</a:t>
            </a:r>
          </a:p>
        </p:txBody>
      </p:sp>
      <p:cxnSp>
        <p:nvCxnSpPr>
          <p:cNvPr id="368" name="Straight Arrow Connector 367">
            <a:extLst>
              <a:ext uri="{FF2B5EF4-FFF2-40B4-BE49-F238E27FC236}">
                <a16:creationId xmlns:a16="http://schemas.microsoft.com/office/drawing/2014/main" id="{BDC46D64-424B-0493-16BC-1258081395F2}"/>
              </a:ext>
            </a:extLst>
          </p:cNvPr>
          <p:cNvCxnSpPr>
            <a:cxnSpLocks/>
          </p:cNvCxnSpPr>
          <p:nvPr/>
        </p:nvCxnSpPr>
        <p:spPr>
          <a:xfrm>
            <a:off x="9113955" y="2897591"/>
            <a:ext cx="0" cy="166475"/>
          </a:xfrm>
          <a:prstGeom prst="straightConnector1">
            <a:avLst/>
          </a:prstGeom>
          <a:noFill/>
          <a:ln w="12700" cap="flat" cmpd="sng" algn="ctr">
            <a:solidFill>
              <a:sysClr val="windowText" lastClr="000000"/>
            </a:solidFill>
            <a:prstDash val="solid"/>
            <a:miter lim="800000"/>
            <a:tailEnd type="triangle"/>
          </a:ln>
          <a:effectLst/>
        </p:spPr>
      </p:cxnSp>
      <p:cxnSp>
        <p:nvCxnSpPr>
          <p:cNvPr id="369" name="Straight Arrow Connector 368">
            <a:extLst>
              <a:ext uri="{FF2B5EF4-FFF2-40B4-BE49-F238E27FC236}">
                <a16:creationId xmlns:a16="http://schemas.microsoft.com/office/drawing/2014/main" id="{10ACCDC5-5A87-6A0A-23CA-400D76B974DB}"/>
              </a:ext>
            </a:extLst>
          </p:cNvPr>
          <p:cNvCxnSpPr>
            <a:cxnSpLocks/>
          </p:cNvCxnSpPr>
          <p:nvPr/>
        </p:nvCxnSpPr>
        <p:spPr>
          <a:xfrm>
            <a:off x="10066667" y="3526257"/>
            <a:ext cx="137303" cy="0"/>
          </a:xfrm>
          <a:prstGeom prst="straightConnector1">
            <a:avLst/>
          </a:prstGeom>
          <a:noFill/>
          <a:ln w="12700" cap="flat" cmpd="sng" algn="ctr">
            <a:solidFill>
              <a:sysClr val="windowText" lastClr="000000"/>
            </a:solidFill>
            <a:prstDash val="solid"/>
            <a:miter lim="800000"/>
            <a:tailEnd type="triangle"/>
          </a:ln>
          <a:effectLst/>
        </p:spPr>
      </p:cxnSp>
      <p:sp>
        <p:nvSpPr>
          <p:cNvPr id="370" name="TextBox 369">
            <a:extLst>
              <a:ext uri="{FF2B5EF4-FFF2-40B4-BE49-F238E27FC236}">
                <a16:creationId xmlns:a16="http://schemas.microsoft.com/office/drawing/2014/main" id="{956E505F-7725-74BF-026C-D772271FBDC5}"/>
              </a:ext>
            </a:extLst>
          </p:cNvPr>
          <p:cNvSpPr txBox="1"/>
          <p:nvPr/>
        </p:nvSpPr>
        <p:spPr>
          <a:xfrm>
            <a:off x="9956577" y="3199390"/>
            <a:ext cx="247393"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Y</a:t>
            </a:r>
          </a:p>
        </p:txBody>
      </p:sp>
      <p:sp>
        <p:nvSpPr>
          <p:cNvPr id="371" name="Flowchart: Process 370">
            <a:extLst>
              <a:ext uri="{FF2B5EF4-FFF2-40B4-BE49-F238E27FC236}">
                <a16:creationId xmlns:a16="http://schemas.microsoft.com/office/drawing/2014/main" id="{0517382F-E661-44B4-8265-BED4784D655C}"/>
              </a:ext>
            </a:extLst>
          </p:cNvPr>
          <p:cNvSpPr/>
          <p:nvPr/>
        </p:nvSpPr>
        <p:spPr>
          <a:xfrm>
            <a:off x="10204833" y="3167149"/>
            <a:ext cx="1775046" cy="783281"/>
          </a:xfrm>
          <a:prstGeom prst="flowChartProcess">
            <a:avLst/>
          </a:prstGeom>
          <a:solidFill>
            <a:srgbClr val="ED7D31"/>
          </a:solidFill>
          <a:ln w="12700" cap="flat" cmpd="sng" algn="ctr">
            <a:solidFill>
              <a:srgbClr val="5B9BD5">
                <a:shade val="15000"/>
              </a:srgbClr>
            </a:solidFill>
            <a:prstDash val="solid"/>
            <a:miter lim="800000"/>
          </a:ln>
          <a:effectLst/>
        </p:spPr>
        <p:txBody>
          <a:bodyPr rtlCol="0" anchor="ctr"/>
          <a:lstStyle/>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Set mode to what was set as next mode</a:t>
            </a:r>
            <a:endParaRPr kumimoji="0" lang="en-US" sz="1051" b="0" i="0" u="sng" strike="noStrike" kern="0" cap="none" spc="0" normalizeH="0" baseline="0" noProof="0" dirty="0">
              <a:ln>
                <a:noFill/>
              </a:ln>
              <a:solidFill>
                <a:prstClr val="white"/>
              </a:solidFill>
              <a:effectLst/>
              <a:uLnTx/>
              <a:uFillTx/>
              <a:latin typeface="Calibri" panose="020F0502020204030204"/>
              <a:ea typeface="+mn-ea"/>
              <a:cs typeface="+mn-cs"/>
            </a:endParaRP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1051" b="0" i="0" u="none" strike="noStrike" kern="0" cap="none" spc="0" normalizeH="0" baseline="0" noProof="0" dirty="0">
                <a:ln>
                  <a:noFill/>
                </a:ln>
                <a:solidFill>
                  <a:prstClr val="white"/>
                </a:solidFill>
                <a:effectLst/>
                <a:uLnTx/>
                <a:uFillTx/>
                <a:latin typeface="Calibri" panose="020F0502020204030204"/>
                <a:ea typeface="+mn-ea"/>
                <a:cs typeface="+mn-cs"/>
              </a:rPr>
              <a:t>Does math for net cooling time</a:t>
            </a:r>
          </a:p>
        </p:txBody>
      </p:sp>
      <p:sp>
        <p:nvSpPr>
          <p:cNvPr id="372" name="TextBox 371">
            <a:extLst>
              <a:ext uri="{FF2B5EF4-FFF2-40B4-BE49-F238E27FC236}">
                <a16:creationId xmlns:a16="http://schemas.microsoft.com/office/drawing/2014/main" id="{8C9C1945-CE25-F537-159B-91895D4F0AAD}"/>
              </a:ext>
            </a:extLst>
          </p:cNvPr>
          <p:cNvSpPr txBox="1"/>
          <p:nvPr/>
        </p:nvSpPr>
        <p:spPr>
          <a:xfrm>
            <a:off x="536790" y="2640792"/>
            <a:ext cx="333346"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If</a:t>
            </a:r>
          </a:p>
        </p:txBody>
      </p:sp>
      <p:sp>
        <p:nvSpPr>
          <p:cNvPr id="373" name="TextBox 372">
            <a:extLst>
              <a:ext uri="{FF2B5EF4-FFF2-40B4-BE49-F238E27FC236}">
                <a16:creationId xmlns:a16="http://schemas.microsoft.com/office/drawing/2014/main" id="{F73A9024-C647-08F8-82E6-2985350FA93E}"/>
              </a:ext>
            </a:extLst>
          </p:cNvPr>
          <p:cNvSpPr txBox="1"/>
          <p:nvPr/>
        </p:nvSpPr>
        <p:spPr>
          <a:xfrm>
            <a:off x="4208765" y="2621913"/>
            <a:ext cx="367718"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If</a:t>
            </a:r>
          </a:p>
        </p:txBody>
      </p:sp>
      <p:sp>
        <p:nvSpPr>
          <p:cNvPr id="374" name="TextBox 373">
            <a:extLst>
              <a:ext uri="{FF2B5EF4-FFF2-40B4-BE49-F238E27FC236}">
                <a16:creationId xmlns:a16="http://schemas.microsoft.com/office/drawing/2014/main" id="{FB5E9ED8-BB3A-D1B4-2157-3977DECC84E8}"/>
              </a:ext>
            </a:extLst>
          </p:cNvPr>
          <p:cNvSpPr txBox="1"/>
          <p:nvPr/>
        </p:nvSpPr>
        <p:spPr>
          <a:xfrm>
            <a:off x="8673381" y="2852588"/>
            <a:ext cx="481624"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If</a:t>
            </a:r>
          </a:p>
        </p:txBody>
      </p:sp>
      <p:sp>
        <p:nvSpPr>
          <p:cNvPr id="375" name="Flowchart: Process 374">
            <a:extLst>
              <a:ext uri="{FF2B5EF4-FFF2-40B4-BE49-F238E27FC236}">
                <a16:creationId xmlns:a16="http://schemas.microsoft.com/office/drawing/2014/main" id="{00BF02CE-0465-BFFD-5CCC-4E690C2F166F}"/>
              </a:ext>
            </a:extLst>
          </p:cNvPr>
          <p:cNvSpPr/>
          <p:nvPr/>
        </p:nvSpPr>
        <p:spPr>
          <a:xfrm>
            <a:off x="5464045" y="4351188"/>
            <a:ext cx="1775046" cy="624940"/>
          </a:xfrm>
          <a:prstGeom prst="flowChartProcess">
            <a:avLst/>
          </a:prstGeom>
          <a:solidFill>
            <a:srgbClr val="70AD47"/>
          </a:solidFill>
          <a:ln w="12700" cap="flat" cmpd="sng" algn="ctr">
            <a:solidFill>
              <a:srgbClr val="5B9BD5">
                <a:shade val="15000"/>
              </a:srgbClr>
            </a:solidFill>
            <a:prstDash val="solid"/>
            <a:miter lim="800000"/>
          </a:ln>
          <a:effectLst/>
        </p:spPr>
        <p:txBody>
          <a:bodyPr rtlCol="0" anchor="ctr"/>
          <a:lstStyle/>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700" b="0" i="0" u="none" strike="noStrike" kern="0" cap="none" spc="0" normalizeH="0" baseline="0" noProof="0" dirty="0">
                <a:ln>
                  <a:noFill/>
                </a:ln>
                <a:solidFill>
                  <a:prstClr val="white"/>
                </a:solidFill>
                <a:effectLst/>
                <a:uLnTx/>
                <a:uFillTx/>
                <a:latin typeface="Calibri" panose="020F0502020204030204"/>
                <a:ea typeface="+mn-ea"/>
                <a:cs typeface="+mn-cs"/>
              </a:rPr>
              <a:t>Set next mode to </a:t>
            </a:r>
            <a:r>
              <a:rPr kumimoji="0" lang="en-US" sz="700" b="0" i="0" u="sng" strike="noStrike" kern="0" cap="none" spc="0" normalizeH="0" baseline="0" noProof="0" dirty="0">
                <a:ln>
                  <a:noFill/>
                </a:ln>
                <a:solidFill>
                  <a:prstClr val="white"/>
                </a:solidFill>
                <a:effectLst/>
                <a:uLnTx/>
                <a:uFillTx/>
                <a:latin typeface="Calibri" panose="020F0502020204030204"/>
                <a:ea typeface="+mn-ea"/>
                <a:cs typeface="+mn-cs"/>
              </a:rPr>
              <a:t>Ex</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700" b="0" i="0" u="none" strike="noStrike" kern="0" cap="none" spc="0" normalizeH="0" baseline="0" noProof="0" dirty="0">
                <a:ln>
                  <a:noFill/>
                </a:ln>
                <a:solidFill>
                  <a:prstClr val="white"/>
                </a:solidFill>
                <a:effectLst/>
                <a:uLnTx/>
                <a:uFillTx/>
                <a:latin typeface="Calibri" panose="020F0502020204030204"/>
                <a:ea typeface="+mn-ea"/>
                <a:cs typeface="+mn-cs"/>
              </a:rPr>
              <a:t>Set Remaining_Chrg=Max_Chrg</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700" b="0" i="0" u="none" strike="noStrike" kern="0" cap="none" spc="0" normalizeH="0" baseline="0" noProof="0" dirty="0">
                <a:ln>
                  <a:noFill/>
                </a:ln>
                <a:solidFill>
                  <a:prstClr val="white"/>
                </a:solidFill>
                <a:effectLst/>
                <a:uLnTx/>
                <a:uFillTx/>
                <a:latin typeface="Calibri" panose="020F0502020204030204"/>
                <a:ea typeface="+mn-ea"/>
                <a:cs typeface="+mn-cs"/>
              </a:rPr>
              <a:t>Set Current_Chrg=0</a:t>
            </a:r>
            <a:endParaRPr kumimoji="0" lang="en-US" sz="700" b="0" i="0" u="sng" strike="noStrike" kern="0" cap="none" spc="0" normalizeH="0" baseline="0" noProof="0" dirty="0">
              <a:ln>
                <a:noFill/>
              </a:ln>
              <a:solidFill>
                <a:prstClr val="white"/>
              </a:solidFill>
              <a:effectLst/>
              <a:uLnTx/>
              <a:uFillTx/>
              <a:latin typeface="Calibri" panose="020F0502020204030204"/>
              <a:ea typeface="+mn-ea"/>
              <a:cs typeface="+mn-cs"/>
            </a:endParaRP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700" b="0" i="0" u="none" strike="noStrike" kern="0" cap="none" spc="0" normalizeH="0" baseline="0" noProof="0" dirty="0">
                <a:ln>
                  <a:noFill/>
                </a:ln>
                <a:solidFill>
                  <a:prstClr val="white"/>
                </a:solidFill>
                <a:effectLst/>
                <a:uLnTx/>
                <a:uFillTx/>
                <a:latin typeface="Calibri" panose="020F0502020204030204"/>
                <a:ea typeface="+mn-ea"/>
                <a:cs typeface="+mn-cs"/>
              </a:rPr>
              <a:t>Does math for net charging time</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700" b="0" i="0" u="none" strike="noStrike" kern="0" cap="none" spc="0" normalizeH="0" baseline="0" noProof="0" dirty="0">
                <a:ln>
                  <a:noFill/>
                </a:ln>
                <a:solidFill>
                  <a:prstClr val="white"/>
                </a:solidFill>
                <a:effectLst/>
                <a:uLnTx/>
                <a:uFillTx/>
                <a:latin typeface="Calibri" panose="020F0502020204030204"/>
                <a:ea typeface="+mn-ea"/>
                <a:cs typeface="+mn-cs"/>
              </a:rPr>
              <a:t>Add 1 to aborted chrg cycles</a:t>
            </a:r>
          </a:p>
        </p:txBody>
      </p:sp>
      <p:cxnSp>
        <p:nvCxnSpPr>
          <p:cNvPr id="376" name="Straight Arrow Connector 375">
            <a:extLst>
              <a:ext uri="{FF2B5EF4-FFF2-40B4-BE49-F238E27FC236}">
                <a16:creationId xmlns:a16="http://schemas.microsoft.com/office/drawing/2014/main" id="{F30B8F36-9F03-75D3-35C5-7ECB7AB9170C}"/>
              </a:ext>
            </a:extLst>
          </p:cNvPr>
          <p:cNvCxnSpPr>
            <a:cxnSpLocks/>
          </p:cNvCxnSpPr>
          <p:nvPr/>
        </p:nvCxnSpPr>
        <p:spPr>
          <a:xfrm>
            <a:off x="5579344" y="3291977"/>
            <a:ext cx="0" cy="181770"/>
          </a:xfrm>
          <a:prstGeom prst="straightConnector1">
            <a:avLst/>
          </a:prstGeom>
          <a:noFill/>
          <a:ln w="12700" cap="flat" cmpd="sng" algn="ctr">
            <a:solidFill>
              <a:sysClr val="windowText" lastClr="000000"/>
            </a:solidFill>
            <a:prstDash val="solid"/>
            <a:miter lim="800000"/>
            <a:tailEnd type="triangle"/>
          </a:ln>
          <a:effectLst/>
        </p:spPr>
      </p:cxnSp>
      <p:sp>
        <p:nvSpPr>
          <p:cNvPr id="377" name="TextBox 376">
            <a:extLst>
              <a:ext uri="{FF2B5EF4-FFF2-40B4-BE49-F238E27FC236}">
                <a16:creationId xmlns:a16="http://schemas.microsoft.com/office/drawing/2014/main" id="{9CDA2427-D6F8-5C66-F20F-CD1E6E882318}"/>
              </a:ext>
            </a:extLst>
          </p:cNvPr>
          <p:cNvSpPr txBox="1"/>
          <p:nvPr/>
        </p:nvSpPr>
        <p:spPr>
          <a:xfrm>
            <a:off x="5107876" y="3255589"/>
            <a:ext cx="299120"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If</a:t>
            </a:r>
          </a:p>
        </p:txBody>
      </p:sp>
      <p:sp>
        <p:nvSpPr>
          <p:cNvPr id="378" name="Flowchart: Decision 377">
            <a:extLst>
              <a:ext uri="{FF2B5EF4-FFF2-40B4-BE49-F238E27FC236}">
                <a16:creationId xmlns:a16="http://schemas.microsoft.com/office/drawing/2014/main" id="{08C1ABFA-D52F-0E96-142B-D3479DD392CF}"/>
              </a:ext>
            </a:extLst>
          </p:cNvPr>
          <p:cNvSpPr/>
          <p:nvPr/>
        </p:nvSpPr>
        <p:spPr>
          <a:xfrm>
            <a:off x="4737327" y="3459941"/>
            <a:ext cx="1684035" cy="609076"/>
          </a:xfrm>
          <a:prstGeom prst="flowChartDecision">
            <a:avLst/>
          </a:prstGeom>
          <a:solidFill>
            <a:srgbClr val="70AD47"/>
          </a:solidFill>
          <a:ln w="12700" cap="flat" cmpd="sng" algn="ctr">
            <a:solidFill>
              <a:srgbClr val="5B9BD5">
                <a:shade val="15000"/>
              </a:srgbClr>
            </a:solidFill>
            <a:prstDash val="solid"/>
            <a:miter lim="800000"/>
          </a:ln>
          <a:effectLst/>
        </p:spPr>
        <p:txBody>
          <a:bodyPr rtlCol="0" anchor="ctr"/>
          <a:lstStyle/>
          <a:p>
            <a:pPr marL="0" marR="0" lvl="0" indent="0" defTabSz="343266" eaLnBrk="1" fontAlgn="auto" latinLnBrk="0" hangingPunct="1">
              <a:lnSpc>
                <a:spcPct val="100000"/>
              </a:lnSpc>
              <a:spcBef>
                <a:spcPts val="0"/>
              </a:spcBef>
              <a:spcAft>
                <a:spcPts val="0"/>
              </a:spcAft>
              <a:buClrTx/>
              <a:buSzTx/>
              <a:buFontTx/>
              <a:buNone/>
              <a:tabLst/>
              <a:defRPr/>
            </a:pPr>
            <a:r>
              <a:rPr kumimoji="0" lang="en-US" sz="751" b="0" i="0" u="none" strike="noStrike" kern="0" cap="none" spc="0" normalizeH="0" baseline="0" noProof="0" dirty="0">
                <a:ln>
                  <a:noFill/>
                </a:ln>
                <a:solidFill>
                  <a:prstClr val="white"/>
                </a:solidFill>
                <a:effectLst/>
                <a:uLnTx/>
                <a:uFillTx/>
                <a:latin typeface="Calibri" panose="020F0502020204030204"/>
                <a:ea typeface="+mn-ea"/>
                <a:cs typeface="+mn-cs"/>
              </a:rPr>
              <a:t>Current_Chrg &lt; Remaining_Chrg</a:t>
            </a:r>
          </a:p>
        </p:txBody>
      </p:sp>
      <p:sp>
        <p:nvSpPr>
          <p:cNvPr id="379" name="TextBox 378">
            <a:extLst>
              <a:ext uri="{FF2B5EF4-FFF2-40B4-BE49-F238E27FC236}">
                <a16:creationId xmlns:a16="http://schemas.microsoft.com/office/drawing/2014/main" id="{16D2DF62-089F-734F-63C3-1A8B4E897997}"/>
              </a:ext>
            </a:extLst>
          </p:cNvPr>
          <p:cNvSpPr txBox="1"/>
          <p:nvPr/>
        </p:nvSpPr>
        <p:spPr>
          <a:xfrm>
            <a:off x="6266699" y="3499600"/>
            <a:ext cx="247393"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Y</a:t>
            </a:r>
          </a:p>
        </p:txBody>
      </p:sp>
      <p:cxnSp>
        <p:nvCxnSpPr>
          <p:cNvPr id="380" name="Straight Arrow Connector 379">
            <a:extLst>
              <a:ext uri="{FF2B5EF4-FFF2-40B4-BE49-F238E27FC236}">
                <a16:creationId xmlns:a16="http://schemas.microsoft.com/office/drawing/2014/main" id="{3EB2D064-89FE-E6B0-7155-4DCE86817DF9}"/>
              </a:ext>
            </a:extLst>
          </p:cNvPr>
          <p:cNvCxnSpPr>
            <a:cxnSpLocks/>
          </p:cNvCxnSpPr>
          <p:nvPr/>
        </p:nvCxnSpPr>
        <p:spPr>
          <a:xfrm>
            <a:off x="6421362" y="3764479"/>
            <a:ext cx="182490" cy="0"/>
          </a:xfrm>
          <a:prstGeom prst="straightConnector1">
            <a:avLst/>
          </a:prstGeom>
          <a:noFill/>
          <a:ln w="12700" cap="flat" cmpd="sng" algn="ctr">
            <a:solidFill>
              <a:sysClr val="windowText" lastClr="000000"/>
            </a:solidFill>
            <a:prstDash val="solid"/>
            <a:miter lim="800000"/>
            <a:tailEnd type="triangle"/>
          </a:ln>
          <a:effectLst/>
        </p:spPr>
      </p:cxnSp>
      <p:sp>
        <p:nvSpPr>
          <p:cNvPr id="381" name="Flowchart: Process 380">
            <a:extLst>
              <a:ext uri="{FF2B5EF4-FFF2-40B4-BE49-F238E27FC236}">
                <a16:creationId xmlns:a16="http://schemas.microsoft.com/office/drawing/2014/main" id="{9EABEB63-1BA5-550F-6D55-07614A8425B4}"/>
              </a:ext>
            </a:extLst>
          </p:cNvPr>
          <p:cNvSpPr/>
          <p:nvPr/>
        </p:nvSpPr>
        <p:spPr>
          <a:xfrm>
            <a:off x="6603537" y="3577909"/>
            <a:ext cx="1552528" cy="632004"/>
          </a:xfrm>
          <a:prstGeom prst="flowChartProcess">
            <a:avLst/>
          </a:prstGeom>
          <a:solidFill>
            <a:srgbClr val="70AD47"/>
          </a:solidFill>
          <a:ln w="12700" cap="flat" cmpd="sng" algn="ctr">
            <a:solidFill>
              <a:srgbClr val="5B9BD5">
                <a:shade val="15000"/>
              </a:srgbClr>
            </a:solidFill>
            <a:prstDash val="solid"/>
            <a:miter lim="800000"/>
          </a:ln>
          <a:effectLst/>
        </p:spPr>
        <p:txBody>
          <a:bodyPr rtlCol="0" anchor="ctr"/>
          <a:lstStyle/>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Set next mode to Charging</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Set Remaining_Chrg to (Max_Chrg-Current_Chrg)</a:t>
            </a:r>
          </a:p>
          <a:p>
            <a:pPr marL="257449" marR="0" lvl="0" indent="-257449" algn="l" defTabSz="343266"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Add 1 to aborted chrg cycles</a:t>
            </a:r>
          </a:p>
        </p:txBody>
      </p:sp>
      <p:cxnSp>
        <p:nvCxnSpPr>
          <p:cNvPr id="382" name="Straight Arrow Connector 381">
            <a:extLst>
              <a:ext uri="{FF2B5EF4-FFF2-40B4-BE49-F238E27FC236}">
                <a16:creationId xmlns:a16="http://schemas.microsoft.com/office/drawing/2014/main" id="{2AF2DFD4-607E-3BD1-EC09-808ABC1A17B3}"/>
              </a:ext>
            </a:extLst>
          </p:cNvPr>
          <p:cNvCxnSpPr>
            <a:cxnSpLocks/>
          </p:cNvCxnSpPr>
          <p:nvPr/>
        </p:nvCxnSpPr>
        <p:spPr>
          <a:xfrm>
            <a:off x="5579344" y="4061402"/>
            <a:ext cx="0" cy="291021"/>
          </a:xfrm>
          <a:prstGeom prst="straightConnector1">
            <a:avLst/>
          </a:prstGeom>
          <a:noFill/>
          <a:ln w="12700" cap="flat" cmpd="sng" algn="ctr">
            <a:solidFill>
              <a:sysClr val="windowText" lastClr="000000"/>
            </a:solidFill>
            <a:prstDash val="solid"/>
            <a:miter lim="800000"/>
            <a:tailEnd type="triangle"/>
          </a:ln>
          <a:effectLst/>
        </p:spPr>
      </p:cxnSp>
      <p:sp>
        <p:nvSpPr>
          <p:cNvPr id="383" name="TextBox 382">
            <a:extLst>
              <a:ext uri="{FF2B5EF4-FFF2-40B4-BE49-F238E27FC236}">
                <a16:creationId xmlns:a16="http://schemas.microsoft.com/office/drawing/2014/main" id="{4A25C47C-F6F2-737E-2F79-4FD25EA815A9}"/>
              </a:ext>
            </a:extLst>
          </p:cNvPr>
          <p:cNvSpPr txBox="1"/>
          <p:nvPr/>
        </p:nvSpPr>
        <p:spPr>
          <a:xfrm>
            <a:off x="5153458" y="4056808"/>
            <a:ext cx="247393" cy="300210"/>
          </a:xfrm>
          <a:prstGeom prst="rect">
            <a:avLst/>
          </a:prstGeom>
          <a:noFill/>
        </p:spPr>
        <p:txBody>
          <a:bodyPr wrap="square" rtlCol="0">
            <a:spAutoFit/>
          </a:bodyPr>
          <a:lstStyle/>
          <a:p>
            <a:pPr algn="l" defTabSz="343266" eaLnBrk="1" fontAlgn="auto" hangingPunct="1">
              <a:spcBef>
                <a:spcPts val="0"/>
              </a:spcBef>
              <a:spcAft>
                <a:spcPts val="0"/>
              </a:spcAft>
            </a:pPr>
            <a:r>
              <a:rPr lang="en-US" sz="1351" b="0" dirty="0">
                <a:solidFill>
                  <a:prstClr val="black"/>
                </a:solidFill>
                <a:latin typeface="Calibri" panose="020F0502020204030204"/>
              </a:rPr>
              <a:t>N</a:t>
            </a:r>
          </a:p>
        </p:txBody>
      </p:sp>
      <p:pic>
        <p:nvPicPr>
          <p:cNvPr id="2" name="Picture 1">
            <a:extLst>
              <a:ext uri="{FF2B5EF4-FFF2-40B4-BE49-F238E27FC236}">
                <a16:creationId xmlns:a16="http://schemas.microsoft.com/office/drawing/2014/main" id="{DE5B7F61-2A5F-5F56-778B-75CE1AA3B9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235" t="38262" r="713" b="23426"/>
          <a:stretch>
            <a:fillRect/>
          </a:stretch>
        </p:blipFill>
        <p:spPr bwMode="auto">
          <a:xfrm>
            <a:off x="10203970" y="3050919"/>
            <a:ext cx="1854851" cy="229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BC99ED85-C9FA-8E40-037D-CEEE84E17C34}"/>
              </a:ext>
            </a:extLst>
          </p:cNvPr>
          <p:cNvSpPr>
            <a:spLocks noGrp="1"/>
          </p:cNvSpPr>
          <p:nvPr>
            <p:ph type="ftr" sz="quarter" idx="11"/>
          </p:nvPr>
        </p:nvSpPr>
        <p:spPr>
          <a:xfrm>
            <a:off x="4541930" y="6429001"/>
            <a:ext cx="4876800" cy="304800"/>
          </a:xfrm>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Tree>
    <p:extLst>
      <p:ext uri="{BB962C8B-B14F-4D97-AF65-F5344CB8AC3E}">
        <p14:creationId xmlns:p14="http://schemas.microsoft.com/office/powerpoint/2010/main" val="407127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52030-3C53-FE6B-24ED-293299047F0A}"/>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FC35944-A6D8-AAAE-D750-3E45F3489EAE}"/>
              </a:ext>
            </a:extLst>
          </p:cNvPr>
          <p:cNvPicPr>
            <a:picLocks noChangeAspect="1"/>
          </p:cNvPicPr>
          <p:nvPr/>
        </p:nvPicPr>
        <p:blipFill>
          <a:blip r:embed="rId2"/>
          <a:srcRect t="547"/>
          <a:stretch>
            <a:fillRect/>
          </a:stretch>
        </p:blipFill>
        <p:spPr>
          <a:xfrm>
            <a:off x="222648" y="906087"/>
            <a:ext cx="4600363" cy="5813668"/>
          </a:xfrm>
          <a:prstGeom prst="rect">
            <a:avLst/>
          </a:prstGeom>
        </p:spPr>
      </p:pic>
      <p:sp>
        <p:nvSpPr>
          <p:cNvPr id="2" name="Title 1">
            <a:extLst>
              <a:ext uri="{FF2B5EF4-FFF2-40B4-BE49-F238E27FC236}">
                <a16:creationId xmlns:a16="http://schemas.microsoft.com/office/drawing/2014/main" id="{2EC742B8-20CB-AE73-BF52-45FC1204CFF7}"/>
              </a:ext>
            </a:extLst>
          </p:cNvPr>
          <p:cNvSpPr>
            <a:spLocks noGrp="1"/>
          </p:cNvSpPr>
          <p:nvPr>
            <p:ph type="title"/>
          </p:nvPr>
        </p:nvSpPr>
        <p:spPr/>
        <p:txBody>
          <a:bodyPr/>
          <a:lstStyle/>
          <a:p>
            <a:r>
              <a:rPr lang="en-US" dirty="0"/>
              <a:t>SINDA VARIABLES 2</a:t>
            </a:r>
          </a:p>
        </p:txBody>
      </p:sp>
      <p:sp>
        <p:nvSpPr>
          <p:cNvPr id="4" name="Footer Placeholder 3">
            <a:extLst>
              <a:ext uri="{FF2B5EF4-FFF2-40B4-BE49-F238E27FC236}">
                <a16:creationId xmlns:a16="http://schemas.microsoft.com/office/drawing/2014/main" id="{F7C1CF95-2CC3-6323-82AD-2975610415A2}"/>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33A3948D-D787-7A6A-D893-4D5F0D8D9929}"/>
              </a:ext>
            </a:extLst>
          </p:cNvPr>
          <p:cNvSpPr>
            <a:spLocks noGrp="1"/>
          </p:cNvSpPr>
          <p:nvPr>
            <p:ph type="sldNum" sz="quarter" idx="12"/>
          </p:nvPr>
        </p:nvSpPr>
        <p:spPr/>
        <p:txBody>
          <a:bodyPr/>
          <a:lstStyle/>
          <a:p>
            <a:fld id="{33F42015-0FC7-4B0E-8D2B-76EADF48D957}" type="slidenum">
              <a:rPr lang="en-US" smtClean="0"/>
              <a:pPr/>
              <a:t>18</a:t>
            </a:fld>
            <a:endParaRPr lang="en-US" dirty="0"/>
          </a:p>
        </p:txBody>
      </p:sp>
      <p:sp>
        <p:nvSpPr>
          <p:cNvPr id="3" name="Speech Bubble: Rectangle 2">
            <a:extLst>
              <a:ext uri="{FF2B5EF4-FFF2-40B4-BE49-F238E27FC236}">
                <a16:creationId xmlns:a16="http://schemas.microsoft.com/office/drawing/2014/main" id="{9A122DF5-1F8A-B5A3-C975-782508CE00A6}"/>
              </a:ext>
            </a:extLst>
          </p:cNvPr>
          <p:cNvSpPr/>
          <p:nvPr/>
        </p:nvSpPr>
        <p:spPr bwMode="auto">
          <a:xfrm>
            <a:off x="845814" y="4198810"/>
            <a:ext cx="2847645" cy="978307"/>
          </a:xfrm>
          <a:prstGeom prst="wedgeRectCallout">
            <a:avLst>
              <a:gd name="adj1" fmla="val 41228"/>
              <a:gd name="adj2" fmla="val -92085"/>
            </a:avLst>
          </a:prstGeom>
          <a:noFill/>
          <a:ln w="254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8" charset="0"/>
            </a:endParaRPr>
          </a:p>
        </p:txBody>
      </p:sp>
      <p:sp>
        <p:nvSpPr>
          <p:cNvPr id="6" name="TextBox 5">
            <a:extLst>
              <a:ext uri="{FF2B5EF4-FFF2-40B4-BE49-F238E27FC236}">
                <a16:creationId xmlns:a16="http://schemas.microsoft.com/office/drawing/2014/main" id="{69FE9197-28ED-A941-BC89-B81FB413400C}"/>
              </a:ext>
            </a:extLst>
          </p:cNvPr>
          <p:cNvSpPr txBox="1"/>
          <p:nvPr/>
        </p:nvSpPr>
        <p:spPr>
          <a:xfrm>
            <a:off x="2400748" y="3448469"/>
            <a:ext cx="2323596" cy="276999"/>
          </a:xfrm>
          <a:prstGeom prst="rect">
            <a:avLst/>
          </a:prstGeom>
          <a:noFill/>
        </p:spPr>
        <p:txBody>
          <a:bodyPr wrap="square" rtlCol="0">
            <a:spAutoFit/>
          </a:bodyPr>
          <a:lstStyle/>
          <a:p>
            <a:r>
              <a:rPr lang="en-US" sz="1200" dirty="0">
                <a:highlight>
                  <a:srgbClr val="FFFF00"/>
                </a:highlight>
                <a:latin typeface="Arail"/>
              </a:rPr>
              <a:t>SINDA SUBROUTINES UTILIZED</a:t>
            </a:r>
          </a:p>
        </p:txBody>
      </p:sp>
      <p:pic>
        <p:nvPicPr>
          <p:cNvPr id="12" name="Picture 11">
            <a:extLst>
              <a:ext uri="{FF2B5EF4-FFF2-40B4-BE49-F238E27FC236}">
                <a16:creationId xmlns:a16="http://schemas.microsoft.com/office/drawing/2014/main" id="{74D9DAFF-6C39-6E01-86AF-64952EA64538}"/>
              </a:ext>
            </a:extLst>
          </p:cNvPr>
          <p:cNvPicPr>
            <a:picLocks noChangeAspect="1"/>
          </p:cNvPicPr>
          <p:nvPr/>
        </p:nvPicPr>
        <p:blipFill>
          <a:blip r:embed="rId3"/>
          <a:stretch>
            <a:fillRect/>
          </a:stretch>
        </p:blipFill>
        <p:spPr>
          <a:xfrm>
            <a:off x="5031641" y="983299"/>
            <a:ext cx="6255309" cy="5484337"/>
          </a:xfrm>
          <a:prstGeom prst="rect">
            <a:avLst/>
          </a:prstGeom>
        </p:spPr>
      </p:pic>
    </p:spTree>
    <p:extLst>
      <p:ext uri="{BB962C8B-B14F-4D97-AF65-F5344CB8AC3E}">
        <p14:creationId xmlns:p14="http://schemas.microsoft.com/office/powerpoint/2010/main" val="143374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E31BC-C430-9E9C-9874-173F98244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A120F-2305-6B3B-7B86-1E263367D1D0}"/>
              </a:ext>
            </a:extLst>
          </p:cNvPr>
          <p:cNvSpPr>
            <a:spLocks noGrp="1"/>
          </p:cNvSpPr>
          <p:nvPr>
            <p:ph type="title"/>
          </p:nvPr>
        </p:nvSpPr>
        <p:spPr/>
        <p:txBody>
          <a:bodyPr/>
          <a:lstStyle/>
          <a:p>
            <a:r>
              <a:rPr lang="en-US" dirty="0"/>
              <a:t>SINDA VARIABLES 2</a:t>
            </a:r>
          </a:p>
        </p:txBody>
      </p:sp>
      <p:sp>
        <p:nvSpPr>
          <p:cNvPr id="4" name="Footer Placeholder 3">
            <a:extLst>
              <a:ext uri="{FF2B5EF4-FFF2-40B4-BE49-F238E27FC236}">
                <a16:creationId xmlns:a16="http://schemas.microsoft.com/office/drawing/2014/main" id="{EE6042EC-E2D3-E174-4AC6-BD9EAD5C5C9A}"/>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2A10F9E4-2E2F-4939-78CE-A0E181649EA6}"/>
              </a:ext>
            </a:extLst>
          </p:cNvPr>
          <p:cNvSpPr>
            <a:spLocks noGrp="1"/>
          </p:cNvSpPr>
          <p:nvPr>
            <p:ph type="sldNum" sz="quarter" idx="12"/>
          </p:nvPr>
        </p:nvSpPr>
        <p:spPr/>
        <p:txBody>
          <a:bodyPr/>
          <a:lstStyle/>
          <a:p>
            <a:fld id="{33F42015-0FC7-4B0E-8D2B-76EADF48D957}" type="slidenum">
              <a:rPr lang="en-US" smtClean="0"/>
              <a:pPr/>
              <a:t>19</a:t>
            </a:fld>
            <a:endParaRPr lang="en-US" dirty="0"/>
          </a:p>
        </p:txBody>
      </p:sp>
      <p:pic>
        <p:nvPicPr>
          <p:cNvPr id="6" name="Picture 5">
            <a:extLst>
              <a:ext uri="{FF2B5EF4-FFF2-40B4-BE49-F238E27FC236}">
                <a16:creationId xmlns:a16="http://schemas.microsoft.com/office/drawing/2014/main" id="{A5315DDB-FD63-97AF-D33A-200BC70A4D22}"/>
              </a:ext>
            </a:extLst>
          </p:cNvPr>
          <p:cNvPicPr>
            <a:picLocks noChangeAspect="1"/>
          </p:cNvPicPr>
          <p:nvPr/>
        </p:nvPicPr>
        <p:blipFill>
          <a:blip r:embed="rId2"/>
          <a:stretch>
            <a:fillRect/>
          </a:stretch>
        </p:blipFill>
        <p:spPr>
          <a:xfrm>
            <a:off x="259275" y="842682"/>
            <a:ext cx="4422073" cy="5710518"/>
          </a:xfrm>
          <a:prstGeom prst="rect">
            <a:avLst/>
          </a:prstGeom>
        </p:spPr>
      </p:pic>
      <p:pic>
        <p:nvPicPr>
          <p:cNvPr id="10" name="Picture 9">
            <a:extLst>
              <a:ext uri="{FF2B5EF4-FFF2-40B4-BE49-F238E27FC236}">
                <a16:creationId xmlns:a16="http://schemas.microsoft.com/office/drawing/2014/main" id="{E57956B1-2364-2EF4-5B60-3E9B87E565AD}"/>
              </a:ext>
            </a:extLst>
          </p:cNvPr>
          <p:cNvPicPr>
            <a:picLocks noChangeAspect="1"/>
          </p:cNvPicPr>
          <p:nvPr/>
        </p:nvPicPr>
        <p:blipFill>
          <a:blip r:embed="rId3"/>
          <a:stretch>
            <a:fillRect/>
          </a:stretch>
        </p:blipFill>
        <p:spPr>
          <a:xfrm>
            <a:off x="4681348" y="1108759"/>
            <a:ext cx="6487523" cy="5173259"/>
          </a:xfrm>
          <a:prstGeom prst="rect">
            <a:avLst/>
          </a:prstGeom>
        </p:spPr>
      </p:pic>
    </p:spTree>
    <p:extLst>
      <p:ext uri="{BB962C8B-B14F-4D97-AF65-F5344CB8AC3E}">
        <p14:creationId xmlns:p14="http://schemas.microsoft.com/office/powerpoint/2010/main" val="114288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CB7CB-ECAD-00CB-A3F9-A4C2D04CD0DF}"/>
              </a:ext>
            </a:extLst>
          </p:cNvPr>
          <p:cNvSpPr>
            <a:spLocks noGrp="1"/>
          </p:cNvSpPr>
          <p:nvPr>
            <p:ph type="title"/>
          </p:nvPr>
        </p:nvSpPr>
        <p:spPr/>
        <p:txBody>
          <a:bodyPr/>
          <a:lstStyle/>
          <a:p>
            <a:r>
              <a:rPr lang="en-US" dirty="0"/>
              <a:t>IPEx Background</a:t>
            </a:r>
          </a:p>
        </p:txBody>
      </p:sp>
      <p:sp>
        <p:nvSpPr>
          <p:cNvPr id="3" name="Content Placeholder 2">
            <a:extLst>
              <a:ext uri="{FF2B5EF4-FFF2-40B4-BE49-F238E27FC236}">
                <a16:creationId xmlns:a16="http://schemas.microsoft.com/office/drawing/2014/main" id="{91A38C0B-2C64-7A04-0B36-C961F7E3187D}"/>
              </a:ext>
            </a:extLst>
          </p:cNvPr>
          <p:cNvSpPr>
            <a:spLocks noGrp="1"/>
          </p:cNvSpPr>
          <p:nvPr>
            <p:ph idx="1"/>
          </p:nvPr>
        </p:nvSpPr>
        <p:spPr/>
        <p:txBody>
          <a:bodyPr/>
          <a:lstStyle/>
          <a:p>
            <a:r>
              <a:rPr lang="en-US" dirty="0"/>
              <a:t>The primary goal of NASA’s ISRU Pilot Excavator (IPEx) project is to dig up lunar soil, known as regolith, and transport it across the Moon’s surface.  </a:t>
            </a:r>
          </a:p>
          <a:p>
            <a:r>
              <a:rPr lang="en-US" dirty="0"/>
              <a:t>This process is designed to enable the extraction of vital resources, such as hydrogen, oxygen, and water, which are essential for life support systems [1].</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08452237-6D54-9EA6-1C2D-B58E6C490588}"/>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52F63B27-097B-F6CD-C3BC-DB79CABEAE67}"/>
              </a:ext>
            </a:extLst>
          </p:cNvPr>
          <p:cNvSpPr>
            <a:spLocks noGrp="1"/>
          </p:cNvSpPr>
          <p:nvPr>
            <p:ph type="sldNum" sz="quarter" idx="12"/>
          </p:nvPr>
        </p:nvSpPr>
        <p:spPr/>
        <p:txBody>
          <a:bodyPr/>
          <a:lstStyle/>
          <a:p>
            <a:fld id="{33F42015-0FC7-4B0E-8D2B-76EADF48D957}" type="slidenum">
              <a:rPr lang="en-US" smtClean="0"/>
              <a:pPr/>
              <a:t>2</a:t>
            </a:fld>
            <a:endParaRPr lang="en-US" dirty="0"/>
          </a:p>
        </p:txBody>
      </p:sp>
      <p:pic>
        <p:nvPicPr>
          <p:cNvPr id="7" name="Picture 6">
            <a:extLst>
              <a:ext uri="{FF2B5EF4-FFF2-40B4-BE49-F238E27FC236}">
                <a16:creationId xmlns:a16="http://schemas.microsoft.com/office/drawing/2014/main" id="{C2B79E2C-C537-573D-5C32-2E239685EDCE}"/>
              </a:ext>
            </a:extLst>
          </p:cNvPr>
          <p:cNvPicPr>
            <a:picLocks noChangeAspect="1"/>
          </p:cNvPicPr>
          <p:nvPr/>
        </p:nvPicPr>
        <p:blipFill>
          <a:blip r:embed="rId2"/>
          <a:stretch>
            <a:fillRect/>
          </a:stretch>
        </p:blipFill>
        <p:spPr>
          <a:xfrm>
            <a:off x="3094080" y="2549135"/>
            <a:ext cx="6280698" cy="3851665"/>
          </a:xfrm>
          <a:prstGeom prst="rect">
            <a:avLst/>
          </a:prstGeom>
        </p:spPr>
      </p:pic>
      <p:sp>
        <p:nvSpPr>
          <p:cNvPr id="8" name="TextBox 7">
            <a:extLst>
              <a:ext uri="{FF2B5EF4-FFF2-40B4-BE49-F238E27FC236}">
                <a16:creationId xmlns:a16="http://schemas.microsoft.com/office/drawing/2014/main" id="{8CF15803-893E-6670-EEFA-351240C87C04}"/>
              </a:ext>
            </a:extLst>
          </p:cNvPr>
          <p:cNvSpPr txBox="1"/>
          <p:nvPr/>
        </p:nvSpPr>
        <p:spPr>
          <a:xfrm>
            <a:off x="6923315" y="6033210"/>
            <a:ext cx="4410891" cy="400110"/>
          </a:xfrm>
          <a:prstGeom prst="rect">
            <a:avLst/>
          </a:prstGeom>
          <a:noFill/>
        </p:spPr>
        <p:txBody>
          <a:bodyPr wrap="square" rtlCol="0">
            <a:spAutoFit/>
          </a:bodyPr>
          <a:lstStyle/>
          <a:p>
            <a:r>
              <a:rPr lang="en-US" b="0" dirty="0">
                <a:solidFill>
                  <a:schemeClr val="accent2"/>
                </a:solidFill>
                <a:latin typeface="+mj-lt"/>
              </a:rPr>
              <a:t>[2]</a:t>
            </a:r>
          </a:p>
        </p:txBody>
      </p:sp>
    </p:spTree>
    <p:extLst>
      <p:ext uri="{BB962C8B-B14F-4D97-AF65-F5344CB8AC3E}">
        <p14:creationId xmlns:p14="http://schemas.microsoft.com/office/powerpoint/2010/main" val="2773951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C2939-72F0-19CA-4EBC-554473FCF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2E7D6-7BF7-EBE9-A9D1-0DBA075AE93C}"/>
              </a:ext>
            </a:extLst>
          </p:cNvPr>
          <p:cNvSpPr>
            <a:spLocks noGrp="1"/>
          </p:cNvSpPr>
          <p:nvPr>
            <p:ph type="title"/>
          </p:nvPr>
        </p:nvSpPr>
        <p:spPr/>
        <p:txBody>
          <a:bodyPr/>
          <a:lstStyle/>
          <a:p>
            <a:r>
              <a:rPr lang="en-US" dirty="0"/>
              <a:t>SINDA VARIABLES 2</a:t>
            </a:r>
          </a:p>
        </p:txBody>
      </p:sp>
      <p:sp>
        <p:nvSpPr>
          <p:cNvPr id="4" name="Footer Placeholder 3">
            <a:extLst>
              <a:ext uri="{FF2B5EF4-FFF2-40B4-BE49-F238E27FC236}">
                <a16:creationId xmlns:a16="http://schemas.microsoft.com/office/drawing/2014/main" id="{B0020FBD-5AE3-6306-CA01-E5698788F74C}"/>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0DC4EEC3-86AF-764F-8C39-C6D737F21B20}"/>
              </a:ext>
            </a:extLst>
          </p:cNvPr>
          <p:cNvSpPr>
            <a:spLocks noGrp="1"/>
          </p:cNvSpPr>
          <p:nvPr>
            <p:ph type="sldNum" sz="quarter" idx="12"/>
          </p:nvPr>
        </p:nvSpPr>
        <p:spPr/>
        <p:txBody>
          <a:bodyPr/>
          <a:lstStyle/>
          <a:p>
            <a:fld id="{33F42015-0FC7-4B0E-8D2B-76EADF48D957}" type="slidenum">
              <a:rPr lang="en-US" smtClean="0"/>
              <a:pPr/>
              <a:t>20</a:t>
            </a:fld>
            <a:endParaRPr lang="en-US" dirty="0"/>
          </a:p>
        </p:txBody>
      </p:sp>
      <p:pic>
        <p:nvPicPr>
          <p:cNvPr id="6" name="Picture 5">
            <a:extLst>
              <a:ext uri="{FF2B5EF4-FFF2-40B4-BE49-F238E27FC236}">
                <a16:creationId xmlns:a16="http://schemas.microsoft.com/office/drawing/2014/main" id="{665A5D36-3ADF-49C8-4927-C59C85A4DB65}"/>
              </a:ext>
            </a:extLst>
          </p:cNvPr>
          <p:cNvPicPr>
            <a:picLocks noChangeAspect="1"/>
          </p:cNvPicPr>
          <p:nvPr/>
        </p:nvPicPr>
        <p:blipFill>
          <a:blip r:embed="rId2"/>
          <a:stretch>
            <a:fillRect/>
          </a:stretch>
        </p:blipFill>
        <p:spPr>
          <a:xfrm>
            <a:off x="726492" y="868515"/>
            <a:ext cx="4640378" cy="5579350"/>
          </a:xfrm>
          <a:prstGeom prst="rect">
            <a:avLst/>
          </a:prstGeom>
        </p:spPr>
      </p:pic>
      <p:pic>
        <p:nvPicPr>
          <p:cNvPr id="10" name="Picture 9">
            <a:extLst>
              <a:ext uri="{FF2B5EF4-FFF2-40B4-BE49-F238E27FC236}">
                <a16:creationId xmlns:a16="http://schemas.microsoft.com/office/drawing/2014/main" id="{2AA9D3E2-2B0F-586E-63B7-66EAF40C3792}"/>
              </a:ext>
            </a:extLst>
          </p:cNvPr>
          <p:cNvPicPr>
            <a:picLocks noChangeAspect="1"/>
          </p:cNvPicPr>
          <p:nvPr/>
        </p:nvPicPr>
        <p:blipFill>
          <a:blip r:embed="rId3"/>
          <a:stretch>
            <a:fillRect/>
          </a:stretch>
        </p:blipFill>
        <p:spPr>
          <a:xfrm>
            <a:off x="5620870" y="882718"/>
            <a:ext cx="5288293" cy="5550944"/>
          </a:xfrm>
          <a:prstGeom prst="rect">
            <a:avLst/>
          </a:prstGeom>
        </p:spPr>
      </p:pic>
    </p:spTree>
    <p:extLst>
      <p:ext uri="{BB962C8B-B14F-4D97-AF65-F5344CB8AC3E}">
        <p14:creationId xmlns:p14="http://schemas.microsoft.com/office/powerpoint/2010/main" val="2762837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3378F-44D1-27B1-E4B4-8B9E4BDB4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43BFB-E564-A4D8-EB96-57293FF41C78}"/>
              </a:ext>
            </a:extLst>
          </p:cNvPr>
          <p:cNvSpPr>
            <a:spLocks noGrp="1"/>
          </p:cNvSpPr>
          <p:nvPr>
            <p:ph type="title"/>
          </p:nvPr>
        </p:nvSpPr>
        <p:spPr/>
        <p:txBody>
          <a:bodyPr/>
          <a:lstStyle/>
          <a:p>
            <a:r>
              <a:rPr lang="en-US" dirty="0"/>
              <a:t>SINDA VARIABLES 2</a:t>
            </a:r>
          </a:p>
        </p:txBody>
      </p:sp>
      <p:sp>
        <p:nvSpPr>
          <p:cNvPr id="4" name="Footer Placeholder 3">
            <a:extLst>
              <a:ext uri="{FF2B5EF4-FFF2-40B4-BE49-F238E27FC236}">
                <a16:creationId xmlns:a16="http://schemas.microsoft.com/office/drawing/2014/main" id="{B2E69682-808B-44BF-312B-190C9533E67B}"/>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0C047D7A-FD55-62C2-C73B-11C7BE6A7E5A}"/>
              </a:ext>
            </a:extLst>
          </p:cNvPr>
          <p:cNvSpPr>
            <a:spLocks noGrp="1"/>
          </p:cNvSpPr>
          <p:nvPr>
            <p:ph type="sldNum" sz="quarter" idx="12"/>
          </p:nvPr>
        </p:nvSpPr>
        <p:spPr/>
        <p:txBody>
          <a:bodyPr/>
          <a:lstStyle/>
          <a:p>
            <a:fld id="{33F42015-0FC7-4B0E-8D2B-76EADF48D957}" type="slidenum">
              <a:rPr lang="en-US" smtClean="0"/>
              <a:pPr/>
              <a:t>21</a:t>
            </a:fld>
            <a:endParaRPr lang="en-US" dirty="0"/>
          </a:p>
        </p:txBody>
      </p:sp>
      <p:pic>
        <p:nvPicPr>
          <p:cNvPr id="6" name="Picture 5">
            <a:extLst>
              <a:ext uri="{FF2B5EF4-FFF2-40B4-BE49-F238E27FC236}">
                <a16:creationId xmlns:a16="http://schemas.microsoft.com/office/drawing/2014/main" id="{16D06E0C-7976-E9EA-FDEE-813E1D874CBF}"/>
              </a:ext>
            </a:extLst>
          </p:cNvPr>
          <p:cNvPicPr>
            <a:picLocks noChangeAspect="1"/>
          </p:cNvPicPr>
          <p:nvPr/>
        </p:nvPicPr>
        <p:blipFill>
          <a:blip r:embed="rId2"/>
          <a:stretch>
            <a:fillRect/>
          </a:stretch>
        </p:blipFill>
        <p:spPr>
          <a:xfrm>
            <a:off x="407894" y="1043590"/>
            <a:ext cx="5968163" cy="4949316"/>
          </a:xfrm>
          <a:prstGeom prst="rect">
            <a:avLst/>
          </a:prstGeom>
        </p:spPr>
      </p:pic>
    </p:spTree>
    <p:extLst>
      <p:ext uri="{BB962C8B-B14F-4D97-AF65-F5344CB8AC3E}">
        <p14:creationId xmlns:p14="http://schemas.microsoft.com/office/powerpoint/2010/main" val="351426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2BEE-931F-68FC-3FD4-A697BB3ABE47}"/>
              </a:ext>
            </a:extLst>
          </p:cNvPr>
          <p:cNvSpPr>
            <a:spLocks noGrp="1"/>
          </p:cNvSpPr>
          <p:nvPr>
            <p:ph type="title"/>
          </p:nvPr>
        </p:nvSpPr>
        <p:spPr/>
        <p:txBody>
          <a:bodyPr/>
          <a:lstStyle/>
          <a:p>
            <a:r>
              <a:rPr lang="en-US" dirty="0"/>
              <a:t>Typical Results</a:t>
            </a:r>
          </a:p>
        </p:txBody>
      </p:sp>
      <p:sp>
        <p:nvSpPr>
          <p:cNvPr id="4" name="Footer Placeholder 3">
            <a:extLst>
              <a:ext uri="{FF2B5EF4-FFF2-40B4-BE49-F238E27FC236}">
                <a16:creationId xmlns:a16="http://schemas.microsoft.com/office/drawing/2014/main" id="{AA55554D-A286-4473-5EB0-7A112EE83AF5}"/>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E5372C3D-32D8-6E38-04F7-AB6E9769D5FA}"/>
              </a:ext>
            </a:extLst>
          </p:cNvPr>
          <p:cNvSpPr>
            <a:spLocks noGrp="1"/>
          </p:cNvSpPr>
          <p:nvPr>
            <p:ph type="sldNum" sz="quarter" idx="12"/>
          </p:nvPr>
        </p:nvSpPr>
        <p:spPr/>
        <p:txBody>
          <a:bodyPr/>
          <a:lstStyle/>
          <a:p>
            <a:fld id="{33F42015-0FC7-4B0E-8D2B-76EADF48D957}" type="slidenum">
              <a:rPr lang="en-US" smtClean="0"/>
              <a:pPr/>
              <a:t>22</a:t>
            </a:fld>
            <a:endParaRPr lang="en-US" dirty="0"/>
          </a:p>
        </p:txBody>
      </p:sp>
      <p:pic>
        <p:nvPicPr>
          <p:cNvPr id="7" name="Picture 6">
            <a:extLst>
              <a:ext uri="{FF2B5EF4-FFF2-40B4-BE49-F238E27FC236}">
                <a16:creationId xmlns:a16="http://schemas.microsoft.com/office/drawing/2014/main" id="{D0E1265E-B4C6-ED30-774C-FBD8FC91FC90}"/>
              </a:ext>
            </a:extLst>
          </p:cNvPr>
          <p:cNvPicPr>
            <a:picLocks noChangeAspect="1"/>
          </p:cNvPicPr>
          <p:nvPr/>
        </p:nvPicPr>
        <p:blipFill>
          <a:blip r:embed="rId2"/>
          <a:stretch>
            <a:fillRect/>
          </a:stretch>
        </p:blipFill>
        <p:spPr>
          <a:xfrm>
            <a:off x="0" y="1325359"/>
            <a:ext cx="12192000" cy="4207282"/>
          </a:xfrm>
          <a:prstGeom prst="rect">
            <a:avLst/>
          </a:prstGeom>
        </p:spPr>
      </p:pic>
    </p:spTree>
    <p:extLst>
      <p:ext uri="{BB962C8B-B14F-4D97-AF65-F5344CB8AC3E}">
        <p14:creationId xmlns:p14="http://schemas.microsoft.com/office/powerpoint/2010/main" val="3421763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5FF4-C2A5-AA4C-777D-2B76F36554F5}"/>
              </a:ext>
            </a:extLst>
          </p:cNvPr>
          <p:cNvSpPr>
            <a:spLocks noGrp="1"/>
          </p:cNvSpPr>
          <p:nvPr>
            <p:ph type="title"/>
          </p:nvPr>
        </p:nvSpPr>
        <p:spPr/>
        <p:txBody>
          <a:bodyPr/>
          <a:lstStyle/>
          <a:p>
            <a:r>
              <a:rPr lang="en-US" dirty="0"/>
              <a:t>Typical Results</a:t>
            </a:r>
          </a:p>
        </p:txBody>
      </p:sp>
      <p:sp>
        <p:nvSpPr>
          <p:cNvPr id="4" name="Footer Placeholder 3">
            <a:extLst>
              <a:ext uri="{FF2B5EF4-FFF2-40B4-BE49-F238E27FC236}">
                <a16:creationId xmlns:a16="http://schemas.microsoft.com/office/drawing/2014/main" id="{447C542A-206E-26E8-4EDA-82587D23BD1B}"/>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5D41C887-432A-52EA-DCEC-4CDE0D2F1D82}"/>
              </a:ext>
            </a:extLst>
          </p:cNvPr>
          <p:cNvSpPr>
            <a:spLocks noGrp="1"/>
          </p:cNvSpPr>
          <p:nvPr>
            <p:ph type="sldNum" sz="quarter" idx="12"/>
          </p:nvPr>
        </p:nvSpPr>
        <p:spPr/>
        <p:txBody>
          <a:bodyPr/>
          <a:lstStyle/>
          <a:p>
            <a:fld id="{33F42015-0FC7-4B0E-8D2B-76EADF48D957}" type="slidenum">
              <a:rPr lang="en-US" smtClean="0"/>
              <a:pPr/>
              <a:t>23</a:t>
            </a:fld>
            <a:endParaRPr lang="en-US" dirty="0"/>
          </a:p>
        </p:txBody>
      </p:sp>
      <p:pic>
        <p:nvPicPr>
          <p:cNvPr id="9" name="Picture 8">
            <a:extLst>
              <a:ext uri="{FF2B5EF4-FFF2-40B4-BE49-F238E27FC236}">
                <a16:creationId xmlns:a16="http://schemas.microsoft.com/office/drawing/2014/main" id="{F6757500-09A4-B3A4-1F81-A9AE1C5E8F0A}"/>
              </a:ext>
            </a:extLst>
          </p:cNvPr>
          <p:cNvPicPr>
            <a:picLocks noChangeAspect="1"/>
          </p:cNvPicPr>
          <p:nvPr/>
        </p:nvPicPr>
        <p:blipFill>
          <a:blip r:embed="rId2"/>
          <a:stretch>
            <a:fillRect/>
          </a:stretch>
        </p:blipFill>
        <p:spPr>
          <a:xfrm>
            <a:off x="0" y="1320935"/>
            <a:ext cx="12192000" cy="4216129"/>
          </a:xfrm>
          <a:prstGeom prst="rect">
            <a:avLst/>
          </a:prstGeom>
        </p:spPr>
      </p:pic>
    </p:spTree>
    <p:extLst>
      <p:ext uri="{BB962C8B-B14F-4D97-AF65-F5344CB8AC3E}">
        <p14:creationId xmlns:p14="http://schemas.microsoft.com/office/powerpoint/2010/main" val="942653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FAD4-69F8-21AC-D106-FB8EFC0DEF84}"/>
              </a:ext>
            </a:extLst>
          </p:cNvPr>
          <p:cNvSpPr>
            <a:spLocks noGrp="1"/>
          </p:cNvSpPr>
          <p:nvPr>
            <p:ph type="title"/>
          </p:nvPr>
        </p:nvSpPr>
        <p:spPr/>
        <p:txBody>
          <a:bodyPr/>
          <a:lstStyle/>
          <a:p>
            <a:r>
              <a:rPr lang="en-US" dirty="0"/>
              <a:t>Typical Results</a:t>
            </a:r>
          </a:p>
        </p:txBody>
      </p:sp>
      <p:sp>
        <p:nvSpPr>
          <p:cNvPr id="4" name="Footer Placeholder 3">
            <a:extLst>
              <a:ext uri="{FF2B5EF4-FFF2-40B4-BE49-F238E27FC236}">
                <a16:creationId xmlns:a16="http://schemas.microsoft.com/office/drawing/2014/main" id="{A9B300CC-5441-AE9B-4AA5-C198B99A1CE8}"/>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AA7A1E84-46CC-93D0-5965-03F98967D05B}"/>
              </a:ext>
            </a:extLst>
          </p:cNvPr>
          <p:cNvSpPr>
            <a:spLocks noGrp="1"/>
          </p:cNvSpPr>
          <p:nvPr>
            <p:ph type="sldNum" sz="quarter" idx="12"/>
          </p:nvPr>
        </p:nvSpPr>
        <p:spPr/>
        <p:txBody>
          <a:bodyPr/>
          <a:lstStyle/>
          <a:p>
            <a:fld id="{33F42015-0FC7-4B0E-8D2B-76EADF48D957}" type="slidenum">
              <a:rPr lang="en-US" smtClean="0"/>
              <a:pPr/>
              <a:t>24</a:t>
            </a:fld>
            <a:endParaRPr lang="en-US" dirty="0"/>
          </a:p>
        </p:txBody>
      </p:sp>
      <p:pic>
        <p:nvPicPr>
          <p:cNvPr id="7" name="Picture 6">
            <a:extLst>
              <a:ext uri="{FF2B5EF4-FFF2-40B4-BE49-F238E27FC236}">
                <a16:creationId xmlns:a16="http://schemas.microsoft.com/office/drawing/2014/main" id="{09F7A13E-237E-A077-767A-8046A8CFDC65}"/>
              </a:ext>
            </a:extLst>
          </p:cNvPr>
          <p:cNvPicPr>
            <a:picLocks noChangeAspect="1"/>
          </p:cNvPicPr>
          <p:nvPr/>
        </p:nvPicPr>
        <p:blipFill>
          <a:blip r:embed="rId2"/>
          <a:stretch>
            <a:fillRect/>
          </a:stretch>
        </p:blipFill>
        <p:spPr>
          <a:xfrm>
            <a:off x="0" y="1220829"/>
            <a:ext cx="12192000" cy="2112411"/>
          </a:xfrm>
          <a:prstGeom prst="rect">
            <a:avLst/>
          </a:prstGeom>
        </p:spPr>
      </p:pic>
    </p:spTree>
    <p:extLst>
      <p:ext uri="{BB962C8B-B14F-4D97-AF65-F5344CB8AC3E}">
        <p14:creationId xmlns:p14="http://schemas.microsoft.com/office/powerpoint/2010/main" val="1890389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2C28-1BE1-E961-8B56-7FB31C6A26F4}"/>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CEF730A6-E204-C0E8-CC64-758C9D1B9587}"/>
              </a:ext>
            </a:extLst>
          </p:cNvPr>
          <p:cNvSpPr>
            <a:spLocks noGrp="1"/>
          </p:cNvSpPr>
          <p:nvPr>
            <p:ph idx="1"/>
          </p:nvPr>
        </p:nvSpPr>
        <p:spPr/>
        <p:txBody>
          <a:bodyPr/>
          <a:lstStyle/>
          <a:p>
            <a:pPr marL="0" indent="0">
              <a:buNone/>
            </a:pPr>
            <a:r>
              <a:rPr lang="en-US" dirty="0"/>
              <a:t>[1] ISRU Pilot Excavator – NASA </a:t>
            </a:r>
            <a:r>
              <a:rPr lang="en-US" dirty="0">
                <a:hlinkClick r:id="rId2"/>
              </a:rPr>
              <a:t>https://www.nasa.gov/isru-pilot-excavator/</a:t>
            </a:r>
            <a:endParaRPr lang="en-US" dirty="0"/>
          </a:p>
          <a:p>
            <a:pPr marL="0" indent="0">
              <a:buNone/>
            </a:pPr>
            <a:r>
              <a:rPr lang="en-US" dirty="0"/>
              <a:t>[2] NASA In-Situ Resource Utilization (ISRU) Pilot Excavator (IPEX) Digital Twin Autonomy Challenge for Universities 2024 Machine-Ground Interaction Consortium Meeting (</a:t>
            </a:r>
            <a:r>
              <a:rPr lang="en-US" dirty="0" err="1"/>
              <a:t>MaGIC</a:t>
            </a:r>
            <a:r>
              <a:rPr lang="en-US" dirty="0"/>
              <a:t>) Authors: Rob Mueller, Jason Schuler– NASA Kennedy Space Center; Eric Reiners - Caterpillar</a:t>
            </a:r>
          </a:p>
          <a:p>
            <a:pPr marL="0" indent="0">
              <a:buNone/>
            </a:pPr>
            <a:endParaRPr lang="en-US" dirty="0"/>
          </a:p>
        </p:txBody>
      </p:sp>
      <p:sp>
        <p:nvSpPr>
          <p:cNvPr id="4" name="Footer Placeholder 3">
            <a:extLst>
              <a:ext uri="{FF2B5EF4-FFF2-40B4-BE49-F238E27FC236}">
                <a16:creationId xmlns:a16="http://schemas.microsoft.com/office/drawing/2014/main" id="{8BF93314-B72E-5AE4-A3C4-A8C8821350DC}"/>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3" name="Slide Number Placeholder 2">
            <a:extLst>
              <a:ext uri="{FF2B5EF4-FFF2-40B4-BE49-F238E27FC236}">
                <a16:creationId xmlns:a16="http://schemas.microsoft.com/office/drawing/2014/main" id="{6B26AE85-54B7-0E2A-8EB2-E48C68D6B208}"/>
              </a:ext>
            </a:extLst>
          </p:cNvPr>
          <p:cNvSpPr>
            <a:spLocks noGrp="1"/>
          </p:cNvSpPr>
          <p:nvPr>
            <p:ph type="sldNum" sz="quarter" idx="12"/>
          </p:nvPr>
        </p:nvSpPr>
        <p:spPr/>
        <p:txBody>
          <a:bodyPr/>
          <a:lstStyle/>
          <a:p>
            <a:fld id="{640FA3E2-4CB8-43B1-9AF4-23FEB8A0CB92}" type="slidenum">
              <a:rPr lang="en-US" smtClean="0"/>
              <a:pPr/>
              <a:t>25</a:t>
            </a:fld>
            <a:endParaRPr lang="en-US" dirty="0"/>
          </a:p>
        </p:txBody>
      </p:sp>
    </p:spTree>
    <p:extLst>
      <p:ext uri="{BB962C8B-B14F-4D97-AF65-F5344CB8AC3E}">
        <p14:creationId xmlns:p14="http://schemas.microsoft.com/office/powerpoint/2010/main" val="306989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B6B1-0A20-A8A3-2785-8B7712BB87BC}"/>
              </a:ext>
            </a:extLst>
          </p:cNvPr>
          <p:cNvSpPr>
            <a:spLocks noGrp="1"/>
          </p:cNvSpPr>
          <p:nvPr>
            <p:ph type="title"/>
          </p:nvPr>
        </p:nvSpPr>
        <p:spPr/>
        <p:txBody>
          <a:bodyPr/>
          <a:lstStyle/>
          <a:p>
            <a:r>
              <a:rPr lang="en-US" dirty="0"/>
              <a:t>IPEx Background</a:t>
            </a:r>
          </a:p>
        </p:txBody>
      </p:sp>
      <p:sp>
        <p:nvSpPr>
          <p:cNvPr id="3" name="Content Placeholder 2">
            <a:extLst>
              <a:ext uri="{FF2B5EF4-FFF2-40B4-BE49-F238E27FC236}">
                <a16:creationId xmlns:a16="http://schemas.microsoft.com/office/drawing/2014/main" id="{4363F0BF-87D3-2025-88A0-154BF58A1C83}"/>
              </a:ext>
            </a:extLst>
          </p:cNvPr>
          <p:cNvSpPr>
            <a:spLocks noGrp="1"/>
          </p:cNvSpPr>
          <p:nvPr>
            <p:ph idx="1"/>
          </p:nvPr>
        </p:nvSpPr>
        <p:spPr>
          <a:xfrm>
            <a:off x="557349" y="857250"/>
            <a:ext cx="10972800" cy="54102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algn="just"/>
            <a:r>
              <a:rPr lang="en-US" dirty="0"/>
              <a:t>The ISRU Pilot Excavator (IPEx) is a groundbreaking robotic system designed by NASA to revolutionize lunar excavation.  Functioning as both a bulldozer and a dump truck, IPEx is engineered to efficiently mine and transport lunar regolith, the loose rocky material on the Moon’s surface, which is crucial for future lunar missions and In-Situ Resource Utilization (ISRU) processes. This dual capability makes IPEx an indispensable tool for sustainable lunar exploration [1].</a:t>
            </a:r>
          </a:p>
          <a:p>
            <a:endParaRPr lang="en-US" dirty="0"/>
          </a:p>
        </p:txBody>
      </p:sp>
      <p:sp>
        <p:nvSpPr>
          <p:cNvPr id="4" name="Footer Placeholder 3">
            <a:extLst>
              <a:ext uri="{FF2B5EF4-FFF2-40B4-BE49-F238E27FC236}">
                <a16:creationId xmlns:a16="http://schemas.microsoft.com/office/drawing/2014/main" id="{C72AEE54-A074-56E7-E8E3-F428D05DCADE}"/>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CEC5BB19-62B1-983F-8695-3784DEEE6F71}"/>
              </a:ext>
            </a:extLst>
          </p:cNvPr>
          <p:cNvSpPr>
            <a:spLocks noGrp="1"/>
          </p:cNvSpPr>
          <p:nvPr>
            <p:ph type="sldNum" sz="quarter" idx="12"/>
          </p:nvPr>
        </p:nvSpPr>
        <p:spPr/>
        <p:txBody>
          <a:bodyPr/>
          <a:lstStyle/>
          <a:p>
            <a:fld id="{33F42015-0FC7-4B0E-8D2B-76EADF48D957}" type="slidenum">
              <a:rPr lang="en-US" smtClean="0"/>
              <a:pPr/>
              <a:t>3</a:t>
            </a:fld>
            <a:endParaRPr lang="en-US" dirty="0"/>
          </a:p>
        </p:txBody>
      </p:sp>
      <p:pic>
        <p:nvPicPr>
          <p:cNvPr id="7" name="Picture 6">
            <a:extLst>
              <a:ext uri="{FF2B5EF4-FFF2-40B4-BE49-F238E27FC236}">
                <a16:creationId xmlns:a16="http://schemas.microsoft.com/office/drawing/2014/main" id="{843C75D8-9140-6EF8-9505-931A89619C6C}"/>
              </a:ext>
            </a:extLst>
          </p:cNvPr>
          <p:cNvPicPr>
            <a:picLocks noChangeAspect="1"/>
          </p:cNvPicPr>
          <p:nvPr/>
        </p:nvPicPr>
        <p:blipFill>
          <a:blip r:embed="rId2"/>
          <a:srcRect b="2212"/>
          <a:stretch>
            <a:fillRect/>
          </a:stretch>
        </p:blipFill>
        <p:spPr>
          <a:xfrm>
            <a:off x="874106" y="988225"/>
            <a:ext cx="4631581" cy="2291787"/>
          </a:xfrm>
          <a:prstGeom prst="rect">
            <a:avLst/>
          </a:prstGeom>
        </p:spPr>
      </p:pic>
      <p:pic>
        <p:nvPicPr>
          <p:cNvPr id="11" name="Picture 10">
            <a:extLst>
              <a:ext uri="{FF2B5EF4-FFF2-40B4-BE49-F238E27FC236}">
                <a16:creationId xmlns:a16="http://schemas.microsoft.com/office/drawing/2014/main" id="{9DE31D38-2972-82A3-018F-FB34DA02CB5F}"/>
              </a:ext>
            </a:extLst>
          </p:cNvPr>
          <p:cNvPicPr>
            <a:picLocks noChangeAspect="1"/>
          </p:cNvPicPr>
          <p:nvPr/>
        </p:nvPicPr>
        <p:blipFill>
          <a:blip r:embed="rId3"/>
          <a:stretch>
            <a:fillRect/>
          </a:stretch>
        </p:blipFill>
        <p:spPr>
          <a:xfrm>
            <a:off x="6035909" y="814035"/>
            <a:ext cx="4964017" cy="2640165"/>
          </a:xfrm>
          <a:prstGeom prst="rect">
            <a:avLst/>
          </a:prstGeom>
        </p:spPr>
      </p:pic>
      <p:sp>
        <p:nvSpPr>
          <p:cNvPr id="12" name="TextBox 11">
            <a:extLst>
              <a:ext uri="{FF2B5EF4-FFF2-40B4-BE49-F238E27FC236}">
                <a16:creationId xmlns:a16="http://schemas.microsoft.com/office/drawing/2014/main" id="{10811F04-99CA-5EA1-4184-28830A47BC7E}"/>
              </a:ext>
            </a:extLst>
          </p:cNvPr>
          <p:cNvSpPr txBox="1"/>
          <p:nvPr/>
        </p:nvSpPr>
        <p:spPr>
          <a:xfrm>
            <a:off x="2997309" y="2946577"/>
            <a:ext cx="4410891" cy="400110"/>
          </a:xfrm>
          <a:prstGeom prst="rect">
            <a:avLst/>
          </a:prstGeom>
          <a:noFill/>
        </p:spPr>
        <p:txBody>
          <a:bodyPr wrap="square" rtlCol="0">
            <a:spAutoFit/>
          </a:bodyPr>
          <a:lstStyle/>
          <a:p>
            <a:r>
              <a:rPr lang="en-US" b="0" dirty="0">
                <a:solidFill>
                  <a:schemeClr val="accent2"/>
                </a:solidFill>
                <a:latin typeface="+mj-lt"/>
              </a:rPr>
              <a:t>[2]</a:t>
            </a:r>
          </a:p>
        </p:txBody>
      </p:sp>
      <p:sp>
        <p:nvSpPr>
          <p:cNvPr id="13" name="TextBox 12">
            <a:extLst>
              <a:ext uri="{FF2B5EF4-FFF2-40B4-BE49-F238E27FC236}">
                <a16:creationId xmlns:a16="http://schemas.microsoft.com/office/drawing/2014/main" id="{6545BF50-9F61-2638-04DE-26E3DFB2D5AE}"/>
              </a:ext>
            </a:extLst>
          </p:cNvPr>
          <p:cNvSpPr txBox="1"/>
          <p:nvPr/>
        </p:nvSpPr>
        <p:spPr>
          <a:xfrm>
            <a:off x="8544287" y="3059283"/>
            <a:ext cx="4410891" cy="400110"/>
          </a:xfrm>
          <a:prstGeom prst="rect">
            <a:avLst/>
          </a:prstGeom>
          <a:noFill/>
        </p:spPr>
        <p:txBody>
          <a:bodyPr wrap="square" rtlCol="0">
            <a:spAutoFit/>
          </a:bodyPr>
          <a:lstStyle/>
          <a:p>
            <a:r>
              <a:rPr lang="en-US" b="0" dirty="0">
                <a:solidFill>
                  <a:schemeClr val="accent2"/>
                </a:solidFill>
                <a:latin typeface="+mj-lt"/>
              </a:rPr>
              <a:t>[2]</a:t>
            </a:r>
          </a:p>
        </p:txBody>
      </p:sp>
    </p:spTree>
    <p:extLst>
      <p:ext uri="{BB962C8B-B14F-4D97-AF65-F5344CB8AC3E}">
        <p14:creationId xmlns:p14="http://schemas.microsoft.com/office/powerpoint/2010/main" val="36759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67C55-C2A8-00E3-8C6E-460CA901A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7597E-7DCA-9281-EA6F-B5ECA388BBD7}"/>
              </a:ext>
            </a:extLst>
          </p:cNvPr>
          <p:cNvSpPr>
            <a:spLocks noGrp="1"/>
          </p:cNvSpPr>
          <p:nvPr>
            <p:ph type="title"/>
          </p:nvPr>
        </p:nvSpPr>
        <p:spPr/>
        <p:txBody>
          <a:bodyPr/>
          <a:lstStyle/>
          <a:p>
            <a:r>
              <a:rPr lang="en-US" dirty="0"/>
              <a:t>IPEx Background</a:t>
            </a:r>
          </a:p>
        </p:txBody>
      </p:sp>
      <p:sp>
        <p:nvSpPr>
          <p:cNvPr id="3" name="Content Placeholder 2">
            <a:extLst>
              <a:ext uri="{FF2B5EF4-FFF2-40B4-BE49-F238E27FC236}">
                <a16:creationId xmlns:a16="http://schemas.microsoft.com/office/drawing/2014/main" id="{D4825413-23A2-4470-640B-43554C4DAB72}"/>
              </a:ext>
            </a:extLst>
          </p:cNvPr>
          <p:cNvSpPr>
            <a:spLocks noGrp="1"/>
          </p:cNvSpPr>
          <p:nvPr>
            <p:ph idx="1"/>
          </p:nvPr>
        </p:nvSpPr>
        <p:spPr/>
        <p:txBody>
          <a:bodyPr/>
          <a:lstStyle/>
          <a:p>
            <a:r>
              <a:rPr lang="en-US" dirty="0"/>
              <a:t>The development of IPEx incorporates modern tools and algorithms to enhance its functionality and reliability. Some of the IPEx subsystems include:</a:t>
            </a:r>
          </a:p>
          <a:p>
            <a:pPr lvl="1"/>
            <a:r>
              <a:rPr lang="en-US" b="1" dirty="0"/>
              <a:t>Camera and Dust Mitigation System</a:t>
            </a:r>
            <a:endParaRPr lang="en-US" dirty="0"/>
          </a:p>
          <a:p>
            <a:pPr lvl="2"/>
            <a:r>
              <a:rPr lang="en-US" dirty="0"/>
              <a:t>This system includes cameras, lenses, wiring, and lighting used for navigation and orientation during the mission.  It helps the equipment move autonomously and safely by using visual cues.  To protect the equipment from dust, it features electro-dynamic dust shields to maintain clear visuals and protect sensitive equipment [1].</a:t>
            </a:r>
          </a:p>
          <a:p>
            <a:pPr lvl="1"/>
            <a:r>
              <a:rPr lang="en-US" b="1" dirty="0"/>
              <a:t>Mobility System</a:t>
            </a:r>
            <a:endParaRPr lang="en-US" dirty="0"/>
          </a:p>
          <a:p>
            <a:pPr lvl="2"/>
            <a:r>
              <a:rPr lang="en-US" dirty="0"/>
              <a:t>The Mobility System supports other systems and provides the necessary equipment to move across the lunar surface. Its main parts include the structure, wheels, and devices that control the wheels [1].</a:t>
            </a:r>
          </a:p>
          <a:p>
            <a:pPr lvl="1"/>
            <a:r>
              <a:rPr lang="en-US" b="1" dirty="0"/>
              <a:t>Thermal Control System</a:t>
            </a:r>
            <a:endParaRPr lang="en-US" dirty="0"/>
          </a:p>
          <a:p>
            <a:pPr lvl="2"/>
            <a:r>
              <a:rPr lang="en-US" dirty="0"/>
              <a:t>The Thermal Control System (TCS) ensures that the equipment remains within safe temperature ranges during travel and while on the Moon. Its key components include a radiator with a cover and motor, phase change material (PCM), heat spreaders, heater strips, an enclosure for electronics, and multi-layer insulation (MLI) [1].</a:t>
            </a:r>
          </a:p>
          <a:p>
            <a:pPr marL="914400" lvl="2" indent="0">
              <a:buNone/>
            </a:pPr>
            <a:endParaRPr lang="en-US" dirty="0"/>
          </a:p>
          <a:p>
            <a:endParaRPr lang="en-US" dirty="0"/>
          </a:p>
        </p:txBody>
      </p:sp>
      <p:sp>
        <p:nvSpPr>
          <p:cNvPr id="4" name="Footer Placeholder 3">
            <a:extLst>
              <a:ext uri="{FF2B5EF4-FFF2-40B4-BE49-F238E27FC236}">
                <a16:creationId xmlns:a16="http://schemas.microsoft.com/office/drawing/2014/main" id="{5979B615-40B3-5604-F7F9-D654AD8F9746}"/>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6E47DEA4-070A-9BEB-B03C-38AF459E35BF}"/>
              </a:ext>
            </a:extLst>
          </p:cNvPr>
          <p:cNvSpPr>
            <a:spLocks noGrp="1"/>
          </p:cNvSpPr>
          <p:nvPr>
            <p:ph type="sldNum" sz="quarter" idx="12"/>
          </p:nvPr>
        </p:nvSpPr>
        <p:spPr/>
        <p:txBody>
          <a:bodyPr/>
          <a:lstStyle/>
          <a:p>
            <a:fld id="{33F42015-0FC7-4B0E-8D2B-76EADF48D957}" type="slidenum">
              <a:rPr lang="en-US" smtClean="0"/>
              <a:pPr/>
              <a:t>4</a:t>
            </a:fld>
            <a:endParaRPr lang="en-US" dirty="0"/>
          </a:p>
        </p:txBody>
      </p:sp>
    </p:spTree>
    <p:extLst>
      <p:ext uri="{BB962C8B-B14F-4D97-AF65-F5344CB8AC3E}">
        <p14:creationId xmlns:p14="http://schemas.microsoft.com/office/powerpoint/2010/main" val="188210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F9680-527F-DA50-37E2-295A130CF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7A2DB-B189-1190-9C88-9D4C173D7819}"/>
              </a:ext>
            </a:extLst>
          </p:cNvPr>
          <p:cNvSpPr>
            <a:spLocks noGrp="1"/>
          </p:cNvSpPr>
          <p:nvPr>
            <p:ph type="title"/>
          </p:nvPr>
        </p:nvSpPr>
        <p:spPr/>
        <p:txBody>
          <a:bodyPr/>
          <a:lstStyle/>
          <a:p>
            <a:r>
              <a:rPr lang="en-US" dirty="0"/>
              <a:t>IPEx Background</a:t>
            </a:r>
          </a:p>
        </p:txBody>
      </p:sp>
      <p:sp>
        <p:nvSpPr>
          <p:cNvPr id="3" name="Content Placeholder 2">
            <a:extLst>
              <a:ext uri="{FF2B5EF4-FFF2-40B4-BE49-F238E27FC236}">
                <a16:creationId xmlns:a16="http://schemas.microsoft.com/office/drawing/2014/main" id="{8C66C49D-19E0-FD18-96D1-AA8604100657}"/>
              </a:ext>
            </a:extLst>
          </p:cNvPr>
          <p:cNvSpPr>
            <a:spLocks noGrp="1"/>
          </p:cNvSpPr>
          <p:nvPr>
            <p:ph idx="1"/>
          </p:nvPr>
        </p:nvSpPr>
        <p:spPr/>
        <p:txBody>
          <a:bodyPr/>
          <a:lstStyle/>
          <a:p>
            <a:pPr lvl="1"/>
            <a:r>
              <a:rPr lang="en-US" b="1" dirty="0"/>
              <a:t>Regolith Delivery System</a:t>
            </a:r>
            <a:endParaRPr lang="en-US" dirty="0"/>
          </a:p>
          <a:p>
            <a:pPr lvl="2"/>
            <a:r>
              <a:rPr lang="en-US" dirty="0"/>
              <a:t>The Regolith Delivery System (RDS) is designed to collect lunar soil, known as regolith. It uses rotating bucket drums on each side of the excavator, which are lifted by arms to gather and transport the soil. This system includes motors for both the bucket drums and the arms, as well as the bucket drums, arms, and their respective motors [1].</a:t>
            </a:r>
          </a:p>
          <a:p>
            <a:pPr lvl="2" algn="just"/>
            <a:r>
              <a:rPr lang="en-US" dirty="0"/>
              <a:t>IPEx employs innovative excavation tools known as bucket drums, which are hollow cylinders equipped with scoops that dig and collect regolith. These drums rotate in opposite directions, reducing reaction forces and enabling the lightweight robotic system to operate effectively in the Moon’s reduced gravity environment.  </a:t>
            </a:r>
          </a:p>
          <a:p>
            <a:pPr lvl="2" algn="just"/>
            <a:r>
              <a:rPr lang="en-US" dirty="0"/>
              <a:t>The system is designed to excavate up to 10,000 kg of regolith. This is a significant improvement over previous missions that have collected tens of kilograms.  This capability is essential for future ISRU operations, which aim to extract resources such as oxygen from the lunar regolith to support sustained human presence on the Moon [1].</a:t>
            </a:r>
          </a:p>
          <a:p>
            <a:pPr lvl="2"/>
            <a:endParaRPr lang="en-US" dirty="0"/>
          </a:p>
          <a:p>
            <a:pPr marL="0" indent="0">
              <a:buNone/>
            </a:pPr>
            <a:endParaRPr lang="en-US" dirty="0"/>
          </a:p>
        </p:txBody>
      </p:sp>
      <p:sp>
        <p:nvSpPr>
          <p:cNvPr id="4" name="Footer Placeholder 3">
            <a:extLst>
              <a:ext uri="{FF2B5EF4-FFF2-40B4-BE49-F238E27FC236}">
                <a16:creationId xmlns:a16="http://schemas.microsoft.com/office/drawing/2014/main" id="{1976C133-A59C-4BF9-EFEA-9B0C65B896B1}"/>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9FC864B9-502F-BE08-20F4-C654F491C1DC}"/>
              </a:ext>
            </a:extLst>
          </p:cNvPr>
          <p:cNvSpPr>
            <a:spLocks noGrp="1"/>
          </p:cNvSpPr>
          <p:nvPr>
            <p:ph type="sldNum" sz="quarter" idx="12"/>
          </p:nvPr>
        </p:nvSpPr>
        <p:spPr/>
        <p:txBody>
          <a:bodyPr/>
          <a:lstStyle/>
          <a:p>
            <a:fld id="{33F42015-0FC7-4B0E-8D2B-76EADF48D957}" type="slidenum">
              <a:rPr lang="en-US" smtClean="0"/>
              <a:pPr/>
              <a:t>5</a:t>
            </a:fld>
            <a:endParaRPr lang="en-US" dirty="0"/>
          </a:p>
        </p:txBody>
      </p:sp>
    </p:spTree>
    <p:extLst>
      <p:ext uri="{BB962C8B-B14F-4D97-AF65-F5344CB8AC3E}">
        <p14:creationId xmlns:p14="http://schemas.microsoft.com/office/powerpoint/2010/main" val="322746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4E90-E9ED-CBD9-2598-B40C53D29690}"/>
              </a:ext>
            </a:extLst>
          </p:cNvPr>
          <p:cNvSpPr>
            <a:spLocks noGrp="1"/>
          </p:cNvSpPr>
          <p:nvPr>
            <p:ph type="title"/>
          </p:nvPr>
        </p:nvSpPr>
        <p:spPr/>
        <p:txBody>
          <a:bodyPr/>
          <a:lstStyle/>
          <a:p>
            <a:r>
              <a:rPr lang="en-US" dirty="0"/>
              <a:t>IPEx Thermal Desktop Model</a:t>
            </a:r>
          </a:p>
        </p:txBody>
      </p:sp>
      <p:sp>
        <p:nvSpPr>
          <p:cNvPr id="4" name="Footer Placeholder 3">
            <a:extLst>
              <a:ext uri="{FF2B5EF4-FFF2-40B4-BE49-F238E27FC236}">
                <a16:creationId xmlns:a16="http://schemas.microsoft.com/office/drawing/2014/main" id="{DDB73D44-C9B6-DF37-CAF8-78A053F7927D}"/>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6D1017E0-C9D4-54CF-B99B-90CFB532C6E5}"/>
              </a:ext>
            </a:extLst>
          </p:cNvPr>
          <p:cNvSpPr>
            <a:spLocks noGrp="1"/>
          </p:cNvSpPr>
          <p:nvPr>
            <p:ph type="sldNum" sz="quarter" idx="12"/>
          </p:nvPr>
        </p:nvSpPr>
        <p:spPr/>
        <p:txBody>
          <a:bodyPr/>
          <a:lstStyle/>
          <a:p>
            <a:fld id="{33F42015-0FC7-4B0E-8D2B-76EADF48D957}" type="slidenum">
              <a:rPr lang="en-US" smtClean="0"/>
              <a:pPr/>
              <a:t>6</a:t>
            </a:fld>
            <a:endParaRPr lang="en-US" dirty="0"/>
          </a:p>
        </p:txBody>
      </p:sp>
      <p:pic>
        <p:nvPicPr>
          <p:cNvPr id="9" name="Picture 8">
            <a:extLst>
              <a:ext uri="{FF2B5EF4-FFF2-40B4-BE49-F238E27FC236}">
                <a16:creationId xmlns:a16="http://schemas.microsoft.com/office/drawing/2014/main" id="{BEAE35E3-2944-53BD-083F-45103839EBE5}"/>
              </a:ext>
            </a:extLst>
          </p:cNvPr>
          <p:cNvPicPr>
            <a:picLocks noChangeAspect="1"/>
          </p:cNvPicPr>
          <p:nvPr/>
        </p:nvPicPr>
        <p:blipFill>
          <a:blip r:embed="rId2"/>
          <a:srcRect l="18657" t="9556" r="47836" b="25232"/>
          <a:stretch>
            <a:fillRect/>
          </a:stretch>
        </p:blipFill>
        <p:spPr>
          <a:xfrm>
            <a:off x="159224" y="1173707"/>
            <a:ext cx="5064924" cy="4844956"/>
          </a:xfrm>
          <a:prstGeom prst="rect">
            <a:avLst/>
          </a:prstGeom>
        </p:spPr>
      </p:pic>
      <p:sp>
        <p:nvSpPr>
          <p:cNvPr id="10" name="TextBox 9">
            <a:extLst>
              <a:ext uri="{FF2B5EF4-FFF2-40B4-BE49-F238E27FC236}">
                <a16:creationId xmlns:a16="http://schemas.microsoft.com/office/drawing/2014/main" id="{090584EC-6A61-1726-86AE-7FE9399C8B4A}"/>
              </a:ext>
            </a:extLst>
          </p:cNvPr>
          <p:cNvSpPr txBox="1"/>
          <p:nvPr/>
        </p:nvSpPr>
        <p:spPr>
          <a:xfrm>
            <a:off x="-182100" y="1086556"/>
            <a:ext cx="2110854" cy="409433"/>
          </a:xfrm>
          <a:prstGeom prst="rect">
            <a:avLst/>
          </a:prstGeom>
          <a:noFill/>
        </p:spPr>
        <p:txBody>
          <a:bodyPr wrap="square" rtlCol="0">
            <a:spAutoFit/>
          </a:bodyPr>
          <a:lstStyle/>
          <a:p>
            <a:r>
              <a:rPr lang="en-US" dirty="0">
                <a:latin typeface="+mj-lt"/>
              </a:rPr>
              <a:t>REGOLITH</a:t>
            </a:r>
          </a:p>
        </p:txBody>
      </p:sp>
      <p:sp>
        <p:nvSpPr>
          <p:cNvPr id="11" name="TextBox 10">
            <a:extLst>
              <a:ext uri="{FF2B5EF4-FFF2-40B4-BE49-F238E27FC236}">
                <a16:creationId xmlns:a16="http://schemas.microsoft.com/office/drawing/2014/main" id="{41668D83-94F5-808B-CC9B-984AC8B472CC}"/>
              </a:ext>
            </a:extLst>
          </p:cNvPr>
          <p:cNvSpPr txBox="1"/>
          <p:nvPr/>
        </p:nvSpPr>
        <p:spPr>
          <a:xfrm>
            <a:off x="1398506" y="2214317"/>
            <a:ext cx="2110854" cy="409433"/>
          </a:xfrm>
          <a:prstGeom prst="rect">
            <a:avLst/>
          </a:prstGeom>
          <a:noFill/>
        </p:spPr>
        <p:txBody>
          <a:bodyPr wrap="square" rtlCol="0">
            <a:spAutoFit/>
          </a:bodyPr>
          <a:lstStyle/>
          <a:p>
            <a:r>
              <a:rPr lang="en-US" dirty="0">
                <a:latin typeface="+mj-lt"/>
              </a:rPr>
              <a:t>LANDER</a:t>
            </a:r>
          </a:p>
        </p:txBody>
      </p:sp>
      <p:sp>
        <p:nvSpPr>
          <p:cNvPr id="12" name="TextBox 11">
            <a:extLst>
              <a:ext uri="{FF2B5EF4-FFF2-40B4-BE49-F238E27FC236}">
                <a16:creationId xmlns:a16="http://schemas.microsoft.com/office/drawing/2014/main" id="{16AD0EEB-34BB-9B1A-5D93-C159CF064489}"/>
              </a:ext>
            </a:extLst>
          </p:cNvPr>
          <p:cNvSpPr txBox="1"/>
          <p:nvPr/>
        </p:nvSpPr>
        <p:spPr>
          <a:xfrm>
            <a:off x="2421763" y="5684293"/>
            <a:ext cx="2110854" cy="409433"/>
          </a:xfrm>
          <a:prstGeom prst="rect">
            <a:avLst/>
          </a:prstGeom>
          <a:noFill/>
        </p:spPr>
        <p:txBody>
          <a:bodyPr wrap="square" rtlCol="0">
            <a:spAutoFit/>
          </a:bodyPr>
          <a:lstStyle/>
          <a:p>
            <a:r>
              <a:rPr lang="en-US" dirty="0">
                <a:latin typeface="+mj-lt"/>
              </a:rPr>
              <a:t>IPEx</a:t>
            </a:r>
          </a:p>
        </p:txBody>
      </p:sp>
      <p:pic>
        <p:nvPicPr>
          <p:cNvPr id="14" name="Picture 13">
            <a:extLst>
              <a:ext uri="{FF2B5EF4-FFF2-40B4-BE49-F238E27FC236}">
                <a16:creationId xmlns:a16="http://schemas.microsoft.com/office/drawing/2014/main" id="{B2C98441-055D-E0AD-40AA-DB2E36028B9D}"/>
              </a:ext>
            </a:extLst>
          </p:cNvPr>
          <p:cNvPicPr>
            <a:picLocks noChangeAspect="1"/>
          </p:cNvPicPr>
          <p:nvPr/>
        </p:nvPicPr>
        <p:blipFill>
          <a:blip r:embed="rId3"/>
          <a:stretch>
            <a:fillRect/>
          </a:stretch>
        </p:blipFill>
        <p:spPr>
          <a:xfrm>
            <a:off x="5761828" y="1854924"/>
            <a:ext cx="6107237" cy="3740331"/>
          </a:xfrm>
          <a:prstGeom prst="rect">
            <a:avLst/>
          </a:prstGeom>
        </p:spPr>
      </p:pic>
      <p:sp>
        <p:nvSpPr>
          <p:cNvPr id="15" name="TextBox 14">
            <a:extLst>
              <a:ext uri="{FF2B5EF4-FFF2-40B4-BE49-F238E27FC236}">
                <a16:creationId xmlns:a16="http://schemas.microsoft.com/office/drawing/2014/main" id="{0617B012-7FB4-3870-E6A5-9299C41D2D8E}"/>
              </a:ext>
            </a:extLst>
          </p:cNvPr>
          <p:cNvSpPr txBox="1"/>
          <p:nvPr/>
        </p:nvSpPr>
        <p:spPr>
          <a:xfrm>
            <a:off x="5399339" y="2623750"/>
            <a:ext cx="1776548" cy="461665"/>
          </a:xfrm>
          <a:prstGeom prst="rect">
            <a:avLst/>
          </a:prstGeom>
          <a:noFill/>
        </p:spPr>
        <p:txBody>
          <a:bodyPr wrap="square" rtlCol="0">
            <a:spAutoFit/>
          </a:bodyPr>
          <a:lstStyle/>
          <a:p>
            <a:r>
              <a:rPr lang="en-US" sz="1200" dirty="0">
                <a:solidFill>
                  <a:schemeClr val="bg1"/>
                </a:solidFill>
                <a:latin typeface="+mj-lt"/>
              </a:rPr>
              <a:t>IPEx Vehicle Articulator</a:t>
            </a:r>
          </a:p>
        </p:txBody>
      </p:sp>
      <p:sp>
        <p:nvSpPr>
          <p:cNvPr id="16" name="TextBox 15">
            <a:extLst>
              <a:ext uri="{FF2B5EF4-FFF2-40B4-BE49-F238E27FC236}">
                <a16:creationId xmlns:a16="http://schemas.microsoft.com/office/drawing/2014/main" id="{041942F3-896D-6D03-D2E3-21571A895B17}"/>
              </a:ext>
            </a:extLst>
          </p:cNvPr>
          <p:cNvSpPr txBox="1"/>
          <p:nvPr/>
        </p:nvSpPr>
        <p:spPr>
          <a:xfrm>
            <a:off x="7430787" y="2016211"/>
            <a:ext cx="1776548" cy="461665"/>
          </a:xfrm>
          <a:prstGeom prst="rect">
            <a:avLst/>
          </a:prstGeom>
          <a:noFill/>
        </p:spPr>
        <p:txBody>
          <a:bodyPr wrap="square" rtlCol="0">
            <a:spAutoFit/>
          </a:bodyPr>
          <a:lstStyle/>
          <a:p>
            <a:r>
              <a:rPr lang="en-US" sz="1200" dirty="0">
                <a:solidFill>
                  <a:schemeClr val="bg1"/>
                </a:solidFill>
                <a:latin typeface="+mj-lt"/>
              </a:rPr>
              <a:t>IPEx PCM Cover Articulator</a:t>
            </a:r>
          </a:p>
        </p:txBody>
      </p:sp>
      <p:sp>
        <p:nvSpPr>
          <p:cNvPr id="17" name="TextBox 16">
            <a:extLst>
              <a:ext uri="{FF2B5EF4-FFF2-40B4-BE49-F238E27FC236}">
                <a16:creationId xmlns:a16="http://schemas.microsoft.com/office/drawing/2014/main" id="{2ED489A6-B36D-2979-ABE9-D69317032010}"/>
              </a:ext>
            </a:extLst>
          </p:cNvPr>
          <p:cNvSpPr txBox="1"/>
          <p:nvPr/>
        </p:nvSpPr>
        <p:spPr>
          <a:xfrm>
            <a:off x="9207335" y="4964062"/>
            <a:ext cx="1776548" cy="461665"/>
          </a:xfrm>
          <a:prstGeom prst="rect">
            <a:avLst/>
          </a:prstGeom>
          <a:noFill/>
        </p:spPr>
        <p:txBody>
          <a:bodyPr wrap="square" rtlCol="0">
            <a:spAutoFit/>
          </a:bodyPr>
          <a:lstStyle/>
          <a:p>
            <a:r>
              <a:rPr lang="en-US" sz="1200" dirty="0">
                <a:solidFill>
                  <a:schemeClr val="bg1"/>
                </a:solidFill>
                <a:latin typeface="+mj-lt"/>
              </a:rPr>
              <a:t>IPEx Arm Articulator (2 PLCS.)</a:t>
            </a:r>
          </a:p>
        </p:txBody>
      </p:sp>
      <p:cxnSp>
        <p:nvCxnSpPr>
          <p:cNvPr id="19" name="Straight Arrow Connector 18">
            <a:extLst>
              <a:ext uri="{FF2B5EF4-FFF2-40B4-BE49-F238E27FC236}">
                <a16:creationId xmlns:a16="http://schemas.microsoft.com/office/drawing/2014/main" id="{4DF86423-EB5B-54D1-F102-4E9F15D0BBBD}"/>
              </a:ext>
            </a:extLst>
          </p:cNvPr>
          <p:cNvCxnSpPr/>
          <p:nvPr/>
        </p:nvCxnSpPr>
        <p:spPr bwMode="auto">
          <a:xfrm flipH="1" flipV="1">
            <a:off x="9422674" y="3461657"/>
            <a:ext cx="252549" cy="139337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B67FC53D-2FC1-B4FB-1929-03E9544722FE}"/>
              </a:ext>
            </a:extLst>
          </p:cNvPr>
          <p:cNvCxnSpPr/>
          <p:nvPr/>
        </p:nvCxnSpPr>
        <p:spPr bwMode="auto">
          <a:xfrm flipH="1" flipV="1">
            <a:off x="8225246" y="3905794"/>
            <a:ext cx="1449977" cy="94052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D3CD8C7F-43B0-978E-59EE-73F3C7B43765}"/>
              </a:ext>
            </a:extLst>
          </p:cNvPr>
          <p:cNvCxnSpPr/>
          <p:nvPr/>
        </p:nvCxnSpPr>
        <p:spPr bwMode="auto">
          <a:xfrm>
            <a:off x="8042366" y="2477876"/>
            <a:ext cx="457200" cy="75735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58599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73A4A-05CE-4328-6F89-1C2CFF7E1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B8B05-6127-CA4F-7300-2B0F50637FF2}"/>
              </a:ext>
            </a:extLst>
          </p:cNvPr>
          <p:cNvSpPr>
            <a:spLocks noGrp="1"/>
          </p:cNvSpPr>
          <p:nvPr>
            <p:ph type="title"/>
          </p:nvPr>
        </p:nvSpPr>
        <p:spPr/>
        <p:txBody>
          <a:bodyPr/>
          <a:lstStyle/>
          <a:p>
            <a:r>
              <a:rPr lang="en-US" dirty="0"/>
              <a:t>IPEx Thermal Desktop Model</a:t>
            </a:r>
          </a:p>
        </p:txBody>
      </p:sp>
      <p:sp>
        <p:nvSpPr>
          <p:cNvPr id="4" name="Footer Placeholder 3">
            <a:extLst>
              <a:ext uri="{FF2B5EF4-FFF2-40B4-BE49-F238E27FC236}">
                <a16:creationId xmlns:a16="http://schemas.microsoft.com/office/drawing/2014/main" id="{B5FAF2DA-F436-450D-8C84-B3EC83FE21DC}"/>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D60001CA-990F-404E-CC31-2DE5ADEDEA3E}"/>
              </a:ext>
            </a:extLst>
          </p:cNvPr>
          <p:cNvSpPr>
            <a:spLocks noGrp="1"/>
          </p:cNvSpPr>
          <p:nvPr>
            <p:ph type="sldNum" sz="quarter" idx="12"/>
          </p:nvPr>
        </p:nvSpPr>
        <p:spPr/>
        <p:txBody>
          <a:bodyPr/>
          <a:lstStyle/>
          <a:p>
            <a:fld id="{33F42015-0FC7-4B0E-8D2B-76EADF48D957}" type="slidenum">
              <a:rPr lang="en-US" smtClean="0"/>
              <a:pPr/>
              <a:t>7</a:t>
            </a:fld>
            <a:endParaRPr lang="en-US" dirty="0"/>
          </a:p>
        </p:txBody>
      </p:sp>
      <p:pic>
        <p:nvPicPr>
          <p:cNvPr id="7" name="Picture 6">
            <a:extLst>
              <a:ext uri="{FF2B5EF4-FFF2-40B4-BE49-F238E27FC236}">
                <a16:creationId xmlns:a16="http://schemas.microsoft.com/office/drawing/2014/main" id="{D89CF9CF-9F53-4215-6EEE-B59ED97EE0D3}"/>
              </a:ext>
            </a:extLst>
          </p:cNvPr>
          <p:cNvPicPr>
            <a:picLocks noChangeAspect="1"/>
          </p:cNvPicPr>
          <p:nvPr/>
        </p:nvPicPr>
        <p:blipFill>
          <a:blip r:embed="rId2"/>
          <a:stretch>
            <a:fillRect/>
          </a:stretch>
        </p:blipFill>
        <p:spPr>
          <a:xfrm>
            <a:off x="609600" y="792410"/>
            <a:ext cx="5108813" cy="5610292"/>
          </a:xfrm>
          <a:prstGeom prst="rect">
            <a:avLst/>
          </a:prstGeom>
        </p:spPr>
      </p:pic>
      <p:pic>
        <p:nvPicPr>
          <p:cNvPr id="9" name="Picture 8">
            <a:extLst>
              <a:ext uri="{FF2B5EF4-FFF2-40B4-BE49-F238E27FC236}">
                <a16:creationId xmlns:a16="http://schemas.microsoft.com/office/drawing/2014/main" id="{71E0D3A6-AACE-4257-A5BA-6A17C202BF8F}"/>
              </a:ext>
            </a:extLst>
          </p:cNvPr>
          <p:cNvPicPr>
            <a:picLocks noChangeAspect="1"/>
          </p:cNvPicPr>
          <p:nvPr/>
        </p:nvPicPr>
        <p:blipFill>
          <a:blip r:embed="rId3"/>
          <a:stretch>
            <a:fillRect/>
          </a:stretch>
        </p:blipFill>
        <p:spPr>
          <a:xfrm>
            <a:off x="5930507" y="792410"/>
            <a:ext cx="4045255" cy="2942798"/>
          </a:xfrm>
          <a:prstGeom prst="rect">
            <a:avLst/>
          </a:prstGeom>
        </p:spPr>
      </p:pic>
      <p:pic>
        <p:nvPicPr>
          <p:cNvPr id="11" name="Picture 10">
            <a:extLst>
              <a:ext uri="{FF2B5EF4-FFF2-40B4-BE49-F238E27FC236}">
                <a16:creationId xmlns:a16="http://schemas.microsoft.com/office/drawing/2014/main" id="{74F66676-D9A5-AF17-53B1-39B3005C9CC1}"/>
              </a:ext>
            </a:extLst>
          </p:cNvPr>
          <p:cNvPicPr>
            <a:picLocks noChangeAspect="1"/>
          </p:cNvPicPr>
          <p:nvPr/>
        </p:nvPicPr>
        <p:blipFill>
          <a:blip r:embed="rId4"/>
          <a:stretch>
            <a:fillRect/>
          </a:stretch>
        </p:blipFill>
        <p:spPr>
          <a:xfrm>
            <a:off x="5950729" y="3802828"/>
            <a:ext cx="4110779" cy="2557818"/>
          </a:xfrm>
          <a:prstGeom prst="rect">
            <a:avLst/>
          </a:prstGeom>
        </p:spPr>
      </p:pic>
      <p:sp>
        <p:nvSpPr>
          <p:cNvPr id="12" name="TextBox 11">
            <a:extLst>
              <a:ext uri="{FF2B5EF4-FFF2-40B4-BE49-F238E27FC236}">
                <a16:creationId xmlns:a16="http://schemas.microsoft.com/office/drawing/2014/main" id="{EE91642B-5364-C26F-0BFF-4403D40149DA}"/>
              </a:ext>
            </a:extLst>
          </p:cNvPr>
          <p:cNvSpPr txBox="1"/>
          <p:nvPr/>
        </p:nvSpPr>
        <p:spPr>
          <a:xfrm>
            <a:off x="1454150" y="2263809"/>
            <a:ext cx="1917700" cy="707886"/>
          </a:xfrm>
          <a:prstGeom prst="rect">
            <a:avLst/>
          </a:prstGeom>
          <a:noFill/>
        </p:spPr>
        <p:txBody>
          <a:bodyPr wrap="square" rtlCol="0">
            <a:spAutoFit/>
          </a:bodyPr>
          <a:lstStyle/>
          <a:p>
            <a:r>
              <a:rPr lang="en-US" b="0" dirty="0">
                <a:solidFill>
                  <a:schemeClr val="bg1"/>
                </a:solidFill>
                <a:latin typeface="+mj-lt"/>
              </a:rPr>
              <a:t>RADIATOR COVER</a:t>
            </a:r>
          </a:p>
        </p:txBody>
      </p:sp>
      <p:sp>
        <p:nvSpPr>
          <p:cNvPr id="13" name="TextBox 12">
            <a:extLst>
              <a:ext uri="{FF2B5EF4-FFF2-40B4-BE49-F238E27FC236}">
                <a16:creationId xmlns:a16="http://schemas.microsoft.com/office/drawing/2014/main" id="{CC9245CD-86FC-1815-9410-F6506A8EB608}"/>
              </a:ext>
            </a:extLst>
          </p:cNvPr>
          <p:cNvSpPr txBox="1"/>
          <p:nvPr/>
        </p:nvSpPr>
        <p:spPr>
          <a:xfrm>
            <a:off x="2205156" y="4241551"/>
            <a:ext cx="1917700" cy="707886"/>
          </a:xfrm>
          <a:prstGeom prst="rect">
            <a:avLst/>
          </a:prstGeom>
          <a:noFill/>
        </p:spPr>
        <p:txBody>
          <a:bodyPr wrap="square" rtlCol="0">
            <a:spAutoFit/>
          </a:bodyPr>
          <a:lstStyle/>
          <a:p>
            <a:r>
              <a:rPr lang="en-US" b="0" dirty="0">
                <a:solidFill>
                  <a:schemeClr val="bg1"/>
                </a:solidFill>
                <a:latin typeface="+mj-lt"/>
              </a:rPr>
              <a:t>PCM RADIATOR</a:t>
            </a:r>
          </a:p>
        </p:txBody>
      </p:sp>
      <p:sp>
        <p:nvSpPr>
          <p:cNvPr id="14" name="TextBox 13">
            <a:extLst>
              <a:ext uri="{FF2B5EF4-FFF2-40B4-BE49-F238E27FC236}">
                <a16:creationId xmlns:a16="http://schemas.microsoft.com/office/drawing/2014/main" id="{A84F3FF8-0132-8ECC-97BF-F75DFAB781B6}"/>
              </a:ext>
            </a:extLst>
          </p:cNvPr>
          <p:cNvSpPr txBox="1"/>
          <p:nvPr/>
        </p:nvSpPr>
        <p:spPr>
          <a:xfrm>
            <a:off x="2897306" y="5575051"/>
            <a:ext cx="1917700" cy="400110"/>
          </a:xfrm>
          <a:prstGeom prst="rect">
            <a:avLst/>
          </a:prstGeom>
          <a:noFill/>
        </p:spPr>
        <p:txBody>
          <a:bodyPr wrap="square" rtlCol="0">
            <a:spAutoFit/>
          </a:bodyPr>
          <a:lstStyle/>
          <a:p>
            <a:r>
              <a:rPr lang="en-US" b="0" dirty="0">
                <a:solidFill>
                  <a:schemeClr val="bg1"/>
                </a:solidFill>
                <a:latin typeface="+mj-lt"/>
              </a:rPr>
              <a:t>AVIONICS </a:t>
            </a:r>
          </a:p>
        </p:txBody>
      </p:sp>
      <p:sp>
        <p:nvSpPr>
          <p:cNvPr id="15" name="TextBox 14">
            <a:extLst>
              <a:ext uri="{FF2B5EF4-FFF2-40B4-BE49-F238E27FC236}">
                <a16:creationId xmlns:a16="http://schemas.microsoft.com/office/drawing/2014/main" id="{D6303F46-A94E-5A3A-8F74-ACC2261ED5F3}"/>
              </a:ext>
            </a:extLst>
          </p:cNvPr>
          <p:cNvSpPr txBox="1"/>
          <p:nvPr/>
        </p:nvSpPr>
        <p:spPr>
          <a:xfrm>
            <a:off x="6835534" y="1652171"/>
            <a:ext cx="1917700" cy="707886"/>
          </a:xfrm>
          <a:prstGeom prst="rect">
            <a:avLst/>
          </a:prstGeom>
          <a:noFill/>
        </p:spPr>
        <p:txBody>
          <a:bodyPr wrap="square" rtlCol="0">
            <a:spAutoFit/>
          </a:bodyPr>
          <a:lstStyle/>
          <a:p>
            <a:r>
              <a:rPr lang="en-US" b="0" dirty="0">
                <a:solidFill>
                  <a:schemeClr val="bg1"/>
                </a:solidFill>
                <a:latin typeface="+mj-lt"/>
              </a:rPr>
              <a:t>PCM</a:t>
            </a:r>
          </a:p>
          <a:p>
            <a:endParaRPr lang="en-US" b="0" dirty="0">
              <a:solidFill>
                <a:schemeClr val="bg1"/>
              </a:solidFill>
              <a:latin typeface="+mj-lt"/>
            </a:endParaRPr>
          </a:p>
        </p:txBody>
      </p:sp>
      <p:sp>
        <p:nvSpPr>
          <p:cNvPr id="16" name="TextBox 15">
            <a:extLst>
              <a:ext uri="{FF2B5EF4-FFF2-40B4-BE49-F238E27FC236}">
                <a16:creationId xmlns:a16="http://schemas.microsoft.com/office/drawing/2014/main" id="{25AB6B0F-5BFE-7EAE-29C3-C89DC098FA43}"/>
              </a:ext>
            </a:extLst>
          </p:cNvPr>
          <p:cNvSpPr txBox="1"/>
          <p:nvPr/>
        </p:nvSpPr>
        <p:spPr>
          <a:xfrm>
            <a:off x="6835534" y="4595494"/>
            <a:ext cx="1917700" cy="707886"/>
          </a:xfrm>
          <a:prstGeom prst="rect">
            <a:avLst/>
          </a:prstGeom>
          <a:noFill/>
        </p:spPr>
        <p:txBody>
          <a:bodyPr wrap="square" rtlCol="0">
            <a:spAutoFit/>
          </a:bodyPr>
          <a:lstStyle/>
          <a:p>
            <a:r>
              <a:rPr lang="en-US" b="0" dirty="0">
                <a:solidFill>
                  <a:schemeClr val="bg1"/>
                </a:solidFill>
                <a:latin typeface="+mj-lt"/>
              </a:rPr>
              <a:t>SPREADER PLATE</a:t>
            </a:r>
          </a:p>
        </p:txBody>
      </p:sp>
      <p:sp>
        <p:nvSpPr>
          <p:cNvPr id="17" name="TextBox 16">
            <a:extLst>
              <a:ext uri="{FF2B5EF4-FFF2-40B4-BE49-F238E27FC236}">
                <a16:creationId xmlns:a16="http://schemas.microsoft.com/office/drawing/2014/main" id="{5640AA10-55FF-5D1B-D288-C49A2C3578AD}"/>
              </a:ext>
            </a:extLst>
          </p:cNvPr>
          <p:cNvSpPr txBox="1"/>
          <p:nvPr/>
        </p:nvSpPr>
        <p:spPr>
          <a:xfrm>
            <a:off x="10563158" y="913507"/>
            <a:ext cx="2187642" cy="2893100"/>
          </a:xfrm>
          <a:prstGeom prst="rect">
            <a:avLst/>
          </a:prstGeom>
          <a:noFill/>
        </p:spPr>
        <p:txBody>
          <a:bodyPr wrap="square" rtlCol="0">
            <a:spAutoFit/>
          </a:bodyPr>
          <a:lstStyle/>
          <a:p>
            <a:pPr algn="just"/>
            <a:r>
              <a:rPr lang="en-US" sz="1400" b="0" dirty="0">
                <a:solidFill>
                  <a:schemeClr val="accent2"/>
                </a:solidFill>
                <a:latin typeface="+mj-lt"/>
              </a:rPr>
              <a:t>PCM:</a:t>
            </a:r>
          </a:p>
          <a:p>
            <a:pPr algn="just"/>
            <a:r>
              <a:rPr lang="en-US" sz="1400" b="0" dirty="0">
                <a:solidFill>
                  <a:schemeClr val="accent2"/>
                </a:solidFill>
                <a:latin typeface="+mj-lt"/>
              </a:rPr>
              <a:t>N-Eicosane</a:t>
            </a:r>
          </a:p>
          <a:p>
            <a:pPr algn="just"/>
            <a:r>
              <a:rPr lang="en-US" sz="1400" b="0" dirty="0" err="1">
                <a:solidFill>
                  <a:schemeClr val="accent2"/>
                </a:solidFill>
                <a:latin typeface="+mj-lt"/>
              </a:rPr>
              <a:t>k</a:t>
            </a:r>
            <a:r>
              <a:rPr lang="en-US" sz="1400" b="0" baseline="-25000" dirty="0" err="1">
                <a:solidFill>
                  <a:schemeClr val="accent2"/>
                </a:solidFill>
                <a:latin typeface="+mj-lt"/>
              </a:rPr>
              <a:t>x</a:t>
            </a:r>
            <a:r>
              <a:rPr lang="en-US" sz="1400" b="0" dirty="0">
                <a:solidFill>
                  <a:schemeClr val="accent2"/>
                </a:solidFill>
                <a:latin typeface="+mj-lt"/>
              </a:rPr>
              <a:t> = 8.4 W/m-K</a:t>
            </a:r>
          </a:p>
          <a:p>
            <a:pPr algn="just"/>
            <a:r>
              <a:rPr lang="en-US" sz="1400" b="0" dirty="0" err="1">
                <a:solidFill>
                  <a:schemeClr val="accent2"/>
                </a:solidFill>
                <a:latin typeface="+mj-lt"/>
              </a:rPr>
              <a:t>k</a:t>
            </a:r>
            <a:r>
              <a:rPr lang="en-US" sz="1400" b="0" baseline="-25000" dirty="0" err="1">
                <a:solidFill>
                  <a:schemeClr val="accent2"/>
                </a:solidFill>
                <a:latin typeface="+mj-lt"/>
              </a:rPr>
              <a:t>y</a:t>
            </a:r>
            <a:r>
              <a:rPr lang="en-US" sz="1400" b="0" dirty="0">
                <a:solidFill>
                  <a:schemeClr val="accent2"/>
                </a:solidFill>
                <a:latin typeface="+mj-lt"/>
              </a:rPr>
              <a:t>/</a:t>
            </a:r>
            <a:r>
              <a:rPr lang="en-US" sz="1400" b="0" dirty="0" err="1">
                <a:solidFill>
                  <a:schemeClr val="accent2"/>
                </a:solidFill>
                <a:latin typeface="+mj-lt"/>
              </a:rPr>
              <a:t>k</a:t>
            </a:r>
            <a:r>
              <a:rPr lang="en-US" sz="1400" b="0" baseline="-25000" dirty="0" err="1">
                <a:solidFill>
                  <a:schemeClr val="accent2"/>
                </a:solidFill>
                <a:latin typeface="+mj-lt"/>
              </a:rPr>
              <a:t>v</a:t>
            </a:r>
            <a:r>
              <a:rPr lang="en-US" sz="1400" b="0" dirty="0">
                <a:solidFill>
                  <a:schemeClr val="accent2"/>
                </a:solidFill>
                <a:latin typeface="+mj-lt"/>
              </a:rPr>
              <a:t> = 2</a:t>
            </a:r>
          </a:p>
          <a:p>
            <a:pPr algn="just"/>
            <a:r>
              <a:rPr lang="en-US" sz="1400" b="0" dirty="0" err="1">
                <a:solidFill>
                  <a:schemeClr val="accent2"/>
                </a:solidFill>
                <a:latin typeface="+mj-lt"/>
              </a:rPr>
              <a:t>k</a:t>
            </a:r>
            <a:r>
              <a:rPr lang="en-US" sz="1400" b="0" baseline="-25000" dirty="0" err="1">
                <a:solidFill>
                  <a:schemeClr val="accent2"/>
                </a:solidFill>
                <a:latin typeface="+mj-lt"/>
              </a:rPr>
              <a:t>z</a:t>
            </a:r>
            <a:r>
              <a:rPr lang="en-US" sz="1400" b="0" dirty="0">
                <a:solidFill>
                  <a:schemeClr val="accent2"/>
                </a:solidFill>
                <a:latin typeface="+mj-lt"/>
              </a:rPr>
              <a:t>/k</a:t>
            </a:r>
            <a:r>
              <a:rPr lang="en-US" sz="1400" b="0" baseline="-25000" dirty="0">
                <a:solidFill>
                  <a:schemeClr val="accent2"/>
                </a:solidFill>
                <a:latin typeface="+mj-lt"/>
              </a:rPr>
              <a:t>w</a:t>
            </a:r>
            <a:r>
              <a:rPr lang="en-US" sz="1400" b="0" dirty="0">
                <a:solidFill>
                  <a:schemeClr val="accent2"/>
                </a:solidFill>
                <a:latin typeface="+mj-lt"/>
              </a:rPr>
              <a:t> = 6.9</a:t>
            </a:r>
          </a:p>
          <a:p>
            <a:pPr algn="just"/>
            <a:r>
              <a:rPr lang="en-US" sz="1400" b="0" dirty="0">
                <a:solidFill>
                  <a:schemeClr val="accent2"/>
                </a:solidFill>
                <a:latin typeface="+mj-lt"/>
              </a:rPr>
              <a:t>Solid specific heat</a:t>
            </a:r>
          </a:p>
          <a:p>
            <a:pPr algn="just"/>
            <a:r>
              <a:rPr lang="en-US" sz="1400" b="0" dirty="0">
                <a:solidFill>
                  <a:schemeClr val="accent2"/>
                </a:solidFill>
                <a:latin typeface="+mj-lt"/>
              </a:rPr>
              <a:t> 2210 J/kg-K</a:t>
            </a:r>
          </a:p>
          <a:p>
            <a:pPr algn="just"/>
            <a:r>
              <a:rPr lang="en-US" sz="1400" b="0" dirty="0">
                <a:solidFill>
                  <a:schemeClr val="accent2"/>
                </a:solidFill>
                <a:latin typeface="+mj-lt"/>
              </a:rPr>
              <a:t>Liquid specific heat</a:t>
            </a:r>
          </a:p>
          <a:p>
            <a:pPr algn="just"/>
            <a:r>
              <a:rPr lang="en-US" sz="1400" b="0" dirty="0">
                <a:solidFill>
                  <a:schemeClr val="accent2"/>
                </a:solidFill>
                <a:latin typeface="+mj-lt"/>
              </a:rPr>
              <a:t> 2630 J/kg-K</a:t>
            </a:r>
          </a:p>
          <a:p>
            <a:pPr algn="just"/>
            <a:r>
              <a:rPr lang="en-US" sz="1400" b="0" dirty="0">
                <a:solidFill>
                  <a:schemeClr val="accent2"/>
                </a:solidFill>
                <a:latin typeface="+mj-lt"/>
              </a:rPr>
              <a:t>Heat of fusion</a:t>
            </a:r>
          </a:p>
          <a:p>
            <a:pPr algn="just"/>
            <a:r>
              <a:rPr lang="en-US" sz="1400" b="0" dirty="0">
                <a:solidFill>
                  <a:schemeClr val="accent2"/>
                </a:solidFill>
                <a:latin typeface="+mj-lt"/>
              </a:rPr>
              <a:t>244,000 J/kg</a:t>
            </a:r>
          </a:p>
          <a:p>
            <a:pPr algn="just"/>
            <a:r>
              <a:rPr lang="en-US" sz="1400" b="0" dirty="0">
                <a:solidFill>
                  <a:schemeClr val="accent2"/>
                </a:solidFill>
                <a:latin typeface="+mj-lt"/>
              </a:rPr>
              <a:t>Melting point </a:t>
            </a:r>
          </a:p>
          <a:p>
            <a:pPr algn="just"/>
            <a:r>
              <a:rPr lang="en-US" sz="1400" b="0" dirty="0">
                <a:solidFill>
                  <a:schemeClr val="accent2"/>
                </a:solidFill>
                <a:latin typeface="+mj-lt"/>
              </a:rPr>
              <a:t>36.6 </a:t>
            </a:r>
            <a:r>
              <a:rPr lang="en-US" sz="1400" b="0" dirty="0">
                <a:solidFill>
                  <a:schemeClr val="accent2"/>
                </a:solidFill>
                <a:latin typeface="+mj-lt"/>
                <a:sym typeface="Symbol" panose="05050102010706020507" pitchFamily="18" charset="2"/>
              </a:rPr>
              <a:t></a:t>
            </a:r>
            <a:r>
              <a:rPr lang="en-US" sz="1400" b="0" dirty="0">
                <a:solidFill>
                  <a:schemeClr val="accent2"/>
                </a:solidFill>
                <a:latin typeface="+mj-lt"/>
              </a:rPr>
              <a:t>C</a:t>
            </a:r>
          </a:p>
        </p:txBody>
      </p:sp>
    </p:spTree>
    <p:extLst>
      <p:ext uri="{BB962C8B-B14F-4D97-AF65-F5344CB8AC3E}">
        <p14:creationId xmlns:p14="http://schemas.microsoft.com/office/powerpoint/2010/main" val="1428043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850A6-8C2D-AF23-D46F-11CC74B2F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BA321-C91E-878D-73F2-0A5D608E4044}"/>
              </a:ext>
            </a:extLst>
          </p:cNvPr>
          <p:cNvSpPr>
            <a:spLocks noGrp="1"/>
          </p:cNvSpPr>
          <p:nvPr>
            <p:ph type="title"/>
          </p:nvPr>
        </p:nvSpPr>
        <p:spPr/>
        <p:txBody>
          <a:bodyPr/>
          <a:lstStyle/>
          <a:p>
            <a:r>
              <a:rPr lang="en-US" dirty="0"/>
              <a:t>IPEx Thermal Desktop Model</a:t>
            </a:r>
          </a:p>
        </p:txBody>
      </p:sp>
      <p:sp>
        <p:nvSpPr>
          <p:cNvPr id="4" name="Footer Placeholder 3">
            <a:extLst>
              <a:ext uri="{FF2B5EF4-FFF2-40B4-BE49-F238E27FC236}">
                <a16:creationId xmlns:a16="http://schemas.microsoft.com/office/drawing/2014/main" id="{33A75337-09BA-C5DD-9199-1FD1C20562EE}"/>
              </a:ext>
            </a:extLst>
          </p:cNvPr>
          <p:cNvSpPr>
            <a:spLocks noGrp="1"/>
          </p:cNvSpPr>
          <p:nvPr>
            <p:ph type="ftr" sz="quarter" idx="11"/>
          </p:nvPr>
        </p:nvSpPr>
        <p:spPr/>
        <p:txBody>
          <a:bodyPr/>
          <a:lstStyle/>
          <a:p>
            <a:r>
              <a:rPr lang="en-US">
                <a:latin typeface="Arial"/>
                <a:ea typeface="ＭＳ Ｐゴシック"/>
                <a:cs typeface="Arial"/>
              </a:rPr>
              <a:t>TFAWS 2025 – August 4-7, 2025</a:t>
            </a:r>
            <a:endParaRPr lang="en-US" dirty="0">
              <a:latin typeface="Arial"/>
              <a:ea typeface="ＭＳ Ｐゴシック"/>
              <a:cs typeface="Arial"/>
            </a:endParaRPr>
          </a:p>
        </p:txBody>
      </p:sp>
      <p:sp>
        <p:nvSpPr>
          <p:cNvPr id="5" name="Slide Number Placeholder 4">
            <a:extLst>
              <a:ext uri="{FF2B5EF4-FFF2-40B4-BE49-F238E27FC236}">
                <a16:creationId xmlns:a16="http://schemas.microsoft.com/office/drawing/2014/main" id="{1E68F555-91A7-9050-B218-7249F73EB2C1}"/>
              </a:ext>
            </a:extLst>
          </p:cNvPr>
          <p:cNvSpPr>
            <a:spLocks noGrp="1"/>
          </p:cNvSpPr>
          <p:nvPr>
            <p:ph type="sldNum" sz="quarter" idx="12"/>
          </p:nvPr>
        </p:nvSpPr>
        <p:spPr/>
        <p:txBody>
          <a:bodyPr/>
          <a:lstStyle/>
          <a:p>
            <a:fld id="{33F42015-0FC7-4B0E-8D2B-76EADF48D957}" type="slidenum">
              <a:rPr lang="en-US" smtClean="0"/>
              <a:pPr/>
              <a:t>8</a:t>
            </a:fld>
            <a:endParaRPr lang="en-US" dirty="0"/>
          </a:p>
        </p:txBody>
      </p:sp>
      <p:pic>
        <p:nvPicPr>
          <p:cNvPr id="7" name="Picture 6">
            <a:extLst>
              <a:ext uri="{FF2B5EF4-FFF2-40B4-BE49-F238E27FC236}">
                <a16:creationId xmlns:a16="http://schemas.microsoft.com/office/drawing/2014/main" id="{75E439E8-0A72-1092-C7EB-BE8917B4F894}"/>
              </a:ext>
            </a:extLst>
          </p:cNvPr>
          <p:cNvPicPr>
            <a:picLocks noChangeAspect="1"/>
          </p:cNvPicPr>
          <p:nvPr/>
        </p:nvPicPr>
        <p:blipFill>
          <a:blip r:embed="rId2"/>
          <a:stretch>
            <a:fillRect/>
          </a:stretch>
        </p:blipFill>
        <p:spPr>
          <a:xfrm>
            <a:off x="315925" y="1993402"/>
            <a:ext cx="5520818" cy="3678266"/>
          </a:xfrm>
          <a:prstGeom prst="rect">
            <a:avLst/>
          </a:prstGeom>
        </p:spPr>
      </p:pic>
      <p:pic>
        <p:nvPicPr>
          <p:cNvPr id="15" name="Picture 14">
            <a:extLst>
              <a:ext uri="{FF2B5EF4-FFF2-40B4-BE49-F238E27FC236}">
                <a16:creationId xmlns:a16="http://schemas.microsoft.com/office/drawing/2014/main" id="{3C29A0F3-CDD1-2391-0D21-9A305DDA4EB1}"/>
              </a:ext>
            </a:extLst>
          </p:cNvPr>
          <p:cNvPicPr>
            <a:picLocks noChangeAspect="1"/>
          </p:cNvPicPr>
          <p:nvPr/>
        </p:nvPicPr>
        <p:blipFill>
          <a:blip r:embed="rId3"/>
          <a:stretch>
            <a:fillRect/>
          </a:stretch>
        </p:blipFill>
        <p:spPr>
          <a:xfrm>
            <a:off x="6218837" y="2083957"/>
            <a:ext cx="5363563" cy="3792271"/>
          </a:xfrm>
          <a:prstGeom prst="rect">
            <a:avLst/>
          </a:prstGeom>
        </p:spPr>
      </p:pic>
      <p:sp>
        <p:nvSpPr>
          <p:cNvPr id="16" name="TextBox 15">
            <a:extLst>
              <a:ext uri="{FF2B5EF4-FFF2-40B4-BE49-F238E27FC236}">
                <a16:creationId xmlns:a16="http://schemas.microsoft.com/office/drawing/2014/main" id="{D4D7375A-8698-E848-66B5-C34E82B82EC4}"/>
              </a:ext>
            </a:extLst>
          </p:cNvPr>
          <p:cNvSpPr txBox="1"/>
          <p:nvPr/>
        </p:nvSpPr>
        <p:spPr>
          <a:xfrm>
            <a:off x="2803284" y="2721118"/>
            <a:ext cx="1917700" cy="1015663"/>
          </a:xfrm>
          <a:prstGeom prst="rect">
            <a:avLst/>
          </a:prstGeom>
          <a:noFill/>
        </p:spPr>
        <p:txBody>
          <a:bodyPr wrap="square" rtlCol="0">
            <a:spAutoFit/>
          </a:bodyPr>
          <a:lstStyle/>
          <a:p>
            <a:r>
              <a:rPr lang="en-US" b="0" dirty="0">
                <a:solidFill>
                  <a:schemeClr val="bg1"/>
                </a:solidFill>
                <a:latin typeface="+mj-lt"/>
              </a:rPr>
              <a:t>AVIONICS </a:t>
            </a:r>
          </a:p>
          <a:p>
            <a:r>
              <a:rPr lang="en-US" b="0" dirty="0">
                <a:solidFill>
                  <a:schemeClr val="bg1"/>
                </a:solidFill>
                <a:latin typeface="+mj-lt"/>
              </a:rPr>
              <a:t>BOARDS</a:t>
            </a:r>
          </a:p>
          <a:p>
            <a:endParaRPr lang="en-US" b="0" dirty="0">
              <a:solidFill>
                <a:schemeClr val="bg1"/>
              </a:solidFill>
              <a:latin typeface="+mj-lt"/>
            </a:endParaRPr>
          </a:p>
        </p:txBody>
      </p:sp>
      <p:sp>
        <p:nvSpPr>
          <p:cNvPr id="17" name="TextBox 16">
            <a:extLst>
              <a:ext uri="{FF2B5EF4-FFF2-40B4-BE49-F238E27FC236}">
                <a16:creationId xmlns:a16="http://schemas.microsoft.com/office/drawing/2014/main" id="{B00B70AA-31A5-03B3-67B4-961341844B1A}"/>
              </a:ext>
            </a:extLst>
          </p:cNvPr>
          <p:cNvSpPr txBox="1"/>
          <p:nvPr/>
        </p:nvSpPr>
        <p:spPr>
          <a:xfrm>
            <a:off x="1158634" y="3381854"/>
            <a:ext cx="1917700" cy="1015663"/>
          </a:xfrm>
          <a:prstGeom prst="rect">
            <a:avLst/>
          </a:prstGeom>
          <a:noFill/>
        </p:spPr>
        <p:txBody>
          <a:bodyPr wrap="square" rtlCol="0">
            <a:spAutoFit/>
          </a:bodyPr>
          <a:lstStyle/>
          <a:p>
            <a:r>
              <a:rPr lang="en-US" b="0" dirty="0">
                <a:solidFill>
                  <a:schemeClr val="bg1"/>
                </a:solidFill>
                <a:latin typeface="+mj-lt"/>
              </a:rPr>
              <a:t>WIRELESS</a:t>
            </a:r>
          </a:p>
          <a:p>
            <a:r>
              <a:rPr lang="en-US" b="0" dirty="0">
                <a:solidFill>
                  <a:schemeClr val="bg1"/>
                </a:solidFill>
                <a:latin typeface="+mj-lt"/>
              </a:rPr>
              <a:t>CHARGER</a:t>
            </a:r>
          </a:p>
          <a:p>
            <a:endParaRPr lang="en-US" b="0" dirty="0">
              <a:solidFill>
                <a:schemeClr val="bg1"/>
              </a:solidFill>
              <a:latin typeface="+mj-lt"/>
            </a:endParaRPr>
          </a:p>
        </p:txBody>
      </p:sp>
      <p:sp>
        <p:nvSpPr>
          <p:cNvPr id="18" name="TextBox 17">
            <a:extLst>
              <a:ext uri="{FF2B5EF4-FFF2-40B4-BE49-F238E27FC236}">
                <a16:creationId xmlns:a16="http://schemas.microsoft.com/office/drawing/2014/main" id="{20169669-F0E0-D9E9-317A-2D92DAF4BEAD}"/>
              </a:ext>
            </a:extLst>
          </p:cNvPr>
          <p:cNvSpPr txBox="1"/>
          <p:nvPr/>
        </p:nvSpPr>
        <p:spPr>
          <a:xfrm rot="20377386">
            <a:off x="7001967" y="3324703"/>
            <a:ext cx="3934307" cy="1015663"/>
          </a:xfrm>
          <a:prstGeom prst="rect">
            <a:avLst/>
          </a:prstGeom>
          <a:noFill/>
        </p:spPr>
        <p:txBody>
          <a:bodyPr wrap="square" rtlCol="0">
            <a:spAutoFit/>
          </a:bodyPr>
          <a:lstStyle/>
          <a:p>
            <a:r>
              <a:rPr lang="en-US" b="0" dirty="0">
                <a:solidFill>
                  <a:schemeClr val="bg1"/>
                </a:solidFill>
                <a:latin typeface="+mj-lt"/>
              </a:rPr>
              <a:t>BATTERY MODEL PER JSC </a:t>
            </a:r>
          </a:p>
          <a:p>
            <a:r>
              <a:rPr lang="en-US" b="0" dirty="0">
                <a:solidFill>
                  <a:schemeClr val="bg1"/>
                </a:solidFill>
                <a:latin typeface="+mj-lt"/>
              </a:rPr>
              <a:t> XREF INTO IPEx MODEL</a:t>
            </a:r>
          </a:p>
          <a:p>
            <a:endParaRPr lang="en-US" b="0" dirty="0">
              <a:solidFill>
                <a:schemeClr val="bg1"/>
              </a:solidFill>
              <a:latin typeface="+mj-lt"/>
            </a:endParaRPr>
          </a:p>
        </p:txBody>
      </p:sp>
    </p:spTree>
    <p:extLst>
      <p:ext uri="{BB962C8B-B14F-4D97-AF65-F5344CB8AC3E}">
        <p14:creationId xmlns:p14="http://schemas.microsoft.com/office/powerpoint/2010/main" val="188658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0C7A-1F0A-D619-0BB0-EEE4E90CCE83}"/>
              </a:ext>
            </a:extLst>
          </p:cNvPr>
          <p:cNvSpPr>
            <a:spLocks noGrp="1"/>
          </p:cNvSpPr>
          <p:nvPr>
            <p:ph type="title"/>
          </p:nvPr>
        </p:nvSpPr>
        <p:spPr/>
        <p:txBody>
          <a:bodyPr/>
          <a:lstStyle/>
          <a:p>
            <a:r>
              <a:rPr lang="en-US" dirty="0"/>
              <a:t>IPEx Thermal Model Heat Flow Paths</a:t>
            </a:r>
          </a:p>
        </p:txBody>
      </p:sp>
      <p:pic>
        <p:nvPicPr>
          <p:cNvPr id="1026" name="Picture 2">
            <a:extLst>
              <a:ext uri="{FF2B5EF4-FFF2-40B4-BE49-F238E27FC236}">
                <a16:creationId xmlns:a16="http://schemas.microsoft.com/office/drawing/2014/main" id="{813FC817-BB4F-036F-6675-8D5810592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479" y="969836"/>
            <a:ext cx="10132699" cy="537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3">
            <a:extLst>
              <a:ext uri="{FF2B5EF4-FFF2-40B4-BE49-F238E27FC236}">
                <a16:creationId xmlns:a16="http://schemas.microsoft.com/office/drawing/2014/main" id="{C1C96704-7C9E-F342-10FD-C6D23C354C4C}"/>
              </a:ext>
            </a:extLst>
          </p:cNvPr>
          <p:cNvSpPr>
            <a:spLocks noGrp="1"/>
          </p:cNvSpPr>
          <p:nvPr>
            <p:ph type="ftr" sz="quarter" idx="11"/>
          </p:nvPr>
        </p:nvSpPr>
        <p:spPr>
          <a:xfrm>
            <a:off x="3657600" y="6400800"/>
            <a:ext cx="4876800" cy="304800"/>
          </a:xfrm>
        </p:spPr>
        <p:txBody>
          <a:bodyPr/>
          <a:lstStyle/>
          <a:p>
            <a:r>
              <a:rPr lang="en-US" dirty="0">
                <a:latin typeface="Arial"/>
                <a:ea typeface="ＭＳ Ｐゴシック"/>
                <a:cs typeface="Arial"/>
              </a:rPr>
              <a:t>TFAWS 2025 – August 4-7, 2025</a:t>
            </a:r>
          </a:p>
        </p:txBody>
      </p:sp>
    </p:spTree>
    <p:extLst>
      <p:ext uri="{BB962C8B-B14F-4D97-AF65-F5344CB8AC3E}">
        <p14:creationId xmlns:p14="http://schemas.microsoft.com/office/powerpoint/2010/main" val="1062462030"/>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SC-NE-XY-Gre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54DBCF558E974F8F6042B85F27F550" ma:contentTypeVersion="13" ma:contentTypeDescription="Create a new document." ma:contentTypeScope="" ma:versionID="7b74fb5f3375dd4fc092dbfc1fb88b89">
  <xsd:schema xmlns:xsd="http://www.w3.org/2001/XMLSchema" xmlns:xs="http://www.w3.org/2001/XMLSchema" xmlns:p="http://schemas.microsoft.com/office/2006/metadata/properties" xmlns:ns2="49349bec-f6d6-4581-a243-30eb8b4d9727" xmlns:ns3="f1c8cde4-8972-4c28-8907-b1a5623db717" targetNamespace="http://schemas.microsoft.com/office/2006/metadata/properties" ma:root="true" ma:fieldsID="9682bcb3a656ed21ee82cdfd8496da3d" ns2:_="" ns3:_="">
    <xsd:import namespace="49349bec-f6d6-4581-a243-30eb8b4d9727"/>
    <xsd:import namespace="f1c8cde4-8972-4c28-8907-b1a5623db7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49bec-f6d6-4581-a243-30eb8b4d9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8cde4-8972-4c28-8907-b1a5623db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bc1034-8d74-4b17-a399-7b30c8a07dcb}" ma:internalName="TaxCatchAll" ma:showField="CatchAllData" ma:web="f1c8cde4-8972-4c28-8907-b1a5623db71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349bec-f6d6-4581-a243-30eb8b4d9727">
      <Terms xmlns="http://schemas.microsoft.com/office/infopath/2007/PartnerControls"/>
    </lcf76f155ced4ddcb4097134ff3c332f>
    <TaxCatchAll xmlns="f1c8cde4-8972-4c28-8907-b1a5623db717" xsi:nil="true"/>
  </documentManagement>
</p:properties>
</file>

<file path=customXml/itemProps1.xml><?xml version="1.0" encoding="utf-8"?>
<ds:datastoreItem xmlns:ds="http://schemas.openxmlformats.org/officeDocument/2006/customXml" ds:itemID="{0A631D46-A88B-44F9-B011-0891D5ECFBAB}">
  <ds:schemaRefs>
    <ds:schemaRef ds:uri="http://schemas.microsoft.com/sharepoint/v3/contenttype/forms"/>
  </ds:schemaRefs>
</ds:datastoreItem>
</file>

<file path=customXml/itemProps2.xml><?xml version="1.0" encoding="utf-8"?>
<ds:datastoreItem xmlns:ds="http://schemas.openxmlformats.org/officeDocument/2006/customXml" ds:itemID="{B0894325-1500-46CD-AACB-D910819C9C55}">
  <ds:schemaRefs>
    <ds:schemaRef ds:uri="49349bec-f6d6-4581-a243-30eb8b4d9727"/>
    <ds:schemaRef ds:uri="f1c8cde4-8972-4c28-8907-b1a5623db7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75F7E1-25EC-49AD-AD10-E5DBBDD78C4A}">
  <ds:schemaRefs>
    <ds:schemaRef ds:uri="49349bec-f6d6-4581-a243-30eb8b4d9727"/>
    <ds:schemaRef ds:uri="f1c8cde4-8972-4c28-8907-b1a5623db7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181</TotalTime>
  <Words>1600</Words>
  <Application>Microsoft Office PowerPoint</Application>
  <PresentationFormat>Widescreen</PresentationFormat>
  <Paragraphs>274</Paragraphs>
  <Slides>25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ＭＳ Ｐゴシック</vt:lpstr>
      <vt:lpstr>Arail</vt:lpstr>
      <vt:lpstr>Arial</vt:lpstr>
      <vt:lpstr>Calibri</vt:lpstr>
      <vt:lpstr>Cambria</vt:lpstr>
      <vt:lpstr>Courier New</vt:lpstr>
      <vt:lpstr>Times</vt:lpstr>
      <vt:lpstr>Times New Roman</vt:lpstr>
      <vt:lpstr>Wingdings</vt:lpstr>
      <vt:lpstr>Blank</vt:lpstr>
      <vt:lpstr>KSC-NE-XY-Grey</vt:lpstr>
      <vt:lpstr>Thermal Performance Evaluation of IPEX via Dynamic Modeling with Thermal Desktop and SINDA</vt:lpstr>
      <vt:lpstr>IPEx Background</vt:lpstr>
      <vt:lpstr>IPEx Background</vt:lpstr>
      <vt:lpstr>IPEx Background</vt:lpstr>
      <vt:lpstr>IPEx Background</vt:lpstr>
      <vt:lpstr>IPEx Thermal Desktop Model</vt:lpstr>
      <vt:lpstr>IPEx Thermal Desktop Model</vt:lpstr>
      <vt:lpstr>IPEx Thermal Desktop Model</vt:lpstr>
      <vt:lpstr>IPEx Thermal Model Heat Flow Paths</vt:lpstr>
      <vt:lpstr>Avionics Thermal Model Heat Flow Paths</vt:lpstr>
      <vt:lpstr>Avionics Heat Loads</vt:lpstr>
      <vt:lpstr>IPEx Con-Ops</vt:lpstr>
      <vt:lpstr>Con-Ops Heat Loads</vt:lpstr>
      <vt:lpstr>Articulator Maneuvering Mode Positions</vt:lpstr>
      <vt:lpstr>Articulator Maneuvering Thermal Reset in Sun</vt:lpstr>
      <vt:lpstr>Articulator Maneuvering Thermal Reset in Shade</vt:lpstr>
      <vt:lpstr>Logic Flowchart</vt:lpstr>
      <vt:lpstr>SINDA VARIABLES 2</vt:lpstr>
      <vt:lpstr>SINDA VARIABLES 2</vt:lpstr>
      <vt:lpstr>SINDA VARIABLES 2</vt:lpstr>
      <vt:lpstr>SINDA VARIABLES 2</vt:lpstr>
      <vt:lpstr>Typical Results</vt:lpstr>
      <vt:lpstr>Typical Results</vt:lpstr>
      <vt:lpstr>Typical Results</vt:lpstr>
      <vt:lpstr>References</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Anderson, Kevin R (US 353G)</cp:lastModifiedBy>
  <cp:revision>19</cp:revision>
  <cp:lastPrinted>2001-11-30T21:59:45Z</cp:lastPrinted>
  <dcterms:created xsi:type="dcterms:W3CDTF">2001-11-21T21:59:03Z</dcterms:created>
  <dcterms:modified xsi:type="dcterms:W3CDTF">2025-07-23T21:16:28Z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0x0101001654DBCF558E974F8F6042B85F27F550</vt:lpwstr>
  </property>
  <property fmtid="{D5CDD505-2E9C-101B-9397-08002B2CF9AE}" pid="3" name="MediaServiceImageTags">
    <vt:lpwstr/>
  </property>
</Properties>
</file>