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8" r:id="rId5"/>
    <p:sldId id="275" r:id="rId6"/>
    <p:sldId id="279" r:id="rId7"/>
    <p:sldId id="280" r:id="rId8"/>
    <p:sldId id="282" r:id="rId9"/>
    <p:sldId id="284" r:id="rId10"/>
    <p:sldId id="285" r:id="rId11"/>
    <p:sldId id="295" r:id="rId12"/>
    <p:sldId id="286" r:id="rId13"/>
    <p:sldId id="287" r:id="rId14"/>
    <p:sldId id="296" r:id="rId15"/>
    <p:sldId id="289" r:id="rId16"/>
    <p:sldId id="290" r:id="rId17"/>
    <p:sldId id="292" r:id="rId18"/>
    <p:sldId id="297" r:id="rId19"/>
    <p:sldId id="293" r:id="rId20"/>
    <p:sldId id="294" r:id="rId21"/>
  </p:sldIdLst>
  <p:sldSz cx="12192000" cy="6858000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442B4-804C-ADFD-F768-582B66B435CD}" name="Gilligan, Ryan P. (GRC-LTF0)" initials="G(" userId="S::rgilliga@ndc.nasa.gov::fa511eb3-9f8d-4fa1-b2cd-89a5c1c047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05"/>
    <a:srgbClr val="333399"/>
    <a:srgbClr val="E00005"/>
    <a:srgbClr val="0060BC"/>
    <a:srgbClr val="2B2B82"/>
    <a:srgbClr val="B0B3F6"/>
    <a:srgbClr val="5F5F5F"/>
    <a:srgbClr val="DDDDDD"/>
    <a:srgbClr val="77777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613" y="719138"/>
            <a:ext cx="6391275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92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0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64CC28-7C81-4F68-BC75-A2067196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0658E1A-83A6-4D43-8BAC-8CC650DFB1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AB082200-BF76-3D9F-FB9C-6F5990DF3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5" y="5908707"/>
            <a:ext cx="664049" cy="758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56BF8-FFF3-4911-B918-FF080B8BD1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1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8962"/>
            <a:ext cx="5386917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9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2"/>
            <a:ext cx="5389033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2D923EA-ABD6-D9E1-0232-9D3269B7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1A504-53A7-23C9-529A-B3C0862B2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190D3-EFDF-0F6E-3929-98722B9A9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5207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0"/>
            <a:ext cx="6815667" cy="52117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B25FD5-3767-7224-BCE7-AD6582254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399"/>
            <a:ext cx="73152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DE3015-D9A1-BD07-2F15-45C698197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899163" y="685800"/>
            <a:ext cx="1039368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00800"/>
            <a:ext cx="487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6B5A49-D4D6-2B87-693D-2F74F7E52D6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50930" y="0"/>
            <a:ext cx="914400" cy="914400"/>
          </a:xfrm>
          <a:prstGeom prst="rect">
            <a:avLst/>
          </a:prstGeom>
        </p:spPr>
      </p:pic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3B79BF85-79B4-B2F6-E39F-842F59488E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" y="37024"/>
            <a:ext cx="858065" cy="7547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77FB7A43-19F9-69F8-EAE7-F9492C4D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606" y="3659232"/>
            <a:ext cx="5071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spAutoFit/>
          </a:bodyPr>
          <a:lstStyle/>
          <a:p>
            <a:pPr algn="l" eaLnBrk="1" hangingPunct="1"/>
            <a:br>
              <a:rPr lang="en-US" sz="1800" b="0" dirty="0">
                <a:latin typeface="Arial"/>
                <a:ea typeface="ＭＳ Ｐゴシック"/>
                <a:cs typeface="Arial"/>
              </a:rPr>
            </a:br>
            <a:endParaRPr lang="en-US" sz="1800" b="0" dirty="0">
              <a:latin typeface="Arial"/>
              <a:ea typeface="ＭＳ Ｐゴシック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BA37E1-8474-56AD-C62B-52A0E0B0D3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90525" y="3091228"/>
            <a:ext cx="5635871" cy="3757247"/>
          </a:xfrm>
          <a:prstGeom prst="rect">
            <a:avLst/>
          </a:prstGeom>
        </p:spPr>
      </p:pic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24232" y="1587032"/>
            <a:ext cx="10412361" cy="946618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4605"/>
                </a:solidFill>
                <a:ea typeface="ＭＳ Ｐゴシック" charset="-128"/>
              </a:rPr>
              <a:t>Thermal Effects of Scene-Based, Lunar Alignment for a Hyperspectral Earth Observation Telescope in Low Earth Orbit</a:t>
            </a:r>
            <a:endParaRPr lang="en-US" b="0" dirty="0">
              <a:solidFill>
                <a:srgbClr val="FF4605"/>
              </a:solidFill>
              <a:ea typeface="ＭＳ Ｐゴシック" charset="-128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6165606" y="4876800"/>
            <a:ext cx="507151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l" eaLnBrk="1" hangingPunct="1"/>
            <a:r>
              <a:rPr lang="en-US" sz="180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Thermal &amp; Fluids Analysis Workshop 2025</a:t>
            </a:r>
          </a:p>
          <a:p>
            <a:pPr algn="l" eaLnBrk="1" hangingPunct="1"/>
            <a:r>
              <a:rPr lang="en-US" sz="180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NASA Ames Research Center</a:t>
            </a:r>
            <a:endParaRPr lang="en-US" sz="1800" b="0">
              <a:solidFill>
                <a:schemeClr val="accent2"/>
              </a:solidFill>
              <a:latin typeface="Arial" pitchFamily="34" charset="0"/>
            </a:endParaRPr>
          </a:p>
          <a:p>
            <a:pPr algn="l" eaLnBrk="1" hangingPunct="1">
              <a:spcBef>
                <a:spcPts val="600"/>
              </a:spcBef>
            </a:pPr>
            <a:r>
              <a:rPr lang="en-US" sz="1800" b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San Jose, CA</a:t>
            </a:r>
          </a:p>
          <a:p>
            <a:pPr algn="l" eaLnBrk="1" hangingPunct="1"/>
            <a:r>
              <a:rPr lang="en-US" sz="1800" b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August 4-7, 2025</a:t>
            </a: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id="{F917E5F1-6E57-4C5E-B693-B8880278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12192000" cy="91439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ctr"/>
          <a:lstStyle/>
          <a:p>
            <a:pPr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TFAWS 2025 Interdisciplinary Technical Session</a:t>
            </a:r>
          </a:p>
        </p:txBody>
      </p:sp>
      <p:pic>
        <p:nvPicPr>
          <p:cNvPr id="11" name="Content Placeholder 6" descr="Shape&#10;&#10;AI-generated content may be incorrect.">
            <a:extLst>
              <a:ext uri="{FF2B5EF4-FFF2-40B4-BE49-F238E27FC236}">
                <a16:creationId xmlns:a16="http://schemas.microsoft.com/office/drawing/2014/main" id="{E0026DCD-8906-80DD-1DC9-E0B880CC6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7121" y="-42861"/>
            <a:ext cx="1002504" cy="100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1F5381-7E05-B219-4531-289394C2D351}"/>
              </a:ext>
            </a:extLst>
          </p:cNvPr>
          <p:cNvGrpSpPr/>
          <p:nvPr/>
        </p:nvGrpSpPr>
        <p:grpSpPr>
          <a:xfrm>
            <a:off x="1406771" y="3396475"/>
            <a:ext cx="3601072" cy="2811000"/>
            <a:chOff x="979611" y="2683114"/>
            <a:chExt cx="3601072" cy="2811000"/>
          </a:xfrm>
        </p:grpSpPr>
        <p:pic>
          <p:nvPicPr>
            <p:cNvPr id="4" name="Picture 3" descr="Shape&#10;&#10;AI-generated content may be incorrect.">
              <a:extLst>
                <a:ext uri="{FF2B5EF4-FFF2-40B4-BE49-F238E27FC236}">
                  <a16:creationId xmlns:a16="http://schemas.microsoft.com/office/drawing/2014/main" id="{8CDC08DD-0247-664B-6EFF-F0F1DE2F2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23"/>
            <a:stretch/>
          </p:blipFill>
          <p:spPr>
            <a:xfrm>
              <a:off x="1859582" y="2683114"/>
              <a:ext cx="1841130" cy="1544495"/>
            </a:xfrm>
            <a:prstGeom prst="rect">
              <a:avLst/>
            </a:prstGeom>
          </p:spPr>
        </p:pic>
        <p:pic>
          <p:nvPicPr>
            <p:cNvPr id="7" name="Picture 6" descr="Shape&#10;&#10;AI-generated content may be incorrect.">
              <a:extLst>
                <a:ext uri="{FF2B5EF4-FFF2-40B4-BE49-F238E27FC236}">
                  <a16:creationId xmlns:a16="http://schemas.microsoft.com/office/drawing/2014/main" id="{BAC284A6-DC86-CB59-C8EA-01002B0E4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97"/>
            <a:stretch/>
          </p:blipFill>
          <p:spPr>
            <a:xfrm>
              <a:off x="979611" y="4269228"/>
              <a:ext cx="3601072" cy="1224886"/>
            </a:xfrm>
            <a:prstGeom prst="rect">
              <a:avLst/>
            </a:prstGeom>
          </p:spPr>
        </p:pic>
      </p:grpSp>
      <p:sp>
        <p:nvSpPr>
          <p:cNvPr id="5" name="Rectangle 10">
            <a:extLst>
              <a:ext uri="{FF2B5EF4-FFF2-40B4-BE49-F238E27FC236}">
                <a16:creationId xmlns:a16="http://schemas.microsoft.com/office/drawing/2014/main" id="{7E2B141E-EF3B-F115-F2DA-B8DD0C50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2" y="2647950"/>
            <a:ext cx="8324854" cy="39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0" kern="0" dirty="0">
                <a:solidFill>
                  <a:srgbClr val="FF4605"/>
                </a:solidFill>
                <a:ea typeface="ＭＳ Ｐゴシック" charset="-128"/>
              </a:rPr>
              <a:t>Presented by: Geneva Vandervinne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88B11F-D332-6FE6-A6D7-FDC75EC7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19" y="3490569"/>
            <a:ext cx="2928407" cy="6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8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75D81-C1A5-2B94-AECF-68D8F9AF5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CCE4-8F3A-553B-4575-BD9799C6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 – Radiation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ABBB7-B718-2B9F-A135-3E64770B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9281D-B5F6-DF7E-2C15-1A2F0995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272D32-3C85-A61B-9DBA-1A8745807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2418"/>
              </p:ext>
            </p:extLst>
          </p:nvPr>
        </p:nvGraphicFramePr>
        <p:xfrm>
          <a:off x="1828800" y="1471972"/>
          <a:ext cx="85344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53">
                  <a:extLst>
                    <a:ext uri="{9D8B030D-6E8A-4147-A177-3AD203B41FA5}">
                      <a16:colId xmlns:a16="http://schemas.microsoft.com/office/drawing/2014/main" val="657975258"/>
                    </a:ext>
                  </a:extLst>
                </a:gridCol>
                <a:gridCol w="2991610">
                  <a:extLst>
                    <a:ext uri="{9D8B030D-6E8A-4147-A177-3AD203B41FA5}">
                      <a16:colId xmlns:a16="http://schemas.microsoft.com/office/drawing/2014/main" val="605459991"/>
                    </a:ext>
                  </a:extLst>
                </a:gridCol>
                <a:gridCol w="2998837">
                  <a:extLst>
                    <a:ext uri="{9D8B030D-6E8A-4147-A177-3AD203B41FA5}">
                      <a16:colId xmlns:a16="http://schemas.microsoft.com/office/drawing/2014/main" val="306125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Parameter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Nominal Hot Case Value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Nominal Cold Case Value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58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Solar Radiation</a:t>
                      </a:r>
                    </a:p>
                  </a:txBody>
                  <a:tcPr marT="91440" marB="9144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1367 W/m2</a:t>
                      </a:r>
                    </a:p>
                  </a:txBody>
                  <a:tcPr marT="91440" marB="9144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1367 W/m2</a:t>
                      </a:r>
                    </a:p>
                  </a:txBody>
                  <a:tcPr marT="91440" marB="9144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03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Earth IR</a:t>
                      </a:r>
                    </a:p>
                  </a:txBody>
                  <a:tcPr marT="91440" marB="914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237 W/m2</a:t>
                      </a:r>
                    </a:p>
                  </a:txBody>
                  <a:tcPr marT="91440" marB="914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225 W/m2</a:t>
                      </a:r>
                    </a:p>
                  </a:txBody>
                  <a:tcPr marT="91440" marB="9144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19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Albedo</a:t>
                      </a:r>
                    </a:p>
                  </a:txBody>
                  <a:tcPr marT="91440" marB="9144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0.24</a:t>
                      </a:r>
                    </a:p>
                  </a:txBody>
                  <a:tcPr marT="91440" marB="9144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0.2</a:t>
                      </a:r>
                    </a:p>
                  </a:txBody>
                  <a:tcPr marT="91440" marB="9144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001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Bus Temperature</a:t>
                      </a:r>
                    </a:p>
                  </a:txBody>
                  <a:tcPr marT="91440" marB="914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20 C</a:t>
                      </a:r>
                    </a:p>
                  </a:txBody>
                  <a:tcPr marT="91440" marB="914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-20 C</a:t>
                      </a:r>
                    </a:p>
                  </a:txBody>
                  <a:tcPr marT="91440" marB="9144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989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59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D4B44-C87E-F072-1155-A73CD3EF2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918EA-6C91-7FCF-A0C8-5969C249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– Case Sets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6EE08-639C-6D6B-8579-C00E6FD8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C32D7-3B3F-5284-0DC2-56ADEC80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4D62F9-7048-759F-EC26-E9D6B5914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072" y="914400"/>
            <a:ext cx="6882580" cy="5410200"/>
          </a:xfrm>
        </p:spPr>
        <p:txBody>
          <a:bodyPr numCol="1"/>
          <a:lstStyle/>
          <a:p>
            <a:r>
              <a:rPr lang="en-US" dirty="0"/>
              <a:t>Alignment maneuver position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Immediately after eclipse entry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Middle of eclipse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Immediately before eclipse exit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Nominal hot or cold conditions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Baffle extension inclusion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Number of ali</a:t>
            </a:r>
            <a:r>
              <a:rPr lang="en-US" dirty="0"/>
              <a:t>gnment passes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1 (assumed nominal)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3 (assumed less frequent)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F5018-9208-3E74-0B18-DCFB81648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532" y="978941"/>
            <a:ext cx="4572396" cy="52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1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23BC7-D379-A9DB-B837-61684AB53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8C90-7168-D642-D582-489EA92C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– Case Sets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2F54D-ED8B-AEAB-BEFB-FCFFCD80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7F1F-70A6-6259-FC7B-FE1F4F2D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713959-1803-912D-8F94-C598AA7ED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00863"/>
              </p:ext>
            </p:extLst>
          </p:nvPr>
        </p:nvGraphicFramePr>
        <p:xfrm>
          <a:off x="255638" y="809235"/>
          <a:ext cx="11680724" cy="503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22091">
                  <a:extLst>
                    <a:ext uri="{9D8B030D-6E8A-4147-A177-3AD203B41FA5}">
                      <a16:colId xmlns:a16="http://schemas.microsoft.com/office/drawing/2014/main" val="657975258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605459991"/>
                    </a:ext>
                  </a:extLst>
                </a:gridCol>
                <a:gridCol w="6410634">
                  <a:extLst>
                    <a:ext uri="{9D8B030D-6E8A-4147-A177-3AD203B41FA5}">
                      <a16:colId xmlns:a16="http://schemas.microsoft.com/office/drawing/2014/main" val="306125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Analysis 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558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Setup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22,857 s (four orbits)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Steady state analysis at starting position, followed by transient. </a:t>
                      </a:r>
                    </a:p>
                    <a:p>
                      <a:pPr marL="0" marR="0" lvl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Nominal (nadir-facing) operation.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422203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Alignment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5,714 s (one orbit), for nominal cases</a:t>
                      </a:r>
                    </a:p>
                    <a:p>
                      <a:pPr marL="0" marR="0" lvl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17,143 s (three orbits), for worst cases (assume alignment requires multiple passes)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Transient analysis initialized from final Setup case time.</a:t>
                      </a:r>
                    </a:p>
                    <a:p>
                      <a:pPr marL="0" marR="0" lvl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Nominal operation, satellite rotates 180 degrees to zenith-facing for six orbital “positions” (~16 minutes).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216819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Post-Alignment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28,571 (five orbits)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Transient analysis initialized from final Alignment case time.</a:t>
                      </a:r>
                    </a:p>
                    <a:p>
                      <a:pPr marL="117475" marR="0" lvl="0" indent="-117475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Nominal operation. Goal is to ensure return to quasi-steady-state within a relatively short time.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3106001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52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072F5-A186-0F68-E12E-53D2B812C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EB8743-E810-272A-664D-AC44B75EE1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66"/>
          <a:stretch>
            <a:fillRect/>
          </a:stretch>
        </p:blipFill>
        <p:spPr>
          <a:xfrm>
            <a:off x="6929119" y="857250"/>
            <a:ext cx="4653281" cy="5682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944082-0930-E623-D5EF-ECE8F221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– Structural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181A9-3244-E3F4-82F9-DA707B6B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053F-70F2-D6B1-8577-7EDD5B9F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DFE8548-9A98-CC53-BD55-060747BD3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57250"/>
            <a:ext cx="54864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time steps were mapped to the structural mesh:</a:t>
            </a:r>
          </a:p>
          <a:p>
            <a:r>
              <a:rPr lang="en-US" dirty="0"/>
              <a:t>Four approximately equally spaced points in Setup transient analysis final orbit (eclipse entry/exit, middle of sunlit portion, middle of eclipse)</a:t>
            </a:r>
          </a:p>
          <a:p>
            <a:r>
              <a:rPr lang="en-US" dirty="0"/>
              <a:t>Two points in the middle of the alignment maneuver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Temperature profiles were imported into ANSYS Mechanical and set up as “stepped” Static Structural analyses.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21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4F5D5-B9BB-2D66-E845-79C45C55C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F815-B609-EA36-3158-79882436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33400"/>
          </a:xfrm>
        </p:spPr>
        <p:txBody>
          <a:bodyPr/>
          <a:lstStyle/>
          <a:p>
            <a:r>
              <a:rPr lang="en-US" dirty="0"/>
              <a:t>Results - Temperature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89DF0-2D76-F06C-18F5-9C2CCC20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69263-259C-9BCB-6C78-44A6EFBA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EDE1D-A2D0-D5D5-2324-CC59052CA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0" y="1636347"/>
            <a:ext cx="3769878" cy="4171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AB732-2429-19FF-27EE-A193D6085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706" y="1636347"/>
            <a:ext cx="3853901" cy="4171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E166EC-593F-6C4A-998C-F0AF073F8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278" y="1636347"/>
            <a:ext cx="3853902" cy="4213881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3BB68D5-2912-291D-3FDB-867AF123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147" y="1236371"/>
            <a:ext cx="983227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Setup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BD6EF5DC-D33A-002D-56D3-56AAF0F118A4}"/>
              </a:ext>
            </a:extLst>
          </p:cNvPr>
          <p:cNvSpPr txBox="1">
            <a:spLocks/>
          </p:cNvSpPr>
          <p:nvPr/>
        </p:nvSpPr>
        <p:spPr bwMode="auto">
          <a:xfrm>
            <a:off x="5122571" y="1250138"/>
            <a:ext cx="15951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kern="0" dirty="0"/>
              <a:t>Alignment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1EDD1E6-1911-5713-E284-9C2C41993078}"/>
              </a:ext>
            </a:extLst>
          </p:cNvPr>
          <p:cNvSpPr txBox="1">
            <a:spLocks/>
          </p:cNvSpPr>
          <p:nvPr/>
        </p:nvSpPr>
        <p:spPr bwMode="auto">
          <a:xfrm>
            <a:off x="9165952" y="1250138"/>
            <a:ext cx="15951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kern="0" dirty="0"/>
              <a:t>Post-Align</a:t>
            </a:r>
          </a:p>
        </p:txBody>
      </p:sp>
    </p:spTree>
    <p:extLst>
      <p:ext uri="{BB962C8B-B14F-4D97-AF65-F5344CB8AC3E}">
        <p14:creationId xmlns:p14="http://schemas.microsoft.com/office/powerpoint/2010/main" val="72215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72CFD-3965-0AF7-4E91-2F2CF96B1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E882-862E-D92C-5FA8-690C5464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Displacement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0635D-7454-6E4C-2314-29F5F475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9406F-ED12-5822-218A-E7851536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52AEE2AA-B0B9-3D53-B186-D2A9B8791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3058"/>
            <a:ext cx="5624052" cy="46626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Displacement profiles for optical surfaces were exported from ANSYS Mechanical for further analysis by the Controls team.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Secondary mirror displacements were focused on. System performance is sensitive to these.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Change in position during normal operations, as well as during the alignment maneuver, were assessed.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25D51-D7A6-FAFF-C3B7-C3412CD0D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838" y="1211992"/>
            <a:ext cx="5578323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3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7AE72-0FB2-6A52-E8A3-855058640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24DF-D49D-8944-3A1E-5D3C9F40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9CD39-56AF-9362-1336-EA63A6E8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C6295-42E0-8BD0-B589-75C640C9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03DB162F-85E9-0CD4-C467-4F390E768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Most component temperatures appear to return to quasi-steady-state after 3-5 orbits following an alignment maneuver.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Optical conclusions,</a:t>
            </a:r>
          </a:p>
          <a:p>
            <a:r>
              <a:rPr lang="en-US" sz="2200" dirty="0"/>
              <a:t>Extended baffle reduces temperature variation, improving results.</a:t>
            </a:r>
          </a:p>
          <a:p>
            <a:r>
              <a:rPr lang="en-US" sz="2200" dirty="0"/>
              <a:t>In quasi-steady-state operation, the system passively stays in focus.</a:t>
            </a:r>
          </a:p>
          <a:p>
            <a:r>
              <a:rPr lang="en-US" sz="2200" dirty="0"/>
              <a:t>Difference between alignment in eclipse and quasi-steady-state is in </a:t>
            </a:r>
            <a:r>
              <a:rPr lang="en-US" sz="2200" dirty="0" err="1"/>
              <a:t>despace</a:t>
            </a:r>
            <a:r>
              <a:rPr lang="en-US" sz="2200" dirty="0"/>
              <a:t> only and ranges from 1.5-2.5 um. This displacement is considered correctable.</a:t>
            </a:r>
          </a:p>
          <a:p>
            <a:r>
              <a:rPr lang="en-US" sz="2200" dirty="0"/>
              <a:t>Variation of </a:t>
            </a:r>
            <a:r>
              <a:rPr lang="en-US" sz="2200" dirty="0" err="1"/>
              <a:t>despace</a:t>
            </a:r>
            <a:r>
              <a:rPr lang="en-US" sz="2200" dirty="0"/>
              <a:t> position during alignment is relatively small (1.5-1.9 nm/s).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Based on this analysis, the lunar alignment approach appears feasible. This analysis will be revisited and validated with testing as the overall design maturity increases.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85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659EC-2A98-7758-C628-D4E1B40C7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A1D148-F48A-B059-DB2C-59BF602D1CE6}"/>
              </a:ext>
            </a:extLst>
          </p:cNvPr>
          <p:cNvSpPr/>
          <p:nvPr/>
        </p:nvSpPr>
        <p:spPr bwMode="auto">
          <a:xfrm>
            <a:off x="7294880" y="1442084"/>
            <a:ext cx="4165600" cy="4240531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F5502-D4D5-3FB7-774D-FFAF4C8B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DD846-4DBC-F58B-CD28-4D66F9A3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0F410-4F28-667A-0B0F-5EE852BA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8EAD635-D2DC-DA28-A0C7-294CE456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90564"/>
            <a:ext cx="3139090" cy="77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1C97E2EA-9A55-0DE5-6A59-58CF323E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690" y="2567308"/>
            <a:ext cx="26924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CCB56FB5-594D-24C2-1C71-EC15A6809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111253"/>
            <a:ext cx="5486400" cy="291211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THANK YOU!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geneva.vandervinne@wyvern.space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E3FC-6A63-12BD-9751-F1F2FAD5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7C2655-8CF6-4027-C0A2-587223926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Mission Overview</a:t>
            </a:r>
          </a:p>
          <a:p>
            <a:pPr lvl="1"/>
            <a:r>
              <a:rPr lang="en-US" dirty="0"/>
              <a:t>Auto-alignment Introduction</a:t>
            </a:r>
          </a:p>
          <a:p>
            <a:r>
              <a:rPr lang="en-US" dirty="0"/>
              <a:t>Model Setup</a:t>
            </a:r>
          </a:p>
          <a:p>
            <a:pPr lvl="1"/>
            <a:r>
              <a:rPr lang="en-US" dirty="0"/>
              <a:t>Assumptions</a:t>
            </a:r>
          </a:p>
          <a:p>
            <a:pPr lvl="1"/>
            <a:r>
              <a:rPr lang="en-US" dirty="0"/>
              <a:t>Alignment Maneuver</a:t>
            </a:r>
          </a:p>
          <a:p>
            <a:pPr lvl="1"/>
            <a:r>
              <a:rPr lang="en-US" dirty="0"/>
              <a:t>Mesh, Contacts &amp; Radiation Environment</a:t>
            </a:r>
          </a:p>
          <a:p>
            <a:r>
              <a:rPr lang="en-US" dirty="0"/>
              <a:t>Case Sets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Temperature Profiles</a:t>
            </a:r>
          </a:p>
          <a:p>
            <a:pPr lvl="1"/>
            <a:r>
              <a:rPr lang="en-US" dirty="0"/>
              <a:t>Optical Displacements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50311-5040-1CD8-E6B9-B4569D9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59161-B833-CBC8-4028-C21DCDE6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E3F550EB-B97D-A1C8-94AE-E1B6F7D9F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8" y="5943600"/>
            <a:ext cx="657964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C7191-0DA6-2602-3B60-532FBBD91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F2C853-6A0D-6E13-BAB6-E52EE6032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22" y="822836"/>
            <a:ext cx="5722755" cy="5730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CB5F8F-BA4E-0DBD-CFEB-3B5748E1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Mission Overview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60C66-EE6F-A325-74F6-37941454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79E62-EA34-370C-6BCE-7CCBE26F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F0494D-0A40-6CC8-F39D-E6718A8D5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5220929" cy="5410200"/>
          </a:xfrm>
        </p:spPr>
        <p:txBody>
          <a:bodyPr/>
          <a:lstStyle/>
          <a:p>
            <a:r>
              <a:rPr lang="en-US" dirty="0"/>
              <a:t>Hyperspectral, EO payload</a:t>
            </a:r>
          </a:p>
          <a:p>
            <a:endParaRPr lang="en-US" dirty="0"/>
          </a:p>
          <a:p>
            <a:r>
              <a:rPr lang="en-US" dirty="0"/>
              <a:t>LEO, SSO</a:t>
            </a:r>
          </a:p>
          <a:p>
            <a:endParaRPr lang="en-US" dirty="0"/>
          </a:p>
          <a:p>
            <a:r>
              <a:rPr lang="en-US" dirty="0"/>
              <a:t>Cassegrain-style optical system</a:t>
            </a:r>
          </a:p>
          <a:p>
            <a:endParaRPr lang="en-US" dirty="0"/>
          </a:p>
          <a:p>
            <a:r>
              <a:rPr lang="en-US" dirty="0"/>
              <a:t>Fine-adjust mechanism for alignment operations on the secondary mirror</a:t>
            </a:r>
          </a:p>
        </p:txBody>
      </p:sp>
    </p:spTree>
    <p:extLst>
      <p:ext uri="{BB962C8B-B14F-4D97-AF65-F5344CB8AC3E}">
        <p14:creationId xmlns:p14="http://schemas.microsoft.com/office/powerpoint/2010/main" val="350979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EA304-B27C-1341-CFAD-E62369840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E63F2-41B9-25E7-686B-A0A28740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Lunar Alignment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671FF-C227-5AE5-7942-2367EB32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C86B5-359A-8BCF-E4D7-542459FF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D0C9F4-C05A-6330-68CC-09D8BB98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14400"/>
            <a:ext cx="10972799" cy="29693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Goal is automatic, scene-based alignment using fine adjust mechanism to position the secondary mirror.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Scene-based alignment using targets on the surface of the Earth is an option, but well-defined features and contrast is required. The Moon is an ideal target for alignment (large, bright, well-defined edge). Requires a spacecraft pointing maneuver.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DDB24-75F5-D550-D2BD-E7B2426FDA27}"/>
              </a:ext>
            </a:extLst>
          </p:cNvPr>
          <p:cNvSpPr txBox="1"/>
          <p:nvPr/>
        </p:nvSpPr>
        <p:spPr>
          <a:xfrm>
            <a:off x="2920178" y="4074242"/>
            <a:ext cx="6351640" cy="830997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Challenge: </a:t>
            </a:r>
            <a:r>
              <a:rPr lang="en-US" sz="2400" b="0" dirty="0">
                <a:solidFill>
                  <a:schemeClr val="accent2"/>
                </a:solidFill>
                <a:latin typeface="+mn-lt"/>
                <a:ea typeface="ＭＳ Ｐゴシック" charset="0"/>
              </a:rPr>
              <a:t>Imaging does not occur in the same thermal environment as alignment.</a:t>
            </a:r>
          </a:p>
        </p:txBody>
      </p:sp>
    </p:spTree>
    <p:extLst>
      <p:ext uri="{BB962C8B-B14F-4D97-AF65-F5344CB8AC3E}">
        <p14:creationId xmlns:p14="http://schemas.microsoft.com/office/powerpoint/2010/main" val="368739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57680-BDA7-6981-7DAD-D6D1DB429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27F4-30C7-8D47-FFB6-EB817EB3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 – Assumptions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E25EB-A74D-0935-C64D-EF860B96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C5DA8-D6A8-D9FE-BE71-3F912D9E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F0F26D-0BFD-5E1D-36F6-21BD933C6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5889523" cy="5410200"/>
          </a:xfrm>
        </p:spPr>
        <p:txBody>
          <a:bodyPr/>
          <a:lstStyle/>
          <a:p>
            <a:r>
              <a:rPr lang="en-US" dirty="0"/>
              <a:t>Fine adjust mechanism planned to be actively heated for temperature control (detailed design TBD). Mechanism held at constant temperature for this analysis.</a:t>
            </a:r>
          </a:p>
          <a:p>
            <a:endParaRPr lang="en-US" dirty="0"/>
          </a:p>
          <a:p>
            <a:r>
              <a:rPr lang="en-US" dirty="0"/>
              <a:t>Nominal hot operating conditions are considered. One nominal cold case is included to check for significant changes.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19F15A-FD22-3D8E-6AB1-8877EF04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982" y="985684"/>
            <a:ext cx="5054863" cy="46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8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0662B-38BA-1F40-FD6F-0D35D15A5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CC86B5B-EAF2-97B2-3D94-C508820EC9C0}"/>
              </a:ext>
            </a:extLst>
          </p:cNvPr>
          <p:cNvSpPr txBox="1">
            <a:spLocks/>
          </p:cNvSpPr>
          <p:nvPr/>
        </p:nvSpPr>
        <p:spPr bwMode="auto">
          <a:xfrm>
            <a:off x="609600" y="990600"/>
            <a:ext cx="5319252" cy="117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b="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FECFC-6C28-19F5-A7AB-90614B9B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 – Alignment Maneuver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A7C63-3C32-E45C-6B3F-D1F731C1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CF77E-0276-4164-4581-09EB51EE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EDB41E-FEA4-0998-7604-24ECB4792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2610"/>
            <a:ext cx="5319252" cy="1337187"/>
          </a:xfrm>
          <a:ln w="2540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Simplification: </a:t>
            </a:r>
            <a:r>
              <a:rPr lang="en-US" dirty="0"/>
              <a:t>Payload is assumed to rotate 180 degrees to be zenith-facing for a period of ~16 minutes.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blue and yellow sphere with a grid around it&#10;&#10;AI-generated content may be incorrect.">
            <a:extLst>
              <a:ext uri="{FF2B5EF4-FFF2-40B4-BE49-F238E27FC236}">
                <a16:creationId xmlns:a16="http://schemas.microsoft.com/office/drawing/2014/main" id="{B4688A9B-69F6-FAD7-30E7-C0494722B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69" y="1059656"/>
            <a:ext cx="5527889" cy="5182864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A8883D63-DD0C-B687-6188-901723DB71D1}"/>
              </a:ext>
            </a:extLst>
          </p:cNvPr>
          <p:cNvSpPr txBox="1">
            <a:spLocks/>
          </p:cNvSpPr>
          <p:nvPr/>
        </p:nvSpPr>
        <p:spPr bwMode="auto">
          <a:xfrm>
            <a:off x="609600" y="2629516"/>
            <a:ext cx="5319252" cy="395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Alignment is assumed to take 3-5 minutes.</a:t>
            </a:r>
          </a:p>
          <a:p>
            <a:endParaRPr lang="en-US" b="0" kern="0" dirty="0"/>
          </a:p>
          <a:p>
            <a:r>
              <a:rPr lang="en-US" b="0" kern="0" dirty="0"/>
              <a:t>Slew rate of 1 deg/s is assumed.</a:t>
            </a:r>
          </a:p>
          <a:p>
            <a:endParaRPr lang="en-US" b="0" kern="0" dirty="0"/>
          </a:p>
          <a:p>
            <a:r>
              <a:rPr lang="en-US" b="0" kern="0" dirty="0"/>
              <a:t>Margin of ~5 minutes added to account for position stabilization, etc.</a:t>
            </a:r>
          </a:p>
          <a:p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83187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25106-78AF-D5FC-1624-C3A1B72C0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6292F1-1E32-1039-1627-8343D5E08F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85" b="1575"/>
          <a:stretch>
            <a:fillRect/>
          </a:stretch>
        </p:blipFill>
        <p:spPr>
          <a:xfrm>
            <a:off x="6096001" y="1194619"/>
            <a:ext cx="6096000" cy="5663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1FA45E-6D60-31D6-9A22-D3C31F26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 – Mesh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9C70C-B6BC-72F2-503D-1219A0AD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D1020-05E2-5A9F-9891-47B07708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B89F4-03D9-23DE-DDA6-E2CBA2EC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7" y="1871466"/>
            <a:ext cx="6160368" cy="37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F2B97-2022-4A13-1850-7BB6A3D3A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4F21-E154-E558-533A-D5BE2C35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 – Mesh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40B08-FCB9-27CA-81EC-EF9FA7E7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77671-EDAF-8D45-281F-E40DE57D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EBD10-6A64-6116-B6D0-FA3FA3F6CC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37" b="4122"/>
          <a:stretch>
            <a:fillRect/>
          </a:stretch>
        </p:blipFill>
        <p:spPr>
          <a:xfrm>
            <a:off x="1105857" y="877657"/>
            <a:ext cx="2701343" cy="5789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4A1E13-0F06-8D5D-6C7A-EDB7A6E6A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600" y="1341666"/>
            <a:ext cx="7276143" cy="46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7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B28CE-831C-F603-E1CD-B801809F5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5CC006-2DC9-FD5A-E22F-CD9A7F4E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86" r="1728"/>
          <a:stretch>
            <a:fillRect/>
          </a:stretch>
        </p:blipFill>
        <p:spPr>
          <a:xfrm>
            <a:off x="6318269" y="1638015"/>
            <a:ext cx="5731491" cy="416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6CC4B5-BCBC-8F86-EC3A-858878C4C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 – Contacts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10B92-D9FF-E74A-C107-F1370E5E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ED3C4-1355-3286-3ED3-35B5E775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5D26BD-982F-04AF-7E87-5659928E2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5889523" cy="5410200"/>
          </a:xfrm>
        </p:spPr>
        <p:txBody>
          <a:bodyPr/>
          <a:lstStyle/>
          <a:p>
            <a:r>
              <a:rPr lang="en-US" dirty="0"/>
              <a:t>Spacecraft bus is represented by a simple aluminum box. Radiative heat transfer only assumed between payload and bus.</a:t>
            </a:r>
          </a:p>
          <a:p>
            <a:endParaRPr lang="en-US" dirty="0"/>
          </a:p>
          <a:p>
            <a:r>
              <a:rPr lang="en-US" dirty="0"/>
              <a:t>Merged nodes used for composite shapes whenever possible.</a:t>
            </a:r>
          </a:p>
          <a:p>
            <a:endParaRPr lang="en-US" dirty="0"/>
          </a:p>
          <a:p>
            <a:r>
              <a:rPr lang="en-US" dirty="0"/>
              <a:t>Simple shapes replaced with conductor elements where practicable.</a:t>
            </a:r>
          </a:p>
          <a:p>
            <a:endParaRPr lang="en-US" dirty="0"/>
          </a:p>
          <a:p>
            <a:r>
              <a:rPr lang="en-US" dirty="0"/>
              <a:t>Bolted connections represented by face or node contactor elements.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6598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4DBCF558E974F8F6042B85F27F550" ma:contentTypeVersion="13" ma:contentTypeDescription="Create a new document." ma:contentTypeScope="" ma:versionID="7b74fb5f3375dd4fc092dbfc1fb88b89">
  <xsd:schema xmlns:xsd="http://www.w3.org/2001/XMLSchema" xmlns:xs="http://www.w3.org/2001/XMLSchema" xmlns:p="http://schemas.microsoft.com/office/2006/metadata/properties" xmlns:ns2="49349bec-f6d6-4581-a243-30eb8b4d9727" xmlns:ns3="f1c8cde4-8972-4c28-8907-b1a5623db717" targetNamespace="http://schemas.microsoft.com/office/2006/metadata/properties" ma:root="true" ma:fieldsID="9682bcb3a656ed21ee82cdfd8496da3d" ns2:_="" ns3:_="">
    <xsd:import namespace="49349bec-f6d6-4581-a243-30eb8b4d9727"/>
    <xsd:import namespace="f1c8cde4-8972-4c28-8907-b1a5623db7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49bec-f6d6-4581-a243-30eb8b4d97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8cde4-8972-4c28-8907-b1a5623db71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bc1034-8d74-4b17-a399-7b30c8a07dcb}" ma:internalName="TaxCatchAll" ma:showField="CatchAllData" ma:web="f1c8cde4-8972-4c28-8907-b1a5623db7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349bec-f6d6-4581-a243-30eb8b4d9727">
      <Terms xmlns="http://schemas.microsoft.com/office/infopath/2007/PartnerControls"/>
    </lcf76f155ced4ddcb4097134ff3c332f>
    <TaxCatchAll xmlns="f1c8cde4-8972-4c28-8907-b1a5623db717" xsi:nil="true"/>
  </documentManagement>
</p:properties>
</file>

<file path=customXml/itemProps1.xml><?xml version="1.0" encoding="utf-8"?>
<ds:datastoreItem xmlns:ds="http://schemas.openxmlformats.org/officeDocument/2006/customXml" ds:itemID="{0A631D46-A88B-44F9-B011-0891D5ECFB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894325-1500-46CD-AACB-D910819C9C55}">
  <ds:schemaRefs>
    <ds:schemaRef ds:uri="49349bec-f6d6-4581-a243-30eb8b4d9727"/>
    <ds:schemaRef ds:uri="f1c8cde4-8972-4c28-8907-b1a5623db7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75F7E1-25EC-49AD-AD10-E5DBBDD78C4A}">
  <ds:schemaRefs>
    <ds:schemaRef ds:uri="49349bec-f6d6-4581-a243-30eb8b4d9727"/>
    <ds:schemaRef ds:uri="f1c8cde4-8972-4c28-8907-b1a5623db7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911</Words>
  <Application>Microsoft Office PowerPoint</Application>
  <PresentationFormat>Widescreen</PresentationFormat>
  <Paragraphs>169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ＭＳ Ｐゴシック</vt:lpstr>
      <vt:lpstr>Arial</vt:lpstr>
      <vt:lpstr>Times</vt:lpstr>
      <vt:lpstr>Blank</vt:lpstr>
      <vt:lpstr>Thermal Effects of Scene-Based, Lunar Alignment for a Hyperspectral Earth Observation Telescope in Low Earth Orbit</vt:lpstr>
      <vt:lpstr>Outline</vt:lpstr>
      <vt:lpstr>Motivation – Mission Overview</vt:lpstr>
      <vt:lpstr>Motivation – Lunar Alignment</vt:lpstr>
      <vt:lpstr>Model Setup – Assumptions</vt:lpstr>
      <vt:lpstr>Model Setup – Alignment Maneuver</vt:lpstr>
      <vt:lpstr>Model Setup – Mesh</vt:lpstr>
      <vt:lpstr>Model Setup – Mesh</vt:lpstr>
      <vt:lpstr>Model Setup – Contacts</vt:lpstr>
      <vt:lpstr>Model Setup – Radiation</vt:lpstr>
      <vt:lpstr>Analysis – Case Sets</vt:lpstr>
      <vt:lpstr>Analysis – Case Sets</vt:lpstr>
      <vt:lpstr>Analysis – Structural</vt:lpstr>
      <vt:lpstr>Results - Temperature</vt:lpstr>
      <vt:lpstr>Results - Displacement</vt:lpstr>
      <vt:lpstr>Conclusions</vt:lpstr>
      <vt:lpstr>Questions</vt:lpstr>
    </vt:vector>
  </TitlesOfParts>
  <Company>NASA/Ames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Geneva Van Der Vinne</cp:lastModifiedBy>
  <cp:revision>16</cp:revision>
  <cp:lastPrinted>2001-11-30T21:59:45Z</cp:lastPrinted>
  <dcterms:created xsi:type="dcterms:W3CDTF">2001-11-21T21:59:03Z</dcterms:created>
  <dcterms:modified xsi:type="dcterms:W3CDTF">2025-07-22T16:39:56Z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0x0101001654DBCF558E974F8F6042B85F27F550</vt:lpwstr>
  </property>
  <property fmtid="{D5CDD505-2E9C-101B-9397-08002B2CF9AE}" pid="3" name="MediaServiceImageTags">
    <vt:lpwstr/>
  </property>
</Properties>
</file>