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Lst>
  <p:notesMasterIdLst>
    <p:notesMasterId r:id="rId23"/>
  </p:notesMasterIdLst>
  <p:handoutMasterIdLst>
    <p:handoutMasterId r:id="rId24"/>
  </p:handoutMasterIdLst>
  <p:sldIdLst>
    <p:sldId id="278" r:id="rId5"/>
    <p:sldId id="275" r:id="rId6"/>
    <p:sldId id="281" r:id="rId7"/>
    <p:sldId id="279" r:id="rId8"/>
    <p:sldId id="298" r:id="rId9"/>
    <p:sldId id="280" r:id="rId10"/>
    <p:sldId id="290" r:id="rId11"/>
    <p:sldId id="288" r:id="rId12"/>
    <p:sldId id="284" r:id="rId13"/>
    <p:sldId id="289" r:id="rId14"/>
    <p:sldId id="295" r:id="rId15"/>
    <p:sldId id="296" r:id="rId16"/>
    <p:sldId id="297" r:id="rId17"/>
    <p:sldId id="282" r:id="rId18"/>
    <p:sldId id="294" r:id="rId19"/>
    <p:sldId id="286" r:id="rId20"/>
    <p:sldId id="299" r:id="rId21"/>
    <p:sldId id="300" r:id="rId22"/>
  </p:sldIdLst>
  <p:sldSz cx="12192000" cy="6858000"/>
  <p:notesSz cx="7302500" cy="9588500"/>
  <p:defaultTextStyle>
    <a:defPPr>
      <a:defRPr lang="en-US"/>
    </a:defPPr>
    <a:lvl1pPr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1pPr>
    <a:lvl2pPr marL="4572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2pPr>
    <a:lvl3pPr marL="9144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3pPr>
    <a:lvl4pPr marL="13716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4pPr>
    <a:lvl5pPr marL="18288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5pPr>
    <a:lvl6pPr marL="2286000" algn="l" defTabSz="914400" rtl="0" eaLnBrk="1" latinLnBrk="0" hangingPunct="1">
      <a:defRPr sz="2000" b="1" kern="1200">
        <a:solidFill>
          <a:schemeClr val="tx1"/>
        </a:solidFill>
        <a:latin typeface="Times" charset="0"/>
        <a:ea typeface="ＭＳ Ｐゴシック" charset="-128"/>
        <a:cs typeface="+mn-cs"/>
      </a:defRPr>
    </a:lvl6pPr>
    <a:lvl7pPr marL="2743200" algn="l" defTabSz="914400" rtl="0" eaLnBrk="1" latinLnBrk="0" hangingPunct="1">
      <a:defRPr sz="2000" b="1" kern="1200">
        <a:solidFill>
          <a:schemeClr val="tx1"/>
        </a:solidFill>
        <a:latin typeface="Times" charset="0"/>
        <a:ea typeface="ＭＳ Ｐゴシック" charset="-128"/>
        <a:cs typeface="+mn-cs"/>
      </a:defRPr>
    </a:lvl7pPr>
    <a:lvl8pPr marL="3200400" algn="l" defTabSz="914400" rtl="0" eaLnBrk="1" latinLnBrk="0" hangingPunct="1">
      <a:defRPr sz="2000" b="1" kern="1200">
        <a:solidFill>
          <a:schemeClr val="tx1"/>
        </a:solidFill>
        <a:latin typeface="Times" charset="0"/>
        <a:ea typeface="ＭＳ Ｐゴシック" charset="-128"/>
        <a:cs typeface="+mn-cs"/>
      </a:defRPr>
    </a:lvl8pPr>
    <a:lvl9pPr marL="3657600" algn="l" defTabSz="914400" rtl="0" eaLnBrk="1" latinLnBrk="0" hangingPunct="1">
      <a:defRPr sz="2000" b="1" kern="1200">
        <a:solidFill>
          <a:schemeClr val="tx1"/>
        </a:solidFill>
        <a:latin typeface="Times" charset="0"/>
        <a:ea typeface="ＭＳ Ｐゴシック" charset="-128"/>
        <a:cs typeface="+mn-cs"/>
      </a:defRPr>
    </a:lvl9pPr>
  </p:defaultTextStyle>
  <p:extLst>
    <p:ext uri="{EFAFB233-063F-42B5-8137-9DF3F51BA10A}">
      <p15:sldGuideLst xmlns:p15="http://schemas.microsoft.com/office/powerpoint/2012/main">
        <p15:guide id="1" orient="horz" pos="28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0">
          <p15:clr>
            <a:srgbClr val="A4A3A4"/>
          </p15:clr>
        </p15:guide>
        <p15:guide id="2" pos="230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5442B4-804C-ADFD-F768-582B66B435CD}" name="Gilligan, Ryan P. (GRC-LTF0)" initials="G(" userId="S::rgilliga@ndc.nasa.gov::fa511eb3-9f8d-4fa1-b2cd-89a5c1c047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05"/>
    <a:srgbClr val="0060BC"/>
    <a:srgbClr val="FF4605"/>
    <a:srgbClr val="333399"/>
    <a:srgbClr val="2B2B82"/>
    <a:srgbClr val="B0B3F6"/>
    <a:srgbClr val="5F5F5F"/>
    <a:srgbClr val="DDDDDD"/>
    <a:srgbClr val="777777"/>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CB0C4D-465B-4247-A134-FF84BA4CB9DD}" v="21" dt="2025-06-24T00:59:30.063"/>
    <p1510:client id="{77DE8F6A-4CAD-4B48-BB2E-6A1F95F6FFF1}" v="10" dt="2025-06-24T00:41:09.590"/>
    <p1510:client id="{9CF53D42-286D-407A-9B21-96CA7ACFF091}" v="4" dt="2025-06-24T01:00:20.682"/>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67"/>
      </p:cViewPr>
      <p:guideLst>
        <p:guide orient="horz" pos="288"/>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020"/>
        <p:guide pos="23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73731" name="Rectangle 3"/>
          <p:cNvSpPr>
            <a:spLocks noGrp="1" noChangeArrowheads="1"/>
          </p:cNvSpPr>
          <p:nvPr>
            <p:ph type="dt" sz="quarter" idx="1"/>
          </p:nvPr>
        </p:nvSpPr>
        <p:spPr bwMode="auto">
          <a:xfrm>
            <a:off x="4138613" y="0"/>
            <a:ext cx="3163887"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defTabSz="955675">
              <a:defRPr sz="1300">
                <a:latin typeface="Times" pitchFamily="18" charset="0"/>
                <a:ea typeface="+mn-ea"/>
              </a:defRPr>
            </a:lvl1pPr>
          </a:lstStyle>
          <a:p>
            <a:pPr>
              <a:defRPr/>
            </a:pPr>
            <a:endParaRPr lang="en-US"/>
          </a:p>
        </p:txBody>
      </p:sp>
      <p:sp>
        <p:nvSpPr>
          <p:cNvPr id="73732" name="Rectangle 4"/>
          <p:cNvSpPr>
            <a:spLocks noGrp="1" noChangeArrowheads="1"/>
          </p:cNvSpPr>
          <p:nvPr>
            <p:ph type="ftr" sz="quarter" idx="2"/>
          </p:nvPr>
        </p:nvSpPr>
        <p:spPr bwMode="auto">
          <a:xfrm>
            <a:off x="0" y="9109075"/>
            <a:ext cx="3163888"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73733" name="Rectangle 5"/>
          <p:cNvSpPr>
            <a:spLocks noGrp="1" noChangeArrowheads="1"/>
          </p:cNvSpPr>
          <p:nvPr>
            <p:ph type="sldNum" sz="quarter" idx="3"/>
          </p:nvPr>
        </p:nvSpPr>
        <p:spPr bwMode="auto">
          <a:xfrm>
            <a:off x="4138613" y="9109075"/>
            <a:ext cx="3163887"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defTabSz="955675">
              <a:defRPr sz="1300"/>
            </a:lvl1pPr>
          </a:lstStyle>
          <a:p>
            <a:fld id="{3C251C5B-2413-49AF-878E-346224ED81B7}" type="slidenum">
              <a:rPr lang="en-US"/>
              <a:pPr/>
              <a:t>‹#›</a:t>
            </a:fld>
            <a:endParaRPr lang="en-US"/>
          </a:p>
        </p:txBody>
      </p:sp>
    </p:spTree>
    <p:extLst>
      <p:ext uri="{BB962C8B-B14F-4D97-AF65-F5344CB8AC3E}">
        <p14:creationId xmlns:p14="http://schemas.microsoft.com/office/powerpoint/2010/main" val="1404876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57347" name="Rectangle 3"/>
          <p:cNvSpPr>
            <a:spLocks noGrp="1" noChangeArrowheads="1"/>
          </p:cNvSpPr>
          <p:nvPr>
            <p:ph type="dt" idx="1"/>
          </p:nvPr>
        </p:nvSpPr>
        <p:spPr bwMode="auto">
          <a:xfrm>
            <a:off x="4138613" y="0"/>
            <a:ext cx="3163887"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defTabSz="955675">
              <a:defRPr sz="1300">
                <a:latin typeface="Times" pitchFamily="18" charset="0"/>
                <a:ea typeface="+mn-ea"/>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455613" y="719138"/>
            <a:ext cx="6391275" cy="3595687"/>
          </a:xfrm>
          <a:prstGeom prst="rect">
            <a:avLst/>
          </a:prstGeom>
          <a:noFill/>
          <a:ln w="9525">
            <a:solidFill>
              <a:srgbClr val="000000"/>
            </a:solidFill>
            <a:miter lim="800000"/>
            <a:headEnd/>
            <a:tailEnd/>
          </a:ln>
        </p:spPr>
      </p:sp>
      <p:sp>
        <p:nvSpPr>
          <p:cNvPr id="57349" name="Rectangle 5"/>
          <p:cNvSpPr>
            <a:spLocks noGrp="1" noChangeArrowheads="1"/>
          </p:cNvSpPr>
          <p:nvPr>
            <p:ph type="body" sz="quarter" idx="3"/>
          </p:nvPr>
        </p:nvSpPr>
        <p:spPr bwMode="auto">
          <a:xfrm>
            <a:off x="973138" y="4554538"/>
            <a:ext cx="5356225" cy="43148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p:cNvSpPr>
            <a:spLocks noGrp="1" noChangeArrowheads="1"/>
          </p:cNvSpPr>
          <p:nvPr>
            <p:ph type="ftr" sz="quarter" idx="4"/>
          </p:nvPr>
        </p:nvSpPr>
        <p:spPr bwMode="auto">
          <a:xfrm>
            <a:off x="0" y="9109075"/>
            <a:ext cx="3163888"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57351" name="Rectangle 7"/>
          <p:cNvSpPr>
            <a:spLocks noGrp="1" noChangeArrowheads="1"/>
          </p:cNvSpPr>
          <p:nvPr>
            <p:ph type="sldNum" sz="quarter" idx="5"/>
          </p:nvPr>
        </p:nvSpPr>
        <p:spPr bwMode="auto">
          <a:xfrm>
            <a:off x="4138613" y="9109075"/>
            <a:ext cx="3163887"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defTabSz="955675">
              <a:defRPr sz="1300"/>
            </a:lvl1pPr>
          </a:lstStyle>
          <a:p>
            <a:fld id="{6653CE95-F5CB-483A-9B02-1D2576EA1684}" type="slidenum">
              <a:rPr lang="en-US"/>
              <a:pPr/>
              <a:t>‹#›</a:t>
            </a:fld>
            <a:endParaRPr lang="en-US"/>
          </a:p>
        </p:txBody>
      </p:sp>
    </p:spTree>
    <p:extLst>
      <p:ext uri="{BB962C8B-B14F-4D97-AF65-F5344CB8AC3E}">
        <p14:creationId xmlns:p14="http://schemas.microsoft.com/office/powerpoint/2010/main" val="3894037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p>
            <a:fld id="{3113401D-7A41-4710-97B0-05C9D2CF1C69}" type="slidenum">
              <a:rPr lang="en-US"/>
              <a:pPr/>
              <a:t>1</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endParaRPr>
          </a:p>
        </p:txBody>
      </p:sp>
    </p:spTree>
    <p:extLst>
      <p:ext uri="{BB962C8B-B14F-4D97-AF65-F5344CB8AC3E}">
        <p14:creationId xmlns:p14="http://schemas.microsoft.com/office/powerpoint/2010/main" val="1497922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After,Thermoacoustics</a:t>
            </a:r>
            <a:r>
              <a:rPr lang="en-US" dirty="0"/>
              <a:t> has the advantage of, of handling high grade heat loads, having no moving parts, gravity independent, and potentially being imbedded into infrastructure.</a:t>
            </a:r>
          </a:p>
        </p:txBody>
      </p:sp>
      <p:sp>
        <p:nvSpPr>
          <p:cNvPr id="4" name="Slide Number Placeholder 3"/>
          <p:cNvSpPr>
            <a:spLocks noGrp="1"/>
          </p:cNvSpPr>
          <p:nvPr>
            <p:ph type="sldNum" sz="quarter" idx="5"/>
          </p:nvPr>
        </p:nvSpPr>
        <p:spPr/>
        <p:txBody>
          <a:bodyPr/>
          <a:lstStyle/>
          <a:p>
            <a:fld id="{6653CE95-F5CB-483A-9B02-1D2576EA1684}" type="slidenum">
              <a:rPr lang="en-US" smtClean="0"/>
              <a:pPr/>
              <a:t>3</a:t>
            </a:fld>
            <a:endParaRPr lang="en-US"/>
          </a:p>
        </p:txBody>
      </p:sp>
    </p:spTree>
    <p:extLst>
      <p:ext uri="{BB962C8B-B14F-4D97-AF65-F5344CB8AC3E}">
        <p14:creationId xmlns:p14="http://schemas.microsoft.com/office/powerpoint/2010/main" val="3563664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 Printed. Used Brushless DC motor</a:t>
            </a:r>
          </a:p>
        </p:txBody>
      </p:sp>
      <p:sp>
        <p:nvSpPr>
          <p:cNvPr id="4" name="Slide Number Placeholder 3"/>
          <p:cNvSpPr>
            <a:spLocks noGrp="1"/>
          </p:cNvSpPr>
          <p:nvPr>
            <p:ph type="sldNum" sz="quarter" idx="5"/>
          </p:nvPr>
        </p:nvSpPr>
        <p:spPr/>
        <p:txBody>
          <a:bodyPr/>
          <a:lstStyle/>
          <a:p>
            <a:fld id="{6653CE95-F5CB-483A-9B02-1D2576EA1684}" type="slidenum">
              <a:rPr lang="en-US" smtClean="0"/>
              <a:pPr/>
              <a:t>7</a:t>
            </a:fld>
            <a:endParaRPr lang="en-US"/>
          </a:p>
        </p:txBody>
      </p:sp>
    </p:spTree>
    <p:extLst>
      <p:ext uri="{BB962C8B-B14F-4D97-AF65-F5344CB8AC3E}">
        <p14:creationId xmlns:p14="http://schemas.microsoft.com/office/powerpoint/2010/main" val="347997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low power RPS applications : Small RPS could be used to enable a long-life network of small distributed stations that monitor and transmit science data on lunar or planetary surfaces. https://ntrs.nasa.gov/api/citations/20190001555/downloads/20190001555.pdf</a:t>
            </a:r>
          </a:p>
        </p:txBody>
      </p:sp>
      <p:sp>
        <p:nvSpPr>
          <p:cNvPr id="4" name="Slide Number Placeholder 3"/>
          <p:cNvSpPr>
            <a:spLocks noGrp="1"/>
          </p:cNvSpPr>
          <p:nvPr>
            <p:ph type="sldNum" sz="quarter" idx="5"/>
          </p:nvPr>
        </p:nvSpPr>
        <p:spPr/>
        <p:txBody>
          <a:bodyPr/>
          <a:lstStyle/>
          <a:p>
            <a:fld id="{6653CE95-F5CB-483A-9B02-1D2576EA1684}" type="slidenum">
              <a:rPr lang="en-US" smtClean="0"/>
              <a:pPr/>
              <a:t>8</a:t>
            </a:fld>
            <a:endParaRPr lang="en-US"/>
          </a:p>
        </p:txBody>
      </p:sp>
    </p:spTree>
    <p:extLst>
      <p:ext uri="{BB962C8B-B14F-4D97-AF65-F5344CB8AC3E}">
        <p14:creationId xmlns:p14="http://schemas.microsoft.com/office/powerpoint/2010/main" val="3906036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Equation gives the </a:t>
            </a:r>
            <a:r>
              <a:rPr lang="en-US" b="1" dirty="0"/>
              <a:t>rate of energy extracted</a:t>
            </a:r>
            <a:r>
              <a:rPr lang="en-US" dirty="0"/>
              <a:t> from the fluid due to the temperature drop across the turbine.</a:t>
            </a:r>
          </a:p>
          <a:p>
            <a:endParaRPr lang="en-US" dirty="0"/>
          </a:p>
        </p:txBody>
      </p:sp>
      <p:sp>
        <p:nvSpPr>
          <p:cNvPr id="4" name="Slide Number Placeholder 3"/>
          <p:cNvSpPr>
            <a:spLocks noGrp="1"/>
          </p:cNvSpPr>
          <p:nvPr>
            <p:ph type="sldNum" sz="quarter" idx="5"/>
          </p:nvPr>
        </p:nvSpPr>
        <p:spPr/>
        <p:txBody>
          <a:bodyPr/>
          <a:lstStyle/>
          <a:p>
            <a:fld id="{6653CE95-F5CB-483A-9B02-1D2576EA1684}" type="slidenum">
              <a:rPr lang="en-US" smtClean="0"/>
              <a:pPr/>
              <a:t>11</a:t>
            </a:fld>
            <a:endParaRPr lang="en-US"/>
          </a:p>
        </p:txBody>
      </p:sp>
    </p:spTree>
    <p:extLst>
      <p:ext uri="{BB962C8B-B14F-4D97-AF65-F5344CB8AC3E}">
        <p14:creationId xmlns:p14="http://schemas.microsoft.com/office/powerpoint/2010/main" val="371154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 labs SLA (</a:t>
            </a:r>
            <a:r>
              <a:rPr lang="en-US" b="0" i="0" dirty="0">
                <a:solidFill>
                  <a:srgbClr val="EEF0FF"/>
                </a:solidFill>
                <a:effectLst/>
                <a:latin typeface="Google Sans"/>
              </a:rPr>
              <a:t>Stereolithography)</a:t>
            </a:r>
            <a:r>
              <a:rPr lang="en-US" dirty="0"/>
              <a:t> printer -</a:t>
            </a:r>
            <a:r>
              <a:rPr lang="en-US" b="0" i="0" dirty="0">
                <a:solidFill>
                  <a:srgbClr val="EEF0FF"/>
                </a:solidFill>
                <a:effectLst/>
                <a:latin typeface="Google Sans"/>
              </a:rPr>
              <a:t>a 3D printing technology that uses a laser or light projector to cure liquid photopolymer resin, building parts layer by layer</a:t>
            </a:r>
            <a:endParaRPr lang="en-US" dirty="0"/>
          </a:p>
          <a:p>
            <a:r>
              <a:rPr lang="en-US" dirty="0" err="1"/>
              <a:t>Ultimaker</a:t>
            </a:r>
            <a:r>
              <a:rPr lang="en-US" dirty="0"/>
              <a:t> </a:t>
            </a:r>
            <a:r>
              <a:rPr lang="en-US" b="0" i="0" dirty="0">
                <a:solidFill>
                  <a:srgbClr val="EEF0FF"/>
                </a:solidFill>
                <a:effectLst/>
                <a:latin typeface="Google Sans"/>
              </a:rPr>
              <a:t>dual-extrusion Fused Filament Fabrication (FFF)</a:t>
            </a:r>
            <a:endParaRPr lang="en-US" dirty="0"/>
          </a:p>
        </p:txBody>
      </p:sp>
      <p:sp>
        <p:nvSpPr>
          <p:cNvPr id="4" name="Slide Number Placeholder 3"/>
          <p:cNvSpPr>
            <a:spLocks noGrp="1"/>
          </p:cNvSpPr>
          <p:nvPr>
            <p:ph type="sldNum" sz="quarter" idx="5"/>
          </p:nvPr>
        </p:nvSpPr>
        <p:spPr/>
        <p:txBody>
          <a:bodyPr/>
          <a:lstStyle/>
          <a:p>
            <a:fld id="{6653CE95-F5CB-483A-9B02-1D2576EA1684}" type="slidenum">
              <a:rPr lang="en-US" smtClean="0"/>
              <a:pPr/>
              <a:t>15</a:t>
            </a:fld>
            <a:endParaRPr lang="en-US"/>
          </a:p>
        </p:txBody>
      </p:sp>
    </p:spTree>
    <p:extLst>
      <p:ext uri="{BB962C8B-B14F-4D97-AF65-F5344CB8AC3E}">
        <p14:creationId xmlns:p14="http://schemas.microsoft.com/office/powerpoint/2010/main" val="4167727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Title 9">
            <a:extLst>
              <a:ext uri="{FF2B5EF4-FFF2-40B4-BE49-F238E27FC236}">
                <a16:creationId xmlns:a16="http://schemas.microsoft.com/office/drawing/2014/main" id="{B764CC28-7C81-4F68-BC75-A20671960421}"/>
              </a:ext>
            </a:extLst>
          </p:cNvPr>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11" name="Footer Placeholder 10">
            <a:extLst>
              <a:ext uri="{FF2B5EF4-FFF2-40B4-BE49-F238E27FC236}">
                <a16:creationId xmlns:a16="http://schemas.microsoft.com/office/drawing/2014/main" id="{40658E1A-83A6-4D43-8BAC-8CC650DFB1FF}"/>
              </a:ext>
            </a:extLst>
          </p:cNvPr>
          <p:cNvSpPr>
            <a:spLocks noGrp="1"/>
          </p:cNvSpPr>
          <p:nvPr>
            <p:ph type="ftr" sz="quarter" idx="13"/>
          </p:nvPr>
        </p:nvSpPr>
        <p:spPr/>
        <p:txBody>
          <a:bodyPr/>
          <a:lstStyle/>
          <a:p>
            <a:r>
              <a:rPr lang="en-US">
                <a:latin typeface="Arial"/>
                <a:ea typeface="ＭＳ Ｐゴシック"/>
                <a:cs typeface="Arial"/>
              </a:rPr>
              <a:t>TFAWS 2025 – August 4-7, 2025</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p:txBody>
          <a:bodyPr/>
          <a:lstStyle>
            <a:lvl1pPr>
              <a:defRPr/>
            </a:lvl1pPr>
          </a:lstStyle>
          <a:p>
            <a:r>
              <a:rPr lang="en-US">
                <a:latin typeface="Arial"/>
                <a:ea typeface="ＭＳ Ｐゴシック"/>
                <a:cs typeface="Arial"/>
              </a:rPr>
              <a:t>TFAWS 2025 – August 4-7, 2025</a:t>
            </a:r>
          </a:p>
        </p:txBody>
      </p:sp>
      <p:sp>
        <p:nvSpPr>
          <p:cNvPr id="6" name="Rectangle 6"/>
          <p:cNvSpPr>
            <a:spLocks noGrp="1" noChangeArrowheads="1"/>
          </p:cNvSpPr>
          <p:nvPr>
            <p:ph type="sldNum" sz="quarter" idx="12"/>
          </p:nvPr>
        </p:nvSpPr>
        <p:spPr/>
        <p:txBody>
          <a:bodyPr/>
          <a:lstStyle>
            <a:lvl1pPr>
              <a:defRPr/>
            </a:lvl1pPr>
          </a:lstStyle>
          <a:p>
            <a:fld id="{33F42015-0FC7-4B0E-8D2B-76EADF48D95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p:txBody>
          <a:bodyPr/>
          <a:lstStyle>
            <a:lvl1pPr>
              <a:defRPr/>
            </a:lvl1pPr>
          </a:lstStyle>
          <a:p>
            <a:r>
              <a:rPr lang="en-US">
                <a:latin typeface="Arial"/>
                <a:ea typeface="ＭＳ Ｐゴシック"/>
                <a:cs typeface="Arial"/>
              </a:rPr>
              <a:t>TFAWS 2025 – August 4-7, 2025</a:t>
            </a:r>
          </a:p>
        </p:txBody>
      </p:sp>
      <p:sp>
        <p:nvSpPr>
          <p:cNvPr id="6" name="Rectangle 6"/>
          <p:cNvSpPr>
            <a:spLocks noGrp="1" noChangeArrowheads="1"/>
          </p:cNvSpPr>
          <p:nvPr>
            <p:ph type="sldNum" sz="quarter" idx="12"/>
          </p:nvPr>
        </p:nvSpPr>
        <p:spPr/>
        <p:txBody>
          <a:bodyPr/>
          <a:lstStyle>
            <a:lvl1pPr>
              <a:defRPr/>
            </a:lvl1pPr>
          </a:lstStyle>
          <a:p>
            <a:fld id="{EE9E8C48-CEA1-40D7-918C-CBF5F81BA8C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914400"/>
            <a:ext cx="5384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384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2"/>
          </p:nvPr>
        </p:nvSpPr>
        <p:spPr/>
        <p:txBody>
          <a:bodyPr/>
          <a:lstStyle>
            <a:lvl1pPr>
              <a:defRPr/>
            </a:lvl1pPr>
          </a:lstStyle>
          <a:p>
            <a:fld id="{89199CED-6919-4E7D-A690-AD3E6D16DAA7}" type="slidenum">
              <a:rPr lang="en-US"/>
              <a:pPr/>
              <a:t>‹#›</a:t>
            </a:fld>
            <a:endParaRPr lang="en-US"/>
          </a:p>
        </p:txBody>
      </p:sp>
      <p:sp>
        <p:nvSpPr>
          <p:cNvPr id="6" name="Footer Placeholder 5">
            <a:extLst>
              <a:ext uri="{FF2B5EF4-FFF2-40B4-BE49-F238E27FC236}">
                <a16:creationId xmlns:a16="http://schemas.microsoft.com/office/drawing/2014/main" id="{1D956BF8-FFF3-4911-B918-FF080B8BD184}"/>
              </a:ext>
            </a:extLst>
          </p:cNvPr>
          <p:cNvSpPr>
            <a:spLocks noGrp="1"/>
          </p:cNvSpPr>
          <p:nvPr>
            <p:ph type="ftr" sz="quarter" idx="13"/>
          </p:nvPr>
        </p:nvSpPr>
        <p:spPr/>
        <p:txBody>
          <a:bodyPr/>
          <a:lstStyle/>
          <a:p>
            <a:r>
              <a:rPr lang="en-US">
                <a:latin typeface="Arial"/>
                <a:ea typeface="ＭＳ Ｐゴシック"/>
                <a:cs typeface="Arial"/>
              </a:rPr>
              <a:t>TFAWS 2025 – August 4-7, 2025</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1116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92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8962"/>
            <a:ext cx="5386917" cy="41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92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8962"/>
            <a:ext cx="5389033" cy="41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12"/>
          </p:nvPr>
        </p:nvSpPr>
        <p:spPr/>
        <p:txBody>
          <a:bodyPr/>
          <a:lstStyle>
            <a:lvl1pPr>
              <a:defRPr/>
            </a:lvl1pPr>
          </a:lstStyle>
          <a:p>
            <a:fld id="{7FABF8B5-A29F-4527-8EF2-13DD397BE681}" type="slidenum">
              <a:rPr lang="en-US"/>
              <a:pPr/>
              <a:t>‹#›</a:t>
            </a:fld>
            <a:endParaRPr lang="en-US"/>
          </a:p>
        </p:txBody>
      </p:sp>
      <p:sp>
        <p:nvSpPr>
          <p:cNvPr id="10" name="Rectangle 5">
            <a:extLst>
              <a:ext uri="{FF2B5EF4-FFF2-40B4-BE49-F238E27FC236}">
                <a16:creationId xmlns:a16="http://schemas.microsoft.com/office/drawing/2014/main" id="{92D923EA-ABD6-D9E1-0232-9D3269B7E94A}"/>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5" name="Rectangle 6"/>
          <p:cNvSpPr>
            <a:spLocks noGrp="1" noChangeArrowheads="1"/>
          </p:cNvSpPr>
          <p:nvPr>
            <p:ph type="sldNum" sz="quarter" idx="12"/>
          </p:nvPr>
        </p:nvSpPr>
        <p:spPr/>
        <p:txBody>
          <a:bodyPr/>
          <a:lstStyle>
            <a:lvl1pPr>
              <a:defRPr/>
            </a:lvl1pPr>
          </a:lstStyle>
          <a:p>
            <a:fld id="{640FA3E2-4CB8-43B1-9AF4-23FEB8A0CB92}" type="slidenum">
              <a:rPr lang="en-US"/>
              <a:pPr/>
              <a:t>‹#›</a:t>
            </a:fld>
            <a:endParaRPr lang="en-US"/>
          </a:p>
        </p:txBody>
      </p:sp>
      <p:sp>
        <p:nvSpPr>
          <p:cNvPr id="6" name="Rectangle 5">
            <a:extLst>
              <a:ext uri="{FF2B5EF4-FFF2-40B4-BE49-F238E27FC236}">
                <a16:creationId xmlns:a16="http://schemas.microsoft.com/office/drawing/2014/main" id="{B421A504-53A7-23C9-529A-B3C0862B2F0C}"/>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lvl1pPr>
              <a:defRPr/>
            </a:lvl1pPr>
          </a:lstStyle>
          <a:p>
            <a:fld id="{2624FCD2-9C05-4241-882C-3D134303B4EB}" type="slidenum">
              <a:rPr lang="en-US"/>
              <a:pPr/>
              <a:t>‹#›</a:t>
            </a:fld>
            <a:endParaRPr lang="en-US"/>
          </a:p>
        </p:txBody>
      </p:sp>
      <p:sp>
        <p:nvSpPr>
          <p:cNvPr id="5" name="Rectangle 5">
            <a:extLst>
              <a:ext uri="{FF2B5EF4-FFF2-40B4-BE49-F238E27FC236}">
                <a16:creationId xmlns:a16="http://schemas.microsoft.com/office/drawing/2014/main" id="{F80190D3-EFDF-0F6E-3929-98722B9A9A3D}"/>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14400"/>
            <a:ext cx="4011084" cy="5207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914400"/>
            <a:ext cx="6815667" cy="5211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6"/>
          <p:cNvSpPr>
            <a:spLocks noGrp="1" noChangeArrowheads="1"/>
          </p:cNvSpPr>
          <p:nvPr>
            <p:ph type="sldNum" sz="quarter" idx="12"/>
          </p:nvPr>
        </p:nvSpPr>
        <p:spPr/>
        <p:txBody>
          <a:bodyPr/>
          <a:lstStyle>
            <a:lvl1pPr>
              <a:defRPr/>
            </a:lvl1pPr>
          </a:lstStyle>
          <a:p>
            <a:fld id="{8340803C-64EA-4536-A101-47E17B86F670}" type="slidenum">
              <a:rPr lang="en-US"/>
              <a:pPr/>
              <a:t>‹#›</a:t>
            </a:fld>
            <a:endParaRPr lang="en-US"/>
          </a:p>
        </p:txBody>
      </p:sp>
      <p:sp>
        <p:nvSpPr>
          <p:cNvPr id="8" name="Rectangle 5">
            <a:extLst>
              <a:ext uri="{FF2B5EF4-FFF2-40B4-BE49-F238E27FC236}">
                <a16:creationId xmlns:a16="http://schemas.microsoft.com/office/drawing/2014/main" id="{1FB25FD5-3767-7224-BCE7-AD65822549A2}"/>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914399"/>
            <a:ext cx="73152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6"/>
          <p:cNvSpPr>
            <a:spLocks noGrp="1" noChangeArrowheads="1"/>
          </p:cNvSpPr>
          <p:nvPr>
            <p:ph type="sldNum" sz="quarter" idx="12"/>
          </p:nvPr>
        </p:nvSpPr>
        <p:spPr/>
        <p:txBody>
          <a:bodyPr/>
          <a:lstStyle>
            <a:lvl1pPr>
              <a:defRPr/>
            </a:lvl1pPr>
          </a:lstStyle>
          <a:p>
            <a:fld id="{BACCA9B2-5165-4ADC-9763-7293ADD3F29A}" type="slidenum">
              <a:rPr lang="en-US"/>
              <a:pPr/>
              <a:t>‹#›</a:t>
            </a:fld>
            <a:endParaRPr lang="en-US"/>
          </a:p>
        </p:txBody>
      </p:sp>
      <p:sp>
        <p:nvSpPr>
          <p:cNvPr id="8" name="Rectangle 5">
            <a:extLst>
              <a:ext uri="{FF2B5EF4-FFF2-40B4-BE49-F238E27FC236}">
                <a16:creationId xmlns:a16="http://schemas.microsoft.com/office/drawing/2014/main" id="{51DE3015-D9A1-BD07-2F15-45C69819794C}"/>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2025 – August 4-7, 2025</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609600" y="190500"/>
            <a:ext cx="10972800" cy="533400"/>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lvl="0"/>
            <a:r>
              <a:rPr lang="en-US"/>
              <a:t>Click to edit Master title style</a:t>
            </a:r>
          </a:p>
        </p:txBody>
      </p:sp>
      <p:sp>
        <p:nvSpPr>
          <p:cNvPr id="1052" name="Text Box 28"/>
          <p:cNvSpPr txBox="1">
            <a:spLocks noChangeArrowheads="1"/>
          </p:cNvSpPr>
          <p:nvPr userDrawn="1"/>
        </p:nvSpPr>
        <p:spPr bwMode="auto">
          <a:xfrm>
            <a:off x="899163" y="685800"/>
            <a:ext cx="10393680" cy="76200"/>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anchor="ctr"/>
          <a:lstStyle/>
          <a:p>
            <a:pPr algn="l">
              <a:spcBef>
                <a:spcPct val="50000"/>
              </a:spcBef>
              <a:tabLst>
                <a:tab pos="4459288" algn="ctr"/>
              </a:tabLst>
              <a:defRPr/>
            </a:pPr>
            <a:endParaRPr lang="en-US" sz="2800">
              <a:solidFill>
                <a:schemeClr val="bg1"/>
              </a:solidFill>
              <a:latin typeface="Arial" charset="0"/>
              <a:ea typeface="+mn-ea"/>
            </a:endParaRPr>
          </a:p>
        </p:txBody>
      </p:sp>
      <p:sp>
        <p:nvSpPr>
          <p:cNvPr id="1029" name="Rectangle 3"/>
          <p:cNvSpPr>
            <a:spLocks noGrp="1" noChangeArrowheads="1"/>
          </p:cNvSpPr>
          <p:nvPr>
            <p:ph type="body" idx="1"/>
          </p:nvPr>
        </p:nvSpPr>
        <p:spPr bwMode="auto">
          <a:xfrm>
            <a:off x="609600" y="914400"/>
            <a:ext cx="10972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2000">
                <a:solidFill>
                  <a:schemeClr val="bg1"/>
                </a:solidFill>
                <a:latin typeface="Arial" charset="0"/>
                <a:ea typeface="+mn-ea"/>
              </a:rPr>
              <a:t>	</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3"/>
          </p:nvPr>
        </p:nvSpPr>
        <p:spPr bwMode="auto">
          <a:xfrm>
            <a:off x="3657600" y="6400800"/>
            <a:ext cx="48768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200" b="0">
                <a:solidFill>
                  <a:srgbClr val="333399"/>
                </a:solidFill>
                <a:latin typeface="Arial" pitchFamily="34" charset="0"/>
              </a:defRPr>
            </a:lvl1pPr>
          </a:lstStyle>
          <a:p>
            <a:r>
              <a:rPr lang="en-US">
                <a:latin typeface="Arial"/>
                <a:ea typeface="ＭＳ Ｐゴシック"/>
                <a:cs typeface="Arial"/>
              </a:rPr>
              <a:t>TFAWS 2025 – August 4-7, 2025</a:t>
            </a:r>
          </a:p>
        </p:txBody>
      </p:sp>
      <p:sp>
        <p:nvSpPr>
          <p:cNvPr id="1030" name="Rectangle 6"/>
          <p:cNvSpPr>
            <a:spLocks noGrp="1" noChangeArrowheads="1"/>
          </p:cNvSpPr>
          <p:nvPr>
            <p:ph type="sldNum" sz="quarter" idx="4"/>
          </p:nvPr>
        </p:nvSpPr>
        <p:spPr bwMode="auto">
          <a:xfrm>
            <a:off x="9042400" y="6400800"/>
            <a:ext cx="25400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000" b="0">
                <a:solidFill>
                  <a:srgbClr val="333399"/>
                </a:solidFill>
                <a:latin typeface="Arial" pitchFamily="34" charset="0"/>
              </a:defRPr>
            </a:lvl1pPr>
          </a:lstStyle>
          <a:p>
            <a:fld id="{A937B6BC-EA0C-470E-B991-7E852790E29C}" type="slidenum">
              <a:rPr lang="en-US"/>
              <a:pPr/>
              <a:t>‹#›</a:t>
            </a:fld>
            <a:endParaRPr lang="en-US"/>
          </a:p>
        </p:txBody>
      </p:sp>
      <p:pic>
        <p:nvPicPr>
          <p:cNvPr id="7" name="Graphic 6">
            <a:extLst>
              <a:ext uri="{FF2B5EF4-FFF2-40B4-BE49-F238E27FC236}">
                <a16:creationId xmlns:a16="http://schemas.microsoft.com/office/drawing/2014/main" id="{BB6B5A49-D4D6-2B87-693D-2F74F7E52D6C}"/>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50930" y="0"/>
            <a:ext cx="914400" cy="914400"/>
          </a:xfrm>
          <a:prstGeom prst="rect">
            <a:avLst/>
          </a:prstGeom>
        </p:spPr>
      </p:pic>
      <p:pic>
        <p:nvPicPr>
          <p:cNvPr id="5" name="Picture 4" descr="Logo&#10;&#10;AI-generated content may be incorrect.">
            <a:extLst>
              <a:ext uri="{FF2B5EF4-FFF2-40B4-BE49-F238E27FC236}">
                <a16:creationId xmlns:a16="http://schemas.microsoft.com/office/drawing/2014/main" id="{3B79BF85-79B4-B2F6-E39F-842F59488EA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055" y="37024"/>
            <a:ext cx="858065" cy="754793"/>
          </a:xfrm>
          <a:prstGeom prst="rect">
            <a:avLst/>
          </a:prstGeom>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hdr="0" dt="0"/>
  <p:txStyles>
    <p:title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77FB7A43-19F9-69F8-EAE7-F9492C4DDE08}"/>
              </a:ext>
            </a:extLst>
          </p:cNvPr>
          <p:cNvSpPr>
            <a:spLocks noChangeArrowheads="1"/>
          </p:cNvSpPr>
          <p:nvPr/>
        </p:nvSpPr>
        <p:spPr bwMode="auto">
          <a:xfrm>
            <a:off x="4295776" y="3665056"/>
            <a:ext cx="7393542" cy="784830"/>
          </a:xfrm>
          <a:prstGeom prst="rect">
            <a:avLst/>
          </a:prstGeom>
          <a:noFill/>
          <a:ln w="9525">
            <a:noFill/>
            <a:miter lim="800000"/>
            <a:headEnd/>
            <a:tailEnd/>
          </a:ln>
        </p:spPr>
        <p:txBody>
          <a:bodyPr wrap="square" lIns="91440" tIns="45720" rIns="91440" bIns="45720" anchor="ctr">
            <a:spAutoFit/>
          </a:bodyPr>
          <a:lstStyle/>
          <a:p>
            <a:pPr marL="0" marR="0">
              <a:spcBef>
                <a:spcPts val="0"/>
              </a:spcBef>
              <a:spcAft>
                <a:spcPts val="0"/>
              </a:spcAft>
            </a:pPr>
            <a:r>
              <a:rPr lang="en-US" sz="1500" b="0" dirty="0">
                <a:effectLst/>
                <a:latin typeface="+mn-lt"/>
                <a:ea typeface="Aptos" panose="020B0004020202020204" pitchFamily="34" charset="0"/>
                <a:cs typeface="Aptos" panose="020B0004020202020204" pitchFamily="34" charset="0"/>
              </a:rPr>
              <a:t>Co-Authors: Mark P. Wernet</a:t>
            </a:r>
            <a:r>
              <a:rPr lang="en-US" sz="1500" b="0" baseline="30000" dirty="0">
                <a:effectLst/>
                <a:latin typeface="+mn-lt"/>
                <a:ea typeface="Aptos" panose="020B0004020202020204" pitchFamily="34" charset="0"/>
                <a:cs typeface="Aptos" panose="020B0004020202020204" pitchFamily="34" charset="0"/>
              </a:rPr>
              <a:t>1</a:t>
            </a:r>
            <a:r>
              <a:rPr lang="en-US" sz="1500" b="0" dirty="0">
                <a:effectLst/>
                <a:latin typeface="+mn-lt"/>
                <a:ea typeface="Aptos" panose="020B0004020202020204" pitchFamily="34" charset="0"/>
                <a:cs typeface="Aptos" panose="020B0004020202020204" pitchFamily="34" charset="0"/>
              </a:rPr>
              <a:t>, Ronald J. Leibach1,Terry V. Reid</a:t>
            </a:r>
            <a:r>
              <a:rPr lang="en-US" sz="1500" b="0" baseline="30000" dirty="0">
                <a:effectLst/>
                <a:latin typeface="+mn-lt"/>
                <a:ea typeface="Aptos" panose="020B0004020202020204" pitchFamily="34" charset="0"/>
                <a:cs typeface="Aptos" panose="020B0004020202020204" pitchFamily="34" charset="0"/>
              </a:rPr>
              <a:t>1</a:t>
            </a:r>
            <a:r>
              <a:rPr lang="en-US" sz="1500" b="0" dirty="0">
                <a:effectLst/>
                <a:latin typeface="+mn-lt"/>
                <a:ea typeface="Aptos" panose="020B0004020202020204" pitchFamily="34" charset="0"/>
                <a:cs typeface="Aptos" panose="020B0004020202020204" pitchFamily="34" charset="0"/>
              </a:rPr>
              <a:t>, Corey T. Mays</a:t>
            </a:r>
            <a:r>
              <a:rPr lang="en-US" sz="1500" b="0" baseline="30000" dirty="0">
                <a:effectLst/>
                <a:latin typeface="+mn-lt"/>
                <a:ea typeface="Aptos" panose="020B0004020202020204" pitchFamily="34" charset="0"/>
                <a:cs typeface="Aptos" panose="020B0004020202020204" pitchFamily="34" charset="0"/>
              </a:rPr>
              <a:t>2</a:t>
            </a:r>
            <a:r>
              <a:rPr lang="en-US" sz="1500" b="0" dirty="0">
                <a:effectLst/>
                <a:latin typeface="+mn-lt"/>
                <a:ea typeface="Aptos" panose="020B0004020202020204" pitchFamily="34" charset="0"/>
                <a:cs typeface="Aptos" panose="020B0004020202020204" pitchFamily="34" charset="0"/>
              </a:rPr>
              <a:t> </a:t>
            </a:r>
          </a:p>
          <a:p>
            <a:pPr marL="0" marR="0">
              <a:spcBef>
                <a:spcPts val="0"/>
              </a:spcBef>
              <a:spcAft>
                <a:spcPts val="0"/>
              </a:spcAft>
            </a:pPr>
            <a:r>
              <a:rPr lang="en-US" sz="1500" b="0" dirty="0">
                <a:effectLst/>
                <a:latin typeface="+mn-lt"/>
                <a:ea typeface="Aptos" panose="020B0004020202020204" pitchFamily="34" charset="0"/>
                <a:cs typeface="Aptos" panose="020B0004020202020204" pitchFamily="34" charset="0"/>
              </a:rPr>
              <a:t>   Affiliation: </a:t>
            </a:r>
            <a:r>
              <a:rPr lang="en-US" sz="1500" b="0" baseline="30000" dirty="0">
                <a:effectLst/>
                <a:latin typeface="+mn-lt"/>
                <a:ea typeface="Aptos" panose="020B0004020202020204" pitchFamily="34" charset="0"/>
                <a:cs typeface="Aptos" panose="020B0004020202020204" pitchFamily="34" charset="0"/>
              </a:rPr>
              <a:t>1 </a:t>
            </a:r>
            <a:r>
              <a:rPr lang="en-US" sz="1500" b="0" dirty="0">
                <a:effectLst/>
                <a:latin typeface="+mn-lt"/>
                <a:ea typeface="Aptos" panose="020B0004020202020204" pitchFamily="34" charset="0"/>
                <a:cs typeface="Aptos" panose="020B0004020202020204" pitchFamily="34" charset="0"/>
              </a:rPr>
              <a:t>NASA Glenn Research Center, Cleveland, Ohio; </a:t>
            </a:r>
            <a:r>
              <a:rPr lang="en-US" sz="1500" b="0" baseline="30000" dirty="0">
                <a:effectLst/>
                <a:latin typeface="+mn-lt"/>
                <a:ea typeface="Aptos" panose="020B0004020202020204" pitchFamily="34" charset="0"/>
                <a:cs typeface="Aptos" panose="020B0004020202020204" pitchFamily="34" charset="0"/>
              </a:rPr>
              <a:t>2 </a:t>
            </a:r>
            <a:r>
              <a:rPr lang="en-US" sz="1500" b="0" dirty="0">
                <a:effectLst/>
                <a:latin typeface="+mn-lt"/>
                <a:ea typeface="Aptos" panose="020B0004020202020204" pitchFamily="34" charset="0"/>
                <a:cs typeface="Aptos" panose="020B0004020202020204" pitchFamily="34" charset="0"/>
              </a:rPr>
              <a:t>The Ohio State University, Columbus, Ohio</a:t>
            </a:r>
          </a:p>
        </p:txBody>
      </p:sp>
      <p:pic>
        <p:nvPicPr>
          <p:cNvPr id="12" name="Picture 11">
            <a:extLst>
              <a:ext uri="{FF2B5EF4-FFF2-40B4-BE49-F238E27FC236}">
                <a16:creationId xmlns:a16="http://schemas.microsoft.com/office/drawing/2014/main" id="{B1BA37E1-8474-56AD-C62B-52A0E0B0D3E7}"/>
              </a:ext>
            </a:extLst>
          </p:cNvPr>
          <p:cNvPicPr>
            <a:picLocks noChangeAspect="1"/>
          </p:cNvPicPr>
          <p:nvPr/>
        </p:nvPicPr>
        <p:blipFill>
          <a:blip r:embed="rId3">
            <a:alphaModFix amt="20000"/>
          </a:blip>
          <a:stretch>
            <a:fillRect/>
          </a:stretch>
        </p:blipFill>
        <p:spPr>
          <a:xfrm>
            <a:off x="390525" y="3091228"/>
            <a:ext cx="5635871" cy="3757247"/>
          </a:xfrm>
          <a:prstGeom prst="rect">
            <a:avLst/>
          </a:prstGeom>
        </p:spPr>
      </p:pic>
      <p:sp>
        <p:nvSpPr>
          <p:cNvPr id="13314" name="Rectangle 10"/>
          <p:cNvSpPr>
            <a:spLocks noGrp="1" noChangeArrowheads="1"/>
          </p:cNvSpPr>
          <p:nvPr>
            <p:ph type="ctrTitle"/>
          </p:nvPr>
        </p:nvSpPr>
        <p:spPr>
          <a:xfrm>
            <a:off x="954879" y="1587032"/>
            <a:ext cx="10282242" cy="946618"/>
          </a:xfrm>
        </p:spPr>
        <p:txBody>
          <a:bodyPr/>
          <a:lstStyle/>
          <a:p>
            <a:pPr eaLnBrk="1" hangingPunct="1">
              <a:spcBef>
                <a:spcPts val="0"/>
              </a:spcBef>
              <a:spcAft>
                <a:spcPts val="0"/>
              </a:spcAft>
            </a:pPr>
            <a:r>
              <a:rPr lang="en-US" dirty="0">
                <a:solidFill>
                  <a:srgbClr val="FF4605"/>
                </a:solidFill>
                <a:ea typeface="ＭＳ Ｐゴシック" charset="-128"/>
              </a:rPr>
              <a:t>Harnessing Thermoacoustic Power with Bi-Directional Turbines: A Path to Efficient Energy Conversion</a:t>
            </a:r>
            <a:endParaRPr lang="en-US" b="0" dirty="0">
              <a:solidFill>
                <a:srgbClr val="FF4605"/>
              </a:solidFill>
              <a:ea typeface="ＭＳ Ｐゴシック" charset="-128"/>
            </a:endParaRPr>
          </a:p>
        </p:txBody>
      </p:sp>
      <p:sp>
        <p:nvSpPr>
          <p:cNvPr id="13315" name="Rectangle 11"/>
          <p:cNvSpPr>
            <a:spLocks noChangeArrowheads="1"/>
          </p:cNvSpPr>
          <p:nvPr/>
        </p:nvSpPr>
        <p:spPr bwMode="auto">
          <a:xfrm>
            <a:off x="6165606" y="4876800"/>
            <a:ext cx="5071515" cy="1277273"/>
          </a:xfrm>
          <a:prstGeom prst="rect">
            <a:avLst/>
          </a:prstGeom>
          <a:noFill/>
          <a:ln w="9525">
            <a:noFill/>
            <a:miter lim="800000"/>
            <a:headEnd/>
            <a:tailEnd/>
          </a:ln>
        </p:spPr>
        <p:txBody>
          <a:bodyPr wrap="square" lIns="91440" tIns="45720" rIns="91440" bIns="45720" anchor="t">
            <a:spAutoFit/>
          </a:bodyPr>
          <a:lstStyle/>
          <a:p>
            <a:pPr algn="l" eaLnBrk="1" hangingPunct="1"/>
            <a:r>
              <a:rPr lang="en-US" sz="1800" dirty="0">
                <a:solidFill>
                  <a:schemeClr val="accent2"/>
                </a:solidFill>
                <a:latin typeface="Arial"/>
                <a:ea typeface="ＭＳ Ｐゴシック"/>
                <a:cs typeface="Arial"/>
              </a:rPr>
              <a:t>Thermal &amp; Fluids Analysis Workshop 2025</a:t>
            </a:r>
          </a:p>
          <a:p>
            <a:pPr algn="l" eaLnBrk="1" hangingPunct="1"/>
            <a:r>
              <a:rPr lang="en-US" sz="1800" dirty="0">
                <a:solidFill>
                  <a:schemeClr val="accent2"/>
                </a:solidFill>
                <a:latin typeface="Arial"/>
                <a:ea typeface="ＭＳ Ｐゴシック"/>
                <a:cs typeface="Arial"/>
              </a:rPr>
              <a:t>NASA Ames Research Center</a:t>
            </a:r>
            <a:endParaRPr lang="en-US" sz="1800" b="0" dirty="0">
              <a:solidFill>
                <a:schemeClr val="accent2"/>
              </a:solidFill>
              <a:latin typeface="Arial" pitchFamily="34" charset="0"/>
            </a:endParaRPr>
          </a:p>
          <a:p>
            <a:pPr algn="l" eaLnBrk="1" hangingPunct="1">
              <a:spcBef>
                <a:spcPts val="600"/>
              </a:spcBef>
            </a:pPr>
            <a:r>
              <a:rPr lang="en-US" sz="1800" b="0" dirty="0">
                <a:solidFill>
                  <a:schemeClr val="accent2"/>
                </a:solidFill>
                <a:latin typeface="Arial"/>
                <a:ea typeface="ＭＳ Ｐゴシック"/>
                <a:cs typeface="Arial"/>
              </a:rPr>
              <a:t>San Jose, CA</a:t>
            </a:r>
          </a:p>
          <a:p>
            <a:pPr algn="l" eaLnBrk="1" hangingPunct="1"/>
            <a:r>
              <a:rPr lang="en-US" sz="1800" b="0" dirty="0">
                <a:solidFill>
                  <a:schemeClr val="accent2"/>
                </a:solidFill>
                <a:latin typeface="Arial"/>
                <a:ea typeface="ＭＳ Ｐゴシック"/>
                <a:cs typeface="Arial"/>
              </a:rPr>
              <a:t>August 4-7, 2025</a:t>
            </a:r>
          </a:p>
        </p:txBody>
      </p:sp>
      <p:sp>
        <p:nvSpPr>
          <p:cNvPr id="6" name="Text Box 36">
            <a:extLst>
              <a:ext uri="{FF2B5EF4-FFF2-40B4-BE49-F238E27FC236}">
                <a16:creationId xmlns:a16="http://schemas.microsoft.com/office/drawing/2014/main" id="{F917E5F1-6E57-4C5E-B693-B8880278A8DD}"/>
              </a:ext>
            </a:extLst>
          </p:cNvPr>
          <p:cNvSpPr txBox="1">
            <a:spLocks noChangeArrowheads="1"/>
          </p:cNvSpPr>
          <p:nvPr/>
        </p:nvSpPr>
        <p:spPr bwMode="auto">
          <a:xfrm>
            <a:off x="0" y="-1"/>
            <a:ext cx="12192000" cy="914399"/>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lIns="91440" tIns="45720" rIns="91440" bIns="45720" anchor="ctr"/>
          <a:lstStyle/>
          <a:p>
            <a:pPr>
              <a:spcBef>
                <a:spcPct val="50000"/>
              </a:spcBef>
              <a:tabLst>
                <a:tab pos="4459288" algn="ctr"/>
              </a:tabLst>
              <a:defRPr/>
            </a:pPr>
            <a:r>
              <a:rPr lang="en-US" sz="2800" dirty="0">
                <a:solidFill>
                  <a:schemeClr val="bg1"/>
                </a:solidFill>
                <a:latin typeface="Arial"/>
                <a:ea typeface="+mn-ea"/>
                <a:cs typeface="Arial"/>
              </a:rPr>
              <a:t>TFAWS 2025 Interdisciplinary Technical Session</a:t>
            </a:r>
          </a:p>
        </p:txBody>
      </p:sp>
      <p:pic>
        <p:nvPicPr>
          <p:cNvPr id="11" name="Content Placeholder 6" descr="Shape&#10;&#10;AI-generated content may be incorrect.">
            <a:extLst>
              <a:ext uri="{FF2B5EF4-FFF2-40B4-BE49-F238E27FC236}">
                <a16:creationId xmlns:a16="http://schemas.microsoft.com/office/drawing/2014/main" id="{E0026DCD-8906-80DD-1DC9-E0B880CC6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237121" y="-42861"/>
            <a:ext cx="1002504" cy="1002506"/>
          </a:xfrm>
          <a:prstGeom prst="rect">
            <a:avLst/>
          </a:prstGeom>
          <a:noFill/>
          <a:ln w="9525">
            <a:noFill/>
            <a:miter lim="800000"/>
            <a:headEnd/>
            <a:tailEnd/>
          </a:ln>
        </p:spPr>
      </p:pic>
      <p:grpSp>
        <p:nvGrpSpPr>
          <p:cNvPr id="10" name="Group 9">
            <a:extLst>
              <a:ext uri="{FF2B5EF4-FFF2-40B4-BE49-F238E27FC236}">
                <a16:creationId xmlns:a16="http://schemas.microsoft.com/office/drawing/2014/main" id="{5F1F5381-7E05-B219-4531-289394C2D351}"/>
              </a:ext>
            </a:extLst>
          </p:cNvPr>
          <p:cNvGrpSpPr/>
          <p:nvPr/>
        </p:nvGrpSpPr>
        <p:grpSpPr>
          <a:xfrm>
            <a:off x="1406771" y="3396475"/>
            <a:ext cx="3601072" cy="2811000"/>
            <a:chOff x="979611" y="2683114"/>
            <a:chExt cx="3601072" cy="2811000"/>
          </a:xfrm>
        </p:grpSpPr>
        <p:pic>
          <p:nvPicPr>
            <p:cNvPr id="4" name="Picture 3" descr="Shape&#10;&#10;AI-generated content may be incorrect.">
              <a:extLst>
                <a:ext uri="{FF2B5EF4-FFF2-40B4-BE49-F238E27FC236}">
                  <a16:creationId xmlns:a16="http://schemas.microsoft.com/office/drawing/2014/main" id="{8CDC08DD-0247-664B-6EFF-F0F1DE2F2C24}"/>
                </a:ext>
              </a:extLst>
            </p:cNvPr>
            <p:cNvPicPr>
              <a:picLocks noChangeAspect="1"/>
            </p:cNvPicPr>
            <p:nvPr/>
          </p:nvPicPr>
          <p:blipFill>
            <a:blip r:embed="rId5">
              <a:extLst>
                <a:ext uri="{28A0092B-C50C-407E-A947-70E740481C1C}">
                  <a14:useLocalDpi xmlns:a14="http://schemas.microsoft.com/office/drawing/2010/main" val="0"/>
                </a:ext>
              </a:extLst>
            </a:blip>
            <a:srcRect r="70723"/>
            <a:stretch/>
          </p:blipFill>
          <p:spPr>
            <a:xfrm>
              <a:off x="1859582" y="2683114"/>
              <a:ext cx="1841130" cy="1544495"/>
            </a:xfrm>
            <a:prstGeom prst="rect">
              <a:avLst/>
            </a:prstGeom>
          </p:spPr>
        </p:pic>
        <p:pic>
          <p:nvPicPr>
            <p:cNvPr id="7" name="Picture 6" descr="Shape&#10;&#10;AI-generated content may be incorrect.">
              <a:extLst>
                <a:ext uri="{FF2B5EF4-FFF2-40B4-BE49-F238E27FC236}">
                  <a16:creationId xmlns:a16="http://schemas.microsoft.com/office/drawing/2014/main" id="{BAC284A6-DC86-CB59-C8EA-01002B0E4733}"/>
                </a:ext>
              </a:extLst>
            </p:cNvPr>
            <p:cNvPicPr>
              <a:picLocks noChangeAspect="1"/>
            </p:cNvPicPr>
            <p:nvPr/>
          </p:nvPicPr>
          <p:blipFill rotWithShape="1">
            <a:blip r:embed="rId5">
              <a:extLst>
                <a:ext uri="{28A0092B-C50C-407E-A947-70E740481C1C}">
                  <a14:useLocalDpi xmlns:a14="http://schemas.microsoft.com/office/drawing/2010/main" val="0"/>
                </a:ext>
              </a:extLst>
            </a:blip>
            <a:srcRect l="27797"/>
            <a:stretch/>
          </p:blipFill>
          <p:spPr>
            <a:xfrm>
              <a:off x="979611" y="4269228"/>
              <a:ext cx="3601072" cy="1224886"/>
            </a:xfrm>
            <a:prstGeom prst="rect">
              <a:avLst/>
            </a:prstGeom>
          </p:spPr>
        </p:pic>
      </p:grpSp>
      <p:sp>
        <p:nvSpPr>
          <p:cNvPr id="5" name="Rectangle 10">
            <a:extLst>
              <a:ext uri="{FF2B5EF4-FFF2-40B4-BE49-F238E27FC236}">
                <a16:creationId xmlns:a16="http://schemas.microsoft.com/office/drawing/2014/main" id="{7E2B141E-EF3B-F115-F2DA-B8DD0C5072D5}"/>
              </a:ext>
            </a:extLst>
          </p:cNvPr>
          <p:cNvSpPr txBox="1">
            <a:spLocks noChangeArrowheads="1"/>
          </p:cNvSpPr>
          <p:nvPr/>
        </p:nvSpPr>
        <p:spPr bwMode="auto">
          <a:xfrm>
            <a:off x="1933572" y="2647950"/>
            <a:ext cx="8324854" cy="398426"/>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a:lstStyle>
          <a:p>
            <a:pPr eaLnBrk="1" hangingPunct="1">
              <a:spcBef>
                <a:spcPts val="0"/>
              </a:spcBef>
              <a:spcAft>
                <a:spcPts val="0"/>
              </a:spcAft>
            </a:pPr>
            <a:r>
              <a:rPr lang="en-US" sz="2200" b="0" kern="0" dirty="0">
                <a:solidFill>
                  <a:srgbClr val="FF4605"/>
                </a:solidFill>
                <a:ea typeface="ＭＳ Ｐゴシック" charset="-128"/>
              </a:rPr>
              <a:t>Presented by: Luis A. Rodriguez</a:t>
            </a:r>
            <a:r>
              <a:rPr lang="en-US" sz="2200" b="0" kern="0" baseline="30000" dirty="0">
                <a:solidFill>
                  <a:srgbClr val="FF4605"/>
                </a:solidFill>
                <a:ea typeface="ＭＳ Ｐゴシック" charset="-128"/>
              </a:rPr>
              <a:t>1</a:t>
            </a:r>
            <a:endParaRPr lang="en-US" sz="2200" b="0" kern="0" dirty="0">
              <a:solidFill>
                <a:srgbClr val="FF4605"/>
              </a:solidFill>
              <a:ea typeface="ＭＳ Ｐゴシック" charset="-128"/>
            </a:endParaRPr>
          </a:p>
        </p:txBody>
      </p:sp>
    </p:spTree>
    <p:extLst>
      <p:ext uri="{BB962C8B-B14F-4D97-AF65-F5344CB8AC3E}">
        <p14:creationId xmlns:p14="http://schemas.microsoft.com/office/powerpoint/2010/main" val="628685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61E70-D61A-0509-F8CC-AC9EFE8E2D85}"/>
              </a:ext>
            </a:extLst>
          </p:cNvPr>
          <p:cNvSpPr>
            <a:spLocks noGrp="1"/>
          </p:cNvSpPr>
          <p:nvPr>
            <p:ph type="title"/>
          </p:nvPr>
        </p:nvSpPr>
        <p:spPr/>
        <p:txBody>
          <a:bodyPr/>
          <a:lstStyle/>
          <a:p>
            <a:r>
              <a:rPr lang="en-US" dirty="0"/>
              <a:t>Power and RPM Results</a:t>
            </a:r>
          </a:p>
        </p:txBody>
      </p:sp>
      <p:sp>
        <p:nvSpPr>
          <p:cNvPr id="4" name="Footer Placeholder 3">
            <a:extLst>
              <a:ext uri="{FF2B5EF4-FFF2-40B4-BE49-F238E27FC236}">
                <a16:creationId xmlns:a16="http://schemas.microsoft.com/office/drawing/2014/main" id="{C5913410-CA49-B05F-A087-F5DA00A86864}"/>
              </a:ext>
            </a:extLst>
          </p:cNvPr>
          <p:cNvSpPr>
            <a:spLocks noGrp="1"/>
          </p:cNvSpPr>
          <p:nvPr>
            <p:ph type="ftr" sz="quarter" idx="11"/>
          </p:nvPr>
        </p:nvSpPr>
        <p:spPr>
          <a:xfrm>
            <a:off x="3959352" y="5971032"/>
            <a:ext cx="4876800" cy="304800"/>
          </a:xfrm>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C4901EEE-9FAD-EEA2-A30C-85797386BAE0}"/>
              </a:ext>
            </a:extLst>
          </p:cNvPr>
          <p:cNvSpPr>
            <a:spLocks noGrp="1"/>
          </p:cNvSpPr>
          <p:nvPr>
            <p:ph type="sldNum" sz="quarter" idx="12"/>
          </p:nvPr>
        </p:nvSpPr>
        <p:spPr>
          <a:xfrm>
            <a:off x="9133495" y="6373487"/>
            <a:ext cx="2540000" cy="304800"/>
          </a:xfrm>
        </p:spPr>
        <p:txBody>
          <a:bodyPr/>
          <a:lstStyle/>
          <a:p>
            <a:fld id="{33F42015-0FC7-4B0E-8D2B-76EADF48D957}" type="slidenum">
              <a:rPr lang="en-US" smtClean="0"/>
              <a:pPr/>
              <a:t>10</a:t>
            </a:fld>
            <a:endParaRPr lang="en-US" dirty="0"/>
          </a:p>
        </p:txBody>
      </p:sp>
      <p:pic>
        <p:nvPicPr>
          <p:cNvPr id="13" name="Picture 12">
            <a:extLst>
              <a:ext uri="{FF2B5EF4-FFF2-40B4-BE49-F238E27FC236}">
                <a16:creationId xmlns:a16="http://schemas.microsoft.com/office/drawing/2014/main" id="{8E383247-D94D-2445-E108-E024D1D6D348}"/>
              </a:ext>
            </a:extLst>
          </p:cNvPr>
          <p:cNvPicPr>
            <a:picLocks noChangeAspect="1"/>
          </p:cNvPicPr>
          <p:nvPr/>
        </p:nvPicPr>
        <p:blipFill rotWithShape="1">
          <a:blip r:embed="rId2">
            <a:extLst>
              <a:ext uri="{28A0092B-C50C-407E-A947-70E740481C1C}">
                <a14:useLocalDpi xmlns:a14="http://schemas.microsoft.com/office/drawing/2010/main" val="0"/>
              </a:ext>
            </a:extLst>
          </a:blip>
          <a:srcRect r="16124"/>
          <a:stretch/>
        </p:blipFill>
        <p:spPr>
          <a:xfrm>
            <a:off x="6771377" y="860187"/>
            <a:ext cx="4679021" cy="2455789"/>
          </a:xfrm>
          <a:prstGeom prst="rect">
            <a:avLst/>
          </a:prstGeom>
          <a:ln>
            <a:noFill/>
          </a:ln>
        </p:spPr>
      </p:pic>
      <p:pic>
        <p:nvPicPr>
          <p:cNvPr id="14" name="Picture 13">
            <a:extLst>
              <a:ext uri="{FF2B5EF4-FFF2-40B4-BE49-F238E27FC236}">
                <a16:creationId xmlns:a16="http://schemas.microsoft.com/office/drawing/2014/main" id="{B49EAF1F-B09E-BF23-337B-9932728F592F}"/>
              </a:ext>
            </a:extLst>
          </p:cNvPr>
          <p:cNvPicPr>
            <a:picLocks noChangeAspect="1"/>
          </p:cNvPicPr>
          <p:nvPr/>
        </p:nvPicPr>
        <p:blipFill rotWithShape="1">
          <a:blip r:embed="rId3">
            <a:extLst>
              <a:ext uri="{28A0092B-C50C-407E-A947-70E740481C1C}">
                <a14:useLocalDpi xmlns:a14="http://schemas.microsoft.com/office/drawing/2010/main" val="0"/>
              </a:ext>
            </a:extLst>
          </a:blip>
          <a:srcRect r="12752"/>
          <a:stretch/>
        </p:blipFill>
        <p:spPr>
          <a:xfrm>
            <a:off x="508898" y="870019"/>
            <a:ext cx="4836601" cy="2455789"/>
          </a:xfrm>
          <a:prstGeom prst="rect">
            <a:avLst/>
          </a:prstGeom>
          <a:ln>
            <a:noFill/>
          </a:ln>
        </p:spPr>
      </p:pic>
      <p:sp>
        <p:nvSpPr>
          <p:cNvPr id="15" name="TextBox 14">
            <a:extLst>
              <a:ext uri="{FF2B5EF4-FFF2-40B4-BE49-F238E27FC236}">
                <a16:creationId xmlns:a16="http://schemas.microsoft.com/office/drawing/2014/main" id="{79C5C498-AB53-3EC2-ECA4-F3416CCED865}"/>
              </a:ext>
            </a:extLst>
          </p:cNvPr>
          <p:cNvSpPr txBox="1"/>
          <p:nvPr/>
        </p:nvSpPr>
        <p:spPr>
          <a:xfrm>
            <a:off x="911352" y="2999290"/>
            <a:ext cx="3340979" cy="369332"/>
          </a:xfrm>
          <a:prstGeom prst="rect">
            <a:avLst/>
          </a:prstGeom>
          <a:noFill/>
        </p:spPr>
        <p:txBody>
          <a:bodyPr wrap="none" rtlCol="0">
            <a:spAutoFit/>
          </a:bodyPr>
          <a:lstStyle/>
          <a:p>
            <a:r>
              <a:rPr lang="en-US" b="1" u="sng" dirty="0"/>
              <a:t>Case 1.5 </a:t>
            </a:r>
            <a:r>
              <a:rPr lang="en-US" dirty="0"/>
              <a:t>– 21.67 Hz (1,300 RPM)</a:t>
            </a:r>
          </a:p>
        </p:txBody>
      </p:sp>
      <p:sp>
        <p:nvSpPr>
          <p:cNvPr id="16" name="TextBox 15">
            <a:extLst>
              <a:ext uri="{FF2B5EF4-FFF2-40B4-BE49-F238E27FC236}">
                <a16:creationId xmlns:a16="http://schemas.microsoft.com/office/drawing/2014/main" id="{CDB50910-701D-4AA0-CEA1-9D948542ADC2}"/>
              </a:ext>
            </a:extLst>
          </p:cNvPr>
          <p:cNvSpPr txBox="1"/>
          <p:nvPr/>
        </p:nvSpPr>
        <p:spPr>
          <a:xfrm>
            <a:off x="7203279" y="2946644"/>
            <a:ext cx="2754280" cy="369332"/>
          </a:xfrm>
          <a:prstGeom prst="rect">
            <a:avLst/>
          </a:prstGeom>
          <a:noFill/>
        </p:spPr>
        <p:txBody>
          <a:bodyPr wrap="none" rtlCol="0">
            <a:spAutoFit/>
          </a:bodyPr>
          <a:lstStyle/>
          <a:p>
            <a:r>
              <a:rPr lang="en-US" b="1" u="sng" dirty="0"/>
              <a:t>Case 2 </a:t>
            </a:r>
            <a:r>
              <a:rPr lang="en-US" dirty="0"/>
              <a:t>– 30 Hz (1,800 RPM)</a:t>
            </a:r>
          </a:p>
        </p:txBody>
      </p:sp>
      <p:pic>
        <p:nvPicPr>
          <p:cNvPr id="17" name="Picture 16">
            <a:extLst>
              <a:ext uri="{FF2B5EF4-FFF2-40B4-BE49-F238E27FC236}">
                <a16:creationId xmlns:a16="http://schemas.microsoft.com/office/drawing/2014/main" id="{FE3EF7BC-4C36-E3B5-DCF1-6657C74C3147}"/>
              </a:ext>
            </a:extLst>
          </p:cNvPr>
          <p:cNvPicPr>
            <a:picLocks noChangeAspect="1"/>
          </p:cNvPicPr>
          <p:nvPr/>
        </p:nvPicPr>
        <p:blipFill rotWithShape="1">
          <a:blip r:embed="rId4">
            <a:extLst>
              <a:ext uri="{28A0092B-C50C-407E-A947-70E740481C1C}">
                <a14:useLocalDpi xmlns:a14="http://schemas.microsoft.com/office/drawing/2010/main" val="0"/>
              </a:ext>
            </a:extLst>
          </a:blip>
          <a:srcRect r="14664"/>
          <a:stretch/>
        </p:blipFill>
        <p:spPr>
          <a:xfrm>
            <a:off x="546944" y="3350352"/>
            <a:ext cx="4760508" cy="2471299"/>
          </a:xfrm>
          <a:prstGeom prst="rect">
            <a:avLst/>
          </a:prstGeom>
          <a:ln>
            <a:noFill/>
          </a:ln>
        </p:spPr>
      </p:pic>
      <p:sp>
        <p:nvSpPr>
          <p:cNvPr id="18" name="TextBox 17">
            <a:extLst>
              <a:ext uri="{FF2B5EF4-FFF2-40B4-BE49-F238E27FC236}">
                <a16:creationId xmlns:a16="http://schemas.microsoft.com/office/drawing/2014/main" id="{5F9686F2-FE07-88D1-977B-DA645AAC7247}"/>
              </a:ext>
            </a:extLst>
          </p:cNvPr>
          <p:cNvSpPr txBox="1"/>
          <p:nvPr/>
        </p:nvSpPr>
        <p:spPr>
          <a:xfrm>
            <a:off x="840514" y="5468882"/>
            <a:ext cx="2754280" cy="369332"/>
          </a:xfrm>
          <a:prstGeom prst="rect">
            <a:avLst/>
          </a:prstGeom>
          <a:noFill/>
        </p:spPr>
        <p:txBody>
          <a:bodyPr wrap="none" rtlCol="0">
            <a:spAutoFit/>
          </a:bodyPr>
          <a:lstStyle/>
          <a:p>
            <a:r>
              <a:rPr lang="en-US" b="1" u="sng" dirty="0"/>
              <a:t>Case 3 </a:t>
            </a:r>
            <a:r>
              <a:rPr lang="en-US" dirty="0"/>
              <a:t>– 55 Hz (3,300 RPM)</a:t>
            </a:r>
          </a:p>
        </p:txBody>
      </p:sp>
      <p:pic>
        <p:nvPicPr>
          <p:cNvPr id="19" name="Picture 18">
            <a:extLst>
              <a:ext uri="{FF2B5EF4-FFF2-40B4-BE49-F238E27FC236}">
                <a16:creationId xmlns:a16="http://schemas.microsoft.com/office/drawing/2014/main" id="{77469234-6F4A-1B78-8807-201D35DBE769}"/>
              </a:ext>
            </a:extLst>
          </p:cNvPr>
          <p:cNvPicPr>
            <a:picLocks noChangeAspect="1"/>
          </p:cNvPicPr>
          <p:nvPr/>
        </p:nvPicPr>
        <p:blipFill rotWithShape="1">
          <a:blip r:embed="rId5">
            <a:extLst>
              <a:ext uri="{28A0092B-C50C-407E-A947-70E740481C1C}">
                <a14:useLocalDpi xmlns:a14="http://schemas.microsoft.com/office/drawing/2010/main" val="0"/>
              </a:ext>
            </a:extLst>
          </a:blip>
          <a:srcRect r="16124"/>
          <a:stretch/>
        </p:blipFill>
        <p:spPr>
          <a:xfrm>
            <a:off x="6994474" y="3366915"/>
            <a:ext cx="4679021" cy="2471299"/>
          </a:xfrm>
          <a:prstGeom prst="rect">
            <a:avLst/>
          </a:prstGeom>
          <a:ln>
            <a:noFill/>
          </a:ln>
        </p:spPr>
      </p:pic>
      <p:sp>
        <p:nvSpPr>
          <p:cNvPr id="20" name="TextBox 19">
            <a:extLst>
              <a:ext uri="{FF2B5EF4-FFF2-40B4-BE49-F238E27FC236}">
                <a16:creationId xmlns:a16="http://schemas.microsoft.com/office/drawing/2014/main" id="{5282131D-6C88-3621-5B48-FA2C73DEC878}"/>
              </a:ext>
            </a:extLst>
          </p:cNvPr>
          <p:cNvSpPr txBox="1"/>
          <p:nvPr/>
        </p:nvSpPr>
        <p:spPr>
          <a:xfrm>
            <a:off x="7296073" y="5434727"/>
            <a:ext cx="2754280" cy="369332"/>
          </a:xfrm>
          <a:prstGeom prst="rect">
            <a:avLst/>
          </a:prstGeom>
          <a:noFill/>
        </p:spPr>
        <p:txBody>
          <a:bodyPr wrap="none" rtlCol="0">
            <a:spAutoFit/>
          </a:bodyPr>
          <a:lstStyle/>
          <a:p>
            <a:r>
              <a:rPr lang="en-US" b="1" u="dbl" dirty="0"/>
              <a:t>Case 4 </a:t>
            </a:r>
            <a:r>
              <a:rPr lang="en-US" dirty="0"/>
              <a:t>– 80 Hz (4,800 RPM)</a:t>
            </a:r>
          </a:p>
        </p:txBody>
      </p:sp>
      <p:sp>
        <p:nvSpPr>
          <p:cNvPr id="21" name="TextBox 20">
            <a:extLst>
              <a:ext uri="{FF2B5EF4-FFF2-40B4-BE49-F238E27FC236}">
                <a16:creationId xmlns:a16="http://schemas.microsoft.com/office/drawing/2014/main" id="{180BEAFF-D879-582F-D8E1-9D29B462BEC6}"/>
              </a:ext>
            </a:extLst>
          </p:cNvPr>
          <p:cNvSpPr txBox="1"/>
          <p:nvPr/>
        </p:nvSpPr>
        <p:spPr>
          <a:xfrm rot="2033789">
            <a:off x="2732667" y="1694361"/>
            <a:ext cx="1724255" cy="307777"/>
          </a:xfrm>
          <a:prstGeom prst="rect">
            <a:avLst/>
          </a:prstGeom>
          <a:noFill/>
        </p:spPr>
        <p:txBody>
          <a:bodyPr wrap="none" rtlCol="0">
            <a:spAutoFit/>
          </a:bodyPr>
          <a:lstStyle/>
          <a:p>
            <a:r>
              <a:rPr lang="en-US" sz="1400" dirty="0">
                <a:solidFill>
                  <a:srgbClr val="C00000"/>
                </a:solidFill>
              </a:rPr>
              <a:t>Pow</a:t>
            </a:r>
            <a:r>
              <a:rPr lang="en-US" sz="1400" baseline="-25000" dirty="0">
                <a:solidFill>
                  <a:srgbClr val="C00000"/>
                </a:solidFill>
              </a:rPr>
              <a:t>2-5 </a:t>
            </a:r>
            <a:r>
              <a:rPr lang="en-US" sz="1400" dirty="0">
                <a:solidFill>
                  <a:srgbClr val="C00000"/>
                </a:solidFill>
              </a:rPr>
              <a:t>= 22.01 watts</a:t>
            </a:r>
          </a:p>
        </p:txBody>
      </p:sp>
      <p:sp>
        <p:nvSpPr>
          <p:cNvPr id="22" name="TextBox 21">
            <a:extLst>
              <a:ext uri="{FF2B5EF4-FFF2-40B4-BE49-F238E27FC236}">
                <a16:creationId xmlns:a16="http://schemas.microsoft.com/office/drawing/2014/main" id="{AC82DC99-98D2-B992-4A45-693705A43184}"/>
              </a:ext>
            </a:extLst>
          </p:cNvPr>
          <p:cNvSpPr txBox="1"/>
          <p:nvPr/>
        </p:nvSpPr>
        <p:spPr>
          <a:xfrm rot="2033789">
            <a:off x="9188226" y="1766859"/>
            <a:ext cx="1724255" cy="307777"/>
          </a:xfrm>
          <a:prstGeom prst="rect">
            <a:avLst/>
          </a:prstGeom>
          <a:noFill/>
        </p:spPr>
        <p:txBody>
          <a:bodyPr wrap="none" rtlCol="0">
            <a:spAutoFit/>
          </a:bodyPr>
          <a:lstStyle/>
          <a:p>
            <a:r>
              <a:rPr lang="en-US" sz="1400" dirty="0">
                <a:solidFill>
                  <a:srgbClr val="C00000"/>
                </a:solidFill>
              </a:rPr>
              <a:t>Pow</a:t>
            </a:r>
            <a:r>
              <a:rPr lang="en-US" sz="1400" baseline="-25000" dirty="0">
                <a:solidFill>
                  <a:srgbClr val="C00000"/>
                </a:solidFill>
              </a:rPr>
              <a:t>2-5 </a:t>
            </a:r>
            <a:r>
              <a:rPr lang="en-US" sz="1400" dirty="0">
                <a:solidFill>
                  <a:srgbClr val="C00000"/>
                </a:solidFill>
              </a:rPr>
              <a:t>= 28.92 watts</a:t>
            </a:r>
          </a:p>
        </p:txBody>
      </p:sp>
      <p:sp>
        <p:nvSpPr>
          <p:cNvPr id="23" name="TextBox 22">
            <a:extLst>
              <a:ext uri="{FF2B5EF4-FFF2-40B4-BE49-F238E27FC236}">
                <a16:creationId xmlns:a16="http://schemas.microsoft.com/office/drawing/2014/main" id="{E0732B2A-8250-63BA-7B99-E77F92124B51}"/>
              </a:ext>
            </a:extLst>
          </p:cNvPr>
          <p:cNvSpPr txBox="1"/>
          <p:nvPr/>
        </p:nvSpPr>
        <p:spPr>
          <a:xfrm rot="2033789">
            <a:off x="3012271" y="4261819"/>
            <a:ext cx="1632883" cy="307777"/>
          </a:xfrm>
          <a:prstGeom prst="rect">
            <a:avLst/>
          </a:prstGeom>
          <a:noFill/>
        </p:spPr>
        <p:txBody>
          <a:bodyPr wrap="none" rtlCol="0">
            <a:spAutoFit/>
          </a:bodyPr>
          <a:lstStyle/>
          <a:p>
            <a:r>
              <a:rPr lang="en-US" sz="1400" dirty="0">
                <a:solidFill>
                  <a:srgbClr val="C00000"/>
                </a:solidFill>
              </a:rPr>
              <a:t>Pow</a:t>
            </a:r>
            <a:r>
              <a:rPr lang="en-US" sz="1400" baseline="-25000" dirty="0">
                <a:solidFill>
                  <a:srgbClr val="C00000"/>
                </a:solidFill>
              </a:rPr>
              <a:t>2-5 </a:t>
            </a:r>
            <a:r>
              <a:rPr lang="en-US" sz="1400" dirty="0">
                <a:solidFill>
                  <a:srgbClr val="C00000"/>
                </a:solidFill>
              </a:rPr>
              <a:t>= 8.80 watts</a:t>
            </a:r>
          </a:p>
        </p:txBody>
      </p:sp>
      <p:sp>
        <p:nvSpPr>
          <p:cNvPr id="24" name="TextBox 23">
            <a:extLst>
              <a:ext uri="{FF2B5EF4-FFF2-40B4-BE49-F238E27FC236}">
                <a16:creationId xmlns:a16="http://schemas.microsoft.com/office/drawing/2014/main" id="{C1BB0A10-8FC0-EFB3-5B56-6543B3DEA34B}"/>
              </a:ext>
            </a:extLst>
          </p:cNvPr>
          <p:cNvSpPr txBox="1"/>
          <p:nvPr/>
        </p:nvSpPr>
        <p:spPr>
          <a:xfrm rot="2033789">
            <a:off x="9233913" y="4162506"/>
            <a:ext cx="1632883" cy="307777"/>
          </a:xfrm>
          <a:prstGeom prst="rect">
            <a:avLst/>
          </a:prstGeom>
          <a:noFill/>
        </p:spPr>
        <p:txBody>
          <a:bodyPr wrap="none" rtlCol="0">
            <a:spAutoFit/>
          </a:bodyPr>
          <a:lstStyle/>
          <a:p>
            <a:r>
              <a:rPr lang="en-US" sz="1400" dirty="0">
                <a:solidFill>
                  <a:srgbClr val="C00000"/>
                </a:solidFill>
              </a:rPr>
              <a:t>Pow</a:t>
            </a:r>
            <a:r>
              <a:rPr lang="en-US" sz="1400" baseline="-25000" dirty="0">
                <a:solidFill>
                  <a:srgbClr val="C00000"/>
                </a:solidFill>
              </a:rPr>
              <a:t>2-5 </a:t>
            </a:r>
            <a:r>
              <a:rPr lang="en-US" sz="1400" dirty="0">
                <a:solidFill>
                  <a:srgbClr val="C00000"/>
                </a:solidFill>
              </a:rPr>
              <a:t>= 7.16 watts</a:t>
            </a:r>
          </a:p>
        </p:txBody>
      </p:sp>
    </p:spTree>
    <p:extLst>
      <p:ext uri="{BB962C8B-B14F-4D97-AF65-F5344CB8AC3E}">
        <p14:creationId xmlns:p14="http://schemas.microsoft.com/office/powerpoint/2010/main" val="4088519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23E5D-FFDC-2DDC-7241-41EE54DAD5D6}"/>
              </a:ext>
            </a:extLst>
          </p:cNvPr>
          <p:cNvSpPr>
            <a:spLocks noGrp="1"/>
          </p:cNvSpPr>
          <p:nvPr>
            <p:ph type="title"/>
          </p:nvPr>
        </p:nvSpPr>
        <p:spPr/>
        <p:txBody>
          <a:bodyPr/>
          <a:lstStyle/>
          <a:p>
            <a:r>
              <a:rPr lang="en-US" dirty="0"/>
              <a:t>Additional Power and RPM Results</a:t>
            </a:r>
          </a:p>
        </p:txBody>
      </p:sp>
      <p:sp>
        <p:nvSpPr>
          <p:cNvPr id="4" name="Footer Placeholder 3">
            <a:extLst>
              <a:ext uri="{FF2B5EF4-FFF2-40B4-BE49-F238E27FC236}">
                <a16:creationId xmlns:a16="http://schemas.microsoft.com/office/drawing/2014/main" id="{D6300C97-1E3C-04BA-2C30-7580B856984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D7087A56-CF49-6D44-AF11-C00731AE4124}"/>
              </a:ext>
            </a:extLst>
          </p:cNvPr>
          <p:cNvSpPr>
            <a:spLocks noGrp="1"/>
          </p:cNvSpPr>
          <p:nvPr>
            <p:ph type="sldNum" sz="quarter" idx="12"/>
          </p:nvPr>
        </p:nvSpPr>
        <p:spPr/>
        <p:txBody>
          <a:bodyPr/>
          <a:lstStyle/>
          <a:p>
            <a:fld id="{33F42015-0FC7-4B0E-8D2B-76EADF48D957}" type="slidenum">
              <a:rPr lang="en-US" smtClean="0"/>
              <a:pPr/>
              <a:t>11</a:t>
            </a:fld>
            <a:endParaRPr lang="en-US"/>
          </a:p>
        </p:txBody>
      </p:sp>
      <p:sp>
        <p:nvSpPr>
          <p:cNvPr id="18" name="TextBox 17">
            <a:extLst>
              <a:ext uri="{FF2B5EF4-FFF2-40B4-BE49-F238E27FC236}">
                <a16:creationId xmlns:a16="http://schemas.microsoft.com/office/drawing/2014/main" id="{C19F9DA5-1688-0F4E-A664-66E8A453205A}"/>
              </a:ext>
            </a:extLst>
          </p:cNvPr>
          <p:cNvSpPr txBox="1"/>
          <p:nvPr/>
        </p:nvSpPr>
        <p:spPr>
          <a:xfrm>
            <a:off x="319595" y="1272295"/>
            <a:ext cx="4852172" cy="2031325"/>
          </a:xfrm>
          <a:prstGeom prst="rect">
            <a:avLst/>
          </a:prstGeom>
          <a:noFill/>
        </p:spPr>
        <p:txBody>
          <a:bodyPr wrap="square" rtlCol="0">
            <a:spAutoFit/>
          </a:bodyPr>
          <a:lstStyle/>
          <a:p>
            <a:pPr algn="just" eaLnBrk="1" fontAlgn="auto" hangingPunct="1">
              <a:spcBef>
                <a:spcPts val="0"/>
              </a:spcBef>
              <a:spcAft>
                <a:spcPts val="0"/>
              </a:spcAft>
            </a:pPr>
            <a:r>
              <a:rPr lang="en-US" sz="1800" b="0" u="sng" dirty="0">
                <a:solidFill>
                  <a:prstClr val="black"/>
                </a:solidFill>
                <a:latin typeface="Times" panose="02020603050405020304" pitchFamily="18" charset="0"/>
                <a:ea typeface="+mn-ea"/>
                <a:cs typeface="Times" panose="02020603050405020304" pitchFamily="18" charset="0"/>
              </a:rPr>
              <a:t>Power</a:t>
            </a:r>
            <a:r>
              <a:rPr lang="en-US" sz="1800" b="0" dirty="0">
                <a:solidFill>
                  <a:prstClr val="black"/>
                </a:solidFill>
                <a:latin typeface="Times" panose="02020603050405020304" pitchFamily="18" charset="0"/>
                <a:ea typeface="+mn-ea"/>
                <a:cs typeface="Times" panose="02020603050405020304" pitchFamily="18" charset="0"/>
              </a:rPr>
              <a:t> was calculated for each case run. </a:t>
            </a:r>
          </a:p>
          <a:p>
            <a:pPr algn="just" eaLnBrk="1" fontAlgn="auto" hangingPunct="1">
              <a:spcBef>
                <a:spcPts val="0"/>
              </a:spcBef>
              <a:spcAft>
                <a:spcPts val="0"/>
              </a:spcAft>
            </a:pPr>
            <a:endParaRPr lang="en-US" sz="1800" b="0" dirty="0">
              <a:solidFill>
                <a:prstClr val="black"/>
              </a:solidFill>
              <a:latin typeface="Times" panose="02020603050405020304" pitchFamily="18" charset="0"/>
              <a:ea typeface="+mn-ea"/>
              <a:cs typeface="Times" panose="02020603050405020304" pitchFamily="18" charset="0"/>
            </a:endParaRPr>
          </a:p>
          <a:p>
            <a:pPr algn="just" eaLnBrk="1" fontAlgn="auto" hangingPunct="1">
              <a:spcBef>
                <a:spcPts val="0"/>
              </a:spcBef>
              <a:spcAft>
                <a:spcPts val="0"/>
              </a:spcAft>
            </a:pPr>
            <a:endParaRPr lang="en-US" sz="1800" b="0" dirty="0">
              <a:solidFill>
                <a:prstClr val="black"/>
              </a:solidFill>
              <a:latin typeface="Times" panose="02020603050405020304" pitchFamily="18" charset="0"/>
              <a:ea typeface="+mn-ea"/>
              <a:cs typeface="Times" panose="02020603050405020304" pitchFamily="18" charset="0"/>
            </a:endParaRPr>
          </a:p>
          <a:p>
            <a:pPr algn="just" eaLnBrk="1" fontAlgn="auto" hangingPunct="1">
              <a:spcBef>
                <a:spcPts val="0"/>
              </a:spcBef>
              <a:spcAft>
                <a:spcPts val="0"/>
              </a:spcAft>
            </a:pPr>
            <a:r>
              <a:rPr lang="en-US" sz="1800" b="0" dirty="0">
                <a:solidFill>
                  <a:prstClr val="black"/>
                </a:solidFill>
                <a:latin typeface="Times" panose="02020603050405020304" pitchFamily="18" charset="0"/>
                <a:ea typeface="+mn-ea"/>
                <a:cs typeface="Times" panose="02020603050405020304" pitchFamily="18" charset="0"/>
              </a:rPr>
              <a:t>For the device being assembled, power output is critical. In this instance, book-keeping includes the inlet stator (2), through the rotor, to the exit stator (5). </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BE8E1C1-B4A3-9348-2C3A-56CA355B543A}"/>
                  </a:ext>
                </a:extLst>
              </p:cNvPr>
              <p:cNvSpPr txBox="1"/>
              <p:nvPr/>
            </p:nvSpPr>
            <p:spPr>
              <a:xfrm>
                <a:off x="1203439" y="1734944"/>
                <a:ext cx="2590709" cy="298415"/>
              </a:xfrm>
              <a:prstGeom prst="rect">
                <a:avLst/>
              </a:prstGeom>
              <a:noFill/>
            </p:spPr>
            <p:txBody>
              <a:bodyPr wrap="none" lIns="0" tIns="0" rIns="0" bIns="0"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1800" b="0" i="1" smtClean="0">
                          <a:solidFill>
                            <a:prstClr val="black"/>
                          </a:solidFill>
                          <a:latin typeface="Cambria Math" panose="02040503050406030204" pitchFamily="18" charset="0"/>
                          <a:ea typeface="+mn-ea"/>
                        </a:rPr>
                        <m:t>𝑃𝑜𝑤𝑒𝑟</m:t>
                      </m:r>
                      <m:r>
                        <a:rPr lang="en-US" sz="1800" b="0" i="1" smtClean="0">
                          <a:solidFill>
                            <a:prstClr val="black"/>
                          </a:solidFill>
                          <a:latin typeface="Cambria Math" panose="02040503050406030204" pitchFamily="18" charset="0"/>
                          <a:ea typeface="+mn-ea"/>
                        </a:rPr>
                        <m:t>=</m:t>
                      </m:r>
                      <m:sSub>
                        <m:sSubPr>
                          <m:ctrlPr>
                            <a:rPr lang="en-US" sz="1800" b="0" i="1" smtClean="0">
                              <a:solidFill>
                                <a:prstClr val="black"/>
                              </a:solidFill>
                              <a:latin typeface="Cambria Math" panose="02040503050406030204" pitchFamily="18" charset="0"/>
                              <a:ea typeface="+mn-ea"/>
                            </a:rPr>
                          </m:ctrlPr>
                        </m:sSubPr>
                        <m:e>
                          <m:acc>
                            <m:accPr>
                              <m:chr m:val="̇"/>
                              <m:ctrlPr>
                                <a:rPr lang="en-US" sz="1800" b="0" i="1" smtClean="0">
                                  <a:solidFill>
                                    <a:prstClr val="black"/>
                                  </a:solidFill>
                                  <a:latin typeface="Cambria Math" panose="02040503050406030204" pitchFamily="18" charset="0"/>
                                  <a:ea typeface="+mn-ea"/>
                                </a:rPr>
                              </m:ctrlPr>
                            </m:accPr>
                            <m:e>
                              <m:r>
                                <a:rPr lang="en-US" sz="1800" b="0" i="1" smtClean="0">
                                  <a:solidFill>
                                    <a:prstClr val="black"/>
                                  </a:solidFill>
                                  <a:latin typeface="Cambria Math" panose="02040503050406030204" pitchFamily="18" charset="0"/>
                                  <a:ea typeface="+mn-ea"/>
                                </a:rPr>
                                <m:t>𝑚</m:t>
                              </m:r>
                            </m:e>
                          </m:acc>
                          <m:r>
                            <a:rPr lang="en-US" sz="1800" b="0" i="1" smtClean="0">
                              <a:solidFill>
                                <a:prstClr val="black"/>
                              </a:solidFill>
                              <a:latin typeface="Cambria Math" panose="02040503050406030204" pitchFamily="18" charset="0"/>
                              <a:ea typeface="+mn-ea"/>
                            </a:rPr>
                            <m:t>𝐶</m:t>
                          </m:r>
                        </m:e>
                        <m:sub>
                          <m:r>
                            <a:rPr lang="en-US" sz="1800" b="0" i="1" smtClean="0">
                              <a:solidFill>
                                <a:prstClr val="black"/>
                              </a:solidFill>
                              <a:latin typeface="Cambria Math" panose="02040503050406030204" pitchFamily="18" charset="0"/>
                              <a:ea typeface="+mn-ea"/>
                            </a:rPr>
                            <m:t>𝑝</m:t>
                          </m:r>
                        </m:sub>
                      </m:sSub>
                      <m:d>
                        <m:dPr>
                          <m:ctrlPr>
                            <a:rPr lang="en-US" sz="1800" b="0" i="1" smtClean="0">
                              <a:solidFill>
                                <a:prstClr val="black"/>
                              </a:solidFill>
                              <a:latin typeface="Cambria Math" panose="02040503050406030204" pitchFamily="18" charset="0"/>
                              <a:ea typeface="+mn-ea"/>
                            </a:rPr>
                          </m:ctrlPr>
                        </m:dPr>
                        <m:e>
                          <m:sSub>
                            <m:sSubPr>
                              <m:ctrlPr>
                                <a:rPr lang="en-US" sz="1800" b="0" i="1" smtClean="0">
                                  <a:solidFill>
                                    <a:prstClr val="black"/>
                                  </a:solidFill>
                                  <a:latin typeface="Cambria Math" panose="02040503050406030204" pitchFamily="18" charset="0"/>
                                  <a:ea typeface="+mn-ea"/>
                                </a:rPr>
                              </m:ctrlPr>
                            </m:sSubPr>
                            <m:e>
                              <m:r>
                                <a:rPr lang="en-US" sz="1800" b="0" i="1" smtClean="0">
                                  <a:solidFill>
                                    <a:prstClr val="black"/>
                                  </a:solidFill>
                                  <a:latin typeface="Cambria Math" panose="02040503050406030204" pitchFamily="18" charset="0"/>
                                  <a:ea typeface="+mn-ea"/>
                                </a:rPr>
                                <m:t>𝑇</m:t>
                              </m:r>
                            </m:e>
                            <m:sub>
                              <m:r>
                                <a:rPr lang="en-US" sz="1800" b="0" i="1" smtClean="0">
                                  <a:solidFill>
                                    <a:prstClr val="black"/>
                                  </a:solidFill>
                                  <a:latin typeface="Cambria Math" panose="02040503050406030204" pitchFamily="18" charset="0"/>
                                  <a:ea typeface="+mn-ea"/>
                                </a:rPr>
                                <m:t>𝑇</m:t>
                              </m:r>
                              <m:r>
                                <a:rPr lang="en-US" sz="1800" b="0" i="1" smtClean="0">
                                  <a:solidFill>
                                    <a:prstClr val="black"/>
                                  </a:solidFill>
                                  <a:latin typeface="Cambria Math" panose="02040503050406030204" pitchFamily="18" charset="0"/>
                                  <a:ea typeface="+mn-ea"/>
                                </a:rPr>
                                <m:t>2</m:t>
                              </m:r>
                            </m:sub>
                          </m:sSub>
                          <m:r>
                            <a:rPr lang="en-US" sz="1800" b="0" i="1" smtClean="0">
                              <a:solidFill>
                                <a:prstClr val="black"/>
                              </a:solidFill>
                              <a:latin typeface="Cambria Math" panose="02040503050406030204" pitchFamily="18" charset="0"/>
                              <a:ea typeface="+mn-ea"/>
                            </a:rPr>
                            <m:t>−</m:t>
                          </m:r>
                          <m:sSub>
                            <m:sSubPr>
                              <m:ctrlPr>
                                <a:rPr lang="en-US" sz="1800" b="0" i="1" smtClean="0">
                                  <a:solidFill>
                                    <a:prstClr val="black"/>
                                  </a:solidFill>
                                  <a:latin typeface="Cambria Math" panose="02040503050406030204" pitchFamily="18" charset="0"/>
                                  <a:ea typeface="+mn-ea"/>
                                </a:rPr>
                              </m:ctrlPr>
                            </m:sSubPr>
                            <m:e>
                              <m:r>
                                <a:rPr lang="en-US" sz="1800" b="0" i="1" smtClean="0">
                                  <a:solidFill>
                                    <a:prstClr val="black"/>
                                  </a:solidFill>
                                  <a:latin typeface="Cambria Math" panose="02040503050406030204" pitchFamily="18" charset="0"/>
                                  <a:ea typeface="+mn-ea"/>
                                </a:rPr>
                                <m:t>𝑇</m:t>
                              </m:r>
                            </m:e>
                            <m:sub>
                              <m:r>
                                <a:rPr lang="en-US" sz="1800" b="0" i="1" smtClean="0">
                                  <a:solidFill>
                                    <a:prstClr val="black"/>
                                  </a:solidFill>
                                  <a:latin typeface="Cambria Math" panose="02040503050406030204" pitchFamily="18" charset="0"/>
                                  <a:ea typeface="+mn-ea"/>
                                </a:rPr>
                                <m:t>𝑇</m:t>
                              </m:r>
                              <m:r>
                                <a:rPr lang="en-US" sz="1800" b="0" i="1" smtClean="0">
                                  <a:solidFill>
                                    <a:prstClr val="black"/>
                                  </a:solidFill>
                                  <a:latin typeface="Cambria Math" panose="02040503050406030204" pitchFamily="18" charset="0"/>
                                  <a:ea typeface="+mn-ea"/>
                                </a:rPr>
                                <m:t>5</m:t>
                              </m:r>
                            </m:sub>
                          </m:sSub>
                        </m:e>
                      </m:d>
                    </m:oMath>
                  </m:oMathPara>
                </a14:m>
                <a:endParaRPr lang="en-US" sz="1800" b="0" dirty="0">
                  <a:solidFill>
                    <a:prstClr val="black"/>
                  </a:solidFill>
                  <a:latin typeface="Calibri" panose="020F0502020204030204"/>
                  <a:ea typeface="+mn-ea"/>
                </a:endParaRPr>
              </a:p>
            </p:txBody>
          </p:sp>
        </mc:Choice>
        <mc:Fallback xmlns="">
          <p:sp>
            <p:nvSpPr>
              <p:cNvPr id="19" name="TextBox 18">
                <a:extLst>
                  <a:ext uri="{FF2B5EF4-FFF2-40B4-BE49-F238E27FC236}">
                    <a16:creationId xmlns:a16="http://schemas.microsoft.com/office/drawing/2014/main" id="{1BE8E1C1-B4A3-9348-2C3A-56CA355B543A}"/>
                  </a:ext>
                </a:extLst>
              </p:cNvPr>
              <p:cNvSpPr txBox="1">
                <a:spLocks noRot="1" noChangeAspect="1" noMove="1" noResize="1" noEditPoints="1" noAdjustHandles="1" noChangeArrowheads="1" noChangeShapeType="1" noTextEdit="1"/>
              </p:cNvSpPr>
              <p:nvPr/>
            </p:nvSpPr>
            <p:spPr>
              <a:xfrm>
                <a:off x="1203439" y="1734944"/>
                <a:ext cx="2590709" cy="298415"/>
              </a:xfrm>
              <a:prstGeom prst="rect">
                <a:avLst/>
              </a:prstGeom>
              <a:blipFill>
                <a:blip r:embed="rId3"/>
                <a:stretch>
                  <a:fillRect l="-1647" t="-2041" b="-20408"/>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35B0134-DBE1-C918-D8F2-BEBA767DCFF1}"/>
              </a:ext>
            </a:extLst>
          </p:cNvPr>
          <p:cNvPicPr>
            <a:picLocks noChangeAspect="1"/>
          </p:cNvPicPr>
          <p:nvPr/>
        </p:nvPicPr>
        <p:blipFill>
          <a:blip r:embed="rId4"/>
          <a:stretch>
            <a:fillRect/>
          </a:stretch>
        </p:blipFill>
        <p:spPr>
          <a:xfrm>
            <a:off x="5482781" y="1465520"/>
            <a:ext cx="5938547" cy="4082751"/>
          </a:xfrm>
          <a:prstGeom prst="rect">
            <a:avLst/>
          </a:prstGeom>
        </p:spPr>
      </p:pic>
      <p:pic>
        <p:nvPicPr>
          <p:cNvPr id="3" name="Picture 2">
            <a:extLst>
              <a:ext uri="{FF2B5EF4-FFF2-40B4-BE49-F238E27FC236}">
                <a16:creationId xmlns:a16="http://schemas.microsoft.com/office/drawing/2014/main" id="{03EC92CB-B387-FF80-7E3D-D9B214DD3837}"/>
              </a:ext>
            </a:extLst>
          </p:cNvPr>
          <p:cNvPicPr>
            <a:picLocks noChangeAspect="1"/>
          </p:cNvPicPr>
          <p:nvPr/>
        </p:nvPicPr>
        <p:blipFill>
          <a:blip r:embed="rId5"/>
          <a:stretch>
            <a:fillRect/>
          </a:stretch>
        </p:blipFill>
        <p:spPr>
          <a:xfrm>
            <a:off x="471344" y="3506895"/>
            <a:ext cx="4700423" cy="2603218"/>
          </a:xfrm>
          <a:prstGeom prst="rect">
            <a:avLst/>
          </a:prstGeom>
        </p:spPr>
      </p:pic>
      <p:cxnSp>
        <p:nvCxnSpPr>
          <p:cNvPr id="6" name="Straight Connector 5">
            <a:extLst>
              <a:ext uri="{FF2B5EF4-FFF2-40B4-BE49-F238E27FC236}">
                <a16:creationId xmlns:a16="http://schemas.microsoft.com/office/drawing/2014/main" id="{386811F6-220B-6EE1-A312-C3537FC22C0A}"/>
              </a:ext>
            </a:extLst>
          </p:cNvPr>
          <p:cNvCxnSpPr/>
          <p:nvPr/>
        </p:nvCxnSpPr>
        <p:spPr>
          <a:xfrm>
            <a:off x="2251245" y="4209144"/>
            <a:ext cx="0" cy="1076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AA270C8-0468-F37E-181B-EF6558B340CB}"/>
              </a:ext>
            </a:extLst>
          </p:cNvPr>
          <p:cNvSpPr txBox="1"/>
          <p:nvPr/>
        </p:nvSpPr>
        <p:spPr>
          <a:xfrm>
            <a:off x="1981780" y="5056725"/>
            <a:ext cx="538930" cy="307777"/>
          </a:xfrm>
          <a:prstGeom prst="rect">
            <a:avLst/>
          </a:prstGeom>
          <a:solidFill>
            <a:schemeClr val="bg1"/>
          </a:solidFill>
          <a:ln>
            <a:solidFill>
              <a:schemeClr val="tx1"/>
            </a:solidFill>
          </a:ln>
        </p:spPr>
        <p:txBody>
          <a:bodyPr wrap="none" rtlCol="0">
            <a:spAutoFit/>
          </a:bodyPr>
          <a:lstStyle/>
          <a:p>
            <a:r>
              <a:rPr lang="en-US" sz="1400" i="1" dirty="0">
                <a:latin typeface="Symbol" panose="05050102010706020507" pitchFamily="18" charset="2"/>
              </a:rPr>
              <a:t>f</a:t>
            </a:r>
            <a:r>
              <a:rPr lang="en-US" sz="1400" dirty="0"/>
              <a:t> = 1</a:t>
            </a:r>
          </a:p>
        </p:txBody>
      </p:sp>
    </p:spTree>
    <p:extLst>
      <p:ext uri="{BB962C8B-B14F-4D97-AF65-F5344CB8AC3E}">
        <p14:creationId xmlns:p14="http://schemas.microsoft.com/office/powerpoint/2010/main" val="3200974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B79D6-6E7F-F171-5004-81F86EBFA746}"/>
              </a:ext>
            </a:extLst>
          </p:cNvPr>
          <p:cNvSpPr>
            <a:spLocks noGrp="1"/>
          </p:cNvSpPr>
          <p:nvPr>
            <p:ph type="title"/>
          </p:nvPr>
        </p:nvSpPr>
        <p:spPr/>
        <p:txBody>
          <a:bodyPr/>
          <a:lstStyle/>
          <a:p>
            <a:r>
              <a:rPr lang="en-US" dirty="0"/>
              <a:t>Turbine Efficiency</a:t>
            </a:r>
          </a:p>
        </p:txBody>
      </p:sp>
      <p:sp>
        <p:nvSpPr>
          <p:cNvPr id="4" name="Footer Placeholder 3">
            <a:extLst>
              <a:ext uri="{FF2B5EF4-FFF2-40B4-BE49-F238E27FC236}">
                <a16:creationId xmlns:a16="http://schemas.microsoft.com/office/drawing/2014/main" id="{93863AD9-A647-5278-70D3-2471690D7405}"/>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055AC936-5633-6391-8A3D-05999EBD5BD0}"/>
              </a:ext>
            </a:extLst>
          </p:cNvPr>
          <p:cNvSpPr>
            <a:spLocks noGrp="1"/>
          </p:cNvSpPr>
          <p:nvPr>
            <p:ph type="sldNum" sz="quarter" idx="12"/>
          </p:nvPr>
        </p:nvSpPr>
        <p:spPr/>
        <p:txBody>
          <a:bodyPr/>
          <a:lstStyle/>
          <a:p>
            <a:fld id="{33F42015-0FC7-4B0E-8D2B-76EADF48D957}" type="slidenum">
              <a:rPr lang="en-US" smtClean="0"/>
              <a:pPr/>
              <a:t>12</a:t>
            </a:fld>
            <a:endParaRPr lang="en-US"/>
          </a:p>
        </p:txBody>
      </p:sp>
      <p:pic>
        <p:nvPicPr>
          <p:cNvPr id="9" name="Picture 8">
            <a:extLst>
              <a:ext uri="{FF2B5EF4-FFF2-40B4-BE49-F238E27FC236}">
                <a16:creationId xmlns:a16="http://schemas.microsoft.com/office/drawing/2014/main" id="{7C9EEA2E-C7F8-DF40-7F05-12E6482A628E}"/>
              </a:ext>
            </a:extLst>
          </p:cNvPr>
          <p:cNvPicPr>
            <a:picLocks noChangeAspect="1"/>
          </p:cNvPicPr>
          <p:nvPr/>
        </p:nvPicPr>
        <p:blipFill>
          <a:blip r:embed="rId2"/>
          <a:stretch>
            <a:fillRect/>
          </a:stretch>
        </p:blipFill>
        <p:spPr>
          <a:xfrm>
            <a:off x="5103039" y="1349060"/>
            <a:ext cx="6265186" cy="4541268"/>
          </a:xfrm>
          <a:prstGeom prst="rect">
            <a:avLst/>
          </a:prstGeom>
        </p:spPr>
      </p:pic>
      <p:sp>
        <p:nvSpPr>
          <p:cNvPr id="10" name="TextBox 9">
            <a:extLst>
              <a:ext uri="{FF2B5EF4-FFF2-40B4-BE49-F238E27FC236}">
                <a16:creationId xmlns:a16="http://schemas.microsoft.com/office/drawing/2014/main" id="{E5485ABA-FEEF-B18B-D4C7-DAEF8CAFE9B9}"/>
              </a:ext>
            </a:extLst>
          </p:cNvPr>
          <p:cNvSpPr txBox="1"/>
          <p:nvPr/>
        </p:nvSpPr>
        <p:spPr>
          <a:xfrm>
            <a:off x="465900" y="1173465"/>
            <a:ext cx="4852172" cy="2862322"/>
          </a:xfrm>
          <a:prstGeom prst="rect">
            <a:avLst/>
          </a:prstGeom>
          <a:noFill/>
        </p:spPr>
        <p:txBody>
          <a:bodyPr wrap="square" rtlCol="0">
            <a:spAutoFit/>
          </a:bodyPr>
          <a:lstStyle/>
          <a:p>
            <a:pPr algn="just" eaLnBrk="1" fontAlgn="auto" hangingPunct="1">
              <a:spcBef>
                <a:spcPts val="0"/>
              </a:spcBef>
              <a:spcAft>
                <a:spcPts val="0"/>
              </a:spcAft>
            </a:pPr>
            <a:r>
              <a:rPr lang="en-US" sz="1800" b="0" u="sng" dirty="0">
                <a:solidFill>
                  <a:prstClr val="black"/>
                </a:solidFill>
                <a:latin typeface="Times" panose="02020603050405020304" pitchFamily="18" charset="0"/>
                <a:ea typeface="+mn-ea"/>
                <a:cs typeface="Times" panose="02020603050405020304" pitchFamily="18" charset="0"/>
              </a:rPr>
              <a:t>Efficiency</a:t>
            </a:r>
            <a:r>
              <a:rPr lang="en-US" sz="1800" b="0" dirty="0">
                <a:solidFill>
                  <a:prstClr val="black"/>
                </a:solidFill>
                <a:latin typeface="Times" panose="02020603050405020304" pitchFamily="18" charset="0"/>
                <a:ea typeface="+mn-ea"/>
                <a:cs typeface="Times" panose="02020603050405020304" pitchFamily="18" charset="0"/>
              </a:rPr>
              <a:t> is usually defined as </a:t>
            </a:r>
          </a:p>
          <a:p>
            <a:pPr algn="just" eaLnBrk="1" fontAlgn="auto" hangingPunct="1">
              <a:spcBef>
                <a:spcPts val="0"/>
              </a:spcBef>
              <a:spcAft>
                <a:spcPts val="0"/>
              </a:spcAft>
            </a:pPr>
            <a:endParaRPr lang="en-US" sz="1800" b="0" dirty="0">
              <a:solidFill>
                <a:prstClr val="black"/>
              </a:solidFill>
              <a:latin typeface="Times" panose="02020603050405020304" pitchFamily="18" charset="0"/>
              <a:ea typeface="+mn-ea"/>
              <a:cs typeface="Times" panose="02020603050405020304" pitchFamily="18" charset="0"/>
            </a:endParaRPr>
          </a:p>
          <a:p>
            <a:pPr lvl="1" algn="just" eaLnBrk="1" fontAlgn="auto" hangingPunct="1">
              <a:spcBef>
                <a:spcPts val="0"/>
              </a:spcBef>
              <a:spcAft>
                <a:spcPts val="0"/>
              </a:spcAft>
            </a:pPr>
            <a:r>
              <a:rPr lang="en-US" sz="1800" b="0" i="1" dirty="0">
                <a:solidFill>
                  <a:srgbClr val="00B050"/>
                </a:solidFill>
                <a:latin typeface="Times" panose="02020603050405020304" pitchFamily="18" charset="0"/>
                <a:ea typeface="+mn-ea"/>
                <a:cs typeface="Times" panose="02020603050405020304" pitchFamily="18" charset="0"/>
              </a:rPr>
              <a:t>desired output/required input. </a:t>
            </a:r>
          </a:p>
          <a:p>
            <a:pPr lvl="1" algn="just" eaLnBrk="1" fontAlgn="auto" hangingPunct="1">
              <a:spcBef>
                <a:spcPts val="0"/>
              </a:spcBef>
              <a:spcAft>
                <a:spcPts val="0"/>
              </a:spcAft>
            </a:pPr>
            <a:endParaRPr lang="en-US" sz="1800" b="0" i="1" dirty="0">
              <a:solidFill>
                <a:srgbClr val="00B050"/>
              </a:solidFill>
              <a:latin typeface="Times" panose="02020603050405020304" pitchFamily="18" charset="0"/>
              <a:ea typeface="+mn-ea"/>
              <a:cs typeface="Times" panose="02020603050405020304" pitchFamily="18" charset="0"/>
            </a:endParaRPr>
          </a:p>
          <a:p>
            <a:pPr algn="just" eaLnBrk="1" fontAlgn="auto" hangingPunct="1">
              <a:spcBef>
                <a:spcPts val="0"/>
              </a:spcBef>
              <a:spcAft>
                <a:spcPts val="0"/>
              </a:spcAft>
            </a:pPr>
            <a:r>
              <a:rPr lang="en-US" sz="1800" b="0" dirty="0">
                <a:solidFill>
                  <a:prstClr val="black"/>
                </a:solidFill>
                <a:latin typeface="Times" panose="02020603050405020304" pitchFamily="18" charset="0"/>
                <a:ea typeface="+mn-ea"/>
                <a:cs typeface="Times" panose="02020603050405020304" pitchFamily="18" charset="0"/>
              </a:rPr>
              <a:t>The higher the efficiency is, the more bang for your buck you are getting regarding supplied input. Using the total-to-total efficiency equation from the textbook </a:t>
            </a:r>
            <a:r>
              <a:rPr lang="en-US" sz="1800" dirty="0">
                <a:solidFill>
                  <a:prstClr val="black"/>
                </a:solidFill>
                <a:latin typeface="Times" panose="02020603050405020304" pitchFamily="18" charset="0"/>
                <a:ea typeface="+mn-ea"/>
                <a:cs typeface="Times" panose="02020603050405020304" pitchFamily="18" charset="0"/>
              </a:rPr>
              <a:t>Gas Turbine Theory </a:t>
            </a:r>
            <a:r>
              <a:rPr lang="en-US" sz="1800" b="0" dirty="0">
                <a:solidFill>
                  <a:prstClr val="black"/>
                </a:solidFill>
                <a:latin typeface="Times" panose="02020603050405020304" pitchFamily="18" charset="0"/>
                <a:ea typeface="+mn-ea"/>
                <a:cs typeface="Times" panose="02020603050405020304" pitchFamily="18" charset="0"/>
              </a:rPr>
              <a:t>(</a:t>
            </a:r>
            <a:r>
              <a:rPr lang="en-US" sz="1800" b="0" i="1" dirty="0">
                <a:solidFill>
                  <a:prstClr val="black"/>
                </a:solidFill>
                <a:latin typeface="Times" panose="02020603050405020304" pitchFamily="18" charset="0"/>
                <a:ea typeface="+mn-ea"/>
                <a:cs typeface="Times" panose="02020603050405020304" pitchFamily="18" charset="0"/>
              </a:rPr>
              <a:t>H. Cohen, G.F.C Rogers, and H.I.H. </a:t>
            </a:r>
            <a:r>
              <a:rPr lang="en-US" sz="1800" b="0" i="1" dirty="0" err="1">
                <a:solidFill>
                  <a:prstClr val="black"/>
                </a:solidFill>
                <a:latin typeface="Times" panose="02020603050405020304" pitchFamily="18" charset="0"/>
                <a:ea typeface="+mn-ea"/>
                <a:cs typeface="Times" panose="02020603050405020304" pitchFamily="18" charset="0"/>
              </a:rPr>
              <a:t>Saravanamuttoo</a:t>
            </a:r>
            <a:r>
              <a:rPr lang="en-US" sz="1800" b="0" i="1" dirty="0">
                <a:solidFill>
                  <a:prstClr val="black"/>
                </a:solidFill>
                <a:latin typeface="Times" panose="02020603050405020304" pitchFamily="18" charset="0"/>
                <a:ea typeface="+mn-ea"/>
                <a:cs typeface="Times" panose="02020603050405020304" pitchFamily="18" charset="0"/>
              </a:rPr>
              <a:t>, 1991</a:t>
            </a:r>
            <a:r>
              <a:rPr lang="en-US" sz="1800" b="0" dirty="0">
                <a:solidFill>
                  <a:prstClr val="black"/>
                </a:solidFill>
                <a:latin typeface="Times" panose="02020603050405020304" pitchFamily="18" charset="0"/>
                <a:ea typeface="+mn-ea"/>
                <a:cs typeface="Times" panose="02020603050405020304" pitchFamily="18" charset="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5472046-5CB2-1CAF-706C-0C3612B6490D}"/>
                  </a:ext>
                </a:extLst>
              </p:cNvPr>
              <p:cNvSpPr txBox="1"/>
              <p:nvPr/>
            </p:nvSpPr>
            <p:spPr>
              <a:xfrm>
                <a:off x="1420231" y="4187670"/>
                <a:ext cx="2432012" cy="1192186"/>
              </a:xfrm>
              <a:prstGeom prst="rect">
                <a:avLst/>
              </a:prstGeom>
              <a:noFill/>
            </p:spPr>
            <p:txBody>
              <a:bodyPr wrap="none" lIns="0" tIns="0" rIns="0" bIns="0"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0" i="1" smtClean="0">
                              <a:solidFill>
                                <a:prstClr val="black"/>
                              </a:solidFill>
                              <a:latin typeface="Cambria Math" panose="02040503050406030204" pitchFamily="18" charset="0"/>
                              <a:ea typeface="+mn-ea"/>
                            </a:rPr>
                          </m:ctrlPr>
                        </m:sSubPr>
                        <m:e>
                          <m:r>
                            <a:rPr lang="en-US" sz="1800" b="0" i="1" smtClean="0">
                              <a:solidFill>
                                <a:prstClr val="black"/>
                              </a:solidFill>
                              <a:latin typeface="Cambria Math" panose="02040503050406030204" pitchFamily="18" charset="0"/>
                              <a:ea typeface="Cambria Math" panose="02040503050406030204" pitchFamily="18" charset="0"/>
                            </a:rPr>
                            <m:t>𝜂</m:t>
                          </m:r>
                        </m:e>
                        <m:sub>
                          <m:r>
                            <a:rPr lang="en-US" sz="1800" b="0" i="1" smtClean="0">
                              <a:solidFill>
                                <a:prstClr val="black"/>
                              </a:solidFill>
                              <a:latin typeface="Cambria Math" panose="02040503050406030204" pitchFamily="18" charset="0"/>
                              <a:ea typeface="Cambria Math" panose="02040503050406030204" pitchFamily="18" charset="0"/>
                            </a:rPr>
                            <m:t>𝑇</m:t>
                          </m:r>
                        </m:sub>
                      </m:sSub>
                      <m:r>
                        <a:rPr lang="en-US" sz="1800" b="0" i="1" smtClean="0">
                          <a:solidFill>
                            <a:prstClr val="black"/>
                          </a:solidFill>
                          <a:latin typeface="Cambria Math" panose="02040503050406030204" pitchFamily="18" charset="0"/>
                          <a:ea typeface="+mn-ea"/>
                        </a:rPr>
                        <m:t>=</m:t>
                      </m:r>
                      <m:f>
                        <m:fPr>
                          <m:ctrlPr>
                            <a:rPr lang="en-US" sz="1800" b="0" i="1" smtClean="0">
                              <a:solidFill>
                                <a:prstClr val="black"/>
                              </a:solidFill>
                              <a:latin typeface="Cambria Math" panose="02040503050406030204" pitchFamily="18" charset="0"/>
                              <a:ea typeface="+mn-ea"/>
                            </a:rPr>
                          </m:ctrlPr>
                        </m:fPr>
                        <m:num>
                          <m:sSub>
                            <m:sSubPr>
                              <m:ctrlPr>
                                <a:rPr lang="en-US" sz="1800" b="0" i="1" smtClean="0">
                                  <a:solidFill>
                                    <a:prstClr val="black"/>
                                  </a:solidFill>
                                  <a:latin typeface="Cambria Math" panose="02040503050406030204" pitchFamily="18" charset="0"/>
                                  <a:ea typeface="+mn-ea"/>
                                </a:rPr>
                              </m:ctrlPr>
                            </m:sSubPr>
                            <m:e>
                              <m:r>
                                <a:rPr lang="en-US" sz="1800" b="0" i="1" smtClean="0">
                                  <a:solidFill>
                                    <a:prstClr val="black"/>
                                  </a:solidFill>
                                  <a:latin typeface="Cambria Math" panose="02040503050406030204" pitchFamily="18" charset="0"/>
                                  <a:ea typeface="+mn-ea"/>
                                </a:rPr>
                                <m:t>𝑇</m:t>
                              </m:r>
                            </m:e>
                            <m:sub>
                              <m:r>
                                <a:rPr lang="en-US" sz="1800" b="0" i="1" smtClean="0">
                                  <a:solidFill>
                                    <a:prstClr val="black"/>
                                  </a:solidFill>
                                  <a:latin typeface="Cambria Math" panose="02040503050406030204" pitchFamily="18" charset="0"/>
                                  <a:ea typeface="+mn-ea"/>
                                </a:rPr>
                                <m:t>02</m:t>
                              </m:r>
                            </m:sub>
                          </m:sSub>
                          <m:r>
                            <a:rPr lang="en-US" sz="1800" b="0" i="1" smtClean="0">
                              <a:solidFill>
                                <a:prstClr val="black"/>
                              </a:solidFill>
                              <a:latin typeface="Cambria Math" panose="02040503050406030204" pitchFamily="18" charset="0"/>
                              <a:ea typeface="+mn-ea"/>
                            </a:rPr>
                            <m:t>−</m:t>
                          </m:r>
                          <m:sSub>
                            <m:sSubPr>
                              <m:ctrlPr>
                                <a:rPr lang="en-US" sz="1800" b="0" i="1" smtClean="0">
                                  <a:solidFill>
                                    <a:prstClr val="black"/>
                                  </a:solidFill>
                                  <a:latin typeface="Cambria Math" panose="02040503050406030204" pitchFamily="18" charset="0"/>
                                  <a:ea typeface="+mn-ea"/>
                                </a:rPr>
                              </m:ctrlPr>
                            </m:sSubPr>
                            <m:e>
                              <m:r>
                                <a:rPr lang="en-US" sz="1800" b="0" i="1" smtClean="0">
                                  <a:solidFill>
                                    <a:prstClr val="black"/>
                                  </a:solidFill>
                                  <a:latin typeface="Cambria Math" panose="02040503050406030204" pitchFamily="18" charset="0"/>
                                  <a:ea typeface="+mn-ea"/>
                                </a:rPr>
                                <m:t>𝑇</m:t>
                              </m:r>
                            </m:e>
                            <m:sub>
                              <m:r>
                                <a:rPr lang="en-US" sz="1800" b="0" i="1" smtClean="0">
                                  <a:solidFill>
                                    <a:prstClr val="black"/>
                                  </a:solidFill>
                                  <a:latin typeface="Cambria Math" panose="02040503050406030204" pitchFamily="18" charset="0"/>
                                  <a:ea typeface="+mn-ea"/>
                                </a:rPr>
                                <m:t>04</m:t>
                              </m:r>
                            </m:sub>
                          </m:sSub>
                        </m:num>
                        <m:den>
                          <m:sSub>
                            <m:sSubPr>
                              <m:ctrlPr>
                                <a:rPr lang="en-US" sz="1800" b="0" i="1" smtClean="0">
                                  <a:solidFill>
                                    <a:prstClr val="black"/>
                                  </a:solidFill>
                                  <a:latin typeface="Cambria Math" panose="02040503050406030204" pitchFamily="18" charset="0"/>
                                  <a:ea typeface="+mn-ea"/>
                                </a:rPr>
                              </m:ctrlPr>
                            </m:sSubPr>
                            <m:e>
                              <m:r>
                                <a:rPr lang="en-US" sz="1800" b="0" i="1" smtClean="0">
                                  <a:solidFill>
                                    <a:prstClr val="black"/>
                                  </a:solidFill>
                                  <a:latin typeface="Cambria Math" panose="02040503050406030204" pitchFamily="18" charset="0"/>
                                  <a:ea typeface="+mn-ea"/>
                                </a:rPr>
                                <m:t>𝑇</m:t>
                              </m:r>
                            </m:e>
                            <m:sub>
                              <m:r>
                                <a:rPr lang="en-US" sz="1800" b="0" i="1" smtClean="0">
                                  <a:solidFill>
                                    <a:prstClr val="black"/>
                                  </a:solidFill>
                                  <a:latin typeface="Cambria Math" panose="02040503050406030204" pitchFamily="18" charset="0"/>
                                  <a:ea typeface="+mn-ea"/>
                                </a:rPr>
                                <m:t>02</m:t>
                              </m:r>
                            </m:sub>
                          </m:sSub>
                          <m:sSup>
                            <m:sSupPr>
                              <m:ctrlPr>
                                <a:rPr lang="en-US" sz="1800" b="0" i="1" smtClean="0">
                                  <a:solidFill>
                                    <a:prstClr val="black"/>
                                  </a:solidFill>
                                  <a:latin typeface="Cambria Math" panose="02040503050406030204" pitchFamily="18" charset="0"/>
                                  <a:ea typeface="+mn-ea"/>
                                </a:rPr>
                              </m:ctrlPr>
                            </m:sSupPr>
                            <m:e>
                              <m:d>
                                <m:dPr>
                                  <m:begChr m:val="["/>
                                  <m:endChr m:val="]"/>
                                  <m:ctrlPr>
                                    <a:rPr lang="en-US" sz="1800" b="0" i="1" smtClean="0">
                                      <a:solidFill>
                                        <a:prstClr val="black"/>
                                      </a:solidFill>
                                      <a:latin typeface="Cambria Math" panose="02040503050406030204" pitchFamily="18" charset="0"/>
                                      <a:ea typeface="+mn-ea"/>
                                    </a:rPr>
                                  </m:ctrlPr>
                                </m:dPr>
                                <m:e>
                                  <m:r>
                                    <a:rPr lang="en-US" sz="1800" b="0" i="1" smtClean="0">
                                      <a:solidFill>
                                        <a:prstClr val="black"/>
                                      </a:solidFill>
                                      <a:latin typeface="Cambria Math" panose="02040503050406030204" pitchFamily="18" charset="0"/>
                                      <a:ea typeface="+mn-ea"/>
                                    </a:rPr>
                                    <m:t>1−</m:t>
                                  </m:r>
                                  <m:f>
                                    <m:fPr>
                                      <m:ctrlPr>
                                        <a:rPr lang="en-US" sz="1800" b="0" i="1" smtClean="0">
                                          <a:solidFill>
                                            <a:prstClr val="black"/>
                                          </a:solidFill>
                                          <a:latin typeface="Cambria Math" panose="02040503050406030204" pitchFamily="18" charset="0"/>
                                          <a:ea typeface="+mn-ea"/>
                                        </a:rPr>
                                      </m:ctrlPr>
                                    </m:fPr>
                                    <m:num>
                                      <m:r>
                                        <a:rPr lang="en-US" sz="1800" b="0" i="1" smtClean="0">
                                          <a:solidFill>
                                            <a:prstClr val="black"/>
                                          </a:solidFill>
                                          <a:latin typeface="Cambria Math" panose="02040503050406030204" pitchFamily="18" charset="0"/>
                                          <a:ea typeface="+mn-ea"/>
                                        </a:rPr>
                                        <m:t>1</m:t>
                                      </m:r>
                                    </m:num>
                                    <m:den>
                                      <m:d>
                                        <m:dPr>
                                          <m:ctrlPr>
                                            <a:rPr lang="en-US" sz="1800" b="0" i="1" smtClean="0">
                                              <a:solidFill>
                                                <a:prstClr val="black"/>
                                              </a:solidFill>
                                              <a:latin typeface="Cambria Math" panose="02040503050406030204" pitchFamily="18" charset="0"/>
                                              <a:ea typeface="+mn-ea"/>
                                            </a:rPr>
                                          </m:ctrlPr>
                                        </m:dPr>
                                        <m:e>
                                          <m:f>
                                            <m:fPr>
                                              <m:ctrlPr>
                                                <a:rPr lang="en-US" sz="1800" b="0" i="1" smtClean="0">
                                                  <a:solidFill>
                                                    <a:prstClr val="black"/>
                                                  </a:solidFill>
                                                  <a:latin typeface="Cambria Math" panose="02040503050406030204" pitchFamily="18" charset="0"/>
                                                  <a:ea typeface="+mn-ea"/>
                                                </a:rPr>
                                              </m:ctrlPr>
                                            </m:fPr>
                                            <m:num>
                                              <m:sSub>
                                                <m:sSubPr>
                                                  <m:ctrlPr>
                                                    <a:rPr lang="en-US" sz="1800" b="0" i="1" smtClean="0">
                                                      <a:solidFill>
                                                        <a:prstClr val="black"/>
                                                      </a:solidFill>
                                                      <a:latin typeface="Cambria Math" panose="02040503050406030204" pitchFamily="18" charset="0"/>
                                                      <a:ea typeface="+mn-ea"/>
                                                    </a:rPr>
                                                  </m:ctrlPr>
                                                </m:sSubPr>
                                                <m:e>
                                                  <m:r>
                                                    <a:rPr lang="en-US" sz="1800" b="0" i="1" smtClean="0">
                                                      <a:solidFill>
                                                        <a:prstClr val="black"/>
                                                      </a:solidFill>
                                                      <a:latin typeface="Cambria Math" panose="02040503050406030204" pitchFamily="18" charset="0"/>
                                                      <a:ea typeface="+mn-ea"/>
                                                    </a:rPr>
                                                    <m:t>𝑃</m:t>
                                                  </m:r>
                                                </m:e>
                                                <m:sub>
                                                  <m:r>
                                                    <a:rPr lang="en-US" sz="1800" b="0" i="1" smtClean="0">
                                                      <a:solidFill>
                                                        <a:prstClr val="black"/>
                                                      </a:solidFill>
                                                      <a:latin typeface="Cambria Math" panose="02040503050406030204" pitchFamily="18" charset="0"/>
                                                      <a:ea typeface="+mn-ea"/>
                                                    </a:rPr>
                                                    <m:t>02</m:t>
                                                  </m:r>
                                                </m:sub>
                                              </m:sSub>
                                            </m:num>
                                            <m:den>
                                              <m:sSub>
                                                <m:sSubPr>
                                                  <m:ctrlPr>
                                                    <a:rPr lang="en-US" sz="1800" b="0" i="1" smtClean="0">
                                                      <a:solidFill>
                                                        <a:prstClr val="black"/>
                                                      </a:solidFill>
                                                      <a:latin typeface="Cambria Math" panose="02040503050406030204" pitchFamily="18" charset="0"/>
                                                      <a:ea typeface="+mn-ea"/>
                                                    </a:rPr>
                                                  </m:ctrlPr>
                                                </m:sSubPr>
                                                <m:e>
                                                  <m:r>
                                                    <a:rPr lang="en-US" sz="1800" b="0" i="1" smtClean="0">
                                                      <a:solidFill>
                                                        <a:prstClr val="black"/>
                                                      </a:solidFill>
                                                      <a:latin typeface="Cambria Math" panose="02040503050406030204" pitchFamily="18" charset="0"/>
                                                      <a:ea typeface="+mn-ea"/>
                                                    </a:rPr>
                                                    <m:t>𝑃</m:t>
                                                  </m:r>
                                                </m:e>
                                                <m:sub>
                                                  <m:r>
                                                    <a:rPr lang="en-US" sz="1800" b="0" i="1" smtClean="0">
                                                      <a:solidFill>
                                                        <a:prstClr val="black"/>
                                                      </a:solidFill>
                                                      <a:latin typeface="Cambria Math" panose="02040503050406030204" pitchFamily="18" charset="0"/>
                                                      <a:ea typeface="+mn-ea"/>
                                                    </a:rPr>
                                                    <m:t>04</m:t>
                                                  </m:r>
                                                </m:sub>
                                              </m:sSub>
                                            </m:den>
                                          </m:f>
                                        </m:e>
                                      </m:d>
                                    </m:den>
                                  </m:f>
                                </m:e>
                              </m:d>
                            </m:e>
                            <m:sup>
                              <m:f>
                                <m:fPr>
                                  <m:ctrlPr>
                                    <a:rPr lang="en-US" sz="1800" b="0" i="1" smtClean="0">
                                      <a:solidFill>
                                        <a:prstClr val="black"/>
                                      </a:solidFill>
                                      <a:latin typeface="Cambria Math" panose="02040503050406030204" pitchFamily="18" charset="0"/>
                                      <a:ea typeface="+mn-ea"/>
                                    </a:rPr>
                                  </m:ctrlPr>
                                </m:fPr>
                                <m:num>
                                  <m:r>
                                    <a:rPr lang="en-US" sz="1800" b="0" i="1" smtClean="0">
                                      <a:solidFill>
                                        <a:prstClr val="black"/>
                                      </a:solidFill>
                                      <a:latin typeface="Cambria Math" panose="02040503050406030204" pitchFamily="18" charset="0"/>
                                      <a:ea typeface="Cambria Math" panose="02040503050406030204" pitchFamily="18" charset="0"/>
                                    </a:rPr>
                                    <m:t>𝛾</m:t>
                                  </m:r>
                                  <m:r>
                                    <a:rPr lang="en-US" sz="1800" b="0" i="1" smtClean="0">
                                      <a:solidFill>
                                        <a:prstClr val="black"/>
                                      </a:solidFill>
                                      <a:latin typeface="Cambria Math" panose="02040503050406030204" pitchFamily="18" charset="0"/>
                                      <a:ea typeface="Cambria Math" panose="02040503050406030204" pitchFamily="18" charset="0"/>
                                    </a:rPr>
                                    <m:t>−1</m:t>
                                  </m:r>
                                </m:num>
                                <m:den>
                                  <m:r>
                                    <a:rPr lang="en-US" sz="1800" b="0" i="1" smtClean="0">
                                      <a:solidFill>
                                        <a:prstClr val="black"/>
                                      </a:solidFill>
                                      <a:latin typeface="Cambria Math" panose="02040503050406030204" pitchFamily="18" charset="0"/>
                                      <a:ea typeface="Cambria Math" panose="02040503050406030204" pitchFamily="18" charset="0"/>
                                    </a:rPr>
                                    <m:t>𝛾</m:t>
                                  </m:r>
                                </m:den>
                              </m:f>
                            </m:sup>
                          </m:sSup>
                        </m:den>
                      </m:f>
                    </m:oMath>
                  </m:oMathPara>
                </a14:m>
                <a:endParaRPr lang="en-US" sz="1800" b="0" dirty="0">
                  <a:solidFill>
                    <a:prstClr val="black"/>
                  </a:solidFill>
                  <a:latin typeface="Calibri" panose="020F0502020204030204"/>
                  <a:ea typeface="+mn-ea"/>
                </a:endParaRPr>
              </a:p>
            </p:txBody>
          </p:sp>
        </mc:Choice>
        <mc:Fallback xmlns="">
          <p:sp>
            <p:nvSpPr>
              <p:cNvPr id="11" name="TextBox 10">
                <a:extLst>
                  <a:ext uri="{FF2B5EF4-FFF2-40B4-BE49-F238E27FC236}">
                    <a16:creationId xmlns:a16="http://schemas.microsoft.com/office/drawing/2014/main" id="{B5472046-5CB2-1CAF-706C-0C3612B6490D}"/>
                  </a:ext>
                </a:extLst>
              </p:cNvPr>
              <p:cNvSpPr txBox="1">
                <a:spLocks noRot="1" noChangeAspect="1" noMove="1" noResize="1" noEditPoints="1" noAdjustHandles="1" noChangeArrowheads="1" noChangeShapeType="1" noTextEdit="1"/>
              </p:cNvSpPr>
              <p:nvPr/>
            </p:nvSpPr>
            <p:spPr>
              <a:xfrm>
                <a:off x="1420231" y="4187670"/>
                <a:ext cx="2432012" cy="119218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13216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F829-CEBC-1910-8CA0-287DF8572DAB}"/>
              </a:ext>
            </a:extLst>
          </p:cNvPr>
          <p:cNvSpPr>
            <a:spLocks noGrp="1"/>
          </p:cNvSpPr>
          <p:nvPr>
            <p:ph type="title"/>
          </p:nvPr>
        </p:nvSpPr>
        <p:spPr/>
        <p:txBody>
          <a:bodyPr/>
          <a:lstStyle/>
          <a:p>
            <a:r>
              <a:rPr lang="en-US" dirty="0"/>
              <a:t>Degree of Reaction</a:t>
            </a:r>
          </a:p>
        </p:txBody>
      </p:sp>
      <p:sp>
        <p:nvSpPr>
          <p:cNvPr id="4" name="Footer Placeholder 3">
            <a:extLst>
              <a:ext uri="{FF2B5EF4-FFF2-40B4-BE49-F238E27FC236}">
                <a16:creationId xmlns:a16="http://schemas.microsoft.com/office/drawing/2014/main" id="{54D71E55-6CDC-803D-C288-04CFE90F428C}"/>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060196D8-E602-DCA9-C333-A5911688112F}"/>
              </a:ext>
            </a:extLst>
          </p:cNvPr>
          <p:cNvSpPr>
            <a:spLocks noGrp="1"/>
          </p:cNvSpPr>
          <p:nvPr>
            <p:ph type="sldNum" sz="quarter" idx="12"/>
          </p:nvPr>
        </p:nvSpPr>
        <p:spPr/>
        <p:txBody>
          <a:bodyPr/>
          <a:lstStyle/>
          <a:p>
            <a:fld id="{33F42015-0FC7-4B0E-8D2B-76EADF48D957}" type="slidenum">
              <a:rPr lang="en-US" smtClean="0"/>
              <a:pPr/>
              <a:t>13</a:t>
            </a:fld>
            <a:endParaRPr lang="en-US"/>
          </a:p>
        </p:txBody>
      </p:sp>
      <p:pic>
        <p:nvPicPr>
          <p:cNvPr id="6" name="Picture 5">
            <a:extLst>
              <a:ext uri="{FF2B5EF4-FFF2-40B4-BE49-F238E27FC236}">
                <a16:creationId xmlns:a16="http://schemas.microsoft.com/office/drawing/2014/main" id="{C1647AF5-ECD8-2590-F494-BCD7803760CC}"/>
              </a:ext>
            </a:extLst>
          </p:cNvPr>
          <p:cNvPicPr>
            <a:picLocks noChangeAspect="1"/>
          </p:cNvPicPr>
          <p:nvPr/>
        </p:nvPicPr>
        <p:blipFill>
          <a:blip r:embed="rId2"/>
          <a:srcRect r="4604"/>
          <a:stretch/>
        </p:blipFill>
        <p:spPr>
          <a:xfrm>
            <a:off x="6319829" y="1998245"/>
            <a:ext cx="5445141" cy="4137379"/>
          </a:xfrm>
          <a:prstGeom prst="rect">
            <a:avLst/>
          </a:prstGeom>
        </p:spPr>
      </p:pic>
      <p:sp>
        <p:nvSpPr>
          <p:cNvPr id="3" name="TextBox 2">
            <a:extLst>
              <a:ext uri="{FF2B5EF4-FFF2-40B4-BE49-F238E27FC236}">
                <a16:creationId xmlns:a16="http://schemas.microsoft.com/office/drawing/2014/main" id="{85A83621-97E4-7C5F-16A4-7254B4391678}"/>
              </a:ext>
            </a:extLst>
          </p:cNvPr>
          <p:cNvSpPr txBox="1"/>
          <p:nvPr/>
        </p:nvSpPr>
        <p:spPr>
          <a:xfrm>
            <a:off x="196760" y="788439"/>
            <a:ext cx="11665258" cy="1077218"/>
          </a:xfrm>
          <a:prstGeom prst="rect">
            <a:avLst/>
          </a:prstGeom>
          <a:noFill/>
        </p:spPr>
        <p:txBody>
          <a:bodyPr wrap="square" rtlCol="0">
            <a:spAutoFit/>
          </a:bodyPr>
          <a:lstStyle/>
          <a:p>
            <a:pPr algn="ctr"/>
            <a:endParaRPr lang="en-US" sz="1600" b="0" dirty="0">
              <a:latin typeface="Times" panose="02020603050405020304" pitchFamily="18" charset="0"/>
              <a:cs typeface="Times" panose="02020603050405020304" pitchFamily="18" charset="0"/>
            </a:endParaRPr>
          </a:p>
          <a:p>
            <a:pPr algn="just"/>
            <a:r>
              <a:rPr lang="en-US" sz="1600" b="0" dirty="0">
                <a:latin typeface="Times" panose="02020603050405020304" pitchFamily="18" charset="0"/>
                <a:cs typeface="Times" panose="02020603050405020304" pitchFamily="18" charset="0"/>
              </a:rPr>
              <a:t>The Reaction (L) is defined as the ratio of the enthalpy drop across the rotor versus the enthalpy drop over the stage. This can be rephrased as the fraction of expansion across a stage that occurs in the rotor. In this case, the stage is defined as the stator and the rotor (not including the second stator). Since the specific heat is being held constant, the ratio is defined using static temperatures.</a:t>
            </a:r>
          </a:p>
        </p:txBody>
      </p:sp>
      <p:sp>
        <p:nvSpPr>
          <p:cNvPr id="7" name="TextBox 6">
            <a:extLst>
              <a:ext uri="{FF2B5EF4-FFF2-40B4-BE49-F238E27FC236}">
                <a16:creationId xmlns:a16="http://schemas.microsoft.com/office/drawing/2014/main" id="{226125E4-D287-83D1-DCCE-3F4E51460E46}"/>
              </a:ext>
            </a:extLst>
          </p:cNvPr>
          <p:cNvSpPr txBox="1"/>
          <p:nvPr/>
        </p:nvSpPr>
        <p:spPr>
          <a:xfrm>
            <a:off x="233335" y="2241805"/>
            <a:ext cx="5637321" cy="3785652"/>
          </a:xfrm>
          <a:prstGeom prst="rect">
            <a:avLst/>
          </a:prstGeom>
          <a:noFill/>
        </p:spPr>
        <p:txBody>
          <a:bodyPr wrap="square" rtlCol="0">
            <a:spAutoFit/>
          </a:bodyPr>
          <a:lstStyle/>
          <a:p>
            <a:pPr algn="just"/>
            <a:r>
              <a:rPr lang="en-US" sz="1600" b="0" dirty="0"/>
              <a:t>Stages having 50% of expansion occurring in the rotor is typically desired. If the rate of expansion is equally shared between the stator and the rotor rows, this </a:t>
            </a:r>
            <a:r>
              <a:rPr lang="en-US" sz="1600" b="0" u="sng" dirty="0"/>
              <a:t>can reduce the tendency of boundary layer separation from the blade surface, which will help avoiding large stagnation pressure losses. </a:t>
            </a:r>
          </a:p>
          <a:p>
            <a:pPr algn="just"/>
            <a:endParaRPr lang="en-US" sz="1600" b="0" dirty="0"/>
          </a:p>
          <a:p>
            <a:pPr algn="just"/>
            <a:endParaRPr lang="en-US" sz="1600" b="0" dirty="0"/>
          </a:p>
          <a:p>
            <a:pPr algn="just"/>
            <a:endParaRPr lang="en-US" sz="1600" b="0" dirty="0"/>
          </a:p>
          <a:p>
            <a:pPr algn="just"/>
            <a:endParaRPr lang="en-US" sz="1600" b="0" dirty="0"/>
          </a:p>
          <a:p>
            <a:pPr algn="just"/>
            <a:r>
              <a:rPr lang="en-US" sz="1600" b="0" dirty="0"/>
              <a:t>Reaction rates less than 50% suggests that expansion rate is not equally shared between the rotor and the stage. It suggests that higher rates of expansion are occurring in the stator. If reaction rates are low at mid span, they will be even lower near the hub. Reaction rates &lt; 0 suggests recompression in the rotor, which is undesirable and would contribute to aerodynamic losses.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EA76397-7CE9-AB60-B282-8EE3DED32249}"/>
                  </a:ext>
                </a:extLst>
              </p:cNvPr>
              <p:cNvSpPr txBox="1"/>
              <p:nvPr/>
            </p:nvSpPr>
            <p:spPr>
              <a:xfrm>
                <a:off x="2283891" y="3658530"/>
                <a:ext cx="1373709"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Λ</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𝑠</m:t>
                              </m:r>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𝑠</m:t>
                              </m:r>
                              <m:r>
                                <a:rPr lang="en-US" b="0" i="1" smtClean="0">
                                  <a:latin typeface="Cambria Math" panose="02040503050406030204" pitchFamily="18" charset="0"/>
                                </a:rPr>
                                <m:t>4</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𝑠</m:t>
                              </m:r>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𝑠</m:t>
                              </m:r>
                              <m:r>
                                <a:rPr lang="en-US" b="0" i="1" smtClean="0">
                                  <a:latin typeface="Cambria Math" panose="02040503050406030204" pitchFamily="18" charset="0"/>
                                </a:rPr>
                                <m:t>4</m:t>
                              </m:r>
                            </m:sub>
                          </m:sSub>
                        </m:den>
                      </m:f>
                    </m:oMath>
                  </m:oMathPara>
                </a14:m>
                <a:endParaRPr lang="en-US" dirty="0"/>
              </a:p>
            </p:txBody>
          </p:sp>
        </mc:Choice>
        <mc:Fallback xmlns="">
          <p:sp>
            <p:nvSpPr>
              <p:cNvPr id="8" name="TextBox 7">
                <a:extLst>
                  <a:ext uri="{FF2B5EF4-FFF2-40B4-BE49-F238E27FC236}">
                    <a16:creationId xmlns:a16="http://schemas.microsoft.com/office/drawing/2014/main" id="{3EA76397-7CE9-AB60-B282-8EE3DED32249}"/>
                  </a:ext>
                </a:extLst>
              </p:cNvPr>
              <p:cNvSpPr txBox="1">
                <a:spLocks noRot="1" noChangeAspect="1" noMove="1" noResize="1" noEditPoints="1" noAdjustHandles="1" noChangeArrowheads="1" noChangeShapeType="1" noTextEdit="1"/>
              </p:cNvSpPr>
              <p:nvPr/>
            </p:nvSpPr>
            <p:spPr>
              <a:xfrm>
                <a:off x="2283891" y="3658530"/>
                <a:ext cx="1373709" cy="565348"/>
              </a:xfrm>
              <a:prstGeom prst="rect">
                <a:avLst/>
              </a:prstGeom>
              <a:blipFill>
                <a:blip r:embed="rId3"/>
                <a:stretch>
                  <a:fillRect l="-5778" r="-889" b="-10753"/>
                </a:stretch>
              </a:blipFill>
            </p:spPr>
            <p:txBody>
              <a:bodyPr/>
              <a:lstStyle/>
              <a:p>
                <a:r>
                  <a:rPr lang="en-US">
                    <a:noFill/>
                  </a:rPr>
                  <a:t> </a:t>
                </a:r>
              </a:p>
            </p:txBody>
          </p:sp>
        </mc:Fallback>
      </mc:AlternateContent>
    </p:spTree>
    <p:extLst>
      <p:ext uri="{BB962C8B-B14F-4D97-AF65-F5344CB8AC3E}">
        <p14:creationId xmlns:p14="http://schemas.microsoft.com/office/powerpoint/2010/main" val="4142934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2BF2DA9-1BAA-E91A-57BB-E77EBDF67141}"/>
              </a:ext>
            </a:extLst>
          </p:cNvPr>
          <p:cNvPicPr>
            <a:picLocks noChangeAspect="1"/>
          </p:cNvPicPr>
          <p:nvPr/>
        </p:nvPicPr>
        <p:blipFill>
          <a:blip r:embed="rId2"/>
          <a:stretch>
            <a:fillRect/>
          </a:stretch>
        </p:blipFill>
        <p:spPr>
          <a:xfrm>
            <a:off x="7098280" y="1233113"/>
            <a:ext cx="4064084" cy="2584779"/>
          </a:xfrm>
          <a:prstGeom prst="rect">
            <a:avLst/>
          </a:prstGeom>
        </p:spPr>
      </p:pic>
      <p:pic>
        <p:nvPicPr>
          <p:cNvPr id="7" name="Picture 6">
            <a:extLst>
              <a:ext uri="{FF2B5EF4-FFF2-40B4-BE49-F238E27FC236}">
                <a16:creationId xmlns:a16="http://schemas.microsoft.com/office/drawing/2014/main" id="{2BF55586-30CB-EF5C-9A95-B5ED116D4D0C}"/>
              </a:ext>
            </a:extLst>
          </p:cNvPr>
          <p:cNvPicPr>
            <a:picLocks noChangeAspect="1"/>
          </p:cNvPicPr>
          <p:nvPr/>
        </p:nvPicPr>
        <p:blipFill>
          <a:blip r:embed="rId3"/>
          <a:stretch>
            <a:fillRect/>
          </a:stretch>
        </p:blipFill>
        <p:spPr>
          <a:xfrm>
            <a:off x="534824" y="851916"/>
            <a:ext cx="4766304" cy="3890205"/>
          </a:xfrm>
          <a:prstGeom prst="rect">
            <a:avLst/>
          </a:prstGeom>
        </p:spPr>
      </p:pic>
      <p:sp>
        <p:nvSpPr>
          <p:cNvPr id="2" name="Title 1">
            <a:extLst>
              <a:ext uri="{FF2B5EF4-FFF2-40B4-BE49-F238E27FC236}">
                <a16:creationId xmlns:a16="http://schemas.microsoft.com/office/drawing/2014/main" id="{4A9BBEA2-32A8-AF8B-388A-AB4AD768C65F}"/>
              </a:ext>
            </a:extLst>
          </p:cNvPr>
          <p:cNvSpPr>
            <a:spLocks noGrp="1"/>
          </p:cNvSpPr>
          <p:nvPr>
            <p:ph type="title"/>
          </p:nvPr>
        </p:nvSpPr>
        <p:spPr/>
        <p:txBody>
          <a:bodyPr/>
          <a:lstStyle/>
          <a:p>
            <a:r>
              <a:rPr lang="en-US" dirty="0"/>
              <a:t>In-House Testing</a:t>
            </a:r>
          </a:p>
        </p:txBody>
      </p:sp>
      <p:sp>
        <p:nvSpPr>
          <p:cNvPr id="4" name="Footer Placeholder 3">
            <a:extLst>
              <a:ext uri="{FF2B5EF4-FFF2-40B4-BE49-F238E27FC236}">
                <a16:creationId xmlns:a16="http://schemas.microsoft.com/office/drawing/2014/main" id="{C04C3C78-EFB6-25B9-20B8-4ED6F8FEA202}"/>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FFB3468-D940-8F86-A833-CA7E735B3610}"/>
              </a:ext>
            </a:extLst>
          </p:cNvPr>
          <p:cNvSpPr>
            <a:spLocks noGrp="1"/>
          </p:cNvSpPr>
          <p:nvPr>
            <p:ph type="sldNum" sz="quarter" idx="12"/>
          </p:nvPr>
        </p:nvSpPr>
        <p:spPr/>
        <p:txBody>
          <a:bodyPr/>
          <a:lstStyle/>
          <a:p>
            <a:fld id="{33F42015-0FC7-4B0E-8D2B-76EADF48D957}" type="slidenum">
              <a:rPr lang="en-US" smtClean="0"/>
              <a:pPr/>
              <a:t>14</a:t>
            </a:fld>
            <a:endParaRPr lang="en-US"/>
          </a:p>
        </p:txBody>
      </p:sp>
      <p:sp>
        <p:nvSpPr>
          <p:cNvPr id="9" name="TextBox 8">
            <a:extLst>
              <a:ext uri="{FF2B5EF4-FFF2-40B4-BE49-F238E27FC236}">
                <a16:creationId xmlns:a16="http://schemas.microsoft.com/office/drawing/2014/main" id="{0D2E8639-9AAF-B7BB-0764-50CDD3A9101A}"/>
              </a:ext>
            </a:extLst>
          </p:cNvPr>
          <p:cNvSpPr txBox="1"/>
          <p:nvPr/>
        </p:nvSpPr>
        <p:spPr>
          <a:xfrm>
            <a:off x="7711697" y="3884013"/>
            <a:ext cx="3355144" cy="276999"/>
          </a:xfrm>
          <a:prstGeom prst="rect">
            <a:avLst/>
          </a:prstGeom>
          <a:noFill/>
        </p:spPr>
        <p:txBody>
          <a:bodyPr wrap="square" rtlCol="0">
            <a:spAutoFit/>
          </a:bodyPr>
          <a:lstStyle/>
          <a:p>
            <a:pPr algn="ctr"/>
            <a:r>
              <a:rPr lang="en-US" sz="1200" dirty="0"/>
              <a:t>Self Aligned Focusing Schlieren System</a:t>
            </a:r>
          </a:p>
        </p:txBody>
      </p:sp>
      <p:sp>
        <p:nvSpPr>
          <p:cNvPr id="10" name="Oval 9">
            <a:extLst>
              <a:ext uri="{FF2B5EF4-FFF2-40B4-BE49-F238E27FC236}">
                <a16:creationId xmlns:a16="http://schemas.microsoft.com/office/drawing/2014/main" id="{EDDC43CA-8318-450B-646F-72F16088B34E}"/>
              </a:ext>
            </a:extLst>
          </p:cNvPr>
          <p:cNvSpPr/>
          <p:nvPr/>
        </p:nvSpPr>
        <p:spPr>
          <a:xfrm>
            <a:off x="2917976" y="2731868"/>
            <a:ext cx="606490" cy="4478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63D376C2-016E-4CDE-B25D-2BE2ABF39B8C}"/>
              </a:ext>
            </a:extLst>
          </p:cNvPr>
          <p:cNvCxnSpPr>
            <a:cxnSpLocks/>
            <a:stCxn id="10" idx="6"/>
            <a:endCxn id="22" idx="2"/>
          </p:cNvCxnSpPr>
          <p:nvPr/>
        </p:nvCxnSpPr>
        <p:spPr>
          <a:xfrm flipV="1">
            <a:off x="3524466" y="1929109"/>
            <a:ext cx="4446916" cy="10266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DCACA8-571E-8429-0665-3A8001FF4157}"/>
              </a:ext>
            </a:extLst>
          </p:cNvPr>
          <p:cNvCxnSpPr>
            <a:cxnSpLocks/>
            <a:stCxn id="22" idx="4"/>
            <a:endCxn id="15" idx="0"/>
          </p:cNvCxnSpPr>
          <p:nvPr/>
        </p:nvCxnSpPr>
        <p:spPr>
          <a:xfrm flipH="1">
            <a:off x="5756920" y="2153044"/>
            <a:ext cx="2517707" cy="12855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D06334F-2EF0-B24F-65F4-FA14DAA35289}"/>
              </a:ext>
            </a:extLst>
          </p:cNvPr>
          <p:cNvSpPr txBox="1"/>
          <p:nvPr/>
        </p:nvSpPr>
        <p:spPr>
          <a:xfrm>
            <a:off x="3657600" y="5707971"/>
            <a:ext cx="3948963" cy="400110"/>
          </a:xfrm>
          <a:prstGeom prst="rect">
            <a:avLst/>
          </a:prstGeom>
          <a:noFill/>
        </p:spPr>
        <p:txBody>
          <a:bodyPr wrap="square" rtlCol="0">
            <a:spAutoFit/>
          </a:bodyPr>
          <a:lstStyle/>
          <a:p>
            <a:pPr algn="ctr"/>
            <a:r>
              <a:rPr lang="en-US" dirty="0"/>
              <a:t>Experimental Test (Sans Motor)</a:t>
            </a:r>
          </a:p>
        </p:txBody>
      </p:sp>
      <p:pic>
        <p:nvPicPr>
          <p:cNvPr id="15" name="Picture 14">
            <a:extLst>
              <a:ext uri="{FF2B5EF4-FFF2-40B4-BE49-F238E27FC236}">
                <a16:creationId xmlns:a16="http://schemas.microsoft.com/office/drawing/2014/main" id="{8EC77474-3BE1-CDB7-9A10-7E650DB089F8}"/>
              </a:ext>
            </a:extLst>
          </p:cNvPr>
          <p:cNvPicPr>
            <a:picLocks noChangeAspect="1"/>
          </p:cNvPicPr>
          <p:nvPr/>
        </p:nvPicPr>
        <p:blipFill>
          <a:blip r:embed="rId4"/>
          <a:stretch>
            <a:fillRect/>
          </a:stretch>
        </p:blipFill>
        <p:spPr>
          <a:xfrm>
            <a:off x="4622965" y="3438544"/>
            <a:ext cx="2267909" cy="2255716"/>
          </a:xfrm>
          <a:prstGeom prst="rect">
            <a:avLst/>
          </a:prstGeom>
        </p:spPr>
      </p:pic>
      <p:sp>
        <p:nvSpPr>
          <p:cNvPr id="22" name="Oval 21">
            <a:extLst>
              <a:ext uri="{FF2B5EF4-FFF2-40B4-BE49-F238E27FC236}">
                <a16:creationId xmlns:a16="http://schemas.microsoft.com/office/drawing/2014/main" id="{CF5B8AF0-E887-82B6-363A-48447B5C0DBD}"/>
              </a:ext>
            </a:extLst>
          </p:cNvPr>
          <p:cNvSpPr/>
          <p:nvPr/>
        </p:nvSpPr>
        <p:spPr>
          <a:xfrm>
            <a:off x="7971382" y="1705174"/>
            <a:ext cx="606490" cy="4478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8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100D-24DE-1D80-3E61-42B7000CC536}"/>
              </a:ext>
            </a:extLst>
          </p:cNvPr>
          <p:cNvSpPr>
            <a:spLocks noGrp="1"/>
          </p:cNvSpPr>
          <p:nvPr>
            <p:ph type="title"/>
          </p:nvPr>
        </p:nvSpPr>
        <p:spPr>
          <a:xfrm>
            <a:off x="609600" y="190500"/>
            <a:ext cx="10972800" cy="533400"/>
          </a:xfrm>
        </p:spPr>
        <p:txBody>
          <a:bodyPr wrap="square" anchor="ctr">
            <a:normAutofit/>
          </a:bodyPr>
          <a:lstStyle/>
          <a:p>
            <a:r>
              <a:rPr lang="en-US" dirty="0"/>
              <a:t>Turbine Prototypes and Results</a:t>
            </a:r>
          </a:p>
        </p:txBody>
      </p:sp>
      <p:pic>
        <p:nvPicPr>
          <p:cNvPr id="1026" name="Picture 2">
            <a:extLst>
              <a:ext uri="{FF2B5EF4-FFF2-40B4-BE49-F238E27FC236}">
                <a16:creationId xmlns:a16="http://schemas.microsoft.com/office/drawing/2014/main" id="{0924E2B0-2CB2-B11E-459A-407DEE8988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55" t="5946" r="27256" b="19249"/>
          <a:stretch/>
        </p:blipFill>
        <p:spPr bwMode="auto">
          <a:xfrm rot="16200000">
            <a:off x="2696324" y="458814"/>
            <a:ext cx="1799460" cy="28767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988B0448-67A9-9D7D-A8E9-DA796243F525}"/>
              </a:ext>
            </a:extLst>
          </p:cNvPr>
          <p:cNvSpPr>
            <a:spLocks noGrp="1"/>
          </p:cNvSpPr>
          <p:nvPr>
            <p:ph type="ftr" sz="quarter" idx="11"/>
          </p:nvPr>
        </p:nvSpPr>
        <p:spPr>
          <a:xfrm>
            <a:off x="3657600" y="6400800"/>
            <a:ext cx="4876800" cy="304800"/>
          </a:xfrm>
        </p:spPr>
        <p:txBody>
          <a:bodyPr wrap="square" anchor="ctr">
            <a:normAutofit/>
          </a:bodyPr>
          <a:lstStyle/>
          <a:p>
            <a:pPr>
              <a:spcAft>
                <a:spcPts val="600"/>
              </a:spcAft>
            </a:pPr>
            <a:r>
              <a:rPr lang="en-US"/>
              <a:t>TFAWS 2025 – August 4-7, 2025</a:t>
            </a:r>
          </a:p>
        </p:txBody>
      </p:sp>
      <p:sp>
        <p:nvSpPr>
          <p:cNvPr id="5" name="Slide Number Placeholder 4">
            <a:extLst>
              <a:ext uri="{FF2B5EF4-FFF2-40B4-BE49-F238E27FC236}">
                <a16:creationId xmlns:a16="http://schemas.microsoft.com/office/drawing/2014/main" id="{FB6FB8C2-4B14-1FDB-85FC-55DD85275632}"/>
              </a:ext>
            </a:extLst>
          </p:cNvPr>
          <p:cNvSpPr>
            <a:spLocks noGrp="1"/>
          </p:cNvSpPr>
          <p:nvPr>
            <p:ph type="sldNum" sz="quarter" idx="12"/>
          </p:nvPr>
        </p:nvSpPr>
        <p:spPr>
          <a:xfrm>
            <a:off x="9042400" y="6400800"/>
            <a:ext cx="2540000" cy="304800"/>
          </a:xfrm>
        </p:spPr>
        <p:txBody>
          <a:bodyPr wrap="square" anchor="ctr">
            <a:normAutofit/>
          </a:bodyPr>
          <a:lstStyle/>
          <a:p>
            <a:pPr>
              <a:spcAft>
                <a:spcPts val="600"/>
              </a:spcAft>
            </a:pPr>
            <a:fld id="{33F42015-0FC7-4B0E-8D2B-76EADF48D957}" type="slidenum">
              <a:rPr lang="en-US" smtClean="0"/>
              <a:pPr>
                <a:spcAft>
                  <a:spcPts val="600"/>
                </a:spcAft>
              </a:pPr>
              <a:t>15</a:t>
            </a:fld>
            <a:endParaRPr lang="en-US"/>
          </a:p>
        </p:txBody>
      </p:sp>
      <p:pic>
        <p:nvPicPr>
          <p:cNvPr id="9" name="Picture 8">
            <a:extLst>
              <a:ext uri="{FF2B5EF4-FFF2-40B4-BE49-F238E27FC236}">
                <a16:creationId xmlns:a16="http://schemas.microsoft.com/office/drawing/2014/main" id="{2CC9FA50-0123-25AD-9039-ED959D3AED49}"/>
              </a:ext>
            </a:extLst>
          </p:cNvPr>
          <p:cNvPicPr>
            <a:picLocks noChangeAspect="1"/>
          </p:cNvPicPr>
          <p:nvPr/>
        </p:nvPicPr>
        <p:blipFill>
          <a:blip r:embed="rId6"/>
          <a:stretch>
            <a:fillRect/>
          </a:stretch>
        </p:blipFill>
        <p:spPr>
          <a:xfrm rot="10800000">
            <a:off x="7145868" y="931766"/>
            <a:ext cx="2777064" cy="1912942"/>
          </a:xfrm>
          <a:prstGeom prst="rect">
            <a:avLst/>
          </a:prstGeom>
        </p:spPr>
      </p:pic>
      <p:sp>
        <p:nvSpPr>
          <p:cNvPr id="10" name="TextBox 9">
            <a:extLst>
              <a:ext uri="{FF2B5EF4-FFF2-40B4-BE49-F238E27FC236}">
                <a16:creationId xmlns:a16="http://schemas.microsoft.com/office/drawing/2014/main" id="{C2772C53-6622-7D1C-A5EB-101C54BBC75C}"/>
              </a:ext>
            </a:extLst>
          </p:cNvPr>
          <p:cNvSpPr txBox="1"/>
          <p:nvPr/>
        </p:nvSpPr>
        <p:spPr>
          <a:xfrm>
            <a:off x="1928121" y="2852633"/>
            <a:ext cx="3335866" cy="830997"/>
          </a:xfrm>
          <a:prstGeom prst="rect">
            <a:avLst/>
          </a:prstGeom>
          <a:noFill/>
        </p:spPr>
        <p:txBody>
          <a:bodyPr wrap="square" rtlCol="0">
            <a:spAutoFit/>
          </a:bodyPr>
          <a:lstStyle/>
          <a:p>
            <a:r>
              <a:rPr lang="en-US" sz="1600" b="0" dirty="0"/>
              <a:t>Printer: </a:t>
            </a:r>
            <a:r>
              <a:rPr lang="en-US" sz="1600" b="0" dirty="0" err="1"/>
              <a:t>Ultimaker</a:t>
            </a:r>
            <a:r>
              <a:rPr lang="en-US" sz="1600" b="0" dirty="0"/>
              <a:t> 3</a:t>
            </a:r>
          </a:p>
          <a:p>
            <a:r>
              <a:rPr lang="en-US" sz="1600" b="0" dirty="0"/>
              <a:t>Material: PLA</a:t>
            </a:r>
          </a:p>
          <a:p>
            <a:r>
              <a:rPr lang="en-US" sz="1600" b="0" dirty="0"/>
              <a:t>(1296 RPM)</a:t>
            </a:r>
          </a:p>
        </p:txBody>
      </p:sp>
      <p:sp>
        <p:nvSpPr>
          <p:cNvPr id="11" name="TextBox 10">
            <a:extLst>
              <a:ext uri="{FF2B5EF4-FFF2-40B4-BE49-F238E27FC236}">
                <a16:creationId xmlns:a16="http://schemas.microsoft.com/office/drawing/2014/main" id="{4BE083D0-23D9-ABFB-57BE-24F72B874169}"/>
              </a:ext>
            </a:extLst>
          </p:cNvPr>
          <p:cNvSpPr txBox="1"/>
          <p:nvPr/>
        </p:nvSpPr>
        <p:spPr>
          <a:xfrm>
            <a:off x="6928013" y="2869248"/>
            <a:ext cx="3335866" cy="830997"/>
          </a:xfrm>
          <a:prstGeom prst="rect">
            <a:avLst/>
          </a:prstGeom>
          <a:noFill/>
        </p:spPr>
        <p:txBody>
          <a:bodyPr wrap="square" rtlCol="0">
            <a:spAutoFit/>
          </a:bodyPr>
          <a:lstStyle/>
          <a:p>
            <a:r>
              <a:rPr lang="en-US" sz="1600" b="0" dirty="0"/>
              <a:t>Printer: </a:t>
            </a:r>
            <a:r>
              <a:rPr lang="en-US" sz="1600" b="0" dirty="0" err="1"/>
              <a:t>Formlabs</a:t>
            </a:r>
            <a:r>
              <a:rPr lang="en-US" sz="1600" b="0" dirty="0"/>
              <a:t> Form 3L</a:t>
            </a:r>
          </a:p>
          <a:p>
            <a:r>
              <a:rPr lang="en-US" sz="1600" b="0" dirty="0"/>
              <a:t>Material: Clear Resin V4</a:t>
            </a:r>
          </a:p>
          <a:p>
            <a:r>
              <a:rPr lang="en-US" sz="1600" b="0" dirty="0"/>
              <a:t>(2117 RPM)</a:t>
            </a:r>
          </a:p>
        </p:txBody>
      </p:sp>
      <p:cxnSp>
        <p:nvCxnSpPr>
          <p:cNvPr id="6" name="Straight Arrow Connector 5">
            <a:extLst>
              <a:ext uri="{FF2B5EF4-FFF2-40B4-BE49-F238E27FC236}">
                <a16:creationId xmlns:a16="http://schemas.microsoft.com/office/drawing/2014/main" id="{AE66291B-A933-87D8-35A0-F8EBBC854E86}"/>
              </a:ext>
            </a:extLst>
          </p:cNvPr>
          <p:cNvCxnSpPr>
            <a:cxnSpLocks/>
            <a:stCxn id="1026" idx="2"/>
            <a:endCxn id="9" idx="3"/>
          </p:cNvCxnSpPr>
          <p:nvPr/>
        </p:nvCxnSpPr>
        <p:spPr bwMode="auto">
          <a:xfrm flipV="1">
            <a:off x="5034418" y="1888237"/>
            <a:ext cx="2111450" cy="8941"/>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BC0CC986-EE88-F62B-86C0-002CF3C7D661}"/>
              </a:ext>
            </a:extLst>
          </p:cNvPr>
          <p:cNvSpPr txBox="1"/>
          <p:nvPr/>
        </p:nvSpPr>
        <p:spPr>
          <a:xfrm>
            <a:off x="4478867" y="2089038"/>
            <a:ext cx="3335866" cy="307777"/>
          </a:xfrm>
          <a:prstGeom prst="rect">
            <a:avLst/>
          </a:prstGeom>
          <a:noFill/>
        </p:spPr>
        <p:txBody>
          <a:bodyPr wrap="square" rtlCol="0">
            <a:spAutoFit/>
          </a:bodyPr>
          <a:lstStyle/>
          <a:p>
            <a:r>
              <a:rPr lang="en-US" sz="1400" b="0" dirty="0"/>
              <a:t>Optimized Design</a:t>
            </a:r>
          </a:p>
        </p:txBody>
      </p:sp>
      <p:pic>
        <p:nvPicPr>
          <p:cNvPr id="3" name="Screen Recording 6">
            <a:hlinkClick r:id="" action="ppaction://media"/>
            <a:extLst>
              <a:ext uri="{FF2B5EF4-FFF2-40B4-BE49-F238E27FC236}">
                <a16:creationId xmlns:a16="http://schemas.microsoft.com/office/drawing/2014/main" id="{E8CDA7B9-2863-8144-C935-A582D5975A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r="24467" b="21668"/>
          <a:stretch/>
        </p:blipFill>
        <p:spPr>
          <a:xfrm>
            <a:off x="2411245" y="3810307"/>
            <a:ext cx="2243772" cy="2230667"/>
          </a:xfrm>
          <a:prstGeom prst="rect">
            <a:avLst/>
          </a:prstGeom>
          <a:ln>
            <a:solidFill>
              <a:srgbClr val="FF0000"/>
            </a:solidFill>
          </a:ln>
        </p:spPr>
      </p:pic>
      <p:pic>
        <p:nvPicPr>
          <p:cNvPr id="12" name="Picture 11">
            <a:extLst>
              <a:ext uri="{FF2B5EF4-FFF2-40B4-BE49-F238E27FC236}">
                <a16:creationId xmlns:a16="http://schemas.microsoft.com/office/drawing/2014/main" id="{64987DC0-CC08-AB78-5774-C4B6A40EEDDD}"/>
              </a:ext>
            </a:extLst>
          </p:cNvPr>
          <p:cNvPicPr>
            <a:picLocks noChangeAspect="1"/>
          </p:cNvPicPr>
          <p:nvPr/>
        </p:nvPicPr>
        <p:blipFill>
          <a:blip r:embed="rId8"/>
          <a:stretch>
            <a:fillRect/>
          </a:stretch>
        </p:blipFill>
        <p:spPr>
          <a:xfrm>
            <a:off x="5828588" y="3617669"/>
            <a:ext cx="4700423" cy="2603218"/>
          </a:xfrm>
          <a:prstGeom prst="rect">
            <a:avLst/>
          </a:prstGeom>
        </p:spPr>
      </p:pic>
      <p:cxnSp>
        <p:nvCxnSpPr>
          <p:cNvPr id="13" name="Straight Connector 12">
            <a:extLst>
              <a:ext uri="{FF2B5EF4-FFF2-40B4-BE49-F238E27FC236}">
                <a16:creationId xmlns:a16="http://schemas.microsoft.com/office/drawing/2014/main" id="{3E28F326-44BE-A0D5-41EA-9712EC3716DD}"/>
              </a:ext>
            </a:extLst>
          </p:cNvPr>
          <p:cNvCxnSpPr/>
          <p:nvPr/>
        </p:nvCxnSpPr>
        <p:spPr>
          <a:xfrm>
            <a:off x="7608489" y="4319918"/>
            <a:ext cx="0" cy="1076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316E043-BDA6-0FA5-51F8-F9B0C642CF3D}"/>
              </a:ext>
            </a:extLst>
          </p:cNvPr>
          <p:cNvSpPr txBox="1"/>
          <p:nvPr/>
        </p:nvSpPr>
        <p:spPr>
          <a:xfrm>
            <a:off x="7339024" y="5167499"/>
            <a:ext cx="538930" cy="307777"/>
          </a:xfrm>
          <a:prstGeom prst="rect">
            <a:avLst/>
          </a:prstGeom>
          <a:solidFill>
            <a:schemeClr val="bg1"/>
          </a:solidFill>
          <a:ln>
            <a:solidFill>
              <a:schemeClr val="tx1"/>
            </a:solidFill>
          </a:ln>
        </p:spPr>
        <p:txBody>
          <a:bodyPr wrap="none" rtlCol="0">
            <a:spAutoFit/>
          </a:bodyPr>
          <a:lstStyle/>
          <a:p>
            <a:r>
              <a:rPr lang="en-US" sz="1400" i="1" dirty="0">
                <a:latin typeface="Symbol" panose="05050102010706020507" pitchFamily="18" charset="2"/>
              </a:rPr>
              <a:t>f</a:t>
            </a:r>
            <a:r>
              <a:rPr lang="en-US" sz="1400" dirty="0"/>
              <a:t> = 1</a:t>
            </a:r>
          </a:p>
        </p:txBody>
      </p:sp>
    </p:spTree>
    <p:extLst>
      <p:ext uri="{BB962C8B-B14F-4D97-AF65-F5344CB8AC3E}">
        <p14:creationId xmlns:p14="http://schemas.microsoft.com/office/powerpoint/2010/main" val="254749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197F-46E9-BEE5-930B-7AAC86D5222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86935F1-D815-EF3C-0739-8AC19880A410}"/>
              </a:ext>
            </a:extLst>
          </p:cNvPr>
          <p:cNvSpPr>
            <a:spLocks noGrp="1"/>
          </p:cNvSpPr>
          <p:nvPr>
            <p:ph idx="1"/>
          </p:nvPr>
        </p:nvSpPr>
        <p:spPr/>
        <p:txBody>
          <a:bodyPr/>
          <a:lstStyle/>
          <a:p>
            <a:r>
              <a:rPr lang="en-US" dirty="0"/>
              <a:t>Preliminary CFD analysis used to define baseline bi-directional turbine geometry.</a:t>
            </a:r>
          </a:p>
          <a:p>
            <a:r>
              <a:rPr lang="en-US" dirty="0"/>
              <a:t>Demonstrated rotating bi-directional turbine and increased RPM.</a:t>
            </a:r>
          </a:p>
          <a:p>
            <a:r>
              <a:rPr lang="en-US" dirty="0"/>
              <a:t>Next steps are to attach rotating generator to produce ~10We.</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DDF6D733-934B-1EC4-BC41-A72AF4ACE4E3}"/>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9EAC2927-AFF5-8ACB-DA8D-0334C41A3D32}"/>
              </a:ext>
            </a:extLst>
          </p:cNvPr>
          <p:cNvSpPr>
            <a:spLocks noGrp="1"/>
          </p:cNvSpPr>
          <p:nvPr>
            <p:ph type="sldNum" sz="quarter" idx="12"/>
          </p:nvPr>
        </p:nvSpPr>
        <p:spPr/>
        <p:txBody>
          <a:bodyPr/>
          <a:lstStyle/>
          <a:p>
            <a:fld id="{33F42015-0FC7-4B0E-8D2B-76EADF48D957}" type="slidenum">
              <a:rPr lang="en-US" smtClean="0"/>
              <a:pPr/>
              <a:t>16</a:t>
            </a:fld>
            <a:endParaRPr lang="en-US" dirty="0"/>
          </a:p>
        </p:txBody>
      </p:sp>
      <p:pic>
        <p:nvPicPr>
          <p:cNvPr id="6" name="Picture 2">
            <a:extLst>
              <a:ext uri="{FF2B5EF4-FFF2-40B4-BE49-F238E27FC236}">
                <a16:creationId xmlns:a16="http://schemas.microsoft.com/office/drawing/2014/main" id="{728EF2DD-9617-8F4C-F0D9-F650542EA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676" y="2903372"/>
            <a:ext cx="3677100" cy="17820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26EEAD-1DE1-B42F-90B0-D23D866A101A}"/>
              </a:ext>
            </a:extLst>
          </p:cNvPr>
          <p:cNvSpPr txBox="1"/>
          <p:nvPr/>
        </p:nvSpPr>
        <p:spPr>
          <a:xfrm>
            <a:off x="4724400" y="4625430"/>
            <a:ext cx="2718033" cy="369332"/>
          </a:xfrm>
          <a:prstGeom prst="rect">
            <a:avLst/>
          </a:prstGeom>
          <a:noFill/>
        </p:spPr>
        <p:txBody>
          <a:bodyPr wrap="square" rtlCol="0">
            <a:spAutoFit/>
          </a:bodyPr>
          <a:lstStyle/>
          <a:p>
            <a:pPr algn="ctr"/>
            <a:r>
              <a:rPr lang="en-US" dirty="0"/>
              <a:t>Turbine CAD with Motor </a:t>
            </a:r>
          </a:p>
        </p:txBody>
      </p:sp>
    </p:spTree>
    <p:extLst>
      <p:ext uri="{BB962C8B-B14F-4D97-AF65-F5344CB8AC3E}">
        <p14:creationId xmlns:p14="http://schemas.microsoft.com/office/powerpoint/2010/main" val="278524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AEC55C3-7E33-04C6-42C8-4C06A8EDD568}"/>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870C6472-82DF-AA69-EF40-28E19959BBE3}"/>
              </a:ext>
            </a:extLst>
          </p:cNvPr>
          <p:cNvSpPr>
            <a:spLocks noGrp="1"/>
          </p:cNvSpPr>
          <p:nvPr>
            <p:ph type="sldNum" sz="quarter" idx="12"/>
          </p:nvPr>
        </p:nvSpPr>
        <p:spPr/>
        <p:txBody>
          <a:bodyPr/>
          <a:lstStyle/>
          <a:p>
            <a:fld id="{33F42015-0FC7-4B0E-8D2B-76EADF48D957}" type="slidenum">
              <a:rPr lang="en-US" smtClean="0"/>
              <a:pPr/>
              <a:t>17</a:t>
            </a:fld>
            <a:endParaRPr lang="en-US"/>
          </a:p>
        </p:txBody>
      </p:sp>
      <p:sp>
        <p:nvSpPr>
          <p:cNvPr id="6" name="TextBox 5">
            <a:extLst>
              <a:ext uri="{FF2B5EF4-FFF2-40B4-BE49-F238E27FC236}">
                <a16:creationId xmlns:a16="http://schemas.microsoft.com/office/drawing/2014/main" id="{22E57FB7-DDCA-0108-AD2B-F66BCEFCC9D7}"/>
              </a:ext>
            </a:extLst>
          </p:cNvPr>
          <p:cNvSpPr txBox="1"/>
          <p:nvPr/>
        </p:nvSpPr>
        <p:spPr>
          <a:xfrm>
            <a:off x="4315968" y="2578608"/>
            <a:ext cx="4507992" cy="1477328"/>
          </a:xfrm>
          <a:prstGeom prst="rect">
            <a:avLst/>
          </a:prstGeom>
          <a:noFill/>
        </p:spPr>
        <p:txBody>
          <a:bodyPr wrap="square" rtlCol="0">
            <a:spAutoFit/>
          </a:bodyPr>
          <a:lstStyle/>
          <a:p>
            <a:r>
              <a:rPr lang="en-US" sz="3600" dirty="0"/>
              <a:t>Questions</a:t>
            </a:r>
          </a:p>
          <a:p>
            <a:endParaRPr lang="en-US" sz="3600" dirty="0"/>
          </a:p>
          <a:p>
            <a:r>
              <a:rPr lang="en-US" sz="1800" dirty="0"/>
              <a:t>luis.a.rodriguez@nasa.gov</a:t>
            </a:r>
          </a:p>
        </p:txBody>
      </p:sp>
    </p:spTree>
    <p:extLst>
      <p:ext uri="{BB962C8B-B14F-4D97-AF65-F5344CB8AC3E}">
        <p14:creationId xmlns:p14="http://schemas.microsoft.com/office/powerpoint/2010/main" val="2397946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5AB6-BE93-B940-33E6-5542D37D30D8}"/>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8B10BDC9-4FD4-97E7-AC84-2E4FAA43F4DF}"/>
              </a:ext>
            </a:extLst>
          </p:cNvPr>
          <p:cNvSpPr>
            <a:spLocks noGrp="1"/>
          </p:cNvSpPr>
          <p:nvPr>
            <p:ph idx="1"/>
          </p:nvPr>
        </p:nvSpPr>
        <p:spPr/>
        <p:txBody>
          <a:bodyPr/>
          <a:lstStyle/>
          <a:p>
            <a:r>
              <a:rPr lang="en-US" sz="2400" dirty="0"/>
              <a:t>Don Fong, Casey Theman, Frank Lam, Frank Gaspare, and David Hausser for their immense support and resources throughout this research. </a:t>
            </a:r>
          </a:p>
          <a:p>
            <a:r>
              <a:rPr lang="en-US" sz="2400" dirty="0"/>
              <a:t>This work was sponsored by the Advanced Air Transportation Technologies project/Advanced Engine Cycles sub-project.</a:t>
            </a:r>
          </a:p>
          <a:p>
            <a:endParaRPr lang="en-US" dirty="0"/>
          </a:p>
        </p:txBody>
      </p:sp>
      <p:sp>
        <p:nvSpPr>
          <p:cNvPr id="4" name="Footer Placeholder 3">
            <a:extLst>
              <a:ext uri="{FF2B5EF4-FFF2-40B4-BE49-F238E27FC236}">
                <a16:creationId xmlns:a16="http://schemas.microsoft.com/office/drawing/2014/main" id="{80FA3468-0F9A-9DFA-274C-41089127DE23}"/>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1633B672-1C33-47E9-F0EB-A21B319F6AF4}"/>
              </a:ext>
            </a:extLst>
          </p:cNvPr>
          <p:cNvSpPr>
            <a:spLocks noGrp="1"/>
          </p:cNvSpPr>
          <p:nvPr>
            <p:ph type="sldNum" sz="quarter" idx="12"/>
          </p:nvPr>
        </p:nvSpPr>
        <p:spPr/>
        <p:txBody>
          <a:bodyPr/>
          <a:lstStyle/>
          <a:p>
            <a:fld id="{33F42015-0FC7-4B0E-8D2B-76EADF48D957}" type="slidenum">
              <a:rPr lang="en-US" smtClean="0"/>
              <a:pPr/>
              <a:t>18</a:t>
            </a:fld>
            <a:endParaRPr lang="en-US"/>
          </a:p>
        </p:txBody>
      </p:sp>
    </p:spTree>
    <p:extLst>
      <p:ext uri="{BB962C8B-B14F-4D97-AF65-F5344CB8AC3E}">
        <p14:creationId xmlns:p14="http://schemas.microsoft.com/office/powerpoint/2010/main" val="278851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E3FC-6A63-12BD-9751-F1F2FAD511B2}"/>
              </a:ext>
            </a:extLst>
          </p:cNvPr>
          <p:cNvSpPr>
            <a:spLocks noGrp="1"/>
          </p:cNvSpPr>
          <p:nvPr>
            <p:ph type="title"/>
          </p:nvPr>
        </p:nvSpPr>
        <p:spPr/>
        <p:txBody>
          <a:bodyPr/>
          <a:lstStyle/>
          <a:p>
            <a:r>
              <a:rPr lang="en-US" dirty="0"/>
              <a:t>Agenda</a:t>
            </a:r>
          </a:p>
        </p:txBody>
      </p:sp>
      <p:sp>
        <p:nvSpPr>
          <p:cNvPr id="4" name="Footer Placeholder 3">
            <a:extLst>
              <a:ext uri="{FF2B5EF4-FFF2-40B4-BE49-F238E27FC236}">
                <a16:creationId xmlns:a16="http://schemas.microsoft.com/office/drawing/2014/main" id="{53550311-5040-1CD8-E6B9-B4569D99F377}"/>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9459161-B833-CBC8-4028-C21DCDE60CE1}"/>
              </a:ext>
            </a:extLst>
          </p:cNvPr>
          <p:cNvSpPr>
            <a:spLocks noGrp="1"/>
          </p:cNvSpPr>
          <p:nvPr>
            <p:ph type="sldNum" sz="quarter" idx="12"/>
          </p:nvPr>
        </p:nvSpPr>
        <p:spPr/>
        <p:txBody>
          <a:bodyPr/>
          <a:lstStyle/>
          <a:p>
            <a:fld id="{33F42015-0FC7-4B0E-8D2B-76EADF48D957}" type="slidenum">
              <a:rPr lang="en-US" smtClean="0"/>
              <a:pPr/>
              <a:t>2</a:t>
            </a:fld>
            <a:endParaRPr lang="en-US"/>
          </a:p>
        </p:txBody>
      </p:sp>
      <p:sp>
        <p:nvSpPr>
          <p:cNvPr id="9" name="Content Placeholder 8">
            <a:extLst>
              <a:ext uri="{FF2B5EF4-FFF2-40B4-BE49-F238E27FC236}">
                <a16:creationId xmlns:a16="http://schemas.microsoft.com/office/drawing/2014/main" id="{CF7C2655-8CF6-4027-C0A2-5872239269E2}"/>
              </a:ext>
            </a:extLst>
          </p:cNvPr>
          <p:cNvSpPr>
            <a:spLocks noGrp="1"/>
          </p:cNvSpPr>
          <p:nvPr>
            <p:ph idx="1"/>
          </p:nvPr>
        </p:nvSpPr>
        <p:spPr/>
        <p:txBody>
          <a:bodyPr/>
          <a:lstStyle/>
          <a:p>
            <a:r>
              <a:rPr lang="en-US" dirty="0"/>
              <a:t>Thermoacoustic Background and Need</a:t>
            </a:r>
          </a:p>
          <a:p>
            <a:r>
              <a:rPr lang="en-US" dirty="0"/>
              <a:t>Thermoacoustic Traveling Wave Concepts</a:t>
            </a:r>
          </a:p>
          <a:p>
            <a:r>
              <a:rPr lang="en-US" dirty="0"/>
              <a:t>In-house System and Previous Results</a:t>
            </a:r>
          </a:p>
          <a:p>
            <a:r>
              <a:rPr lang="en-US" dirty="0"/>
              <a:t>Bi-directional Turbine Background</a:t>
            </a:r>
          </a:p>
          <a:p>
            <a:r>
              <a:rPr lang="en-US" dirty="0"/>
              <a:t>Base Turbine CFD Study and Results</a:t>
            </a:r>
          </a:p>
          <a:p>
            <a:r>
              <a:rPr lang="en-US" dirty="0"/>
              <a:t>In-house Turbine Testing and Results</a:t>
            </a:r>
          </a:p>
          <a:p>
            <a:r>
              <a:rPr lang="en-US" dirty="0"/>
              <a:t>Summary</a:t>
            </a:r>
          </a:p>
          <a:p>
            <a:endParaRPr lang="en-US" dirty="0"/>
          </a:p>
          <a:p>
            <a:endParaRPr lang="en-US" dirty="0"/>
          </a:p>
        </p:txBody>
      </p:sp>
    </p:spTree>
    <p:extLst>
      <p:ext uri="{BB962C8B-B14F-4D97-AF65-F5344CB8AC3E}">
        <p14:creationId xmlns:p14="http://schemas.microsoft.com/office/powerpoint/2010/main" val="210634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A5C586-B329-7DD0-669F-BE7BAE9BA16F}"/>
              </a:ext>
            </a:extLst>
          </p:cNvPr>
          <p:cNvPicPr>
            <a:picLocks noChangeAspect="1"/>
          </p:cNvPicPr>
          <p:nvPr/>
        </p:nvPicPr>
        <p:blipFill>
          <a:blip r:embed="rId3"/>
          <a:stretch>
            <a:fillRect/>
          </a:stretch>
        </p:blipFill>
        <p:spPr>
          <a:xfrm>
            <a:off x="6879393" y="962373"/>
            <a:ext cx="4852159" cy="3275719"/>
          </a:xfrm>
          <a:prstGeom prst="rect">
            <a:avLst/>
          </a:prstGeom>
        </p:spPr>
      </p:pic>
      <p:sp>
        <p:nvSpPr>
          <p:cNvPr id="2" name="Title 1">
            <a:extLst>
              <a:ext uri="{FF2B5EF4-FFF2-40B4-BE49-F238E27FC236}">
                <a16:creationId xmlns:a16="http://schemas.microsoft.com/office/drawing/2014/main" id="{12792239-0375-58CF-9F2A-E7410A771487}"/>
              </a:ext>
            </a:extLst>
          </p:cNvPr>
          <p:cNvSpPr>
            <a:spLocks noGrp="1"/>
          </p:cNvSpPr>
          <p:nvPr>
            <p:ph type="title"/>
          </p:nvPr>
        </p:nvSpPr>
        <p:spPr/>
        <p:txBody>
          <a:bodyPr/>
          <a:lstStyle/>
          <a:p>
            <a:r>
              <a:rPr lang="en-US" dirty="0"/>
              <a:t>Thermoacoustic Background and Need</a:t>
            </a:r>
          </a:p>
        </p:txBody>
      </p:sp>
      <p:sp>
        <p:nvSpPr>
          <p:cNvPr id="4" name="Footer Placeholder 3">
            <a:extLst>
              <a:ext uri="{FF2B5EF4-FFF2-40B4-BE49-F238E27FC236}">
                <a16:creationId xmlns:a16="http://schemas.microsoft.com/office/drawing/2014/main" id="{814111B1-1ED1-B884-FC24-B74AA6822283}"/>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6349399B-88D6-B698-0DED-0C519920DBC7}"/>
              </a:ext>
            </a:extLst>
          </p:cNvPr>
          <p:cNvSpPr>
            <a:spLocks noGrp="1"/>
          </p:cNvSpPr>
          <p:nvPr>
            <p:ph type="sldNum" sz="quarter" idx="12"/>
          </p:nvPr>
        </p:nvSpPr>
        <p:spPr/>
        <p:txBody>
          <a:bodyPr/>
          <a:lstStyle/>
          <a:p>
            <a:fld id="{33F42015-0FC7-4B0E-8D2B-76EADF48D957}" type="slidenum">
              <a:rPr lang="en-US" smtClean="0"/>
              <a:pPr/>
              <a:t>3</a:t>
            </a:fld>
            <a:endParaRPr lang="en-US"/>
          </a:p>
        </p:txBody>
      </p:sp>
      <p:graphicFrame>
        <p:nvGraphicFramePr>
          <p:cNvPr id="9" name="Content Placeholder 6">
            <a:extLst>
              <a:ext uri="{FF2B5EF4-FFF2-40B4-BE49-F238E27FC236}">
                <a16:creationId xmlns:a16="http://schemas.microsoft.com/office/drawing/2014/main" id="{98E5928B-B9CD-997D-2EF3-00C4F812588D}"/>
              </a:ext>
            </a:extLst>
          </p:cNvPr>
          <p:cNvGraphicFramePr>
            <a:graphicFrameLocks noGrp="1"/>
          </p:cNvGraphicFramePr>
          <p:nvPr>
            <p:ph idx="1"/>
            <p:extLst>
              <p:ext uri="{D42A27DB-BD31-4B8C-83A1-F6EECF244321}">
                <p14:modId xmlns:p14="http://schemas.microsoft.com/office/powerpoint/2010/main" val="123526398"/>
              </p:ext>
            </p:extLst>
          </p:nvPr>
        </p:nvGraphicFramePr>
        <p:xfrm>
          <a:off x="789873" y="1353445"/>
          <a:ext cx="5896298" cy="2360989"/>
        </p:xfrm>
        <a:graphic>
          <a:graphicData uri="http://schemas.openxmlformats.org/drawingml/2006/table">
            <a:tbl>
              <a:tblPr firstRow="1" firstCol="1" bandRow="1">
                <a:tableStyleId>{00A15C55-8517-42AA-B614-E9B94910E393}</a:tableStyleId>
              </a:tblPr>
              <a:tblGrid>
                <a:gridCol w="2948149">
                  <a:extLst>
                    <a:ext uri="{9D8B030D-6E8A-4147-A177-3AD203B41FA5}">
                      <a16:colId xmlns:a16="http://schemas.microsoft.com/office/drawing/2014/main" val="29301645"/>
                    </a:ext>
                  </a:extLst>
                </a:gridCol>
                <a:gridCol w="2948149">
                  <a:extLst>
                    <a:ext uri="{9D8B030D-6E8A-4147-A177-3AD203B41FA5}">
                      <a16:colId xmlns:a16="http://schemas.microsoft.com/office/drawing/2014/main" val="311760593"/>
                    </a:ext>
                  </a:extLst>
                </a:gridCol>
              </a:tblGrid>
              <a:tr h="181669">
                <a:tc>
                  <a:txBody>
                    <a:bodyPr/>
                    <a:lstStyle/>
                    <a:p>
                      <a:pPr marL="0" marR="0" algn="ctr">
                        <a:spcBef>
                          <a:spcPts val="0"/>
                        </a:spcBef>
                        <a:spcAft>
                          <a:spcPts val="0"/>
                        </a:spcAft>
                        <a:tabLst>
                          <a:tab pos="182880" algn="l"/>
                        </a:tabLst>
                      </a:pPr>
                      <a:r>
                        <a:rPr lang="en-US" sz="1100" dirty="0">
                          <a:effectLst/>
                        </a:rPr>
                        <a:t>Thermal Management Technology </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182880" algn="l"/>
                        </a:tabLst>
                      </a:pPr>
                      <a:r>
                        <a:rPr lang="en-US" sz="1100" dirty="0">
                          <a:effectLst/>
                        </a:rPr>
                        <a:t>Disadvantage </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81696068"/>
                  </a:ext>
                </a:extLst>
              </a:tr>
              <a:tr h="326882">
                <a:tc>
                  <a:txBody>
                    <a:bodyPr/>
                    <a:lstStyle/>
                    <a:p>
                      <a:pPr marL="0" marR="0" algn="ctr">
                        <a:spcBef>
                          <a:spcPts val="0"/>
                        </a:spcBef>
                        <a:spcAft>
                          <a:spcPts val="0"/>
                        </a:spcAft>
                        <a:tabLst>
                          <a:tab pos="182880" algn="l"/>
                        </a:tabLst>
                      </a:pPr>
                      <a:r>
                        <a:rPr lang="en-US" sz="1100" dirty="0">
                          <a:effectLst/>
                        </a:rPr>
                        <a:t>Ram air HX </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182880" algn="l"/>
                        </a:tabLst>
                      </a:pPr>
                      <a:r>
                        <a:rPr lang="en-US" sz="1100" dirty="0">
                          <a:effectLst/>
                        </a:rPr>
                        <a:t>Adds weight, aircraft drag, displaces fuel capacity </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11687479"/>
                  </a:ext>
                </a:extLst>
              </a:tr>
              <a:tr h="331359">
                <a:tc>
                  <a:txBody>
                    <a:bodyPr/>
                    <a:lstStyle/>
                    <a:p>
                      <a:pPr marL="0" marR="0" algn="ctr">
                        <a:spcBef>
                          <a:spcPts val="0"/>
                        </a:spcBef>
                        <a:spcAft>
                          <a:spcPts val="0"/>
                        </a:spcAft>
                        <a:tabLst>
                          <a:tab pos="182880" algn="l"/>
                        </a:tabLst>
                      </a:pPr>
                      <a:r>
                        <a:rPr lang="en-US" sz="1100" dirty="0">
                          <a:effectLst/>
                        </a:rPr>
                        <a:t>Convective skin cooling HX </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182880" algn="l"/>
                        </a:tabLst>
                      </a:pPr>
                      <a:r>
                        <a:rPr lang="en-US" sz="1100" dirty="0">
                          <a:effectLst/>
                        </a:rPr>
                        <a:t>Adds weight, drag, and requires liquid pumping losses </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26649913"/>
                  </a:ext>
                </a:extLst>
              </a:tr>
              <a:tr h="331359">
                <a:tc>
                  <a:txBody>
                    <a:bodyPr/>
                    <a:lstStyle/>
                    <a:p>
                      <a:pPr marL="0" marR="0" algn="ctr">
                        <a:spcBef>
                          <a:spcPts val="0"/>
                        </a:spcBef>
                        <a:spcAft>
                          <a:spcPts val="0"/>
                        </a:spcAft>
                        <a:tabLst>
                          <a:tab pos="182880" algn="l"/>
                        </a:tabLst>
                      </a:pPr>
                      <a:r>
                        <a:rPr lang="en-US" sz="1100" dirty="0">
                          <a:effectLst/>
                        </a:rPr>
                        <a:t>Sinking heat into fuel </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182880" algn="l"/>
                        </a:tabLst>
                      </a:pPr>
                      <a:r>
                        <a:rPr lang="en-US" sz="1100" dirty="0">
                          <a:effectLst/>
                        </a:rPr>
                        <a:t>Limited thermal capacity due to coking and volume </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04187997"/>
                  </a:ext>
                </a:extLst>
              </a:tr>
              <a:tr h="331359">
                <a:tc>
                  <a:txBody>
                    <a:bodyPr/>
                    <a:lstStyle/>
                    <a:p>
                      <a:pPr marL="0" marR="0" algn="ctr">
                        <a:spcBef>
                          <a:spcPts val="0"/>
                        </a:spcBef>
                        <a:spcAft>
                          <a:spcPts val="0"/>
                        </a:spcAft>
                        <a:tabLst>
                          <a:tab pos="182880" algn="l"/>
                        </a:tabLst>
                      </a:pPr>
                      <a:r>
                        <a:rPr lang="en-US" sz="1100" dirty="0">
                          <a:effectLst/>
                        </a:rPr>
                        <a:t>Sinking heat into lubricating oil </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182880" algn="l"/>
                        </a:tabLst>
                      </a:pPr>
                      <a:r>
                        <a:rPr lang="en-US" sz="1100" dirty="0">
                          <a:effectLst/>
                        </a:rPr>
                        <a:t>Limited thermal capacity, Low delta T adds HX mass </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53322481"/>
                  </a:ext>
                </a:extLst>
              </a:tr>
              <a:tr h="331359">
                <a:tc>
                  <a:txBody>
                    <a:bodyPr/>
                    <a:lstStyle/>
                    <a:p>
                      <a:pPr marL="0" marR="0" algn="ctr">
                        <a:spcBef>
                          <a:spcPts val="0"/>
                        </a:spcBef>
                        <a:spcAft>
                          <a:spcPts val="0"/>
                        </a:spcAft>
                        <a:tabLst>
                          <a:tab pos="182880" algn="l"/>
                        </a:tabLst>
                      </a:pPr>
                      <a:r>
                        <a:rPr lang="en-US" sz="1100" dirty="0">
                          <a:effectLst/>
                        </a:rPr>
                        <a:t>Active cooling </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182880" algn="l"/>
                        </a:tabLst>
                      </a:pPr>
                      <a:r>
                        <a:rPr lang="en-US" sz="1100" dirty="0">
                          <a:effectLst/>
                        </a:rPr>
                        <a:t>Reduces propulsive efficiency, Adds weight and maintenance </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28178787"/>
                  </a:ext>
                </a:extLst>
              </a:tr>
              <a:tr h="165680">
                <a:tc>
                  <a:txBody>
                    <a:bodyPr/>
                    <a:lstStyle/>
                    <a:p>
                      <a:pPr marL="0" marR="0" algn="ctr">
                        <a:spcBef>
                          <a:spcPts val="0"/>
                        </a:spcBef>
                        <a:spcAft>
                          <a:spcPts val="0"/>
                        </a:spcAft>
                        <a:tabLst>
                          <a:tab pos="182880" algn="l"/>
                        </a:tabLst>
                      </a:pPr>
                      <a:r>
                        <a:rPr lang="en-US" sz="1100" dirty="0">
                          <a:effectLst/>
                        </a:rPr>
                        <a:t>Phase change cooling </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182880" algn="l"/>
                        </a:tabLst>
                      </a:pPr>
                      <a:r>
                        <a:rPr lang="en-US" sz="1100" dirty="0">
                          <a:effectLst/>
                        </a:rPr>
                        <a:t>Limited thermal capacity, Adds weight </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32699489"/>
                  </a:ext>
                </a:extLst>
              </a:tr>
              <a:tr h="331359">
                <a:tc>
                  <a:txBody>
                    <a:bodyPr/>
                    <a:lstStyle/>
                    <a:p>
                      <a:pPr marL="0" marR="0" algn="ctr">
                        <a:spcBef>
                          <a:spcPts val="0"/>
                        </a:spcBef>
                        <a:spcAft>
                          <a:spcPts val="0"/>
                        </a:spcAft>
                        <a:tabLst>
                          <a:tab pos="182880" algn="l"/>
                        </a:tabLst>
                      </a:pPr>
                      <a:r>
                        <a:rPr lang="en-US" sz="1100" dirty="0">
                          <a:effectLst/>
                        </a:rPr>
                        <a:t>Heat Pipe, Pumped Multiphase </a:t>
                      </a:r>
                      <a:endParaRPr lang="en-US" sz="1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182880" algn="l"/>
                        </a:tabLst>
                      </a:pPr>
                      <a:r>
                        <a:rPr lang="en-US" sz="1100" dirty="0">
                          <a:effectLst/>
                        </a:rPr>
                        <a:t>Does not increase Exergy which impacts mass and efficiency </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16308597"/>
                  </a:ext>
                </a:extLst>
              </a:tr>
            </a:tbl>
          </a:graphicData>
        </a:graphic>
      </p:graphicFrame>
      <p:sp>
        <p:nvSpPr>
          <p:cNvPr id="11" name="TextBox 10">
            <a:extLst>
              <a:ext uri="{FF2B5EF4-FFF2-40B4-BE49-F238E27FC236}">
                <a16:creationId xmlns:a16="http://schemas.microsoft.com/office/drawing/2014/main" id="{639116DE-D4D0-B522-2363-D891DAB354B0}"/>
              </a:ext>
            </a:extLst>
          </p:cNvPr>
          <p:cNvSpPr txBox="1"/>
          <p:nvPr/>
        </p:nvSpPr>
        <p:spPr>
          <a:xfrm>
            <a:off x="789873" y="3780576"/>
            <a:ext cx="6096000" cy="553998"/>
          </a:xfrm>
          <a:prstGeom prst="rect">
            <a:avLst/>
          </a:prstGeom>
          <a:noFill/>
        </p:spPr>
        <p:txBody>
          <a:bodyPr wrap="square" rtlCol="0">
            <a:spAutoFit/>
          </a:bodyPr>
          <a:lstStyle/>
          <a:p>
            <a:r>
              <a:rPr lang="en-US" dirty="0">
                <a:solidFill>
                  <a:srgbClr val="FF0000"/>
                </a:solidFill>
                <a:latin typeface="+mn-lt"/>
              </a:rPr>
              <a:t>Waste Heat</a:t>
            </a:r>
            <a:r>
              <a:rPr lang="en-US" dirty="0">
                <a:latin typeface="+mn-lt"/>
              </a:rPr>
              <a:t>: 200 KW to 6 MW</a:t>
            </a:r>
          </a:p>
          <a:p>
            <a:r>
              <a:rPr lang="en-US" sz="1000" dirty="0">
                <a:latin typeface="+mn-lt"/>
              </a:rPr>
              <a:t>(VTOL, General Aviation, Small Turboprop, Regional Turboprops/Turbofans, and Single Aisle) </a:t>
            </a:r>
          </a:p>
        </p:txBody>
      </p:sp>
      <p:sp>
        <p:nvSpPr>
          <p:cNvPr id="13" name="TextBox 12">
            <a:extLst>
              <a:ext uri="{FF2B5EF4-FFF2-40B4-BE49-F238E27FC236}">
                <a16:creationId xmlns:a16="http://schemas.microsoft.com/office/drawing/2014/main" id="{73F1C1F0-1BFA-D439-D854-689921351A23}"/>
              </a:ext>
            </a:extLst>
          </p:cNvPr>
          <p:cNvSpPr txBox="1"/>
          <p:nvPr/>
        </p:nvSpPr>
        <p:spPr>
          <a:xfrm>
            <a:off x="2030632" y="866008"/>
            <a:ext cx="3583172" cy="400110"/>
          </a:xfrm>
          <a:prstGeom prst="rect">
            <a:avLst/>
          </a:prstGeom>
          <a:noFill/>
        </p:spPr>
        <p:txBody>
          <a:bodyPr wrap="square" rtlCol="0">
            <a:spAutoFit/>
          </a:bodyPr>
          <a:lstStyle/>
          <a:p>
            <a:r>
              <a:rPr lang="en-US" dirty="0"/>
              <a:t>Electric Aircraft</a:t>
            </a:r>
          </a:p>
        </p:txBody>
      </p:sp>
      <p:sp>
        <p:nvSpPr>
          <p:cNvPr id="14" name="TextBox 13">
            <a:extLst>
              <a:ext uri="{FF2B5EF4-FFF2-40B4-BE49-F238E27FC236}">
                <a16:creationId xmlns:a16="http://schemas.microsoft.com/office/drawing/2014/main" id="{D4DF3F47-2141-33D2-0230-D349547E4176}"/>
              </a:ext>
            </a:extLst>
          </p:cNvPr>
          <p:cNvSpPr txBox="1"/>
          <p:nvPr/>
        </p:nvSpPr>
        <p:spPr>
          <a:xfrm>
            <a:off x="7250814" y="820135"/>
            <a:ext cx="3583172" cy="400110"/>
          </a:xfrm>
          <a:prstGeom prst="rect">
            <a:avLst/>
          </a:prstGeom>
          <a:noFill/>
        </p:spPr>
        <p:txBody>
          <a:bodyPr wrap="square" rtlCol="0">
            <a:spAutoFit/>
          </a:bodyPr>
          <a:lstStyle/>
          <a:p>
            <a:r>
              <a:rPr lang="en-US" dirty="0"/>
              <a:t>Space</a:t>
            </a:r>
          </a:p>
        </p:txBody>
      </p:sp>
      <p:pic>
        <p:nvPicPr>
          <p:cNvPr id="15" name="Picture 14">
            <a:extLst>
              <a:ext uri="{FF2B5EF4-FFF2-40B4-BE49-F238E27FC236}">
                <a16:creationId xmlns:a16="http://schemas.microsoft.com/office/drawing/2014/main" id="{E03E5952-9995-8E7E-C7F5-AFC20BF503EA}"/>
              </a:ext>
            </a:extLst>
          </p:cNvPr>
          <p:cNvPicPr>
            <a:picLocks noChangeAspect="1"/>
          </p:cNvPicPr>
          <p:nvPr/>
        </p:nvPicPr>
        <p:blipFill>
          <a:blip r:embed="rId4"/>
          <a:stretch>
            <a:fillRect/>
          </a:stretch>
        </p:blipFill>
        <p:spPr>
          <a:xfrm>
            <a:off x="2880724" y="4630440"/>
            <a:ext cx="2242050" cy="1351933"/>
          </a:xfrm>
          <a:prstGeom prst="rect">
            <a:avLst/>
          </a:prstGeom>
        </p:spPr>
      </p:pic>
      <p:pic>
        <p:nvPicPr>
          <p:cNvPr id="20" name="Picture 19">
            <a:extLst>
              <a:ext uri="{FF2B5EF4-FFF2-40B4-BE49-F238E27FC236}">
                <a16:creationId xmlns:a16="http://schemas.microsoft.com/office/drawing/2014/main" id="{E9EB4AD6-C7B0-CE25-CB20-224988BD1FCE}"/>
              </a:ext>
            </a:extLst>
          </p:cNvPr>
          <p:cNvPicPr>
            <a:picLocks noChangeAspect="1"/>
          </p:cNvPicPr>
          <p:nvPr/>
        </p:nvPicPr>
        <p:blipFill>
          <a:blip r:embed="rId5"/>
          <a:srcRect t="10505" b="11258"/>
          <a:stretch/>
        </p:blipFill>
        <p:spPr>
          <a:xfrm>
            <a:off x="7250814" y="4306098"/>
            <a:ext cx="3938201" cy="1731767"/>
          </a:xfrm>
          <a:prstGeom prst="rect">
            <a:avLst/>
          </a:prstGeom>
        </p:spPr>
      </p:pic>
      <p:sp>
        <p:nvSpPr>
          <p:cNvPr id="3" name="TextBox 2">
            <a:extLst>
              <a:ext uri="{FF2B5EF4-FFF2-40B4-BE49-F238E27FC236}">
                <a16:creationId xmlns:a16="http://schemas.microsoft.com/office/drawing/2014/main" id="{19CE732B-72B3-A2A1-32B8-56C4F9DCEC6B}"/>
              </a:ext>
            </a:extLst>
          </p:cNvPr>
          <p:cNvSpPr txBox="1"/>
          <p:nvPr/>
        </p:nvSpPr>
        <p:spPr>
          <a:xfrm>
            <a:off x="5346090" y="3856672"/>
            <a:ext cx="1733005" cy="215444"/>
          </a:xfrm>
          <a:prstGeom prst="rect">
            <a:avLst/>
          </a:prstGeom>
          <a:noFill/>
        </p:spPr>
        <p:txBody>
          <a:bodyPr wrap="square" rtlCol="0">
            <a:spAutoFit/>
          </a:bodyPr>
          <a:lstStyle/>
          <a:p>
            <a:pPr algn="ctr" eaLnBrk="0" fontAlgn="base" hangingPunct="0">
              <a:spcBef>
                <a:spcPct val="0"/>
              </a:spcBef>
              <a:spcAft>
                <a:spcPct val="0"/>
              </a:spcAft>
            </a:pPr>
            <a:r>
              <a:rPr lang="en-US" sz="800" b="1" dirty="0">
                <a:solidFill>
                  <a:srgbClr val="000000"/>
                </a:solidFill>
                <a:latin typeface="Times" charset="0"/>
                <a:ea typeface="ＭＳ Ｐゴシック" charset="-128"/>
              </a:rPr>
              <a:t>(Rodriguez, 2025) </a:t>
            </a:r>
          </a:p>
        </p:txBody>
      </p:sp>
    </p:spTree>
    <p:extLst>
      <p:ext uri="{BB962C8B-B14F-4D97-AF65-F5344CB8AC3E}">
        <p14:creationId xmlns:p14="http://schemas.microsoft.com/office/powerpoint/2010/main" val="20942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AE758-9F81-CB08-C18E-1A7E5E07C31F}"/>
              </a:ext>
            </a:extLst>
          </p:cNvPr>
          <p:cNvSpPr>
            <a:spLocks noGrp="1"/>
          </p:cNvSpPr>
          <p:nvPr>
            <p:ph type="title"/>
          </p:nvPr>
        </p:nvSpPr>
        <p:spPr/>
        <p:txBody>
          <a:bodyPr/>
          <a:lstStyle/>
          <a:p>
            <a:r>
              <a:rPr lang="en-US" dirty="0"/>
              <a:t>Traveling Wave Concepts</a:t>
            </a:r>
          </a:p>
        </p:txBody>
      </p:sp>
      <p:sp>
        <p:nvSpPr>
          <p:cNvPr id="4" name="Footer Placeholder 3">
            <a:extLst>
              <a:ext uri="{FF2B5EF4-FFF2-40B4-BE49-F238E27FC236}">
                <a16:creationId xmlns:a16="http://schemas.microsoft.com/office/drawing/2014/main" id="{7DAFF728-DA3A-15E9-B0CB-6FFA2AED738B}"/>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707627D1-1967-B63D-0C0A-6F8A6780DD13}"/>
              </a:ext>
            </a:extLst>
          </p:cNvPr>
          <p:cNvSpPr>
            <a:spLocks noGrp="1"/>
          </p:cNvSpPr>
          <p:nvPr>
            <p:ph type="sldNum" sz="quarter" idx="12"/>
          </p:nvPr>
        </p:nvSpPr>
        <p:spPr/>
        <p:txBody>
          <a:bodyPr/>
          <a:lstStyle/>
          <a:p>
            <a:fld id="{33F42015-0FC7-4B0E-8D2B-76EADF48D957}" type="slidenum">
              <a:rPr lang="en-US" smtClean="0"/>
              <a:pPr/>
              <a:t>4</a:t>
            </a:fld>
            <a:endParaRPr lang="en-US"/>
          </a:p>
        </p:txBody>
      </p:sp>
      <p:pic>
        <p:nvPicPr>
          <p:cNvPr id="6" name="Content Placeholder 4">
            <a:extLst>
              <a:ext uri="{FF2B5EF4-FFF2-40B4-BE49-F238E27FC236}">
                <a16:creationId xmlns:a16="http://schemas.microsoft.com/office/drawing/2014/main" id="{700B97D7-39D9-8623-4461-241F456F51E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 b="16053"/>
          <a:stretch/>
        </p:blipFill>
        <p:spPr>
          <a:xfrm>
            <a:off x="2024609" y="3004603"/>
            <a:ext cx="7257543" cy="627598"/>
          </a:xfrm>
          <a:prstGeom prst="rect">
            <a:avLst/>
          </a:prstGeom>
        </p:spPr>
      </p:pic>
      <p:sp>
        <p:nvSpPr>
          <p:cNvPr id="7" name="Rectangle 6">
            <a:extLst>
              <a:ext uri="{FF2B5EF4-FFF2-40B4-BE49-F238E27FC236}">
                <a16:creationId xmlns:a16="http://schemas.microsoft.com/office/drawing/2014/main" id="{0F2EC98C-6B0E-8503-85E7-DE8BE497DD4D}"/>
              </a:ext>
            </a:extLst>
          </p:cNvPr>
          <p:cNvSpPr/>
          <p:nvPr/>
        </p:nvSpPr>
        <p:spPr bwMode="auto">
          <a:xfrm>
            <a:off x="946247" y="2768169"/>
            <a:ext cx="1078362" cy="1079748"/>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8" name="TextBox 7">
            <a:extLst>
              <a:ext uri="{FF2B5EF4-FFF2-40B4-BE49-F238E27FC236}">
                <a16:creationId xmlns:a16="http://schemas.microsoft.com/office/drawing/2014/main" id="{FE6B4B99-AEDB-BA57-D2D7-D043C5793701}"/>
              </a:ext>
            </a:extLst>
          </p:cNvPr>
          <p:cNvSpPr txBox="1"/>
          <p:nvPr/>
        </p:nvSpPr>
        <p:spPr>
          <a:xfrm>
            <a:off x="1003004" y="2976274"/>
            <a:ext cx="964849" cy="523220"/>
          </a:xfrm>
          <a:prstGeom prst="rect">
            <a:avLst/>
          </a:prstGeom>
          <a:noFill/>
        </p:spPr>
        <p:txBody>
          <a:bodyPr wrap="square" rtlCol="0">
            <a:spAutoFit/>
          </a:bodyPr>
          <a:lstStyle/>
          <a:p>
            <a:pPr algn="ctr"/>
            <a:r>
              <a:rPr lang="en-US" sz="1400" dirty="0"/>
              <a:t>Linear Motor</a:t>
            </a:r>
          </a:p>
        </p:txBody>
      </p:sp>
      <p:sp>
        <p:nvSpPr>
          <p:cNvPr id="9" name="Rectangle 8">
            <a:extLst>
              <a:ext uri="{FF2B5EF4-FFF2-40B4-BE49-F238E27FC236}">
                <a16:creationId xmlns:a16="http://schemas.microsoft.com/office/drawing/2014/main" id="{24953F40-3AEB-728F-D253-900BBFDF61FE}"/>
              </a:ext>
            </a:extLst>
          </p:cNvPr>
          <p:cNvSpPr/>
          <p:nvPr/>
        </p:nvSpPr>
        <p:spPr bwMode="auto">
          <a:xfrm>
            <a:off x="4108937" y="3004603"/>
            <a:ext cx="703942" cy="635207"/>
          </a:xfrm>
          <a:prstGeom prst="rect">
            <a:avLst/>
          </a:prstGeom>
          <a:solidFill>
            <a:srgbClr val="FF00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0" name="Rectangle 9">
            <a:extLst>
              <a:ext uri="{FF2B5EF4-FFF2-40B4-BE49-F238E27FC236}">
                <a16:creationId xmlns:a16="http://schemas.microsoft.com/office/drawing/2014/main" id="{B8C2E96D-18BA-8ADB-DC66-28E1B6D83392}"/>
              </a:ext>
            </a:extLst>
          </p:cNvPr>
          <p:cNvSpPr/>
          <p:nvPr/>
        </p:nvSpPr>
        <p:spPr bwMode="auto">
          <a:xfrm>
            <a:off x="2918368" y="3004604"/>
            <a:ext cx="703942" cy="635207"/>
          </a:xfrm>
          <a:prstGeom prst="rect">
            <a:avLst/>
          </a:prstGeom>
          <a:solidFill>
            <a:srgbClr val="0B3A7F">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1" name="Rectangle 10">
            <a:extLst>
              <a:ext uri="{FF2B5EF4-FFF2-40B4-BE49-F238E27FC236}">
                <a16:creationId xmlns:a16="http://schemas.microsoft.com/office/drawing/2014/main" id="{04A5DCC2-30BE-4BAD-3BA1-A631203DEF37}"/>
              </a:ext>
            </a:extLst>
          </p:cNvPr>
          <p:cNvSpPr/>
          <p:nvPr/>
        </p:nvSpPr>
        <p:spPr bwMode="auto">
          <a:xfrm>
            <a:off x="7290829" y="2990128"/>
            <a:ext cx="703942" cy="635207"/>
          </a:xfrm>
          <a:prstGeom prst="rect">
            <a:avLst/>
          </a:prstGeom>
          <a:solidFill>
            <a:srgbClr val="0B3A7F">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2" name="Rectangle 11">
            <a:extLst>
              <a:ext uri="{FF2B5EF4-FFF2-40B4-BE49-F238E27FC236}">
                <a16:creationId xmlns:a16="http://schemas.microsoft.com/office/drawing/2014/main" id="{1E575CD1-CB36-8D69-8A2D-310C5C796485}"/>
              </a:ext>
            </a:extLst>
          </p:cNvPr>
          <p:cNvSpPr/>
          <p:nvPr/>
        </p:nvSpPr>
        <p:spPr bwMode="auto">
          <a:xfrm>
            <a:off x="6100260" y="2990129"/>
            <a:ext cx="703942" cy="635207"/>
          </a:xfrm>
          <a:prstGeom prst="rect">
            <a:avLst/>
          </a:prstGeom>
          <a:solidFill>
            <a:srgbClr val="FF00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5" name="Rectangle 14">
            <a:extLst>
              <a:ext uri="{FF2B5EF4-FFF2-40B4-BE49-F238E27FC236}">
                <a16:creationId xmlns:a16="http://schemas.microsoft.com/office/drawing/2014/main" id="{4A8D3693-D1D7-8F5D-A1CA-E54968FF7673}"/>
              </a:ext>
            </a:extLst>
          </p:cNvPr>
          <p:cNvSpPr/>
          <p:nvPr/>
        </p:nvSpPr>
        <p:spPr bwMode="auto">
          <a:xfrm>
            <a:off x="3622310" y="3004603"/>
            <a:ext cx="486627" cy="635207"/>
          </a:xfrm>
          <a:prstGeom prst="rect">
            <a:avLst/>
          </a:prstGeom>
          <a:solidFill>
            <a:schemeClr val="tx1">
              <a:lumMod val="95000"/>
              <a:lumOff val="5000"/>
              <a:alpha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6" name="Rectangle 15">
            <a:extLst>
              <a:ext uri="{FF2B5EF4-FFF2-40B4-BE49-F238E27FC236}">
                <a16:creationId xmlns:a16="http://schemas.microsoft.com/office/drawing/2014/main" id="{8B4CCC76-8F08-DC5E-5732-FB1C8A64D8F7}"/>
              </a:ext>
            </a:extLst>
          </p:cNvPr>
          <p:cNvSpPr/>
          <p:nvPr/>
        </p:nvSpPr>
        <p:spPr bwMode="auto">
          <a:xfrm>
            <a:off x="6804202" y="2990128"/>
            <a:ext cx="486627" cy="635207"/>
          </a:xfrm>
          <a:prstGeom prst="rect">
            <a:avLst/>
          </a:prstGeom>
          <a:solidFill>
            <a:schemeClr val="tx1">
              <a:lumMod val="95000"/>
              <a:lumOff val="5000"/>
              <a:alpha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7" name="Arrow: Down 16">
            <a:extLst>
              <a:ext uri="{FF2B5EF4-FFF2-40B4-BE49-F238E27FC236}">
                <a16:creationId xmlns:a16="http://schemas.microsoft.com/office/drawing/2014/main" id="{05BD4CF3-B582-D30B-1157-99989F92642A}"/>
              </a:ext>
            </a:extLst>
          </p:cNvPr>
          <p:cNvSpPr/>
          <p:nvPr/>
        </p:nvSpPr>
        <p:spPr bwMode="auto">
          <a:xfrm rot="10800000">
            <a:off x="7302216" y="3632201"/>
            <a:ext cx="531613" cy="964293"/>
          </a:xfrm>
          <a:prstGeom prst="downArrow">
            <a:avLst/>
          </a:prstGeom>
          <a:solidFill>
            <a:srgbClr val="1B3D6C">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8" name="Arrow: Down 17">
            <a:extLst>
              <a:ext uri="{FF2B5EF4-FFF2-40B4-BE49-F238E27FC236}">
                <a16:creationId xmlns:a16="http://schemas.microsoft.com/office/drawing/2014/main" id="{7904B648-9A8D-5E83-9B27-ACF92F7EE40A}"/>
              </a:ext>
            </a:extLst>
          </p:cNvPr>
          <p:cNvSpPr/>
          <p:nvPr/>
        </p:nvSpPr>
        <p:spPr bwMode="auto">
          <a:xfrm rot="10800000">
            <a:off x="2980840" y="2040308"/>
            <a:ext cx="531613" cy="964293"/>
          </a:xfrm>
          <a:prstGeom prst="downArrow">
            <a:avLst/>
          </a:prstGeom>
          <a:solidFill>
            <a:srgbClr val="1B3D6C">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9" name="Arrow: Down 18">
            <a:extLst>
              <a:ext uri="{FF2B5EF4-FFF2-40B4-BE49-F238E27FC236}">
                <a16:creationId xmlns:a16="http://schemas.microsoft.com/office/drawing/2014/main" id="{6A3334DE-0D40-053E-5878-634780C783DC}"/>
              </a:ext>
            </a:extLst>
          </p:cNvPr>
          <p:cNvSpPr/>
          <p:nvPr/>
        </p:nvSpPr>
        <p:spPr bwMode="auto">
          <a:xfrm rot="10800000">
            <a:off x="4157347" y="3639808"/>
            <a:ext cx="531613" cy="964293"/>
          </a:xfrm>
          <a:prstGeom prst="downArrow">
            <a:avLst/>
          </a:prstGeom>
          <a:solidFill>
            <a:srgbClr val="FF00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0" name="Arrow: Down 19">
            <a:extLst>
              <a:ext uri="{FF2B5EF4-FFF2-40B4-BE49-F238E27FC236}">
                <a16:creationId xmlns:a16="http://schemas.microsoft.com/office/drawing/2014/main" id="{365E7BEA-0A17-5C40-F403-2291D37A2BAD}"/>
              </a:ext>
            </a:extLst>
          </p:cNvPr>
          <p:cNvSpPr/>
          <p:nvPr/>
        </p:nvSpPr>
        <p:spPr bwMode="auto">
          <a:xfrm rot="10800000">
            <a:off x="6194303" y="2025833"/>
            <a:ext cx="531613" cy="964293"/>
          </a:xfrm>
          <a:prstGeom prst="downArrow">
            <a:avLst/>
          </a:prstGeom>
          <a:solidFill>
            <a:srgbClr val="FF00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1" name="Rectangle 20">
            <a:extLst>
              <a:ext uri="{FF2B5EF4-FFF2-40B4-BE49-F238E27FC236}">
                <a16:creationId xmlns:a16="http://schemas.microsoft.com/office/drawing/2014/main" id="{8BCF1A47-4B10-71E8-800C-B191AC21050E}"/>
              </a:ext>
            </a:extLst>
          </p:cNvPr>
          <p:cNvSpPr/>
          <p:nvPr/>
        </p:nvSpPr>
        <p:spPr bwMode="auto">
          <a:xfrm>
            <a:off x="2396153" y="1405100"/>
            <a:ext cx="1785104" cy="635207"/>
          </a:xfrm>
          <a:prstGeom prst="rect">
            <a:avLst/>
          </a:prstGeom>
          <a:solidFill>
            <a:srgbClr val="0B3A7F">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2" name="TextBox 21">
            <a:extLst>
              <a:ext uri="{FF2B5EF4-FFF2-40B4-BE49-F238E27FC236}">
                <a16:creationId xmlns:a16="http://schemas.microsoft.com/office/drawing/2014/main" id="{CAA328EA-5489-266C-1C47-F3F5A51FD3FB}"/>
              </a:ext>
            </a:extLst>
          </p:cNvPr>
          <p:cNvSpPr txBox="1"/>
          <p:nvPr/>
        </p:nvSpPr>
        <p:spPr>
          <a:xfrm>
            <a:off x="2471988" y="1597615"/>
            <a:ext cx="1709269" cy="230832"/>
          </a:xfrm>
          <a:prstGeom prst="rect">
            <a:avLst/>
          </a:prstGeom>
          <a:noFill/>
        </p:spPr>
        <p:txBody>
          <a:bodyPr wrap="square" rtlCol="0">
            <a:spAutoFit/>
          </a:bodyPr>
          <a:lstStyle/>
          <a:p>
            <a:pPr algn="ctr"/>
            <a:r>
              <a:rPr lang="en-US" sz="900" dirty="0"/>
              <a:t>Heat Sink Temperature</a:t>
            </a:r>
          </a:p>
        </p:txBody>
      </p:sp>
      <p:sp>
        <p:nvSpPr>
          <p:cNvPr id="23" name="Rectangle 22">
            <a:extLst>
              <a:ext uri="{FF2B5EF4-FFF2-40B4-BE49-F238E27FC236}">
                <a16:creationId xmlns:a16="http://schemas.microsoft.com/office/drawing/2014/main" id="{9FA5DF41-FBF5-CE96-3CCF-D0E603EE844D}"/>
              </a:ext>
            </a:extLst>
          </p:cNvPr>
          <p:cNvSpPr/>
          <p:nvPr/>
        </p:nvSpPr>
        <p:spPr bwMode="auto">
          <a:xfrm>
            <a:off x="3549742" y="4604102"/>
            <a:ext cx="1785104" cy="635207"/>
          </a:xfrm>
          <a:prstGeom prst="rect">
            <a:avLst/>
          </a:prstGeom>
          <a:solidFill>
            <a:srgbClr val="FF00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4" name="TextBox 23">
            <a:extLst>
              <a:ext uri="{FF2B5EF4-FFF2-40B4-BE49-F238E27FC236}">
                <a16:creationId xmlns:a16="http://schemas.microsoft.com/office/drawing/2014/main" id="{70B6411A-DB85-5817-4471-9FE8AF295DC8}"/>
              </a:ext>
            </a:extLst>
          </p:cNvPr>
          <p:cNvSpPr txBox="1"/>
          <p:nvPr/>
        </p:nvSpPr>
        <p:spPr>
          <a:xfrm>
            <a:off x="3587659" y="4690872"/>
            <a:ext cx="1709269" cy="369332"/>
          </a:xfrm>
          <a:prstGeom prst="rect">
            <a:avLst/>
          </a:prstGeom>
          <a:noFill/>
        </p:spPr>
        <p:txBody>
          <a:bodyPr wrap="square" rtlCol="0">
            <a:spAutoFit/>
          </a:bodyPr>
          <a:lstStyle/>
          <a:p>
            <a:pPr algn="ctr"/>
            <a:r>
              <a:rPr lang="en-US" sz="900" dirty="0"/>
              <a:t>Sources of High-Grade Wasted Heat</a:t>
            </a:r>
          </a:p>
        </p:txBody>
      </p:sp>
      <p:grpSp>
        <p:nvGrpSpPr>
          <p:cNvPr id="40" name="Group 39">
            <a:extLst>
              <a:ext uri="{FF2B5EF4-FFF2-40B4-BE49-F238E27FC236}">
                <a16:creationId xmlns:a16="http://schemas.microsoft.com/office/drawing/2014/main" id="{3EB45630-8D7F-E88C-8E6B-AD86E8D35E08}"/>
              </a:ext>
            </a:extLst>
          </p:cNvPr>
          <p:cNvGrpSpPr/>
          <p:nvPr/>
        </p:nvGrpSpPr>
        <p:grpSpPr>
          <a:xfrm>
            <a:off x="5005670" y="1352311"/>
            <a:ext cx="1446145" cy="784830"/>
            <a:chOff x="4852493" y="1365023"/>
            <a:chExt cx="1446145" cy="784830"/>
          </a:xfrm>
        </p:grpSpPr>
        <p:sp>
          <p:nvSpPr>
            <p:cNvPr id="25" name="Rectangle 24">
              <a:extLst>
                <a:ext uri="{FF2B5EF4-FFF2-40B4-BE49-F238E27FC236}">
                  <a16:creationId xmlns:a16="http://schemas.microsoft.com/office/drawing/2014/main" id="{B473A7FA-88B4-5E37-38BF-852000AB630A}"/>
                </a:ext>
              </a:extLst>
            </p:cNvPr>
            <p:cNvSpPr/>
            <p:nvPr/>
          </p:nvSpPr>
          <p:spPr bwMode="auto">
            <a:xfrm>
              <a:off x="4914437" y="1380265"/>
              <a:ext cx="1384201" cy="635207"/>
            </a:xfrm>
            <a:prstGeom prst="rect">
              <a:avLst/>
            </a:prstGeom>
            <a:solidFill>
              <a:srgbClr val="FF00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6" name="TextBox 25">
              <a:extLst>
                <a:ext uri="{FF2B5EF4-FFF2-40B4-BE49-F238E27FC236}">
                  <a16:creationId xmlns:a16="http://schemas.microsoft.com/office/drawing/2014/main" id="{8301536A-A66D-E33E-F76E-28CBFC3FDD1A}"/>
                </a:ext>
              </a:extLst>
            </p:cNvPr>
            <p:cNvSpPr txBox="1"/>
            <p:nvPr/>
          </p:nvSpPr>
          <p:spPr>
            <a:xfrm>
              <a:off x="4852493" y="1365023"/>
              <a:ext cx="1422119" cy="784830"/>
            </a:xfrm>
            <a:prstGeom prst="rect">
              <a:avLst/>
            </a:prstGeom>
            <a:noFill/>
          </p:spPr>
          <p:txBody>
            <a:bodyPr wrap="square" rtlCol="0">
              <a:spAutoFit/>
            </a:bodyPr>
            <a:lstStyle/>
            <a:p>
              <a:r>
                <a:rPr lang="en-US" sz="900" u="sng" dirty="0"/>
                <a:t>Aeronautics</a:t>
              </a:r>
            </a:p>
            <a:p>
              <a:pPr marL="171450" indent="-171450">
                <a:buFont typeface="Arial" panose="020B0604020202020204" pitchFamily="34" charset="0"/>
                <a:buChar char="•"/>
              </a:pPr>
              <a:r>
                <a:rPr lang="en-US" sz="900" dirty="0"/>
                <a:t>Local Skin Heating </a:t>
              </a:r>
            </a:p>
            <a:p>
              <a:pPr marL="171450" indent="-171450">
                <a:buFont typeface="Arial" panose="020B0604020202020204" pitchFamily="34" charset="0"/>
                <a:buChar char="•"/>
              </a:pPr>
              <a:r>
                <a:rPr lang="en-US" sz="900" dirty="0"/>
                <a:t>Thrust Augmentation</a:t>
              </a:r>
            </a:p>
            <a:p>
              <a:pPr marL="171450" indent="-171450">
                <a:buFont typeface="Arial" panose="020B0604020202020204" pitchFamily="34" charset="0"/>
                <a:buChar char="•"/>
              </a:pPr>
              <a:r>
                <a:rPr lang="en-US" sz="900" dirty="0"/>
                <a:t>Fuel Preheating</a:t>
              </a:r>
            </a:p>
            <a:p>
              <a:r>
                <a:rPr lang="en-US" sz="900" dirty="0"/>
                <a:t> </a:t>
              </a:r>
            </a:p>
          </p:txBody>
        </p:sp>
      </p:grpSp>
      <p:sp>
        <p:nvSpPr>
          <p:cNvPr id="28" name="Rectangle 27">
            <a:extLst>
              <a:ext uri="{FF2B5EF4-FFF2-40B4-BE49-F238E27FC236}">
                <a16:creationId xmlns:a16="http://schemas.microsoft.com/office/drawing/2014/main" id="{C44872A8-FFD6-F04C-ABBF-5A63743544E2}"/>
              </a:ext>
            </a:extLst>
          </p:cNvPr>
          <p:cNvSpPr/>
          <p:nvPr/>
        </p:nvSpPr>
        <p:spPr bwMode="auto">
          <a:xfrm>
            <a:off x="6675470" y="4596494"/>
            <a:ext cx="1785104" cy="534853"/>
          </a:xfrm>
          <a:prstGeom prst="rect">
            <a:avLst/>
          </a:prstGeom>
          <a:solidFill>
            <a:srgbClr val="0B3A7F">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29" name="TextBox 28">
            <a:extLst>
              <a:ext uri="{FF2B5EF4-FFF2-40B4-BE49-F238E27FC236}">
                <a16:creationId xmlns:a16="http://schemas.microsoft.com/office/drawing/2014/main" id="{59FADD5E-07D8-59DB-CF68-27590F810C77}"/>
              </a:ext>
            </a:extLst>
          </p:cNvPr>
          <p:cNvSpPr txBox="1"/>
          <p:nvPr/>
        </p:nvSpPr>
        <p:spPr>
          <a:xfrm>
            <a:off x="6713385" y="4667789"/>
            <a:ext cx="1709269" cy="230832"/>
          </a:xfrm>
          <a:prstGeom prst="rect">
            <a:avLst/>
          </a:prstGeom>
          <a:noFill/>
        </p:spPr>
        <p:txBody>
          <a:bodyPr wrap="square" rtlCol="0">
            <a:spAutoFit/>
          </a:bodyPr>
          <a:lstStyle/>
          <a:p>
            <a:pPr algn="ctr"/>
            <a:r>
              <a:rPr lang="en-US" sz="900" dirty="0"/>
              <a:t>Sources of Low-Grade Heat</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0030AC8-EC89-7209-5C97-243A6A731998}"/>
                  </a:ext>
                </a:extLst>
              </p:cNvPr>
              <p:cNvSpPr txBox="1"/>
              <p:nvPr/>
            </p:nvSpPr>
            <p:spPr>
              <a:xfrm rot="16200000">
                <a:off x="2717171" y="2502790"/>
                <a:ext cx="1066087" cy="252057"/>
              </a:xfrm>
              <a:prstGeom prst="rect">
                <a:avLst/>
              </a:prstGeom>
              <a:noFill/>
            </p:spPr>
            <p:txBody>
              <a:bodyPr wrap="square" rtlCol="0">
                <a:spAutoFit/>
              </a:bodyPr>
              <a:lstStyle/>
              <a:p>
                <a:pPr algn="ctr"/>
                <a:r>
                  <a:rPr lang="en-US" sz="1000" dirty="0"/>
                  <a:t>Low </a:t>
                </a:r>
                <a14:m>
                  <m:oMath xmlns:m="http://schemas.openxmlformats.org/officeDocument/2006/math">
                    <m:acc>
                      <m:accPr>
                        <m:chr m:val="̇"/>
                        <m:ctrlPr>
                          <a:rPr lang="en-US" sz="1000" i="1" smtClean="0">
                            <a:solidFill>
                              <a:schemeClr val="tx1"/>
                            </a:solidFill>
                            <a:latin typeface="Cambria Math" panose="02040503050406030204" pitchFamily="18" charset="0"/>
                          </a:rPr>
                        </m:ctrlPr>
                      </m:accPr>
                      <m:e>
                        <m:r>
                          <a:rPr lang="en-US" sz="1000" i="1">
                            <a:solidFill>
                              <a:schemeClr val="tx1"/>
                            </a:solidFill>
                            <a:latin typeface="Cambria Math" panose="02040503050406030204" pitchFamily="18" charset="0"/>
                          </a:rPr>
                          <m:t>𝑄</m:t>
                        </m:r>
                      </m:e>
                    </m:acc>
                  </m:oMath>
                </a14:m>
                <a:r>
                  <a:rPr lang="en-US" sz="1000" dirty="0">
                    <a:solidFill>
                      <a:schemeClr val="tx1"/>
                    </a:solidFill>
                  </a:rPr>
                  <a:t> </a:t>
                </a:r>
                <a:r>
                  <a:rPr lang="en-US" sz="1000" dirty="0"/>
                  <a:t>Out</a:t>
                </a:r>
              </a:p>
            </p:txBody>
          </p:sp>
        </mc:Choice>
        <mc:Fallback xmlns="">
          <p:sp>
            <p:nvSpPr>
              <p:cNvPr id="30" name="TextBox 29">
                <a:extLst>
                  <a:ext uri="{FF2B5EF4-FFF2-40B4-BE49-F238E27FC236}">
                    <a16:creationId xmlns:a16="http://schemas.microsoft.com/office/drawing/2014/main" id="{D0030AC8-EC89-7209-5C97-243A6A731998}"/>
                  </a:ext>
                </a:extLst>
              </p:cNvPr>
              <p:cNvSpPr txBox="1">
                <a:spLocks noRot="1" noChangeAspect="1" noMove="1" noResize="1" noEditPoints="1" noAdjustHandles="1" noChangeArrowheads="1" noChangeShapeType="1" noTextEdit="1"/>
              </p:cNvSpPr>
              <p:nvPr/>
            </p:nvSpPr>
            <p:spPr>
              <a:xfrm rot="16200000">
                <a:off x="2717171" y="2502790"/>
                <a:ext cx="1066087" cy="252057"/>
              </a:xfrm>
              <a:prstGeom prst="rect">
                <a:avLst/>
              </a:prstGeom>
              <a:blipFill>
                <a:blip r:embed="rId3"/>
                <a:stretch>
                  <a:fillRect r="-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D6F06E5-0EB5-6050-16B6-E3D86194EFEB}"/>
                  </a:ext>
                </a:extLst>
              </p:cNvPr>
              <p:cNvSpPr txBox="1"/>
              <p:nvPr/>
            </p:nvSpPr>
            <p:spPr>
              <a:xfrm rot="16200000">
                <a:off x="3890109" y="4133595"/>
                <a:ext cx="1066087" cy="252057"/>
              </a:xfrm>
              <a:prstGeom prst="rect">
                <a:avLst/>
              </a:prstGeom>
              <a:noFill/>
            </p:spPr>
            <p:txBody>
              <a:bodyPr wrap="square" rtlCol="0">
                <a:spAutoFit/>
              </a:bodyPr>
              <a:lstStyle/>
              <a:p>
                <a:pPr algn="ctr"/>
                <a:r>
                  <a:rPr lang="en-US" sz="1000" dirty="0"/>
                  <a:t>Low </a:t>
                </a:r>
                <a14:m>
                  <m:oMath xmlns:m="http://schemas.openxmlformats.org/officeDocument/2006/math">
                    <m:acc>
                      <m:accPr>
                        <m:chr m:val="̇"/>
                        <m:ctrlPr>
                          <a:rPr lang="en-US" sz="1000" i="1" smtClean="0">
                            <a:solidFill>
                              <a:schemeClr val="tx1"/>
                            </a:solidFill>
                            <a:latin typeface="Cambria Math" panose="02040503050406030204" pitchFamily="18" charset="0"/>
                          </a:rPr>
                        </m:ctrlPr>
                      </m:accPr>
                      <m:e>
                        <m:r>
                          <a:rPr lang="en-US" sz="1000" i="1">
                            <a:solidFill>
                              <a:schemeClr val="tx1"/>
                            </a:solidFill>
                            <a:latin typeface="Cambria Math" panose="02040503050406030204" pitchFamily="18" charset="0"/>
                          </a:rPr>
                          <m:t>𝑄</m:t>
                        </m:r>
                      </m:e>
                    </m:acc>
                  </m:oMath>
                </a14:m>
                <a:r>
                  <a:rPr lang="en-US" sz="1000" dirty="0">
                    <a:solidFill>
                      <a:schemeClr val="tx1"/>
                    </a:solidFill>
                  </a:rPr>
                  <a:t> </a:t>
                </a:r>
                <a:r>
                  <a:rPr lang="en-US" sz="1000" dirty="0"/>
                  <a:t>In</a:t>
                </a:r>
              </a:p>
            </p:txBody>
          </p:sp>
        </mc:Choice>
        <mc:Fallback xmlns="">
          <p:sp>
            <p:nvSpPr>
              <p:cNvPr id="31" name="TextBox 30">
                <a:extLst>
                  <a:ext uri="{FF2B5EF4-FFF2-40B4-BE49-F238E27FC236}">
                    <a16:creationId xmlns:a16="http://schemas.microsoft.com/office/drawing/2014/main" id="{AD6F06E5-0EB5-6050-16B6-E3D86194EFEB}"/>
                  </a:ext>
                </a:extLst>
              </p:cNvPr>
              <p:cNvSpPr txBox="1">
                <a:spLocks noRot="1" noChangeAspect="1" noMove="1" noResize="1" noEditPoints="1" noAdjustHandles="1" noChangeArrowheads="1" noChangeShapeType="1" noTextEdit="1"/>
              </p:cNvSpPr>
              <p:nvPr/>
            </p:nvSpPr>
            <p:spPr>
              <a:xfrm rot="16200000">
                <a:off x="3890109" y="4133595"/>
                <a:ext cx="1066087" cy="252057"/>
              </a:xfrm>
              <a:prstGeom prst="rect">
                <a:avLst/>
              </a:prstGeom>
              <a:blipFill>
                <a:blip r:embed="rId4"/>
                <a:stretch>
                  <a:fillRect r="-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C643CDF-DFEA-94A1-8B2B-A5D24E2D83FF}"/>
                  </a:ext>
                </a:extLst>
              </p:cNvPr>
              <p:cNvSpPr txBox="1"/>
              <p:nvPr/>
            </p:nvSpPr>
            <p:spPr>
              <a:xfrm rot="16200000">
                <a:off x="5918772" y="2515144"/>
                <a:ext cx="1066087" cy="252057"/>
              </a:xfrm>
              <a:prstGeom prst="rect">
                <a:avLst/>
              </a:prstGeom>
              <a:noFill/>
            </p:spPr>
            <p:txBody>
              <a:bodyPr wrap="square" rtlCol="0">
                <a:spAutoFit/>
              </a:bodyPr>
              <a:lstStyle/>
              <a:p>
                <a:pPr algn="ctr"/>
                <a:r>
                  <a:rPr lang="en-US" sz="1000" dirty="0"/>
                  <a:t>High </a:t>
                </a:r>
                <a14:m>
                  <m:oMath xmlns:m="http://schemas.openxmlformats.org/officeDocument/2006/math">
                    <m:acc>
                      <m:accPr>
                        <m:chr m:val="̇"/>
                        <m:ctrlPr>
                          <a:rPr lang="en-US" sz="1000" i="1" smtClean="0">
                            <a:solidFill>
                              <a:schemeClr val="tx1"/>
                            </a:solidFill>
                            <a:latin typeface="Cambria Math" panose="02040503050406030204" pitchFamily="18" charset="0"/>
                          </a:rPr>
                        </m:ctrlPr>
                      </m:accPr>
                      <m:e>
                        <m:r>
                          <a:rPr lang="en-US" sz="1000" i="1">
                            <a:solidFill>
                              <a:schemeClr val="tx1"/>
                            </a:solidFill>
                            <a:latin typeface="Cambria Math" panose="02040503050406030204" pitchFamily="18" charset="0"/>
                          </a:rPr>
                          <m:t>𝑄</m:t>
                        </m:r>
                      </m:e>
                    </m:acc>
                  </m:oMath>
                </a14:m>
                <a:r>
                  <a:rPr lang="en-US" sz="1000" dirty="0">
                    <a:solidFill>
                      <a:schemeClr val="tx1"/>
                    </a:solidFill>
                  </a:rPr>
                  <a:t> </a:t>
                </a:r>
                <a:r>
                  <a:rPr lang="en-US" sz="1000" dirty="0"/>
                  <a:t>Out</a:t>
                </a:r>
              </a:p>
            </p:txBody>
          </p:sp>
        </mc:Choice>
        <mc:Fallback xmlns="">
          <p:sp>
            <p:nvSpPr>
              <p:cNvPr id="32" name="TextBox 31">
                <a:extLst>
                  <a:ext uri="{FF2B5EF4-FFF2-40B4-BE49-F238E27FC236}">
                    <a16:creationId xmlns:a16="http://schemas.microsoft.com/office/drawing/2014/main" id="{4C643CDF-DFEA-94A1-8B2B-A5D24E2D83FF}"/>
                  </a:ext>
                </a:extLst>
              </p:cNvPr>
              <p:cNvSpPr txBox="1">
                <a:spLocks noRot="1" noChangeAspect="1" noMove="1" noResize="1" noEditPoints="1" noAdjustHandles="1" noChangeArrowheads="1" noChangeShapeType="1" noTextEdit="1"/>
              </p:cNvSpPr>
              <p:nvPr/>
            </p:nvSpPr>
            <p:spPr>
              <a:xfrm rot="16200000">
                <a:off x="5918772" y="2515144"/>
                <a:ext cx="1066087" cy="252057"/>
              </a:xfrm>
              <a:prstGeom prst="rect">
                <a:avLst/>
              </a:prstGeom>
              <a:blipFill>
                <a:blip r:embed="rId5"/>
                <a:stretch>
                  <a:fillRect r="-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54C8F2B-91F3-FB42-E26C-03589C08E746}"/>
                  </a:ext>
                </a:extLst>
              </p:cNvPr>
              <p:cNvSpPr txBox="1"/>
              <p:nvPr/>
            </p:nvSpPr>
            <p:spPr>
              <a:xfrm rot="16200000">
                <a:off x="7034977" y="4140334"/>
                <a:ext cx="1066087" cy="252057"/>
              </a:xfrm>
              <a:prstGeom prst="rect">
                <a:avLst/>
              </a:prstGeom>
              <a:noFill/>
            </p:spPr>
            <p:txBody>
              <a:bodyPr wrap="square" rtlCol="0">
                <a:spAutoFit/>
              </a:bodyPr>
              <a:lstStyle/>
              <a:p>
                <a:pPr algn="ctr"/>
                <a:r>
                  <a:rPr lang="en-US" sz="1000" dirty="0"/>
                  <a:t>High </a:t>
                </a:r>
                <a14:m>
                  <m:oMath xmlns:m="http://schemas.openxmlformats.org/officeDocument/2006/math">
                    <m:acc>
                      <m:accPr>
                        <m:chr m:val="̇"/>
                        <m:ctrlPr>
                          <a:rPr lang="en-US" sz="1000" i="1" smtClean="0">
                            <a:solidFill>
                              <a:schemeClr val="tx1"/>
                            </a:solidFill>
                            <a:latin typeface="Cambria Math" panose="02040503050406030204" pitchFamily="18" charset="0"/>
                          </a:rPr>
                        </m:ctrlPr>
                      </m:accPr>
                      <m:e>
                        <m:r>
                          <a:rPr lang="en-US" sz="1000" i="1">
                            <a:solidFill>
                              <a:schemeClr val="tx1"/>
                            </a:solidFill>
                            <a:latin typeface="Cambria Math" panose="02040503050406030204" pitchFamily="18" charset="0"/>
                          </a:rPr>
                          <m:t>𝑄</m:t>
                        </m:r>
                      </m:e>
                    </m:acc>
                  </m:oMath>
                </a14:m>
                <a:r>
                  <a:rPr lang="en-US" sz="1000" dirty="0">
                    <a:solidFill>
                      <a:schemeClr val="tx1"/>
                    </a:solidFill>
                  </a:rPr>
                  <a:t> </a:t>
                </a:r>
                <a:r>
                  <a:rPr lang="en-US" sz="1000" dirty="0"/>
                  <a:t>In</a:t>
                </a:r>
              </a:p>
            </p:txBody>
          </p:sp>
        </mc:Choice>
        <mc:Fallback xmlns="">
          <p:sp>
            <p:nvSpPr>
              <p:cNvPr id="33" name="TextBox 32">
                <a:extLst>
                  <a:ext uri="{FF2B5EF4-FFF2-40B4-BE49-F238E27FC236}">
                    <a16:creationId xmlns:a16="http://schemas.microsoft.com/office/drawing/2014/main" id="{F54C8F2B-91F3-FB42-E26C-03589C08E746}"/>
                  </a:ext>
                </a:extLst>
              </p:cNvPr>
              <p:cNvSpPr txBox="1">
                <a:spLocks noRot="1" noChangeAspect="1" noMove="1" noResize="1" noEditPoints="1" noAdjustHandles="1" noChangeArrowheads="1" noChangeShapeType="1" noTextEdit="1"/>
              </p:cNvSpPr>
              <p:nvPr/>
            </p:nvSpPr>
            <p:spPr>
              <a:xfrm rot="16200000">
                <a:off x="7034977" y="4140334"/>
                <a:ext cx="1066087" cy="252057"/>
              </a:xfrm>
              <a:prstGeom prst="rect">
                <a:avLst/>
              </a:prstGeom>
              <a:blipFill>
                <a:blip r:embed="rId6"/>
                <a:stretch>
                  <a:fillRect r="-12195"/>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6A2C6D1-E028-B86A-31EA-BFF121C16C18}"/>
              </a:ext>
            </a:extLst>
          </p:cNvPr>
          <p:cNvSpPr txBox="1"/>
          <p:nvPr/>
        </p:nvSpPr>
        <p:spPr>
          <a:xfrm>
            <a:off x="3574924" y="2592940"/>
            <a:ext cx="1009029" cy="369332"/>
          </a:xfrm>
          <a:prstGeom prst="rect">
            <a:avLst/>
          </a:prstGeom>
          <a:noFill/>
        </p:spPr>
        <p:txBody>
          <a:bodyPr wrap="square" rtlCol="0">
            <a:spAutoFit/>
          </a:bodyPr>
          <a:lstStyle/>
          <a:p>
            <a:pPr algn="ctr"/>
            <a:r>
              <a:rPr lang="en-US" dirty="0"/>
              <a:t>Engine</a:t>
            </a:r>
          </a:p>
        </p:txBody>
      </p:sp>
      <p:sp>
        <p:nvSpPr>
          <p:cNvPr id="35" name="TextBox 34">
            <a:extLst>
              <a:ext uri="{FF2B5EF4-FFF2-40B4-BE49-F238E27FC236}">
                <a16:creationId xmlns:a16="http://schemas.microsoft.com/office/drawing/2014/main" id="{7FD2A61E-CB51-31BD-F949-431E9DDECC42}"/>
              </a:ext>
            </a:extLst>
          </p:cNvPr>
          <p:cNvSpPr txBox="1"/>
          <p:nvPr/>
        </p:nvSpPr>
        <p:spPr>
          <a:xfrm>
            <a:off x="6594942" y="2592940"/>
            <a:ext cx="1491964" cy="369332"/>
          </a:xfrm>
          <a:prstGeom prst="rect">
            <a:avLst/>
          </a:prstGeom>
          <a:noFill/>
        </p:spPr>
        <p:txBody>
          <a:bodyPr wrap="square" rtlCol="0">
            <a:spAutoFit/>
          </a:bodyPr>
          <a:lstStyle/>
          <a:p>
            <a:pPr algn="ctr"/>
            <a:r>
              <a:rPr lang="en-US" dirty="0"/>
              <a:t>Heat Pump</a:t>
            </a:r>
          </a:p>
        </p:txBody>
      </p:sp>
      <p:sp>
        <p:nvSpPr>
          <p:cNvPr id="36" name="TextBox 35">
            <a:extLst>
              <a:ext uri="{FF2B5EF4-FFF2-40B4-BE49-F238E27FC236}">
                <a16:creationId xmlns:a16="http://schemas.microsoft.com/office/drawing/2014/main" id="{CA148733-A49A-187D-C206-571A2A592E9E}"/>
              </a:ext>
            </a:extLst>
          </p:cNvPr>
          <p:cNvSpPr txBox="1"/>
          <p:nvPr/>
        </p:nvSpPr>
        <p:spPr>
          <a:xfrm>
            <a:off x="1700274" y="3683032"/>
            <a:ext cx="1733005" cy="215444"/>
          </a:xfrm>
          <a:prstGeom prst="rect">
            <a:avLst/>
          </a:prstGeom>
          <a:noFill/>
        </p:spPr>
        <p:txBody>
          <a:bodyPr wrap="square" rtlCol="0">
            <a:spAutoFit/>
          </a:bodyPr>
          <a:lstStyle/>
          <a:p>
            <a:pPr algn="ctr" eaLnBrk="0" fontAlgn="base" hangingPunct="0">
              <a:spcBef>
                <a:spcPct val="0"/>
              </a:spcBef>
              <a:spcAft>
                <a:spcPct val="0"/>
              </a:spcAft>
            </a:pPr>
            <a:r>
              <a:rPr lang="en-US" sz="800" b="1" dirty="0">
                <a:solidFill>
                  <a:srgbClr val="000000"/>
                </a:solidFill>
                <a:latin typeface="Times" charset="0"/>
                <a:ea typeface="ＭＳ Ｐゴシック" charset="-128"/>
              </a:rPr>
              <a:t>(</a:t>
            </a:r>
            <a:r>
              <a:rPr lang="en-US" sz="800" b="1" dirty="0">
                <a:solidFill>
                  <a:srgbClr val="000000"/>
                </a:solidFill>
                <a:latin typeface="Times" charset="0"/>
              </a:rPr>
              <a:t>Russell</a:t>
            </a:r>
            <a:r>
              <a:rPr lang="en-US" sz="800" b="1" dirty="0">
                <a:solidFill>
                  <a:srgbClr val="000000"/>
                </a:solidFill>
                <a:latin typeface="Times" charset="0"/>
                <a:ea typeface="ＭＳ Ｐゴシック" charset="-128"/>
              </a:rPr>
              <a:t>, 2015) </a:t>
            </a:r>
          </a:p>
        </p:txBody>
      </p:sp>
      <p:pic>
        <p:nvPicPr>
          <p:cNvPr id="37" name="Content Placeholder 4">
            <a:extLst>
              <a:ext uri="{FF2B5EF4-FFF2-40B4-BE49-F238E27FC236}">
                <a16:creationId xmlns:a16="http://schemas.microsoft.com/office/drawing/2014/main" id="{24EEC4C4-FF3E-BBB1-E1D6-6F7A07DD85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6053"/>
          <a:stretch/>
        </p:blipFill>
        <p:spPr bwMode="auto">
          <a:xfrm flipV="1">
            <a:off x="9158395" y="3174216"/>
            <a:ext cx="1275075" cy="307779"/>
          </a:xfrm>
          <a:prstGeom prst="rect">
            <a:avLst/>
          </a:prstGeom>
          <a:noFill/>
          <a:ln w="9525">
            <a:noFill/>
            <a:miter lim="800000"/>
            <a:headEnd/>
            <a:tailEnd/>
          </a:ln>
        </p:spPr>
      </p:pic>
      <p:sp>
        <p:nvSpPr>
          <p:cNvPr id="13" name="Rectangle 12">
            <a:extLst>
              <a:ext uri="{FF2B5EF4-FFF2-40B4-BE49-F238E27FC236}">
                <a16:creationId xmlns:a16="http://schemas.microsoft.com/office/drawing/2014/main" id="{EC8522B8-0FAD-023E-01DD-EF4472197AB1}"/>
              </a:ext>
            </a:extLst>
          </p:cNvPr>
          <p:cNvSpPr/>
          <p:nvPr/>
        </p:nvSpPr>
        <p:spPr bwMode="auto">
          <a:xfrm>
            <a:off x="10360514" y="2768169"/>
            <a:ext cx="1078362" cy="1079748"/>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4" name="TextBox 13">
            <a:extLst>
              <a:ext uri="{FF2B5EF4-FFF2-40B4-BE49-F238E27FC236}">
                <a16:creationId xmlns:a16="http://schemas.microsoft.com/office/drawing/2014/main" id="{56AB5798-5284-F05D-BB02-C94CF166A1F5}"/>
              </a:ext>
            </a:extLst>
          </p:cNvPr>
          <p:cNvSpPr txBox="1"/>
          <p:nvPr/>
        </p:nvSpPr>
        <p:spPr>
          <a:xfrm>
            <a:off x="10417270" y="3170808"/>
            <a:ext cx="964849" cy="307777"/>
          </a:xfrm>
          <a:prstGeom prst="rect">
            <a:avLst/>
          </a:prstGeom>
          <a:noFill/>
        </p:spPr>
        <p:txBody>
          <a:bodyPr wrap="square" rtlCol="0">
            <a:spAutoFit/>
          </a:bodyPr>
          <a:lstStyle/>
          <a:p>
            <a:pPr algn="ctr"/>
            <a:r>
              <a:rPr lang="en-US" sz="1400" dirty="0"/>
              <a:t>Reservoir</a:t>
            </a:r>
          </a:p>
        </p:txBody>
      </p:sp>
      <p:grpSp>
        <p:nvGrpSpPr>
          <p:cNvPr id="41" name="Group 40">
            <a:extLst>
              <a:ext uri="{FF2B5EF4-FFF2-40B4-BE49-F238E27FC236}">
                <a16:creationId xmlns:a16="http://schemas.microsoft.com/office/drawing/2014/main" id="{F7854B3C-85C9-4C24-DA1A-5EB3A08BE0D3}"/>
              </a:ext>
            </a:extLst>
          </p:cNvPr>
          <p:cNvGrpSpPr/>
          <p:nvPr/>
        </p:nvGrpSpPr>
        <p:grpSpPr>
          <a:xfrm>
            <a:off x="6315205" y="1370426"/>
            <a:ext cx="1593783" cy="656167"/>
            <a:chOff x="6315205" y="1370426"/>
            <a:chExt cx="1593783" cy="656167"/>
          </a:xfrm>
        </p:grpSpPr>
        <p:sp>
          <p:nvSpPr>
            <p:cNvPr id="38" name="Rectangle 37">
              <a:extLst>
                <a:ext uri="{FF2B5EF4-FFF2-40B4-BE49-F238E27FC236}">
                  <a16:creationId xmlns:a16="http://schemas.microsoft.com/office/drawing/2014/main" id="{8132F38E-5C1D-E2F3-8E98-C7ACF19C62D4}"/>
                </a:ext>
              </a:extLst>
            </p:cNvPr>
            <p:cNvSpPr/>
            <p:nvPr/>
          </p:nvSpPr>
          <p:spPr bwMode="auto">
            <a:xfrm>
              <a:off x="6440262" y="1370426"/>
              <a:ext cx="1384201" cy="635207"/>
            </a:xfrm>
            <a:prstGeom prst="rect">
              <a:avLst/>
            </a:prstGeom>
            <a:solidFill>
              <a:srgbClr val="FF00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39" name="TextBox 38">
              <a:extLst>
                <a:ext uri="{FF2B5EF4-FFF2-40B4-BE49-F238E27FC236}">
                  <a16:creationId xmlns:a16="http://schemas.microsoft.com/office/drawing/2014/main" id="{19B5F68C-7BC3-63E2-DD96-340F116E0793}"/>
                </a:ext>
              </a:extLst>
            </p:cNvPr>
            <p:cNvSpPr txBox="1"/>
            <p:nvPr/>
          </p:nvSpPr>
          <p:spPr>
            <a:xfrm>
              <a:off x="6315205" y="1380262"/>
              <a:ext cx="1593783" cy="646331"/>
            </a:xfrm>
            <a:prstGeom prst="rect">
              <a:avLst/>
            </a:prstGeom>
            <a:noFill/>
          </p:spPr>
          <p:txBody>
            <a:bodyPr wrap="square" rtlCol="0">
              <a:spAutoFit/>
            </a:bodyPr>
            <a:lstStyle/>
            <a:p>
              <a:r>
                <a:rPr lang="en-US" sz="900" u="sng" dirty="0"/>
                <a:t>Space</a:t>
              </a:r>
              <a:endParaRPr lang="en-US" sz="900" dirty="0"/>
            </a:p>
            <a:p>
              <a:pPr marL="171450" indent="-171450">
                <a:buFont typeface="Arial" panose="020B0604020202020204" pitchFamily="34" charset="0"/>
                <a:buChar char="•"/>
              </a:pPr>
              <a:r>
                <a:rPr lang="en-US" sz="900" dirty="0"/>
                <a:t>Human Habitat</a:t>
              </a:r>
            </a:p>
            <a:p>
              <a:pPr marL="171450" indent="-171450">
                <a:buFont typeface="Arial" panose="020B0604020202020204" pitchFamily="34" charset="0"/>
                <a:buChar char="•"/>
              </a:pPr>
              <a:r>
                <a:rPr lang="en-US" sz="900" dirty="0"/>
                <a:t>ISRU Process Input </a:t>
              </a:r>
            </a:p>
            <a:p>
              <a:pPr marL="171450" indent="-171450">
                <a:buFont typeface="Arial" panose="020B0604020202020204" pitchFamily="34" charset="0"/>
                <a:buChar char="•"/>
              </a:pPr>
              <a:r>
                <a:rPr lang="en-US" sz="900" dirty="0"/>
                <a:t>Auxiliary Power Unit </a:t>
              </a:r>
            </a:p>
          </p:txBody>
        </p:sp>
      </p:grpSp>
      <p:sp>
        <p:nvSpPr>
          <p:cNvPr id="3" name="TextBox 2">
            <a:extLst>
              <a:ext uri="{FF2B5EF4-FFF2-40B4-BE49-F238E27FC236}">
                <a16:creationId xmlns:a16="http://schemas.microsoft.com/office/drawing/2014/main" id="{484354A6-9A1B-A5CB-5E63-B48FA10B7A04}"/>
              </a:ext>
            </a:extLst>
          </p:cNvPr>
          <p:cNvSpPr txBox="1"/>
          <p:nvPr/>
        </p:nvSpPr>
        <p:spPr>
          <a:xfrm>
            <a:off x="7833829" y="1352311"/>
            <a:ext cx="1733005" cy="215444"/>
          </a:xfrm>
          <a:prstGeom prst="rect">
            <a:avLst/>
          </a:prstGeom>
          <a:noFill/>
        </p:spPr>
        <p:txBody>
          <a:bodyPr wrap="square" rtlCol="0">
            <a:spAutoFit/>
          </a:bodyPr>
          <a:lstStyle/>
          <a:p>
            <a:pPr algn="ctr" eaLnBrk="0" fontAlgn="base" hangingPunct="0">
              <a:spcBef>
                <a:spcPct val="0"/>
              </a:spcBef>
              <a:spcAft>
                <a:spcPct val="0"/>
              </a:spcAft>
            </a:pPr>
            <a:r>
              <a:rPr lang="en-US" sz="800" b="1" dirty="0">
                <a:solidFill>
                  <a:srgbClr val="000000"/>
                </a:solidFill>
                <a:latin typeface="Times" charset="0"/>
                <a:ea typeface="ＭＳ Ｐゴシック" charset="-128"/>
              </a:rPr>
              <a:t>(Rodriguez, 2025) </a:t>
            </a:r>
          </a:p>
        </p:txBody>
      </p:sp>
    </p:spTree>
    <p:extLst>
      <p:ext uri="{BB962C8B-B14F-4D97-AF65-F5344CB8AC3E}">
        <p14:creationId xmlns:p14="http://schemas.microsoft.com/office/powerpoint/2010/main" val="337758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8" grpId="0" animBg="1"/>
      <p:bldP spid="19" grpId="0" animBg="1"/>
      <p:bldP spid="21" grpId="0" animBg="1"/>
      <p:bldP spid="22" grpId="0"/>
      <p:bldP spid="23" grpId="0" animBg="1"/>
      <p:bldP spid="24" grpId="0"/>
      <p:bldP spid="30" grpId="0"/>
      <p:bldP spid="31"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2BF2DA9-1BAA-E91A-57BB-E77EBDF67141}"/>
              </a:ext>
            </a:extLst>
          </p:cNvPr>
          <p:cNvPicPr>
            <a:picLocks noChangeAspect="1"/>
          </p:cNvPicPr>
          <p:nvPr/>
        </p:nvPicPr>
        <p:blipFill>
          <a:blip r:embed="rId2"/>
          <a:stretch>
            <a:fillRect/>
          </a:stretch>
        </p:blipFill>
        <p:spPr>
          <a:xfrm>
            <a:off x="7308592" y="1891481"/>
            <a:ext cx="4064084" cy="2584779"/>
          </a:xfrm>
          <a:prstGeom prst="rect">
            <a:avLst/>
          </a:prstGeom>
        </p:spPr>
      </p:pic>
      <p:pic>
        <p:nvPicPr>
          <p:cNvPr id="7" name="Picture 6">
            <a:extLst>
              <a:ext uri="{FF2B5EF4-FFF2-40B4-BE49-F238E27FC236}">
                <a16:creationId xmlns:a16="http://schemas.microsoft.com/office/drawing/2014/main" id="{2BF55586-30CB-EF5C-9A95-B5ED116D4D0C}"/>
              </a:ext>
            </a:extLst>
          </p:cNvPr>
          <p:cNvPicPr>
            <a:picLocks noChangeAspect="1"/>
          </p:cNvPicPr>
          <p:nvPr/>
        </p:nvPicPr>
        <p:blipFill>
          <a:blip r:embed="rId3"/>
          <a:stretch>
            <a:fillRect/>
          </a:stretch>
        </p:blipFill>
        <p:spPr>
          <a:xfrm>
            <a:off x="745136" y="1510284"/>
            <a:ext cx="4766304" cy="3890205"/>
          </a:xfrm>
          <a:prstGeom prst="rect">
            <a:avLst/>
          </a:prstGeom>
        </p:spPr>
      </p:pic>
      <p:sp>
        <p:nvSpPr>
          <p:cNvPr id="2" name="Title 1">
            <a:extLst>
              <a:ext uri="{FF2B5EF4-FFF2-40B4-BE49-F238E27FC236}">
                <a16:creationId xmlns:a16="http://schemas.microsoft.com/office/drawing/2014/main" id="{4A9BBEA2-32A8-AF8B-388A-AB4AD768C65F}"/>
              </a:ext>
            </a:extLst>
          </p:cNvPr>
          <p:cNvSpPr>
            <a:spLocks noGrp="1"/>
          </p:cNvSpPr>
          <p:nvPr>
            <p:ph type="title"/>
          </p:nvPr>
        </p:nvSpPr>
        <p:spPr/>
        <p:txBody>
          <a:bodyPr/>
          <a:lstStyle/>
          <a:p>
            <a:r>
              <a:rPr lang="en-US" dirty="0"/>
              <a:t>In-House System</a:t>
            </a:r>
          </a:p>
        </p:txBody>
      </p:sp>
      <p:sp>
        <p:nvSpPr>
          <p:cNvPr id="4" name="Footer Placeholder 3">
            <a:extLst>
              <a:ext uri="{FF2B5EF4-FFF2-40B4-BE49-F238E27FC236}">
                <a16:creationId xmlns:a16="http://schemas.microsoft.com/office/drawing/2014/main" id="{C04C3C78-EFB6-25B9-20B8-4ED6F8FEA202}"/>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BFFB3468-D940-8F86-A833-CA7E735B3610}"/>
              </a:ext>
            </a:extLst>
          </p:cNvPr>
          <p:cNvSpPr>
            <a:spLocks noGrp="1"/>
          </p:cNvSpPr>
          <p:nvPr>
            <p:ph type="sldNum" sz="quarter" idx="12"/>
          </p:nvPr>
        </p:nvSpPr>
        <p:spPr/>
        <p:txBody>
          <a:bodyPr/>
          <a:lstStyle/>
          <a:p>
            <a:fld id="{33F42015-0FC7-4B0E-8D2B-76EADF48D957}" type="slidenum">
              <a:rPr lang="en-US" smtClean="0"/>
              <a:pPr/>
              <a:t>5</a:t>
            </a:fld>
            <a:endParaRPr lang="en-US"/>
          </a:p>
        </p:txBody>
      </p:sp>
      <p:sp>
        <p:nvSpPr>
          <p:cNvPr id="9" name="TextBox 8">
            <a:extLst>
              <a:ext uri="{FF2B5EF4-FFF2-40B4-BE49-F238E27FC236}">
                <a16:creationId xmlns:a16="http://schemas.microsoft.com/office/drawing/2014/main" id="{0D2E8639-9AAF-B7BB-0764-50CDD3A9101A}"/>
              </a:ext>
            </a:extLst>
          </p:cNvPr>
          <p:cNvSpPr txBox="1"/>
          <p:nvPr/>
        </p:nvSpPr>
        <p:spPr>
          <a:xfrm>
            <a:off x="7922009" y="4542381"/>
            <a:ext cx="3355144" cy="276999"/>
          </a:xfrm>
          <a:prstGeom prst="rect">
            <a:avLst/>
          </a:prstGeom>
          <a:noFill/>
        </p:spPr>
        <p:txBody>
          <a:bodyPr wrap="square" rtlCol="0">
            <a:spAutoFit/>
          </a:bodyPr>
          <a:lstStyle/>
          <a:p>
            <a:pPr algn="ctr"/>
            <a:r>
              <a:rPr lang="en-US" sz="1200" dirty="0"/>
              <a:t>Self Aligned Focusing Schlieren System</a:t>
            </a:r>
          </a:p>
        </p:txBody>
      </p:sp>
      <p:sp>
        <p:nvSpPr>
          <p:cNvPr id="10" name="Oval 9">
            <a:extLst>
              <a:ext uri="{FF2B5EF4-FFF2-40B4-BE49-F238E27FC236}">
                <a16:creationId xmlns:a16="http://schemas.microsoft.com/office/drawing/2014/main" id="{EDDC43CA-8318-450B-646F-72F16088B34E}"/>
              </a:ext>
            </a:extLst>
          </p:cNvPr>
          <p:cNvSpPr/>
          <p:nvPr/>
        </p:nvSpPr>
        <p:spPr>
          <a:xfrm>
            <a:off x="3128288" y="3390236"/>
            <a:ext cx="606490" cy="4478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63D376C2-016E-4CDE-B25D-2BE2ABF39B8C}"/>
              </a:ext>
            </a:extLst>
          </p:cNvPr>
          <p:cNvCxnSpPr>
            <a:cxnSpLocks/>
            <a:stCxn id="10" idx="6"/>
            <a:endCxn id="22" idx="2"/>
          </p:cNvCxnSpPr>
          <p:nvPr/>
        </p:nvCxnSpPr>
        <p:spPr>
          <a:xfrm flipV="1">
            <a:off x="3734778" y="2587477"/>
            <a:ext cx="4446916" cy="10266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F5B8AF0-E887-82B6-363A-48447B5C0DBD}"/>
              </a:ext>
            </a:extLst>
          </p:cNvPr>
          <p:cNvSpPr/>
          <p:nvPr/>
        </p:nvSpPr>
        <p:spPr>
          <a:xfrm>
            <a:off x="8181694" y="2363542"/>
            <a:ext cx="606490" cy="4478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DEAE77-B834-A059-DBCD-A46999EC602B}"/>
              </a:ext>
            </a:extLst>
          </p:cNvPr>
          <p:cNvSpPr txBox="1"/>
          <p:nvPr/>
        </p:nvSpPr>
        <p:spPr>
          <a:xfrm>
            <a:off x="2791097" y="4730695"/>
            <a:ext cx="1733005" cy="215444"/>
          </a:xfrm>
          <a:prstGeom prst="rect">
            <a:avLst/>
          </a:prstGeom>
          <a:noFill/>
        </p:spPr>
        <p:txBody>
          <a:bodyPr wrap="square" rtlCol="0">
            <a:spAutoFit/>
          </a:bodyPr>
          <a:lstStyle/>
          <a:p>
            <a:pPr algn="ctr" eaLnBrk="0" fontAlgn="base" hangingPunct="0">
              <a:spcBef>
                <a:spcPct val="0"/>
              </a:spcBef>
              <a:spcAft>
                <a:spcPct val="0"/>
              </a:spcAft>
            </a:pPr>
            <a:r>
              <a:rPr lang="en-US" sz="800" b="1" dirty="0">
                <a:solidFill>
                  <a:srgbClr val="000000"/>
                </a:solidFill>
                <a:latin typeface="Times" charset="0"/>
                <a:ea typeface="ＭＳ Ｐゴシック" charset="-128"/>
              </a:rPr>
              <a:t>(Rodriguez, 2025) </a:t>
            </a:r>
          </a:p>
        </p:txBody>
      </p:sp>
      <p:sp>
        <p:nvSpPr>
          <p:cNvPr id="6" name="TextBox 5">
            <a:extLst>
              <a:ext uri="{FF2B5EF4-FFF2-40B4-BE49-F238E27FC236}">
                <a16:creationId xmlns:a16="http://schemas.microsoft.com/office/drawing/2014/main" id="{D6666FFB-4B8A-9CC6-F40D-4B581AA57739}"/>
              </a:ext>
            </a:extLst>
          </p:cNvPr>
          <p:cNvSpPr txBox="1"/>
          <p:nvPr/>
        </p:nvSpPr>
        <p:spPr>
          <a:xfrm>
            <a:off x="6801395" y="4554473"/>
            <a:ext cx="1733005" cy="215444"/>
          </a:xfrm>
          <a:prstGeom prst="rect">
            <a:avLst/>
          </a:prstGeom>
          <a:noFill/>
        </p:spPr>
        <p:txBody>
          <a:bodyPr wrap="square" rtlCol="0">
            <a:spAutoFit/>
          </a:bodyPr>
          <a:lstStyle/>
          <a:p>
            <a:pPr algn="ctr" eaLnBrk="0" fontAlgn="base" hangingPunct="0">
              <a:spcBef>
                <a:spcPct val="0"/>
              </a:spcBef>
              <a:spcAft>
                <a:spcPct val="0"/>
              </a:spcAft>
            </a:pPr>
            <a:r>
              <a:rPr lang="en-US" sz="800" b="1" dirty="0">
                <a:solidFill>
                  <a:srgbClr val="000000"/>
                </a:solidFill>
                <a:latin typeface="Times" charset="0"/>
                <a:ea typeface="ＭＳ Ｐゴシック" charset="-128"/>
              </a:rPr>
              <a:t>(Rodriguez, 2025) </a:t>
            </a:r>
          </a:p>
        </p:txBody>
      </p:sp>
    </p:spTree>
    <p:extLst>
      <p:ext uri="{BB962C8B-B14F-4D97-AF65-F5344CB8AC3E}">
        <p14:creationId xmlns:p14="http://schemas.microsoft.com/office/powerpoint/2010/main" val="556416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C8A-A86C-8765-B3E3-82B0F0CF9317}"/>
              </a:ext>
            </a:extLst>
          </p:cNvPr>
          <p:cNvSpPr>
            <a:spLocks noGrp="1"/>
          </p:cNvSpPr>
          <p:nvPr>
            <p:ph type="title"/>
          </p:nvPr>
        </p:nvSpPr>
        <p:spPr/>
        <p:txBody>
          <a:bodyPr/>
          <a:lstStyle/>
          <a:p>
            <a:r>
              <a:rPr lang="en-US" dirty="0"/>
              <a:t>Previous Work</a:t>
            </a:r>
          </a:p>
        </p:txBody>
      </p:sp>
      <p:sp>
        <p:nvSpPr>
          <p:cNvPr id="4" name="Footer Placeholder 3">
            <a:extLst>
              <a:ext uri="{FF2B5EF4-FFF2-40B4-BE49-F238E27FC236}">
                <a16:creationId xmlns:a16="http://schemas.microsoft.com/office/drawing/2014/main" id="{E5D02ED9-A1AB-DB41-6A07-14A2841862FD}"/>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D6865D5E-C0C9-D75E-6CD8-1D401DD09567}"/>
              </a:ext>
            </a:extLst>
          </p:cNvPr>
          <p:cNvSpPr>
            <a:spLocks noGrp="1"/>
          </p:cNvSpPr>
          <p:nvPr>
            <p:ph type="sldNum" sz="quarter" idx="12"/>
          </p:nvPr>
        </p:nvSpPr>
        <p:spPr/>
        <p:txBody>
          <a:bodyPr/>
          <a:lstStyle/>
          <a:p>
            <a:fld id="{33F42015-0FC7-4B0E-8D2B-76EADF48D957}" type="slidenum">
              <a:rPr lang="en-US" smtClean="0"/>
              <a:pPr/>
              <a:t>6</a:t>
            </a:fld>
            <a:endParaRPr lang="en-US"/>
          </a:p>
        </p:txBody>
      </p:sp>
      <p:graphicFrame>
        <p:nvGraphicFramePr>
          <p:cNvPr id="7" name="Table 6">
            <a:extLst>
              <a:ext uri="{FF2B5EF4-FFF2-40B4-BE49-F238E27FC236}">
                <a16:creationId xmlns:a16="http://schemas.microsoft.com/office/drawing/2014/main" id="{6A4FEBB0-4A6D-D3B2-3EF3-9658F77DAB6A}"/>
              </a:ext>
            </a:extLst>
          </p:cNvPr>
          <p:cNvGraphicFramePr>
            <a:graphicFrameLocks noGrp="1"/>
          </p:cNvGraphicFramePr>
          <p:nvPr>
            <p:extLst>
              <p:ext uri="{D42A27DB-BD31-4B8C-83A1-F6EECF244321}">
                <p14:modId xmlns:p14="http://schemas.microsoft.com/office/powerpoint/2010/main" val="3392462962"/>
              </p:ext>
            </p:extLst>
          </p:nvPr>
        </p:nvGraphicFramePr>
        <p:xfrm>
          <a:off x="5336541" y="4465247"/>
          <a:ext cx="742937" cy="579324"/>
        </p:xfrm>
        <a:graphic>
          <a:graphicData uri="http://schemas.openxmlformats.org/drawingml/2006/table">
            <a:tbl>
              <a:tblPr>
                <a:tableStyleId>{5940675A-B579-460E-94D1-54222C63F5DA}</a:tableStyleId>
              </a:tblPr>
              <a:tblGrid>
                <a:gridCol w="742937">
                  <a:extLst>
                    <a:ext uri="{9D8B030D-6E8A-4147-A177-3AD203B41FA5}">
                      <a16:colId xmlns:a16="http://schemas.microsoft.com/office/drawing/2014/main" val="3120920871"/>
                    </a:ext>
                  </a:extLst>
                </a:gridCol>
              </a:tblGrid>
              <a:tr h="42653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800" b="1" u="none" strike="noStrike" dirty="0">
                          <a:solidFill>
                            <a:schemeClr val="tx1"/>
                          </a:solidFill>
                          <a:effectLst/>
                        </a:rPr>
                        <a:t>Δ  Temperature</a:t>
                      </a:r>
                    </a:p>
                    <a:p>
                      <a:pPr algn="ctr" fontAlgn="b"/>
                      <a:r>
                        <a:rPr lang="en-US" sz="800" b="1" u="none" strike="noStrike" dirty="0">
                          <a:solidFill>
                            <a:schemeClr val="tx1"/>
                          </a:solidFill>
                          <a:effectLst/>
                        </a:rPr>
                        <a:t>(⁰C)</a:t>
                      </a:r>
                      <a:endParaRPr lang="en-US" sz="800" b="1" i="0" u="none" strike="noStrike" dirty="0">
                        <a:solidFill>
                          <a:schemeClr val="tx1"/>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915957103"/>
                  </a:ext>
                </a:extLst>
              </a:tr>
              <a:tr h="1527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800" b="0" i="0" u="none" strike="noStrike" dirty="0">
                          <a:solidFill>
                            <a:srgbClr val="FF0000"/>
                          </a:solidFill>
                          <a:effectLst/>
                          <a:latin typeface="Arial" panose="020B0604020202020204" pitchFamily="34" charset="0"/>
                          <a:cs typeface="Arial" panose="020B0604020202020204" pitchFamily="34" charset="0"/>
                        </a:rPr>
                        <a:t>124.59</a:t>
                      </a:r>
                    </a:p>
                  </a:txBody>
                  <a:tcPr marL="5715" marR="5715" marT="5715" marB="0" anchor="b"/>
                </a:tc>
                <a:extLst>
                  <a:ext uri="{0D108BD9-81ED-4DB2-BD59-A6C34878D82A}">
                    <a16:rowId xmlns:a16="http://schemas.microsoft.com/office/drawing/2014/main" val="1982083810"/>
                  </a:ext>
                </a:extLst>
              </a:tr>
            </a:tbl>
          </a:graphicData>
        </a:graphic>
      </p:graphicFrame>
      <p:graphicFrame>
        <p:nvGraphicFramePr>
          <p:cNvPr id="8" name="Table 7">
            <a:extLst>
              <a:ext uri="{FF2B5EF4-FFF2-40B4-BE49-F238E27FC236}">
                <a16:creationId xmlns:a16="http://schemas.microsoft.com/office/drawing/2014/main" id="{E2B13EEB-7F74-3B9F-5558-9215DE0E81C3}"/>
              </a:ext>
            </a:extLst>
          </p:cNvPr>
          <p:cNvGraphicFramePr>
            <a:graphicFrameLocks noGrp="1"/>
          </p:cNvGraphicFramePr>
          <p:nvPr>
            <p:extLst>
              <p:ext uri="{D42A27DB-BD31-4B8C-83A1-F6EECF244321}">
                <p14:modId xmlns:p14="http://schemas.microsoft.com/office/powerpoint/2010/main" val="2806444737"/>
              </p:ext>
            </p:extLst>
          </p:nvPr>
        </p:nvGraphicFramePr>
        <p:xfrm>
          <a:off x="5353062" y="2139729"/>
          <a:ext cx="742937" cy="579324"/>
        </p:xfrm>
        <a:graphic>
          <a:graphicData uri="http://schemas.openxmlformats.org/drawingml/2006/table">
            <a:tbl>
              <a:tblPr>
                <a:tableStyleId>{5940675A-B579-460E-94D1-54222C63F5DA}</a:tableStyleId>
              </a:tblPr>
              <a:tblGrid>
                <a:gridCol w="742937">
                  <a:extLst>
                    <a:ext uri="{9D8B030D-6E8A-4147-A177-3AD203B41FA5}">
                      <a16:colId xmlns:a16="http://schemas.microsoft.com/office/drawing/2014/main" val="3120920871"/>
                    </a:ext>
                  </a:extLst>
                </a:gridCol>
              </a:tblGrid>
              <a:tr h="42653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800" b="1" u="none" strike="noStrike" dirty="0">
                          <a:solidFill>
                            <a:schemeClr val="tx1"/>
                          </a:solidFill>
                          <a:effectLst/>
                        </a:rPr>
                        <a:t>Δ  Temperature</a:t>
                      </a:r>
                    </a:p>
                    <a:p>
                      <a:pPr algn="ctr" fontAlgn="b"/>
                      <a:r>
                        <a:rPr lang="en-US" sz="800" b="1" u="none" strike="noStrike" dirty="0">
                          <a:solidFill>
                            <a:schemeClr val="tx1"/>
                          </a:solidFill>
                          <a:effectLst/>
                        </a:rPr>
                        <a:t>(⁰C)</a:t>
                      </a:r>
                      <a:endParaRPr lang="en-US" sz="800" b="1" i="0" u="none" strike="noStrike" dirty="0">
                        <a:solidFill>
                          <a:schemeClr val="tx1"/>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915957103"/>
                  </a:ext>
                </a:extLst>
              </a:tr>
              <a:tr h="1527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800" b="0" i="0" u="none" strike="noStrike" dirty="0">
                          <a:solidFill>
                            <a:srgbClr val="FF0000"/>
                          </a:solidFill>
                          <a:effectLst/>
                          <a:latin typeface="Arial" panose="020B0604020202020204" pitchFamily="34" charset="0"/>
                          <a:cs typeface="Arial" panose="020B0604020202020204" pitchFamily="34" charset="0"/>
                        </a:rPr>
                        <a:t>391.89</a:t>
                      </a:r>
                    </a:p>
                  </a:txBody>
                  <a:tcPr marL="5715" marR="5715" marT="5715" marB="0" anchor="b"/>
                </a:tc>
                <a:extLst>
                  <a:ext uri="{0D108BD9-81ED-4DB2-BD59-A6C34878D82A}">
                    <a16:rowId xmlns:a16="http://schemas.microsoft.com/office/drawing/2014/main" val="1982083810"/>
                  </a:ext>
                </a:extLst>
              </a:tr>
            </a:tbl>
          </a:graphicData>
        </a:graphic>
      </p:graphicFrame>
      <p:pic>
        <p:nvPicPr>
          <p:cNvPr id="10" name="Sept17A_149_24_fr345">
            <a:hlinkClick r:id="" action="ppaction://media"/>
            <a:extLst>
              <a:ext uri="{FF2B5EF4-FFF2-40B4-BE49-F238E27FC236}">
                <a16:creationId xmlns:a16="http://schemas.microsoft.com/office/drawing/2014/main" id="{B3A2A922-28DF-DFD7-B54E-77753C886B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11301" y="1240668"/>
            <a:ext cx="5114120" cy="4143472"/>
          </a:xfrm>
          <a:prstGeom prst="rect">
            <a:avLst/>
          </a:prstGeom>
        </p:spPr>
      </p:pic>
      <p:pic>
        <p:nvPicPr>
          <p:cNvPr id="13" name="Picture 12">
            <a:extLst>
              <a:ext uri="{FF2B5EF4-FFF2-40B4-BE49-F238E27FC236}">
                <a16:creationId xmlns:a16="http://schemas.microsoft.com/office/drawing/2014/main" id="{F0797B09-1F48-317B-80C9-42F71DFB46F1}"/>
              </a:ext>
            </a:extLst>
          </p:cNvPr>
          <p:cNvPicPr>
            <a:picLocks noChangeAspect="1"/>
          </p:cNvPicPr>
          <p:nvPr/>
        </p:nvPicPr>
        <p:blipFill>
          <a:blip r:embed="rId5"/>
          <a:stretch>
            <a:fillRect/>
          </a:stretch>
        </p:blipFill>
        <p:spPr>
          <a:xfrm>
            <a:off x="392998" y="989615"/>
            <a:ext cx="4544762" cy="2612928"/>
          </a:xfrm>
          <a:prstGeom prst="rect">
            <a:avLst/>
          </a:prstGeom>
        </p:spPr>
      </p:pic>
      <p:pic>
        <p:nvPicPr>
          <p:cNvPr id="14" name="Picture 13">
            <a:extLst>
              <a:ext uri="{FF2B5EF4-FFF2-40B4-BE49-F238E27FC236}">
                <a16:creationId xmlns:a16="http://schemas.microsoft.com/office/drawing/2014/main" id="{1C5AB02C-A405-015F-05C9-22ADED881283}"/>
              </a:ext>
            </a:extLst>
          </p:cNvPr>
          <p:cNvPicPr>
            <a:picLocks noChangeAspect="1"/>
          </p:cNvPicPr>
          <p:nvPr/>
        </p:nvPicPr>
        <p:blipFill>
          <a:blip r:embed="rId6"/>
          <a:stretch>
            <a:fillRect/>
          </a:stretch>
        </p:blipFill>
        <p:spPr>
          <a:xfrm>
            <a:off x="392998" y="3593877"/>
            <a:ext cx="4544761" cy="2612928"/>
          </a:xfrm>
          <a:prstGeom prst="rect">
            <a:avLst/>
          </a:prstGeom>
        </p:spPr>
      </p:pic>
      <p:pic>
        <p:nvPicPr>
          <p:cNvPr id="15" name="Picture 14">
            <a:extLst>
              <a:ext uri="{FF2B5EF4-FFF2-40B4-BE49-F238E27FC236}">
                <a16:creationId xmlns:a16="http://schemas.microsoft.com/office/drawing/2014/main" id="{229414CE-76D5-EDE5-3DC5-76569025C00A}"/>
              </a:ext>
            </a:extLst>
          </p:cNvPr>
          <p:cNvPicPr>
            <a:picLocks noChangeAspect="1"/>
          </p:cNvPicPr>
          <p:nvPr/>
        </p:nvPicPr>
        <p:blipFill>
          <a:blip r:embed="rId7"/>
          <a:stretch>
            <a:fillRect/>
          </a:stretch>
        </p:blipFill>
        <p:spPr>
          <a:xfrm>
            <a:off x="7687497" y="5375184"/>
            <a:ext cx="2761727" cy="695004"/>
          </a:xfrm>
          <a:prstGeom prst="rect">
            <a:avLst/>
          </a:prstGeom>
        </p:spPr>
      </p:pic>
      <p:sp>
        <p:nvSpPr>
          <p:cNvPr id="3" name="TextBox 2">
            <a:extLst>
              <a:ext uri="{FF2B5EF4-FFF2-40B4-BE49-F238E27FC236}">
                <a16:creationId xmlns:a16="http://schemas.microsoft.com/office/drawing/2014/main" id="{63494A7B-5AD9-68DB-8089-AB14EF12100E}"/>
              </a:ext>
            </a:extLst>
          </p:cNvPr>
          <p:cNvSpPr txBox="1"/>
          <p:nvPr/>
        </p:nvSpPr>
        <p:spPr>
          <a:xfrm>
            <a:off x="4486560" y="1025224"/>
            <a:ext cx="1733005" cy="215444"/>
          </a:xfrm>
          <a:prstGeom prst="rect">
            <a:avLst/>
          </a:prstGeom>
          <a:noFill/>
        </p:spPr>
        <p:txBody>
          <a:bodyPr wrap="square" rtlCol="0">
            <a:spAutoFit/>
          </a:bodyPr>
          <a:lstStyle/>
          <a:p>
            <a:pPr algn="ctr" eaLnBrk="0" fontAlgn="base" hangingPunct="0">
              <a:spcBef>
                <a:spcPct val="0"/>
              </a:spcBef>
              <a:spcAft>
                <a:spcPct val="0"/>
              </a:spcAft>
            </a:pPr>
            <a:r>
              <a:rPr lang="en-US" sz="800" b="1" dirty="0">
                <a:solidFill>
                  <a:srgbClr val="000000"/>
                </a:solidFill>
                <a:latin typeface="Times" charset="0"/>
                <a:ea typeface="ＭＳ Ｐゴシック" charset="-128"/>
              </a:rPr>
              <a:t>(Rodriguez, 2025) </a:t>
            </a:r>
          </a:p>
        </p:txBody>
      </p:sp>
    </p:spTree>
    <p:extLst>
      <p:ext uri="{BB962C8B-B14F-4D97-AF65-F5344CB8AC3E}">
        <p14:creationId xmlns:p14="http://schemas.microsoft.com/office/powerpoint/2010/main" val="342519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EE85-4F50-AFBF-272E-FE2CC6AD5C4E}"/>
              </a:ext>
            </a:extLst>
          </p:cNvPr>
          <p:cNvSpPr>
            <a:spLocks noGrp="1"/>
          </p:cNvSpPr>
          <p:nvPr>
            <p:ph type="title"/>
          </p:nvPr>
        </p:nvSpPr>
        <p:spPr/>
        <p:txBody>
          <a:bodyPr/>
          <a:lstStyle/>
          <a:p>
            <a:r>
              <a:rPr lang="en-US" dirty="0"/>
              <a:t>Previous Bi-directional Turbine Testing</a:t>
            </a:r>
          </a:p>
        </p:txBody>
      </p:sp>
      <p:sp>
        <p:nvSpPr>
          <p:cNvPr id="4" name="Footer Placeholder 3">
            <a:extLst>
              <a:ext uri="{FF2B5EF4-FFF2-40B4-BE49-F238E27FC236}">
                <a16:creationId xmlns:a16="http://schemas.microsoft.com/office/drawing/2014/main" id="{E32BCB75-E5FB-AE30-F4B3-71F210CBCD34}"/>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291E622F-A163-23C0-3867-33C6A20A20CC}"/>
              </a:ext>
            </a:extLst>
          </p:cNvPr>
          <p:cNvSpPr>
            <a:spLocks noGrp="1"/>
          </p:cNvSpPr>
          <p:nvPr>
            <p:ph type="sldNum" sz="quarter" idx="12"/>
          </p:nvPr>
        </p:nvSpPr>
        <p:spPr/>
        <p:txBody>
          <a:bodyPr/>
          <a:lstStyle/>
          <a:p>
            <a:fld id="{33F42015-0FC7-4B0E-8D2B-76EADF48D957}" type="slidenum">
              <a:rPr lang="en-US" smtClean="0"/>
              <a:pPr/>
              <a:t>7</a:t>
            </a:fld>
            <a:endParaRPr lang="en-US"/>
          </a:p>
        </p:txBody>
      </p:sp>
      <p:pic>
        <p:nvPicPr>
          <p:cNvPr id="9" name="Picture 8">
            <a:extLst>
              <a:ext uri="{FF2B5EF4-FFF2-40B4-BE49-F238E27FC236}">
                <a16:creationId xmlns:a16="http://schemas.microsoft.com/office/drawing/2014/main" id="{3D8C1801-C191-466B-1563-DE179920C183}"/>
              </a:ext>
            </a:extLst>
          </p:cNvPr>
          <p:cNvPicPr>
            <a:picLocks noChangeAspect="1"/>
          </p:cNvPicPr>
          <p:nvPr/>
        </p:nvPicPr>
        <p:blipFill>
          <a:blip r:embed="rId3"/>
          <a:stretch>
            <a:fillRect/>
          </a:stretch>
        </p:blipFill>
        <p:spPr>
          <a:xfrm>
            <a:off x="8047073" y="1600838"/>
            <a:ext cx="3222836" cy="4167026"/>
          </a:xfrm>
          <a:prstGeom prst="rect">
            <a:avLst/>
          </a:prstGeom>
        </p:spPr>
      </p:pic>
      <p:pic>
        <p:nvPicPr>
          <p:cNvPr id="10" name="Picture 9">
            <a:extLst>
              <a:ext uri="{FF2B5EF4-FFF2-40B4-BE49-F238E27FC236}">
                <a16:creationId xmlns:a16="http://schemas.microsoft.com/office/drawing/2014/main" id="{09ACCA5D-ADC5-D40E-3840-826E260705FA}"/>
              </a:ext>
            </a:extLst>
          </p:cNvPr>
          <p:cNvPicPr>
            <a:picLocks noChangeAspect="1"/>
          </p:cNvPicPr>
          <p:nvPr/>
        </p:nvPicPr>
        <p:blipFill>
          <a:blip r:embed="rId4"/>
          <a:stretch>
            <a:fillRect/>
          </a:stretch>
        </p:blipFill>
        <p:spPr>
          <a:xfrm>
            <a:off x="117657" y="2993374"/>
            <a:ext cx="4776188" cy="3217081"/>
          </a:xfrm>
          <a:prstGeom prst="rect">
            <a:avLst/>
          </a:prstGeom>
        </p:spPr>
      </p:pic>
      <p:pic>
        <p:nvPicPr>
          <p:cNvPr id="12" name="Picture 11">
            <a:extLst>
              <a:ext uri="{FF2B5EF4-FFF2-40B4-BE49-F238E27FC236}">
                <a16:creationId xmlns:a16="http://schemas.microsoft.com/office/drawing/2014/main" id="{AFFE372D-A72A-24B3-141B-56EDA9B37A7D}"/>
              </a:ext>
            </a:extLst>
          </p:cNvPr>
          <p:cNvPicPr>
            <a:picLocks noChangeAspect="1"/>
          </p:cNvPicPr>
          <p:nvPr/>
        </p:nvPicPr>
        <p:blipFill>
          <a:blip r:embed="rId5"/>
          <a:stretch>
            <a:fillRect/>
          </a:stretch>
        </p:blipFill>
        <p:spPr>
          <a:xfrm>
            <a:off x="1024851" y="1617605"/>
            <a:ext cx="3622829" cy="1415586"/>
          </a:xfrm>
          <a:prstGeom prst="rect">
            <a:avLst/>
          </a:prstGeom>
        </p:spPr>
      </p:pic>
      <p:sp>
        <p:nvSpPr>
          <p:cNvPr id="13" name="TextBox 12">
            <a:extLst>
              <a:ext uri="{FF2B5EF4-FFF2-40B4-BE49-F238E27FC236}">
                <a16:creationId xmlns:a16="http://schemas.microsoft.com/office/drawing/2014/main" id="{C38A52F6-5863-5F9C-26D1-DF25B34DCFBD}"/>
              </a:ext>
            </a:extLst>
          </p:cNvPr>
          <p:cNvSpPr txBox="1"/>
          <p:nvPr/>
        </p:nvSpPr>
        <p:spPr>
          <a:xfrm>
            <a:off x="1467764" y="892952"/>
            <a:ext cx="2737002" cy="707886"/>
          </a:xfrm>
          <a:prstGeom prst="rect">
            <a:avLst/>
          </a:prstGeom>
          <a:noFill/>
        </p:spPr>
        <p:txBody>
          <a:bodyPr wrap="square" rtlCol="0">
            <a:spAutoFit/>
          </a:bodyPr>
          <a:lstStyle/>
          <a:p>
            <a:r>
              <a:rPr lang="en-US" b="0" dirty="0"/>
              <a:t>Axial Impulse Turbine (Rotor Diameter 72 mm)</a:t>
            </a:r>
          </a:p>
        </p:txBody>
      </p:sp>
      <p:sp>
        <p:nvSpPr>
          <p:cNvPr id="14" name="TextBox 13">
            <a:extLst>
              <a:ext uri="{FF2B5EF4-FFF2-40B4-BE49-F238E27FC236}">
                <a16:creationId xmlns:a16="http://schemas.microsoft.com/office/drawing/2014/main" id="{5A4B69F5-1313-6787-AE8B-D8570E5823BE}"/>
              </a:ext>
            </a:extLst>
          </p:cNvPr>
          <p:cNvSpPr txBox="1"/>
          <p:nvPr/>
        </p:nvSpPr>
        <p:spPr>
          <a:xfrm>
            <a:off x="7106497" y="909188"/>
            <a:ext cx="4077585" cy="707886"/>
          </a:xfrm>
          <a:prstGeom prst="rect">
            <a:avLst/>
          </a:prstGeom>
          <a:noFill/>
        </p:spPr>
        <p:txBody>
          <a:bodyPr wrap="square" rtlCol="0">
            <a:spAutoFit/>
          </a:bodyPr>
          <a:lstStyle/>
          <a:p>
            <a:r>
              <a:rPr lang="en-US" b="0" dirty="0"/>
              <a:t>High Power Axial Impulse Turbine</a:t>
            </a:r>
          </a:p>
          <a:p>
            <a:r>
              <a:rPr lang="en-US" b="0" dirty="0"/>
              <a:t>(Rotor Diameter 200 mm)</a:t>
            </a:r>
          </a:p>
        </p:txBody>
      </p:sp>
      <p:sp>
        <p:nvSpPr>
          <p:cNvPr id="3" name="TextBox 2">
            <a:extLst>
              <a:ext uri="{FF2B5EF4-FFF2-40B4-BE49-F238E27FC236}">
                <a16:creationId xmlns:a16="http://schemas.microsoft.com/office/drawing/2014/main" id="{61702AEF-C038-547F-461A-F35395CF5641}"/>
              </a:ext>
            </a:extLst>
          </p:cNvPr>
          <p:cNvSpPr txBox="1"/>
          <p:nvPr/>
        </p:nvSpPr>
        <p:spPr>
          <a:xfrm>
            <a:off x="6235659" y="3628237"/>
            <a:ext cx="2540000" cy="954107"/>
          </a:xfrm>
          <a:prstGeom prst="rect">
            <a:avLst/>
          </a:prstGeom>
          <a:noFill/>
        </p:spPr>
        <p:txBody>
          <a:bodyPr wrap="square" rtlCol="0">
            <a:spAutoFit/>
          </a:bodyPr>
          <a:lstStyle/>
          <a:p>
            <a:r>
              <a:rPr lang="en-US" sz="1400" b="0" u="sng" dirty="0"/>
              <a:t>100 KW TAP Rig</a:t>
            </a:r>
          </a:p>
          <a:p>
            <a:r>
              <a:rPr lang="en-US" sz="1400" b="0" dirty="0"/>
              <a:t>Rotor Diameter: 200 mm</a:t>
            </a:r>
          </a:p>
          <a:p>
            <a:r>
              <a:rPr lang="en-US" sz="1400" b="0" dirty="0"/>
              <a:t>Rotational Speed: 2700 RPM</a:t>
            </a:r>
          </a:p>
          <a:p>
            <a:r>
              <a:rPr lang="en-US" sz="1400" b="0" dirty="0"/>
              <a:t>Power: 2KW</a:t>
            </a:r>
          </a:p>
        </p:txBody>
      </p:sp>
      <p:sp>
        <p:nvSpPr>
          <p:cNvPr id="7" name="TextBox 6">
            <a:extLst>
              <a:ext uri="{FF2B5EF4-FFF2-40B4-BE49-F238E27FC236}">
                <a16:creationId xmlns:a16="http://schemas.microsoft.com/office/drawing/2014/main" id="{C70593B1-04A7-4511-3157-71AB736EAA7B}"/>
              </a:ext>
            </a:extLst>
          </p:cNvPr>
          <p:cNvSpPr txBox="1"/>
          <p:nvPr/>
        </p:nvSpPr>
        <p:spPr>
          <a:xfrm>
            <a:off x="5686604" y="5645619"/>
            <a:ext cx="6099048" cy="523220"/>
          </a:xfrm>
          <a:prstGeom prst="rect">
            <a:avLst/>
          </a:prstGeom>
          <a:noFill/>
        </p:spPr>
        <p:txBody>
          <a:bodyPr wrap="square">
            <a:spAutoFit/>
          </a:bodyPr>
          <a:lstStyle/>
          <a:p>
            <a:r>
              <a:rPr lang="en-US" sz="1400" dirty="0"/>
              <a:t>Efficiency in air at 0.8MPa of this axial bi-directional</a:t>
            </a:r>
          </a:p>
          <a:p>
            <a:r>
              <a:rPr lang="en-US" sz="1400" dirty="0"/>
              <a:t>turbine is measured to be 80%</a:t>
            </a:r>
          </a:p>
        </p:txBody>
      </p:sp>
      <p:sp>
        <p:nvSpPr>
          <p:cNvPr id="11" name="TextBox 10">
            <a:extLst>
              <a:ext uri="{FF2B5EF4-FFF2-40B4-BE49-F238E27FC236}">
                <a16:creationId xmlns:a16="http://schemas.microsoft.com/office/drawing/2014/main" id="{F60B2854-680B-1AAA-037F-972517EF7AD3}"/>
              </a:ext>
            </a:extLst>
          </p:cNvPr>
          <p:cNvSpPr txBox="1"/>
          <p:nvPr/>
        </p:nvSpPr>
        <p:spPr>
          <a:xfrm>
            <a:off x="4424244" y="2326912"/>
            <a:ext cx="1733005" cy="215444"/>
          </a:xfrm>
          <a:prstGeom prst="rect">
            <a:avLst/>
          </a:prstGeom>
          <a:noFill/>
        </p:spPr>
        <p:txBody>
          <a:bodyPr wrap="square" rtlCol="0">
            <a:spAutoFit/>
          </a:bodyPr>
          <a:lstStyle/>
          <a:p>
            <a:pPr algn="ctr" eaLnBrk="0" fontAlgn="base" hangingPunct="0">
              <a:spcBef>
                <a:spcPct val="0"/>
              </a:spcBef>
              <a:spcAft>
                <a:spcPct val="0"/>
              </a:spcAft>
            </a:pPr>
            <a:r>
              <a:rPr lang="en-US" sz="800" b="1" dirty="0">
                <a:solidFill>
                  <a:srgbClr val="000000"/>
                </a:solidFill>
                <a:latin typeface="Times" charset="0"/>
                <a:ea typeface="ＭＳ Ｐゴシック" charset="-128"/>
              </a:rPr>
              <a:t>(</a:t>
            </a:r>
            <a:r>
              <a:rPr lang="en-US" sz="800" dirty="0">
                <a:solidFill>
                  <a:srgbClr val="000000"/>
                </a:solidFill>
              </a:rPr>
              <a:t>de Blok</a:t>
            </a:r>
            <a:r>
              <a:rPr lang="en-US" sz="800" b="1" dirty="0">
                <a:solidFill>
                  <a:srgbClr val="000000"/>
                </a:solidFill>
                <a:latin typeface="Times" charset="0"/>
                <a:ea typeface="ＭＳ Ｐゴシック" charset="-128"/>
              </a:rPr>
              <a:t>, 2014) </a:t>
            </a:r>
          </a:p>
        </p:txBody>
      </p:sp>
      <p:sp>
        <p:nvSpPr>
          <p:cNvPr id="15" name="TextBox 14">
            <a:extLst>
              <a:ext uri="{FF2B5EF4-FFF2-40B4-BE49-F238E27FC236}">
                <a16:creationId xmlns:a16="http://schemas.microsoft.com/office/drawing/2014/main" id="{E68D7DD2-F28F-0AE3-0733-E1B4687E884F}"/>
              </a:ext>
            </a:extLst>
          </p:cNvPr>
          <p:cNvSpPr txBox="1"/>
          <p:nvPr/>
        </p:nvSpPr>
        <p:spPr>
          <a:xfrm>
            <a:off x="6801395" y="2204266"/>
            <a:ext cx="1733005" cy="215444"/>
          </a:xfrm>
          <a:prstGeom prst="rect">
            <a:avLst/>
          </a:prstGeom>
          <a:noFill/>
        </p:spPr>
        <p:txBody>
          <a:bodyPr wrap="square" rtlCol="0">
            <a:spAutoFit/>
          </a:bodyPr>
          <a:lstStyle/>
          <a:p>
            <a:pPr algn="ctr" eaLnBrk="0" fontAlgn="base" hangingPunct="0">
              <a:spcBef>
                <a:spcPct val="0"/>
              </a:spcBef>
              <a:spcAft>
                <a:spcPct val="0"/>
              </a:spcAft>
            </a:pPr>
            <a:r>
              <a:rPr lang="en-US" sz="800" b="1" dirty="0">
                <a:solidFill>
                  <a:srgbClr val="000000"/>
                </a:solidFill>
                <a:latin typeface="Times" charset="0"/>
                <a:ea typeface="ＭＳ Ｐゴシック" charset="-128"/>
              </a:rPr>
              <a:t>(</a:t>
            </a:r>
            <a:r>
              <a:rPr lang="en-US" sz="800" dirty="0">
                <a:solidFill>
                  <a:srgbClr val="000000"/>
                </a:solidFill>
              </a:rPr>
              <a:t>de Blok</a:t>
            </a:r>
            <a:r>
              <a:rPr lang="en-US" sz="800" b="1" dirty="0">
                <a:solidFill>
                  <a:srgbClr val="000000"/>
                </a:solidFill>
                <a:latin typeface="Times" charset="0"/>
                <a:ea typeface="ＭＳ Ｐゴシック" charset="-128"/>
              </a:rPr>
              <a:t>, 2014) </a:t>
            </a:r>
          </a:p>
        </p:txBody>
      </p:sp>
    </p:spTree>
    <p:extLst>
      <p:ext uri="{BB962C8B-B14F-4D97-AF65-F5344CB8AC3E}">
        <p14:creationId xmlns:p14="http://schemas.microsoft.com/office/powerpoint/2010/main" val="288157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D4DE-DC7C-3969-AD01-6F2E56F99C0D}"/>
              </a:ext>
            </a:extLst>
          </p:cNvPr>
          <p:cNvSpPr>
            <a:spLocks noGrp="1"/>
          </p:cNvSpPr>
          <p:nvPr>
            <p:ph type="title"/>
          </p:nvPr>
        </p:nvSpPr>
        <p:spPr/>
        <p:txBody>
          <a:bodyPr/>
          <a:lstStyle/>
          <a:p>
            <a:r>
              <a:rPr lang="en-US" dirty="0"/>
              <a:t>Turbine Operating Principles</a:t>
            </a:r>
          </a:p>
        </p:txBody>
      </p:sp>
      <p:sp>
        <p:nvSpPr>
          <p:cNvPr id="4" name="Footer Placeholder 3">
            <a:extLst>
              <a:ext uri="{FF2B5EF4-FFF2-40B4-BE49-F238E27FC236}">
                <a16:creationId xmlns:a16="http://schemas.microsoft.com/office/drawing/2014/main" id="{77CF1598-9BAE-9026-211B-EA861137AFF0}"/>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A8860A8E-ADAB-FF72-494F-C90EC2BA70D5}"/>
              </a:ext>
            </a:extLst>
          </p:cNvPr>
          <p:cNvSpPr>
            <a:spLocks noGrp="1"/>
          </p:cNvSpPr>
          <p:nvPr>
            <p:ph type="sldNum" sz="quarter" idx="12"/>
          </p:nvPr>
        </p:nvSpPr>
        <p:spPr/>
        <p:txBody>
          <a:bodyPr/>
          <a:lstStyle/>
          <a:p>
            <a:fld id="{33F42015-0FC7-4B0E-8D2B-76EADF48D957}" type="slidenum">
              <a:rPr lang="en-US" smtClean="0"/>
              <a:pPr/>
              <a:t>8</a:t>
            </a:fld>
            <a:endParaRPr lang="en-US"/>
          </a:p>
        </p:txBody>
      </p:sp>
      <p:pic>
        <p:nvPicPr>
          <p:cNvPr id="6" name="Picture 5">
            <a:extLst>
              <a:ext uri="{FF2B5EF4-FFF2-40B4-BE49-F238E27FC236}">
                <a16:creationId xmlns:a16="http://schemas.microsoft.com/office/drawing/2014/main" id="{9602EB7E-537A-5AEF-737A-FAEC100A3B05}"/>
              </a:ext>
            </a:extLst>
          </p:cNvPr>
          <p:cNvPicPr>
            <a:picLocks noChangeAspect="1"/>
          </p:cNvPicPr>
          <p:nvPr/>
        </p:nvPicPr>
        <p:blipFill>
          <a:blip r:embed="rId3"/>
          <a:stretch>
            <a:fillRect/>
          </a:stretch>
        </p:blipFill>
        <p:spPr>
          <a:xfrm>
            <a:off x="5798103" y="1324386"/>
            <a:ext cx="5692050" cy="2839991"/>
          </a:xfrm>
          <a:prstGeom prst="rect">
            <a:avLst/>
          </a:prstGeom>
        </p:spPr>
      </p:pic>
      <p:sp>
        <p:nvSpPr>
          <p:cNvPr id="7" name="TextBox 6">
            <a:extLst>
              <a:ext uri="{FF2B5EF4-FFF2-40B4-BE49-F238E27FC236}">
                <a16:creationId xmlns:a16="http://schemas.microsoft.com/office/drawing/2014/main" id="{94CB392F-35B4-7728-6C25-99919783ABD0}"/>
              </a:ext>
            </a:extLst>
          </p:cNvPr>
          <p:cNvSpPr txBox="1"/>
          <p:nvPr/>
        </p:nvSpPr>
        <p:spPr>
          <a:xfrm>
            <a:off x="427832" y="1143000"/>
            <a:ext cx="5451759" cy="4708981"/>
          </a:xfrm>
          <a:prstGeom prst="rect">
            <a:avLst/>
          </a:prstGeom>
          <a:noFill/>
        </p:spPr>
        <p:txBody>
          <a:bodyPr wrap="square" rtlCol="0">
            <a:spAutoFit/>
          </a:bodyPr>
          <a:lstStyle/>
          <a:p>
            <a:pPr marL="285750" indent="-285750" algn="just">
              <a:buFont typeface="Arial" panose="020B0604020202020204" pitchFamily="34" charset="0"/>
              <a:buChar char="•"/>
            </a:pPr>
            <a:r>
              <a:rPr lang="en-US" b="0" dirty="0"/>
              <a:t>Generated acoustic pressure energy flows through the guide vanes and is converted to kinetic within the turbine.</a:t>
            </a:r>
          </a:p>
          <a:p>
            <a:pPr marL="285750" indent="-285750" algn="just">
              <a:buFont typeface="Arial" panose="020B0604020202020204" pitchFamily="34" charset="0"/>
              <a:buChar char="•"/>
            </a:pPr>
            <a:endParaRPr lang="en-US" b="0" dirty="0"/>
          </a:p>
          <a:p>
            <a:pPr marL="285750" indent="-285750" algn="just">
              <a:buFont typeface="Arial" panose="020B0604020202020204" pitchFamily="34" charset="0"/>
              <a:buChar char="•"/>
            </a:pPr>
            <a:r>
              <a:rPr lang="en-US" b="0" dirty="0"/>
              <a:t>As a result of symmetry, the turbine will experience a torque in the same rotational direction, independent of the incoming axial flow.</a:t>
            </a:r>
          </a:p>
          <a:p>
            <a:pPr marL="285750" indent="-285750" algn="just">
              <a:buFont typeface="Arial" panose="020B0604020202020204" pitchFamily="34" charset="0"/>
              <a:buChar char="•"/>
            </a:pPr>
            <a:endParaRPr lang="en-US" b="0" dirty="0"/>
          </a:p>
          <a:p>
            <a:pPr marL="285750" indent="-285750" algn="just">
              <a:buFont typeface="Arial" panose="020B0604020202020204" pitchFamily="34" charset="0"/>
              <a:buChar char="•"/>
            </a:pPr>
            <a:r>
              <a:rPr lang="en-US" b="0" dirty="0"/>
              <a:t>Mechanical power produced by the turbine can then be converted to electricity by connecting shaft to a generator.</a:t>
            </a:r>
          </a:p>
          <a:p>
            <a:pPr marL="285750" indent="-285750" algn="just">
              <a:buFont typeface="Arial" panose="020B0604020202020204" pitchFamily="34" charset="0"/>
              <a:buChar char="•"/>
            </a:pPr>
            <a:endParaRPr lang="en-US" b="0" dirty="0"/>
          </a:p>
          <a:p>
            <a:pPr marL="285750" indent="-285750" algn="just">
              <a:buFont typeface="Arial" panose="020B0604020202020204" pitchFamily="34" charset="0"/>
              <a:buChar char="•"/>
            </a:pPr>
            <a:r>
              <a:rPr lang="en-US" b="0" dirty="0"/>
              <a:t>Goal is to generate 10We! </a:t>
            </a:r>
          </a:p>
          <a:p>
            <a:pPr marL="285750" indent="-285750" algn="just">
              <a:buFont typeface="Arial" panose="020B0604020202020204" pitchFamily="34" charset="0"/>
              <a:buChar char="•"/>
            </a:pPr>
            <a:endParaRPr lang="en-US" b="0" dirty="0"/>
          </a:p>
        </p:txBody>
      </p:sp>
      <p:sp>
        <p:nvSpPr>
          <p:cNvPr id="3" name="TextBox 2">
            <a:extLst>
              <a:ext uri="{FF2B5EF4-FFF2-40B4-BE49-F238E27FC236}">
                <a16:creationId xmlns:a16="http://schemas.microsoft.com/office/drawing/2014/main" id="{7318D6B9-1004-B291-14BD-15824D74D86F}"/>
              </a:ext>
            </a:extLst>
          </p:cNvPr>
          <p:cNvSpPr txBox="1"/>
          <p:nvPr/>
        </p:nvSpPr>
        <p:spPr>
          <a:xfrm>
            <a:off x="8175897" y="4238041"/>
            <a:ext cx="1733005" cy="215444"/>
          </a:xfrm>
          <a:prstGeom prst="rect">
            <a:avLst/>
          </a:prstGeom>
          <a:noFill/>
        </p:spPr>
        <p:txBody>
          <a:bodyPr wrap="square" rtlCol="0">
            <a:spAutoFit/>
          </a:bodyPr>
          <a:lstStyle/>
          <a:p>
            <a:pPr algn="ctr" eaLnBrk="0" fontAlgn="base" hangingPunct="0">
              <a:spcBef>
                <a:spcPct val="0"/>
              </a:spcBef>
              <a:spcAft>
                <a:spcPct val="0"/>
              </a:spcAft>
            </a:pPr>
            <a:r>
              <a:rPr lang="en-US" sz="800" b="1" dirty="0">
                <a:solidFill>
                  <a:srgbClr val="000000"/>
                </a:solidFill>
                <a:latin typeface="Times" charset="0"/>
                <a:ea typeface="ＭＳ Ｐゴシック" charset="-128"/>
              </a:rPr>
              <a:t>(</a:t>
            </a:r>
            <a:r>
              <a:rPr lang="en-US" sz="800" dirty="0">
                <a:solidFill>
                  <a:srgbClr val="000000"/>
                </a:solidFill>
              </a:rPr>
              <a:t>Timmer</a:t>
            </a:r>
            <a:r>
              <a:rPr lang="en-US" sz="800" b="1" dirty="0">
                <a:solidFill>
                  <a:srgbClr val="000000"/>
                </a:solidFill>
                <a:latin typeface="Times" charset="0"/>
                <a:ea typeface="ＭＳ Ｐゴシック" charset="-128"/>
              </a:rPr>
              <a:t>, 2020) </a:t>
            </a:r>
          </a:p>
        </p:txBody>
      </p:sp>
    </p:spTree>
    <p:extLst>
      <p:ext uri="{BB962C8B-B14F-4D97-AF65-F5344CB8AC3E}">
        <p14:creationId xmlns:p14="http://schemas.microsoft.com/office/powerpoint/2010/main" val="490052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B66B-362C-5432-00E4-E5A45216F540}"/>
              </a:ext>
            </a:extLst>
          </p:cNvPr>
          <p:cNvSpPr>
            <a:spLocks noGrp="1"/>
          </p:cNvSpPr>
          <p:nvPr>
            <p:ph type="title"/>
          </p:nvPr>
        </p:nvSpPr>
        <p:spPr/>
        <p:txBody>
          <a:bodyPr/>
          <a:lstStyle/>
          <a:p>
            <a:r>
              <a:rPr lang="en-US" dirty="0"/>
              <a:t>Base Turbine CFD Study- Ansys Fluent</a:t>
            </a:r>
          </a:p>
        </p:txBody>
      </p:sp>
      <p:sp>
        <p:nvSpPr>
          <p:cNvPr id="4" name="Footer Placeholder 3">
            <a:extLst>
              <a:ext uri="{FF2B5EF4-FFF2-40B4-BE49-F238E27FC236}">
                <a16:creationId xmlns:a16="http://schemas.microsoft.com/office/drawing/2014/main" id="{DEA1C445-3B59-1650-F233-729A25D26526}"/>
              </a:ext>
            </a:extLst>
          </p:cNvPr>
          <p:cNvSpPr>
            <a:spLocks noGrp="1"/>
          </p:cNvSpPr>
          <p:nvPr>
            <p:ph type="ftr" sz="quarter" idx="11"/>
          </p:nvPr>
        </p:nvSpPr>
        <p:spPr/>
        <p:txBody>
          <a:bodyPr/>
          <a:lstStyle/>
          <a:p>
            <a:r>
              <a:rPr lang="en-US">
                <a:latin typeface="Arial"/>
                <a:ea typeface="ＭＳ Ｐゴシック"/>
                <a:cs typeface="Arial"/>
              </a:rPr>
              <a:t>TFAWS 2025 – August 4-7, 2025</a:t>
            </a:r>
          </a:p>
        </p:txBody>
      </p:sp>
      <p:sp>
        <p:nvSpPr>
          <p:cNvPr id="5" name="Slide Number Placeholder 4">
            <a:extLst>
              <a:ext uri="{FF2B5EF4-FFF2-40B4-BE49-F238E27FC236}">
                <a16:creationId xmlns:a16="http://schemas.microsoft.com/office/drawing/2014/main" id="{F8505D41-5761-C8E0-2608-4F90D4510E66}"/>
              </a:ext>
            </a:extLst>
          </p:cNvPr>
          <p:cNvSpPr>
            <a:spLocks noGrp="1"/>
          </p:cNvSpPr>
          <p:nvPr>
            <p:ph type="sldNum" sz="quarter" idx="12"/>
          </p:nvPr>
        </p:nvSpPr>
        <p:spPr/>
        <p:txBody>
          <a:bodyPr/>
          <a:lstStyle/>
          <a:p>
            <a:fld id="{33F42015-0FC7-4B0E-8D2B-76EADF48D957}" type="slidenum">
              <a:rPr lang="en-US" smtClean="0"/>
              <a:pPr/>
              <a:t>9</a:t>
            </a:fld>
            <a:endParaRPr lang="en-US"/>
          </a:p>
        </p:txBody>
      </p:sp>
      <p:sp>
        <p:nvSpPr>
          <p:cNvPr id="14" name="TextBox 13">
            <a:extLst>
              <a:ext uri="{FF2B5EF4-FFF2-40B4-BE49-F238E27FC236}">
                <a16:creationId xmlns:a16="http://schemas.microsoft.com/office/drawing/2014/main" id="{FE706B40-147E-EA5E-D615-0BE62BB1EA9F}"/>
              </a:ext>
            </a:extLst>
          </p:cNvPr>
          <p:cNvSpPr txBox="1"/>
          <p:nvPr/>
        </p:nvSpPr>
        <p:spPr>
          <a:xfrm>
            <a:off x="3730480" y="4523803"/>
            <a:ext cx="5311920" cy="1169551"/>
          </a:xfrm>
          <a:prstGeom prst="rect">
            <a:avLst/>
          </a:prstGeom>
          <a:noFill/>
        </p:spPr>
        <p:txBody>
          <a:bodyPr wrap="square" rtlCol="0">
            <a:spAutoFit/>
          </a:bodyPr>
          <a:lstStyle/>
          <a:p>
            <a:pPr marL="285750" indent="-285750" algn="l">
              <a:buFont typeface="Wingdings" panose="05000000000000000000" pitchFamily="2" charset="2"/>
              <a:buChar char="ü"/>
            </a:pPr>
            <a:r>
              <a:rPr lang="en-US" sz="1400" dirty="0"/>
              <a:t>Flow in the model is in a single direction.</a:t>
            </a:r>
          </a:p>
          <a:p>
            <a:pPr marL="285750" indent="-285750" algn="l">
              <a:buFont typeface="Wingdings" panose="05000000000000000000" pitchFamily="2" charset="2"/>
              <a:buChar char="ü"/>
            </a:pPr>
            <a:endParaRPr lang="en-US" sz="1400" dirty="0"/>
          </a:p>
          <a:p>
            <a:pPr marL="285750" indent="-285750" algn="l">
              <a:buFont typeface="Wingdings" panose="05000000000000000000" pitchFamily="2" charset="2"/>
              <a:buChar char="ü"/>
            </a:pPr>
            <a:r>
              <a:rPr lang="en-US" sz="1400" dirty="0"/>
              <a:t>Inlet pressure amplitude for all cases is 1,000 Pa.</a:t>
            </a:r>
          </a:p>
          <a:p>
            <a:pPr marL="285750" indent="-285750" algn="l">
              <a:buFont typeface="Wingdings" panose="05000000000000000000" pitchFamily="2" charset="2"/>
              <a:buChar char="ü"/>
            </a:pPr>
            <a:endParaRPr lang="en-US" sz="1400" dirty="0"/>
          </a:p>
          <a:p>
            <a:pPr marL="285750" indent="-285750" algn="l">
              <a:buFont typeface="Wingdings" panose="05000000000000000000" pitchFamily="2" charset="2"/>
              <a:buChar char="ü"/>
            </a:pPr>
            <a:r>
              <a:rPr lang="en-US" sz="1400" dirty="0"/>
              <a:t>Temperatures are taken at the points in the image above.</a:t>
            </a:r>
          </a:p>
        </p:txBody>
      </p:sp>
      <p:pic>
        <p:nvPicPr>
          <p:cNvPr id="28" name="Picture 27">
            <a:extLst>
              <a:ext uri="{FF2B5EF4-FFF2-40B4-BE49-F238E27FC236}">
                <a16:creationId xmlns:a16="http://schemas.microsoft.com/office/drawing/2014/main" id="{BDC7136A-92D3-439C-9C7C-D5814CFBC0DD}"/>
              </a:ext>
            </a:extLst>
          </p:cNvPr>
          <p:cNvPicPr>
            <a:picLocks noChangeAspect="1"/>
          </p:cNvPicPr>
          <p:nvPr/>
        </p:nvPicPr>
        <p:blipFill>
          <a:blip r:embed="rId2"/>
          <a:stretch>
            <a:fillRect/>
          </a:stretch>
        </p:blipFill>
        <p:spPr>
          <a:xfrm>
            <a:off x="2522247" y="1361589"/>
            <a:ext cx="6520153" cy="2805598"/>
          </a:xfrm>
          <a:prstGeom prst="rect">
            <a:avLst/>
          </a:prstGeom>
        </p:spPr>
      </p:pic>
    </p:spTree>
    <p:extLst>
      <p:ext uri="{BB962C8B-B14F-4D97-AF65-F5344CB8AC3E}">
        <p14:creationId xmlns:p14="http://schemas.microsoft.com/office/powerpoint/2010/main" val="2625193670"/>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9349bec-f6d6-4581-a243-30eb8b4d9727">
      <Terms xmlns="http://schemas.microsoft.com/office/infopath/2007/PartnerControls"/>
    </lcf76f155ced4ddcb4097134ff3c332f>
    <TaxCatchAll xmlns="f1c8cde4-8972-4c28-8907-b1a5623db71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654DBCF558E974F8F6042B85F27F550" ma:contentTypeVersion="13" ma:contentTypeDescription="Create a new document." ma:contentTypeScope="" ma:versionID="7b74fb5f3375dd4fc092dbfc1fb88b89">
  <xsd:schema xmlns:xsd="http://www.w3.org/2001/XMLSchema" xmlns:xs="http://www.w3.org/2001/XMLSchema" xmlns:p="http://schemas.microsoft.com/office/2006/metadata/properties" xmlns:ns2="49349bec-f6d6-4581-a243-30eb8b4d9727" xmlns:ns3="f1c8cde4-8972-4c28-8907-b1a5623db717" targetNamespace="http://schemas.microsoft.com/office/2006/metadata/properties" ma:root="true" ma:fieldsID="9682bcb3a656ed21ee82cdfd8496da3d" ns2:_="" ns3:_="">
    <xsd:import namespace="49349bec-f6d6-4581-a243-30eb8b4d9727"/>
    <xsd:import namespace="f1c8cde4-8972-4c28-8907-b1a5623db71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49bec-f6d6-4581-a243-30eb8b4d97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c8cde4-8972-4c28-8907-b1a5623db71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ebc1034-8d74-4b17-a399-7b30c8a07dcb}" ma:internalName="TaxCatchAll" ma:showField="CatchAllData" ma:web="f1c8cde4-8972-4c28-8907-b1a5623db71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75F7E1-25EC-49AD-AD10-E5DBBDD78C4A}">
  <ds:schemaRefs>
    <ds:schemaRef ds:uri="http://schemas.microsoft.com/office/infopath/2007/PartnerControls"/>
    <ds:schemaRef ds:uri="http://schemas.microsoft.com/office/2006/documentManagement/types"/>
    <ds:schemaRef ds:uri="http://www.w3.org/XML/1998/namespace"/>
    <ds:schemaRef ds:uri="http://purl.org/dc/elements/1.1/"/>
    <ds:schemaRef ds:uri="f1c8cde4-8972-4c28-8907-b1a5623db717"/>
    <ds:schemaRef ds:uri="http://schemas.openxmlformats.org/package/2006/metadata/core-properties"/>
    <ds:schemaRef ds:uri="http://purl.org/dc/terms/"/>
    <ds:schemaRef ds:uri="49349bec-f6d6-4581-a243-30eb8b4d9727"/>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A631D46-A88B-44F9-B011-0891D5ECFBAB}">
  <ds:schemaRefs>
    <ds:schemaRef ds:uri="http://schemas.microsoft.com/sharepoint/v3/contenttype/forms"/>
  </ds:schemaRefs>
</ds:datastoreItem>
</file>

<file path=customXml/itemProps3.xml><?xml version="1.0" encoding="utf-8"?>
<ds:datastoreItem xmlns:ds="http://schemas.openxmlformats.org/officeDocument/2006/customXml" ds:itemID="{B0894325-1500-46CD-AACB-D910819C9C55}">
  <ds:schemaRefs>
    <ds:schemaRef ds:uri="49349bec-f6d6-4581-a243-30eb8b4d9727"/>
    <ds:schemaRef ds:uri="f1c8cde4-8972-4c28-8907-b1a5623db7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17376</TotalTime>
  <Words>1339</Words>
  <Application>Microsoft Office PowerPoint</Application>
  <PresentationFormat>Widescreen</PresentationFormat>
  <Paragraphs>203</Paragraphs>
  <Slides>18</Slides>
  <Notes>6</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ＭＳ Ｐゴシック</vt:lpstr>
      <vt:lpstr>Arial</vt:lpstr>
      <vt:lpstr>Calibri</vt:lpstr>
      <vt:lpstr>Cambria Math</vt:lpstr>
      <vt:lpstr>Google Sans</vt:lpstr>
      <vt:lpstr>Symbol</vt:lpstr>
      <vt:lpstr>Times</vt:lpstr>
      <vt:lpstr>Times New Roman</vt:lpstr>
      <vt:lpstr>Wingdings</vt:lpstr>
      <vt:lpstr>Blank</vt:lpstr>
      <vt:lpstr>Harnessing Thermoacoustic Power with Bi-Directional Turbines: A Path to Efficient Energy Conversion</vt:lpstr>
      <vt:lpstr>Agenda</vt:lpstr>
      <vt:lpstr>Thermoacoustic Background and Need</vt:lpstr>
      <vt:lpstr>Traveling Wave Concepts</vt:lpstr>
      <vt:lpstr>In-House System</vt:lpstr>
      <vt:lpstr>Previous Work</vt:lpstr>
      <vt:lpstr>Previous Bi-directional Turbine Testing</vt:lpstr>
      <vt:lpstr>Turbine Operating Principles</vt:lpstr>
      <vt:lpstr>Base Turbine CFD Study- Ansys Fluent</vt:lpstr>
      <vt:lpstr>Power and RPM Results</vt:lpstr>
      <vt:lpstr>Additional Power and RPM Results</vt:lpstr>
      <vt:lpstr>Turbine Efficiency</vt:lpstr>
      <vt:lpstr>Degree of Reaction</vt:lpstr>
      <vt:lpstr>In-House Testing</vt:lpstr>
      <vt:lpstr>Turbine Prototypes and Results</vt:lpstr>
      <vt:lpstr>Summary</vt:lpstr>
      <vt:lpstr>PowerPoint Presentation</vt:lpstr>
      <vt:lpstr>Acknowledgments</vt:lpstr>
    </vt:vector>
  </TitlesOfParts>
  <Company>NASA/Ames Research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TFAWS 2010 Center Presentation</dc:title>
  <dc:creator>Tom Squire</dc:creator>
  <cp:lastModifiedBy>Rodriguez, Luis A. (GRC-LET0)</cp:lastModifiedBy>
  <cp:revision>41</cp:revision>
  <cp:lastPrinted>2001-11-30T21:59:45Z</cp:lastPrinted>
  <dcterms:created xsi:type="dcterms:W3CDTF">2001-11-21T21:59:03Z</dcterms:created>
  <dcterms:modified xsi:type="dcterms:W3CDTF">2025-08-05T05:30:24Z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0x0101001654DBCF558E974F8F6042B85F27F550</vt:lpwstr>
  </property>
  <property fmtid="{D5CDD505-2E9C-101B-9397-08002B2CF9AE}" pid="3" name="MediaServiceImageTags">
    <vt:lpwstr/>
  </property>
</Properties>
</file>