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7FFFE2F2_D13CF123.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3"/>
  </p:notesMasterIdLst>
  <p:handoutMasterIdLst>
    <p:handoutMasterId r:id="rId24"/>
  </p:handoutMasterIdLst>
  <p:sldIdLst>
    <p:sldId id="273" r:id="rId5"/>
    <p:sldId id="274" r:id="rId6"/>
    <p:sldId id="2142533022" r:id="rId7"/>
    <p:sldId id="2147476216" r:id="rId8"/>
    <p:sldId id="2142533024" r:id="rId9"/>
    <p:sldId id="2147476214" r:id="rId10"/>
    <p:sldId id="2142533025" r:id="rId11"/>
    <p:sldId id="2147476212" r:id="rId12"/>
    <p:sldId id="2142533026" r:id="rId13"/>
    <p:sldId id="2142533027" r:id="rId14"/>
    <p:sldId id="2147476215" r:id="rId15"/>
    <p:sldId id="2142533028" r:id="rId16"/>
    <p:sldId id="2147476213" r:id="rId17"/>
    <p:sldId id="2142533029" r:id="rId18"/>
    <p:sldId id="2147476211" r:id="rId19"/>
    <p:sldId id="819" r:id="rId20"/>
    <p:sldId id="2142533023" r:id="rId21"/>
    <p:sldId id="2147476210" r:id="rId22"/>
  </p:sldIdLst>
  <p:sldSz cx="12192000" cy="6858000"/>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8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A2A402-B662-B968-7E19-1820607F4FA6}" name="Jean-Frédéric Ruel" initials="JR" userId="S::jean-frederic.ruel@mayahtt.com::6f181083-074e-44b8-8b88-c74d87ec002d" providerId="AD"/>
  <p188:author id="{F05442B4-804C-ADFD-F768-582B66B435CD}" name="Gilligan, Ryan P. (GRC-LTF0)" initials="G(" userId="S::rgilliga@ndc.nasa.gov::fa511eb3-9f8d-4fa1-b2cd-89a5c1c047fb" providerId="AD"/>
  <p188:author id="{83D1FDFE-6303-40FC-6BBE-E674482233FF}" name="Joel Gagnon" initials="JG" userId="S::joel.gagnon@mayahtt.com::ad26f836-b95b-4a44-b7ad-2a1dca9a8e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F00"/>
    <a:srgbClr val="333397"/>
    <a:srgbClr val="2D2D8A"/>
    <a:srgbClr val="2B2B82"/>
    <a:srgbClr val="333399"/>
    <a:srgbClr val="B0B3F6"/>
    <a:srgbClr val="5F5F5F"/>
    <a:srgbClr val="DDDDDD"/>
    <a:srgbClr val="77777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89209" autoAdjust="0"/>
  </p:normalViewPr>
  <p:slideViewPr>
    <p:cSldViewPr snapToGrid="0">
      <p:cViewPr varScale="1">
        <p:scale>
          <a:sx n="100" d="100"/>
          <a:sy n="100" d="100"/>
        </p:scale>
        <p:origin x="1128" y="72"/>
      </p:cViewPr>
      <p:guideLst>
        <p:guide orient="horz" pos="288"/>
        <p:guide pos="3840"/>
      </p:guideLst>
    </p:cSldViewPr>
  </p:slideViewPr>
  <p:notesTextViewPr>
    <p:cViewPr>
      <p:scale>
        <a:sx n="3" d="2"/>
        <a:sy n="3" d="2"/>
      </p:scale>
      <p:origin x="0" y="0"/>
    </p:cViewPr>
  </p:notesTextViewPr>
  <p:notesViewPr>
    <p:cSldViewPr snapToGrid="0">
      <p:cViewPr>
        <p:scale>
          <a:sx n="1" d="2"/>
          <a:sy n="1" d="2"/>
        </p:scale>
        <p:origin x="0" y="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vm-san\ae\Marketing\SST\Events\TFAWS2025\Antenna-Depointing\Structural\Satellite\Grph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vm-san\ae\Marketing\SST\Events\TFAWS2025\Antenna-Depointing\Structural\Satellite\Grph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vm-san\ae\Marketing\SST\Events\TFAWS2025\Antenna-Depointing\Structural\Satellite\Gr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Front Reflector Shell Deviation</a:t>
            </a:r>
            <a:endParaRPr lang="en-US" baseline="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Sheet2!$C$2</c:f>
              <c:strCache>
                <c:ptCount val="1"/>
                <c:pt idx="0">
                  <c:v>dRMS</c:v>
                </c:pt>
              </c:strCache>
            </c:strRef>
          </c:tx>
          <c:spPr>
            <a:ln w="19050" cap="rnd">
              <a:solidFill>
                <a:schemeClr val="accent1"/>
              </a:solidFill>
              <a:round/>
            </a:ln>
            <a:effectLst/>
          </c:spPr>
          <c:marker>
            <c:symbol val="none"/>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4F-4A1F-92E6-496A20311D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Sheet2!$A$3:$A$18</c:f>
              <c:numCache>
                <c:formatCode>General</c:formatCode>
                <c:ptCount val="16"/>
                <c:pt idx="0">
                  <c:v>0</c:v>
                </c:pt>
                <c:pt idx="1">
                  <c:v>6.666666666666667</c:v>
                </c:pt>
                <c:pt idx="2">
                  <c:v>15</c:v>
                </c:pt>
                <c:pt idx="3">
                  <c:v>21.666666666666668</c:v>
                </c:pt>
                <c:pt idx="4">
                  <c:v>28.333333333333332</c:v>
                </c:pt>
                <c:pt idx="5">
                  <c:v>35</c:v>
                </c:pt>
                <c:pt idx="6">
                  <c:v>41.666666666666664</c:v>
                </c:pt>
                <c:pt idx="7">
                  <c:v>48.333333333333336</c:v>
                </c:pt>
                <c:pt idx="8">
                  <c:v>55</c:v>
                </c:pt>
                <c:pt idx="9">
                  <c:v>61.666666666666664</c:v>
                </c:pt>
                <c:pt idx="10">
                  <c:v>68.333333333333329</c:v>
                </c:pt>
                <c:pt idx="11">
                  <c:v>76.666666666666671</c:v>
                </c:pt>
                <c:pt idx="12">
                  <c:v>83.333333333333329</c:v>
                </c:pt>
                <c:pt idx="13">
                  <c:v>90</c:v>
                </c:pt>
                <c:pt idx="14">
                  <c:v>96.666666666666671</c:v>
                </c:pt>
                <c:pt idx="15">
                  <c:v>103.33333333333333</c:v>
                </c:pt>
              </c:numCache>
            </c:numRef>
          </c:xVal>
          <c:yVal>
            <c:numRef>
              <c:f>Sheet2!$C$3:$C$18</c:f>
              <c:numCache>
                <c:formatCode>0.00</c:formatCode>
                <c:ptCount val="16"/>
                <c:pt idx="0">
                  <c:v>4.4293692233402245E-2</c:v>
                </c:pt>
                <c:pt idx="1">
                  <c:v>4.3528982484535066E-2</c:v>
                </c:pt>
                <c:pt idx="2">
                  <c:v>4.5954324338865926E-2</c:v>
                </c:pt>
                <c:pt idx="3">
                  <c:v>5.0245732223581266E-2</c:v>
                </c:pt>
                <c:pt idx="4">
                  <c:v>5.2849491632791464E-2</c:v>
                </c:pt>
                <c:pt idx="5">
                  <c:v>3.7121702227513549E-2</c:v>
                </c:pt>
                <c:pt idx="6">
                  <c:v>4.4579697576134315E-2</c:v>
                </c:pt>
                <c:pt idx="7">
                  <c:v>5.7631133100200023E-2</c:v>
                </c:pt>
                <c:pt idx="8">
                  <c:v>6.188888979117655E-2</c:v>
                </c:pt>
                <c:pt idx="9">
                  <c:v>6.2642772223781271E-2</c:v>
                </c:pt>
                <c:pt idx="10">
                  <c:v>3.8559791729932825E-2</c:v>
                </c:pt>
                <c:pt idx="11">
                  <c:v>3.973384896855868E-2</c:v>
                </c:pt>
                <c:pt idx="12">
                  <c:v>5.233523010267882E-2</c:v>
                </c:pt>
                <c:pt idx="13">
                  <c:v>5.2023957369088859E-2</c:v>
                </c:pt>
                <c:pt idx="14">
                  <c:v>4.7783024433360105E-2</c:v>
                </c:pt>
                <c:pt idx="15">
                  <c:v>4.4253305184418466E-2</c:v>
                </c:pt>
              </c:numCache>
            </c:numRef>
          </c:yVal>
          <c:smooth val="0"/>
          <c:extLst>
            <c:ext xmlns:c16="http://schemas.microsoft.com/office/drawing/2014/chart" uri="{C3380CC4-5D6E-409C-BE32-E72D297353CC}">
              <c16:uniqueId val="{00000001-2C4F-4A1F-92E6-496A20311D8F}"/>
            </c:ext>
          </c:extLst>
        </c:ser>
        <c:ser>
          <c:idx val="1"/>
          <c:order val="1"/>
          <c:tx>
            <c:strRef>
              <c:f>Sheet2!$E$2</c:f>
              <c:strCache>
                <c:ptCount val="1"/>
                <c:pt idx="0">
                  <c:v>dMAX</c:v>
                </c:pt>
              </c:strCache>
            </c:strRef>
          </c:tx>
          <c:spPr>
            <a:ln w="19050" cap="rnd">
              <a:solidFill>
                <a:schemeClr val="accent2"/>
              </a:solidFill>
              <a:round/>
            </a:ln>
            <a:effectLst/>
          </c:spPr>
          <c:marker>
            <c:symbol val="none"/>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4F-4A1F-92E6-496A20311D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Sheet2!$A$3:$A$18</c:f>
              <c:numCache>
                <c:formatCode>General</c:formatCode>
                <c:ptCount val="16"/>
                <c:pt idx="0">
                  <c:v>0</c:v>
                </c:pt>
                <c:pt idx="1">
                  <c:v>6.666666666666667</c:v>
                </c:pt>
                <c:pt idx="2">
                  <c:v>15</c:v>
                </c:pt>
                <c:pt idx="3">
                  <c:v>21.666666666666668</c:v>
                </c:pt>
                <c:pt idx="4">
                  <c:v>28.333333333333332</c:v>
                </c:pt>
                <c:pt idx="5">
                  <c:v>35</c:v>
                </c:pt>
                <c:pt idx="6">
                  <c:v>41.666666666666664</c:v>
                </c:pt>
                <c:pt idx="7">
                  <c:v>48.333333333333336</c:v>
                </c:pt>
                <c:pt idx="8">
                  <c:v>55</c:v>
                </c:pt>
                <c:pt idx="9">
                  <c:v>61.666666666666664</c:v>
                </c:pt>
                <c:pt idx="10">
                  <c:v>68.333333333333329</c:v>
                </c:pt>
                <c:pt idx="11">
                  <c:v>76.666666666666671</c:v>
                </c:pt>
                <c:pt idx="12">
                  <c:v>83.333333333333329</c:v>
                </c:pt>
                <c:pt idx="13">
                  <c:v>90</c:v>
                </c:pt>
                <c:pt idx="14">
                  <c:v>96.666666666666671</c:v>
                </c:pt>
                <c:pt idx="15">
                  <c:v>103.33333333333333</c:v>
                </c:pt>
              </c:numCache>
            </c:numRef>
          </c:xVal>
          <c:yVal>
            <c:numRef>
              <c:f>Sheet2!$E$3:$E$18</c:f>
              <c:numCache>
                <c:formatCode>0.00</c:formatCode>
                <c:ptCount val="16"/>
                <c:pt idx="0">
                  <c:v>0.133262738585472</c:v>
                </c:pt>
                <c:pt idx="1">
                  <c:v>0.131682634353638</c:v>
                </c:pt>
                <c:pt idx="2">
                  <c:v>0.14078575372695901</c:v>
                </c:pt>
                <c:pt idx="3">
                  <c:v>0.15494920313358301</c:v>
                </c:pt>
                <c:pt idx="4">
                  <c:v>0.16176921129226701</c:v>
                </c:pt>
                <c:pt idx="5">
                  <c:v>0.11053130030632</c:v>
                </c:pt>
                <c:pt idx="6">
                  <c:v>0.134318262338638</c:v>
                </c:pt>
                <c:pt idx="7">
                  <c:v>0.17781019210815399</c:v>
                </c:pt>
                <c:pt idx="8">
                  <c:v>0.19166313111782099</c:v>
                </c:pt>
                <c:pt idx="9">
                  <c:v>0.19396881759166701</c:v>
                </c:pt>
                <c:pt idx="10">
                  <c:v>0.11297412961721399</c:v>
                </c:pt>
                <c:pt idx="11">
                  <c:v>0.11518114805221601</c:v>
                </c:pt>
                <c:pt idx="12">
                  <c:v>0.15685997903346999</c:v>
                </c:pt>
                <c:pt idx="13">
                  <c:v>0.15726107358932501</c:v>
                </c:pt>
                <c:pt idx="14">
                  <c:v>0.14400912821292899</c:v>
                </c:pt>
                <c:pt idx="15">
                  <c:v>0.13320752978324901</c:v>
                </c:pt>
              </c:numCache>
            </c:numRef>
          </c:yVal>
          <c:smooth val="0"/>
          <c:extLst>
            <c:ext xmlns:c16="http://schemas.microsoft.com/office/drawing/2014/chart" uri="{C3380CC4-5D6E-409C-BE32-E72D297353CC}">
              <c16:uniqueId val="{00000003-2C4F-4A1F-92E6-496A20311D8F}"/>
            </c:ext>
          </c:extLst>
        </c:ser>
        <c:dLbls>
          <c:showLegendKey val="0"/>
          <c:showVal val="0"/>
          <c:showCatName val="0"/>
          <c:showSerName val="0"/>
          <c:showPercent val="0"/>
          <c:showBubbleSize val="0"/>
        </c:dLbls>
        <c:axId val="1615418944"/>
        <c:axId val="1615419424"/>
      </c:scatterChart>
      <c:valAx>
        <c:axId val="1615418944"/>
        <c:scaling>
          <c:orientation val="minMax"/>
          <c:max val="10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r>
                  <a:rPr lang="en-US" baseline="0"/>
                  <a:t> (minutes)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5419424"/>
        <c:crosses val="autoZero"/>
        <c:crossBetween val="midCat"/>
        <c:majorUnit val="20"/>
      </c:valAx>
      <c:valAx>
        <c:axId val="1615419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deviation (mm)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541894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Sub-Reflector</a:t>
            </a:r>
            <a:r>
              <a:rPr lang="en-US" baseline="0"/>
              <a:t> Shell and Ribs Deviation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Sheet2!$G$2</c:f>
              <c:strCache>
                <c:ptCount val="1"/>
                <c:pt idx="0">
                  <c:v>dRMS</c:v>
                </c:pt>
              </c:strCache>
            </c:strRef>
          </c:tx>
          <c:spPr>
            <a:ln w="19050" cap="rnd">
              <a:solidFill>
                <a:schemeClr val="accent1"/>
              </a:solidFill>
              <a:round/>
            </a:ln>
            <a:effectLst/>
          </c:spPr>
          <c:marker>
            <c:symbol val="none"/>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CD-4973-AF9E-76B7BF9B8B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Sheet2!$A$3:$A$18</c:f>
              <c:numCache>
                <c:formatCode>General</c:formatCode>
                <c:ptCount val="16"/>
                <c:pt idx="0">
                  <c:v>0</c:v>
                </c:pt>
                <c:pt idx="1">
                  <c:v>6.666666666666667</c:v>
                </c:pt>
                <c:pt idx="2">
                  <c:v>15</c:v>
                </c:pt>
                <c:pt idx="3">
                  <c:v>21.666666666666668</c:v>
                </c:pt>
                <c:pt idx="4">
                  <c:v>28.333333333333332</c:v>
                </c:pt>
                <c:pt idx="5">
                  <c:v>35</c:v>
                </c:pt>
                <c:pt idx="6">
                  <c:v>41.666666666666664</c:v>
                </c:pt>
                <c:pt idx="7">
                  <c:v>48.333333333333336</c:v>
                </c:pt>
                <c:pt idx="8">
                  <c:v>55</c:v>
                </c:pt>
                <c:pt idx="9">
                  <c:v>61.666666666666664</c:v>
                </c:pt>
                <c:pt idx="10">
                  <c:v>68.333333333333329</c:v>
                </c:pt>
                <c:pt idx="11">
                  <c:v>76.666666666666671</c:v>
                </c:pt>
                <c:pt idx="12">
                  <c:v>83.333333333333329</c:v>
                </c:pt>
                <c:pt idx="13">
                  <c:v>90</c:v>
                </c:pt>
                <c:pt idx="14">
                  <c:v>96.666666666666671</c:v>
                </c:pt>
                <c:pt idx="15">
                  <c:v>103.33333333333333</c:v>
                </c:pt>
              </c:numCache>
            </c:numRef>
          </c:xVal>
          <c:yVal>
            <c:numRef>
              <c:f>Sheet2!$G$3:$G$18</c:f>
              <c:numCache>
                <c:formatCode>0.00</c:formatCode>
                <c:ptCount val="16"/>
                <c:pt idx="0">
                  <c:v>0</c:v>
                </c:pt>
                <c:pt idx="1">
                  <c:v>0.85139839278972718</c:v>
                </c:pt>
                <c:pt idx="2">
                  <c:v>0.69394650816689496</c:v>
                </c:pt>
                <c:pt idx="3">
                  <c:v>0.48483952654331136</c:v>
                </c:pt>
                <c:pt idx="4">
                  <c:v>0.47603800289842196</c:v>
                </c:pt>
                <c:pt idx="5">
                  <c:v>1.0727255823748978</c:v>
                </c:pt>
                <c:pt idx="6">
                  <c:v>0.70039156371610967</c:v>
                </c:pt>
                <c:pt idx="7">
                  <c:v>5.9006264391109051E-2</c:v>
                </c:pt>
                <c:pt idx="8">
                  <c:v>0.22245914912032103</c:v>
                </c:pt>
                <c:pt idx="9">
                  <c:v>0.34451383026622495</c:v>
                </c:pt>
                <c:pt idx="10">
                  <c:v>0.72366311469077382</c:v>
                </c:pt>
                <c:pt idx="11">
                  <c:v>0.96080100831327253</c:v>
                </c:pt>
                <c:pt idx="12">
                  <c:v>0.53970821296096261</c:v>
                </c:pt>
                <c:pt idx="13">
                  <c:v>0.45212254606085767</c:v>
                </c:pt>
                <c:pt idx="14">
                  <c:v>0.64460718548043727</c:v>
                </c:pt>
                <c:pt idx="15">
                  <c:v>0.82061663416047381</c:v>
                </c:pt>
              </c:numCache>
            </c:numRef>
          </c:yVal>
          <c:smooth val="0"/>
          <c:extLst>
            <c:ext xmlns:c16="http://schemas.microsoft.com/office/drawing/2014/chart" uri="{C3380CC4-5D6E-409C-BE32-E72D297353CC}">
              <c16:uniqueId val="{00000001-C6CD-4973-AF9E-76B7BF9B8BB1}"/>
            </c:ext>
          </c:extLst>
        </c:ser>
        <c:ser>
          <c:idx val="1"/>
          <c:order val="1"/>
          <c:tx>
            <c:strRef>
              <c:f>Sheet2!$I$2</c:f>
              <c:strCache>
                <c:ptCount val="1"/>
                <c:pt idx="0">
                  <c:v>dMAX</c:v>
                </c:pt>
              </c:strCache>
            </c:strRef>
          </c:tx>
          <c:spPr>
            <a:ln w="19050" cap="rnd">
              <a:solidFill>
                <a:schemeClr val="accent2"/>
              </a:solidFill>
              <a:round/>
            </a:ln>
            <a:effectLst/>
          </c:spPr>
          <c:marker>
            <c:symbol val="none"/>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CD-4973-AF9E-76B7BF9B8B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Sheet2!$A$3:$A$18</c:f>
              <c:numCache>
                <c:formatCode>General</c:formatCode>
                <c:ptCount val="16"/>
                <c:pt idx="0">
                  <c:v>0</c:v>
                </c:pt>
                <c:pt idx="1">
                  <c:v>6.666666666666667</c:v>
                </c:pt>
                <c:pt idx="2">
                  <c:v>15</c:v>
                </c:pt>
                <c:pt idx="3">
                  <c:v>21.666666666666668</c:v>
                </c:pt>
                <c:pt idx="4">
                  <c:v>28.333333333333332</c:v>
                </c:pt>
                <c:pt idx="5">
                  <c:v>35</c:v>
                </c:pt>
                <c:pt idx="6">
                  <c:v>41.666666666666664</c:v>
                </c:pt>
                <c:pt idx="7">
                  <c:v>48.333333333333336</c:v>
                </c:pt>
                <c:pt idx="8">
                  <c:v>55</c:v>
                </c:pt>
                <c:pt idx="9">
                  <c:v>61.666666666666664</c:v>
                </c:pt>
                <c:pt idx="10">
                  <c:v>68.333333333333329</c:v>
                </c:pt>
                <c:pt idx="11">
                  <c:v>76.666666666666671</c:v>
                </c:pt>
                <c:pt idx="12">
                  <c:v>83.333333333333329</c:v>
                </c:pt>
                <c:pt idx="13">
                  <c:v>90</c:v>
                </c:pt>
                <c:pt idx="14">
                  <c:v>96.666666666666671</c:v>
                </c:pt>
                <c:pt idx="15">
                  <c:v>103.33333333333333</c:v>
                </c:pt>
              </c:numCache>
            </c:numRef>
          </c:xVal>
          <c:yVal>
            <c:numRef>
              <c:f>Sheet2!$I$3:$I$18</c:f>
              <c:numCache>
                <c:formatCode>0.00</c:formatCode>
                <c:ptCount val="16"/>
                <c:pt idx="0">
                  <c:v>0</c:v>
                </c:pt>
                <c:pt idx="1">
                  <c:v>0.870824694633484</c:v>
                </c:pt>
                <c:pt idx="2">
                  <c:v>0.71587365865707397</c:v>
                </c:pt>
                <c:pt idx="3">
                  <c:v>0.53901904821395896</c:v>
                </c:pt>
                <c:pt idx="4">
                  <c:v>0.64163893461227395</c:v>
                </c:pt>
                <c:pt idx="5">
                  <c:v>1.3303250074386599</c:v>
                </c:pt>
                <c:pt idx="6">
                  <c:v>0.86150902509689298</c:v>
                </c:pt>
                <c:pt idx="7">
                  <c:v>9.44336727261543E-2</c:v>
                </c:pt>
                <c:pt idx="8">
                  <c:v>0.22988645732402799</c:v>
                </c:pt>
                <c:pt idx="9">
                  <c:v>0.35945385694503801</c:v>
                </c:pt>
                <c:pt idx="10">
                  <c:v>0.94622737169265703</c:v>
                </c:pt>
                <c:pt idx="11">
                  <c:v>1.226467371</c:v>
                </c:pt>
                <c:pt idx="12">
                  <c:v>0.71253073215484597</c:v>
                </c:pt>
                <c:pt idx="13">
                  <c:v>0.52811133861541704</c:v>
                </c:pt>
                <c:pt idx="14">
                  <c:v>0.68024480342865001</c:v>
                </c:pt>
                <c:pt idx="15">
                  <c:v>0.84160721302032504</c:v>
                </c:pt>
              </c:numCache>
            </c:numRef>
          </c:yVal>
          <c:smooth val="0"/>
          <c:extLst>
            <c:ext xmlns:c16="http://schemas.microsoft.com/office/drawing/2014/chart" uri="{C3380CC4-5D6E-409C-BE32-E72D297353CC}">
              <c16:uniqueId val="{00000003-C6CD-4973-AF9E-76B7BF9B8BB1}"/>
            </c:ext>
          </c:extLst>
        </c:ser>
        <c:dLbls>
          <c:showLegendKey val="0"/>
          <c:showVal val="0"/>
          <c:showCatName val="0"/>
          <c:showSerName val="0"/>
          <c:showPercent val="0"/>
          <c:showBubbleSize val="0"/>
        </c:dLbls>
        <c:axId val="1949446352"/>
        <c:axId val="1949446832"/>
      </c:scatterChart>
      <c:valAx>
        <c:axId val="1949446352"/>
        <c:scaling>
          <c:orientation val="minMax"/>
          <c:max val="10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(minutes)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9446832"/>
        <c:crosses val="autoZero"/>
        <c:crossBetween val="midCat"/>
      </c:valAx>
      <c:valAx>
        <c:axId val="1949446832"/>
        <c:scaling>
          <c:orientation val="minMax"/>
          <c:max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deviation (mm)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94463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Focal Point Angular</a:t>
            </a:r>
            <a:r>
              <a:rPr lang="en-US" baseline="0"/>
              <a:t> Deviation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Sheet2!$L$2</c:f>
              <c:strCache>
                <c:ptCount val="1"/>
                <c:pt idx="0">
                  <c:v>teta</c:v>
                </c:pt>
              </c:strCache>
            </c:strRef>
          </c:tx>
          <c:spPr>
            <a:ln w="19050" cap="rnd">
              <a:solidFill>
                <a:schemeClr val="accent1"/>
              </a:solidFill>
              <a:round/>
            </a:ln>
            <a:effectLst/>
          </c:spPr>
          <c:marker>
            <c:symbol val="none"/>
          </c:marker>
          <c:xVal>
            <c:numRef>
              <c:f>Sheet2!$A$3:$A$18</c:f>
              <c:numCache>
                <c:formatCode>General</c:formatCode>
                <c:ptCount val="16"/>
                <c:pt idx="0">
                  <c:v>0</c:v>
                </c:pt>
                <c:pt idx="1">
                  <c:v>6.666666666666667</c:v>
                </c:pt>
                <c:pt idx="2">
                  <c:v>15</c:v>
                </c:pt>
                <c:pt idx="3">
                  <c:v>21.666666666666668</c:v>
                </c:pt>
                <c:pt idx="4">
                  <c:v>28.333333333333332</c:v>
                </c:pt>
                <c:pt idx="5">
                  <c:v>35</c:v>
                </c:pt>
                <c:pt idx="6">
                  <c:v>41.666666666666664</c:v>
                </c:pt>
                <c:pt idx="7">
                  <c:v>48.333333333333336</c:v>
                </c:pt>
                <c:pt idx="8">
                  <c:v>55</c:v>
                </c:pt>
                <c:pt idx="9">
                  <c:v>61.666666666666664</c:v>
                </c:pt>
                <c:pt idx="10">
                  <c:v>68.333333333333329</c:v>
                </c:pt>
                <c:pt idx="11">
                  <c:v>76.666666666666671</c:v>
                </c:pt>
                <c:pt idx="12">
                  <c:v>83.333333333333329</c:v>
                </c:pt>
                <c:pt idx="13">
                  <c:v>90</c:v>
                </c:pt>
                <c:pt idx="14">
                  <c:v>96.666666666666671</c:v>
                </c:pt>
                <c:pt idx="15">
                  <c:v>103.33333333333333</c:v>
                </c:pt>
              </c:numCache>
            </c:numRef>
          </c:xVal>
          <c:yVal>
            <c:numRef>
              <c:f>Sheet2!$L$3:$L$18</c:f>
              <c:numCache>
                <c:formatCode>General</c:formatCode>
                <c:ptCount val="16"/>
                <c:pt idx="0">
                  <c:v>4.896148750797703E-3</c:v>
                </c:pt>
                <c:pt idx="1">
                  <c:v>4.6824858182412457E-3</c:v>
                </c:pt>
                <c:pt idx="2">
                  <c:v>4.1755567525674601E-3</c:v>
                </c:pt>
                <c:pt idx="3">
                  <c:v>4.0662961328677086E-3</c:v>
                </c:pt>
                <c:pt idx="4">
                  <c:v>1.2542959665583385E-2</c:v>
                </c:pt>
                <c:pt idx="5">
                  <c:v>7.4747208460105796E-2</c:v>
                </c:pt>
                <c:pt idx="6">
                  <c:v>4.0127592357931931E-2</c:v>
                </c:pt>
                <c:pt idx="7">
                  <c:v>1.1039055848083129E-2</c:v>
                </c:pt>
                <c:pt idx="8">
                  <c:v>2.5387415543109667E-3</c:v>
                </c:pt>
                <c:pt idx="9">
                  <c:v>2.9885969356836799E-3</c:v>
                </c:pt>
                <c:pt idx="10">
                  <c:v>5.9302092382541041E-2</c:v>
                </c:pt>
                <c:pt idx="11">
                  <c:v>5.7009742188428594E-2</c:v>
                </c:pt>
                <c:pt idx="12">
                  <c:v>1.9941626503085737E-2</c:v>
                </c:pt>
                <c:pt idx="13">
                  <c:v>8.988149138046438E-3</c:v>
                </c:pt>
                <c:pt idx="14">
                  <c:v>5.6553954750486538E-3</c:v>
                </c:pt>
                <c:pt idx="15">
                  <c:v>4.9103149279397231E-3</c:v>
                </c:pt>
              </c:numCache>
            </c:numRef>
          </c:yVal>
          <c:smooth val="0"/>
          <c:extLst>
            <c:ext xmlns:c16="http://schemas.microsoft.com/office/drawing/2014/chart" uri="{C3380CC4-5D6E-409C-BE32-E72D297353CC}">
              <c16:uniqueId val="{00000000-1216-4B8A-8419-1493E7F54071}"/>
            </c:ext>
          </c:extLst>
        </c:ser>
        <c:dLbls>
          <c:showLegendKey val="0"/>
          <c:showVal val="0"/>
          <c:showCatName val="0"/>
          <c:showSerName val="0"/>
          <c:showPercent val="0"/>
          <c:showBubbleSize val="0"/>
        </c:dLbls>
        <c:axId val="1839984064"/>
        <c:axId val="1839981664"/>
      </c:scatterChart>
      <c:valAx>
        <c:axId val="1839984064"/>
        <c:scaling>
          <c:orientation val="minMax"/>
          <c:max val="10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(minutes)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9981664"/>
        <c:crosses val="autoZero"/>
        <c:crossBetween val="midCat"/>
      </c:valAx>
      <c:valAx>
        <c:axId val="1839981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deviation</a:t>
                </a:r>
                <a:r>
                  <a:rPr lang="en-US" baseline="0"/>
                  <a:t> (degrees)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9984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modernComment_7FFFE2F2_D13CF123.xml><?xml version="1.0" encoding="utf-8"?>
<p188:cmLst xmlns:a="http://schemas.openxmlformats.org/drawingml/2006/main" xmlns:r="http://schemas.openxmlformats.org/officeDocument/2006/relationships" xmlns:p188="http://schemas.microsoft.com/office/powerpoint/2018/8/main">
  <p188:cm id="{CE1791E3-CBE4-4202-83FE-F37C024D007F}" authorId="{24A2A402-B662-B968-7E19-1820607F4FA6}" created="2025-07-04T13:38:09.912">
    <pc:sldMkLst xmlns:pc="http://schemas.microsoft.com/office/powerpoint/2013/main/command">
      <pc:docMk/>
      <pc:sldMk cId="3510432035" sldId="2147476210"/>
    </pc:sldMkLst>
    <p188:txBody>
      <a:bodyPr/>
      <a:lstStyle/>
      <a:p>
        <a:r>
          <a:rPr lang="fr-CA"/>
          <a:t>I think we want to avoid this slide since it’s more of a technical paper presentation.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455613" y="719138"/>
            <a:ext cx="6391275"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endParaRPr>
          </a:p>
        </p:txBody>
      </p:sp>
    </p:spTree>
    <p:extLst>
      <p:ext uri="{BB962C8B-B14F-4D97-AF65-F5344CB8AC3E}">
        <p14:creationId xmlns:p14="http://schemas.microsoft.com/office/powerpoint/2010/main" val="97003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to mention?</a:t>
            </a:r>
          </a:p>
          <a:p>
            <a:endParaRPr lang="en-US" dirty="0"/>
          </a:p>
          <a:p>
            <a:r>
              <a:rPr lang="en-US" dirty="0"/>
              <a:t>All done in one User Interface in  </a:t>
            </a:r>
            <a:r>
              <a:rPr lang="en-US" dirty="0" err="1"/>
              <a:t>Simcenter</a:t>
            </a:r>
            <a:r>
              <a:rPr lang="en-US" dirty="0"/>
              <a:t> 3D</a:t>
            </a:r>
          </a:p>
          <a:p>
            <a:r>
              <a:rPr lang="en-US" dirty="0"/>
              <a:t>Can choose to only map certain components. Ex. We do thermal analysis with entire bus, but only map the antenna.</a:t>
            </a:r>
          </a:p>
          <a:p>
            <a:r>
              <a:rPr lang="en-US" dirty="0"/>
              <a:t>Thermal and structural workflows can be done in parallel except for final thermo-elastic deformation which takes thermal results as input</a:t>
            </a:r>
          </a:p>
          <a:p>
            <a:r>
              <a:rPr lang="en-US" dirty="0"/>
              <a:t>Association zones and thermal target zones must match</a:t>
            </a:r>
          </a:p>
          <a:p>
            <a:r>
              <a:rPr lang="en-US" dirty="0"/>
              <a:t>Can all be done within </a:t>
            </a:r>
            <a:r>
              <a:rPr lang="en-US" dirty="0" err="1"/>
              <a:t>simcenter</a:t>
            </a:r>
            <a:r>
              <a:rPr lang="en-US" dirty="0"/>
              <a:t> 3D interface, making for a streamlined workflow, easy for a multi-disciplinary analyst or two teams to perform the loop</a:t>
            </a:r>
          </a:p>
          <a:p>
            <a:endParaRPr lang="en-CA" dirty="0"/>
          </a:p>
          <a:p>
            <a:r>
              <a:rPr lang="en-CA" dirty="0"/>
              <a:t>Mention: Why we can’t or don’t want to do it in SC3D Multiphysics</a:t>
            </a:r>
          </a:p>
          <a:p>
            <a:pPr marL="171450" indent="-171450">
              <a:buFontTx/>
              <a:buChar char="-"/>
            </a:pPr>
            <a:r>
              <a:rPr lang="en-CA" dirty="0"/>
              <a:t>Orbital heating not available?</a:t>
            </a:r>
          </a:p>
          <a:p>
            <a:pPr marL="171450" indent="-171450">
              <a:buFontTx/>
              <a:buChar char="-"/>
            </a:pPr>
            <a:r>
              <a:rPr lang="en-CA" dirty="0"/>
              <a:t>Typically structural mesh much larger, will lead to very slow thermal solve?</a:t>
            </a:r>
          </a:p>
          <a:p>
            <a:pPr marL="171450" indent="-171450">
              <a:buFontTx/>
              <a:buChar char="-"/>
            </a:pPr>
            <a:endParaRPr lang="en-CA" dirty="0"/>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6653CE95-F5CB-483A-9B02-1D2576EA1684}" type="slidenum">
              <a:rPr lang="en-US" smtClean="0"/>
              <a:pPr/>
              <a:t>5</a:t>
            </a:fld>
            <a:endParaRPr lang="en-US"/>
          </a:p>
        </p:txBody>
      </p:sp>
    </p:spTree>
    <p:extLst>
      <p:ext uri="{BB962C8B-B14F-4D97-AF65-F5344CB8AC3E}">
        <p14:creationId xmlns:p14="http://schemas.microsoft.com/office/powerpoint/2010/main" val="282091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BD6E4-4EF6-437A-511D-6AA226DF8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9B3C7E-D054-D33A-3CCC-542AC8D9E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9EBF4D-627B-335D-F7BD-3BFEE31D437C}"/>
              </a:ext>
            </a:extLst>
          </p:cNvPr>
          <p:cNvSpPr>
            <a:spLocks noGrp="1"/>
          </p:cNvSpPr>
          <p:nvPr>
            <p:ph type="body" idx="1"/>
          </p:nvPr>
        </p:nvSpPr>
        <p:spPr/>
        <p:txBody>
          <a:bodyPr/>
          <a:lstStyle/>
          <a:p>
            <a:r>
              <a:rPr lang="en-CA" dirty="0"/>
              <a:t>What to mention?</a:t>
            </a:r>
          </a:p>
          <a:p>
            <a:endParaRPr lang="en-US" dirty="0"/>
          </a:p>
          <a:p>
            <a:r>
              <a:rPr lang="en-US" dirty="0"/>
              <a:t>All done in one User Interface in  </a:t>
            </a:r>
            <a:r>
              <a:rPr lang="en-US" dirty="0" err="1"/>
              <a:t>Simcenter</a:t>
            </a:r>
            <a:r>
              <a:rPr lang="en-US" dirty="0"/>
              <a:t> 3D</a:t>
            </a:r>
          </a:p>
          <a:p>
            <a:r>
              <a:rPr lang="en-US" dirty="0"/>
              <a:t>Can choose to only map certain components. Ex. We do thermal analysis with entire bus, but only map the antenna.</a:t>
            </a:r>
          </a:p>
          <a:p>
            <a:r>
              <a:rPr lang="en-US" dirty="0"/>
              <a:t>Thermal and structural workflows can be done in parallel except for final thermo-elastic deformation which takes thermal results as input</a:t>
            </a:r>
          </a:p>
          <a:p>
            <a:r>
              <a:rPr lang="en-US" dirty="0"/>
              <a:t>Association zones and thermal target zones must match</a:t>
            </a:r>
          </a:p>
          <a:p>
            <a:r>
              <a:rPr lang="en-US" dirty="0"/>
              <a:t>Can all be done within </a:t>
            </a:r>
            <a:r>
              <a:rPr lang="en-US" dirty="0" err="1"/>
              <a:t>simcenter</a:t>
            </a:r>
            <a:r>
              <a:rPr lang="en-US" dirty="0"/>
              <a:t> 3D interface, making for a streamlined workflow, easy for a multi-disciplinary analyst or two teams to perform the loop</a:t>
            </a:r>
          </a:p>
          <a:p>
            <a:endParaRPr lang="en-CA" dirty="0"/>
          </a:p>
          <a:p>
            <a:r>
              <a:rPr lang="en-CA" dirty="0"/>
              <a:t>Mention: Why we can’t or don’t want to do it in SC3D Multiphysics</a:t>
            </a:r>
          </a:p>
          <a:p>
            <a:pPr marL="171450" indent="-171450">
              <a:buFontTx/>
              <a:buChar char="-"/>
            </a:pPr>
            <a:r>
              <a:rPr lang="en-CA" dirty="0"/>
              <a:t>Orbital heating not available?</a:t>
            </a:r>
          </a:p>
          <a:p>
            <a:pPr marL="171450" indent="-171450">
              <a:buFontTx/>
              <a:buChar char="-"/>
            </a:pPr>
            <a:r>
              <a:rPr lang="en-CA" dirty="0"/>
              <a:t>Typically structural mesh much larger, will lead to very slow thermal solve?</a:t>
            </a:r>
          </a:p>
          <a:p>
            <a:pPr marL="171450" indent="-171450">
              <a:buFontTx/>
              <a:buChar char="-"/>
            </a:pPr>
            <a:endParaRPr lang="en-CA" dirty="0"/>
          </a:p>
          <a:p>
            <a:pPr marL="171450" indent="-171450">
              <a:buFontTx/>
              <a:buChar char="-"/>
            </a:pPr>
            <a:endParaRPr lang="en-CA" dirty="0"/>
          </a:p>
        </p:txBody>
      </p:sp>
      <p:sp>
        <p:nvSpPr>
          <p:cNvPr id="4" name="Slide Number Placeholder 3">
            <a:extLst>
              <a:ext uri="{FF2B5EF4-FFF2-40B4-BE49-F238E27FC236}">
                <a16:creationId xmlns:a16="http://schemas.microsoft.com/office/drawing/2014/main" id="{9BB19145-7A25-1376-1FAB-6FD4D48B4D1F}"/>
              </a:ext>
            </a:extLst>
          </p:cNvPr>
          <p:cNvSpPr>
            <a:spLocks noGrp="1"/>
          </p:cNvSpPr>
          <p:nvPr>
            <p:ph type="sldNum" sz="quarter" idx="5"/>
          </p:nvPr>
        </p:nvSpPr>
        <p:spPr/>
        <p:txBody>
          <a:bodyPr/>
          <a:lstStyle/>
          <a:p>
            <a:fld id="{6653CE95-F5CB-483A-9B02-1D2576EA1684}" type="slidenum">
              <a:rPr lang="en-US" smtClean="0"/>
              <a:pPr/>
              <a:t>6</a:t>
            </a:fld>
            <a:endParaRPr lang="en-US"/>
          </a:p>
        </p:txBody>
      </p:sp>
    </p:spTree>
    <p:extLst>
      <p:ext uri="{BB962C8B-B14F-4D97-AF65-F5344CB8AC3E}">
        <p14:creationId xmlns:p14="http://schemas.microsoft.com/office/powerpoint/2010/main" val="8022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kern="0" dirty="0"/>
              <a:t>Things to mention:</a:t>
            </a:r>
          </a:p>
          <a:p>
            <a:pPr lvl="1"/>
            <a:r>
              <a:rPr lang="en-US" b="0" kern="0" dirty="0"/>
              <a:t>GPU ray tracing</a:t>
            </a:r>
          </a:p>
          <a:p>
            <a:pPr lvl="1"/>
            <a:r>
              <a:rPr lang="en-US" b="0" kern="0" dirty="0"/>
              <a:t>Orbital Visualizer?</a:t>
            </a:r>
          </a:p>
          <a:p>
            <a:pPr lvl="1"/>
            <a:r>
              <a:rPr lang="en-US" b="0" kern="0" dirty="0"/>
              <a:t>Anything else?</a:t>
            </a:r>
          </a:p>
          <a:p>
            <a:pPr lvl="1"/>
            <a:endParaRPr lang="en-US" b="0" kern="0" dirty="0"/>
          </a:p>
          <a:p>
            <a:pPr lvl="1"/>
            <a:r>
              <a:rPr lang="en-US" b="0" kern="0" dirty="0"/>
              <a:t>Reflector ~3m</a:t>
            </a:r>
          </a:p>
          <a:p>
            <a:pPr lvl="1"/>
            <a:endParaRPr lang="en-US" b="0" kern="0" dirty="0"/>
          </a:p>
          <a:p>
            <a:r>
              <a:rPr lang="en-US" dirty="0"/>
              <a:t>GPU: NVIDIA Quadro P2000</a:t>
            </a:r>
          </a:p>
          <a:p>
            <a:r>
              <a:rPr lang="en-US" dirty="0"/>
              <a:t>Warning: 0D elements are not supported by GPU view factors and GPU ray tracing radiation calculation methods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653CE95-F5CB-483A-9B02-1D2576EA1684}" type="slidenum">
              <a:rPr lang="en-US" smtClean="0"/>
              <a:pPr/>
              <a:t>7</a:t>
            </a:fld>
            <a:endParaRPr lang="en-US"/>
          </a:p>
        </p:txBody>
      </p:sp>
    </p:spTree>
    <p:extLst>
      <p:ext uri="{BB962C8B-B14F-4D97-AF65-F5344CB8AC3E}">
        <p14:creationId xmlns:p14="http://schemas.microsoft.com/office/powerpoint/2010/main" val="202517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66A16-D5AA-5DBA-EF83-9769544DA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4E376-BD07-60D4-A114-36AA44BB66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BD8F1F-C766-CCFF-6B02-1D217BB5A488}"/>
              </a:ext>
            </a:extLst>
          </p:cNvPr>
          <p:cNvSpPr>
            <a:spLocks noGrp="1"/>
          </p:cNvSpPr>
          <p:nvPr>
            <p:ph type="body" idx="1"/>
          </p:nvPr>
        </p:nvSpPr>
        <p:spPr/>
        <p:txBody>
          <a:bodyPr/>
          <a:lstStyle/>
          <a:p>
            <a:r>
              <a:rPr lang="en-US" b="0" kern="0" dirty="0"/>
              <a:t>Things to mention:</a:t>
            </a:r>
          </a:p>
          <a:p>
            <a:pPr lvl="1"/>
            <a:r>
              <a:rPr lang="en-US" b="0" kern="0" dirty="0"/>
              <a:t>GPU ray tracing</a:t>
            </a:r>
          </a:p>
          <a:p>
            <a:pPr lvl="1"/>
            <a:r>
              <a:rPr lang="en-US" b="0" kern="0" dirty="0"/>
              <a:t>Orbital Visualizer?</a:t>
            </a:r>
          </a:p>
          <a:p>
            <a:pPr lvl="1"/>
            <a:r>
              <a:rPr lang="en-US" b="0" kern="0" dirty="0"/>
              <a:t>Anything else?</a:t>
            </a:r>
          </a:p>
          <a:p>
            <a:pPr lvl="1"/>
            <a:endParaRPr lang="en-US" b="0" kern="0" dirty="0"/>
          </a:p>
          <a:p>
            <a:pPr lvl="1"/>
            <a:r>
              <a:rPr lang="en-US" b="0" kern="0" dirty="0"/>
              <a:t>Reflector ~3m</a:t>
            </a:r>
          </a:p>
          <a:p>
            <a:pPr lvl="1"/>
            <a:endParaRPr lang="en-US" b="0" kern="0" dirty="0"/>
          </a:p>
          <a:p>
            <a:r>
              <a:rPr lang="en-US" dirty="0"/>
              <a:t>GPU: NVIDIA Quadro P2000</a:t>
            </a:r>
          </a:p>
          <a:p>
            <a:r>
              <a:rPr lang="en-US" dirty="0"/>
              <a:t>Warning: 0D elements are not supported by GPU view factors and GPU ray tracing radiation calculation methods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C0EE9D-6BFA-FE80-47DA-42A8CA522690}"/>
              </a:ext>
            </a:extLst>
          </p:cNvPr>
          <p:cNvSpPr>
            <a:spLocks noGrp="1"/>
          </p:cNvSpPr>
          <p:nvPr>
            <p:ph type="sldNum" sz="quarter" idx="5"/>
          </p:nvPr>
        </p:nvSpPr>
        <p:spPr/>
        <p:txBody>
          <a:bodyPr/>
          <a:lstStyle/>
          <a:p>
            <a:fld id="{6653CE95-F5CB-483A-9B02-1D2576EA1684}" type="slidenum">
              <a:rPr lang="en-US" smtClean="0"/>
              <a:pPr/>
              <a:t>8</a:t>
            </a:fld>
            <a:endParaRPr lang="en-US"/>
          </a:p>
        </p:txBody>
      </p:sp>
    </p:spTree>
    <p:extLst>
      <p:ext uri="{BB962C8B-B14F-4D97-AF65-F5344CB8AC3E}">
        <p14:creationId xmlns:p14="http://schemas.microsoft.com/office/powerpoint/2010/main" val="1963423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https://www.mayahtt.com/blog/cubesat-design-thermal-modelling-and-system-power-budget-analysis/</a:t>
            </a:r>
          </a:p>
          <a:p>
            <a:endParaRPr lang="en-US" dirty="0"/>
          </a:p>
        </p:txBody>
      </p:sp>
      <p:sp>
        <p:nvSpPr>
          <p:cNvPr id="4" name="Slide Number Placeholder 3"/>
          <p:cNvSpPr>
            <a:spLocks noGrp="1"/>
          </p:cNvSpPr>
          <p:nvPr>
            <p:ph type="sldNum" sz="quarter" idx="5"/>
          </p:nvPr>
        </p:nvSpPr>
        <p:spPr/>
        <p:txBody>
          <a:bodyPr/>
          <a:lstStyle/>
          <a:p>
            <a:fld id="{6653CE95-F5CB-483A-9B02-1D2576EA1684}" type="slidenum">
              <a:rPr lang="en-US" smtClean="0"/>
              <a:pPr/>
              <a:t>12</a:t>
            </a:fld>
            <a:endParaRPr lang="en-US"/>
          </a:p>
        </p:txBody>
      </p:sp>
    </p:spTree>
    <p:extLst>
      <p:ext uri="{BB962C8B-B14F-4D97-AF65-F5344CB8AC3E}">
        <p14:creationId xmlns:p14="http://schemas.microsoft.com/office/powerpoint/2010/main" val="2123000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62F0D-5839-B093-BE16-79A690F910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EFAB3-4E4A-8497-CDE5-2123B7F6B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E6BA84-0BED-8EE3-CD67-1ACA0EA62D76}"/>
              </a:ext>
            </a:extLst>
          </p:cNvPr>
          <p:cNvSpPr>
            <a:spLocks noGrp="1"/>
          </p:cNvSpPr>
          <p:nvPr>
            <p:ph type="body" idx="1"/>
          </p:nvPr>
        </p:nvSpPr>
        <p:spPr/>
        <p:txBody>
          <a:bodyPr/>
          <a:lstStyle/>
          <a:p>
            <a:r>
              <a:rPr lang="en-US" dirty="0"/>
              <a:t>https://www.mayahtt.com/blog/cubesat-design-thermal-modelling-and-system-power-budget-analysis/</a:t>
            </a:r>
          </a:p>
          <a:p>
            <a:endParaRPr lang="en-US" dirty="0"/>
          </a:p>
        </p:txBody>
      </p:sp>
      <p:sp>
        <p:nvSpPr>
          <p:cNvPr id="4" name="Slide Number Placeholder 3">
            <a:extLst>
              <a:ext uri="{FF2B5EF4-FFF2-40B4-BE49-F238E27FC236}">
                <a16:creationId xmlns:a16="http://schemas.microsoft.com/office/drawing/2014/main" id="{FE1874AF-A433-DB1F-56D9-D89B3F0FA32E}"/>
              </a:ext>
            </a:extLst>
          </p:cNvPr>
          <p:cNvSpPr>
            <a:spLocks noGrp="1"/>
          </p:cNvSpPr>
          <p:nvPr>
            <p:ph type="sldNum" sz="quarter" idx="5"/>
          </p:nvPr>
        </p:nvSpPr>
        <p:spPr/>
        <p:txBody>
          <a:bodyPr/>
          <a:lstStyle/>
          <a:p>
            <a:fld id="{6653CE95-F5CB-483A-9B02-1D2576EA1684}" type="slidenum">
              <a:rPr lang="en-US" smtClean="0"/>
              <a:pPr/>
              <a:t>13</a:t>
            </a:fld>
            <a:endParaRPr lang="en-US"/>
          </a:p>
        </p:txBody>
      </p:sp>
    </p:spTree>
    <p:extLst>
      <p:ext uri="{BB962C8B-B14F-4D97-AF65-F5344CB8AC3E}">
        <p14:creationId xmlns:p14="http://schemas.microsoft.com/office/powerpoint/2010/main" val="353972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755650"/>
            <a:ext cx="5486400" cy="3086100"/>
          </a:xfrm>
        </p:spPr>
      </p:sp>
      <p:sp>
        <p:nvSpPr>
          <p:cNvPr id="3" name="Espace réservé des notes 2"/>
          <p:cNvSpPr>
            <a:spLocks noGrp="1"/>
          </p:cNvSpPr>
          <p:nvPr>
            <p:ph type="body" idx="1"/>
          </p:nvPr>
        </p:nvSpPr>
        <p:spPr/>
        <p:txBody>
          <a:bodyPr/>
          <a:lstStyle/>
          <a:p>
            <a:r>
              <a:rPr lang="en-CA" dirty="0"/>
              <a:t>https://www.mayahtt.com/blog/the-race-to-develop-spacecraft-faster-without-compromise/</a:t>
            </a:r>
          </a:p>
        </p:txBody>
      </p:sp>
      <p:sp>
        <p:nvSpPr>
          <p:cNvPr id="4" name="Espace réservé du numéro de diapositive 3"/>
          <p:cNvSpPr>
            <a:spLocks noGrp="1"/>
          </p:cNvSpPr>
          <p:nvPr>
            <p:ph type="sldNum" sz="quarter" idx="10"/>
          </p:nvPr>
        </p:nvSpPr>
        <p:spPr/>
        <p:txBody>
          <a:bodyPr/>
          <a:lstStyle/>
          <a:p>
            <a:fld id="{5760FD1E-997D-4F32-90B6-BEB074057703}" type="slidenum">
              <a:rPr lang="fr-CA" smtClean="0"/>
              <a:pPr/>
              <a:t>15</a:t>
            </a:fld>
            <a:endParaRPr lang="fr-CA"/>
          </a:p>
        </p:txBody>
      </p:sp>
    </p:spTree>
    <p:extLst>
      <p:ext uri="{BB962C8B-B14F-4D97-AF65-F5344CB8AC3E}">
        <p14:creationId xmlns:p14="http://schemas.microsoft.com/office/powerpoint/2010/main" val="3012497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Modified</a:t>
            </a:r>
            <a:r>
              <a:rPr lang="fr-CA" dirty="0"/>
              <a:t> </a:t>
            </a:r>
            <a:r>
              <a:rPr lang="fr-CA" dirty="0" err="1"/>
              <a:t>from</a:t>
            </a:r>
            <a:r>
              <a:rPr lang="fr-CA" dirty="0"/>
              <a:t>: https://mayahtt-my.sharepoint.com/:p:/p/talia_mcgourdji/EWSeb5_lGsRDoHz6_uHs4hgBtjvH5bG5UifnOFQCvKuA_g?email=joel.gagnon%40mayahtt.com&amp;e=AALFLF</a:t>
            </a:r>
            <a:endParaRPr lang="en-US" dirty="0"/>
          </a:p>
        </p:txBody>
      </p:sp>
      <p:sp>
        <p:nvSpPr>
          <p:cNvPr id="4" name="Slide Number Placeholder 3"/>
          <p:cNvSpPr>
            <a:spLocks noGrp="1"/>
          </p:cNvSpPr>
          <p:nvPr>
            <p:ph type="sldNum" sz="quarter" idx="5"/>
          </p:nvPr>
        </p:nvSpPr>
        <p:spPr/>
        <p:txBody>
          <a:bodyPr/>
          <a:lstStyle/>
          <a:p>
            <a:fld id="{6653CE95-F5CB-483A-9B02-1D2576EA1684}" type="slidenum">
              <a:rPr lang="en-US" smtClean="0"/>
              <a:pPr/>
              <a:t>18</a:t>
            </a:fld>
            <a:endParaRPr lang="en-US"/>
          </a:p>
        </p:txBody>
      </p:sp>
    </p:spTree>
    <p:extLst>
      <p:ext uri="{BB962C8B-B14F-4D97-AF65-F5344CB8AC3E}">
        <p14:creationId xmlns:p14="http://schemas.microsoft.com/office/powerpoint/2010/main" val="3315053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Title 9">
            <a:extLst>
              <a:ext uri="{FF2B5EF4-FFF2-40B4-BE49-F238E27FC236}">
                <a16:creationId xmlns:a16="http://schemas.microsoft.com/office/drawing/2014/main" id="{B764CC28-7C81-4F68-BC75-A20671960421}"/>
              </a:ext>
            </a:extLst>
          </p:cNvPr>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11" name="Footer Placeholder 10">
            <a:extLst>
              <a:ext uri="{FF2B5EF4-FFF2-40B4-BE49-F238E27FC236}">
                <a16:creationId xmlns:a16="http://schemas.microsoft.com/office/drawing/2014/main" id="{40658E1A-83A6-4D43-8BAC-8CC650DFB1FF}"/>
              </a:ext>
            </a:extLst>
          </p:cNvPr>
          <p:cNvSpPr>
            <a:spLocks noGrp="1"/>
          </p:cNvSpPr>
          <p:nvPr>
            <p:ph type="ftr" sz="quarter" idx="13"/>
          </p:nvPr>
        </p:nvSpPr>
        <p:spPr>
          <a:xfrm>
            <a:off x="1828798" y="6400800"/>
            <a:ext cx="8534401" cy="304800"/>
          </a:xfrm>
          <a:prstGeom prst="rect">
            <a:avLst/>
          </a:prstGeom>
        </p:spPr>
        <p:txBody>
          <a:bodyPr/>
          <a:lstStyle/>
          <a:p>
            <a:r>
              <a:rPr lang="en-US" dirty="0">
                <a:latin typeface="Arial"/>
                <a:ea typeface="ＭＳ Ｐゴシック"/>
                <a:cs typeface="Arial"/>
              </a:rPr>
              <a:t>TFAWS 2024 – August 26-30, 2024 / © Copyright 2024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losing page">
    <p:spTree>
      <p:nvGrpSpPr>
        <p:cNvPr id="1" name=""/>
        <p:cNvGrpSpPr/>
        <p:nvPr/>
      </p:nvGrpSpPr>
      <p:grpSpPr>
        <a:xfrm>
          <a:off x="0" y="0"/>
          <a:ext cx="0" cy="0"/>
          <a:chOff x="0" y="0"/>
          <a:chExt cx="0" cy="0"/>
        </a:xfrm>
      </p:grpSpPr>
      <p:pic>
        <p:nvPicPr>
          <p:cNvPr id="10" name="Image 9" descr="shutterstock_457720510.psd">
            <a:extLst>
              <a:ext uri="{FF2B5EF4-FFF2-40B4-BE49-F238E27FC236}">
                <a16:creationId xmlns:a16="http://schemas.microsoft.com/office/drawing/2014/main" id="{DD9B34BA-5FE4-4765-9ED6-D832728FA4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261" r="18801" b="17227"/>
          <a:stretch/>
        </p:blipFill>
        <p:spPr>
          <a:xfrm>
            <a:off x="1" y="0"/>
            <a:ext cx="12240683" cy="6885384"/>
          </a:xfrm>
          <a:prstGeom prst="rect">
            <a:avLst/>
          </a:prstGeom>
        </p:spPr>
      </p:pic>
      <p:sp>
        <p:nvSpPr>
          <p:cNvPr id="14" name="Title 1">
            <a:extLst>
              <a:ext uri="{FF2B5EF4-FFF2-40B4-BE49-F238E27FC236}">
                <a16:creationId xmlns:a16="http://schemas.microsoft.com/office/drawing/2014/main" id="{0395D1B1-9155-4D5D-BE70-9E947FDC6DE3}"/>
              </a:ext>
            </a:extLst>
          </p:cNvPr>
          <p:cNvSpPr txBox="1">
            <a:spLocks/>
          </p:cNvSpPr>
          <p:nvPr userDrawn="1"/>
        </p:nvSpPr>
        <p:spPr>
          <a:xfrm>
            <a:off x="4269608" y="3986052"/>
            <a:ext cx="3648405" cy="76808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3000" b="1" kern="1200">
                <a:solidFill>
                  <a:srgbClr val="FF6100"/>
                </a:solidFill>
                <a:latin typeface="Helvetica"/>
                <a:ea typeface="+mj-ea"/>
                <a:cs typeface="Helvetica"/>
              </a:defRPr>
            </a:lvl1pPr>
          </a:lstStyle>
          <a:p>
            <a:pPr algn="ctr">
              <a:lnSpc>
                <a:spcPct val="80000"/>
              </a:lnSpc>
            </a:pPr>
            <a:r>
              <a:rPr lang="en-CA" sz="3467" noProof="0">
                <a:solidFill>
                  <a:schemeClr val="bg1"/>
                </a:solidFill>
              </a:rPr>
              <a:t>mayahtt.com</a:t>
            </a:r>
            <a:endParaRPr lang="en-CA" sz="3467" i="1" noProof="0">
              <a:solidFill>
                <a:schemeClr val="bg1"/>
              </a:solidFill>
            </a:endParaRPr>
          </a:p>
        </p:txBody>
      </p:sp>
      <p:pic>
        <p:nvPicPr>
          <p:cNvPr id="18" name="Image 17">
            <a:extLst>
              <a:ext uri="{FF2B5EF4-FFF2-40B4-BE49-F238E27FC236}">
                <a16:creationId xmlns:a16="http://schemas.microsoft.com/office/drawing/2014/main" id="{41C39B5E-3F3E-4B35-BC1A-16FA1ED8DE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87496" y="2366683"/>
            <a:ext cx="5665693" cy="2124636"/>
          </a:xfrm>
          <a:prstGeom prst="rect">
            <a:avLst/>
          </a:prstGeom>
        </p:spPr>
      </p:pic>
    </p:spTree>
    <p:extLst>
      <p:ext uri="{BB962C8B-B14F-4D97-AF65-F5344CB8AC3E}">
        <p14:creationId xmlns:p14="http://schemas.microsoft.com/office/powerpoint/2010/main" val="3601210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with image">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890DC28D-0627-42BC-A8A5-89D3611E75DE}"/>
              </a:ext>
            </a:extLst>
          </p:cNvPr>
          <p:cNvSpPr>
            <a:spLocks noGrp="1"/>
          </p:cNvSpPr>
          <p:nvPr>
            <p:ph sz="quarter" idx="13" hasCustomPrompt="1"/>
          </p:nvPr>
        </p:nvSpPr>
        <p:spPr>
          <a:xfrm>
            <a:off x="451200" y="1462516"/>
            <a:ext cx="6240000" cy="4481759"/>
          </a:xfrm>
        </p:spPr>
        <p:txBody>
          <a:bodyPr/>
          <a:lstStyle>
            <a:lvl1pPr>
              <a:defRPr sz="2132"/>
            </a:lvl1pPr>
            <a:lvl2pPr>
              <a:defRPr sz="1866"/>
            </a:lvl2pPr>
            <a:lvl3pPr>
              <a:defRPr sz="1599"/>
            </a:lvl3pPr>
            <a:lvl4pPr>
              <a:defRPr sz="1466"/>
            </a:lvl4pPr>
            <a:lvl5pPr>
              <a:defRPr sz="1466"/>
            </a:lvl5pPr>
          </a:lstStyle>
          <a:p>
            <a:pPr lvl="0"/>
            <a:r>
              <a:rPr lang="en-CA" noProof="0"/>
              <a:t>Click to add text</a:t>
            </a:r>
          </a:p>
          <a:p>
            <a:pPr lvl="1"/>
            <a:r>
              <a:rPr lang="en-CA" noProof="0"/>
              <a:t>Second level</a:t>
            </a:r>
          </a:p>
          <a:p>
            <a:pPr lvl="2"/>
            <a:r>
              <a:rPr lang="en-CA" noProof="0"/>
              <a:t>Third level</a:t>
            </a:r>
          </a:p>
        </p:txBody>
      </p:sp>
      <p:sp>
        <p:nvSpPr>
          <p:cNvPr id="6" name="Slide Number Placeholder 5"/>
          <p:cNvSpPr>
            <a:spLocks noGrp="1"/>
          </p:cNvSpPr>
          <p:nvPr>
            <p:ph type="sldNum" sz="quarter" idx="12"/>
          </p:nvPr>
        </p:nvSpPr>
        <p:spPr/>
        <p:txBody>
          <a:bodyPr/>
          <a:lstStyle/>
          <a:p>
            <a:fld id="{3BF894FA-58B3-45E0-8C6C-8D2414F223E4}" type="slidenum">
              <a:rPr lang="en-CA" noProof="0" smtClean="0"/>
              <a:t>‹#›</a:t>
            </a:fld>
            <a:endParaRPr lang="en-CA" noProof="0"/>
          </a:p>
        </p:txBody>
      </p:sp>
      <p:sp>
        <p:nvSpPr>
          <p:cNvPr id="4" name="Titre 3">
            <a:extLst>
              <a:ext uri="{FF2B5EF4-FFF2-40B4-BE49-F238E27FC236}">
                <a16:creationId xmlns:a16="http://schemas.microsoft.com/office/drawing/2014/main" id="{65060D7F-AD27-420D-941D-3A3F0D63C583}"/>
              </a:ext>
            </a:extLst>
          </p:cNvPr>
          <p:cNvSpPr>
            <a:spLocks noGrp="1"/>
          </p:cNvSpPr>
          <p:nvPr>
            <p:ph type="title" hasCustomPrompt="1"/>
          </p:nvPr>
        </p:nvSpPr>
        <p:spPr>
          <a:xfrm>
            <a:off x="451200" y="365124"/>
            <a:ext cx="6240000" cy="960000"/>
          </a:xfrm>
        </p:spPr>
        <p:txBody>
          <a:bodyPr/>
          <a:lstStyle>
            <a:lvl1pPr>
              <a:defRPr/>
            </a:lvl1pPr>
          </a:lstStyle>
          <a:p>
            <a:r>
              <a:rPr lang="en-CA" noProof="0"/>
              <a:t>Click to add a headline</a:t>
            </a:r>
          </a:p>
        </p:txBody>
      </p:sp>
      <p:sp>
        <p:nvSpPr>
          <p:cNvPr id="7" name="Espace réservé pour une image  10">
            <a:extLst>
              <a:ext uri="{FF2B5EF4-FFF2-40B4-BE49-F238E27FC236}">
                <a16:creationId xmlns:a16="http://schemas.microsoft.com/office/drawing/2014/main" id="{0B50414A-3BD5-42CC-8624-9160023857A5}"/>
              </a:ext>
            </a:extLst>
          </p:cNvPr>
          <p:cNvSpPr>
            <a:spLocks noGrp="1"/>
          </p:cNvSpPr>
          <p:nvPr>
            <p:ph type="pic" sz="quarter" idx="10" hasCustomPrompt="1"/>
          </p:nvPr>
        </p:nvSpPr>
        <p:spPr>
          <a:xfrm>
            <a:off x="7152117" y="-1"/>
            <a:ext cx="5039884" cy="6398400"/>
          </a:xfrm>
          <a:solidFill>
            <a:schemeClr val="accent2">
              <a:lumMod val="90000"/>
              <a:lumOff val="10000"/>
            </a:schemeClr>
          </a:solidFill>
        </p:spPr>
        <p:txBody>
          <a:bodyPr lIns="972000" tIns="1728000" rIns="972000" bIns="144000"/>
          <a:lstStyle>
            <a:lvl1pPr marL="0" indent="0" algn="ctr">
              <a:buNone/>
              <a:defRPr>
                <a:solidFill>
                  <a:schemeClr val="bg1"/>
                </a:solidFill>
              </a:defRPr>
            </a:lvl1pPr>
          </a:lstStyle>
          <a:p>
            <a:r>
              <a:rPr lang="en-CA" noProof="0"/>
              <a:t>Click on the icon to add an image</a:t>
            </a:r>
          </a:p>
        </p:txBody>
      </p:sp>
      <p:sp>
        <p:nvSpPr>
          <p:cNvPr id="2" name="Espace réservé du pied de page 1">
            <a:extLst>
              <a:ext uri="{FF2B5EF4-FFF2-40B4-BE49-F238E27FC236}">
                <a16:creationId xmlns:a16="http://schemas.microsoft.com/office/drawing/2014/main" id="{3B701BF8-C9CB-40C7-A881-8430172B04FB}"/>
              </a:ext>
            </a:extLst>
          </p:cNvPr>
          <p:cNvSpPr>
            <a:spLocks noGrp="1"/>
          </p:cNvSpPr>
          <p:nvPr>
            <p:ph type="ftr" sz="quarter" idx="14"/>
          </p:nvPr>
        </p:nvSpPr>
        <p:spPr/>
        <p:txBody>
          <a:bodyPr/>
          <a:lstStyle/>
          <a:p>
            <a:r>
              <a:rPr lang="en-US"/>
              <a:t>TFAWS 2024 – August 26-30, 2024 / © Copyright 2024 Maya HTT, Ltd. All rights reserved. Permission to make digital or hard copies of this work for the conference proceedings use is granted without fee provided that the copies are not made or distributed for profit or commercial advantage and that copies bear this notice.</a:t>
            </a:r>
            <a:endParaRPr lang="en-CA" noProof="0"/>
          </a:p>
        </p:txBody>
      </p:sp>
    </p:spTree>
    <p:extLst>
      <p:ext uri="{BB962C8B-B14F-4D97-AF65-F5344CB8AC3E}">
        <p14:creationId xmlns:p14="http://schemas.microsoft.com/office/powerpoint/2010/main" val="834458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image">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890DC28D-0627-42BC-A8A5-89D3611E75DE}"/>
              </a:ext>
            </a:extLst>
          </p:cNvPr>
          <p:cNvSpPr>
            <a:spLocks noGrp="1"/>
          </p:cNvSpPr>
          <p:nvPr>
            <p:ph sz="quarter" idx="13" hasCustomPrompt="1"/>
          </p:nvPr>
        </p:nvSpPr>
        <p:spPr>
          <a:xfrm>
            <a:off x="451200" y="1462516"/>
            <a:ext cx="6240000" cy="4481759"/>
          </a:xfrm>
        </p:spPr>
        <p:txBody>
          <a:bodyPr/>
          <a:lstStyle>
            <a:lvl1pPr>
              <a:defRPr sz="2132"/>
            </a:lvl1pPr>
            <a:lvl2pPr>
              <a:defRPr sz="1866"/>
            </a:lvl2pPr>
            <a:lvl3pPr>
              <a:defRPr sz="1599"/>
            </a:lvl3pPr>
            <a:lvl4pPr>
              <a:defRPr sz="1466"/>
            </a:lvl4pPr>
            <a:lvl5pPr>
              <a:defRPr sz="1466"/>
            </a:lvl5pPr>
          </a:lstStyle>
          <a:p>
            <a:pPr lvl="0"/>
            <a:r>
              <a:rPr lang="en-CA" noProof="0"/>
              <a:t>Click to add text</a:t>
            </a:r>
          </a:p>
          <a:p>
            <a:pPr lvl="1"/>
            <a:r>
              <a:rPr lang="en-CA" noProof="0"/>
              <a:t>Second level</a:t>
            </a:r>
          </a:p>
          <a:p>
            <a:pPr lvl="2"/>
            <a:r>
              <a:rPr lang="en-CA" noProof="0"/>
              <a:t>Third level</a:t>
            </a:r>
          </a:p>
        </p:txBody>
      </p:sp>
      <p:sp>
        <p:nvSpPr>
          <p:cNvPr id="6" name="Slide Number Placeholder 5"/>
          <p:cNvSpPr>
            <a:spLocks noGrp="1"/>
          </p:cNvSpPr>
          <p:nvPr>
            <p:ph type="sldNum" sz="quarter" idx="12"/>
          </p:nvPr>
        </p:nvSpPr>
        <p:spPr/>
        <p:txBody>
          <a:bodyPr/>
          <a:lstStyle/>
          <a:p>
            <a:fld id="{3BF894FA-58B3-45E0-8C6C-8D2414F223E4}" type="slidenum">
              <a:rPr lang="en-CA" noProof="0" smtClean="0"/>
              <a:t>‹#›</a:t>
            </a:fld>
            <a:endParaRPr lang="en-CA" noProof="0"/>
          </a:p>
        </p:txBody>
      </p:sp>
      <p:sp>
        <p:nvSpPr>
          <p:cNvPr id="4" name="Titre 3">
            <a:extLst>
              <a:ext uri="{FF2B5EF4-FFF2-40B4-BE49-F238E27FC236}">
                <a16:creationId xmlns:a16="http://schemas.microsoft.com/office/drawing/2014/main" id="{65060D7F-AD27-420D-941D-3A3F0D63C583}"/>
              </a:ext>
            </a:extLst>
          </p:cNvPr>
          <p:cNvSpPr>
            <a:spLocks noGrp="1"/>
          </p:cNvSpPr>
          <p:nvPr>
            <p:ph type="title" hasCustomPrompt="1"/>
          </p:nvPr>
        </p:nvSpPr>
        <p:spPr>
          <a:xfrm>
            <a:off x="451200" y="365124"/>
            <a:ext cx="6240000" cy="960000"/>
          </a:xfrm>
        </p:spPr>
        <p:txBody>
          <a:bodyPr/>
          <a:lstStyle>
            <a:lvl1pPr>
              <a:defRPr/>
            </a:lvl1pPr>
          </a:lstStyle>
          <a:p>
            <a:r>
              <a:rPr lang="en-CA" noProof="0"/>
              <a:t>Click to add a headline</a:t>
            </a:r>
          </a:p>
        </p:txBody>
      </p:sp>
      <p:sp>
        <p:nvSpPr>
          <p:cNvPr id="7" name="Espace réservé pour une image  10">
            <a:extLst>
              <a:ext uri="{FF2B5EF4-FFF2-40B4-BE49-F238E27FC236}">
                <a16:creationId xmlns:a16="http://schemas.microsoft.com/office/drawing/2014/main" id="{0B50414A-3BD5-42CC-8624-9160023857A5}"/>
              </a:ext>
            </a:extLst>
          </p:cNvPr>
          <p:cNvSpPr>
            <a:spLocks noGrp="1"/>
          </p:cNvSpPr>
          <p:nvPr>
            <p:ph type="pic" sz="quarter" idx="10" hasCustomPrompt="1"/>
          </p:nvPr>
        </p:nvSpPr>
        <p:spPr>
          <a:xfrm>
            <a:off x="7152117" y="-1"/>
            <a:ext cx="5039884" cy="6398400"/>
          </a:xfrm>
          <a:solidFill>
            <a:schemeClr val="accent2">
              <a:lumMod val="90000"/>
              <a:lumOff val="10000"/>
            </a:schemeClr>
          </a:solidFill>
        </p:spPr>
        <p:txBody>
          <a:bodyPr lIns="972000" tIns="1728000" rIns="972000" bIns="144000"/>
          <a:lstStyle>
            <a:lvl1pPr marL="0" indent="0" algn="ctr">
              <a:buNone/>
              <a:defRPr>
                <a:solidFill>
                  <a:schemeClr val="bg1"/>
                </a:solidFill>
              </a:defRPr>
            </a:lvl1pPr>
          </a:lstStyle>
          <a:p>
            <a:r>
              <a:rPr lang="en-CA" noProof="0"/>
              <a:t>Click on the icon to add an image</a:t>
            </a:r>
          </a:p>
        </p:txBody>
      </p:sp>
      <p:sp>
        <p:nvSpPr>
          <p:cNvPr id="2" name="Espace réservé du pied de page 1">
            <a:extLst>
              <a:ext uri="{FF2B5EF4-FFF2-40B4-BE49-F238E27FC236}">
                <a16:creationId xmlns:a16="http://schemas.microsoft.com/office/drawing/2014/main" id="{3B701BF8-C9CB-40C7-A881-8430172B04FB}"/>
              </a:ext>
            </a:extLst>
          </p:cNvPr>
          <p:cNvSpPr>
            <a:spLocks noGrp="1"/>
          </p:cNvSpPr>
          <p:nvPr>
            <p:ph type="ftr" sz="quarter" idx="14"/>
          </p:nvPr>
        </p:nvSpPr>
        <p:spPr/>
        <p:txBody>
          <a:bodyPr/>
          <a:lstStyle/>
          <a:p>
            <a:r>
              <a:rPr lang="en-US"/>
              <a:t>© Copyright 2022 Maya HTT, Ltd. All rights reserved.</a:t>
            </a:r>
            <a:endParaRPr lang="en-CA" noProof="0"/>
          </a:p>
        </p:txBody>
      </p:sp>
    </p:spTree>
    <p:extLst>
      <p:ext uri="{BB962C8B-B14F-4D97-AF65-F5344CB8AC3E}">
        <p14:creationId xmlns:p14="http://schemas.microsoft.com/office/powerpoint/2010/main" val="65013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a:p>
        </p:txBody>
      </p:sp>
      <p:sp>
        <p:nvSpPr>
          <p:cNvPr id="4" name="Footer Placeholder 10">
            <a:extLst>
              <a:ext uri="{FF2B5EF4-FFF2-40B4-BE49-F238E27FC236}">
                <a16:creationId xmlns:a16="http://schemas.microsoft.com/office/drawing/2014/main" id="{33ED1E1A-D298-6088-9327-05AAEA3594BC}"/>
              </a:ext>
            </a:extLst>
          </p:cNvPr>
          <p:cNvSpPr>
            <a:spLocks noGrp="1"/>
          </p:cNvSpPr>
          <p:nvPr>
            <p:ph type="ftr" sz="quarter" idx="13"/>
          </p:nvPr>
        </p:nvSpPr>
        <p:spPr>
          <a:xfrm>
            <a:off x="1828798" y="6400800"/>
            <a:ext cx="8534401" cy="304800"/>
          </a:xfrm>
          <a:prstGeom prst="rect">
            <a:avLst/>
          </a:prstGeom>
        </p:spPr>
        <p:txBody>
          <a:bodyPr/>
          <a:lstStyle/>
          <a:p>
            <a:r>
              <a:rPr lang="en-US" dirty="0">
                <a:latin typeface="Arial"/>
                <a:ea typeface="ＭＳ Ｐゴシック"/>
                <a:cs typeface="Arial"/>
              </a:rPr>
              <a:t>TFAWS 2024 – August 26-30, 2024 / © Copyright 2024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a:p>
        </p:txBody>
      </p:sp>
      <p:sp>
        <p:nvSpPr>
          <p:cNvPr id="4" name="Footer Placeholder 10">
            <a:extLst>
              <a:ext uri="{FF2B5EF4-FFF2-40B4-BE49-F238E27FC236}">
                <a16:creationId xmlns:a16="http://schemas.microsoft.com/office/drawing/2014/main" id="{E56D86CB-844B-3C3A-A6E8-FAE30F4BF413}"/>
              </a:ext>
            </a:extLst>
          </p:cNvPr>
          <p:cNvSpPr>
            <a:spLocks noGrp="1"/>
          </p:cNvSpPr>
          <p:nvPr>
            <p:ph type="ftr" sz="quarter" idx="13"/>
          </p:nvPr>
        </p:nvSpPr>
        <p:spPr>
          <a:xfrm>
            <a:off x="1828798" y="6400800"/>
            <a:ext cx="8534401" cy="304800"/>
          </a:xfrm>
          <a:prstGeom prst="rect">
            <a:avLst/>
          </a:prstGeom>
        </p:spPr>
        <p:txBody>
          <a:bodyPr/>
          <a:lstStyle/>
          <a:p>
            <a:r>
              <a:rPr lang="en-US" dirty="0">
                <a:latin typeface="Arial"/>
                <a:ea typeface="ＭＳ Ｐゴシック"/>
                <a:cs typeface="Arial"/>
              </a:rPr>
              <a:t>TFAWS 2024 – August 26-30, 2024 / © Copyright 2024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a:p>
        </p:txBody>
      </p:sp>
      <p:sp>
        <p:nvSpPr>
          <p:cNvPr id="5" name="Footer Placeholder 10">
            <a:extLst>
              <a:ext uri="{FF2B5EF4-FFF2-40B4-BE49-F238E27FC236}">
                <a16:creationId xmlns:a16="http://schemas.microsoft.com/office/drawing/2014/main" id="{D09C8447-5F0E-C495-A137-2AD0876757F4}"/>
              </a:ext>
            </a:extLst>
          </p:cNvPr>
          <p:cNvSpPr>
            <a:spLocks noGrp="1"/>
          </p:cNvSpPr>
          <p:nvPr>
            <p:ph type="ftr" sz="quarter" idx="13"/>
          </p:nvPr>
        </p:nvSpPr>
        <p:spPr>
          <a:xfrm>
            <a:off x="1828798" y="6400800"/>
            <a:ext cx="8534401" cy="304800"/>
          </a:xfrm>
          <a:prstGeom prst="rect">
            <a:avLst/>
          </a:prstGeom>
        </p:spPr>
        <p:txBody>
          <a:bodyPr/>
          <a:lstStyle/>
          <a:p>
            <a:r>
              <a:rPr lang="en-US" dirty="0">
                <a:latin typeface="Arial"/>
                <a:ea typeface="ＭＳ Ｐゴシック"/>
                <a:cs typeface="Arial"/>
              </a:rPr>
              <a:t>TFAWS 2024 – August 26-30, 2024 / © Copyright 2024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8962"/>
            <a:ext cx="5386917"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2"/>
            <a:ext cx="5389033"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a:p>
        </p:txBody>
      </p:sp>
      <p:sp>
        <p:nvSpPr>
          <p:cNvPr id="7" name="Footer Placeholder 10">
            <a:extLst>
              <a:ext uri="{FF2B5EF4-FFF2-40B4-BE49-F238E27FC236}">
                <a16:creationId xmlns:a16="http://schemas.microsoft.com/office/drawing/2014/main" id="{9B16AFF5-7C24-302F-31D0-0C688BAA4F44}"/>
              </a:ext>
            </a:extLst>
          </p:cNvPr>
          <p:cNvSpPr>
            <a:spLocks noGrp="1"/>
          </p:cNvSpPr>
          <p:nvPr>
            <p:ph type="ftr" sz="quarter" idx="13"/>
          </p:nvPr>
        </p:nvSpPr>
        <p:spPr>
          <a:xfrm>
            <a:off x="1828798" y="6400800"/>
            <a:ext cx="8534401" cy="304800"/>
          </a:xfrm>
          <a:prstGeom prst="rect">
            <a:avLst/>
          </a:prstGeom>
        </p:spPr>
        <p:txBody>
          <a:bodyPr/>
          <a:lstStyle/>
          <a:p>
            <a:r>
              <a:rPr lang="en-US" dirty="0">
                <a:latin typeface="Arial"/>
                <a:ea typeface="ＭＳ Ｐゴシック"/>
                <a:cs typeface="Arial"/>
              </a:rPr>
              <a:t>TFAWS 2024 – August 26-30, 2024 / © Copyright 2024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a:p>
        </p:txBody>
      </p:sp>
      <p:sp>
        <p:nvSpPr>
          <p:cNvPr id="3" name="Footer Placeholder 10">
            <a:extLst>
              <a:ext uri="{FF2B5EF4-FFF2-40B4-BE49-F238E27FC236}">
                <a16:creationId xmlns:a16="http://schemas.microsoft.com/office/drawing/2014/main" id="{13C2A31C-C0A0-605C-CF6D-6EB86AED7529}"/>
              </a:ext>
            </a:extLst>
          </p:cNvPr>
          <p:cNvSpPr>
            <a:spLocks noGrp="1"/>
          </p:cNvSpPr>
          <p:nvPr>
            <p:ph type="ftr" sz="quarter" idx="13"/>
          </p:nvPr>
        </p:nvSpPr>
        <p:spPr>
          <a:xfrm>
            <a:off x="1828798" y="6400800"/>
            <a:ext cx="8534401" cy="304800"/>
          </a:xfrm>
          <a:prstGeom prst="rect">
            <a:avLst/>
          </a:prstGeom>
        </p:spPr>
        <p:txBody>
          <a:bodyPr/>
          <a:lstStyle/>
          <a:p>
            <a:r>
              <a:rPr lang="en-US" dirty="0">
                <a:latin typeface="Arial"/>
                <a:ea typeface="ＭＳ Ｐゴシック"/>
                <a:cs typeface="Arial"/>
              </a:rPr>
              <a:t>TFAWS 2024 – August 26-30, 2024 / © Copyright 2024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a:p>
        </p:txBody>
      </p:sp>
      <p:sp>
        <p:nvSpPr>
          <p:cNvPr id="2" name="Footer Placeholder 10">
            <a:extLst>
              <a:ext uri="{FF2B5EF4-FFF2-40B4-BE49-F238E27FC236}">
                <a16:creationId xmlns:a16="http://schemas.microsoft.com/office/drawing/2014/main" id="{0EDE9612-BE0F-4B29-EFC3-9BDA1A3123A7}"/>
              </a:ext>
            </a:extLst>
          </p:cNvPr>
          <p:cNvSpPr>
            <a:spLocks noGrp="1"/>
          </p:cNvSpPr>
          <p:nvPr>
            <p:ph type="ftr" sz="quarter" idx="13"/>
          </p:nvPr>
        </p:nvSpPr>
        <p:spPr>
          <a:xfrm>
            <a:off x="1828798" y="6400800"/>
            <a:ext cx="8534401" cy="304800"/>
          </a:xfrm>
          <a:prstGeom prst="rect">
            <a:avLst/>
          </a:prstGeom>
        </p:spPr>
        <p:txBody>
          <a:bodyPr/>
          <a:lstStyle/>
          <a:p>
            <a:r>
              <a:rPr lang="en-US" dirty="0">
                <a:latin typeface="Arial"/>
                <a:ea typeface="ＭＳ Ｐゴシック"/>
                <a:cs typeface="Arial"/>
              </a:rPr>
              <a:t>TFAWS 2024 – August 26-30, 2024 / © Copyright 2024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4011084" cy="5207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14400"/>
            <a:ext cx="6815667" cy="52117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a:p>
        </p:txBody>
      </p:sp>
      <p:sp>
        <p:nvSpPr>
          <p:cNvPr id="5" name="Footer Placeholder 10">
            <a:extLst>
              <a:ext uri="{FF2B5EF4-FFF2-40B4-BE49-F238E27FC236}">
                <a16:creationId xmlns:a16="http://schemas.microsoft.com/office/drawing/2014/main" id="{8E24B1FA-70AC-2A61-4EE1-FEFF8DCD6EBC}"/>
              </a:ext>
            </a:extLst>
          </p:cNvPr>
          <p:cNvSpPr>
            <a:spLocks noGrp="1"/>
          </p:cNvSpPr>
          <p:nvPr>
            <p:ph type="ftr" sz="quarter" idx="13"/>
          </p:nvPr>
        </p:nvSpPr>
        <p:spPr>
          <a:xfrm>
            <a:off x="1828798" y="6400800"/>
            <a:ext cx="8534401" cy="304800"/>
          </a:xfrm>
          <a:prstGeom prst="rect">
            <a:avLst/>
          </a:prstGeom>
        </p:spPr>
        <p:txBody>
          <a:bodyPr/>
          <a:lstStyle/>
          <a:p>
            <a:r>
              <a:rPr lang="en-US" dirty="0">
                <a:latin typeface="Arial"/>
                <a:ea typeface="ＭＳ Ｐゴシック"/>
                <a:cs typeface="Arial"/>
              </a:rPr>
              <a:t>TFAWS 2024 – August 26-30, 2024 / © Copyright 2024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399"/>
            <a:ext cx="73152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a:p>
        </p:txBody>
      </p:sp>
      <p:sp>
        <p:nvSpPr>
          <p:cNvPr id="5" name="Footer Placeholder 10">
            <a:extLst>
              <a:ext uri="{FF2B5EF4-FFF2-40B4-BE49-F238E27FC236}">
                <a16:creationId xmlns:a16="http://schemas.microsoft.com/office/drawing/2014/main" id="{CA26A650-0F1D-4FDB-B34C-DA87B9B298BB}"/>
              </a:ext>
            </a:extLst>
          </p:cNvPr>
          <p:cNvSpPr>
            <a:spLocks noGrp="1"/>
          </p:cNvSpPr>
          <p:nvPr>
            <p:ph type="ftr" sz="quarter" idx="13"/>
          </p:nvPr>
        </p:nvSpPr>
        <p:spPr>
          <a:xfrm>
            <a:off x="1828798" y="6400800"/>
            <a:ext cx="8534401" cy="304800"/>
          </a:xfrm>
          <a:prstGeom prst="rect">
            <a:avLst/>
          </a:prstGeom>
        </p:spPr>
        <p:txBody>
          <a:bodyPr/>
          <a:lstStyle/>
          <a:p>
            <a:r>
              <a:rPr lang="en-US" dirty="0">
                <a:latin typeface="Arial"/>
                <a:ea typeface="ＭＳ Ｐゴシック"/>
                <a:cs typeface="Arial"/>
              </a:rPr>
              <a:t>TFAWS 2024 – August 26-30, 2024 / © Copyright 2024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190500"/>
            <a:ext cx="109728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52" name="Text Box 28"/>
          <p:cNvSpPr txBox="1">
            <a:spLocks noChangeArrowheads="1"/>
          </p:cNvSpPr>
          <p:nvPr userDrawn="1"/>
        </p:nvSpPr>
        <p:spPr bwMode="auto">
          <a:xfrm>
            <a:off x="838200" y="685800"/>
            <a:ext cx="1039368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r>
              <a:rPr lang="en-US" sz="2800">
                <a:solidFill>
                  <a:schemeClr val="bg1"/>
                </a:solidFill>
                <a:latin typeface="Arial" charset="0"/>
                <a:ea typeface="+mn-ea"/>
              </a:rPr>
              <a:t>	</a:t>
            </a:r>
          </a:p>
        </p:txBody>
      </p:sp>
      <p:sp>
        <p:nvSpPr>
          <p:cNvPr id="1029" name="Rectangle 3"/>
          <p:cNvSpPr>
            <a:spLocks noGrp="1" noChangeArrowheads="1"/>
          </p:cNvSpPr>
          <p:nvPr>
            <p:ph type="body" idx="1"/>
          </p:nvPr>
        </p:nvSpPr>
        <p:spPr bwMode="auto">
          <a:xfrm>
            <a:off x="609600" y="9144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3"/>
          </p:nvPr>
        </p:nvSpPr>
        <p:spPr bwMode="auto">
          <a:xfrm>
            <a:off x="1818640" y="6400800"/>
            <a:ext cx="8432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900" b="0">
                <a:solidFill>
                  <a:srgbClr val="333399"/>
                </a:solidFill>
                <a:latin typeface="Arial" pitchFamily="34" charset="0"/>
              </a:defRPr>
            </a:lvl1pPr>
          </a:lstStyle>
          <a:p>
            <a:r>
              <a:rPr lang="en-US" dirty="0">
                <a:latin typeface="Arial"/>
                <a:ea typeface="ＭＳ Ｐゴシック"/>
                <a:cs typeface="Arial"/>
              </a:rPr>
              <a:t>TFAWS 2024 – August 26-30, 2024 / © Copyright 2024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
        <p:nvSpPr>
          <p:cNvPr id="1030" name="Rectangle 6"/>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a:p>
        </p:txBody>
      </p:sp>
      <p:pic>
        <p:nvPicPr>
          <p:cNvPr id="4" name="Picture 3"/>
          <p:cNvPicPr>
            <a:picLocks noChangeAspect="1"/>
          </p:cNvPicPr>
          <p:nvPr userDrawn="1"/>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5720" y="45720"/>
            <a:ext cx="868680" cy="810267"/>
          </a:xfrm>
          <a:prstGeom prst="rect">
            <a:avLst/>
          </a:prstGeom>
        </p:spPr>
      </p:pic>
      <p:pic>
        <p:nvPicPr>
          <p:cNvPr id="7" name="Graphic 6">
            <a:extLst>
              <a:ext uri="{FF2B5EF4-FFF2-40B4-BE49-F238E27FC236}">
                <a16:creationId xmlns:a16="http://schemas.microsoft.com/office/drawing/2014/main" id="{BB6B5A49-D4D6-2B87-693D-2F74F7E52D6C}"/>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250930" y="0"/>
            <a:ext cx="914400" cy="914400"/>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7" r:id="rId10"/>
    <p:sldLayoutId id="2147483768" r:id="rId11"/>
    <p:sldLayoutId id="2147483769" r:id="rId12"/>
  </p:sldLayoutIdLst>
  <p:hf hd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5.png"/><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18/10/relationships/comments" Target="../comments/modernComment_7FFFE2F2_D13CF123.xml"/><Relationship Id="rId7" Type="http://schemas.openxmlformats.org/officeDocument/2006/relationships/image" Target="../media/image31.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9.png"/><Relationship Id="rId9" Type="http://schemas.openxmlformats.org/officeDocument/2006/relationships/image" Target="../media/image33.sv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5"/>
          <p:cNvSpPr>
            <a:spLocks noGrp="1" noChangeArrowheads="1"/>
          </p:cNvSpPr>
          <p:nvPr>
            <p:ph type="subTitle" idx="1"/>
          </p:nvPr>
        </p:nvSpPr>
        <p:spPr>
          <a:xfrm>
            <a:off x="5029200" y="3601427"/>
            <a:ext cx="6096000" cy="914400"/>
          </a:xfrm>
        </p:spPr>
        <p:txBody>
          <a:bodyPr/>
          <a:lstStyle/>
          <a:p>
            <a:pPr eaLnBrk="1" hangingPunct="1"/>
            <a:r>
              <a:rPr lang="en-US" sz="1800" dirty="0">
                <a:solidFill>
                  <a:schemeClr val="tx1"/>
                </a:solidFill>
                <a:ea typeface="ＭＳ Ｐゴシック" charset="-128"/>
              </a:rPr>
              <a:t>Presented By</a:t>
            </a:r>
          </a:p>
          <a:p>
            <a:pPr eaLnBrk="1" hangingPunct="1"/>
            <a:r>
              <a:rPr lang="en-US" sz="1800" dirty="0">
                <a:solidFill>
                  <a:schemeClr val="tx1"/>
                </a:solidFill>
                <a:ea typeface="ＭＳ Ｐゴシック" charset="-128"/>
              </a:rPr>
              <a:t>Joel Gagnon</a:t>
            </a:r>
            <a:endParaRPr lang="en-US" dirty="0">
              <a:solidFill>
                <a:schemeClr val="tx1"/>
              </a:solidFill>
              <a:ea typeface="ＭＳ Ｐゴシック" charset="-128"/>
            </a:endParaRPr>
          </a:p>
        </p:txBody>
      </p:sp>
      <p:sp>
        <p:nvSpPr>
          <p:cNvPr id="13314" name="Rectangle 10"/>
          <p:cNvSpPr>
            <a:spLocks noGrp="1" noChangeArrowheads="1"/>
          </p:cNvSpPr>
          <p:nvPr>
            <p:ph type="ctrTitle"/>
          </p:nvPr>
        </p:nvSpPr>
        <p:spPr>
          <a:xfrm>
            <a:off x="4613564" y="1093201"/>
            <a:ext cx="6795654" cy="2223453"/>
          </a:xfrm>
        </p:spPr>
        <p:txBody>
          <a:bodyPr/>
          <a:lstStyle/>
          <a:p>
            <a:pPr eaLnBrk="1" hangingPunct="1"/>
            <a:r>
              <a:rPr lang="en-US" dirty="0">
                <a:ea typeface="ＭＳ Ｐゴシック" charset="-128"/>
              </a:rPr>
              <a:t>Thermo-Elastic Antenna </a:t>
            </a:r>
            <a:r>
              <a:rPr lang="en-US" dirty="0" err="1">
                <a:ea typeface="ＭＳ Ｐゴシック" charset="-128"/>
              </a:rPr>
              <a:t>Depointing</a:t>
            </a:r>
            <a:r>
              <a:rPr lang="en-US" dirty="0">
                <a:ea typeface="ＭＳ Ｐゴシック" charset="-128"/>
              </a:rPr>
              <a:t> Analysis Workflow</a:t>
            </a:r>
            <a:br>
              <a:rPr lang="en-US" dirty="0">
                <a:ea typeface="ＭＳ Ｐゴシック" charset="-128"/>
              </a:rPr>
            </a:br>
            <a:r>
              <a:rPr lang="fr-CA" sz="2400" b="0" dirty="0">
                <a:ea typeface="ＭＳ Ｐゴシック" charset="-128"/>
              </a:rPr>
              <a:t>Jean-Frédéric Ruel, </a:t>
            </a:r>
            <a:r>
              <a:rPr lang="fr-CA" sz="2400" b="0" dirty="0" err="1">
                <a:ea typeface="ＭＳ Ｐゴシック" charset="-128"/>
              </a:rPr>
              <a:t>Donya</a:t>
            </a:r>
            <a:r>
              <a:rPr lang="fr-CA" sz="2400" b="0" dirty="0">
                <a:ea typeface="ＭＳ Ｐゴシック" charset="-128"/>
              </a:rPr>
              <a:t> </a:t>
            </a:r>
            <a:r>
              <a:rPr lang="fr-CA" sz="2400" b="0" dirty="0" err="1">
                <a:ea typeface="ＭＳ Ｐゴシック" charset="-128"/>
              </a:rPr>
              <a:t>Mohammadshahi</a:t>
            </a:r>
            <a:r>
              <a:rPr lang="fr-CA" sz="2400" b="0" dirty="0">
                <a:ea typeface="ＭＳ Ｐゴシック" charset="-128"/>
              </a:rPr>
              <a:t>, Joel Gagnon, Dr. Christian Semler</a:t>
            </a:r>
            <a:br>
              <a:rPr lang="fr-CA" sz="2400" b="0" dirty="0">
                <a:ea typeface="ＭＳ Ｐゴシック" charset="-128"/>
              </a:rPr>
            </a:br>
            <a:r>
              <a:rPr lang="fr-CA" sz="2400" b="0" dirty="0">
                <a:ea typeface="ＭＳ Ｐゴシック" charset="-128"/>
              </a:rPr>
              <a:t>Maya HTT (Canada)</a:t>
            </a:r>
            <a:endParaRPr lang="en-US" sz="2400" b="0" dirty="0">
              <a:ea typeface="ＭＳ Ｐゴシック" charset="-128"/>
            </a:endParaRPr>
          </a:p>
        </p:txBody>
      </p:sp>
      <p:sp>
        <p:nvSpPr>
          <p:cNvPr id="13315" name="Rectangle 11"/>
          <p:cNvSpPr>
            <a:spLocks noChangeArrowheads="1"/>
          </p:cNvSpPr>
          <p:nvPr/>
        </p:nvSpPr>
        <p:spPr bwMode="auto">
          <a:xfrm>
            <a:off x="6477000" y="4800600"/>
            <a:ext cx="4038600" cy="1477962"/>
          </a:xfrm>
          <a:prstGeom prst="rect">
            <a:avLst/>
          </a:prstGeom>
          <a:noFill/>
          <a:ln w="9525">
            <a:noFill/>
            <a:miter lim="800000"/>
            <a:headEnd/>
            <a:tailEnd/>
          </a:ln>
        </p:spPr>
        <p:txBody>
          <a:bodyPr wrap="square" lIns="91440" tIns="45720" rIns="91440" bIns="45720" anchor="t">
            <a:spAutoFit/>
          </a:bodyPr>
          <a:lstStyle/>
          <a:p>
            <a:pPr algn="l" eaLnBrk="1" hangingPunct="1"/>
            <a:r>
              <a:rPr lang="en-US" sz="1800" b="0" dirty="0">
                <a:solidFill>
                  <a:schemeClr val="accent2"/>
                </a:solidFill>
                <a:latin typeface="Arial"/>
                <a:ea typeface="ＭＳ Ｐゴシック"/>
                <a:cs typeface="Arial"/>
              </a:rPr>
              <a:t>Thermal &amp; Fluids Analysis Workshop</a:t>
            </a:r>
            <a:br>
              <a:rPr lang="en-US" sz="1800" b="0" dirty="0">
                <a:latin typeface="Arial" pitchFamily="34" charset="0"/>
              </a:rPr>
            </a:br>
            <a:r>
              <a:rPr lang="en-US" sz="1800" b="0" dirty="0">
                <a:solidFill>
                  <a:schemeClr val="accent2"/>
                </a:solidFill>
                <a:latin typeface="Arial"/>
                <a:ea typeface="ＭＳ Ｐゴシック"/>
                <a:cs typeface="Arial"/>
              </a:rPr>
              <a:t>TFAWS 2025</a:t>
            </a:r>
            <a:br>
              <a:rPr lang="en-US" sz="1800" b="0" dirty="0">
                <a:latin typeface="Arial" pitchFamily="34" charset="0"/>
              </a:rPr>
            </a:br>
            <a:r>
              <a:rPr lang="en-US" sz="1800" b="0" dirty="0">
                <a:solidFill>
                  <a:schemeClr val="accent2"/>
                </a:solidFill>
                <a:latin typeface="Arial"/>
                <a:ea typeface="ＭＳ Ｐゴシック"/>
                <a:cs typeface="Arial"/>
              </a:rPr>
              <a:t>August 4-7, 2024</a:t>
            </a:r>
          </a:p>
          <a:p>
            <a:pPr algn="l" eaLnBrk="1" hangingPunct="1"/>
            <a:r>
              <a:rPr lang="en-US" sz="1800" b="0" dirty="0">
                <a:solidFill>
                  <a:schemeClr val="accent2"/>
                </a:solidFill>
                <a:latin typeface="Arial"/>
                <a:ea typeface="ＭＳ Ｐゴシック"/>
                <a:cs typeface="Arial"/>
              </a:rPr>
              <a:t>Host: NASA Ames Research Center</a:t>
            </a:r>
          </a:p>
          <a:p>
            <a:pPr algn="l" eaLnBrk="1" hangingPunct="1"/>
            <a:r>
              <a:rPr lang="en-US" sz="1800" b="0" dirty="0">
                <a:solidFill>
                  <a:schemeClr val="accent2"/>
                </a:solidFill>
                <a:latin typeface="Arial"/>
                <a:ea typeface="ＭＳ Ｐゴシック"/>
                <a:cs typeface="Arial"/>
              </a:rPr>
              <a:t>San Jose, CA</a:t>
            </a:r>
          </a:p>
        </p:txBody>
      </p:sp>
      <p:sp>
        <p:nvSpPr>
          <p:cNvPr id="6" name="Text Box 36">
            <a:extLst>
              <a:ext uri="{FF2B5EF4-FFF2-40B4-BE49-F238E27FC236}">
                <a16:creationId xmlns:a16="http://schemas.microsoft.com/office/drawing/2014/main" id="{F917E5F1-6E57-4C5E-B693-B8880278A8DD}"/>
              </a:ext>
            </a:extLst>
          </p:cNvPr>
          <p:cNvSpPr txBox="1">
            <a:spLocks noChangeArrowheads="1"/>
          </p:cNvSpPr>
          <p:nvPr/>
        </p:nvSpPr>
        <p:spPr bwMode="auto">
          <a:xfrm>
            <a:off x="0" y="-1"/>
            <a:ext cx="12192000" cy="914399"/>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spcBef>
                <a:spcPct val="50000"/>
              </a:spcBef>
              <a:tabLst>
                <a:tab pos="4459288" algn="ctr"/>
              </a:tabLst>
              <a:defRPr/>
            </a:pPr>
            <a:r>
              <a:rPr lang="en-US" sz="2800" dirty="0">
                <a:solidFill>
                  <a:schemeClr val="bg1"/>
                </a:solidFill>
                <a:latin typeface="Arial" charset="0"/>
                <a:ea typeface="+mn-ea"/>
              </a:rPr>
              <a:t>	TFAWS </a:t>
            </a:r>
            <a:r>
              <a:rPr lang="en-US" sz="2800" dirty="0">
                <a:solidFill>
                  <a:srgbClr val="FF0000"/>
                </a:solidFill>
                <a:latin typeface="Arial" charset="0"/>
                <a:ea typeface="+mn-ea"/>
              </a:rPr>
              <a:t>Interdisciplinary </a:t>
            </a:r>
            <a:r>
              <a:rPr lang="en-US" sz="2800" dirty="0">
                <a:solidFill>
                  <a:schemeClr val="bg1"/>
                </a:solidFill>
                <a:latin typeface="Arial" charset="0"/>
                <a:ea typeface="+mn-ea"/>
              </a:rPr>
              <a:t>Paper Session</a:t>
            </a:r>
          </a:p>
        </p:txBody>
      </p:sp>
      <p:pic>
        <p:nvPicPr>
          <p:cNvPr id="2" name="Graphic 1">
            <a:extLst>
              <a:ext uri="{FF2B5EF4-FFF2-40B4-BE49-F238E27FC236}">
                <a16:creationId xmlns:a16="http://schemas.microsoft.com/office/drawing/2014/main" id="{A5900BD7-A98A-53B4-DB32-EDBE31DE33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20272" y="109728"/>
            <a:ext cx="838200" cy="698700"/>
          </a:xfrm>
          <a:prstGeom prst="rect">
            <a:avLst/>
          </a:prstGeom>
        </p:spPr>
      </p:pic>
      <p:pic>
        <p:nvPicPr>
          <p:cNvPr id="5" name="Picture 4" descr="Logo">
            <a:extLst>
              <a:ext uri="{FF2B5EF4-FFF2-40B4-BE49-F238E27FC236}">
                <a16:creationId xmlns:a16="http://schemas.microsoft.com/office/drawing/2014/main" id="{D4E2AD1C-FE65-7794-C0DE-B0C288375BA2}"/>
              </a:ext>
            </a:extLst>
          </p:cNvPr>
          <p:cNvPicPr>
            <a:picLocks noChangeAspect="1"/>
          </p:cNvPicPr>
          <p:nvPr/>
        </p:nvPicPr>
        <p:blipFill>
          <a:blip r:embed="rId5" cstate="print">
            <a:extLst>
              <a:ext uri="{28A0092B-C50C-407E-A947-70E740481C1C}">
                <a14:useLocalDpi xmlns:a14="http://schemas.microsoft.com/office/drawing/2010/main" val="0"/>
              </a:ext>
            </a:extLst>
          </a:blip>
          <a:srcRect b="38480"/>
          <a:stretch>
            <a:fillRect/>
          </a:stretch>
        </p:blipFill>
        <p:spPr>
          <a:xfrm>
            <a:off x="1030876" y="1633156"/>
            <a:ext cx="3845924" cy="3167444"/>
          </a:xfrm>
          <a:prstGeom prst="rect">
            <a:avLst/>
          </a:prstGeom>
        </p:spPr>
      </p:pic>
      <p:pic>
        <p:nvPicPr>
          <p:cNvPr id="3" name="Picture 2" descr="Logo&#10;&#10;Description automatically generated">
            <a:extLst>
              <a:ext uri="{FF2B5EF4-FFF2-40B4-BE49-F238E27FC236}">
                <a16:creationId xmlns:a16="http://schemas.microsoft.com/office/drawing/2014/main" id="{D81695BE-B9D0-A1EA-342A-E9557B9EDEA4}"/>
              </a:ext>
            </a:extLst>
          </p:cNvPr>
          <p:cNvPicPr>
            <a:picLocks noChangeAspect="1"/>
          </p:cNvPicPr>
          <p:nvPr/>
        </p:nvPicPr>
        <p:blipFill>
          <a:blip r:embed="rId6"/>
          <a:stretch/>
        </p:blipFill>
        <p:spPr bwMode="auto">
          <a:xfrm>
            <a:off x="1152525" y="4800600"/>
            <a:ext cx="3724275" cy="1863490"/>
          </a:xfrm>
          <a:prstGeom prst="rect">
            <a:avLst/>
          </a:prstGeom>
          <a:solidFill>
            <a:schemeClr val="bg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20268-9302-FC48-18C9-4ADF0E90AE91}"/>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3783224E-7C46-F622-0B2F-658D31939716}"/>
              </a:ext>
            </a:extLst>
          </p:cNvPr>
          <p:cNvPicPr>
            <a:picLocks noChangeAspect="1"/>
          </p:cNvPicPr>
          <p:nvPr/>
        </p:nvPicPr>
        <p:blipFill>
          <a:blip r:embed="rId2"/>
          <a:stretch>
            <a:fillRect/>
          </a:stretch>
        </p:blipFill>
        <p:spPr>
          <a:xfrm>
            <a:off x="6700798" y="1646154"/>
            <a:ext cx="4048525" cy="4306941"/>
          </a:xfrm>
          <a:prstGeom prst="rect">
            <a:avLst/>
          </a:prstGeom>
        </p:spPr>
      </p:pic>
      <p:sp>
        <p:nvSpPr>
          <p:cNvPr id="2" name="Title 1">
            <a:extLst>
              <a:ext uri="{FF2B5EF4-FFF2-40B4-BE49-F238E27FC236}">
                <a16:creationId xmlns:a16="http://schemas.microsoft.com/office/drawing/2014/main" id="{60E115EB-1E4E-50B1-4FB1-4CF42C64B45D}"/>
              </a:ext>
            </a:extLst>
          </p:cNvPr>
          <p:cNvSpPr>
            <a:spLocks noGrp="1"/>
          </p:cNvSpPr>
          <p:nvPr>
            <p:ph type="title"/>
          </p:nvPr>
        </p:nvSpPr>
        <p:spPr>
          <a:xfrm>
            <a:off x="609600" y="190500"/>
            <a:ext cx="10972800" cy="533400"/>
          </a:xfrm>
        </p:spPr>
        <p:txBody>
          <a:bodyPr/>
          <a:lstStyle/>
          <a:p>
            <a:r>
              <a:rPr lang="en-US" dirty="0"/>
              <a:t>Mapping Solution</a:t>
            </a:r>
          </a:p>
        </p:txBody>
      </p:sp>
      <p:sp>
        <p:nvSpPr>
          <p:cNvPr id="5" name="Slide Number Placeholder 4">
            <a:extLst>
              <a:ext uri="{FF2B5EF4-FFF2-40B4-BE49-F238E27FC236}">
                <a16:creationId xmlns:a16="http://schemas.microsoft.com/office/drawing/2014/main" id="{C850F549-E4DC-7604-0F89-C4D11ED75EE7}"/>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10</a:t>
            </a:fld>
            <a:endParaRPr lang="en-US"/>
          </a:p>
        </p:txBody>
      </p:sp>
      <p:sp>
        <p:nvSpPr>
          <p:cNvPr id="4" name="Footer Placeholder 3">
            <a:extLst>
              <a:ext uri="{FF2B5EF4-FFF2-40B4-BE49-F238E27FC236}">
                <a16:creationId xmlns:a16="http://schemas.microsoft.com/office/drawing/2014/main" id="{65C397F3-CCC0-C9CC-63F3-B2CFF225E45D}"/>
              </a:ext>
            </a:extLst>
          </p:cNvPr>
          <p:cNvSpPr>
            <a:spLocks noGrp="1"/>
          </p:cNvSpPr>
          <p:nvPr>
            <p:ph type="ftr" sz="quarter" idx="13"/>
          </p:nvPr>
        </p:nvSpPr>
        <p:spPr>
          <a:xfrm>
            <a:off x="1828798" y="6400800"/>
            <a:ext cx="8534401" cy="304800"/>
          </a:xfrm>
        </p:spPr>
        <p:txBody>
          <a:bodyPr/>
          <a:lstStyle/>
          <a:p>
            <a:r>
              <a:rPr lang="en-US" dirty="0"/>
              <a:t>TFAWS 2025 – August 4-7, 2025 / © Copyright 2025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
        <p:nvSpPr>
          <p:cNvPr id="6" name="Content Placeholder 2">
            <a:extLst>
              <a:ext uri="{FF2B5EF4-FFF2-40B4-BE49-F238E27FC236}">
                <a16:creationId xmlns:a16="http://schemas.microsoft.com/office/drawing/2014/main" id="{5F18785B-6FB2-F5A5-BF0C-8B2EA966F7C8}"/>
              </a:ext>
            </a:extLst>
          </p:cNvPr>
          <p:cNvSpPr txBox="1">
            <a:spLocks/>
          </p:cNvSpPr>
          <p:nvPr/>
        </p:nvSpPr>
        <p:spPr bwMode="auto">
          <a:xfrm>
            <a:off x="95251" y="800233"/>
            <a:ext cx="12096749" cy="1314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kern="0" dirty="0"/>
              <a:t>Results</a:t>
            </a:r>
          </a:p>
          <a:p>
            <a:r>
              <a:rPr lang="en-US" b="0" kern="0" dirty="0">
                <a:solidFill>
                  <a:schemeClr val="tx1"/>
                </a:solidFill>
              </a:rPr>
              <a:t>Can verify that the mapping was done successfully by checking temperature contours</a:t>
            </a:r>
            <a:endParaRPr lang="en-US" b="0" kern="0" dirty="0"/>
          </a:p>
          <a:p>
            <a:endParaRPr lang="en-US" b="0" kern="0" dirty="0"/>
          </a:p>
          <a:p>
            <a:endParaRPr lang="en-US" b="0" kern="0" dirty="0"/>
          </a:p>
        </p:txBody>
      </p:sp>
      <p:pic>
        <p:nvPicPr>
          <p:cNvPr id="7" name="Picture 6" descr="Logo&#10;&#10;Description automatically generated">
            <a:extLst>
              <a:ext uri="{FF2B5EF4-FFF2-40B4-BE49-F238E27FC236}">
                <a16:creationId xmlns:a16="http://schemas.microsoft.com/office/drawing/2014/main" id="{5C5FCB80-49EF-5591-FFCC-C9BC157E8CC4}"/>
              </a:ext>
            </a:extLst>
          </p:cNvPr>
          <p:cNvPicPr>
            <a:picLocks noChangeAspect="1"/>
          </p:cNvPicPr>
          <p:nvPr/>
        </p:nvPicPr>
        <p:blipFill>
          <a:blip r:embed="rId3"/>
          <a:stretch/>
        </p:blipFill>
        <p:spPr bwMode="auto">
          <a:xfrm>
            <a:off x="351576" y="6170828"/>
            <a:ext cx="1323519" cy="662240"/>
          </a:xfrm>
          <a:prstGeom prst="rect">
            <a:avLst/>
          </a:prstGeom>
          <a:solidFill>
            <a:schemeClr val="bg1"/>
          </a:solidFill>
        </p:spPr>
      </p:pic>
      <p:pic>
        <p:nvPicPr>
          <p:cNvPr id="16" name="Picture 15">
            <a:extLst>
              <a:ext uri="{FF2B5EF4-FFF2-40B4-BE49-F238E27FC236}">
                <a16:creationId xmlns:a16="http://schemas.microsoft.com/office/drawing/2014/main" id="{13379C1E-DAF9-EBA0-2F16-4DF78B9E69EC}"/>
              </a:ext>
            </a:extLst>
          </p:cNvPr>
          <p:cNvPicPr>
            <a:picLocks noChangeAspect="1"/>
          </p:cNvPicPr>
          <p:nvPr/>
        </p:nvPicPr>
        <p:blipFill>
          <a:blip r:embed="rId4"/>
          <a:stretch>
            <a:fillRect/>
          </a:stretch>
        </p:blipFill>
        <p:spPr>
          <a:xfrm>
            <a:off x="1093235" y="1769779"/>
            <a:ext cx="4164887" cy="4059689"/>
          </a:xfrm>
          <a:prstGeom prst="rect">
            <a:avLst/>
          </a:prstGeom>
        </p:spPr>
      </p:pic>
      <p:sp>
        <p:nvSpPr>
          <p:cNvPr id="17" name="TextBox 16">
            <a:extLst>
              <a:ext uri="{FF2B5EF4-FFF2-40B4-BE49-F238E27FC236}">
                <a16:creationId xmlns:a16="http://schemas.microsoft.com/office/drawing/2014/main" id="{7C5AD764-C96A-5D23-822D-8DC9911CFB68}"/>
              </a:ext>
            </a:extLst>
          </p:cNvPr>
          <p:cNvSpPr txBox="1"/>
          <p:nvPr/>
        </p:nvSpPr>
        <p:spPr>
          <a:xfrm>
            <a:off x="3582545" y="5953095"/>
            <a:ext cx="5122160" cy="400110"/>
          </a:xfrm>
          <a:prstGeom prst="rect">
            <a:avLst/>
          </a:prstGeom>
          <a:noFill/>
        </p:spPr>
        <p:txBody>
          <a:bodyPr wrap="square" rtlCol="0">
            <a:spAutoFit/>
          </a:bodyPr>
          <a:lstStyle/>
          <a:p>
            <a:r>
              <a:rPr lang="fr-CA" dirty="0">
                <a:latin typeface="+mn-lt"/>
              </a:rPr>
              <a:t>Thermal to structural mapping</a:t>
            </a:r>
            <a:endParaRPr lang="en-US" dirty="0">
              <a:latin typeface="+mn-lt"/>
            </a:endParaRPr>
          </a:p>
        </p:txBody>
      </p:sp>
      <p:cxnSp>
        <p:nvCxnSpPr>
          <p:cNvPr id="22" name="Straight Arrow Connector 21">
            <a:extLst>
              <a:ext uri="{FF2B5EF4-FFF2-40B4-BE49-F238E27FC236}">
                <a16:creationId xmlns:a16="http://schemas.microsoft.com/office/drawing/2014/main" id="{328A91E2-D2BD-AD1D-C55C-9C03426F6D17}"/>
              </a:ext>
            </a:extLst>
          </p:cNvPr>
          <p:cNvCxnSpPr>
            <a:cxnSpLocks/>
          </p:cNvCxnSpPr>
          <p:nvPr/>
        </p:nvCxnSpPr>
        <p:spPr bwMode="auto">
          <a:xfrm>
            <a:off x="5494224" y="3858296"/>
            <a:ext cx="830376"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92215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4ED8D-2721-32B4-1E1D-215B612076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1A0E5D-4900-B6B0-74C6-0084CCB91892}"/>
              </a:ext>
            </a:extLst>
          </p:cNvPr>
          <p:cNvSpPr>
            <a:spLocks noGrp="1"/>
          </p:cNvSpPr>
          <p:nvPr>
            <p:ph type="title"/>
          </p:nvPr>
        </p:nvSpPr>
        <p:spPr>
          <a:xfrm>
            <a:off x="609600" y="190500"/>
            <a:ext cx="10972800" cy="533400"/>
          </a:xfrm>
        </p:spPr>
        <p:txBody>
          <a:bodyPr/>
          <a:lstStyle/>
          <a:p>
            <a:r>
              <a:rPr lang="en-US" dirty="0"/>
              <a:t>Thermo-Elastic Solution</a:t>
            </a:r>
          </a:p>
        </p:txBody>
      </p:sp>
      <p:sp>
        <p:nvSpPr>
          <p:cNvPr id="3" name="Content Placeholder 2">
            <a:extLst>
              <a:ext uri="{FF2B5EF4-FFF2-40B4-BE49-F238E27FC236}">
                <a16:creationId xmlns:a16="http://schemas.microsoft.com/office/drawing/2014/main" id="{45E1D139-93FA-C2B5-258A-48DB131C9902}"/>
              </a:ext>
            </a:extLst>
          </p:cNvPr>
          <p:cNvSpPr>
            <a:spLocks noGrp="1"/>
          </p:cNvSpPr>
          <p:nvPr>
            <p:ph idx="1"/>
          </p:nvPr>
        </p:nvSpPr>
        <p:spPr>
          <a:xfrm>
            <a:off x="609600" y="914400"/>
            <a:ext cx="10972800" cy="5410200"/>
          </a:xfrm>
        </p:spPr>
        <p:txBody>
          <a:bodyPr/>
          <a:lstStyle/>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271DAE04-25D0-E337-BE1A-573B868D8FFF}"/>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11</a:t>
            </a:fld>
            <a:endParaRPr lang="en-US"/>
          </a:p>
        </p:txBody>
      </p:sp>
      <p:sp>
        <p:nvSpPr>
          <p:cNvPr id="4" name="Footer Placeholder 3">
            <a:extLst>
              <a:ext uri="{FF2B5EF4-FFF2-40B4-BE49-F238E27FC236}">
                <a16:creationId xmlns:a16="http://schemas.microsoft.com/office/drawing/2014/main" id="{5D49B36F-2553-59B2-AE65-E79171ACE55D}"/>
              </a:ext>
            </a:extLst>
          </p:cNvPr>
          <p:cNvSpPr>
            <a:spLocks noGrp="1"/>
          </p:cNvSpPr>
          <p:nvPr>
            <p:ph type="ftr" sz="quarter" idx="13"/>
          </p:nvPr>
        </p:nvSpPr>
        <p:spPr>
          <a:xfrm>
            <a:off x="1828798" y="6400800"/>
            <a:ext cx="8534401" cy="304800"/>
          </a:xfrm>
        </p:spPr>
        <p:txBody>
          <a:bodyPr/>
          <a:lstStyle/>
          <a:p>
            <a:r>
              <a:rPr lang="en-US" dirty="0"/>
              <a:t>TFAWS 2025 – August 4-7, 2025 / © Copyright 2025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
        <p:nvSpPr>
          <p:cNvPr id="6" name="Content Placeholder 2">
            <a:extLst>
              <a:ext uri="{FF2B5EF4-FFF2-40B4-BE49-F238E27FC236}">
                <a16:creationId xmlns:a16="http://schemas.microsoft.com/office/drawing/2014/main" id="{524194EF-A349-735E-9312-828D75A54F62}"/>
              </a:ext>
            </a:extLst>
          </p:cNvPr>
          <p:cNvSpPr txBox="1">
            <a:spLocks/>
          </p:cNvSpPr>
          <p:nvPr/>
        </p:nvSpPr>
        <p:spPr bwMode="auto">
          <a:xfrm>
            <a:off x="112331" y="809757"/>
            <a:ext cx="7539585" cy="22561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kern="0" dirty="0"/>
              <a:t>Results</a:t>
            </a:r>
          </a:p>
          <a:p>
            <a:r>
              <a:rPr lang="en-US" b="0" kern="0" dirty="0">
                <a:solidFill>
                  <a:schemeClr val="tx1"/>
                </a:solidFill>
              </a:rPr>
              <a:t>Max deviation: </a:t>
            </a:r>
            <a:r>
              <a:rPr lang="en-US" kern="0" dirty="0">
                <a:solidFill>
                  <a:schemeClr val="tx1"/>
                </a:solidFill>
              </a:rPr>
              <a:t>1.33 mm </a:t>
            </a:r>
            <a:r>
              <a:rPr lang="en-US" b="0" kern="0" dirty="0">
                <a:solidFill>
                  <a:schemeClr val="tx1"/>
                </a:solidFill>
              </a:rPr>
              <a:t>on sub reflector shell/ribs</a:t>
            </a:r>
          </a:p>
          <a:p>
            <a:r>
              <a:rPr lang="en-US" b="0" kern="0" dirty="0">
                <a:solidFill>
                  <a:schemeClr val="tx1"/>
                </a:solidFill>
              </a:rPr>
              <a:t>Max feed angular deviation: ~0.07</a:t>
            </a:r>
            <a:r>
              <a:rPr lang="en-US" b="0" kern="0" dirty="0">
                <a:solidFill>
                  <a:schemeClr val="tx1"/>
                </a:solidFill>
                <a:sym typeface="Symbol" panose="05050102010706020507" pitchFamily="18" charset="2"/>
              </a:rPr>
              <a:t></a:t>
            </a:r>
            <a:endParaRPr lang="en-US" b="0" kern="0" dirty="0">
              <a:solidFill>
                <a:schemeClr val="tx1"/>
              </a:solidFill>
            </a:endParaRPr>
          </a:p>
          <a:p>
            <a:r>
              <a:rPr lang="en-US" b="0" kern="0" dirty="0">
                <a:solidFill>
                  <a:schemeClr val="tx1"/>
                </a:solidFill>
              </a:rPr>
              <a:t>Both occur @ ~35 mins, coinciding with entering into first eclipse</a:t>
            </a:r>
          </a:p>
          <a:p>
            <a:pPr marL="0" indent="0">
              <a:buNone/>
            </a:pPr>
            <a:endParaRPr lang="en-US" b="0" kern="0" dirty="0"/>
          </a:p>
          <a:p>
            <a:endParaRPr lang="en-US" b="0" kern="0" dirty="0"/>
          </a:p>
          <a:p>
            <a:endParaRPr lang="en-US" b="0" kern="0" dirty="0"/>
          </a:p>
          <a:p>
            <a:endParaRPr lang="en-US" b="0" kern="0" dirty="0"/>
          </a:p>
        </p:txBody>
      </p:sp>
      <p:graphicFrame>
        <p:nvGraphicFramePr>
          <p:cNvPr id="13" name="Chart 12">
            <a:extLst>
              <a:ext uri="{FF2B5EF4-FFF2-40B4-BE49-F238E27FC236}">
                <a16:creationId xmlns:a16="http://schemas.microsoft.com/office/drawing/2014/main" id="{2F29038A-88BD-9CF6-B7D8-FAD7B943D107}"/>
              </a:ext>
            </a:extLst>
          </p:cNvPr>
          <p:cNvGraphicFramePr>
            <a:graphicFrameLocks/>
          </p:cNvGraphicFramePr>
          <p:nvPr/>
        </p:nvGraphicFramePr>
        <p:xfrm>
          <a:off x="3920566" y="3509495"/>
          <a:ext cx="3881313" cy="26655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5CBBAEED-59F4-E22B-A056-A4F01E038D8C}"/>
              </a:ext>
            </a:extLst>
          </p:cNvPr>
          <p:cNvGraphicFramePr>
            <a:graphicFrameLocks/>
          </p:cNvGraphicFramePr>
          <p:nvPr/>
        </p:nvGraphicFramePr>
        <p:xfrm>
          <a:off x="-124649" y="3396130"/>
          <a:ext cx="4117433" cy="28361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DAD262DD-BC37-2854-3688-B591BC7E9D37}"/>
              </a:ext>
            </a:extLst>
          </p:cNvPr>
          <p:cNvGraphicFramePr>
            <a:graphicFrameLocks/>
          </p:cNvGraphicFramePr>
          <p:nvPr/>
        </p:nvGraphicFramePr>
        <p:xfrm>
          <a:off x="7860238" y="3493656"/>
          <a:ext cx="4219431" cy="2593736"/>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C78CCC4D-D75A-FBF0-1CA3-098532039A8E}"/>
              </a:ext>
            </a:extLst>
          </p:cNvPr>
          <p:cNvPicPr>
            <a:picLocks noChangeAspect="1"/>
          </p:cNvPicPr>
          <p:nvPr/>
        </p:nvPicPr>
        <p:blipFill>
          <a:blip r:embed="rId5"/>
          <a:srcRect t="17716"/>
          <a:stretch>
            <a:fillRect/>
          </a:stretch>
        </p:blipFill>
        <p:spPr>
          <a:xfrm>
            <a:off x="7488763" y="819282"/>
            <a:ext cx="3577730" cy="2446692"/>
          </a:xfrm>
          <a:prstGeom prst="rect">
            <a:avLst/>
          </a:prstGeom>
        </p:spPr>
      </p:pic>
      <p:sp>
        <p:nvSpPr>
          <p:cNvPr id="9" name="TextBox 8">
            <a:extLst>
              <a:ext uri="{FF2B5EF4-FFF2-40B4-BE49-F238E27FC236}">
                <a16:creationId xmlns:a16="http://schemas.microsoft.com/office/drawing/2014/main" id="{864FC6F5-2E56-08B8-2945-8E62A486530E}"/>
              </a:ext>
            </a:extLst>
          </p:cNvPr>
          <p:cNvSpPr txBox="1"/>
          <p:nvPr/>
        </p:nvSpPr>
        <p:spPr>
          <a:xfrm>
            <a:off x="7488764" y="3065918"/>
            <a:ext cx="4219430" cy="400110"/>
          </a:xfrm>
          <a:prstGeom prst="rect">
            <a:avLst/>
          </a:prstGeom>
          <a:noFill/>
        </p:spPr>
        <p:txBody>
          <a:bodyPr wrap="square" rtlCol="0">
            <a:spAutoFit/>
          </a:bodyPr>
          <a:lstStyle/>
          <a:p>
            <a:r>
              <a:rPr lang="fr-CA" dirty="0">
                <a:latin typeface="+mn-lt"/>
              </a:rPr>
              <a:t>Nodal </a:t>
            </a:r>
            <a:r>
              <a:rPr lang="fr-CA" dirty="0" err="1">
                <a:latin typeface="+mn-lt"/>
              </a:rPr>
              <a:t>displacement</a:t>
            </a:r>
            <a:r>
              <a:rPr lang="fr-CA" dirty="0">
                <a:latin typeface="+mn-lt"/>
              </a:rPr>
              <a:t> @ t=35 mins</a:t>
            </a:r>
            <a:endParaRPr lang="en-US" dirty="0">
              <a:latin typeface="+mn-lt"/>
            </a:endParaRPr>
          </a:p>
        </p:txBody>
      </p:sp>
      <p:pic>
        <p:nvPicPr>
          <p:cNvPr id="7" name="Picture 6" descr="Logo&#10;&#10;Description automatically generated">
            <a:extLst>
              <a:ext uri="{FF2B5EF4-FFF2-40B4-BE49-F238E27FC236}">
                <a16:creationId xmlns:a16="http://schemas.microsoft.com/office/drawing/2014/main" id="{5CDCACFA-2723-2B63-0780-69B18E75F0AC}"/>
              </a:ext>
            </a:extLst>
          </p:cNvPr>
          <p:cNvPicPr>
            <a:picLocks noChangeAspect="1"/>
          </p:cNvPicPr>
          <p:nvPr/>
        </p:nvPicPr>
        <p:blipFill>
          <a:blip r:embed="rId6"/>
          <a:stretch/>
        </p:blipFill>
        <p:spPr bwMode="auto">
          <a:xfrm>
            <a:off x="351576" y="6170828"/>
            <a:ext cx="1323519" cy="662240"/>
          </a:xfrm>
          <a:prstGeom prst="rect">
            <a:avLst/>
          </a:prstGeom>
          <a:solidFill>
            <a:schemeClr val="bg1"/>
          </a:solidFill>
        </p:spPr>
      </p:pic>
    </p:spTree>
    <p:extLst>
      <p:ext uri="{BB962C8B-B14F-4D97-AF65-F5344CB8AC3E}">
        <p14:creationId xmlns:p14="http://schemas.microsoft.com/office/powerpoint/2010/main" val="3544112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046B6-5B5F-6E1D-0EDE-C0B1D392B1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85AA59-30EF-28F6-FDDE-71231616410E}"/>
              </a:ext>
            </a:extLst>
          </p:cNvPr>
          <p:cNvSpPr>
            <a:spLocks noGrp="1"/>
          </p:cNvSpPr>
          <p:nvPr>
            <p:ph type="title"/>
          </p:nvPr>
        </p:nvSpPr>
        <p:spPr>
          <a:xfrm>
            <a:off x="609600" y="190500"/>
            <a:ext cx="10972800" cy="533400"/>
          </a:xfrm>
        </p:spPr>
        <p:txBody>
          <a:bodyPr/>
          <a:lstStyle/>
          <a:p>
            <a:r>
              <a:rPr lang="en-US" dirty="0"/>
              <a:t>Opportunities for Workflow Optimization</a:t>
            </a:r>
          </a:p>
        </p:txBody>
      </p:sp>
      <p:sp>
        <p:nvSpPr>
          <p:cNvPr id="3" name="Content Placeholder 2">
            <a:extLst>
              <a:ext uri="{FF2B5EF4-FFF2-40B4-BE49-F238E27FC236}">
                <a16:creationId xmlns:a16="http://schemas.microsoft.com/office/drawing/2014/main" id="{BB1E0544-EEB1-B3FB-7E55-5BCED4005052}"/>
              </a:ext>
            </a:extLst>
          </p:cNvPr>
          <p:cNvSpPr>
            <a:spLocks noGrp="1"/>
          </p:cNvSpPr>
          <p:nvPr>
            <p:ph idx="1"/>
          </p:nvPr>
        </p:nvSpPr>
        <p:spPr>
          <a:xfrm>
            <a:off x="457200" y="762000"/>
            <a:ext cx="10972800" cy="5410200"/>
          </a:xfrm>
        </p:spPr>
        <p:txBody>
          <a:bodyPr/>
          <a:lstStyle/>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CAA4B801-CCD0-8B08-D81F-5B791777F168}"/>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12</a:t>
            </a:fld>
            <a:endParaRPr lang="en-US"/>
          </a:p>
        </p:txBody>
      </p:sp>
      <p:sp>
        <p:nvSpPr>
          <p:cNvPr id="4" name="Footer Placeholder 3">
            <a:extLst>
              <a:ext uri="{FF2B5EF4-FFF2-40B4-BE49-F238E27FC236}">
                <a16:creationId xmlns:a16="http://schemas.microsoft.com/office/drawing/2014/main" id="{2C1A6C9A-D0C1-D1DD-905B-243E12DEC063}"/>
              </a:ext>
            </a:extLst>
          </p:cNvPr>
          <p:cNvSpPr>
            <a:spLocks noGrp="1"/>
          </p:cNvSpPr>
          <p:nvPr>
            <p:ph type="ftr" sz="quarter" idx="13"/>
          </p:nvPr>
        </p:nvSpPr>
        <p:spPr>
          <a:xfrm>
            <a:off x="1828798" y="6400800"/>
            <a:ext cx="8534401" cy="304800"/>
          </a:xfrm>
        </p:spPr>
        <p:txBody>
          <a:bodyPr/>
          <a:lstStyle/>
          <a:p>
            <a:r>
              <a:rPr lang="en-US" dirty="0"/>
              <a:t>TFAWS 2025 – August 4-7, 2025 / © Copyright 2025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
        <p:nvSpPr>
          <p:cNvPr id="6" name="Content Placeholder 2">
            <a:extLst>
              <a:ext uri="{FF2B5EF4-FFF2-40B4-BE49-F238E27FC236}">
                <a16:creationId xmlns:a16="http://schemas.microsoft.com/office/drawing/2014/main" id="{03016A73-AC87-99A2-1729-2CC88658E27A}"/>
              </a:ext>
            </a:extLst>
          </p:cNvPr>
          <p:cNvSpPr txBox="1">
            <a:spLocks/>
          </p:cNvSpPr>
          <p:nvPr/>
        </p:nvSpPr>
        <p:spPr bwMode="auto">
          <a:xfrm>
            <a:off x="946660" y="873712"/>
            <a:ext cx="10972800" cy="35187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kern="0" dirty="0">
                <a:solidFill>
                  <a:schemeClr val="tx1"/>
                </a:solidFill>
              </a:rPr>
              <a:t>Automation of workflow and selection of worst-case scenarios</a:t>
            </a:r>
          </a:p>
          <a:p>
            <a:r>
              <a:rPr lang="en-US" b="0" kern="0" dirty="0">
                <a:solidFill>
                  <a:schemeClr val="tx1"/>
                </a:solidFill>
              </a:rPr>
              <a:t>Using Scripts to analyze entire spacecraft lifetime</a:t>
            </a:r>
          </a:p>
          <a:p>
            <a:pPr lvl="1"/>
            <a:r>
              <a:rPr lang="en-US" b="0" kern="0" dirty="0"/>
              <a:t>I</a:t>
            </a:r>
            <a:r>
              <a:rPr lang="en-US" b="0" kern="0" dirty="0">
                <a:solidFill>
                  <a:schemeClr val="tx1"/>
                </a:solidFill>
              </a:rPr>
              <a:t>dentification extreme temperatures and max gradient cases for each component</a:t>
            </a:r>
          </a:p>
          <a:p>
            <a:pPr lvl="2"/>
            <a:r>
              <a:rPr lang="en-US" b="0" kern="0" dirty="0"/>
              <a:t>Risk of missing highest deviation cases</a:t>
            </a:r>
          </a:p>
          <a:p>
            <a:pPr lvl="1"/>
            <a:r>
              <a:rPr lang="en-US" b="0" kern="0" dirty="0">
                <a:solidFill>
                  <a:schemeClr val="tx1"/>
                </a:solidFill>
              </a:rPr>
              <a:t>A</a:t>
            </a:r>
            <a:r>
              <a:rPr lang="en-US" b="0" kern="0" dirty="0"/>
              <a:t>utomate post-processing tasks</a:t>
            </a:r>
            <a:endParaRPr lang="en-US" b="0" kern="0" dirty="0">
              <a:solidFill>
                <a:schemeClr val="tx1"/>
              </a:solidFill>
            </a:endParaRPr>
          </a:p>
          <a:p>
            <a:pPr lvl="1"/>
            <a:r>
              <a:rPr lang="en-US" b="0" kern="0" dirty="0">
                <a:solidFill>
                  <a:schemeClr val="tx1"/>
                </a:solidFill>
              </a:rPr>
              <a:t>Demonstrated in </a:t>
            </a:r>
            <a:r>
              <a:rPr lang="en-US" b="0" kern="0" dirty="0" err="1">
                <a:solidFill>
                  <a:schemeClr val="tx1"/>
                </a:solidFill>
              </a:rPr>
              <a:t>Simcenter</a:t>
            </a:r>
            <a:r>
              <a:rPr lang="en-US" b="0" kern="0" dirty="0">
                <a:solidFill>
                  <a:schemeClr val="tx1"/>
                </a:solidFill>
              </a:rPr>
              <a:t> 3D by Thales Alenia Space</a:t>
            </a:r>
          </a:p>
          <a:p>
            <a:pPr lvl="2"/>
            <a:r>
              <a:rPr lang="en-US" b="0" kern="0" dirty="0">
                <a:solidFill>
                  <a:schemeClr val="tx1"/>
                </a:solidFill>
              </a:rPr>
              <a:t>Reduced “human tasks” by 50%</a:t>
            </a:r>
          </a:p>
          <a:p>
            <a:pPr lvl="2"/>
            <a:r>
              <a:rPr lang="en-US" b="0" i="1" kern="0" dirty="0"/>
              <a:t>Thermomechanical Process Automation on a Spacecraft Antenna</a:t>
            </a:r>
            <a:r>
              <a:rPr lang="en-US" b="0" i="1" kern="0" dirty="0">
                <a:solidFill>
                  <a:schemeClr val="tx1"/>
                </a:solidFill>
              </a:rPr>
              <a:t> (ESTEW 2018)</a:t>
            </a:r>
            <a:endParaRPr lang="en-US" b="0" kern="0" dirty="0"/>
          </a:p>
          <a:p>
            <a:endParaRPr lang="en-US" b="0" kern="0" dirty="0"/>
          </a:p>
          <a:p>
            <a:endParaRPr lang="en-US" b="0" kern="0" dirty="0"/>
          </a:p>
          <a:p>
            <a:endParaRPr lang="en-US" b="0" kern="0" dirty="0"/>
          </a:p>
        </p:txBody>
      </p:sp>
      <p:pic>
        <p:nvPicPr>
          <p:cNvPr id="7" name="Picture 6" descr="Logo&#10;&#10;Description automatically generated">
            <a:extLst>
              <a:ext uri="{FF2B5EF4-FFF2-40B4-BE49-F238E27FC236}">
                <a16:creationId xmlns:a16="http://schemas.microsoft.com/office/drawing/2014/main" id="{4AA27310-B219-1ECE-EA05-3AB926A6E057}"/>
              </a:ext>
            </a:extLst>
          </p:cNvPr>
          <p:cNvPicPr>
            <a:picLocks noChangeAspect="1"/>
          </p:cNvPicPr>
          <p:nvPr/>
        </p:nvPicPr>
        <p:blipFill>
          <a:blip r:embed="rId3"/>
          <a:stretch/>
        </p:blipFill>
        <p:spPr bwMode="auto">
          <a:xfrm>
            <a:off x="351576" y="6170828"/>
            <a:ext cx="1323519" cy="662240"/>
          </a:xfrm>
          <a:prstGeom prst="rect">
            <a:avLst/>
          </a:prstGeom>
          <a:solidFill>
            <a:schemeClr val="bg1"/>
          </a:solidFill>
        </p:spPr>
      </p:pic>
    </p:spTree>
    <p:extLst>
      <p:ext uri="{BB962C8B-B14F-4D97-AF65-F5344CB8AC3E}">
        <p14:creationId xmlns:p14="http://schemas.microsoft.com/office/powerpoint/2010/main" val="1276512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6A5EB-6010-68C9-6000-CC763B015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12FA92-4764-D906-AF91-38E777981563}"/>
              </a:ext>
            </a:extLst>
          </p:cNvPr>
          <p:cNvSpPr>
            <a:spLocks noGrp="1"/>
          </p:cNvSpPr>
          <p:nvPr>
            <p:ph type="title"/>
          </p:nvPr>
        </p:nvSpPr>
        <p:spPr>
          <a:xfrm>
            <a:off x="609600" y="190500"/>
            <a:ext cx="10972800" cy="533400"/>
          </a:xfrm>
        </p:spPr>
        <p:txBody>
          <a:bodyPr/>
          <a:lstStyle/>
          <a:p>
            <a:r>
              <a:rPr lang="en-US" dirty="0"/>
              <a:t>Opportunities for Workflow Optimization</a:t>
            </a:r>
          </a:p>
        </p:txBody>
      </p:sp>
      <p:sp>
        <p:nvSpPr>
          <p:cNvPr id="3" name="Content Placeholder 2">
            <a:extLst>
              <a:ext uri="{FF2B5EF4-FFF2-40B4-BE49-F238E27FC236}">
                <a16:creationId xmlns:a16="http://schemas.microsoft.com/office/drawing/2014/main" id="{19DDB32A-9D05-E4A1-DA1A-309CBA696F4B}"/>
              </a:ext>
            </a:extLst>
          </p:cNvPr>
          <p:cNvSpPr>
            <a:spLocks noGrp="1"/>
          </p:cNvSpPr>
          <p:nvPr>
            <p:ph idx="1"/>
          </p:nvPr>
        </p:nvSpPr>
        <p:spPr>
          <a:xfrm>
            <a:off x="457200" y="762000"/>
            <a:ext cx="10972800" cy="5410200"/>
          </a:xfrm>
        </p:spPr>
        <p:txBody>
          <a:bodyPr/>
          <a:lstStyle/>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62C3B524-53C1-D00F-F943-8F1C8C27B867}"/>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13</a:t>
            </a:fld>
            <a:endParaRPr lang="en-US"/>
          </a:p>
        </p:txBody>
      </p:sp>
      <p:sp>
        <p:nvSpPr>
          <p:cNvPr id="4" name="Footer Placeholder 3">
            <a:extLst>
              <a:ext uri="{FF2B5EF4-FFF2-40B4-BE49-F238E27FC236}">
                <a16:creationId xmlns:a16="http://schemas.microsoft.com/office/drawing/2014/main" id="{E1CCA830-BC9C-4975-4A18-7121E14D0745}"/>
              </a:ext>
            </a:extLst>
          </p:cNvPr>
          <p:cNvSpPr>
            <a:spLocks noGrp="1"/>
          </p:cNvSpPr>
          <p:nvPr>
            <p:ph type="ftr" sz="quarter" idx="13"/>
          </p:nvPr>
        </p:nvSpPr>
        <p:spPr>
          <a:xfrm>
            <a:off x="1828798" y="6400800"/>
            <a:ext cx="8534401" cy="304800"/>
          </a:xfrm>
        </p:spPr>
        <p:txBody>
          <a:bodyPr/>
          <a:lstStyle/>
          <a:p>
            <a:r>
              <a:rPr lang="en-US" dirty="0"/>
              <a:t>TFAWS 2025 – August 4-7, 2025 / © Copyright 2025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
        <p:nvSpPr>
          <p:cNvPr id="6" name="Content Placeholder 2">
            <a:extLst>
              <a:ext uri="{FF2B5EF4-FFF2-40B4-BE49-F238E27FC236}">
                <a16:creationId xmlns:a16="http://schemas.microsoft.com/office/drawing/2014/main" id="{71395086-C1C3-3873-02F5-1C1BDF4AE156}"/>
              </a:ext>
            </a:extLst>
          </p:cNvPr>
          <p:cNvSpPr txBox="1">
            <a:spLocks/>
          </p:cNvSpPr>
          <p:nvPr/>
        </p:nvSpPr>
        <p:spPr bwMode="auto">
          <a:xfrm>
            <a:off x="762000" y="800100"/>
            <a:ext cx="10972800" cy="2521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kern="0" dirty="0">
                <a:solidFill>
                  <a:schemeClr val="tx1"/>
                </a:solidFill>
              </a:rPr>
              <a:t>Automation of workflow and selection of worst-case scenarios</a:t>
            </a:r>
          </a:p>
          <a:p>
            <a:r>
              <a:rPr lang="en-US" b="0" kern="0" dirty="0">
                <a:solidFill>
                  <a:schemeClr val="tx1"/>
                </a:solidFill>
              </a:rPr>
              <a:t>Using HEEDS to optimize workflow </a:t>
            </a:r>
          </a:p>
          <a:p>
            <a:pPr lvl="1"/>
            <a:r>
              <a:rPr lang="en-US" b="0" kern="0" dirty="0" err="1"/>
              <a:t>MayaHTT</a:t>
            </a:r>
            <a:r>
              <a:rPr lang="en-US" b="0" kern="0" dirty="0"/>
              <a:t> is looking at demonstrating a workflow for efficient mapping for multiple cases</a:t>
            </a:r>
          </a:p>
          <a:p>
            <a:pPr lvl="1"/>
            <a:r>
              <a:rPr lang="en-US" b="0" kern="0" dirty="0"/>
              <a:t>Similar to a workflow previously shared:</a:t>
            </a:r>
          </a:p>
          <a:p>
            <a:pPr lvl="2"/>
            <a:r>
              <a:rPr lang="en-US" b="0" i="1" kern="0" dirty="0" err="1"/>
              <a:t>Cubesat</a:t>
            </a:r>
            <a:r>
              <a:rPr lang="en-US" b="0" i="1" kern="0" dirty="0"/>
              <a:t> design optimization: a detailed thermal model coupled with system power budget analysis.</a:t>
            </a:r>
          </a:p>
          <a:p>
            <a:pPr marL="914400" lvl="2" indent="0">
              <a:buNone/>
            </a:pPr>
            <a:endParaRPr lang="en-US" b="0" kern="0" dirty="0"/>
          </a:p>
          <a:p>
            <a:endParaRPr lang="en-US" b="0" kern="0" dirty="0"/>
          </a:p>
          <a:p>
            <a:endParaRPr lang="en-US" b="0" kern="0" dirty="0"/>
          </a:p>
          <a:p>
            <a:endParaRPr lang="en-US" b="0" kern="0" dirty="0"/>
          </a:p>
          <a:p>
            <a:endParaRPr lang="en-US" b="0" kern="0" dirty="0"/>
          </a:p>
        </p:txBody>
      </p:sp>
      <p:sp>
        <p:nvSpPr>
          <p:cNvPr id="9" name="Content Placeholder 2">
            <a:extLst>
              <a:ext uri="{FF2B5EF4-FFF2-40B4-BE49-F238E27FC236}">
                <a16:creationId xmlns:a16="http://schemas.microsoft.com/office/drawing/2014/main" id="{843E316B-92C0-1FC7-66BC-308A09C0C125}"/>
              </a:ext>
            </a:extLst>
          </p:cNvPr>
          <p:cNvSpPr txBox="1">
            <a:spLocks/>
          </p:cNvSpPr>
          <p:nvPr/>
        </p:nvSpPr>
        <p:spPr bwMode="auto">
          <a:xfrm>
            <a:off x="691513" y="3849317"/>
            <a:ext cx="7455533" cy="24562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endParaRPr lang="en-US" b="0" kern="0" dirty="0"/>
          </a:p>
          <a:p>
            <a:endParaRPr lang="en-US" b="0" kern="0" dirty="0"/>
          </a:p>
          <a:p>
            <a:endParaRPr lang="en-US" b="0" kern="0" dirty="0"/>
          </a:p>
          <a:p>
            <a:endParaRPr lang="en-US" b="0" kern="0" dirty="0"/>
          </a:p>
          <a:p>
            <a:endParaRPr lang="en-US" b="0" kern="0" dirty="0"/>
          </a:p>
        </p:txBody>
      </p:sp>
      <p:sp>
        <p:nvSpPr>
          <p:cNvPr id="11" name="TextBox 10">
            <a:extLst>
              <a:ext uri="{FF2B5EF4-FFF2-40B4-BE49-F238E27FC236}">
                <a16:creationId xmlns:a16="http://schemas.microsoft.com/office/drawing/2014/main" id="{099D10F8-0089-A932-4713-9B4B4D477B20}"/>
              </a:ext>
            </a:extLst>
          </p:cNvPr>
          <p:cNvSpPr txBox="1"/>
          <p:nvPr/>
        </p:nvSpPr>
        <p:spPr>
          <a:xfrm>
            <a:off x="4740275" y="5440805"/>
            <a:ext cx="2540000" cy="707886"/>
          </a:xfrm>
          <a:prstGeom prst="rect">
            <a:avLst/>
          </a:prstGeom>
          <a:noFill/>
        </p:spPr>
        <p:txBody>
          <a:bodyPr wrap="square">
            <a:spAutoFit/>
          </a:bodyPr>
          <a:lstStyle/>
          <a:p>
            <a:pPr>
              <a:defRPr/>
            </a:pPr>
            <a:r>
              <a:rPr lang="en-CA" sz="2000" dirty="0" err="1">
                <a:solidFill>
                  <a:srgbClr val="FF4F00"/>
                </a:solidFill>
              </a:rPr>
              <a:t>Cubesat</a:t>
            </a:r>
            <a:r>
              <a:rPr lang="en-CA" sz="2000" dirty="0">
                <a:solidFill>
                  <a:srgbClr val="FF4F00"/>
                </a:solidFill>
              </a:rPr>
              <a:t> optimization using HEEDS</a:t>
            </a:r>
            <a:endParaRPr lang="en-CA" sz="1100" dirty="0">
              <a:solidFill>
                <a:srgbClr val="FF4F00"/>
              </a:solidFill>
            </a:endParaRPr>
          </a:p>
        </p:txBody>
      </p:sp>
      <p:pic>
        <p:nvPicPr>
          <p:cNvPr id="7" name="Picture 6" descr="Logo&#10;&#10;Description automatically generated">
            <a:extLst>
              <a:ext uri="{FF2B5EF4-FFF2-40B4-BE49-F238E27FC236}">
                <a16:creationId xmlns:a16="http://schemas.microsoft.com/office/drawing/2014/main" id="{498B3188-90D3-3ECB-437D-6250869C072B}"/>
              </a:ext>
            </a:extLst>
          </p:cNvPr>
          <p:cNvPicPr>
            <a:picLocks noChangeAspect="1"/>
          </p:cNvPicPr>
          <p:nvPr/>
        </p:nvPicPr>
        <p:blipFill>
          <a:blip r:embed="rId3"/>
          <a:stretch/>
        </p:blipFill>
        <p:spPr bwMode="auto">
          <a:xfrm>
            <a:off x="351576" y="6170828"/>
            <a:ext cx="1323519" cy="662240"/>
          </a:xfrm>
          <a:prstGeom prst="rect">
            <a:avLst/>
          </a:prstGeom>
          <a:solidFill>
            <a:schemeClr val="bg1"/>
          </a:solidFill>
        </p:spPr>
      </p:pic>
      <p:pic>
        <p:nvPicPr>
          <p:cNvPr id="1026" name="Picture 2">
            <a:extLst>
              <a:ext uri="{FF2B5EF4-FFF2-40B4-BE49-F238E27FC236}">
                <a16:creationId xmlns:a16="http://schemas.microsoft.com/office/drawing/2014/main" id="{F36DE282-3D9D-5C5A-84DE-8EADD085E0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275" y="3179372"/>
            <a:ext cx="2259958" cy="2259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894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1056B-EA78-6ABE-238D-C77E8C2CE6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0789ED-4CFB-CF0A-E095-362867693E11}"/>
              </a:ext>
            </a:extLst>
          </p:cNvPr>
          <p:cNvSpPr>
            <a:spLocks noGrp="1"/>
          </p:cNvSpPr>
          <p:nvPr>
            <p:ph type="title"/>
          </p:nvPr>
        </p:nvSpPr>
        <p:spPr>
          <a:xfrm>
            <a:off x="609600" y="190500"/>
            <a:ext cx="10972800" cy="533400"/>
          </a:xfrm>
        </p:spPr>
        <p:txBody>
          <a:bodyPr/>
          <a:lstStyle/>
          <a:p>
            <a:r>
              <a:rPr lang="en-US" dirty="0"/>
              <a:t>Conclusion</a:t>
            </a:r>
          </a:p>
        </p:txBody>
      </p:sp>
      <p:sp>
        <p:nvSpPr>
          <p:cNvPr id="3" name="Content Placeholder 2">
            <a:extLst>
              <a:ext uri="{FF2B5EF4-FFF2-40B4-BE49-F238E27FC236}">
                <a16:creationId xmlns:a16="http://schemas.microsoft.com/office/drawing/2014/main" id="{7804A677-DA72-CBC7-3141-22CC459159A8}"/>
              </a:ext>
            </a:extLst>
          </p:cNvPr>
          <p:cNvSpPr>
            <a:spLocks noGrp="1"/>
          </p:cNvSpPr>
          <p:nvPr>
            <p:ph idx="1"/>
          </p:nvPr>
        </p:nvSpPr>
        <p:spPr>
          <a:xfrm>
            <a:off x="609600" y="914400"/>
            <a:ext cx="10972800" cy="5410200"/>
          </a:xfrm>
        </p:spPr>
        <p:txBody>
          <a:bodyPr/>
          <a:lstStyle/>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499E5124-C454-4A85-C242-C903B3A1C51B}"/>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14</a:t>
            </a:fld>
            <a:endParaRPr lang="en-US"/>
          </a:p>
        </p:txBody>
      </p:sp>
      <p:sp>
        <p:nvSpPr>
          <p:cNvPr id="4" name="Footer Placeholder 3">
            <a:extLst>
              <a:ext uri="{FF2B5EF4-FFF2-40B4-BE49-F238E27FC236}">
                <a16:creationId xmlns:a16="http://schemas.microsoft.com/office/drawing/2014/main" id="{DB0CB58E-D17F-AFF9-B88E-7603A82A0E64}"/>
              </a:ext>
            </a:extLst>
          </p:cNvPr>
          <p:cNvSpPr>
            <a:spLocks noGrp="1"/>
          </p:cNvSpPr>
          <p:nvPr>
            <p:ph type="ftr" sz="quarter" idx="13"/>
          </p:nvPr>
        </p:nvSpPr>
        <p:spPr>
          <a:xfrm>
            <a:off x="1828798" y="6400800"/>
            <a:ext cx="8534401" cy="304800"/>
          </a:xfrm>
        </p:spPr>
        <p:txBody>
          <a:bodyPr/>
          <a:lstStyle/>
          <a:p>
            <a:r>
              <a:rPr lang="en-US" dirty="0"/>
              <a:t>TFAWS 2025 – August 4-7, 2025 / © Copyright 2025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
        <p:nvSpPr>
          <p:cNvPr id="6" name="Content Placeholder 2">
            <a:extLst>
              <a:ext uri="{FF2B5EF4-FFF2-40B4-BE49-F238E27FC236}">
                <a16:creationId xmlns:a16="http://schemas.microsoft.com/office/drawing/2014/main" id="{FB658B68-8F77-2D3E-913D-97A9264F5CCD}"/>
              </a:ext>
            </a:extLst>
          </p:cNvPr>
          <p:cNvSpPr txBox="1">
            <a:spLocks/>
          </p:cNvSpPr>
          <p:nvPr/>
        </p:nvSpPr>
        <p:spPr bwMode="auto">
          <a:xfrm>
            <a:off x="609600" y="9906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kern="0" dirty="0"/>
              <a:t>Summary</a:t>
            </a:r>
          </a:p>
          <a:p>
            <a:r>
              <a:rPr lang="en-US" b="0" kern="0" dirty="0">
                <a:solidFill>
                  <a:schemeClr val="tx1"/>
                </a:solidFill>
              </a:rPr>
              <a:t>Workflow allows for results from a full spacecraft thermal solution to be mapped to an antenna structural model</a:t>
            </a:r>
          </a:p>
          <a:p>
            <a:r>
              <a:rPr lang="en-US" b="0" kern="0" dirty="0">
                <a:solidFill>
                  <a:schemeClr val="tx1"/>
                </a:solidFill>
              </a:rPr>
              <a:t>Association/Target zones between models allow for precise mapping</a:t>
            </a:r>
          </a:p>
          <a:p>
            <a:pPr marL="0" indent="0">
              <a:buNone/>
            </a:pPr>
            <a:endParaRPr lang="en-US" b="0" kern="0" dirty="0">
              <a:solidFill>
                <a:schemeClr val="tx1"/>
              </a:solidFill>
            </a:endParaRPr>
          </a:p>
          <a:p>
            <a:pPr marL="0" indent="0">
              <a:buNone/>
            </a:pPr>
            <a:r>
              <a:rPr lang="en-US" kern="0" dirty="0"/>
              <a:t>Advantages</a:t>
            </a:r>
          </a:p>
          <a:p>
            <a:r>
              <a:rPr lang="en-US" b="0" kern="0" dirty="0" err="1">
                <a:solidFill>
                  <a:schemeClr val="tx1"/>
                </a:solidFill>
              </a:rPr>
              <a:t>Simcenter</a:t>
            </a:r>
            <a:r>
              <a:rPr lang="en-US" b="0" kern="0" dirty="0">
                <a:solidFill>
                  <a:schemeClr val="tx1"/>
                </a:solidFill>
              </a:rPr>
              <a:t> 3D allows for a single User Interface for multi-physics simulation</a:t>
            </a:r>
          </a:p>
          <a:p>
            <a:r>
              <a:rPr lang="en-US" b="0" kern="0" dirty="0">
                <a:solidFill>
                  <a:schemeClr val="tx1"/>
                </a:solidFill>
              </a:rPr>
              <a:t>Streamlined process reduces time and errors associated with data exchange between thermal and structural models</a:t>
            </a:r>
          </a:p>
          <a:p>
            <a:r>
              <a:rPr lang="en-US" b="0" kern="0" dirty="0">
                <a:solidFill>
                  <a:schemeClr val="tx1"/>
                </a:solidFill>
              </a:rPr>
              <a:t>Ease of process allows for verification of </a:t>
            </a:r>
            <a:r>
              <a:rPr lang="en-US" b="0" kern="0" dirty="0" err="1">
                <a:solidFill>
                  <a:schemeClr val="tx1"/>
                </a:solidFill>
              </a:rPr>
              <a:t>depointing</a:t>
            </a:r>
            <a:r>
              <a:rPr lang="en-US" b="0" kern="0" dirty="0">
                <a:solidFill>
                  <a:schemeClr val="tx1"/>
                </a:solidFill>
              </a:rPr>
              <a:t> earlier in the design process leading to fewer surprises in RF performance</a:t>
            </a:r>
          </a:p>
          <a:p>
            <a:pPr marL="0" indent="0">
              <a:buNone/>
            </a:pPr>
            <a:endParaRPr lang="en-US" b="0" kern="0" dirty="0">
              <a:solidFill>
                <a:schemeClr val="tx1"/>
              </a:solidFill>
            </a:endParaRPr>
          </a:p>
          <a:p>
            <a:endParaRPr lang="en-US" b="0" kern="0" dirty="0">
              <a:solidFill>
                <a:schemeClr val="tx1"/>
              </a:solidFill>
            </a:endParaRPr>
          </a:p>
          <a:p>
            <a:endParaRPr lang="en-US" b="0" kern="0" dirty="0"/>
          </a:p>
          <a:p>
            <a:endParaRPr lang="en-US" b="0" kern="0" dirty="0"/>
          </a:p>
          <a:p>
            <a:endParaRPr lang="en-US" b="0" kern="0" dirty="0"/>
          </a:p>
          <a:p>
            <a:endParaRPr lang="en-US" b="0" kern="0" dirty="0"/>
          </a:p>
          <a:p>
            <a:endParaRPr lang="en-US" b="0" kern="0" dirty="0"/>
          </a:p>
        </p:txBody>
      </p:sp>
      <p:pic>
        <p:nvPicPr>
          <p:cNvPr id="7" name="Picture 6" descr="Logo&#10;&#10;Description automatically generated">
            <a:extLst>
              <a:ext uri="{FF2B5EF4-FFF2-40B4-BE49-F238E27FC236}">
                <a16:creationId xmlns:a16="http://schemas.microsoft.com/office/drawing/2014/main" id="{D1B68725-5DDE-4BFC-9A20-0FA9675A2666}"/>
              </a:ext>
            </a:extLst>
          </p:cNvPr>
          <p:cNvPicPr>
            <a:picLocks noChangeAspect="1"/>
          </p:cNvPicPr>
          <p:nvPr/>
        </p:nvPicPr>
        <p:blipFill>
          <a:blip r:embed="rId2"/>
          <a:stretch/>
        </p:blipFill>
        <p:spPr bwMode="auto">
          <a:xfrm>
            <a:off x="351576" y="6170828"/>
            <a:ext cx="1323519" cy="662240"/>
          </a:xfrm>
          <a:prstGeom prst="rect">
            <a:avLst/>
          </a:prstGeom>
          <a:solidFill>
            <a:schemeClr val="bg1"/>
          </a:solidFill>
        </p:spPr>
      </p:pic>
    </p:spTree>
    <p:extLst>
      <p:ext uri="{BB962C8B-B14F-4D97-AF65-F5344CB8AC3E}">
        <p14:creationId xmlns:p14="http://schemas.microsoft.com/office/powerpoint/2010/main" val="4202167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685200-45AE-4909-BDC5-517B5E62FAA3}"/>
              </a:ext>
            </a:extLst>
          </p:cNvPr>
          <p:cNvSpPr>
            <a:spLocks noGrp="1"/>
          </p:cNvSpPr>
          <p:nvPr>
            <p:ph type="sldNum" sz="quarter" idx="12"/>
          </p:nvPr>
        </p:nvSpPr>
        <p:spPr/>
        <p:txBody>
          <a:bodyPr/>
          <a:lstStyle/>
          <a:p>
            <a:fld id="{3BF894FA-58B3-45E0-8C6C-8D2414F223E4}" type="slidenum">
              <a:rPr lang="en-CA" noProof="0" smtClean="0"/>
              <a:pPr/>
              <a:t>15</a:t>
            </a:fld>
            <a:endParaRPr lang="en-CA" noProof="0"/>
          </a:p>
        </p:txBody>
      </p:sp>
      <p:sp>
        <p:nvSpPr>
          <p:cNvPr id="6" name="Title 3">
            <a:extLst>
              <a:ext uri="{FF2B5EF4-FFF2-40B4-BE49-F238E27FC236}">
                <a16:creationId xmlns:a16="http://schemas.microsoft.com/office/drawing/2014/main" id="{93C29661-C647-4B67-8B10-2AA7036C878B}"/>
              </a:ext>
            </a:extLst>
          </p:cNvPr>
          <p:cNvSpPr>
            <a:spLocks noGrp="1"/>
          </p:cNvSpPr>
          <p:nvPr>
            <p:ph type="title"/>
          </p:nvPr>
        </p:nvSpPr>
        <p:spPr>
          <a:xfrm>
            <a:off x="327970" y="-82619"/>
            <a:ext cx="11707203" cy="959500"/>
          </a:xfrm>
        </p:spPr>
        <p:txBody>
          <a:bodyPr vert="horz" wrap="square" lIns="0" tIns="60928" rIns="0" bIns="60928" numCol="1" rtlCol="0" anchor="ctr" anchorCtr="0" compatLnSpc="1">
            <a:prstTxWarp prst="textNoShape">
              <a:avLst/>
            </a:prstTxWarp>
            <a:normAutofit/>
          </a:bodyPr>
          <a:lstStyle/>
          <a:p>
            <a:pPr>
              <a:tabLst>
                <a:tab pos="4497671" algn="l"/>
              </a:tabLst>
            </a:pPr>
            <a:r>
              <a:rPr lang="en-US" dirty="0"/>
              <a:t>Thank You! Any Questions?</a:t>
            </a:r>
            <a:endParaRPr lang="fr-CA" dirty="0"/>
          </a:p>
        </p:txBody>
      </p:sp>
      <p:sp>
        <p:nvSpPr>
          <p:cNvPr id="2" name="Content Placeholder 2">
            <a:extLst>
              <a:ext uri="{FF2B5EF4-FFF2-40B4-BE49-F238E27FC236}">
                <a16:creationId xmlns:a16="http://schemas.microsoft.com/office/drawing/2014/main" id="{D2EEE0C9-DBC3-68A7-EDB5-8F24532D7791}"/>
              </a:ext>
            </a:extLst>
          </p:cNvPr>
          <p:cNvSpPr txBox="1"/>
          <p:nvPr/>
        </p:nvSpPr>
        <p:spPr bwMode="auto">
          <a:xfrm>
            <a:off x="414121" y="1577516"/>
            <a:ext cx="3598126" cy="4402425"/>
          </a:xfrm>
          <a:prstGeom prst="rect">
            <a:avLst/>
          </a:prstGeom>
          <a:solidFill>
            <a:schemeClr val="bg1">
              <a:lumMod val="95000"/>
            </a:schemeClr>
          </a:solidFill>
          <a:ln>
            <a:solidFill>
              <a:srgbClr val="FF4F00"/>
            </a:solidFill>
          </a:ln>
        </p:spPr>
        <p:txBody>
          <a:bodyPr vert="horz" lIns="182785" tIns="182785" rIns="91392" bIns="0" rtlCol="0">
            <a:noAutofit/>
          </a:bodyPr>
          <a:lstStyle>
            <a:lvl1pPr marL="0" indent="0" algn="l" defTabSz="914400">
              <a:lnSpc>
                <a:spcPct val="110000"/>
              </a:lnSpc>
              <a:spcBef>
                <a:spcPts val="0"/>
              </a:spcBef>
              <a:spcAft>
                <a:spcPts val="300"/>
              </a:spcAft>
              <a:buFont typeface="Arial"/>
              <a:buNone/>
              <a:defRPr sz="1800">
                <a:solidFill>
                  <a:schemeClr val="tx1"/>
                </a:solidFill>
                <a:latin typeface="+mn-lt"/>
                <a:ea typeface="+mn-ea"/>
                <a:cs typeface="+mn-cs"/>
              </a:defRPr>
            </a:lvl1pPr>
            <a:lvl2pPr marL="18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2pPr>
            <a:lvl3pPr marL="36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3pPr>
            <a:lvl4pPr marL="54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4pPr>
            <a:lvl5pPr marL="72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5pPr>
            <a:lvl6pPr marL="90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6pPr>
            <a:lvl7pPr marL="108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7pPr>
            <a:lvl8pPr marL="126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8pPr>
            <a:lvl9pPr marL="144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9pPr>
          </a:lstStyle>
          <a:p>
            <a:pPr>
              <a:defRPr/>
            </a:pPr>
            <a:r>
              <a:rPr lang="en-US" sz="3598" dirty="0">
                <a:solidFill>
                  <a:srgbClr val="FF4F00"/>
                </a:solidFill>
              </a:rPr>
              <a:t>Speaker Info</a:t>
            </a:r>
            <a:endParaRPr sz="3598" dirty="0">
              <a:solidFill>
                <a:srgbClr val="FF4F00"/>
              </a:solidFill>
            </a:endParaRPr>
          </a:p>
          <a:p>
            <a:pPr>
              <a:defRPr/>
            </a:pPr>
            <a:endParaRPr lang="en-US" sz="800" dirty="0">
              <a:solidFill>
                <a:srgbClr val="FF4F00"/>
              </a:solidFill>
            </a:endParaRPr>
          </a:p>
          <a:p>
            <a:pPr fontAlgn="auto">
              <a:lnSpc>
                <a:spcPct val="100000"/>
              </a:lnSpc>
              <a:spcAft>
                <a:spcPts val="0"/>
              </a:spcAft>
              <a:defRPr/>
            </a:pPr>
            <a:endParaRPr lang="en-US" sz="1999" dirty="0">
              <a:solidFill>
                <a:srgbClr val="FF4F00"/>
              </a:solidFill>
              <a:latin typeface="Arial"/>
            </a:endParaRPr>
          </a:p>
          <a:p>
            <a:pPr fontAlgn="auto">
              <a:lnSpc>
                <a:spcPct val="100000"/>
              </a:lnSpc>
              <a:spcAft>
                <a:spcPts val="0"/>
              </a:spcAft>
              <a:defRPr/>
            </a:pPr>
            <a:r>
              <a:rPr lang="en-US" sz="1999" dirty="0">
                <a:solidFill>
                  <a:srgbClr val="FF4F00"/>
                </a:solidFill>
                <a:latin typeface="Arial"/>
              </a:rPr>
              <a:t>Joel Gagnon</a:t>
            </a:r>
          </a:p>
          <a:p>
            <a:pPr fontAlgn="auto">
              <a:lnSpc>
                <a:spcPct val="100000"/>
              </a:lnSpc>
              <a:spcAft>
                <a:spcPts val="0"/>
              </a:spcAft>
              <a:defRPr/>
            </a:pPr>
            <a:r>
              <a:rPr lang="en-US" sz="1799" dirty="0">
                <a:solidFill>
                  <a:srgbClr val="FF4F00"/>
                </a:solidFill>
                <a:latin typeface="Arial"/>
              </a:rPr>
              <a:t>joel.gagnon@mayahtt.com</a:t>
            </a:r>
          </a:p>
          <a:p>
            <a:pPr fontAlgn="auto">
              <a:lnSpc>
                <a:spcPct val="100000"/>
              </a:lnSpc>
              <a:spcAft>
                <a:spcPts val="0"/>
              </a:spcAft>
              <a:defRPr/>
            </a:pPr>
            <a:endParaRPr lang="en-US" sz="1999" dirty="0">
              <a:solidFill>
                <a:srgbClr val="FF4F00"/>
              </a:solidFill>
              <a:latin typeface="Arial"/>
            </a:endParaRPr>
          </a:p>
          <a:p>
            <a:pPr fontAlgn="auto">
              <a:lnSpc>
                <a:spcPct val="100000"/>
              </a:lnSpc>
              <a:spcAft>
                <a:spcPts val="0"/>
              </a:spcAft>
              <a:defRPr/>
            </a:pPr>
            <a:endParaRPr lang="en-US" sz="1899" dirty="0">
              <a:solidFill>
                <a:srgbClr val="FF4F00"/>
              </a:solidFill>
              <a:latin typeface="Arial"/>
            </a:endParaRPr>
          </a:p>
          <a:p>
            <a:pPr fontAlgn="auto">
              <a:lnSpc>
                <a:spcPct val="100000"/>
              </a:lnSpc>
              <a:spcAft>
                <a:spcPts val="0"/>
              </a:spcAft>
              <a:defRPr/>
            </a:pPr>
            <a:endParaRPr lang="en-US" sz="1899" dirty="0">
              <a:solidFill>
                <a:srgbClr val="FF4F00"/>
              </a:solidFill>
              <a:latin typeface="Arial"/>
            </a:endParaRPr>
          </a:p>
        </p:txBody>
      </p:sp>
      <p:sp>
        <p:nvSpPr>
          <p:cNvPr id="7" name="Content Placeholder 4">
            <a:extLst>
              <a:ext uri="{FF2B5EF4-FFF2-40B4-BE49-F238E27FC236}">
                <a16:creationId xmlns:a16="http://schemas.microsoft.com/office/drawing/2014/main" id="{13DF1C9A-8905-AB7D-6964-46657B16CA8F}"/>
              </a:ext>
            </a:extLst>
          </p:cNvPr>
          <p:cNvSpPr txBox="1"/>
          <p:nvPr/>
        </p:nvSpPr>
        <p:spPr bwMode="auto">
          <a:xfrm>
            <a:off x="4296937" y="1577517"/>
            <a:ext cx="3598126" cy="4403602"/>
          </a:xfrm>
          <a:prstGeom prst="rect">
            <a:avLst/>
          </a:prstGeom>
          <a:solidFill>
            <a:schemeClr val="bg1">
              <a:lumMod val="95000"/>
            </a:schemeClr>
          </a:solidFill>
          <a:ln>
            <a:solidFill>
              <a:srgbClr val="FF4F00"/>
            </a:solidFill>
          </a:ln>
        </p:spPr>
        <p:txBody>
          <a:bodyPr vert="horz" lIns="182785" tIns="182785" rIns="91392" bIns="0" rtlCol="0">
            <a:noAutofit/>
          </a:bodyPr>
          <a:lstStyle>
            <a:lvl1pPr marL="0" indent="0" algn="l" defTabSz="914400">
              <a:lnSpc>
                <a:spcPct val="110000"/>
              </a:lnSpc>
              <a:spcBef>
                <a:spcPts val="0"/>
              </a:spcBef>
              <a:spcAft>
                <a:spcPts val="300"/>
              </a:spcAft>
              <a:buFont typeface="Arial"/>
              <a:buNone/>
              <a:defRPr sz="1800">
                <a:solidFill>
                  <a:schemeClr val="tx1"/>
                </a:solidFill>
                <a:latin typeface="+mn-lt"/>
                <a:ea typeface="+mn-ea"/>
                <a:cs typeface="+mn-cs"/>
              </a:defRPr>
            </a:lvl1pPr>
            <a:lvl2pPr marL="18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2pPr>
            <a:lvl3pPr marL="36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3pPr>
            <a:lvl4pPr marL="54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4pPr>
            <a:lvl5pPr marL="72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5pPr>
            <a:lvl6pPr marL="90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6pPr>
            <a:lvl7pPr marL="108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7pPr>
            <a:lvl8pPr marL="126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8pPr>
            <a:lvl9pPr marL="144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9pPr>
          </a:lstStyle>
          <a:p>
            <a:pPr>
              <a:defRPr/>
            </a:pPr>
            <a:r>
              <a:rPr lang="en-US" sz="3598" dirty="0">
                <a:solidFill>
                  <a:srgbClr val="FF4F00"/>
                </a:solidFill>
              </a:rPr>
              <a:t>Book a Discovery Call</a:t>
            </a:r>
          </a:p>
          <a:p>
            <a:pPr>
              <a:defRPr/>
            </a:pPr>
            <a:endParaRPr lang="en-US" sz="3598" dirty="0">
              <a:solidFill>
                <a:srgbClr val="FF4F00"/>
              </a:solidFill>
            </a:endParaRPr>
          </a:p>
          <a:p>
            <a:pPr algn="ctr">
              <a:defRPr/>
            </a:pPr>
            <a:endParaRPr lang="en-US" sz="2799" dirty="0">
              <a:solidFill>
                <a:srgbClr val="FF4F00"/>
              </a:solidFill>
            </a:endParaRPr>
          </a:p>
          <a:p>
            <a:pPr>
              <a:defRPr/>
            </a:pPr>
            <a:endParaRPr sz="1799" dirty="0">
              <a:solidFill>
                <a:srgbClr val="FF4F00"/>
              </a:solidFill>
            </a:endParaRPr>
          </a:p>
          <a:p>
            <a:pPr>
              <a:defRPr/>
            </a:pPr>
            <a:endParaRPr lang="en-US" sz="2799" dirty="0">
              <a:solidFill>
                <a:schemeClr val="accent2"/>
              </a:solidFill>
            </a:endParaRPr>
          </a:p>
          <a:p>
            <a:pPr>
              <a:defRPr/>
            </a:pPr>
            <a:endParaRPr lang="en-US" sz="2799" dirty="0">
              <a:solidFill>
                <a:schemeClr val="accent2"/>
              </a:solidFill>
            </a:endParaRPr>
          </a:p>
          <a:p>
            <a:pPr>
              <a:defRPr/>
            </a:pPr>
            <a:endParaRPr lang="en-US" sz="1799" dirty="0">
              <a:solidFill>
                <a:schemeClr val="accent2"/>
              </a:solidFill>
            </a:endParaRPr>
          </a:p>
        </p:txBody>
      </p:sp>
      <p:sp>
        <p:nvSpPr>
          <p:cNvPr id="12" name="Content Placeholder 4">
            <a:extLst>
              <a:ext uri="{FF2B5EF4-FFF2-40B4-BE49-F238E27FC236}">
                <a16:creationId xmlns:a16="http://schemas.microsoft.com/office/drawing/2014/main" id="{D763DFE8-9F55-4B8B-BA4A-2ADC2598C55B}"/>
              </a:ext>
            </a:extLst>
          </p:cNvPr>
          <p:cNvSpPr txBox="1"/>
          <p:nvPr/>
        </p:nvSpPr>
        <p:spPr bwMode="auto">
          <a:xfrm>
            <a:off x="8179753" y="1577516"/>
            <a:ext cx="3598126" cy="4402425"/>
          </a:xfrm>
          <a:prstGeom prst="rect">
            <a:avLst/>
          </a:prstGeom>
          <a:solidFill>
            <a:schemeClr val="bg1">
              <a:lumMod val="95000"/>
            </a:schemeClr>
          </a:solidFill>
          <a:ln>
            <a:solidFill>
              <a:srgbClr val="FF4F00"/>
            </a:solidFill>
          </a:ln>
        </p:spPr>
        <p:txBody>
          <a:bodyPr vert="horz" lIns="182785" tIns="182785" rIns="91392" bIns="0" rtlCol="0">
            <a:noAutofit/>
          </a:bodyPr>
          <a:lstStyle>
            <a:lvl1pPr marL="0" indent="0" algn="l" defTabSz="914400">
              <a:lnSpc>
                <a:spcPct val="110000"/>
              </a:lnSpc>
              <a:spcBef>
                <a:spcPts val="0"/>
              </a:spcBef>
              <a:spcAft>
                <a:spcPts val="300"/>
              </a:spcAft>
              <a:buFont typeface="Arial"/>
              <a:buNone/>
              <a:defRPr sz="1800">
                <a:solidFill>
                  <a:schemeClr val="tx1"/>
                </a:solidFill>
                <a:latin typeface="+mn-lt"/>
                <a:ea typeface="+mn-ea"/>
                <a:cs typeface="+mn-cs"/>
              </a:defRPr>
            </a:lvl1pPr>
            <a:lvl2pPr marL="18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2pPr>
            <a:lvl3pPr marL="36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3pPr>
            <a:lvl4pPr marL="54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4pPr>
            <a:lvl5pPr marL="72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5pPr>
            <a:lvl6pPr marL="90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6pPr>
            <a:lvl7pPr marL="108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7pPr>
            <a:lvl8pPr marL="126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8pPr>
            <a:lvl9pPr marL="1440000" indent="-180000" algn="l" defTabSz="914400">
              <a:lnSpc>
                <a:spcPct val="110000"/>
              </a:lnSpc>
              <a:spcBef>
                <a:spcPts val="0"/>
              </a:spcBef>
              <a:spcAft>
                <a:spcPts val="300"/>
              </a:spcAft>
              <a:buClr>
                <a:schemeClr val="accent1"/>
              </a:buClr>
              <a:buFont typeface="Arial"/>
              <a:buChar char="•"/>
              <a:defRPr sz="1800">
                <a:solidFill>
                  <a:schemeClr val="tx1"/>
                </a:solidFill>
                <a:latin typeface="+mn-lt"/>
                <a:ea typeface="+mn-ea"/>
                <a:cs typeface="+mn-cs"/>
              </a:defRPr>
            </a:lvl9pPr>
          </a:lstStyle>
          <a:p>
            <a:pPr>
              <a:defRPr/>
            </a:pPr>
            <a:r>
              <a:rPr lang="en-CA" sz="2800" dirty="0">
                <a:solidFill>
                  <a:srgbClr val="FF4F00"/>
                </a:solidFill>
              </a:rPr>
              <a:t>GPU-based radiation calculations</a:t>
            </a:r>
            <a:endParaRPr sz="1400" dirty="0">
              <a:solidFill>
                <a:srgbClr val="FF4F00"/>
              </a:solidFill>
            </a:endParaRPr>
          </a:p>
          <a:p>
            <a:pPr algn="ctr">
              <a:defRPr/>
            </a:pPr>
            <a:endParaRPr lang="en-US" sz="2799" dirty="0">
              <a:solidFill>
                <a:schemeClr val="accent2"/>
              </a:solidFill>
            </a:endParaRPr>
          </a:p>
          <a:p>
            <a:pPr>
              <a:defRPr/>
            </a:pPr>
            <a:endParaRPr lang="en-US" sz="2799" dirty="0">
              <a:solidFill>
                <a:schemeClr val="accent2"/>
              </a:solidFill>
            </a:endParaRPr>
          </a:p>
          <a:p>
            <a:pPr>
              <a:defRPr/>
            </a:pPr>
            <a:endParaRPr lang="en-US" sz="1799" dirty="0">
              <a:solidFill>
                <a:schemeClr val="accent2"/>
              </a:solidFill>
            </a:endParaRPr>
          </a:p>
        </p:txBody>
      </p:sp>
      <p:pic>
        <p:nvPicPr>
          <p:cNvPr id="9" name="Picture 8" descr="A qr code on a white background&#10;&#10;AI-generated content may be incorrect.">
            <a:extLst>
              <a:ext uri="{FF2B5EF4-FFF2-40B4-BE49-F238E27FC236}">
                <a16:creationId xmlns:a16="http://schemas.microsoft.com/office/drawing/2014/main" id="{9C36D23F-B761-049E-4F06-1FBED8882D94}"/>
              </a:ext>
            </a:extLst>
          </p:cNvPr>
          <p:cNvPicPr>
            <a:picLocks noChangeAspect="1"/>
          </p:cNvPicPr>
          <p:nvPr/>
        </p:nvPicPr>
        <p:blipFill>
          <a:blip r:embed="rId3"/>
          <a:stretch>
            <a:fillRect/>
          </a:stretch>
        </p:blipFill>
        <p:spPr>
          <a:xfrm>
            <a:off x="4961592" y="3301051"/>
            <a:ext cx="2268816" cy="2268816"/>
          </a:xfrm>
          <a:prstGeom prst="rect">
            <a:avLst/>
          </a:prstGeom>
        </p:spPr>
      </p:pic>
      <p:sp>
        <p:nvSpPr>
          <p:cNvPr id="13" name="Footer Placeholder 3">
            <a:extLst>
              <a:ext uri="{FF2B5EF4-FFF2-40B4-BE49-F238E27FC236}">
                <a16:creationId xmlns:a16="http://schemas.microsoft.com/office/drawing/2014/main" id="{6562CDB7-A96F-A6DB-FE06-B1A6E2876959}"/>
              </a:ext>
            </a:extLst>
          </p:cNvPr>
          <p:cNvSpPr txBox="1">
            <a:spLocks/>
          </p:cNvSpPr>
          <p:nvPr/>
        </p:nvSpPr>
        <p:spPr bwMode="auto">
          <a:xfrm>
            <a:off x="1828798" y="6400800"/>
            <a:ext cx="8534401"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132">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1866">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599">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466">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66">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sz="900" b="0" kern="0" dirty="0"/>
              <a:t>TFAWS 2025 – August 4-7, 2025 / © Copyright 2025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pic>
        <p:nvPicPr>
          <p:cNvPr id="4" name="Picture 3" descr="Logo&#10;&#10;Description automatically generated">
            <a:extLst>
              <a:ext uri="{FF2B5EF4-FFF2-40B4-BE49-F238E27FC236}">
                <a16:creationId xmlns:a16="http://schemas.microsoft.com/office/drawing/2014/main" id="{12C378B5-C343-99E7-92EE-D513C2BB58DA}"/>
              </a:ext>
            </a:extLst>
          </p:cNvPr>
          <p:cNvPicPr>
            <a:picLocks noChangeAspect="1"/>
          </p:cNvPicPr>
          <p:nvPr/>
        </p:nvPicPr>
        <p:blipFill>
          <a:blip r:embed="rId4"/>
          <a:stretch/>
        </p:blipFill>
        <p:spPr bwMode="auto">
          <a:xfrm>
            <a:off x="351576" y="6170828"/>
            <a:ext cx="1323519" cy="662240"/>
          </a:xfrm>
          <a:prstGeom prst="rect">
            <a:avLst/>
          </a:prstGeom>
          <a:solidFill>
            <a:schemeClr val="bg1"/>
          </a:solidFill>
        </p:spPr>
      </p:pic>
      <p:pic>
        <p:nvPicPr>
          <p:cNvPr id="2049" name="Picture 1">
            <a:extLst>
              <a:ext uri="{FF2B5EF4-FFF2-40B4-BE49-F238E27FC236}">
                <a16:creationId xmlns:a16="http://schemas.microsoft.com/office/drawing/2014/main" id="{E52F8D70-BC27-F0EA-A771-3E607FD31A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4408" y="3301051"/>
            <a:ext cx="2268816" cy="226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228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443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FD05F-FEFC-FD16-8F9D-D6207E6A5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4B20B1-24B3-E285-F814-1073A5FECC07}"/>
              </a:ext>
            </a:extLst>
          </p:cNvPr>
          <p:cNvSpPr>
            <a:spLocks noGrp="1"/>
          </p:cNvSpPr>
          <p:nvPr>
            <p:ph type="title"/>
          </p:nvPr>
        </p:nvSpPr>
        <p:spPr>
          <a:xfrm>
            <a:off x="609600" y="190500"/>
            <a:ext cx="10972800" cy="533400"/>
          </a:xfrm>
        </p:spPr>
        <p:txBody>
          <a:bodyPr/>
          <a:lstStyle/>
          <a:p>
            <a:r>
              <a:rPr lang="en-US" dirty="0"/>
              <a:t>BACKUP SLIDES</a:t>
            </a:r>
          </a:p>
        </p:txBody>
      </p:sp>
      <p:sp>
        <p:nvSpPr>
          <p:cNvPr id="3" name="Content Placeholder 2">
            <a:extLst>
              <a:ext uri="{FF2B5EF4-FFF2-40B4-BE49-F238E27FC236}">
                <a16:creationId xmlns:a16="http://schemas.microsoft.com/office/drawing/2014/main" id="{3FAF102E-E330-E374-9A20-D2C8EEF0FA2A}"/>
              </a:ext>
            </a:extLst>
          </p:cNvPr>
          <p:cNvSpPr>
            <a:spLocks noGrp="1"/>
          </p:cNvSpPr>
          <p:nvPr>
            <p:ph idx="1"/>
          </p:nvPr>
        </p:nvSpPr>
        <p:spPr>
          <a:xfrm>
            <a:off x="609600" y="914400"/>
            <a:ext cx="10972800" cy="5410200"/>
          </a:xfrm>
        </p:spPr>
        <p:txBody>
          <a:bodyPr/>
          <a:lstStyle/>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2201800D-DA4B-F047-835F-B78489F97605}"/>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17</a:t>
            </a:fld>
            <a:endParaRPr lang="en-US"/>
          </a:p>
        </p:txBody>
      </p:sp>
      <p:sp>
        <p:nvSpPr>
          <p:cNvPr id="4" name="Footer Placeholder 3">
            <a:extLst>
              <a:ext uri="{FF2B5EF4-FFF2-40B4-BE49-F238E27FC236}">
                <a16:creationId xmlns:a16="http://schemas.microsoft.com/office/drawing/2014/main" id="{97F2D030-8CFE-651D-993D-0726FF019E2C}"/>
              </a:ext>
            </a:extLst>
          </p:cNvPr>
          <p:cNvSpPr>
            <a:spLocks noGrp="1"/>
          </p:cNvSpPr>
          <p:nvPr>
            <p:ph type="ftr" sz="quarter" idx="13"/>
          </p:nvPr>
        </p:nvSpPr>
        <p:spPr>
          <a:xfrm>
            <a:off x="1828798" y="6400800"/>
            <a:ext cx="8534401" cy="304800"/>
          </a:xfrm>
        </p:spPr>
        <p:txBody>
          <a:bodyPr/>
          <a:lstStyle/>
          <a:p>
            <a:r>
              <a:rPr lang="en-US" dirty="0"/>
              <a:t>TFAWS 2025 – August 4-7, 2025 / © Copyright 2025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pic>
        <p:nvPicPr>
          <p:cNvPr id="6" name="Picture 5" descr="Logo&#10;&#10;Description automatically generated">
            <a:extLst>
              <a:ext uri="{FF2B5EF4-FFF2-40B4-BE49-F238E27FC236}">
                <a16:creationId xmlns:a16="http://schemas.microsoft.com/office/drawing/2014/main" id="{815980F1-BA4E-72DC-EC45-E73F1CC6D84B}"/>
              </a:ext>
            </a:extLst>
          </p:cNvPr>
          <p:cNvPicPr>
            <a:picLocks noChangeAspect="1"/>
          </p:cNvPicPr>
          <p:nvPr/>
        </p:nvPicPr>
        <p:blipFill>
          <a:blip r:embed="rId2"/>
          <a:stretch/>
        </p:blipFill>
        <p:spPr bwMode="auto">
          <a:xfrm>
            <a:off x="351576" y="6170828"/>
            <a:ext cx="1323519" cy="662240"/>
          </a:xfrm>
          <a:prstGeom prst="rect">
            <a:avLst/>
          </a:prstGeom>
          <a:solidFill>
            <a:schemeClr val="bg1"/>
          </a:solidFill>
        </p:spPr>
      </p:pic>
    </p:spTree>
    <p:extLst>
      <p:ext uri="{BB962C8B-B14F-4D97-AF65-F5344CB8AC3E}">
        <p14:creationId xmlns:p14="http://schemas.microsoft.com/office/powerpoint/2010/main" val="3103520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A4274-04DC-0EB3-0714-9CFD301890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9D5908-6DD9-7F49-84C8-EE62403C9BD7}"/>
              </a:ext>
            </a:extLst>
          </p:cNvPr>
          <p:cNvSpPr>
            <a:spLocks noGrp="1"/>
          </p:cNvSpPr>
          <p:nvPr>
            <p:ph type="title"/>
          </p:nvPr>
        </p:nvSpPr>
        <p:spPr/>
        <p:txBody>
          <a:bodyPr/>
          <a:lstStyle/>
          <a:p>
            <a:r>
              <a:rPr lang="fr-CA" dirty="0"/>
              <a:t>Maya HTT</a:t>
            </a:r>
            <a:endParaRPr lang="en-US" dirty="0"/>
          </a:p>
        </p:txBody>
      </p:sp>
      <p:sp>
        <p:nvSpPr>
          <p:cNvPr id="5" name="Slide Number Placeholder 4">
            <a:extLst>
              <a:ext uri="{FF2B5EF4-FFF2-40B4-BE49-F238E27FC236}">
                <a16:creationId xmlns:a16="http://schemas.microsoft.com/office/drawing/2014/main" id="{62D723F4-0F34-941C-9A8F-362679126E29}"/>
              </a:ext>
            </a:extLst>
          </p:cNvPr>
          <p:cNvSpPr>
            <a:spLocks noGrp="1"/>
          </p:cNvSpPr>
          <p:nvPr>
            <p:ph type="sldNum" sz="quarter" idx="12"/>
          </p:nvPr>
        </p:nvSpPr>
        <p:spPr/>
        <p:txBody>
          <a:bodyPr/>
          <a:lstStyle/>
          <a:p>
            <a:fld id="{33F42015-0FC7-4B0E-8D2B-76EADF48D957}" type="slidenum">
              <a:rPr lang="en-US" smtClean="0"/>
              <a:pPr/>
              <a:t>18</a:t>
            </a:fld>
            <a:endParaRPr lang="en-US"/>
          </a:p>
        </p:txBody>
      </p:sp>
      <p:pic>
        <p:nvPicPr>
          <p:cNvPr id="13" name="Picture 12" descr="Logo&#10;&#10;Description automatically generated">
            <a:extLst>
              <a:ext uri="{FF2B5EF4-FFF2-40B4-BE49-F238E27FC236}">
                <a16:creationId xmlns:a16="http://schemas.microsoft.com/office/drawing/2014/main" id="{01A4A9E1-F540-6694-F759-BBDD67B78536}"/>
              </a:ext>
            </a:extLst>
          </p:cNvPr>
          <p:cNvPicPr>
            <a:picLocks noChangeAspect="1"/>
          </p:cNvPicPr>
          <p:nvPr/>
        </p:nvPicPr>
        <p:blipFill>
          <a:blip r:embed="rId4"/>
          <a:stretch/>
        </p:blipFill>
        <p:spPr bwMode="auto">
          <a:xfrm>
            <a:off x="457200" y="6135932"/>
            <a:ext cx="1323519" cy="662240"/>
          </a:xfrm>
          <a:prstGeom prst="rect">
            <a:avLst/>
          </a:prstGeom>
          <a:solidFill>
            <a:schemeClr val="bg1"/>
          </a:solidFill>
        </p:spPr>
      </p:pic>
      <p:grpSp>
        <p:nvGrpSpPr>
          <p:cNvPr id="14" name="Group 13">
            <a:extLst>
              <a:ext uri="{FF2B5EF4-FFF2-40B4-BE49-F238E27FC236}">
                <a16:creationId xmlns:a16="http://schemas.microsoft.com/office/drawing/2014/main" id="{1FDF0A1F-E529-9E90-BDE7-54F313265133}"/>
              </a:ext>
            </a:extLst>
          </p:cNvPr>
          <p:cNvGrpSpPr/>
          <p:nvPr/>
        </p:nvGrpSpPr>
        <p:grpSpPr>
          <a:xfrm>
            <a:off x="6512128" y="757530"/>
            <a:ext cx="4600372" cy="5876493"/>
            <a:chOff x="5767671" y="0"/>
            <a:chExt cx="5464689" cy="6858001"/>
          </a:xfrm>
        </p:grpSpPr>
        <p:sp>
          <p:nvSpPr>
            <p:cNvPr id="15" name="Oval 14">
              <a:extLst>
                <a:ext uri="{FF2B5EF4-FFF2-40B4-BE49-F238E27FC236}">
                  <a16:creationId xmlns:a16="http://schemas.microsoft.com/office/drawing/2014/main" id="{8979F285-96A4-B0D3-1D7D-F47A942D8CAB}"/>
                </a:ext>
              </a:extLst>
            </p:cNvPr>
            <p:cNvSpPr/>
            <p:nvPr/>
          </p:nvSpPr>
          <p:spPr>
            <a:xfrm>
              <a:off x="7668893" y="2639505"/>
              <a:ext cx="1649691" cy="1659118"/>
            </a:xfrm>
            <a:prstGeom prst="ellipse">
              <a:avLst/>
            </a:pr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dirty="0"/>
            </a:p>
          </p:txBody>
        </p:sp>
        <p:pic>
          <p:nvPicPr>
            <p:cNvPr id="16" name="Google Shape;694;p75">
              <a:extLst>
                <a:ext uri="{FF2B5EF4-FFF2-40B4-BE49-F238E27FC236}">
                  <a16:creationId xmlns:a16="http://schemas.microsoft.com/office/drawing/2014/main" id="{15492307-5648-D6B0-EB0D-EE21982842DC}"/>
                </a:ext>
              </a:extLst>
            </p:cNvPr>
            <p:cNvPicPr preferRelativeResize="0"/>
            <p:nvPr/>
          </p:nvPicPr>
          <p:blipFill rotWithShape="1">
            <a:blip r:embed="rId5">
              <a:alphaModFix/>
            </a:blip>
            <a:srcRect l="25903" t="19" r="29275" b="19"/>
            <a:stretch/>
          </p:blipFill>
          <p:spPr>
            <a:xfrm>
              <a:off x="5767671" y="0"/>
              <a:ext cx="5464689" cy="6858001"/>
            </a:xfrm>
            <a:prstGeom prst="rect">
              <a:avLst/>
            </a:prstGeom>
            <a:noFill/>
            <a:ln>
              <a:noFill/>
            </a:ln>
          </p:spPr>
        </p:pic>
      </p:grpSp>
      <p:cxnSp>
        <p:nvCxnSpPr>
          <p:cNvPr id="19" name="Google Shape;784;p79">
            <a:extLst>
              <a:ext uri="{FF2B5EF4-FFF2-40B4-BE49-F238E27FC236}">
                <a16:creationId xmlns:a16="http://schemas.microsoft.com/office/drawing/2014/main" id="{AD1EF259-C2E5-CBE2-C678-D40CCC7DEBEB}"/>
              </a:ext>
            </a:extLst>
          </p:cNvPr>
          <p:cNvCxnSpPr>
            <a:cxnSpLocks/>
          </p:cNvCxnSpPr>
          <p:nvPr/>
        </p:nvCxnSpPr>
        <p:spPr>
          <a:xfrm>
            <a:off x="5427096" y="1415600"/>
            <a:ext cx="44397" cy="4370672"/>
          </a:xfrm>
          <a:prstGeom prst="straightConnector1">
            <a:avLst/>
          </a:prstGeom>
          <a:noFill/>
          <a:ln w="9525" cap="flat" cmpd="sng">
            <a:solidFill>
              <a:schemeClr val="tx1"/>
            </a:solidFill>
            <a:prstDash val="dot"/>
            <a:round/>
            <a:headEnd type="none" w="med" len="med"/>
            <a:tailEnd type="none" w="med" len="med"/>
          </a:ln>
        </p:spPr>
      </p:cxnSp>
      <p:sp>
        <p:nvSpPr>
          <p:cNvPr id="20" name="TextBox 19">
            <a:extLst>
              <a:ext uri="{FF2B5EF4-FFF2-40B4-BE49-F238E27FC236}">
                <a16:creationId xmlns:a16="http://schemas.microsoft.com/office/drawing/2014/main" id="{3C2684A3-6764-B8E5-B594-A453D4707773}"/>
              </a:ext>
            </a:extLst>
          </p:cNvPr>
          <p:cNvSpPr txBox="1"/>
          <p:nvPr/>
        </p:nvSpPr>
        <p:spPr>
          <a:xfrm>
            <a:off x="6825349" y="1297632"/>
            <a:ext cx="1676400" cy="461665"/>
          </a:xfrm>
          <a:prstGeom prst="rect">
            <a:avLst/>
          </a:prstGeom>
          <a:noFill/>
        </p:spPr>
        <p:txBody>
          <a:bodyPr wrap="square" rtlCol="0">
            <a:spAutoFit/>
          </a:bodyPr>
          <a:lstStyle/>
          <a:p>
            <a:r>
              <a:rPr lang="fr-CA" sz="1200" dirty="0"/>
              <a:t>Product </a:t>
            </a:r>
            <a:r>
              <a:rPr lang="fr-CA" sz="1200" dirty="0" err="1"/>
              <a:t>Lifecycle</a:t>
            </a:r>
            <a:r>
              <a:rPr lang="fr-CA" sz="1200" dirty="0"/>
              <a:t> Management</a:t>
            </a:r>
            <a:endParaRPr lang="en-US" sz="1200" dirty="0"/>
          </a:p>
        </p:txBody>
      </p:sp>
      <p:sp>
        <p:nvSpPr>
          <p:cNvPr id="21" name="TextBox 20">
            <a:extLst>
              <a:ext uri="{FF2B5EF4-FFF2-40B4-BE49-F238E27FC236}">
                <a16:creationId xmlns:a16="http://schemas.microsoft.com/office/drawing/2014/main" id="{026D0A0B-3FC4-7697-3402-55707DFABF27}"/>
              </a:ext>
            </a:extLst>
          </p:cNvPr>
          <p:cNvSpPr txBox="1"/>
          <p:nvPr/>
        </p:nvSpPr>
        <p:spPr>
          <a:xfrm>
            <a:off x="9436100" y="1647144"/>
            <a:ext cx="1676400" cy="276999"/>
          </a:xfrm>
          <a:prstGeom prst="rect">
            <a:avLst/>
          </a:prstGeom>
          <a:noFill/>
        </p:spPr>
        <p:txBody>
          <a:bodyPr wrap="square" rtlCol="0">
            <a:spAutoFit/>
          </a:bodyPr>
          <a:lstStyle/>
          <a:p>
            <a:r>
              <a:rPr lang="fr-CA" sz="1200" dirty="0"/>
              <a:t>Design</a:t>
            </a:r>
            <a:endParaRPr lang="en-US" sz="1200" dirty="0"/>
          </a:p>
        </p:txBody>
      </p:sp>
      <p:sp>
        <p:nvSpPr>
          <p:cNvPr id="24" name="TextBox 23">
            <a:extLst>
              <a:ext uri="{FF2B5EF4-FFF2-40B4-BE49-F238E27FC236}">
                <a16:creationId xmlns:a16="http://schemas.microsoft.com/office/drawing/2014/main" id="{2FAC529A-8DF9-06CE-147B-6D42A16B55C5}"/>
              </a:ext>
            </a:extLst>
          </p:cNvPr>
          <p:cNvSpPr txBox="1"/>
          <p:nvPr/>
        </p:nvSpPr>
        <p:spPr>
          <a:xfrm>
            <a:off x="5448867" y="4903738"/>
            <a:ext cx="1793465" cy="461665"/>
          </a:xfrm>
          <a:prstGeom prst="rect">
            <a:avLst/>
          </a:prstGeom>
          <a:noFill/>
        </p:spPr>
        <p:txBody>
          <a:bodyPr wrap="square" rtlCol="0">
            <a:spAutoFit/>
          </a:bodyPr>
          <a:lstStyle/>
          <a:p>
            <a:r>
              <a:rPr lang="fr-CA" sz="1200" dirty="0"/>
              <a:t>Software </a:t>
            </a:r>
            <a:r>
              <a:rPr lang="fr-CA" sz="1200" dirty="0" err="1"/>
              <a:t>Development</a:t>
            </a:r>
            <a:r>
              <a:rPr lang="fr-CA" sz="1200" dirty="0"/>
              <a:t> &amp; Custom Applications</a:t>
            </a:r>
            <a:endParaRPr lang="en-US" sz="1200" dirty="0"/>
          </a:p>
        </p:txBody>
      </p:sp>
      <p:sp>
        <p:nvSpPr>
          <p:cNvPr id="25" name="TextBox 24">
            <a:extLst>
              <a:ext uri="{FF2B5EF4-FFF2-40B4-BE49-F238E27FC236}">
                <a16:creationId xmlns:a16="http://schemas.microsoft.com/office/drawing/2014/main" id="{AAA85E63-F136-80E3-446C-45BE04D5F364}"/>
              </a:ext>
            </a:extLst>
          </p:cNvPr>
          <p:cNvSpPr txBox="1"/>
          <p:nvPr/>
        </p:nvSpPr>
        <p:spPr>
          <a:xfrm>
            <a:off x="7968829" y="5822925"/>
            <a:ext cx="1676400" cy="461665"/>
          </a:xfrm>
          <a:prstGeom prst="rect">
            <a:avLst/>
          </a:prstGeom>
          <a:noFill/>
        </p:spPr>
        <p:txBody>
          <a:bodyPr wrap="square" rtlCol="0">
            <a:spAutoFit/>
          </a:bodyPr>
          <a:lstStyle/>
          <a:p>
            <a:r>
              <a:rPr lang="fr-CA" sz="1200" dirty="0" err="1"/>
              <a:t>Industrial</a:t>
            </a:r>
            <a:r>
              <a:rPr lang="fr-CA" sz="1200" dirty="0"/>
              <a:t> IoT &amp; </a:t>
            </a:r>
            <a:r>
              <a:rPr lang="fr-CA" sz="1200" dirty="0" err="1"/>
              <a:t>Applied</a:t>
            </a:r>
            <a:r>
              <a:rPr lang="fr-CA" sz="1200" dirty="0"/>
              <a:t> AI</a:t>
            </a:r>
            <a:endParaRPr lang="en-US" sz="1200" dirty="0"/>
          </a:p>
        </p:txBody>
      </p:sp>
      <p:sp>
        <p:nvSpPr>
          <p:cNvPr id="26" name="TextBox 25">
            <a:extLst>
              <a:ext uri="{FF2B5EF4-FFF2-40B4-BE49-F238E27FC236}">
                <a16:creationId xmlns:a16="http://schemas.microsoft.com/office/drawing/2014/main" id="{3A56D99B-A0FA-CE99-58BC-F2B880415DF8}"/>
              </a:ext>
            </a:extLst>
          </p:cNvPr>
          <p:cNvSpPr txBox="1"/>
          <p:nvPr/>
        </p:nvSpPr>
        <p:spPr>
          <a:xfrm>
            <a:off x="9982200" y="5123395"/>
            <a:ext cx="1676400" cy="276999"/>
          </a:xfrm>
          <a:prstGeom prst="rect">
            <a:avLst/>
          </a:prstGeom>
          <a:noFill/>
        </p:spPr>
        <p:txBody>
          <a:bodyPr wrap="square" rtlCol="0">
            <a:spAutoFit/>
          </a:bodyPr>
          <a:lstStyle/>
          <a:p>
            <a:r>
              <a:rPr lang="fr-CA" sz="1200" dirty="0" err="1"/>
              <a:t>Manufacturing</a:t>
            </a:r>
            <a:endParaRPr lang="en-US" sz="1200" dirty="0"/>
          </a:p>
        </p:txBody>
      </p:sp>
      <p:sp>
        <p:nvSpPr>
          <p:cNvPr id="27" name="TextBox 26">
            <a:extLst>
              <a:ext uri="{FF2B5EF4-FFF2-40B4-BE49-F238E27FC236}">
                <a16:creationId xmlns:a16="http://schemas.microsoft.com/office/drawing/2014/main" id="{0216AC23-B218-503F-5994-2AC2B5F90ACF}"/>
              </a:ext>
            </a:extLst>
          </p:cNvPr>
          <p:cNvSpPr txBox="1"/>
          <p:nvPr/>
        </p:nvSpPr>
        <p:spPr>
          <a:xfrm>
            <a:off x="10422973" y="3246769"/>
            <a:ext cx="1676400" cy="276999"/>
          </a:xfrm>
          <a:prstGeom prst="rect">
            <a:avLst/>
          </a:prstGeom>
          <a:noFill/>
        </p:spPr>
        <p:txBody>
          <a:bodyPr wrap="square" rtlCol="0">
            <a:spAutoFit/>
          </a:bodyPr>
          <a:lstStyle/>
          <a:p>
            <a:r>
              <a:rPr lang="fr-CA" sz="1200" dirty="0"/>
              <a:t>Simulation</a:t>
            </a:r>
            <a:endParaRPr lang="en-US" sz="1200" dirty="0"/>
          </a:p>
        </p:txBody>
      </p:sp>
      <p:sp>
        <p:nvSpPr>
          <p:cNvPr id="28" name="TextBox 27">
            <a:extLst>
              <a:ext uri="{FF2B5EF4-FFF2-40B4-BE49-F238E27FC236}">
                <a16:creationId xmlns:a16="http://schemas.microsoft.com/office/drawing/2014/main" id="{AA0241F3-2219-61E8-0688-337F21F37347}"/>
              </a:ext>
            </a:extLst>
          </p:cNvPr>
          <p:cNvSpPr txBox="1"/>
          <p:nvPr/>
        </p:nvSpPr>
        <p:spPr>
          <a:xfrm>
            <a:off x="5443319" y="2683760"/>
            <a:ext cx="1676400" cy="461665"/>
          </a:xfrm>
          <a:prstGeom prst="rect">
            <a:avLst/>
          </a:prstGeom>
          <a:noFill/>
        </p:spPr>
        <p:txBody>
          <a:bodyPr wrap="square" rtlCol="0">
            <a:spAutoFit/>
          </a:bodyPr>
          <a:lstStyle/>
          <a:p>
            <a:r>
              <a:rPr lang="fr-CA" sz="1200" dirty="0"/>
              <a:t>Automation &amp; </a:t>
            </a:r>
            <a:r>
              <a:rPr lang="fr-CA" sz="1200" dirty="0" err="1"/>
              <a:t>Optimization</a:t>
            </a:r>
            <a:endParaRPr lang="en-US" sz="1200" dirty="0"/>
          </a:p>
        </p:txBody>
      </p:sp>
      <p:sp>
        <p:nvSpPr>
          <p:cNvPr id="7" name="Footer Placeholder 3">
            <a:extLst>
              <a:ext uri="{FF2B5EF4-FFF2-40B4-BE49-F238E27FC236}">
                <a16:creationId xmlns:a16="http://schemas.microsoft.com/office/drawing/2014/main" id="{8B042871-00BE-AB83-68FF-395566367532}"/>
              </a:ext>
            </a:extLst>
          </p:cNvPr>
          <p:cNvSpPr>
            <a:spLocks noGrp="1"/>
          </p:cNvSpPr>
          <p:nvPr>
            <p:ph type="ftr" sz="quarter" idx="13"/>
          </p:nvPr>
        </p:nvSpPr>
        <p:spPr>
          <a:xfrm>
            <a:off x="1828798" y="6400800"/>
            <a:ext cx="8534401" cy="304800"/>
          </a:xfrm>
        </p:spPr>
        <p:txBody>
          <a:bodyPr/>
          <a:lstStyle/>
          <a:p>
            <a:r>
              <a:rPr lang="en-US" dirty="0"/>
              <a:t>TFAWS 2025 – August 4-7, 2025 / © Copyright 2025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
        <p:nvSpPr>
          <p:cNvPr id="3" name="Google Shape;772;p79">
            <a:extLst>
              <a:ext uri="{FF2B5EF4-FFF2-40B4-BE49-F238E27FC236}">
                <a16:creationId xmlns:a16="http://schemas.microsoft.com/office/drawing/2014/main" id="{0C0DFC9F-BAC6-CE61-8230-B4921757797B}"/>
              </a:ext>
            </a:extLst>
          </p:cNvPr>
          <p:cNvSpPr txBox="1"/>
          <p:nvPr/>
        </p:nvSpPr>
        <p:spPr>
          <a:xfrm>
            <a:off x="1450538" y="1359822"/>
            <a:ext cx="4483223" cy="4138356"/>
          </a:xfrm>
          <a:prstGeom prst="rect">
            <a:avLst/>
          </a:prstGeom>
          <a:noFill/>
          <a:ln>
            <a:noFill/>
          </a:ln>
        </p:spPr>
        <p:txBody>
          <a:bodyPr spcFirstLastPara="1" wrap="square" lIns="121836" tIns="121836" rIns="121836" bIns="121836" anchor="t" anchorCtr="0">
            <a:noAutofit/>
          </a:bodyPr>
          <a:lstStyle/>
          <a:p>
            <a:pPr algn="l" defTabSz="913866">
              <a:spcBef>
                <a:spcPts val="0"/>
              </a:spcBef>
              <a:defRPr/>
            </a:pPr>
            <a:endParaRPr lang="en-US" sz="1599" dirty="0">
              <a:latin typeface="Arial"/>
              <a:ea typeface="Helvetica Neue"/>
              <a:cs typeface="Helvetica Neue"/>
              <a:sym typeface="Helvetica Neue"/>
            </a:endParaRPr>
          </a:p>
          <a:p>
            <a:pPr algn="l" defTabSz="913866">
              <a:defRPr/>
            </a:pPr>
            <a:r>
              <a:rPr lang="en-GB" sz="1550" dirty="0">
                <a:latin typeface="Arial"/>
                <a:ea typeface="Helvetica Neue"/>
                <a:cs typeface="Helvetica Neue"/>
                <a:sym typeface="Arial"/>
              </a:rPr>
              <a:t>Recognised Siemens Partner</a:t>
            </a:r>
            <a:endParaRPr lang="en-GB" sz="1550" dirty="0">
              <a:latin typeface="Arial"/>
              <a:ea typeface="Helvetica Neue"/>
              <a:cs typeface="Helvetica Neue"/>
            </a:endParaRPr>
          </a:p>
          <a:p>
            <a:pPr algn="l" defTabSz="913866">
              <a:spcBef>
                <a:spcPts val="0"/>
              </a:spcBef>
              <a:defRPr/>
            </a:pPr>
            <a:r>
              <a:rPr lang="en-GB" sz="1599" dirty="0">
                <a:latin typeface="Arial"/>
                <a:ea typeface="Helvetica Neue"/>
                <a:cs typeface="Helvetica Neue"/>
                <a:sym typeface="Arial"/>
              </a:rPr>
              <a:t>for Simulation </a:t>
            </a:r>
          </a:p>
          <a:p>
            <a:pPr algn="l" defTabSz="913866">
              <a:spcBef>
                <a:spcPts val="0"/>
              </a:spcBef>
              <a:defRPr/>
            </a:pPr>
            <a:endParaRPr lang="en-US" sz="1400" dirty="0">
              <a:latin typeface="Arial"/>
              <a:ea typeface="Helvetica Neue"/>
              <a:cs typeface="Helvetica Neue"/>
              <a:sym typeface="Arial"/>
            </a:endParaRPr>
          </a:p>
          <a:p>
            <a:pPr algn="l" defTabSz="913866">
              <a:spcBef>
                <a:spcPts val="0"/>
              </a:spcBef>
              <a:defRPr/>
            </a:pPr>
            <a:endParaRPr lang="en-US" sz="1599" dirty="0">
              <a:latin typeface="Arial"/>
              <a:ea typeface="Helvetica Neue"/>
              <a:cs typeface="Helvetica Neue"/>
              <a:sym typeface="Helvetica Neue"/>
            </a:endParaRPr>
          </a:p>
          <a:p>
            <a:pPr algn="l" defTabSz="913866">
              <a:spcBef>
                <a:spcPts val="0"/>
              </a:spcBef>
              <a:defRPr/>
            </a:pPr>
            <a:endParaRPr lang="en-US" sz="1599" dirty="0">
              <a:latin typeface="Arial"/>
              <a:ea typeface="Helvetica Neue"/>
              <a:cs typeface="Helvetica Neue"/>
              <a:sym typeface="Helvetica Neue"/>
            </a:endParaRPr>
          </a:p>
          <a:p>
            <a:pPr algn="l" defTabSz="913866">
              <a:spcBef>
                <a:spcPts val="0"/>
              </a:spcBef>
              <a:defRPr/>
            </a:pPr>
            <a:r>
              <a:rPr lang="en-US" sz="1599" dirty="0">
                <a:latin typeface="Arial"/>
                <a:ea typeface="Helvetica Neue"/>
                <a:cs typeface="Helvetica Neue"/>
                <a:sym typeface="Helvetica Neue"/>
              </a:rPr>
              <a:t>Global </a:t>
            </a:r>
            <a:r>
              <a:rPr lang="en-US" sz="1600" dirty="0">
                <a:latin typeface="Arial"/>
                <a:ea typeface="Helvetica Neue"/>
                <a:cs typeface="Helvetica Neue"/>
                <a:sym typeface="Helvetica Neue"/>
              </a:rPr>
              <a:t>Support &amp; Services Presence </a:t>
            </a:r>
          </a:p>
          <a:p>
            <a:pPr algn="l" defTabSz="913866">
              <a:spcBef>
                <a:spcPts val="0"/>
              </a:spcBef>
              <a:defRPr/>
            </a:pPr>
            <a:endParaRPr lang="en-US" sz="1599" dirty="0">
              <a:latin typeface="Arial"/>
              <a:ea typeface="Helvetica Neue"/>
              <a:cs typeface="Helvetica Neue"/>
              <a:sym typeface="Arial"/>
            </a:endParaRPr>
          </a:p>
          <a:p>
            <a:pPr algn="l" defTabSz="913866">
              <a:spcBef>
                <a:spcPts val="0"/>
              </a:spcBef>
              <a:defRPr/>
            </a:pPr>
            <a:endParaRPr lang="en-US" sz="1599" dirty="0">
              <a:latin typeface="Arial"/>
              <a:ea typeface="Helvetica Neue"/>
              <a:cs typeface="Helvetica Neue"/>
              <a:sym typeface="Arial"/>
            </a:endParaRPr>
          </a:p>
          <a:p>
            <a:pPr algn="l" defTabSz="913866">
              <a:spcBef>
                <a:spcPts val="0"/>
              </a:spcBef>
              <a:defRPr/>
            </a:pPr>
            <a:endParaRPr lang="en-US" sz="1599" dirty="0">
              <a:latin typeface="Arial"/>
              <a:ea typeface="Helvetica Neue"/>
              <a:cs typeface="Helvetica Neue"/>
              <a:sym typeface="Arial"/>
            </a:endParaRPr>
          </a:p>
          <a:p>
            <a:pPr algn="l" defTabSz="913866">
              <a:spcBef>
                <a:spcPts val="0"/>
              </a:spcBef>
              <a:defRPr/>
            </a:pPr>
            <a:r>
              <a:rPr lang="en-US" sz="1599" dirty="0">
                <a:latin typeface="Arial"/>
                <a:ea typeface="Helvetica Neue"/>
                <a:cs typeface="Helvetica Neue"/>
                <a:sym typeface="Arial"/>
              </a:rPr>
              <a:t>Digital Transformation</a:t>
            </a:r>
          </a:p>
          <a:p>
            <a:pPr algn="l" defTabSz="913866">
              <a:spcBef>
                <a:spcPts val="0"/>
              </a:spcBef>
              <a:defRPr/>
            </a:pPr>
            <a:r>
              <a:rPr lang="en-US" sz="1599" dirty="0">
                <a:latin typeface="Arial"/>
                <a:ea typeface="Helvetica Neue"/>
                <a:cs typeface="Helvetica Neue"/>
                <a:sym typeface="Arial"/>
              </a:rPr>
              <a:t>&amp; AI Services Projects</a:t>
            </a:r>
          </a:p>
          <a:p>
            <a:pPr algn="l" defTabSz="913866">
              <a:spcBef>
                <a:spcPts val="0"/>
              </a:spcBef>
              <a:defRPr/>
            </a:pPr>
            <a:endParaRPr lang="en-US" sz="3599" dirty="0">
              <a:latin typeface="Arial"/>
              <a:ea typeface="Helvetica Neue"/>
              <a:cs typeface="Helvetica Neue"/>
              <a:sym typeface="Arial"/>
            </a:endParaRPr>
          </a:p>
          <a:p>
            <a:pPr algn="l" defTabSz="913866">
              <a:spcBef>
                <a:spcPts val="0"/>
              </a:spcBef>
              <a:defRPr/>
            </a:pPr>
            <a:r>
              <a:rPr lang="en-US" sz="1599" dirty="0">
                <a:latin typeface="Arial"/>
                <a:ea typeface="Helvetica Neue"/>
                <a:cs typeface="Helvetica Neue"/>
                <a:sym typeface="Helvetica Neue"/>
              </a:rPr>
              <a:t>Software Modules Authored for</a:t>
            </a:r>
            <a:endParaRPr lang="en-US" sz="1599" dirty="0">
              <a:latin typeface="Arial"/>
              <a:ea typeface="Helvetica Neue"/>
              <a:cs typeface="Helvetica Neue"/>
              <a:sym typeface="Arial"/>
            </a:endParaRPr>
          </a:p>
          <a:p>
            <a:pPr algn="l" defTabSz="913866">
              <a:spcBef>
                <a:spcPts val="0"/>
              </a:spcBef>
              <a:defRPr/>
            </a:pPr>
            <a:r>
              <a:rPr lang="en-US" sz="1599" dirty="0">
                <a:latin typeface="Arial"/>
                <a:ea typeface="Helvetica Neue"/>
                <a:cs typeface="Helvetica Neue"/>
                <a:sym typeface="Helvetica Neue"/>
              </a:rPr>
              <a:t>Siemens Digital Industries Software</a:t>
            </a:r>
            <a:endParaRPr lang="en-US" sz="1599" dirty="0">
              <a:latin typeface="Arial"/>
              <a:ea typeface="Helvetica Neue"/>
              <a:cs typeface="Helvetica Neue"/>
              <a:sym typeface="Arial"/>
            </a:endParaRPr>
          </a:p>
          <a:p>
            <a:pPr algn="l" defTabSz="913866">
              <a:lnSpc>
                <a:spcPct val="90000"/>
              </a:lnSpc>
              <a:spcBef>
                <a:spcPts val="1599"/>
              </a:spcBef>
              <a:spcAft>
                <a:spcPts val="0"/>
              </a:spcAft>
              <a:defRPr/>
            </a:pPr>
            <a:endParaRPr sz="1799" dirty="0">
              <a:latin typeface="Arial"/>
              <a:cs typeface="Helvetica Neue"/>
              <a:sym typeface="Arial"/>
            </a:endParaRPr>
          </a:p>
        </p:txBody>
      </p:sp>
      <p:sp>
        <p:nvSpPr>
          <p:cNvPr id="6" name="Google Shape;772;p79">
            <a:extLst>
              <a:ext uri="{FF2B5EF4-FFF2-40B4-BE49-F238E27FC236}">
                <a16:creationId xmlns:a16="http://schemas.microsoft.com/office/drawing/2014/main" id="{BBF162C1-B32D-CF0B-0BD4-63C5E0CB65D7}"/>
              </a:ext>
            </a:extLst>
          </p:cNvPr>
          <p:cNvSpPr txBox="1"/>
          <p:nvPr/>
        </p:nvSpPr>
        <p:spPr>
          <a:xfrm>
            <a:off x="-239405" y="3776954"/>
            <a:ext cx="1789368" cy="2021976"/>
          </a:xfrm>
          <a:prstGeom prst="rect">
            <a:avLst/>
          </a:prstGeom>
          <a:noFill/>
          <a:ln>
            <a:noFill/>
          </a:ln>
        </p:spPr>
        <p:txBody>
          <a:bodyPr spcFirstLastPara="1" wrap="square" lIns="121836" tIns="121836" rIns="121836" bIns="121836" anchor="t" anchorCtr="0">
            <a:noAutofit/>
          </a:bodyPr>
          <a:lstStyle/>
          <a:p>
            <a:pPr algn="r" defTabSz="913866">
              <a:lnSpc>
                <a:spcPct val="90000"/>
              </a:lnSpc>
              <a:defRPr/>
            </a:pPr>
            <a:r>
              <a:rPr lang="en-US" sz="3199" b="1" dirty="0">
                <a:solidFill>
                  <a:srgbClr val="FF4B00"/>
                </a:solidFill>
                <a:latin typeface="Arial"/>
                <a:ea typeface="Helvetica Neue"/>
                <a:cs typeface="Helvetica Neue"/>
                <a:sym typeface="Helvetica Neue"/>
              </a:rPr>
              <a:t>2000+</a:t>
            </a:r>
            <a:endParaRPr lang="en-US" sz="1799" dirty="0">
              <a:solidFill>
                <a:srgbClr val="E6E6E6"/>
              </a:solidFill>
              <a:cs typeface="Arial"/>
              <a:sym typeface="Arial"/>
            </a:endParaRPr>
          </a:p>
          <a:p>
            <a:pPr algn="r" defTabSz="913866">
              <a:lnSpc>
                <a:spcPct val="90000"/>
              </a:lnSpc>
              <a:defRPr/>
            </a:pPr>
            <a:endParaRPr lang="en-US" sz="1599" b="1" dirty="0">
              <a:solidFill>
                <a:srgbClr val="FF4B00"/>
              </a:solidFill>
              <a:latin typeface="Arial"/>
              <a:ea typeface="Helvetica Neue"/>
              <a:cs typeface="Helvetica Neue"/>
              <a:sym typeface="Helvetica Neue"/>
            </a:endParaRPr>
          </a:p>
          <a:p>
            <a:pPr algn="r" defTabSz="913866">
              <a:lnSpc>
                <a:spcPct val="90000"/>
              </a:lnSpc>
              <a:defRPr/>
            </a:pPr>
            <a:endParaRPr lang="en-US" sz="1599" b="1" dirty="0">
              <a:solidFill>
                <a:srgbClr val="FF4B00"/>
              </a:solidFill>
              <a:ea typeface="Helvetica Neue"/>
              <a:cs typeface="Helvetica Neue"/>
              <a:sym typeface="Helvetica Neue"/>
            </a:endParaRPr>
          </a:p>
          <a:p>
            <a:pPr algn="r" defTabSz="913866">
              <a:lnSpc>
                <a:spcPct val="90000"/>
              </a:lnSpc>
              <a:defRPr/>
            </a:pPr>
            <a:endParaRPr lang="en-US" sz="1599" b="1" dirty="0">
              <a:solidFill>
                <a:srgbClr val="FF4B00"/>
              </a:solidFill>
              <a:latin typeface="Arial"/>
              <a:ea typeface="Helvetica Neue"/>
              <a:cs typeface="Helvetica Neue"/>
              <a:sym typeface="Helvetica Neue"/>
            </a:endParaRPr>
          </a:p>
          <a:p>
            <a:pPr algn="r" defTabSz="913866">
              <a:lnSpc>
                <a:spcPct val="90000"/>
              </a:lnSpc>
              <a:defRPr/>
            </a:pPr>
            <a:r>
              <a:rPr lang="en-US" sz="3199" b="1" dirty="0">
                <a:solidFill>
                  <a:srgbClr val="FF4B00"/>
                </a:solidFill>
                <a:latin typeface="Arial"/>
                <a:ea typeface="Helvetica Neue"/>
                <a:cs typeface="Helvetica Neue"/>
                <a:sym typeface="Helvetica Neue"/>
              </a:rPr>
              <a:t>30+</a:t>
            </a:r>
          </a:p>
          <a:p>
            <a:pPr algn="r" defTabSz="913866">
              <a:lnSpc>
                <a:spcPct val="90000"/>
              </a:lnSpc>
              <a:defRPr/>
            </a:pPr>
            <a:endParaRPr lang="en-US" sz="1599" b="1" dirty="0">
              <a:solidFill>
                <a:srgbClr val="FF4B00"/>
              </a:solidFill>
              <a:latin typeface="Arial"/>
              <a:ea typeface="Helvetica Neue"/>
              <a:cs typeface="Helvetica Neue"/>
              <a:sym typeface="Helvetica Neue"/>
            </a:endParaRPr>
          </a:p>
          <a:p>
            <a:pPr algn="r" defTabSz="913866">
              <a:lnSpc>
                <a:spcPct val="90000"/>
              </a:lnSpc>
              <a:defRPr/>
            </a:pPr>
            <a:endParaRPr lang="en-US" sz="1599" b="1" dirty="0">
              <a:solidFill>
                <a:srgbClr val="FF4B00"/>
              </a:solidFill>
              <a:latin typeface="Arial"/>
              <a:ea typeface="Helvetica Neue"/>
              <a:cs typeface="Helvetica Neue"/>
              <a:sym typeface="Helvetica Neue"/>
            </a:endParaRPr>
          </a:p>
          <a:p>
            <a:pPr algn="r" defTabSz="913866">
              <a:lnSpc>
                <a:spcPct val="90000"/>
              </a:lnSpc>
              <a:defRPr/>
            </a:pPr>
            <a:endParaRPr lang="en-US" sz="1599" b="1" dirty="0">
              <a:solidFill>
                <a:srgbClr val="FF4B00"/>
              </a:solidFill>
              <a:latin typeface="Arial"/>
              <a:ea typeface="Helvetica Neue"/>
              <a:cs typeface="Helvetica Neue"/>
              <a:sym typeface="Helvetica Neue"/>
            </a:endParaRPr>
          </a:p>
        </p:txBody>
      </p:sp>
      <p:pic>
        <p:nvPicPr>
          <p:cNvPr id="8" name="Graphic 7" descr="Ribbon outline">
            <a:extLst>
              <a:ext uri="{FF2B5EF4-FFF2-40B4-BE49-F238E27FC236}">
                <a16:creationId xmlns:a16="http://schemas.microsoft.com/office/drawing/2014/main" id="{BD2E0F5E-4654-A9BB-C6B5-D98F9642A9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5279" y="1586636"/>
            <a:ext cx="781755" cy="753533"/>
          </a:xfrm>
          <a:prstGeom prst="rect">
            <a:avLst/>
          </a:prstGeom>
        </p:spPr>
      </p:pic>
      <p:pic>
        <p:nvPicPr>
          <p:cNvPr id="9" name="Graphic 8" descr="Open hand with solid fill">
            <a:extLst>
              <a:ext uri="{FF2B5EF4-FFF2-40B4-BE49-F238E27FC236}">
                <a16:creationId xmlns:a16="http://schemas.microsoft.com/office/drawing/2014/main" id="{4ABDC682-C6F1-C770-CE02-4B6DEEBA55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8306" y="3030425"/>
            <a:ext cx="599925" cy="575435"/>
          </a:xfrm>
          <a:prstGeom prst="rect">
            <a:avLst/>
          </a:prstGeom>
        </p:spPr>
      </p:pic>
      <p:pic>
        <p:nvPicPr>
          <p:cNvPr id="10" name="Graphic 9" descr="Earth globe: Americas with solid fill">
            <a:extLst>
              <a:ext uri="{FF2B5EF4-FFF2-40B4-BE49-F238E27FC236}">
                <a16:creationId xmlns:a16="http://schemas.microsoft.com/office/drawing/2014/main" id="{F439ECA3-B281-A24A-EF88-56C4E7CF48C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4592" y="2714383"/>
            <a:ext cx="527355" cy="527079"/>
          </a:xfrm>
          <a:prstGeom prst="rect">
            <a:avLst/>
          </a:prstGeom>
        </p:spPr>
      </p:pic>
    </p:spTree>
    <p:extLst>
      <p:ext uri="{BB962C8B-B14F-4D97-AF65-F5344CB8AC3E}">
        <p14:creationId xmlns:p14="http://schemas.microsoft.com/office/powerpoint/2010/main" val="3510432035"/>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p:spPr>
        <p:txBody>
          <a:bodyPr/>
          <a:lstStyle/>
          <a:p>
            <a:r>
              <a:rPr lang="en-US" dirty="0"/>
              <a:t>Agenda</a:t>
            </a:r>
          </a:p>
        </p:txBody>
      </p:sp>
      <p:sp>
        <p:nvSpPr>
          <p:cNvPr id="3" name="Content Placeholder 2"/>
          <p:cNvSpPr>
            <a:spLocks noGrp="1"/>
          </p:cNvSpPr>
          <p:nvPr>
            <p:ph idx="1"/>
          </p:nvPr>
        </p:nvSpPr>
        <p:spPr>
          <a:xfrm>
            <a:off x="609600" y="914400"/>
            <a:ext cx="10972800" cy="5410200"/>
          </a:xfrm>
        </p:spPr>
        <p:txBody>
          <a:bodyPr/>
          <a:lstStyle/>
          <a:p>
            <a:r>
              <a:rPr lang="en-US" dirty="0"/>
              <a:t>Introduction</a:t>
            </a:r>
          </a:p>
          <a:p>
            <a:endParaRPr lang="en-US" dirty="0"/>
          </a:p>
          <a:p>
            <a:r>
              <a:rPr lang="en-US" dirty="0"/>
              <a:t>Overview of Thermo-Elastic </a:t>
            </a:r>
            <a:r>
              <a:rPr lang="en-US" dirty="0" err="1"/>
              <a:t>Depointing</a:t>
            </a:r>
            <a:r>
              <a:rPr lang="en-US" dirty="0"/>
              <a:t> Workflow</a:t>
            </a:r>
          </a:p>
          <a:p>
            <a:endParaRPr lang="en-US" dirty="0"/>
          </a:p>
          <a:p>
            <a:r>
              <a:rPr lang="en-US" dirty="0"/>
              <a:t>Thermal Analysis of Spacecraft in Orbit using GPU ray tracing</a:t>
            </a:r>
          </a:p>
          <a:p>
            <a:endParaRPr lang="en-US" dirty="0"/>
          </a:p>
          <a:p>
            <a:r>
              <a:rPr lang="en-US" dirty="0"/>
              <a:t>Structural Simulation setup for Antenna analysis</a:t>
            </a:r>
          </a:p>
          <a:p>
            <a:endParaRPr lang="en-US" dirty="0"/>
          </a:p>
          <a:p>
            <a:r>
              <a:rPr lang="en-US" dirty="0"/>
              <a:t>Results of Thermo-elastic distortion Simulation</a:t>
            </a:r>
          </a:p>
          <a:p>
            <a:endParaRPr lang="en-US" dirty="0"/>
          </a:p>
          <a:p>
            <a:r>
              <a:rPr lang="en-US" dirty="0"/>
              <a:t>Opportunities for Automation &amp; Conclusions</a:t>
            </a:r>
          </a:p>
          <a:p>
            <a:endParaRPr lang="en-US" dirty="0"/>
          </a:p>
          <a:p>
            <a:endParaRPr lang="en-US" dirty="0"/>
          </a:p>
          <a:p>
            <a:endParaRPr lang="en-US" dirty="0"/>
          </a:p>
        </p:txBody>
      </p:sp>
      <p:sp>
        <p:nvSpPr>
          <p:cNvPr id="5" name="Slide Number Placeholder 4"/>
          <p:cNvSpPr>
            <a:spLocks noGrp="1"/>
          </p:cNvSpPr>
          <p:nvPr>
            <p:ph type="sldNum" sz="quarter" idx="12"/>
          </p:nvPr>
        </p:nvSpPr>
        <p:spPr>
          <a:xfrm>
            <a:off x="9042400" y="6400800"/>
            <a:ext cx="2540000" cy="304800"/>
          </a:xfrm>
        </p:spPr>
        <p:txBody>
          <a:bodyPr/>
          <a:lstStyle/>
          <a:p>
            <a:fld id="{33F42015-0FC7-4B0E-8D2B-76EADF48D957}" type="slidenum">
              <a:rPr lang="en-US" smtClean="0"/>
              <a:pPr/>
              <a:t>2</a:t>
            </a:fld>
            <a:endParaRPr lang="en-US"/>
          </a:p>
        </p:txBody>
      </p:sp>
      <p:sp>
        <p:nvSpPr>
          <p:cNvPr id="6" name="Footer Placeholder 3">
            <a:extLst>
              <a:ext uri="{FF2B5EF4-FFF2-40B4-BE49-F238E27FC236}">
                <a16:creationId xmlns:a16="http://schemas.microsoft.com/office/drawing/2014/main" id="{5E240ADE-5CD7-C84F-FB53-16587793A73A}"/>
              </a:ext>
            </a:extLst>
          </p:cNvPr>
          <p:cNvSpPr>
            <a:spLocks noGrp="1"/>
          </p:cNvSpPr>
          <p:nvPr>
            <p:ph type="ftr" sz="quarter" idx="13"/>
          </p:nvPr>
        </p:nvSpPr>
        <p:spPr>
          <a:xfrm>
            <a:off x="1828798" y="6400800"/>
            <a:ext cx="8534401" cy="304800"/>
          </a:xfrm>
        </p:spPr>
        <p:txBody>
          <a:bodyPr/>
          <a:lstStyle/>
          <a:p>
            <a:r>
              <a:rPr lang="en-US" dirty="0"/>
              <a:t>TFAWS 2025 – August 4-7, 2025 / © Copyright 2025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pic>
        <p:nvPicPr>
          <p:cNvPr id="7" name="Picture 6" descr="Logo&#10;&#10;Description automatically generated">
            <a:extLst>
              <a:ext uri="{FF2B5EF4-FFF2-40B4-BE49-F238E27FC236}">
                <a16:creationId xmlns:a16="http://schemas.microsoft.com/office/drawing/2014/main" id="{69CBABF2-2594-E06D-05AE-03BDFD43B574}"/>
              </a:ext>
            </a:extLst>
          </p:cNvPr>
          <p:cNvPicPr>
            <a:picLocks noChangeAspect="1"/>
          </p:cNvPicPr>
          <p:nvPr/>
        </p:nvPicPr>
        <p:blipFill>
          <a:blip r:embed="rId2"/>
          <a:stretch/>
        </p:blipFill>
        <p:spPr bwMode="auto">
          <a:xfrm>
            <a:off x="351576" y="6170828"/>
            <a:ext cx="1323519" cy="662240"/>
          </a:xfrm>
          <a:prstGeom prst="rect">
            <a:avLst/>
          </a:prstGeom>
          <a:solidFill>
            <a:schemeClr val="bg1"/>
          </a:solidFill>
        </p:spPr>
      </p:pic>
    </p:spTree>
    <p:extLst>
      <p:ext uri="{BB962C8B-B14F-4D97-AF65-F5344CB8AC3E}">
        <p14:creationId xmlns:p14="http://schemas.microsoft.com/office/powerpoint/2010/main" val="2798685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3865D-B397-5A75-7F19-F474B9BDCA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4E703C-B415-1B3C-8715-C97B5599D83C}"/>
              </a:ext>
            </a:extLst>
          </p:cNvPr>
          <p:cNvSpPr>
            <a:spLocks noGrp="1"/>
          </p:cNvSpPr>
          <p:nvPr>
            <p:ph type="title"/>
          </p:nvPr>
        </p:nvSpPr>
        <p:spPr>
          <a:xfrm>
            <a:off x="609600" y="190500"/>
            <a:ext cx="10972800" cy="533400"/>
          </a:xfrm>
        </p:spPr>
        <p:txBody>
          <a:bodyPr/>
          <a:lstStyle/>
          <a:p>
            <a:r>
              <a:rPr lang="en-US" dirty="0"/>
              <a:t>Introduction</a:t>
            </a:r>
          </a:p>
        </p:txBody>
      </p:sp>
      <p:sp>
        <p:nvSpPr>
          <p:cNvPr id="3" name="Content Placeholder 2">
            <a:extLst>
              <a:ext uri="{FF2B5EF4-FFF2-40B4-BE49-F238E27FC236}">
                <a16:creationId xmlns:a16="http://schemas.microsoft.com/office/drawing/2014/main" id="{54362BE2-77FA-CA6D-CD98-FF45A4DDBB95}"/>
              </a:ext>
            </a:extLst>
          </p:cNvPr>
          <p:cNvSpPr>
            <a:spLocks noGrp="1"/>
          </p:cNvSpPr>
          <p:nvPr>
            <p:ph idx="1"/>
          </p:nvPr>
        </p:nvSpPr>
        <p:spPr>
          <a:xfrm>
            <a:off x="609600" y="914400"/>
            <a:ext cx="10972800" cy="5410200"/>
          </a:xfrm>
        </p:spPr>
        <p:txBody>
          <a:bodyPr/>
          <a:lstStyle/>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F3A2F573-477F-0D3F-A847-1412DBCE2E48}"/>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3</a:t>
            </a:fld>
            <a:endParaRPr lang="en-US"/>
          </a:p>
        </p:txBody>
      </p:sp>
      <p:sp>
        <p:nvSpPr>
          <p:cNvPr id="4" name="Footer Placeholder 3">
            <a:extLst>
              <a:ext uri="{FF2B5EF4-FFF2-40B4-BE49-F238E27FC236}">
                <a16:creationId xmlns:a16="http://schemas.microsoft.com/office/drawing/2014/main" id="{F70E281A-FD0E-2567-E5CC-2281E0E571C7}"/>
              </a:ext>
            </a:extLst>
          </p:cNvPr>
          <p:cNvSpPr>
            <a:spLocks noGrp="1"/>
          </p:cNvSpPr>
          <p:nvPr>
            <p:ph type="ftr" sz="quarter" idx="13"/>
          </p:nvPr>
        </p:nvSpPr>
        <p:spPr>
          <a:xfrm>
            <a:off x="1828798" y="6400800"/>
            <a:ext cx="8534401" cy="304800"/>
          </a:xfrm>
        </p:spPr>
        <p:txBody>
          <a:bodyPr/>
          <a:lstStyle/>
          <a:p>
            <a:r>
              <a:rPr lang="en-US" dirty="0"/>
              <a:t>TFAWS 2025 – August 4-7, 2025 / © Copyright 2025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
        <p:nvSpPr>
          <p:cNvPr id="7" name="Content Placeholder 2">
            <a:extLst>
              <a:ext uri="{FF2B5EF4-FFF2-40B4-BE49-F238E27FC236}">
                <a16:creationId xmlns:a16="http://schemas.microsoft.com/office/drawing/2014/main" id="{9012663F-0B4A-3EBF-3DDD-1F5EE7BC2B87}"/>
              </a:ext>
            </a:extLst>
          </p:cNvPr>
          <p:cNvSpPr txBox="1">
            <a:spLocks/>
          </p:cNvSpPr>
          <p:nvPr/>
        </p:nvSpPr>
        <p:spPr bwMode="auto">
          <a:xfrm>
            <a:off x="457200" y="1066800"/>
            <a:ext cx="5226236" cy="2686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kern="0" dirty="0"/>
              <a:t>Importance of Thermo-Elastic Simulations</a:t>
            </a:r>
          </a:p>
          <a:p>
            <a:r>
              <a:rPr lang="en-US" b="0" kern="0" dirty="0">
                <a:solidFill>
                  <a:schemeClr val="tx1"/>
                </a:solidFill>
              </a:rPr>
              <a:t>Temperature effects cause antennas to distort their shape</a:t>
            </a:r>
          </a:p>
          <a:p>
            <a:r>
              <a:rPr lang="en-US" b="0" kern="0" dirty="0">
                <a:solidFill>
                  <a:schemeClr val="tx1"/>
                </a:solidFill>
              </a:rPr>
              <a:t>This leads to RF signals to deviate from their design point</a:t>
            </a:r>
            <a:endParaRPr lang="en-US" b="0" kern="0" dirty="0"/>
          </a:p>
          <a:p>
            <a:endParaRPr lang="en-US" b="0" kern="0" dirty="0"/>
          </a:p>
          <a:p>
            <a:endParaRPr lang="en-US" b="0" kern="0" dirty="0"/>
          </a:p>
        </p:txBody>
      </p:sp>
      <p:pic>
        <p:nvPicPr>
          <p:cNvPr id="8" name="Picture 7" descr="Logo&#10;&#10;Description automatically generated">
            <a:extLst>
              <a:ext uri="{FF2B5EF4-FFF2-40B4-BE49-F238E27FC236}">
                <a16:creationId xmlns:a16="http://schemas.microsoft.com/office/drawing/2014/main" id="{8DC471EA-E6DE-55AD-266D-EA5DDCEE57DD}"/>
              </a:ext>
            </a:extLst>
          </p:cNvPr>
          <p:cNvPicPr>
            <a:picLocks noChangeAspect="1"/>
          </p:cNvPicPr>
          <p:nvPr/>
        </p:nvPicPr>
        <p:blipFill>
          <a:blip r:embed="rId2"/>
          <a:stretch/>
        </p:blipFill>
        <p:spPr bwMode="auto">
          <a:xfrm>
            <a:off x="351576" y="6170828"/>
            <a:ext cx="1323519" cy="662240"/>
          </a:xfrm>
          <a:prstGeom prst="rect">
            <a:avLst/>
          </a:prstGeom>
          <a:solidFill>
            <a:schemeClr val="bg1"/>
          </a:solidFill>
        </p:spPr>
      </p:pic>
      <p:sp>
        <p:nvSpPr>
          <p:cNvPr id="11" name="Content Placeholder 2">
            <a:extLst>
              <a:ext uri="{FF2B5EF4-FFF2-40B4-BE49-F238E27FC236}">
                <a16:creationId xmlns:a16="http://schemas.microsoft.com/office/drawing/2014/main" id="{330DB652-CD56-579D-1B77-B411D90BEC60}"/>
              </a:ext>
            </a:extLst>
          </p:cNvPr>
          <p:cNvSpPr txBox="1">
            <a:spLocks/>
          </p:cNvSpPr>
          <p:nvPr/>
        </p:nvSpPr>
        <p:spPr bwMode="auto">
          <a:xfrm>
            <a:off x="457200" y="3599078"/>
            <a:ext cx="6096000" cy="249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kern="0" dirty="0"/>
              <a:t>Current Challenges</a:t>
            </a:r>
          </a:p>
          <a:p>
            <a:r>
              <a:rPr lang="en-US" b="0" kern="0" dirty="0">
                <a:solidFill>
                  <a:schemeClr val="tx1"/>
                </a:solidFill>
              </a:rPr>
              <a:t>Multi-Disciplinary analysis workflows can be inefficient</a:t>
            </a:r>
          </a:p>
          <a:p>
            <a:r>
              <a:rPr lang="en-US" b="0" kern="0" dirty="0">
                <a:solidFill>
                  <a:schemeClr val="tx1"/>
                </a:solidFill>
              </a:rPr>
              <a:t>This leads to loss of productivity or added risk from delaying analysis until later in design cycle</a:t>
            </a:r>
            <a:endParaRPr lang="en-US" b="0" kern="0" dirty="0"/>
          </a:p>
          <a:p>
            <a:endParaRPr lang="en-US" b="0" kern="0" dirty="0"/>
          </a:p>
          <a:p>
            <a:endParaRPr lang="en-US" b="0" kern="0" dirty="0"/>
          </a:p>
        </p:txBody>
      </p:sp>
      <p:pic>
        <p:nvPicPr>
          <p:cNvPr id="9" name="Picture 8">
            <a:extLst>
              <a:ext uri="{FF2B5EF4-FFF2-40B4-BE49-F238E27FC236}">
                <a16:creationId xmlns:a16="http://schemas.microsoft.com/office/drawing/2014/main" id="{5C9C8123-6614-8CFC-0D0B-250C3E0193BE}"/>
              </a:ext>
            </a:extLst>
          </p:cNvPr>
          <p:cNvPicPr>
            <a:picLocks noChangeAspect="1"/>
          </p:cNvPicPr>
          <p:nvPr/>
        </p:nvPicPr>
        <p:blipFill>
          <a:blip r:embed="rId3"/>
          <a:stretch>
            <a:fillRect/>
          </a:stretch>
        </p:blipFill>
        <p:spPr>
          <a:xfrm>
            <a:off x="6619875" y="914400"/>
            <a:ext cx="4895850" cy="5276850"/>
          </a:xfrm>
          <a:prstGeom prst="rect">
            <a:avLst/>
          </a:prstGeom>
        </p:spPr>
      </p:pic>
    </p:spTree>
    <p:extLst>
      <p:ext uri="{BB962C8B-B14F-4D97-AF65-F5344CB8AC3E}">
        <p14:creationId xmlns:p14="http://schemas.microsoft.com/office/powerpoint/2010/main" val="261621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86244-DAF6-D91A-979C-57E7C1F0D6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62577-9AD0-18FD-86BA-D3FD2D4359E7}"/>
              </a:ext>
            </a:extLst>
          </p:cNvPr>
          <p:cNvSpPr>
            <a:spLocks noGrp="1"/>
          </p:cNvSpPr>
          <p:nvPr>
            <p:ph type="title"/>
          </p:nvPr>
        </p:nvSpPr>
        <p:spPr>
          <a:xfrm>
            <a:off x="609600" y="190500"/>
            <a:ext cx="10972800" cy="533400"/>
          </a:xfrm>
        </p:spPr>
        <p:txBody>
          <a:bodyPr/>
          <a:lstStyle/>
          <a:p>
            <a:r>
              <a:rPr lang="en-US" dirty="0"/>
              <a:t>Introduction</a:t>
            </a:r>
          </a:p>
        </p:txBody>
      </p:sp>
      <p:sp>
        <p:nvSpPr>
          <p:cNvPr id="3" name="Content Placeholder 2">
            <a:extLst>
              <a:ext uri="{FF2B5EF4-FFF2-40B4-BE49-F238E27FC236}">
                <a16:creationId xmlns:a16="http://schemas.microsoft.com/office/drawing/2014/main" id="{C1EA4837-46A0-EB67-7A35-91F9C05B27F0}"/>
              </a:ext>
            </a:extLst>
          </p:cNvPr>
          <p:cNvSpPr>
            <a:spLocks noGrp="1"/>
          </p:cNvSpPr>
          <p:nvPr>
            <p:ph idx="1"/>
          </p:nvPr>
        </p:nvSpPr>
        <p:spPr>
          <a:xfrm>
            <a:off x="609600" y="914400"/>
            <a:ext cx="10972800" cy="5410200"/>
          </a:xfrm>
        </p:spPr>
        <p:txBody>
          <a:bodyPr/>
          <a:lstStyle/>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5199F4DB-6A1F-F33E-3E81-896003F4A197}"/>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4</a:t>
            </a:fld>
            <a:endParaRPr lang="en-US"/>
          </a:p>
        </p:txBody>
      </p:sp>
      <p:sp>
        <p:nvSpPr>
          <p:cNvPr id="4" name="Footer Placeholder 3">
            <a:extLst>
              <a:ext uri="{FF2B5EF4-FFF2-40B4-BE49-F238E27FC236}">
                <a16:creationId xmlns:a16="http://schemas.microsoft.com/office/drawing/2014/main" id="{DA0EE5AD-D031-B17F-035B-C314B888F22D}"/>
              </a:ext>
            </a:extLst>
          </p:cNvPr>
          <p:cNvSpPr>
            <a:spLocks noGrp="1"/>
          </p:cNvSpPr>
          <p:nvPr>
            <p:ph type="ftr" sz="quarter" idx="13"/>
          </p:nvPr>
        </p:nvSpPr>
        <p:spPr>
          <a:xfrm>
            <a:off x="1828798" y="6400800"/>
            <a:ext cx="8534401" cy="304800"/>
          </a:xfrm>
        </p:spPr>
        <p:txBody>
          <a:bodyPr/>
          <a:lstStyle/>
          <a:p>
            <a:r>
              <a:rPr lang="en-US" dirty="0"/>
              <a:t>TFAWS 2025 – August 4-7, 2025 / © Copyright 2025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
        <p:nvSpPr>
          <p:cNvPr id="7" name="Content Placeholder 2">
            <a:extLst>
              <a:ext uri="{FF2B5EF4-FFF2-40B4-BE49-F238E27FC236}">
                <a16:creationId xmlns:a16="http://schemas.microsoft.com/office/drawing/2014/main" id="{E0C39526-B78C-0B4A-8AF5-8B347C0ACCE3}"/>
              </a:ext>
            </a:extLst>
          </p:cNvPr>
          <p:cNvSpPr txBox="1">
            <a:spLocks/>
          </p:cNvSpPr>
          <p:nvPr/>
        </p:nvSpPr>
        <p:spPr bwMode="auto">
          <a:xfrm>
            <a:off x="762000" y="10668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kern="0" dirty="0"/>
              <a:t>Why improve on thermo-elastic simulation workflows?</a:t>
            </a:r>
          </a:p>
          <a:p>
            <a:r>
              <a:rPr lang="en-US" b="0" kern="0" dirty="0">
                <a:solidFill>
                  <a:schemeClr val="tx1"/>
                </a:solidFill>
              </a:rPr>
              <a:t>Efficiently passing data between thermal and structural teams helps drive efficient engineering analysis</a:t>
            </a:r>
          </a:p>
          <a:p>
            <a:r>
              <a:rPr lang="en-US" b="0" kern="0" dirty="0">
                <a:solidFill>
                  <a:schemeClr val="tx1"/>
                </a:solidFill>
              </a:rPr>
              <a:t>Simplifying the process for multi-disciplinary analysis earlier on in the design cycle allows engineers to catch potential problems earlier on</a:t>
            </a:r>
          </a:p>
          <a:p>
            <a:r>
              <a:rPr lang="en-US" b="0" kern="0" dirty="0">
                <a:solidFill>
                  <a:schemeClr val="tx1"/>
                </a:solidFill>
              </a:rPr>
              <a:t>Obtaining precise results of thermal-induced distortions allows for better Radio Frequency performance predictions</a:t>
            </a:r>
          </a:p>
          <a:p>
            <a:pPr marL="0" indent="0">
              <a:buNone/>
            </a:pPr>
            <a:endParaRPr lang="en-US" b="0" kern="0" dirty="0"/>
          </a:p>
          <a:p>
            <a:pPr marL="0" indent="0">
              <a:buNone/>
            </a:pPr>
            <a:r>
              <a:rPr lang="en-US" kern="0" dirty="0"/>
              <a:t>Objectives</a:t>
            </a:r>
          </a:p>
          <a:p>
            <a:r>
              <a:rPr lang="en-US" b="0" kern="0" dirty="0">
                <a:solidFill>
                  <a:schemeClr val="tx1"/>
                </a:solidFill>
              </a:rPr>
              <a:t>Provide methodology and template for thermal and structural analysts</a:t>
            </a:r>
          </a:p>
          <a:p>
            <a:r>
              <a:rPr lang="en-US" b="0" kern="0" dirty="0">
                <a:solidFill>
                  <a:schemeClr val="tx1"/>
                </a:solidFill>
              </a:rPr>
              <a:t>Investigate opportunities for further automation to improve workflow</a:t>
            </a:r>
            <a:endParaRPr lang="en-US" b="0" kern="0" dirty="0"/>
          </a:p>
          <a:p>
            <a:endParaRPr lang="en-US" b="0" kern="0" dirty="0"/>
          </a:p>
          <a:p>
            <a:endParaRPr lang="en-US" b="0" kern="0" dirty="0"/>
          </a:p>
          <a:p>
            <a:endParaRPr lang="en-US" b="0" kern="0" dirty="0"/>
          </a:p>
        </p:txBody>
      </p:sp>
      <p:pic>
        <p:nvPicPr>
          <p:cNvPr id="8" name="Picture 7" descr="Logo&#10;&#10;Description automatically generated">
            <a:extLst>
              <a:ext uri="{FF2B5EF4-FFF2-40B4-BE49-F238E27FC236}">
                <a16:creationId xmlns:a16="http://schemas.microsoft.com/office/drawing/2014/main" id="{78F6C59B-5B4D-4F34-47EB-802E9C8C30A4}"/>
              </a:ext>
            </a:extLst>
          </p:cNvPr>
          <p:cNvPicPr>
            <a:picLocks noChangeAspect="1"/>
          </p:cNvPicPr>
          <p:nvPr/>
        </p:nvPicPr>
        <p:blipFill>
          <a:blip r:embed="rId2"/>
          <a:stretch/>
        </p:blipFill>
        <p:spPr bwMode="auto">
          <a:xfrm>
            <a:off x="351576" y="6170828"/>
            <a:ext cx="1323519" cy="662240"/>
          </a:xfrm>
          <a:prstGeom prst="rect">
            <a:avLst/>
          </a:prstGeom>
          <a:solidFill>
            <a:schemeClr val="bg1"/>
          </a:solidFill>
        </p:spPr>
      </p:pic>
    </p:spTree>
    <p:extLst>
      <p:ext uri="{BB962C8B-B14F-4D97-AF65-F5344CB8AC3E}">
        <p14:creationId xmlns:p14="http://schemas.microsoft.com/office/powerpoint/2010/main" val="203967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52BC7-3AB8-F203-B095-23EE9FFC4B21}"/>
            </a:ext>
          </a:extLst>
        </p:cNvPr>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9F397D1E-031C-AD74-5F3D-D7D24B0A58D0}"/>
              </a:ext>
            </a:extLst>
          </p:cNvPr>
          <p:cNvPicPr>
            <a:picLocks noChangeAspect="1"/>
          </p:cNvPicPr>
          <p:nvPr/>
        </p:nvPicPr>
        <p:blipFill>
          <a:blip r:embed="rId3"/>
          <a:stretch/>
        </p:blipFill>
        <p:spPr bwMode="auto">
          <a:xfrm>
            <a:off x="351576" y="6170828"/>
            <a:ext cx="1323519" cy="662240"/>
          </a:xfrm>
          <a:prstGeom prst="rect">
            <a:avLst/>
          </a:prstGeom>
          <a:solidFill>
            <a:schemeClr val="bg1"/>
          </a:solidFill>
        </p:spPr>
      </p:pic>
      <p:pic>
        <p:nvPicPr>
          <p:cNvPr id="26" name="Picture 25">
            <a:extLst>
              <a:ext uri="{FF2B5EF4-FFF2-40B4-BE49-F238E27FC236}">
                <a16:creationId xmlns:a16="http://schemas.microsoft.com/office/drawing/2014/main" id="{6306A416-2991-0EC7-1C7A-8EB440F37285}"/>
              </a:ext>
            </a:extLst>
          </p:cNvPr>
          <p:cNvPicPr>
            <a:picLocks noChangeAspect="1"/>
          </p:cNvPicPr>
          <p:nvPr/>
        </p:nvPicPr>
        <p:blipFill>
          <a:blip r:embed="rId4"/>
          <a:stretch>
            <a:fillRect/>
          </a:stretch>
        </p:blipFill>
        <p:spPr>
          <a:xfrm>
            <a:off x="6051818" y="4372269"/>
            <a:ext cx="2277728" cy="1312228"/>
          </a:xfrm>
          <a:prstGeom prst="rect">
            <a:avLst/>
          </a:prstGeom>
        </p:spPr>
      </p:pic>
      <p:pic>
        <p:nvPicPr>
          <p:cNvPr id="19" name="Picture 18">
            <a:extLst>
              <a:ext uri="{FF2B5EF4-FFF2-40B4-BE49-F238E27FC236}">
                <a16:creationId xmlns:a16="http://schemas.microsoft.com/office/drawing/2014/main" id="{E658A506-5C5F-BC7C-8064-B659E70CA1CD}"/>
              </a:ext>
            </a:extLst>
          </p:cNvPr>
          <p:cNvPicPr>
            <a:picLocks noChangeAspect="1"/>
          </p:cNvPicPr>
          <p:nvPr/>
        </p:nvPicPr>
        <p:blipFill>
          <a:blip r:embed="rId5"/>
          <a:stretch>
            <a:fillRect/>
          </a:stretch>
        </p:blipFill>
        <p:spPr>
          <a:xfrm>
            <a:off x="5820418" y="1672529"/>
            <a:ext cx="2565127" cy="1537792"/>
          </a:xfrm>
          <a:prstGeom prst="rect">
            <a:avLst/>
          </a:prstGeom>
        </p:spPr>
      </p:pic>
      <p:sp>
        <p:nvSpPr>
          <p:cNvPr id="63" name="Rectangle: Rounded Corners 62">
            <a:extLst>
              <a:ext uri="{FF2B5EF4-FFF2-40B4-BE49-F238E27FC236}">
                <a16:creationId xmlns:a16="http://schemas.microsoft.com/office/drawing/2014/main" id="{D22AC0EE-79FB-7265-E4A6-578DA508CD57}"/>
              </a:ext>
            </a:extLst>
          </p:cNvPr>
          <p:cNvSpPr/>
          <p:nvPr/>
        </p:nvSpPr>
        <p:spPr bwMode="auto">
          <a:xfrm>
            <a:off x="10193601" y="3565931"/>
            <a:ext cx="1178401" cy="346773"/>
          </a:xfrm>
          <a:prstGeom prst="round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pitchFamily="18" charset="0"/>
            </a:endParaRPr>
          </a:p>
        </p:txBody>
      </p:sp>
      <p:sp>
        <p:nvSpPr>
          <p:cNvPr id="46" name="Rectangle: Rounded Corners 45">
            <a:extLst>
              <a:ext uri="{FF2B5EF4-FFF2-40B4-BE49-F238E27FC236}">
                <a16:creationId xmlns:a16="http://schemas.microsoft.com/office/drawing/2014/main" id="{15C68393-6929-B37F-0151-8EE551D32D52}"/>
              </a:ext>
            </a:extLst>
          </p:cNvPr>
          <p:cNvSpPr/>
          <p:nvPr/>
        </p:nvSpPr>
        <p:spPr bwMode="auto">
          <a:xfrm>
            <a:off x="8882955" y="4023090"/>
            <a:ext cx="2390227" cy="203863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pic>
        <p:nvPicPr>
          <p:cNvPr id="8" name="Picture 7">
            <a:extLst>
              <a:ext uri="{FF2B5EF4-FFF2-40B4-BE49-F238E27FC236}">
                <a16:creationId xmlns:a16="http://schemas.microsoft.com/office/drawing/2014/main" id="{DCCB8EB7-5FF7-DE01-0409-8B54431640C0}"/>
              </a:ext>
            </a:extLst>
          </p:cNvPr>
          <p:cNvPicPr>
            <a:picLocks noChangeAspect="1"/>
          </p:cNvPicPr>
          <p:nvPr/>
        </p:nvPicPr>
        <p:blipFill>
          <a:blip r:embed="rId6"/>
          <a:stretch>
            <a:fillRect/>
          </a:stretch>
        </p:blipFill>
        <p:spPr>
          <a:xfrm>
            <a:off x="9094363" y="1383242"/>
            <a:ext cx="2055878" cy="1975570"/>
          </a:xfrm>
          <a:prstGeom prst="rect">
            <a:avLst/>
          </a:prstGeom>
        </p:spPr>
      </p:pic>
      <p:sp>
        <p:nvSpPr>
          <p:cNvPr id="22" name="Rectangle 21">
            <a:extLst>
              <a:ext uri="{FF2B5EF4-FFF2-40B4-BE49-F238E27FC236}">
                <a16:creationId xmlns:a16="http://schemas.microsoft.com/office/drawing/2014/main" id="{1514668C-4E53-3931-728B-2827F9CEB174}"/>
              </a:ext>
            </a:extLst>
          </p:cNvPr>
          <p:cNvSpPr/>
          <p:nvPr/>
        </p:nvSpPr>
        <p:spPr bwMode="auto">
          <a:xfrm>
            <a:off x="2382983" y="1330734"/>
            <a:ext cx="9351631" cy="2190801"/>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pitchFamily="18" charset="0"/>
            </a:endParaRPr>
          </a:p>
        </p:txBody>
      </p:sp>
      <p:sp>
        <p:nvSpPr>
          <p:cNvPr id="2" name="Title 1">
            <a:extLst>
              <a:ext uri="{FF2B5EF4-FFF2-40B4-BE49-F238E27FC236}">
                <a16:creationId xmlns:a16="http://schemas.microsoft.com/office/drawing/2014/main" id="{A8686896-40E7-7E0B-47A4-070292AB7C8D}"/>
              </a:ext>
            </a:extLst>
          </p:cNvPr>
          <p:cNvSpPr>
            <a:spLocks noGrp="1"/>
          </p:cNvSpPr>
          <p:nvPr>
            <p:ph type="title"/>
          </p:nvPr>
        </p:nvSpPr>
        <p:spPr>
          <a:xfrm>
            <a:off x="609600" y="190500"/>
            <a:ext cx="10972800" cy="533400"/>
          </a:xfrm>
        </p:spPr>
        <p:txBody>
          <a:bodyPr/>
          <a:lstStyle/>
          <a:p>
            <a:r>
              <a:rPr lang="en-US" dirty="0"/>
              <a:t>Thermo-Elastic Workflow Overview in </a:t>
            </a:r>
            <a:r>
              <a:rPr lang="en-US" dirty="0" err="1"/>
              <a:t>Simcenter</a:t>
            </a:r>
            <a:r>
              <a:rPr lang="en-US" dirty="0"/>
              <a:t> 3D</a:t>
            </a:r>
          </a:p>
        </p:txBody>
      </p:sp>
      <p:sp>
        <p:nvSpPr>
          <p:cNvPr id="3" name="Content Placeholder 2">
            <a:extLst>
              <a:ext uri="{FF2B5EF4-FFF2-40B4-BE49-F238E27FC236}">
                <a16:creationId xmlns:a16="http://schemas.microsoft.com/office/drawing/2014/main" id="{414CFC21-F989-D0AA-9316-B92623C96B80}"/>
              </a:ext>
            </a:extLst>
          </p:cNvPr>
          <p:cNvSpPr>
            <a:spLocks noGrp="1"/>
          </p:cNvSpPr>
          <p:nvPr>
            <p:ph idx="1"/>
          </p:nvPr>
        </p:nvSpPr>
        <p:spPr>
          <a:xfrm>
            <a:off x="609600" y="914400"/>
            <a:ext cx="10972800" cy="5410200"/>
          </a:xfrm>
        </p:spPr>
        <p:txBody>
          <a:bodyPr/>
          <a:lstStyle/>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2446C1B6-977E-6B0E-5A83-E20296504957}"/>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5</a:t>
            </a:fld>
            <a:endParaRPr lang="en-US"/>
          </a:p>
        </p:txBody>
      </p:sp>
      <p:sp>
        <p:nvSpPr>
          <p:cNvPr id="4" name="Footer Placeholder 3">
            <a:extLst>
              <a:ext uri="{FF2B5EF4-FFF2-40B4-BE49-F238E27FC236}">
                <a16:creationId xmlns:a16="http://schemas.microsoft.com/office/drawing/2014/main" id="{D3CBFFC1-E4B2-809A-7564-6F150EC93414}"/>
              </a:ext>
            </a:extLst>
          </p:cNvPr>
          <p:cNvSpPr>
            <a:spLocks noGrp="1"/>
          </p:cNvSpPr>
          <p:nvPr>
            <p:ph type="ftr" sz="quarter" idx="13"/>
          </p:nvPr>
        </p:nvSpPr>
        <p:spPr>
          <a:xfrm>
            <a:off x="1828798" y="6400800"/>
            <a:ext cx="8534401" cy="304800"/>
          </a:xfrm>
        </p:spPr>
        <p:txBody>
          <a:bodyPr/>
          <a:lstStyle/>
          <a:p>
            <a:r>
              <a:rPr lang="en-US" dirty="0"/>
              <a:t>TFAWS 2025 – August 4-7, 2025 / © Copyright 2025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pic>
        <p:nvPicPr>
          <p:cNvPr id="9" name="Picture 8">
            <a:extLst>
              <a:ext uri="{FF2B5EF4-FFF2-40B4-BE49-F238E27FC236}">
                <a16:creationId xmlns:a16="http://schemas.microsoft.com/office/drawing/2014/main" id="{68518E2A-3818-2446-71A9-13F35F641FF3}"/>
              </a:ext>
            </a:extLst>
          </p:cNvPr>
          <p:cNvPicPr>
            <a:picLocks noChangeAspect="1"/>
          </p:cNvPicPr>
          <p:nvPr/>
        </p:nvPicPr>
        <p:blipFill>
          <a:blip r:embed="rId7"/>
          <a:stretch>
            <a:fillRect/>
          </a:stretch>
        </p:blipFill>
        <p:spPr>
          <a:xfrm>
            <a:off x="2935844" y="4265544"/>
            <a:ext cx="2391207" cy="1368320"/>
          </a:xfrm>
          <a:prstGeom prst="rect">
            <a:avLst/>
          </a:prstGeom>
        </p:spPr>
      </p:pic>
      <p:sp>
        <p:nvSpPr>
          <p:cNvPr id="10" name="TextBox 9">
            <a:extLst>
              <a:ext uri="{FF2B5EF4-FFF2-40B4-BE49-F238E27FC236}">
                <a16:creationId xmlns:a16="http://schemas.microsoft.com/office/drawing/2014/main" id="{6199273A-1E1F-DC54-30A5-D50373421767}"/>
              </a:ext>
            </a:extLst>
          </p:cNvPr>
          <p:cNvSpPr txBox="1"/>
          <p:nvPr/>
        </p:nvSpPr>
        <p:spPr>
          <a:xfrm>
            <a:off x="247463" y="3358812"/>
            <a:ext cx="1028702" cy="707886"/>
          </a:xfrm>
          <a:prstGeom prst="rect">
            <a:avLst/>
          </a:prstGeom>
          <a:noFill/>
          <a:ln w="19050">
            <a:solidFill>
              <a:schemeClr val="accent4"/>
            </a:solidFill>
          </a:ln>
        </p:spPr>
        <p:txBody>
          <a:bodyPr wrap="square" rtlCol="0">
            <a:spAutoFit/>
          </a:bodyPr>
          <a:lstStyle/>
          <a:p>
            <a:r>
              <a:rPr lang="fr-CA" dirty="0">
                <a:latin typeface="+mn-lt"/>
              </a:rPr>
              <a:t>NX CAD</a:t>
            </a:r>
          </a:p>
        </p:txBody>
      </p:sp>
      <p:cxnSp>
        <p:nvCxnSpPr>
          <p:cNvPr id="12" name="Straight Arrow Connector 11">
            <a:extLst>
              <a:ext uri="{FF2B5EF4-FFF2-40B4-BE49-F238E27FC236}">
                <a16:creationId xmlns:a16="http://schemas.microsoft.com/office/drawing/2014/main" id="{C78BF324-0965-754D-8F3D-A33AFF543C47}"/>
              </a:ext>
            </a:extLst>
          </p:cNvPr>
          <p:cNvCxnSpPr>
            <a:cxnSpLocks/>
            <a:stCxn id="10" idx="0"/>
            <a:endCxn id="20" idx="0"/>
          </p:cNvCxnSpPr>
          <p:nvPr/>
        </p:nvCxnSpPr>
        <p:spPr bwMode="auto">
          <a:xfrm flipV="1">
            <a:off x="761814" y="2428397"/>
            <a:ext cx="876488" cy="93041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2B7D91D0-F94A-9BA9-5E2F-793AF96E82EC}"/>
              </a:ext>
            </a:extLst>
          </p:cNvPr>
          <p:cNvCxnSpPr>
            <a:cxnSpLocks/>
            <a:stCxn id="10" idx="2"/>
            <a:endCxn id="18" idx="0"/>
          </p:cNvCxnSpPr>
          <p:nvPr/>
        </p:nvCxnSpPr>
        <p:spPr bwMode="auto">
          <a:xfrm>
            <a:off x="761814" y="4066698"/>
            <a:ext cx="913283" cy="9926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6" name="TextBox 15">
            <a:extLst>
              <a:ext uri="{FF2B5EF4-FFF2-40B4-BE49-F238E27FC236}">
                <a16:creationId xmlns:a16="http://schemas.microsoft.com/office/drawing/2014/main" id="{4300AE05-CAEB-F1FF-DD9A-1363731E5168}"/>
              </a:ext>
            </a:extLst>
          </p:cNvPr>
          <p:cNvSpPr txBox="1"/>
          <p:nvPr/>
        </p:nvSpPr>
        <p:spPr>
          <a:xfrm>
            <a:off x="3572296" y="959417"/>
            <a:ext cx="1194954" cy="400110"/>
          </a:xfrm>
          <a:prstGeom prst="rect">
            <a:avLst/>
          </a:prstGeom>
          <a:noFill/>
        </p:spPr>
        <p:txBody>
          <a:bodyPr wrap="square" rtlCol="0">
            <a:spAutoFit/>
          </a:bodyPr>
          <a:lstStyle/>
          <a:p>
            <a:r>
              <a:rPr lang="fr-CA" dirty="0">
                <a:latin typeface="+mn-lt"/>
              </a:rPr>
              <a:t>FEM</a:t>
            </a:r>
            <a:endParaRPr lang="en-US" dirty="0">
              <a:latin typeface="+mn-lt"/>
            </a:endParaRPr>
          </a:p>
        </p:txBody>
      </p:sp>
      <p:sp>
        <p:nvSpPr>
          <p:cNvPr id="18" name="TextBox 17">
            <a:extLst>
              <a:ext uri="{FF2B5EF4-FFF2-40B4-BE49-F238E27FC236}">
                <a16:creationId xmlns:a16="http://schemas.microsoft.com/office/drawing/2014/main" id="{E89CCBF0-8FF0-5DD4-9346-B2D2E25F081E}"/>
              </a:ext>
            </a:extLst>
          </p:cNvPr>
          <p:cNvSpPr txBox="1"/>
          <p:nvPr/>
        </p:nvSpPr>
        <p:spPr>
          <a:xfrm rot="16200000">
            <a:off x="933639" y="4705383"/>
            <a:ext cx="2190802" cy="707886"/>
          </a:xfrm>
          <a:prstGeom prst="rect">
            <a:avLst/>
          </a:prstGeom>
          <a:noFill/>
          <a:ln w="28575">
            <a:solidFill>
              <a:srgbClr val="00B050"/>
            </a:solidFill>
          </a:ln>
        </p:spPr>
        <p:txBody>
          <a:bodyPr wrap="square" rtlCol="0">
            <a:spAutoFit/>
          </a:bodyPr>
          <a:lstStyle/>
          <a:p>
            <a:r>
              <a:rPr lang="fr-CA" dirty="0" err="1">
                <a:latin typeface="+mn-lt"/>
              </a:rPr>
              <a:t>Simcenter</a:t>
            </a:r>
            <a:r>
              <a:rPr lang="fr-CA" dirty="0">
                <a:latin typeface="+mn-lt"/>
              </a:rPr>
              <a:t> 3D </a:t>
            </a:r>
            <a:r>
              <a:rPr lang="fr-CA" dirty="0" err="1">
                <a:latin typeface="+mn-lt"/>
              </a:rPr>
              <a:t>Nastran</a:t>
            </a:r>
            <a:endParaRPr lang="en-US" dirty="0">
              <a:latin typeface="+mn-lt"/>
            </a:endParaRPr>
          </a:p>
        </p:txBody>
      </p:sp>
      <p:sp>
        <p:nvSpPr>
          <p:cNvPr id="20" name="TextBox 19">
            <a:extLst>
              <a:ext uri="{FF2B5EF4-FFF2-40B4-BE49-F238E27FC236}">
                <a16:creationId xmlns:a16="http://schemas.microsoft.com/office/drawing/2014/main" id="{198C385C-0DB9-01D2-9339-452BEF26A68B}"/>
              </a:ext>
            </a:extLst>
          </p:cNvPr>
          <p:cNvSpPr txBox="1"/>
          <p:nvPr/>
        </p:nvSpPr>
        <p:spPr>
          <a:xfrm rot="16200000">
            <a:off x="896844" y="2074454"/>
            <a:ext cx="2190802" cy="707886"/>
          </a:xfrm>
          <a:prstGeom prst="rect">
            <a:avLst/>
          </a:prstGeom>
          <a:noFill/>
          <a:ln w="28575">
            <a:solidFill>
              <a:srgbClr val="FF0000"/>
            </a:solidFill>
          </a:ln>
        </p:spPr>
        <p:txBody>
          <a:bodyPr wrap="square" rtlCol="0">
            <a:spAutoFit/>
          </a:bodyPr>
          <a:lstStyle/>
          <a:p>
            <a:r>
              <a:rPr lang="fr-CA" dirty="0" err="1">
                <a:latin typeface="+mn-lt"/>
              </a:rPr>
              <a:t>Space</a:t>
            </a:r>
            <a:r>
              <a:rPr lang="fr-CA" dirty="0">
                <a:latin typeface="+mn-lt"/>
              </a:rPr>
              <a:t> </a:t>
            </a:r>
            <a:r>
              <a:rPr lang="fr-CA" dirty="0" err="1">
                <a:latin typeface="+mn-lt"/>
              </a:rPr>
              <a:t>Systems</a:t>
            </a:r>
            <a:r>
              <a:rPr lang="fr-CA" dirty="0">
                <a:latin typeface="+mn-lt"/>
              </a:rPr>
              <a:t> Thermal (SST)</a:t>
            </a:r>
            <a:endParaRPr lang="en-US" dirty="0">
              <a:latin typeface="+mn-lt"/>
            </a:endParaRPr>
          </a:p>
        </p:txBody>
      </p:sp>
      <p:sp>
        <p:nvSpPr>
          <p:cNvPr id="23" name="Rectangle 22">
            <a:extLst>
              <a:ext uri="{FF2B5EF4-FFF2-40B4-BE49-F238E27FC236}">
                <a16:creationId xmlns:a16="http://schemas.microsoft.com/office/drawing/2014/main" id="{564DF9E9-529B-040E-C887-6C331D6CEB84}"/>
              </a:ext>
            </a:extLst>
          </p:cNvPr>
          <p:cNvSpPr/>
          <p:nvPr/>
        </p:nvSpPr>
        <p:spPr bwMode="auto">
          <a:xfrm>
            <a:off x="2382983" y="3961663"/>
            <a:ext cx="9351631" cy="2190801"/>
          </a:xfrm>
          <a:prstGeom prst="rect">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pitchFamily="18" charset="0"/>
            </a:endParaRPr>
          </a:p>
        </p:txBody>
      </p:sp>
      <p:sp>
        <p:nvSpPr>
          <p:cNvPr id="27" name="Rectangle 26">
            <a:extLst>
              <a:ext uri="{FF2B5EF4-FFF2-40B4-BE49-F238E27FC236}">
                <a16:creationId xmlns:a16="http://schemas.microsoft.com/office/drawing/2014/main" id="{55E08322-681F-9DD1-720F-7B59C39110BC}"/>
              </a:ext>
            </a:extLst>
          </p:cNvPr>
          <p:cNvSpPr/>
          <p:nvPr/>
        </p:nvSpPr>
        <p:spPr bwMode="auto">
          <a:xfrm>
            <a:off x="153193" y="914399"/>
            <a:ext cx="11858697" cy="5423072"/>
          </a:xfrm>
          <a:prstGeom prst="rect">
            <a:avLst/>
          </a:prstGeom>
          <a:noFill/>
          <a:ln w="28575" cap="flat" cmpd="sng" algn="ctr">
            <a:solidFill>
              <a:schemeClr val="accent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pitchFamily="18" charset="0"/>
            </a:endParaRPr>
          </a:p>
        </p:txBody>
      </p:sp>
      <p:sp>
        <p:nvSpPr>
          <p:cNvPr id="28" name="TextBox 27">
            <a:extLst>
              <a:ext uri="{FF2B5EF4-FFF2-40B4-BE49-F238E27FC236}">
                <a16:creationId xmlns:a16="http://schemas.microsoft.com/office/drawing/2014/main" id="{60C387CB-1CE5-3738-AB9D-816C1F16F198}"/>
              </a:ext>
            </a:extLst>
          </p:cNvPr>
          <p:cNvSpPr txBox="1"/>
          <p:nvPr/>
        </p:nvSpPr>
        <p:spPr>
          <a:xfrm>
            <a:off x="153193" y="901529"/>
            <a:ext cx="1952514" cy="400110"/>
          </a:xfrm>
          <a:prstGeom prst="rect">
            <a:avLst/>
          </a:prstGeom>
          <a:noFill/>
        </p:spPr>
        <p:txBody>
          <a:bodyPr wrap="square" rtlCol="0">
            <a:spAutoFit/>
          </a:bodyPr>
          <a:lstStyle/>
          <a:p>
            <a:r>
              <a:rPr lang="fr-CA" dirty="0" err="1">
                <a:latin typeface="+mn-lt"/>
              </a:rPr>
              <a:t>Simcenter</a:t>
            </a:r>
            <a:r>
              <a:rPr lang="fr-CA" dirty="0">
                <a:latin typeface="+mn-lt"/>
              </a:rPr>
              <a:t> 3D</a:t>
            </a:r>
            <a:endParaRPr lang="en-US" dirty="0">
              <a:latin typeface="+mn-lt"/>
            </a:endParaRPr>
          </a:p>
        </p:txBody>
      </p:sp>
      <p:sp>
        <p:nvSpPr>
          <p:cNvPr id="33" name="TextBox 32">
            <a:extLst>
              <a:ext uri="{FF2B5EF4-FFF2-40B4-BE49-F238E27FC236}">
                <a16:creationId xmlns:a16="http://schemas.microsoft.com/office/drawing/2014/main" id="{406658FF-9B45-BD9F-2D0B-6E5F7B1F0DD4}"/>
              </a:ext>
            </a:extLst>
          </p:cNvPr>
          <p:cNvSpPr txBox="1"/>
          <p:nvPr/>
        </p:nvSpPr>
        <p:spPr>
          <a:xfrm>
            <a:off x="7673622" y="972537"/>
            <a:ext cx="1194954" cy="400110"/>
          </a:xfrm>
          <a:prstGeom prst="rect">
            <a:avLst/>
          </a:prstGeom>
          <a:noFill/>
        </p:spPr>
        <p:txBody>
          <a:bodyPr wrap="square" rtlCol="0">
            <a:spAutoFit/>
          </a:bodyPr>
          <a:lstStyle/>
          <a:p>
            <a:r>
              <a:rPr lang="fr-CA" dirty="0">
                <a:latin typeface="+mn-lt"/>
              </a:rPr>
              <a:t>SIM</a:t>
            </a:r>
            <a:endParaRPr lang="en-US" dirty="0">
              <a:latin typeface="+mn-lt"/>
            </a:endParaRPr>
          </a:p>
        </p:txBody>
      </p:sp>
      <p:sp>
        <p:nvSpPr>
          <p:cNvPr id="35" name="TextBox 34">
            <a:extLst>
              <a:ext uri="{FF2B5EF4-FFF2-40B4-BE49-F238E27FC236}">
                <a16:creationId xmlns:a16="http://schemas.microsoft.com/office/drawing/2014/main" id="{EE400C7E-7732-164D-1B57-D72C744B06AB}"/>
              </a:ext>
            </a:extLst>
          </p:cNvPr>
          <p:cNvSpPr txBox="1"/>
          <p:nvPr/>
        </p:nvSpPr>
        <p:spPr>
          <a:xfrm>
            <a:off x="5671487" y="3147813"/>
            <a:ext cx="3527508" cy="400110"/>
          </a:xfrm>
          <a:prstGeom prst="rect">
            <a:avLst/>
          </a:prstGeom>
          <a:noFill/>
        </p:spPr>
        <p:txBody>
          <a:bodyPr wrap="square" rtlCol="0">
            <a:spAutoFit/>
          </a:bodyPr>
          <a:lstStyle/>
          <a:p>
            <a:r>
              <a:rPr lang="fr-CA" dirty="0">
                <a:latin typeface="+mn-lt"/>
              </a:rPr>
              <a:t>Thermal Association Zones</a:t>
            </a:r>
            <a:endParaRPr lang="en-US" dirty="0">
              <a:latin typeface="+mn-lt"/>
            </a:endParaRPr>
          </a:p>
        </p:txBody>
      </p:sp>
      <p:sp>
        <p:nvSpPr>
          <p:cNvPr id="36" name="Rectangle 35">
            <a:extLst>
              <a:ext uri="{FF2B5EF4-FFF2-40B4-BE49-F238E27FC236}">
                <a16:creationId xmlns:a16="http://schemas.microsoft.com/office/drawing/2014/main" id="{B30101A1-EB6C-7FED-E26B-7F082A77FDFB}"/>
              </a:ext>
            </a:extLst>
          </p:cNvPr>
          <p:cNvSpPr/>
          <p:nvPr/>
        </p:nvSpPr>
        <p:spPr bwMode="auto">
          <a:xfrm>
            <a:off x="2778075" y="981638"/>
            <a:ext cx="2767248" cy="5251522"/>
          </a:xfrm>
          <a:prstGeom prst="rect">
            <a:avLst/>
          </a:prstGeom>
          <a:noFill/>
          <a:ln w="28575" cap="flat" cmpd="sng" algn="ctr">
            <a:solidFill>
              <a:schemeClr val="tx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37" name="Rectangle 36">
            <a:extLst>
              <a:ext uri="{FF2B5EF4-FFF2-40B4-BE49-F238E27FC236}">
                <a16:creationId xmlns:a16="http://schemas.microsoft.com/office/drawing/2014/main" id="{A1B9FA1E-149D-6D9D-FB8C-25CFCB826972}"/>
              </a:ext>
            </a:extLst>
          </p:cNvPr>
          <p:cNvSpPr/>
          <p:nvPr/>
        </p:nvSpPr>
        <p:spPr bwMode="auto">
          <a:xfrm>
            <a:off x="5730198" y="979723"/>
            <a:ext cx="5852202" cy="5251522"/>
          </a:xfrm>
          <a:prstGeom prst="rect">
            <a:avLst/>
          </a:prstGeom>
          <a:noFill/>
          <a:ln w="28575" cap="flat" cmpd="sng" algn="ctr">
            <a:solidFill>
              <a:schemeClr val="tx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cxnSp>
        <p:nvCxnSpPr>
          <p:cNvPr id="39" name="Straight Arrow Connector 38">
            <a:extLst>
              <a:ext uri="{FF2B5EF4-FFF2-40B4-BE49-F238E27FC236}">
                <a16:creationId xmlns:a16="http://schemas.microsoft.com/office/drawing/2014/main" id="{B65858E3-5935-F29E-6125-A7742ABFE117}"/>
              </a:ext>
            </a:extLst>
          </p:cNvPr>
          <p:cNvCxnSpPr>
            <a:cxnSpLocks/>
          </p:cNvCxnSpPr>
          <p:nvPr/>
        </p:nvCxnSpPr>
        <p:spPr bwMode="auto">
          <a:xfrm>
            <a:off x="8198926" y="2535116"/>
            <a:ext cx="74204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1" name="TextBox 40">
            <a:extLst>
              <a:ext uri="{FF2B5EF4-FFF2-40B4-BE49-F238E27FC236}">
                <a16:creationId xmlns:a16="http://schemas.microsoft.com/office/drawing/2014/main" id="{95FD76F1-29EB-EBA9-37E7-927199135941}"/>
              </a:ext>
            </a:extLst>
          </p:cNvPr>
          <p:cNvSpPr txBox="1"/>
          <p:nvPr/>
        </p:nvSpPr>
        <p:spPr>
          <a:xfrm>
            <a:off x="7939118" y="2085789"/>
            <a:ext cx="1194954" cy="400110"/>
          </a:xfrm>
          <a:prstGeom prst="rect">
            <a:avLst/>
          </a:prstGeom>
          <a:noFill/>
        </p:spPr>
        <p:txBody>
          <a:bodyPr wrap="square" rtlCol="0">
            <a:spAutoFit/>
          </a:bodyPr>
          <a:lstStyle/>
          <a:p>
            <a:r>
              <a:rPr lang="fr-CA" dirty="0">
                <a:latin typeface="+mn-lt"/>
              </a:rPr>
              <a:t>Solve</a:t>
            </a:r>
            <a:endParaRPr lang="en-US" dirty="0">
              <a:latin typeface="+mn-lt"/>
            </a:endParaRPr>
          </a:p>
        </p:txBody>
      </p:sp>
      <p:cxnSp>
        <p:nvCxnSpPr>
          <p:cNvPr id="43" name="Straight Arrow Connector 42">
            <a:extLst>
              <a:ext uri="{FF2B5EF4-FFF2-40B4-BE49-F238E27FC236}">
                <a16:creationId xmlns:a16="http://schemas.microsoft.com/office/drawing/2014/main" id="{0FA2FB73-1FA5-D61F-D790-279C8E1C3A93}"/>
              </a:ext>
            </a:extLst>
          </p:cNvPr>
          <p:cNvCxnSpPr>
            <a:cxnSpLocks/>
          </p:cNvCxnSpPr>
          <p:nvPr/>
        </p:nvCxnSpPr>
        <p:spPr bwMode="auto">
          <a:xfrm>
            <a:off x="10115593" y="3340732"/>
            <a:ext cx="0" cy="682358"/>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44" name="TextBox 43">
            <a:extLst>
              <a:ext uri="{FF2B5EF4-FFF2-40B4-BE49-F238E27FC236}">
                <a16:creationId xmlns:a16="http://schemas.microsoft.com/office/drawing/2014/main" id="{DB9D3423-92FE-0F90-4E65-3C4D5E29FB08}"/>
              </a:ext>
            </a:extLst>
          </p:cNvPr>
          <p:cNvSpPr txBox="1"/>
          <p:nvPr/>
        </p:nvSpPr>
        <p:spPr>
          <a:xfrm>
            <a:off x="10115593" y="3516229"/>
            <a:ext cx="1307883" cy="400110"/>
          </a:xfrm>
          <a:prstGeom prst="rect">
            <a:avLst/>
          </a:prstGeom>
          <a:noFill/>
        </p:spPr>
        <p:txBody>
          <a:bodyPr wrap="square" rtlCol="0">
            <a:spAutoFit/>
          </a:bodyPr>
          <a:lstStyle/>
          <a:p>
            <a:r>
              <a:rPr lang="fr-CA" dirty="0">
                <a:latin typeface="+mn-lt"/>
              </a:rPr>
              <a:t>Mapping</a:t>
            </a:r>
            <a:endParaRPr lang="en-US" dirty="0">
              <a:latin typeface="+mn-lt"/>
            </a:endParaRPr>
          </a:p>
        </p:txBody>
      </p:sp>
      <p:sp>
        <p:nvSpPr>
          <p:cNvPr id="24" name="TextBox 23">
            <a:extLst>
              <a:ext uri="{FF2B5EF4-FFF2-40B4-BE49-F238E27FC236}">
                <a16:creationId xmlns:a16="http://schemas.microsoft.com/office/drawing/2014/main" id="{6E6DC47D-F9D6-CCEE-7606-A0C4BD9C3C2C}"/>
              </a:ext>
            </a:extLst>
          </p:cNvPr>
          <p:cNvSpPr txBox="1"/>
          <p:nvPr/>
        </p:nvSpPr>
        <p:spPr>
          <a:xfrm>
            <a:off x="5759115" y="5754001"/>
            <a:ext cx="2863134" cy="400110"/>
          </a:xfrm>
          <a:prstGeom prst="rect">
            <a:avLst/>
          </a:prstGeom>
          <a:noFill/>
        </p:spPr>
        <p:txBody>
          <a:bodyPr wrap="square" rtlCol="0">
            <a:spAutoFit/>
          </a:bodyPr>
          <a:lstStyle/>
          <a:p>
            <a:r>
              <a:rPr lang="fr-CA" dirty="0">
                <a:latin typeface="+mn-lt"/>
              </a:rPr>
              <a:t>Thermal Target Zones</a:t>
            </a:r>
            <a:endParaRPr lang="en-US" dirty="0">
              <a:latin typeface="+mn-lt"/>
            </a:endParaRPr>
          </a:p>
        </p:txBody>
      </p:sp>
      <p:sp>
        <p:nvSpPr>
          <p:cNvPr id="29" name="TextBox 28">
            <a:extLst>
              <a:ext uri="{FF2B5EF4-FFF2-40B4-BE49-F238E27FC236}">
                <a16:creationId xmlns:a16="http://schemas.microsoft.com/office/drawing/2014/main" id="{6A1E7ACA-E8E3-92E8-2499-D197163098A7}"/>
              </a:ext>
            </a:extLst>
          </p:cNvPr>
          <p:cNvSpPr txBox="1"/>
          <p:nvPr/>
        </p:nvSpPr>
        <p:spPr>
          <a:xfrm>
            <a:off x="8925995" y="4041170"/>
            <a:ext cx="2392613" cy="400110"/>
          </a:xfrm>
          <a:prstGeom prst="rect">
            <a:avLst/>
          </a:prstGeom>
          <a:noFill/>
        </p:spPr>
        <p:txBody>
          <a:bodyPr wrap="square" rtlCol="0">
            <a:spAutoFit/>
          </a:bodyPr>
          <a:lstStyle/>
          <a:p>
            <a:r>
              <a:rPr lang="fr-CA" dirty="0">
                <a:latin typeface="+mn-lt"/>
              </a:rPr>
              <a:t>Thermo-</a:t>
            </a:r>
            <a:r>
              <a:rPr lang="fr-CA" dirty="0" err="1">
                <a:latin typeface="+mn-lt"/>
              </a:rPr>
              <a:t>Elastic</a:t>
            </a:r>
            <a:endParaRPr lang="en-US" dirty="0">
              <a:latin typeface="+mn-lt"/>
            </a:endParaRPr>
          </a:p>
        </p:txBody>
      </p:sp>
      <p:sp>
        <p:nvSpPr>
          <p:cNvPr id="59" name="TextBox 58">
            <a:extLst>
              <a:ext uri="{FF2B5EF4-FFF2-40B4-BE49-F238E27FC236}">
                <a16:creationId xmlns:a16="http://schemas.microsoft.com/office/drawing/2014/main" id="{D1256408-7EF6-3A72-D6EC-E7D0FD51485F}"/>
              </a:ext>
            </a:extLst>
          </p:cNvPr>
          <p:cNvSpPr txBox="1"/>
          <p:nvPr/>
        </p:nvSpPr>
        <p:spPr>
          <a:xfrm>
            <a:off x="8837529" y="5653278"/>
            <a:ext cx="2392613" cy="400110"/>
          </a:xfrm>
          <a:prstGeom prst="rect">
            <a:avLst/>
          </a:prstGeom>
          <a:noFill/>
        </p:spPr>
        <p:txBody>
          <a:bodyPr wrap="square" rtlCol="0">
            <a:spAutoFit/>
          </a:bodyPr>
          <a:lstStyle/>
          <a:p>
            <a:r>
              <a:rPr lang="fr-CA" dirty="0" err="1">
                <a:latin typeface="+mn-lt"/>
              </a:rPr>
              <a:t>Deformation</a:t>
            </a:r>
            <a:endParaRPr lang="en-US" dirty="0">
              <a:latin typeface="+mn-lt"/>
            </a:endParaRPr>
          </a:p>
        </p:txBody>
      </p:sp>
      <p:pic>
        <p:nvPicPr>
          <p:cNvPr id="11" name="Picture 10">
            <a:extLst>
              <a:ext uri="{FF2B5EF4-FFF2-40B4-BE49-F238E27FC236}">
                <a16:creationId xmlns:a16="http://schemas.microsoft.com/office/drawing/2014/main" id="{A7AB2A3E-BBA7-54AA-7079-BC542D0D2D7F}"/>
              </a:ext>
            </a:extLst>
          </p:cNvPr>
          <p:cNvPicPr>
            <a:picLocks noChangeAspect="1"/>
          </p:cNvPicPr>
          <p:nvPr/>
        </p:nvPicPr>
        <p:blipFill>
          <a:blip r:embed="rId8"/>
          <a:stretch>
            <a:fillRect/>
          </a:stretch>
        </p:blipFill>
        <p:spPr>
          <a:xfrm>
            <a:off x="9060890" y="4391059"/>
            <a:ext cx="2040091" cy="1330116"/>
          </a:xfrm>
          <a:prstGeom prst="rect">
            <a:avLst/>
          </a:prstGeom>
        </p:spPr>
      </p:pic>
      <p:pic>
        <p:nvPicPr>
          <p:cNvPr id="15" name="Picture 14">
            <a:extLst>
              <a:ext uri="{FF2B5EF4-FFF2-40B4-BE49-F238E27FC236}">
                <a16:creationId xmlns:a16="http://schemas.microsoft.com/office/drawing/2014/main" id="{5A9FC6B3-858A-545E-68F6-70193A9F82DE}"/>
              </a:ext>
            </a:extLst>
          </p:cNvPr>
          <p:cNvPicPr>
            <a:picLocks noChangeAspect="1"/>
          </p:cNvPicPr>
          <p:nvPr/>
        </p:nvPicPr>
        <p:blipFill>
          <a:blip r:embed="rId9"/>
          <a:stretch>
            <a:fillRect/>
          </a:stretch>
        </p:blipFill>
        <p:spPr>
          <a:xfrm>
            <a:off x="2849431" y="1734565"/>
            <a:ext cx="2564032" cy="1452530"/>
          </a:xfrm>
          <a:prstGeom prst="rect">
            <a:avLst/>
          </a:prstGeom>
        </p:spPr>
      </p:pic>
    </p:spTree>
    <p:extLst>
      <p:ext uri="{BB962C8B-B14F-4D97-AF65-F5344CB8AC3E}">
        <p14:creationId xmlns:p14="http://schemas.microsoft.com/office/powerpoint/2010/main" val="59959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84064-A08E-33D2-6437-7CA3CB1B7C0D}"/>
            </a:ext>
          </a:extLst>
        </p:cNvPr>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A3611C5-7188-6356-F0CD-18B0FA159C60}"/>
              </a:ext>
            </a:extLst>
          </p:cNvPr>
          <p:cNvPicPr>
            <a:picLocks noChangeAspect="1"/>
          </p:cNvPicPr>
          <p:nvPr/>
        </p:nvPicPr>
        <p:blipFill>
          <a:blip r:embed="rId3"/>
          <a:stretch/>
        </p:blipFill>
        <p:spPr bwMode="auto">
          <a:xfrm>
            <a:off x="351576" y="6170828"/>
            <a:ext cx="1323519" cy="662240"/>
          </a:xfrm>
          <a:prstGeom prst="rect">
            <a:avLst/>
          </a:prstGeom>
          <a:solidFill>
            <a:schemeClr val="bg1"/>
          </a:solidFill>
        </p:spPr>
      </p:pic>
      <p:sp>
        <p:nvSpPr>
          <p:cNvPr id="2" name="Title 1">
            <a:extLst>
              <a:ext uri="{FF2B5EF4-FFF2-40B4-BE49-F238E27FC236}">
                <a16:creationId xmlns:a16="http://schemas.microsoft.com/office/drawing/2014/main" id="{98AAD6E8-460A-FDEF-5CE1-E5163D025482}"/>
              </a:ext>
            </a:extLst>
          </p:cNvPr>
          <p:cNvSpPr>
            <a:spLocks noGrp="1"/>
          </p:cNvSpPr>
          <p:nvPr>
            <p:ph type="title"/>
          </p:nvPr>
        </p:nvSpPr>
        <p:spPr>
          <a:xfrm>
            <a:off x="609600" y="190500"/>
            <a:ext cx="10972800" cy="533400"/>
          </a:xfrm>
        </p:spPr>
        <p:txBody>
          <a:bodyPr/>
          <a:lstStyle/>
          <a:p>
            <a:r>
              <a:rPr lang="en-US" dirty="0"/>
              <a:t>Thermo-Elastic Workflow Overview in </a:t>
            </a:r>
            <a:r>
              <a:rPr lang="en-US" dirty="0" err="1"/>
              <a:t>Simcenter</a:t>
            </a:r>
            <a:r>
              <a:rPr lang="en-US" dirty="0"/>
              <a:t> 3D</a:t>
            </a:r>
          </a:p>
        </p:txBody>
      </p:sp>
      <p:sp>
        <p:nvSpPr>
          <p:cNvPr id="3" name="Content Placeholder 2">
            <a:extLst>
              <a:ext uri="{FF2B5EF4-FFF2-40B4-BE49-F238E27FC236}">
                <a16:creationId xmlns:a16="http://schemas.microsoft.com/office/drawing/2014/main" id="{33010E9D-37BF-484E-A155-0C540C7DE7CC}"/>
              </a:ext>
            </a:extLst>
          </p:cNvPr>
          <p:cNvSpPr>
            <a:spLocks noGrp="1"/>
          </p:cNvSpPr>
          <p:nvPr>
            <p:ph idx="1"/>
          </p:nvPr>
        </p:nvSpPr>
        <p:spPr>
          <a:xfrm>
            <a:off x="609600" y="914400"/>
            <a:ext cx="10972800" cy="5410200"/>
          </a:xfrm>
        </p:spPr>
        <p:txBody>
          <a:bodyPr/>
          <a:lstStyle/>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C8E1AE8A-260A-DCD3-F6AF-78B18C217757}"/>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6</a:t>
            </a:fld>
            <a:endParaRPr lang="en-US"/>
          </a:p>
        </p:txBody>
      </p:sp>
      <p:sp>
        <p:nvSpPr>
          <p:cNvPr id="4" name="Footer Placeholder 3">
            <a:extLst>
              <a:ext uri="{FF2B5EF4-FFF2-40B4-BE49-F238E27FC236}">
                <a16:creationId xmlns:a16="http://schemas.microsoft.com/office/drawing/2014/main" id="{47AB31D5-45FE-D786-88FB-D56746030FAD}"/>
              </a:ext>
            </a:extLst>
          </p:cNvPr>
          <p:cNvSpPr>
            <a:spLocks noGrp="1"/>
          </p:cNvSpPr>
          <p:nvPr>
            <p:ph type="ftr" sz="quarter" idx="13"/>
          </p:nvPr>
        </p:nvSpPr>
        <p:spPr>
          <a:xfrm>
            <a:off x="1828798" y="6400800"/>
            <a:ext cx="8534401" cy="304800"/>
          </a:xfrm>
        </p:spPr>
        <p:txBody>
          <a:bodyPr/>
          <a:lstStyle/>
          <a:p>
            <a:r>
              <a:rPr lang="en-US" dirty="0"/>
              <a:t>TFAWS 2025 – August 4-7, 2025 / © Copyright 2025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pic>
        <p:nvPicPr>
          <p:cNvPr id="13" name="Picture 12">
            <a:extLst>
              <a:ext uri="{FF2B5EF4-FFF2-40B4-BE49-F238E27FC236}">
                <a16:creationId xmlns:a16="http://schemas.microsoft.com/office/drawing/2014/main" id="{C7D4161E-468F-C026-EB90-8DD7B40027E1}"/>
              </a:ext>
            </a:extLst>
          </p:cNvPr>
          <p:cNvPicPr>
            <a:picLocks noChangeAspect="1"/>
          </p:cNvPicPr>
          <p:nvPr/>
        </p:nvPicPr>
        <p:blipFill>
          <a:blip r:embed="rId4"/>
          <a:stretch>
            <a:fillRect/>
          </a:stretch>
        </p:blipFill>
        <p:spPr>
          <a:xfrm>
            <a:off x="1205292" y="1934907"/>
            <a:ext cx="4601544" cy="3898901"/>
          </a:xfrm>
          <a:prstGeom prst="rect">
            <a:avLst/>
          </a:prstGeom>
        </p:spPr>
      </p:pic>
      <p:pic>
        <p:nvPicPr>
          <p:cNvPr id="21" name="Picture 20">
            <a:extLst>
              <a:ext uri="{FF2B5EF4-FFF2-40B4-BE49-F238E27FC236}">
                <a16:creationId xmlns:a16="http://schemas.microsoft.com/office/drawing/2014/main" id="{D39295A4-6D80-D757-5B73-400F3EBCFCA8}"/>
              </a:ext>
            </a:extLst>
          </p:cNvPr>
          <p:cNvPicPr>
            <a:picLocks noChangeAspect="1"/>
          </p:cNvPicPr>
          <p:nvPr/>
        </p:nvPicPr>
        <p:blipFill>
          <a:blip r:embed="rId5"/>
          <a:stretch>
            <a:fillRect/>
          </a:stretch>
        </p:blipFill>
        <p:spPr>
          <a:xfrm>
            <a:off x="5806836" y="1934906"/>
            <a:ext cx="4556363" cy="3898902"/>
          </a:xfrm>
          <a:prstGeom prst="rect">
            <a:avLst/>
          </a:prstGeom>
        </p:spPr>
      </p:pic>
      <p:sp>
        <p:nvSpPr>
          <p:cNvPr id="25" name="Content Placeholder 2">
            <a:extLst>
              <a:ext uri="{FF2B5EF4-FFF2-40B4-BE49-F238E27FC236}">
                <a16:creationId xmlns:a16="http://schemas.microsoft.com/office/drawing/2014/main" id="{7E703336-05BA-B229-4784-99EE0D39B683}"/>
              </a:ext>
            </a:extLst>
          </p:cNvPr>
          <p:cNvSpPr txBox="1">
            <a:spLocks/>
          </p:cNvSpPr>
          <p:nvPr/>
        </p:nvSpPr>
        <p:spPr bwMode="auto">
          <a:xfrm>
            <a:off x="133348" y="1011652"/>
            <a:ext cx="11925300" cy="8260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CA" b="0" kern="0" dirty="0"/>
              <a:t>All </a:t>
            </a:r>
            <a:r>
              <a:rPr lang="en-US" b="0" kern="0" dirty="0"/>
              <a:t>steps can be accomplished in a single user interface (</a:t>
            </a:r>
            <a:r>
              <a:rPr lang="en-US" b="0" kern="0" dirty="0" err="1"/>
              <a:t>Simcenter</a:t>
            </a:r>
            <a:r>
              <a:rPr lang="en-US" b="0" kern="0" dirty="0"/>
              <a:t> 3D). This includes pre-processing, simulation, post-processing for both thermal and structural simulations. </a:t>
            </a:r>
          </a:p>
        </p:txBody>
      </p:sp>
    </p:spTree>
    <p:extLst>
      <p:ext uri="{BB962C8B-B14F-4D97-AF65-F5344CB8AC3E}">
        <p14:creationId xmlns:p14="http://schemas.microsoft.com/office/powerpoint/2010/main" val="361396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AE2F2-9A9D-E759-2EF3-F61FEC6A758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9AA8637-D92A-DDE3-9DA6-560544354414}"/>
              </a:ext>
            </a:extLst>
          </p:cNvPr>
          <p:cNvPicPr>
            <a:picLocks noChangeAspect="1"/>
          </p:cNvPicPr>
          <p:nvPr/>
        </p:nvPicPr>
        <p:blipFill>
          <a:blip r:embed="rId3"/>
          <a:srcRect t="29131" r="362"/>
          <a:stretch>
            <a:fillRect/>
          </a:stretch>
        </p:blipFill>
        <p:spPr>
          <a:xfrm>
            <a:off x="6400800" y="3246249"/>
            <a:ext cx="5690509" cy="2842002"/>
          </a:xfrm>
          <a:prstGeom prst="rect">
            <a:avLst/>
          </a:prstGeom>
        </p:spPr>
      </p:pic>
      <p:sp>
        <p:nvSpPr>
          <p:cNvPr id="2" name="Title 1">
            <a:extLst>
              <a:ext uri="{FF2B5EF4-FFF2-40B4-BE49-F238E27FC236}">
                <a16:creationId xmlns:a16="http://schemas.microsoft.com/office/drawing/2014/main" id="{436D6409-D342-E3AC-9F6D-98F7CB679D52}"/>
              </a:ext>
            </a:extLst>
          </p:cNvPr>
          <p:cNvSpPr>
            <a:spLocks noGrp="1"/>
          </p:cNvSpPr>
          <p:nvPr>
            <p:ph type="title"/>
          </p:nvPr>
        </p:nvSpPr>
        <p:spPr>
          <a:xfrm>
            <a:off x="609600" y="190500"/>
            <a:ext cx="10972800" cy="533400"/>
          </a:xfrm>
        </p:spPr>
        <p:txBody>
          <a:bodyPr/>
          <a:lstStyle/>
          <a:p>
            <a:r>
              <a:rPr lang="en-US" dirty="0"/>
              <a:t>Thermal Analysis Setup – Spacecraft in Orbit  </a:t>
            </a:r>
          </a:p>
        </p:txBody>
      </p:sp>
      <p:sp>
        <p:nvSpPr>
          <p:cNvPr id="5" name="Slide Number Placeholder 4">
            <a:extLst>
              <a:ext uri="{FF2B5EF4-FFF2-40B4-BE49-F238E27FC236}">
                <a16:creationId xmlns:a16="http://schemas.microsoft.com/office/drawing/2014/main" id="{3E866038-6E9D-9180-1673-9C1BF132AAE3}"/>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7</a:t>
            </a:fld>
            <a:endParaRPr lang="en-US"/>
          </a:p>
        </p:txBody>
      </p:sp>
      <p:sp>
        <p:nvSpPr>
          <p:cNvPr id="4" name="Footer Placeholder 3">
            <a:extLst>
              <a:ext uri="{FF2B5EF4-FFF2-40B4-BE49-F238E27FC236}">
                <a16:creationId xmlns:a16="http://schemas.microsoft.com/office/drawing/2014/main" id="{AB93CDCE-3CD1-A7CA-C979-E90D00F2B67D}"/>
              </a:ext>
            </a:extLst>
          </p:cNvPr>
          <p:cNvSpPr>
            <a:spLocks noGrp="1"/>
          </p:cNvSpPr>
          <p:nvPr>
            <p:ph type="ftr" sz="quarter" idx="13"/>
          </p:nvPr>
        </p:nvSpPr>
        <p:spPr>
          <a:xfrm>
            <a:off x="1828798" y="6400800"/>
            <a:ext cx="8534401" cy="304800"/>
          </a:xfrm>
        </p:spPr>
        <p:txBody>
          <a:bodyPr/>
          <a:lstStyle/>
          <a:p>
            <a:r>
              <a:rPr lang="en-US" dirty="0"/>
              <a:t>TFAWS 2025 – August 4-7, 2025 / © Copyright 2025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
        <p:nvSpPr>
          <p:cNvPr id="6" name="Content Placeholder 2">
            <a:extLst>
              <a:ext uri="{FF2B5EF4-FFF2-40B4-BE49-F238E27FC236}">
                <a16:creationId xmlns:a16="http://schemas.microsoft.com/office/drawing/2014/main" id="{B626795F-C44A-2E51-905D-8176713EC47B}"/>
              </a:ext>
            </a:extLst>
          </p:cNvPr>
          <p:cNvSpPr txBox="1">
            <a:spLocks/>
          </p:cNvSpPr>
          <p:nvPr/>
        </p:nvSpPr>
        <p:spPr bwMode="auto">
          <a:xfrm>
            <a:off x="149224" y="4667250"/>
            <a:ext cx="3524250" cy="1733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endParaRPr lang="en-US" b="0" kern="0" dirty="0"/>
          </a:p>
          <a:p>
            <a:endParaRPr lang="en-US" b="0" kern="0" dirty="0"/>
          </a:p>
          <a:p>
            <a:endParaRPr lang="en-US" b="0" kern="0" dirty="0"/>
          </a:p>
        </p:txBody>
      </p:sp>
      <p:sp>
        <p:nvSpPr>
          <p:cNvPr id="9" name="Content Placeholder 2">
            <a:extLst>
              <a:ext uri="{FF2B5EF4-FFF2-40B4-BE49-F238E27FC236}">
                <a16:creationId xmlns:a16="http://schemas.microsoft.com/office/drawing/2014/main" id="{AE566329-5867-A829-4B51-8065C6F483EC}"/>
              </a:ext>
            </a:extLst>
          </p:cNvPr>
          <p:cNvSpPr txBox="1">
            <a:spLocks/>
          </p:cNvSpPr>
          <p:nvPr/>
        </p:nvSpPr>
        <p:spPr bwMode="auto">
          <a:xfrm>
            <a:off x="66672" y="1004815"/>
            <a:ext cx="6105528" cy="9478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b="0" kern="0" dirty="0"/>
              <a:t>Thermal Finite Element Model:</a:t>
            </a:r>
          </a:p>
          <a:p>
            <a:r>
              <a:rPr lang="en-CA" b="0" kern="0" dirty="0">
                <a:solidFill>
                  <a:schemeClr val="tx1"/>
                </a:solidFill>
              </a:rPr>
              <a:t>Antenna, </a:t>
            </a:r>
            <a:r>
              <a:rPr lang="en-US" b="0" kern="0" dirty="0">
                <a:solidFill>
                  <a:schemeClr val="tx1"/>
                </a:solidFill>
              </a:rPr>
              <a:t>spacecraft bus, Solar Arrays</a:t>
            </a:r>
          </a:p>
          <a:p>
            <a:r>
              <a:rPr lang="en-US" b="0" kern="0" dirty="0">
                <a:solidFill>
                  <a:schemeClr val="tx1"/>
                </a:solidFill>
              </a:rPr>
              <a:t>3,700 elements</a:t>
            </a:r>
            <a:endParaRPr lang="en-US" b="0" kern="0" dirty="0"/>
          </a:p>
          <a:p>
            <a:endParaRPr lang="en-US" b="0" kern="0" dirty="0"/>
          </a:p>
          <a:p>
            <a:endParaRPr lang="en-US" b="0" kern="0" dirty="0"/>
          </a:p>
          <a:p>
            <a:endParaRPr lang="en-US" b="0" kern="0" dirty="0"/>
          </a:p>
        </p:txBody>
      </p:sp>
      <p:sp>
        <p:nvSpPr>
          <p:cNvPr id="19" name="Content Placeholder 2">
            <a:extLst>
              <a:ext uri="{FF2B5EF4-FFF2-40B4-BE49-F238E27FC236}">
                <a16:creationId xmlns:a16="http://schemas.microsoft.com/office/drawing/2014/main" id="{B6D56AE5-9455-6271-FCF4-1610685C174D}"/>
              </a:ext>
            </a:extLst>
          </p:cNvPr>
          <p:cNvSpPr txBox="1">
            <a:spLocks/>
          </p:cNvSpPr>
          <p:nvPr/>
        </p:nvSpPr>
        <p:spPr bwMode="auto">
          <a:xfrm>
            <a:off x="72950" y="2258680"/>
            <a:ext cx="6327850" cy="4446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b="0" kern="0" dirty="0"/>
              <a:t>Thermal Simulation:</a:t>
            </a:r>
          </a:p>
          <a:p>
            <a:r>
              <a:rPr lang="en-US" b="0" kern="0" dirty="0">
                <a:solidFill>
                  <a:schemeClr val="tx1"/>
                </a:solidFill>
              </a:rPr>
              <a:t>Mapping:</a:t>
            </a:r>
          </a:p>
          <a:p>
            <a:pPr lvl="1"/>
            <a:r>
              <a:rPr lang="en-US" b="0" kern="0" dirty="0"/>
              <a:t>Create </a:t>
            </a:r>
            <a:r>
              <a:rPr lang="en-US" kern="0" dirty="0"/>
              <a:t>Thermal Association Zones </a:t>
            </a:r>
            <a:r>
              <a:rPr lang="en-US" b="0" kern="0" dirty="0"/>
              <a:t>for antenna components</a:t>
            </a:r>
            <a:endParaRPr lang="en-US" b="0" kern="0" dirty="0">
              <a:solidFill>
                <a:schemeClr val="tx1"/>
              </a:solidFill>
            </a:endParaRPr>
          </a:p>
          <a:p>
            <a:r>
              <a:rPr lang="en-US" b="0" kern="0" dirty="0">
                <a:solidFill>
                  <a:schemeClr val="tx1"/>
                </a:solidFill>
              </a:rPr>
              <a:t>Orbital Heating:</a:t>
            </a:r>
          </a:p>
          <a:p>
            <a:pPr lvl="1"/>
            <a:r>
              <a:rPr lang="en-US" b="0" kern="0" dirty="0">
                <a:solidFill>
                  <a:schemeClr val="tx1"/>
                </a:solidFill>
              </a:rPr>
              <a:t>LEO, 45</a:t>
            </a:r>
            <a:r>
              <a:rPr lang="en-US" b="0" kern="0" dirty="0">
                <a:solidFill>
                  <a:schemeClr val="tx1"/>
                </a:solidFill>
                <a:sym typeface="Symbol" panose="05050102010706020507" pitchFamily="18" charset="2"/>
              </a:rPr>
              <a:t> inclination</a:t>
            </a:r>
          </a:p>
          <a:p>
            <a:pPr lvl="1"/>
            <a:r>
              <a:rPr lang="en-US" b="0" kern="0" dirty="0">
                <a:sym typeface="Symbol" panose="05050102010706020507" pitchFamily="18" charset="2"/>
              </a:rPr>
              <a:t>Computation method</a:t>
            </a:r>
            <a:r>
              <a:rPr lang="en-US" b="0" kern="0" dirty="0">
                <a:solidFill>
                  <a:schemeClr val="tx1"/>
                </a:solidFill>
              </a:rPr>
              <a:t>: </a:t>
            </a:r>
            <a:r>
              <a:rPr lang="en-US" kern="0" dirty="0">
                <a:solidFill>
                  <a:schemeClr val="tx1"/>
                </a:solidFill>
              </a:rPr>
              <a:t>GPU Ray Tracing</a:t>
            </a:r>
            <a:endParaRPr lang="en-US" kern="0" dirty="0"/>
          </a:p>
          <a:p>
            <a:r>
              <a:rPr lang="en-US" b="0" kern="0" dirty="0">
                <a:solidFill>
                  <a:schemeClr val="tx1"/>
                </a:solidFill>
              </a:rPr>
              <a:t>Solution:</a:t>
            </a:r>
          </a:p>
          <a:p>
            <a:pPr lvl="1"/>
            <a:r>
              <a:rPr lang="en-US" kern="0" dirty="0">
                <a:sym typeface="Symbol" panose="05050102010706020507" pitchFamily="18" charset="2"/>
              </a:rPr>
              <a:t>TMG Solver</a:t>
            </a:r>
          </a:p>
          <a:p>
            <a:pPr lvl="1"/>
            <a:r>
              <a:rPr lang="en-US" b="0" kern="0" dirty="0">
                <a:sym typeface="Symbol" panose="05050102010706020507" pitchFamily="18" charset="2"/>
              </a:rPr>
              <a:t>Transient, 60s timesteps, periodic convergence </a:t>
            </a:r>
          </a:p>
          <a:p>
            <a:pPr lvl="1"/>
            <a:endParaRPr lang="en-US" b="0" kern="0" dirty="0">
              <a:solidFill>
                <a:schemeClr val="tx1"/>
              </a:solidFill>
            </a:endParaRPr>
          </a:p>
          <a:p>
            <a:pPr marL="0" indent="0">
              <a:buNone/>
            </a:pPr>
            <a:endParaRPr lang="en-US" b="0" kern="0" dirty="0"/>
          </a:p>
          <a:p>
            <a:endParaRPr lang="en-US" b="0" kern="0" dirty="0"/>
          </a:p>
          <a:p>
            <a:endParaRPr lang="en-US" b="0" kern="0" dirty="0"/>
          </a:p>
          <a:p>
            <a:endParaRPr lang="en-US" b="0" kern="0" dirty="0"/>
          </a:p>
        </p:txBody>
      </p:sp>
      <p:pic>
        <p:nvPicPr>
          <p:cNvPr id="23" name="Picture 22">
            <a:extLst>
              <a:ext uri="{FF2B5EF4-FFF2-40B4-BE49-F238E27FC236}">
                <a16:creationId xmlns:a16="http://schemas.microsoft.com/office/drawing/2014/main" id="{50F67FE6-FA13-22F4-BB80-AAA08EE6A209}"/>
              </a:ext>
            </a:extLst>
          </p:cNvPr>
          <p:cNvPicPr>
            <a:picLocks noChangeAspect="1"/>
          </p:cNvPicPr>
          <p:nvPr/>
        </p:nvPicPr>
        <p:blipFill>
          <a:blip r:embed="rId4"/>
          <a:stretch>
            <a:fillRect/>
          </a:stretch>
        </p:blipFill>
        <p:spPr>
          <a:xfrm>
            <a:off x="6386514" y="993110"/>
            <a:ext cx="3290416" cy="2056510"/>
          </a:xfrm>
          <a:prstGeom prst="rect">
            <a:avLst/>
          </a:prstGeom>
        </p:spPr>
      </p:pic>
      <p:cxnSp>
        <p:nvCxnSpPr>
          <p:cNvPr id="24" name="Straight Arrow Connector 23">
            <a:extLst>
              <a:ext uri="{FF2B5EF4-FFF2-40B4-BE49-F238E27FC236}">
                <a16:creationId xmlns:a16="http://schemas.microsoft.com/office/drawing/2014/main" id="{8192AF1A-E8AB-3251-C23F-4C374CF18B8C}"/>
              </a:ext>
            </a:extLst>
          </p:cNvPr>
          <p:cNvCxnSpPr>
            <a:cxnSpLocks/>
          </p:cNvCxnSpPr>
          <p:nvPr/>
        </p:nvCxnSpPr>
        <p:spPr bwMode="auto">
          <a:xfrm flipV="1">
            <a:off x="5695950" y="2457450"/>
            <a:ext cx="690564" cy="73226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C757D98B-5E3E-5537-867A-D5D8A25AC37B}"/>
              </a:ext>
            </a:extLst>
          </p:cNvPr>
          <p:cNvSpPr txBox="1"/>
          <p:nvPr/>
        </p:nvSpPr>
        <p:spPr>
          <a:xfrm>
            <a:off x="6256580" y="6044471"/>
            <a:ext cx="5862467" cy="400110"/>
          </a:xfrm>
          <a:prstGeom prst="rect">
            <a:avLst/>
          </a:prstGeom>
          <a:noFill/>
        </p:spPr>
        <p:txBody>
          <a:bodyPr wrap="square" rtlCol="0">
            <a:spAutoFit/>
          </a:bodyPr>
          <a:lstStyle/>
          <a:p>
            <a:r>
              <a:rPr lang="fr-CA" dirty="0" err="1">
                <a:latin typeface="+mn-lt"/>
              </a:rPr>
              <a:t>Orbit</a:t>
            </a:r>
            <a:r>
              <a:rPr lang="fr-CA" dirty="0">
                <a:latin typeface="+mn-lt"/>
              </a:rPr>
              <a:t> </a:t>
            </a:r>
            <a:r>
              <a:rPr lang="fr-CA" dirty="0" err="1">
                <a:latin typeface="+mn-lt"/>
              </a:rPr>
              <a:t>Visualizer</a:t>
            </a:r>
            <a:endParaRPr lang="en-US" dirty="0">
              <a:latin typeface="+mn-lt"/>
            </a:endParaRPr>
          </a:p>
        </p:txBody>
      </p:sp>
      <p:pic>
        <p:nvPicPr>
          <p:cNvPr id="3" name="Picture 2">
            <a:extLst>
              <a:ext uri="{FF2B5EF4-FFF2-40B4-BE49-F238E27FC236}">
                <a16:creationId xmlns:a16="http://schemas.microsoft.com/office/drawing/2014/main" id="{DBAF9AEE-DB97-B7ED-CB5F-EEA35A56C8BF}"/>
              </a:ext>
            </a:extLst>
          </p:cNvPr>
          <p:cNvPicPr>
            <a:picLocks noChangeAspect="1"/>
          </p:cNvPicPr>
          <p:nvPr/>
        </p:nvPicPr>
        <p:blipFill>
          <a:blip r:embed="rId5"/>
          <a:stretch>
            <a:fillRect/>
          </a:stretch>
        </p:blipFill>
        <p:spPr>
          <a:xfrm>
            <a:off x="9626873" y="1252469"/>
            <a:ext cx="2565127" cy="1537792"/>
          </a:xfrm>
          <a:prstGeom prst="rect">
            <a:avLst/>
          </a:prstGeom>
        </p:spPr>
      </p:pic>
      <p:pic>
        <p:nvPicPr>
          <p:cNvPr id="7" name="Picture 6" descr="Logo&#10;&#10;Description automatically generated">
            <a:extLst>
              <a:ext uri="{FF2B5EF4-FFF2-40B4-BE49-F238E27FC236}">
                <a16:creationId xmlns:a16="http://schemas.microsoft.com/office/drawing/2014/main" id="{E9A53794-CBA1-DA49-C0D4-01E9E08B8B15}"/>
              </a:ext>
            </a:extLst>
          </p:cNvPr>
          <p:cNvPicPr>
            <a:picLocks noChangeAspect="1"/>
          </p:cNvPicPr>
          <p:nvPr/>
        </p:nvPicPr>
        <p:blipFill>
          <a:blip r:embed="rId6"/>
          <a:stretch/>
        </p:blipFill>
        <p:spPr bwMode="auto">
          <a:xfrm>
            <a:off x="351576" y="6170828"/>
            <a:ext cx="1323519" cy="662240"/>
          </a:xfrm>
          <a:prstGeom prst="rect">
            <a:avLst/>
          </a:prstGeom>
          <a:solidFill>
            <a:schemeClr val="bg1"/>
          </a:solidFill>
        </p:spPr>
      </p:pic>
    </p:spTree>
    <p:extLst>
      <p:ext uri="{BB962C8B-B14F-4D97-AF65-F5344CB8AC3E}">
        <p14:creationId xmlns:p14="http://schemas.microsoft.com/office/powerpoint/2010/main" val="1722079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2DAE2-AC5C-D4A1-7FA9-53B9107874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076698-269B-792E-FBC8-22ABB79C9A55}"/>
              </a:ext>
            </a:extLst>
          </p:cNvPr>
          <p:cNvSpPr>
            <a:spLocks noGrp="1"/>
          </p:cNvSpPr>
          <p:nvPr>
            <p:ph type="title"/>
          </p:nvPr>
        </p:nvSpPr>
        <p:spPr>
          <a:xfrm>
            <a:off x="609600" y="190500"/>
            <a:ext cx="10972800" cy="533400"/>
          </a:xfrm>
        </p:spPr>
        <p:txBody>
          <a:bodyPr/>
          <a:lstStyle/>
          <a:p>
            <a:r>
              <a:rPr lang="en-US" dirty="0"/>
              <a:t>Thermal Analysis Results – Spacecraft in Orbit  </a:t>
            </a:r>
          </a:p>
        </p:txBody>
      </p:sp>
      <p:sp>
        <p:nvSpPr>
          <p:cNvPr id="5" name="Slide Number Placeholder 4">
            <a:extLst>
              <a:ext uri="{FF2B5EF4-FFF2-40B4-BE49-F238E27FC236}">
                <a16:creationId xmlns:a16="http://schemas.microsoft.com/office/drawing/2014/main" id="{621D6908-228E-EB9A-D552-858C91AA531F}"/>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8</a:t>
            </a:fld>
            <a:endParaRPr lang="en-US"/>
          </a:p>
        </p:txBody>
      </p:sp>
      <p:sp>
        <p:nvSpPr>
          <p:cNvPr id="4" name="Footer Placeholder 3">
            <a:extLst>
              <a:ext uri="{FF2B5EF4-FFF2-40B4-BE49-F238E27FC236}">
                <a16:creationId xmlns:a16="http://schemas.microsoft.com/office/drawing/2014/main" id="{B1C916D1-D411-899D-9BFD-4F64ABDF7705}"/>
              </a:ext>
            </a:extLst>
          </p:cNvPr>
          <p:cNvSpPr>
            <a:spLocks noGrp="1"/>
          </p:cNvSpPr>
          <p:nvPr>
            <p:ph type="ftr" sz="quarter" idx="13"/>
          </p:nvPr>
        </p:nvSpPr>
        <p:spPr>
          <a:xfrm>
            <a:off x="1828798" y="6400800"/>
            <a:ext cx="8534401" cy="304800"/>
          </a:xfrm>
        </p:spPr>
        <p:txBody>
          <a:bodyPr/>
          <a:lstStyle/>
          <a:p>
            <a:r>
              <a:rPr lang="en-US" dirty="0"/>
              <a:t>TFAWS 2025 – August 4-7, 2025 / © Copyright 2025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
        <p:nvSpPr>
          <p:cNvPr id="6" name="Content Placeholder 2">
            <a:extLst>
              <a:ext uri="{FF2B5EF4-FFF2-40B4-BE49-F238E27FC236}">
                <a16:creationId xmlns:a16="http://schemas.microsoft.com/office/drawing/2014/main" id="{AF8285AA-7D63-583A-DD99-EE4592BE4BF1}"/>
              </a:ext>
            </a:extLst>
          </p:cNvPr>
          <p:cNvSpPr txBox="1">
            <a:spLocks/>
          </p:cNvSpPr>
          <p:nvPr/>
        </p:nvSpPr>
        <p:spPr bwMode="auto">
          <a:xfrm>
            <a:off x="149224" y="4667250"/>
            <a:ext cx="3524250" cy="1733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endParaRPr lang="en-US" b="0" kern="0" dirty="0"/>
          </a:p>
          <a:p>
            <a:endParaRPr lang="en-US" b="0" kern="0" dirty="0"/>
          </a:p>
          <a:p>
            <a:endParaRPr lang="en-US" b="0" kern="0" dirty="0"/>
          </a:p>
        </p:txBody>
      </p:sp>
      <p:sp>
        <p:nvSpPr>
          <p:cNvPr id="9" name="Content Placeholder 2">
            <a:extLst>
              <a:ext uri="{FF2B5EF4-FFF2-40B4-BE49-F238E27FC236}">
                <a16:creationId xmlns:a16="http://schemas.microsoft.com/office/drawing/2014/main" id="{6BF88F8B-A765-1DB8-9F4C-0FA6CFF69360}"/>
              </a:ext>
            </a:extLst>
          </p:cNvPr>
          <p:cNvSpPr txBox="1">
            <a:spLocks/>
          </p:cNvSpPr>
          <p:nvPr/>
        </p:nvSpPr>
        <p:spPr bwMode="auto">
          <a:xfrm>
            <a:off x="66672" y="1004815"/>
            <a:ext cx="6105528" cy="25289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b="0" kern="0" dirty="0"/>
              <a:t>Solver Details:</a:t>
            </a:r>
          </a:p>
          <a:p>
            <a:r>
              <a:rPr lang="en-CA" b="0" kern="0" dirty="0">
                <a:solidFill>
                  <a:schemeClr val="tx1"/>
                </a:solidFill>
              </a:rPr>
              <a:t>Orbital Heating – 15,000 Rays/Element</a:t>
            </a:r>
          </a:p>
          <a:p>
            <a:r>
              <a:rPr lang="en-CA" b="0" kern="0" dirty="0">
                <a:solidFill>
                  <a:schemeClr val="tx1"/>
                </a:solidFill>
              </a:rPr>
              <a:t>View Factors – 1,769,658</a:t>
            </a:r>
          </a:p>
          <a:p>
            <a:r>
              <a:rPr lang="en-US" b="0" kern="0" dirty="0">
                <a:solidFill>
                  <a:schemeClr val="tx1"/>
                </a:solidFill>
              </a:rPr>
              <a:t>Graphics Card - Quadro P2000</a:t>
            </a:r>
          </a:p>
          <a:p>
            <a:r>
              <a:rPr lang="en-US" b="0" kern="0" dirty="0">
                <a:solidFill>
                  <a:schemeClr val="tx1"/>
                </a:solidFill>
              </a:rPr>
              <a:t>View Factors Solve Time – 4 min 59 sec </a:t>
            </a:r>
          </a:p>
          <a:p>
            <a:r>
              <a:rPr lang="en-US" b="0" kern="0" dirty="0">
                <a:solidFill>
                  <a:schemeClr val="tx1"/>
                </a:solidFill>
              </a:rPr>
              <a:t>Total Solve Time – 13 min 28 sec</a:t>
            </a:r>
            <a:endParaRPr lang="en-US" b="0" kern="0" dirty="0"/>
          </a:p>
          <a:p>
            <a:endParaRPr lang="en-US" b="0" kern="0" dirty="0"/>
          </a:p>
          <a:p>
            <a:endParaRPr lang="en-US" b="0" kern="0" dirty="0"/>
          </a:p>
        </p:txBody>
      </p:sp>
      <p:sp>
        <p:nvSpPr>
          <p:cNvPr id="19" name="Content Placeholder 2">
            <a:extLst>
              <a:ext uri="{FF2B5EF4-FFF2-40B4-BE49-F238E27FC236}">
                <a16:creationId xmlns:a16="http://schemas.microsoft.com/office/drawing/2014/main" id="{8CA30D24-FDAF-E28F-DE94-CAFCB7DE6039}"/>
              </a:ext>
            </a:extLst>
          </p:cNvPr>
          <p:cNvSpPr txBox="1">
            <a:spLocks/>
          </p:cNvSpPr>
          <p:nvPr/>
        </p:nvSpPr>
        <p:spPr bwMode="auto">
          <a:xfrm>
            <a:off x="149224" y="3613861"/>
            <a:ext cx="6327850" cy="916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b="0" kern="0" dirty="0"/>
              <a:t>Thermal Simulation Results:</a:t>
            </a:r>
          </a:p>
          <a:p>
            <a:r>
              <a:rPr lang="en-US" b="0" kern="0" dirty="0">
                <a:solidFill>
                  <a:schemeClr val="tx1"/>
                </a:solidFill>
              </a:rPr>
              <a:t>Temperature distribution vs. time obtained</a:t>
            </a:r>
          </a:p>
          <a:p>
            <a:endParaRPr lang="en-US" b="0" kern="0" dirty="0">
              <a:solidFill>
                <a:schemeClr val="tx1"/>
              </a:solidFill>
            </a:endParaRPr>
          </a:p>
          <a:p>
            <a:pPr lvl="1"/>
            <a:endParaRPr lang="en-US" b="0" kern="0" dirty="0">
              <a:solidFill>
                <a:schemeClr val="tx1"/>
              </a:solidFill>
            </a:endParaRPr>
          </a:p>
          <a:p>
            <a:pPr marL="0" indent="0">
              <a:buNone/>
            </a:pPr>
            <a:endParaRPr lang="en-US" b="0" kern="0" dirty="0"/>
          </a:p>
          <a:p>
            <a:endParaRPr lang="en-US" b="0" kern="0" dirty="0"/>
          </a:p>
          <a:p>
            <a:endParaRPr lang="en-US" b="0" kern="0" dirty="0"/>
          </a:p>
          <a:p>
            <a:endParaRPr lang="en-US" b="0" kern="0" dirty="0"/>
          </a:p>
        </p:txBody>
      </p:sp>
      <p:pic>
        <p:nvPicPr>
          <p:cNvPr id="7" name="Picture 6" descr="Logo&#10;&#10;Description automatically generated">
            <a:extLst>
              <a:ext uri="{FF2B5EF4-FFF2-40B4-BE49-F238E27FC236}">
                <a16:creationId xmlns:a16="http://schemas.microsoft.com/office/drawing/2014/main" id="{4979C7DD-4036-6368-3535-166C148540E7}"/>
              </a:ext>
            </a:extLst>
          </p:cNvPr>
          <p:cNvPicPr>
            <a:picLocks noChangeAspect="1"/>
          </p:cNvPicPr>
          <p:nvPr/>
        </p:nvPicPr>
        <p:blipFill>
          <a:blip r:embed="rId3"/>
          <a:stretch/>
        </p:blipFill>
        <p:spPr bwMode="auto">
          <a:xfrm>
            <a:off x="351576" y="6170828"/>
            <a:ext cx="1323519" cy="662240"/>
          </a:xfrm>
          <a:prstGeom prst="rect">
            <a:avLst/>
          </a:prstGeom>
          <a:solidFill>
            <a:schemeClr val="bg1"/>
          </a:solidFill>
        </p:spPr>
      </p:pic>
      <p:pic>
        <p:nvPicPr>
          <p:cNvPr id="10" name="Picture 9">
            <a:extLst>
              <a:ext uri="{FF2B5EF4-FFF2-40B4-BE49-F238E27FC236}">
                <a16:creationId xmlns:a16="http://schemas.microsoft.com/office/drawing/2014/main" id="{37376D89-8175-BE12-352B-8030170CCA17}"/>
              </a:ext>
            </a:extLst>
          </p:cNvPr>
          <p:cNvPicPr>
            <a:picLocks noChangeAspect="1"/>
          </p:cNvPicPr>
          <p:nvPr/>
        </p:nvPicPr>
        <p:blipFill>
          <a:blip r:embed="rId4"/>
          <a:stretch>
            <a:fillRect/>
          </a:stretch>
        </p:blipFill>
        <p:spPr>
          <a:xfrm>
            <a:off x="8005213" y="1124010"/>
            <a:ext cx="2508176" cy="2178882"/>
          </a:xfrm>
          <a:prstGeom prst="rect">
            <a:avLst/>
          </a:prstGeom>
        </p:spPr>
      </p:pic>
      <p:sp>
        <p:nvSpPr>
          <p:cNvPr id="14" name="TextBox 13">
            <a:extLst>
              <a:ext uri="{FF2B5EF4-FFF2-40B4-BE49-F238E27FC236}">
                <a16:creationId xmlns:a16="http://schemas.microsoft.com/office/drawing/2014/main" id="{F83F3585-4E70-7FA1-7B91-C322A580A391}"/>
              </a:ext>
            </a:extLst>
          </p:cNvPr>
          <p:cNvSpPr txBox="1"/>
          <p:nvPr/>
        </p:nvSpPr>
        <p:spPr>
          <a:xfrm>
            <a:off x="7125701" y="804760"/>
            <a:ext cx="4267200" cy="400110"/>
          </a:xfrm>
          <a:prstGeom prst="rect">
            <a:avLst/>
          </a:prstGeom>
          <a:noFill/>
        </p:spPr>
        <p:txBody>
          <a:bodyPr wrap="square" rtlCol="0">
            <a:spAutoFit/>
          </a:bodyPr>
          <a:lstStyle/>
          <a:p>
            <a:r>
              <a:rPr lang="fr-CA" dirty="0" err="1">
                <a:latin typeface="+mn-lt"/>
              </a:rPr>
              <a:t>Temperature</a:t>
            </a:r>
            <a:r>
              <a:rPr lang="fr-CA" dirty="0">
                <a:latin typeface="+mn-lt"/>
              </a:rPr>
              <a:t> Profiles</a:t>
            </a:r>
            <a:endParaRPr lang="en-US" dirty="0">
              <a:latin typeface="+mn-lt"/>
            </a:endParaRPr>
          </a:p>
        </p:txBody>
      </p:sp>
      <p:sp>
        <p:nvSpPr>
          <p:cNvPr id="15" name="TextBox 14">
            <a:extLst>
              <a:ext uri="{FF2B5EF4-FFF2-40B4-BE49-F238E27FC236}">
                <a16:creationId xmlns:a16="http://schemas.microsoft.com/office/drawing/2014/main" id="{FB1BA1CD-C989-2368-6E3C-A657DCD8BBE5}"/>
              </a:ext>
            </a:extLst>
          </p:cNvPr>
          <p:cNvSpPr txBox="1"/>
          <p:nvPr/>
        </p:nvSpPr>
        <p:spPr>
          <a:xfrm>
            <a:off x="7125701" y="3199457"/>
            <a:ext cx="4267200" cy="400110"/>
          </a:xfrm>
          <a:prstGeom prst="rect">
            <a:avLst/>
          </a:prstGeom>
          <a:noFill/>
        </p:spPr>
        <p:txBody>
          <a:bodyPr wrap="square" rtlCol="0">
            <a:spAutoFit/>
          </a:bodyPr>
          <a:lstStyle/>
          <a:p>
            <a:r>
              <a:rPr lang="fr-CA" b="0" dirty="0" err="1">
                <a:latin typeface="+mn-lt"/>
              </a:rPr>
              <a:t>Sub-Reflector</a:t>
            </a:r>
            <a:r>
              <a:rPr lang="fr-CA" b="0" dirty="0">
                <a:latin typeface="+mn-lt"/>
              </a:rPr>
              <a:t> @ t=35 mins</a:t>
            </a:r>
            <a:endParaRPr lang="en-US" b="0" dirty="0">
              <a:latin typeface="+mn-lt"/>
            </a:endParaRPr>
          </a:p>
        </p:txBody>
      </p:sp>
      <p:sp>
        <p:nvSpPr>
          <p:cNvPr id="16" name="TextBox 15">
            <a:extLst>
              <a:ext uri="{FF2B5EF4-FFF2-40B4-BE49-F238E27FC236}">
                <a16:creationId xmlns:a16="http://schemas.microsoft.com/office/drawing/2014/main" id="{CD744EBE-E86E-ADF5-982A-5D68134D47FD}"/>
              </a:ext>
            </a:extLst>
          </p:cNvPr>
          <p:cNvSpPr txBox="1"/>
          <p:nvPr/>
        </p:nvSpPr>
        <p:spPr>
          <a:xfrm>
            <a:off x="7131446" y="6000690"/>
            <a:ext cx="4267200" cy="400110"/>
          </a:xfrm>
          <a:prstGeom prst="rect">
            <a:avLst/>
          </a:prstGeom>
          <a:noFill/>
        </p:spPr>
        <p:txBody>
          <a:bodyPr wrap="square" rtlCol="0">
            <a:spAutoFit/>
          </a:bodyPr>
          <a:lstStyle/>
          <a:p>
            <a:r>
              <a:rPr lang="fr-CA" b="0" dirty="0">
                <a:latin typeface="+mn-lt"/>
              </a:rPr>
              <a:t>Front </a:t>
            </a:r>
            <a:r>
              <a:rPr lang="fr-CA" b="0" dirty="0" err="1">
                <a:latin typeface="+mn-lt"/>
              </a:rPr>
              <a:t>Reflector</a:t>
            </a:r>
            <a:r>
              <a:rPr lang="fr-CA" b="0" dirty="0">
                <a:latin typeface="+mn-lt"/>
              </a:rPr>
              <a:t> @ t=62 mins</a:t>
            </a:r>
            <a:endParaRPr lang="en-US" b="0" dirty="0">
              <a:latin typeface="+mn-lt"/>
            </a:endParaRPr>
          </a:p>
        </p:txBody>
      </p:sp>
      <p:pic>
        <p:nvPicPr>
          <p:cNvPr id="18" name="Picture 17">
            <a:extLst>
              <a:ext uri="{FF2B5EF4-FFF2-40B4-BE49-F238E27FC236}">
                <a16:creationId xmlns:a16="http://schemas.microsoft.com/office/drawing/2014/main" id="{2CA6F4D4-5364-9BF5-2DD5-6BEE427B88C1}"/>
              </a:ext>
            </a:extLst>
          </p:cNvPr>
          <p:cNvPicPr>
            <a:picLocks noChangeAspect="1"/>
          </p:cNvPicPr>
          <p:nvPr/>
        </p:nvPicPr>
        <p:blipFill>
          <a:blip r:embed="rId5"/>
          <a:stretch>
            <a:fillRect/>
          </a:stretch>
        </p:blipFill>
        <p:spPr>
          <a:xfrm>
            <a:off x="7931249" y="3680427"/>
            <a:ext cx="2656105" cy="2381451"/>
          </a:xfrm>
          <a:prstGeom prst="rect">
            <a:avLst/>
          </a:prstGeom>
        </p:spPr>
      </p:pic>
      <p:graphicFrame>
        <p:nvGraphicFramePr>
          <p:cNvPr id="20" name="Table 19">
            <a:extLst>
              <a:ext uri="{FF2B5EF4-FFF2-40B4-BE49-F238E27FC236}">
                <a16:creationId xmlns:a16="http://schemas.microsoft.com/office/drawing/2014/main" id="{7BDEB14F-26F8-9D75-49BB-69036CB919E4}"/>
              </a:ext>
            </a:extLst>
          </p:cNvPr>
          <p:cNvGraphicFramePr>
            <a:graphicFrameLocks noGrp="1"/>
          </p:cNvGraphicFramePr>
          <p:nvPr>
            <p:extLst>
              <p:ext uri="{D42A27DB-BD31-4B8C-83A1-F6EECF244321}">
                <p14:modId xmlns:p14="http://schemas.microsoft.com/office/powerpoint/2010/main" val="3071879785"/>
              </p:ext>
            </p:extLst>
          </p:nvPr>
        </p:nvGraphicFramePr>
        <p:xfrm>
          <a:off x="537261" y="4511627"/>
          <a:ext cx="5551776" cy="1719712"/>
        </p:xfrm>
        <a:graphic>
          <a:graphicData uri="http://schemas.openxmlformats.org/drawingml/2006/table">
            <a:tbl>
              <a:tblPr firstRow="1" bandRow="1">
                <a:tableStyleId>{073A0DAA-6AF3-43AB-8588-CEC1D06C72B9}</a:tableStyleId>
              </a:tblPr>
              <a:tblGrid>
                <a:gridCol w="1850592">
                  <a:extLst>
                    <a:ext uri="{9D8B030D-6E8A-4147-A177-3AD203B41FA5}">
                      <a16:colId xmlns:a16="http://schemas.microsoft.com/office/drawing/2014/main" val="4017020562"/>
                    </a:ext>
                  </a:extLst>
                </a:gridCol>
                <a:gridCol w="1850592">
                  <a:extLst>
                    <a:ext uri="{9D8B030D-6E8A-4147-A177-3AD203B41FA5}">
                      <a16:colId xmlns:a16="http://schemas.microsoft.com/office/drawing/2014/main" val="3135330722"/>
                    </a:ext>
                  </a:extLst>
                </a:gridCol>
                <a:gridCol w="1850592">
                  <a:extLst>
                    <a:ext uri="{9D8B030D-6E8A-4147-A177-3AD203B41FA5}">
                      <a16:colId xmlns:a16="http://schemas.microsoft.com/office/drawing/2014/main" val="3112390906"/>
                    </a:ext>
                  </a:extLst>
                </a:gridCol>
              </a:tblGrid>
              <a:tr h="429928">
                <a:tc>
                  <a:txBody>
                    <a:bodyPr/>
                    <a:lstStyle/>
                    <a:p>
                      <a:r>
                        <a:rPr lang="en-CA" dirty="0"/>
                        <a:t>Component</a:t>
                      </a:r>
                      <a:endParaRPr lang="en-US" dirty="0"/>
                    </a:p>
                  </a:txBody>
                  <a:tcPr/>
                </a:tc>
                <a:tc>
                  <a:txBody>
                    <a:bodyPr/>
                    <a:lstStyle/>
                    <a:p>
                      <a:r>
                        <a:rPr lang="en-CA" dirty="0"/>
                        <a:t>Min Temp (</a:t>
                      </a:r>
                      <a:r>
                        <a:rPr lang="en-CA" dirty="0">
                          <a:sym typeface="Symbol" panose="05050102010706020507" pitchFamily="18" charset="2"/>
                        </a:rPr>
                        <a:t>C)</a:t>
                      </a:r>
                      <a:endParaRPr lang="en-US" dirty="0"/>
                    </a:p>
                  </a:txBody>
                  <a:tcPr/>
                </a:tc>
                <a:tc>
                  <a:txBody>
                    <a:bodyPr/>
                    <a:lstStyle/>
                    <a:p>
                      <a:r>
                        <a:rPr lang="en-CA" dirty="0"/>
                        <a:t>Max Temp (</a:t>
                      </a:r>
                      <a:r>
                        <a:rPr lang="en-CA" dirty="0">
                          <a:sym typeface="Symbol" panose="05050102010706020507" pitchFamily="18" charset="2"/>
                        </a:rPr>
                        <a:t>C)</a:t>
                      </a:r>
                      <a:endParaRPr lang="en-US" dirty="0"/>
                    </a:p>
                  </a:txBody>
                  <a:tcPr/>
                </a:tc>
                <a:extLst>
                  <a:ext uri="{0D108BD9-81ED-4DB2-BD59-A6C34878D82A}">
                    <a16:rowId xmlns:a16="http://schemas.microsoft.com/office/drawing/2014/main" val="4207938954"/>
                  </a:ext>
                </a:extLst>
              </a:tr>
              <a:tr h="429928">
                <a:tc>
                  <a:txBody>
                    <a:bodyPr/>
                    <a:lstStyle/>
                    <a:p>
                      <a:r>
                        <a:rPr lang="en-CA" dirty="0"/>
                        <a:t>Sub-Reflector</a:t>
                      </a:r>
                    </a:p>
                  </a:txBody>
                  <a:tcPr/>
                </a:tc>
                <a:tc>
                  <a:txBody>
                    <a:bodyPr/>
                    <a:lstStyle/>
                    <a:p>
                      <a:r>
                        <a:rPr lang="en-CA" dirty="0"/>
                        <a:t>2.9</a:t>
                      </a:r>
                      <a:endParaRPr lang="en-US" dirty="0"/>
                    </a:p>
                  </a:txBody>
                  <a:tcPr/>
                </a:tc>
                <a:tc>
                  <a:txBody>
                    <a:bodyPr/>
                    <a:lstStyle/>
                    <a:p>
                      <a:r>
                        <a:rPr lang="en-CA" dirty="0"/>
                        <a:t>16.7</a:t>
                      </a:r>
                      <a:endParaRPr lang="en-US" dirty="0"/>
                    </a:p>
                  </a:txBody>
                  <a:tcPr/>
                </a:tc>
                <a:extLst>
                  <a:ext uri="{0D108BD9-81ED-4DB2-BD59-A6C34878D82A}">
                    <a16:rowId xmlns:a16="http://schemas.microsoft.com/office/drawing/2014/main" val="3891769133"/>
                  </a:ext>
                </a:extLst>
              </a:tr>
              <a:tr h="429928">
                <a:tc>
                  <a:txBody>
                    <a:bodyPr/>
                    <a:lstStyle/>
                    <a:p>
                      <a:r>
                        <a:rPr lang="en-CA" dirty="0"/>
                        <a:t>Front Reflector</a:t>
                      </a:r>
                      <a:endParaRPr lang="en-US" dirty="0"/>
                    </a:p>
                  </a:txBody>
                  <a:tcPr/>
                </a:tc>
                <a:tc>
                  <a:txBody>
                    <a:bodyPr/>
                    <a:lstStyle/>
                    <a:p>
                      <a:r>
                        <a:rPr lang="en-CA" dirty="0"/>
                        <a:t>-3.9</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7.2</a:t>
                      </a:r>
                      <a:endParaRPr lang="en-US" dirty="0"/>
                    </a:p>
                  </a:txBody>
                  <a:tcPr/>
                </a:tc>
                <a:extLst>
                  <a:ext uri="{0D108BD9-81ED-4DB2-BD59-A6C34878D82A}">
                    <a16:rowId xmlns:a16="http://schemas.microsoft.com/office/drawing/2014/main" val="1620289634"/>
                  </a:ext>
                </a:extLst>
              </a:tr>
              <a:tr h="429928">
                <a:tc>
                  <a:txBody>
                    <a:bodyPr/>
                    <a:lstStyle/>
                    <a:p>
                      <a:r>
                        <a:rPr lang="en-CA" dirty="0"/>
                        <a:t>Feed</a:t>
                      </a:r>
                      <a:endParaRPr lang="en-US" dirty="0"/>
                    </a:p>
                  </a:txBody>
                  <a:tcPr/>
                </a:tc>
                <a:tc>
                  <a:txBody>
                    <a:bodyPr/>
                    <a:lstStyle/>
                    <a:p>
                      <a:r>
                        <a:rPr lang="en-CA" dirty="0"/>
                        <a:t>42.0</a:t>
                      </a:r>
                      <a:endParaRPr lang="en-US" dirty="0"/>
                    </a:p>
                  </a:txBody>
                  <a:tcPr/>
                </a:tc>
                <a:tc>
                  <a:txBody>
                    <a:bodyPr/>
                    <a:lstStyle/>
                    <a:p>
                      <a:r>
                        <a:rPr lang="en-CA" dirty="0"/>
                        <a:t>55.3</a:t>
                      </a:r>
                      <a:endParaRPr lang="en-US" dirty="0"/>
                    </a:p>
                  </a:txBody>
                  <a:tcPr/>
                </a:tc>
                <a:extLst>
                  <a:ext uri="{0D108BD9-81ED-4DB2-BD59-A6C34878D82A}">
                    <a16:rowId xmlns:a16="http://schemas.microsoft.com/office/drawing/2014/main" val="2119068782"/>
                  </a:ext>
                </a:extLst>
              </a:tr>
            </a:tbl>
          </a:graphicData>
        </a:graphic>
      </p:graphicFrame>
    </p:spTree>
    <p:extLst>
      <p:ext uri="{BB962C8B-B14F-4D97-AF65-F5344CB8AC3E}">
        <p14:creationId xmlns:p14="http://schemas.microsoft.com/office/powerpoint/2010/main" val="1250168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545F9-E7A7-4558-8C4F-5BEE2C1B9D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641775-452E-49DC-4E4E-7A2144784AD1}"/>
              </a:ext>
            </a:extLst>
          </p:cNvPr>
          <p:cNvSpPr>
            <a:spLocks noGrp="1"/>
          </p:cNvSpPr>
          <p:nvPr>
            <p:ph type="title"/>
          </p:nvPr>
        </p:nvSpPr>
        <p:spPr>
          <a:xfrm>
            <a:off x="609600" y="190500"/>
            <a:ext cx="10972800" cy="533400"/>
          </a:xfrm>
        </p:spPr>
        <p:txBody>
          <a:bodyPr/>
          <a:lstStyle/>
          <a:p>
            <a:r>
              <a:rPr lang="en-US" dirty="0"/>
              <a:t>Structural Analysis – Antenna Setup </a:t>
            </a:r>
          </a:p>
        </p:txBody>
      </p:sp>
      <p:sp>
        <p:nvSpPr>
          <p:cNvPr id="3" name="Content Placeholder 2">
            <a:extLst>
              <a:ext uri="{FF2B5EF4-FFF2-40B4-BE49-F238E27FC236}">
                <a16:creationId xmlns:a16="http://schemas.microsoft.com/office/drawing/2014/main" id="{498549D0-CB94-942C-0313-5C1CDF63E23C}"/>
              </a:ext>
            </a:extLst>
          </p:cNvPr>
          <p:cNvSpPr>
            <a:spLocks noGrp="1"/>
          </p:cNvSpPr>
          <p:nvPr>
            <p:ph idx="1"/>
          </p:nvPr>
        </p:nvSpPr>
        <p:spPr>
          <a:xfrm>
            <a:off x="609600" y="914400"/>
            <a:ext cx="10972800" cy="5410200"/>
          </a:xfrm>
        </p:spPr>
        <p:txBody>
          <a:bodyPr/>
          <a:lstStyle/>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0EFC4B95-B975-29CF-DC6F-C9A28BBEE061}"/>
              </a:ext>
            </a:extLst>
          </p:cNvPr>
          <p:cNvSpPr>
            <a:spLocks noGrp="1"/>
          </p:cNvSpPr>
          <p:nvPr>
            <p:ph type="sldNum" sz="quarter" idx="12"/>
          </p:nvPr>
        </p:nvSpPr>
        <p:spPr>
          <a:xfrm>
            <a:off x="9042400" y="6400800"/>
            <a:ext cx="2540000" cy="304800"/>
          </a:xfrm>
        </p:spPr>
        <p:txBody>
          <a:bodyPr/>
          <a:lstStyle/>
          <a:p>
            <a:fld id="{33F42015-0FC7-4B0E-8D2B-76EADF48D957}" type="slidenum">
              <a:rPr lang="en-US" smtClean="0"/>
              <a:pPr/>
              <a:t>9</a:t>
            </a:fld>
            <a:endParaRPr lang="en-US"/>
          </a:p>
        </p:txBody>
      </p:sp>
      <p:sp>
        <p:nvSpPr>
          <p:cNvPr id="4" name="Footer Placeholder 3">
            <a:extLst>
              <a:ext uri="{FF2B5EF4-FFF2-40B4-BE49-F238E27FC236}">
                <a16:creationId xmlns:a16="http://schemas.microsoft.com/office/drawing/2014/main" id="{3C20E7E4-4247-D91A-DEBD-0ECC6857BBB5}"/>
              </a:ext>
            </a:extLst>
          </p:cNvPr>
          <p:cNvSpPr>
            <a:spLocks noGrp="1"/>
          </p:cNvSpPr>
          <p:nvPr>
            <p:ph type="ftr" sz="quarter" idx="13"/>
          </p:nvPr>
        </p:nvSpPr>
        <p:spPr>
          <a:xfrm>
            <a:off x="1828798" y="6400800"/>
            <a:ext cx="8534401" cy="304800"/>
          </a:xfrm>
        </p:spPr>
        <p:txBody>
          <a:bodyPr/>
          <a:lstStyle/>
          <a:p>
            <a:r>
              <a:rPr lang="en-US" dirty="0"/>
              <a:t>TFAWS 2025 – August 4-7, 2025 / © Copyright 2025 Maya HTT, Ltd. All rights reserved. Permission to make digital or hard copies of this work for the conference proceedings use is granted without fee provided that the copies are not made or distributed for profit or commercial advantage and that copies bear this notice.</a:t>
            </a:r>
          </a:p>
        </p:txBody>
      </p:sp>
      <p:sp>
        <p:nvSpPr>
          <p:cNvPr id="7" name="Content Placeholder 2">
            <a:extLst>
              <a:ext uri="{FF2B5EF4-FFF2-40B4-BE49-F238E27FC236}">
                <a16:creationId xmlns:a16="http://schemas.microsoft.com/office/drawing/2014/main" id="{0833F16A-DE52-1490-6D22-13A1BEB03065}"/>
              </a:ext>
            </a:extLst>
          </p:cNvPr>
          <p:cNvSpPr txBox="1">
            <a:spLocks/>
          </p:cNvSpPr>
          <p:nvPr/>
        </p:nvSpPr>
        <p:spPr bwMode="auto">
          <a:xfrm>
            <a:off x="122238" y="896979"/>
            <a:ext cx="6338455" cy="14149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b="0" kern="0" dirty="0"/>
              <a:t>Structural Finite Element Model:</a:t>
            </a:r>
          </a:p>
          <a:p>
            <a:r>
              <a:rPr lang="en-CA" b="0" kern="0" dirty="0">
                <a:solidFill>
                  <a:schemeClr val="tx1"/>
                </a:solidFill>
              </a:rPr>
              <a:t>Antenna only (feed, reflector, sub-reflector)</a:t>
            </a:r>
            <a:endParaRPr lang="en-US" b="0" kern="0" dirty="0"/>
          </a:p>
          <a:p>
            <a:r>
              <a:rPr lang="en-US" b="0" kern="0" dirty="0">
                <a:solidFill>
                  <a:schemeClr val="tx1"/>
                </a:solidFill>
              </a:rPr>
              <a:t>14,700 elements</a:t>
            </a:r>
          </a:p>
          <a:p>
            <a:endParaRPr lang="en-US" b="0" kern="0" dirty="0"/>
          </a:p>
          <a:p>
            <a:endParaRPr lang="en-US" b="0" kern="0" dirty="0"/>
          </a:p>
        </p:txBody>
      </p:sp>
      <p:sp>
        <p:nvSpPr>
          <p:cNvPr id="8" name="Content Placeholder 2">
            <a:extLst>
              <a:ext uri="{FF2B5EF4-FFF2-40B4-BE49-F238E27FC236}">
                <a16:creationId xmlns:a16="http://schemas.microsoft.com/office/drawing/2014/main" id="{19E2DA8B-5948-65BD-8221-9A9933F44D1E}"/>
              </a:ext>
            </a:extLst>
          </p:cNvPr>
          <p:cNvSpPr txBox="1">
            <a:spLocks/>
          </p:cNvSpPr>
          <p:nvPr/>
        </p:nvSpPr>
        <p:spPr bwMode="auto">
          <a:xfrm>
            <a:off x="119796" y="2170920"/>
            <a:ext cx="6975762" cy="38663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b="0" kern="0" dirty="0"/>
              <a:t>Structural Simulation:</a:t>
            </a:r>
          </a:p>
          <a:p>
            <a:r>
              <a:rPr lang="en-US" b="0" kern="0" dirty="0">
                <a:solidFill>
                  <a:schemeClr val="tx1"/>
                </a:solidFill>
              </a:rPr>
              <a:t>Mapping Solution:</a:t>
            </a:r>
          </a:p>
          <a:p>
            <a:pPr lvl="1"/>
            <a:r>
              <a:rPr lang="en-US" b="0" kern="0" dirty="0"/>
              <a:t>Create </a:t>
            </a:r>
            <a:r>
              <a:rPr lang="en-US" kern="0" dirty="0"/>
              <a:t>Thermal Target Zones </a:t>
            </a:r>
            <a:r>
              <a:rPr lang="en-US" b="0" kern="0" dirty="0"/>
              <a:t>for antenna components</a:t>
            </a:r>
          </a:p>
          <a:p>
            <a:pPr lvl="1"/>
            <a:r>
              <a:rPr lang="en-US" b="0" kern="0" dirty="0"/>
              <a:t>Import temperatures from </a:t>
            </a:r>
            <a:r>
              <a:rPr lang="en-US" b="0" kern="0" dirty="0" err="1"/>
              <a:t>thermal_results.bun</a:t>
            </a:r>
            <a:r>
              <a:rPr lang="en-US" b="0" kern="0" dirty="0"/>
              <a:t> files</a:t>
            </a:r>
          </a:p>
          <a:p>
            <a:r>
              <a:rPr lang="en-US" b="0" kern="0" dirty="0">
                <a:solidFill>
                  <a:schemeClr val="tx1"/>
                </a:solidFill>
                <a:sym typeface="Symbol" panose="05050102010706020507" pitchFamily="18" charset="2"/>
              </a:rPr>
              <a:t>Thermo-Elastic Solution:</a:t>
            </a:r>
          </a:p>
          <a:p>
            <a:pPr lvl="1"/>
            <a:r>
              <a:rPr lang="en-US" b="0" kern="0" dirty="0">
                <a:solidFill>
                  <a:schemeClr val="tx1"/>
                </a:solidFill>
                <a:sym typeface="Symbol" panose="05050102010706020507" pitchFamily="18" charset="2"/>
              </a:rPr>
              <a:t>Create Temperature Loads f</a:t>
            </a:r>
            <a:r>
              <a:rPr lang="en-US" b="0" kern="0" dirty="0">
                <a:sym typeface="Symbol" panose="05050102010706020507" pitchFamily="18" charset="2"/>
              </a:rPr>
              <a:t>rom .</a:t>
            </a:r>
            <a:r>
              <a:rPr lang="en-US" b="0" kern="0" dirty="0" err="1">
                <a:sym typeface="Symbol" panose="05050102010706020507" pitchFamily="18" charset="2"/>
              </a:rPr>
              <a:t>dat</a:t>
            </a:r>
            <a:r>
              <a:rPr lang="en-US" b="0" kern="0" dirty="0">
                <a:sym typeface="Symbol" panose="05050102010706020507" pitchFamily="18" charset="2"/>
              </a:rPr>
              <a:t> files </a:t>
            </a:r>
          </a:p>
          <a:p>
            <a:pPr lvl="2"/>
            <a:r>
              <a:rPr lang="en-US" b="0" kern="0" dirty="0">
                <a:sym typeface="Symbol" panose="05050102010706020507" pitchFamily="18" charset="2"/>
              </a:rPr>
              <a:t>generated from structural mapping solution</a:t>
            </a:r>
            <a:endParaRPr lang="en-US" b="0" kern="0" dirty="0">
              <a:solidFill>
                <a:schemeClr val="tx1"/>
              </a:solidFill>
              <a:sym typeface="Symbol" panose="05050102010706020507" pitchFamily="18" charset="2"/>
            </a:endParaRPr>
          </a:p>
          <a:p>
            <a:pPr lvl="1"/>
            <a:r>
              <a:rPr lang="en-US" b="0" kern="0" dirty="0">
                <a:solidFill>
                  <a:schemeClr val="tx1"/>
                </a:solidFill>
                <a:sym typeface="Symbol" panose="05050102010706020507" pitchFamily="18" charset="2"/>
              </a:rPr>
              <a:t>SOL 101 Linear Statics Solver</a:t>
            </a:r>
            <a:endParaRPr lang="en-US" b="0" kern="0" dirty="0">
              <a:solidFill>
                <a:schemeClr val="tx1"/>
              </a:solidFill>
            </a:endParaRPr>
          </a:p>
          <a:p>
            <a:pPr marL="0" indent="0">
              <a:buNone/>
            </a:pPr>
            <a:endParaRPr lang="en-US" b="0" kern="0" dirty="0"/>
          </a:p>
          <a:p>
            <a:endParaRPr lang="en-US" b="0" kern="0" dirty="0"/>
          </a:p>
          <a:p>
            <a:endParaRPr lang="en-US" b="0" kern="0" dirty="0"/>
          </a:p>
          <a:p>
            <a:endParaRPr lang="en-US" b="0" kern="0" dirty="0"/>
          </a:p>
        </p:txBody>
      </p:sp>
      <p:pic>
        <p:nvPicPr>
          <p:cNvPr id="9" name="Picture 8">
            <a:extLst>
              <a:ext uri="{FF2B5EF4-FFF2-40B4-BE49-F238E27FC236}">
                <a16:creationId xmlns:a16="http://schemas.microsoft.com/office/drawing/2014/main" id="{85B2D6C0-6A2E-B975-9640-06FBB8C5FC3D}"/>
              </a:ext>
            </a:extLst>
          </p:cNvPr>
          <p:cNvPicPr>
            <a:picLocks noChangeAspect="1"/>
          </p:cNvPicPr>
          <p:nvPr/>
        </p:nvPicPr>
        <p:blipFill>
          <a:blip r:embed="rId2"/>
          <a:stretch>
            <a:fillRect/>
          </a:stretch>
        </p:blipFill>
        <p:spPr>
          <a:xfrm>
            <a:off x="7162340" y="2339309"/>
            <a:ext cx="4505679" cy="2595779"/>
          </a:xfrm>
          <a:prstGeom prst="rect">
            <a:avLst/>
          </a:prstGeom>
        </p:spPr>
      </p:pic>
      <p:cxnSp>
        <p:nvCxnSpPr>
          <p:cNvPr id="14" name="Straight Arrow Connector 13">
            <a:extLst>
              <a:ext uri="{FF2B5EF4-FFF2-40B4-BE49-F238E27FC236}">
                <a16:creationId xmlns:a16="http://schemas.microsoft.com/office/drawing/2014/main" id="{C193AE6A-EF6E-8AE9-7078-F241FCB712A7}"/>
              </a:ext>
            </a:extLst>
          </p:cNvPr>
          <p:cNvCxnSpPr>
            <a:cxnSpLocks/>
          </p:cNvCxnSpPr>
          <p:nvPr/>
        </p:nvCxnSpPr>
        <p:spPr bwMode="auto">
          <a:xfrm>
            <a:off x="5924550" y="3238500"/>
            <a:ext cx="1161590" cy="1905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639652671"/>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3922C694BFA94EA35C61A1E143D836" ma:contentTypeVersion="17" ma:contentTypeDescription="Create a new document." ma:contentTypeScope="" ma:versionID="f79ac8b1e399558e213e7ba223ce6bb8">
  <xsd:schema xmlns:xsd="http://www.w3.org/2001/XMLSchema" xmlns:xs="http://www.w3.org/2001/XMLSchema" xmlns:p="http://schemas.microsoft.com/office/2006/metadata/properties" xmlns:ns2="4d58ca21-5a54-4e3f-9ff4-64c5bed620fa" xmlns:ns3="522c2320-0d62-4c22-99a7-e7eafb7d2f39" targetNamespace="http://schemas.microsoft.com/office/2006/metadata/properties" ma:root="true" ma:fieldsID="daf61468d60092b85401def4c260700e" ns2:_="" ns3:_="">
    <xsd:import namespace="4d58ca21-5a54-4e3f-9ff4-64c5bed620fa"/>
    <xsd:import namespace="522c2320-0d62-4c22-99a7-e7eafb7d2f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8ca21-5a54-4e3f-9ff4-64c5bed62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97b1140-3c2b-498b-9191-230d61f06323"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2c2320-0d62-4c22-99a7-e7eafb7d2f3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4a83b8f-46f2-4300-a2d5-0826597a3b57}" ma:internalName="TaxCatchAll" ma:showField="CatchAllData" ma:web="522c2320-0d62-4c22-99a7-e7eafb7d2f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58ca21-5a54-4e3f-9ff4-64c5bed620fa">
      <Terms xmlns="http://schemas.microsoft.com/office/infopath/2007/PartnerControls"/>
    </lcf76f155ced4ddcb4097134ff3c332f>
    <TaxCatchAll xmlns="522c2320-0d62-4c22-99a7-e7eafb7d2f39" xsi:nil="true"/>
  </documentManagement>
</p:properties>
</file>

<file path=customXml/itemProps1.xml><?xml version="1.0" encoding="utf-8"?>
<ds:datastoreItem xmlns:ds="http://schemas.openxmlformats.org/officeDocument/2006/customXml" ds:itemID="{0A631D46-A88B-44F9-B011-0891D5ECFBAB}">
  <ds:schemaRefs>
    <ds:schemaRef ds:uri="http://schemas.microsoft.com/sharepoint/v3/contenttype/forms"/>
  </ds:schemaRefs>
</ds:datastoreItem>
</file>

<file path=customXml/itemProps2.xml><?xml version="1.0" encoding="utf-8"?>
<ds:datastoreItem xmlns:ds="http://schemas.openxmlformats.org/officeDocument/2006/customXml" ds:itemID="{359E0864-6A4F-4EBA-BE26-6B086FCA4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58ca21-5a54-4e3f-9ff4-64c5bed620fa"/>
    <ds:schemaRef ds:uri="522c2320-0d62-4c22-99a7-e7eafb7d2f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75F7E1-25EC-49AD-AD10-E5DBBDD78C4A}">
  <ds:schemaRefs>
    <ds:schemaRef ds:uri="http://purl.org/dc/dcmitype/"/>
    <ds:schemaRef ds:uri="http://schemas.microsoft.com/office/2006/metadata/properties"/>
    <ds:schemaRef ds:uri="http://purl.org/dc/elements/1.1/"/>
    <ds:schemaRef ds:uri="http://purl.org/dc/terms/"/>
    <ds:schemaRef ds:uri="http://schemas.microsoft.com/office/infopath/2007/PartnerControls"/>
    <ds:schemaRef ds:uri="4d58ca21-5a54-4e3f-9ff4-64c5bed620fa"/>
    <ds:schemaRef ds:uri="http://schemas.microsoft.com/office/2006/documentManagement/types"/>
    <ds:schemaRef ds:uri="522c2320-0d62-4c22-99a7-e7eafb7d2f39"/>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5948</TotalTime>
  <Words>2251</Words>
  <Application>Microsoft Office PowerPoint</Application>
  <PresentationFormat>Widescreen</PresentationFormat>
  <Paragraphs>315</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Arial</vt:lpstr>
      <vt:lpstr>Helvetica Neue</vt:lpstr>
      <vt:lpstr>Symbol</vt:lpstr>
      <vt:lpstr>Times</vt:lpstr>
      <vt:lpstr>Blank</vt:lpstr>
      <vt:lpstr>Thermo-Elastic Antenna Depointing Analysis Workflow Jean-Frédéric Ruel, Donya Mohammadshahi, Joel Gagnon, Dr. Christian Semler Maya HTT (Canada)</vt:lpstr>
      <vt:lpstr>Agenda</vt:lpstr>
      <vt:lpstr>Introduction</vt:lpstr>
      <vt:lpstr>Introduction</vt:lpstr>
      <vt:lpstr>Thermo-Elastic Workflow Overview in Simcenter 3D</vt:lpstr>
      <vt:lpstr>Thermo-Elastic Workflow Overview in Simcenter 3D</vt:lpstr>
      <vt:lpstr>Thermal Analysis Setup – Spacecraft in Orbit  </vt:lpstr>
      <vt:lpstr>Thermal Analysis Results – Spacecraft in Orbit  </vt:lpstr>
      <vt:lpstr>Structural Analysis – Antenna Setup </vt:lpstr>
      <vt:lpstr>Mapping Solution</vt:lpstr>
      <vt:lpstr>Thermo-Elastic Solution</vt:lpstr>
      <vt:lpstr>Opportunities for Workflow Optimization</vt:lpstr>
      <vt:lpstr>Opportunities for Workflow Optimization</vt:lpstr>
      <vt:lpstr>Conclusion</vt:lpstr>
      <vt:lpstr>Thank You! Any Questions?</vt:lpstr>
      <vt:lpstr>PowerPoint Presentation</vt:lpstr>
      <vt:lpstr>BACKUP SLIDES</vt:lpstr>
      <vt:lpstr>Maya HTT</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Joel Gagnon</cp:lastModifiedBy>
  <cp:revision>39</cp:revision>
  <cp:lastPrinted>2001-11-30T21:59:45Z</cp:lastPrinted>
  <dcterms:created xsi:type="dcterms:W3CDTF">2001-11-21T21:59:03Z</dcterms:created>
  <dcterms:modified xsi:type="dcterms:W3CDTF">2025-07-30T13:18:28Z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0x0101009D3922C694BFA94EA35C61A1E143D836</vt:lpwstr>
  </property>
  <property fmtid="{D5CDD505-2E9C-101B-9397-08002B2CF9AE}" pid="3" name="MediaServiceImageTags">
    <vt:lpwstr/>
  </property>
</Properties>
</file>