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4"/>
  </p:notesMasterIdLst>
  <p:sldIdLst>
    <p:sldId id="278" r:id="rId5"/>
    <p:sldId id="275" r:id="rId6"/>
    <p:sldId id="805" r:id="rId7"/>
    <p:sldId id="783" r:id="rId8"/>
    <p:sldId id="785" r:id="rId9"/>
    <p:sldId id="781" r:id="rId10"/>
    <p:sldId id="784" r:id="rId11"/>
    <p:sldId id="776" r:id="rId12"/>
    <p:sldId id="786" r:id="rId13"/>
    <p:sldId id="787" r:id="rId14"/>
    <p:sldId id="788" r:id="rId15"/>
    <p:sldId id="789" r:id="rId16"/>
    <p:sldId id="804" r:id="rId17"/>
    <p:sldId id="779" r:id="rId18"/>
    <p:sldId id="780" r:id="rId19"/>
    <p:sldId id="802" r:id="rId20"/>
    <p:sldId id="795" r:id="rId21"/>
    <p:sldId id="790" r:id="rId22"/>
    <p:sldId id="775"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047FEB1-29C3-45DE-82DB-DEBDE1BFCC5C}">
          <p14:sldIdLst>
            <p14:sldId id="278"/>
            <p14:sldId id="275"/>
          </p14:sldIdLst>
        </p14:section>
        <p14:section name="Study Purpose" id="{D51B01CD-50DB-41C7-9984-88C200BC37AD}">
          <p14:sldIdLst>
            <p14:sldId id="805"/>
          </p14:sldIdLst>
        </p14:section>
        <p14:section name="LUMENATE" id="{932A9A04-15D2-4989-AE25-BBC7158B4218}">
          <p14:sldIdLst>
            <p14:sldId id="783"/>
            <p14:sldId id="785"/>
            <p14:sldId id="781"/>
          </p14:sldIdLst>
        </p14:section>
        <p14:section name="Lunar Surface Environment" id="{CDD16148-8353-4EB1-805E-A64AD9E1B078}">
          <p14:sldIdLst>
            <p14:sldId id="784"/>
          </p14:sldIdLst>
        </p14:section>
        <p14:section name="Sink Temperature Method" id="{F063FFAC-84A2-42D0-9EE8-44582C45B0F3}">
          <p14:sldIdLst>
            <p14:sldId id="776"/>
          </p14:sldIdLst>
        </p14:section>
        <p14:section name="Simple Terrain Model" id="{24642C22-C97B-4257-8773-71A890C1F55A}">
          <p14:sldIdLst>
            <p14:sldId id="786"/>
            <p14:sldId id="787"/>
            <p14:sldId id="788"/>
            <p14:sldId id="789"/>
            <p14:sldId id="804"/>
          </p14:sldIdLst>
        </p14:section>
        <p14:section name="Detailed Terrain Model" id="{7BAF4DC4-8936-47EC-BB12-159CC97D3EF4}">
          <p14:sldIdLst>
            <p14:sldId id="779"/>
            <p14:sldId id="780"/>
          </p14:sldIdLst>
        </p14:section>
        <p14:section name="Dust Thermal Impacts" id="{67EA44B3-DE30-47D2-BEE3-A7B4E3066EE8}">
          <p14:sldIdLst>
            <p14:sldId id="802"/>
          </p14:sldIdLst>
        </p14:section>
        <p14:section name="Surface Temperature Prediction" id="{C46D154A-6207-492E-BA28-4E8A9C6247AF}">
          <p14:sldIdLst>
            <p14:sldId id="795"/>
          </p14:sldIdLst>
        </p14:section>
        <p14:section name="Findings and Remarks" id="{CB00173F-A5B7-4679-89D5-81A3EE74A6DE}">
          <p14:sldIdLst>
            <p14:sldId id="790"/>
          </p14:sldIdLst>
        </p14:section>
        <p14:section name="References" id="{D18612BE-F11C-4210-ADD8-863A9D299541}">
          <p14:sldIdLst>
            <p14:sldId id="7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B1F7E-0E3A-9C70-1B4E-0BEC9AD5F192}" name="GRIER, WILL (LARC-D206)" initials="GW(D" userId="S::wgrier@ndc.nasa.gov::d9fff558-f0d3-4fc4-97db-c2bf229ee77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086" autoAdjust="0"/>
  </p:normalViewPr>
  <p:slideViewPr>
    <p:cSldViewPr snapToGrid="0">
      <p:cViewPr varScale="1">
        <p:scale>
          <a:sx n="73" d="100"/>
          <a:sy n="73" d="100"/>
        </p:scale>
        <p:origin x="98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0C7C85F-7119-4005-BA49-D5DAAF399ACD}" type="datetimeFigureOut">
              <a:rPr lang="en-US" smtClean="0"/>
              <a:t>7/27/2025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C3D0FD-2858-4808-A77F-4231F8D855DD}" type="slidenum">
              <a:rPr lang="en-US" smtClean="0"/>
              <a:t>‹#›</a:t>
            </a:fld>
            <a:endParaRPr lang="en-US"/>
          </a:p>
        </p:txBody>
      </p:sp>
    </p:spTree>
    <p:extLst>
      <p:ext uri="{BB962C8B-B14F-4D97-AF65-F5344CB8AC3E}">
        <p14:creationId xmlns:p14="http://schemas.microsoft.com/office/powerpoint/2010/main" val="408275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pPr defTabSz="1010244" eaLnBrk="0" fontAlgn="base" hangingPunct="0">
              <a:spcBef>
                <a:spcPct val="0"/>
              </a:spcBef>
              <a:spcAft>
                <a:spcPct val="0"/>
              </a:spcAft>
              <a:defRPr/>
            </a:pPr>
            <a:fld id="{3113401D-7A41-4710-97B0-05C9D2CF1C69}" type="slidenum">
              <a:rPr lang="en-US" sz="1400" b="1">
                <a:solidFill>
                  <a:srgbClr val="000000"/>
                </a:solidFill>
                <a:latin typeface="Times" charset="0"/>
                <a:ea typeface="ＭＳ Ｐゴシック" charset="-128"/>
              </a:rPr>
              <a:pPr defTabSz="1010244" eaLnBrk="0" fontAlgn="base" hangingPunct="0">
                <a:spcBef>
                  <a:spcPct val="0"/>
                </a:spcBef>
                <a:spcAft>
                  <a:spcPct val="0"/>
                </a:spcAft>
                <a:defRPr/>
              </a:pPr>
              <a:t>1</a:t>
            </a:fld>
            <a:endParaRPr lang="en-US" sz="1400" b="1">
              <a:solidFill>
                <a:srgbClr val="000000"/>
              </a:solidFill>
              <a:latin typeface="Times" charset="0"/>
              <a:ea typeface="ＭＳ Ｐゴシック" charset="-128"/>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98F89-37AC-4272-A43A-C11D4120202A}" type="slidenum">
              <a:rPr lang="en-US" smtClean="0"/>
              <a:t>4</a:t>
            </a:fld>
            <a:endParaRPr lang="en-US"/>
          </a:p>
        </p:txBody>
      </p:sp>
    </p:spTree>
    <p:extLst>
      <p:ext uri="{BB962C8B-B14F-4D97-AF65-F5344CB8AC3E}">
        <p14:creationId xmlns:p14="http://schemas.microsoft.com/office/powerpoint/2010/main" val="81403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sz="1300" b="1" dirty="0"/>
                  <a:t>IR Emissivity (</a:t>
                </a:r>
                <a14:m>
                  <m:oMath xmlns:m="http://schemas.openxmlformats.org/officeDocument/2006/math">
                    <m:sSub>
                      <m:sSubPr>
                        <m:ctrlPr>
                          <a:rPr lang="en-US" sz="1500" b="1" i="1">
                            <a:latin typeface="Cambria Math" panose="02040503050406030204" pitchFamily="18" charset="0"/>
                          </a:rPr>
                        </m:ctrlPr>
                      </m:sSubPr>
                      <m:e>
                        <m:r>
                          <a:rPr lang="el-GR" sz="1500" b="1" i="1">
                            <a:latin typeface="Cambria Math" panose="02040503050406030204" pitchFamily="18" charset="0"/>
                          </a:rPr>
                          <m:t>𝜺</m:t>
                        </m:r>
                      </m:e>
                      <m:sub>
                        <m:r>
                          <a:rPr lang="en-US" sz="1500" b="1" i="1">
                            <a:latin typeface="Cambria Math" panose="02040503050406030204" pitchFamily="18" charset="0"/>
                          </a:rPr>
                          <m:t>𝑰𝑹</m:t>
                        </m:r>
                      </m:sub>
                    </m:sSub>
                  </m:oMath>
                </a14:m>
                <a:r>
                  <a:rPr lang="en-US" sz="1300" b="1" dirty="0"/>
                  <a:t>): </a:t>
                </a:r>
                <a:r>
                  <a:rPr lang="en-US" sz="1300" dirty="0"/>
                  <a:t>The fraction of infrared energy that is emitted from a surface relative to a perfect blackbody at the same temperature, ranging from 0 to 1. IR absorptivity is equivalent to IR emissivity at the same temperature and radiation wavelength (per Kirchhoff’s Law). A surface with high IR emissivity will absorb most incident infrared energy and emit most of that absorbed infrared energy. </a:t>
                </a:r>
              </a:p>
              <a:p>
                <a:pPr marL="483306" lvl="1"/>
                <a:endParaRPr lang="en-US" sz="500" dirty="0"/>
              </a:p>
              <a:p>
                <a:pPr lvl="1"/>
                <a:r>
                  <a:rPr lang="en-US" sz="1300" b="1" dirty="0"/>
                  <a:t>Solar Absorptivity (</a:t>
                </a:r>
                <a14:m>
                  <m:oMath xmlns:m="http://schemas.openxmlformats.org/officeDocument/2006/math">
                    <m:sSub>
                      <m:sSubPr>
                        <m:ctrlPr>
                          <a:rPr lang="en-US" sz="1500" b="1" i="1">
                            <a:latin typeface="Cambria Math" panose="02040503050406030204" pitchFamily="18" charset="0"/>
                          </a:rPr>
                        </m:ctrlPr>
                      </m:sSubPr>
                      <m:e>
                        <m:r>
                          <a:rPr lang="el-GR" sz="1500" b="1" i="1">
                            <a:latin typeface="Cambria Math" panose="02040503050406030204" pitchFamily="18" charset="0"/>
                          </a:rPr>
                          <m:t>𝜶</m:t>
                        </m:r>
                      </m:e>
                      <m:sub>
                        <m:r>
                          <a:rPr lang="en-US" sz="1500" b="1" i="1">
                            <a:latin typeface="Cambria Math" panose="02040503050406030204" pitchFamily="18" charset="0"/>
                          </a:rPr>
                          <m:t>𝒔</m:t>
                        </m:r>
                      </m:sub>
                    </m:sSub>
                  </m:oMath>
                </a14:m>
                <a:r>
                  <a:rPr lang="en-US" sz="1300" b="1" dirty="0"/>
                  <a:t>): </a:t>
                </a:r>
                <a:r>
                  <a:rPr lang="en-US" sz="1300" dirty="0"/>
                  <a:t>The fraction of incident solar energy absorbed by a surface, ranging from 0 to 1. A surface with high solar absorptivity absorbs most incoming solar energy, and low absorptivity indicates high solar reflectance.</a:t>
                </a:r>
              </a:p>
              <a:p>
                <a:endParaRPr lang="en-US" dirty="0"/>
              </a:p>
            </p:txBody>
          </p:sp>
        </mc:Choice>
        <mc:Fallback xmlns="">
          <p:sp>
            <p:nvSpPr>
              <p:cNvPr id="3" name="Notes Placeholder 2"/>
              <p:cNvSpPr>
                <a:spLocks noGrp="1"/>
              </p:cNvSpPr>
              <p:nvPr>
                <p:ph type="body" idx="1"/>
              </p:nvPr>
            </p:nvSpPr>
            <p:spPr/>
            <p:txBody>
              <a:bodyPr/>
              <a:lstStyle/>
              <a:p>
                <a:pPr lvl="1"/>
                <a:r>
                  <a:rPr lang="en-US" sz="1300" b="1" dirty="0"/>
                  <a:t>IR Emissivity (</a:t>
                </a:r>
                <a:r>
                  <a:rPr lang="el-GR" sz="1500" b="1" i="0">
                    <a:latin typeface="Cambria Math" panose="02040503050406030204" pitchFamily="18" charset="0"/>
                  </a:rPr>
                  <a:t>𝜺</a:t>
                </a:r>
                <a:r>
                  <a:rPr lang="en-US" sz="1500" b="1" i="0">
                    <a:latin typeface="Cambria Math" panose="02040503050406030204" pitchFamily="18" charset="0"/>
                  </a:rPr>
                  <a:t>_𝑰𝑹</a:t>
                </a:r>
                <a:r>
                  <a:rPr lang="en-US" sz="1300" b="1" dirty="0"/>
                  <a:t>): </a:t>
                </a:r>
                <a:r>
                  <a:rPr lang="en-US" sz="1300" dirty="0"/>
                  <a:t>The fraction of infrared energy that is emitted from a surface relative to a perfect blackbody at the same temperature, ranging from 0 to 1. IR absorptivity is equivalent to IR emissivity at the same temperature and radiation wavelength (per Kirchhoff’s Law). A surface with high IR emissivity will absorb most incident infrared energy and emit most of that absorbed infrared energy. </a:t>
                </a:r>
              </a:p>
              <a:p>
                <a:pPr marL="483306" lvl="1"/>
                <a:endParaRPr lang="en-US" sz="500" dirty="0"/>
              </a:p>
              <a:p>
                <a:pPr lvl="1"/>
                <a:r>
                  <a:rPr lang="en-US" sz="1300" b="1" dirty="0"/>
                  <a:t>Solar Absorptivity (</a:t>
                </a:r>
                <a:r>
                  <a:rPr lang="el-GR" sz="1500" b="1" i="0">
                    <a:latin typeface="Cambria Math" panose="02040503050406030204" pitchFamily="18" charset="0"/>
                  </a:rPr>
                  <a:t>𝜶</a:t>
                </a:r>
                <a:r>
                  <a:rPr lang="en-US" sz="1500" b="1" i="0">
                    <a:latin typeface="Cambria Math" panose="02040503050406030204" pitchFamily="18" charset="0"/>
                  </a:rPr>
                  <a:t>_𝒔</a:t>
                </a:r>
                <a:r>
                  <a:rPr lang="en-US" sz="1300" b="1" dirty="0"/>
                  <a:t>): </a:t>
                </a:r>
                <a:r>
                  <a:rPr lang="en-US" sz="1300" dirty="0"/>
                  <a:t>The fraction of incident solar energy absorbed by a surface, ranging from 0 to 1. A surface with high solar absorptivity absorbs most incoming solar energy, and low absorptivity indicates high solar reflectance.</a:t>
                </a:r>
              </a:p>
              <a:p>
                <a:endParaRPr lang="en-US" dirty="0"/>
              </a:p>
            </p:txBody>
          </p:sp>
        </mc:Fallback>
      </mc:AlternateContent>
      <p:sp>
        <p:nvSpPr>
          <p:cNvPr id="4" name="Slide Number Placeholder 3"/>
          <p:cNvSpPr>
            <a:spLocks noGrp="1"/>
          </p:cNvSpPr>
          <p:nvPr>
            <p:ph type="sldNum" sz="quarter" idx="5"/>
          </p:nvPr>
        </p:nvSpPr>
        <p:spPr/>
        <p:txBody>
          <a:bodyPr/>
          <a:lstStyle/>
          <a:p>
            <a:fld id="{F8C3D0FD-2858-4808-A77F-4231F8D855DD}" type="slidenum">
              <a:rPr lang="en-US" smtClean="0"/>
              <a:t>8</a:t>
            </a:fld>
            <a:endParaRPr lang="en-US"/>
          </a:p>
        </p:txBody>
      </p:sp>
    </p:spTree>
    <p:extLst>
      <p:ext uri="{BB962C8B-B14F-4D97-AF65-F5344CB8AC3E}">
        <p14:creationId xmlns:p14="http://schemas.microsoft.com/office/powerpoint/2010/main" val="285693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and Warren</a:t>
            </a:r>
          </a:p>
        </p:txBody>
      </p:sp>
      <p:sp>
        <p:nvSpPr>
          <p:cNvPr id="4" name="Slide Number Placeholder 3"/>
          <p:cNvSpPr>
            <a:spLocks noGrp="1"/>
          </p:cNvSpPr>
          <p:nvPr>
            <p:ph type="sldNum" sz="quarter" idx="5"/>
          </p:nvPr>
        </p:nvSpPr>
        <p:spPr/>
        <p:txBody>
          <a:bodyPr/>
          <a:lstStyle/>
          <a:p>
            <a:fld id="{8D898F89-37AC-4272-A43A-C11D4120202A}" type="slidenum">
              <a:rPr lang="en-US" smtClean="0"/>
              <a:t>9</a:t>
            </a:fld>
            <a:endParaRPr lang="en-US"/>
          </a:p>
        </p:txBody>
      </p:sp>
    </p:spTree>
    <p:extLst>
      <p:ext uri="{BB962C8B-B14F-4D97-AF65-F5344CB8AC3E}">
        <p14:creationId xmlns:p14="http://schemas.microsoft.com/office/powerpoint/2010/main" val="215644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and Warren</a:t>
            </a:r>
          </a:p>
        </p:txBody>
      </p:sp>
      <p:sp>
        <p:nvSpPr>
          <p:cNvPr id="4" name="Slide Number Placeholder 3"/>
          <p:cNvSpPr>
            <a:spLocks noGrp="1"/>
          </p:cNvSpPr>
          <p:nvPr>
            <p:ph type="sldNum" sz="quarter" idx="5"/>
          </p:nvPr>
        </p:nvSpPr>
        <p:spPr/>
        <p:txBody>
          <a:bodyPr/>
          <a:lstStyle/>
          <a:p>
            <a:fld id="{8D898F89-37AC-4272-A43A-C11D4120202A}" type="slidenum">
              <a:rPr lang="en-US" smtClean="0"/>
              <a:t>10</a:t>
            </a:fld>
            <a:endParaRPr lang="en-US"/>
          </a:p>
        </p:txBody>
      </p:sp>
    </p:spTree>
    <p:extLst>
      <p:ext uri="{BB962C8B-B14F-4D97-AF65-F5344CB8AC3E}">
        <p14:creationId xmlns:p14="http://schemas.microsoft.com/office/powerpoint/2010/main" val="236794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and Warren</a:t>
            </a:r>
          </a:p>
        </p:txBody>
      </p:sp>
      <p:sp>
        <p:nvSpPr>
          <p:cNvPr id="4" name="Slide Number Placeholder 3"/>
          <p:cNvSpPr>
            <a:spLocks noGrp="1"/>
          </p:cNvSpPr>
          <p:nvPr>
            <p:ph type="sldNum" sz="quarter" idx="5"/>
          </p:nvPr>
        </p:nvSpPr>
        <p:spPr/>
        <p:txBody>
          <a:bodyPr/>
          <a:lstStyle/>
          <a:p>
            <a:fld id="{8D898F89-37AC-4272-A43A-C11D4120202A}" type="slidenum">
              <a:rPr lang="en-US" smtClean="0"/>
              <a:t>11</a:t>
            </a:fld>
            <a:endParaRPr lang="en-US"/>
          </a:p>
        </p:txBody>
      </p:sp>
    </p:spTree>
    <p:extLst>
      <p:ext uri="{BB962C8B-B14F-4D97-AF65-F5344CB8AC3E}">
        <p14:creationId xmlns:p14="http://schemas.microsoft.com/office/powerpoint/2010/main" val="414097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and Warren</a:t>
            </a:r>
          </a:p>
        </p:txBody>
      </p:sp>
      <p:sp>
        <p:nvSpPr>
          <p:cNvPr id="4" name="Slide Number Placeholder 3"/>
          <p:cNvSpPr>
            <a:spLocks noGrp="1"/>
          </p:cNvSpPr>
          <p:nvPr>
            <p:ph type="sldNum" sz="quarter" idx="5"/>
          </p:nvPr>
        </p:nvSpPr>
        <p:spPr/>
        <p:txBody>
          <a:bodyPr/>
          <a:lstStyle/>
          <a:p>
            <a:fld id="{8D898F89-37AC-4272-A43A-C11D4120202A}" type="slidenum">
              <a:rPr lang="en-US" smtClean="0"/>
              <a:t>12</a:t>
            </a:fld>
            <a:endParaRPr lang="en-US"/>
          </a:p>
        </p:txBody>
      </p:sp>
    </p:spTree>
    <p:extLst>
      <p:ext uri="{BB962C8B-B14F-4D97-AF65-F5344CB8AC3E}">
        <p14:creationId xmlns:p14="http://schemas.microsoft.com/office/powerpoint/2010/main" val="395729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22050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extLst>
      <p:ext uri="{BB962C8B-B14F-4D97-AF65-F5344CB8AC3E}">
        <p14:creationId xmlns:p14="http://schemas.microsoft.com/office/powerpoint/2010/main" val="278452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extLst>
      <p:ext uri="{BB962C8B-B14F-4D97-AF65-F5344CB8AC3E}">
        <p14:creationId xmlns:p14="http://schemas.microsoft.com/office/powerpoint/2010/main" val="111391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122451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326445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6993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11613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183681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76709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extLst>
      <p:ext uri="{BB962C8B-B14F-4D97-AF65-F5344CB8AC3E}">
        <p14:creationId xmlns:p14="http://schemas.microsoft.com/office/powerpoint/2010/main" val="33339252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30.png"/></Relationships>
</file>

<file path=ppt/slides/_rels/slide12.xml.rels><?xml version="1.0" encoding="UTF-8" standalone="yes"?>
<Relationships xmlns="http://schemas.openxmlformats.org/package/2006/relationships"><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3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ntrs.nasa.gov/api/citations/20010014168/downloads/20010014168.pdf" TargetMode="External"/><Relationship Id="rId13" Type="http://schemas.openxmlformats.org/officeDocument/2006/relationships/hyperlink" Target="https://doi.org/10.1002/2017je005387" TargetMode="External"/><Relationship Id="rId18" Type="http://schemas.openxmlformats.org/officeDocument/2006/relationships/hyperlink" Target="https://doi.org/10.1029/2022je007532" TargetMode="External"/><Relationship Id="rId3" Type="http://schemas.openxmlformats.org/officeDocument/2006/relationships/hyperlink" Target="https://ntrs.nasa.gov/citations/20220013302" TargetMode="External"/><Relationship Id="rId7" Type="http://schemas.openxmlformats.org/officeDocument/2006/relationships/hyperlink" Target="https://nescacademy.nasa.gov/video/43723e634fe44646aef30b745640ad4d1d" TargetMode="External"/><Relationship Id="rId12" Type="http://schemas.openxmlformats.org/officeDocument/2006/relationships/hyperlink" Target="https://doi.org/10.1029/2011je003987" TargetMode="External"/><Relationship Id="rId17" Type="http://schemas.openxmlformats.org/officeDocument/2006/relationships/hyperlink" Target="https://quickmap.lroc.asu.edu/" TargetMode="External"/><Relationship Id="rId2" Type="http://schemas.openxmlformats.org/officeDocument/2006/relationships/hyperlink" Target="https://ntrs.nasa.gov/citations/20210010030" TargetMode="External"/><Relationship Id="rId16" Type="http://schemas.openxmlformats.org/officeDocument/2006/relationships/hyperlink" Target="https://ode.rsl.wustl.edu/moon/datasets" TargetMode="External"/><Relationship Id="rId1" Type="http://schemas.openxmlformats.org/officeDocument/2006/relationships/slideLayout" Target="../slideLayouts/slideLayout2.xml"/><Relationship Id="rId6" Type="http://schemas.openxmlformats.org/officeDocument/2006/relationships/hyperlink" Target="https://ntrs.nasa.gov/citations/20240009936" TargetMode="External"/><Relationship Id="rId11" Type="http://schemas.openxmlformats.org/officeDocument/2006/relationships/hyperlink" Target="https://doi.org/10.1029/2019je006130" TargetMode="External"/><Relationship Id="rId5" Type="http://schemas.openxmlformats.org/officeDocument/2006/relationships/hyperlink" Target="https://ntrs.nasa.gov/api/citations/20240010276/downloads/Lunar_Latitude_and_Terrain_Radiator_Sensitivity_V2.pdf" TargetMode="External"/><Relationship Id="rId15" Type="http://schemas.openxmlformats.org/officeDocument/2006/relationships/hyperlink" Target="https://ntrs.nasa.gov/api/citations/20220013412" TargetMode="External"/><Relationship Id="rId10" Type="http://schemas.openxmlformats.org/officeDocument/2006/relationships/hyperlink" Target="https://doi.org/10.1155/2018/4236396" TargetMode="External"/><Relationship Id="rId19" Type="http://schemas.openxmlformats.org/officeDocument/2006/relationships/hyperlink" Target="https://doi.org/10.1029/2019je006028" TargetMode="External"/><Relationship Id="rId4" Type="http://schemas.openxmlformats.org/officeDocument/2006/relationships/hyperlink" Target="https://ntrs.nasa.gov/api/citations/20240006096/downloads/Thermal%20Sensitivity%20of%20LTV%20Wheels%20V4.pdf" TargetMode="External"/><Relationship Id="rId9" Type="http://schemas.openxmlformats.org/officeDocument/2006/relationships/hyperlink" Target="https://ssd.jpl.nasa.gov/horizons/" TargetMode="External"/><Relationship Id="rId14" Type="http://schemas.openxmlformats.org/officeDocument/2006/relationships/hyperlink" Target="https://doi.org/10.1029/2019je00595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nescacademy.nasa.gov/video/4912f0d60a6340ebb449e9e2cc607a471d" TargetMode="External"/><Relationship Id="rId7" Type="http://schemas.openxmlformats.org/officeDocument/2006/relationships/image" Target="../media/image14.png"/><Relationship Id="rId2" Type="http://schemas.openxmlformats.org/officeDocument/2006/relationships/hyperlink" Target="https://ntrs.nasa.gov/api/citations/20210010030/downloads/HLS-UG-001%20Lunar%20Thermal%20Analysis%20Guidebook%20Baseline_STI.pdf"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nescacademy.nasa.gov/video/43723e634fe44646aef30b745640ad4d1d" TargetMode="External"/><Relationship Id="rId10" Type="http://schemas.openxmlformats.org/officeDocument/2006/relationships/image" Target="../media/image17.png"/><Relationship Id="rId4" Type="http://schemas.openxmlformats.org/officeDocument/2006/relationships/hyperlink" Target="https://nescacademy.nasa.gov/video/6f0c845e1fb349a7b68ebe4d26106ba11d"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536121"/>
            <a:ext cx="6026394" cy="892552"/>
          </a:xfrm>
          <a:prstGeom prst="rect">
            <a:avLst/>
          </a:prstGeom>
          <a:noFill/>
          <a:ln w="9525">
            <a:noFill/>
            <a:miter lim="800000"/>
            <a:headEnd/>
            <a:tailEnd/>
          </a:ln>
        </p:spPr>
        <p:txBody>
          <a:bodyPr wrap="square" lIns="91440" tIns="45720" rIns="91440" bIns="45720" anchor="ctr">
            <a:spAutoFit/>
          </a:bodyPr>
          <a:lstStyle/>
          <a:p>
            <a:pPr fontAlgn="base">
              <a:spcBef>
                <a:spcPts val="600"/>
              </a:spcBef>
              <a:spcAft>
                <a:spcPct val="0"/>
              </a:spcAf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Arial"/>
              </a:rPr>
              <a:t>Will Grier (LaRC-D206), will.j.grier@nasa.gov</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Arial"/>
              </a:rPr>
              <a:t>Lisa Erickson (JSC-EC611), lisa.erickson@nasa.gov</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Arial"/>
              </a:rPr>
              <a:t>Will Birmingham (MSFC-EV34), william.j.birmingham@nasa.gov</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dirty="0">
                <a:solidFill>
                  <a:srgbClr val="FF4605"/>
                </a:solidFill>
                <a:ea typeface="ＭＳ Ｐゴシック" charset="-128"/>
              </a:rPr>
              <a:t>Characterization of Lunar Thermal Environments: Regional and Terrain Effects on Sink Temperature</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99"/>
                </a:solidFill>
                <a:effectLst/>
                <a:uLnTx/>
                <a:uFillTx/>
                <a:latin typeface="Arial"/>
                <a:ea typeface="ＭＳ Ｐゴシック"/>
                <a:cs typeface="Arial"/>
              </a:rPr>
              <a:t>Thermal &amp; Fluids Analysis Workshop 2025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333399"/>
                </a:solidFill>
                <a:effectLst/>
                <a:uLnTx/>
                <a:uFillTx/>
                <a:latin typeface="Arial"/>
                <a:ea typeface="ＭＳ Ｐゴシック"/>
                <a:cs typeface="Arial"/>
              </a:rPr>
              <a:t>NASA Ames Research Center</a:t>
            </a:r>
            <a:endParaRPr kumimoji="0" lang="en-US" sz="1800" b="0" i="0" u="none" strike="noStrike" kern="1200" cap="none" spc="0" normalizeH="0" baseline="0" noProof="0">
              <a:ln>
                <a:noFill/>
              </a:ln>
              <a:solidFill>
                <a:srgbClr val="333399"/>
              </a:solidFill>
              <a:effectLst/>
              <a:uLnTx/>
              <a:uFillTx/>
              <a:latin typeface="Arial" pitchFamily="34" charset="0"/>
              <a:ea typeface="ＭＳ Ｐゴシック"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1200" cap="none" spc="0" normalizeH="0" baseline="0" noProof="0">
                <a:ln>
                  <a:noFill/>
                </a:ln>
                <a:solidFill>
                  <a:srgbClr val="333399"/>
                </a:solidFill>
                <a:effectLst/>
                <a:uLnTx/>
                <a:uFillTx/>
                <a:latin typeface="Arial"/>
                <a:ea typeface="ＭＳ Ｐゴシック"/>
                <a:cs typeface="Arial"/>
              </a:rPr>
              <a:t>San Jose, 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99"/>
                </a:solidFill>
                <a:effectLst/>
                <a:uLnTx/>
                <a:uFillTx/>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marL="0" marR="0" lvl="0" indent="0" algn="ctr" defTabSz="914400" rtl="0" eaLnBrk="0" fontAlgn="base" latinLnBrk="0" hangingPunct="0">
              <a:lnSpc>
                <a:spcPct val="100000"/>
              </a:lnSpc>
              <a:spcBef>
                <a:spcPct val="50000"/>
              </a:spcBef>
              <a:spcAft>
                <a:spcPct val="0"/>
              </a:spcAft>
              <a:buClrTx/>
              <a:buSzTx/>
              <a:buFontTx/>
              <a:buNone/>
              <a:tabLst>
                <a:tab pos="4459288" algn="ctr"/>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128"/>
                <a:cs typeface="Arial"/>
              </a:rPr>
              <a:t>TFAWS 2025 Interdisciplinary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4605"/>
                </a:solidFill>
                <a:effectLst/>
                <a:uLnTx/>
                <a:uFillTx/>
                <a:latin typeface="Arial"/>
                <a:ea typeface="ＭＳ Ｐゴシック" charset="-128"/>
                <a:cs typeface="+mj-cs"/>
              </a:rPr>
              <a:t>Presented by: Will Grier</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EA3C4-E6CB-C1C9-5DDF-793F3A62C921}"/>
              </a:ext>
            </a:extLst>
          </p:cNvPr>
          <p:cNvSpPr>
            <a:spLocks noGrp="1"/>
          </p:cNvSpPr>
          <p:nvPr>
            <p:ph type="title"/>
          </p:nvPr>
        </p:nvSpPr>
        <p:spPr/>
        <p:txBody>
          <a:bodyPr/>
          <a:lstStyle/>
          <a:p>
            <a:r>
              <a:rPr lang="en-US" dirty="0"/>
              <a:t>Location: South Pole (89.5ºS)</a:t>
            </a:r>
          </a:p>
        </p:txBody>
      </p:sp>
      <p:sp>
        <p:nvSpPr>
          <p:cNvPr id="10" name="Content Placeholder 1">
            <a:extLst>
              <a:ext uri="{FF2B5EF4-FFF2-40B4-BE49-F238E27FC236}">
                <a16:creationId xmlns:a16="http://schemas.microsoft.com/office/drawing/2014/main" id="{59EC0BDB-3E2D-ED6E-1F7C-83F368CD7EDD}"/>
              </a:ext>
            </a:extLst>
          </p:cNvPr>
          <p:cNvSpPr>
            <a:spLocks noGrp="1"/>
          </p:cNvSpPr>
          <p:nvPr>
            <p:ph idx="1"/>
          </p:nvPr>
        </p:nvSpPr>
        <p:spPr>
          <a:xfrm>
            <a:off x="609600" y="914400"/>
            <a:ext cx="7951236" cy="5410200"/>
          </a:xfrm>
        </p:spPr>
        <p:txBody>
          <a:bodyPr vert="horz" lIns="91440" tIns="45720" rIns="91440" bIns="45720" rtlCol="0" anchor="t">
            <a:noAutofit/>
          </a:bodyPr>
          <a:lstStyle/>
          <a:p>
            <a:pPr>
              <a:spcBef>
                <a:spcPts val="500"/>
              </a:spcBef>
            </a:pPr>
            <a:r>
              <a:rPr lang="en-US" sz="1400" dirty="0">
                <a:latin typeface="Arial (Body)"/>
                <a:cs typeface="Helvetica"/>
              </a:rPr>
              <a:t>At the poles, the solar elevation angle remains low with the sun circling close to the horizon; This creates a low solar incident angle relative to the terrain, resulting in relatively cool ground temperatures despite direct sunlight</a:t>
            </a:r>
          </a:p>
          <a:p>
            <a:pPr>
              <a:spcBef>
                <a:spcPts val="500"/>
              </a:spcBef>
            </a:pPr>
            <a:r>
              <a:rPr lang="en-US" sz="1400" dirty="0">
                <a:latin typeface="Arial (Body)"/>
                <a:cs typeface="Helvetica"/>
              </a:rPr>
              <a:t>The flux cube’s side faces receive solar illumination, the bottom face receives some IR and reflected solar heat from the lunar surface, and the top face predominantly radiates to deep space with minimal solar input</a:t>
            </a:r>
          </a:p>
          <a:p>
            <a:pPr>
              <a:spcBef>
                <a:spcPts val="500"/>
              </a:spcBef>
            </a:pPr>
            <a:endParaRPr lang="en-US" sz="1400" dirty="0">
              <a:latin typeface="Arial (Body)"/>
              <a:cs typeface="Helvetica"/>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0877857-66B4-5DF2-0BB6-1D716804A907}"/>
                  </a:ext>
                </a:extLst>
              </p:cNvPr>
              <p:cNvGraphicFramePr>
                <a:graphicFrameLocks noGrp="1"/>
              </p:cNvGraphicFramePr>
              <p:nvPr>
                <p:extLst>
                  <p:ext uri="{D42A27DB-BD31-4B8C-83A1-F6EECF244321}">
                    <p14:modId xmlns:p14="http://schemas.microsoft.com/office/powerpoint/2010/main" val="4242319397"/>
                  </p:ext>
                </p:extLst>
              </p:nvPr>
            </p:nvGraphicFramePr>
            <p:xfrm>
              <a:off x="8870912" y="1112337"/>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177686">
                    <a:tc>
                      <a:txBody>
                        <a:bodyPr/>
                        <a:lstStyle/>
                        <a:p>
                          <a:pPr algn="ctr" fontAlgn="ctr"/>
                          <a:r>
                            <a:rPr lang="en-US" sz="1200" b="1" i="0" u="none" strike="noStrike" dirty="0">
                              <a:solidFill>
                                <a:schemeClr val="bg1"/>
                              </a:solidFill>
                              <a:effectLst/>
                              <a:latin typeface="Calibri" panose="020F0502020204030204" pitchFamily="34" charset="0"/>
                            </a:rPr>
                            <a:t>Solar Absorptivity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IR Emissivity (</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Ratio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r>
                                <a:rPr lang="en-US" sz="1200" b="0" i="1" smtClean="0">
                                  <a:solidFill>
                                    <a:schemeClr val="bg1"/>
                                  </a:solidFill>
                                  <a:latin typeface="Cambria Math" panose="02040503050406030204" pitchFamily="18" charset="0"/>
                                </a:rPr>
                                <m:t>)</m:t>
                              </m:r>
                            </m:oMath>
                          </a14:m>
                          <a:endParaRPr lang="en-US" sz="12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Choice>
        <mc:Fallback xmlns="">
          <p:graphicFrame>
            <p:nvGraphicFramePr>
              <p:cNvPr id="2" name="Table 1">
                <a:extLst>
                  <a:ext uri="{FF2B5EF4-FFF2-40B4-BE49-F238E27FC236}">
                    <a16:creationId xmlns:a16="http://schemas.microsoft.com/office/drawing/2014/main" id="{40877857-66B4-5DF2-0BB6-1D716804A907}"/>
                  </a:ext>
                </a:extLst>
              </p:cNvPr>
              <p:cNvGraphicFramePr>
                <a:graphicFrameLocks noGrp="1"/>
              </p:cNvGraphicFramePr>
              <p:nvPr>
                <p:extLst>
                  <p:ext uri="{D42A27DB-BD31-4B8C-83A1-F6EECF244321}">
                    <p14:modId xmlns:p14="http://schemas.microsoft.com/office/powerpoint/2010/main" val="4242319397"/>
                  </p:ext>
                </p:extLst>
              </p:nvPr>
            </p:nvGraphicFramePr>
            <p:xfrm>
              <a:off x="8870912" y="1112337"/>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367110">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513" t="-11475" r="-143590"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36111" t="-11475" r="-94444"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251852" t="-11475" r="-741" b="-222951"/>
                          </a:stretch>
                        </a:blipFill>
                      </a:tcPr>
                    </a:tc>
                    <a:extLst>
                      <a:ext uri="{0D108BD9-81ED-4DB2-BD59-A6C34878D82A}">
                        <a16:rowId xmlns:a16="http://schemas.microsoft.com/office/drawing/2014/main" val="322523331"/>
                      </a:ext>
                    </a:extLst>
                  </a:tr>
                  <a:tr h="18423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18423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Fallback>
      </mc:AlternateContent>
      <p:sp>
        <p:nvSpPr>
          <p:cNvPr id="4" name="Slide Number Placeholder 4">
            <a:extLst>
              <a:ext uri="{FF2B5EF4-FFF2-40B4-BE49-F238E27FC236}">
                <a16:creationId xmlns:a16="http://schemas.microsoft.com/office/drawing/2014/main" id="{9DE4A07A-AE74-5905-587E-654A6D18F9B2}"/>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
        <p:nvSpPr>
          <p:cNvPr id="9" name="TextBox 8">
            <a:extLst>
              <a:ext uri="{FF2B5EF4-FFF2-40B4-BE49-F238E27FC236}">
                <a16:creationId xmlns:a16="http://schemas.microsoft.com/office/drawing/2014/main" id="{6DB3B970-F45F-E497-3021-E436E254CA4E}"/>
              </a:ext>
            </a:extLst>
          </p:cNvPr>
          <p:cNvSpPr txBox="1"/>
          <p:nvPr/>
        </p:nvSpPr>
        <p:spPr>
          <a:xfrm>
            <a:off x="6631090" y="2604804"/>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a:t>
            </a:r>
            <a:endParaRPr lang="en-US" sz="1400" b="1" u="sng" baseline="30000" dirty="0">
              <a:latin typeface="+mj-lt"/>
              <a:cs typeface="Helvetica" panose="020B0604020202020204" pitchFamily="34" charset="0"/>
            </a:endParaRPr>
          </a:p>
        </p:txBody>
      </p:sp>
      <p:sp>
        <p:nvSpPr>
          <p:cNvPr id="11" name="TextBox 10">
            <a:extLst>
              <a:ext uri="{FF2B5EF4-FFF2-40B4-BE49-F238E27FC236}">
                <a16:creationId xmlns:a16="http://schemas.microsoft.com/office/drawing/2014/main" id="{E98D9073-30A5-884C-71E6-4935E5697207}"/>
              </a:ext>
            </a:extLst>
          </p:cNvPr>
          <p:cNvSpPr txBox="1"/>
          <p:nvPr/>
        </p:nvSpPr>
        <p:spPr>
          <a:xfrm>
            <a:off x="780512" y="2605132"/>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Solar Elevation Angle &amp; Flux vs Time</a:t>
            </a:r>
            <a:endParaRPr lang="en-US" sz="1400" b="1" u="sng" baseline="30000" dirty="0">
              <a:latin typeface="+mj-lt"/>
              <a:cs typeface="Helvetica" panose="020B0604020202020204" pitchFamily="34" charset="0"/>
            </a:endParaRPr>
          </a:p>
        </p:txBody>
      </p:sp>
      <p:pic>
        <p:nvPicPr>
          <p:cNvPr id="23" name="Picture 22">
            <a:extLst>
              <a:ext uri="{FF2B5EF4-FFF2-40B4-BE49-F238E27FC236}">
                <a16:creationId xmlns:a16="http://schemas.microsoft.com/office/drawing/2014/main" id="{0717CF00-9BB5-324F-D494-FC675158E194}"/>
              </a:ext>
            </a:extLst>
          </p:cNvPr>
          <p:cNvPicPr>
            <a:picLocks noChangeAspect="1"/>
          </p:cNvPicPr>
          <p:nvPr/>
        </p:nvPicPr>
        <p:blipFill rotWithShape="1">
          <a:blip r:embed="rId4"/>
          <a:srcRect t="14092"/>
          <a:stretch/>
        </p:blipFill>
        <p:spPr>
          <a:xfrm>
            <a:off x="535079" y="2964909"/>
            <a:ext cx="4978888" cy="3657600"/>
          </a:xfrm>
          <a:prstGeom prst="rect">
            <a:avLst/>
          </a:prstGeom>
        </p:spPr>
      </p:pic>
      <p:sp>
        <p:nvSpPr>
          <p:cNvPr id="25" name="TextBox 24">
            <a:extLst>
              <a:ext uri="{FF2B5EF4-FFF2-40B4-BE49-F238E27FC236}">
                <a16:creationId xmlns:a16="http://schemas.microsoft.com/office/drawing/2014/main" id="{AB259E51-A05A-3DB4-804D-DC45FF9E4431}"/>
              </a:ext>
            </a:extLst>
          </p:cNvPr>
          <p:cNvSpPr txBox="1"/>
          <p:nvPr/>
        </p:nvSpPr>
        <p:spPr>
          <a:xfrm>
            <a:off x="-47134" y="6633417"/>
            <a:ext cx="10614581" cy="430887"/>
          </a:xfrm>
          <a:prstGeom prst="rect">
            <a:avLst/>
          </a:prstGeom>
          <a:noFill/>
        </p:spPr>
        <p:txBody>
          <a:bodyPr wrap="square">
            <a:spAutoFit/>
          </a:bodyPr>
          <a:lstStyle/>
          <a:p>
            <a:pPr>
              <a:spcBef>
                <a:spcPts val="500"/>
              </a:spcBef>
            </a:pPr>
            <a:r>
              <a:rPr lang="en-US" sz="1100" b="1" dirty="0">
                <a:latin typeface="+mj-lt"/>
                <a:cs typeface="Helvetica"/>
              </a:rPr>
              <a:t>Note:</a:t>
            </a:r>
            <a:r>
              <a:rPr lang="en-US" sz="1100" dirty="0">
                <a:latin typeface="+mj-lt"/>
                <a:cs typeface="Helvetica"/>
              </a:rPr>
              <a:t> Environmental sink temperature vs. optical property ratio trends were derived from analysis timesteps selected based on peak sink temperatures (hot and cold) values. </a:t>
            </a:r>
          </a:p>
        </p:txBody>
      </p:sp>
      <p:pic>
        <p:nvPicPr>
          <p:cNvPr id="26" name="Picture 25">
            <a:extLst>
              <a:ext uri="{FF2B5EF4-FFF2-40B4-BE49-F238E27FC236}">
                <a16:creationId xmlns:a16="http://schemas.microsoft.com/office/drawing/2014/main" id="{722E01C6-B3C8-A93D-99FF-9BC8BD38451D}"/>
              </a:ext>
            </a:extLst>
          </p:cNvPr>
          <p:cNvPicPr>
            <a:picLocks noChangeAspect="1"/>
          </p:cNvPicPr>
          <p:nvPr/>
        </p:nvPicPr>
        <p:blipFill rotWithShape="1">
          <a:blip r:embed="rId5"/>
          <a:srcRect t="19573" r="11804"/>
          <a:stretch/>
        </p:blipFill>
        <p:spPr>
          <a:xfrm>
            <a:off x="6123888" y="3011016"/>
            <a:ext cx="5183972" cy="3429000"/>
          </a:xfrm>
          <a:prstGeom prst="rect">
            <a:avLst/>
          </a:prstGeom>
        </p:spPr>
      </p:pic>
    </p:spTree>
    <p:extLst>
      <p:ext uri="{BB962C8B-B14F-4D97-AF65-F5344CB8AC3E}">
        <p14:creationId xmlns:p14="http://schemas.microsoft.com/office/powerpoint/2010/main" val="370838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EA3C4-E6CB-C1C9-5DDF-793F3A62C921}"/>
              </a:ext>
            </a:extLst>
          </p:cNvPr>
          <p:cNvSpPr>
            <a:spLocks noGrp="1"/>
          </p:cNvSpPr>
          <p:nvPr>
            <p:ph type="title"/>
          </p:nvPr>
        </p:nvSpPr>
        <p:spPr/>
        <p:txBody>
          <a:bodyPr/>
          <a:lstStyle/>
          <a:p>
            <a:r>
              <a:rPr lang="en-US" dirty="0"/>
              <a:t>Location: Mid-Latitude (45ºN)</a:t>
            </a:r>
          </a:p>
        </p:txBody>
      </p:sp>
      <p:sp>
        <p:nvSpPr>
          <p:cNvPr id="2" name="Content Placeholder 1">
            <a:extLst>
              <a:ext uri="{FF2B5EF4-FFF2-40B4-BE49-F238E27FC236}">
                <a16:creationId xmlns:a16="http://schemas.microsoft.com/office/drawing/2014/main" id="{B075E3FF-0246-0E98-41AA-49053202C877}"/>
              </a:ext>
            </a:extLst>
          </p:cNvPr>
          <p:cNvSpPr>
            <a:spLocks noGrp="1"/>
          </p:cNvSpPr>
          <p:nvPr>
            <p:ph idx="1"/>
          </p:nvPr>
        </p:nvSpPr>
        <p:spPr>
          <a:xfrm>
            <a:off x="609600" y="914400"/>
            <a:ext cx="7820967" cy="5410200"/>
          </a:xfrm>
        </p:spPr>
        <p:txBody>
          <a:bodyPr vert="horz" lIns="91440" tIns="45720" rIns="91440" bIns="45720" rtlCol="0" anchor="t">
            <a:noAutofit/>
          </a:bodyPr>
          <a:lstStyle/>
          <a:p>
            <a:pPr>
              <a:spcBef>
                <a:spcPts val="500"/>
              </a:spcBef>
            </a:pPr>
            <a:r>
              <a:rPr lang="en-US" sz="1400" dirty="0">
                <a:latin typeface="Arial (Body)"/>
                <a:cs typeface="Helvetica"/>
              </a:rPr>
              <a:t>At mid-latitudes, the solar elevation angle varies throughout the day with the sun arcing higher across the sky than at the poles generating relatively higher surface temperatures</a:t>
            </a:r>
          </a:p>
          <a:p>
            <a:pPr>
              <a:spcBef>
                <a:spcPts val="500"/>
              </a:spcBef>
            </a:pPr>
            <a:r>
              <a:rPr lang="en-US" sz="1400" dirty="0">
                <a:latin typeface="Arial (Body)"/>
                <a:cs typeface="Helvetica"/>
              </a:rPr>
              <a:t>The flux cube’s side faces receive alternating periods of direct and indirect solar illumination, the bottom face receives heat from a hotter Lunar surface, and the top face periodically receives indirect sunlight</a:t>
            </a:r>
          </a:p>
          <a:p>
            <a:pPr>
              <a:spcBef>
                <a:spcPts val="500"/>
              </a:spcBef>
            </a:pPr>
            <a:endParaRPr lang="en-US" sz="1400" dirty="0">
              <a:latin typeface="Arial (Body)"/>
              <a:cs typeface="Helvetica"/>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F804918-B4C8-1081-C9F1-083CFCFD8350}"/>
                  </a:ext>
                </a:extLst>
              </p:cNvPr>
              <p:cNvGraphicFramePr>
                <a:graphicFrameLocks noGrp="1"/>
              </p:cNvGraphicFramePr>
              <p:nvPr/>
            </p:nvGraphicFramePr>
            <p:xfrm>
              <a:off x="8521928" y="1214952"/>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177686">
                    <a:tc>
                      <a:txBody>
                        <a:bodyPr/>
                        <a:lstStyle/>
                        <a:p>
                          <a:pPr algn="ctr" fontAlgn="ctr"/>
                          <a:r>
                            <a:rPr lang="en-US" sz="1200" b="1" i="0" u="none" strike="noStrike" dirty="0">
                              <a:solidFill>
                                <a:schemeClr val="bg1"/>
                              </a:solidFill>
                              <a:effectLst/>
                              <a:latin typeface="Calibri" panose="020F0502020204030204" pitchFamily="34" charset="0"/>
                            </a:rPr>
                            <a:t>Solar Absorptivity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IR Emissivity (</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Ratio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r>
                                <a:rPr lang="en-US" sz="1200" b="0" i="1" smtClean="0">
                                  <a:solidFill>
                                    <a:schemeClr val="bg1"/>
                                  </a:solidFill>
                                  <a:latin typeface="Cambria Math" panose="02040503050406030204" pitchFamily="18" charset="0"/>
                                </a:rPr>
                                <m:t>)</m:t>
                              </m:r>
                            </m:oMath>
                          </a14:m>
                          <a:endParaRPr lang="en-US" sz="12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Choice>
        <mc:Fallback xmlns="">
          <p:graphicFrame>
            <p:nvGraphicFramePr>
              <p:cNvPr id="4" name="Table 3">
                <a:extLst>
                  <a:ext uri="{FF2B5EF4-FFF2-40B4-BE49-F238E27FC236}">
                    <a16:creationId xmlns:a16="http://schemas.microsoft.com/office/drawing/2014/main" id="{1F804918-B4C8-1081-C9F1-083CFCFD8350}"/>
                  </a:ext>
                </a:extLst>
              </p:cNvPr>
              <p:cNvGraphicFramePr>
                <a:graphicFrameLocks noGrp="1"/>
              </p:cNvGraphicFramePr>
              <p:nvPr>
                <p:extLst>
                  <p:ext uri="{D42A27DB-BD31-4B8C-83A1-F6EECF244321}">
                    <p14:modId xmlns:p14="http://schemas.microsoft.com/office/powerpoint/2010/main" val="1175623900"/>
                  </p:ext>
                </p:extLst>
              </p:nvPr>
            </p:nvGraphicFramePr>
            <p:xfrm>
              <a:off x="8521928" y="1214952"/>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367110">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t="-11475" r="-143590"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135417" t="-11475" r="-94444"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251111" t="-11475" r="-741" b="-222951"/>
                          </a:stretch>
                        </a:blipFill>
                      </a:tcPr>
                    </a:tc>
                    <a:extLst>
                      <a:ext uri="{0D108BD9-81ED-4DB2-BD59-A6C34878D82A}">
                        <a16:rowId xmlns:a16="http://schemas.microsoft.com/office/drawing/2014/main" val="322523331"/>
                      </a:ext>
                    </a:extLst>
                  </a:tr>
                  <a:tr h="18423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18423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Fallback>
      </mc:AlternateContent>
      <p:sp>
        <p:nvSpPr>
          <p:cNvPr id="5" name="Slide Number Placeholder 4">
            <a:extLst>
              <a:ext uri="{FF2B5EF4-FFF2-40B4-BE49-F238E27FC236}">
                <a16:creationId xmlns:a16="http://schemas.microsoft.com/office/drawing/2014/main" id="{C55DC992-A45E-4143-D1B4-368B49C732B4}"/>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pic>
        <p:nvPicPr>
          <p:cNvPr id="19" name="Picture 18">
            <a:extLst>
              <a:ext uri="{FF2B5EF4-FFF2-40B4-BE49-F238E27FC236}">
                <a16:creationId xmlns:a16="http://schemas.microsoft.com/office/drawing/2014/main" id="{150B0693-203A-07B2-C801-6F9BB6B456A9}"/>
              </a:ext>
            </a:extLst>
          </p:cNvPr>
          <p:cNvPicPr>
            <a:picLocks noChangeAspect="1"/>
          </p:cNvPicPr>
          <p:nvPr/>
        </p:nvPicPr>
        <p:blipFill rotWithShape="1">
          <a:blip r:embed="rId6"/>
          <a:srcRect t="21676" r="16721"/>
          <a:stretch/>
        </p:blipFill>
        <p:spPr>
          <a:xfrm>
            <a:off x="6211031" y="3044411"/>
            <a:ext cx="5025120" cy="3429000"/>
          </a:xfrm>
          <a:prstGeom prst="rect">
            <a:avLst/>
          </a:prstGeom>
        </p:spPr>
      </p:pic>
      <p:pic>
        <p:nvPicPr>
          <p:cNvPr id="20" name="Picture 19">
            <a:extLst>
              <a:ext uri="{FF2B5EF4-FFF2-40B4-BE49-F238E27FC236}">
                <a16:creationId xmlns:a16="http://schemas.microsoft.com/office/drawing/2014/main" id="{753F1706-25E8-F6F7-4635-BA24655DC39F}"/>
              </a:ext>
            </a:extLst>
          </p:cNvPr>
          <p:cNvPicPr>
            <a:picLocks noChangeAspect="1"/>
          </p:cNvPicPr>
          <p:nvPr/>
        </p:nvPicPr>
        <p:blipFill rotWithShape="1">
          <a:blip r:embed="rId7"/>
          <a:srcRect t="13241"/>
          <a:stretch/>
        </p:blipFill>
        <p:spPr>
          <a:xfrm>
            <a:off x="676273" y="2975817"/>
            <a:ext cx="4688122" cy="3657600"/>
          </a:xfrm>
          <a:prstGeom prst="rect">
            <a:avLst/>
          </a:prstGeom>
        </p:spPr>
      </p:pic>
      <p:sp>
        <p:nvSpPr>
          <p:cNvPr id="21" name="TextBox 20">
            <a:extLst>
              <a:ext uri="{FF2B5EF4-FFF2-40B4-BE49-F238E27FC236}">
                <a16:creationId xmlns:a16="http://schemas.microsoft.com/office/drawing/2014/main" id="{04FCE5DF-6560-4187-1864-C5DC43465A0A}"/>
              </a:ext>
            </a:extLst>
          </p:cNvPr>
          <p:cNvSpPr txBox="1"/>
          <p:nvPr/>
        </p:nvSpPr>
        <p:spPr>
          <a:xfrm>
            <a:off x="-47134" y="6633417"/>
            <a:ext cx="10614581" cy="430887"/>
          </a:xfrm>
          <a:prstGeom prst="rect">
            <a:avLst/>
          </a:prstGeom>
          <a:noFill/>
        </p:spPr>
        <p:txBody>
          <a:bodyPr wrap="square">
            <a:spAutoFit/>
          </a:bodyPr>
          <a:lstStyle/>
          <a:p>
            <a:pPr>
              <a:spcBef>
                <a:spcPts val="500"/>
              </a:spcBef>
            </a:pPr>
            <a:r>
              <a:rPr lang="en-US" sz="1100" b="1" dirty="0">
                <a:latin typeface="+mj-lt"/>
                <a:cs typeface="Helvetica"/>
              </a:rPr>
              <a:t>Note:</a:t>
            </a:r>
            <a:r>
              <a:rPr lang="en-US" sz="1100" dirty="0">
                <a:latin typeface="+mj-lt"/>
                <a:cs typeface="Helvetica"/>
              </a:rPr>
              <a:t> Environmental sink temperature vs. optical property ratio trends were derived from analysis timesteps selected based on peak sink temperatures (hot and cold) values. </a:t>
            </a:r>
          </a:p>
        </p:txBody>
      </p:sp>
      <p:sp>
        <p:nvSpPr>
          <p:cNvPr id="6" name="TextBox 5">
            <a:extLst>
              <a:ext uri="{FF2B5EF4-FFF2-40B4-BE49-F238E27FC236}">
                <a16:creationId xmlns:a16="http://schemas.microsoft.com/office/drawing/2014/main" id="{45971551-D7E4-E318-757E-904183F82AA3}"/>
              </a:ext>
            </a:extLst>
          </p:cNvPr>
          <p:cNvSpPr txBox="1"/>
          <p:nvPr/>
        </p:nvSpPr>
        <p:spPr>
          <a:xfrm>
            <a:off x="6631090" y="2604804"/>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a:t>
            </a:r>
            <a:endParaRPr lang="en-US" sz="1400" b="1" u="sng" baseline="30000" dirty="0">
              <a:latin typeface="+mj-lt"/>
              <a:cs typeface="Helvetica" panose="020B0604020202020204" pitchFamily="34" charset="0"/>
            </a:endParaRPr>
          </a:p>
        </p:txBody>
      </p:sp>
      <p:sp>
        <p:nvSpPr>
          <p:cNvPr id="7" name="TextBox 6">
            <a:extLst>
              <a:ext uri="{FF2B5EF4-FFF2-40B4-BE49-F238E27FC236}">
                <a16:creationId xmlns:a16="http://schemas.microsoft.com/office/drawing/2014/main" id="{042EE419-32FA-33C3-642B-BB8B140124A7}"/>
              </a:ext>
            </a:extLst>
          </p:cNvPr>
          <p:cNvSpPr txBox="1"/>
          <p:nvPr/>
        </p:nvSpPr>
        <p:spPr>
          <a:xfrm>
            <a:off x="780512" y="2605132"/>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Solar Elevation Angle &amp; Flux vs Time</a:t>
            </a:r>
            <a:endParaRPr lang="en-US" sz="1400" b="1" u="sng" baseline="30000" dirty="0">
              <a:latin typeface="+mj-lt"/>
              <a:cs typeface="Helvetica" panose="020B0604020202020204" pitchFamily="34" charset="0"/>
            </a:endParaRPr>
          </a:p>
        </p:txBody>
      </p:sp>
    </p:spTree>
    <p:extLst>
      <p:ext uri="{BB962C8B-B14F-4D97-AF65-F5344CB8AC3E}">
        <p14:creationId xmlns:p14="http://schemas.microsoft.com/office/powerpoint/2010/main" val="101015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EA3C4-E6CB-C1C9-5DDF-793F3A62C921}"/>
              </a:ext>
            </a:extLst>
          </p:cNvPr>
          <p:cNvSpPr>
            <a:spLocks noGrp="1"/>
          </p:cNvSpPr>
          <p:nvPr>
            <p:ph type="title"/>
          </p:nvPr>
        </p:nvSpPr>
        <p:spPr/>
        <p:txBody>
          <a:bodyPr/>
          <a:lstStyle/>
          <a:p>
            <a:r>
              <a:rPr lang="en-US" dirty="0"/>
              <a:t>Location: Equatorial (0ºN)</a:t>
            </a:r>
          </a:p>
        </p:txBody>
      </p:sp>
      <p:sp>
        <p:nvSpPr>
          <p:cNvPr id="2" name="Content Placeholder 1">
            <a:extLst>
              <a:ext uri="{FF2B5EF4-FFF2-40B4-BE49-F238E27FC236}">
                <a16:creationId xmlns:a16="http://schemas.microsoft.com/office/drawing/2014/main" id="{FE21632E-F44A-805B-55D1-34F400131ACE}"/>
              </a:ext>
            </a:extLst>
          </p:cNvPr>
          <p:cNvSpPr>
            <a:spLocks noGrp="1"/>
          </p:cNvSpPr>
          <p:nvPr>
            <p:ph idx="1"/>
          </p:nvPr>
        </p:nvSpPr>
        <p:spPr>
          <a:xfrm>
            <a:off x="609599" y="914400"/>
            <a:ext cx="7782047" cy="5410200"/>
          </a:xfrm>
        </p:spPr>
        <p:txBody>
          <a:bodyPr vert="horz" lIns="91440" tIns="45720" rIns="91440" bIns="45720" rtlCol="0" anchor="t">
            <a:noAutofit/>
          </a:bodyPr>
          <a:lstStyle/>
          <a:p>
            <a:pPr>
              <a:spcBef>
                <a:spcPts val="500"/>
              </a:spcBef>
            </a:pPr>
            <a:r>
              <a:rPr lang="en-US" sz="1400" dirty="0">
                <a:latin typeface="Arial (Body)"/>
                <a:cs typeface="Helvetica"/>
              </a:rPr>
              <a:t>At the lunar equator, the solar path reaches zenith during local noon with near-perpendicular solar incident angles relative to the terrain thus generating high Lunar surface temperatures </a:t>
            </a:r>
          </a:p>
          <a:p>
            <a:pPr>
              <a:spcBef>
                <a:spcPts val="500"/>
              </a:spcBef>
            </a:pPr>
            <a:r>
              <a:rPr lang="en-US" sz="1400" dirty="0">
                <a:latin typeface="Arial (Body)"/>
                <a:cs typeface="Helvetica"/>
              </a:rPr>
              <a:t>The flux cube’s side faces receive directional solar illumination as the sun moves overhead, the bottom face exchanges heat with a surface that reaches high peak temperatures, and the top face receives maximum solar input during lunar noon</a:t>
            </a:r>
          </a:p>
          <a:p>
            <a:pPr>
              <a:spcBef>
                <a:spcPts val="500"/>
              </a:spcBef>
            </a:pPr>
            <a:endParaRPr lang="en-US" sz="1400" dirty="0">
              <a:latin typeface="Arial (Body)"/>
              <a:cs typeface="Helvetica"/>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4F17121-1674-28AE-B29E-7192325300E9}"/>
                  </a:ext>
                </a:extLst>
              </p:cNvPr>
              <p:cNvGraphicFramePr>
                <a:graphicFrameLocks noGrp="1"/>
              </p:cNvGraphicFramePr>
              <p:nvPr/>
            </p:nvGraphicFramePr>
            <p:xfrm>
              <a:off x="8521928" y="1214952"/>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177686">
                    <a:tc>
                      <a:txBody>
                        <a:bodyPr/>
                        <a:lstStyle/>
                        <a:p>
                          <a:pPr algn="ctr" fontAlgn="ctr"/>
                          <a:r>
                            <a:rPr lang="en-US" sz="1200" b="1" i="0" u="none" strike="noStrike" dirty="0">
                              <a:solidFill>
                                <a:schemeClr val="bg1"/>
                              </a:solidFill>
                              <a:effectLst/>
                              <a:latin typeface="Calibri" panose="020F0502020204030204" pitchFamily="34" charset="0"/>
                            </a:rPr>
                            <a:t>Solar Absorptivity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IR Emissivity (</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Ratio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r>
                                <a:rPr lang="en-US" sz="1200" b="0" i="1" smtClean="0">
                                  <a:solidFill>
                                    <a:schemeClr val="bg1"/>
                                  </a:solidFill>
                                  <a:latin typeface="Cambria Math" panose="02040503050406030204" pitchFamily="18" charset="0"/>
                                </a:rPr>
                                <m:t>)</m:t>
                              </m:r>
                            </m:oMath>
                          </a14:m>
                          <a:endParaRPr lang="en-US" sz="12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Choice>
        <mc:Fallback xmlns="">
          <p:graphicFrame>
            <p:nvGraphicFramePr>
              <p:cNvPr id="4" name="Table 3">
                <a:extLst>
                  <a:ext uri="{FF2B5EF4-FFF2-40B4-BE49-F238E27FC236}">
                    <a16:creationId xmlns:a16="http://schemas.microsoft.com/office/drawing/2014/main" id="{84F17121-1674-28AE-B29E-7192325300E9}"/>
                  </a:ext>
                </a:extLst>
              </p:cNvPr>
              <p:cNvGraphicFramePr>
                <a:graphicFrameLocks noGrp="1"/>
              </p:cNvGraphicFramePr>
              <p:nvPr>
                <p:extLst>
                  <p:ext uri="{D42A27DB-BD31-4B8C-83A1-F6EECF244321}">
                    <p14:modId xmlns:p14="http://schemas.microsoft.com/office/powerpoint/2010/main" val="1175623900"/>
                  </p:ext>
                </p:extLst>
              </p:nvPr>
            </p:nvGraphicFramePr>
            <p:xfrm>
              <a:off x="8521928" y="1214952"/>
              <a:ext cx="2882975" cy="1104030"/>
            </p:xfrm>
            <a:graphic>
              <a:graphicData uri="http://schemas.openxmlformats.org/drawingml/2006/table">
                <a:tbl>
                  <a:tblPr/>
                  <a:tblGrid>
                    <a:gridCol w="1188720">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822960">
                      <a:extLst>
                        <a:ext uri="{9D8B030D-6E8A-4147-A177-3AD203B41FA5}">
                          <a16:colId xmlns:a16="http://schemas.microsoft.com/office/drawing/2014/main" val="1687554499"/>
                        </a:ext>
                      </a:extLst>
                    </a:gridCol>
                  </a:tblGrid>
                  <a:tr h="367110">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t="-11475" r="-143590"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135417" t="-11475" r="-94444" b="-222951"/>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251111" t="-11475" r="-741" b="-222951"/>
                          </a:stretch>
                        </a:blipFill>
                      </a:tcPr>
                    </a:tc>
                    <a:extLst>
                      <a:ext uri="{0D108BD9-81ED-4DB2-BD59-A6C34878D82A}">
                        <a16:rowId xmlns:a16="http://schemas.microsoft.com/office/drawing/2014/main" val="322523331"/>
                      </a:ext>
                    </a:extLst>
                  </a:tr>
                  <a:tr h="184230">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184230">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184230">
                    <a:tc>
                      <a:txBody>
                        <a:bodyPr/>
                        <a:lstStyle/>
                        <a:p>
                          <a:pPr algn="ctr" fontAlgn="ctr"/>
                          <a:r>
                            <a:rPr lang="en-US" sz="1200" b="0" i="0" u="none" strike="noStrike" dirty="0">
                              <a:solidFill>
                                <a:srgbClr val="000000"/>
                              </a:solidFill>
                              <a:effectLst/>
                              <a:latin typeface="Calibri" panose="020F0502020204030204" pitchFamily="34" charset="0"/>
                            </a:rPr>
                            <a:t>0.7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bl>
              </a:graphicData>
            </a:graphic>
          </p:graphicFrame>
        </mc:Fallback>
      </mc:AlternateContent>
      <p:sp>
        <p:nvSpPr>
          <p:cNvPr id="5" name="Slide Number Placeholder 4">
            <a:extLst>
              <a:ext uri="{FF2B5EF4-FFF2-40B4-BE49-F238E27FC236}">
                <a16:creationId xmlns:a16="http://schemas.microsoft.com/office/drawing/2014/main" id="{FF9FE690-BC04-F833-4526-5FFF725C5D99}"/>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pic>
        <p:nvPicPr>
          <p:cNvPr id="18" name="Picture 17">
            <a:extLst>
              <a:ext uri="{FF2B5EF4-FFF2-40B4-BE49-F238E27FC236}">
                <a16:creationId xmlns:a16="http://schemas.microsoft.com/office/drawing/2014/main" id="{8ECA229A-6430-6893-AC54-7307E9DB3A24}"/>
              </a:ext>
            </a:extLst>
          </p:cNvPr>
          <p:cNvPicPr>
            <a:picLocks noChangeAspect="1"/>
          </p:cNvPicPr>
          <p:nvPr/>
        </p:nvPicPr>
        <p:blipFill rotWithShape="1">
          <a:blip r:embed="rId6"/>
          <a:srcRect t="17291" r="14175"/>
          <a:stretch/>
        </p:blipFill>
        <p:spPr>
          <a:xfrm>
            <a:off x="6205303" y="3064297"/>
            <a:ext cx="4905431" cy="3429000"/>
          </a:xfrm>
          <a:prstGeom prst="rect">
            <a:avLst/>
          </a:prstGeom>
        </p:spPr>
      </p:pic>
      <p:pic>
        <p:nvPicPr>
          <p:cNvPr id="20" name="Picture 19">
            <a:extLst>
              <a:ext uri="{FF2B5EF4-FFF2-40B4-BE49-F238E27FC236}">
                <a16:creationId xmlns:a16="http://schemas.microsoft.com/office/drawing/2014/main" id="{DB599FA7-A34B-6F0F-D201-99AB7430537E}"/>
              </a:ext>
            </a:extLst>
          </p:cNvPr>
          <p:cNvPicPr>
            <a:picLocks noChangeAspect="1"/>
          </p:cNvPicPr>
          <p:nvPr/>
        </p:nvPicPr>
        <p:blipFill rotWithShape="1">
          <a:blip r:embed="rId7"/>
          <a:srcRect t="14638"/>
          <a:stretch/>
        </p:blipFill>
        <p:spPr>
          <a:xfrm>
            <a:off x="479317" y="2975817"/>
            <a:ext cx="5002437" cy="3657600"/>
          </a:xfrm>
          <a:prstGeom prst="rect">
            <a:avLst/>
          </a:prstGeom>
        </p:spPr>
      </p:pic>
      <p:sp>
        <p:nvSpPr>
          <p:cNvPr id="21" name="TextBox 20">
            <a:extLst>
              <a:ext uri="{FF2B5EF4-FFF2-40B4-BE49-F238E27FC236}">
                <a16:creationId xmlns:a16="http://schemas.microsoft.com/office/drawing/2014/main" id="{6CA8A24C-0DA4-5679-09DB-FE78A094CEC0}"/>
              </a:ext>
            </a:extLst>
          </p:cNvPr>
          <p:cNvSpPr txBox="1"/>
          <p:nvPr/>
        </p:nvSpPr>
        <p:spPr>
          <a:xfrm>
            <a:off x="-47134" y="6633417"/>
            <a:ext cx="10614581" cy="430887"/>
          </a:xfrm>
          <a:prstGeom prst="rect">
            <a:avLst/>
          </a:prstGeom>
          <a:noFill/>
        </p:spPr>
        <p:txBody>
          <a:bodyPr wrap="square">
            <a:spAutoFit/>
          </a:bodyPr>
          <a:lstStyle/>
          <a:p>
            <a:pPr>
              <a:spcBef>
                <a:spcPts val="500"/>
              </a:spcBef>
            </a:pPr>
            <a:r>
              <a:rPr lang="en-US" sz="1100" b="1" dirty="0">
                <a:latin typeface="+mj-lt"/>
                <a:cs typeface="Helvetica"/>
              </a:rPr>
              <a:t>Note:</a:t>
            </a:r>
            <a:r>
              <a:rPr lang="en-US" sz="1100" dirty="0">
                <a:latin typeface="+mj-lt"/>
                <a:cs typeface="Helvetica"/>
              </a:rPr>
              <a:t> Environmental sink temperature vs. optical property ratio trends were derived from analysis timesteps selected based on peak sink temperatures (hot and cold) values. </a:t>
            </a:r>
          </a:p>
        </p:txBody>
      </p:sp>
      <p:sp>
        <p:nvSpPr>
          <p:cNvPr id="6" name="TextBox 5">
            <a:extLst>
              <a:ext uri="{FF2B5EF4-FFF2-40B4-BE49-F238E27FC236}">
                <a16:creationId xmlns:a16="http://schemas.microsoft.com/office/drawing/2014/main" id="{1F2011BB-6C39-1ED8-5B97-634C90CEAD90}"/>
              </a:ext>
            </a:extLst>
          </p:cNvPr>
          <p:cNvSpPr txBox="1"/>
          <p:nvPr/>
        </p:nvSpPr>
        <p:spPr>
          <a:xfrm>
            <a:off x="6631090" y="2604804"/>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a:t>
            </a:r>
            <a:endParaRPr lang="en-US" sz="1400" b="1" u="sng" baseline="30000" dirty="0">
              <a:latin typeface="+mj-lt"/>
              <a:cs typeface="Helvetica" panose="020B0604020202020204" pitchFamily="34" charset="0"/>
            </a:endParaRPr>
          </a:p>
        </p:txBody>
      </p:sp>
      <p:sp>
        <p:nvSpPr>
          <p:cNvPr id="7" name="TextBox 6">
            <a:extLst>
              <a:ext uri="{FF2B5EF4-FFF2-40B4-BE49-F238E27FC236}">
                <a16:creationId xmlns:a16="http://schemas.microsoft.com/office/drawing/2014/main" id="{C7A5C713-6F2C-4510-5D3A-2BFD10360E42}"/>
              </a:ext>
            </a:extLst>
          </p:cNvPr>
          <p:cNvSpPr txBox="1"/>
          <p:nvPr/>
        </p:nvSpPr>
        <p:spPr>
          <a:xfrm>
            <a:off x="780512" y="2605132"/>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Solar Elevation Angle &amp; Flux vs Time</a:t>
            </a:r>
            <a:endParaRPr lang="en-US" sz="1400" b="1" u="sng" baseline="30000" dirty="0">
              <a:latin typeface="+mj-lt"/>
              <a:cs typeface="Helvetica" panose="020B0604020202020204" pitchFamily="34" charset="0"/>
            </a:endParaRPr>
          </a:p>
        </p:txBody>
      </p:sp>
    </p:spTree>
    <p:extLst>
      <p:ext uri="{BB962C8B-B14F-4D97-AF65-F5344CB8AC3E}">
        <p14:creationId xmlns:p14="http://schemas.microsoft.com/office/powerpoint/2010/main" val="171684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3014C52-AAAA-0B18-517A-9BF14FD1BAB3}"/>
              </a:ext>
            </a:extLst>
          </p:cNvPr>
          <p:cNvPicPr>
            <a:picLocks noChangeAspect="1"/>
          </p:cNvPicPr>
          <p:nvPr/>
        </p:nvPicPr>
        <p:blipFill rotWithShape="1">
          <a:blip r:embed="rId2"/>
          <a:srcRect l="9886" t="24051" r="10417"/>
          <a:stretch/>
        </p:blipFill>
        <p:spPr>
          <a:xfrm>
            <a:off x="6544453" y="3225652"/>
            <a:ext cx="4726495" cy="3267943"/>
          </a:xfrm>
          <a:prstGeom prst="rect">
            <a:avLst/>
          </a:prstGeom>
        </p:spPr>
      </p:pic>
      <p:sp>
        <p:nvSpPr>
          <p:cNvPr id="2" name="Title 1">
            <a:extLst>
              <a:ext uri="{FF2B5EF4-FFF2-40B4-BE49-F238E27FC236}">
                <a16:creationId xmlns:a16="http://schemas.microsoft.com/office/drawing/2014/main" id="{CDDC883E-FEB9-017A-6902-14A8D59EB73B}"/>
              </a:ext>
            </a:extLst>
          </p:cNvPr>
          <p:cNvSpPr>
            <a:spLocks noGrp="1"/>
          </p:cNvSpPr>
          <p:nvPr>
            <p:ph type="title"/>
          </p:nvPr>
        </p:nvSpPr>
        <p:spPr/>
        <p:txBody>
          <a:bodyPr/>
          <a:lstStyle/>
          <a:p>
            <a:r>
              <a:rPr lang="en-US" dirty="0"/>
              <a:t>Results: Flat Ground Plane</a:t>
            </a:r>
          </a:p>
        </p:txBody>
      </p:sp>
      <p:sp>
        <p:nvSpPr>
          <p:cNvPr id="3" name="Content Placeholder 2">
            <a:extLst>
              <a:ext uri="{FF2B5EF4-FFF2-40B4-BE49-F238E27FC236}">
                <a16:creationId xmlns:a16="http://schemas.microsoft.com/office/drawing/2014/main" id="{A0432587-1291-B16E-DEA1-6C11695946E1}"/>
              </a:ext>
            </a:extLst>
          </p:cNvPr>
          <p:cNvSpPr>
            <a:spLocks noGrp="1"/>
          </p:cNvSpPr>
          <p:nvPr>
            <p:ph idx="1"/>
          </p:nvPr>
        </p:nvSpPr>
        <p:spPr>
          <a:xfrm>
            <a:off x="609599" y="914400"/>
            <a:ext cx="10762161" cy="5410200"/>
          </a:xfrm>
        </p:spPr>
        <p:txBody>
          <a:bodyPr/>
          <a:lstStyle/>
          <a:p>
            <a:r>
              <a:rPr kumimoji="0" lang="en-US" sz="1800" b="0" i="0" u="none" strike="noStrike" kern="0" cap="none" spc="0" normalizeH="0" baseline="0" noProof="0" dirty="0">
                <a:ln>
                  <a:noFill/>
                </a:ln>
                <a:solidFill>
                  <a:srgbClr val="333399"/>
                </a:solidFill>
                <a:effectLst/>
                <a:uLnTx/>
                <a:uFillTx/>
                <a:latin typeface="Arial"/>
                <a:ea typeface="ＭＳ Ｐゴシック" charset="0"/>
                <a:cs typeface="+mn-cs"/>
              </a:rPr>
              <a:t>Sink temperature is almost never equivalent to regolith surface temperature</a:t>
            </a:r>
          </a:p>
          <a:p>
            <a:pPr lvl="1"/>
            <a:r>
              <a:rPr lang="en-US" sz="1600" dirty="0"/>
              <a:t>Hot case (illuminated, daytime); equatorial = hottest region:</a:t>
            </a:r>
          </a:p>
          <a:p>
            <a:pPr lvl="2"/>
            <a:r>
              <a:rPr lang="en-US" sz="1600" dirty="0"/>
              <a:t>Sink temperature increases (↑) with decreasing (↓) latitude</a:t>
            </a:r>
            <a:endParaRPr lang="en-US" i="1" dirty="0"/>
          </a:p>
          <a:p>
            <a:pPr lvl="1"/>
            <a:r>
              <a:rPr lang="en-US" sz="1600" dirty="0"/>
              <a:t>Cold case (shadowed, nighttime); polar = coldest region</a:t>
            </a:r>
          </a:p>
          <a:p>
            <a:pPr lvl="2"/>
            <a:r>
              <a:rPr lang="en-US" sz="1600" dirty="0"/>
              <a:t>Sink temperature decreases (↓) with increasing (↑) latitude</a:t>
            </a:r>
            <a:endParaRPr lang="en-US" sz="1600" i="1" dirty="0"/>
          </a:p>
          <a:p>
            <a:pPr lvl="1"/>
            <a:endParaRPr lang="en-US" sz="1800" dirty="0"/>
          </a:p>
        </p:txBody>
      </p:sp>
      <p:sp>
        <p:nvSpPr>
          <p:cNvPr id="5" name="Slide Number Placeholder 4">
            <a:extLst>
              <a:ext uri="{FF2B5EF4-FFF2-40B4-BE49-F238E27FC236}">
                <a16:creationId xmlns:a16="http://schemas.microsoft.com/office/drawing/2014/main" id="{6EFE78A7-AF48-8A8E-3375-17E6025B19EF}"/>
              </a:ext>
            </a:extLst>
          </p:cNvPr>
          <p:cNvSpPr>
            <a:spLocks noGrp="1"/>
          </p:cNvSpPr>
          <p:nvPr>
            <p:ph type="sldNum" sz="quarter" idx="12"/>
          </p:nvPr>
        </p:nvSpPr>
        <p:spPr/>
        <p:txBody>
          <a:bodyPr/>
          <a:lstStyle/>
          <a:p>
            <a:fld id="{33F42015-0FC7-4B0E-8D2B-76EADF48D957}" type="slidenum">
              <a:rPr lang="en-US" smtClean="0"/>
              <a:pPr/>
              <a:t>13</a:t>
            </a:fld>
            <a:endParaRPr lang="en-US"/>
          </a:p>
        </p:txBody>
      </p:sp>
      <p:sp>
        <p:nvSpPr>
          <p:cNvPr id="14" name="TextBox 13">
            <a:extLst>
              <a:ext uri="{FF2B5EF4-FFF2-40B4-BE49-F238E27FC236}">
                <a16:creationId xmlns:a16="http://schemas.microsoft.com/office/drawing/2014/main" id="{8FDAB875-7818-CB91-79CC-6E694F75B2B1}"/>
              </a:ext>
            </a:extLst>
          </p:cNvPr>
          <p:cNvSpPr txBox="1"/>
          <p:nvPr/>
        </p:nvSpPr>
        <p:spPr>
          <a:xfrm>
            <a:off x="801401" y="2871071"/>
            <a:ext cx="5294599"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Flat Ground Plane, Regional 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a:t>
            </a:r>
            <a:endParaRPr lang="en-US" sz="1400" b="1" u="sng" baseline="30000" dirty="0">
              <a:latin typeface="+mj-lt"/>
              <a:cs typeface="Helvetica" panose="020B0604020202020204" pitchFamily="34" charset="0"/>
            </a:endParaRPr>
          </a:p>
        </p:txBody>
      </p:sp>
      <p:sp>
        <p:nvSpPr>
          <p:cNvPr id="15" name="TextBox 14">
            <a:extLst>
              <a:ext uri="{FF2B5EF4-FFF2-40B4-BE49-F238E27FC236}">
                <a16:creationId xmlns:a16="http://schemas.microsoft.com/office/drawing/2014/main" id="{D54C33D8-44EB-65A2-75B6-5C9D3E824130}"/>
              </a:ext>
            </a:extLst>
          </p:cNvPr>
          <p:cNvSpPr txBox="1"/>
          <p:nvPr/>
        </p:nvSpPr>
        <p:spPr>
          <a:xfrm>
            <a:off x="6872028" y="2871071"/>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Flat Ground Plane, Regional ∆T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 </a:t>
            </a:r>
            <a:endParaRPr lang="en-US" sz="1400" b="1" u="sng" baseline="30000" dirty="0">
              <a:latin typeface="+mj-lt"/>
              <a:cs typeface="Helvetica"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3ABEC0-3236-888A-77FA-D99E6E7F69D2}"/>
                  </a:ext>
                </a:extLst>
              </p:cNvPr>
              <p:cNvSpPr txBox="1"/>
              <p:nvPr/>
            </p:nvSpPr>
            <p:spPr>
              <a:xfrm>
                <a:off x="7402992" y="3400125"/>
                <a:ext cx="1970090" cy="26622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𝑇</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𝑠𝑖𝑛𝑘</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𝑟𝑒𝑔𝑜𝑙𝑖𝑡h</m:t>
                          </m:r>
                        </m:sub>
                      </m:sSub>
                    </m:oMath>
                  </m:oMathPara>
                </a14:m>
                <a:endParaRPr lang="en-US" sz="1600" dirty="0"/>
              </a:p>
            </p:txBody>
          </p:sp>
        </mc:Choice>
        <mc:Fallback xmlns="">
          <p:sp>
            <p:nvSpPr>
              <p:cNvPr id="16" name="TextBox 15">
                <a:extLst>
                  <a:ext uri="{FF2B5EF4-FFF2-40B4-BE49-F238E27FC236}">
                    <a16:creationId xmlns:a16="http://schemas.microsoft.com/office/drawing/2014/main" id="{113ABEC0-3236-888A-77FA-D99E6E7F69D2}"/>
                  </a:ext>
                </a:extLst>
              </p:cNvPr>
              <p:cNvSpPr txBox="1">
                <a:spLocks noRot="1" noChangeAspect="1" noMove="1" noResize="1" noEditPoints="1" noAdjustHandles="1" noChangeArrowheads="1" noChangeShapeType="1" noTextEdit="1"/>
              </p:cNvSpPr>
              <p:nvPr/>
            </p:nvSpPr>
            <p:spPr>
              <a:xfrm>
                <a:off x="7402992" y="3400125"/>
                <a:ext cx="1970090" cy="266227"/>
              </a:xfrm>
              <a:prstGeom prst="rect">
                <a:avLst/>
              </a:prstGeom>
              <a:blipFill>
                <a:blip r:embed="rId3"/>
                <a:stretch>
                  <a:fillRect l="-1543" r="-617" b="-27907"/>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0E7CA62D-EC7F-E84B-4C14-DDF40D09025C}"/>
              </a:ext>
            </a:extLst>
          </p:cNvPr>
          <p:cNvPicPr>
            <a:picLocks noChangeAspect="1"/>
          </p:cNvPicPr>
          <p:nvPr/>
        </p:nvPicPr>
        <p:blipFill rotWithShape="1">
          <a:blip r:embed="rId4"/>
          <a:srcRect t="26450" r="19828"/>
          <a:stretch/>
        </p:blipFill>
        <p:spPr>
          <a:xfrm>
            <a:off x="762420" y="3253225"/>
            <a:ext cx="4913261" cy="3267176"/>
          </a:xfrm>
          <a:prstGeom prst="rect">
            <a:avLst/>
          </a:prstGeom>
        </p:spPr>
      </p:pic>
      <p:pic>
        <p:nvPicPr>
          <p:cNvPr id="23" name="Picture 22">
            <a:extLst>
              <a:ext uri="{FF2B5EF4-FFF2-40B4-BE49-F238E27FC236}">
                <a16:creationId xmlns:a16="http://schemas.microsoft.com/office/drawing/2014/main" id="{68885CC9-C379-ECCD-C1A4-CBBA0F3269DB}"/>
              </a:ext>
            </a:extLst>
          </p:cNvPr>
          <p:cNvPicPr>
            <a:picLocks noChangeAspect="1"/>
          </p:cNvPicPr>
          <p:nvPr/>
        </p:nvPicPr>
        <p:blipFill rotWithShape="1">
          <a:blip r:embed="rId2"/>
          <a:srcRect l="23905" t="1425" r="16654" b="74574"/>
          <a:stretch/>
        </p:blipFill>
        <p:spPr>
          <a:xfrm>
            <a:off x="7674014" y="1391275"/>
            <a:ext cx="4153419" cy="1216731"/>
          </a:xfrm>
          <a:prstGeom prst="rect">
            <a:avLst/>
          </a:prstGeom>
          <a:ln w="12700">
            <a:solidFill>
              <a:schemeClr val="tx1"/>
            </a:solidFill>
          </a:ln>
        </p:spPr>
      </p:pic>
      <p:sp>
        <p:nvSpPr>
          <p:cNvPr id="4" name="TextBox 3">
            <a:extLst>
              <a:ext uri="{FF2B5EF4-FFF2-40B4-BE49-F238E27FC236}">
                <a16:creationId xmlns:a16="http://schemas.microsoft.com/office/drawing/2014/main" id="{6AC5C077-A5B0-5B69-1C08-D3BA12C283E2}"/>
              </a:ext>
            </a:extLst>
          </p:cNvPr>
          <p:cNvSpPr txBox="1"/>
          <p:nvPr/>
        </p:nvSpPr>
        <p:spPr>
          <a:xfrm>
            <a:off x="-47134" y="6633417"/>
            <a:ext cx="10614581" cy="430887"/>
          </a:xfrm>
          <a:prstGeom prst="rect">
            <a:avLst/>
          </a:prstGeom>
          <a:noFill/>
        </p:spPr>
        <p:txBody>
          <a:bodyPr wrap="square">
            <a:spAutoFit/>
          </a:bodyPr>
          <a:lstStyle/>
          <a:p>
            <a:pPr>
              <a:spcBef>
                <a:spcPts val="500"/>
              </a:spcBef>
            </a:pPr>
            <a:r>
              <a:rPr lang="en-US" sz="1100" b="1" dirty="0">
                <a:latin typeface="+mj-lt"/>
                <a:cs typeface="Helvetica"/>
              </a:rPr>
              <a:t>Note:</a:t>
            </a:r>
            <a:r>
              <a:rPr lang="en-US" sz="1100" dirty="0">
                <a:latin typeface="+mj-lt"/>
                <a:cs typeface="Helvetica"/>
              </a:rPr>
              <a:t> Environmental sink temperature vs. optical property ratio trends were derived from analysis timesteps selected based on peak sink temperatures (hot and cold) values. </a:t>
            </a:r>
          </a:p>
        </p:txBody>
      </p:sp>
    </p:spTree>
    <p:extLst>
      <p:ext uri="{BB962C8B-B14F-4D97-AF65-F5344CB8AC3E}">
        <p14:creationId xmlns:p14="http://schemas.microsoft.com/office/powerpoint/2010/main" val="130401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87AD9B-342F-F564-19E5-C10CDB8B2BB8}"/>
              </a:ext>
            </a:extLst>
          </p:cNvPr>
          <p:cNvSpPr>
            <a:spLocks noGrp="1"/>
          </p:cNvSpPr>
          <p:nvPr>
            <p:ph type="title"/>
          </p:nvPr>
        </p:nvSpPr>
        <p:spPr/>
        <p:txBody>
          <a:bodyPr/>
          <a:lstStyle/>
          <a:p>
            <a:r>
              <a:rPr lang="en-US" dirty="0"/>
              <a:t>Detailed Terrain Model Overview &amp; Assumptions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B694686-1438-727D-27FD-E1CDE7789FC6}"/>
                  </a:ext>
                </a:extLst>
              </p:cNvPr>
              <p:cNvSpPr>
                <a:spLocks noGrp="1"/>
              </p:cNvSpPr>
              <p:nvPr>
                <p:ph idx="1"/>
              </p:nvPr>
            </p:nvSpPr>
            <p:spPr>
              <a:xfrm>
                <a:off x="609600" y="1628076"/>
                <a:ext cx="7861485" cy="5410200"/>
              </a:xfrm>
            </p:spPr>
            <p:txBody>
              <a:bodyPr/>
              <a:lstStyle/>
              <a:p>
                <a:pPr lvl="1"/>
                <a:r>
                  <a:rPr lang="en-US" sz="1200" dirty="0"/>
                  <a:t>Site specific surface terrain (including horizon) incorporated from previous thermal model</a:t>
                </a:r>
                <a:r>
                  <a:rPr lang="en-US" sz="1200" baseline="30000" dirty="0"/>
                  <a:t>[5]</a:t>
                </a:r>
              </a:p>
              <a:p>
                <a:pPr lvl="1"/>
                <a:r>
                  <a:rPr lang="en-US" sz="1200" dirty="0"/>
                  <a:t>Investigated date range: 1/1/2028 to 1/1/2029</a:t>
                </a:r>
              </a:p>
              <a:p>
                <a:pPr lvl="1"/>
                <a:r>
                  <a:rPr lang="en-US" sz="1200" dirty="0"/>
                  <a:t>Flux cube modeled as 0.1x0.1x0.1m arithmetic node cube</a:t>
                </a:r>
              </a:p>
              <a:p>
                <a:pPr lvl="2"/>
                <a:r>
                  <a:rPr lang="en-US" sz="1200" dirty="0"/>
                  <a:t>No internal heat generation</a:t>
                </a:r>
              </a:p>
              <a:p>
                <a:pPr lvl="2"/>
                <a:r>
                  <a:rPr lang="en-US" sz="1200" dirty="0"/>
                  <a:t>Cube has uniform optical properties</a:t>
                </a:r>
              </a:p>
              <a:p>
                <a:pPr lvl="1"/>
                <a:r>
                  <a:rPr lang="en-US" sz="1200" dirty="0"/>
                  <a:t>Flux cube is separated from Lunar surface by 2m</a:t>
                </a:r>
              </a:p>
              <a:p>
                <a:pPr lvl="1"/>
                <a:endParaRPr lang="en-US" sz="300" dirty="0"/>
              </a:p>
              <a:p>
                <a:r>
                  <a:rPr lang="en-US" sz="1400" b="1" dirty="0"/>
                  <a:t>Lunar environment defined using LTAG, DSNE, and JPL Horizons data </a:t>
                </a:r>
                <a:r>
                  <a:rPr lang="en-US" sz="1400" b="1" baseline="30000" dirty="0"/>
                  <a:t>[1][12,13]</a:t>
                </a:r>
              </a:p>
              <a:p>
                <a:pPr lvl="1"/>
                <a:r>
                  <a:rPr lang="en-US" sz="1200" dirty="0"/>
                  <a:t>Includes site specific terrain (local slope, adjacent hills, craters, and horizon)</a:t>
                </a:r>
              </a:p>
              <a:p>
                <a:pPr lvl="1"/>
                <a:r>
                  <a:rPr lang="en-US" sz="1200" dirty="0"/>
                  <a:t>Subsurface layer temperatures initialized (cyclic steady state) via transient model run (2009 to 2028)</a:t>
                </a:r>
                <a:r>
                  <a:rPr lang="en-US" sz="1200" baseline="30000" dirty="0"/>
                  <a:t>[1]</a:t>
                </a:r>
                <a:endParaRPr lang="en-US" sz="1200" dirty="0"/>
              </a:p>
              <a:p>
                <a:pPr lvl="1"/>
                <a:r>
                  <a:rPr lang="en-US" sz="1200" dirty="0"/>
                  <a:t>Time varying and location dependent solar vector path and solar flux from JPL Horizons</a:t>
                </a:r>
                <a:r>
                  <a:rPr lang="en-US" sz="1200" baseline="30000" dirty="0"/>
                  <a:t>[13]</a:t>
                </a:r>
              </a:p>
              <a:p>
                <a:pPr lvl="1"/>
                <a:r>
                  <a:rPr lang="en-US" sz="1200" dirty="0"/>
                  <a:t>Surface IR emissivity</a:t>
                </a:r>
                <a:r>
                  <a:rPr lang="en-US" sz="1200" baseline="30000" dirty="0"/>
                  <a:t>[14]</a:t>
                </a:r>
                <a:r>
                  <a:rPr lang="en-US" sz="1200" dirty="0"/>
                  <a:t> and solar absorptivity</a:t>
                </a:r>
                <a:r>
                  <a:rPr lang="en-US" sz="1200" baseline="30000" dirty="0"/>
                  <a:t>[15,16]</a:t>
                </a:r>
                <a:r>
                  <a:rPr lang="en-US" sz="1200" dirty="0"/>
                  <a:t> (incident angle dependent)</a:t>
                </a:r>
                <a:endParaRPr lang="en-US" sz="1200" baseline="30000" dirty="0"/>
              </a:p>
              <a:p>
                <a:pPr lvl="2"/>
                <a:r>
                  <a:rPr lang="en-US" sz="1200" dirty="0"/>
                  <a:t>highland directional </a:t>
                </a:r>
                <a14:m>
                  <m:oMath xmlns:m="http://schemas.openxmlformats.org/officeDocument/2006/math">
                    <m:sSub>
                      <m:sSubPr>
                        <m:ctrlPr>
                          <a:rPr lang="en-US" sz="1200" i="1">
                            <a:latin typeface="Cambria Math" panose="02040503050406030204" pitchFamily="18" charset="0"/>
                          </a:rPr>
                        </m:ctrlPr>
                      </m:sSubPr>
                      <m:e>
                        <m:r>
                          <m:rPr>
                            <m:sty m:val="p"/>
                          </m:rPr>
                          <a:rPr lang="el-GR" sz="1200">
                            <a:latin typeface="Cambria Math" panose="02040503050406030204" pitchFamily="18" charset="0"/>
                          </a:rPr>
                          <m:t>α</m:t>
                        </m:r>
                      </m:e>
                      <m:sub>
                        <m:r>
                          <a:rPr lang="en-US" sz="1200">
                            <a:latin typeface="Cambria Math" panose="02040503050406030204" pitchFamily="18" charset="0"/>
                          </a:rPr>
                          <m:t>𝑠</m:t>
                        </m:r>
                      </m:sub>
                    </m:sSub>
                  </m:oMath>
                </a14:m>
                <a:r>
                  <a:rPr lang="en-US" sz="1200" dirty="0"/>
                  <a:t> (polar)</a:t>
                </a:r>
                <a:r>
                  <a:rPr lang="en-US" sz="1200" baseline="30000" dirty="0"/>
                  <a:t>[16]</a:t>
                </a:r>
                <a:endParaRPr lang="en-US" sz="1200" dirty="0"/>
              </a:p>
              <a:p>
                <a:pPr lvl="1"/>
                <a:r>
                  <a:rPr lang="en-US" sz="1200" dirty="0"/>
                  <a:t>Surface density</a:t>
                </a:r>
                <a:r>
                  <a:rPr lang="en-US" sz="1200" baseline="30000" dirty="0"/>
                  <a:t>[17,18]</a:t>
                </a:r>
                <a:r>
                  <a:rPr lang="en-US" sz="1200" dirty="0"/>
                  <a:t> and specific heat</a:t>
                </a:r>
                <a:r>
                  <a:rPr lang="en-US" sz="1200" baseline="30000" dirty="0"/>
                  <a:t>[19]</a:t>
                </a:r>
                <a:r>
                  <a:rPr lang="en-US" sz="1200" dirty="0"/>
                  <a:t> (depth dependent)</a:t>
                </a:r>
                <a:endParaRPr lang="en-US" sz="1200" baseline="30000" dirty="0"/>
              </a:p>
              <a:p>
                <a:pPr lvl="1"/>
                <a:r>
                  <a:rPr lang="en-US" sz="1200" dirty="0"/>
                  <a:t>Surface thermal conductivity (depth and temperature dependent)</a:t>
                </a:r>
                <a:r>
                  <a:rPr lang="en-US" sz="1200" baseline="30000" dirty="0"/>
                  <a:t> [18]</a:t>
                </a:r>
                <a:endParaRPr lang="en-US" sz="1200" dirty="0"/>
              </a:p>
              <a:p>
                <a:pPr lvl="1"/>
                <a:r>
                  <a:rPr lang="en-US" sz="1200" dirty="0"/>
                  <a:t>Solar diameter (subtended) angle (0.53º)</a:t>
                </a:r>
                <a:r>
                  <a:rPr lang="en-US" sz="1200" baseline="30000" dirty="0"/>
                  <a:t>[1]</a:t>
                </a:r>
              </a:p>
              <a:p>
                <a:pPr lvl="1"/>
                <a:r>
                  <a:rPr lang="en-US" sz="1200" dirty="0"/>
                  <a:t>Subsurface ground heat flow (~0.018 W/m²)</a:t>
                </a:r>
                <a:r>
                  <a:rPr lang="en-US" sz="1200" baseline="30000" dirty="0"/>
                  <a:t>[20]</a:t>
                </a:r>
              </a:p>
              <a:p>
                <a:pPr lvl="1"/>
                <a:r>
                  <a:rPr lang="en-US" sz="1200" dirty="0"/>
                  <a:t>Impacts from regolith dust deposition can be inferred via optical property ratio</a:t>
                </a:r>
                <a:r>
                  <a:rPr lang="en-US" sz="1200" baseline="30000" dirty="0"/>
                  <a:t>[1]</a:t>
                </a:r>
              </a:p>
              <a:p>
                <a:pPr marL="457200" lvl="1" indent="0">
                  <a:buNone/>
                </a:pPr>
                <a:endParaRPr lang="en-US" sz="500" baseline="30000" dirty="0"/>
              </a:p>
              <a:p>
                <a:r>
                  <a:rPr lang="en-US" sz="1400" b="1" dirty="0"/>
                  <a:t>Not included in thermal model</a:t>
                </a:r>
              </a:p>
              <a:p>
                <a:pPr lvl="1"/>
                <a:r>
                  <a:rPr lang="en-US" sz="1200" dirty="0"/>
                  <a:t>Vehicle geometry or occlusion (lander, platform, etc.)</a:t>
                </a:r>
              </a:p>
              <a:p>
                <a:pPr lvl="1"/>
                <a:r>
                  <a:rPr lang="en-US" sz="1200" dirty="0"/>
                  <a:t>Earthshine (0 to 0.15 W/m²) and eclipses (~hours)</a:t>
                </a:r>
                <a:r>
                  <a:rPr lang="en-US" sz="1200" baseline="30000" dirty="0"/>
                  <a:t>[1]</a:t>
                </a:r>
              </a:p>
            </p:txBody>
          </p:sp>
        </mc:Choice>
        <mc:Fallback xmlns="">
          <p:sp>
            <p:nvSpPr>
              <p:cNvPr id="2" name="Content Placeholder 1">
                <a:extLst>
                  <a:ext uri="{FF2B5EF4-FFF2-40B4-BE49-F238E27FC236}">
                    <a16:creationId xmlns:a16="http://schemas.microsoft.com/office/drawing/2014/main" id="{8B694686-1438-727D-27FD-E1CDE7789FC6}"/>
                  </a:ext>
                </a:extLst>
              </p:cNvPr>
              <p:cNvSpPr>
                <a:spLocks noGrp="1" noRot="1" noChangeAspect="1" noMove="1" noResize="1" noEditPoints="1" noAdjustHandles="1" noChangeArrowheads="1" noChangeShapeType="1" noTextEdit="1"/>
              </p:cNvSpPr>
              <p:nvPr>
                <p:ph idx="1"/>
              </p:nvPr>
            </p:nvSpPr>
            <p:spPr>
              <a:xfrm>
                <a:off x="609600" y="1628076"/>
                <a:ext cx="7861485" cy="5410200"/>
              </a:xfrm>
              <a:blipFill>
                <a:blip r:embed="rId2"/>
                <a:stretch>
                  <a:fillRect l="-78" t="-11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BA9B8C25-9890-A55C-6704-4E98798BCE77}"/>
              </a:ext>
            </a:extLst>
          </p:cNvPr>
          <p:cNvPicPr>
            <a:picLocks noChangeAspect="1"/>
          </p:cNvPicPr>
          <p:nvPr/>
        </p:nvPicPr>
        <p:blipFill>
          <a:blip r:embed="rId3"/>
          <a:stretch>
            <a:fillRect/>
          </a:stretch>
        </p:blipFill>
        <p:spPr>
          <a:xfrm>
            <a:off x="8902980" y="3533857"/>
            <a:ext cx="2217268" cy="2474965"/>
          </a:xfrm>
          <a:prstGeom prst="rect">
            <a:avLst/>
          </a:prstGeom>
          <a:ln>
            <a:solidFill>
              <a:schemeClr val="tx1"/>
            </a:solidFill>
          </a:ln>
        </p:spPr>
      </p:pic>
      <p:sp>
        <p:nvSpPr>
          <p:cNvPr id="16" name="TextBox 15">
            <a:extLst>
              <a:ext uri="{FF2B5EF4-FFF2-40B4-BE49-F238E27FC236}">
                <a16:creationId xmlns:a16="http://schemas.microsoft.com/office/drawing/2014/main" id="{D595DA8A-7BFB-3184-31D7-3077FA1CB6C1}"/>
              </a:ext>
            </a:extLst>
          </p:cNvPr>
          <p:cNvSpPr txBox="1"/>
          <p:nvPr/>
        </p:nvSpPr>
        <p:spPr>
          <a:xfrm>
            <a:off x="7995173" y="6156739"/>
            <a:ext cx="4019122" cy="307777"/>
          </a:xfrm>
          <a:prstGeom prst="rect">
            <a:avLst/>
          </a:prstGeom>
          <a:noFill/>
        </p:spPr>
        <p:txBody>
          <a:bodyPr wrap="square" rtlCol="0">
            <a:spAutoFit/>
          </a:bodyPr>
          <a:lstStyle/>
          <a:p>
            <a:pPr algn="ctr"/>
            <a:r>
              <a:rPr lang="en-US" sz="1400" b="1" dirty="0">
                <a:latin typeface="+mj-lt"/>
                <a:cs typeface="Helvetica" panose="020B0604020202020204" pitchFamily="34" charset="0"/>
              </a:rPr>
              <a:t>Site Terrain Generation Process</a:t>
            </a:r>
            <a:r>
              <a:rPr lang="en-US" sz="1400" b="1" baseline="30000" dirty="0">
                <a:latin typeface="+mj-lt"/>
                <a:cs typeface="Helvetica" panose="020B0604020202020204" pitchFamily="34" charset="0"/>
              </a:rPr>
              <a:t>[5]</a:t>
            </a:r>
          </a:p>
        </p:txBody>
      </p:sp>
      <p:pic>
        <p:nvPicPr>
          <p:cNvPr id="5" name="Picture 4">
            <a:extLst>
              <a:ext uri="{FF2B5EF4-FFF2-40B4-BE49-F238E27FC236}">
                <a16:creationId xmlns:a16="http://schemas.microsoft.com/office/drawing/2014/main" id="{7B2A178E-21C6-3047-C0C2-F1DA24E6244F}"/>
              </a:ext>
            </a:extLst>
          </p:cNvPr>
          <p:cNvPicPr>
            <a:picLocks noChangeAspect="1"/>
          </p:cNvPicPr>
          <p:nvPr/>
        </p:nvPicPr>
        <p:blipFill>
          <a:blip r:embed="rId4">
            <a:clrChange>
              <a:clrFrom>
                <a:srgbClr val="212830"/>
              </a:clrFrom>
              <a:clrTo>
                <a:srgbClr val="212830">
                  <a:alpha val="0"/>
                </a:srgbClr>
              </a:clrTo>
            </a:clrChange>
          </a:blip>
          <a:stretch>
            <a:fillRect/>
          </a:stretch>
        </p:blipFill>
        <p:spPr>
          <a:xfrm>
            <a:off x="8902980" y="950010"/>
            <a:ext cx="2501000" cy="1604933"/>
          </a:xfrm>
          <a:prstGeom prst="rect">
            <a:avLst/>
          </a:prstGeom>
        </p:spPr>
      </p:pic>
      <p:sp>
        <p:nvSpPr>
          <p:cNvPr id="8" name="TextBox 7">
            <a:extLst>
              <a:ext uri="{FF2B5EF4-FFF2-40B4-BE49-F238E27FC236}">
                <a16:creationId xmlns:a16="http://schemas.microsoft.com/office/drawing/2014/main" id="{D05B374D-4B95-1C54-3F8A-501F9EBB220F}"/>
              </a:ext>
            </a:extLst>
          </p:cNvPr>
          <p:cNvSpPr txBox="1"/>
          <p:nvPr/>
        </p:nvSpPr>
        <p:spPr>
          <a:xfrm>
            <a:off x="8390305" y="2554943"/>
            <a:ext cx="3228859" cy="523220"/>
          </a:xfrm>
          <a:prstGeom prst="rect">
            <a:avLst/>
          </a:prstGeom>
          <a:noFill/>
        </p:spPr>
        <p:txBody>
          <a:bodyPr wrap="square" rtlCol="0">
            <a:spAutoFit/>
          </a:bodyPr>
          <a:lstStyle/>
          <a:p>
            <a:pPr algn="ctr"/>
            <a:r>
              <a:rPr lang="en-US" sz="1400" b="1" dirty="0">
                <a:latin typeface="+mj-lt"/>
                <a:cs typeface="Helvetica" panose="020B0604020202020204" pitchFamily="34" charset="0"/>
              </a:rPr>
              <a:t>Manually Generated Detailed Terrain Mesh</a:t>
            </a:r>
            <a:r>
              <a:rPr lang="en-US" sz="1400" b="1" baseline="30000" dirty="0">
                <a:latin typeface="+mj-lt"/>
                <a:cs typeface="Helvetica" panose="020B0604020202020204" pitchFamily="34" charset="0"/>
              </a:rPr>
              <a:t>[5]</a:t>
            </a:r>
            <a:endParaRPr lang="en-US" sz="1400" b="1" dirty="0">
              <a:latin typeface="+mj-lt"/>
              <a:cs typeface="Helvetica" panose="020B0604020202020204" pitchFamily="34" charset="0"/>
            </a:endParaRPr>
          </a:p>
        </p:txBody>
      </p:sp>
      <p:sp>
        <p:nvSpPr>
          <p:cNvPr id="4" name="Slide Number Placeholder 4">
            <a:extLst>
              <a:ext uri="{FF2B5EF4-FFF2-40B4-BE49-F238E27FC236}">
                <a16:creationId xmlns:a16="http://schemas.microsoft.com/office/drawing/2014/main" id="{041E4C88-B7C6-A506-5F0B-99427329F06B}"/>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
        <p:nvSpPr>
          <p:cNvPr id="11" name="TextBox 10">
            <a:extLst>
              <a:ext uri="{FF2B5EF4-FFF2-40B4-BE49-F238E27FC236}">
                <a16:creationId xmlns:a16="http://schemas.microsoft.com/office/drawing/2014/main" id="{1B0D46A3-059D-030E-1EBE-11DAEE2F5ACB}"/>
              </a:ext>
            </a:extLst>
          </p:cNvPr>
          <p:cNvSpPr txBox="1"/>
          <p:nvPr/>
        </p:nvSpPr>
        <p:spPr>
          <a:xfrm>
            <a:off x="609600" y="896846"/>
            <a:ext cx="6698652" cy="738664"/>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333399"/>
                </a:solidFill>
                <a:effectLst/>
                <a:uLnTx/>
                <a:uFillTx/>
                <a:latin typeface="Arial"/>
                <a:ea typeface="ＭＳ Ｐゴシック" charset="0"/>
                <a:cs typeface="+mn-cs"/>
              </a:rPr>
              <a:t>Used Thermal Desktop to analyze environmental sink temperatures of a Flux Cube at the Shackleton Connecting Ridge                                                         (latitude = -89.46752º, longitude = -138.012788º, elevation = 1938 m)</a:t>
            </a:r>
          </a:p>
        </p:txBody>
      </p:sp>
    </p:spTree>
    <p:extLst>
      <p:ext uri="{BB962C8B-B14F-4D97-AF65-F5344CB8AC3E}">
        <p14:creationId xmlns:p14="http://schemas.microsoft.com/office/powerpoint/2010/main" val="15971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69F49-8E93-F9EF-DFDF-0CBC39DFE11D}"/>
              </a:ext>
            </a:extLst>
          </p:cNvPr>
          <p:cNvPicPr>
            <a:picLocks noChangeAspect="1"/>
          </p:cNvPicPr>
          <p:nvPr/>
        </p:nvPicPr>
        <p:blipFill>
          <a:blip r:embed="rId2"/>
          <a:stretch>
            <a:fillRect/>
          </a:stretch>
        </p:blipFill>
        <p:spPr>
          <a:xfrm>
            <a:off x="589228" y="2719918"/>
            <a:ext cx="5219228" cy="3791465"/>
          </a:xfrm>
          <a:prstGeom prst="rect">
            <a:avLst/>
          </a:prstGeom>
        </p:spPr>
      </p:pic>
      <p:pic>
        <p:nvPicPr>
          <p:cNvPr id="13" name="Picture 12">
            <a:extLst>
              <a:ext uri="{FF2B5EF4-FFF2-40B4-BE49-F238E27FC236}">
                <a16:creationId xmlns:a16="http://schemas.microsoft.com/office/drawing/2014/main" id="{A93F3330-0362-3A8E-BA83-0F25B3609B97}"/>
              </a:ext>
            </a:extLst>
          </p:cNvPr>
          <p:cNvPicPr>
            <a:picLocks noChangeAspect="1"/>
          </p:cNvPicPr>
          <p:nvPr/>
        </p:nvPicPr>
        <p:blipFill>
          <a:blip r:embed="rId3"/>
          <a:stretch>
            <a:fillRect/>
          </a:stretch>
        </p:blipFill>
        <p:spPr>
          <a:xfrm>
            <a:off x="6352752" y="2889464"/>
            <a:ext cx="4929928" cy="3581305"/>
          </a:xfrm>
          <a:prstGeom prst="rect">
            <a:avLst/>
          </a:prstGeom>
        </p:spPr>
      </p:pic>
      <p:sp>
        <p:nvSpPr>
          <p:cNvPr id="3" name="Title 2">
            <a:extLst>
              <a:ext uri="{FF2B5EF4-FFF2-40B4-BE49-F238E27FC236}">
                <a16:creationId xmlns:a16="http://schemas.microsoft.com/office/drawing/2014/main" id="{615C9181-239F-2C71-98FF-0008F8CE211C}"/>
              </a:ext>
            </a:extLst>
          </p:cNvPr>
          <p:cNvSpPr>
            <a:spLocks noGrp="1"/>
          </p:cNvSpPr>
          <p:nvPr>
            <p:ph type="title"/>
          </p:nvPr>
        </p:nvSpPr>
        <p:spPr/>
        <p:txBody>
          <a:bodyPr>
            <a:noAutofit/>
          </a:bodyPr>
          <a:lstStyle/>
          <a:p>
            <a:r>
              <a:rPr lang="en-US" sz="2600" dirty="0"/>
              <a:t>Comparison: Polar, Simplified vs Detailed Surface Model</a:t>
            </a:r>
          </a:p>
        </p:txBody>
      </p:sp>
      <p:sp>
        <p:nvSpPr>
          <p:cNvPr id="2" name="Content Placeholder 1">
            <a:extLst>
              <a:ext uri="{FF2B5EF4-FFF2-40B4-BE49-F238E27FC236}">
                <a16:creationId xmlns:a16="http://schemas.microsoft.com/office/drawing/2014/main" id="{75859FE7-620B-9641-7AAA-F773A6488495}"/>
              </a:ext>
            </a:extLst>
          </p:cNvPr>
          <p:cNvSpPr>
            <a:spLocks noGrp="1"/>
          </p:cNvSpPr>
          <p:nvPr>
            <p:ph idx="1"/>
          </p:nvPr>
        </p:nvSpPr>
        <p:spPr/>
        <p:txBody>
          <a:bodyPr/>
          <a:lstStyle/>
          <a:p>
            <a:pPr marL="457200" lvl="1" indent="0">
              <a:buNone/>
            </a:pPr>
            <a:r>
              <a:rPr lang="en-US" sz="1000" dirty="0"/>
              <a:t> </a:t>
            </a:r>
          </a:p>
        </p:txBody>
      </p:sp>
      <p:sp>
        <p:nvSpPr>
          <p:cNvPr id="6" name="TextBox 5">
            <a:extLst>
              <a:ext uri="{FF2B5EF4-FFF2-40B4-BE49-F238E27FC236}">
                <a16:creationId xmlns:a16="http://schemas.microsoft.com/office/drawing/2014/main" id="{5DA24858-D889-923D-0E94-0FAC87EF58FA}"/>
              </a:ext>
            </a:extLst>
          </p:cNvPr>
          <p:cNvSpPr txBox="1"/>
          <p:nvPr/>
        </p:nvSpPr>
        <p:spPr>
          <a:xfrm>
            <a:off x="5700211" y="1102142"/>
            <a:ext cx="4019122" cy="307777"/>
          </a:xfrm>
          <a:prstGeom prst="rect">
            <a:avLst/>
          </a:prstGeom>
          <a:noFill/>
        </p:spPr>
        <p:txBody>
          <a:bodyPr wrap="square" rtlCol="0">
            <a:spAutoFit/>
          </a:bodyPr>
          <a:lstStyle/>
          <a:p>
            <a:pPr algn="ctr"/>
            <a:r>
              <a:rPr lang="en-US" sz="1400" b="1" u="sng" dirty="0">
                <a:latin typeface="+mj-lt"/>
                <a:cs typeface="Helvetica" panose="020B0604020202020204" pitchFamily="34" charset="0"/>
              </a:rPr>
              <a:t>Flat Ground Plane Model</a:t>
            </a:r>
            <a:endParaRPr lang="en-US" sz="1400" b="1" u="sng" baseline="30000" dirty="0">
              <a:latin typeface="+mj-lt"/>
              <a:cs typeface="Helvetica" panose="020B0604020202020204" pitchFamily="34" charset="0"/>
            </a:endParaRPr>
          </a:p>
        </p:txBody>
      </p:sp>
      <p:sp>
        <p:nvSpPr>
          <p:cNvPr id="7" name="TextBox 6">
            <a:extLst>
              <a:ext uri="{FF2B5EF4-FFF2-40B4-BE49-F238E27FC236}">
                <a16:creationId xmlns:a16="http://schemas.microsoft.com/office/drawing/2014/main" id="{73E2BB0D-FF6B-6AA8-F5E9-7654103624FD}"/>
              </a:ext>
            </a:extLst>
          </p:cNvPr>
          <p:cNvSpPr txBox="1"/>
          <p:nvPr/>
        </p:nvSpPr>
        <p:spPr>
          <a:xfrm>
            <a:off x="8437510" y="1093971"/>
            <a:ext cx="4019122" cy="307777"/>
          </a:xfrm>
          <a:prstGeom prst="rect">
            <a:avLst/>
          </a:prstGeom>
          <a:noFill/>
        </p:spPr>
        <p:txBody>
          <a:bodyPr wrap="square" rtlCol="0">
            <a:spAutoFit/>
          </a:bodyPr>
          <a:lstStyle/>
          <a:p>
            <a:pPr algn="ctr"/>
            <a:r>
              <a:rPr lang="en-US" sz="1400" b="1" u="sng" dirty="0">
                <a:latin typeface="+mj-lt"/>
                <a:cs typeface="Helvetica" panose="020B0604020202020204" pitchFamily="34" charset="0"/>
              </a:rPr>
              <a:t>Detailed Terrain Model</a:t>
            </a:r>
            <a:r>
              <a:rPr lang="en-US" sz="1400" b="1" u="sng" baseline="30000" dirty="0">
                <a:latin typeface="+mj-lt"/>
                <a:cs typeface="Helvetica" panose="020B0604020202020204" pitchFamily="34" charset="0"/>
              </a:rPr>
              <a:t>[5]</a:t>
            </a:r>
          </a:p>
        </p:txBody>
      </p:sp>
      <p:pic>
        <p:nvPicPr>
          <p:cNvPr id="9" name="Picture 8">
            <a:extLst>
              <a:ext uri="{FF2B5EF4-FFF2-40B4-BE49-F238E27FC236}">
                <a16:creationId xmlns:a16="http://schemas.microsoft.com/office/drawing/2014/main" id="{65A72967-3280-8967-EE36-EEB1A4D06CBD}"/>
              </a:ext>
            </a:extLst>
          </p:cNvPr>
          <p:cNvPicPr>
            <a:picLocks noChangeAspect="1"/>
          </p:cNvPicPr>
          <p:nvPr/>
        </p:nvPicPr>
        <p:blipFill>
          <a:blip r:embed="rId4">
            <a:clrChange>
              <a:clrFrom>
                <a:srgbClr val="212830"/>
              </a:clrFrom>
              <a:clrTo>
                <a:srgbClr val="212830">
                  <a:alpha val="0"/>
                </a:srgbClr>
              </a:clrTo>
            </a:clrChange>
          </a:blip>
          <a:stretch>
            <a:fillRect/>
          </a:stretch>
        </p:blipFill>
        <p:spPr>
          <a:xfrm>
            <a:off x="9542291" y="1448867"/>
            <a:ext cx="1964695" cy="1260777"/>
          </a:xfrm>
          <a:prstGeom prst="rect">
            <a:avLst/>
          </a:prstGeom>
        </p:spPr>
      </p:pic>
      <p:pic>
        <p:nvPicPr>
          <p:cNvPr id="10" name="Picture 9">
            <a:extLst>
              <a:ext uri="{FF2B5EF4-FFF2-40B4-BE49-F238E27FC236}">
                <a16:creationId xmlns:a16="http://schemas.microsoft.com/office/drawing/2014/main" id="{A28C02D3-FEFC-1C1A-672E-67879AEB92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52752" y="1399762"/>
            <a:ext cx="2714040" cy="1174403"/>
          </a:xfrm>
          <a:prstGeom prst="rect">
            <a:avLst/>
          </a:prstGeom>
        </p:spPr>
      </p:pic>
      <p:sp>
        <p:nvSpPr>
          <p:cNvPr id="4" name="Slide Number Placeholder 4">
            <a:extLst>
              <a:ext uri="{FF2B5EF4-FFF2-40B4-BE49-F238E27FC236}">
                <a16:creationId xmlns:a16="http://schemas.microsoft.com/office/drawing/2014/main" id="{B5F97C25-0699-EA4B-A6B3-E94597AC03CB}"/>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
        <p:nvSpPr>
          <p:cNvPr id="21" name="TextBox 20">
            <a:extLst>
              <a:ext uri="{FF2B5EF4-FFF2-40B4-BE49-F238E27FC236}">
                <a16:creationId xmlns:a16="http://schemas.microsoft.com/office/drawing/2014/main" id="{3CEF4CA1-6891-F53C-E5A0-EC6A791CFEB3}"/>
              </a:ext>
            </a:extLst>
          </p:cNvPr>
          <p:cNvSpPr txBox="1"/>
          <p:nvPr/>
        </p:nvSpPr>
        <p:spPr>
          <a:xfrm>
            <a:off x="1029669" y="2831292"/>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 &amp; Terrain Model</a:t>
            </a:r>
            <a:endParaRPr lang="en-US" sz="1400" b="1" u="sng" baseline="30000" dirty="0">
              <a:latin typeface="+mj-lt"/>
              <a:cs typeface="Helvetica" panose="020B0604020202020204" pitchFamily="34" charset="0"/>
            </a:endParaRPr>
          </a:p>
        </p:txBody>
      </p:sp>
      <p:sp>
        <p:nvSpPr>
          <p:cNvPr id="8" name="TextBox 7">
            <a:extLst>
              <a:ext uri="{FF2B5EF4-FFF2-40B4-BE49-F238E27FC236}">
                <a16:creationId xmlns:a16="http://schemas.microsoft.com/office/drawing/2014/main" id="{8D3FC585-30E0-4457-D69C-A4A4A14B803E}"/>
              </a:ext>
            </a:extLst>
          </p:cNvPr>
          <p:cNvSpPr txBox="1"/>
          <p:nvPr/>
        </p:nvSpPr>
        <p:spPr>
          <a:xfrm>
            <a:off x="6983167" y="2813071"/>
            <a:ext cx="4449997"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 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 &amp; Terrain Model </a:t>
            </a:r>
            <a:endParaRPr lang="en-US" sz="1400" b="1" u="sng" baseline="30000" dirty="0">
              <a:latin typeface="+mj-lt"/>
              <a:cs typeface="Helvetica"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37E7EFA-5227-A6E4-3E52-8F4AE0BF7683}"/>
                  </a:ext>
                </a:extLst>
              </p:cNvPr>
              <p:cNvSpPr txBox="1"/>
              <p:nvPr/>
            </p:nvSpPr>
            <p:spPr>
              <a:xfrm>
                <a:off x="8394655" y="5359591"/>
                <a:ext cx="2216761" cy="29956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𝑠𝑖𝑛𝑘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𝑟𝑒𝑔𝑜𝑙𝑖𝑡h</m:t>
                          </m:r>
                        </m:sub>
                      </m:sSub>
                    </m:oMath>
                  </m:oMathPara>
                </a14:m>
                <a:endParaRPr lang="en-US" dirty="0"/>
              </a:p>
            </p:txBody>
          </p:sp>
        </mc:Choice>
        <mc:Fallback xmlns="">
          <p:sp>
            <p:nvSpPr>
              <p:cNvPr id="16" name="TextBox 15">
                <a:extLst>
                  <a:ext uri="{FF2B5EF4-FFF2-40B4-BE49-F238E27FC236}">
                    <a16:creationId xmlns:a16="http://schemas.microsoft.com/office/drawing/2014/main" id="{037E7EFA-5227-A6E4-3E52-8F4AE0BF7683}"/>
                  </a:ext>
                </a:extLst>
              </p:cNvPr>
              <p:cNvSpPr txBox="1">
                <a:spLocks noRot="1" noChangeAspect="1" noMove="1" noResize="1" noEditPoints="1" noAdjustHandles="1" noChangeArrowheads="1" noChangeShapeType="1" noTextEdit="1"/>
              </p:cNvSpPr>
              <p:nvPr/>
            </p:nvSpPr>
            <p:spPr>
              <a:xfrm>
                <a:off x="8394655" y="5359591"/>
                <a:ext cx="2216761" cy="299569"/>
              </a:xfrm>
              <a:prstGeom prst="rect">
                <a:avLst/>
              </a:prstGeom>
              <a:blipFill>
                <a:blip r:embed="rId6"/>
                <a:stretch>
                  <a:fillRect l="-1648" r="-1374" b="-30612"/>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CC5FD80-03EF-B6E2-1E08-C1BBAF6924B9}"/>
              </a:ext>
            </a:extLst>
          </p:cNvPr>
          <p:cNvSpPr txBox="1"/>
          <p:nvPr/>
        </p:nvSpPr>
        <p:spPr>
          <a:xfrm>
            <a:off x="489909" y="919771"/>
            <a:ext cx="5773945" cy="1895904"/>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333399"/>
                </a:solidFill>
                <a:effectLst/>
                <a:uLnTx/>
                <a:uFillTx/>
                <a:latin typeface="Arial"/>
                <a:ea typeface="ＭＳ Ｐゴシック" charset="0"/>
                <a:cs typeface="+mn-cs"/>
              </a:rPr>
              <a:t>Sink temperature curves differ between detailed terrain and simple flat plane models (with stated assumptions)</a:t>
            </a:r>
          </a:p>
          <a:p>
            <a:pPr marL="742950" lvl="1" indent="-285750" eaLnBrk="0" fontAlgn="base" hangingPunct="0">
              <a:spcBef>
                <a:spcPct val="20000"/>
              </a:spcBef>
              <a:spcAft>
                <a:spcPct val="0"/>
              </a:spcAft>
              <a:buFontTx/>
              <a:buChar char="–"/>
              <a:defRPr/>
            </a:pPr>
            <a:r>
              <a:rPr lang="en-US" sz="1400" dirty="0">
                <a:ea typeface="ＭＳ Ｐゴシック" charset="0"/>
              </a:rPr>
              <a:t>Difference magnitude can vary widely depending on surface site of interest and asset vehicle integration and orientation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333399"/>
                </a:solidFill>
                <a:effectLst/>
                <a:uLnTx/>
                <a:uFillTx/>
                <a:latin typeface="Arial"/>
                <a:ea typeface="ＭＳ Ｐゴシック" charset="0"/>
                <a:cs typeface="+mn-cs"/>
              </a:rPr>
              <a:t>Sink temperature is still almost never equivalent to regolith surface temperature</a:t>
            </a:r>
          </a:p>
          <a:p>
            <a:pPr marR="0" lvl="1" algn="l" defTabSz="914400" rtl="0" eaLnBrk="0" fontAlgn="base" latinLnBrk="0" hangingPunct="0">
              <a:lnSpc>
                <a:spcPct val="100000"/>
              </a:lnSpc>
              <a:spcBef>
                <a:spcPct val="20000"/>
              </a:spcBef>
              <a:spcAft>
                <a:spcPct val="0"/>
              </a:spcAft>
              <a:buClrTx/>
              <a:buSzTx/>
              <a:tabLst/>
              <a:defRPr/>
            </a:pPr>
            <a:endParaRPr kumimoji="0" lang="en-US" sz="1600" b="0" i="0" u="none" strike="noStrike" kern="0" cap="none" spc="0" normalizeH="0" baseline="0" noProof="0" dirty="0">
              <a:ln>
                <a:noFill/>
              </a:ln>
              <a:solidFill>
                <a:srgbClr val="000000"/>
              </a:solidFill>
              <a:effectLst/>
              <a:uLnTx/>
              <a:uFillTx/>
              <a:latin typeface="Arial"/>
              <a:ea typeface="ＭＳ Ｐゴシック" charset="0"/>
            </a:endParaRPr>
          </a:p>
        </p:txBody>
      </p:sp>
      <p:sp>
        <p:nvSpPr>
          <p:cNvPr id="17" name="TextBox 16">
            <a:extLst>
              <a:ext uri="{FF2B5EF4-FFF2-40B4-BE49-F238E27FC236}">
                <a16:creationId xmlns:a16="http://schemas.microsoft.com/office/drawing/2014/main" id="{049C8715-C7D4-7290-7BC1-655B489B88E2}"/>
              </a:ext>
            </a:extLst>
          </p:cNvPr>
          <p:cNvSpPr txBox="1"/>
          <p:nvPr/>
        </p:nvSpPr>
        <p:spPr>
          <a:xfrm>
            <a:off x="-47134" y="6633417"/>
            <a:ext cx="10614581" cy="430887"/>
          </a:xfrm>
          <a:prstGeom prst="rect">
            <a:avLst/>
          </a:prstGeom>
          <a:noFill/>
        </p:spPr>
        <p:txBody>
          <a:bodyPr wrap="square">
            <a:spAutoFit/>
          </a:bodyPr>
          <a:lstStyle/>
          <a:p>
            <a:pPr>
              <a:spcBef>
                <a:spcPts val="500"/>
              </a:spcBef>
            </a:pPr>
            <a:r>
              <a:rPr lang="en-US" sz="1100" b="1" dirty="0">
                <a:latin typeface="+mj-lt"/>
                <a:cs typeface="Helvetica"/>
              </a:rPr>
              <a:t>Note:</a:t>
            </a:r>
            <a:r>
              <a:rPr lang="en-US" sz="1100" dirty="0">
                <a:latin typeface="+mj-lt"/>
                <a:cs typeface="Helvetica"/>
              </a:rPr>
              <a:t> Environmental sink temperature vs. optical property ratio trends were derived from analysis timesteps selected based on peak sink temperatures (hot and cold) values. </a:t>
            </a:r>
          </a:p>
        </p:txBody>
      </p:sp>
    </p:spTree>
    <p:extLst>
      <p:ext uri="{BB962C8B-B14F-4D97-AF65-F5344CB8AC3E}">
        <p14:creationId xmlns:p14="http://schemas.microsoft.com/office/powerpoint/2010/main" val="141136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B0C72F1-880F-9567-B38B-CEE5723FB5E9}"/>
              </a:ext>
            </a:extLst>
          </p:cNvPr>
          <p:cNvPicPr>
            <a:picLocks noChangeAspect="1"/>
          </p:cNvPicPr>
          <p:nvPr/>
        </p:nvPicPr>
        <p:blipFill>
          <a:blip r:embed="rId2"/>
          <a:stretch>
            <a:fillRect/>
          </a:stretch>
        </p:blipFill>
        <p:spPr>
          <a:xfrm>
            <a:off x="6479031" y="2917567"/>
            <a:ext cx="5004714" cy="3635633"/>
          </a:xfrm>
          <a:prstGeom prst="rect">
            <a:avLst/>
          </a:prstGeom>
        </p:spPr>
      </p:pic>
      <p:sp>
        <p:nvSpPr>
          <p:cNvPr id="2" name="Title 1">
            <a:extLst>
              <a:ext uri="{FF2B5EF4-FFF2-40B4-BE49-F238E27FC236}">
                <a16:creationId xmlns:a16="http://schemas.microsoft.com/office/drawing/2014/main" id="{A12295E5-F739-D210-F316-2228E1667912}"/>
              </a:ext>
            </a:extLst>
          </p:cNvPr>
          <p:cNvSpPr>
            <a:spLocks noGrp="1"/>
          </p:cNvSpPr>
          <p:nvPr>
            <p:ph type="title"/>
          </p:nvPr>
        </p:nvSpPr>
        <p:spPr/>
        <p:txBody>
          <a:bodyPr/>
          <a:lstStyle/>
          <a:p>
            <a:r>
              <a:rPr lang="en-US" dirty="0"/>
              <a:t>Accounting for Lunar Dust Impacts</a:t>
            </a:r>
          </a:p>
        </p:txBody>
      </p:sp>
      <p:sp>
        <p:nvSpPr>
          <p:cNvPr id="3" name="Content Placeholder 2">
            <a:extLst>
              <a:ext uri="{FF2B5EF4-FFF2-40B4-BE49-F238E27FC236}">
                <a16:creationId xmlns:a16="http://schemas.microsoft.com/office/drawing/2014/main" id="{184C8F28-B546-3A89-7DE2-3CB798A96ACA}"/>
              </a:ext>
            </a:extLst>
          </p:cNvPr>
          <p:cNvSpPr>
            <a:spLocks noGrp="1"/>
          </p:cNvSpPr>
          <p:nvPr>
            <p:ph idx="1"/>
          </p:nvPr>
        </p:nvSpPr>
        <p:spPr>
          <a:xfrm>
            <a:off x="609599" y="914400"/>
            <a:ext cx="5832852" cy="5410200"/>
          </a:xfrm>
        </p:spPr>
        <p:txBody>
          <a:bodyPr/>
          <a:lstStyle/>
          <a:p>
            <a:r>
              <a:rPr lang="en-US" sz="1300" dirty="0"/>
              <a:t>Regolith dust deposition onto asset surfaces can be inferred by applying optical property ratio factors that are derived from experimental test data</a:t>
            </a:r>
          </a:p>
          <a:p>
            <a:pPr lvl="1"/>
            <a:r>
              <a:rPr lang="en-US" sz="1200" dirty="0"/>
              <a:t>Factors correspond to percent dust coverage for different surface treatments and regional regolith compositions</a:t>
            </a:r>
          </a:p>
          <a:p>
            <a:r>
              <a:rPr lang="en-US" sz="1300" dirty="0"/>
              <a:t>Dust deposition effectively increases the sink temperature thus limiting heat rejection capability which may result in higher temperatures during the day and longer nighttime survival durations</a:t>
            </a:r>
          </a:p>
          <a:p>
            <a:pPr lvl="1"/>
            <a:r>
              <a:rPr lang="en-US" sz="1200" dirty="0"/>
              <a:t>See Will Birmingham’s </a:t>
            </a:r>
            <a:r>
              <a:rPr lang="en-US" sz="1200" i="1" dirty="0"/>
              <a:t>“Lunar South Pole Terrain Effects on Radiators”</a:t>
            </a:r>
            <a:r>
              <a:rPr lang="en-US" sz="1200" dirty="0"/>
              <a:t> paper for a more detailed analysis on the thermal effects of terrain and dust deposition for radiators</a:t>
            </a:r>
          </a:p>
        </p:txBody>
      </p:sp>
      <p:sp>
        <p:nvSpPr>
          <p:cNvPr id="5" name="Slide Number Placeholder 4">
            <a:extLst>
              <a:ext uri="{FF2B5EF4-FFF2-40B4-BE49-F238E27FC236}">
                <a16:creationId xmlns:a16="http://schemas.microsoft.com/office/drawing/2014/main" id="{6A4A834B-D988-3F23-633A-550060179164}"/>
              </a:ext>
            </a:extLst>
          </p:cNvPr>
          <p:cNvSpPr>
            <a:spLocks noGrp="1"/>
          </p:cNvSpPr>
          <p:nvPr>
            <p:ph type="sldNum" sz="quarter" idx="12"/>
          </p:nvPr>
        </p:nvSpPr>
        <p:spPr/>
        <p:txBody>
          <a:bodyPr/>
          <a:lstStyle/>
          <a:p>
            <a:fld id="{33F42015-0FC7-4B0E-8D2B-76EADF48D957}" type="slidenum">
              <a:rPr lang="en-US" smtClean="0"/>
              <a:pPr/>
              <a:t>16</a:t>
            </a:fld>
            <a:endParaRPr lang="en-US"/>
          </a:p>
        </p:txBody>
      </p:sp>
      <p:pic>
        <p:nvPicPr>
          <p:cNvPr id="9" name="Picture 8">
            <a:extLst>
              <a:ext uri="{FF2B5EF4-FFF2-40B4-BE49-F238E27FC236}">
                <a16:creationId xmlns:a16="http://schemas.microsoft.com/office/drawing/2014/main" id="{FB8C906A-3F10-EEC9-DF09-7DF057A2AD2E}"/>
              </a:ext>
            </a:extLst>
          </p:cNvPr>
          <p:cNvPicPr>
            <a:picLocks noChangeAspect="1"/>
          </p:cNvPicPr>
          <p:nvPr/>
        </p:nvPicPr>
        <p:blipFill>
          <a:blip r:embed="rId3"/>
          <a:srcRect l="21495" r="17160" b="22179"/>
          <a:stretch/>
        </p:blipFill>
        <p:spPr>
          <a:xfrm>
            <a:off x="1615483" y="3342984"/>
            <a:ext cx="3460100" cy="2464411"/>
          </a:xfrm>
          <a:prstGeom prst="rect">
            <a:avLst/>
          </a:prstGeom>
        </p:spPr>
      </p:pic>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42B20CDD-0EED-9977-42E4-3AF5F8A5919D}"/>
                  </a:ext>
                </a:extLst>
              </p:cNvPr>
              <p:cNvGraphicFramePr>
                <a:graphicFrameLocks noGrp="1"/>
              </p:cNvGraphicFramePr>
              <p:nvPr>
                <p:extLst>
                  <p:ext uri="{D42A27DB-BD31-4B8C-83A1-F6EECF244321}">
                    <p14:modId xmlns:p14="http://schemas.microsoft.com/office/powerpoint/2010/main" val="3763061887"/>
                  </p:ext>
                </p:extLst>
              </p:nvPr>
            </p:nvGraphicFramePr>
            <p:xfrm>
              <a:off x="6748345" y="1412956"/>
              <a:ext cx="4981200" cy="1471140"/>
            </p:xfrm>
            <a:graphic>
              <a:graphicData uri="http://schemas.openxmlformats.org/drawingml/2006/table">
                <a:tbl>
                  <a:tblPr/>
                  <a:tblGrid>
                    <a:gridCol w="725869">
                      <a:extLst>
                        <a:ext uri="{9D8B030D-6E8A-4147-A177-3AD203B41FA5}">
                          <a16:colId xmlns:a16="http://schemas.microsoft.com/office/drawing/2014/main" val="3840355245"/>
                        </a:ext>
                      </a:extLst>
                    </a:gridCol>
                    <a:gridCol w="822960">
                      <a:extLst>
                        <a:ext uri="{9D8B030D-6E8A-4147-A177-3AD203B41FA5}">
                          <a16:colId xmlns:a16="http://schemas.microsoft.com/office/drawing/2014/main" val="1554887656"/>
                        </a:ext>
                      </a:extLst>
                    </a:gridCol>
                    <a:gridCol w="731520">
                      <a:extLst>
                        <a:ext uri="{9D8B030D-6E8A-4147-A177-3AD203B41FA5}">
                          <a16:colId xmlns:a16="http://schemas.microsoft.com/office/drawing/2014/main" val="4014193952"/>
                        </a:ext>
                      </a:extLst>
                    </a:gridCol>
                    <a:gridCol w="640080">
                      <a:extLst>
                        <a:ext uri="{9D8B030D-6E8A-4147-A177-3AD203B41FA5}">
                          <a16:colId xmlns:a16="http://schemas.microsoft.com/office/drawing/2014/main" val="1687554499"/>
                        </a:ext>
                      </a:extLst>
                    </a:gridCol>
                    <a:gridCol w="1188720">
                      <a:extLst>
                        <a:ext uri="{9D8B030D-6E8A-4147-A177-3AD203B41FA5}">
                          <a16:colId xmlns:a16="http://schemas.microsoft.com/office/drawing/2014/main" val="2054373982"/>
                        </a:ext>
                      </a:extLst>
                    </a:gridCol>
                    <a:gridCol w="872051">
                      <a:extLst>
                        <a:ext uri="{9D8B030D-6E8A-4147-A177-3AD203B41FA5}">
                          <a16:colId xmlns:a16="http://schemas.microsoft.com/office/drawing/2014/main" val="334734599"/>
                        </a:ext>
                      </a:extLst>
                    </a:gridCol>
                  </a:tblGrid>
                  <a:tr h="177686">
                    <a:tc>
                      <a:txBody>
                        <a:bodyPr/>
                        <a:lstStyle/>
                        <a:p>
                          <a:pPr algn="ctr" fontAlgn="ctr"/>
                          <a:r>
                            <a:rPr lang="en-US" sz="1200" b="1" i="0" u="none" strike="noStrike" dirty="0">
                              <a:solidFill>
                                <a:schemeClr val="bg1"/>
                              </a:solidFill>
                              <a:effectLst/>
                              <a:latin typeface="Calibri" panose="020F0502020204030204" pitchFamily="34" charset="0"/>
                            </a:rPr>
                            <a:t>Optical Property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Solar Absorptivity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IR Emissivity (</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oMath>
                          </a14:m>
                          <a:r>
                            <a:rPr lang="en-US" sz="1200" b="1" i="0" u="none" strike="noStrike" dirty="0">
                              <a:solidFill>
                                <a:schemeClr val="bg1"/>
                              </a:solidFill>
                              <a:effectLst/>
                              <a:latin typeface="Calibri" panose="020F0502020204030204" pitchFamily="34" charset="0"/>
                            </a:rPr>
                            <a: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Ratio </a:t>
                          </a:r>
                          <a14:m>
                            <m:oMath xmlns:m="http://schemas.openxmlformats.org/officeDocument/2006/math">
                              <m:sSub>
                                <m:sSubPr>
                                  <m:ctrlPr>
                                    <a:rPr lang="en-US" sz="1200" b="0" i="1" smtClean="0">
                                      <a:solidFill>
                                        <a:schemeClr val="bg1"/>
                                      </a:solidFill>
                                      <a:latin typeface="Cambria Math" panose="02040503050406030204" pitchFamily="18" charset="0"/>
                                    </a:rPr>
                                  </m:ctrlPr>
                                </m:sSubPr>
                                <m:e>
                                  <m:r>
                                    <a:rPr lang="en-US" sz="1200" b="0" i="1" smtClean="0">
                                      <a:solidFill>
                                        <a:schemeClr val="bg1"/>
                                      </a:solidFill>
                                      <a:latin typeface="Cambria Math" panose="02040503050406030204" pitchFamily="18" charset="0"/>
                                    </a:rPr>
                                    <m:t>(</m:t>
                                  </m:r>
                                  <m:r>
                                    <m:rPr>
                                      <m:sty m:val="p"/>
                                    </m:rPr>
                                    <a:rPr lang="el-GR" sz="1200" b="0" i="1" smtClean="0">
                                      <a:solidFill>
                                        <a:schemeClr val="bg1"/>
                                      </a:solidFill>
                                      <a:latin typeface="Cambria Math" panose="02040503050406030204" pitchFamily="18" charset="0"/>
                                    </a:rPr>
                                    <m:t>α</m:t>
                                  </m:r>
                                </m:e>
                                <m:sub>
                                  <m:r>
                                    <a:rPr lang="en-US" sz="1200" b="0" i="1" smtClean="0">
                                      <a:solidFill>
                                        <a:schemeClr val="bg1"/>
                                      </a:solidFill>
                                      <a:latin typeface="Cambria Math" panose="02040503050406030204" pitchFamily="18" charset="0"/>
                                    </a:rPr>
                                    <m:t>𝑠</m:t>
                                  </m:r>
                                </m:sub>
                              </m:sSub>
                            </m:oMath>
                          </a14:m>
                          <a:r>
                            <a:rPr lang="en-US" sz="1200" b="1" i="0" u="none" strike="noStrike" dirty="0">
                              <a:solidFill>
                                <a:schemeClr val="bg1"/>
                              </a:solidFill>
                              <a:effectLst/>
                              <a:latin typeface="Calibri" panose="020F0502020204030204" pitchFamily="34" charset="0"/>
                            </a:rPr>
                            <a:t>/</a:t>
                          </a:r>
                          <a14:m>
                            <m:oMath xmlns:m="http://schemas.openxmlformats.org/officeDocument/2006/math">
                              <m:sSub>
                                <m:sSubPr>
                                  <m:ctrlPr>
                                    <a:rPr lang="en-US" sz="1200" i="1" smtClean="0">
                                      <a:solidFill>
                                        <a:schemeClr val="bg1"/>
                                      </a:solidFill>
                                      <a:latin typeface="Cambria Math" panose="02040503050406030204" pitchFamily="18" charset="0"/>
                                    </a:rPr>
                                  </m:ctrlPr>
                                </m:sSubPr>
                                <m:e>
                                  <m:r>
                                    <m:rPr>
                                      <m:sty m:val="p"/>
                                    </m:rPr>
                                    <a:rPr lang="el-GR" sz="1200" i="1">
                                      <a:solidFill>
                                        <a:schemeClr val="bg1"/>
                                      </a:solidFill>
                                      <a:latin typeface="Cambria Math" panose="02040503050406030204" pitchFamily="18" charset="0"/>
                                    </a:rPr>
                                    <m:t>ε</m:t>
                                  </m:r>
                                </m:e>
                                <m:sub>
                                  <m:r>
                                    <a:rPr lang="en-US" sz="1200" i="1">
                                      <a:solidFill>
                                        <a:schemeClr val="bg1"/>
                                      </a:solidFill>
                                      <a:latin typeface="Cambria Math" panose="02040503050406030204" pitchFamily="18" charset="0"/>
                                    </a:rPr>
                                    <m:t>𝐼𝑅</m:t>
                                  </m:r>
                                </m:sub>
                              </m:sSub>
                              <m:r>
                                <a:rPr lang="en-US" sz="1200" b="0" i="1" smtClean="0">
                                  <a:solidFill>
                                    <a:schemeClr val="bg1"/>
                                  </a:solidFill>
                                  <a:latin typeface="Cambria Math" panose="02040503050406030204" pitchFamily="18" charset="0"/>
                                </a:rPr>
                                <m:t>)</m:t>
                              </m:r>
                            </m:oMath>
                          </a14:m>
                          <a:endParaRPr lang="en-US" sz="12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14:m>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m:t>
                                  </m:r>
                                  <m:f>
                                    <m:fPr>
                                      <m:type m:val="skw"/>
                                      <m:ctrlPr>
                                        <a:rPr lang="en-US" sz="1600" b="1" i="1" u="none" strike="noStrike" dirty="0" smtClean="0">
                                          <a:solidFill>
                                            <a:schemeClr val="bg1"/>
                                          </a:solidFill>
                                          <a:effectLst/>
                                          <a:latin typeface="Cambria Math" panose="02040503050406030204" pitchFamily="18" charset="0"/>
                                        </a:rPr>
                                      </m:ctrlPr>
                                    </m:fPr>
                                    <m:num>
                                      <m:sSub>
                                        <m:sSubPr>
                                          <m:ctrlPr>
                                            <a:rPr lang="en-US" sz="1600" b="0" i="1" smtClean="0">
                                              <a:solidFill>
                                                <a:schemeClr val="bg1"/>
                                              </a:solidFill>
                                              <a:latin typeface="Cambria Math" panose="02040503050406030204" pitchFamily="18" charset="0"/>
                                            </a:rPr>
                                          </m:ctrlPr>
                                        </m:sSubPr>
                                        <m:e>
                                          <m:r>
                                            <m:rPr>
                                              <m:sty m:val="p"/>
                                            </m:rPr>
                                            <a:rPr lang="el-GR" sz="1600" b="0" i="1" smtClean="0">
                                              <a:solidFill>
                                                <a:schemeClr val="bg1"/>
                                              </a:solidFill>
                                              <a:latin typeface="Cambria Math" panose="02040503050406030204" pitchFamily="18" charset="0"/>
                                            </a:rPr>
                                            <m:t>α</m:t>
                                          </m:r>
                                        </m:e>
                                        <m:sub>
                                          <m:r>
                                            <a:rPr lang="en-US" sz="1600" b="0" i="1" smtClean="0">
                                              <a:solidFill>
                                                <a:schemeClr val="bg1"/>
                                              </a:solidFill>
                                              <a:latin typeface="Cambria Math" panose="02040503050406030204" pitchFamily="18" charset="0"/>
                                            </a:rPr>
                                            <m:t>𝑠</m:t>
                                          </m:r>
                                        </m:sub>
                                      </m:sSub>
                                    </m:num>
                                    <m:den>
                                      <m:sSub>
                                        <m:sSubPr>
                                          <m:ctrlPr>
                                            <a:rPr lang="en-US" sz="1600" i="1" smtClean="0">
                                              <a:solidFill>
                                                <a:schemeClr val="bg1"/>
                                              </a:solidFill>
                                              <a:latin typeface="Cambria Math" panose="02040503050406030204" pitchFamily="18" charset="0"/>
                                            </a:rPr>
                                          </m:ctrlPr>
                                        </m:sSubPr>
                                        <m:e>
                                          <m:r>
                                            <m:rPr>
                                              <m:sty m:val="p"/>
                                            </m:rPr>
                                            <a:rPr lang="el-GR" sz="1600" i="1">
                                              <a:solidFill>
                                                <a:schemeClr val="bg1"/>
                                              </a:solidFill>
                                              <a:latin typeface="Cambria Math" panose="02040503050406030204" pitchFamily="18" charset="0"/>
                                            </a:rPr>
                                            <m:t>ε</m:t>
                                          </m:r>
                                        </m:e>
                                        <m:sub>
                                          <m:r>
                                            <a:rPr lang="en-US" sz="1600" i="1">
                                              <a:solidFill>
                                                <a:schemeClr val="bg1"/>
                                              </a:solidFill>
                                              <a:latin typeface="Cambria Math" panose="02040503050406030204" pitchFamily="18" charset="0"/>
                                            </a:rPr>
                                            <m:t>𝐼𝑅</m:t>
                                          </m:r>
                                        </m:sub>
                                      </m:sSub>
                                    </m:den>
                                  </m:f>
                                  <m:sSub>
                                    <m:sSubPr>
                                      <m:ctrlPr>
                                        <a:rPr lang="en-US" sz="160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m:t>
                                      </m:r>
                                    </m:e>
                                    <m:sub>
                                      <m:r>
                                        <a:rPr lang="en-US" sz="1600" b="0" i="1" smtClean="0">
                                          <a:solidFill>
                                            <a:schemeClr val="bg1"/>
                                          </a:solidFill>
                                          <a:latin typeface="Cambria Math" panose="02040503050406030204" pitchFamily="18" charset="0"/>
                                        </a:rPr>
                                        <m:t>𝑑𝑢𝑠𝑡𝑒𝑑</m:t>
                                      </m:r>
                                    </m:sub>
                                  </m:sSub>
                                </m:num>
                                <m:den>
                                  <m:r>
                                    <a:rPr lang="en-US" sz="1600" b="0" i="1" smtClean="0">
                                      <a:solidFill>
                                        <a:schemeClr val="bg1"/>
                                      </a:solidFill>
                                      <a:latin typeface="Cambria Math" panose="02040503050406030204" pitchFamily="18" charset="0"/>
                                    </a:rPr>
                                    <m:t>(</m:t>
                                  </m:r>
                                  <m:f>
                                    <m:fPr>
                                      <m:type m:val="skw"/>
                                      <m:ctrlPr>
                                        <a:rPr lang="en-US" sz="1600" b="1" i="1" u="none" strike="noStrike" dirty="0" smtClean="0">
                                          <a:solidFill>
                                            <a:schemeClr val="bg1"/>
                                          </a:solidFill>
                                          <a:effectLst/>
                                          <a:latin typeface="Cambria Math" panose="02040503050406030204" pitchFamily="18" charset="0"/>
                                        </a:rPr>
                                      </m:ctrlPr>
                                    </m:fPr>
                                    <m:num>
                                      <m:sSub>
                                        <m:sSubPr>
                                          <m:ctrlPr>
                                            <a:rPr lang="en-US" sz="1600" b="0" i="1" smtClean="0">
                                              <a:solidFill>
                                                <a:schemeClr val="bg1"/>
                                              </a:solidFill>
                                              <a:latin typeface="Cambria Math" panose="02040503050406030204" pitchFamily="18" charset="0"/>
                                            </a:rPr>
                                          </m:ctrlPr>
                                        </m:sSubPr>
                                        <m:e>
                                          <m:r>
                                            <m:rPr>
                                              <m:sty m:val="p"/>
                                            </m:rPr>
                                            <a:rPr lang="el-GR" sz="1600" b="0" i="1" smtClean="0">
                                              <a:solidFill>
                                                <a:schemeClr val="bg1"/>
                                              </a:solidFill>
                                              <a:latin typeface="Cambria Math" panose="02040503050406030204" pitchFamily="18" charset="0"/>
                                            </a:rPr>
                                            <m:t>α</m:t>
                                          </m:r>
                                        </m:e>
                                        <m:sub>
                                          <m:r>
                                            <a:rPr lang="en-US" sz="1600" b="0" i="1" smtClean="0">
                                              <a:solidFill>
                                                <a:schemeClr val="bg1"/>
                                              </a:solidFill>
                                              <a:latin typeface="Cambria Math" panose="02040503050406030204" pitchFamily="18" charset="0"/>
                                            </a:rPr>
                                            <m:t>𝑠</m:t>
                                          </m:r>
                                        </m:sub>
                                      </m:sSub>
                                    </m:num>
                                    <m:den>
                                      <m:sSub>
                                        <m:sSubPr>
                                          <m:ctrlPr>
                                            <a:rPr lang="en-US" sz="1600" i="1" smtClean="0">
                                              <a:solidFill>
                                                <a:schemeClr val="bg1"/>
                                              </a:solidFill>
                                              <a:latin typeface="Cambria Math" panose="02040503050406030204" pitchFamily="18" charset="0"/>
                                            </a:rPr>
                                          </m:ctrlPr>
                                        </m:sSubPr>
                                        <m:e>
                                          <m:r>
                                            <m:rPr>
                                              <m:sty m:val="p"/>
                                            </m:rPr>
                                            <a:rPr lang="el-GR" sz="1600" i="1">
                                              <a:solidFill>
                                                <a:schemeClr val="bg1"/>
                                              </a:solidFill>
                                              <a:latin typeface="Cambria Math" panose="02040503050406030204" pitchFamily="18" charset="0"/>
                                            </a:rPr>
                                            <m:t>ε</m:t>
                                          </m:r>
                                        </m:e>
                                        <m:sub>
                                          <m:r>
                                            <a:rPr lang="en-US" sz="1600" i="1">
                                              <a:solidFill>
                                                <a:schemeClr val="bg1"/>
                                              </a:solidFill>
                                              <a:latin typeface="Cambria Math" panose="02040503050406030204" pitchFamily="18" charset="0"/>
                                            </a:rPr>
                                            <m:t>𝐼𝑅</m:t>
                                          </m:r>
                                        </m:sub>
                                      </m:sSub>
                                    </m:den>
                                  </m:f>
                                  <m:sSub>
                                    <m:sSubPr>
                                      <m:ctrlPr>
                                        <a:rPr lang="en-US" sz="160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m:t>
                                      </m:r>
                                    </m:e>
                                    <m:sub>
                                      <m:r>
                                        <a:rPr lang="en-US" sz="1600" b="0" i="1" smtClean="0">
                                          <a:solidFill>
                                            <a:schemeClr val="bg1"/>
                                          </a:solidFill>
                                          <a:latin typeface="Cambria Math" panose="02040503050406030204" pitchFamily="18" charset="0"/>
                                        </a:rPr>
                                        <m:t>𝑝𝑟𝑖𝑠𝑡𝑖𝑛𝑒</m:t>
                                      </m:r>
                                    </m:sub>
                                  </m:sSub>
                                </m:den>
                              </m:f>
                            </m:oMath>
                          </a14:m>
                          <a:r>
                            <a:rPr lang="en-US" sz="1600" b="1" i="0" u="none" strike="noStrike" dirty="0">
                              <a:solidFill>
                                <a:schemeClr val="bg1"/>
                              </a:solidFill>
                              <a:effectLst/>
                              <a:latin typeface="Calibri" panose="020F0502020204030204" pitchFamily="34" charset="0"/>
                            </a:rPr>
                            <a:t> </a:t>
                          </a:r>
                          <a:endParaRPr lang="en-US" sz="12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Detailed Terrain, Sink Temp (K)</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0">
                    <a:tc>
                      <a:txBody>
                        <a:bodyPr/>
                        <a:lstStyle/>
                        <a:p>
                          <a:pPr algn="ctr" fontAlgn="ctr"/>
                          <a:r>
                            <a:rPr lang="en-US" sz="1200" b="0" i="0" u="none" strike="noStrike" dirty="0">
                              <a:solidFill>
                                <a:srgbClr val="000000"/>
                              </a:solidFill>
                              <a:effectLst/>
                              <a:latin typeface="Calibri" panose="020F0502020204030204" pitchFamily="34" charset="0"/>
                            </a:rPr>
                            <a:t>Baseline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0.85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200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0">
                    <a:tc rowSpan="4">
                      <a:txBody>
                        <a:bodyPr/>
                        <a:lstStyle/>
                        <a:p>
                          <a:pPr algn="ctr" fontAlgn="ctr"/>
                          <a:r>
                            <a:rPr lang="en-US" sz="1200" b="0" i="0" u="none" strike="noStrike" dirty="0">
                              <a:solidFill>
                                <a:srgbClr val="000000"/>
                              </a:solidFill>
                              <a:effectLst/>
                              <a:latin typeface="Calibri" panose="020F0502020204030204" pitchFamily="34" charset="0"/>
                            </a:rPr>
                            <a:t>Degraded</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0.80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213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0.43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237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r h="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0.65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3.1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248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3187161"/>
                      </a:ext>
                    </a:extLst>
                  </a:tr>
                </a:tbl>
              </a:graphicData>
            </a:graphic>
          </p:graphicFrame>
        </mc:Choice>
        <mc:Fallback xmlns="">
          <p:graphicFrame>
            <p:nvGraphicFramePr>
              <p:cNvPr id="10" name="Table 9">
                <a:extLst>
                  <a:ext uri="{FF2B5EF4-FFF2-40B4-BE49-F238E27FC236}">
                    <a16:creationId xmlns:a16="http://schemas.microsoft.com/office/drawing/2014/main" id="{42B20CDD-0EED-9977-42E4-3AF5F8A5919D}"/>
                  </a:ext>
                </a:extLst>
              </p:cNvPr>
              <p:cNvGraphicFramePr>
                <a:graphicFrameLocks noGrp="1"/>
              </p:cNvGraphicFramePr>
              <p:nvPr>
                <p:extLst>
                  <p:ext uri="{D42A27DB-BD31-4B8C-83A1-F6EECF244321}">
                    <p14:modId xmlns:p14="http://schemas.microsoft.com/office/powerpoint/2010/main" val="3763061887"/>
                  </p:ext>
                </p:extLst>
              </p:nvPr>
            </p:nvGraphicFramePr>
            <p:xfrm>
              <a:off x="6748345" y="1412956"/>
              <a:ext cx="4981200" cy="1471140"/>
            </p:xfrm>
            <a:graphic>
              <a:graphicData uri="http://schemas.openxmlformats.org/drawingml/2006/table">
                <a:tbl>
                  <a:tblPr/>
                  <a:tblGrid>
                    <a:gridCol w="725869">
                      <a:extLst>
                        <a:ext uri="{9D8B030D-6E8A-4147-A177-3AD203B41FA5}">
                          <a16:colId xmlns:a16="http://schemas.microsoft.com/office/drawing/2014/main" val="3840355245"/>
                        </a:ext>
                      </a:extLst>
                    </a:gridCol>
                    <a:gridCol w="822960">
                      <a:extLst>
                        <a:ext uri="{9D8B030D-6E8A-4147-A177-3AD203B41FA5}">
                          <a16:colId xmlns:a16="http://schemas.microsoft.com/office/drawing/2014/main" val="1554887656"/>
                        </a:ext>
                      </a:extLst>
                    </a:gridCol>
                    <a:gridCol w="731520">
                      <a:extLst>
                        <a:ext uri="{9D8B030D-6E8A-4147-A177-3AD203B41FA5}">
                          <a16:colId xmlns:a16="http://schemas.microsoft.com/office/drawing/2014/main" val="4014193952"/>
                        </a:ext>
                      </a:extLst>
                    </a:gridCol>
                    <a:gridCol w="640080">
                      <a:extLst>
                        <a:ext uri="{9D8B030D-6E8A-4147-A177-3AD203B41FA5}">
                          <a16:colId xmlns:a16="http://schemas.microsoft.com/office/drawing/2014/main" val="1687554499"/>
                        </a:ext>
                      </a:extLst>
                    </a:gridCol>
                    <a:gridCol w="1188720">
                      <a:extLst>
                        <a:ext uri="{9D8B030D-6E8A-4147-A177-3AD203B41FA5}">
                          <a16:colId xmlns:a16="http://schemas.microsoft.com/office/drawing/2014/main" val="2054373982"/>
                        </a:ext>
                      </a:extLst>
                    </a:gridCol>
                    <a:gridCol w="872051">
                      <a:extLst>
                        <a:ext uri="{9D8B030D-6E8A-4147-A177-3AD203B41FA5}">
                          <a16:colId xmlns:a16="http://schemas.microsoft.com/office/drawing/2014/main" val="334734599"/>
                        </a:ext>
                      </a:extLst>
                    </a:gridCol>
                  </a:tblGrid>
                  <a:tr h="549990">
                    <a:tc>
                      <a:txBody>
                        <a:bodyPr/>
                        <a:lstStyle/>
                        <a:p>
                          <a:pPr algn="ctr" fontAlgn="ctr"/>
                          <a:r>
                            <a:rPr lang="en-US" sz="1200" b="1" i="0" u="none" strike="noStrike" dirty="0">
                              <a:solidFill>
                                <a:schemeClr val="bg1"/>
                              </a:solidFill>
                              <a:effectLst/>
                              <a:latin typeface="Calibri" panose="020F0502020204030204" pitchFamily="34" charset="0"/>
                            </a:rPr>
                            <a:t>Optical Property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stretch>
                            <a:fillRect l="-88889" t="-57143" r="-418519" b="-183516"/>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stretch>
                            <a:fillRect l="-212500" t="-57143" r="-370833" b="-183516"/>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stretch>
                            <a:fillRect l="-353774" t="-57143" r="-319811" b="-183516"/>
                          </a:stretch>
                        </a:blip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stretch>
                            <a:fillRect l="-246667" t="-57143" r="-73846" b="-183516"/>
                          </a:stretch>
                        </a:blipFill>
                      </a:tcPr>
                    </a:tc>
                    <a:tc>
                      <a:txBody>
                        <a:bodyPr/>
                        <a:lstStyle/>
                        <a:p>
                          <a:pPr algn="ctr" fontAlgn="ctr"/>
                          <a:r>
                            <a:rPr lang="en-US" sz="1200" b="1" i="0" u="none" strike="noStrike" dirty="0">
                              <a:solidFill>
                                <a:schemeClr val="bg1"/>
                              </a:solidFill>
                              <a:effectLst/>
                              <a:latin typeface="Calibri" panose="020F0502020204030204" pitchFamily="34" charset="0"/>
                            </a:rPr>
                            <a:t>Detailed Terrain, Sink Temp (K)</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184230">
                    <a:tc>
                      <a:txBody>
                        <a:bodyPr/>
                        <a:lstStyle/>
                        <a:p>
                          <a:pPr algn="ctr" fontAlgn="ctr"/>
                          <a:r>
                            <a:rPr lang="en-US" sz="1200" b="0" i="0" u="none" strike="noStrike" dirty="0">
                              <a:solidFill>
                                <a:srgbClr val="000000"/>
                              </a:solidFill>
                              <a:effectLst/>
                              <a:latin typeface="Calibri" panose="020F0502020204030204" pitchFamily="34" charset="0"/>
                            </a:rPr>
                            <a:t>Baseline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0.85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0.18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200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184230">
                    <a:tc rowSpan="4">
                      <a:txBody>
                        <a:bodyPr/>
                        <a:lstStyle/>
                        <a:p>
                          <a:pPr algn="ctr" fontAlgn="ctr"/>
                          <a:r>
                            <a:rPr lang="en-US" sz="1200" b="0" i="0" u="none" strike="noStrike" dirty="0">
                              <a:solidFill>
                                <a:srgbClr val="000000"/>
                              </a:solidFill>
                              <a:effectLst/>
                              <a:latin typeface="Calibri" panose="020F0502020204030204" pitchFamily="34" charset="0"/>
                            </a:rPr>
                            <a:t>Degraded</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0.80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213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18423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225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18423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0.70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0.43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237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417970"/>
                      </a:ext>
                    </a:extLst>
                  </a:tr>
                  <a:tr h="184230">
                    <a:tc v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0.35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0.65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0.54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3.1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248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3187161"/>
                      </a:ext>
                    </a:extLst>
                  </a:tr>
                </a:tbl>
              </a:graphicData>
            </a:graphic>
          </p:graphicFrame>
        </mc:Fallback>
      </mc:AlternateContent>
      <p:sp>
        <p:nvSpPr>
          <p:cNvPr id="12" name="TextBox 11">
            <a:extLst>
              <a:ext uri="{FF2B5EF4-FFF2-40B4-BE49-F238E27FC236}">
                <a16:creationId xmlns:a16="http://schemas.microsoft.com/office/drawing/2014/main" id="{A5EF245B-0C59-8C11-CC79-0CD1257CB14B}"/>
              </a:ext>
            </a:extLst>
          </p:cNvPr>
          <p:cNvSpPr txBox="1"/>
          <p:nvPr/>
        </p:nvSpPr>
        <p:spPr>
          <a:xfrm>
            <a:off x="6845352" y="3375656"/>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Polar, Sink Temperature vs </a:t>
            </a:r>
            <a:r>
              <a:rPr lang="el-GR" sz="1400" b="1" u="sng" dirty="0">
                <a:latin typeface="+mj-lt"/>
                <a:ea typeface="Calibri" panose="020F0502020204030204" pitchFamily="34" charset="0"/>
                <a:cs typeface="Calibri" panose="020F0502020204030204" pitchFamily="34" charset="0"/>
              </a:rPr>
              <a:t>α</a:t>
            </a:r>
            <a:r>
              <a:rPr lang="en-US" sz="1400" b="1" u="sng" dirty="0">
                <a:latin typeface="+mj-lt"/>
                <a:ea typeface="Calibri" panose="020F0502020204030204" pitchFamily="34" charset="0"/>
                <a:cs typeface="Calibri" panose="020F0502020204030204" pitchFamily="34" charset="0"/>
              </a:rPr>
              <a:t>/</a:t>
            </a:r>
            <a:r>
              <a:rPr lang="el-GR" sz="1400" b="1" u="sng" dirty="0">
                <a:latin typeface="+mj-lt"/>
                <a:ea typeface="Calibri" panose="020F0502020204030204" pitchFamily="34" charset="0"/>
                <a:cs typeface="Calibri" panose="020F0502020204030204" pitchFamily="34" charset="0"/>
              </a:rPr>
              <a:t>ε</a:t>
            </a:r>
            <a:r>
              <a:rPr lang="en-US" sz="1400" b="1" u="sng" dirty="0">
                <a:latin typeface="+mj-lt"/>
                <a:ea typeface="Calibri" panose="020F0502020204030204" pitchFamily="34" charset="0"/>
                <a:cs typeface="Calibri" panose="020F0502020204030204" pitchFamily="34" charset="0"/>
              </a:rPr>
              <a:t> Ratio</a:t>
            </a:r>
            <a:endParaRPr lang="en-US" sz="1400" b="1" u="sng" baseline="30000" dirty="0">
              <a:latin typeface="+mj-lt"/>
              <a:cs typeface="Helvetica" panose="020B0604020202020204" pitchFamily="34" charset="0"/>
            </a:endParaRPr>
          </a:p>
        </p:txBody>
      </p:sp>
      <p:sp>
        <p:nvSpPr>
          <p:cNvPr id="13" name="TextBox 12">
            <a:extLst>
              <a:ext uri="{FF2B5EF4-FFF2-40B4-BE49-F238E27FC236}">
                <a16:creationId xmlns:a16="http://schemas.microsoft.com/office/drawing/2014/main" id="{15082E8C-46FF-34B6-BB0D-319CBE143625}"/>
              </a:ext>
            </a:extLst>
          </p:cNvPr>
          <p:cNvSpPr txBox="1"/>
          <p:nvPr/>
        </p:nvSpPr>
        <p:spPr>
          <a:xfrm>
            <a:off x="6999123" y="1026347"/>
            <a:ext cx="4479644" cy="307777"/>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Dusted Surface Optical Property Factors</a:t>
            </a:r>
            <a:endParaRPr lang="en-US" sz="1400" b="1" u="sng" baseline="30000" dirty="0">
              <a:latin typeface="+mj-lt"/>
              <a:cs typeface="Helvetica" panose="020B0604020202020204" pitchFamily="34" charset="0"/>
            </a:endParaRPr>
          </a:p>
        </p:txBody>
      </p:sp>
      <p:sp>
        <p:nvSpPr>
          <p:cNvPr id="14" name="TextBox 13">
            <a:extLst>
              <a:ext uri="{FF2B5EF4-FFF2-40B4-BE49-F238E27FC236}">
                <a16:creationId xmlns:a16="http://schemas.microsoft.com/office/drawing/2014/main" id="{B6588958-C9C0-4EEB-D399-E972E2521D53}"/>
              </a:ext>
            </a:extLst>
          </p:cNvPr>
          <p:cNvSpPr txBox="1"/>
          <p:nvPr/>
        </p:nvSpPr>
        <p:spPr>
          <a:xfrm>
            <a:off x="668824" y="5930325"/>
            <a:ext cx="4804323" cy="523220"/>
          </a:xfrm>
          <a:prstGeom prst="rect">
            <a:avLst/>
          </a:prstGeom>
          <a:noFill/>
        </p:spPr>
        <p:txBody>
          <a:bodyPr wrap="square" rtlCol="0">
            <a:spAutoFit/>
          </a:bodyPr>
          <a:lstStyle/>
          <a:p>
            <a:pPr algn="ctr"/>
            <a:r>
              <a:rPr lang="en-US" sz="1400" b="1" u="sng" dirty="0">
                <a:latin typeface="+mj-lt"/>
                <a:ea typeface="Calibri" panose="020F0502020204030204" pitchFamily="34" charset="0"/>
                <a:cs typeface="Calibri" panose="020F0502020204030204" pitchFamily="34" charset="0"/>
              </a:rPr>
              <a:t>Varying Optical Properties of Typical Radiator Materials vs Dust Deposition for Regional Simulants</a:t>
            </a:r>
            <a:r>
              <a:rPr lang="en-US" sz="1400" b="1" u="sng" baseline="30000" dirty="0">
                <a:latin typeface="+mj-lt"/>
                <a:ea typeface="Calibri" panose="020F0502020204030204" pitchFamily="34" charset="0"/>
                <a:cs typeface="Calibri" panose="020F0502020204030204" pitchFamily="34" charset="0"/>
              </a:rPr>
              <a:t>[1]</a:t>
            </a:r>
            <a:endParaRPr lang="en-US" sz="1400" b="1" u="sng" baseline="30000" dirty="0">
              <a:latin typeface="+mj-lt"/>
              <a:cs typeface="Helvetica" panose="020B0604020202020204" pitchFamily="34" charset="0"/>
            </a:endParaRPr>
          </a:p>
        </p:txBody>
      </p:sp>
    </p:spTree>
    <p:extLst>
      <p:ext uri="{BB962C8B-B14F-4D97-AF65-F5344CB8AC3E}">
        <p14:creationId xmlns:p14="http://schemas.microsoft.com/office/powerpoint/2010/main" val="1102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1211830-22CA-F6CD-5659-281D7A85A13C}"/>
              </a:ext>
            </a:extLst>
          </p:cNvPr>
          <p:cNvSpPr txBox="1">
            <a:spLocks/>
          </p:cNvSpPr>
          <p:nvPr/>
        </p:nvSpPr>
        <p:spPr bwMode="auto">
          <a:xfrm>
            <a:off x="609599"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400" kern="0" dirty="0"/>
              <a:t>For polar locations, flat ground plane models do not accurately capture worst case hot environment due to the relationship between local terrain slope, solar elevation angle, and incident angle regolith optical properties</a:t>
            </a:r>
          </a:p>
          <a:p>
            <a:pPr lvl="1"/>
            <a:r>
              <a:rPr lang="en-US" sz="1300" kern="0" dirty="0"/>
              <a:t>240 meters per pixel resolution of LRO satellite derived bolometric surface temperature data limits its utility for areas of extreme topology</a:t>
            </a:r>
          </a:p>
          <a:p>
            <a:r>
              <a:rPr lang="en-US" sz="1400" kern="0" dirty="0"/>
              <a:t>For mid-latitude and equatorial regions, a flat ground plane model will capture worst case hot and cold conditions within 7 K (assuming the site of interest is relatively flat)</a:t>
            </a:r>
          </a:p>
        </p:txBody>
      </p:sp>
      <p:sp>
        <p:nvSpPr>
          <p:cNvPr id="2" name="Title 1">
            <a:extLst>
              <a:ext uri="{FF2B5EF4-FFF2-40B4-BE49-F238E27FC236}">
                <a16:creationId xmlns:a16="http://schemas.microsoft.com/office/drawing/2014/main" id="{6A2050D1-0995-9D3A-87C5-854240F934DE}"/>
              </a:ext>
            </a:extLst>
          </p:cNvPr>
          <p:cNvSpPr>
            <a:spLocks noGrp="1"/>
          </p:cNvSpPr>
          <p:nvPr>
            <p:ph type="title"/>
          </p:nvPr>
        </p:nvSpPr>
        <p:spPr/>
        <p:txBody>
          <a:bodyPr/>
          <a:lstStyle/>
          <a:p>
            <a:r>
              <a:rPr lang="en-US" dirty="0"/>
              <a:t>Method Comparison: Predicting Surface Temperature</a:t>
            </a:r>
          </a:p>
        </p:txBody>
      </p:sp>
      <p:sp>
        <p:nvSpPr>
          <p:cNvPr id="3" name="Content Placeholder 2">
            <a:extLst>
              <a:ext uri="{FF2B5EF4-FFF2-40B4-BE49-F238E27FC236}">
                <a16:creationId xmlns:a16="http://schemas.microsoft.com/office/drawing/2014/main" id="{F7B01895-BE3A-484B-1680-215EFDE49A2A}"/>
              </a:ext>
            </a:extLst>
          </p:cNvPr>
          <p:cNvSpPr>
            <a:spLocks noGrp="1"/>
          </p:cNvSpPr>
          <p:nvPr>
            <p:ph idx="1"/>
          </p:nvPr>
        </p:nvSpPr>
        <p:spPr>
          <a:xfrm>
            <a:off x="106018" y="5204688"/>
            <a:ext cx="5989982" cy="1765955"/>
          </a:xfrm>
        </p:spPr>
        <p:txBody>
          <a:bodyPr/>
          <a:lstStyle/>
          <a:p>
            <a:pPr marL="0" indent="0">
              <a:buNone/>
            </a:pPr>
            <a:r>
              <a:rPr lang="en-US" sz="1000" dirty="0">
                <a:solidFill>
                  <a:schemeClr val="tx1"/>
                </a:solidFill>
              </a:rPr>
              <a:t>*Polar mean and 1</a:t>
            </a:r>
            <a:r>
              <a:rPr lang="el-GR" sz="1000" dirty="0">
                <a:solidFill>
                  <a:schemeClr val="tx1"/>
                </a:solidFill>
              </a:rPr>
              <a:t>σ </a:t>
            </a:r>
            <a:r>
              <a:rPr lang="en-US" sz="1000" dirty="0">
                <a:solidFill>
                  <a:schemeClr val="tx1"/>
                </a:solidFill>
              </a:rPr>
              <a:t>worst case hot and cold values as listed in DSNE; originally obtained via LRO Diviner flight data for 85º Latitude locations</a:t>
            </a:r>
          </a:p>
          <a:p>
            <a:pPr marL="112713" indent="-112713">
              <a:buNone/>
            </a:pPr>
            <a:r>
              <a:rPr lang="en-US" sz="1000" dirty="0">
                <a:solidFill>
                  <a:schemeClr val="tx1"/>
                </a:solidFill>
              </a:rPr>
              <a:t>**For mid-latitude and equatorial locations, daytime surface temperatures can be approximated via analytical expressions based on an energy balance</a:t>
            </a:r>
          </a:p>
          <a:p>
            <a:pPr marL="169863" indent="-169863">
              <a:buNone/>
            </a:pPr>
            <a:r>
              <a:rPr lang="en-US" sz="1000" dirty="0">
                <a:solidFill>
                  <a:schemeClr val="tx1"/>
                </a:solidFill>
              </a:rPr>
              <a:t>***Values were obtained via LROC WebView, LRO Diviner data was overlayed onto a digital elevation map of the Lunar surface. LRO Diviner bolometric Lunar surface temperature data has a spatial resolution of 240 meters per pixel and temperature value error of ±5ºC. For polar regions where terrain topology is extreme and the solar vector stays near the horizon, the relatively low spatial data resolution of the Diviner instrument can reduce its utility for estimating surface temperatures.</a:t>
            </a:r>
            <a:r>
              <a:rPr lang="en-US" sz="1000" baseline="30000" dirty="0">
                <a:solidFill>
                  <a:schemeClr val="tx1"/>
                </a:solidFill>
              </a:rPr>
              <a:t>[21-25]</a:t>
            </a:r>
            <a:endParaRPr lang="en-US" sz="1000" dirty="0">
              <a:solidFill>
                <a:schemeClr val="tx1"/>
              </a:solidFill>
            </a:endParaRPr>
          </a:p>
        </p:txBody>
      </p:sp>
      <p:sp>
        <p:nvSpPr>
          <p:cNvPr id="5" name="Slide Number Placeholder 4">
            <a:extLst>
              <a:ext uri="{FF2B5EF4-FFF2-40B4-BE49-F238E27FC236}">
                <a16:creationId xmlns:a16="http://schemas.microsoft.com/office/drawing/2014/main" id="{A019219F-5F51-EDA6-22A1-60D037458EBA}"/>
              </a:ext>
            </a:extLst>
          </p:cNvPr>
          <p:cNvSpPr>
            <a:spLocks noGrp="1"/>
          </p:cNvSpPr>
          <p:nvPr>
            <p:ph type="sldNum" sz="quarter" idx="12"/>
          </p:nvPr>
        </p:nvSpPr>
        <p:spPr/>
        <p:txBody>
          <a:bodyPr/>
          <a:lstStyle/>
          <a:p>
            <a:fld id="{33F42015-0FC7-4B0E-8D2B-76EADF48D957}" type="slidenum">
              <a:rPr lang="en-US" smtClean="0"/>
              <a:pPr/>
              <a:t>17</a:t>
            </a:fld>
            <a:endParaRPr lang="en-US"/>
          </a:p>
        </p:txBody>
      </p:sp>
      <p:graphicFrame>
        <p:nvGraphicFramePr>
          <p:cNvPr id="10" name="Table 9">
            <a:extLst>
              <a:ext uri="{FF2B5EF4-FFF2-40B4-BE49-F238E27FC236}">
                <a16:creationId xmlns:a16="http://schemas.microsoft.com/office/drawing/2014/main" id="{C45452FE-72CA-865D-74D0-0C89DD50BC2A}"/>
              </a:ext>
            </a:extLst>
          </p:cNvPr>
          <p:cNvGraphicFramePr>
            <a:graphicFrameLocks noGrp="1"/>
          </p:cNvGraphicFramePr>
          <p:nvPr>
            <p:extLst>
              <p:ext uri="{D42A27DB-BD31-4B8C-83A1-F6EECF244321}">
                <p14:modId xmlns:p14="http://schemas.microsoft.com/office/powerpoint/2010/main" val="2298320502"/>
              </p:ext>
            </p:extLst>
          </p:nvPr>
        </p:nvGraphicFramePr>
        <p:xfrm>
          <a:off x="426719" y="2374507"/>
          <a:ext cx="11338560" cy="2195910"/>
        </p:xfrm>
        <a:graphic>
          <a:graphicData uri="http://schemas.openxmlformats.org/drawingml/2006/table">
            <a:tbl>
              <a:tblPr/>
              <a:tblGrid>
                <a:gridCol w="914400">
                  <a:extLst>
                    <a:ext uri="{9D8B030D-6E8A-4147-A177-3AD203B41FA5}">
                      <a16:colId xmlns:a16="http://schemas.microsoft.com/office/drawing/2014/main" val="1554887656"/>
                    </a:ext>
                  </a:extLst>
                </a:gridCol>
                <a:gridCol w="1188720">
                  <a:extLst>
                    <a:ext uri="{9D8B030D-6E8A-4147-A177-3AD203B41FA5}">
                      <a16:colId xmlns:a16="http://schemas.microsoft.com/office/drawing/2014/main" val="3450192950"/>
                    </a:ext>
                  </a:extLst>
                </a:gridCol>
                <a:gridCol w="914400">
                  <a:extLst>
                    <a:ext uri="{9D8B030D-6E8A-4147-A177-3AD203B41FA5}">
                      <a16:colId xmlns:a16="http://schemas.microsoft.com/office/drawing/2014/main" val="4014193952"/>
                    </a:ext>
                  </a:extLst>
                </a:gridCol>
                <a:gridCol w="1005840">
                  <a:extLst>
                    <a:ext uri="{9D8B030D-6E8A-4147-A177-3AD203B41FA5}">
                      <a16:colId xmlns:a16="http://schemas.microsoft.com/office/drawing/2014/main" val="1687554499"/>
                    </a:ext>
                  </a:extLst>
                </a:gridCol>
                <a:gridCol w="822960">
                  <a:extLst>
                    <a:ext uri="{9D8B030D-6E8A-4147-A177-3AD203B41FA5}">
                      <a16:colId xmlns:a16="http://schemas.microsoft.com/office/drawing/2014/main" val="4011943522"/>
                    </a:ext>
                  </a:extLst>
                </a:gridCol>
                <a:gridCol w="822960">
                  <a:extLst>
                    <a:ext uri="{9D8B030D-6E8A-4147-A177-3AD203B41FA5}">
                      <a16:colId xmlns:a16="http://schemas.microsoft.com/office/drawing/2014/main" val="3640925456"/>
                    </a:ext>
                  </a:extLst>
                </a:gridCol>
                <a:gridCol w="822960">
                  <a:extLst>
                    <a:ext uri="{9D8B030D-6E8A-4147-A177-3AD203B41FA5}">
                      <a16:colId xmlns:a16="http://schemas.microsoft.com/office/drawing/2014/main" val="880583237"/>
                    </a:ext>
                  </a:extLst>
                </a:gridCol>
                <a:gridCol w="731520">
                  <a:extLst>
                    <a:ext uri="{9D8B030D-6E8A-4147-A177-3AD203B41FA5}">
                      <a16:colId xmlns:a16="http://schemas.microsoft.com/office/drawing/2014/main" val="2302522038"/>
                    </a:ext>
                  </a:extLst>
                </a:gridCol>
                <a:gridCol w="822960">
                  <a:extLst>
                    <a:ext uri="{9D8B030D-6E8A-4147-A177-3AD203B41FA5}">
                      <a16:colId xmlns:a16="http://schemas.microsoft.com/office/drawing/2014/main" val="2188460747"/>
                    </a:ext>
                  </a:extLst>
                </a:gridCol>
                <a:gridCol w="822960">
                  <a:extLst>
                    <a:ext uri="{9D8B030D-6E8A-4147-A177-3AD203B41FA5}">
                      <a16:colId xmlns:a16="http://schemas.microsoft.com/office/drawing/2014/main" val="4276441777"/>
                    </a:ext>
                  </a:extLst>
                </a:gridCol>
                <a:gridCol w="822960">
                  <a:extLst>
                    <a:ext uri="{9D8B030D-6E8A-4147-A177-3AD203B41FA5}">
                      <a16:colId xmlns:a16="http://schemas.microsoft.com/office/drawing/2014/main" val="2850051294"/>
                    </a:ext>
                  </a:extLst>
                </a:gridCol>
                <a:gridCol w="822960">
                  <a:extLst>
                    <a:ext uri="{9D8B030D-6E8A-4147-A177-3AD203B41FA5}">
                      <a16:colId xmlns:a16="http://schemas.microsoft.com/office/drawing/2014/main" val="210500323"/>
                    </a:ext>
                  </a:extLst>
                </a:gridCol>
                <a:gridCol w="822960">
                  <a:extLst>
                    <a:ext uri="{9D8B030D-6E8A-4147-A177-3AD203B41FA5}">
                      <a16:colId xmlns:a16="http://schemas.microsoft.com/office/drawing/2014/main" val="3470724537"/>
                    </a:ext>
                  </a:extLst>
                </a:gridCol>
              </a:tblGrid>
              <a:tr h="457200">
                <a:tc rowSpan="2">
                  <a:txBody>
                    <a:bodyPr/>
                    <a:lstStyle/>
                    <a:p>
                      <a:pPr algn="ctr" fontAlgn="ctr"/>
                      <a:r>
                        <a:rPr lang="en-US" sz="1400" b="1" i="0" u="none" strike="noStrike" dirty="0">
                          <a:solidFill>
                            <a:schemeClr val="bg1"/>
                          </a:solidFill>
                          <a:effectLst/>
                          <a:latin typeface="+mj-lt"/>
                        </a:rPr>
                        <a:t>Lunar Location</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rowSpan="2">
                  <a:txBody>
                    <a:bodyPr/>
                    <a:lstStyle/>
                    <a:p>
                      <a:pPr algn="ctr" fontAlgn="ctr"/>
                      <a:r>
                        <a:rPr lang="en-US" sz="1400" b="1" i="0" u="none" strike="noStrike" dirty="0">
                          <a:solidFill>
                            <a:schemeClr val="bg1"/>
                          </a:solidFill>
                          <a:effectLst/>
                          <a:latin typeface="+mj-lt"/>
                        </a:rPr>
                        <a:t>Terrain Model Type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rowSpan="2">
                  <a:txBody>
                    <a:bodyPr/>
                    <a:lstStyle/>
                    <a:p>
                      <a:pPr algn="ctr" fontAlgn="ctr"/>
                      <a:r>
                        <a:rPr lang="en-US" sz="1400" b="1" i="0" u="none" strike="noStrike" dirty="0">
                          <a:solidFill>
                            <a:schemeClr val="bg1"/>
                          </a:solidFill>
                          <a:effectLst/>
                          <a:latin typeface="+mj-lt"/>
                        </a:rPr>
                        <a:t>Latitude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rowSpan="2">
                  <a:txBody>
                    <a:bodyPr/>
                    <a:lstStyle/>
                    <a:p>
                      <a:pPr algn="ctr" fontAlgn="ctr"/>
                      <a:r>
                        <a:rPr lang="en-US" sz="1400" b="1" i="0" u="none" strike="noStrike" dirty="0">
                          <a:solidFill>
                            <a:schemeClr val="bg1"/>
                          </a:solidFill>
                          <a:effectLst/>
                          <a:latin typeface="+mj-lt"/>
                        </a:rPr>
                        <a:t>Longitude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gridSpan="5">
                  <a:txBody>
                    <a:bodyPr/>
                    <a:lstStyle/>
                    <a:p>
                      <a:pPr algn="ctr" fontAlgn="ctr"/>
                      <a:r>
                        <a:rPr lang="en-US" sz="1400" b="1" i="0" u="none" strike="noStrike" dirty="0">
                          <a:solidFill>
                            <a:schemeClr val="bg1"/>
                          </a:solidFill>
                          <a:effectLst/>
                          <a:latin typeface="+mj-lt"/>
                        </a:rPr>
                        <a:t>Maximum Regolith Surface</a:t>
                      </a:r>
                    </a:p>
                    <a:p>
                      <a:pPr algn="ctr" fontAlgn="ctr"/>
                      <a:r>
                        <a:rPr lang="en-US" sz="1400" b="1" i="0" u="none" strike="noStrike" dirty="0">
                          <a:solidFill>
                            <a:schemeClr val="bg1"/>
                          </a:solidFill>
                          <a:effectLst/>
                          <a:latin typeface="+mj-lt"/>
                        </a:rPr>
                        <a:t>Temperature (kelvin)</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endParaRPr lang="en-US"/>
                    </a:p>
                  </a:txBody>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gridSpan="4">
                  <a:txBody>
                    <a:bodyPr/>
                    <a:lstStyle/>
                    <a:p>
                      <a:pPr algn="ctr" fontAlgn="ctr"/>
                      <a:r>
                        <a:rPr lang="en-US" sz="1400" b="1" i="0" u="none" strike="noStrike" dirty="0">
                          <a:solidFill>
                            <a:schemeClr val="bg1"/>
                          </a:solidFill>
                          <a:effectLst/>
                          <a:latin typeface="+mj-lt"/>
                        </a:rPr>
                        <a:t>Minimum Regolith Surface</a:t>
                      </a:r>
                    </a:p>
                    <a:p>
                      <a:pPr algn="ctr" fontAlgn="ctr"/>
                      <a:r>
                        <a:rPr lang="en-US" sz="1400" b="1" i="0" u="none" strike="noStrike" dirty="0">
                          <a:solidFill>
                            <a:schemeClr val="bg1"/>
                          </a:solidFill>
                          <a:effectLst/>
                          <a:latin typeface="+mj-lt"/>
                        </a:rPr>
                        <a:t>Temperature (kelvin)</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a16="http://schemas.microsoft.com/office/drawing/2014/main" val="2504755875"/>
                  </a:ext>
                </a:extLst>
              </a:tr>
              <a:tr h="457200">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chemeClr val="bg1"/>
                          </a:solidFill>
                          <a:effectLst/>
                          <a:latin typeface="+mj-lt"/>
                        </a:rPr>
                        <a:t>Model Predicted</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chemeClr val="bg1"/>
                          </a:solidFill>
                          <a:effectLst/>
                          <a:latin typeface="+mj-lt"/>
                        </a:rPr>
                        <a:t>DSNE Regional Mean</a:t>
                      </a:r>
                      <a:r>
                        <a:rPr lang="en-US" sz="1400" b="1" i="0" u="none" strike="noStrike" baseline="30000" dirty="0">
                          <a:solidFill>
                            <a:schemeClr val="bg1"/>
                          </a:solidFill>
                          <a:effectLst/>
                          <a:latin typeface="+mj-lt"/>
                        </a:rPr>
                        <a:t>[12]</a:t>
                      </a:r>
                      <a:endParaRPr lang="en-US" sz="1400" b="1" i="0" u="none" strike="noStrike" dirty="0">
                        <a:solidFill>
                          <a:schemeClr val="bg1"/>
                        </a:solidFill>
                        <a:effectLst/>
                        <a:latin typeface="+mj-lt"/>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chemeClr val="bg1"/>
                          </a:solidFill>
                          <a:effectLst/>
                          <a:latin typeface="+mj-lt"/>
                        </a:rPr>
                        <a:t>DSNE Regional 1</a:t>
                      </a:r>
                      <a:r>
                        <a:rPr lang="el-GR" sz="1400" b="1" i="0" u="none" strike="noStrike" dirty="0">
                          <a:solidFill>
                            <a:schemeClr val="bg1"/>
                          </a:solidFill>
                          <a:effectLst/>
                          <a:latin typeface="+mj-lt"/>
                          <a:ea typeface="Calibri" panose="020F0502020204030204" pitchFamily="34" charset="0"/>
                          <a:cs typeface="Calibri" panose="020F0502020204030204" pitchFamily="34" charset="0"/>
                        </a:rPr>
                        <a:t>σ</a:t>
                      </a:r>
                      <a:r>
                        <a:rPr lang="en-US" sz="1400" b="1" i="0" u="none" strike="noStrike" baseline="30000" dirty="0">
                          <a:solidFill>
                            <a:schemeClr val="bg1"/>
                          </a:solidFill>
                          <a:effectLst/>
                          <a:latin typeface="+mj-lt"/>
                        </a:rPr>
                        <a:t>[12]</a:t>
                      </a:r>
                      <a:endParaRPr lang="en-US" sz="1400" b="1" i="0" u="none" strike="noStrike" dirty="0">
                        <a:solidFill>
                          <a:schemeClr val="bg1"/>
                        </a:solidFill>
                        <a:effectLst/>
                        <a:latin typeface="+mj-lt"/>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p>
                      <a:pPr algn="ctr" fontAlgn="ctr"/>
                      <a:r>
                        <a:rPr lang="en-US" sz="1400" b="1" i="0" u="none" strike="noStrike" dirty="0">
                          <a:solidFill>
                            <a:schemeClr val="bg1"/>
                          </a:solidFill>
                          <a:effectLst/>
                          <a:latin typeface="+mj-lt"/>
                        </a:rPr>
                        <a:t>**LTAG Section 5.2.2</a:t>
                      </a:r>
                      <a:r>
                        <a:rPr lang="en-US" sz="1400" b="1" i="0" u="none" strike="noStrike" baseline="30000" dirty="0">
                          <a:solidFill>
                            <a:schemeClr val="bg1"/>
                          </a:solidFill>
                          <a:effectLst/>
                          <a:latin typeface="+mj-lt"/>
                        </a:rPr>
                        <a:t>[1]</a:t>
                      </a:r>
                      <a:endParaRPr lang="en-US" sz="1400" b="1" i="0" u="none" strike="noStrike" dirty="0">
                        <a:solidFill>
                          <a:schemeClr val="bg1"/>
                        </a:solidFill>
                        <a:effectLst/>
                        <a:latin typeface="+mj-lt"/>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p>
                      <a:pPr algn="ctr" fontAlgn="ctr"/>
                      <a:r>
                        <a:rPr lang="en-US" sz="1400" b="1" i="0" u="none" strike="noStrike" dirty="0">
                          <a:solidFill>
                            <a:schemeClr val="bg1"/>
                          </a:solidFill>
                          <a:effectLst/>
                          <a:latin typeface="+mj-lt"/>
                        </a:rPr>
                        <a:t>***LRO Data @ Lat, Long</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chemeClr val="bg1"/>
                          </a:solidFill>
                          <a:effectLst/>
                          <a:latin typeface="+mj-lt"/>
                        </a:rPr>
                        <a:t>Model Predicted</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chemeClr val="bg1"/>
                          </a:solidFill>
                          <a:effectLst/>
                          <a:latin typeface="+mj-lt"/>
                        </a:rPr>
                        <a:t>DSNE Regional Mean</a:t>
                      </a:r>
                      <a:r>
                        <a:rPr lang="en-US" sz="1400" b="1" i="0" u="none" strike="noStrike" baseline="30000" dirty="0">
                          <a:solidFill>
                            <a:schemeClr val="bg1"/>
                          </a:solidFill>
                          <a:effectLst/>
                          <a:latin typeface="+mj-lt"/>
                        </a:rPr>
                        <a:t>[12]</a:t>
                      </a:r>
                      <a:endParaRPr lang="en-US" sz="1400" b="1" i="0" u="none" strike="noStrike" dirty="0">
                        <a:solidFill>
                          <a:schemeClr val="bg1"/>
                        </a:solidFill>
                        <a:effectLst/>
                        <a:latin typeface="+mj-lt"/>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j-lt"/>
                        </a:rPr>
                        <a:t>DSNE Regional 1</a:t>
                      </a:r>
                      <a:r>
                        <a:rPr lang="el-GR" sz="1400" b="1" i="0" u="none" strike="noStrike" dirty="0">
                          <a:solidFill>
                            <a:schemeClr val="bg1"/>
                          </a:solidFill>
                          <a:effectLst/>
                          <a:latin typeface="+mj-lt"/>
                          <a:ea typeface="Calibri" panose="020F0502020204030204" pitchFamily="34" charset="0"/>
                          <a:cs typeface="Calibri" panose="020F0502020204030204" pitchFamily="34" charset="0"/>
                        </a:rPr>
                        <a:t>σ</a:t>
                      </a:r>
                      <a:r>
                        <a:rPr lang="en-US" sz="1400" b="1" i="0" u="none" strike="noStrike" baseline="30000" dirty="0">
                          <a:solidFill>
                            <a:schemeClr val="bg1"/>
                          </a:solidFill>
                          <a:effectLst/>
                          <a:latin typeface="+mj-lt"/>
                        </a:rPr>
                        <a:t>[12]</a:t>
                      </a:r>
                      <a:endParaRPr lang="en-US" sz="1400" b="1" i="0" u="none" strike="noStrike" dirty="0">
                        <a:solidFill>
                          <a:schemeClr val="bg1"/>
                        </a:solidFill>
                        <a:effectLst/>
                        <a:latin typeface="+mj-lt"/>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tc>
                  <a:txBody>
                    <a:bodyPr/>
                    <a:lstStyle/>
                    <a:p>
                      <a:pPr algn="ctr" fontAlgn="ctr"/>
                      <a:r>
                        <a:rPr lang="en-US" sz="1400" b="1" i="0" u="none" strike="noStrike" dirty="0">
                          <a:solidFill>
                            <a:schemeClr val="bg1"/>
                          </a:solidFill>
                          <a:effectLst/>
                          <a:latin typeface="+mj-lt"/>
                        </a:rPr>
                        <a:t>***LRO Data @ Lat, Long</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a16="http://schemas.microsoft.com/office/drawing/2014/main" val="322523331"/>
                  </a:ext>
                </a:extLst>
              </a:tr>
              <a:tr h="27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Polar</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1" u="none" strike="noStrike" dirty="0">
                          <a:solidFill>
                            <a:srgbClr val="000000"/>
                          </a:solidFill>
                          <a:effectLst/>
                          <a:latin typeface="+mj-lt"/>
                        </a:rPr>
                        <a:t>Ground Plane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a:solidFill>
                            <a:srgbClr val="000000"/>
                          </a:solidFill>
                          <a:effectLst/>
                          <a:latin typeface="+mj-lt"/>
                        </a:rPr>
                        <a:t>-89.46752°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a:solidFill>
                            <a:srgbClr val="000000"/>
                          </a:solidFill>
                          <a:effectLst/>
                          <a:latin typeface="+mj-lt"/>
                        </a:rPr>
                        <a:t>-138.012788°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160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*182</a:t>
                      </a:r>
                    </a:p>
                    <a:p>
                      <a:pPr algn="ctr" fontAlgn="ctr"/>
                      <a:r>
                        <a:rPr lang="en-US" sz="1200" b="0" i="0" u="none" strike="noStrike" dirty="0">
                          <a:solidFill>
                            <a:srgbClr val="000000"/>
                          </a:solidFill>
                          <a:effectLst/>
                          <a:latin typeface="+mj-lt"/>
                        </a:rPr>
                        <a:t>(@ 85°S)</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*224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 85°S)</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119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rowSpan="2">
                  <a:txBody>
                    <a:bodyPr/>
                    <a:lstStyle/>
                    <a:p>
                      <a:pPr algn="ctr" fontAlgn="ctr"/>
                      <a:r>
                        <a:rPr lang="en-US" sz="1200" b="0" i="0" u="none" strike="noStrike" dirty="0">
                          <a:solidFill>
                            <a:srgbClr val="000000"/>
                          </a:solidFill>
                          <a:effectLst/>
                          <a:latin typeface="+mj-lt"/>
                        </a:rPr>
                        <a:t>237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50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*61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 85°S)</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*41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 85°S)</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rowSpan="2">
                  <a:txBody>
                    <a:bodyPr/>
                    <a:lstStyle/>
                    <a:p>
                      <a:pPr algn="ctr" fontAlgn="ctr"/>
                      <a:r>
                        <a:rPr lang="en-US" sz="1200" b="0" i="0" u="none" strike="noStrike" dirty="0">
                          <a:solidFill>
                            <a:srgbClr val="000000"/>
                          </a:solidFill>
                          <a:effectLst/>
                          <a:latin typeface="+mj-lt"/>
                        </a:rPr>
                        <a:t>63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3327160894"/>
                  </a:ext>
                </a:extLst>
              </a:tr>
              <a:tr h="27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Polar</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1" u="none" strike="noStrike" dirty="0">
                          <a:solidFill>
                            <a:srgbClr val="000000"/>
                          </a:solidFill>
                          <a:effectLst/>
                          <a:latin typeface="+mj-lt"/>
                        </a:rPr>
                        <a:t>Detailed Terrain</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a:solidFill>
                            <a:srgbClr val="000000"/>
                          </a:solidFill>
                          <a:effectLst/>
                          <a:latin typeface="+mj-lt"/>
                        </a:rPr>
                        <a:t>-89.46752°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a:solidFill>
                            <a:srgbClr val="000000"/>
                          </a:solidFill>
                          <a:effectLst/>
                          <a:latin typeface="+mj-lt"/>
                        </a:rPr>
                        <a:t>-138.012788°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185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vMerge="1">
                  <a:txBody>
                    <a:bodyPr/>
                    <a:lstStyle/>
                    <a:p>
                      <a:endParaRPr lang="en-US"/>
                    </a:p>
                  </a:txBody>
                  <a:tcPr/>
                </a:tc>
                <a:tc vMerge="1">
                  <a:txBody>
                    <a:body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47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vMerge="1">
                  <a:txBody>
                    <a:bodyPr/>
                    <a:lstStyle/>
                    <a:p>
                      <a:endParaRPr dirty="0"/>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4031527243"/>
                  </a:ext>
                </a:extLst>
              </a:tr>
              <a:tr h="27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Mid-Latitude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1" u="none" strike="noStrike" dirty="0">
                          <a:solidFill>
                            <a:srgbClr val="000000"/>
                          </a:solidFill>
                          <a:effectLst/>
                          <a:latin typeface="+mj-lt"/>
                        </a:rPr>
                        <a:t>Ground Plane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+45°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354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350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357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p>
                      <a:pPr algn="ctr" fontAlgn="ctr"/>
                      <a:r>
                        <a:rPr lang="en-US" sz="1200" b="0" i="0" u="none" strike="noStrike" dirty="0">
                          <a:solidFill>
                            <a:srgbClr val="000000"/>
                          </a:solidFill>
                          <a:effectLst/>
                          <a:latin typeface="+mj-lt"/>
                        </a:rPr>
                        <a:t>359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p>
                      <a:pPr algn="ctr" fontAlgn="ctr"/>
                      <a:r>
                        <a:rPr lang="en-US" sz="1200" b="0" i="0" u="none" strike="noStrike" dirty="0">
                          <a:solidFill>
                            <a:srgbClr val="000000"/>
                          </a:solidFill>
                          <a:effectLst/>
                          <a:latin typeface="+mj-lt"/>
                        </a:rPr>
                        <a:t>355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91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89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83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p>
                      <a:pPr algn="ctr" fontAlgn="ctr"/>
                      <a:r>
                        <a:rPr lang="en-US" sz="1200" b="0" i="0" u="none" strike="noStrike" dirty="0">
                          <a:solidFill>
                            <a:srgbClr val="000000"/>
                          </a:solidFill>
                          <a:effectLst/>
                          <a:latin typeface="+mj-lt"/>
                        </a:rPr>
                        <a:t>93</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120201585"/>
                  </a:ext>
                </a:extLst>
              </a:tr>
              <a:tr h="27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Equatorial</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1" u="none" strike="noStrike" dirty="0">
                          <a:solidFill>
                            <a:srgbClr val="000000"/>
                          </a:solidFill>
                          <a:effectLst/>
                          <a:latin typeface="+mj-lt"/>
                        </a:rPr>
                        <a:t>Ground Plane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387</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391</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394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p>
                      <a:pPr algn="ctr" fontAlgn="ctr"/>
                      <a:r>
                        <a:rPr lang="en-US" sz="1200" b="0" i="0" u="none" strike="noStrike" dirty="0">
                          <a:solidFill>
                            <a:srgbClr val="000000"/>
                          </a:solidFill>
                          <a:effectLst/>
                          <a:latin typeface="+mj-lt"/>
                        </a:rPr>
                        <a:t>392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p>
                      <a:pPr algn="ctr" fontAlgn="ctr"/>
                      <a:r>
                        <a:rPr lang="en-US" sz="1200" b="0" i="0" u="none" strike="noStrike" dirty="0">
                          <a:solidFill>
                            <a:srgbClr val="000000"/>
                          </a:solidFill>
                          <a:effectLst/>
                          <a:latin typeface="+mj-lt"/>
                        </a:rPr>
                        <a:t>394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1" i="0" u="none" strike="noStrike" dirty="0">
                          <a:solidFill>
                            <a:srgbClr val="000000"/>
                          </a:solidFill>
                          <a:effectLst/>
                          <a:latin typeface="+mj-lt"/>
                        </a:rPr>
                        <a:t>98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96</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200" b="0" i="0" u="none" strike="noStrike" dirty="0">
                          <a:solidFill>
                            <a:srgbClr val="000000"/>
                          </a:solidFill>
                          <a:effectLst/>
                          <a:latin typeface="+mj-lt"/>
                        </a:rPr>
                        <a:t>94</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p>
                      <a:pPr algn="ctr" fontAlgn="ctr"/>
                      <a:r>
                        <a:rPr lang="en-US" sz="1200" b="0" i="0" u="none" strike="noStrike" dirty="0">
                          <a:solidFill>
                            <a:srgbClr val="000000"/>
                          </a:solidFill>
                          <a:effectLst/>
                          <a:latin typeface="+mj-lt"/>
                        </a:rPr>
                        <a:t>99</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2769092844"/>
                  </a:ext>
                </a:extLst>
              </a:tr>
            </a:tbl>
          </a:graphicData>
        </a:graphic>
      </p:graphicFrame>
      <p:sp>
        <p:nvSpPr>
          <p:cNvPr id="8" name="TextBox 7">
            <a:extLst>
              <a:ext uri="{FF2B5EF4-FFF2-40B4-BE49-F238E27FC236}">
                <a16:creationId xmlns:a16="http://schemas.microsoft.com/office/drawing/2014/main" id="{F18FE376-A1E4-CF64-D657-EEE730A367A2}"/>
              </a:ext>
            </a:extLst>
          </p:cNvPr>
          <p:cNvSpPr txBox="1"/>
          <p:nvPr/>
        </p:nvSpPr>
        <p:spPr>
          <a:xfrm>
            <a:off x="7376160" y="4859508"/>
            <a:ext cx="2936240" cy="338554"/>
          </a:xfrm>
          <a:prstGeom prst="rect">
            <a:avLst/>
          </a:prstGeom>
          <a:noFill/>
        </p:spPr>
        <p:txBody>
          <a:bodyPr wrap="square">
            <a:spAutoFit/>
          </a:bodyPr>
          <a:lstStyle/>
          <a:p>
            <a:pPr algn="ctr"/>
            <a:r>
              <a:rPr lang="en-US" sz="1600" b="1" i="1" u="none" strike="noStrike" dirty="0">
                <a:effectLst/>
                <a:latin typeface="+mj-lt"/>
              </a:rPr>
              <a:t>LRO Data @ Lat, Long:</a:t>
            </a:r>
          </a:p>
        </p:txBody>
      </p:sp>
      <p:pic>
        <p:nvPicPr>
          <p:cNvPr id="12" name="Picture 11">
            <a:extLst>
              <a:ext uri="{FF2B5EF4-FFF2-40B4-BE49-F238E27FC236}">
                <a16:creationId xmlns:a16="http://schemas.microsoft.com/office/drawing/2014/main" id="{ECC07819-F7D0-5D7B-0AAC-9BC00CE4ECE0}"/>
              </a:ext>
            </a:extLst>
          </p:cNvPr>
          <p:cNvPicPr>
            <a:picLocks noChangeAspect="1"/>
          </p:cNvPicPr>
          <p:nvPr/>
        </p:nvPicPr>
        <p:blipFill>
          <a:blip r:embed="rId2"/>
          <a:stretch>
            <a:fillRect/>
          </a:stretch>
        </p:blipFill>
        <p:spPr>
          <a:xfrm>
            <a:off x="6766687" y="5132258"/>
            <a:ext cx="5105052" cy="1535242"/>
          </a:xfrm>
          <a:prstGeom prst="rect">
            <a:avLst/>
          </a:prstGeom>
        </p:spPr>
      </p:pic>
    </p:spTree>
    <p:extLst>
      <p:ext uri="{BB962C8B-B14F-4D97-AF65-F5344CB8AC3E}">
        <p14:creationId xmlns:p14="http://schemas.microsoft.com/office/powerpoint/2010/main" val="166694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56120-175B-111B-CBAC-9EACB3DF56B5}"/>
              </a:ext>
            </a:extLst>
          </p:cNvPr>
          <p:cNvSpPr>
            <a:spLocks noGrp="1"/>
          </p:cNvSpPr>
          <p:nvPr>
            <p:ph type="title"/>
          </p:nvPr>
        </p:nvSpPr>
        <p:spPr/>
        <p:txBody>
          <a:bodyPr/>
          <a:lstStyle/>
          <a:p>
            <a:r>
              <a:rPr lang="en-US" dirty="0"/>
              <a:t>Findings and Remarks</a:t>
            </a:r>
          </a:p>
        </p:txBody>
      </p:sp>
      <p:sp>
        <p:nvSpPr>
          <p:cNvPr id="2" name="Content Placeholder 1">
            <a:extLst>
              <a:ext uri="{FF2B5EF4-FFF2-40B4-BE49-F238E27FC236}">
                <a16:creationId xmlns:a16="http://schemas.microsoft.com/office/drawing/2014/main" id="{90CB5D31-ED2B-C5EF-161D-273699685694}"/>
              </a:ext>
            </a:extLst>
          </p:cNvPr>
          <p:cNvSpPr>
            <a:spLocks noGrp="1"/>
          </p:cNvSpPr>
          <p:nvPr>
            <p:ph idx="1"/>
          </p:nvPr>
        </p:nvSpPr>
        <p:spPr>
          <a:xfrm>
            <a:off x="609600" y="914400"/>
            <a:ext cx="10714383" cy="5410200"/>
          </a:xfrm>
        </p:spPr>
        <p:txBody>
          <a:bodyPr/>
          <a:lstStyle/>
          <a:p>
            <a:r>
              <a:rPr lang="en-US" sz="1600" dirty="0"/>
              <a:t>Regolith surface temperatures are not the effective thermal environment that assets near or on the surface will experience, </a:t>
            </a:r>
            <a:r>
              <a:rPr kumimoji="0" lang="en-US" sz="1600" b="0" i="0" u="none" strike="noStrike" kern="0" cap="none" spc="0" normalizeH="0" baseline="0" noProof="0" dirty="0">
                <a:ln>
                  <a:noFill/>
                </a:ln>
                <a:solidFill>
                  <a:srgbClr val="333399"/>
                </a:solidFill>
                <a:effectLst/>
                <a:uLnTx/>
                <a:uFillTx/>
                <a:latin typeface="Arial"/>
                <a:ea typeface="ＭＳ Ｐゴシック" charset="0"/>
                <a:cs typeface="+mn-cs"/>
              </a:rPr>
              <a:t>asset sink temperature is almost never equivalent to regolith surface temperature</a:t>
            </a:r>
            <a:endParaRPr lang="en-US" sz="1600" dirty="0"/>
          </a:p>
          <a:p>
            <a:pPr lvl="1">
              <a:defRPr/>
            </a:pPr>
            <a:r>
              <a:rPr lang="en-US" sz="1600" dirty="0"/>
              <a:t>Accurately identifying the worst-case thermal environments for assets on the Lunar surface requires knowledge of the specific mission location (terrain features, regolith properties, solar elevation angle) and vehicle integration (e.g., reflections or occlusion from the environment)</a:t>
            </a:r>
          </a:p>
          <a:p>
            <a:pPr lvl="1">
              <a:defRPr/>
            </a:pPr>
            <a:r>
              <a:rPr lang="en-US" sz="1600" dirty="0"/>
              <a:t>Asset temperatures can be much hotter or colder than Lunar surface temperatures</a:t>
            </a:r>
          </a:p>
          <a:p>
            <a:pPr marL="457200" lvl="1" indent="0">
              <a:buNone/>
              <a:defRPr/>
            </a:pPr>
            <a:endParaRPr kumimoji="0" lang="en-US" sz="1600" b="0" i="0" u="none" strike="noStrike" kern="0" cap="none" spc="0" normalizeH="0" baseline="0" noProof="0" dirty="0">
              <a:ln>
                <a:noFill/>
              </a:ln>
              <a:solidFill>
                <a:srgbClr val="333399"/>
              </a:solidFill>
              <a:effectLst/>
              <a:uLnTx/>
              <a:uFillTx/>
              <a:latin typeface="Arial"/>
              <a:ea typeface="ＭＳ Ｐゴシック" charset="0"/>
              <a:cs typeface="+mn-cs"/>
            </a:endParaRPr>
          </a:p>
          <a:p>
            <a:r>
              <a:rPr lang="en-US" sz="1600" kern="0" dirty="0"/>
              <a:t>For polar locations, flat ground plane models do not accurately capture worst case hot surface temperature due to the relationship between local terrain slope, solar elevation angle, and incident angle regolith optical properties</a:t>
            </a:r>
          </a:p>
          <a:p>
            <a:pPr lvl="1"/>
            <a:r>
              <a:rPr lang="en-US" sz="1600" kern="0" dirty="0"/>
              <a:t>240 meters per pixel resolution of LRO satellite derived bolometric surface temperature data limits its accuracy for areas of extreme topology</a:t>
            </a:r>
          </a:p>
          <a:p>
            <a:pPr marL="457200" lvl="1" indent="0">
              <a:buNone/>
            </a:pPr>
            <a:endParaRPr lang="en-US" sz="1600" kern="0" dirty="0"/>
          </a:p>
          <a:p>
            <a:r>
              <a:rPr lang="en-US" sz="1600" kern="0" dirty="0"/>
              <a:t>For mid-latitude and equatorial regions, a flat ground plane model can capture worst case hot and cold surface temperatures within ±7 K (assuming the site of interest is relatively flat)</a:t>
            </a:r>
          </a:p>
          <a:p>
            <a:pPr marL="0" indent="0">
              <a:buNone/>
            </a:pPr>
            <a:endParaRPr lang="en-US" sz="1600" dirty="0"/>
          </a:p>
          <a:p>
            <a:r>
              <a:rPr lang="en-US" sz="1600" dirty="0"/>
              <a:t>The thermal impacts of regolith dust deposition onto asset surfaces can be inferred by applying optical property ratio factors that are derived from experimental test data</a:t>
            </a:r>
          </a:p>
          <a:p>
            <a:pPr lvl="1"/>
            <a:r>
              <a:rPr lang="en-US" sz="1600" dirty="0"/>
              <a:t>Factors correspond to percent dust coverage for different surface treatments and regional regolith compositions</a:t>
            </a:r>
          </a:p>
          <a:p>
            <a:endParaRPr lang="en-US" sz="1600" dirty="0"/>
          </a:p>
          <a:p>
            <a:endParaRPr lang="en-US" sz="1600" dirty="0"/>
          </a:p>
          <a:p>
            <a:pPr marL="0" indent="0">
              <a:buNone/>
            </a:pPr>
            <a:endParaRPr lang="en-US" sz="1600" dirty="0"/>
          </a:p>
        </p:txBody>
      </p:sp>
      <p:sp>
        <p:nvSpPr>
          <p:cNvPr id="4" name="Slide Number Placeholder 4">
            <a:extLst>
              <a:ext uri="{FF2B5EF4-FFF2-40B4-BE49-F238E27FC236}">
                <a16:creationId xmlns:a16="http://schemas.microsoft.com/office/drawing/2014/main" id="{55DADDC4-0305-FF33-1F47-94AD3AF0CE88}"/>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94841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820CF-CA1C-EA8B-9621-412549B19836}"/>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0FCF6B3B-013F-CB3D-21D5-8FBFF4578D1D}"/>
              </a:ext>
            </a:extLst>
          </p:cNvPr>
          <p:cNvSpPr>
            <a:spLocks noGrp="1"/>
          </p:cNvSpPr>
          <p:nvPr>
            <p:ph idx="1"/>
          </p:nvPr>
        </p:nvSpPr>
        <p:spPr>
          <a:xfrm>
            <a:off x="609600" y="857250"/>
            <a:ext cx="11381678" cy="5410200"/>
          </a:xfrm>
        </p:spPr>
        <p:txBody>
          <a:bodyPr/>
          <a:lstStyle/>
          <a:p>
            <a:pPr marL="0" indent="0">
              <a:spcBef>
                <a:spcPts val="500"/>
              </a:spcBef>
              <a:buNone/>
            </a:pPr>
            <a:r>
              <a:rPr lang="en-US" sz="800" dirty="0">
                <a:solidFill>
                  <a:schemeClr val="tx1"/>
                </a:solidFill>
              </a:rPr>
              <a:t>[1] B. D. Hamill, R. G. Schunk, and L. R. Erickson, “Human Landing System Lunar Thermal Analysis Guidebook,” Jan. 2021, Available: </a:t>
            </a:r>
            <a:r>
              <a:rPr lang="en-US" sz="800" dirty="0">
                <a:solidFill>
                  <a:schemeClr val="tx1"/>
                </a:solidFill>
                <a:hlinkClick r:id="rId2">
                  <a:extLst>
                    <a:ext uri="{A12FA001-AC4F-418D-AE19-62706E023703}">
                      <ahyp:hlinkClr xmlns:ahyp="http://schemas.microsoft.com/office/drawing/2018/hyperlinkcolor" val="tx"/>
                    </a:ext>
                  </a:extLst>
                </a:hlinkClick>
              </a:rPr>
              <a:t>https://ntrs.nasa.gov/citations/20210010030</a:t>
            </a:r>
            <a:endParaRPr lang="en-US" sz="800" dirty="0">
              <a:solidFill>
                <a:schemeClr val="tx1"/>
              </a:solidFill>
            </a:endParaRPr>
          </a:p>
          <a:p>
            <a:pPr marL="0" indent="0">
              <a:spcBef>
                <a:spcPts val="500"/>
              </a:spcBef>
              <a:buNone/>
            </a:pPr>
            <a:r>
              <a:rPr lang="en-US" sz="800" dirty="0">
                <a:solidFill>
                  <a:schemeClr val="tx1"/>
                </a:solidFill>
              </a:rPr>
              <a:t>[2] C. Gomez, B. Hamill, G. Schunk, and L. Erickson, “Lunar Surface 3D Terrain Modeling,” Sep. 06, 2022. Available: </a:t>
            </a:r>
            <a:r>
              <a:rPr lang="en-US" sz="800" dirty="0">
                <a:solidFill>
                  <a:schemeClr val="tx1"/>
                </a:solidFill>
                <a:hlinkClick r:id="rId3">
                  <a:extLst>
                    <a:ext uri="{A12FA001-AC4F-418D-AE19-62706E023703}">
                      <ahyp:hlinkClr xmlns:ahyp="http://schemas.microsoft.com/office/drawing/2018/hyperlinkcolor" val="tx"/>
                    </a:ext>
                  </a:extLst>
                </a:hlinkClick>
              </a:rPr>
              <a:t>https://ntrs.nasa.gov/citations/20220013302</a:t>
            </a:r>
            <a:endParaRPr lang="en-US" sz="800" dirty="0">
              <a:solidFill>
                <a:schemeClr val="tx1"/>
              </a:solidFill>
            </a:endParaRPr>
          </a:p>
          <a:p>
            <a:pPr marL="0" indent="0">
              <a:spcBef>
                <a:spcPts val="500"/>
              </a:spcBef>
              <a:buNone/>
            </a:pPr>
            <a:r>
              <a:rPr lang="en-US" sz="800" dirty="0">
                <a:solidFill>
                  <a:schemeClr val="tx1"/>
                </a:solidFill>
              </a:rPr>
              <a:t>[3] W. Birmingham, “Thermal Sensitivity Study of Lunar Terrain Vehicle Wheels.” Accessed: Jun. 12, 2025. [Online]. Available: </a:t>
            </a:r>
            <a:r>
              <a:rPr lang="en-US" sz="800" dirty="0">
                <a:solidFill>
                  <a:schemeClr val="tx1"/>
                </a:solidFill>
                <a:hlinkClick r:id="rId4">
                  <a:extLst>
                    <a:ext uri="{A12FA001-AC4F-418D-AE19-62706E023703}">
                      <ahyp:hlinkClr xmlns:ahyp="http://schemas.microsoft.com/office/drawing/2018/hyperlinkcolor" val="tx"/>
                    </a:ext>
                  </a:extLst>
                </a:hlinkClick>
              </a:rPr>
              <a:t>https://ntrs.nasa.gov/api/citations/20240006096/downloads/Thermal%20Sensitivity%20of%20LTV%20Wheels%20V4.pdf</a:t>
            </a:r>
            <a:endParaRPr lang="en-US" sz="800" dirty="0">
              <a:solidFill>
                <a:schemeClr val="tx1"/>
              </a:solidFill>
            </a:endParaRPr>
          </a:p>
          <a:p>
            <a:pPr marL="0" indent="0">
              <a:spcBef>
                <a:spcPts val="500"/>
              </a:spcBef>
              <a:buNone/>
            </a:pPr>
            <a:r>
              <a:rPr lang="en-US" sz="800" dirty="0">
                <a:solidFill>
                  <a:schemeClr val="tx1"/>
                </a:solidFill>
              </a:rPr>
              <a:t>[4] W. Birmingham, G. Schunk, and B. Evans, “Lunar Latitude and Terrain Radiator Sensitivity Study,” 2024. [Online]. Available: </a:t>
            </a:r>
            <a:r>
              <a:rPr lang="en-US" sz="800" dirty="0">
                <a:solidFill>
                  <a:schemeClr val="tx1"/>
                </a:solidFill>
                <a:hlinkClick r:id="rId5">
                  <a:extLst>
                    <a:ext uri="{A12FA001-AC4F-418D-AE19-62706E023703}">
                      <ahyp:hlinkClr xmlns:ahyp="http://schemas.microsoft.com/office/drawing/2018/hyperlinkcolor" val="tx"/>
                    </a:ext>
                  </a:extLst>
                </a:hlinkClick>
              </a:rPr>
              <a:t>https://ntrs.nasa.gov/api/citations/20240010276/downloads/Lunar_Latitude_and_Terrain_Radiator_Sensitivity_V2.pdf</a:t>
            </a:r>
            <a:endParaRPr lang="en-US" sz="800" dirty="0">
              <a:solidFill>
                <a:schemeClr val="tx1"/>
              </a:solidFill>
            </a:endParaRPr>
          </a:p>
          <a:p>
            <a:pPr marL="0" indent="0">
              <a:spcBef>
                <a:spcPts val="500"/>
              </a:spcBef>
              <a:buNone/>
            </a:pPr>
            <a:r>
              <a:rPr lang="en-US" sz="800" dirty="0">
                <a:solidFill>
                  <a:schemeClr val="tx1"/>
                </a:solidFill>
              </a:rPr>
              <a:t>[5] W. Grier, A. Stark, R. Wiggins, and R. Amundsen, “Thermoplastic Space Point Design (TSPD) Tall Tower Lunar Thermal Analysis,” Nasa.gov, Aug. 26, 2024. </a:t>
            </a:r>
            <a:r>
              <a:rPr lang="en-US" sz="800" dirty="0">
                <a:solidFill>
                  <a:schemeClr val="tx1"/>
                </a:solidFill>
                <a:hlinkClick r:id="rId6">
                  <a:extLst>
                    <a:ext uri="{A12FA001-AC4F-418D-AE19-62706E023703}">
                      <ahyp:hlinkClr xmlns:ahyp="http://schemas.microsoft.com/office/drawing/2018/hyperlinkcolor" val="tx"/>
                    </a:ext>
                  </a:extLst>
                </a:hlinkClick>
              </a:rPr>
              <a:t>https://ntrs.nasa.gov/citations/20240009936</a:t>
            </a:r>
            <a:endParaRPr lang="en-US" sz="800" dirty="0">
              <a:solidFill>
                <a:schemeClr val="tx1"/>
              </a:solidFill>
            </a:endParaRPr>
          </a:p>
          <a:p>
            <a:pPr marL="0" indent="0">
              <a:spcBef>
                <a:spcPts val="500"/>
              </a:spcBef>
              <a:buNone/>
            </a:pPr>
            <a:r>
              <a:rPr lang="en-US" sz="800" dirty="0">
                <a:solidFill>
                  <a:schemeClr val="tx1"/>
                </a:solidFill>
              </a:rPr>
              <a:t>[6] “Lunar Thermal Analysis Guidebook, Part 1,2,3 | NESC Academy Online,” nescacademy.nasa.gov. </a:t>
            </a:r>
            <a:r>
              <a:rPr lang="en-US" sz="800" dirty="0">
                <a:solidFill>
                  <a:schemeClr val="tx1"/>
                </a:solidFill>
                <a:hlinkClick r:id="rId7">
                  <a:extLst>
                    <a:ext uri="{A12FA001-AC4F-418D-AE19-62706E023703}">
                      <ahyp:hlinkClr xmlns:ahyp="http://schemas.microsoft.com/office/drawing/2018/hyperlinkcolor" val="tx"/>
                    </a:ext>
                  </a:extLst>
                </a:hlinkClick>
              </a:rPr>
              <a:t>https://nescacademy.nasa.gov/video/43723e634fe44646aef30b745640ad4d1d</a:t>
            </a:r>
            <a:endParaRPr lang="en-US" sz="800" dirty="0">
              <a:solidFill>
                <a:schemeClr val="tx1"/>
              </a:solidFill>
            </a:endParaRPr>
          </a:p>
          <a:p>
            <a:pPr marL="0" marR="457200" indent="0" algn="l">
              <a:spcBef>
                <a:spcPts val="500"/>
              </a:spcBef>
              <a:buNone/>
            </a:pPr>
            <a:r>
              <a:rPr lang="en-US" sz="800" dirty="0">
                <a:solidFill>
                  <a:schemeClr val="tx1"/>
                </a:solidFill>
              </a:rPr>
              <a:t>[7] “Lunar Surface Geology,” Usra.edu, 2025. https://www.lpi.usra.edu/exploration/training/illustrations/lunarGeology/ (accessed Jun. 12, 2025).</a:t>
            </a:r>
          </a:p>
          <a:p>
            <a:pPr marL="0" marR="457200" indent="0">
              <a:spcBef>
                <a:spcPts val="500"/>
              </a:spcBef>
              <a:buNone/>
            </a:pPr>
            <a:r>
              <a:rPr lang="en-US" sz="800" dirty="0">
                <a:solidFill>
                  <a:schemeClr val="tx1"/>
                </a:solidFill>
              </a:rPr>
              <a:t>[8] A. </a:t>
            </a:r>
            <a:r>
              <a:rPr lang="en-US" sz="800" dirty="0" err="1">
                <a:solidFill>
                  <a:schemeClr val="tx1"/>
                </a:solidFill>
              </a:rPr>
              <a:t>Juhasz</a:t>
            </a:r>
            <a:r>
              <a:rPr lang="en-US" sz="800" dirty="0">
                <a:solidFill>
                  <a:schemeClr val="tx1"/>
                </a:solidFill>
              </a:rPr>
              <a:t>, “An Analysis and Procedure for Determining Space Environmental Sink Temperatures With Selected Computational Results,” 2001. Available: </a:t>
            </a:r>
            <a:r>
              <a:rPr lang="en-US" sz="800" dirty="0">
                <a:solidFill>
                  <a:schemeClr val="tx1"/>
                </a:solidFill>
                <a:hlinkClick r:id="rId8"/>
              </a:rPr>
              <a:t>https://ntrs.nasa.gov/api/citations/20010014168/downloads/20010014168.pdf</a:t>
            </a:r>
            <a:endParaRPr lang="en-US" sz="800" dirty="0">
              <a:solidFill>
                <a:schemeClr val="tx1"/>
              </a:solidFill>
            </a:endParaRPr>
          </a:p>
          <a:p>
            <a:pPr marL="0" marR="457200" indent="0">
              <a:spcBef>
                <a:spcPts val="500"/>
              </a:spcBef>
              <a:buNone/>
            </a:pPr>
            <a:r>
              <a:rPr lang="en-US" sz="800" dirty="0">
                <a:solidFill>
                  <a:schemeClr val="tx1"/>
                </a:solidFill>
              </a:rPr>
              <a:t>[9] L. Carrillo, N. </a:t>
            </a:r>
            <a:r>
              <a:rPr lang="en-US" sz="800" dirty="0" err="1">
                <a:solidFill>
                  <a:schemeClr val="tx1"/>
                </a:solidFill>
              </a:rPr>
              <a:t>Jsc</a:t>
            </a:r>
            <a:r>
              <a:rPr lang="en-US" sz="800" dirty="0">
                <a:solidFill>
                  <a:schemeClr val="tx1"/>
                </a:solidFill>
              </a:rPr>
              <a:t>, D. </a:t>
            </a:r>
            <a:r>
              <a:rPr lang="en-US" sz="800" dirty="0" err="1">
                <a:solidFill>
                  <a:schemeClr val="tx1"/>
                </a:solidFill>
              </a:rPr>
              <a:t>Farner</a:t>
            </a:r>
            <a:r>
              <a:rPr lang="en-US" sz="800" dirty="0">
                <a:solidFill>
                  <a:schemeClr val="tx1"/>
                </a:solidFill>
              </a:rPr>
              <a:t>, J. Engineering, and C. Preston, “NASA-TFAWS Short Course ISS Payload Thermal Environments,” 2015. Accessed: Jul. 01, 2025. [Online]. Available: https://tfaws.nasa.gov/wp-content/uploads/TFAWS2015-SC-ISS-Payload-Thermal-Design.pdf</a:t>
            </a:r>
          </a:p>
          <a:p>
            <a:pPr marL="0" marR="457200" indent="0">
              <a:spcBef>
                <a:spcPts val="500"/>
              </a:spcBef>
              <a:buNone/>
            </a:pPr>
            <a:r>
              <a:rPr lang="en-US" sz="800" dirty="0">
                <a:solidFill>
                  <a:schemeClr val="tx1"/>
                </a:solidFill>
              </a:rPr>
              <a:t>[10] L. Erickson, B. Barnes, C. </a:t>
            </a:r>
            <a:r>
              <a:rPr lang="en-US" sz="800" dirty="0" err="1">
                <a:solidFill>
                  <a:schemeClr val="tx1"/>
                </a:solidFill>
              </a:rPr>
              <a:t>Sladek</a:t>
            </a:r>
            <a:r>
              <a:rPr lang="en-US" sz="800" dirty="0">
                <a:solidFill>
                  <a:schemeClr val="tx1"/>
                </a:solidFill>
              </a:rPr>
              <a:t>, “Thermal Analysis for EVA </a:t>
            </a:r>
            <a:r>
              <a:rPr lang="en-US" sz="800" dirty="0" err="1">
                <a:solidFill>
                  <a:schemeClr val="tx1"/>
                </a:solidFill>
              </a:rPr>
              <a:t>Twighlight</a:t>
            </a:r>
            <a:r>
              <a:rPr lang="en-US" sz="800" dirty="0">
                <a:solidFill>
                  <a:schemeClr val="tx1"/>
                </a:solidFill>
              </a:rPr>
              <a:t> Scenario on a Flat Plane,” JETS-JE33-23-TLSS-DOC-00031, June 8, 2023.</a:t>
            </a:r>
          </a:p>
          <a:p>
            <a:pPr marL="0" marR="457200" indent="0" algn="l">
              <a:spcBef>
                <a:spcPts val="500"/>
              </a:spcBef>
              <a:buNone/>
            </a:pPr>
            <a:r>
              <a:rPr lang="en-US" sz="800" dirty="0">
                <a:solidFill>
                  <a:schemeClr val="tx1"/>
                </a:solidFill>
              </a:rPr>
              <a:t>[11] R. Henson, G. Laubach, J. </a:t>
            </a:r>
            <a:r>
              <a:rPr lang="en-US" sz="800" dirty="0" err="1">
                <a:solidFill>
                  <a:schemeClr val="tx1"/>
                </a:solidFill>
              </a:rPr>
              <a:t>Iovine</a:t>
            </a:r>
            <a:r>
              <a:rPr lang="en-US" sz="800" dirty="0">
                <a:solidFill>
                  <a:schemeClr val="tx1"/>
                </a:solidFill>
              </a:rPr>
              <a:t>, G. Lucas, “A Routine (FLXCAL) to Determine EVA Cube Fluxes using SINDA Temperatures,” June 20, 2003.</a:t>
            </a:r>
          </a:p>
          <a:p>
            <a:pPr marL="0" indent="0">
              <a:spcBef>
                <a:spcPts val="500"/>
              </a:spcBef>
              <a:buNone/>
            </a:pPr>
            <a:r>
              <a:rPr lang="en-US" sz="800" dirty="0">
                <a:solidFill>
                  <a:schemeClr val="tx1"/>
                </a:solidFill>
              </a:rPr>
              <a:t>[12] F. B. Leahy, “SLS-SPEC-159, Cross-Program Design Specification for Natural Environments (DSNE),” Oct. 2021. Available: https://ntrs.nasa.gov/citations/20210024522</a:t>
            </a:r>
          </a:p>
          <a:p>
            <a:pPr marL="0" indent="0">
              <a:spcBef>
                <a:spcPts val="500"/>
              </a:spcBef>
              <a:buNone/>
            </a:pPr>
            <a:r>
              <a:rPr lang="en-US" sz="800" dirty="0">
                <a:solidFill>
                  <a:schemeClr val="tx1"/>
                </a:solidFill>
              </a:rPr>
              <a:t>[13] “Horizons System,” Available: </a:t>
            </a:r>
            <a:r>
              <a:rPr lang="en-US" sz="800" dirty="0">
                <a:solidFill>
                  <a:schemeClr val="tx1"/>
                </a:solidFill>
                <a:hlinkClick r:id="rId9">
                  <a:extLst>
                    <a:ext uri="{A12FA001-AC4F-418D-AE19-62706E023703}">
                      <ahyp:hlinkClr xmlns:ahyp="http://schemas.microsoft.com/office/drawing/2018/hyperlinkcolor" val="tx"/>
                    </a:ext>
                  </a:extLst>
                </a:hlinkClick>
              </a:rPr>
              <a:t>https://ssd.jpl.nasa.gov/horizons/</a:t>
            </a:r>
            <a:endParaRPr lang="en-US" sz="800" dirty="0">
              <a:solidFill>
                <a:schemeClr val="tx1"/>
              </a:solidFill>
            </a:endParaRPr>
          </a:p>
          <a:p>
            <a:pPr marL="0" indent="0">
              <a:spcBef>
                <a:spcPts val="500"/>
              </a:spcBef>
              <a:buNone/>
            </a:pPr>
            <a:r>
              <a:rPr lang="en-US" sz="800" dirty="0">
                <a:solidFill>
                  <a:schemeClr val="tx1"/>
                </a:solidFill>
              </a:rPr>
              <a:t>[14]T.-Y. Park, J.-J. Lee, J.-H. Kim, and H.-U. Oh, “Preliminary Thermal Design and Analysis of Lunar Lander for Night Survival,” International Journal of Aerospace Engineering, vol. 2018, pp. 1–13, Oct. 2018, </a:t>
            </a:r>
            <a:r>
              <a:rPr lang="en-US" sz="800" dirty="0" err="1">
                <a:solidFill>
                  <a:schemeClr val="tx1"/>
                </a:solidFill>
              </a:rPr>
              <a:t>doi</a:t>
            </a:r>
            <a:r>
              <a:rPr lang="en-US" sz="800" dirty="0">
                <a:solidFill>
                  <a:schemeClr val="tx1"/>
                </a:solidFill>
              </a:rPr>
              <a:t>: </a:t>
            </a:r>
            <a:r>
              <a:rPr lang="en-US" sz="800" dirty="0">
                <a:solidFill>
                  <a:schemeClr val="tx1"/>
                </a:solidFill>
                <a:hlinkClick r:id="rId10">
                  <a:extLst>
                    <a:ext uri="{A12FA001-AC4F-418D-AE19-62706E023703}">
                      <ahyp:hlinkClr xmlns:ahyp="http://schemas.microsoft.com/office/drawing/2018/hyperlinkcolor" val="tx"/>
                    </a:ext>
                  </a:extLst>
                </a:hlinkClick>
              </a:rPr>
              <a:t>https://doi.org/10.1155/2018/4236396</a:t>
            </a:r>
            <a:r>
              <a:rPr lang="en-US" sz="800" dirty="0">
                <a:solidFill>
                  <a:schemeClr val="tx1"/>
                </a:solidFill>
              </a:rPr>
              <a:t>.</a:t>
            </a:r>
          </a:p>
          <a:p>
            <a:pPr marL="0" indent="0">
              <a:spcBef>
                <a:spcPts val="500"/>
              </a:spcBef>
              <a:buNone/>
            </a:pPr>
            <a:r>
              <a:rPr lang="en-US" sz="800" dirty="0">
                <a:solidFill>
                  <a:schemeClr val="tx1"/>
                </a:solidFill>
              </a:rPr>
              <a:t>[15] J. Feng, M. A. Siegler, and P. O. Hayne, “New Constraints on Thermal and Dielectric Properties of Lunar Regolith from LRO Diviner and CE‐2 Microwave Radiometer,” Journal of Geophysical Research: Planets, vol. 125, no. 1, Jan. 2020, </a:t>
            </a:r>
            <a:r>
              <a:rPr lang="en-US" sz="800" dirty="0" err="1">
                <a:solidFill>
                  <a:schemeClr val="tx1"/>
                </a:solidFill>
              </a:rPr>
              <a:t>doi</a:t>
            </a:r>
            <a:r>
              <a:rPr lang="en-US" sz="800" dirty="0">
                <a:solidFill>
                  <a:schemeClr val="tx1"/>
                </a:solidFill>
              </a:rPr>
              <a:t>: </a:t>
            </a:r>
            <a:r>
              <a:rPr lang="en-US" sz="800" dirty="0">
                <a:solidFill>
                  <a:schemeClr val="tx1"/>
                </a:solidFill>
                <a:hlinkClick r:id="rId11">
                  <a:extLst>
                    <a:ext uri="{A12FA001-AC4F-418D-AE19-62706E023703}">
                      <ahyp:hlinkClr xmlns:ahyp="http://schemas.microsoft.com/office/drawing/2018/hyperlinkcolor" val="tx"/>
                    </a:ext>
                  </a:extLst>
                </a:hlinkClick>
              </a:rPr>
              <a:t>https://doi.org/10.1029/2019je006130</a:t>
            </a:r>
            <a:endParaRPr lang="en-US" sz="800" dirty="0">
              <a:solidFill>
                <a:schemeClr val="tx1"/>
              </a:solidFill>
            </a:endParaRPr>
          </a:p>
          <a:p>
            <a:pPr marL="0" indent="0">
              <a:spcBef>
                <a:spcPts val="500"/>
              </a:spcBef>
              <a:buNone/>
            </a:pPr>
            <a:r>
              <a:rPr lang="en-US" sz="800" dirty="0">
                <a:solidFill>
                  <a:schemeClr val="tx1"/>
                </a:solidFill>
              </a:rPr>
              <a:t>[16] E. J. Foote, D. A. Paige, M. K. Shepard, J. R. Johnson, and S. </a:t>
            </a:r>
            <a:r>
              <a:rPr lang="en-US" sz="800" dirty="0" err="1">
                <a:solidFill>
                  <a:schemeClr val="tx1"/>
                </a:solidFill>
              </a:rPr>
              <a:t>Biggar</a:t>
            </a:r>
            <a:r>
              <a:rPr lang="en-US" sz="800" dirty="0">
                <a:solidFill>
                  <a:schemeClr val="tx1"/>
                </a:solidFill>
              </a:rPr>
              <a:t>, “The bidirectional and directional hemispheric reflectance of Apollo 11 and 16 soils: Laboratory and Diviner measurements,” Icarus, vol. 336, p. 113456, Jan. 2020, </a:t>
            </a:r>
            <a:r>
              <a:rPr lang="en-US" sz="800" dirty="0" err="1">
                <a:solidFill>
                  <a:schemeClr val="tx1"/>
                </a:solidFill>
              </a:rPr>
              <a:t>doi</a:t>
            </a:r>
            <a:r>
              <a:rPr lang="en-US" sz="800" dirty="0">
                <a:solidFill>
                  <a:schemeClr val="tx1"/>
                </a:solidFill>
              </a:rPr>
              <a:t>: 10.1016/j.icarus.2019.113456.</a:t>
            </a:r>
          </a:p>
          <a:p>
            <a:pPr marL="0" indent="0">
              <a:spcBef>
                <a:spcPts val="500"/>
              </a:spcBef>
              <a:buNone/>
            </a:pPr>
            <a:r>
              <a:rPr lang="en-US" sz="800" dirty="0">
                <a:solidFill>
                  <a:schemeClr val="tx1"/>
                </a:solidFill>
              </a:rPr>
              <a:t>[17] A. R. Vasavada et al., “Lunar equatorial surface temperatures and regolith properties from the Diviner Lunar Radiometer Experiment,” Journal of Geophysical Research: Planets, vol. 117, no. E12, p. n/a-n/a, Apr. 2012, </a:t>
            </a:r>
            <a:r>
              <a:rPr lang="en-US" sz="800" dirty="0" err="1">
                <a:solidFill>
                  <a:schemeClr val="tx1"/>
                </a:solidFill>
              </a:rPr>
              <a:t>doi</a:t>
            </a:r>
            <a:r>
              <a:rPr lang="en-US" sz="800" dirty="0">
                <a:solidFill>
                  <a:schemeClr val="tx1"/>
                </a:solidFill>
              </a:rPr>
              <a:t>: </a:t>
            </a:r>
            <a:r>
              <a:rPr lang="en-US" sz="800" dirty="0">
                <a:solidFill>
                  <a:schemeClr val="tx1"/>
                </a:solidFill>
                <a:hlinkClick r:id="rId12">
                  <a:extLst>
                    <a:ext uri="{A12FA001-AC4F-418D-AE19-62706E023703}">
                      <ahyp:hlinkClr xmlns:ahyp="http://schemas.microsoft.com/office/drawing/2018/hyperlinkcolor" val="tx"/>
                    </a:ext>
                  </a:extLst>
                </a:hlinkClick>
              </a:rPr>
              <a:t>https://doi.org/10.1029/2011je003987</a:t>
            </a:r>
            <a:r>
              <a:rPr lang="en-US" sz="800" dirty="0">
                <a:solidFill>
                  <a:schemeClr val="tx1"/>
                </a:solidFill>
              </a:rPr>
              <a:t>.</a:t>
            </a:r>
          </a:p>
          <a:p>
            <a:pPr marL="0" marR="457200" indent="0">
              <a:spcBef>
                <a:spcPts val="500"/>
              </a:spcBef>
              <a:buNone/>
            </a:pPr>
            <a:r>
              <a:rPr lang="en-US" sz="800" dirty="0">
                <a:solidFill>
                  <a:schemeClr val="tx1"/>
                </a:solidFill>
              </a:rPr>
              <a:t>[18] P. O. Hayne et al., “Global Regolith Thermophysical Properties of the Moon From the Diviner Lunar Radiometer Experiment,” Journal of Geophysical Research: Planets, vol. 122, no. 12, pp. 2371–2400, Dec. 2017, </a:t>
            </a:r>
            <a:r>
              <a:rPr lang="en-US" sz="800" dirty="0" err="1">
                <a:solidFill>
                  <a:schemeClr val="tx1"/>
                </a:solidFill>
              </a:rPr>
              <a:t>doi</a:t>
            </a:r>
            <a:r>
              <a:rPr lang="en-US" sz="800" dirty="0">
                <a:solidFill>
                  <a:schemeClr val="tx1"/>
                </a:solidFill>
              </a:rPr>
              <a:t>: </a:t>
            </a:r>
            <a:r>
              <a:rPr lang="en-US" sz="800" dirty="0">
                <a:solidFill>
                  <a:schemeClr val="tx1"/>
                </a:solidFill>
                <a:hlinkClick r:id="rId13">
                  <a:extLst>
                    <a:ext uri="{A12FA001-AC4F-418D-AE19-62706E023703}">
                      <ahyp:hlinkClr xmlns:ahyp="http://schemas.microsoft.com/office/drawing/2018/hyperlinkcolor" val="tx"/>
                    </a:ext>
                  </a:extLst>
                </a:hlinkClick>
              </a:rPr>
              <a:t>https://doi.org/10.1002/2017je005387</a:t>
            </a:r>
            <a:r>
              <a:rPr lang="en-US" sz="800" dirty="0">
                <a:solidFill>
                  <a:schemeClr val="tx1"/>
                </a:solidFill>
              </a:rPr>
              <a:t>.</a:t>
            </a:r>
          </a:p>
          <a:p>
            <a:pPr marL="0" marR="457200" indent="0">
              <a:spcBef>
                <a:spcPts val="500"/>
              </a:spcBef>
              <a:buNone/>
            </a:pPr>
            <a:r>
              <a:rPr lang="en-US" sz="800" dirty="0">
                <a:solidFill>
                  <a:schemeClr val="tx1"/>
                </a:solidFill>
              </a:rPr>
              <a:t>[19] R. Woods‐Robinson, M. A. Siegler, and D. A. Paige, “A Model for the Thermophysical Properties of Lunar Regolith at Low Temperatures,” Journal of Geophysical Research: Planets, vol. 124, no. 7, pp. 1989–2011, Jul. 2019, </a:t>
            </a:r>
            <a:r>
              <a:rPr lang="en-US" sz="800" dirty="0" err="1">
                <a:solidFill>
                  <a:schemeClr val="tx1"/>
                </a:solidFill>
              </a:rPr>
              <a:t>doi</a:t>
            </a:r>
            <a:r>
              <a:rPr lang="en-US" sz="800" dirty="0">
                <a:solidFill>
                  <a:schemeClr val="tx1"/>
                </a:solidFill>
              </a:rPr>
              <a:t>: </a:t>
            </a:r>
            <a:r>
              <a:rPr lang="en-US" sz="800" dirty="0">
                <a:solidFill>
                  <a:schemeClr val="tx1"/>
                </a:solidFill>
                <a:hlinkClick r:id="rId14">
                  <a:extLst>
                    <a:ext uri="{A12FA001-AC4F-418D-AE19-62706E023703}">
                      <ahyp:hlinkClr xmlns:ahyp="http://schemas.microsoft.com/office/drawing/2018/hyperlinkcolor" val="tx"/>
                    </a:ext>
                  </a:extLst>
                </a:hlinkClick>
              </a:rPr>
              <a:t>https://doi.org/10.1029/2019je005955</a:t>
            </a:r>
            <a:endParaRPr lang="en-US" sz="800" dirty="0">
              <a:solidFill>
                <a:schemeClr val="tx1"/>
              </a:solidFill>
            </a:endParaRPr>
          </a:p>
          <a:p>
            <a:pPr marL="0" marR="457200" indent="0">
              <a:spcBef>
                <a:spcPts val="500"/>
              </a:spcBef>
              <a:buNone/>
            </a:pPr>
            <a:r>
              <a:rPr lang="en-US" sz="800" dirty="0">
                <a:solidFill>
                  <a:schemeClr val="tx1"/>
                </a:solidFill>
              </a:rPr>
              <a:t>[20] L. Erickson, C. Gomez, B. Hamill, and G. Schunk, “Lunar Thermal Analysis Guidebook: Thermo-physical and Optical Properties of Lunar Regolith.” Available: </a:t>
            </a:r>
            <a:r>
              <a:rPr lang="en-US" sz="800" dirty="0">
                <a:solidFill>
                  <a:srgbClr val="009999"/>
                </a:solidFill>
                <a:hlinkClick r:id="rId15">
                  <a:extLst>
                    <a:ext uri="{A12FA001-AC4F-418D-AE19-62706E023703}">
                      <ahyp:hlinkClr xmlns:ahyp="http://schemas.microsoft.com/office/drawing/2018/hyperlinkcolor" val="tx"/>
                    </a:ext>
                  </a:extLst>
                </a:hlinkClick>
              </a:rPr>
              <a:t>https://ntrs.nasa.gov/api/citations/</a:t>
            </a:r>
            <a:r>
              <a:rPr lang="en-US" sz="800" dirty="0">
                <a:solidFill>
                  <a:schemeClr val="tx1"/>
                </a:solidFill>
                <a:hlinkClick r:id="rId15">
                  <a:extLst>
                    <a:ext uri="{A12FA001-AC4F-418D-AE19-62706E023703}">
                      <ahyp:hlinkClr xmlns:ahyp="http://schemas.microsoft.com/office/drawing/2018/hyperlinkcolor" val="tx"/>
                    </a:ext>
                  </a:extLst>
                </a:hlinkClick>
              </a:rPr>
              <a:t>20220013412</a:t>
            </a:r>
            <a:endParaRPr lang="en-US" sz="800" dirty="0">
              <a:solidFill>
                <a:schemeClr val="tx1"/>
              </a:solidFill>
            </a:endParaRPr>
          </a:p>
          <a:p>
            <a:pPr marL="0" indent="0">
              <a:buNone/>
            </a:pPr>
            <a:r>
              <a:rPr lang="en-US" sz="800" dirty="0">
                <a:solidFill>
                  <a:schemeClr val="tx1"/>
                </a:solidFill>
              </a:rPr>
              <a:t>[21] “Lunar Reconnaissance Orbiter - NASA Science,” Available: https://science.nasa.gov/mission/lro/</a:t>
            </a:r>
          </a:p>
          <a:p>
            <a:pPr marL="0" indent="0">
              <a:buNone/>
            </a:pPr>
            <a:r>
              <a:rPr lang="en-US" sz="800" dirty="0">
                <a:solidFill>
                  <a:schemeClr val="tx1"/>
                </a:solidFill>
              </a:rPr>
              <a:t>[22] “Lunar Orbital Data Explorer - Data Set Browser,” ode.rsl.wustl.edu. </a:t>
            </a:r>
            <a:r>
              <a:rPr lang="en-US" sz="800" dirty="0">
                <a:solidFill>
                  <a:schemeClr val="tx1"/>
                </a:solidFill>
                <a:hlinkClick r:id="rId16">
                  <a:extLst>
                    <a:ext uri="{A12FA001-AC4F-418D-AE19-62706E023703}">
                      <ahyp:hlinkClr xmlns:ahyp="http://schemas.microsoft.com/office/drawing/2018/hyperlinkcolor" val="tx"/>
                    </a:ext>
                  </a:extLst>
                </a:hlinkClick>
              </a:rPr>
              <a:t>https://ode.rsl.wustl.edu/moon/datasets</a:t>
            </a:r>
            <a:endParaRPr lang="en-US" sz="800" dirty="0">
              <a:solidFill>
                <a:schemeClr val="tx1"/>
              </a:solidFill>
            </a:endParaRPr>
          </a:p>
          <a:p>
            <a:pPr marL="0" marR="457200" indent="0">
              <a:spcBef>
                <a:spcPts val="500"/>
              </a:spcBef>
              <a:buNone/>
            </a:pPr>
            <a:r>
              <a:rPr lang="en-US" sz="800" dirty="0">
                <a:solidFill>
                  <a:schemeClr val="tx1"/>
                </a:solidFill>
              </a:rPr>
              <a:t>[23] “</a:t>
            </a:r>
            <a:r>
              <a:rPr lang="en-US" sz="800" dirty="0" err="1">
                <a:solidFill>
                  <a:schemeClr val="tx1"/>
                </a:solidFill>
              </a:rPr>
              <a:t>QuickMap</a:t>
            </a:r>
            <a:r>
              <a:rPr lang="en-US" sz="800" dirty="0">
                <a:solidFill>
                  <a:schemeClr val="tx1"/>
                </a:solidFill>
              </a:rPr>
              <a:t>,” quickmap.lroc.asu.edu. Available: </a:t>
            </a:r>
            <a:r>
              <a:rPr lang="en-US" sz="800" dirty="0">
                <a:solidFill>
                  <a:schemeClr val="tx1"/>
                </a:solidFill>
                <a:hlinkClick r:id="rId17">
                  <a:extLst>
                    <a:ext uri="{A12FA001-AC4F-418D-AE19-62706E023703}">
                      <ahyp:hlinkClr xmlns:ahyp="http://schemas.microsoft.com/office/drawing/2018/hyperlinkcolor" val="tx"/>
                    </a:ext>
                  </a:extLst>
                </a:hlinkClick>
              </a:rPr>
              <a:t>https://quickmap.lroc.asu.edu</a:t>
            </a:r>
            <a:endParaRPr lang="en-US" sz="800" dirty="0">
              <a:solidFill>
                <a:schemeClr val="tx1"/>
              </a:solidFill>
            </a:endParaRPr>
          </a:p>
          <a:p>
            <a:pPr marL="0" marR="457200" indent="0">
              <a:spcBef>
                <a:spcPts val="500"/>
              </a:spcBef>
              <a:buNone/>
            </a:pPr>
            <a:r>
              <a:rPr lang="en-US" sz="800" dirty="0">
                <a:solidFill>
                  <a:schemeClr val="tx1"/>
                </a:solidFill>
              </a:rPr>
              <a:t>[24] T. M. Powell et al., “High‐Resolution Nighttime Temperature and Rock Abundance Mapping of the Moon Using the Diviner Lunar Radiometer Experiment With a Model for Topographic Removal,” Journal Of Geophysical Research: Planets, vol. 128, no. 2, Feb. 2023, </a:t>
            </a:r>
            <a:r>
              <a:rPr lang="en-US" sz="800" dirty="0" err="1">
                <a:solidFill>
                  <a:schemeClr val="tx1"/>
                </a:solidFill>
              </a:rPr>
              <a:t>doi</a:t>
            </a:r>
            <a:r>
              <a:rPr lang="en-US" sz="800" dirty="0">
                <a:solidFill>
                  <a:schemeClr val="tx1"/>
                </a:solidFill>
              </a:rPr>
              <a:t>: </a:t>
            </a:r>
            <a:r>
              <a:rPr lang="en-US" sz="800" dirty="0">
                <a:solidFill>
                  <a:schemeClr val="tx1"/>
                </a:solidFill>
                <a:hlinkClick r:id="rId18">
                  <a:extLst>
                    <a:ext uri="{A12FA001-AC4F-418D-AE19-62706E023703}">
                      <ahyp:hlinkClr xmlns:ahyp="http://schemas.microsoft.com/office/drawing/2018/hyperlinkcolor" val="tx"/>
                    </a:ext>
                  </a:extLst>
                </a:hlinkClick>
              </a:rPr>
              <a:t>https://doi.org/10.1029/2022je007532</a:t>
            </a:r>
            <a:r>
              <a:rPr lang="en-US" sz="800" dirty="0">
                <a:solidFill>
                  <a:schemeClr val="tx1"/>
                </a:solidFill>
              </a:rPr>
              <a:t>.</a:t>
            </a:r>
          </a:p>
          <a:p>
            <a:pPr marL="0" marR="457200" indent="0">
              <a:spcBef>
                <a:spcPts val="500"/>
              </a:spcBef>
              <a:buNone/>
            </a:pPr>
            <a:r>
              <a:rPr lang="en-US" sz="800" dirty="0">
                <a:solidFill>
                  <a:schemeClr val="tx1"/>
                </a:solidFill>
              </a:rPr>
              <a:t>[25 ] J. P. Williams et al., “Seasonal Polar Temperatures on the Moon,” JGR Planets, vol. 124, no. 10, pp. 2505–2521, Oct. 2019, </a:t>
            </a:r>
            <a:r>
              <a:rPr lang="en-US" sz="800" dirty="0" err="1">
                <a:solidFill>
                  <a:schemeClr val="tx1"/>
                </a:solidFill>
              </a:rPr>
              <a:t>doi</a:t>
            </a:r>
            <a:r>
              <a:rPr lang="en-US" sz="800" dirty="0">
                <a:solidFill>
                  <a:schemeClr val="tx1"/>
                </a:solidFill>
              </a:rPr>
              <a:t>: </a:t>
            </a:r>
            <a:r>
              <a:rPr lang="en-US" sz="800" dirty="0">
                <a:solidFill>
                  <a:schemeClr val="tx1"/>
                </a:solidFill>
                <a:hlinkClick r:id="rId19">
                  <a:extLst>
                    <a:ext uri="{A12FA001-AC4F-418D-AE19-62706E023703}">
                      <ahyp:hlinkClr xmlns:ahyp="http://schemas.microsoft.com/office/drawing/2018/hyperlinkcolor" val="tx"/>
                    </a:ext>
                  </a:extLst>
                </a:hlinkClick>
              </a:rPr>
              <a:t>https://doi.org/10.1029/2019je006028</a:t>
            </a:r>
            <a:r>
              <a:rPr lang="en-US" sz="800" dirty="0">
                <a:solidFill>
                  <a:schemeClr val="tx1"/>
                </a:solidFill>
              </a:rPr>
              <a:t>.</a:t>
            </a:r>
          </a:p>
          <a:p>
            <a:pPr marL="0" marR="457200" indent="0" algn="l">
              <a:spcBef>
                <a:spcPts val="500"/>
              </a:spcBef>
              <a:buNone/>
            </a:pPr>
            <a:r>
              <a:rPr lang="en-US" sz="800" dirty="0">
                <a:solidFill>
                  <a:schemeClr val="tx1"/>
                </a:solidFill>
              </a:rPr>
              <a:t>‌</a:t>
            </a:r>
          </a:p>
          <a:p>
            <a:pPr marL="0" indent="0" algn="l">
              <a:spcBef>
                <a:spcPts val="500"/>
              </a:spcBef>
              <a:buNone/>
            </a:pPr>
            <a:endParaRPr lang="en-US" sz="800" dirty="0">
              <a:solidFill>
                <a:schemeClr val="tx1"/>
              </a:solidFill>
            </a:endParaRPr>
          </a:p>
          <a:p>
            <a:pPr marL="0" marR="457200" indent="0">
              <a:spcBef>
                <a:spcPts val="500"/>
              </a:spcBef>
              <a:buNone/>
            </a:pPr>
            <a:endParaRPr lang="en-US" sz="800" dirty="0">
              <a:solidFill>
                <a:schemeClr val="tx1"/>
              </a:solidFill>
            </a:endParaRPr>
          </a:p>
          <a:p>
            <a:pPr marL="0" marR="457200" indent="0">
              <a:spcBef>
                <a:spcPts val="500"/>
              </a:spcBef>
              <a:buNone/>
            </a:pPr>
            <a:endParaRPr lang="en-US" sz="800" dirty="0">
              <a:solidFill>
                <a:schemeClr val="tx1"/>
              </a:solidFill>
            </a:endParaRPr>
          </a:p>
          <a:p>
            <a:pPr marL="0" marR="457200" indent="0" algn="l">
              <a:spcBef>
                <a:spcPts val="500"/>
              </a:spcBef>
              <a:buNone/>
            </a:pPr>
            <a:endParaRPr lang="en-US" sz="800" dirty="0">
              <a:solidFill>
                <a:schemeClr val="tx1"/>
              </a:solidFill>
            </a:endParaRPr>
          </a:p>
          <a:p>
            <a:pPr marL="0" indent="0" algn="l">
              <a:spcBef>
                <a:spcPts val="500"/>
              </a:spcBef>
              <a:buNone/>
            </a:pPr>
            <a:endParaRPr lang="en-US" sz="800" dirty="0">
              <a:solidFill>
                <a:schemeClr val="tx1"/>
              </a:solidFill>
            </a:endParaRPr>
          </a:p>
          <a:p>
            <a:pPr>
              <a:spcBef>
                <a:spcPts val="500"/>
              </a:spcBef>
            </a:pPr>
            <a:endParaRPr lang="en-US" sz="800" dirty="0">
              <a:solidFill>
                <a:schemeClr val="tx1"/>
              </a:solidFill>
            </a:endParaRPr>
          </a:p>
        </p:txBody>
      </p:sp>
      <p:sp>
        <p:nvSpPr>
          <p:cNvPr id="4" name="Slide Number Placeholder 4">
            <a:extLst>
              <a:ext uri="{FF2B5EF4-FFF2-40B4-BE49-F238E27FC236}">
                <a16:creationId xmlns:a16="http://schemas.microsoft.com/office/drawing/2014/main" id="{05EFFC87-5D0D-6EF3-3876-8828E2A38857}"/>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1368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dirty="0"/>
              <a:t>Outline</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3399"/>
                </a:solidFill>
                <a:effectLst/>
                <a:uLnTx/>
                <a:uFillTx/>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
        <p:nvSpPr>
          <p:cNvPr id="9" name="Content Placeholder 8">
            <a:extLst>
              <a:ext uri="{FF2B5EF4-FFF2-40B4-BE49-F238E27FC236}">
                <a16:creationId xmlns:a16="http://schemas.microsoft.com/office/drawing/2014/main" id="{CF7C2655-8CF6-4027-C0A2-5872239269E2}"/>
              </a:ext>
            </a:extLst>
          </p:cNvPr>
          <p:cNvSpPr>
            <a:spLocks noGrp="1"/>
          </p:cNvSpPr>
          <p:nvPr>
            <p:ph idx="1"/>
          </p:nvPr>
        </p:nvSpPr>
        <p:spPr/>
        <p:txBody>
          <a:bodyPr/>
          <a:lstStyle/>
          <a:p>
            <a:pPr>
              <a:spcBef>
                <a:spcPts val="800"/>
              </a:spcBef>
            </a:pPr>
            <a:r>
              <a:rPr lang="en-US" sz="2000" dirty="0"/>
              <a:t>Study Purpose</a:t>
            </a:r>
          </a:p>
          <a:p>
            <a:pPr>
              <a:spcBef>
                <a:spcPts val="400"/>
              </a:spcBef>
            </a:pPr>
            <a:r>
              <a:rPr lang="en-US" sz="2000" dirty="0"/>
              <a:t>LUMENATE Overview</a:t>
            </a:r>
          </a:p>
          <a:p>
            <a:pPr lvl="1">
              <a:spcBef>
                <a:spcPts val="400"/>
              </a:spcBef>
            </a:pPr>
            <a:r>
              <a:rPr lang="en-US" sz="1600" dirty="0"/>
              <a:t>Description and Products</a:t>
            </a:r>
          </a:p>
          <a:p>
            <a:pPr>
              <a:spcBef>
                <a:spcPts val="400"/>
              </a:spcBef>
            </a:pPr>
            <a:r>
              <a:rPr lang="en-US" sz="2000" dirty="0"/>
              <a:t>Lunar Surface Thermal Environment</a:t>
            </a:r>
          </a:p>
          <a:p>
            <a:pPr>
              <a:spcBef>
                <a:spcPts val="800"/>
              </a:spcBef>
            </a:pPr>
            <a:r>
              <a:rPr lang="en-US" sz="2000" dirty="0"/>
              <a:t>Flux Cube Sink Temperature Method</a:t>
            </a:r>
          </a:p>
          <a:p>
            <a:pPr>
              <a:spcBef>
                <a:spcPts val="400"/>
              </a:spcBef>
            </a:pPr>
            <a:r>
              <a:rPr lang="en-US" sz="2000" dirty="0"/>
              <a:t>Simple Lunar Terrain Model</a:t>
            </a:r>
          </a:p>
          <a:p>
            <a:pPr lvl="1">
              <a:spcBef>
                <a:spcPts val="400"/>
              </a:spcBef>
            </a:pPr>
            <a:r>
              <a:rPr lang="en-US" sz="1600" dirty="0"/>
              <a:t>Methods and Results</a:t>
            </a:r>
          </a:p>
          <a:p>
            <a:pPr>
              <a:spcBef>
                <a:spcPts val="400"/>
              </a:spcBef>
            </a:pPr>
            <a:r>
              <a:rPr lang="en-US" sz="2000" dirty="0"/>
              <a:t>Detailed Lunar Terrain Model</a:t>
            </a:r>
          </a:p>
          <a:p>
            <a:pPr lvl="1">
              <a:spcBef>
                <a:spcPts val="400"/>
              </a:spcBef>
            </a:pPr>
            <a:r>
              <a:rPr lang="en-US" sz="1600" dirty="0"/>
              <a:t>Methods and Results</a:t>
            </a:r>
          </a:p>
          <a:p>
            <a:pPr>
              <a:spcBef>
                <a:spcPts val="800"/>
              </a:spcBef>
            </a:pPr>
            <a:r>
              <a:rPr lang="en-US" sz="2000" dirty="0"/>
              <a:t>Thermal Impacts of Dust Coverage</a:t>
            </a:r>
          </a:p>
          <a:p>
            <a:pPr>
              <a:spcBef>
                <a:spcPts val="800"/>
              </a:spcBef>
            </a:pPr>
            <a:r>
              <a:rPr lang="en-US" sz="2000" dirty="0"/>
              <a:t>Methods to Predict Lunar Surface Temperature</a:t>
            </a:r>
          </a:p>
          <a:p>
            <a:pPr>
              <a:spcBef>
                <a:spcPts val="800"/>
              </a:spcBef>
            </a:pPr>
            <a:r>
              <a:rPr lang="en-US" sz="2000" dirty="0"/>
              <a:t>Findings and Remarks</a:t>
            </a:r>
            <a:endParaRPr lang="en-US" sz="1800" dirty="0"/>
          </a:p>
          <a:p>
            <a:pPr>
              <a:spcBef>
                <a:spcPts val="800"/>
              </a:spcBef>
            </a:pPr>
            <a:r>
              <a:rPr lang="en-US" sz="2000" dirty="0"/>
              <a:t>References</a:t>
            </a:r>
          </a:p>
          <a:p>
            <a:pPr>
              <a:spcBef>
                <a:spcPts val="800"/>
              </a:spcBef>
            </a:pPr>
            <a:endParaRPr lang="en-US" sz="2000" dirty="0"/>
          </a:p>
        </p:txBody>
      </p:sp>
    </p:spTree>
    <p:extLst>
      <p:ext uri="{BB962C8B-B14F-4D97-AF65-F5344CB8AC3E}">
        <p14:creationId xmlns:p14="http://schemas.microsoft.com/office/powerpoint/2010/main" val="210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3D39A7-2300-EA34-B2DE-6C12C5E45483}"/>
              </a:ext>
            </a:extLst>
          </p:cNvPr>
          <p:cNvSpPr/>
          <p:nvPr/>
        </p:nvSpPr>
        <p:spPr bwMode="auto">
          <a:xfrm>
            <a:off x="532370" y="1085335"/>
            <a:ext cx="11127260" cy="1423088"/>
          </a:xfrm>
          <a:prstGeom prst="rect">
            <a:avLst/>
          </a:prstGeom>
          <a:solidFill>
            <a:schemeClr val="tx1">
              <a:lumMod val="50000"/>
              <a:lumOff val="50000"/>
              <a:alpha val="26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9" name="Rectangle 8">
            <a:extLst>
              <a:ext uri="{FF2B5EF4-FFF2-40B4-BE49-F238E27FC236}">
                <a16:creationId xmlns:a16="http://schemas.microsoft.com/office/drawing/2014/main" id="{76A94564-E107-D4A8-6C20-72FE3E663E01}"/>
              </a:ext>
            </a:extLst>
          </p:cNvPr>
          <p:cNvSpPr/>
          <p:nvPr/>
        </p:nvSpPr>
        <p:spPr bwMode="auto">
          <a:xfrm>
            <a:off x="532370" y="2886496"/>
            <a:ext cx="11127260" cy="3126260"/>
          </a:xfrm>
          <a:prstGeom prst="rect">
            <a:avLst/>
          </a:prstGeom>
          <a:solidFill>
            <a:srgbClr val="00B0F0">
              <a:alpha val="26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DBA0FFA1-1814-3681-4D75-F5961D8ADE27}"/>
              </a:ext>
            </a:extLst>
          </p:cNvPr>
          <p:cNvSpPr>
            <a:spLocks noGrp="1"/>
          </p:cNvSpPr>
          <p:nvPr>
            <p:ph type="title"/>
          </p:nvPr>
        </p:nvSpPr>
        <p:spPr/>
        <p:txBody>
          <a:bodyPr/>
          <a:lstStyle/>
          <a:p>
            <a:r>
              <a:rPr lang="en-US" dirty="0"/>
              <a:t>Study Purpose</a:t>
            </a:r>
          </a:p>
        </p:txBody>
      </p:sp>
      <p:sp>
        <p:nvSpPr>
          <p:cNvPr id="5" name="Slide Number Placeholder 4">
            <a:extLst>
              <a:ext uri="{FF2B5EF4-FFF2-40B4-BE49-F238E27FC236}">
                <a16:creationId xmlns:a16="http://schemas.microsoft.com/office/drawing/2014/main" id="{26FC1E13-3830-8250-7B80-0FF0ED9E9A7D}"/>
              </a:ext>
            </a:extLst>
          </p:cNvPr>
          <p:cNvSpPr>
            <a:spLocks noGrp="1"/>
          </p:cNvSpPr>
          <p:nvPr>
            <p:ph type="sldNum" sz="quarter" idx="12"/>
          </p:nvPr>
        </p:nvSpPr>
        <p:spPr/>
        <p:txBody>
          <a:bodyPr/>
          <a:lstStyle/>
          <a:p>
            <a:fld id="{33F42015-0FC7-4B0E-8D2B-76EADF48D957}" type="slidenum">
              <a:rPr lang="en-US" smtClean="0"/>
              <a:pPr/>
              <a:t>3</a:t>
            </a:fld>
            <a:endParaRPr lang="en-US"/>
          </a:p>
        </p:txBody>
      </p:sp>
      <p:sp>
        <p:nvSpPr>
          <p:cNvPr id="7" name="Content Placeholder 6">
            <a:extLst>
              <a:ext uri="{FF2B5EF4-FFF2-40B4-BE49-F238E27FC236}">
                <a16:creationId xmlns:a16="http://schemas.microsoft.com/office/drawing/2014/main" id="{9687EAE4-F19B-0A67-0FE2-16C19C30DE2B}"/>
              </a:ext>
            </a:extLst>
          </p:cNvPr>
          <p:cNvSpPr>
            <a:spLocks noGrp="1"/>
          </p:cNvSpPr>
          <p:nvPr>
            <p:ph idx="1"/>
          </p:nvPr>
        </p:nvSpPr>
        <p:spPr>
          <a:xfrm>
            <a:off x="609600" y="1013253"/>
            <a:ext cx="10826578" cy="5410200"/>
          </a:xfrm>
        </p:spPr>
        <p:txBody>
          <a:bodyPr/>
          <a:lstStyle/>
          <a:p>
            <a:pPr marL="342900" lvl="1" indent="-342900">
              <a:buFont typeface="Arial" panose="020B0604020202020204" pitchFamily="34" charset="0"/>
              <a:buChar char="•"/>
            </a:pPr>
            <a:endParaRPr lang="en-US" sz="1800" dirty="0">
              <a:solidFill>
                <a:schemeClr val="accent2"/>
              </a:solidFill>
              <a:cs typeface="+mn-cs"/>
            </a:endParaRPr>
          </a:p>
          <a:p>
            <a:pPr marL="342900" lvl="1" indent="-342900">
              <a:buFont typeface="Arial" panose="020B0604020202020204" pitchFamily="34" charset="0"/>
              <a:buChar char="•"/>
            </a:pPr>
            <a:r>
              <a:rPr lang="en-US" sz="1800" dirty="0">
                <a:solidFill>
                  <a:schemeClr val="accent2"/>
                </a:solidFill>
                <a:cs typeface="+mn-cs"/>
              </a:rPr>
              <a:t>Introduce the </a:t>
            </a:r>
            <a:r>
              <a:rPr lang="en-US" sz="1800" dirty="0" err="1">
                <a:solidFill>
                  <a:schemeClr val="accent2"/>
                </a:solidFill>
                <a:cs typeface="+mn-cs"/>
              </a:rPr>
              <a:t>LUnar</a:t>
            </a:r>
            <a:r>
              <a:rPr lang="en-US" sz="1800" dirty="0">
                <a:solidFill>
                  <a:schemeClr val="accent2"/>
                </a:solidFill>
                <a:cs typeface="+mn-cs"/>
              </a:rPr>
              <a:t> and Mars </a:t>
            </a:r>
            <a:r>
              <a:rPr lang="en-US" sz="1800" dirty="0" err="1">
                <a:solidFill>
                  <a:schemeClr val="accent2"/>
                </a:solidFill>
                <a:cs typeface="+mn-cs"/>
              </a:rPr>
              <a:t>ENvironments</a:t>
            </a:r>
            <a:r>
              <a:rPr lang="en-US" sz="1800" dirty="0">
                <a:solidFill>
                  <a:schemeClr val="accent2"/>
                </a:solidFill>
                <a:cs typeface="+mn-cs"/>
              </a:rPr>
              <a:t> Analysis Team (LUMENATE) and relevant products:</a:t>
            </a:r>
          </a:p>
          <a:p>
            <a:pPr lvl="1"/>
            <a:r>
              <a:rPr lang="en-US" sz="1600" dirty="0"/>
              <a:t>Thermal insights for NESC cold tolerant electronics for Lunar applications report</a:t>
            </a:r>
          </a:p>
          <a:p>
            <a:pPr lvl="1"/>
            <a:r>
              <a:rPr lang="en-US" sz="1600" dirty="0"/>
              <a:t>Detailed terrain modeling for Artemis III Human Landing System (HLS) extravehicular activities (EVAs)</a:t>
            </a:r>
          </a:p>
          <a:p>
            <a:pPr marL="457200" lvl="1" indent="0">
              <a:buNone/>
            </a:pPr>
            <a:endParaRPr lang="en-US" sz="1600" dirty="0"/>
          </a:p>
          <a:p>
            <a:pPr marL="457200" lvl="1" indent="0">
              <a:buNone/>
            </a:pPr>
            <a:endParaRPr lang="en-US" sz="1600" dirty="0"/>
          </a:p>
          <a:p>
            <a:pPr marL="457200" lvl="1" indent="0">
              <a:buNone/>
            </a:pPr>
            <a:endParaRPr lang="en-US" sz="1600" dirty="0"/>
          </a:p>
          <a:p>
            <a:pPr>
              <a:buFont typeface="Arial" panose="020B0604020202020204" pitchFamily="34" charset="0"/>
              <a:buChar char="•"/>
            </a:pPr>
            <a:r>
              <a:rPr lang="en-US" sz="1800" dirty="0"/>
              <a:t>Investigate differences between Lunar surface temperatures and the environmental sink temperatures of a representative asset at various regional locations on the Lunar surface</a:t>
            </a:r>
          </a:p>
          <a:p>
            <a:pPr lvl="1"/>
            <a:r>
              <a:rPr lang="en-US" sz="1600" dirty="0"/>
              <a:t>Demonstrate using the flux cube method to gather sink temperatures across a range of optical properties</a:t>
            </a:r>
          </a:p>
          <a:p>
            <a:pPr lvl="1"/>
            <a:r>
              <a:rPr lang="en-US" sz="1600" dirty="0"/>
              <a:t>Use generated optical property ratio plots to infer thermal impacts from dust deposition on asset surfaces</a:t>
            </a:r>
          </a:p>
          <a:p>
            <a:pPr marL="457200" lvl="1" indent="0">
              <a:buNone/>
            </a:pPr>
            <a:endParaRPr lang="en-US" sz="1600" dirty="0"/>
          </a:p>
          <a:p>
            <a:pPr>
              <a:buFont typeface="Arial" panose="020B0604020202020204" pitchFamily="34" charset="0"/>
              <a:buChar char="•"/>
            </a:pPr>
            <a:r>
              <a:rPr lang="en-US" sz="1800" dirty="0"/>
              <a:t>Compare Lunar surface temperature and environmental sink temperature predictions between thermal models using simple and detailed terrain models</a:t>
            </a:r>
          </a:p>
          <a:p>
            <a:pPr lvl="1"/>
            <a:r>
              <a:rPr lang="en-US" sz="1600" dirty="0"/>
              <a:t>Highlight discrepancies between simplified flat plane and detailed terrain models for South Pole regions where low solar elevation angles and terrain features significantly impact thermal conditions</a:t>
            </a:r>
          </a:p>
          <a:p>
            <a:endParaRPr lang="en-US" sz="1200" dirty="0"/>
          </a:p>
          <a:p>
            <a:endParaRPr lang="en-US" dirty="0"/>
          </a:p>
        </p:txBody>
      </p:sp>
    </p:spTree>
    <p:extLst>
      <p:ext uri="{BB962C8B-B14F-4D97-AF65-F5344CB8AC3E}">
        <p14:creationId xmlns:p14="http://schemas.microsoft.com/office/powerpoint/2010/main" val="171678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DE2375-20FC-DBC0-12B5-5A666EEA073C}"/>
              </a:ext>
            </a:extLst>
          </p:cNvPr>
          <p:cNvPicPr>
            <a:picLocks noChangeAspect="1"/>
          </p:cNvPicPr>
          <p:nvPr/>
        </p:nvPicPr>
        <p:blipFill>
          <a:blip r:embed="rId3"/>
          <a:stretch>
            <a:fillRect/>
          </a:stretch>
        </p:blipFill>
        <p:spPr>
          <a:xfrm>
            <a:off x="9432899" y="2781802"/>
            <a:ext cx="2035497" cy="1413014"/>
          </a:xfrm>
          <a:prstGeom prst="rect">
            <a:avLst/>
          </a:prstGeom>
        </p:spPr>
      </p:pic>
      <p:sp>
        <p:nvSpPr>
          <p:cNvPr id="3" name="Title 2">
            <a:extLst>
              <a:ext uri="{FF2B5EF4-FFF2-40B4-BE49-F238E27FC236}">
                <a16:creationId xmlns:a16="http://schemas.microsoft.com/office/drawing/2014/main" id="{598EA3C4-E6CB-C1C9-5DDF-793F3A62C921}"/>
              </a:ext>
            </a:extLst>
          </p:cNvPr>
          <p:cNvSpPr>
            <a:spLocks noGrp="1"/>
          </p:cNvSpPr>
          <p:nvPr>
            <p:ph type="title"/>
          </p:nvPr>
        </p:nvSpPr>
        <p:spPr/>
        <p:txBody>
          <a:bodyPr>
            <a:noAutofit/>
          </a:bodyPr>
          <a:lstStyle/>
          <a:p>
            <a:r>
              <a:rPr lang="en-US" sz="2600" dirty="0" err="1"/>
              <a:t>LUnar</a:t>
            </a:r>
            <a:r>
              <a:rPr lang="en-US" sz="2600" dirty="0"/>
              <a:t> and Mars </a:t>
            </a:r>
            <a:r>
              <a:rPr lang="en-US" sz="2600" dirty="0" err="1"/>
              <a:t>ENvironments</a:t>
            </a:r>
            <a:r>
              <a:rPr lang="en-US" sz="2600" dirty="0"/>
              <a:t> Analysis Team (LUMENATE)</a:t>
            </a:r>
          </a:p>
        </p:txBody>
      </p:sp>
      <p:sp>
        <p:nvSpPr>
          <p:cNvPr id="2" name="Content Placeholder 1">
            <a:extLst>
              <a:ext uri="{FF2B5EF4-FFF2-40B4-BE49-F238E27FC236}">
                <a16:creationId xmlns:a16="http://schemas.microsoft.com/office/drawing/2014/main" id="{74E4E2F2-6070-D4E6-A0DA-09394F56B32B}"/>
              </a:ext>
            </a:extLst>
          </p:cNvPr>
          <p:cNvSpPr>
            <a:spLocks noGrp="1"/>
          </p:cNvSpPr>
          <p:nvPr>
            <p:ph idx="1"/>
          </p:nvPr>
        </p:nvSpPr>
        <p:spPr>
          <a:xfrm>
            <a:off x="609598" y="914400"/>
            <a:ext cx="5782873" cy="5410200"/>
          </a:xfrm>
        </p:spPr>
        <p:txBody>
          <a:bodyPr vert="horz" lIns="91440" tIns="45720" rIns="91440" bIns="45720" rtlCol="0" anchor="t">
            <a:noAutofit/>
          </a:bodyPr>
          <a:lstStyle/>
          <a:p>
            <a:pPr marL="0" indent="0">
              <a:buNone/>
            </a:pPr>
            <a:r>
              <a:rPr lang="en-US" sz="1600" dirty="0"/>
              <a:t>The LUMENATE team delivers Lunar and Martian thermal environmental modeling expertise to NASA and industry:</a:t>
            </a:r>
          </a:p>
          <a:p>
            <a:pPr marL="548640" lvl="1" indent="-182880"/>
            <a:r>
              <a:rPr lang="en-US" sz="1400" dirty="0"/>
              <a:t>Develop guidance documentation and reference models for performing Lunar and Martian environmental thermal analysis</a:t>
            </a:r>
          </a:p>
          <a:p>
            <a:pPr marL="548640" lvl="1" indent="-182880"/>
            <a:r>
              <a:rPr lang="en-US" sz="1400" dirty="0"/>
              <a:t>Address environmental knowledge gaps identified during system development efforts and missions</a:t>
            </a:r>
          </a:p>
          <a:p>
            <a:pPr marL="548640" lvl="1" indent="-182880"/>
            <a:r>
              <a:rPr lang="en-US" sz="1400" dirty="0"/>
              <a:t>Create and improve advanced environmental thermal analysis techniques that support diverse missions and systems</a:t>
            </a:r>
          </a:p>
          <a:p>
            <a:pPr marL="365760" lvl="1" indent="0">
              <a:buNone/>
            </a:pPr>
            <a:endParaRPr lang="en-US" sz="1400" dirty="0"/>
          </a:p>
          <a:p>
            <a:pPr marL="0" indent="0">
              <a:buNone/>
            </a:pPr>
            <a:r>
              <a:rPr lang="en-US" sz="1600" dirty="0"/>
              <a:t>Current duties include:</a:t>
            </a:r>
          </a:p>
          <a:p>
            <a:pPr marL="548640" lvl="1" indent="-182880"/>
            <a:r>
              <a:rPr lang="en-US" sz="1400" dirty="0"/>
              <a:t>Update the Lunar Thermal Analysis Guidebook (LTAG)</a:t>
            </a:r>
            <a:r>
              <a:rPr lang="en-US" sz="1400" baseline="30000" dirty="0"/>
              <a:t>[1]</a:t>
            </a:r>
            <a:endParaRPr lang="en-US" sz="1400" dirty="0"/>
          </a:p>
          <a:p>
            <a:pPr marL="548640" lvl="1" indent="-182880"/>
            <a:r>
              <a:rPr lang="en-US" sz="1400" dirty="0"/>
              <a:t>Develop a Mars Thermal Analysis Guidebook (MTAG)</a:t>
            </a:r>
          </a:p>
          <a:p>
            <a:pPr marL="548640" lvl="1" indent="-182880"/>
            <a:r>
              <a:rPr lang="en-US" sz="1400" dirty="0"/>
              <a:t>Develop novel thermal analysis capability for Artemis III and beyond surface missions to inform EVA planning</a:t>
            </a:r>
          </a:p>
        </p:txBody>
      </p:sp>
      <p:pic>
        <p:nvPicPr>
          <p:cNvPr id="6" name="Picture 5">
            <a:extLst>
              <a:ext uri="{FF2B5EF4-FFF2-40B4-BE49-F238E27FC236}">
                <a16:creationId xmlns:a16="http://schemas.microsoft.com/office/drawing/2014/main" id="{DD7ED9F2-4621-4503-06C8-9DE8752C1A51}"/>
              </a:ext>
            </a:extLst>
          </p:cNvPr>
          <p:cNvPicPr>
            <a:picLocks noChangeAspect="1"/>
          </p:cNvPicPr>
          <p:nvPr/>
        </p:nvPicPr>
        <p:blipFill>
          <a:blip r:embed="rId4"/>
          <a:stretch>
            <a:fillRect/>
          </a:stretch>
        </p:blipFill>
        <p:spPr>
          <a:xfrm>
            <a:off x="1285103" y="5053635"/>
            <a:ext cx="3541457" cy="1309559"/>
          </a:xfrm>
          <a:prstGeom prst="rect">
            <a:avLst/>
          </a:prstGeom>
        </p:spPr>
      </p:pic>
      <p:sp>
        <p:nvSpPr>
          <p:cNvPr id="13" name="TextBox 12">
            <a:extLst>
              <a:ext uri="{FF2B5EF4-FFF2-40B4-BE49-F238E27FC236}">
                <a16:creationId xmlns:a16="http://schemas.microsoft.com/office/drawing/2014/main" id="{191D4F30-D795-9B51-2F16-FDBEAB99FCFB}"/>
              </a:ext>
            </a:extLst>
          </p:cNvPr>
          <p:cNvSpPr txBox="1"/>
          <p:nvPr/>
        </p:nvSpPr>
        <p:spPr>
          <a:xfrm>
            <a:off x="984750" y="6363194"/>
            <a:ext cx="4183598" cy="246221"/>
          </a:xfrm>
          <a:prstGeom prst="rect">
            <a:avLst/>
          </a:prstGeom>
          <a:noFill/>
        </p:spPr>
        <p:txBody>
          <a:bodyPr wrap="square">
            <a:spAutoFit/>
          </a:bodyPr>
          <a:lstStyle/>
          <a:p>
            <a:pPr algn="ctr"/>
            <a:r>
              <a:rPr lang="en-US" sz="1000" b="1" dirty="0">
                <a:latin typeface="+mj-lt"/>
                <a:cs typeface="Helvetica" panose="020B0604020202020204" pitchFamily="34" charset="0"/>
              </a:rPr>
              <a:t>Lunar Surface 3D Terrain Modeling, Lisa Erickson (JSC-EC611)</a:t>
            </a:r>
            <a:r>
              <a:rPr lang="en-US" sz="1000" b="1" baseline="30000" dirty="0">
                <a:latin typeface="+mj-lt"/>
                <a:cs typeface="Helvetica" panose="020B0604020202020204" pitchFamily="34" charset="0"/>
              </a:rPr>
              <a:t>[2]</a:t>
            </a:r>
          </a:p>
        </p:txBody>
      </p:sp>
      <p:pic>
        <p:nvPicPr>
          <p:cNvPr id="19" name="Picture 18">
            <a:extLst>
              <a:ext uri="{FF2B5EF4-FFF2-40B4-BE49-F238E27FC236}">
                <a16:creationId xmlns:a16="http://schemas.microsoft.com/office/drawing/2014/main" id="{3BBEA00F-C34D-53C1-6A84-3EFB7E2E8341}"/>
              </a:ext>
            </a:extLst>
          </p:cNvPr>
          <p:cNvPicPr>
            <a:picLocks noChangeAspect="1"/>
          </p:cNvPicPr>
          <p:nvPr/>
        </p:nvPicPr>
        <p:blipFill>
          <a:blip r:embed="rId5"/>
          <a:stretch>
            <a:fillRect/>
          </a:stretch>
        </p:blipFill>
        <p:spPr>
          <a:xfrm>
            <a:off x="5937933" y="4912904"/>
            <a:ext cx="3711508" cy="1479412"/>
          </a:xfrm>
          <a:prstGeom prst="rect">
            <a:avLst/>
          </a:prstGeom>
        </p:spPr>
      </p:pic>
      <p:pic>
        <p:nvPicPr>
          <p:cNvPr id="21" name="Picture 20">
            <a:extLst>
              <a:ext uri="{FF2B5EF4-FFF2-40B4-BE49-F238E27FC236}">
                <a16:creationId xmlns:a16="http://schemas.microsoft.com/office/drawing/2014/main" id="{9E003945-439F-5444-CD06-F203C22B3B70}"/>
              </a:ext>
            </a:extLst>
          </p:cNvPr>
          <p:cNvPicPr>
            <a:picLocks noChangeAspect="1"/>
          </p:cNvPicPr>
          <p:nvPr/>
        </p:nvPicPr>
        <p:blipFill>
          <a:blip r:embed="rId6"/>
          <a:stretch>
            <a:fillRect/>
          </a:stretch>
        </p:blipFill>
        <p:spPr>
          <a:xfrm>
            <a:off x="9815969" y="4853292"/>
            <a:ext cx="1441452" cy="1608981"/>
          </a:xfrm>
          <a:prstGeom prst="rect">
            <a:avLst/>
          </a:prstGeom>
        </p:spPr>
      </p:pic>
      <p:pic>
        <p:nvPicPr>
          <p:cNvPr id="23" name="Picture 22">
            <a:extLst>
              <a:ext uri="{FF2B5EF4-FFF2-40B4-BE49-F238E27FC236}">
                <a16:creationId xmlns:a16="http://schemas.microsoft.com/office/drawing/2014/main" id="{B519EE8E-80A2-C350-CE14-F8DDA485E5E8}"/>
              </a:ext>
            </a:extLst>
          </p:cNvPr>
          <p:cNvPicPr>
            <a:picLocks noChangeAspect="1"/>
          </p:cNvPicPr>
          <p:nvPr/>
        </p:nvPicPr>
        <p:blipFill rotWithShape="1">
          <a:blip r:embed="rId7"/>
          <a:srcRect b="37420"/>
          <a:stretch/>
        </p:blipFill>
        <p:spPr>
          <a:xfrm>
            <a:off x="9372279" y="1185565"/>
            <a:ext cx="2232043" cy="1117449"/>
          </a:xfrm>
          <a:prstGeom prst="rect">
            <a:avLst/>
          </a:prstGeom>
        </p:spPr>
      </p:pic>
      <p:sp>
        <p:nvSpPr>
          <p:cNvPr id="25" name="TextBox 24">
            <a:extLst>
              <a:ext uri="{FF2B5EF4-FFF2-40B4-BE49-F238E27FC236}">
                <a16:creationId xmlns:a16="http://schemas.microsoft.com/office/drawing/2014/main" id="{C64546CD-7E1A-50F3-0500-1753E25D7ED3}"/>
              </a:ext>
            </a:extLst>
          </p:cNvPr>
          <p:cNvSpPr txBox="1"/>
          <p:nvPr/>
        </p:nvSpPr>
        <p:spPr>
          <a:xfrm>
            <a:off x="9311168" y="2303063"/>
            <a:ext cx="2354258" cy="400110"/>
          </a:xfrm>
          <a:prstGeom prst="rect">
            <a:avLst/>
          </a:prstGeom>
          <a:noFill/>
        </p:spPr>
        <p:txBody>
          <a:bodyPr wrap="square">
            <a:spAutoFit/>
          </a:bodyPr>
          <a:lstStyle/>
          <a:p>
            <a:pPr algn="ctr"/>
            <a:r>
              <a:rPr lang="en-US" sz="1000" b="1" dirty="0">
                <a:latin typeface="+mj-lt"/>
                <a:cs typeface="Helvetica" panose="020B0604020202020204" pitchFamily="34" charset="0"/>
              </a:rPr>
              <a:t>Thermal Sensitivity of LTV Wheels, Will Birmingham (MSFC-EV34)</a:t>
            </a:r>
            <a:r>
              <a:rPr lang="en-US" sz="1000" b="1" baseline="30000" dirty="0">
                <a:latin typeface="+mj-lt"/>
                <a:cs typeface="Helvetica" panose="020B0604020202020204" pitchFamily="34" charset="0"/>
              </a:rPr>
              <a:t>[3]</a:t>
            </a:r>
          </a:p>
        </p:txBody>
      </p:sp>
      <p:sp>
        <p:nvSpPr>
          <p:cNvPr id="27" name="TextBox 26">
            <a:extLst>
              <a:ext uri="{FF2B5EF4-FFF2-40B4-BE49-F238E27FC236}">
                <a16:creationId xmlns:a16="http://schemas.microsoft.com/office/drawing/2014/main" id="{E34110D6-02D0-7299-0112-06E93EA3D180}"/>
              </a:ext>
            </a:extLst>
          </p:cNvPr>
          <p:cNvSpPr txBox="1"/>
          <p:nvPr/>
        </p:nvSpPr>
        <p:spPr>
          <a:xfrm>
            <a:off x="8980401" y="4188862"/>
            <a:ext cx="3015793" cy="415498"/>
          </a:xfrm>
          <a:prstGeom prst="rect">
            <a:avLst/>
          </a:prstGeom>
          <a:noFill/>
        </p:spPr>
        <p:txBody>
          <a:bodyPr wrap="square">
            <a:spAutoFit/>
          </a:bodyPr>
          <a:lstStyle/>
          <a:p>
            <a:pPr algn="ctr"/>
            <a:r>
              <a:rPr lang="en-US" sz="1000" b="1" dirty="0">
                <a:latin typeface="+mj-lt"/>
                <a:cs typeface="Helvetica" panose="020B0604020202020204" pitchFamily="34" charset="0"/>
              </a:rPr>
              <a:t>Lunar Latitude and Terrain Radiator Sensitivity, Will Birmingham (MSFC-EV34)</a:t>
            </a:r>
            <a:r>
              <a:rPr lang="en-US" sz="1000" b="1" baseline="30000" dirty="0">
                <a:latin typeface="+mj-lt"/>
                <a:cs typeface="Helvetica" panose="020B0604020202020204" pitchFamily="34" charset="0"/>
              </a:rPr>
              <a:t>[4]</a:t>
            </a:r>
          </a:p>
        </p:txBody>
      </p:sp>
      <p:sp>
        <p:nvSpPr>
          <p:cNvPr id="29" name="TextBox 28">
            <a:extLst>
              <a:ext uri="{FF2B5EF4-FFF2-40B4-BE49-F238E27FC236}">
                <a16:creationId xmlns:a16="http://schemas.microsoft.com/office/drawing/2014/main" id="{8399C81A-A315-50F2-0165-30F3F47AB2ED}"/>
              </a:ext>
            </a:extLst>
          </p:cNvPr>
          <p:cNvSpPr txBox="1"/>
          <p:nvPr/>
        </p:nvSpPr>
        <p:spPr>
          <a:xfrm>
            <a:off x="6819701" y="6438049"/>
            <a:ext cx="4017927" cy="253916"/>
          </a:xfrm>
          <a:prstGeom prst="rect">
            <a:avLst/>
          </a:prstGeom>
          <a:noFill/>
        </p:spPr>
        <p:txBody>
          <a:bodyPr wrap="square">
            <a:spAutoFit/>
          </a:bodyPr>
          <a:lstStyle/>
          <a:p>
            <a:pPr algn="ctr"/>
            <a:r>
              <a:rPr lang="en-US" sz="1000" b="1" dirty="0">
                <a:latin typeface="+mj-lt"/>
                <a:cs typeface="Helvetica" panose="020B0604020202020204" pitchFamily="34" charset="0"/>
              </a:rPr>
              <a:t>Tall Tower Lunar Thermal Analysis, Will Grier (LaRC-D206)</a:t>
            </a:r>
            <a:r>
              <a:rPr lang="en-US" sz="1000" b="1" baseline="30000" dirty="0">
                <a:latin typeface="+mj-lt"/>
                <a:cs typeface="Helvetica" panose="020B0604020202020204" pitchFamily="34" charset="0"/>
              </a:rPr>
              <a:t>[5]</a:t>
            </a:r>
          </a:p>
        </p:txBody>
      </p:sp>
      <p:sp>
        <p:nvSpPr>
          <p:cNvPr id="5" name="Slide Number Placeholder 4">
            <a:extLst>
              <a:ext uri="{FF2B5EF4-FFF2-40B4-BE49-F238E27FC236}">
                <a16:creationId xmlns:a16="http://schemas.microsoft.com/office/drawing/2014/main" id="{6D96258A-4465-1BE8-EF37-6B587D9901A8}"/>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pic>
        <p:nvPicPr>
          <p:cNvPr id="8" name="Picture 7">
            <a:extLst>
              <a:ext uri="{FF2B5EF4-FFF2-40B4-BE49-F238E27FC236}">
                <a16:creationId xmlns:a16="http://schemas.microsoft.com/office/drawing/2014/main" id="{683261CB-A2E5-F398-4074-41806B8718AF}"/>
              </a:ext>
            </a:extLst>
          </p:cNvPr>
          <p:cNvPicPr>
            <a:picLocks noChangeAspect="1"/>
          </p:cNvPicPr>
          <p:nvPr/>
        </p:nvPicPr>
        <p:blipFill>
          <a:blip r:embed="rId8">
            <a:clrChange>
              <a:clrFrom>
                <a:srgbClr val="E5E7E8"/>
              </a:clrFrom>
              <a:clrTo>
                <a:srgbClr val="E5E7E8">
                  <a:alpha val="0"/>
                </a:srgbClr>
              </a:clrTo>
            </a:clrChange>
          </a:blip>
          <a:stretch>
            <a:fillRect/>
          </a:stretch>
        </p:blipFill>
        <p:spPr>
          <a:xfrm>
            <a:off x="6392471" y="1580331"/>
            <a:ext cx="2540290" cy="2245683"/>
          </a:xfrm>
          <a:prstGeom prst="rect">
            <a:avLst/>
          </a:prstGeom>
        </p:spPr>
      </p:pic>
    </p:spTree>
    <p:extLst>
      <p:ext uri="{BB962C8B-B14F-4D97-AF65-F5344CB8AC3E}">
        <p14:creationId xmlns:p14="http://schemas.microsoft.com/office/powerpoint/2010/main" val="175266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5BADC-923C-8355-B56E-C8040C5205C9}"/>
              </a:ext>
            </a:extLst>
          </p:cNvPr>
          <p:cNvSpPr>
            <a:spLocks noGrp="1"/>
          </p:cNvSpPr>
          <p:nvPr>
            <p:ph type="title"/>
          </p:nvPr>
        </p:nvSpPr>
        <p:spPr/>
        <p:txBody>
          <a:bodyPr/>
          <a:lstStyle/>
          <a:p>
            <a:r>
              <a:rPr lang="en-US" dirty="0"/>
              <a:t>Lunar Thermal Modeling Capability</a:t>
            </a:r>
          </a:p>
        </p:txBody>
      </p:sp>
      <p:sp>
        <p:nvSpPr>
          <p:cNvPr id="2" name="Content Placeholder 1">
            <a:extLst>
              <a:ext uri="{FF2B5EF4-FFF2-40B4-BE49-F238E27FC236}">
                <a16:creationId xmlns:a16="http://schemas.microsoft.com/office/drawing/2014/main" id="{21278D90-FBCF-76F4-E331-1CDAF36CF7A6}"/>
              </a:ext>
            </a:extLst>
          </p:cNvPr>
          <p:cNvSpPr>
            <a:spLocks noGrp="1"/>
          </p:cNvSpPr>
          <p:nvPr>
            <p:ph idx="1"/>
          </p:nvPr>
        </p:nvSpPr>
        <p:spPr>
          <a:xfrm>
            <a:off x="609601" y="914400"/>
            <a:ext cx="7365344" cy="5410200"/>
          </a:xfrm>
        </p:spPr>
        <p:txBody>
          <a:bodyPr/>
          <a:lstStyle/>
          <a:p>
            <a:r>
              <a:rPr lang="en-US" sz="1600" dirty="0"/>
              <a:t>The current version of the HLS Lunar Thermal Analysis Guidebook and associated NESC Academy tutorial videos provide guidance on developing simplified and mission site specific Lunar surface thermal models</a:t>
            </a:r>
            <a:r>
              <a:rPr lang="en-US" sz="1600" baseline="30000" dirty="0"/>
              <a:t>[1][6]:</a:t>
            </a:r>
          </a:p>
          <a:p>
            <a:pPr marL="0" indent="0">
              <a:buNone/>
            </a:pPr>
            <a:endParaRPr lang="en-US" sz="1200" b="1" baseline="30000" dirty="0"/>
          </a:p>
          <a:p>
            <a:pPr lvl="1"/>
            <a:r>
              <a:rPr lang="en-US" sz="1400" dirty="0">
                <a:hlinkClick r:id="rId2"/>
              </a:rPr>
              <a:t>HLS-UG-001 Lunar Thermal Analysis Guidebook Baseline_STI.pdf</a:t>
            </a:r>
            <a:endParaRPr lang="en-US" sz="1400" dirty="0"/>
          </a:p>
          <a:p>
            <a:pPr lvl="1"/>
            <a:r>
              <a:rPr lang="en-US" sz="1400" dirty="0">
                <a:hlinkClick r:id="rId3"/>
              </a:rPr>
              <a:t>Lunar Thermal Analysis Guidebook, Part 1 | NESC Academy Online</a:t>
            </a:r>
            <a:endParaRPr lang="en-US" sz="1400" dirty="0"/>
          </a:p>
          <a:p>
            <a:pPr lvl="1"/>
            <a:r>
              <a:rPr lang="en-US" sz="1400" dirty="0">
                <a:hlinkClick r:id="rId4"/>
              </a:rPr>
              <a:t>Lunar Thermal Analysis Guidebook, Part 2 | NESC Academy Online</a:t>
            </a:r>
            <a:endParaRPr lang="en-US" sz="1400" dirty="0"/>
          </a:p>
          <a:p>
            <a:pPr lvl="1"/>
            <a:r>
              <a:rPr lang="en-US" sz="1400" dirty="0">
                <a:hlinkClick r:id="rId5"/>
              </a:rPr>
              <a:t>Lunar Thermal Analysis Guidebook, Part 3 | NESC Academy Online</a:t>
            </a:r>
            <a:endParaRPr lang="en-US" sz="1400" dirty="0"/>
          </a:p>
          <a:p>
            <a:pPr marL="0" indent="0">
              <a:buNone/>
            </a:pPr>
            <a:endParaRPr lang="en-US" sz="1400" dirty="0"/>
          </a:p>
          <a:p>
            <a:endParaRPr lang="en-US" sz="1600" dirty="0"/>
          </a:p>
          <a:p>
            <a:endParaRPr lang="en-US" sz="1600" dirty="0"/>
          </a:p>
        </p:txBody>
      </p:sp>
      <p:sp>
        <p:nvSpPr>
          <p:cNvPr id="9" name="TextBox 8">
            <a:extLst>
              <a:ext uri="{FF2B5EF4-FFF2-40B4-BE49-F238E27FC236}">
                <a16:creationId xmlns:a16="http://schemas.microsoft.com/office/drawing/2014/main" id="{D6AFA3F5-B48D-7C70-ECE2-1FB3949B098C}"/>
              </a:ext>
            </a:extLst>
          </p:cNvPr>
          <p:cNvSpPr txBox="1"/>
          <p:nvPr/>
        </p:nvSpPr>
        <p:spPr>
          <a:xfrm>
            <a:off x="3605455" y="5688303"/>
            <a:ext cx="2467421" cy="523220"/>
          </a:xfrm>
          <a:prstGeom prst="rect">
            <a:avLst/>
          </a:prstGeom>
          <a:noFill/>
        </p:spPr>
        <p:txBody>
          <a:bodyPr wrap="square" rtlCol="0">
            <a:spAutoFit/>
          </a:bodyPr>
          <a:lstStyle/>
          <a:p>
            <a:pPr algn="ctr"/>
            <a:r>
              <a:rPr lang="en-US" sz="1400" b="1" dirty="0">
                <a:latin typeface="+mj-lt"/>
                <a:cs typeface="Helvetica" panose="020B0604020202020204" pitchFamily="34" charset="0"/>
              </a:rPr>
              <a:t>Lunar Surface Temperatures</a:t>
            </a:r>
            <a:r>
              <a:rPr lang="en-US" sz="1400" b="1" baseline="30000" dirty="0">
                <a:latin typeface="+mj-lt"/>
                <a:cs typeface="Helvetica" panose="020B0604020202020204" pitchFamily="34" charset="0"/>
              </a:rPr>
              <a:t>[1]</a:t>
            </a:r>
          </a:p>
        </p:txBody>
      </p:sp>
      <p:pic>
        <p:nvPicPr>
          <p:cNvPr id="7" name="Picture 6">
            <a:extLst>
              <a:ext uri="{FF2B5EF4-FFF2-40B4-BE49-F238E27FC236}">
                <a16:creationId xmlns:a16="http://schemas.microsoft.com/office/drawing/2014/main" id="{BCF22285-BE0F-C8AC-C884-FB1A14C20761}"/>
              </a:ext>
            </a:extLst>
          </p:cNvPr>
          <p:cNvPicPr>
            <a:picLocks noChangeAspect="1"/>
          </p:cNvPicPr>
          <p:nvPr/>
        </p:nvPicPr>
        <p:blipFill>
          <a:blip r:embed="rId6"/>
          <a:stretch>
            <a:fillRect/>
          </a:stretch>
        </p:blipFill>
        <p:spPr>
          <a:xfrm>
            <a:off x="742950" y="3987479"/>
            <a:ext cx="2709939" cy="1458777"/>
          </a:xfrm>
          <a:prstGeom prst="rect">
            <a:avLst/>
          </a:prstGeom>
        </p:spPr>
      </p:pic>
      <p:pic>
        <p:nvPicPr>
          <p:cNvPr id="12" name="Picture 11">
            <a:extLst>
              <a:ext uri="{FF2B5EF4-FFF2-40B4-BE49-F238E27FC236}">
                <a16:creationId xmlns:a16="http://schemas.microsoft.com/office/drawing/2014/main" id="{B31CDDEF-B458-D6CB-016C-3632B24EE0D8}"/>
              </a:ext>
            </a:extLst>
          </p:cNvPr>
          <p:cNvPicPr>
            <a:picLocks noChangeAspect="1"/>
          </p:cNvPicPr>
          <p:nvPr/>
        </p:nvPicPr>
        <p:blipFill>
          <a:blip r:embed="rId7"/>
          <a:stretch>
            <a:fillRect/>
          </a:stretch>
        </p:blipFill>
        <p:spPr>
          <a:xfrm>
            <a:off x="6096885" y="3912219"/>
            <a:ext cx="2726598" cy="1558056"/>
          </a:xfrm>
          <a:prstGeom prst="rect">
            <a:avLst/>
          </a:prstGeom>
        </p:spPr>
      </p:pic>
      <p:pic>
        <p:nvPicPr>
          <p:cNvPr id="14" name="Picture 13">
            <a:extLst>
              <a:ext uri="{FF2B5EF4-FFF2-40B4-BE49-F238E27FC236}">
                <a16:creationId xmlns:a16="http://schemas.microsoft.com/office/drawing/2014/main" id="{F500C766-325E-92D1-F5A2-D0A6C742C57C}"/>
              </a:ext>
            </a:extLst>
          </p:cNvPr>
          <p:cNvPicPr>
            <a:picLocks noChangeAspect="1"/>
          </p:cNvPicPr>
          <p:nvPr/>
        </p:nvPicPr>
        <p:blipFill>
          <a:blip r:embed="rId8"/>
          <a:stretch>
            <a:fillRect/>
          </a:stretch>
        </p:blipFill>
        <p:spPr>
          <a:xfrm>
            <a:off x="9159468" y="3927796"/>
            <a:ext cx="2119385" cy="1660092"/>
          </a:xfrm>
          <a:prstGeom prst="rect">
            <a:avLst/>
          </a:prstGeom>
        </p:spPr>
      </p:pic>
      <p:pic>
        <p:nvPicPr>
          <p:cNvPr id="16" name="Picture 15">
            <a:extLst>
              <a:ext uri="{FF2B5EF4-FFF2-40B4-BE49-F238E27FC236}">
                <a16:creationId xmlns:a16="http://schemas.microsoft.com/office/drawing/2014/main" id="{82A46C1A-76B2-AA5E-B18D-275F24BAA3E3}"/>
              </a:ext>
            </a:extLst>
          </p:cNvPr>
          <p:cNvPicPr>
            <a:picLocks noChangeAspect="1"/>
          </p:cNvPicPr>
          <p:nvPr/>
        </p:nvPicPr>
        <p:blipFill rotWithShape="1">
          <a:blip r:embed="rId9"/>
          <a:srcRect b="9592"/>
          <a:stretch/>
        </p:blipFill>
        <p:spPr>
          <a:xfrm>
            <a:off x="3861822" y="3912219"/>
            <a:ext cx="1922294" cy="1622551"/>
          </a:xfrm>
          <a:prstGeom prst="rect">
            <a:avLst/>
          </a:prstGeom>
        </p:spPr>
      </p:pic>
      <p:sp>
        <p:nvSpPr>
          <p:cNvPr id="21" name="TextBox 20">
            <a:extLst>
              <a:ext uri="{FF2B5EF4-FFF2-40B4-BE49-F238E27FC236}">
                <a16:creationId xmlns:a16="http://schemas.microsoft.com/office/drawing/2014/main" id="{407F272A-CE51-95FF-831C-FA55CF54817B}"/>
              </a:ext>
            </a:extLst>
          </p:cNvPr>
          <p:cNvSpPr txBox="1"/>
          <p:nvPr/>
        </p:nvSpPr>
        <p:spPr>
          <a:xfrm>
            <a:off x="6187763" y="5688303"/>
            <a:ext cx="2166687" cy="523220"/>
          </a:xfrm>
          <a:prstGeom prst="rect">
            <a:avLst/>
          </a:prstGeom>
          <a:noFill/>
        </p:spPr>
        <p:txBody>
          <a:bodyPr wrap="square" rtlCol="0">
            <a:spAutoFit/>
          </a:bodyPr>
          <a:lstStyle/>
          <a:p>
            <a:pPr algn="ctr"/>
            <a:r>
              <a:rPr lang="en-US" sz="1400" b="1" dirty="0">
                <a:latin typeface="+mj-lt"/>
                <a:cs typeface="Helvetica" panose="020B0604020202020204" pitchFamily="34" charset="0"/>
              </a:rPr>
              <a:t>Far Field Terrain Impacts</a:t>
            </a:r>
            <a:r>
              <a:rPr lang="en-US" sz="1400" b="1" baseline="30000" dirty="0">
                <a:latin typeface="+mj-lt"/>
                <a:cs typeface="Helvetica" panose="020B0604020202020204" pitchFamily="34" charset="0"/>
              </a:rPr>
              <a:t>[1]</a:t>
            </a:r>
          </a:p>
        </p:txBody>
      </p:sp>
      <p:sp>
        <p:nvSpPr>
          <p:cNvPr id="22" name="TextBox 21">
            <a:extLst>
              <a:ext uri="{FF2B5EF4-FFF2-40B4-BE49-F238E27FC236}">
                <a16:creationId xmlns:a16="http://schemas.microsoft.com/office/drawing/2014/main" id="{947D6678-0C1E-E9CE-4951-4FF786FF8E1E}"/>
              </a:ext>
            </a:extLst>
          </p:cNvPr>
          <p:cNvSpPr txBox="1"/>
          <p:nvPr/>
        </p:nvSpPr>
        <p:spPr>
          <a:xfrm>
            <a:off x="823139" y="5671934"/>
            <a:ext cx="2549559" cy="523220"/>
          </a:xfrm>
          <a:prstGeom prst="rect">
            <a:avLst/>
          </a:prstGeom>
          <a:noFill/>
        </p:spPr>
        <p:txBody>
          <a:bodyPr wrap="square" rtlCol="0">
            <a:spAutoFit/>
          </a:bodyPr>
          <a:lstStyle/>
          <a:p>
            <a:pPr algn="ctr"/>
            <a:r>
              <a:rPr lang="en-US" sz="1400" b="1" dirty="0">
                <a:latin typeface="+mj-lt"/>
                <a:cs typeface="Helvetica" panose="020B0604020202020204" pitchFamily="34" charset="0"/>
              </a:rPr>
              <a:t>Simplified Flat Plane Surface Model</a:t>
            </a:r>
            <a:r>
              <a:rPr lang="en-US" sz="1400" b="1" baseline="30000" dirty="0">
                <a:latin typeface="+mj-lt"/>
                <a:cs typeface="Helvetica" panose="020B0604020202020204" pitchFamily="34" charset="0"/>
              </a:rPr>
              <a:t>[1]</a:t>
            </a:r>
          </a:p>
        </p:txBody>
      </p:sp>
      <p:sp>
        <p:nvSpPr>
          <p:cNvPr id="23" name="TextBox 22">
            <a:extLst>
              <a:ext uri="{FF2B5EF4-FFF2-40B4-BE49-F238E27FC236}">
                <a16:creationId xmlns:a16="http://schemas.microsoft.com/office/drawing/2014/main" id="{7522B16A-10D2-CBED-920D-03FCA229E30D}"/>
              </a:ext>
            </a:extLst>
          </p:cNvPr>
          <p:cNvSpPr txBox="1"/>
          <p:nvPr/>
        </p:nvSpPr>
        <p:spPr>
          <a:xfrm>
            <a:off x="9159468" y="5688303"/>
            <a:ext cx="2166687" cy="523220"/>
          </a:xfrm>
          <a:prstGeom prst="rect">
            <a:avLst/>
          </a:prstGeom>
          <a:noFill/>
        </p:spPr>
        <p:txBody>
          <a:bodyPr wrap="square" rtlCol="0">
            <a:spAutoFit/>
          </a:bodyPr>
          <a:lstStyle/>
          <a:p>
            <a:pPr algn="ctr"/>
            <a:r>
              <a:rPr lang="en-US" sz="1400" b="1" dirty="0">
                <a:latin typeface="+mj-lt"/>
                <a:cs typeface="Helvetica" panose="020B0604020202020204" pitchFamily="34" charset="0"/>
              </a:rPr>
              <a:t>Detailed Site-Specific Terrain Mesh</a:t>
            </a:r>
            <a:r>
              <a:rPr lang="en-US" sz="1400" b="1" baseline="30000" dirty="0">
                <a:latin typeface="+mj-lt"/>
                <a:cs typeface="Helvetica" panose="020B0604020202020204" pitchFamily="34" charset="0"/>
              </a:rPr>
              <a:t>[1]</a:t>
            </a:r>
          </a:p>
        </p:txBody>
      </p:sp>
      <p:sp>
        <p:nvSpPr>
          <p:cNvPr id="4" name="Slide Number Placeholder 4">
            <a:extLst>
              <a:ext uri="{FF2B5EF4-FFF2-40B4-BE49-F238E27FC236}">
                <a16:creationId xmlns:a16="http://schemas.microsoft.com/office/drawing/2014/main" id="{D11DC199-10DD-6BD2-CDFF-176AE246952A}"/>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pic>
        <p:nvPicPr>
          <p:cNvPr id="5" name="Picture 4">
            <a:extLst>
              <a:ext uri="{FF2B5EF4-FFF2-40B4-BE49-F238E27FC236}">
                <a16:creationId xmlns:a16="http://schemas.microsoft.com/office/drawing/2014/main" id="{92650B31-4420-47A9-B681-5D86C28F6812}"/>
              </a:ext>
            </a:extLst>
          </p:cNvPr>
          <p:cNvPicPr>
            <a:picLocks noChangeAspect="1"/>
          </p:cNvPicPr>
          <p:nvPr/>
        </p:nvPicPr>
        <p:blipFill>
          <a:blip r:embed="rId10"/>
          <a:stretch>
            <a:fillRect/>
          </a:stretch>
        </p:blipFill>
        <p:spPr>
          <a:xfrm>
            <a:off x="9319838" y="995874"/>
            <a:ext cx="1629526" cy="2048547"/>
          </a:xfrm>
          <a:prstGeom prst="rect">
            <a:avLst/>
          </a:prstGeom>
        </p:spPr>
      </p:pic>
      <p:sp>
        <p:nvSpPr>
          <p:cNvPr id="41" name="TextBox 40">
            <a:extLst>
              <a:ext uri="{FF2B5EF4-FFF2-40B4-BE49-F238E27FC236}">
                <a16:creationId xmlns:a16="http://schemas.microsoft.com/office/drawing/2014/main" id="{D492FF08-F1AF-69B8-D84B-F1F9B96C1B6A}"/>
              </a:ext>
            </a:extLst>
          </p:cNvPr>
          <p:cNvSpPr txBox="1"/>
          <p:nvPr/>
        </p:nvSpPr>
        <p:spPr>
          <a:xfrm>
            <a:off x="8730719" y="3094629"/>
            <a:ext cx="2807765" cy="523220"/>
          </a:xfrm>
          <a:prstGeom prst="rect">
            <a:avLst/>
          </a:prstGeom>
          <a:noFill/>
        </p:spPr>
        <p:txBody>
          <a:bodyPr wrap="square">
            <a:spAutoFit/>
          </a:bodyPr>
          <a:lstStyle/>
          <a:p>
            <a:pPr algn="ctr"/>
            <a:r>
              <a:rPr lang="en-US" sz="1400" b="1" dirty="0">
                <a:latin typeface="+mj-lt"/>
                <a:cs typeface="Helvetica" panose="020B0604020202020204" pitchFamily="34" charset="0"/>
              </a:rPr>
              <a:t>HLS-UG-001 Lunar Thermal Analysis Guidebook</a:t>
            </a:r>
            <a:r>
              <a:rPr lang="en-US" sz="1400" b="1" baseline="30000" dirty="0">
                <a:latin typeface="+mj-lt"/>
                <a:cs typeface="Helvetica" panose="020B0604020202020204" pitchFamily="34" charset="0"/>
              </a:rPr>
              <a:t>[1]</a:t>
            </a:r>
          </a:p>
        </p:txBody>
      </p:sp>
    </p:spTree>
    <p:extLst>
      <p:ext uri="{BB962C8B-B14F-4D97-AF65-F5344CB8AC3E}">
        <p14:creationId xmlns:p14="http://schemas.microsoft.com/office/powerpoint/2010/main" val="79616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0733E-F22F-02FD-EAB7-5E85B25832C8}"/>
              </a:ext>
            </a:extLst>
          </p:cNvPr>
          <p:cNvSpPr>
            <a:spLocks noGrp="1"/>
          </p:cNvSpPr>
          <p:nvPr>
            <p:ph type="title"/>
          </p:nvPr>
        </p:nvSpPr>
        <p:spPr/>
        <p:txBody>
          <a:bodyPr/>
          <a:lstStyle/>
          <a:p>
            <a:r>
              <a:rPr lang="en-US" dirty="0"/>
              <a:t>LUMENATE Detailed Terrain Thermal Model Updates</a:t>
            </a:r>
          </a:p>
        </p:txBody>
      </p:sp>
      <p:sp>
        <p:nvSpPr>
          <p:cNvPr id="2" name="Content Placeholder 1">
            <a:extLst>
              <a:ext uri="{FF2B5EF4-FFF2-40B4-BE49-F238E27FC236}">
                <a16:creationId xmlns:a16="http://schemas.microsoft.com/office/drawing/2014/main" id="{E77F149D-77E0-ACFE-C4AF-0560A5F430DA}"/>
              </a:ext>
            </a:extLst>
          </p:cNvPr>
          <p:cNvSpPr>
            <a:spLocks noGrp="1"/>
          </p:cNvSpPr>
          <p:nvPr>
            <p:ph idx="1"/>
          </p:nvPr>
        </p:nvSpPr>
        <p:spPr>
          <a:xfrm>
            <a:off x="609598" y="914400"/>
            <a:ext cx="8354208" cy="5410200"/>
          </a:xfrm>
        </p:spPr>
        <p:txBody>
          <a:bodyPr/>
          <a:lstStyle/>
          <a:p>
            <a:r>
              <a:rPr lang="en-US" sz="1600" dirty="0"/>
              <a:t>Codifying a publicly releasable process to build Lunar thermal models that include site specific near-field terrain, far field terrain horizon, solar path, and regolith properties</a:t>
            </a:r>
          </a:p>
          <a:p>
            <a:pPr lvl="1"/>
            <a:r>
              <a:rPr lang="en-US" sz="1400" dirty="0"/>
              <a:t>Automated lunar surface point cloud simplification and generation (includes horizon points)</a:t>
            </a:r>
          </a:p>
          <a:p>
            <a:pPr lvl="1"/>
            <a:r>
              <a:rPr lang="en-US" sz="1400" dirty="0"/>
              <a:t>Process for obtaining solar vector and flux data for use in ANSYS Thermal Desktop (TD)</a:t>
            </a:r>
          </a:p>
          <a:p>
            <a:pPr lvl="1"/>
            <a:r>
              <a:rPr lang="en-US" sz="1400" dirty="0"/>
              <a:t>Verify surface temperature and illumination vs satellite data and detailed illumination models</a:t>
            </a:r>
            <a:endParaRPr lang="en-US" sz="500" dirty="0"/>
          </a:p>
          <a:p>
            <a:pPr marL="0" indent="0">
              <a:buNone/>
            </a:pPr>
            <a:endParaRPr lang="en-US" sz="500" dirty="0"/>
          </a:p>
          <a:p>
            <a:r>
              <a:rPr lang="en-US" sz="1600" dirty="0"/>
              <a:t>Lays groundwork for Lunar surface “weather reports” for Artemis EVA operations</a:t>
            </a:r>
          </a:p>
          <a:p>
            <a:pPr lvl="1"/>
            <a:r>
              <a:rPr lang="en-US" sz="1400" dirty="0"/>
              <a:t>Captures shadows and hot spots generated from detailed terrain features and surface assets</a:t>
            </a:r>
          </a:p>
          <a:p>
            <a:pPr lvl="1"/>
            <a:r>
              <a:rPr lang="en-US" sz="1400" dirty="0"/>
              <a:t>Used to predict suit temperatures to assist with EVA traverse planning</a:t>
            </a:r>
          </a:p>
          <a:p>
            <a:pPr lvl="2"/>
            <a:r>
              <a:rPr lang="en-US" sz="1400" dirty="0"/>
              <a:t>Identification of thermal keep out zones and EVA start and end times</a:t>
            </a:r>
          </a:p>
          <a:p>
            <a:pPr lvl="2"/>
            <a:r>
              <a:rPr lang="en-US" sz="1400" dirty="0"/>
              <a:t>Accurate temperature timeline prediction</a:t>
            </a:r>
          </a:p>
          <a:p>
            <a:endParaRPr lang="en-US" sz="1400" dirty="0"/>
          </a:p>
          <a:p>
            <a:pPr lvl="1"/>
            <a:endParaRPr lang="en-US" sz="1400" dirty="0"/>
          </a:p>
          <a:p>
            <a:endParaRPr lang="en-US" sz="1400" dirty="0"/>
          </a:p>
        </p:txBody>
      </p:sp>
      <p:pic>
        <p:nvPicPr>
          <p:cNvPr id="11" name="Picture 10">
            <a:extLst>
              <a:ext uri="{FF2B5EF4-FFF2-40B4-BE49-F238E27FC236}">
                <a16:creationId xmlns:a16="http://schemas.microsoft.com/office/drawing/2014/main" id="{4CEDF671-AD03-88F5-795A-669442796783}"/>
              </a:ext>
            </a:extLst>
          </p:cNvPr>
          <p:cNvPicPr>
            <a:picLocks noChangeAspect="1"/>
          </p:cNvPicPr>
          <p:nvPr/>
        </p:nvPicPr>
        <p:blipFill>
          <a:blip r:embed="rId2">
            <a:clrChange>
              <a:clrFrom>
                <a:srgbClr val="212830"/>
              </a:clrFrom>
              <a:clrTo>
                <a:srgbClr val="212830">
                  <a:alpha val="0"/>
                </a:srgbClr>
              </a:clrTo>
            </a:clrChange>
            <a:extLst>
              <a:ext uri="{BEBA8EAE-BF5A-486C-A8C5-ECC9F3942E4B}">
                <a14:imgProps xmlns:a14="http://schemas.microsoft.com/office/drawing/2010/main">
                  <a14:imgLayer r:embed="rId3">
                    <a14:imgEffect>
                      <a14:backgroundRemoval t="7325" b="92038" l="4023" r="91379">
                        <a14:foregroundMark x1="7241" y1="56529" x2="7241" y2="56529"/>
                        <a14:foregroundMark x1="4023" y1="55096" x2="4023" y2="55096"/>
                        <a14:foregroundMark x1="40000" y1="7484" x2="40000" y2="7484"/>
                        <a14:foregroundMark x1="48736" y1="92197" x2="48736" y2="92197"/>
                        <a14:foregroundMark x1="91379" y1="51911" x2="91379" y2="51911"/>
                      </a14:backgroundRemoval>
                    </a14:imgEffect>
                  </a14:imgLayer>
                </a14:imgProps>
              </a:ext>
            </a:extLst>
          </a:blip>
          <a:stretch>
            <a:fillRect/>
          </a:stretch>
        </p:blipFill>
        <p:spPr>
          <a:xfrm>
            <a:off x="5356160" y="3927396"/>
            <a:ext cx="2893479" cy="2088626"/>
          </a:xfrm>
          <a:prstGeom prst="rect">
            <a:avLst/>
          </a:prstGeom>
        </p:spPr>
      </p:pic>
      <p:pic>
        <p:nvPicPr>
          <p:cNvPr id="12" name="Picture 11">
            <a:extLst>
              <a:ext uri="{FF2B5EF4-FFF2-40B4-BE49-F238E27FC236}">
                <a16:creationId xmlns:a16="http://schemas.microsoft.com/office/drawing/2014/main" id="{D18A9E2E-69D8-72D1-5F66-FEC73C90C449}"/>
              </a:ext>
            </a:extLst>
          </p:cNvPr>
          <p:cNvPicPr>
            <a:picLocks noChangeAspect="1"/>
          </p:cNvPicPr>
          <p:nvPr/>
        </p:nvPicPr>
        <p:blipFill>
          <a:blip r:embed="rId4">
            <a:clrChange>
              <a:clrFrom>
                <a:srgbClr val="212830"/>
              </a:clrFrom>
              <a:clrTo>
                <a:srgbClr val="212830">
                  <a:alpha val="0"/>
                </a:srgbClr>
              </a:clrTo>
            </a:clrChange>
          </a:blip>
          <a:stretch>
            <a:fillRect/>
          </a:stretch>
        </p:blipFill>
        <p:spPr>
          <a:xfrm>
            <a:off x="1074523" y="3927396"/>
            <a:ext cx="3296080" cy="2115149"/>
          </a:xfrm>
          <a:prstGeom prst="rect">
            <a:avLst/>
          </a:prstGeom>
        </p:spPr>
      </p:pic>
      <p:sp>
        <p:nvSpPr>
          <p:cNvPr id="4" name="Slide Number Placeholder 4">
            <a:extLst>
              <a:ext uri="{FF2B5EF4-FFF2-40B4-BE49-F238E27FC236}">
                <a16:creationId xmlns:a16="http://schemas.microsoft.com/office/drawing/2014/main" id="{F31001E1-5E65-D68E-575E-6DFD8F38A839}"/>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pic>
        <p:nvPicPr>
          <p:cNvPr id="7" name="Picture 6">
            <a:extLst>
              <a:ext uri="{FF2B5EF4-FFF2-40B4-BE49-F238E27FC236}">
                <a16:creationId xmlns:a16="http://schemas.microsoft.com/office/drawing/2014/main" id="{C56583A7-6E9D-099A-D7EA-B0A27529BB4C}"/>
              </a:ext>
            </a:extLst>
          </p:cNvPr>
          <p:cNvPicPr>
            <a:picLocks noChangeAspect="1"/>
          </p:cNvPicPr>
          <p:nvPr/>
        </p:nvPicPr>
        <p:blipFill rotWithShape="1">
          <a:blip r:embed="rId5"/>
          <a:srcRect l="24821" t="2901" r="5628" b="19427"/>
          <a:stretch/>
        </p:blipFill>
        <p:spPr>
          <a:xfrm>
            <a:off x="9242196" y="3732824"/>
            <a:ext cx="2469266" cy="2067217"/>
          </a:xfrm>
          <a:prstGeom prst="rect">
            <a:avLst/>
          </a:prstGeom>
        </p:spPr>
      </p:pic>
      <p:pic>
        <p:nvPicPr>
          <p:cNvPr id="16" name="Picture 15">
            <a:extLst>
              <a:ext uri="{FF2B5EF4-FFF2-40B4-BE49-F238E27FC236}">
                <a16:creationId xmlns:a16="http://schemas.microsoft.com/office/drawing/2014/main" id="{3DD6F5D6-13A4-D5A1-155F-501DA1A176F9}"/>
              </a:ext>
            </a:extLst>
          </p:cNvPr>
          <p:cNvPicPr>
            <a:picLocks noChangeAspect="1"/>
          </p:cNvPicPr>
          <p:nvPr/>
        </p:nvPicPr>
        <p:blipFill rotWithShape="1">
          <a:blip r:embed="rId6"/>
          <a:srcRect l="15631" t="4797" r="15485" b="16134"/>
          <a:stretch/>
        </p:blipFill>
        <p:spPr>
          <a:xfrm>
            <a:off x="9242196" y="1281855"/>
            <a:ext cx="2469266" cy="1797798"/>
          </a:xfrm>
          <a:prstGeom prst="rect">
            <a:avLst/>
          </a:prstGeom>
        </p:spPr>
      </p:pic>
      <p:sp>
        <p:nvSpPr>
          <p:cNvPr id="5" name="Arrow: Right 4">
            <a:extLst>
              <a:ext uri="{FF2B5EF4-FFF2-40B4-BE49-F238E27FC236}">
                <a16:creationId xmlns:a16="http://schemas.microsoft.com/office/drawing/2014/main" id="{D8899CAE-B06D-64E1-4805-C71A1D7153C8}"/>
              </a:ext>
            </a:extLst>
          </p:cNvPr>
          <p:cNvSpPr/>
          <p:nvPr/>
        </p:nvSpPr>
        <p:spPr bwMode="auto">
          <a:xfrm>
            <a:off x="4139102" y="4805931"/>
            <a:ext cx="998499" cy="53327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6" name="TextBox 5">
            <a:extLst>
              <a:ext uri="{FF2B5EF4-FFF2-40B4-BE49-F238E27FC236}">
                <a16:creationId xmlns:a16="http://schemas.microsoft.com/office/drawing/2014/main" id="{EB07D2E6-2D65-1E8E-716C-60C541E1DD1A}"/>
              </a:ext>
            </a:extLst>
          </p:cNvPr>
          <p:cNvSpPr txBox="1"/>
          <p:nvPr/>
        </p:nvSpPr>
        <p:spPr>
          <a:xfrm>
            <a:off x="1408800" y="6003455"/>
            <a:ext cx="2279867" cy="523220"/>
          </a:xfrm>
          <a:prstGeom prst="rect">
            <a:avLst/>
          </a:prstGeom>
          <a:noFill/>
        </p:spPr>
        <p:txBody>
          <a:bodyPr wrap="square" rtlCol="0">
            <a:spAutoFit/>
          </a:bodyPr>
          <a:lstStyle/>
          <a:p>
            <a:pPr algn="ctr"/>
            <a:r>
              <a:rPr lang="en-US" sz="1400" b="1" dirty="0">
                <a:latin typeface="+mj-lt"/>
                <a:cs typeface="Helvetica" panose="020B0604020202020204" pitchFamily="34" charset="0"/>
              </a:rPr>
              <a:t>Manually Meshed Lunar Terrain with Horizon</a:t>
            </a:r>
            <a:r>
              <a:rPr lang="en-US" sz="1400" b="1" baseline="30000" dirty="0">
                <a:latin typeface="+mj-lt"/>
                <a:cs typeface="Helvetica" panose="020B0604020202020204" pitchFamily="34" charset="0"/>
              </a:rPr>
              <a:t>[5]</a:t>
            </a:r>
          </a:p>
        </p:txBody>
      </p:sp>
      <p:sp>
        <p:nvSpPr>
          <p:cNvPr id="8" name="TextBox 7">
            <a:extLst>
              <a:ext uri="{FF2B5EF4-FFF2-40B4-BE49-F238E27FC236}">
                <a16:creationId xmlns:a16="http://schemas.microsoft.com/office/drawing/2014/main" id="{75528B1C-1F78-E208-0569-3C54DBA3CB03}"/>
              </a:ext>
            </a:extLst>
          </p:cNvPr>
          <p:cNvSpPr txBox="1"/>
          <p:nvPr/>
        </p:nvSpPr>
        <p:spPr>
          <a:xfrm>
            <a:off x="5479625" y="5984405"/>
            <a:ext cx="2464740" cy="523220"/>
          </a:xfrm>
          <a:prstGeom prst="rect">
            <a:avLst/>
          </a:prstGeom>
          <a:noFill/>
        </p:spPr>
        <p:txBody>
          <a:bodyPr wrap="square" rtlCol="0">
            <a:spAutoFit/>
          </a:bodyPr>
          <a:lstStyle/>
          <a:p>
            <a:pPr algn="ctr"/>
            <a:r>
              <a:rPr lang="en-US" sz="1400" b="1" dirty="0">
                <a:latin typeface="+mj-lt"/>
                <a:cs typeface="Helvetica" panose="020B0604020202020204" pitchFamily="34" charset="0"/>
              </a:rPr>
              <a:t>Automated Lunar Terrain Mesh with Horizon</a:t>
            </a:r>
            <a:endParaRPr lang="en-US" sz="1400" b="1" baseline="30000" dirty="0">
              <a:latin typeface="+mj-lt"/>
              <a:cs typeface="Helvetica" panose="020B0604020202020204" pitchFamily="34" charset="0"/>
            </a:endParaRPr>
          </a:p>
        </p:txBody>
      </p:sp>
      <p:sp>
        <p:nvSpPr>
          <p:cNvPr id="9" name="TextBox 8">
            <a:extLst>
              <a:ext uri="{FF2B5EF4-FFF2-40B4-BE49-F238E27FC236}">
                <a16:creationId xmlns:a16="http://schemas.microsoft.com/office/drawing/2014/main" id="{B7D6EB47-0560-AC41-86AC-C012EC6137E6}"/>
              </a:ext>
            </a:extLst>
          </p:cNvPr>
          <p:cNvSpPr txBox="1"/>
          <p:nvPr/>
        </p:nvSpPr>
        <p:spPr>
          <a:xfrm>
            <a:off x="9242196" y="3079653"/>
            <a:ext cx="2469266" cy="523220"/>
          </a:xfrm>
          <a:prstGeom prst="rect">
            <a:avLst/>
          </a:prstGeom>
          <a:noFill/>
        </p:spPr>
        <p:txBody>
          <a:bodyPr wrap="square" rtlCol="0">
            <a:spAutoFit/>
          </a:bodyPr>
          <a:lstStyle/>
          <a:p>
            <a:pPr algn="ctr"/>
            <a:r>
              <a:rPr lang="en-US" sz="1400" b="1" dirty="0">
                <a:latin typeface="+mj-lt"/>
                <a:cs typeface="Helvetica" panose="020B0604020202020204" pitchFamily="34" charset="0"/>
              </a:rPr>
              <a:t>Lander Shadow on Lunar Surface (side view)</a:t>
            </a:r>
            <a:endParaRPr lang="en-US" sz="1400" b="1" baseline="30000" dirty="0">
              <a:latin typeface="+mj-lt"/>
              <a:cs typeface="Helvetica" panose="020B0604020202020204" pitchFamily="34" charset="0"/>
            </a:endParaRPr>
          </a:p>
        </p:txBody>
      </p:sp>
      <p:sp>
        <p:nvSpPr>
          <p:cNvPr id="10" name="TextBox 9">
            <a:extLst>
              <a:ext uri="{FF2B5EF4-FFF2-40B4-BE49-F238E27FC236}">
                <a16:creationId xmlns:a16="http://schemas.microsoft.com/office/drawing/2014/main" id="{2443170B-4BBA-FDBB-8C53-36B0EDCCE1DE}"/>
              </a:ext>
            </a:extLst>
          </p:cNvPr>
          <p:cNvSpPr txBox="1"/>
          <p:nvPr/>
        </p:nvSpPr>
        <p:spPr>
          <a:xfrm>
            <a:off x="9336894" y="5864129"/>
            <a:ext cx="2279867" cy="523220"/>
          </a:xfrm>
          <a:prstGeom prst="rect">
            <a:avLst/>
          </a:prstGeom>
          <a:noFill/>
        </p:spPr>
        <p:txBody>
          <a:bodyPr wrap="square" rtlCol="0">
            <a:spAutoFit/>
          </a:bodyPr>
          <a:lstStyle/>
          <a:p>
            <a:pPr algn="ctr"/>
            <a:r>
              <a:rPr lang="en-US" sz="1400" b="1" dirty="0">
                <a:latin typeface="+mj-lt"/>
                <a:cs typeface="Helvetica" panose="020B0604020202020204" pitchFamily="34" charset="0"/>
              </a:rPr>
              <a:t>Lander Shadow on Lunar Surface (top view)</a:t>
            </a:r>
            <a:endParaRPr lang="en-US" sz="1400" b="1" baseline="30000" dirty="0">
              <a:latin typeface="+mj-lt"/>
              <a:cs typeface="Helvetica" panose="020B0604020202020204" pitchFamily="34" charset="0"/>
            </a:endParaRPr>
          </a:p>
        </p:txBody>
      </p:sp>
    </p:spTree>
    <p:extLst>
      <p:ext uri="{BB962C8B-B14F-4D97-AF65-F5344CB8AC3E}">
        <p14:creationId xmlns:p14="http://schemas.microsoft.com/office/powerpoint/2010/main" val="203234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5BADC-923C-8355-B56E-C8040C5205C9}"/>
              </a:ext>
            </a:extLst>
          </p:cNvPr>
          <p:cNvSpPr>
            <a:spLocks noGrp="1"/>
          </p:cNvSpPr>
          <p:nvPr>
            <p:ph type="title"/>
          </p:nvPr>
        </p:nvSpPr>
        <p:spPr/>
        <p:txBody>
          <a:bodyPr/>
          <a:lstStyle/>
          <a:p>
            <a:r>
              <a:rPr lang="en-US" dirty="0"/>
              <a:t>Lunar Surface Thermal Environment</a:t>
            </a:r>
          </a:p>
        </p:txBody>
      </p:sp>
      <p:sp>
        <p:nvSpPr>
          <p:cNvPr id="2" name="Content Placeholder 1">
            <a:extLst>
              <a:ext uri="{FF2B5EF4-FFF2-40B4-BE49-F238E27FC236}">
                <a16:creationId xmlns:a16="http://schemas.microsoft.com/office/drawing/2014/main" id="{21278D90-FBCF-76F4-E331-1CDAF36CF7A6}"/>
              </a:ext>
            </a:extLst>
          </p:cNvPr>
          <p:cNvSpPr>
            <a:spLocks noGrp="1"/>
          </p:cNvSpPr>
          <p:nvPr>
            <p:ph idx="1"/>
          </p:nvPr>
        </p:nvSpPr>
        <p:spPr>
          <a:xfrm>
            <a:off x="609599" y="914400"/>
            <a:ext cx="6696173" cy="5410200"/>
          </a:xfrm>
        </p:spPr>
        <p:txBody>
          <a:bodyPr/>
          <a:lstStyle/>
          <a:p>
            <a:pPr marL="0" indent="0">
              <a:buNone/>
            </a:pPr>
            <a:r>
              <a:rPr lang="en-US" sz="1600" dirty="0"/>
              <a:t>The Lunar surface thermal environment is complex and significantly more extreme than Earth's in both magnitude and variation due to the following characteristics</a:t>
            </a:r>
            <a:r>
              <a:rPr lang="en-US" sz="1600" baseline="30000" dirty="0"/>
              <a:t>[1]</a:t>
            </a:r>
            <a:r>
              <a:rPr lang="en-US" sz="1600" dirty="0"/>
              <a:t>:</a:t>
            </a:r>
          </a:p>
          <a:p>
            <a:pPr lvl="1"/>
            <a:r>
              <a:rPr lang="en-US" sz="1400" dirty="0"/>
              <a:t>Regolith thermophysical and optical properties</a:t>
            </a:r>
          </a:p>
          <a:p>
            <a:pPr lvl="2"/>
            <a:r>
              <a:rPr lang="en-US" sz="1400" i="0" dirty="0"/>
              <a:t>Low thermal inertia, high IR emissivity, high solar absorptivity</a:t>
            </a:r>
          </a:p>
          <a:p>
            <a:pPr lvl="1"/>
            <a:r>
              <a:rPr lang="en-US" sz="1400" dirty="0"/>
              <a:t>Lack of an atmosphere</a:t>
            </a:r>
          </a:p>
          <a:p>
            <a:pPr lvl="2"/>
            <a:r>
              <a:rPr lang="en-US" sz="1400" i="0" dirty="0"/>
              <a:t>Radiation dominant heat exchange, unobstructed incident solar flux</a:t>
            </a:r>
          </a:p>
          <a:p>
            <a:pPr lvl="1"/>
            <a:r>
              <a:rPr lang="en-US" sz="1400" dirty="0"/>
              <a:t>Rotational period</a:t>
            </a:r>
          </a:p>
          <a:p>
            <a:pPr lvl="2"/>
            <a:r>
              <a:rPr lang="en-US" sz="1400" i="0" dirty="0"/>
              <a:t>~29 Earth days with ~14.5-day nighttime duration</a:t>
            </a:r>
          </a:p>
          <a:p>
            <a:pPr lvl="1"/>
            <a:r>
              <a:rPr lang="en-US" sz="1400" dirty="0"/>
              <a:t>Axial tilt to the ecliptic plane</a:t>
            </a:r>
          </a:p>
          <a:p>
            <a:pPr lvl="2"/>
            <a:r>
              <a:rPr lang="en-US" sz="1400" i="0" dirty="0"/>
              <a:t>1.54</a:t>
            </a:r>
            <a:r>
              <a:rPr lang="en-US" sz="1400" dirty="0"/>
              <a:t>º</a:t>
            </a:r>
            <a:r>
              <a:rPr lang="en-US" sz="1400" i="0" dirty="0"/>
              <a:t>, complex solar illumination environment at the poles</a:t>
            </a:r>
          </a:p>
          <a:p>
            <a:pPr lvl="1"/>
            <a:r>
              <a:rPr lang="en-US" sz="1400" dirty="0"/>
              <a:t>Complex and location dependent topology</a:t>
            </a:r>
          </a:p>
          <a:p>
            <a:pPr lvl="2"/>
            <a:r>
              <a:rPr lang="en-US" sz="1400" i="0" dirty="0"/>
              <a:t>Deep craters and high peaks</a:t>
            </a:r>
          </a:p>
          <a:p>
            <a:pPr marL="914400" lvl="2" indent="0">
              <a:buNone/>
            </a:pPr>
            <a:endParaRPr lang="en-US" sz="600" dirty="0"/>
          </a:p>
          <a:p>
            <a:pPr marL="914400" lvl="2" indent="0">
              <a:buNone/>
            </a:pPr>
            <a:endParaRPr lang="en-US" sz="600" i="0" dirty="0"/>
          </a:p>
          <a:p>
            <a:pPr marL="0" indent="0">
              <a:buNone/>
            </a:pPr>
            <a:r>
              <a:rPr lang="en-US" sz="1600" dirty="0"/>
              <a:t>Accurately identifying worst case thermal environments for assets on the Lunar surface requires knowledge of the specific mission location:</a:t>
            </a:r>
          </a:p>
          <a:p>
            <a:pPr lvl="1"/>
            <a:r>
              <a:rPr lang="en-US" sz="1400" dirty="0"/>
              <a:t>Maximum incident solar elevation angle</a:t>
            </a:r>
          </a:p>
          <a:p>
            <a:pPr lvl="2"/>
            <a:r>
              <a:rPr lang="en-US" sz="1400" i="0" dirty="0"/>
              <a:t>Latitude and local ground slope dependent</a:t>
            </a:r>
          </a:p>
          <a:p>
            <a:pPr lvl="1"/>
            <a:r>
              <a:rPr lang="en-US" sz="1400" dirty="0"/>
              <a:t>View factor to surface</a:t>
            </a:r>
          </a:p>
          <a:p>
            <a:pPr lvl="2"/>
            <a:r>
              <a:rPr lang="en-US" sz="1400" i="0" dirty="0"/>
              <a:t>Nearby terrain topology, vehicle integration, height above surface</a:t>
            </a:r>
          </a:p>
          <a:p>
            <a:pPr lvl="1"/>
            <a:r>
              <a:rPr lang="en-US" sz="1400" dirty="0"/>
              <a:t>Regional regolith thermophysical and optical properties</a:t>
            </a:r>
          </a:p>
          <a:p>
            <a:endParaRPr lang="en-US" sz="1800" dirty="0"/>
          </a:p>
          <a:p>
            <a:endParaRPr lang="en-US" sz="1800" dirty="0"/>
          </a:p>
        </p:txBody>
      </p:sp>
      <p:pic>
        <p:nvPicPr>
          <p:cNvPr id="1028" name="Picture 4" descr="What the Dark Side of the Moon Looks Like » Explorersweb">
            <a:extLst>
              <a:ext uri="{FF2B5EF4-FFF2-40B4-BE49-F238E27FC236}">
                <a16:creationId xmlns:a16="http://schemas.microsoft.com/office/drawing/2014/main" id="{343AEBC7-BC7E-813F-92AB-06907C97C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87" b="3692"/>
          <a:stretch/>
        </p:blipFill>
        <p:spPr bwMode="auto">
          <a:xfrm>
            <a:off x="7460556" y="4058970"/>
            <a:ext cx="4169518" cy="19048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AFA3F5-B48D-7C70-ECE2-1FB3949B098C}"/>
              </a:ext>
            </a:extLst>
          </p:cNvPr>
          <p:cNvSpPr txBox="1"/>
          <p:nvPr/>
        </p:nvSpPr>
        <p:spPr>
          <a:xfrm>
            <a:off x="7822066" y="3120087"/>
            <a:ext cx="3564202" cy="307777"/>
          </a:xfrm>
          <a:prstGeom prst="rect">
            <a:avLst/>
          </a:prstGeom>
          <a:noFill/>
        </p:spPr>
        <p:txBody>
          <a:bodyPr wrap="square" rtlCol="0">
            <a:spAutoFit/>
          </a:bodyPr>
          <a:lstStyle/>
          <a:p>
            <a:pPr algn="ctr"/>
            <a:r>
              <a:rPr lang="en-US" sz="1400" b="1" dirty="0">
                <a:latin typeface="+mj-lt"/>
                <a:cs typeface="Helvetica" panose="020B0604020202020204" pitchFamily="34" charset="0"/>
              </a:rPr>
              <a:t>Radiation Exchange on Lunar Surface</a:t>
            </a:r>
            <a:r>
              <a:rPr lang="en-US" sz="1400" b="1" baseline="30000" dirty="0">
                <a:latin typeface="+mj-lt"/>
                <a:cs typeface="Helvetica" panose="020B0604020202020204" pitchFamily="34" charset="0"/>
              </a:rPr>
              <a:t>[1]</a:t>
            </a:r>
          </a:p>
        </p:txBody>
      </p:sp>
      <p:sp>
        <p:nvSpPr>
          <p:cNvPr id="10" name="TextBox 9">
            <a:extLst>
              <a:ext uri="{FF2B5EF4-FFF2-40B4-BE49-F238E27FC236}">
                <a16:creationId xmlns:a16="http://schemas.microsoft.com/office/drawing/2014/main" id="{5BA6952F-0940-5B93-F2BD-9514ED10B291}"/>
              </a:ext>
            </a:extLst>
          </p:cNvPr>
          <p:cNvSpPr txBox="1"/>
          <p:nvPr/>
        </p:nvSpPr>
        <p:spPr>
          <a:xfrm>
            <a:off x="7732844" y="6023074"/>
            <a:ext cx="3423660" cy="307777"/>
          </a:xfrm>
          <a:prstGeom prst="rect">
            <a:avLst/>
          </a:prstGeom>
          <a:noFill/>
        </p:spPr>
        <p:txBody>
          <a:bodyPr wrap="square" rtlCol="0">
            <a:spAutoFit/>
          </a:bodyPr>
          <a:lstStyle/>
          <a:p>
            <a:pPr algn="ctr"/>
            <a:r>
              <a:rPr lang="en-US" sz="1400" b="1" dirty="0">
                <a:latin typeface="+mj-lt"/>
                <a:cs typeface="Helvetica" panose="020B0604020202020204" pitchFamily="34" charset="0"/>
              </a:rPr>
              <a:t>Shackleton Crater vs Grand Canyon</a:t>
            </a:r>
            <a:r>
              <a:rPr lang="en-US" sz="1400" b="1" baseline="30000" dirty="0">
                <a:latin typeface="+mj-lt"/>
                <a:cs typeface="Helvetica" panose="020B0604020202020204" pitchFamily="34" charset="0"/>
              </a:rPr>
              <a:t>[7]</a:t>
            </a:r>
          </a:p>
        </p:txBody>
      </p:sp>
      <p:pic>
        <p:nvPicPr>
          <p:cNvPr id="11" name="Picture 10">
            <a:extLst>
              <a:ext uri="{FF2B5EF4-FFF2-40B4-BE49-F238E27FC236}">
                <a16:creationId xmlns:a16="http://schemas.microsoft.com/office/drawing/2014/main" id="{EB1A2814-9BA0-03C3-CF72-632EF61D1D71}"/>
              </a:ext>
            </a:extLst>
          </p:cNvPr>
          <p:cNvPicPr>
            <a:picLocks noChangeAspect="1"/>
          </p:cNvPicPr>
          <p:nvPr/>
        </p:nvPicPr>
        <p:blipFill>
          <a:blip r:embed="rId3"/>
          <a:stretch>
            <a:fillRect/>
          </a:stretch>
        </p:blipFill>
        <p:spPr>
          <a:xfrm>
            <a:off x="7384858" y="1315126"/>
            <a:ext cx="4320914" cy="1806097"/>
          </a:xfrm>
          <a:prstGeom prst="rect">
            <a:avLst/>
          </a:prstGeom>
        </p:spPr>
      </p:pic>
      <p:sp>
        <p:nvSpPr>
          <p:cNvPr id="4" name="Slide Number Placeholder 4">
            <a:extLst>
              <a:ext uri="{FF2B5EF4-FFF2-40B4-BE49-F238E27FC236}">
                <a16:creationId xmlns:a16="http://schemas.microsoft.com/office/drawing/2014/main" id="{28FBEFB2-C51D-2371-3A2B-6A215BED88C2}"/>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6177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95F9A-DC39-5C52-1ECA-8858657A4F8E}"/>
              </a:ext>
            </a:extLst>
          </p:cNvPr>
          <p:cNvSpPr>
            <a:spLocks noGrp="1"/>
          </p:cNvSpPr>
          <p:nvPr>
            <p:ph type="title"/>
          </p:nvPr>
        </p:nvSpPr>
        <p:spPr/>
        <p:txBody>
          <a:bodyPr/>
          <a:lstStyle/>
          <a:p>
            <a:r>
              <a:rPr lang="en-US" dirty="0"/>
              <a:t>Environmental Sink Temperature</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246E11C-0060-9C4F-845D-C0B725DE5FE9}"/>
                  </a:ext>
                </a:extLst>
              </p:cNvPr>
              <p:cNvSpPr>
                <a:spLocks noGrp="1"/>
              </p:cNvSpPr>
              <p:nvPr>
                <p:ph idx="1"/>
              </p:nvPr>
            </p:nvSpPr>
            <p:spPr/>
            <p:txBody>
              <a:bodyPr/>
              <a:lstStyle/>
              <a:p>
                <a:pPr marL="0" indent="0">
                  <a:spcBef>
                    <a:spcPts val="0"/>
                  </a:spcBef>
                  <a:buNone/>
                </a:pPr>
                <a:r>
                  <a:rPr lang="en-US" sz="1600" b="1" dirty="0"/>
                  <a:t>     </a:t>
                </a:r>
                <a:r>
                  <a:rPr lang="en-US" sz="1600" b="1" u="sng" dirty="0"/>
                  <a:t>Definitions:</a:t>
                </a:r>
                <a:endParaRPr lang="en-US" sz="500" dirty="0"/>
              </a:p>
              <a:p>
                <a:pPr lvl="1">
                  <a:spcBef>
                    <a:spcPts val="0"/>
                  </a:spcBef>
                </a:pPr>
                <a:r>
                  <a:rPr lang="en-US" sz="1300" b="1" dirty="0"/>
                  <a:t>Environmental Sink Temperature: </a:t>
                </a:r>
                <a:r>
                  <a:rPr lang="en-US" sz="1300" dirty="0"/>
                  <a:t>The effective temperature of the surrounding environment that acts as a thermal sink for radiative heat transfer from a surface. Represents a complex radiation environment as a single equivalent temperature.</a:t>
                </a:r>
                <a:r>
                  <a:rPr lang="en-US" sz="1300" baseline="30000" dirty="0"/>
                  <a:t>[8]</a:t>
                </a:r>
                <a:endParaRPr lang="en-US" sz="1300" dirty="0"/>
              </a:p>
              <a:p>
                <a:pPr lvl="1">
                  <a:spcBef>
                    <a:spcPts val="0"/>
                  </a:spcBef>
                </a:pPr>
                <a:r>
                  <a:rPr lang="en-US" sz="1300" b="1" dirty="0"/>
                  <a:t>α/ε Ratio (Alpha-to-Epsilon Ratio): </a:t>
                </a:r>
                <a:r>
                  <a:rPr lang="en-US" sz="1300" dirty="0"/>
                  <a:t>The ratio of solar absorptivity to infrared emissivity. A low α/ε ratio surface absorbs little solar energy and emits most absorbed heat. A high α/ε ratio indicates high solar absorption with poor IR heat rejection capability.</a:t>
                </a:r>
              </a:p>
              <a:p>
                <a:pPr>
                  <a:spcBef>
                    <a:spcPts val="0"/>
                  </a:spcBef>
                </a:pPr>
                <a:endParaRPr lang="en-US" sz="700"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600" b="1" dirty="0">
                    <a:solidFill>
                      <a:srgbClr val="333399"/>
                    </a:solidFill>
                    <a:latin typeface="Arial"/>
                  </a:rPr>
                  <a:t>     </a:t>
                </a:r>
                <a:r>
                  <a:rPr kumimoji="0" lang="en-US" sz="1600" b="1" i="0" u="sng" strike="noStrike" kern="0" cap="none" spc="0" normalizeH="0" baseline="0" noProof="0" dirty="0">
                    <a:ln>
                      <a:noFill/>
                    </a:ln>
                    <a:solidFill>
                      <a:srgbClr val="333399"/>
                    </a:solidFill>
                    <a:effectLst/>
                    <a:uLnTx/>
                    <a:uFillTx/>
                    <a:latin typeface="Arial"/>
                    <a:ea typeface="ＭＳ Ｐゴシック" charset="0"/>
                    <a:cs typeface="+mn-cs"/>
                  </a:rPr>
                  <a:t>Process:</a:t>
                </a:r>
                <a:endParaRPr lang="en-US" sz="500" dirty="0"/>
              </a:p>
              <a:p>
                <a:pPr lvl="1">
                  <a:spcBef>
                    <a:spcPts val="0"/>
                  </a:spcBef>
                </a:pPr>
                <a:r>
                  <a:rPr lang="en-US" sz="1300" dirty="0"/>
                  <a:t>Flux cube optical properties are set to </a:t>
                </a:r>
                <a14:m>
                  <m:oMath xmlns:m="http://schemas.openxmlformats.org/officeDocument/2006/math">
                    <m:sSub>
                      <m:sSubPr>
                        <m:ctrlPr>
                          <a:rPr lang="en-US" sz="1300" i="1">
                            <a:latin typeface="Cambria Math" panose="02040503050406030204" pitchFamily="18" charset="0"/>
                          </a:rPr>
                        </m:ctrlPr>
                      </m:sSubPr>
                      <m:e>
                        <m:r>
                          <m:rPr>
                            <m:sty m:val="p"/>
                          </m:rPr>
                          <a:rPr lang="el-GR" sz="1300">
                            <a:latin typeface="Cambria Math" panose="02040503050406030204" pitchFamily="18" charset="0"/>
                          </a:rPr>
                          <m:t>α</m:t>
                        </m:r>
                      </m:e>
                      <m:sub>
                        <m:r>
                          <a:rPr lang="en-US" sz="1300">
                            <a:latin typeface="Cambria Math" panose="02040503050406030204" pitchFamily="18" charset="0"/>
                          </a:rPr>
                          <m:t>𝑠</m:t>
                        </m:r>
                      </m:sub>
                    </m:sSub>
                  </m:oMath>
                </a14:m>
                <a:r>
                  <a:rPr lang="en-US" sz="1300" dirty="0"/>
                  <a:t>=1 &amp; </a:t>
                </a:r>
                <a14:m>
                  <m:oMath xmlns:m="http://schemas.openxmlformats.org/officeDocument/2006/math">
                    <m:sSub>
                      <m:sSubPr>
                        <m:ctrlPr>
                          <a:rPr lang="en-US" sz="1300" i="1">
                            <a:latin typeface="Cambria Math" panose="02040503050406030204" pitchFamily="18" charset="0"/>
                          </a:rPr>
                        </m:ctrlPr>
                      </m:sSubPr>
                      <m:e>
                        <m:r>
                          <m:rPr>
                            <m:sty m:val="p"/>
                          </m:rPr>
                          <a:rPr lang="el-GR" sz="1300">
                            <a:latin typeface="Cambria Math" panose="02040503050406030204" pitchFamily="18" charset="0"/>
                          </a:rPr>
                          <m:t>ε</m:t>
                        </m:r>
                      </m:e>
                      <m:sub>
                        <m:r>
                          <a:rPr lang="en-US" sz="1300">
                            <a:latin typeface="Cambria Math" panose="02040503050406030204" pitchFamily="18" charset="0"/>
                          </a:rPr>
                          <m:t>𝐼𝑅</m:t>
                        </m:r>
                      </m:sub>
                    </m:sSub>
                  </m:oMath>
                </a14:m>
                <a:r>
                  <a:rPr lang="en-US" sz="1300" dirty="0"/>
                  <a:t>=1 in the Thermal Desktop (TD) model</a:t>
                </a:r>
                <a:r>
                  <a:rPr lang="en-US" sz="1300" baseline="30000" dirty="0"/>
                  <a:t>[11]</a:t>
                </a:r>
                <a:endParaRPr lang="en-US" sz="1300" dirty="0"/>
              </a:p>
              <a:p>
                <a:pPr lvl="1">
                  <a:spcBef>
                    <a:spcPts val="0"/>
                  </a:spcBef>
                </a:pPr>
                <a:r>
                  <a:rPr lang="en-US" sz="1300" dirty="0">
                    <a:solidFill>
                      <a:schemeClr val="tx1"/>
                    </a:solidFill>
                  </a:rPr>
                  <a:t>Incident solar flux and TSINK are obtained via </a:t>
                </a:r>
                <a:r>
                  <a:rPr lang="en-US" sz="1300" dirty="0" err="1">
                    <a:solidFill>
                      <a:schemeClr val="tx1"/>
                    </a:solidFill>
                  </a:rPr>
                  <a:t>TD.hra</a:t>
                </a:r>
                <a:r>
                  <a:rPr lang="en-US" sz="1300" dirty="0">
                    <a:solidFill>
                      <a:schemeClr val="tx1"/>
                    </a:solidFill>
                  </a:rPr>
                  <a:t> files and the TSINK post processing routine respectively</a:t>
                </a:r>
              </a:p>
              <a:p>
                <a:pPr lvl="1">
                  <a:spcBef>
                    <a:spcPts val="0"/>
                  </a:spcBef>
                </a:pPr>
                <a:r>
                  <a:rPr lang="en-US" sz="1300" dirty="0">
                    <a:solidFill>
                      <a:schemeClr val="tx1"/>
                    </a:solidFill>
                  </a:rPr>
                  <a:t>Incident IR flux is then back calculated using the formulas below</a:t>
                </a:r>
              </a:p>
              <a:p>
                <a:pPr lvl="1">
                  <a:spcBef>
                    <a:spcPts val="0"/>
                  </a:spcBef>
                </a:pPr>
                <a:r>
                  <a:rPr lang="en-US" sz="1300" dirty="0">
                    <a:solidFill>
                      <a:schemeClr val="tx1"/>
                    </a:solidFill>
                  </a:rPr>
                  <a:t>Incident solar and IR fluxes can then be used </a:t>
                </a:r>
                <a:r>
                  <a:rPr lang="en-US" sz="1300" dirty="0"/>
                  <a:t>with any </a:t>
                </a:r>
                <a:r>
                  <a:rPr lang="en-US" sz="1300" dirty="0">
                    <a:solidFill>
                      <a:schemeClr val="tx1"/>
                    </a:solidFill>
                  </a:rPr>
                  <a:t>optical property ratio to obtain the flux </a:t>
                </a:r>
                <a:r>
                  <a:rPr lang="en-US" sz="1300" dirty="0"/>
                  <a:t>cube </a:t>
                </a:r>
                <a:r>
                  <a:rPr lang="en-US" sz="1300" dirty="0">
                    <a:solidFill>
                      <a:schemeClr val="tx1"/>
                    </a:solidFill>
                  </a:rPr>
                  <a:t>sink temperature</a:t>
                </a:r>
              </a:p>
              <a:p>
                <a:pPr marL="0" indent="0">
                  <a:spcBef>
                    <a:spcPts val="0"/>
                  </a:spcBef>
                  <a:buNone/>
                </a:pPr>
                <a:endParaRPr lang="en-US" sz="900" dirty="0"/>
              </a:p>
              <a:p>
                <a:pPr>
                  <a:spcBef>
                    <a:spcPts val="0"/>
                  </a:spcBef>
                </a:pPr>
                <a:endParaRPr lang="en-US" sz="900" dirty="0"/>
              </a:p>
            </p:txBody>
          </p:sp>
        </mc:Choice>
        <mc:Fallback xmlns="">
          <p:sp>
            <p:nvSpPr>
              <p:cNvPr id="2" name="Content Placeholder 1">
                <a:extLst>
                  <a:ext uri="{FF2B5EF4-FFF2-40B4-BE49-F238E27FC236}">
                    <a16:creationId xmlns:a16="http://schemas.microsoft.com/office/drawing/2014/main" id="{4246E11C-0060-9C4F-845D-C0B725DE5FE9}"/>
                  </a:ext>
                </a:extLst>
              </p:cNvPr>
              <p:cNvSpPr>
                <a:spLocks noGrp="1" noRot="1" noChangeAspect="1" noMove="1" noResize="1" noEditPoints="1" noAdjustHandles="1" noChangeArrowheads="1" noChangeShapeType="1" noTextEdit="1"/>
              </p:cNvSpPr>
              <p:nvPr>
                <p:ph idx="1"/>
              </p:nvPr>
            </p:nvSpPr>
            <p:spPr>
              <a:blipFill>
                <a:blip r:embed="rId3"/>
                <a:stretch>
                  <a:fillRect t="-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0A58185-46EB-8050-D7A4-8DC4240F069C}"/>
                  </a:ext>
                </a:extLst>
              </p:cNvPr>
              <p:cNvSpPr txBox="1"/>
              <p:nvPr/>
            </p:nvSpPr>
            <p:spPr>
              <a:xfrm>
                <a:off x="5889128" y="4654110"/>
                <a:ext cx="2249782" cy="6024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𝜎</m:t>
                                  </m:r>
                                </m:den>
                              </m:f>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𝛼</m:t>
                                          </m:r>
                                        </m:e>
                                        <m:sub>
                                          <m:r>
                                            <a:rPr lang="en-US" sz="1400" b="0" i="1" smtClean="0">
                                              <a:latin typeface="Cambria Math" panose="02040503050406030204" pitchFamily="18" charset="0"/>
                                            </a:rPr>
                                            <m:t>𝑠</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rPr>
                                            <m:t>𝐼𝑅</m:t>
                                          </m:r>
                                        </m:sub>
                                      </m:sSub>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𝐼𝑅</m:t>
                                      </m:r>
                                    </m:sub>
                                  </m:sSub>
                                </m:e>
                              </m:d>
                            </m:e>
                          </m:d>
                        </m:e>
                        <m:sup>
                          <m:r>
                            <a:rPr lang="en-US" sz="1400" b="0" i="1" smtClean="0">
                              <a:latin typeface="Cambria Math" panose="02040503050406030204" pitchFamily="18" charset="0"/>
                            </a:rPr>
                            <m:t>0.25</m:t>
                          </m:r>
                        </m:sup>
                      </m:sSup>
                    </m:oMath>
                  </m:oMathPara>
                </a14:m>
                <a:endParaRPr lang="en-US" sz="1400" dirty="0">
                  <a:latin typeface="Helvetica" panose="020B0604020202020204" pitchFamily="34" charset="0"/>
                  <a:cs typeface="Helvetica" panose="020B0604020202020204" pitchFamily="34" charset="0"/>
                </a:endParaRPr>
              </a:p>
            </p:txBody>
          </p:sp>
        </mc:Choice>
        <mc:Fallback xmlns="">
          <p:sp>
            <p:nvSpPr>
              <p:cNvPr id="4" name="TextBox 3">
                <a:extLst>
                  <a:ext uri="{FF2B5EF4-FFF2-40B4-BE49-F238E27FC236}">
                    <a16:creationId xmlns:a16="http://schemas.microsoft.com/office/drawing/2014/main" id="{50A58185-46EB-8050-D7A4-8DC4240F069C}"/>
                  </a:ext>
                </a:extLst>
              </p:cNvPr>
              <p:cNvSpPr txBox="1">
                <a:spLocks noRot="1" noChangeAspect="1" noMove="1" noResize="1" noEditPoints="1" noAdjustHandles="1" noChangeArrowheads="1" noChangeShapeType="1" noTextEdit="1"/>
              </p:cNvSpPr>
              <p:nvPr/>
            </p:nvSpPr>
            <p:spPr>
              <a:xfrm>
                <a:off x="5889128" y="4654110"/>
                <a:ext cx="2249782" cy="6024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EC5E07-5730-4826-DB2A-6D0D9D4EF01B}"/>
                  </a:ext>
                </a:extLst>
              </p:cNvPr>
              <p:cNvSpPr txBox="1"/>
              <p:nvPr/>
            </p:nvSpPr>
            <p:spPr>
              <a:xfrm>
                <a:off x="5901759" y="4240601"/>
                <a:ext cx="22245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sSub>
                        <m:sSubPr>
                          <m:ctrlPr>
                            <a:rPr lang="en-US" sz="1400" b="0" i="1" smtClean="0">
                              <a:latin typeface="Cambria Math" panose="02040503050406030204" pitchFamily="18" charset="0"/>
                            </a:rPr>
                          </m:ctrlPr>
                        </m:sSubPr>
                        <m:e>
                          <m:r>
                            <m:rPr>
                              <m:sty m:val="p"/>
                            </m:rPr>
                            <a:rPr lang="el-GR" sz="1400" b="0" i="1" smtClean="0">
                              <a:latin typeface="Cambria Math" panose="02040503050406030204" pitchFamily="18" charset="0"/>
                            </a:rPr>
                            <m:t>α</m:t>
                          </m:r>
                        </m:e>
                        <m:sub>
                          <m:r>
                            <a:rPr lang="en-US" sz="1400" b="0" i="1" smtClean="0">
                              <a:latin typeface="Cambria Math" panose="02040503050406030204" pitchFamily="18" charset="0"/>
                            </a:rPr>
                            <m:t>𝑠</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m:rPr>
                              <m:sty m:val="p"/>
                            </m:rPr>
                            <a:rPr lang="el-GR" sz="1400" b="0" i="1" smtClean="0">
                              <a:latin typeface="Cambria Math" panose="02040503050406030204" pitchFamily="18" charset="0"/>
                            </a:rPr>
                            <m:t>ε</m:t>
                          </m:r>
                        </m:e>
                        <m:sub>
                          <m:r>
                            <a:rPr lang="en-US" sz="1400" b="0" i="1" smtClean="0">
                              <a:latin typeface="Cambria Math" panose="02040503050406030204" pitchFamily="18" charset="0"/>
                            </a:rPr>
                            <m:t>𝐼𝑅</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𝐼𝑅</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rPr>
                            <m:t>𝐼𝑅</m:t>
                          </m:r>
                        </m:sub>
                      </m:sSub>
                      <m:r>
                        <a:rPr lang="en-US" sz="1400" b="0" i="1" smtClean="0">
                          <a:latin typeface="Cambria Math" panose="02040503050406030204" pitchFamily="18" charset="0"/>
                          <a:ea typeface="Cambria Math" panose="02040503050406030204" pitchFamily="18" charset="0"/>
                        </a:rPr>
                        <m:t>𝜎</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𝑇</m:t>
                          </m:r>
                        </m:e>
                        <m:sub>
                          <m:r>
                            <a:rPr lang="en-US" sz="1400" b="0" i="1" smtClean="0">
                              <a:latin typeface="Cambria Math" panose="02040503050406030204" pitchFamily="18" charset="0"/>
                              <a:ea typeface="Cambria Math" panose="02040503050406030204" pitchFamily="18" charset="0"/>
                            </a:rPr>
                            <m:t>∞</m:t>
                          </m:r>
                        </m:sub>
                        <m:sup>
                          <m:r>
                            <a:rPr lang="en-US" sz="1400" b="0" i="1" smtClean="0">
                              <a:latin typeface="Cambria Math" panose="02040503050406030204" pitchFamily="18" charset="0"/>
                            </a:rPr>
                            <m:t>4</m:t>
                          </m:r>
                        </m:sup>
                      </m:sSubSup>
                    </m:oMath>
                  </m:oMathPara>
                </a14:m>
                <a:endParaRPr lang="en-US" sz="1400" dirty="0">
                  <a:latin typeface="Helvetica" panose="020B0604020202020204" pitchFamily="34" charset="0"/>
                  <a:cs typeface="Helvetica" panose="020B0604020202020204" pitchFamily="34" charset="0"/>
                </a:endParaRPr>
              </a:p>
            </p:txBody>
          </p:sp>
        </mc:Choice>
        <mc:Fallback xmlns="">
          <p:sp>
            <p:nvSpPr>
              <p:cNvPr id="8" name="TextBox 7">
                <a:extLst>
                  <a:ext uri="{FF2B5EF4-FFF2-40B4-BE49-F238E27FC236}">
                    <a16:creationId xmlns:a16="http://schemas.microsoft.com/office/drawing/2014/main" id="{10EC5E07-5730-4826-DB2A-6D0D9D4EF01B}"/>
                  </a:ext>
                </a:extLst>
              </p:cNvPr>
              <p:cNvSpPr txBox="1">
                <a:spLocks noRot="1" noChangeAspect="1" noMove="1" noResize="1" noEditPoints="1" noAdjustHandles="1" noChangeArrowheads="1" noChangeShapeType="1" noTextEdit="1"/>
              </p:cNvSpPr>
              <p:nvPr/>
            </p:nvSpPr>
            <p:spPr>
              <a:xfrm>
                <a:off x="5901759" y="4240601"/>
                <a:ext cx="2224520" cy="215444"/>
              </a:xfrm>
              <a:prstGeom prst="rect">
                <a:avLst/>
              </a:prstGeom>
              <a:blipFill>
                <a:blip r:embed="rId5"/>
                <a:stretch>
                  <a:fillRect l="-1096" b="-3428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F4C9ECB-859D-F2A0-A0FF-E58C9B0C3932}"/>
              </a:ext>
            </a:extLst>
          </p:cNvPr>
          <p:cNvSpPr txBox="1"/>
          <p:nvPr/>
        </p:nvSpPr>
        <p:spPr>
          <a:xfrm>
            <a:off x="6668713" y="3695691"/>
            <a:ext cx="4371016" cy="307777"/>
          </a:xfrm>
          <a:prstGeom prst="rect">
            <a:avLst/>
          </a:prstGeom>
          <a:noFill/>
        </p:spPr>
        <p:txBody>
          <a:bodyPr wrap="square" rtlCol="0">
            <a:spAutoFit/>
          </a:bodyPr>
          <a:lstStyle/>
          <a:p>
            <a:pPr algn="ctr"/>
            <a:r>
              <a:rPr lang="en-US" sz="1400" b="1" dirty="0">
                <a:latin typeface="+mj-lt"/>
                <a:cs typeface="Helvetica" panose="020B0604020202020204" pitchFamily="34" charset="0"/>
              </a:rPr>
              <a:t>Environmental Sink Temperature Calculation</a:t>
            </a:r>
            <a:r>
              <a:rPr lang="en-US" sz="1400" b="1" baseline="30000" dirty="0">
                <a:latin typeface="+mj-lt"/>
                <a:cs typeface="Helvetica" panose="020B0604020202020204" pitchFamily="34" charset="0"/>
              </a:rPr>
              <a:t>[9,10]</a:t>
            </a:r>
            <a:endParaRPr lang="en-US" sz="1400" b="1" dirty="0">
              <a:latin typeface="+mj-lt"/>
              <a:cs typeface="Helvetica" panose="020B0604020202020204" pitchFamily="34" charset="0"/>
            </a:endParaRP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ACF6D208-433C-3602-75BB-A1B565EEAAD8}"/>
                  </a:ext>
                </a:extLst>
              </p:cNvPr>
              <p:cNvGraphicFramePr>
                <a:graphicFrameLocks noGrp="1"/>
              </p:cNvGraphicFramePr>
              <p:nvPr>
                <p:extLst>
                  <p:ext uri="{D42A27DB-BD31-4B8C-83A1-F6EECF244321}">
                    <p14:modId xmlns:p14="http://schemas.microsoft.com/office/powerpoint/2010/main" val="2998464418"/>
                  </p:ext>
                </p:extLst>
              </p:nvPr>
            </p:nvGraphicFramePr>
            <p:xfrm>
              <a:off x="8342133" y="4264761"/>
              <a:ext cx="2947734" cy="2046210"/>
            </p:xfrm>
            <a:graphic>
              <a:graphicData uri="http://schemas.openxmlformats.org/drawingml/2006/table">
                <a:tbl>
                  <a:tblPr/>
                  <a:tblGrid>
                    <a:gridCol w="1554480">
                      <a:extLst>
                        <a:ext uri="{9D8B030D-6E8A-4147-A177-3AD203B41FA5}">
                          <a16:colId xmlns:a16="http://schemas.microsoft.com/office/drawing/2014/main" val="1554887656"/>
                        </a:ext>
                      </a:extLst>
                    </a:gridCol>
                    <a:gridCol w="651038">
                      <a:extLst>
                        <a:ext uri="{9D8B030D-6E8A-4147-A177-3AD203B41FA5}">
                          <a16:colId xmlns:a16="http://schemas.microsoft.com/office/drawing/2014/main" val="4014193952"/>
                        </a:ext>
                      </a:extLst>
                    </a:gridCol>
                    <a:gridCol w="742216">
                      <a:extLst>
                        <a:ext uri="{9D8B030D-6E8A-4147-A177-3AD203B41FA5}">
                          <a16:colId xmlns:a16="http://schemas.microsoft.com/office/drawing/2014/main" val="1687554499"/>
                        </a:ext>
                      </a:extLst>
                    </a:gridCol>
                  </a:tblGrid>
                  <a:tr h="209186">
                    <a:tc>
                      <a:txBody>
                        <a:bodyPr/>
                        <a:lstStyle/>
                        <a:p>
                          <a:pPr algn="ctr" fontAlgn="ctr"/>
                          <a:r>
                            <a:rPr lang="en-US" sz="1400" b="1" i="0" u="none" strike="noStrike" dirty="0">
                              <a:solidFill>
                                <a:schemeClr val="bg1"/>
                              </a:solidFill>
                              <a:effectLst/>
                              <a:latin typeface="Calibri" panose="020F0502020204030204" pitchFamily="34" charset="0"/>
                            </a:rPr>
                            <a:t>Parameter</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Symbol</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Unit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274320">
                    <a:tc>
                      <a:txBody>
                        <a:bodyPr/>
                        <a:lstStyle/>
                        <a:p>
                          <a:pPr algn="ctr" fontAlgn="ctr"/>
                          <a:r>
                            <a:rPr lang="en-US" sz="1200" b="0" i="0" u="none" strike="noStrike" dirty="0">
                              <a:solidFill>
                                <a:srgbClr val="000000"/>
                              </a:solidFill>
                              <a:effectLst/>
                              <a:latin typeface="Calibri" panose="020F0502020204030204" pitchFamily="34" charset="0"/>
                            </a:rPr>
                            <a:t>Solar Absorptivity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m:rPr>
                                        <m:sty m:val="p"/>
                                      </m:rPr>
                                      <a:rPr lang="el-GR" sz="1200" b="0" i="1" smtClean="0">
                                        <a:latin typeface="Cambria Math" panose="02040503050406030204" pitchFamily="18" charset="0"/>
                                      </a:rPr>
                                      <m:t>α</m:t>
                                    </m:r>
                                  </m:e>
                                  <m:sub>
                                    <m:r>
                                      <a:rPr lang="en-US" sz="1200" b="0" i="1" smtClean="0">
                                        <a:latin typeface="Cambria Math" panose="02040503050406030204" pitchFamily="18" charset="0"/>
                                      </a:rPr>
                                      <m:t>𝑠</m:t>
                                    </m:r>
                                  </m:sub>
                                </m:sSub>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N/A</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274320">
                    <a:tc>
                      <a:txBody>
                        <a:bodyPr/>
                        <a:lstStyle/>
                        <a:p>
                          <a:pPr algn="ctr" fontAlgn="ctr"/>
                          <a:r>
                            <a:rPr lang="en-US" sz="1200" b="0" i="0" u="none" strike="noStrike" dirty="0">
                              <a:solidFill>
                                <a:srgbClr val="000000"/>
                              </a:solidFill>
                              <a:effectLst/>
                              <a:latin typeface="Calibri" panose="020F0502020204030204" pitchFamily="34" charset="0"/>
                            </a:rPr>
                            <a:t>Absorbed Solar Flux</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𝑄</m:t>
                                    </m:r>
                                  </m:e>
                                  <m:sub>
                                    <m:r>
                                      <a:rPr lang="en-US" sz="1200" b="0" i="1" smtClean="0">
                                        <a:latin typeface="Cambria Math" panose="02040503050406030204" pitchFamily="18" charset="0"/>
                                      </a:rPr>
                                      <m:t>𝑠</m:t>
                                    </m:r>
                                  </m:sub>
                                </m:sSub>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W/m²</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274320">
                    <a:tc>
                      <a:txBody>
                        <a:bodyPr/>
                        <a:lstStyle/>
                        <a:p>
                          <a:pPr algn="ctr" fontAlgn="ctr"/>
                          <a:r>
                            <a:rPr lang="en-US" sz="1200" b="0" i="0" u="none" strike="noStrike" dirty="0">
                              <a:solidFill>
                                <a:srgbClr val="000000"/>
                              </a:solidFill>
                              <a:effectLst/>
                              <a:latin typeface="Calibri" panose="020F0502020204030204" pitchFamily="34" charset="0"/>
                            </a:rPr>
                            <a:t>IR Emissivity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m:rPr>
                                        <m:sty m:val="p"/>
                                      </m:rPr>
                                      <a:rPr lang="el-GR" sz="1200" b="0" i="1" smtClean="0">
                                        <a:latin typeface="Cambria Math" panose="02040503050406030204" pitchFamily="18" charset="0"/>
                                      </a:rPr>
                                      <m:t>ε</m:t>
                                    </m:r>
                                  </m:e>
                                  <m:sub>
                                    <m:r>
                                      <a:rPr lang="en-US" sz="1200" b="0" i="1" smtClean="0">
                                        <a:latin typeface="Cambria Math" panose="02040503050406030204" pitchFamily="18" charset="0"/>
                                      </a:rPr>
                                      <m:t>𝐼𝑅</m:t>
                                    </m:r>
                                  </m:sub>
                                </m:sSub>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N/A</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274320">
                    <a:tc>
                      <a:txBody>
                        <a:bodyPr/>
                        <a:lstStyle/>
                        <a:p>
                          <a:pPr algn="ctr" fontAlgn="ctr"/>
                          <a:r>
                            <a:rPr lang="en-US" sz="1200" b="0" i="0" u="none" strike="noStrike" dirty="0">
                              <a:solidFill>
                                <a:srgbClr val="000000"/>
                              </a:solidFill>
                              <a:effectLst/>
                              <a:latin typeface="Calibri" panose="020F0502020204030204" pitchFamily="34" charset="0"/>
                            </a:rPr>
                            <a:t>Absorbed IR Flux</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𝑄</m:t>
                                    </m:r>
                                  </m:e>
                                  <m:sub>
                                    <m:r>
                                      <a:rPr lang="en-US" sz="1200" b="0" i="1" smtClean="0">
                                        <a:latin typeface="Cambria Math" panose="02040503050406030204" pitchFamily="18" charset="0"/>
                                      </a:rPr>
                                      <m:t>𝐼𝑅</m:t>
                                    </m:r>
                                  </m:sub>
                                </m:sSub>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W/m²</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7561892"/>
                      </a:ext>
                    </a:extLst>
                  </a:tr>
                  <a:tr h="179490">
                    <a:tc>
                      <a:txBody>
                        <a:bodyPr/>
                        <a:lstStyle/>
                        <a:p>
                          <a:pPr algn="ctr" fontAlgn="ctr"/>
                          <a:r>
                            <a:rPr lang="en-US" sz="1200" b="0" i="0" u="none" strike="noStrike" dirty="0">
                              <a:solidFill>
                                <a:srgbClr val="000000"/>
                              </a:solidFill>
                              <a:effectLst/>
                              <a:latin typeface="Calibri" panose="020F0502020204030204" pitchFamily="34" charset="0"/>
                            </a:rPr>
                            <a:t>Environmental Sink Temperature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𝑇</m:t>
                                    </m:r>
                                  </m:e>
                                  <m:sub>
                                    <m:r>
                                      <a:rPr lang="en-US" sz="1200" i="1" smtClean="0">
                                        <a:latin typeface="Cambria Math" panose="02040503050406030204" pitchFamily="18" charset="0"/>
                                        <a:ea typeface="Cambria Math" panose="02040503050406030204" pitchFamily="18" charset="0"/>
                                      </a:rPr>
                                      <m:t>∞</m:t>
                                    </m:r>
                                  </m:sub>
                                </m:sSub>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K</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6384658"/>
                      </a:ext>
                    </a:extLst>
                  </a:tr>
                  <a:tr h="179490">
                    <a:tc>
                      <a:txBody>
                        <a:bodyPr/>
                        <a:lstStyle/>
                        <a:p>
                          <a:pPr algn="ctr" fontAlgn="ctr"/>
                          <a:r>
                            <a:rPr lang="en-US" sz="1200" b="0" i="0" u="none" strike="noStrike" dirty="0">
                              <a:solidFill>
                                <a:srgbClr val="000000"/>
                              </a:solidFill>
                              <a:effectLst/>
                              <a:latin typeface="Calibri" panose="020F0502020204030204" pitchFamily="34" charset="0"/>
                            </a:rPr>
                            <a:t>Stefan-Boltzmann Constant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𝜎</m:t>
                                </m:r>
                              </m:oMath>
                            </m:oMathPara>
                          </a14:m>
                          <a:endParaRPr lang="en-US" sz="1200" b="0" i="0" u="none" strike="noStrike" dirty="0">
                            <a:solidFill>
                              <a:srgbClr val="000000"/>
                            </a:solidFill>
                            <a:effectLst/>
                            <a:latin typeface="Calibri" panose="020F0502020204030204" pitchFamily="34" charset="0"/>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a:t>
                          </a:r>
                          <a:r>
                            <a:rPr lang="en-US" sz="1200" b="0" i="0" u="none" strike="noStrike" kern="1200" dirty="0">
                              <a:solidFill>
                                <a:srgbClr val="000000"/>
                              </a:solidFill>
                              <a:effectLst/>
                              <a:latin typeface="Calibri" panose="020F0502020204030204" pitchFamily="34" charset="0"/>
                              <a:ea typeface="+mn-ea"/>
                              <a:cs typeface="+mn-cs"/>
                            </a:rPr>
                            <a:t>m²K</a:t>
                          </a:r>
                          <a:r>
                            <a:rPr lang="en-US" sz="1200" b="0" i="0" u="none" strike="noStrike" kern="1200" baseline="30000" dirty="0">
                              <a:solidFill>
                                <a:srgbClr val="000000"/>
                              </a:solidFill>
                              <a:effectLst/>
                              <a:latin typeface="Calibri" panose="020F0502020204030204" pitchFamily="34" charset="0"/>
                              <a:ea typeface="+mn-ea"/>
                              <a:cs typeface="+mn-cs"/>
                            </a:rPr>
                            <a:t>⁴</a:t>
                          </a:r>
                          <a:endParaRPr lang="en-US" sz="1200" b="0" i="0" u="none" strike="noStrike" kern="1200" dirty="0">
                            <a:solidFill>
                              <a:srgbClr val="000000"/>
                            </a:solidFill>
                            <a:effectLst/>
                            <a:latin typeface="Calibri" panose="020F0502020204030204" pitchFamily="34" charset="0"/>
                            <a:ea typeface="+mn-ea"/>
                            <a:cs typeface="+mn-cs"/>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372510"/>
                      </a:ext>
                    </a:extLst>
                  </a:tr>
                </a:tbl>
              </a:graphicData>
            </a:graphic>
          </p:graphicFrame>
        </mc:Choice>
        <mc:Fallback xmlns="">
          <p:graphicFrame>
            <p:nvGraphicFramePr>
              <p:cNvPr id="18" name="Table 17">
                <a:extLst>
                  <a:ext uri="{FF2B5EF4-FFF2-40B4-BE49-F238E27FC236}">
                    <a16:creationId xmlns:a16="http://schemas.microsoft.com/office/drawing/2014/main" id="{ACF6D208-433C-3602-75BB-A1B565EEAAD8}"/>
                  </a:ext>
                </a:extLst>
              </p:cNvPr>
              <p:cNvGraphicFramePr>
                <a:graphicFrameLocks noGrp="1"/>
              </p:cNvGraphicFramePr>
              <p:nvPr>
                <p:extLst>
                  <p:ext uri="{D42A27DB-BD31-4B8C-83A1-F6EECF244321}">
                    <p14:modId xmlns:p14="http://schemas.microsoft.com/office/powerpoint/2010/main" val="2998464418"/>
                  </p:ext>
                </p:extLst>
              </p:nvPr>
            </p:nvGraphicFramePr>
            <p:xfrm>
              <a:off x="8342133" y="4264761"/>
              <a:ext cx="2947734" cy="2046210"/>
            </p:xfrm>
            <a:graphic>
              <a:graphicData uri="http://schemas.openxmlformats.org/drawingml/2006/table">
                <a:tbl>
                  <a:tblPr/>
                  <a:tblGrid>
                    <a:gridCol w="1554480">
                      <a:extLst>
                        <a:ext uri="{9D8B030D-6E8A-4147-A177-3AD203B41FA5}">
                          <a16:colId xmlns:a16="http://schemas.microsoft.com/office/drawing/2014/main" val="1554887656"/>
                        </a:ext>
                      </a:extLst>
                    </a:gridCol>
                    <a:gridCol w="651038">
                      <a:extLst>
                        <a:ext uri="{9D8B030D-6E8A-4147-A177-3AD203B41FA5}">
                          <a16:colId xmlns:a16="http://schemas.microsoft.com/office/drawing/2014/main" val="4014193952"/>
                        </a:ext>
                      </a:extLst>
                    </a:gridCol>
                    <a:gridCol w="742216">
                      <a:extLst>
                        <a:ext uri="{9D8B030D-6E8A-4147-A177-3AD203B41FA5}">
                          <a16:colId xmlns:a16="http://schemas.microsoft.com/office/drawing/2014/main" val="1687554499"/>
                        </a:ext>
                      </a:extLst>
                    </a:gridCol>
                  </a:tblGrid>
                  <a:tr h="214710">
                    <a:tc>
                      <a:txBody>
                        <a:bodyPr/>
                        <a:lstStyle/>
                        <a:p>
                          <a:pPr algn="ctr" fontAlgn="ctr"/>
                          <a:r>
                            <a:rPr lang="en-US" sz="1400" b="1" i="0" u="none" strike="noStrike" dirty="0">
                              <a:solidFill>
                                <a:schemeClr val="bg1"/>
                              </a:solidFill>
                              <a:effectLst/>
                              <a:latin typeface="Calibri" panose="020F0502020204030204" pitchFamily="34" charset="0"/>
                            </a:rPr>
                            <a:t>Parameter</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Symbol</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Unit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274320">
                    <a:tc>
                      <a:txBody>
                        <a:bodyPr/>
                        <a:lstStyle/>
                        <a:p>
                          <a:pPr algn="ctr" fontAlgn="ctr"/>
                          <a:r>
                            <a:rPr lang="en-US" sz="1200" b="0" i="0" u="none" strike="noStrike" dirty="0">
                              <a:solidFill>
                                <a:srgbClr val="000000"/>
                              </a:solidFill>
                              <a:effectLst/>
                              <a:latin typeface="Calibri" panose="020F0502020204030204" pitchFamily="34" charset="0"/>
                            </a:rPr>
                            <a:t>Solar Absorptivity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93478" r="-114953" b="-589130"/>
                          </a:stretch>
                        </a:blipFill>
                      </a:tcPr>
                    </a:tc>
                    <a:tc>
                      <a:txBody>
                        <a:bodyPr/>
                        <a:lstStyle/>
                        <a:p>
                          <a:pPr algn="ctr" fontAlgn="ctr"/>
                          <a:r>
                            <a:rPr lang="en-US" sz="1200" b="0" i="0" u="none" strike="noStrike" dirty="0">
                              <a:solidFill>
                                <a:srgbClr val="000000"/>
                              </a:solidFill>
                              <a:effectLst/>
                              <a:latin typeface="Calibri" panose="020F0502020204030204" pitchFamily="34" charset="0"/>
                            </a:rPr>
                            <a:t>N/A</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274320">
                    <a:tc>
                      <a:txBody>
                        <a:bodyPr/>
                        <a:lstStyle/>
                        <a:p>
                          <a:pPr algn="ctr" fontAlgn="ctr"/>
                          <a:r>
                            <a:rPr lang="en-US" sz="1200" b="0" i="0" u="none" strike="noStrike" dirty="0">
                              <a:solidFill>
                                <a:srgbClr val="000000"/>
                              </a:solidFill>
                              <a:effectLst/>
                              <a:latin typeface="Calibri" panose="020F0502020204030204" pitchFamily="34" charset="0"/>
                            </a:rPr>
                            <a:t>Absorbed Solar Flux</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197778" r="-114953" b="-502222"/>
                          </a:stretch>
                        </a:blipFill>
                      </a:tcPr>
                    </a:tc>
                    <a:tc>
                      <a:txBody>
                        <a:bodyPr/>
                        <a:lstStyle/>
                        <a:p>
                          <a:pPr algn="ctr" fontAlgn="ctr"/>
                          <a:r>
                            <a:rPr lang="en-US" sz="1200" b="0" i="0" u="none" strike="noStrike" dirty="0">
                              <a:solidFill>
                                <a:srgbClr val="000000"/>
                              </a:solidFill>
                              <a:effectLst/>
                              <a:latin typeface="Calibri" panose="020F0502020204030204" pitchFamily="34" charset="0"/>
                            </a:rPr>
                            <a:t>W/m²</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274320">
                    <a:tc>
                      <a:txBody>
                        <a:bodyPr/>
                        <a:lstStyle/>
                        <a:p>
                          <a:pPr algn="ctr" fontAlgn="ctr"/>
                          <a:r>
                            <a:rPr lang="en-US" sz="1200" b="0" i="0" u="none" strike="noStrike" dirty="0">
                              <a:solidFill>
                                <a:srgbClr val="000000"/>
                              </a:solidFill>
                              <a:effectLst/>
                              <a:latin typeface="Calibri" panose="020F0502020204030204" pitchFamily="34" charset="0"/>
                            </a:rPr>
                            <a:t>IR Emissivity</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297778" r="-114953" b="-402222"/>
                          </a:stretch>
                        </a:blipFill>
                      </a:tcPr>
                    </a:tc>
                    <a:tc>
                      <a:txBody>
                        <a:bodyPr/>
                        <a:lstStyle/>
                        <a:p>
                          <a:pPr algn="ctr" fontAlgn="ctr"/>
                          <a:r>
                            <a:rPr lang="en-US" sz="1200" b="0" i="0" u="none" strike="noStrike" dirty="0">
                              <a:solidFill>
                                <a:srgbClr val="000000"/>
                              </a:solidFill>
                              <a:effectLst/>
                              <a:latin typeface="Calibri" panose="020F0502020204030204" pitchFamily="34" charset="0"/>
                            </a:rPr>
                            <a:t>N/A</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r h="274320">
                    <a:tc>
                      <a:txBody>
                        <a:bodyPr/>
                        <a:lstStyle/>
                        <a:p>
                          <a:pPr algn="ctr" fontAlgn="ctr"/>
                          <a:r>
                            <a:rPr lang="en-US" sz="1200" b="0" i="0" u="none" strike="noStrike" dirty="0">
                              <a:solidFill>
                                <a:srgbClr val="000000"/>
                              </a:solidFill>
                              <a:effectLst/>
                              <a:latin typeface="Calibri" panose="020F0502020204030204" pitchFamily="34" charset="0"/>
                            </a:rPr>
                            <a:t>Absorbed IR Flux</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397778" r="-114953" b="-302222"/>
                          </a:stretch>
                        </a:blipFill>
                      </a:tcPr>
                    </a:tc>
                    <a:tc>
                      <a:txBody>
                        <a:bodyPr/>
                        <a:lstStyle/>
                        <a:p>
                          <a:pPr algn="ctr" fontAlgn="ctr"/>
                          <a:r>
                            <a:rPr lang="en-US" sz="1200" b="0" i="0" u="none" strike="noStrike" dirty="0">
                              <a:solidFill>
                                <a:srgbClr val="000000"/>
                              </a:solidFill>
                              <a:effectLst/>
                              <a:latin typeface="Calibri" panose="020F0502020204030204" pitchFamily="34" charset="0"/>
                            </a:rPr>
                            <a:t>W/m²</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7561892"/>
                      </a:ext>
                    </a:extLst>
                  </a:tr>
                  <a:tr h="367110">
                    <a:tc>
                      <a:txBody>
                        <a:bodyPr/>
                        <a:lstStyle/>
                        <a:p>
                          <a:pPr algn="ctr" fontAlgn="ctr"/>
                          <a:r>
                            <a:rPr lang="en-US" sz="1200" b="0" i="0" u="none" strike="noStrike" dirty="0">
                              <a:solidFill>
                                <a:srgbClr val="000000"/>
                              </a:solidFill>
                              <a:effectLst/>
                              <a:latin typeface="Calibri" panose="020F0502020204030204" pitchFamily="34" charset="0"/>
                            </a:rPr>
                            <a:t>Environmental Sink Temperature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367213" r="-114953" b="-122951"/>
                          </a:stretch>
                        </a:blipFill>
                      </a:tcPr>
                    </a:tc>
                    <a:tc>
                      <a:txBody>
                        <a:bodyPr/>
                        <a:lstStyle/>
                        <a:p>
                          <a:pPr algn="ctr" fontAlgn="ctr"/>
                          <a:r>
                            <a:rPr lang="en-US" sz="1200" b="0" i="0" u="none" strike="noStrike" dirty="0">
                              <a:solidFill>
                                <a:srgbClr val="000000"/>
                              </a:solidFill>
                              <a:effectLst/>
                              <a:latin typeface="Calibri" panose="020F0502020204030204" pitchFamily="34" charset="0"/>
                            </a:rPr>
                            <a:t>K</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6384658"/>
                      </a:ext>
                    </a:extLst>
                  </a:tr>
                  <a:tr h="367110">
                    <a:tc>
                      <a:txBody>
                        <a:bodyPr/>
                        <a:lstStyle/>
                        <a:p>
                          <a:pPr algn="ctr" fontAlgn="ctr"/>
                          <a:r>
                            <a:rPr lang="en-US" sz="1200" b="0" i="0" u="none" strike="noStrike" dirty="0">
                              <a:solidFill>
                                <a:srgbClr val="000000"/>
                              </a:solidFill>
                              <a:effectLst/>
                              <a:latin typeface="Calibri" panose="020F0502020204030204" pitchFamily="34" charset="0"/>
                            </a:rPr>
                            <a:t>Stefan-Boltzmann Constant</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en-US"/>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
                          <a:stretch>
                            <a:fillRect l="-240187" t="-475000" r="-114953" b="-25000"/>
                          </a:stretch>
                        </a:blip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a:t>
                          </a:r>
                          <a:r>
                            <a:rPr lang="en-US" sz="1200" b="0" i="0" u="none" strike="noStrike" kern="1200" dirty="0">
                              <a:solidFill>
                                <a:srgbClr val="000000"/>
                              </a:solidFill>
                              <a:effectLst/>
                              <a:latin typeface="Calibri" panose="020F0502020204030204" pitchFamily="34" charset="0"/>
                              <a:ea typeface="+mn-ea"/>
                              <a:cs typeface="+mn-cs"/>
                            </a:rPr>
                            <a:t>m²K</a:t>
                          </a:r>
                          <a:r>
                            <a:rPr lang="en-US" sz="1200" b="0" i="0" u="none" strike="noStrike" kern="1200" baseline="30000" dirty="0">
                              <a:solidFill>
                                <a:srgbClr val="000000"/>
                              </a:solidFill>
                              <a:effectLst/>
                              <a:latin typeface="Calibri" panose="020F0502020204030204" pitchFamily="34" charset="0"/>
                              <a:ea typeface="+mn-ea"/>
                              <a:cs typeface="+mn-cs"/>
                            </a:rPr>
                            <a:t>⁴</a:t>
                          </a:r>
                          <a:endParaRPr lang="en-US" sz="1200" b="0" i="0" u="none" strike="noStrike" kern="1200" dirty="0">
                            <a:solidFill>
                              <a:srgbClr val="000000"/>
                            </a:solidFill>
                            <a:effectLst/>
                            <a:latin typeface="Calibri" panose="020F0502020204030204" pitchFamily="34" charset="0"/>
                            <a:ea typeface="+mn-ea"/>
                            <a:cs typeface="+mn-cs"/>
                          </a:endParaRP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372510"/>
                      </a:ext>
                    </a:extLst>
                  </a:tr>
                </a:tbl>
              </a:graphicData>
            </a:graphic>
          </p:graphicFrame>
        </mc:Fallback>
      </mc:AlternateContent>
      <p:pic>
        <p:nvPicPr>
          <p:cNvPr id="24" name="Picture 23">
            <a:extLst>
              <a:ext uri="{FF2B5EF4-FFF2-40B4-BE49-F238E27FC236}">
                <a16:creationId xmlns:a16="http://schemas.microsoft.com/office/drawing/2014/main" id="{95FC9089-7071-0132-78CC-AF5C7621356E}"/>
              </a:ext>
            </a:extLst>
          </p:cNvPr>
          <p:cNvPicPr>
            <a:picLocks noChangeAspect="1"/>
          </p:cNvPicPr>
          <p:nvPr/>
        </p:nvPicPr>
        <p:blipFill>
          <a:blip r:embed="rId7"/>
          <a:stretch>
            <a:fillRect/>
          </a:stretch>
        </p:blipFill>
        <p:spPr>
          <a:xfrm>
            <a:off x="771493" y="3877527"/>
            <a:ext cx="4634299" cy="2760969"/>
          </a:xfrm>
          <a:prstGeom prst="rect">
            <a:avLst/>
          </a:prstGeom>
        </p:spPr>
      </p:pic>
      <p:sp>
        <p:nvSpPr>
          <p:cNvPr id="25" name="Slide Number Placeholder 4">
            <a:extLst>
              <a:ext uri="{FF2B5EF4-FFF2-40B4-BE49-F238E27FC236}">
                <a16:creationId xmlns:a16="http://schemas.microsoft.com/office/drawing/2014/main" id="{E162CFE5-0DDD-DA51-DBA5-880E2486DB31}"/>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48DD699-A1CD-4BE5-5470-57ED955FAC39}"/>
                  </a:ext>
                </a:extLst>
              </p:cNvPr>
              <p:cNvSpPr txBox="1"/>
              <p:nvPr/>
            </p:nvSpPr>
            <p:spPr>
              <a:xfrm>
                <a:off x="5889128" y="5421521"/>
                <a:ext cx="1677511" cy="405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𝑠</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𝜀</m:t>
                                  </m:r>
                                </m:e>
                                <m:sub>
                                  <m:r>
                                    <a:rPr lang="en-US" sz="1400" i="1">
                                      <a:latin typeface="Cambria Math" panose="02040503050406030204" pitchFamily="18" charset="0"/>
                                    </a:rPr>
                                    <m:t>𝐼𝑅</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𝛼</m:t>
                                  </m:r>
                                </m:e>
                                <m:sub>
                                  <m:r>
                                    <a:rPr lang="en-US" sz="1400" i="1">
                                      <a:latin typeface="Cambria Math" panose="02040503050406030204" pitchFamily="18" charset="0"/>
                                    </a:rPr>
                                    <m:t>𝑠</m:t>
                                  </m:r>
                                </m:sub>
                              </m:sSub>
                            </m:den>
                          </m:f>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𝜎</m:t>
                          </m:r>
                          <m:r>
                            <a:rPr lang="en-US" sz="1400" b="0" i="1" smtClean="0">
                              <a:latin typeface="Cambria Math" panose="02040503050406030204" pitchFamily="18" charset="0"/>
                            </a:rPr>
                            <m:t>𝑇</m:t>
                          </m:r>
                        </m:e>
                        <m:sub>
                          <m:r>
                            <a:rPr lang="en-US" sz="1400" b="0" i="1" smtClean="0">
                              <a:latin typeface="Cambria Math" panose="02040503050406030204" pitchFamily="18" charset="0"/>
                              <a:ea typeface="Cambria Math" panose="02040503050406030204" pitchFamily="18" charset="0"/>
                            </a:rPr>
                            <m:t>∞</m:t>
                          </m:r>
                        </m:sub>
                        <m:sup>
                          <m:r>
                            <a:rPr lang="en-US" sz="1400" b="0" i="1" smtClean="0">
                              <a:latin typeface="Cambria Math" panose="02040503050406030204" pitchFamily="18" charset="0"/>
                            </a:rPr>
                            <m:t>4</m:t>
                          </m:r>
                        </m:sup>
                      </m:sSubSup>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𝐼𝑅</m:t>
                          </m:r>
                        </m:sub>
                      </m:sSub>
                      <m:r>
                        <a:rPr lang="en-US" sz="1400" b="0" i="1" smtClean="0">
                          <a:latin typeface="Cambria Math" panose="02040503050406030204" pitchFamily="18" charset="0"/>
                        </a:rPr>
                        <m:t>)</m:t>
                      </m:r>
                    </m:oMath>
                  </m:oMathPara>
                </a14:m>
                <a:endParaRPr lang="en-US" sz="1400" dirty="0">
                  <a:latin typeface="Helvetica" panose="020B0604020202020204" pitchFamily="34" charset="0"/>
                  <a:cs typeface="Helvetica" panose="020B0604020202020204" pitchFamily="34" charset="0"/>
                </a:endParaRPr>
              </a:p>
            </p:txBody>
          </p:sp>
        </mc:Choice>
        <mc:Fallback xmlns="">
          <p:sp>
            <p:nvSpPr>
              <p:cNvPr id="26" name="TextBox 25">
                <a:extLst>
                  <a:ext uri="{FF2B5EF4-FFF2-40B4-BE49-F238E27FC236}">
                    <a16:creationId xmlns:a16="http://schemas.microsoft.com/office/drawing/2014/main" id="{C48DD699-A1CD-4BE5-5470-57ED955FAC39}"/>
                  </a:ext>
                </a:extLst>
              </p:cNvPr>
              <p:cNvSpPr txBox="1">
                <a:spLocks noRot="1" noChangeAspect="1" noMove="1" noResize="1" noEditPoints="1" noAdjustHandles="1" noChangeArrowheads="1" noChangeShapeType="1" noTextEdit="1"/>
              </p:cNvSpPr>
              <p:nvPr/>
            </p:nvSpPr>
            <p:spPr>
              <a:xfrm>
                <a:off x="5889128" y="5421521"/>
                <a:ext cx="1677511" cy="405304"/>
              </a:xfrm>
              <a:prstGeom prst="rect">
                <a:avLst/>
              </a:prstGeom>
              <a:blipFill>
                <a:blip r:embed="rId8"/>
                <a:stretch>
                  <a:fillRect l="-2909" r="-3273"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5CE2534-B6E8-B715-8D4B-81158B2A4E70}"/>
                  </a:ext>
                </a:extLst>
              </p:cNvPr>
              <p:cNvSpPr txBox="1"/>
              <p:nvPr/>
            </p:nvSpPr>
            <p:spPr>
              <a:xfrm>
                <a:off x="5888104" y="5935591"/>
                <a:ext cx="1725472" cy="404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b="0" i="1" smtClean="0">
                                  <a:latin typeface="Cambria Math" panose="02040503050406030204" pitchFamily="18" charset="0"/>
                                </a:rPr>
                                <m:t>𝐼𝑅</m:t>
                              </m:r>
                            </m:sub>
                          </m:sSub>
                          <m:r>
                            <a:rPr lang="en-US" sz="1400" b="0" i="1" smtClean="0">
                              <a:latin typeface="Cambria Math" panose="02040503050406030204" pitchFamily="18" charset="0"/>
                            </a:rPr>
                            <m:t>=</m:t>
                          </m:r>
                          <m:r>
                            <a:rPr lang="en-US" sz="1400" i="1" smtClean="0">
                              <a:latin typeface="Cambria Math" panose="02040503050406030204" pitchFamily="18" charset="0"/>
                            </a:rPr>
                            <m:t> </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𝜎</m:t>
                          </m:r>
                          <m:r>
                            <a:rPr lang="en-US" sz="1400" b="0" i="1" smtClean="0">
                              <a:latin typeface="Cambria Math" panose="02040503050406030204" pitchFamily="18" charset="0"/>
                            </a:rPr>
                            <m:t>𝑇</m:t>
                          </m:r>
                        </m:e>
                        <m:sub>
                          <m:r>
                            <a:rPr lang="en-US" sz="1400" b="0" i="1" smtClean="0">
                              <a:latin typeface="Cambria Math" panose="02040503050406030204" pitchFamily="18" charset="0"/>
                              <a:ea typeface="Cambria Math" panose="02040503050406030204" pitchFamily="18" charset="0"/>
                            </a:rPr>
                            <m:t>∞</m:t>
                          </m:r>
                        </m:sub>
                        <m:sup>
                          <m:r>
                            <a:rPr lang="en-US" sz="1400" b="0" i="1" smtClean="0">
                              <a:latin typeface="Cambria Math" panose="02040503050406030204" pitchFamily="18" charset="0"/>
                            </a:rPr>
                            <m:t>4</m:t>
                          </m:r>
                        </m:sup>
                      </m:sSubSup>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𝛼</m:t>
                              </m:r>
                            </m:e>
                            <m:sub>
                              <m:r>
                                <a:rPr lang="en-US" sz="1400" i="1">
                                  <a:latin typeface="Cambria Math" panose="02040503050406030204" pitchFamily="18" charset="0"/>
                                </a:rPr>
                                <m:t>𝑠</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𝜀</m:t>
                              </m:r>
                            </m:e>
                            <m:sub>
                              <m:r>
                                <a:rPr lang="en-US" sz="1400" i="1">
                                  <a:latin typeface="Cambria Math" panose="02040503050406030204" pitchFamily="18" charset="0"/>
                                </a:rPr>
                                <m:t>𝐼𝑅</m:t>
                              </m:r>
                            </m:sub>
                          </m:sSub>
                        </m:den>
                      </m:f>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b="0" i="1" smtClean="0">
                              <a:latin typeface="Cambria Math" panose="02040503050406030204" pitchFamily="18" charset="0"/>
                            </a:rPr>
                            <m:t>𝑆</m:t>
                          </m:r>
                        </m:sub>
                      </m:sSub>
                      <m:r>
                        <a:rPr lang="en-US" sz="1400" b="0" i="1" smtClean="0">
                          <a:latin typeface="Cambria Math" panose="02040503050406030204" pitchFamily="18" charset="0"/>
                        </a:rPr>
                        <m:t>)</m:t>
                      </m:r>
                    </m:oMath>
                  </m:oMathPara>
                </a14:m>
                <a:endParaRPr lang="en-US" sz="1400" dirty="0">
                  <a:latin typeface="Helvetica" panose="020B0604020202020204" pitchFamily="34" charset="0"/>
                  <a:cs typeface="Helvetica" panose="020B0604020202020204" pitchFamily="34" charset="0"/>
                </a:endParaRPr>
              </a:p>
            </p:txBody>
          </p:sp>
        </mc:Choice>
        <mc:Fallback xmlns="">
          <p:sp>
            <p:nvSpPr>
              <p:cNvPr id="27" name="TextBox 26">
                <a:extLst>
                  <a:ext uri="{FF2B5EF4-FFF2-40B4-BE49-F238E27FC236}">
                    <a16:creationId xmlns:a16="http://schemas.microsoft.com/office/drawing/2014/main" id="{D5CE2534-B6E8-B715-8D4B-81158B2A4E70}"/>
                  </a:ext>
                </a:extLst>
              </p:cNvPr>
              <p:cNvSpPr txBox="1">
                <a:spLocks noRot="1" noChangeAspect="1" noMove="1" noResize="1" noEditPoints="1" noAdjustHandles="1" noChangeArrowheads="1" noChangeShapeType="1" noTextEdit="1"/>
              </p:cNvSpPr>
              <p:nvPr/>
            </p:nvSpPr>
            <p:spPr>
              <a:xfrm>
                <a:off x="5888104" y="5935591"/>
                <a:ext cx="1725472" cy="404085"/>
              </a:xfrm>
              <a:prstGeom prst="rect">
                <a:avLst/>
              </a:prstGeom>
              <a:blipFill>
                <a:blip r:embed="rId9"/>
                <a:stretch>
                  <a:fillRect l="-2827" r="-2827" b="-909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255C76A9-9027-AA16-E1E7-55554926F43D}"/>
              </a:ext>
            </a:extLst>
          </p:cNvPr>
          <p:cNvSpPr txBox="1"/>
          <p:nvPr/>
        </p:nvSpPr>
        <p:spPr>
          <a:xfrm>
            <a:off x="1152271" y="3693328"/>
            <a:ext cx="3994096" cy="307777"/>
          </a:xfrm>
          <a:prstGeom prst="rect">
            <a:avLst/>
          </a:prstGeom>
          <a:noFill/>
        </p:spPr>
        <p:txBody>
          <a:bodyPr wrap="square" rtlCol="0">
            <a:spAutoFit/>
          </a:bodyPr>
          <a:lstStyle/>
          <a:p>
            <a:pPr algn="ctr"/>
            <a:r>
              <a:rPr lang="en-US" sz="1400" b="1" dirty="0">
                <a:latin typeface="+mj-lt"/>
                <a:cs typeface="Helvetica" panose="020B0604020202020204" pitchFamily="34" charset="0"/>
              </a:rPr>
              <a:t>Thermal Radiation Exchange, Lunar Surface</a:t>
            </a:r>
          </a:p>
        </p:txBody>
      </p:sp>
    </p:spTree>
    <p:extLst>
      <p:ext uri="{BB962C8B-B14F-4D97-AF65-F5344CB8AC3E}">
        <p14:creationId xmlns:p14="http://schemas.microsoft.com/office/powerpoint/2010/main" val="254783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E4E2F2-6070-D4E6-A0DA-09394F56B32B}"/>
                  </a:ext>
                </a:extLst>
              </p:cNvPr>
              <p:cNvSpPr>
                <a:spLocks noGrp="1"/>
              </p:cNvSpPr>
              <p:nvPr>
                <p:ph idx="1"/>
              </p:nvPr>
            </p:nvSpPr>
            <p:spPr>
              <a:xfrm>
                <a:off x="609600" y="914400"/>
                <a:ext cx="7815110" cy="5410200"/>
              </a:xfrm>
            </p:spPr>
            <p:txBody>
              <a:bodyPr vert="horz" lIns="91440" tIns="45720" rIns="91440" bIns="45720" rtlCol="0" anchor="t">
                <a:noAutofit/>
              </a:bodyPr>
              <a:lstStyle/>
              <a:p>
                <a:r>
                  <a:rPr lang="en-US" sz="1400" b="1" dirty="0"/>
                  <a:t>Used Thermal Desktop to analyze the environmental sink temperatures of a Flux Cube in Lunar polar, mid-latitude, and equatorial locations</a:t>
                </a:r>
              </a:p>
              <a:p>
                <a:pPr lvl="1"/>
                <a:r>
                  <a:rPr lang="en-US" sz="1200" dirty="0"/>
                  <a:t>Simplified flat ground plane with radius of 150m representing the Lunar surface</a:t>
                </a:r>
              </a:p>
              <a:p>
                <a:pPr lvl="1"/>
                <a:r>
                  <a:rPr lang="en-US" sz="1200" dirty="0"/>
                  <a:t>Investigated date range: 1/1/2028 to 1/1/2029</a:t>
                </a:r>
              </a:p>
              <a:p>
                <a:pPr lvl="1"/>
                <a:r>
                  <a:rPr lang="en-US" sz="1200" dirty="0"/>
                  <a:t>Flux cube modeled as 0.1x0.1x0.1m arithmetic node cube</a:t>
                </a:r>
              </a:p>
              <a:p>
                <a:pPr lvl="2"/>
                <a:r>
                  <a:rPr lang="en-US" sz="1200" i="0" dirty="0"/>
                  <a:t>No internal heat generation</a:t>
                </a:r>
              </a:p>
              <a:p>
                <a:pPr lvl="2"/>
                <a:r>
                  <a:rPr lang="en-US" sz="1200" dirty="0"/>
                  <a:t>Uniform surface optical properties</a:t>
                </a:r>
              </a:p>
              <a:p>
                <a:pPr lvl="1"/>
                <a:r>
                  <a:rPr lang="en-US" sz="1200" dirty="0"/>
                  <a:t>Flux cube is separated from ground plane by 2m</a:t>
                </a:r>
              </a:p>
              <a:p>
                <a:pPr marL="457200" lvl="1" indent="0">
                  <a:buNone/>
                </a:pPr>
                <a:endParaRPr lang="en-US" sz="500" dirty="0"/>
              </a:p>
              <a:p>
                <a:r>
                  <a:rPr lang="en-US" sz="1400" b="1" dirty="0"/>
                  <a:t>Lunar environment defined using LTAG, Design Specification for Natural Environments (DSNE), and JPL Horizons data </a:t>
                </a:r>
                <a:r>
                  <a:rPr lang="en-US" sz="1400" b="1" baseline="30000" dirty="0"/>
                  <a:t>[1][12,13]</a:t>
                </a:r>
              </a:p>
              <a:p>
                <a:pPr lvl="1"/>
                <a:r>
                  <a:rPr lang="en-US" sz="1200" dirty="0"/>
                  <a:t>Subsurface layer temperatures initialized (cyclic steady state) via transient model run (2009 to 2028)</a:t>
                </a:r>
                <a:r>
                  <a:rPr lang="en-US" sz="1200" baseline="30000" dirty="0"/>
                  <a:t>[1]</a:t>
                </a:r>
                <a:endParaRPr lang="en-US" sz="1200" dirty="0"/>
              </a:p>
              <a:p>
                <a:pPr lvl="1"/>
                <a:r>
                  <a:rPr lang="en-US" sz="1200" dirty="0"/>
                  <a:t>Time varying and location dependent solar vector path and solar flux from JPL Horizons</a:t>
                </a:r>
                <a:r>
                  <a:rPr lang="en-US" sz="1200" baseline="30000" dirty="0"/>
                  <a:t>[13]</a:t>
                </a:r>
              </a:p>
              <a:p>
                <a:pPr lvl="1"/>
                <a:r>
                  <a:rPr lang="en-US" sz="1200" dirty="0"/>
                  <a:t>Surface IR emissivity</a:t>
                </a:r>
                <a:r>
                  <a:rPr lang="en-US" sz="1200" baseline="30000" dirty="0"/>
                  <a:t>[14]</a:t>
                </a:r>
                <a:r>
                  <a:rPr lang="en-US" sz="1200" dirty="0"/>
                  <a:t> and solar absorptivity</a:t>
                </a:r>
                <a:r>
                  <a:rPr lang="en-US" sz="1200" baseline="30000" dirty="0"/>
                  <a:t>[15,16]</a:t>
                </a:r>
                <a:r>
                  <a:rPr lang="en-US" sz="1200" dirty="0"/>
                  <a:t> (incident angle dependent)</a:t>
                </a:r>
                <a:endParaRPr lang="en-US" sz="1200" baseline="30000" dirty="0"/>
              </a:p>
              <a:p>
                <a:pPr lvl="2"/>
                <a:r>
                  <a:rPr lang="en-US" sz="1200" dirty="0"/>
                  <a:t>highland directional </a:t>
                </a:r>
                <a14:m>
                  <m:oMath xmlns:m="http://schemas.openxmlformats.org/officeDocument/2006/math">
                    <m:sSub>
                      <m:sSubPr>
                        <m:ctrlPr>
                          <a:rPr lang="en-US" sz="1200" i="1">
                            <a:latin typeface="Cambria Math" panose="02040503050406030204" pitchFamily="18" charset="0"/>
                          </a:rPr>
                        </m:ctrlPr>
                      </m:sSubPr>
                      <m:e>
                        <m:r>
                          <m:rPr>
                            <m:sty m:val="p"/>
                          </m:rPr>
                          <a:rPr lang="el-GR" sz="1200">
                            <a:latin typeface="Cambria Math" panose="02040503050406030204" pitchFamily="18" charset="0"/>
                          </a:rPr>
                          <m:t>α</m:t>
                        </m:r>
                      </m:e>
                      <m:sub>
                        <m:r>
                          <a:rPr lang="en-US" sz="1200">
                            <a:latin typeface="Cambria Math" panose="02040503050406030204" pitchFamily="18" charset="0"/>
                          </a:rPr>
                          <m:t>𝑠</m:t>
                        </m:r>
                      </m:sub>
                    </m:sSub>
                  </m:oMath>
                </a14:m>
                <a:r>
                  <a:rPr lang="en-US" sz="1200" dirty="0"/>
                  <a:t> (polar)</a:t>
                </a:r>
                <a:r>
                  <a:rPr lang="en-US" sz="1200" baseline="30000" dirty="0"/>
                  <a:t>[16]</a:t>
                </a:r>
                <a:r>
                  <a:rPr lang="en-US" sz="1200" dirty="0"/>
                  <a:t> and mare directional </a:t>
                </a:r>
                <a14:m>
                  <m:oMath xmlns:m="http://schemas.openxmlformats.org/officeDocument/2006/math">
                    <m:sSub>
                      <m:sSubPr>
                        <m:ctrlPr>
                          <a:rPr lang="en-US" sz="1200" i="1">
                            <a:latin typeface="Cambria Math" panose="02040503050406030204" pitchFamily="18" charset="0"/>
                          </a:rPr>
                        </m:ctrlPr>
                      </m:sSubPr>
                      <m:e>
                        <m:r>
                          <m:rPr>
                            <m:sty m:val="p"/>
                          </m:rPr>
                          <a:rPr lang="el-GR" sz="1200">
                            <a:latin typeface="Cambria Math" panose="02040503050406030204" pitchFamily="18" charset="0"/>
                          </a:rPr>
                          <m:t>α</m:t>
                        </m:r>
                      </m:e>
                      <m:sub>
                        <m:r>
                          <a:rPr lang="en-US" sz="1200">
                            <a:latin typeface="Cambria Math" panose="02040503050406030204" pitchFamily="18" charset="0"/>
                          </a:rPr>
                          <m:t>𝑠</m:t>
                        </m:r>
                      </m:sub>
                    </m:sSub>
                  </m:oMath>
                </a14:m>
                <a:r>
                  <a:rPr lang="en-US" sz="1200" dirty="0"/>
                  <a:t> (mid-latitude &amp; equatorial)</a:t>
                </a:r>
                <a:r>
                  <a:rPr lang="en-US" sz="1200" baseline="30000" dirty="0"/>
                  <a:t>[15]</a:t>
                </a:r>
                <a:endParaRPr lang="en-US" sz="1200" dirty="0"/>
              </a:p>
              <a:p>
                <a:pPr lvl="1"/>
                <a:r>
                  <a:rPr lang="en-US" sz="1200" dirty="0"/>
                  <a:t>Surface density</a:t>
                </a:r>
                <a:r>
                  <a:rPr lang="en-US" sz="1200" baseline="30000" dirty="0"/>
                  <a:t>[17,18]</a:t>
                </a:r>
                <a:r>
                  <a:rPr lang="en-US" sz="1200" dirty="0"/>
                  <a:t> and specific heat</a:t>
                </a:r>
                <a:r>
                  <a:rPr lang="en-US" sz="1200" baseline="30000" dirty="0"/>
                  <a:t>[19]</a:t>
                </a:r>
                <a:r>
                  <a:rPr lang="en-US" sz="1200" dirty="0"/>
                  <a:t> (depth dependent)</a:t>
                </a:r>
                <a:endParaRPr lang="en-US" sz="1200" baseline="30000" dirty="0"/>
              </a:p>
              <a:p>
                <a:pPr lvl="1"/>
                <a:r>
                  <a:rPr lang="en-US" sz="1200" dirty="0"/>
                  <a:t>Surface thermal conductivity (depth and temperature dependent)</a:t>
                </a:r>
                <a:r>
                  <a:rPr lang="en-US" sz="1200" baseline="30000" dirty="0"/>
                  <a:t> [18]</a:t>
                </a:r>
                <a:endParaRPr lang="en-US" sz="1200" dirty="0"/>
              </a:p>
              <a:p>
                <a:pPr lvl="1"/>
                <a:r>
                  <a:rPr lang="en-US" sz="1200" dirty="0"/>
                  <a:t>Solar diameter (subtended) angle (0.53º)</a:t>
                </a:r>
                <a:r>
                  <a:rPr lang="en-US" sz="1200" baseline="30000" dirty="0"/>
                  <a:t>[1]</a:t>
                </a:r>
              </a:p>
              <a:p>
                <a:pPr lvl="1"/>
                <a:r>
                  <a:rPr lang="en-US" sz="1200" dirty="0"/>
                  <a:t>Subsurface ground heat flow (~0.018 W/m²)</a:t>
                </a:r>
                <a:r>
                  <a:rPr lang="en-US" sz="1200" baseline="30000" dirty="0"/>
                  <a:t>[20]</a:t>
                </a:r>
              </a:p>
              <a:p>
                <a:pPr lvl="1"/>
                <a:r>
                  <a:rPr lang="en-US" sz="1200" dirty="0"/>
                  <a:t>Impacts from regolith dust deposition can be inferred via optical property ratio</a:t>
                </a:r>
                <a:r>
                  <a:rPr lang="en-US" sz="1200" baseline="30000" dirty="0"/>
                  <a:t>[1]</a:t>
                </a:r>
              </a:p>
              <a:p>
                <a:pPr marL="457200" lvl="1" indent="0">
                  <a:buNone/>
                </a:pPr>
                <a:endParaRPr lang="en-US" sz="500" baseline="30000" dirty="0"/>
              </a:p>
              <a:p>
                <a:r>
                  <a:rPr lang="en-US" sz="1400" b="1" dirty="0"/>
                  <a:t>Not included in thermal model</a:t>
                </a:r>
              </a:p>
              <a:p>
                <a:pPr lvl="1"/>
                <a:r>
                  <a:rPr lang="en-US" sz="1200" dirty="0"/>
                  <a:t>Site specific terrain (local slope, adjacent hills, horizon, craters, boulders)</a:t>
                </a:r>
              </a:p>
              <a:p>
                <a:pPr lvl="1"/>
                <a:r>
                  <a:rPr lang="en-US" sz="1200" dirty="0"/>
                  <a:t>Vehicle geometry or occlusion (lander, platform, etc.)</a:t>
                </a:r>
              </a:p>
              <a:p>
                <a:pPr lvl="1"/>
                <a:r>
                  <a:rPr lang="en-US" sz="1200" dirty="0"/>
                  <a:t>Earthshine (0 to 0.15 W/m²) and eclipses (~hours)</a:t>
                </a:r>
                <a:r>
                  <a:rPr lang="en-US" sz="1200" baseline="30000" dirty="0"/>
                  <a:t>[1]</a:t>
                </a:r>
              </a:p>
              <a:p>
                <a:pPr marL="457200" lvl="1" indent="0">
                  <a:buNone/>
                </a:pPr>
                <a:endParaRPr lang="en-US" sz="1200" dirty="0"/>
              </a:p>
              <a:p>
                <a:endParaRPr lang="en-US" sz="1400" dirty="0"/>
              </a:p>
              <a:p>
                <a:endParaRPr lang="en-US" sz="1400" dirty="0"/>
              </a:p>
            </p:txBody>
          </p:sp>
        </mc:Choice>
        <mc:Fallback xmlns="">
          <p:sp>
            <p:nvSpPr>
              <p:cNvPr id="2" name="Content Placeholder 1">
                <a:extLst>
                  <a:ext uri="{FF2B5EF4-FFF2-40B4-BE49-F238E27FC236}">
                    <a16:creationId xmlns:a16="http://schemas.microsoft.com/office/drawing/2014/main" id="{74E4E2F2-6070-D4E6-A0DA-09394F56B32B}"/>
                  </a:ext>
                </a:extLst>
              </p:cNvPr>
              <p:cNvSpPr>
                <a:spLocks noGrp="1" noRot="1" noChangeAspect="1" noMove="1" noResize="1" noEditPoints="1" noAdjustHandles="1" noChangeArrowheads="1" noChangeShapeType="1" noTextEdit="1"/>
              </p:cNvSpPr>
              <p:nvPr>
                <p:ph idx="1"/>
              </p:nvPr>
            </p:nvSpPr>
            <p:spPr>
              <a:xfrm>
                <a:off x="609600" y="914400"/>
                <a:ext cx="7815110" cy="5410200"/>
              </a:xfrm>
              <a:blipFill>
                <a:blip r:embed="rId3"/>
                <a:stretch>
                  <a:fillRect l="-78" t="-225" r="-3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98EA3C4-E6CB-C1C9-5DDF-793F3A62C921}"/>
              </a:ext>
            </a:extLst>
          </p:cNvPr>
          <p:cNvSpPr>
            <a:spLocks noGrp="1"/>
          </p:cNvSpPr>
          <p:nvPr>
            <p:ph type="title"/>
          </p:nvPr>
        </p:nvSpPr>
        <p:spPr/>
        <p:txBody>
          <a:bodyPr/>
          <a:lstStyle/>
          <a:p>
            <a:r>
              <a:rPr lang="en-US" dirty="0"/>
              <a:t>Simple Ground Plane Model Overview &amp; Assumptions</a:t>
            </a:r>
          </a:p>
        </p:txBody>
      </p:sp>
      <p:pic>
        <p:nvPicPr>
          <p:cNvPr id="6" name="Picture 5">
            <a:extLst>
              <a:ext uri="{FF2B5EF4-FFF2-40B4-BE49-F238E27FC236}">
                <a16:creationId xmlns:a16="http://schemas.microsoft.com/office/drawing/2014/main" id="{C0E404E3-43E2-A98C-8BC1-0310E0D6FAC5}"/>
              </a:ext>
            </a:extLst>
          </p:cNvPr>
          <p:cNvPicPr>
            <a:picLocks noChangeAspect="1"/>
          </p:cNvPicPr>
          <p:nvPr/>
        </p:nvPicPr>
        <p:blipFill>
          <a:blip r:embed="rId4"/>
          <a:stretch>
            <a:fillRect/>
          </a:stretch>
        </p:blipFill>
        <p:spPr>
          <a:xfrm>
            <a:off x="9088550" y="2756707"/>
            <a:ext cx="1263761" cy="1102292"/>
          </a:xfrm>
          <a:prstGeom prst="rect">
            <a:avLst/>
          </a:prstGeom>
        </p:spPr>
      </p:pic>
      <p:pic>
        <p:nvPicPr>
          <p:cNvPr id="7" name="Picture 6">
            <a:extLst>
              <a:ext uri="{FF2B5EF4-FFF2-40B4-BE49-F238E27FC236}">
                <a16:creationId xmlns:a16="http://schemas.microsoft.com/office/drawing/2014/main" id="{A50DFCC5-654F-E1AA-5141-69084BD90F6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60953" y="4627960"/>
            <a:ext cx="3338145" cy="1444461"/>
          </a:xfrm>
          <a:prstGeom prst="rect">
            <a:avLst/>
          </a:prstGeom>
        </p:spPr>
      </p:pic>
      <p:graphicFrame>
        <p:nvGraphicFramePr>
          <p:cNvPr id="8" name="Table 7">
            <a:extLst>
              <a:ext uri="{FF2B5EF4-FFF2-40B4-BE49-F238E27FC236}">
                <a16:creationId xmlns:a16="http://schemas.microsoft.com/office/drawing/2014/main" id="{9ED50E27-538B-CF25-9F13-DA6D71C94C60}"/>
              </a:ext>
            </a:extLst>
          </p:cNvPr>
          <p:cNvGraphicFramePr>
            <a:graphicFrameLocks noGrp="1"/>
          </p:cNvGraphicFramePr>
          <p:nvPr>
            <p:extLst>
              <p:ext uri="{D42A27DB-BD31-4B8C-83A1-F6EECF244321}">
                <p14:modId xmlns:p14="http://schemas.microsoft.com/office/powerpoint/2010/main" val="1099768209"/>
              </p:ext>
            </p:extLst>
          </p:nvPr>
        </p:nvGraphicFramePr>
        <p:xfrm>
          <a:off x="7889197" y="1578929"/>
          <a:ext cx="3608372" cy="816028"/>
        </p:xfrm>
        <a:graphic>
          <a:graphicData uri="http://schemas.openxmlformats.org/drawingml/2006/table">
            <a:tbl>
              <a:tblPr/>
              <a:tblGrid>
                <a:gridCol w="1743757">
                  <a:extLst>
                    <a:ext uri="{9D8B030D-6E8A-4147-A177-3AD203B41FA5}">
                      <a16:colId xmlns:a16="http://schemas.microsoft.com/office/drawing/2014/main" val="1554887656"/>
                    </a:ext>
                  </a:extLst>
                </a:gridCol>
                <a:gridCol w="871295">
                  <a:extLst>
                    <a:ext uri="{9D8B030D-6E8A-4147-A177-3AD203B41FA5}">
                      <a16:colId xmlns:a16="http://schemas.microsoft.com/office/drawing/2014/main" val="4014193952"/>
                    </a:ext>
                  </a:extLst>
                </a:gridCol>
                <a:gridCol w="993320">
                  <a:extLst>
                    <a:ext uri="{9D8B030D-6E8A-4147-A177-3AD203B41FA5}">
                      <a16:colId xmlns:a16="http://schemas.microsoft.com/office/drawing/2014/main" val="1687554499"/>
                    </a:ext>
                  </a:extLst>
                </a:gridCol>
              </a:tblGrid>
              <a:tr h="205938">
                <a:tc>
                  <a:txBody>
                    <a:bodyPr/>
                    <a:lstStyle/>
                    <a:p>
                      <a:pPr algn="ctr" fontAlgn="ctr"/>
                      <a:r>
                        <a:rPr lang="en-US" sz="1400" b="1" i="0" u="none" strike="noStrike" dirty="0">
                          <a:solidFill>
                            <a:schemeClr val="bg1"/>
                          </a:solidFill>
                          <a:effectLst/>
                          <a:latin typeface="Calibri" panose="020F0502020204030204" pitchFamily="34" charset="0"/>
                        </a:rPr>
                        <a:t>Location</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Latitude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1" i="0" u="none" strike="noStrike" dirty="0">
                          <a:solidFill>
                            <a:schemeClr val="bg1"/>
                          </a:solidFill>
                          <a:effectLst/>
                          <a:latin typeface="Calibri" panose="020F0502020204030204" pitchFamily="34" charset="0"/>
                        </a:rPr>
                        <a:t>Longitude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2523331"/>
                  </a:ext>
                </a:extLst>
              </a:tr>
              <a:tr h="63763">
                <a:tc>
                  <a:txBody>
                    <a:bodyPr/>
                    <a:lstStyle/>
                    <a:p>
                      <a:pPr algn="ctr" fontAlgn="ctr"/>
                      <a:r>
                        <a:rPr lang="en-US" sz="1200" b="0" i="0" u="none" strike="noStrike" dirty="0">
                          <a:solidFill>
                            <a:srgbClr val="000000"/>
                          </a:solidFill>
                          <a:effectLst/>
                          <a:latin typeface="Calibri" panose="020F0502020204030204" pitchFamily="34" charset="0"/>
                        </a:rPr>
                        <a:t>Polar</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-89.46752°</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-138.012788°</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160894"/>
                  </a:ext>
                </a:extLst>
              </a:tr>
              <a:tr h="160785">
                <a:tc>
                  <a:txBody>
                    <a:bodyPr/>
                    <a:lstStyle/>
                    <a:p>
                      <a:pPr algn="ctr" fontAlgn="ctr"/>
                      <a:r>
                        <a:rPr lang="en-US" sz="1200" b="0" i="0" u="none" strike="noStrike" dirty="0">
                          <a:solidFill>
                            <a:srgbClr val="000000"/>
                          </a:solidFill>
                          <a:effectLst/>
                          <a:latin typeface="Calibri" panose="020F0502020204030204" pitchFamily="34" charset="0"/>
                        </a:rPr>
                        <a:t>Mid-Latitude</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+45°</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201585"/>
                  </a:ext>
                </a:extLst>
              </a:tr>
              <a:tr h="232858">
                <a:tc>
                  <a:txBody>
                    <a:bodyPr/>
                    <a:lstStyle/>
                    <a:p>
                      <a:pPr algn="ctr" fontAlgn="ctr"/>
                      <a:r>
                        <a:rPr lang="en-US" sz="1200" b="0" i="0" u="none" strike="noStrike" dirty="0">
                          <a:solidFill>
                            <a:srgbClr val="000000"/>
                          </a:solidFill>
                          <a:effectLst/>
                          <a:latin typeface="Calibri" panose="020F0502020204030204" pitchFamily="34" charset="0"/>
                        </a:rPr>
                        <a:t>Equatorial</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0°</a:t>
                      </a:r>
                    </a:p>
                  </a:txBody>
                  <a:tcPr marL="1350" marR="1350" marT="1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9092844"/>
                  </a:ext>
                </a:extLst>
              </a:tr>
            </a:tbl>
          </a:graphicData>
        </a:graphic>
      </p:graphicFrame>
      <p:sp>
        <p:nvSpPr>
          <p:cNvPr id="13" name="TextBox 12">
            <a:extLst>
              <a:ext uri="{FF2B5EF4-FFF2-40B4-BE49-F238E27FC236}">
                <a16:creationId xmlns:a16="http://schemas.microsoft.com/office/drawing/2014/main" id="{F89DC125-0266-9C9D-4B7B-0A5A8E38FE17}"/>
              </a:ext>
            </a:extLst>
          </p:cNvPr>
          <p:cNvSpPr txBox="1"/>
          <p:nvPr/>
        </p:nvSpPr>
        <p:spPr>
          <a:xfrm>
            <a:off x="8424710" y="3858999"/>
            <a:ext cx="2537345" cy="307777"/>
          </a:xfrm>
          <a:prstGeom prst="rect">
            <a:avLst/>
          </a:prstGeom>
          <a:noFill/>
        </p:spPr>
        <p:txBody>
          <a:bodyPr wrap="square" rtlCol="0">
            <a:spAutoFit/>
          </a:bodyPr>
          <a:lstStyle/>
          <a:p>
            <a:pPr algn="ctr"/>
            <a:r>
              <a:rPr lang="en-US" sz="1400" b="1" dirty="0">
                <a:latin typeface="+mj-lt"/>
                <a:cs typeface="Helvetica" panose="020B0604020202020204" pitchFamily="34" charset="0"/>
              </a:rPr>
              <a:t>Arithmetic Node Flux Cube</a:t>
            </a:r>
          </a:p>
        </p:txBody>
      </p:sp>
      <p:sp>
        <p:nvSpPr>
          <p:cNvPr id="14" name="TextBox 13">
            <a:extLst>
              <a:ext uri="{FF2B5EF4-FFF2-40B4-BE49-F238E27FC236}">
                <a16:creationId xmlns:a16="http://schemas.microsoft.com/office/drawing/2014/main" id="{C74C7E8C-FC91-97AB-DB25-D9B885ECCAB7}"/>
              </a:ext>
            </a:extLst>
          </p:cNvPr>
          <p:cNvSpPr txBox="1"/>
          <p:nvPr/>
        </p:nvSpPr>
        <p:spPr>
          <a:xfrm>
            <a:off x="8825311" y="5984457"/>
            <a:ext cx="1919764" cy="523220"/>
          </a:xfrm>
          <a:prstGeom prst="rect">
            <a:avLst/>
          </a:prstGeom>
          <a:noFill/>
        </p:spPr>
        <p:txBody>
          <a:bodyPr wrap="square" rtlCol="0">
            <a:spAutoFit/>
          </a:bodyPr>
          <a:lstStyle/>
          <a:p>
            <a:pPr algn="ctr"/>
            <a:r>
              <a:rPr lang="en-US" sz="1400" b="1" dirty="0">
                <a:latin typeface="+mj-lt"/>
                <a:cs typeface="Helvetica" panose="020B0604020202020204" pitchFamily="34" charset="0"/>
              </a:rPr>
              <a:t>Flat Ground Plane, Lunar Surface</a:t>
            </a:r>
          </a:p>
        </p:txBody>
      </p:sp>
      <p:sp>
        <p:nvSpPr>
          <p:cNvPr id="19" name="TextBox 18">
            <a:extLst>
              <a:ext uri="{FF2B5EF4-FFF2-40B4-BE49-F238E27FC236}">
                <a16:creationId xmlns:a16="http://schemas.microsoft.com/office/drawing/2014/main" id="{BB742A65-6463-A2F9-2446-CE25FD1A5840}"/>
              </a:ext>
            </a:extLst>
          </p:cNvPr>
          <p:cNvSpPr txBox="1"/>
          <p:nvPr/>
        </p:nvSpPr>
        <p:spPr>
          <a:xfrm>
            <a:off x="7696335" y="1230737"/>
            <a:ext cx="3994096" cy="307777"/>
          </a:xfrm>
          <a:prstGeom prst="rect">
            <a:avLst/>
          </a:prstGeom>
          <a:noFill/>
        </p:spPr>
        <p:txBody>
          <a:bodyPr wrap="square" rtlCol="0">
            <a:spAutoFit/>
          </a:bodyPr>
          <a:lstStyle/>
          <a:p>
            <a:pPr algn="ctr"/>
            <a:r>
              <a:rPr lang="en-US" sz="1400" b="1" dirty="0">
                <a:latin typeface="+mj-lt"/>
                <a:cs typeface="Helvetica" panose="020B0604020202020204" pitchFamily="34" charset="0"/>
              </a:rPr>
              <a:t>Analyzed Locations</a:t>
            </a:r>
          </a:p>
        </p:txBody>
      </p:sp>
      <p:sp>
        <p:nvSpPr>
          <p:cNvPr id="4" name="Slide Number Placeholder 4">
            <a:extLst>
              <a:ext uri="{FF2B5EF4-FFF2-40B4-BE49-F238E27FC236}">
                <a16:creationId xmlns:a16="http://schemas.microsoft.com/office/drawing/2014/main" id="{CC9FA61B-6F4C-B614-D9EE-D0B0BF4CD392}"/>
              </a:ext>
            </a:extLst>
          </p:cNvPr>
          <p:cNvSpPr>
            <a:spLocks noGrp="1"/>
          </p:cNvSpPr>
          <p:nvPr>
            <p:ph type="sldNum" sz="quarter" idx="12"/>
          </p:nvPr>
        </p:nvSpPr>
        <p:spPr>
          <a:xfrm>
            <a:off x="9042400" y="6400800"/>
            <a:ext cx="2540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F42015-0FC7-4B0E-8D2B-76EADF48D957}" type="slidenum">
              <a:rPr kumimoji="0" lang="en-US" sz="1000" b="0" i="0" u="none" strike="noStrike" kern="1200" cap="none" spc="0" normalizeH="0" baseline="0" noProof="0" smtClean="0">
                <a:ln>
                  <a:noFill/>
                </a:ln>
                <a:solidFill>
                  <a:srgbClr val="333399"/>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333399"/>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4028919780"/>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03E59D5206046BAE9EE1FB430878F" ma:contentTypeVersion="3" ma:contentTypeDescription="Create a new document." ma:contentTypeScope="" ma:versionID="5e56e170e23be481abecb0e4e9544477">
  <xsd:schema xmlns:xsd="http://www.w3.org/2001/XMLSchema" xmlns:xs="http://www.w3.org/2001/XMLSchema" xmlns:p="http://schemas.microsoft.com/office/2006/metadata/properties" xmlns:ns2="0618652e-d0d0-41c1-ad4b-6e2e28be0303" targetNamespace="http://schemas.microsoft.com/office/2006/metadata/properties" ma:root="true" ma:fieldsID="73d724c7177bfb7e6bd796ee5af115ba" ns2:_="">
    <xsd:import namespace="0618652e-d0d0-41c1-ad4b-6e2e28be030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8652e-d0d0-41c1-ad4b-6e2e28be0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23A0B-E112-4585-858F-12D757B639E3}">
  <ds:schemaRefs>
    <ds:schemaRef ds:uri="http://schemas.microsoft.com/sharepoint/v3/contenttype/forms"/>
  </ds:schemaRefs>
</ds:datastoreItem>
</file>

<file path=customXml/itemProps2.xml><?xml version="1.0" encoding="utf-8"?>
<ds:datastoreItem xmlns:ds="http://schemas.openxmlformats.org/officeDocument/2006/customXml" ds:itemID="{FD427B3D-55D7-4C79-9136-6E48B555F78A}">
  <ds:schemaRefs>
    <ds:schemaRef ds:uri="http://schemas.microsoft.com/office/infopath/2007/PartnerControls"/>
    <ds:schemaRef ds:uri="0618652e-d0d0-41c1-ad4b-6e2e28be0303"/>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C22BB64-AF24-48E0-B07E-2D0261B43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18652e-d0d0-41c1-ad4b-6e2e28be0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38047</TotalTime>
  <Words>4597</Words>
  <Application>Microsoft Office PowerPoint</Application>
  <PresentationFormat>Widescreen</PresentationFormat>
  <Paragraphs>482</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Arial (Body)</vt:lpstr>
      <vt:lpstr>Calibri</vt:lpstr>
      <vt:lpstr>Cambria Math</vt:lpstr>
      <vt:lpstr>Helvetica</vt:lpstr>
      <vt:lpstr>Times</vt:lpstr>
      <vt:lpstr>Blank</vt:lpstr>
      <vt:lpstr>Characterization of Lunar Thermal Environments: Regional and Terrain Effects on Sink Temperature</vt:lpstr>
      <vt:lpstr>Outline</vt:lpstr>
      <vt:lpstr>Study Purpose</vt:lpstr>
      <vt:lpstr>LUnar and Mars ENvironments Analysis Team (LUMENATE)</vt:lpstr>
      <vt:lpstr>Lunar Thermal Modeling Capability</vt:lpstr>
      <vt:lpstr>LUMENATE Detailed Terrain Thermal Model Updates</vt:lpstr>
      <vt:lpstr>Lunar Surface Thermal Environment</vt:lpstr>
      <vt:lpstr>Environmental Sink Temperature</vt:lpstr>
      <vt:lpstr>Simple Ground Plane Model Overview &amp; Assumptions</vt:lpstr>
      <vt:lpstr>Location: South Pole (89.5ºS)</vt:lpstr>
      <vt:lpstr>Location: Mid-Latitude (45ºN)</vt:lpstr>
      <vt:lpstr>Location: Equatorial (0ºN)</vt:lpstr>
      <vt:lpstr>Results: Flat Ground Plane</vt:lpstr>
      <vt:lpstr>Detailed Terrain Model Overview &amp; Assumptions</vt:lpstr>
      <vt:lpstr>Comparison: Polar, Simplified vs Detailed Surface Model</vt:lpstr>
      <vt:lpstr>Accounting for Lunar Dust Impacts</vt:lpstr>
      <vt:lpstr>Method Comparison: Predicting Surface Temperature</vt:lpstr>
      <vt:lpstr>Findings and Remarks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Lunar Thermal Assessment for NESC Cold Electronics Report LUnar and Mars ENvironments Analysis Team (LUMENATE) June 4th, 2025  Will Grier (LaRC-D206), Lisa Erickson (JSC-EC611), Will Birmingham (MSFC-EV34)</dc:title>
  <dc:creator>GRIER, WILL (LARC-D206)</dc:creator>
  <cp:lastModifiedBy>GRIER, WILL (LARC-D206)</cp:lastModifiedBy>
  <cp:revision>32</cp:revision>
  <dcterms:created xsi:type="dcterms:W3CDTF">2025-06-06T16:51:59Z</dcterms:created>
  <dcterms:modified xsi:type="dcterms:W3CDTF">2025-07-30T01:54:02Z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0x01010031C03E59D5206046BAE9EE1FB430878F</vt:lpwstr>
  </property>
</Properties>
</file>