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5" r:id="rId5"/>
    <p:sldMasterId id="2147483682" r:id="rId6"/>
    <p:sldMasterId id="2147483689" r:id="rId7"/>
  </p:sldMasterIdLst>
  <p:notesMasterIdLst>
    <p:notesMasterId r:id="rId37"/>
  </p:notesMasterIdLst>
  <p:sldIdLst>
    <p:sldId id="278" r:id="rId8"/>
    <p:sldId id="275" r:id="rId9"/>
    <p:sldId id="16414" r:id="rId10"/>
    <p:sldId id="16430" r:id="rId11"/>
    <p:sldId id="16431" r:id="rId12"/>
    <p:sldId id="16432" r:id="rId13"/>
    <p:sldId id="16433" r:id="rId14"/>
    <p:sldId id="16434" r:id="rId15"/>
    <p:sldId id="16435" r:id="rId16"/>
    <p:sldId id="16437" r:id="rId17"/>
    <p:sldId id="16391" r:id="rId18"/>
    <p:sldId id="16438" r:id="rId19"/>
    <p:sldId id="16439" r:id="rId20"/>
    <p:sldId id="796" r:id="rId21"/>
    <p:sldId id="798" r:id="rId22"/>
    <p:sldId id="16409" r:id="rId23"/>
    <p:sldId id="16447" r:id="rId24"/>
    <p:sldId id="16448" r:id="rId25"/>
    <p:sldId id="16449" r:id="rId26"/>
    <p:sldId id="16450" r:id="rId27"/>
    <p:sldId id="16451" r:id="rId28"/>
    <p:sldId id="16453" r:id="rId29"/>
    <p:sldId id="16454" r:id="rId30"/>
    <p:sldId id="16455" r:id="rId31"/>
    <p:sldId id="16416" r:id="rId32"/>
    <p:sldId id="16456" r:id="rId33"/>
    <p:sldId id="16440" r:id="rId34"/>
    <p:sldId id="16443" r:id="rId35"/>
    <p:sldId id="164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47FEB1-29C3-45DE-82DB-DEBDE1BFCC5C}">
          <p14:sldIdLst>
            <p14:sldId id="278"/>
            <p14:sldId id="275"/>
          </p14:sldIdLst>
        </p14:section>
        <p14:section name="NEP Introduction" id="{D49D186B-F6C9-41E0-A4A5-7F72FC29F540}">
          <p14:sldIdLst>
            <p14:sldId id="16414"/>
          </p14:sldIdLst>
        </p14:section>
        <p14:section name="MARVL Intro" id="{EFD45B84-617D-4AE8-B001-A9DF09B81855}">
          <p14:sldIdLst>
            <p14:sldId id="16430"/>
          </p14:sldIdLst>
        </p14:section>
        <p14:section name="State of the Art" id="{CAEE3D32-7A45-4163-93FA-9843DD14BBE9}">
          <p14:sldIdLst>
            <p14:sldId id="16431"/>
            <p14:sldId id="16432"/>
          </p14:sldIdLst>
        </p14:section>
        <p14:section name="Target Application Environments" id="{47280F86-6245-4470-B097-04CFDFCBADB0}">
          <p14:sldIdLst>
            <p14:sldId id="16433"/>
            <p14:sldId id="16434"/>
            <p14:sldId id="16435"/>
          </p14:sldIdLst>
        </p14:section>
        <p14:section name="System Definition" id="{41ABB266-B14B-44F1-9398-67EF57B36610}">
          <p14:sldIdLst>
            <p14:sldId id="16437"/>
            <p14:sldId id="16391"/>
            <p14:sldId id="16438"/>
            <p14:sldId id="16439"/>
            <p14:sldId id="796"/>
            <p14:sldId id="798"/>
            <p14:sldId id="16409"/>
          </p14:sldIdLst>
        </p14:section>
        <p14:section name="Thermal Technology Performance" id="{D2FE0736-46D9-4AAE-9628-F96F3E1B5042}">
          <p14:sldIdLst>
            <p14:sldId id="16447"/>
            <p14:sldId id="16448"/>
            <p14:sldId id="16449"/>
            <p14:sldId id="16450"/>
            <p14:sldId id="16451"/>
            <p14:sldId id="16453"/>
            <p14:sldId id="16454"/>
          </p14:sldIdLst>
        </p14:section>
        <p14:section name="Future Work" id="{FF87D9E7-14B6-49F9-80E0-04F0250533BA}">
          <p14:sldIdLst>
            <p14:sldId id="16455"/>
          </p14:sldIdLst>
        </p14:section>
        <p14:section name="References" id="{EAB832F5-8D24-4AD7-81EE-5D2D2D0BD8EE}">
          <p14:sldIdLst>
            <p14:sldId id="16416"/>
          </p14:sldIdLst>
        </p14:section>
        <p14:section name="Backup" id="{CA964E6D-9486-4979-893A-2F844F55D1E1}">
          <p14:sldIdLst>
            <p14:sldId id="16456"/>
            <p14:sldId id="16440"/>
            <p14:sldId id="16443"/>
            <p14:sldId id="164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94C2E-6702-0792-26C7-F4A2C1423323}" name="Stark, Amanda E. (LARC-D206)" initials="AS" userId="S::astark2@ndc.nasa.gov::10e081e2-c3b3-4f0e-a467-71fda895a808" providerId="AD"/>
  <p188:author id="{98AB1F7E-0E3A-9C70-1B4E-0BEC9AD5F192}" name="GRIER, WILL (LARC-D206)" initials="GW(D" userId="S::wgrier@ndc.nasa.gov::d9fff558-f0d3-4fc4-97db-c2bf229ee773" providerId="AD"/>
  <p188:author id="{D074E083-8111-E928-E13A-92CCEB5A20B2}" name="Hassanain, Salma M. (LARC-D202)" initials="H(" userId="S::shassana@ndc.nasa.gov::891b8aea-8d24-4392-b86d-a3311e62e9c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C26C3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7C3C6-E9DE-40D8-98C0-4604FF41A74E}" v="1400" dt="2025-07-27T15:47:55.87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79" d="100"/>
          <a:sy n="79" d="100"/>
        </p:scale>
        <p:origin x="6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nasa-my.sharepoint.com/personal/dperea_ndc_nasa_gov/Documents/Output3/Combined_Data_7_22.xlsm"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nasa-my.sharepoint.com/personal/dperea_ndc_nasa_gov/Documents/Output3/Combined_Data_7_22.xlsm"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nasa-my.sharepoint.com/personal/dperea_ndc_nasa_gov/Documents/Output3/Combined_Data_7_2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Plate Model</c:v>
          </c:tx>
          <c:spPr>
            <a:ln w="19050" cap="rnd">
              <a:solidFill>
                <a:schemeClr val="accent1"/>
              </a:solidFill>
              <a:round/>
            </a:ln>
            <a:effectLst/>
          </c:spPr>
          <c:marker>
            <c:symbol val="none"/>
          </c:marker>
          <c:xVal>
            <c:numRef>
              <c:f>'Plate Model'!$BN$3:$BN$200</c:f>
              <c:numCache>
                <c:formatCode>0.000</c:formatCode>
                <c:ptCount val="198"/>
                <c:pt idx="0">
                  <c:v>0</c:v>
                </c:pt>
                <c:pt idx="1">
                  <c:v>157.69383158105401</c:v>
                </c:pt>
                <c:pt idx="2">
                  <c:v>315.38766316210803</c:v>
                </c:pt>
                <c:pt idx="3">
                  <c:v>473.08149474316099</c:v>
                </c:pt>
                <c:pt idx="4">
                  <c:v>630.77532632421503</c:v>
                </c:pt>
                <c:pt idx="5">
                  <c:v>788.46915790526896</c:v>
                </c:pt>
                <c:pt idx="6">
                  <c:v>946.162989486323</c:v>
                </c:pt>
                <c:pt idx="7">
                  <c:v>1103.85682106738</c:v>
                </c:pt>
                <c:pt idx="8">
                  <c:v>1261.5506526484301</c:v>
                </c:pt>
                <c:pt idx="9">
                  <c:v>1419.2444842294799</c:v>
                </c:pt>
                <c:pt idx="10">
                  <c:v>1576.93831581054</c:v>
                </c:pt>
                <c:pt idx="11">
                  <c:v>1734.63214739159</c:v>
                </c:pt>
                <c:pt idx="12">
                  <c:v>1892.3259789726501</c:v>
                </c:pt>
                <c:pt idx="13">
                  <c:v>2008.8697957757299</c:v>
                </c:pt>
                <c:pt idx="14">
                  <c:v>2050.0198105537002</c:v>
                </c:pt>
                <c:pt idx="15">
                  <c:v>2207.71364213475</c:v>
                </c:pt>
                <c:pt idx="16">
                  <c:v>2365.4074737158098</c:v>
                </c:pt>
                <c:pt idx="17">
                  <c:v>2523.1013052968601</c:v>
                </c:pt>
                <c:pt idx="18">
                  <c:v>2680.79513687791</c:v>
                </c:pt>
                <c:pt idx="19">
                  <c:v>2838.4889684589698</c:v>
                </c:pt>
                <c:pt idx="20">
                  <c:v>2996.1828000400201</c:v>
                </c:pt>
                <c:pt idx="21">
                  <c:v>3153.8766316210699</c:v>
                </c:pt>
                <c:pt idx="22">
                  <c:v>3311.5704632021302</c:v>
                </c:pt>
                <c:pt idx="23">
                  <c:v>3469.26429478318</c:v>
                </c:pt>
                <c:pt idx="24">
                  <c:v>3626.9581263642399</c:v>
                </c:pt>
                <c:pt idx="25">
                  <c:v>3668.1081411441801</c:v>
                </c:pt>
                <c:pt idx="26">
                  <c:v>3784.6519579452902</c:v>
                </c:pt>
                <c:pt idx="27">
                  <c:v>3942.34578952635</c:v>
                </c:pt>
                <c:pt idx="28">
                  <c:v>4100.0396211074003</c:v>
                </c:pt>
                <c:pt idx="29">
                  <c:v>4257.7334526884497</c:v>
                </c:pt>
                <c:pt idx="30">
                  <c:v>4415.42728426951</c:v>
                </c:pt>
                <c:pt idx="31">
                  <c:v>4573.1211158505603</c:v>
                </c:pt>
                <c:pt idx="32">
                  <c:v>4730.8149474316097</c:v>
                </c:pt>
                <c:pt idx="33">
                  <c:v>4888.5087790126699</c:v>
                </c:pt>
                <c:pt idx="34">
                  <c:v>5046.2026105937202</c:v>
                </c:pt>
                <c:pt idx="35">
                  <c:v>5203.8964421747796</c:v>
                </c:pt>
                <c:pt idx="36">
                  <c:v>5361.5902737558299</c:v>
                </c:pt>
                <c:pt idx="37">
                  <c:v>5519.2841053368802</c:v>
                </c:pt>
                <c:pt idx="38">
                  <c:v>5676.9779369179396</c:v>
                </c:pt>
              </c:numCache>
            </c:numRef>
          </c:xVal>
          <c:yVal>
            <c:numRef>
              <c:f>'Plate Model'!$BR$3:$BR$200</c:f>
              <c:numCache>
                <c:formatCode>0.000</c:formatCode>
                <c:ptCount val="198"/>
                <c:pt idx="0">
                  <c:v>87.378999922872993</c:v>
                </c:pt>
                <c:pt idx="1">
                  <c:v>87.5093542464884</c:v>
                </c:pt>
                <c:pt idx="2">
                  <c:v>87.924304290837597</c:v>
                </c:pt>
                <c:pt idx="3">
                  <c:v>88.549323908497399</c:v>
                </c:pt>
                <c:pt idx="4">
                  <c:v>89.318431583765701</c:v>
                </c:pt>
                <c:pt idx="5">
                  <c:v>90.097110284247606</c:v>
                </c:pt>
                <c:pt idx="6">
                  <c:v>90.822994563569821</c:v>
                </c:pt>
                <c:pt idx="7">
                  <c:v>91.484987046517276</c:v>
                </c:pt>
                <c:pt idx="8">
                  <c:v>91.987207588379064</c:v>
                </c:pt>
                <c:pt idx="9">
                  <c:v>92.368977880205406</c:v>
                </c:pt>
                <c:pt idx="10">
                  <c:v>92.379097854226217</c:v>
                </c:pt>
                <c:pt idx="11">
                  <c:v>92.219354603150009</c:v>
                </c:pt>
                <c:pt idx="12">
                  <c:v>92.012770876698923</c:v>
                </c:pt>
                <c:pt idx="13">
                  <c:v>91.7529448503455</c:v>
                </c:pt>
                <c:pt idx="14">
                  <c:v>91.987378157854948</c:v>
                </c:pt>
                <c:pt idx="15">
                  <c:v>91.644727287766486</c:v>
                </c:pt>
                <c:pt idx="16">
                  <c:v>91.245728561301021</c:v>
                </c:pt>
                <c:pt idx="17">
                  <c:v>90.868222868990884</c:v>
                </c:pt>
                <c:pt idx="18">
                  <c:v>90.622524915639843</c:v>
                </c:pt>
                <c:pt idx="19">
                  <c:v>90.498223188311144</c:v>
                </c:pt>
                <c:pt idx="20">
                  <c:v>90.552991967891188</c:v>
                </c:pt>
                <c:pt idx="21">
                  <c:v>90.817389388648735</c:v>
                </c:pt>
                <c:pt idx="22">
                  <c:v>91.150878415184422</c:v>
                </c:pt>
                <c:pt idx="23">
                  <c:v>91.526350096673596</c:v>
                </c:pt>
                <c:pt idx="24">
                  <c:v>91.94854646070246</c:v>
                </c:pt>
                <c:pt idx="25">
                  <c:v>91.699987811536104</c:v>
                </c:pt>
                <c:pt idx="26">
                  <c:v>91.908361909814317</c:v>
                </c:pt>
                <c:pt idx="27">
                  <c:v>92.21387532006888</c:v>
                </c:pt>
                <c:pt idx="28">
                  <c:v>92.427226791122678</c:v>
                </c:pt>
                <c:pt idx="29">
                  <c:v>92.398653050481002</c:v>
                </c:pt>
                <c:pt idx="30">
                  <c:v>92.064003547130184</c:v>
                </c:pt>
                <c:pt idx="31">
                  <c:v>91.560335169697154</c:v>
                </c:pt>
                <c:pt idx="32">
                  <c:v>90.911778792189864</c:v>
                </c:pt>
                <c:pt idx="33">
                  <c:v>90.20707354577975</c:v>
                </c:pt>
                <c:pt idx="34">
                  <c:v>89.424811935505431</c:v>
                </c:pt>
                <c:pt idx="35">
                  <c:v>88.686776095633476</c:v>
                </c:pt>
                <c:pt idx="36">
                  <c:v>88.005587405570154</c:v>
                </c:pt>
                <c:pt idx="37">
                  <c:v>87.518396202477533</c:v>
                </c:pt>
                <c:pt idx="38">
                  <c:v>87.334853376298582</c:v>
                </c:pt>
              </c:numCache>
            </c:numRef>
          </c:yVal>
          <c:smooth val="0"/>
          <c:extLst>
            <c:ext xmlns:c16="http://schemas.microsoft.com/office/drawing/2014/chart" uri="{C3380CC4-5D6E-409C-BE32-E72D297353CC}">
              <c16:uniqueId val="{00000000-F956-4DEF-9D04-3052A1F888E2}"/>
            </c:ext>
          </c:extLst>
        </c:ser>
        <c:ser>
          <c:idx val="1"/>
          <c:order val="1"/>
          <c:tx>
            <c:v>Full Model</c:v>
          </c:tx>
          <c:spPr>
            <a:ln w="19050" cap="rnd">
              <a:solidFill>
                <a:schemeClr val="accent2"/>
              </a:solidFill>
              <a:round/>
            </a:ln>
            <a:effectLst/>
          </c:spPr>
          <c:marker>
            <c:symbol val="none"/>
          </c:marker>
          <c:xVal>
            <c:numRef>
              <c:f>' LEO5 Hot 500km Beta 52'!$A$2:$A$200</c:f>
              <c:numCache>
                <c:formatCode>General</c:formatCode>
                <c:ptCount val="199"/>
                <c:pt idx="0">
                  <c:v>0</c:v>
                </c:pt>
                <c:pt idx="1">
                  <c:v>78.846900000000005</c:v>
                </c:pt>
                <c:pt idx="2">
                  <c:v>157.69399999999999</c:v>
                </c:pt>
                <c:pt idx="3">
                  <c:v>236.541</c:v>
                </c:pt>
                <c:pt idx="4">
                  <c:v>315.38799999999998</c:v>
                </c:pt>
                <c:pt idx="5">
                  <c:v>394.23500000000001</c:v>
                </c:pt>
                <c:pt idx="6">
                  <c:v>473.08100000000002</c:v>
                </c:pt>
                <c:pt idx="7">
                  <c:v>551.928</c:v>
                </c:pt>
                <c:pt idx="8">
                  <c:v>630.77499999999998</c:v>
                </c:pt>
                <c:pt idx="9">
                  <c:v>709.62199999999996</c:v>
                </c:pt>
                <c:pt idx="10">
                  <c:v>788.46900000000005</c:v>
                </c:pt>
                <c:pt idx="11">
                  <c:v>867.31600000000003</c:v>
                </c:pt>
                <c:pt idx="12">
                  <c:v>946.16300000000001</c:v>
                </c:pt>
                <c:pt idx="13">
                  <c:v>1025.01</c:v>
                </c:pt>
                <c:pt idx="14">
                  <c:v>1103.8599999999999</c:v>
                </c:pt>
                <c:pt idx="15">
                  <c:v>1182.7</c:v>
                </c:pt>
                <c:pt idx="16">
                  <c:v>1261.55</c:v>
                </c:pt>
                <c:pt idx="17">
                  <c:v>1340.4</c:v>
                </c:pt>
                <c:pt idx="18">
                  <c:v>1419.24</c:v>
                </c:pt>
                <c:pt idx="19">
                  <c:v>1498.09</c:v>
                </c:pt>
                <c:pt idx="20">
                  <c:v>1576.94</c:v>
                </c:pt>
                <c:pt idx="21">
                  <c:v>1655.79</c:v>
                </c:pt>
                <c:pt idx="22">
                  <c:v>1734.63</c:v>
                </c:pt>
                <c:pt idx="23">
                  <c:v>1813.48</c:v>
                </c:pt>
                <c:pt idx="24">
                  <c:v>1892.33</c:v>
                </c:pt>
                <c:pt idx="25">
                  <c:v>1971.17</c:v>
                </c:pt>
                <c:pt idx="26">
                  <c:v>2050.02</c:v>
                </c:pt>
                <c:pt idx="27">
                  <c:v>2128.87</c:v>
                </c:pt>
                <c:pt idx="28">
                  <c:v>2207.71</c:v>
                </c:pt>
                <c:pt idx="29">
                  <c:v>2286.56</c:v>
                </c:pt>
                <c:pt idx="30">
                  <c:v>2365.41</c:v>
                </c:pt>
                <c:pt idx="31">
                  <c:v>2444.25</c:v>
                </c:pt>
                <c:pt idx="32">
                  <c:v>2523.1</c:v>
                </c:pt>
                <c:pt idx="33">
                  <c:v>2601.9499999999998</c:v>
                </c:pt>
                <c:pt idx="34">
                  <c:v>2680.8</c:v>
                </c:pt>
                <c:pt idx="35">
                  <c:v>2759.64</c:v>
                </c:pt>
                <c:pt idx="36">
                  <c:v>2838.49</c:v>
                </c:pt>
                <c:pt idx="37">
                  <c:v>2917.34</c:v>
                </c:pt>
                <c:pt idx="38">
                  <c:v>2996.18</c:v>
                </c:pt>
                <c:pt idx="39">
                  <c:v>3075.03</c:v>
                </c:pt>
                <c:pt idx="40">
                  <c:v>3153.88</c:v>
                </c:pt>
                <c:pt idx="41">
                  <c:v>3232.72</c:v>
                </c:pt>
                <c:pt idx="42">
                  <c:v>3311.57</c:v>
                </c:pt>
                <c:pt idx="43">
                  <c:v>3390.42</c:v>
                </c:pt>
                <c:pt idx="44">
                  <c:v>3469.26</c:v>
                </c:pt>
                <c:pt idx="45">
                  <c:v>3548.11</c:v>
                </c:pt>
                <c:pt idx="46">
                  <c:v>3626.96</c:v>
                </c:pt>
                <c:pt idx="47">
                  <c:v>3705.81</c:v>
                </c:pt>
                <c:pt idx="48">
                  <c:v>3784.65</c:v>
                </c:pt>
                <c:pt idx="49">
                  <c:v>3863.5</c:v>
                </c:pt>
                <c:pt idx="50">
                  <c:v>3942.35</c:v>
                </c:pt>
                <c:pt idx="51">
                  <c:v>4021.19</c:v>
                </c:pt>
                <c:pt idx="52">
                  <c:v>4100.04</c:v>
                </c:pt>
                <c:pt idx="53">
                  <c:v>4178.8900000000003</c:v>
                </c:pt>
                <c:pt idx="54">
                  <c:v>4257.7299999999996</c:v>
                </c:pt>
                <c:pt idx="55">
                  <c:v>4336.58</c:v>
                </c:pt>
                <c:pt idx="56">
                  <c:v>4415.43</c:v>
                </c:pt>
                <c:pt idx="57">
                  <c:v>4494.2700000000004</c:v>
                </c:pt>
                <c:pt idx="58">
                  <c:v>4573.12</c:v>
                </c:pt>
                <c:pt idx="59">
                  <c:v>4651.97</c:v>
                </c:pt>
                <c:pt idx="60">
                  <c:v>4730.8100000000004</c:v>
                </c:pt>
                <c:pt idx="61">
                  <c:v>4809.66</c:v>
                </c:pt>
                <c:pt idx="62">
                  <c:v>4888.51</c:v>
                </c:pt>
                <c:pt idx="63">
                  <c:v>4967.3599999999997</c:v>
                </c:pt>
                <c:pt idx="64">
                  <c:v>5046.2</c:v>
                </c:pt>
                <c:pt idx="65">
                  <c:v>5125.05</c:v>
                </c:pt>
                <c:pt idx="66">
                  <c:v>5203.8999999999996</c:v>
                </c:pt>
                <c:pt idx="67">
                  <c:v>5282.74</c:v>
                </c:pt>
                <c:pt idx="68">
                  <c:v>5361.59</c:v>
                </c:pt>
                <c:pt idx="69">
                  <c:v>5440.44</c:v>
                </c:pt>
                <c:pt idx="70">
                  <c:v>5519.28</c:v>
                </c:pt>
                <c:pt idx="71">
                  <c:v>5598.13</c:v>
                </c:pt>
                <c:pt idx="72">
                  <c:v>5676.98</c:v>
                </c:pt>
              </c:numCache>
            </c:numRef>
          </c:xVal>
          <c:yVal>
            <c:numRef>
              <c:f>' LEO5 Hot 500km Beta 52'!$N$2:$N$200</c:f>
              <c:numCache>
                <c:formatCode>General</c:formatCode>
                <c:ptCount val="199"/>
                <c:pt idx="0">
                  <c:v>87.204026136977049</c:v>
                </c:pt>
                <c:pt idx="1">
                  <c:v>87.238906608587513</c:v>
                </c:pt>
                <c:pt idx="2">
                  <c:v>87.330020564348942</c:v>
                </c:pt>
                <c:pt idx="3">
                  <c:v>87.48168094757996</c:v>
                </c:pt>
                <c:pt idx="4">
                  <c:v>87.695776711715183</c:v>
                </c:pt>
                <c:pt idx="5">
                  <c:v>87.949748357141743</c:v>
                </c:pt>
                <c:pt idx="6">
                  <c:v>88.242757829308971</c:v>
                </c:pt>
                <c:pt idx="7">
                  <c:v>88.556792596307744</c:v>
                </c:pt>
                <c:pt idx="8">
                  <c:v>88.886738574734508</c:v>
                </c:pt>
                <c:pt idx="9">
                  <c:v>89.220336797227233</c:v>
                </c:pt>
                <c:pt idx="10">
                  <c:v>89.55129331673669</c:v>
                </c:pt>
                <c:pt idx="11">
                  <c:v>89.870196916458028</c:v>
                </c:pt>
                <c:pt idx="12">
                  <c:v>90.174963232921314</c:v>
                </c:pt>
                <c:pt idx="13">
                  <c:v>90.457499684686439</c:v>
                </c:pt>
                <c:pt idx="14">
                  <c:v>90.715607015980069</c:v>
                </c:pt>
                <c:pt idx="15">
                  <c:v>90.944989597724259</c:v>
                </c:pt>
                <c:pt idx="16">
                  <c:v>91.143525528794783</c:v>
                </c:pt>
                <c:pt idx="17">
                  <c:v>91.304179861215843</c:v>
                </c:pt>
                <c:pt idx="18">
                  <c:v>91.41673350468173</c:v>
                </c:pt>
                <c:pt idx="19">
                  <c:v>91.463803364710529</c:v>
                </c:pt>
                <c:pt idx="20">
                  <c:v>91.453543920801593</c:v>
                </c:pt>
                <c:pt idx="21">
                  <c:v>91.399847199543899</c:v>
                </c:pt>
                <c:pt idx="22">
                  <c:v>91.312752899431842</c:v>
                </c:pt>
                <c:pt idx="23">
                  <c:v>91.195806282147402</c:v>
                </c:pt>
                <c:pt idx="24">
                  <c:v>91.056994458586743</c:v>
                </c:pt>
                <c:pt idx="25">
                  <c:v>90.896172912649092</c:v>
                </c:pt>
                <c:pt idx="26">
                  <c:v>91.024703488645301</c:v>
                </c:pt>
                <c:pt idx="27">
                  <c:v>91.064020139728441</c:v>
                </c:pt>
                <c:pt idx="28">
                  <c:v>90.867193541119633</c:v>
                </c:pt>
                <c:pt idx="29">
                  <c:v>90.668909203404297</c:v>
                </c:pt>
                <c:pt idx="30">
                  <c:v>90.474040466031596</c:v>
                </c:pt>
                <c:pt idx="31">
                  <c:v>90.288678892373625</c:v>
                </c:pt>
                <c:pt idx="32">
                  <c:v>90.119286348649823</c:v>
                </c:pt>
                <c:pt idx="33">
                  <c:v>89.973413698715561</c:v>
                </c:pt>
                <c:pt idx="34">
                  <c:v>89.861026496110227</c:v>
                </c:pt>
                <c:pt idx="35">
                  <c:v>89.786663675406658</c:v>
                </c:pt>
                <c:pt idx="36">
                  <c:v>89.754375311906614</c:v>
                </c:pt>
                <c:pt idx="37">
                  <c:v>89.763896454707691</c:v>
                </c:pt>
                <c:pt idx="38">
                  <c:v>89.81502702105567</c:v>
                </c:pt>
                <c:pt idx="39">
                  <c:v>89.905788272530813</c:v>
                </c:pt>
                <c:pt idx="40">
                  <c:v>90.032091929690154</c:v>
                </c:pt>
                <c:pt idx="41">
                  <c:v>90.182803527075279</c:v>
                </c:pt>
                <c:pt idx="42">
                  <c:v>90.353522343097396</c:v>
                </c:pt>
                <c:pt idx="43">
                  <c:v>90.539125272540289</c:v>
                </c:pt>
                <c:pt idx="44">
                  <c:v>90.728898116563329</c:v>
                </c:pt>
                <c:pt idx="45">
                  <c:v>90.919402750132633</c:v>
                </c:pt>
                <c:pt idx="46">
                  <c:v>91.10295299059203</c:v>
                </c:pt>
                <c:pt idx="47">
                  <c:v>90.968268481890775</c:v>
                </c:pt>
                <c:pt idx="48">
                  <c:v>90.896787372272996</c:v>
                </c:pt>
                <c:pt idx="49">
                  <c:v>91.038342580722542</c:v>
                </c:pt>
                <c:pt idx="50">
                  <c:v>91.157868566741698</c:v>
                </c:pt>
                <c:pt idx="51">
                  <c:v>91.253252079080482</c:v>
                </c:pt>
                <c:pt idx="52">
                  <c:v>91.31911775702018</c:v>
                </c:pt>
                <c:pt idx="53">
                  <c:v>91.351626633658526</c:v>
                </c:pt>
                <c:pt idx="54">
                  <c:v>91.337067406381195</c:v>
                </c:pt>
                <c:pt idx="55">
                  <c:v>91.259564160817732</c:v>
                </c:pt>
                <c:pt idx="56">
                  <c:v>91.124560686340345</c:v>
                </c:pt>
                <c:pt idx="57">
                  <c:v>90.941669438074811</c:v>
                </c:pt>
                <c:pt idx="58">
                  <c:v>90.726313598694418</c:v>
                </c:pt>
                <c:pt idx="59">
                  <c:v>90.47925081504296</c:v>
                </c:pt>
                <c:pt idx="60">
                  <c:v>90.207526160734446</c:v>
                </c:pt>
                <c:pt idx="61">
                  <c:v>89.914456461749168</c:v>
                </c:pt>
                <c:pt idx="62">
                  <c:v>89.606099386712899</c:v>
                </c:pt>
                <c:pt idx="63">
                  <c:v>89.285362996638057</c:v>
                </c:pt>
                <c:pt idx="64">
                  <c:v>88.957045086393208</c:v>
                </c:pt>
                <c:pt idx="65">
                  <c:v>88.63024570588</c:v>
                </c:pt>
                <c:pt idx="66">
                  <c:v>88.314527909556901</c:v>
                </c:pt>
                <c:pt idx="67">
                  <c:v>88.021445976831501</c:v>
                </c:pt>
                <c:pt idx="68">
                  <c:v>87.756054534941043</c:v>
                </c:pt>
                <c:pt idx="69">
                  <c:v>87.535629475750426</c:v>
                </c:pt>
                <c:pt idx="70">
                  <c:v>87.36384642659641</c:v>
                </c:pt>
                <c:pt idx="71">
                  <c:v>87.253203949457543</c:v>
                </c:pt>
                <c:pt idx="72">
                  <c:v>87.209373881932891</c:v>
                </c:pt>
              </c:numCache>
            </c:numRef>
          </c:yVal>
          <c:smooth val="0"/>
          <c:extLst>
            <c:ext xmlns:c16="http://schemas.microsoft.com/office/drawing/2014/chart" uri="{C3380CC4-5D6E-409C-BE32-E72D297353CC}">
              <c16:uniqueId val="{00000001-F956-4DEF-9D04-3052A1F888E2}"/>
            </c:ext>
          </c:extLst>
        </c:ser>
        <c:ser>
          <c:idx val="2"/>
          <c:order val="2"/>
          <c:tx>
            <c:v>Full Model R2VV</c:v>
          </c:tx>
          <c:spPr>
            <a:ln w="19050" cap="rnd">
              <a:solidFill>
                <a:schemeClr val="accent3"/>
              </a:solidFill>
              <a:round/>
            </a:ln>
            <a:effectLst/>
          </c:spPr>
          <c:marker>
            <c:symbol val="none"/>
          </c:marker>
          <c:xVal>
            <c:numRef>
              <c:f>' LEO5 Hot 500km R2VV Beta 52'!$A$2:$A$200</c:f>
              <c:numCache>
                <c:formatCode>General</c:formatCode>
                <c:ptCount val="199"/>
                <c:pt idx="0">
                  <c:v>0</c:v>
                </c:pt>
                <c:pt idx="1">
                  <c:v>157.69399999999999</c:v>
                </c:pt>
                <c:pt idx="2">
                  <c:v>315.38799999999998</c:v>
                </c:pt>
                <c:pt idx="3">
                  <c:v>473.08100000000002</c:v>
                </c:pt>
                <c:pt idx="4">
                  <c:v>630.77499999999998</c:v>
                </c:pt>
                <c:pt idx="5">
                  <c:v>788.46900000000005</c:v>
                </c:pt>
                <c:pt idx="6">
                  <c:v>946.16300000000001</c:v>
                </c:pt>
                <c:pt idx="7">
                  <c:v>1103.8599999999999</c:v>
                </c:pt>
                <c:pt idx="8">
                  <c:v>1261.55</c:v>
                </c:pt>
                <c:pt idx="9">
                  <c:v>1419.24</c:v>
                </c:pt>
                <c:pt idx="10">
                  <c:v>1576.94</c:v>
                </c:pt>
                <c:pt idx="11">
                  <c:v>1734.63</c:v>
                </c:pt>
                <c:pt idx="12">
                  <c:v>1892.33</c:v>
                </c:pt>
                <c:pt idx="13">
                  <c:v>2050.02</c:v>
                </c:pt>
                <c:pt idx="14">
                  <c:v>2207.71</c:v>
                </c:pt>
                <c:pt idx="15">
                  <c:v>2365.41</c:v>
                </c:pt>
                <c:pt idx="16">
                  <c:v>2523.1</c:v>
                </c:pt>
                <c:pt idx="17">
                  <c:v>2680.8</c:v>
                </c:pt>
                <c:pt idx="18">
                  <c:v>2838.49</c:v>
                </c:pt>
                <c:pt idx="19">
                  <c:v>2996.18</c:v>
                </c:pt>
                <c:pt idx="20">
                  <c:v>3153.88</c:v>
                </c:pt>
                <c:pt idx="21">
                  <c:v>3311.57</c:v>
                </c:pt>
                <c:pt idx="22">
                  <c:v>3469.26</c:v>
                </c:pt>
                <c:pt idx="23">
                  <c:v>3626.96</c:v>
                </c:pt>
                <c:pt idx="24">
                  <c:v>3784.65</c:v>
                </c:pt>
                <c:pt idx="25">
                  <c:v>3942.35</c:v>
                </c:pt>
                <c:pt idx="26">
                  <c:v>4100.04</c:v>
                </c:pt>
                <c:pt idx="27">
                  <c:v>4257.7299999999996</c:v>
                </c:pt>
                <c:pt idx="28">
                  <c:v>4415.43</c:v>
                </c:pt>
                <c:pt idx="29">
                  <c:v>4573.12</c:v>
                </c:pt>
                <c:pt idx="30">
                  <c:v>4730.8100000000004</c:v>
                </c:pt>
                <c:pt idx="31">
                  <c:v>4888.51</c:v>
                </c:pt>
                <c:pt idx="32">
                  <c:v>5046.2</c:v>
                </c:pt>
                <c:pt idx="33">
                  <c:v>5203.8999999999996</c:v>
                </c:pt>
                <c:pt idx="34">
                  <c:v>5361.59</c:v>
                </c:pt>
                <c:pt idx="35">
                  <c:v>5519.28</c:v>
                </c:pt>
                <c:pt idx="36">
                  <c:v>5676.98</c:v>
                </c:pt>
              </c:numCache>
            </c:numRef>
          </c:xVal>
          <c:yVal>
            <c:numRef>
              <c:f>' LEO5 Hot 500km R2VV Beta 52'!$N$2:$N$200</c:f>
              <c:numCache>
                <c:formatCode>General</c:formatCode>
                <c:ptCount val="199"/>
                <c:pt idx="0">
                  <c:v>87.184855812692888</c:v>
                </c:pt>
                <c:pt idx="1">
                  <c:v>87.175303220266784</c:v>
                </c:pt>
                <c:pt idx="2">
                  <c:v>87.146325481709525</c:v>
                </c:pt>
                <c:pt idx="3">
                  <c:v>87.090998674985158</c:v>
                </c:pt>
                <c:pt idx="4">
                  <c:v>86.999007518727723</c:v>
                </c:pt>
                <c:pt idx="5">
                  <c:v>86.870416760229517</c:v>
                </c:pt>
                <c:pt idx="6">
                  <c:v>86.739683867149552</c:v>
                </c:pt>
                <c:pt idx="7">
                  <c:v>86.684959782774143</c:v>
                </c:pt>
                <c:pt idx="8">
                  <c:v>86.765709212809256</c:v>
                </c:pt>
                <c:pt idx="9">
                  <c:v>87.000228103985677</c:v>
                </c:pt>
                <c:pt idx="10">
                  <c:v>87.187233875833954</c:v>
                </c:pt>
                <c:pt idx="11">
                  <c:v>87.504460229818861</c:v>
                </c:pt>
                <c:pt idx="12">
                  <c:v>87.908507277989429</c:v>
                </c:pt>
                <c:pt idx="13">
                  <c:v>88.690538197136064</c:v>
                </c:pt>
                <c:pt idx="14">
                  <c:v>89.12997046190138</c:v>
                </c:pt>
                <c:pt idx="15">
                  <c:v>89.41580883246894</c:v>
                </c:pt>
                <c:pt idx="16">
                  <c:v>89.595466419815679</c:v>
                </c:pt>
                <c:pt idx="17">
                  <c:v>89.711041171466334</c:v>
                </c:pt>
                <c:pt idx="18">
                  <c:v>89.745810041883118</c:v>
                </c:pt>
                <c:pt idx="19">
                  <c:v>89.714749013414121</c:v>
                </c:pt>
                <c:pt idx="20">
                  <c:v>89.612665268723745</c:v>
                </c:pt>
                <c:pt idx="21">
                  <c:v>89.43035369348226</c:v>
                </c:pt>
                <c:pt idx="22">
                  <c:v>89.172101279643556</c:v>
                </c:pt>
                <c:pt idx="23">
                  <c:v>88.828603948569054</c:v>
                </c:pt>
                <c:pt idx="24">
                  <c:v>88.063118161832548</c:v>
                </c:pt>
                <c:pt idx="25">
                  <c:v>87.505448169164168</c:v>
                </c:pt>
                <c:pt idx="26">
                  <c:v>87.222852816675839</c:v>
                </c:pt>
                <c:pt idx="27">
                  <c:v>87.009943102850201</c:v>
                </c:pt>
                <c:pt idx="28">
                  <c:v>86.780015744695831</c:v>
                </c:pt>
                <c:pt idx="29">
                  <c:v>86.749129716796659</c:v>
                </c:pt>
                <c:pt idx="30">
                  <c:v>86.768785649968521</c:v>
                </c:pt>
                <c:pt idx="31">
                  <c:v>86.890408623687691</c:v>
                </c:pt>
                <c:pt idx="32">
                  <c:v>87.01443847910511</c:v>
                </c:pt>
                <c:pt idx="33">
                  <c:v>87.085051292407925</c:v>
                </c:pt>
                <c:pt idx="34">
                  <c:v>87.151209052682049</c:v>
                </c:pt>
                <c:pt idx="35">
                  <c:v>87.176025430771091</c:v>
                </c:pt>
                <c:pt idx="36">
                  <c:v>87.186684783367156</c:v>
                </c:pt>
              </c:numCache>
            </c:numRef>
          </c:yVal>
          <c:smooth val="0"/>
          <c:extLst>
            <c:ext xmlns:c16="http://schemas.microsoft.com/office/drawing/2014/chart" uri="{C3380CC4-5D6E-409C-BE32-E72D297353CC}">
              <c16:uniqueId val="{00000002-F956-4DEF-9D04-3052A1F888E2}"/>
            </c:ext>
          </c:extLst>
        </c:ser>
        <c:ser>
          <c:idx val="3"/>
          <c:order val="3"/>
          <c:tx>
            <c:v>Full Model R2P</c:v>
          </c:tx>
          <c:spPr>
            <a:ln w="19050" cap="rnd">
              <a:solidFill>
                <a:schemeClr val="accent4"/>
              </a:solidFill>
              <a:round/>
            </a:ln>
            <a:effectLst/>
          </c:spPr>
          <c:marker>
            <c:symbol val="none"/>
          </c:marker>
          <c:xVal>
            <c:numRef>
              <c:f>'LEO5 Hot 500km R2P Beta 52'!$A$2:$A$200</c:f>
              <c:numCache>
                <c:formatCode>General</c:formatCode>
                <c:ptCount val="199"/>
                <c:pt idx="0">
                  <c:v>0</c:v>
                </c:pt>
                <c:pt idx="1">
                  <c:v>157.69399999999999</c:v>
                </c:pt>
                <c:pt idx="2">
                  <c:v>315.38799999999998</c:v>
                </c:pt>
                <c:pt idx="3">
                  <c:v>473.08100000000002</c:v>
                </c:pt>
                <c:pt idx="4">
                  <c:v>630.77499999999998</c:v>
                </c:pt>
                <c:pt idx="5">
                  <c:v>788.46900000000005</c:v>
                </c:pt>
                <c:pt idx="6">
                  <c:v>946.16300000000001</c:v>
                </c:pt>
                <c:pt idx="7">
                  <c:v>1103.8599999999999</c:v>
                </c:pt>
                <c:pt idx="8">
                  <c:v>1261.55</c:v>
                </c:pt>
                <c:pt idx="9">
                  <c:v>1419.24</c:v>
                </c:pt>
                <c:pt idx="10">
                  <c:v>1576.94</c:v>
                </c:pt>
                <c:pt idx="11">
                  <c:v>1734.63</c:v>
                </c:pt>
                <c:pt idx="12">
                  <c:v>1892.33</c:v>
                </c:pt>
                <c:pt idx="13">
                  <c:v>2050.02</c:v>
                </c:pt>
                <c:pt idx="14">
                  <c:v>2207.71</c:v>
                </c:pt>
                <c:pt idx="15">
                  <c:v>2365.41</c:v>
                </c:pt>
                <c:pt idx="16">
                  <c:v>2523.1</c:v>
                </c:pt>
                <c:pt idx="17">
                  <c:v>2680.8</c:v>
                </c:pt>
                <c:pt idx="18">
                  <c:v>2838.49</c:v>
                </c:pt>
                <c:pt idx="19">
                  <c:v>2996.18</c:v>
                </c:pt>
                <c:pt idx="20">
                  <c:v>3153.88</c:v>
                </c:pt>
                <c:pt idx="21">
                  <c:v>3311.57</c:v>
                </c:pt>
                <c:pt idx="22">
                  <c:v>3469.26</c:v>
                </c:pt>
                <c:pt idx="23">
                  <c:v>3626.96</c:v>
                </c:pt>
                <c:pt idx="24">
                  <c:v>3784.65</c:v>
                </c:pt>
                <c:pt idx="25">
                  <c:v>3942.35</c:v>
                </c:pt>
                <c:pt idx="26">
                  <c:v>4100.04</c:v>
                </c:pt>
                <c:pt idx="27">
                  <c:v>4257.7299999999996</c:v>
                </c:pt>
                <c:pt idx="28">
                  <c:v>4415.43</c:v>
                </c:pt>
                <c:pt idx="29">
                  <c:v>4573.12</c:v>
                </c:pt>
                <c:pt idx="30">
                  <c:v>4730.8100000000004</c:v>
                </c:pt>
                <c:pt idx="31">
                  <c:v>4888.51</c:v>
                </c:pt>
                <c:pt idx="32">
                  <c:v>5046.2</c:v>
                </c:pt>
                <c:pt idx="33">
                  <c:v>5203.8999999999996</c:v>
                </c:pt>
                <c:pt idx="34">
                  <c:v>5361.59</c:v>
                </c:pt>
                <c:pt idx="35">
                  <c:v>5519.28</c:v>
                </c:pt>
                <c:pt idx="36">
                  <c:v>5676.98</c:v>
                </c:pt>
              </c:numCache>
            </c:numRef>
          </c:xVal>
          <c:yVal>
            <c:numRef>
              <c:f>'LEO5 Hot 500km R2P Beta 52'!$N$2:$N$200</c:f>
              <c:numCache>
                <c:formatCode>General</c:formatCode>
                <c:ptCount val="199"/>
                <c:pt idx="0">
                  <c:v>90.039722594057864</c:v>
                </c:pt>
                <c:pt idx="1">
                  <c:v>90.058432691137597</c:v>
                </c:pt>
                <c:pt idx="2">
                  <c:v>90.110404129796677</c:v>
                </c:pt>
                <c:pt idx="3">
                  <c:v>90.201802044010961</c:v>
                </c:pt>
                <c:pt idx="4">
                  <c:v>90.326356793743898</c:v>
                </c:pt>
                <c:pt idx="5">
                  <c:v>90.479550657820823</c:v>
                </c:pt>
                <c:pt idx="6">
                  <c:v>90.668367362199973</c:v>
                </c:pt>
                <c:pt idx="7">
                  <c:v>90.893587884688827</c:v>
                </c:pt>
                <c:pt idx="8">
                  <c:v>91.112124141853585</c:v>
                </c:pt>
                <c:pt idx="9">
                  <c:v>91.307126331386243</c:v>
                </c:pt>
                <c:pt idx="10">
                  <c:v>91.361586979396662</c:v>
                </c:pt>
                <c:pt idx="11">
                  <c:v>91.390101455609354</c:v>
                </c:pt>
                <c:pt idx="12">
                  <c:v>91.40115072620317</c:v>
                </c:pt>
                <c:pt idx="13">
                  <c:v>91.834603273982893</c:v>
                </c:pt>
                <c:pt idx="14">
                  <c:v>91.931055601348348</c:v>
                </c:pt>
                <c:pt idx="15">
                  <c:v>91.93141824353701</c:v>
                </c:pt>
                <c:pt idx="16">
                  <c:v>91.927554687415551</c:v>
                </c:pt>
                <c:pt idx="17">
                  <c:v>91.930614107402221</c:v>
                </c:pt>
                <c:pt idx="18">
                  <c:v>91.929825680293646</c:v>
                </c:pt>
                <c:pt idx="19">
                  <c:v>91.931244807493627</c:v>
                </c:pt>
                <c:pt idx="20">
                  <c:v>91.930298743491505</c:v>
                </c:pt>
                <c:pt idx="21">
                  <c:v>91.931796639744817</c:v>
                </c:pt>
                <c:pt idx="22">
                  <c:v>91.929131816647455</c:v>
                </c:pt>
                <c:pt idx="23">
                  <c:v>91.930046445707575</c:v>
                </c:pt>
                <c:pt idx="24">
                  <c:v>91.544236908127431</c:v>
                </c:pt>
                <c:pt idx="25">
                  <c:v>91.39577909340592</c:v>
                </c:pt>
                <c:pt idx="26">
                  <c:v>91.384171690372057</c:v>
                </c:pt>
                <c:pt idx="27">
                  <c:v>91.33017393973843</c:v>
                </c:pt>
                <c:pt idx="28">
                  <c:v>91.147090361953886</c:v>
                </c:pt>
                <c:pt idx="29">
                  <c:v>90.972018323694599</c:v>
                </c:pt>
                <c:pt idx="30">
                  <c:v>90.737542971235484</c:v>
                </c:pt>
                <c:pt idx="31">
                  <c:v>90.546414026908138</c:v>
                </c:pt>
                <c:pt idx="32">
                  <c:v>90.390550985665513</c:v>
                </c:pt>
                <c:pt idx="33">
                  <c:v>90.226013367289696</c:v>
                </c:pt>
                <c:pt idx="34">
                  <c:v>90.136674947857799</c:v>
                </c:pt>
                <c:pt idx="35">
                  <c:v>90.064305025449855</c:v>
                </c:pt>
                <c:pt idx="36">
                  <c:v>90.043440962727118</c:v>
                </c:pt>
              </c:numCache>
            </c:numRef>
          </c:yVal>
          <c:smooth val="0"/>
          <c:extLst>
            <c:ext xmlns:c16="http://schemas.microsoft.com/office/drawing/2014/chart" uri="{C3380CC4-5D6E-409C-BE32-E72D297353CC}">
              <c16:uniqueId val="{00000003-F956-4DEF-9D04-3052A1F888E2}"/>
            </c:ext>
          </c:extLst>
        </c:ser>
        <c:dLbls>
          <c:showLegendKey val="0"/>
          <c:showVal val="0"/>
          <c:showCatName val="0"/>
          <c:showSerName val="0"/>
          <c:showPercent val="0"/>
          <c:showBubbleSize val="0"/>
        </c:dLbls>
        <c:axId val="1300140767"/>
        <c:axId val="1300141247"/>
      </c:scatterChart>
      <c:valAx>
        <c:axId val="1300140767"/>
        <c:scaling>
          <c:orientation val="minMax"/>
          <c:max val="567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Time [s]</a:t>
                </a:r>
              </a:p>
            </c:rich>
          </c:tx>
          <c:layout>
            <c:manualLayout>
              <c:xMode val="edge"/>
              <c:yMode val="edge"/>
              <c:x val="0.79732084625785404"/>
              <c:y val="0.6461901246719160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141247"/>
        <c:crosses val="autoZero"/>
        <c:crossBetween val="midCat"/>
        <c:majorUnit val="2000"/>
      </c:valAx>
      <c:valAx>
        <c:axId val="1300141247"/>
        <c:scaling>
          <c:orientation val="minMax"/>
          <c:max val="95"/>
          <c:min val="8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Heat Load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01407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Plate Model</c:v>
          </c:tx>
          <c:spPr>
            <a:ln w="19050" cap="rnd">
              <a:solidFill>
                <a:schemeClr val="accent1"/>
              </a:solidFill>
              <a:round/>
            </a:ln>
            <a:effectLst/>
          </c:spPr>
          <c:marker>
            <c:symbol val="none"/>
          </c:marker>
          <c:xVal>
            <c:numRef>
              <c:f>'Plate Model'!$BI$3:$BI$200</c:f>
              <c:numCache>
                <c:formatCode>0.000</c:formatCode>
                <c:ptCount val="198"/>
                <c:pt idx="0">
                  <c:v>0</c:v>
                </c:pt>
                <c:pt idx="1">
                  <c:v>157.69383158105401</c:v>
                </c:pt>
                <c:pt idx="2">
                  <c:v>315.38766316210803</c:v>
                </c:pt>
                <c:pt idx="3">
                  <c:v>473.08149474316099</c:v>
                </c:pt>
                <c:pt idx="4">
                  <c:v>630.77532632421503</c:v>
                </c:pt>
                <c:pt idx="5">
                  <c:v>788.46915790526896</c:v>
                </c:pt>
                <c:pt idx="6">
                  <c:v>946.162989486323</c:v>
                </c:pt>
                <c:pt idx="7">
                  <c:v>1103.85682106738</c:v>
                </c:pt>
                <c:pt idx="8">
                  <c:v>1261.5506526484301</c:v>
                </c:pt>
                <c:pt idx="9">
                  <c:v>1419.2444842294799</c:v>
                </c:pt>
                <c:pt idx="10">
                  <c:v>1576.93831581054</c:v>
                </c:pt>
                <c:pt idx="11">
                  <c:v>1734.63214739159</c:v>
                </c:pt>
                <c:pt idx="12">
                  <c:v>1892.3259789726501</c:v>
                </c:pt>
                <c:pt idx="13">
                  <c:v>2008.8697957757299</c:v>
                </c:pt>
                <c:pt idx="14">
                  <c:v>2050.0198105537002</c:v>
                </c:pt>
                <c:pt idx="15">
                  <c:v>2207.71364213475</c:v>
                </c:pt>
                <c:pt idx="16">
                  <c:v>2365.4074737158098</c:v>
                </c:pt>
                <c:pt idx="17">
                  <c:v>2523.1013052968601</c:v>
                </c:pt>
                <c:pt idx="18">
                  <c:v>2680.79513687791</c:v>
                </c:pt>
                <c:pt idx="19">
                  <c:v>2838.4889684589698</c:v>
                </c:pt>
                <c:pt idx="20">
                  <c:v>2996.1828000400201</c:v>
                </c:pt>
                <c:pt idx="21">
                  <c:v>3153.8766316210699</c:v>
                </c:pt>
                <c:pt idx="22">
                  <c:v>3311.5704632021302</c:v>
                </c:pt>
                <c:pt idx="23">
                  <c:v>3469.26429478318</c:v>
                </c:pt>
                <c:pt idx="24">
                  <c:v>3626.9581263642399</c:v>
                </c:pt>
                <c:pt idx="25">
                  <c:v>3668.1081411441801</c:v>
                </c:pt>
                <c:pt idx="26">
                  <c:v>3784.6519579452902</c:v>
                </c:pt>
                <c:pt idx="27">
                  <c:v>3942.34578952635</c:v>
                </c:pt>
                <c:pt idx="28">
                  <c:v>4100.0396211074003</c:v>
                </c:pt>
                <c:pt idx="29">
                  <c:v>4257.7334526884497</c:v>
                </c:pt>
                <c:pt idx="30">
                  <c:v>4415.42728426951</c:v>
                </c:pt>
                <c:pt idx="31">
                  <c:v>4573.1211158505603</c:v>
                </c:pt>
                <c:pt idx="32">
                  <c:v>4730.8149474316097</c:v>
                </c:pt>
                <c:pt idx="33">
                  <c:v>4888.5087790126699</c:v>
                </c:pt>
                <c:pt idx="34">
                  <c:v>5046.2026105937202</c:v>
                </c:pt>
                <c:pt idx="35">
                  <c:v>5203.8964421747796</c:v>
                </c:pt>
                <c:pt idx="36">
                  <c:v>5361.5902737558299</c:v>
                </c:pt>
                <c:pt idx="37">
                  <c:v>5519.2841053368802</c:v>
                </c:pt>
                <c:pt idx="38">
                  <c:v>5676.9779369179396</c:v>
                </c:pt>
              </c:numCache>
            </c:numRef>
          </c:xVal>
          <c:yVal>
            <c:numRef>
              <c:f>'Plate Model'!$BM$3:$BM$200</c:f>
              <c:numCache>
                <c:formatCode>0.000</c:formatCode>
                <c:ptCount val="198"/>
                <c:pt idx="0">
                  <c:v>92.413434553965971</c:v>
                </c:pt>
                <c:pt idx="1">
                  <c:v>92.431315557955003</c:v>
                </c:pt>
                <c:pt idx="2">
                  <c:v>92.610892222908177</c:v>
                </c:pt>
                <c:pt idx="3">
                  <c:v>92.926170356049028</c:v>
                </c:pt>
                <c:pt idx="4">
                  <c:v>93.316984723820454</c:v>
                </c:pt>
                <c:pt idx="5">
                  <c:v>93.830162593037514</c:v>
                </c:pt>
                <c:pt idx="6">
                  <c:v>94.399392290161245</c:v>
                </c:pt>
                <c:pt idx="7">
                  <c:v>95.048286424786525</c:v>
                </c:pt>
                <c:pt idx="8">
                  <c:v>95.722914430554852</c:v>
                </c:pt>
                <c:pt idx="9">
                  <c:v>96.292242936176649</c:v>
                </c:pt>
                <c:pt idx="10">
                  <c:v>96.415082286290428</c:v>
                </c:pt>
                <c:pt idx="11">
                  <c:v>96.418324574326576</c:v>
                </c:pt>
                <c:pt idx="12">
                  <c:v>96.422274651631426</c:v>
                </c:pt>
                <c:pt idx="13">
                  <c:v>96.757217696659154</c:v>
                </c:pt>
                <c:pt idx="14">
                  <c:v>96.75712276726513</c:v>
                </c:pt>
                <c:pt idx="15">
                  <c:v>96.758814104713196</c:v>
                </c:pt>
                <c:pt idx="16">
                  <c:v>96.752679564367554</c:v>
                </c:pt>
                <c:pt idx="17">
                  <c:v>96.748792531774768</c:v>
                </c:pt>
                <c:pt idx="18">
                  <c:v>96.751845490073322</c:v>
                </c:pt>
                <c:pt idx="19">
                  <c:v>96.761535534784457</c:v>
                </c:pt>
                <c:pt idx="20">
                  <c:v>96.762589540919095</c:v>
                </c:pt>
                <c:pt idx="21">
                  <c:v>96.752284629102263</c:v>
                </c:pt>
                <c:pt idx="22">
                  <c:v>96.748222230758643</c:v>
                </c:pt>
                <c:pt idx="23">
                  <c:v>96.768915389356579</c:v>
                </c:pt>
                <c:pt idx="24">
                  <c:v>96.760854362033299</c:v>
                </c:pt>
                <c:pt idx="25">
                  <c:v>96.766821507798639</c:v>
                </c:pt>
                <c:pt idx="26">
                  <c:v>96.4340053159886</c:v>
                </c:pt>
                <c:pt idx="27">
                  <c:v>96.439967026864977</c:v>
                </c:pt>
                <c:pt idx="28">
                  <c:v>96.424872692968123</c:v>
                </c:pt>
                <c:pt idx="29">
                  <c:v>96.295038343441632</c:v>
                </c:pt>
                <c:pt idx="30">
                  <c:v>95.73666908499132</c:v>
                </c:pt>
                <c:pt idx="31">
                  <c:v>95.054102759075249</c:v>
                </c:pt>
                <c:pt idx="32">
                  <c:v>94.414803731582779</c:v>
                </c:pt>
                <c:pt idx="33">
                  <c:v>93.860151766128865</c:v>
                </c:pt>
                <c:pt idx="34">
                  <c:v>93.347312794763283</c:v>
                </c:pt>
                <c:pt idx="35">
                  <c:v>92.94803027439491</c:v>
                </c:pt>
                <c:pt idx="36">
                  <c:v>92.644945056430913</c:v>
                </c:pt>
                <c:pt idx="37">
                  <c:v>92.470789310696404</c:v>
                </c:pt>
                <c:pt idx="38">
                  <c:v>92.384077499298314</c:v>
                </c:pt>
              </c:numCache>
            </c:numRef>
          </c:yVal>
          <c:smooth val="0"/>
          <c:extLst>
            <c:ext xmlns:c16="http://schemas.microsoft.com/office/drawing/2014/chart" uri="{C3380CC4-5D6E-409C-BE32-E72D297353CC}">
              <c16:uniqueId val="{00000000-E320-4117-B944-DEEF14D2D120}"/>
            </c:ext>
          </c:extLst>
        </c:ser>
        <c:ser>
          <c:idx val="1"/>
          <c:order val="1"/>
          <c:tx>
            <c:v>Full Model</c:v>
          </c:tx>
          <c:spPr>
            <a:ln w="19050" cap="rnd">
              <a:solidFill>
                <a:schemeClr val="accent2"/>
              </a:solidFill>
              <a:round/>
            </a:ln>
            <a:effectLst/>
          </c:spPr>
          <c:marker>
            <c:symbol val="none"/>
          </c:marker>
          <c:xVal>
            <c:numRef>
              <c:f>' LEO5 Cold 500km Beta 0'!$A$2:$A$200</c:f>
              <c:numCache>
                <c:formatCode>General</c:formatCode>
                <c:ptCount val="199"/>
                <c:pt idx="0">
                  <c:v>0</c:v>
                </c:pt>
                <c:pt idx="1">
                  <c:v>78.846900000000005</c:v>
                </c:pt>
                <c:pt idx="2">
                  <c:v>157.69399999999999</c:v>
                </c:pt>
                <c:pt idx="3">
                  <c:v>236.541</c:v>
                </c:pt>
                <c:pt idx="4">
                  <c:v>315.38799999999998</c:v>
                </c:pt>
                <c:pt idx="5">
                  <c:v>394.23500000000001</c:v>
                </c:pt>
                <c:pt idx="6">
                  <c:v>473.08100000000002</c:v>
                </c:pt>
                <c:pt idx="7">
                  <c:v>551.928</c:v>
                </c:pt>
                <c:pt idx="8">
                  <c:v>630.77499999999998</c:v>
                </c:pt>
                <c:pt idx="9">
                  <c:v>709.62199999999996</c:v>
                </c:pt>
                <c:pt idx="10">
                  <c:v>788.46900000000005</c:v>
                </c:pt>
                <c:pt idx="11">
                  <c:v>867.31600000000003</c:v>
                </c:pt>
                <c:pt idx="12">
                  <c:v>946.16300000000001</c:v>
                </c:pt>
                <c:pt idx="13">
                  <c:v>1025.01</c:v>
                </c:pt>
                <c:pt idx="14">
                  <c:v>1103.8599999999999</c:v>
                </c:pt>
                <c:pt idx="15">
                  <c:v>1182.7</c:v>
                </c:pt>
                <c:pt idx="16">
                  <c:v>1261.55</c:v>
                </c:pt>
                <c:pt idx="17">
                  <c:v>1340.4</c:v>
                </c:pt>
                <c:pt idx="18">
                  <c:v>1419.24</c:v>
                </c:pt>
                <c:pt idx="19">
                  <c:v>1498.09</c:v>
                </c:pt>
                <c:pt idx="20">
                  <c:v>1576.94</c:v>
                </c:pt>
                <c:pt idx="21">
                  <c:v>1655.79</c:v>
                </c:pt>
                <c:pt idx="22">
                  <c:v>1734.63</c:v>
                </c:pt>
                <c:pt idx="23">
                  <c:v>1813.48</c:v>
                </c:pt>
                <c:pt idx="24">
                  <c:v>1892.33</c:v>
                </c:pt>
                <c:pt idx="25">
                  <c:v>1971.17</c:v>
                </c:pt>
                <c:pt idx="26">
                  <c:v>2050.02</c:v>
                </c:pt>
                <c:pt idx="27">
                  <c:v>2128.87</c:v>
                </c:pt>
                <c:pt idx="28">
                  <c:v>2207.71</c:v>
                </c:pt>
                <c:pt idx="29">
                  <c:v>2286.56</c:v>
                </c:pt>
                <c:pt idx="30">
                  <c:v>2365.41</c:v>
                </c:pt>
                <c:pt idx="31">
                  <c:v>2444.25</c:v>
                </c:pt>
                <c:pt idx="32">
                  <c:v>2523.1</c:v>
                </c:pt>
                <c:pt idx="33">
                  <c:v>2601.9499999999998</c:v>
                </c:pt>
                <c:pt idx="34">
                  <c:v>2680.8</c:v>
                </c:pt>
                <c:pt idx="35">
                  <c:v>2759.64</c:v>
                </c:pt>
                <c:pt idx="36">
                  <c:v>2838.49</c:v>
                </c:pt>
                <c:pt idx="37">
                  <c:v>2917.34</c:v>
                </c:pt>
                <c:pt idx="38">
                  <c:v>2996.18</c:v>
                </c:pt>
                <c:pt idx="39">
                  <c:v>3075.03</c:v>
                </c:pt>
                <c:pt idx="40">
                  <c:v>3153.88</c:v>
                </c:pt>
                <c:pt idx="41">
                  <c:v>3232.72</c:v>
                </c:pt>
                <c:pt idx="42">
                  <c:v>3311.57</c:v>
                </c:pt>
                <c:pt idx="43">
                  <c:v>3390.42</c:v>
                </c:pt>
                <c:pt idx="44">
                  <c:v>3469.26</c:v>
                </c:pt>
                <c:pt idx="45">
                  <c:v>3548.11</c:v>
                </c:pt>
                <c:pt idx="46">
                  <c:v>3626.96</c:v>
                </c:pt>
                <c:pt idx="47">
                  <c:v>3705.81</c:v>
                </c:pt>
                <c:pt idx="48">
                  <c:v>3784.65</c:v>
                </c:pt>
                <c:pt idx="49">
                  <c:v>3863.5</c:v>
                </c:pt>
                <c:pt idx="50">
                  <c:v>3942.35</c:v>
                </c:pt>
                <c:pt idx="51">
                  <c:v>4021.19</c:v>
                </c:pt>
                <c:pt idx="52">
                  <c:v>4100.04</c:v>
                </c:pt>
                <c:pt idx="53">
                  <c:v>4178.8900000000003</c:v>
                </c:pt>
                <c:pt idx="54">
                  <c:v>4257.7299999999996</c:v>
                </c:pt>
                <c:pt idx="55">
                  <c:v>4336.58</c:v>
                </c:pt>
                <c:pt idx="56">
                  <c:v>4415.43</c:v>
                </c:pt>
                <c:pt idx="57">
                  <c:v>4494.2700000000004</c:v>
                </c:pt>
                <c:pt idx="58">
                  <c:v>4573.12</c:v>
                </c:pt>
                <c:pt idx="59">
                  <c:v>4651.97</c:v>
                </c:pt>
                <c:pt idx="60">
                  <c:v>4730.8100000000004</c:v>
                </c:pt>
                <c:pt idx="61">
                  <c:v>4809.66</c:v>
                </c:pt>
                <c:pt idx="62">
                  <c:v>4888.51</c:v>
                </c:pt>
                <c:pt idx="63">
                  <c:v>4967.3599999999997</c:v>
                </c:pt>
                <c:pt idx="64">
                  <c:v>5046.2</c:v>
                </c:pt>
                <c:pt idx="65">
                  <c:v>5125.05</c:v>
                </c:pt>
                <c:pt idx="66">
                  <c:v>5203.8999999999996</c:v>
                </c:pt>
                <c:pt idx="67">
                  <c:v>5282.74</c:v>
                </c:pt>
                <c:pt idx="68">
                  <c:v>5361.59</c:v>
                </c:pt>
                <c:pt idx="69">
                  <c:v>5440.44</c:v>
                </c:pt>
                <c:pt idx="70">
                  <c:v>5519.28</c:v>
                </c:pt>
                <c:pt idx="71">
                  <c:v>5598.13</c:v>
                </c:pt>
                <c:pt idx="72">
                  <c:v>5676.98</c:v>
                </c:pt>
              </c:numCache>
            </c:numRef>
          </c:xVal>
          <c:yVal>
            <c:numRef>
              <c:f>' LEO5 Cold 500km Beta 0'!$N$2:$N$200</c:f>
              <c:numCache>
                <c:formatCode>General</c:formatCode>
                <c:ptCount val="199"/>
                <c:pt idx="0">
                  <c:v>91.414018460397315</c:v>
                </c:pt>
                <c:pt idx="1">
                  <c:v>91.430743533065652</c:v>
                </c:pt>
                <c:pt idx="2">
                  <c:v>91.462703160589385</c:v>
                </c:pt>
                <c:pt idx="3">
                  <c:v>91.520871174561748</c:v>
                </c:pt>
                <c:pt idx="4">
                  <c:v>91.611054359429161</c:v>
                </c:pt>
                <c:pt idx="5">
                  <c:v>91.719678828327446</c:v>
                </c:pt>
                <c:pt idx="6">
                  <c:v>91.861041842022402</c:v>
                </c:pt>
                <c:pt idx="7">
                  <c:v>92.024787472221959</c:v>
                </c:pt>
                <c:pt idx="8">
                  <c:v>92.219072532655943</c:v>
                </c:pt>
                <c:pt idx="9">
                  <c:v>92.436729203409115</c:v>
                </c:pt>
                <c:pt idx="10">
                  <c:v>92.679282781928336</c:v>
                </c:pt>
                <c:pt idx="11">
                  <c:v>92.942536253537966</c:v>
                </c:pt>
                <c:pt idx="12">
                  <c:v>93.22518867758572</c:v>
                </c:pt>
                <c:pt idx="13">
                  <c:v>93.524587998887696</c:v>
                </c:pt>
                <c:pt idx="14">
                  <c:v>93.839467923829446</c:v>
                </c:pt>
                <c:pt idx="15">
                  <c:v>94.165919395667046</c:v>
                </c:pt>
                <c:pt idx="16">
                  <c:v>94.498119837809796</c:v>
                </c:pt>
                <c:pt idx="17">
                  <c:v>94.827088136399112</c:v>
                </c:pt>
                <c:pt idx="18">
                  <c:v>95.108928591742398</c:v>
                </c:pt>
                <c:pt idx="19">
                  <c:v>95.271065898876074</c:v>
                </c:pt>
                <c:pt idx="20">
                  <c:v>95.325128949346478</c:v>
                </c:pt>
                <c:pt idx="21">
                  <c:v>95.336776071065827</c:v>
                </c:pt>
                <c:pt idx="22">
                  <c:v>95.33860433586942</c:v>
                </c:pt>
                <c:pt idx="23">
                  <c:v>95.626353037575413</c:v>
                </c:pt>
                <c:pt idx="24">
                  <c:v>95.842224427584199</c:v>
                </c:pt>
                <c:pt idx="25">
                  <c:v>95.844765033968997</c:v>
                </c:pt>
                <c:pt idx="26">
                  <c:v>95.846528392636927</c:v>
                </c:pt>
                <c:pt idx="27">
                  <c:v>95.85011088097653</c:v>
                </c:pt>
                <c:pt idx="28">
                  <c:v>95.853461377348054</c:v>
                </c:pt>
                <c:pt idx="29">
                  <c:v>95.857689676298989</c:v>
                </c:pt>
                <c:pt idx="30">
                  <c:v>95.863634428658827</c:v>
                </c:pt>
                <c:pt idx="31">
                  <c:v>95.868227187284532</c:v>
                </c:pt>
                <c:pt idx="32">
                  <c:v>95.872501409167668</c:v>
                </c:pt>
                <c:pt idx="33">
                  <c:v>95.877029606346937</c:v>
                </c:pt>
                <c:pt idx="34">
                  <c:v>95.878820789577972</c:v>
                </c:pt>
                <c:pt idx="35">
                  <c:v>95.878630265916797</c:v>
                </c:pt>
                <c:pt idx="36">
                  <c:v>95.876495949560692</c:v>
                </c:pt>
                <c:pt idx="37">
                  <c:v>95.873464558960791</c:v>
                </c:pt>
                <c:pt idx="38">
                  <c:v>95.868217642899083</c:v>
                </c:pt>
                <c:pt idx="39">
                  <c:v>95.862067623535722</c:v>
                </c:pt>
                <c:pt idx="40">
                  <c:v>95.854925385438818</c:v>
                </c:pt>
                <c:pt idx="41">
                  <c:v>95.845819283264419</c:v>
                </c:pt>
                <c:pt idx="42">
                  <c:v>95.83742765797561</c:v>
                </c:pt>
                <c:pt idx="43">
                  <c:v>95.829436635510774</c:v>
                </c:pt>
                <c:pt idx="44">
                  <c:v>95.821280105661714</c:v>
                </c:pt>
                <c:pt idx="45">
                  <c:v>95.813583943261165</c:v>
                </c:pt>
                <c:pt idx="46">
                  <c:v>95.806861592262379</c:v>
                </c:pt>
                <c:pt idx="47">
                  <c:v>95.800421004540851</c:v>
                </c:pt>
                <c:pt idx="48">
                  <c:v>95.794659722362226</c:v>
                </c:pt>
                <c:pt idx="49">
                  <c:v>95.789773461518294</c:v>
                </c:pt>
                <c:pt idx="50">
                  <c:v>95.500048692310742</c:v>
                </c:pt>
                <c:pt idx="51">
                  <c:v>95.282405757751533</c:v>
                </c:pt>
                <c:pt idx="52">
                  <c:v>95.277509770169686</c:v>
                </c:pt>
                <c:pt idx="53">
                  <c:v>95.262231804157636</c:v>
                </c:pt>
                <c:pt idx="54">
                  <c:v>95.196557510282915</c:v>
                </c:pt>
                <c:pt idx="55">
                  <c:v>95.008162299309447</c:v>
                </c:pt>
                <c:pt idx="56">
                  <c:v>94.710973847246493</c:v>
                </c:pt>
                <c:pt idx="57">
                  <c:v>94.37554613267443</c:v>
                </c:pt>
                <c:pt idx="58">
                  <c:v>94.038628253387117</c:v>
                </c:pt>
                <c:pt idx="59">
                  <c:v>93.712383626246066</c:v>
                </c:pt>
                <c:pt idx="60">
                  <c:v>93.398795396261974</c:v>
                </c:pt>
                <c:pt idx="61">
                  <c:v>93.101983542397505</c:v>
                </c:pt>
                <c:pt idx="62">
                  <c:v>92.824527137933345</c:v>
                </c:pt>
                <c:pt idx="63">
                  <c:v>92.567661131912587</c:v>
                </c:pt>
                <c:pt idx="64">
                  <c:v>92.333176061916291</c:v>
                </c:pt>
                <c:pt idx="65">
                  <c:v>92.124012128180922</c:v>
                </c:pt>
                <c:pt idx="66">
                  <c:v>91.941403644162662</c:v>
                </c:pt>
                <c:pt idx="67">
                  <c:v>91.784396259319493</c:v>
                </c:pt>
                <c:pt idx="68">
                  <c:v>91.655610279831549</c:v>
                </c:pt>
                <c:pt idx="69">
                  <c:v>91.554718886327223</c:v>
                </c:pt>
                <c:pt idx="70">
                  <c:v>91.482071354018984</c:v>
                </c:pt>
                <c:pt idx="71">
                  <c:v>91.436094798143856</c:v>
                </c:pt>
                <c:pt idx="72">
                  <c:v>91.417483701935126</c:v>
                </c:pt>
              </c:numCache>
            </c:numRef>
          </c:yVal>
          <c:smooth val="0"/>
          <c:extLst>
            <c:ext xmlns:c16="http://schemas.microsoft.com/office/drawing/2014/chart" uri="{C3380CC4-5D6E-409C-BE32-E72D297353CC}">
              <c16:uniqueId val="{00000001-E320-4117-B944-DEEF14D2D120}"/>
            </c:ext>
          </c:extLst>
        </c:ser>
        <c:ser>
          <c:idx val="2"/>
          <c:order val="2"/>
          <c:tx>
            <c:v>Full Model R2VV</c:v>
          </c:tx>
          <c:spPr>
            <a:ln w="19050" cap="rnd">
              <a:solidFill>
                <a:schemeClr val="accent3"/>
              </a:solidFill>
              <a:round/>
            </a:ln>
            <a:effectLst/>
          </c:spPr>
          <c:marker>
            <c:symbol val="none"/>
          </c:marker>
          <c:xVal>
            <c:numRef>
              <c:f>' LEO5 Cold 500km R2VV Beta 0'!$A$2:$A$166</c:f>
              <c:numCache>
                <c:formatCode>General</c:formatCode>
                <c:ptCount val="165"/>
                <c:pt idx="0">
                  <c:v>0</c:v>
                </c:pt>
                <c:pt idx="1">
                  <c:v>157.69399999999999</c:v>
                </c:pt>
                <c:pt idx="2">
                  <c:v>315.38799999999998</c:v>
                </c:pt>
                <c:pt idx="3">
                  <c:v>473.08100000000002</c:v>
                </c:pt>
                <c:pt idx="4">
                  <c:v>630.77499999999998</c:v>
                </c:pt>
                <c:pt idx="5">
                  <c:v>788.46900000000005</c:v>
                </c:pt>
                <c:pt idx="6">
                  <c:v>946.16300000000001</c:v>
                </c:pt>
                <c:pt idx="7">
                  <c:v>1103.8599999999999</c:v>
                </c:pt>
                <c:pt idx="8">
                  <c:v>1261.55</c:v>
                </c:pt>
                <c:pt idx="9">
                  <c:v>1419.24</c:v>
                </c:pt>
                <c:pt idx="10">
                  <c:v>1576.94</c:v>
                </c:pt>
                <c:pt idx="11">
                  <c:v>1734.63</c:v>
                </c:pt>
                <c:pt idx="12">
                  <c:v>1892.33</c:v>
                </c:pt>
                <c:pt idx="13">
                  <c:v>2050.02</c:v>
                </c:pt>
                <c:pt idx="14">
                  <c:v>2207.71</c:v>
                </c:pt>
                <c:pt idx="15">
                  <c:v>2365.41</c:v>
                </c:pt>
                <c:pt idx="16">
                  <c:v>2523.1</c:v>
                </c:pt>
                <c:pt idx="17">
                  <c:v>2680.8</c:v>
                </c:pt>
                <c:pt idx="18">
                  <c:v>2838.49</c:v>
                </c:pt>
                <c:pt idx="19">
                  <c:v>2996.18</c:v>
                </c:pt>
                <c:pt idx="20">
                  <c:v>3153.88</c:v>
                </c:pt>
                <c:pt idx="21">
                  <c:v>3311.57</c:v>
                </c:pt>
                <c:pt idx="22">
                  <c:v>3469.26</c:v>
                </c:pt>
                <c:pt idx="23">
                  <c:v>3626.96</c:v>
                </c:pt>
                <c:pt idx="24">
                  <c:v>3784.65</c:v>
                </c:pt>
                <c:pt idx="25">
                  <c:v>3942.35</c:v>
                </c:pt>
                <c:pt idx="26">
                  <c:v>4100.04</c:v>
                </c:pt>
                <c:pt idx="27">
                  <c:v>4257.7299999999996</c:v>
                </c:pt>
                <c:pt idx="28">
                  <c:v>4415.43</c:v>
                </c:pt>
                <c:pt idx="29">
                  <c:v>4573.12</c:v>
                </c:pt>
                <c:pt idx="30">
                  <c:v>4730.8100000000004</c:v>
                </c:pt>
                <c:pt idx="31">
                  <c:v>4888.51</c:v>
                </c:pt>
                <c:pt idx="32">
                  <c:v>5046.2</c:v>
                </c:pt>
                <c:pt idx="33">
                  <c:v>5203.8999999999996</c:v>
                </c:pt>
                <c:pt idx="34">
                  <c:v>5361.59</c:v>
                </c:pt>
                <c:pt idx="35">
                  <c:v>5519.28</c:v>
                </c:pt>
                <c:pt idx="36">
                  <c:v>5676.98</c:v>
                </c:pt>
              </c:numCache>
            </c:numRef>
          </c:xVal>
          <c:yVal>
            <c:numRef>
              <c:f>' LEO5 Cold 500km R2VV Beta 0'!$N$2:$N$166</c:f>
              <c:numCache>
                <c:formatCode>General</c:formatCode>
                <c:ptCount val="165"/>
                <c:pt idx="0">
                  <c:v>91.412597011372242</c:v>
                </c:pt>
                <c:pt idx="1">
                  <c:v>91.480147983427429</c:v>
                </c:pt>
                <c:pt idx="2">
                  <c:v>91.67846000548235</c:v>
                </c:pt>
                <c:pt idx="3">
                  <c:v>92.002568623874609</c:v>
                </c:pt>
                <c:pt idx="4">
                  <c:v>92.444840721005434</c:v>
                </c:pt>
                <c:pt idx="5">
                  <c:v>92.964032849842496</c:v>
                </c:pt>
                <c:pt idx="6">
                  <c:v>93.587633858397879</c:v>
                </c:pt>
                <c:pt idx="7">
                  <c:v>94.324846145627177</c:v>
                </c:pt>
                <c:pt idx="8">
                  <c:v>95.035434190146916</c:v>
                </c:pt>
                <c:pt idx="9">
                  <c:v>95.703181282457152</c:v>
                </c:pt>
                <c:pt idx="10">
                  <c:v>95.776611987190762</c:v>
                </c:pt>
                <c:pt idx="11">
                  <c:v>95.722089927693276</c:v>
                </c:pt>
                <c:pt idx="12">
                  <c:v>95.853930284888975</c:v>
                </c:pt>
                <c:pt idx="13">
                  <c:v>95.875447544337078</c:v>
                </c:pt>
                <c:pt idx="14">
                  <c:v>95.874608676227183</c:v>
                </c:pt>
                <c:pt idx="15">
                  <c:v>95.873903165370194</c:v>
                </c:pt>
                <c:pt idx="16">
                  <c:v>95.875762086893118</c:v>
                </c:pt>
                <c:pt idx="17">
                  <c:v>95.874217796254882</c:v>
                </c:pt>
                <c:pt idx="18">
                  <c:v>95.876219571222592</c:v>
                </c:pt>
                <c:pt idx="19">
                  <c:v>95.87617191838082</c:v>
                </c:pt>
                <c:pt idx="20">
                  <c:v>95.873750610585006</c:v>
                </c:pt>
                <c:pt idx="21">
                  <c:v>95.876572189416024</c:v>
                </c:pt>
                <c:pt idx="22">
                  <c:v>95.875304564500397</c:v>
                </c:pt>
                <c:pt idx="23">
                  <c:v>95.875523798730029</c:v>
                </c:pt>
                <c:pt idx="24">
                  <c:v>95.876734195598345</c:v>
                </c:pt>
                <c:pt idx="25">
                  <c:v>95.674684221149391</c:v>
                </c:pt>
                <c:pt idx="26">
                  <c:v>95.718399092378206</c:v>
                </c:pt>
                <c:pt idx="27">
                  <c:v>95.70780947498811</c:v>
                </c:pt>
                <c:pt idx="28">
                  <c:v>95.097460527180488</c:v>
                </c:pt>
                <c:pt idx="29">
                  <c:v>94.52910284367006</c:v>
                </c:pt>
                <c:pt idx="30">
                  <c:v>93.765587454327033</c:v>
                </c:pt>
                <c:pt idx="31">
                  <c:v>93.13559188724652</c:v>
                </c:pt>
                <c:pt idx="32">
                  <c:v>92.615243840920797</c:v>
                </c:pt>
                <c:pt idx="33">
                  <c:v>92.057393516585776</c:v>
                </c:pt>
                <c:pt idx="34">
                  <c:v>91.754809415566172</c:v>
                </c:pt>
                <c:pt idx="35">
                  <c:v>91.496931954903062</c:v>
                </c:pt>
                <c:pt idx="36">
                  <c:v>91.426157768581092</c:v>
                </c:pt>
              </c:numCache>
            </c:numRef>
          </c:yVal>
          <c:smooth val="0"/>
          <c:extLst>
            <c:ext xmlns:c16="http://schemas.microsoft.com/office/drawing/2014/chart" uri="{C3380CC4-5D6E-409C-BE32-E72D297353CC}">
              <c16:uniqueId val="{00000002-E320-4117-B944-DEEF14D2D120}"/>
            </c:ext>
          </c:extLst>
        </c:ser>
        <c:ser>
          <c:idx val="3"/>
          <c:order val="3"/>
          <c:tx>
            <c:v>Full Model R2P</c:v>
          </c:tx>
          <c:spPr>
            <a:ln w="19050" cap="rnd">
              <a:solidFill>
                <a:schemeClr val="accent4"/>
              </a:solidFill>
              <a:round/>
            </a:ln>
            <a:effectLst/>
          </c:spPr>
          <c:marker>
            <c:symbol val="none"/>
          </c:marker>
          <c:xVal>
            <c:numRef>
              <c:f>'LEO5 Cold 500km R2P Beta 0'!$A$2:$A$200</c:f>
              <c:numCache>
                <c:formatCode>General</c:formatCode>
                <c:ptCount val="199"/>
                <c:pt idx="0">
                  <c:v>0</c:v>
                </c:pt>
                <c:pt idx="1">
                  <c:v>157.69399999999999</c:v>
                </c:pt>
                <c:pt idx="2">
                  <c:v>315.38799999999998</c:v>
                </c:pt>
                <c:pt idx="3">
                  <c:v>473.08100000000002</c:v>
                </c:pt>
                <c:pt idx="4">
                  <c:v>630.77499999999998</c:v>
                </c:pt>
                <c:pt idx="5">
                  <c:v>788.46900000000005</c:v>
                </c:pt>
                <c:pt idx="6">
                  <c:v>946.16300000000001</c:v>
                </c:pt>
                <c:pt idx="7">
                  <c:v>1103.8599999999999</c:v>
                </c:pt>
                <c:pt idx="8">
                  <c:v>1261.55</c:v>
                </c:pt>
                <c:pt idx="9">
                  <c:v>1419.24</c:v>
                </c:pt>
                <c:pt idx="10">
                  <c:v>1576.94</c:v>
                </c:pt>
                <c:pt idx="11">
                  <c:v>1734.63</c:v>
                </c:pt>
                <c:pt idx="12">
                  <c:v>1892.33</c:v>
                </c:pt>
                <c:pt idx="13">
                  <c:v>2050.02</c:v>
                </c:pt>
                <c:pt idx="14">
                  <c:v>2207.71</c:v>
                </c:pt>
                <c:pt idx="15">
                  <c:v>2365.41</c:v>
                </c:pt>
                <c:pt idx="16">
                  <c:v>2523.1</c:v>
                </c:pt>
                <c:pt idx="17">
                  <c:v>2680.8</c:v>
                </c:pt>
                <c:pt idx="18">
                  <c:v>2838.49</c:v>
                </c:pt>
                <c:pt idx="19">
                  <c:v>2996.18</c:v>
                </c:pt>
                <c:pt idx="20">
                  <c:v>3153.88</c:v>
                </c:pt>
                <c:pt idx="21">
                  <c:v>3311.57</c:v>
                </c:pt>
                <c:pt idx="22">
                  <c:v>3469.26</c:v>
                </c:pt>
                <c:pt idx="23">
                  <c:v>3626.96</c:v>
                </c:pt>
                <c:pt idx="24">
                  <c:v>3784.65</c:v>
                </c:pt>
                <c:pt idx="25">
                  <c:v>3942.35</c:v>
                </c:pt>
                <c:pt idx="26">
                  <c:v>4100.04</c:v>
                </c:pt>
                <c:pt idx="27">
                  <c:v>4257.7299999999996</c:v>
                </c:pt>
                <c:pt idx="28">
                  <c:v>4415.43</c:v>
                </c:pt>
                <c:pt idx="29">
                  <c:v>4573.12</c:v>
                </c:pt>
                <c:pt idx="30">
                  <c:v>4730.8100000000004</c:v>
                </c:pt>
                <c:pt idx="31">
                  <c:v>4888.51</c:v>
                </c:pt>
                <c:pt idx="32">
                  <c:v>5046.2</c:v>
                </c:pt>
                <c:pt idx="33">
                  <c:v>5203.8999999999996</c:v>
                </c:pt>
                <c:pt idx="34">
                  <c:v>5361.59</c:v>
                </c:pt>
                <c:pt idx="35">
                  <c:v>5519.28</c:v>
                </c:pt>
                <c:pt idx="36">
                  <c:v>5676.98</c:v>
                </c:pt>
              </c:numCache>
            </c:numRef>
          </c:xVal>
          <c:yVal>
            <c:numRef>
              <c:f>'LEO5 Cold 500km R2P Beta 0'!$N$2:$N$200</c:f>
              <c:numCache>
                <c:formatCode>General</c:formatCode>
                <c:ptCount val="199"/>
                <c:pt idx="0">
                  <c:v>91.719109569815387</c:v>
                </c:pt>
                <c:pt idx="1">
                  <c:v>91.692701081592688</c:v>
                </c:pt>
                <c:pt idx="2">
                  <c:v>91.787678059233684</c:v>
                </c:pt>
                <c:pt idx="3">
                  <c:v>92.004531527536002</c:v>
                </c:pt>
                <c:pt idx="4">
                  <c:v>92.336840799538194</c:v>
                </c:pt>
                <c:pt idx="5">
                  <c:v>92.749705315408278</c:v>
                </c:pt>
                <c:pt idx="6">
                  <c:v>93.266187445653074</c:v>
                </c:pt>
                <c:pt idx="7">
                  <c:v>93.896820309493492</c:v>
                </c:pt>
                <c:pt idx="8">
                  <c:v>94.520208745046546</c:v>
                </c:pt>
                <c:pt idx="9">
                  <c:v>95.109078186254663</c:v>
                </c:pt>
                <c:pt idx="10">
                  <c:v>95.236585252281515</c:v>
                </c:pt>
                <c:pt idx="11">
                  <c:v>95.287342773010124</c:v>
                </c:pt>
                <c:pt idx="12">
                  <c:v>95.712239478229733</c:v>
                </c:pt>
                <c:pt idx="13">
                  <c:v>95.778310362306001</c:v>
                </c:pt>
                <c:pt idx="14">
                  <c:v>95.777592535941864</c:v>
                </c:pt>
                <c:pt idx="15">
                  <c:v>95.778378260061203</c:v>
                </c:pt>
                <c:pt idx="16">
                  <c:v>95.779348138573738</c:v>
                </c:pt>
                <c:pt idx="17">
                  <c:v>95.775972240048361</c:v>
                </c:pt>
                <c:pt idx="18">
                  <c:v>95.778601346919018</c:v>
                </c:pt>
                <c:pt idx="19">
                  <c:v>95.7791832710178</c:v>
                </c:pt>
                <c:pt idx="20">
                  <c:v>95.777369409101283</c:v>
                </c:pt>
                <c:pt idx="21">
                  <c:v>95.778193964248743</c:v>
                </c:pt>
                <c:pt idx="22">
                  <c:v>95.778019362649886</c:v>
                </c:pt>
                <c:pt idx="23">
                  <c:v>95.77667086790737</c:v>
                </c:pt>
                <c:pt idx="24">
                  <c:v>95.779163874517209</c:v>
                </c:pt>
                <c:pt idx="25">
                  <c:v>95.327543097048505</c:v>
                </c:pt>
                <c:pt idx="26">
                  <c:v>95.276413246607078</c:v>
                </c:pt>
                <c:pt idx="27">
                  <c:v>95.170308277824347</c:v>
                </c:pt>
                <c:pt idx="28">
                  <c:v>94.619350862881902</c:v>
                </c:pt>
                <c:pt idx="29">
                  <c:v>94.118339485168264</c:v>
                </c:pt>
                <c:pt idx="30">
                  <c:v>93.458528505255799</c:v>
                </c:pt>
                <c:pt idx="31">
                  <c:v>92.927476297651907</c:v>
                </c:pt>
                <c:pt idx="32">
                  <c:v>92.503503941395323</c:v>
                </c:pt>
                <c:pt idx="33">
                  <c:v>92.068178704336219</c:v>
                </c:pt>
                <c:pt idx="34">
                  <c:v>91.854257321873604</c:v>
                </c:pt>
                <c:pt idx="35">
                  <c:v>91.706026209573722</c:v>
                </c:pt>
                <c:pt idx="36">
                  <c:v>91.711972825819359</c:v>
                </c:pt>
              </c:numCache>
            </c:numRef>
          </c:yVal>
          <c:smooth val="0"/>
          <c:extLst>
            <c:ext xmlns:c16="http://schemas.microsoft.com/office/drawing/2014/chart" uri="{C3380CC4-5D6E-409C-BE32-E72D297353CC}">
              <c16:uniqueId val="{00000003-E320-4117-B944-DEEF14D2D120}"/>
            </c:ext>
          </c:extLst>
        </c:ser>
        <c:dLbls>
          <c:showLegendKey val="0"/>
          <c:showVal val="0"/>
          <c:showCatName val="0"/>
          <c:showSerName val="0"/>
          <c:showPercent val="0"/>
          <c:showBubbleSize val="0"/>
        </c:dLbls>
        <c:axId val="925976799"/>
        <c:axId val="925977279"/>
      </c:scatterChart>
      <c:valAx>
        <c:axId val="925976799"/>
        <c:scaling>
          <c:orientation val="minMax"/>
          <c:max val="567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Time [s]</a:t>
                </a:r>
              </a:p>
            </c:rich>
          </c:tx>
          <c:layout>
            <c:manualLayout>
              <c:xMode val="edge"/>
              <c:yMode val="edge"/>
              <c:x val="0.79873498767199558"/>
              <c:y val="0.6548706802274716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977279"/>
        <c:crosses val="autoZero"/>
        <c:crossBetween val="midCat"/>
      </c:valAx>
      <c:valAx>
        <c:axId val="925977279"/>
        <c:scaling>
          <c:orientation val="minMax"/>
          <c:max val="10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Heat Load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9767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057663246639628"/>
          <c:y val="9.5238095238095233E-2"/>
          <c:w val="0.63568599379623003"/>
          <c:h val="0.56029121359830025"/>
        </c:manualLayout>
      </c:layout>
      <c:scatterChart>
        <c:scatterStyle val="lineMarker"/>
        <c:varyColors val="0"/>
        <c:ser>
          <c:idx val="0"/>
          <c:order val="0"/>
          <c:tx>
            <c:v>Plate Model</c:v>
          </c:tx>
          <c:spPr>
            <a:ln w="19050" cap="rnd">
              <a:solidFill>
                <a:schemeClr val="accent1"/>
              </a:solidFill>
              <a:round/>
            </a:ln>
            <a:effectLst/>
          </c:spPr>
          <c:marker>
            <c:symbol val="none"/>
          </c:marker>
          <c:xVal>
            <c:numRef>
              <c:f>'Plate Model'!$CH$3:$CH$200</c:f>
              <c:numCache>
                <c:formatCode>0.000</c:formatCode>
                <c:ptCount val="198"/>
                <c:pt idx="0">
                  <c:v>0</c:v>
                </c:pt>
                <c:pt idx="1">
                  <c:v>127.542999812746</c:v>
                </c:pt>
                <c:pt idx="2">
                  <c:v>258.12058737969801</c:v>
                </c:pt>
                <c:pt idx="3">
                  <c:v>395.01552225363298</c:v>
                </c:pt>
                <c:pt idx="4">
                  <c:v>542.04506394866405</c:v>
                </c:pt>
                <c:pt idx="5">
                  <c:v>703.93271476863902</c:v>
                </c:pt>
                <c:pt idx="6">
                  <c:v>886.83386514768495</c:v>
                </c:pt>
                <c:pt idx="7">
                  <c:v>1099.1245263334499</c:v>
                </c:pt>
                <c:pt idx="8">
                  <c:v>1352.6373667566299</c:v>
                </c:pt>
                <c:pt idx="9">
                  <c:v>1664.66772849164</c:v>
                </c:pt>
                <c:pt idx="10">
                  <c:v>2061.3307285588699</c:v>
                </c:pt>
                <c:pt idx="11">
                  <c:v>2583.3373224164998</c:v>
                </c:pt>
                <c:pt idx="12">
                  <c:v>3296.1699089756298</c:v>
                </c:pt>
                <c:pt idx="13">
                  <c:v>4308.2826390524597</c:v>
                </c:pt>
                <c:pt idx="14">
                  <c:v>5803.5311365367697</c:v>
                </c:pt>
                <c:pt idx="15">
                  <c:v>8096.2109139069698</c:v>
                </c:pt>
                <c:pt idx="16">
                  <c:v>11709.675166013199</c:v>
                </c:pt>
                <c:pt idx="17">
                  <c:v>17427.144909860101</c:v>
                </c:pt>
                <c:pt idx="18">
                  <c:v>26097.520878452899</c:v>
                </c:pt>
                <c:pt idx="19">
                  <c:v>37827.006656693899</c:v>
                </c:pt>
                <c:pt idx="20">
                  <c:v>50948.293343297497</c:v>
                </c:pt>
                <c:pt idx="21">
                  <c:v>62677.779121540298</c:v>
                </c:pt>
                <c:pt idx="22">
                  <c:v>71348.155090135202</c:v>
                </c:pt>
                <c:pt idx="23">
                  <c:v>77065.624833983806</c:v>
                </c:pt>
                <c:pt idx="24">
                  <c:v>80679.089086091102</c:v>
                </c:pt>
                <c:pt idx="25">
                  <c:v>82971.768863461999</c:v>
                </c:pt>
                <c:pt idx="26">
                  <c:v>84467.017360946702</c:v>
                </c:pt>
                <c:pt idx="27">
                  <c:v>85479.130091023806</c:v>
                </c:pt>
                <c:pt idx="28">
                  <c:v>86191.962677583098</c:v>
                </c:pt>
                <c:pt idx="29">
                  <c:v>86713.969271440801</c:v>
                </c:pt>
                <c:pt idx="30">
                  <c:v>87110.632271508104</c:v>
                </c:pt>
                <c:pt idx="31">
                  <c:v>87422.662633243206</c:v>
                </c:pt>
                <c:pt idx="32">
                  <c:v>87676.175473666401</c:v>
                </c:pt>
                <c:pt idx="33">
                  <c:v>87888.466134852206</c:v>
                </c:pt>
                <c:pt idx="34">
                  <c:v>88071.367285231201</c:v>
                </c:pt>
                <c:pt idx="35">
                  <c:v>88233.254936051206</c:v>
                </c:pt>
                <c:pt idx="36">
                  <c:v>88380.284477746303</c:v>
                </c:pt>
                <c:pt idx="37">
                  <c:v>88517.1794126202</c:v>
                </c:pt>
                <c:pt idx="38">
                  <c:v>88647.757000187194</c:v>
                </c:pt>
                <c:pt idx="39">
                  <c:v>88775.299999999901</c:v>
                </c:pt>
              </c:numCache>
            </c:numRef>
          </c:xVal>
          <c:yVal>
            <c:numRef>
              <c:f>'Plate Model'!$CL$3:$CL$200</c:f>
              <c:numCache>
                <c:formatCode>0.000</c:formatCode>
                <c:ptCount val="198"/>
                <c:pt idx="0">
                  <c:v>89.310705523474681</c:v>
                </c:pt>
                <c:pt idx="1">
                  <c:v>89.577851459328542</c:v>
                </c:pt>
                <c:pt idx="2">
                  <c:v>90.027731537706927</c:v>
                </c:pt>
                <c:pt idx="3">
                  <c:v>90.567181537604014</c:v>
                </c:pt>
                <c:pt idx="4">
                  <c:v>90.917995351724088</c:v>
                </c:pt>
                <c:pt idx="5">
                  <c:v>90.946235644562421</c:v>
                </c:pt>
                <c:pt idx="6">
                  <c:v>91.017156635118056</c:v>
                </c:pt>
                <c:pt idx="7">
                  <c:v>91.560578435897924</c:v>
                </c:pt>
                <c:pt idx="8">
                  <c:v>92.545085623224892</c:v>
                </c:pt>
                <c:pt idx="9">
                  <c:v>93.751316475562561</c:v>
                </c:pt>
                <c:pt idx="10">
                  <c:v>95.086926016356884</c:v>
                </c:pt>
                <c:pt idx="11">
                  <c:v>96.327957757006516</c:v>
                </c:pt>
                <c:pt idx="12">
                  <c:v>97.420212322108313</c:v>
                </c:pt>
                <c:pt idx="13">
                  <c:v>98.243171293218197</c:v>
                </c:pt>
                <c:pt idx="14">
                  <c:v>98.902886972245284</c:v>
                </c:pt>
                <c:pt idx="15">
                  <c:v>99.31483862921948</c:v>
                </c:pt>
                <c:pt idx="16">
                  <c:v>99.554968968317155</c:v>
                </c:pt>
                <c:pt idx="17">
                  <c:v>99.695398357217414</c:v>
                </c:pt>
                <c:pt idx="18">
                  <c:v>99.766773923044582</c:v>
                </c:pt>
                <c:pt idx="19">
                  <c:v>99.80453557574792</c:v>
                </c:pt>
                <c:pt idx="20">
                  <c:v>99.810170266419178</c:v>
                </c:pt>
                <c:pt idx="21">
                  <c:v>99.775691900359504</c:v>
                </c:pt>
                <c:pt idx="22">
                  <c:v>99.707463076275104</c:v>
                </c:pt>
                <c:pt idx="23">
                  <c:v>99.574226389778232</c:v>
                </c:pt>
                <c:pt idx="24">
                  <c:v>99.321072519834814</c:v>
                </c:pt>
                <c:pt idx="25">
                  <c:v>98.941657854836933</c:v>
                </c:pt>
                <c:pt idx="26">
                  <c:v>98.288685730064842</c:v>
                </c:pt>
                <c:pt idx="27">
                  <c:v>97.459340954229219</c:v>
                </c:pt>
                <c:pt idx="28">
                  <c:v>96.353891879511565</c:v>
                </c:pt>
                <c:pt idx="29">
                  <c:v>95.082510744531959</c:v>
                </c:pt>
                <c:pt idx="30">
                  <c:v>93.765357098300001</c:v>
                </c:pt>
                <c:pt idx="31">
                  <c:v>92.466939498184118</c:v>
                </c:pt>
                <c:pt idx="32">
                  <c:v>91.38939762794972</c:v>
                </c:pt>
                <c:pt idx="33">
                  <c:v>90.774874875053229</c:v>
                </c:pt>
                <c:pt idx="34">
                  <c:v>90.685905225617219</c:v>
                </c:pt>
                <c:pt idx="35">
                  <c:v>90.660196072900277</c:v>
                </c:pt>
                <c:pt idx="36">
                  <c:v>90.442335664247707</c:v>
                </c:pt>
                <c:pt idx="37">
                  <c:v>89.90643448850102</c:v>
                </c:pt>
                <c:pt idx="38">
                  <c:v>89.498530696403208</c:v>
                </c:pt>
                <c:pt idx="39">
                  <c:v>89.310705523474681</c:v>
                </c:pt>
              </c:numCache>
            </c:numRef>
          </c:yVal>
          <c:smooth val="0"/>
          <c:extLst>
            <c:ext xmlns:c16="http://schemas.microsoft.com/office/drawing/2014/chart" uri="{C3380CC4-5D6E-409C-BE32-E72D297353CC}">
              <c16:uniqueId val="{00000000-DC81-4807-9BC9-B7270CEF22A1}"/>
            </c:ext>
          </c:extLst>
        </c:ser>
        <c:ser>
          <c:idx val="1"/>
          <c:order val="1"/>
          <c:tx>
            <c:v>Full Model</c:v>
          </c:tx>
          <c:spPr>
            <a:ln w="19050" cap="rnd">
              <a:solidFill>
                <a:schemeClr val="accent2"/>
              </a:solidFill>
              <a:round/>
            </a:ln>
            <a:effectLst/>
          </c:spPr>
          <c:marker>
            <c:symbol val="none"/>
          </c:marker>
          <c:xVal>
            <c:numRef>
              <c:f>' MARS5 1 Sol Hot Beta 90'!$A$2:$A$200</c:f>
              <c:numCache>
                <c:formatCode>General</c:formatCode>
                <c:ptCount val="199"/>
                <c:pt idx="0">
                  <c:v>0</c:v>
                </c:pt>
                <c:pt idx="1">
                  <c:v>127.54300000000001</c:v>
                </c:pt>
                <c:pt idx="2">
                  <c:v>258.12099999999998</c:v>
                </c:pt>
                <c:pt idx="3">
                  <c:v>395.01600000000002</c:v>
                </c:pt>
                <c:pt idx="4">
                  <c:v>542.04499999999996</c:v>
                </c:pt>
                <c:pt idx="5">
                  <c:v>703.93299999999999</c:v>
                </c:pt>
                <c:pt idx="6">
                  <c:v>886.83399999999995</c:v>
                </c:pt>
                <c:pt idx="7">
                  <c:v>1099.1199999999999</c:v>
                </c:pt>
                <c:pt idx="8">
                  <c:v>1352.64</c:v>
                </c:pt>
                <c:pt idx="9">
                  <c:v>1664.67</c:v>
                </c:pt>
                <c:pt idx="10">
                  <c:v>2061.33</c:v>
                </c:pt>
                <c:pt idx="11">
                  <c:v>2583.34</c:v>
                </c:pt>
                <c:pt idx="12">
                  <c:v>3296.17</c:v>
                </c:pt>
                <c:pt idx="13">
                  <c:v>4308.28</c:v>
                </c:pt>
                <c:pt idx="14">
                  <c:v>5803.53</c:v>
                </c:pt>
                <c:pt idx="15">
                  <c:v>8096.21</c:v>
                </c:pt>
                <c:pt idx="16">
                  <c:v>11709.7</c:v>
                </c:pt>
                <c:pt idx="17">
                  <c:v>17427.099999999999</c:v>
                </c:pt>
                <c:pt idx="18">
                  <c:v>26097.5</c:v>
                </c:pt>
                <c:pt idx="19">
                  <c:v>37827</c:v>
                </c:pt>
                <c:pt idx="20">
                  <c:v>50948.3</c:v>
                </c:pt>
                <c:pt idx="21">
                  <c:v>62677.8</c:v>
                </c:pt>
                <c:pt idx="22">
                  <c:v>71348.2</c:v>
                </c:pt>
                <c:pt idx="23">
                  <c:v>77065.600000000006</c:v>
                </c:pt>
                <c:pt idx="24">
                  <c:v>80679.100000000006</c:v>
                </c:pt>
                <c:pt idx="25">
                  <c:v>82971.8</c:v>
                </c:pt>
                <c:pt idx="26">
                  <c:v>84467</c:v>
                </c:pt>
                <c:pt idx="27">
                  <c:v>85479.1</c:v>
                </c:pt>
                <c:pt idx="28">
                  <c:v>86192</c:v>
                </c:pt>
                <c:pt idx="29">
                  <c:v>86714</c:v>
                </c:pt>
                <c:pt idx="30">
                  <c:v>87110.6</c:v>
                </c:pt>
                <c:pt idx="31">
                  <c:v>87422.7</c:v>
                </c:pt>
                <c:pt idx="32">
                  <c:v>87676.2</c:v>
                </c:pt>
                <c:pt idx="33">
                  <c:v>87888.5</c:v>
                </c:pt>
                <c:pt idx="34">
                  <c:v>88071.4</c:v>
                </c:pt>
                <c:pt idx="35">
                  <c:v>88233.3</c:v>
                </c:pt>
                <c:pt idx="36">
                  <c:v>88380.3</c:v>
                </c:pt>
                <c:pt idx="37">
                  <c:v>88517.2</c:v>
                </c:pt>
                <c:pt idx="38">
                  <c:v>88647.8</c:v>
                </c:pt>
                <c:pt idx="39">
                  <c:v>88775.3</c:v>
                </c:pt>
              </c:numCache>
            </c:numRef>
          </c:xVal>
          <c:yVal>
            <c:numRef>
              <c:f>' MARS5 1 Sol Hot Beta 90'!$N$2:$N$200</c:f>
              <c:numCache>
                <c:formatCode>General</c:formatCode>
                <c:ptCount val="199"/>
                <c:pt idx="0">
                  <c:v>88.430245039857994</c:v>
                </c:pt>
                <c:pt idx="1">
                  <c:v>88.599930239165431</c:v>
                </c:pt>
                <c:pt idx="2">
                  <c:v>89.028473309468154</c:v>
                </c:pt>
                <c:pt idx="3">
                  <c:v>89.502075791924554</c:v>
                </c:pt>
                <c:pt idx="4">
                  <c:v>89.772702861179809</c:v>
                </c:pt>
                <c:pt idx="5">
                  <c:v>89.777765044609168</c:v>
                </c:pt>
                <c:pt idx="6">
                  <c:v>89.808083696517485</c:v>
                </c:pt>
                <c:pt idx="7">
                  <c:v>90.355195162001621</c:v>
                </c:pt>
                <c:pt idx="8">
                  <c:v>91.312893259027589</c:v>
                </c:pt>
                <c:pt idx="9">
                  <c:v>92.564487528986291</c:v>
                </c:pt>
                <c:pt idx="10">
                  <c:v>93.915334657467668</c:v>
                </c:pt>
                <c:pt idx="11">
                  <c:v>95.177848871426079</c:v>
                </c:pt>
                <c:pt idx="12">
                  <c:v>96.272365574653108</c:v>
                </c:pt>
                <c:pt idx="13">
                  <c:v>97.149745957500542</c:v>
                </c:pt>
                <c:pt idx="14">
                  <c:v>97.77050524011571</c:v>
                </c:pt>
                <c:pt idx="15">
                  <c:v>98.170047982764103</c:v>
                </c:pt>
                <c:pt idx="16">
                  <c:v>98.434827568436262</c:v>
                </c:pt>
                <c:pt idx="17">
                  <c:v>98.575630897018868</c:v>
                </c:pt>
                <c:pt idx="18">
                  <c:v>98.644444536438968</c:v>
                </c:pt>
                <c:pt idx="19">
                  <c:v>98.682162594750878</c:v>
                </c:pt>
                <c:pt idx="20">
                  <c:v>98.683119789174441</c:v>
                </c:pt>
                <c:pt idx="21">
                  <c:v>98.647183429017048</c:v>
                </c:pt>
                <c:pt idx="22">
                  <c:v>98.577559430367941</c:v>
                </c:pt>
                <c:pt idx="23">
                  <c:v>98.451357946593447</c:v>
                </c:pt>
                <c:pt idx="24">
                  <c:v>98.219328276067458</c:v>
                </c:pt>
                <c:pt idx="25">
                  <c:v>97.824443334271933</c:v>
                </c:pt>
                <c:pt idx="26">
                  <c:v>97.247814505802197</c:v>
                </c:pt>
                <c:pt idx="27">
                  <c:v>96.513730364666586</c:v>
                </c:pt>
                <c:pt idx="28">
                  <c:v>95.481264095606107</c:v>
                </c:pt>
                <c:pt idx="29">
                  <c:v>94.260021519789646</c:v>
                </c:pt>
                <c:pt idx="30">
                  <c:v>92.942265135815987</c:v>
                </c:pt>
                <c:pt idx="31">
                  <c:v>91.669042099057336</c:v>
                </c:pt>
                <c:pt idx="32">
                  <c:v>90.610188369734374</c:v>
                </c:pt>
                <c:pt idx="33">
                  <c:v>89.941754960968851</c:v>
                </c:pt>
                <c:pt idx="34">
                  <c:v>89.780370613622068</c:v>
                </c:pt>
                <c:pt idx="35">
                  <c:v>89.77562471173016</c:v>
                </c:pt>
                <c:pt idx="36">
                  <c:v>89.589626763982636</c:v>
                </c:pt>
                <c:pt idx="37">
                  <c:v>89.176948306368161</c:v>
                </c:pt>
                <c:pt idx="38">
                  <c:v>88.727914036250993</c:v>
                </c:pt>
                <c:pt idx="39">
                  <c:v>88.476665999171772</c:v>
                </c:pt>
              </c:numCache>
            </c:numRef>
          </c:yVal>
          <c:smooth val="0"/>
          <c:extLst>
            <c:ext xmlns:c16="http://schemas.microsoft.com/office/drawing/2014/chart" uri="{C3380CC4-5D6E-409C-BE32-E72D297353CC}">
              <c16:uniqueId val="{00000001-DC81-4807-9BC9-B7270CEF22A1}"/>
            </c:ext>
          </c:extLst>
        </c:ser>
        <c:ser>
          <c:idx val="2"/>
          <c:order val="2"/>
          <c:tx>
            <c:v>Full Model R2VV</c:v>
          </c:tx>
          <c:spPr>
            <a:ln w="19050" cap="rnd">
              <a:solidFill>
                <a:schemeClr val="accent3"/>
              </a:solidFill>
              <a:round/>
            </a:ln>
            <a:effectLst/>
          </c:spPr>
          <c:marker>
            <c:symbol val="none"/>
          </c:marker>
          <c:xVal>
            <c:numRef>
              <c:f>' MARS5 1 Sol Hot R2VV Beta 90'!$A$2:$A$200</c:f>
              <c:numCache>
                <c:formatCode>General</c:formatCode>
                <c:ptCount val="199"/>
                <c:pt idx="0">
                  <c:v>0</c:v>
                </c:pt>
                <c:pt idx="1">
                  <c:v>127.54300000000001</c:v>
                </c:pt>
                <c:pt idx="2">
                  <c:v>258.12099999999998</c:v>
                </c:pt>
                <c:pt idx="3">
                  <c:v>395.01600000000002</c:v>
                </c:pt>
                <c:pt idx="4">
                  <c:v>542.04499999999996</c:v>
                </c:pt>
                <c:pt idx="5">
                  <c:v>703.93299999999999</c:v>
                </c:pt>
                <c:pt idx="6">
                  <c:v>886.83399999999995</c:v>
                </c:pt>
                <c:pt idx="7">
                  <c:v>1099.1199999999999</c:v>
                </c:pt>
                <c:pt idx="8">
                  <c:v>1352.64</c:v>
                </c:pt>
                <c:pt idx="9">
                  <c:v>1664.67</c:v>
                </c:pt>
                <c:pt idx="10">
                  <c:v>2061.33</c:v>
                </c:pt>
                <c:pt idx="11">
                  <c:v>2583.34</c:v>
                </c:pt>
                <c:pt idx="12">
                  <c:v>3296.17</c:v>
                </c:pt>
                <c:pt idx="13">
                  <c:v>4308.28</c:v>
                </c:pt>
                <c:pt idx="14">
                  <c:v>5803.53</c:v>
                </c:pt>
                <c:pt idx="15">
                  <c:v>8096.21</c:v>
                </c:pt>
                <c:pt idx="16">
                  <c:v>11709.7</c:v>
                </c:pt>
                <c:pt idx="17">
                  <c:v>17427.099999999999</c:v>
                </c:pt>
                <c:pt idx="18">
                  <c:v>26097.5</c:v>
                </c:pt>
                <c:pt idx="19">
                  <c:v>37827</c:v>
                </c:pt>
                <c:pt idx="20">
                  <c:v>50948.3</c:v>
                </c:pt>
                <c:pt idx="21">
                  <c:v>62677.8</c:v>
                </c:pt>
                <c:pt idx="22">
                  <c:v>71348.2</c:v>
                </c:pt>
                <c:pt idx="23">
                  <c:v>77065.600000000006</c:v>
                </c:pt>
                <c:pt idx="24">
                  <c:v>80679.100000000006</c:v>
                </c:pt>
                <c:pt idx="25">
                  <c:v>82971.8</c:v>
                </c:pt>
                <c:pt idx="26">
                  <c:v>84467</c:v>
                </c:pt>
                <c:pt idx="27">
                  <c:v>85479.1</c:v>
                </c:pt>
                <c:pt idx="28">
                  <c:v>86192</c:v>
                </c:pt>
                <c:pt idx="29">
                  <c:v>86714</c:v>
                </c:pt>
                <c:pt idx="30">
                  <c:v>87110.6</c:v>
                </c:pt>
                <c:pt idx="31">
                  <c:v>87422.7</c:v>
                </c:pt>
                <c:pt idx="32">
                  <c:v>87676.2</c:v>
                </c:pt>
                <c:pt idx="33">
                  <c:v>87888.5</c:v>
                </c:pt>
                <c:pt idx="34">
                  <c:v>88071.4</c:v>
                </c:pt>
                <c:pt idx="35">
                  <c:v>88233.3</c:v>
                </c:pt>
                <c:pt idx="36">
                  <c:v>88380.3</c:v>
                </c:pt>
                <c:pt idx="37">
                  <c:v>88517.2</c:v>
                </c:pt>
                <c:pt idx="38">
                  <c:v>88647.8</c:v>
                </c:pt>
                <c:pt idx="39">
                  <c:v>88775.3</c:v>
                </c:pt>
              </c:numCache>
            </c:numRef>
          </c:xVal>
          <c:yVal>
            <c:numRef>
              <c:f>' MARS5 1 Sol Hot R2VV Beta 90'!$N$2:$N$200</c:f>
              <c:numCache>
                <c:formatCode>General</c:formatCode>
                <c:ptCount val="199"/>
                <c:pt idx="0">
                  <c:v>82.278740592670445</c:v>
                </c:pt>
                <c:pt idx="1">
                  <c:v>82.491373297809645</c:v>
                </c:pt>
                <c:pt idx="2">
                  <c:v>83.119528192367312</c:v>
                </c:pt>
                <c:pt idx="3">
                  <c:v>84.17059234996357</c:v>
                </c:pt>
                <c:pt idx="4">
                  <c:v>85.561790886657562</c:v>
                </c:pt>
                <c:pt idx="5">
                  <c:v>87.131296997844444</c:v>
                </c:pt>
                <c:pt idx="6">
                  <c:v>88.846302657851723</c:v>
                </c:pt>
                <c:pt idx="7">
                  <c:v>90.597199216026169</c:v>
                </c:pt>
                <c:pt idx="8">
                  <c:v>92.211589624530959</c:v>
                </c:pt>
                <c:pt idx="9">
                  <c:v>93.734796265267278</c:v>
                </c:pt>
                <c:pt idx="10">
                  <c:v>95.05475184810372</c:v>
                </c:pt>
                <c:pt idx="11">
                  <c:v>96.114210627963132</c:v>
                </c:pt>
                <c:pt idx="12">
                  <c:v>96.941335080328003</c:v>
                </c:pt>
                <c:pt idx="13">
                  <c:v>97.555455149052889</c:v>
                </c:pt>
                <c:pt idx="14">
                  <c:v>97.976040345288283</c:v>
                </c:pt>
                <c:pt idx="15">
                  <c:v>98.241432850786623</c:v>
                </c:pt>
                <c:pt idx="16">
                  <c:v>98.415693511313918</c:v>
                </c:pt>
                <c:pt idx="17">
                  <c:v>98.507494557352231</c:v>
                </c:pt>
                <c:pt idx="18">
                  <c:v>98.542135239069353</c:v>
                </c:pt>
                <c:pt idx="19">
                  <c:v>98.536050610881915</c:v>
                </c:pt>
                <c:pt idx="20">
                  <c:v>98.536422384495467</c:v>
                </c:pt>
                <c:pt idx="21">
                  <c:v>98.543610967592912</c:v>
                </c:pt>
                <c:pt idx="22">
                  <c:v>98.508667733436027</c:v>
                </c:pt>
                <c:pt idx="23">
                  <c:v>98.42771787152121</c:v>
                </c:pt>
                <c:pt idx="24">
                  <c:v>98.273437736517693</c:v>
                </c:pt>
                <c:pt idx="25">
                  <c:v>98.011475090342316</c:v>
                </c:pt>
                <c:pt idx="26">
                  <c:v>97.622258286103275</c:v>
                </c:pt>
                <c:pt idx="27">
                  <c:v>97.10769823843296</c:v>
                </c:pt>
                <c:pt idx="28">
                  <c:v>96.338692475961381</c:v>
                </c:pt>
                <c:pt idx="29">
                  <c:v>95.337708112464</c:v>
                </c:pt>
                <c:pt idx="30">
                  <c:v>94.102180397759355</c:v>
                </c:pt>
                <c:pt idx="31">
                  <c:v>92.649739752471064</c:v>
                </c:pt>
                <c:pt idx="32">
                  <c:v>91.029213896074552</c:v>
                </c:pt>
                <c:pt idx="33">
                  <c:v>89.311173437133576</c:v>
                </c:pt>
                <c:pt idx="34">
                  <c:v>87.585959608362955</c:v>
                </c:pt>
                <c:pt idx="35">
                  <c:v>85.821085803753746</c:v>
                </c:pt>
                <c:pt idx="36">
                  <c:v>84.569612257925513</c:v>
                </c:pt>
                <c:pt idx="37">
                  <c:v>83.408184878553612</c:v>
                </c:pt>
                <c:pt idx="38">
                  <c:v>82.656303238665828</c:v>
                </c:pt>
                <c:pt idx="39">
                  <c:v>82.3325105531665</c:v>
                </c:pt>
              </c:numCache>
            </c:numRef>
          </c:yVal>
          <c:smooth val="0"/>
          <c:extLst>
            <c:ext xmlns:c16="http://schemas.microsoft.com/office/drawing/2014/chart" uri="{C3380CC4-5D6E-409C-BE32-E72D297353CC}">
              <c16:uniqueId val="{00000002-DC81-4807-9BC9-B7270CEF22A1}"/>
            </c:ext>
          </c:extLst>
        </c:ser>
        <c:ser>
          <c:idx val="3"/>
          <c:order val="3"/>
          <c:tx>
            <c:v>Full Model R2P</c:v>
          </c:tx>
          <c:spPr>
            <a:ln w="19050" cap="rnd">
              <a:solidFill>
                <a:schemeClr val="accent4"/>
              </a:solidFill>
              <a:round/>
            </a:ln>
            <a:effectLst/>
          </c:spPr>
          <c:marker>
            <c:symbol val="none"/>
          </c:marker>
          <c:xVal>
            <c:numRef>
              <c:f>'MARS5 1 Sol Hot R2P Beta 90'!$A$2:$A$200</c:f>
              <c:numCache>
                <c:formatCode>General</c:formatCode>
                <c:ptCount val="199"/>
                <c:pt idx="0">
                  <c:v>0</c:v>
                </c:pt>
                <c:pt idx="1">
                  <c:v>63.584699999999998</c:v>
                </c:pt>
                <c:pt idx="2">
                  <c:v>127.54300000000001</c:v>
                </c:pt>
                <c:pt idx="3">
                  <c:v>192.256</c:v>
                </c:pt>
                <c:pt idx="4">
                  <c:v>258.12099999999998</c:v>
                </c:pt>
                <c:pt idx="5">
                  <c:v>325.55599999999998</c:v>
                </c:pt>
                <c:pt idx="6">
                  <c:v>395.01600000000002</c:v>
                </c:pt>
                <c:pt idx="7">
                  <c:v>466.995</c:v>
                </c:pt>
                <c:pt idx="8">
                  <c:v>542.04499999999996</c:v>
                </c:pt>
                <c:pt idx="9">
                  <c:v>620.78800000000001</c:v>
                </c:pt>
                <c:pt idx="10">
                  <c:v>703.93299999999999</c:v>
                </c:pt>
                <c:pt idx="11">
                  <c:v>792.29700000000003</c:v>
                </c:pt>
                <c:pt idx="12">
                  <c:v>886.83399999999995</c:v>
                </c:pt>
                <c:pt idx="13">
                  <c:v>988.66600000000005</c:v>
                </c:pt>
                <c:pt idx="14">
                  <c:v>1099.1199999999999</c:v>
                </c:pt>
                <c:pt idx="15">
                  <c:v>1219.81</c:v>
                </c:pt>
                <c:pt idx="16">
                  <c:v>1352.64</c:v>
                </c:pt>
                <c:pt idx="17">
                  <c:v>1499.96</c:v>
                </c:pt>
                <c:pt idx="18">
                  <c:v>1664.67</c:v>
                </c:pt>
                <c:pt idx="19">
                  <c:v>1850.31</c:v>
                </c:pt>
                <c:pt idx="20">
                  <c:v>2061.33</c:v>
                </c:pt>
                <c:pt idx="21">
                  <c:v>2303.3200000000002</c:v>
                </c:pt>
                <c:pt idx="22">
                  <c:v>2583.34</c:v>
                </c:pt>
                <c:pt idx="23">
                  <c:v>2910.42</c:v>
                </c:pt>
                <c:pt idx="24">
                  <c:v>3296.17</c:v>
                </c:pt>
                <c:pt idx="25">
                  <c:v>3755.61</c:v>
                </c:pt>
                <c:pt idx="26">
                  <c:v>4308.28</c:v>
                </c:pt>
                <c:pt idx="27">
                  <c:v>4979.76</c:v>
                </c:pt>
                <c:pt idx="28">
                  <c:v>5803.53</c:v>
                </c:pt>
                <c:pt idx="29">
                  <c:v>6823.39</c:v>
                </c:pt>
                <c:pt idx="30">
                  <c:v>8096.21</c:v>
                </c:pt>
                <c:pt idx="31">
                  <c:v>9694.7900000000009</c:v>
                </c:pt>
                <c:pt idx="32">
                  <c:v>11709.7</c:v>
                </c:pt>
                <c:pt idx="33">
                  <c:v>14248.2</c:v>
                </c:pt>
                <c:pt idx="34">
                  <c:v>17427.099999999999</c:v>
                </c:pt>
                <c:pt idx="35">
                  <c:v>21354.7</c:v>
                </c:pt>
                <c:pt idx="36">
                  <c:v>26097.5</c:v>
                </c:pt>
                <c:pt idx="37">
                  <c:v>31636.799999999999</c:v>
                </c:pt>
                <c:pt idx="38">
                  <c:v>37827</c:v>
                </c:pt>
                <c:pt idx="39">
                  <c:v>44387.7</c:v>
                </c:pt>
                <c:pt idx="40">
                  <c:v>50948.3</c:v>
                </c:pt>
                <c:pt idx="41">
                  <c:v>57138.5</c:v>
                </c:pt>
                <c:pt idx="42">
                  <c:v>62677.8</c:v>
                </c:pt>
                <c:pt idx="43">
                  <c:v>67420.7</c:v>
                </c:pt>
                <c:pt idx="44">
                  <c:v>71348.2</c:v>
                </c:pt>
                <c:pt idx="45">
                  <c:v>74527.100000000006</c:v>
                </c:pt>
                <c:pt idx="46">
                  <c:v>77065.600000000006</c:v>
                </c:pt>
                <c:pt idx="47">
                  <c:v>79080.5</c:v>
                </c:pt>
                <c:pt idx="48">
                  <c:v>80679.100000000006</c:v>
                </c:pt>
                <c:pt idx="49">
                  <c:v>81951.899999999994</c:v>
                </c:pt>
                <c:pt idx="50">
                  <c:v>82971.8</c:v>
                </c:pt>
                <c:pt idx="51">
                  <c:v>83795.600000000006</c:v>
                </c:pt>
                <c:pt idx="52">
                  <c:v>84467</c:v>
                </c:pt>
                <c:pt idx="53">
                  <c:v>85019.7</c:v>
                </c:pt>
                <c:pt idx="54">
                  <c:v>85479.1</c:v>
                </c:pt>
                <c:pt idx="55">
                  <c:v>85864.9</c:v>
                </c:pt>
                <c:pt idx="56">
                  <c:v>86192</c:v>
                </c:pt>
                <c:pt idx="57">
                  <c:v>86472</c:v>
                </c:pt>
                <c:pt idx="58">
                  <c:v>86714</c:v>
                </c:pt>
                <c:pt idx="59">
                  <c:v>86925</c:v>
                </c:pt>
                <c:pt idx="60">
                  <c:v>87110.6</c:v>
                </c:pt>
                <c:pt idx="61">
                  <c:v>87275.4</c:v>
                </c:pt>
                <c:pt idx="62">
                  <c:v>87422.7</c:v>
                </c:pt>
                <c:pt idx="63">
                  <c:v>87555.5</c:v>
                </c:pt>
                <c:pt idx="64">
                  <c:v>87676.2</c:v>
                </c:pt>
                <c:pt idx="65">
                  <c:v>87786.7</c:v>
                </c:pt>
                <c:pt idx="66">
                  <c:v>87888.5</c:v>
                </c:pt>
                <c:pt idx="67">
                  <c:v>87983</c:v>
                </c:pt>
                <c:pt idx="68">
                  <c:v>88071.4</c:v>
                </c:pt>
                <c:pt idx="69">
                  <c:v>88154.5</c:v>
                </c:pt>
                <c:pt idx="70">
                  <c:v>88233.3</c:v>
                </c:pt>
                <c:pt idx="71">
                  <c:v>88308.3</c:v>
                </c:pt>
                <c:pt idx="72">
                  <c:v>88380.3</c:v>
                </c:pt>
                <c:pt idx="73">
                  <c:v>88449.8</c:v>
                </c:pt>
                <c:pt idx="74">
                  <c:v>88517.2</c:v>
                </c:pt>
                <c:pt idx="75">
                  <c:v>88583.1</c:v>
                </c:pt>
                <c:pt idx="76">
                  <c:v>88647.8</c:v>
                </c:pt>
                <c:pt idx="77">
                  <c:v>88711.7</c:v>
                </c:pt>
                <c:pt idx="78">
                  <c:v>88775.3</c:v>
                </c:pt>
              </c:numCache>
            </c:numRef>
          </c:xVal>
          <c:yVal>
            <c:numRef>
              <c:f>'MARS5 1 Sol Hot R2P Beta 90'!$N$2:$N$200</c:f>
              <c:numCache>
                <c:formatCode>General</c:formatCode>
                <c:ptCount val="199"/>
                <c:pt idx="0">
                  <c:v>88.422276218069982</c:v>
                </c:pt>
                <c:pt idx="1">
                  <c:v>88.527353318194869</c:v>
                </c:pt>
                <c:pt idx="2">
                  <c:v>88.701722109255115</c:v>
                </c:pt>
                <c:pt idx="3">
                  <c:v>89.105234472351597</c:v>
                </c:pt>
                <c:pt idx="4">
                  <c:v>89.454136671795254</c:v>
                </c:pt>
                <c:pt idx="5">
                  <c:v>90.04547183346115</c:v>
                </c:pt>
                <c:pt idx="6">
                  <c:v>90.687948877442082</c:v>
                </c:pt>
                <c:pt idx="7">
                  <c:v>91.347877715423962</c:v>
                </c:pt>
                <c:pt idx="8">
                  <c:v>91.997481219177899</c:v>
                </c:pt>
                <c:pt idx="9">
                  <c:v>92.615538780175086</c:v>
                </c:pt>
                <c:pt idx="10">
                  <c:v>93.188556102969287</c:v>
                </c:pt>
                <c:pt idx="11">
                  <c:v>93.886980674814353</c:v>
                </c:pt>
                <c:pt idx="12">
                  <c:v>94.347217249245958</c:v>
                </c:pt>
                <c:pt idx="13">
                  <c:v>95.026570195014898</c:v>
                </c:pt>
                <c:pt idx="14">
                  <c:v>95.483342018232705</c:v>
                </c:pt>
                <c:pt idx="15">
                  <c:v>95.967122374849097</c:v>
                </c:pt>
                <c:pt idx="16">
                  <c:v>96.360474241121892</c:v>
                </c:pt>
                <c:pt idx="17">
                  <c:v>96.74576461562161</c:v>
                </c:pt>
                <c:pt idx="18">
                  <c:v>97.09628368736189</c:v>
                </c:pt>
                <c:pt idx="19">
                  <c:v>97.369187410522272</c:v>
                </c:pt>
                <c:pt idx="20">
                  <c:v>97.60578521377748</c:v>
                </c:pt>
                <c:pt idx="21">
                  <c:v>97.831128355347403</c:v>
                </c:pt>
                <c:pt idx="22">
                  <c:v>98.0087717896279</c:v>
                </c:pt>
                <c:pt idx="23">
                  <c:v>98.159600195502023</c:v>
                </c:pt>
                <c:pt idx="24">
                  <c:v>98.286248351435859</c:v>
                </c:pt>
                <c:pt idx="25">
                  <c:v>98.383088356724372</c:v>
                </c:pt>
                <c:pt idx="26">
                  <c:v>98.460623398375674</c:v>
                </c:pt>
                <c:pt idx="27">
                  <c:v>98.521773700614347</c:v>
                </c:pt>
                <c:pt idx="28">
                  <c:v>98.570023391586389</c:v>
                </c:pt>
                <c:pt idx="29">
                  <c:v>98.603294787260694</c:v>
                </c:pt>
                <c:pt idx="30">
                  <c:v>98.630864880836526</c:v>
                </c:pt>
                <c:pt idx="31">
                  <c:v>98.649119126305621</c:v>
                </c:pt>
                <c:pt idx="32">
                  <c:v>98.662045275411231</c:v>
                </c:pt>
                <c:pt idx="33">
                  <c:v>98.671817223104696</c:v>
                </c:pt>
                <c:pt idx="34">
                  <c:v>98.678530421072082</c:v>
                </c:pt>
                <c:pt idx="35">
                  <c:v>98.681661057549547</c:v>
                </c:pt>
                <c:pt idx="36">
                  <c:v>98.685558870012798</c:v>
                </c:pt>
                <c:pt idx="37">
                  <c:v>98.68719884174881</c:v>
                </c:pt>
                <c:pt idx="38">
                  <c:v>98.685429528944937</c:v>
                </c:pt>
                <c:pt idx="39">
                  <c:v>98.688682487863005</c:v>
                </c:pt>
                <c:pt idx="40">
                  <c:v>98.687016643970068</c:v>
                </c:pt>
                <c:pt idx="41">
                  <c:v>98.688046703025961</c:v>
                </c:pt>
                <c:pt idx="42">
                  <c:v>98.684895868782746</c:v>
                </c:pt>
                <c:pt idx="43">
                  <c:v>98.684239005538188</c:v>
                </c:pt>
                <c:pt idx="44">
                  <c:v>98.677670566725638</c:v>
                </c:pt>
                <c:pt idx="45">
                  <c:v>98.671373528434742</c:v>
                </c:pt>
                <c:pt idx="46">
                  <c:v>98.664555023415957</c:v>
                </c:pt>
                <c:pt idx="47">
                  <c:v>98.650676162439083</c:v>
                </c:pt>
                <c:pt idx="48">
                  <c:v>98.629919088391702</c:v>
                </c:pt>
                <c:pt idx="49">
                  <c:v>98.604343621873142</c:v>
                </c:pt>
                <c:pt idx="50">
                  <c:v>98.56970723708092</c:v>
                </c:pt>
                <c:pt idx="51">
                  <c:v>98.521590046365986</c:v>
                </c:pt>
                <c:pt idx="52">
                  <c:v>98.461462351562673</c:v>
                </c:pt>
                <c:pt idx="53">
                  <c:v>98.3851009951225</c:v>
                </c:pt>
                <c:pt idx="54">
                  <c:v>98.288430588138553</c:v>
                </c:pt>
                <c:pt idx="55">
                  <c:v>98.162530270550803</c:v>
                </c:pt>
                <c:pt idx="56">
                  <c:v>98.0135470680911</c:v>
                </c:pt>
                <c:pt idx="57">
                  <c:v>97.83802797024677</c:v>
                </c:pt>
                <c:pt idx="58">
                  <c:v>97.615223810927873</c:v>
                </c:pt>
                <c:pt idx="59">
                  <c:v>97.381800089750485</c:v>
                </c:pt>
                <c:pt idx="60">
                  <c:v>97.109938029770305</c:v>
                </c:pt>
                <c:pt idx="61">
                  <c:v>96.764292323389441</c:v>
                </c:pt>
                <c:pt idx="62">
                  <c:v>96.384048597247968</c:v>
                </c:pt>
                <c:pt idx="63">
                  <c:v>95.992898583524308</c:v>
                </c:pt>
                <c:pt idx="64">
                  <c:v>95.518021009975655</c:v>
                </c:pt>
                <c:pt idx="65">
                  <c:v>95.062496200249868</c:v>
                </c:pt>
                <c:pt idx="66">
                  <c:v>94.397797109341269</c:v>
                </c:pt>
                <c:pt idx="67">
                  <c:v>93.935143701846158</c:v>
                </c:pt>
                <c:pt idx="68">
                  <c:v>93.250566326431311</c:v>
                </c:pt>
                <c:pt idx="69">
                  <c:v>92.676135112676235</c:v>
                </c:pt>
                <c:pt idx="70">
                  <c:v>92.062239096060665</c:v>
                </c:pt>
                <c:pt idx="71">
                  <c:v>91.418791219805499</c:v>
                </c:pt>
                <c:pt idx="72">
                  <c:v>90.759720717402431</c:v>
                </c:pt>
                <c:pt idx="73">
                  <c:v>90.111239782237234</c:v>
                </c:pt>
                <c:pt idx="74">
                  <c:v>89.509329876787234</c:v>
                </c:pt>
                <c:pt idx="75">
                  <c:v>89.162181215667601</c:v>
                </c:pt>
                <c:pt idx="76">
                  <c:v>88.7339306993088</c:v>
                </c:pt>
                <c:pt idx="77">
                  <c:v>88.556830979415949</c:v>
                </c:pt>
                <c:pt idx="78">
                  <c:v>88.425821414274424</c:v>
                </c:pt>
              </c:numCache>
            </c:numRef>
          </c:yVal>
          <c:smooth val="0"/>
          <c:extLst>
            <c:ext xmlns:c16="http://schemas.microsoft.com/office/drawing/2014/chart" uri="{C3380CC4-5D6E-409C-BE32-E72D297353CC}">
              <c16:uniqueId val="{00000003-DC81-4807-9BC9-B7270CEF22A1}"/>
            </c:ext>
          </c:extLst>
        </c:ser>
        <c:dLbls>
          <c:showLegendKey val="0"/>
          <c:showVal val="0"/>
          <c:showCatName val="0"/>
          <c:showSerName val="0"/>
          <c:showPercent val="0"/>
          <c:showBubbleSize val="0"/>
        </c:dLbls>
        <c:axId val="692729327"/>
        <c:axId val="2136579983"/>
      </c:scatterChart>
      <c:valAx>
        <c:axId val="692729327"/>
        <c:scaling>
          <c:orientation val="minMax"/>
          <c:max val="8877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Time [s]</a:t>
                </a:r>
              </a:p>
            </c:rich>
          </c:tx>
          <c:layout>
            <c:manualLayout>
              <c:xMode val="edge"/>
              <c:yMode val="edge"/>
              <c:x val="0.80143919510061246"/>
              <c:y val="0.672975878015248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6579983"/>
        <c:crosses val="autoZero"/>
        <c:crossBetween val="midCat"/>
        <c:majorUnit val="25000"/>
      </c:valAx>
      <c:valAx>
        <c:axId val="2136579983"/>
        <c:scaling>
          <c:orientation val="minMax"/>
          <c:max val="100"/>
          <c:min val="8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Heat Load [%]</a:t>
                </a:r>
              </a:p>
            </c:rich>
          </c:tx>
          <c:layout>
            <c:manualLayout>
              <c:xMode val="edge"/>
              <c:yMode val="edge"/>
              <c:x val="5.0505050505050509E-3"/>
              <c:y val="0.1216135483064616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293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7C85F-7119-4005-BA49-D5DAAF399ACD}" type="datetimeFigureOut">
              <a:rPr lang="en-US" smtClean="0"/>
              <a:t>7/27/2025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3D0FD-2858-4808-A77F-4231F8D855DD}" type="slidenum">
              <a:rPr lang="en-US" smtClean="0"/>
              <a:t>‹#›</a:t>
            </a:fld>
            <a:endParaRPr lang="en-US"/>
          </a:p>
        </p:txBody>
      </p:sp>
    </p:spTree>
    <p:extLst>
      <p:ext uri="{BB962C8B-B14F-4D97-AF65-F5344CB8AC3E}">
        <p14:creationId xmlns:p14="http://schemas.microsoft.com/office/powerpoint/2010/main" val="408275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pPr marL="0" marR="0" lvl="0" indent="0" algn="r" defTabSz="955675" rtl="0" eaLnBrk="0" fontAlgn="base" latinLnBrk="0" hangingPunct="0">
              <a:lnSpc>
                <a:spcPct val="100000"/>
              </a:lnSpc>
              <a:spcBef>
                <a:spcPct val="0"/>
              </a:spcBef>
              <a:spcAft>
                <a:spcPct val="0"/>
              </a:spcAft>
              <a:buClrTx/>
              <a:buSzTx/>
              <a:buFontTx/>
              <a:buNone/>
              <a:tabLst/>
              <a:defRPr/>
            </a:pPr>
            <a:fld id="{3113401D-7A41-4710-97B0-05C9D2CF1C69}" type="slidenum">
              <a:rPr kumimoji="0" lang="en-US" sz="1300" b="1" i="0" u="none" strike="noStrike" kern="1200" cap="none" spc="0" normalizeH="0" baseline="0" noProof="0">
                <a:ln>
                  <a:noFill/>
                </a:ln>
                <a:solidFill>
                  <a:srgbClr val="000000"/>
                </a:solidFill>
                <a:effectLst/>
                <a:uLnTx/>
                <a:uFillTx/>
                <a:latin typeface="Times" charset="0"/>
                <a:ea typeface="ＭＳ Ｐゴシック" charset="-128"/>
                <a:cs typeface="+mn-cs"/>
              </a:rPr>
              <a:pPr marL="0" marR="0" lvl="0" indent="0" algn="r" defTabSz="955675" rtl="0" eaLnBrk="0" fontAlgn="base" latinLnBrk="0" hangingPunct="0">
                <a:lnSpc>
                  <a:spcPct val="100000"/>
                </a:lnSpc>
                <a:spcBef>
                  <a:spcPct val="0"/>
                </a:spcBef>
                <a:spcAft>
                  <a:spcPct val="0"/>
                </a:spcAft>
                <a:buClrTx/>
                <a:buSzTx/>
                <a:buFontTx/>
                <a:buNone/>
                <a:tabLst/>
                <a:defRPr/>
              </a:pPr>
              <a:t>1</a:t>
            </a:fld>
            <a:endParaRPr kumimoji="0" lang="en-US" sz="1300" b="1"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149792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11" name="Footer Placeholder 10">
            <a:extLst>
              <a:ext uri="{FF2B5EF4-FFF2-40B4-BE49-F238E27FC236}">
                <a16:creationId xmlns:a16="http://schemas.microsoft.com/office/drawing/2014/main" id="{40658E1A-83A6-4D43-8BAC-8CC650DFB1FF}"/>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2205086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02D2334A-22F6-DE2B-F2CC-98ED203622A7}"/>
              </a:ext>
            </a:extLst>
          </p:cNvPr>
          <p:cNvPicPr>
            <a:picLocks noChangeAspect="1"/>
          </p:cNvPicPr>
          <p:nvPr/>
        </p:nvPicPr>
        <p:blipFill rotWithShape="1">
          <a:blip r:embed="rId2">
            <a:extLst>
              <a:ext uri="{28A0092B-C50C-407E-A947-70E740481C1C}">
                <a14:useLocalDpi xmlns:a14="http://schemas.microsoft.com/office/drawing/2010/main" val="0"/>
              </a:ext>
            </a:extLst>
          </a:blip>
          <a:srcRect b="17415"/>
          <a:stretch/>
        </p:blipFill>
        <p:spPr>
          <a:xfrm>
            <a:off x="0" y="1194318"/>
            <a:ext cx="12192000" cy="5663682"/>
          </a:xfrm>
          <a:prstGeom prst="rect">
            <a:avLst/>
          </a:prstGeom>
          <a:ln>
            <a:solidFill>
              <a:schemeClr val="tx1"/>
            </a:solidFill>
          </a:ln>
        </p:spPr>
      </p:pic>
      <p:sp>
        <p:nvSpPr>
          <p:cNvPr id="7" name="Title 1">
            <a:extLst>
              <a:ext uri="{FF2B5EF4-FFF2-40B4-BE49-F238E27FC236}">
                <a16:creationId xmlns:a16="http://schemas.microsoft.com/office/drawing/2014/main" id="{C6B01036-2AD7-8001-7415-DC2BF61675B1}"/>
              </a:ext>
            </a:extLst>
          </p:cNvPr>
          <p:cNvSpPr>
            <a:spLocks noGrp="1"/>
          </p:cNvSpPr>
          <p:nvPr>
            <p:ph type="title" hasCustomPrompt="1"/>
          </p:nvPr>
        </p:nvSpPr>
        <p:spPr>
          <a:xfrm>
            <a:off x="3659554" y="2434911"/>
            <a:ext cx="6454829" cy="1255728"/>
          </a:xfrm>
          <a:prstGeom prst="rect">
            <a:avLst/>
          </a:prstGeom>
        </p:spPr>
        <p:txBody>
          <a:bodyPr anchor="ctr"/>
          <a:lstStyle>
            <a:lvl1pPr algn="l">
              <a:defRPr sz="2800" b="1">
                <a:solidFill>
                  <a:schemeClr val="bg1"/>
                </a:solidFill>
                <a:latin typeface="Helvetica" panose="020B0604020202020204" pitchFamily="34" charset="0"/>
                <a:cs typeface="Helvetica" panose="020B0604020202020204" pitchFamily="34" charset="0"/>
              </a:defRPr>
            </a:lvl1pPr>
          </a:lstStyle>
          <a:p>
            <a:r>
              <a:rPr lang="en-US"/>
              <a:t>Title</a:t>
            </a:r>
            <a:br>
              <a:rPr lang="en-US"/>
            </a:br>
            <a:r>
              <a:rPr lang="en-US"/>
              <a:t>Presenter</a:t>
            </a:r>
            <a:br>
              <a:rPr lang="en-US"/>
            </a:br>
            <a:r>
              <a:rPr lang="en-US"/>
              <a:t>Date</a:t>
            </a:r>
          </a:p>
        </p:txBody>
      </p:sp>
      <p:sp>
        <p:nvSpPr>
          <p:cNvPr id="4" name="Rectangle 3">
            <a:extLst>
              <a:ext uri="{FF2B5EF4-FFF2-40B4-BE49-F238E27FC236}">
                <a16:creationId xmlns:a16="http://schemas.microsoft.com/office/drawing/2014/main" id="{4E48A495-4846-C1B6-7A1C-48CBB5C3998B}"/>
              </a:ext>
            </a:extLst>
          </p:cNvPr>
          <p:cNvSpPr/>
          <p:nvPr/>
        </p:nvSpPr>
        <p:spPr>
          <a:xfrm>
            <a:off x="-11550" y="-9331"/>
            <a:ext cx="12207240" cy="2118050"/>
          </a:xfrm>
          <a:prstGeom prst="rect">
            <a:avLst/>
          </a:prstGeom>
          <a:solidFill>
            <a:srgbClr val="01010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B55FFF7-7F66-9DE9-7537-411310DB2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5" y="1667849"/>
            <a:ext cx="2778946" cy="2789852"/>
          </a:xfrm>
          <a:prstGeom prst="rect">
            <a:avLst/>
          </a:prstGeom>
        </p:spPr>
      </p:pic>
      <p:pic>
        <p:nvPicPr>
          <p:cNvPr id="8" name="Picture 2">
            <a:extLst>
              <a:ext uri="{FF2B5EF4-FFF2-40B4-BE49-F238E27FC236}">
                <a16:creationId xmlns:a16="http://schemas.microsoft.com/office/drawing/2014/main" id="{F44CC932-1E59-9D44-8998-BD3B08E75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808" y="82328"/>
            <a:ext cx="1156137" cy="96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8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guide id="2" pos="1056">
          <p15:clr>
            <a:srgbClr val="FBAE40"/>
          </p15:clr>
        </p15:guide>
        <p15:guide id="3" orient="horz" pos="2400">
          <p15:clr>
            <a:srgbClr val="FBAE40"/>
          </p15:clr>
        </p15:guide>
        <p15:guide id="4" orient="horz" pos="29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11449540"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pPr>
              <a:defRPr/>
            </a:pPr>
            <a:fld id="{7CD1F499-0D65-46CD-8A7F-DB62BE63A0E5}" type="slidenum">
              <a:rPr lang="en-US" smtClean="0">
                <a:solidFill>
                  <a:prstClr val="black"/>
                </a:solidFill>
                <a:ea typeface="ヒラギノ角ゴ Pro W3" charset="-128"/>
              </a:rPr>
              <a:pPr>
                <a:defRPr/>
              </a:pPr>
              <a:t>‹#›</a:t>
            </a:fld>
            <a:endParaRPr lang="en-US">
              <a:solidFill>
                <a:prstClr val="black"/>
              </a:solidFill>
              <a:ea typeface="ヒラギノ角ゴ Pro W3" charset="-128"/>
            </a:endParaRPr>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cxnSp>
        <p:nvCxnSpPr>
          <p:cNvPr id="4" name="Straight Connector 3">
            <a:extLst>
              <a:ext uri="{FF2B5EF4-FFF2-40B4-BE49-F238E27FC236}">
                <a16:creationId xmlns:a16="http://schemas.microsoft.com/office/drawing/2014/main" id="{795CC91A-EF4D-978C-0B9C-4D1BC0809C0A}"/>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2050" name="Picture 2">
            <a:extLst>
              <a:ext uri="{FF2B5EF4-FFF2-40B4-BE49-F238E27FC236}">
                <a16:creationId xmlns:a16="http://schemas.microsoft.com/office/drawing/2014/main" id="{172C852F-6E3F-9032-F6CE-F32CBC076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A7C68EB2-CDE5-4180-0589-F4A594043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cxnSp>
        <p:nvCxnSpPr>
          <p:cNvPr id="3" name="Straight Connector 2">
            <a:extLst>
              <a:ext uri="{FF2B5EF4-FFF2-40B4-BE49-F238E27FC236}">
                <a16:creationId xmlns:a16="http://schemas.microsoft.com/office/drawing/2014/main" id="{2145E4F3-1005-21FF-F894-C5BD83DD2E7D}"/>
              </a:ext>
            </a:extLst>
          </p:cNvPr>
          <p:cNvCxnSpPr>
            <a:cxnSpLocks noChangeShapeType="1"/>
          </p:cNvCxnSpPr>
          <p:nvPr userDrawn="1"/>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5" name="Picture 2">
            <a:extLst>
              <a:ext uri="{FF2B5EF4-FFF2-40B4-BE49-F238E27FC236}">
                <a16:creationId xmlns:a16="http://schemas.microsoft.com/office/drawing/2014/main" id="{9890C847-0377-DD88-FF61-314D433996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A0C619E2-046C-1C26-8497-54BED70977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24102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sp>
        <p:nvSpPr>
          <p:cNvPr id="2" name="Content Placeholder 2">
            <a:extLst>
              <a:ext uri="{FF2B5EF4-FFF2-40B4-BE49-F238E27FC236}">
                <a16:creationId xmlns:a16="http://schemas.microsoft.com/office/drawing/2014/main" id="{48138E09-525E-F8AD-BA93-28439708C8D1}"/>
              </a:ext>
            </a:extLst>
          </p:cNvPr>
          <p:cNvSpPr>
            <a:spLocks noGrp="1"/>
          </p:cNvSpPr>
          <p:nvPr>
            <p:ph idx="13"/>
          </p:nvPr>
        </p:nvSpPr>
        <p:spPr>
          <a:xfrm>
            <a:off x="6213232"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a:extLst>
              <a:ext uri="{FF2B5EF4-FFF2-40B4-BE49-F238E27FC236}">
                <a16:creationId xmlns:a16="http://schemas.microsoft.com/office/drawing/2014/main" id="{1AFD7AD3-AA81-AD6A-70B0-E2038097E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BC42DB29-36B9-55C6-277F-FB5ED1806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41445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5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C0BD7153-263A-8ACB-0578-F2FA55160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55DD3DD8-3C50-5768-70F9-AD7DDD947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275002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_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753EE09A-83A1-478E-5C0B-6DCD326C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6596C1CB-2765-3E39-82FA-659AA01AA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11435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02D2334A-22F6-DE2B-F2CC-98ED203622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415"/>
          <a:stretch/>
        </p:blipFill>
        <p:spPr>
          <a:xfrm>
            <a:off x="0" y="1194318"/>
            <a:ext cx="12192000" cy="5663682"/>
          </a:xfrm>
          <a:prstGeom prst="rect">
            <a:avLst/>
          </a:prstGeom>
          <a:ln>
            <a:solidFill>
              <a:schemeClr val="tx1"/>
            </a:solidFill>
          </a:ln>
        </p:spPr>
      </p:pic>
      <p:sp>
        <p:nvSpPr>
          <p:cNvPr id="7" name="Title 1">
            <a:extLst>
              <a:ext uri="{FF2B5EF4-FFF2-40B4-BE49-F238E27FC236}">
                <a16:creationId xmlns:a16="http://schemas.microsoft.com/office/drawing/2014/main" id="{C6B01036-2AD7-8001-7415-DC2BF61675B1}"/>
              </a:ext>
            </a:extLst>
          </p:cNvPr>
          <p:cNvSpPr>
            <a:spLocks noGrp="1"/>
          </p:cNvSpPr>
          <p:nvPr>
            <p:ph type="title" hasCustomPrompt="1"/>
          </p:nvPr>
        </p:nvSpPr>
        <p:spPr>
          <a:xfrm>
            <a:off x="3659554" y="2434911"/>
            <a:ext cx="6454829" cy="1255728"/>
          </a:xfrm>
          <a:prstGeom prst="rect">
            <a:avLst/>
          </a:prstGeom>
        </p:spPr>
        <p:txBody>
          <a:bodyPr anchor="ctr"/>
          <a:lstStyle>
            <a:lvl1pPr algn="l">
              <a:defRPr sz="2800" b="1">
                <a:solidFill>
                  <a:schemeClr val="bg1"/>
                </a:solidFill>
                <a:latin typeface="Helvetica" panose="020B0604020202020204" pitchFamily="34" charset="0"/>
                <a:cs typeface="Helvetica" panose="020B0604020202020204" pitchFamily="34" charset="0"/>
              </a:defRPr>
            </a:lvl1pPr>
          </a:lstStyle>
          <a:p>
            <a:r>
              <a:rPr lang="en-US"/>
              <a:t>Title</a:t>
            </a:r>
            <a:br>
              <a:rPr lang="en-US"/>
            </a:br>
            <a:r>
              <a:rPr lang="en-US"/>
              <a:t>Presenter</a:t>
            </a:r>
            <a:br>
              <a:rPr lang="en-US"/>
            </a:br>
            <a:r>
              <a:rPr lang="en-US"/>
              <a:t>Date</a:t>
            </a:r>
          </a:p>
        </p:txBody>
      </p:sp>
      <p:sp>
        <p:nvSpPr>
          <p:cNvPr id="4" name="Rectangle 3">
            <a:extLst>
              <a:ext uri="{FF2B5EF4-FFF2-40B4-BE49-F238E27FC236}">
                <a16:creationId xmlns:a16="http://schemas.microsoft.com/office/drawing/2014/main" id="{4E48A495-4846-C1B6-7A1C-48CBB5C3998B}"/>
              </a:ext>
            </a:extLst>
          </p:cNvPr>
          <p:cNvSpPr/>
          <p:nvPr userDrawn="1"/>
        </p:nvSpPr>
        <p:spPr>
          <a:xfrm>
            <a:off x="-11550" y="-9331"/>
            <a:ext cx="12207240" cy="2118050"/>
          </a:xfrm>
          <a:prstGeom prst="rect">
            <a:avLst/>
          </a:prstGeom>
          <a:solidFill>
            <a:srgbClr val="01010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B55FFF7-7F66-9DE9-7537-411310DB25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795" y="1667849"/>
            <a:ext cx="2778946" cy="2789852"/>
          </a:xfrm>
          <a:prstGeom prst="rect">
            <a:avLst/>
          </a:prstGeom>
        </p:spPr>
      </p:pic>
      <p:pic>
        <p:nvPicPr>
          <p:cNvPr id="8" name="Picture 2">
            <a:extLst>
              <a:ext uri="{FF2B5EF4-FFF2-40B4-BE49-F238E27FC236}">
                <a16:creationId xmlns:a16="http://schemas.microsoft.com/office/drawing/2014/main" id="{F44CC932-1E59-9D44-8998-BD3B08E75B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28808" y="82328"/>
            <a:ext cx="1156137" cy="96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12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guide id="2" pos="1056">
          <p15:clr>
            <a:srgbClr val="FBAE40"/>
          </p15:clr>
        </p15:guide>
        <p15:guide id="3" orient="horz" pos="2400">
          <p15:clr>
            <a:srgbClr val="FBAE40"/>
          </p15:clr>
        </p15:guide>
        <p15:guide id="4" orient="horz" pos="29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11449540"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pPr>
              <a:defRPr/>
            </a:pPr>
            <a:fld id="{7CD1F499-0D65-46CD-8A7F-DB62BE63A0E5}" type="slidenum">
              <a:rPr lang="en-US" smtClean="0">
                <a:solidFill>
                  <a:prstClr val="black"/>
                </a:solidFill>
                <a:ea typeface="ヒラギノ角ゴ Pro W3" charset="-128"/>
              </a:rPr>
              <a:pPr>
                <a:defRPr/>
              </a:pPr>
              <a:t>‹#›</a:t>
            </a:fld>
            <a:endParaRPr lang="en-US">
              <a:solidFill>
                <a:prstClr val="black"/>
              </a:solidFill>
              <a:ea typeface="ヒラギノ角ゴ Pro W3" charset="-128"/>
            </a:endParaRPr>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cxnSp>
        <p:nvCxnSpPr>
          <p:cNvPr id="4" name="Straight Connector 3">
            <a:extLst>
              <a:ext uri="{FF2B5EF4-FFF2-40B4-BE49-F238E27FC236}">
                <a16:creationId xmlns:a16="http://schemas.microsoft.com/office/drawing/2014/main" id="{795CC91A-EF4D-978C-0B9C-4D1BC0809C0A}"/>
              </a:ext>
            </a:extLst>
          </p:cNvPr>
          <p:cNvCxnSpPr>
            <a:cxnSpLocks noChangeShapeType="1"/>
          </p:cNvCxnSpPr>
          <p:nvPr userDrawn="1"/>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2050" name="Picture 2">
            <a:extLst>
              <a:ext uri="{FF2B5EF4-FFF2-40B4-BE49-F238E27FC236}">
                <a16:creationId xmlns:a16="http://schemas.microsoft.com/office/drawing/2014/main" id="{172C852F-6E3F-9032-F6CE-F32CBC0769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A7C68EB2-CDE5-4180-0589-F4A5940430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13249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4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702AEA52-B311-47FE-8AE5-AE66AEA93BEE}"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sp>
        <p:nvSpPr>
          <p:cNvPr id="2" name="Content Placeholder 2">
            <a:extLst>
              <a:ext uri="{FF2B5EF4-FFF2-40B4-BE49-F238E27FC236}">
                <a16:creationId xmlns:a16="http://schemas.microsoft.com/office/drawing/2014/main" id="{48138E09-525E-F8AD-BA93-28439708C8D1}"/>
              </a:ext>
            </a:extLst>
          </p:cNvPr>
          <p:cNvSpPr>
            <a:spLocks noGrp="1"/>
          </p:cNvSpPr>
          <p:nvPr>
            <p:ph idx="13"/>
          </p:nvPr>
        </p:nvSpPr>
        <p:spPr>
          <a:xfrm>
            <a:off x="6213232"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a:extLst>
              <a:ext uri="{FF2B5EF4-FFF2-40B4-BE49-F238E27FC236}">
                <a16:creationId xmlns:a16="http://schemas.microsoft.com/office/drawing/2014/main" id="{1AFD7AD3-AA81-AD6A-70B0-E2038097E8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BC42DB29-36B9-55C6-277F-FB5ED18068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24991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702AEA52-B311-47FE-8AE5-AE66AEA93BEE}"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C0BD7153-263A-8ACB-0578-F2FA551603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55DD3DD8-3C50-5768-70F9-AD7DDD9471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1715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4_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702AEA52-B311-47FE-8AE5-AE66AEA93BEE}"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753EE09A-83A1-478E-5C0B-6DCD326C12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6596C1CB-2765-3E39-82FA-659AA01AA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38305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extLst>
      <p:ext uri="{BB962C8B-B14F-4D97-AF65-F5344CB8AC3E}">
        <p14:creationId xmlns:p14="http://schemas.microsoft.com/office/powerpoint/2010/main" val="2784521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02D2334A-22F6-DE2B-F2CC-98ED203622A7}"/>
              </a:ext>
            </a:extLst>
          </p:cNvPr>
          <p:cNvPicPr>
            <a:picLocks noChangeAspect="1"/>
          </p:cNvPicPr>
          <p:nvPr/>
        </p:nvPicPr>
        <p:blipFill rotWithShape="1">
          <a:blip r:embed="rId2">
            <a:extLst>
              <a:ext uri="{28A0092B-C50C-407E-A947-70E740481C1C}">
                <a14:useLocalDpi xmlns:a14="http://schemas.microsoft.com/office/drawing/2010/main" val="0"/>
              </a:ext>
            </a:extLst>
          </a:blip>
          <a:srcRect b="17415"/>
          <a:stretch/>
        </p:blipFill>
        <p:spPr>
          <a:xfrm>
            <a:off x="0" y="1194318"/>
            <a:ext cx="12192000" cy="5663682"/>
          </a:xfrm>
          <a:prstGeom prst="rect">
            <a:avLst/>
          </a:prstGeom>
          <a:ln>
            <a:solidFill>
              <a:schemeClr val="tx1"/>
            </a:solidFill>
          </a:ln>
        </p:spPr>
      </p:pic>
      <p:sp>
        <p:nvSpPr>
          <p:cNvPr id="7" name="Title 1">
            <a:extLst>
              <a:ext uri="{FF2B5EF4-FFF2-40B4-BE49-F238E27FC236}">
                <a16:creationId xmlns:a16="http://schemas.microsoft.com/office/drawing/2014/main" id="{C6B01036-2AD7-8001-7415-DC2BF61675B1}"/>
              </a:ext>
            </a:extLst>
          </p:cNvPr>
          <p:cNvSpPr>
            <a:spLocks noGrp="1"/>
          </p:cNvSpPr>
          <p:nvPr>
            <p:ph type="title" hasCustomPrompt="1"/>
          </p:nvPr>
        </p:nvSpPr>
        <p:spPr>
          <a:xfrm>
            <a:off x="3659554" y="2434911"/>
            <a:ext cx="6454829" cy="1255728"/>
          </a:xfrm>
          <a:prstGeom prst="rect">
            <a:avLst/>
          </a:prstGeom>
        </p:spPr>
        <p:txBody>
          <a:bodyPr anchor="ctr"/>
          <a:lstStyle>
            <a:lvl1pPr algn="l">
              <a:defRPr sz="2800" b="1">
                <a:solidFill>
                  <a:schemeClr val="bg1"/>
                </a:solidFill>
                <a:latin typeface="Helvetica" panose="020B0604020202020204" pitchFamily="34" charset="0"/>
                <a:cs typeface="Helvetica" panose="020B0604020202020204" pitchFamily="34" charset="0"/>
              </a:defRPr>
            </a:lvl1pPr>
          </a:lstStyle>
          <a:p>
            <a:r>
              <a:rPr lang="en-US"/>
              <a:t>Title</a:t>
            </a:r>
            <a:br>
              <a:rPr lang="en-US"/>
            </a:br>
            <a:r>
              <a:rPr lang="en-US"/>
              <a:t>Presenter</a:t>
            </a:r>
            <a:br>
              <a:rPr lang="en-US"/>
            </a:br>
            <a:r>
              <a:rPr lang="en-US"/>
              <a:t>Date</a:t>
            </a:r>
          </a:p>
        </p:txBody>
      </p:sp>
      <p:sp>
        <p:nvSpPr>
          <p:cNvPr id="4" name="Rectangle 3">
            <a:extLst>
              <a:ext uri="{FF2B5EF4-FFF2-40B4-BE49-F238E27FC236}">
                <a16:creationId xmlns:a16="http://schemas.microsoft.com/office/drawing/2014/main" id="{4E48A495-4846-C1B6-7A1C-48CBB5C3998B}"/>
              </a:ext>
            </a:extLst>
          </p:cNvPr>
          <p:cNvSpPr/>
          <p:nvPr/>
        </p:nvSpPr>
        <p:spPr>
          <a:xfrm>
            <a:off x="-11550" y="-9331"/>
            <a:ext cx="12207240" cy="2118050"/>
          </a:xfrm>
          <a:prstGeom prst="rect">
            <a:avLst/>
          </a:prstGeom>
          <a:solidFill>
            <a:srgbClr val="01010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B55FFF7-7F66-9DE9-7537-411310DB2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5" y="1667849"/>
            <a:ext cx="2778946" cy="2789852"/>
          </a:xfrm>
          <a:prstGeom prst="rect">
            <a:avLst/>
          </a:prstGeom>
        </p:spPr>
      </p:pic>
      <p:pic>
        <p:nvPicPr>
          <p:cNvPr id="8" name="Picture 2">
            <a:extLst>
              <a:ext uri="{FF2B5EF4-FFF2-40B4-BE49-F238E27FC236}">
                <a16:creationId xmlns:a16="http://schemas.microsoft.com/office/drawing/2014/main" id="{F44CC932-1E59-9D44-8998-BD3B08E75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808" y="82328"/>
            <a:ext cx="1156137" cy="96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guide id="2" pos="1056">
          <p15:clr>
            <a:srgbClr val="FBAE40"/>
          </p15:clr>
        </p15:guide>
        <p15:guide id="3" orient="horz" pos="2400">
          <p15:clr>
            <a:srgbClr val="FBAE40"/>
          </p15:clr>
        </p15:guide>
        <p15:guide id="4" orient="horz" pos="29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11449540"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pPr>
              <a:defRPr/>
            </a:pPr>
            <a:fld id="{7CD1F499-0D65-46CD-8A7F-DB62BE63A0E5}" type="slidenum">
              <a:rPr lang="en-US" smtClean="0">
                <a:solidFill>
                  <a:prstClr val="black"/>
                </a:solidFill>
                <a:ea typeface="ヒラギノ角ゴ Pro W3" charset="-128"/>
              </a:rPr>
              <a:pPr>
                <a:defRPr/>
              </a:pPr>
              <a:t>‹#›</a:t>
            </a:fld>
            <a:endParaRPr lang="en-US">
              <a:solidFill>
                <a:prstClr val="black"/>
              </a:solidFill>
              <a:ea typeface="ヒラギノ角ゴ Pro W3" charset="-128"/>
            </a:endParaRPr>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cxnSp>
        <p:nvCxnSpPr>
          <p:cNvPr id="4" name="Straight Connector 3">
            <a:extLst>
              <a:ext uri="{FF2B5EF4-FFF2-40B4-BE49-F238E27FC236}">
                <a16:creationId xmlns:a16="http://schemas.microsoft.com/office/drawing/2014/main" id="{795CC91A-EF4D-978C-0B9C-4D1BC0809C0A}"/>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2050" name="Picture 2">
            <a:extLst>
              <a:ext uri="{FF2B5EF4-FFF2-40B4-BE49-F238E27FC236}">
                <a16:creationId xmlns:a16="http://schemas.microsoft.com/office/drawing/2014/main" id="{172C852F-6E3F-9032-F6CE-F32CBC076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A7C68EB2-CDE5-4180-0589-F4A594043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cxnSp>
        <p:nvCxnSpPr>
          <p:cNvPr id="3" name="Straight Connector 2">
            <a:extLst>
              <a:ext uri="{FF2B5EF4-FFF2-40B4-BE49-F238E27FC236}">
                <a16:creationId xmlns:a16="http://schemas.microsoft.com/office/drawing/2014/main" id="{2145E4F3-1005-21FF-F894-C5BD83DD2E7D}"/>
              </a:ext>
            </a:extLst>
          </p:cNvPr>
          <p:cNvCxnSpPr>
            <a:cxnSpLocks noChangeShapeType="1"/>
          </p:cNvCxnSpPr>
          <p:nvPr userDrawn="1"/>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5" name="Picture 2">
            <a:extLst>
              <a:ext uri="{FF2B5EF4-FFF2-40B4-BE49-F238E27FC236}">
                <a16:creationId xmlns:a16="http://schemas.microsoft.com/office/drawing/2014/main" id="{9890C847-0377-DD88-FF61-314D433996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A0C619E2-046C-1C26-8497-54BED70977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359915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sp>
        <p:nvSpPr>
          <p:cNvPr id="2" name="Content Placeholder 2">
            <a:extLst>
              <a:ext uri="{FF2B5EF4-FFF2-40B4-BE49-F238E27FC236}">
                <a16:creationId xmlns:a16="http://schemas.microsoft.com/office/drawing/2014/main" id="{48138E09-525E-F8AD-BA93-28439708C8D1}"/>
              </a:ext>
            </a:extLst>
          </p:cNvPr>
          <p:cNvSpPr>
            <a:spLocks noGrp="1"/>
          </p:cNvSpPr>
          <p:nvPr>
            <p:ph idx="13"/>
          </p:nvPr>
        </p:nvSpPr>
        <p:spPr>
          <a:xfrm>
            <a:off x="6213232"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a:extLst>
              <a:ext uri="{FF2B5EF4-FFF2-40B4-BE49-F238E27FC236}">
                <a16:creationId xmlns:a16="http://schemas.microsoft.com/office/drawing/2014/main" id="{1AFD7AD3-AA81-AD6A-70B0-E2038097E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BC42DB29-36B9-55C6-277F-FB5ED1806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35961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CC2A0EC-9874-4D90-AD83-3D21A92D7803}"/>
              </a:ext>
            </a:extLst>
          </p:cNvPr>
          <p:cNvSpPr>
            <a:spLocks noGrp="1"/>
          </p:cNvSpPr>
          <p:nvPr>
            <p:ph idx="1"/>
          </p:nvPr>
        </p:nvSpPr>
        <p:spPr>
          <a:xfrm>
            <a:off x="429846" y="1162373"/>
            <a:ext cx="5666154" cy="5014590"/>
          </a:xfrm>
          <a:prstGeom prst="rect">
            <a:avLst/>
          </a:prstGeom>
        </p:spPr>
        <p:txBody>
          <a:bodyPr>
            <a:noAutofit/>
          </a:bodyPr>
          <a:lstStyle>
            <a:lvl1pPr marL="228600" indent="-228600">
              <a:buClr>
                <a:srgbClr val="C00000"/>
              </a:buClr>
              <a:buFont typeface="Wingdings" panose="05000000000000000000" pitchFamily="2" charset="2"/>
              <a:buChar char="Ø"/>
              <a:defRPr sz="2400" b="0" i="0">
                <a:latin typeface="Helvetica" panose="020B0604020202020204" pitchFamily="34" charset="0"/>
                <a:cs typeface="Helvetica" panose="020B0604020202020204" pitchFamily="34" charset="0"/>
              </a:defRPr>
            </a:lvl1pPr>
            <a:lvl2pPr marL="800100" indent="-342900">
              <a:buClrTx/>
              <a:buFont typeface="Arial" panose="020B0604020202020204" pitchFamily="34" charset="0"/>
              <a:buChar char="•"/>
              <a:defRPr sz="2000" b="0" i="0">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sz="1800" i="1">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sz="1600" i="1">
                <a:latin typeface="Helvetica" panose="020B0604020202020204" pitchFamily="34" charset="0"/>
                <a:cs typeface="Helvetica" panose="020B0604020202020204" pitchFamily="34" charset="0"/>
              </a:defRPr>
            </a:lvl4pPr>
            <a:lvl5pPr>
              <a:defRPr sz="1600" i="1">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C0BD7153-263A-8ACB-0578-F2FA55160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55DD3DD8-3C50-5768-70F9-AD7DDD947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9859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_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7BFA2F-66B5-4477-8E63-B5F963DFC598}"/>
              </a:ext>
            </a:extLst>
          </p:cNvPr>
          <p:cNvSpPr>
            <a:spLocks noGrp="1"/>
          </p:cNvSpPr>
          <p:nvPr>
            <p:ph type="title"/>
          </p:nvPr>
        </p:nvSpPr>
        <p:spPr>
          <a:xfrm>
            <a:off x="1196272" y="303735"/>
            <a:ext cx="9799455" cy="535531"/>
          </a:xfrm>
          <a:prstGeom prst="rect">
            <a:avLst/>
          </a:prstGeom>
        </p:spPr>
        <p:txBody>
          <a:bodyPr anchor="ctr"/>
          <a:lstStyle>
            <a:lvl1pPr algn="ctr">
              <a:defRPr sz="3200" b="1">
                <a:solidFill>
                  <a:srgbClr val="000099"/>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3" name="Slide Number Placeholder 6">
            <a:extLst>
              <a:ext uri="{FF2B5EF4-FFF2-40B4-BE49-F238E27FC236}">
                <a16:creationId xmlns:a16="http://schemas.microsoft.com/office/drawing/2014/main" id="{375CC895-7B46-4F15-90A0-45C7D39CA1EE}"/>
              </a:ext>
            </a:extLst>
          </p:cNvPr>
          <p:cNvSpPr>
            <a:spLocks noGrp="1"/>
          </p:cNvSpPr>
          <p:nvPr>
            <p:ph type="sldNum" sz="quarter" idx="12"/>
          </p:nvPr>
        </p:nvSpPr>
        <p:spPr>
          <a:xfrm>
            <a:off x="9355319" y="6356349"/>
            <a:ext cx="2524067" cy="365125"/>
          </a:xfrm>
        </p:spPr>
        <p:txBody>
          <a:bodyPr/>
          <a:lstStyle>
            <a:lvl1pPr>
              <a:defRPr sz="1000">
                <a:solidFill>
                  <a:schemeClr val="tx1"/>
                </a:solidFill>
                <a:latin typeface="Helvetica" panose="020B0604020202020204" pitchFamily="34" charset="0"/>
                <a:cs typeface="Helvetica" panose="020B0604020202020204" pitchFamily="34" charset="0"/>
              </a:defRPr>
            </a:lvl1pPr>
          </a:lstStyle>
          <a:p>
            <a:fld id="{9DE909C4-8111-40C5-B2EF-231657F0F5A5}" type="slidenum">
              <a:rPr lang="en-US" smtClean="0"/>
              <a:t>‹#›</a:t>
            </a:fld>
            <a:endParaRPr lang="en-US"/>
          </a:p>
        </p:txBody>
      </p:sp>
      <p:cxnSp>
        <p:nvCxnSpPr>
          <p:cNvPr id="26" name="Straight Connector 25">
            <a:extLst>
              <a:ext uri="{FF2B5EF4-FFF2-40B4-BE49-F238E27FC236}">
                <a16:creationId xmlns:a16="http://schemas.microsoft.com/office/drawing/2014/main" id="{ED214DD1-9366-46FE-BA47-BA92C94A2CC6}"/>
              </a:ext>
            </a:extLst>
          </p:cNvPr>
          <p:cNvCxnSpPr>
            <a:cxnSpLocks noChangeShapeType="1"/>
          </p:cNvCxnSpPr>
          <p:nvPr/>
        </p:nvCxnSpPr>
        <p:spPr bwMode="auto">
          <a:xfrm>
            <a:off x="1243013" y="985084"/>
            <a:ext cx="9624591" cy="0"/>
          </a:xfrm>
          <a:prstGeom prst="line">
            <a:avLst/>
          </a:prstGeom>
          <a:noFill/>
          <a:ln w="25400">
            <a:solidFill>
              <a:srgbClr val="990000"/>
            </a:solidFill>
            <a:round/>
            <a:headEnd/>
            <a:tailEnd/>
          </a:ln>
          <a:effectLst>
            <a:outerShdw dist="20000" dir="5400000" rotWithShape="0">
              <a:srgbClr val="808080">
                <a:alpha val="37999"/>
              </a:srgbClr>
            </a:outerShdw>
          </a:effectLst>
        </p:spPr>
      </p:cxnSp>
      <p:pic>
        <p:nvPicPr>
          <p:cNvPr id="6" name="Picture 2">
            <a:extLst>
              <a:ext uri="{FF2B5EF4-FFF2-40B4-BE49-F238E27FC236}">
                <a16:creationId xmlns:a16="http://schemas.microsoft.com/office/drawing/2014/main" id="{753EE09A-83A1-478E-5C0B-6DCD326C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 y="82511"/>
            <a:ext cx="1156137" cy="967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6596C1CB-2765-3E39-82FA-659AA01AA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023" y="72418"/>
            <a:ext cx="983691" cy="987552"/>
          </a:xfrm>
          <a:prstGeom prst="rect">
            <a:avLst/>
          </a:prstGeom>
        </p:spPr>
      </p:pic>
    </p:spTree>
    <p:extLst>
      <p:ext uri="{BB962C8B-B14F-4D97-AF65-F5344CB8AC3E}">
        <p14:creationId xmlns:p14="http://schemas.microsoft.com/office/powerpoint/2010/main" val="388794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9243484" y="6627813"/>
            <a:ext cx="2844800" cy="228600"/>
          </a:xfrm>
          <a:prstGeom prst="rect">
            <a:avLst/>
          </a:prstGeom>
        </p:spPr>
        <p:txBody>
          <a:bodyPr anchor="ctr"/>
          <a:lstStyle/>
          <a:p>
            <a:pPr algn="r"/>
            <a:fld id="{744C59DE-4FA3-4E4C-97B3-4BF4A11E27FD}" type="slidenum">
              <a:rPr lang="en-US" sz="1000">
                <a:solidFill>
                  <a:srgbClr val="000000"/>
                </a:solidFill>
                <a:latin typeface="Calibri" charset="0"/>
              </a:rPr>
              <a:pPr algn="r"/>
              <a:t>‹#›</a:t>
            </a:fld>
            <a:endParaRPr lang="en-US" sz="1000">
              <a:solidFill>
                <a:srgbClr val="000000"/>
              </a:solidFill>
              <a:latin typeface="Calibri" charset="0"/>
            </a:endParaRPr>
          </a:p>
        </p:txBody>
      </p:sp>
      <p:sp>
        <p:nvSpPr>
          <p:cNvPr id="3" name="Content Placeholder 2"/>
          <p:cNvSpPr>
            <a:spLocks noGrp="1"/>
          </p:cNvSpPr>
          <p:nvPr>
            <p:ph idx="1"/>
          </p:nvPr>
        </p:nvSpPr>
        <p:spPr>
          <a:xfrm>
            <a:off x="101600" y="1221190"/>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1128513" y="167508"/>
            <a:ext cx="9389226" cy="615950"/>
          </a:xfrm>
          <a:prstGeom prst="rect">
            <a:avLst/>
          </a:prstGeom>
          <a:noFill/>
          <a:ln w="9525">
            <a:noFill/>
            <a:miter lim="800000"/>
            <a:headEnd/>
            <a:tailEnd/>
          </a:ln>
        </p:spPr>
        <p:txBody>
          <a:bodyPr anchor="ctr"/>
          <a:lstStyle>
            <a:lvl1pPr>
              <a:defRPr sz="2400">
                <a:solidFill>
                  <a:srgbClr val="000090"/>
                </a:solidFill>
              </a:defRPr>
            </a:lvl1pPr>
          </a:lstStyle>
          <a:p>
            <a:pPr lvl="0"/>
            <a:r>
              <a:rPr lang="en-US"/>
              <a:t>Click to edit Master title style</a:t>
            </a:r>
          </a:p>
        </p:txBody>
      </p:sp>
      <p:sp>
        <p:nvSpPr>
          <p:cNvPr id="2" name="Rectangle 1">
            <a:extLst>
              <a:ext uri="{FF2B5EF4-FFF2-40B4-BE49-F238E27FC236}">
                <a16:creationId xmlns:a16="http://schemas.microsoft.com/office/drawing/2014/main" id="{EC95C7A9-16AD-49FE-A732-E5005D944FC5}"/>
              </a:ext>
            </a:extLst>
          </p:cNvPr>
          <p:cNvSpPr/>
          <p:nvPr userDrawn="1"/>
        </p:nvSpPr>
        <p:spPr>
          <a:xfrm>
            <a:off x="99484" y="71562"/>
            <a:ext cx="1188627" cy="101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cxnSpLocks noChangeShapeType="1"/>
          </p:cNvCxnSpPr>
          <p:nvPr userDrawn="1"/>
        </p:nvCxnSpPr>
        <p:spPr bwMode="auto">
          <a:xfrm>
            <a:off x="1083600" y="840344"/>
            <a:ext cx="10183763" cy="0"/>
          </a:xfrm>
          <a:prstGeom prst="line">
            <a:avLst/>
          </a:prstGeom>
          <a:noFill/>
          <a:ln w="25400">
            <a:solidFill>
              <a:schemeClr val="accent1">
                <a:lumMod val="75000"/>
              </a:schemeClr>
            </a:solidFill>
            <a:round/>
            <a:headEnd/>
            <a:tailEnd/>
          </a:ln>
          <a:effectLst>
            <a:outerShdw dist="20000" dir="5400000" rotWithShape="0">
              <a:srgbClr val="808080">
                <a:alpha val="37999"/>
              </a:srgbClr>
            </a:outerShdw>
          </a:effectLst>
        </p:spPr>
      </p:cxnSp>
      <p:pic>
        <p:nvPicPr>
          <p:cNvPr id="9" name="Picture 8">
            <a:extLst>
              <a:ext uri="{FF2B5EF4-FFF2-40B4-BE49-F238E27FC236}">
                <a16:creationId xmlns:a16="http://schemas.microsoft.com/office/drawing/2014/main" id="{F5BCFF2A-0837-0E8C-CF26-45DF59AB67C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3052" b="95775" l="4258" r="95282">
                        <a14:foregroundMark x1="8400" y1="35329" x2="6904" y2="64906"/>
                        <a14:foregroundMark x1="10056" y1="69282" x2="15190" y2="76408"/>
                        <a14:foregroundMark x1="6904" y1="64906" x2="7577" y2="65840"/>
                        <a14:foregroundMark x1="15190" y1="76408" x2="49942" y2="93427"/>
                        <a14:foregroundMark x1="49942" y1="93427" x2="63176" y2="92136"/>
                        <a14:foregroundMark x1="63176" y1="92136" x2="63982" y2="89671"/>
                        <a14:foregroundMark x1="62946" y1="90493" x2="36133" y2="91197"/>
                        <a14:foregroundMark x1="36133" y1="91197" x2="36133" y2="91197"/>
                        <a14:foregroundMark x1="22094" y1="83568" x2="41082" y2="89085"/>
                        <a14:foregroundMark x1="41082" y1="89085" x2="41082" y2="89085"/>
                        <a14:foregroundMark x1="16916" y1="80399" x2="54661" y2="91197"/>
                        <a14:foregroundMark x1="41082" y1="94131" x2="55926" y2="95775"/>
                        <a14:foregroundMark x1="46605" y1="93075" x2="71346" y2="88967"/>
                        <a14:foregroundMark x1="71346" y1="88967" x2="82624" y2="73357"/>
                        <a14:foregroundMark x1="82624" y1="73357" x2="87342" y2="38028"/>
                        <a14:foregroundMark x1="87342" y1="38028" x2="75604" y2="15962"/>
                        <a14:foregroundMark x1="75604" y1="15962" x2="61910" y2="9977"/>
                        <a14:foregroundMark x1="61910" y1="9977" x2="27273" y2="13732"/>
                        <a14:foregroundMark x1="27273" y1="13732" x2="4948" y2="41667"/>
                        <a14:foregroundMark x1="7020" y1="40845" x2="4488" y2="50939"/>
                        <a14:foregroundMark x1="5293" y1="56221" x2="5293" y2="57864"/>
                        <a14:foregroundMark x1="13933" y1="76453" x2="15650" y2="79812"/>
                        <a14:foregroundMark x1="8631" y1="66080" x2="11359" y2="71418"/>
                        <a14:foregroundMark x1="15650" y1="79812" x2="16686" y2="80634"/>
                        <a14:foregroundMark x1="85270" y1="76643" x2="95282" y2="58216"/>
                        <a14:foregroundMark x1="95282" y1="58216" x2="90564" y2="33685"/>
                        <a14:foregroundMark x1="84580" y1="47770" x2="37975" y2="45892"/>
                        <a14:foregroundMark x1="37975" y1="45892" x2="37745" y2="45657"/>
                        <a14:foregroundMark x1="24741" y1="44836" x2="70196" y2="42254"/>
                        <a14:foregroundMark x1="66053" y1="42958" x2="45800" y2="55751"/>
                        <a14:foregroundMark x1="20023" y1="50939" x2="18757" y2="40023"/>
                        <a14:foregroundMark x1="24511" y1="38732" x2="21059" y2="45070"/>
                        <a14:foregroundMark x1="29459" y1="40023" x2="61105" y2="39554"/>
                        <a14:foregroundMark x1="59379" y1="39554" x2="52704" y2="27465"/>
                        <a14:foregroundMark x1="52704" y1="27465" x2="61680" y2="38967"/>
                        <a14:foregroundMark x1="61680" y1="38967" x2="75374" y2="42723"/>
                        <a14:foregroundMark x1="75374" y1="42723" x2="67894" y2="42488"/>
                        <a14:foregroundMark x1="65017" y1="39789" x2="79632" y2="41432"/>
                        <a14:foregroundMark x1="62140" y1="38263" x2="49137" y2="34859"/>
                        <a14:foregroundMark x1="49137" y1="34859" x2="49712" y2="45070"/>
                        <a14:foregroundMark x1="50978" y1="40023" x2="50978" y2="32160"/>
                        <a14:foregroundMark x1="51554" y1="35798" x2="51554" y2="54108"/>
                        <a14:foregroundMark x1="51554" y1="54108" x2="51554" y2="54108"/>
                        <a14:foregroundMark x1="56502" y1="46714" x2="62716" y2="59390"/>
                        <a14:foregroundMark x1="66398" y1="46948" x2="41887" y2="53873"/>
                        <a14:foregroundMark x1="41887" y1="52582" x2="35098" y2="51174"/>
                        <a14:foregroundMark x1="54891" y1="30047" x2="57192" y2="20188"/>
                        <a14:foregroundMark x1="54891" y1="6690" x2="41542" y2="5516"/>
                        <a14:foregroundMark x1="41542" y1="5516" x2="18953" y2="16839"/>
                        <a14:foregroundMark x1="12557" y1="23733" x2="4948" y2="41197"/>
                        <a14:foregroundMark x1="12313" y1="28991" x2="36131" y2="6417"/>
                        <a14:foregroundMark x1="45800" y1="4577" x2="45800" y2="4577"/>
                        <a14:foregroundMark x1="86881" y1="22066" x2="86881" y2="22066"/>
                        <a14:foregroundMark x1="86881" y1="22066" x2="87687" y2="26526"/>
                        <a14:foregroundMark x1="89183" y1="25235" x2="90219" y2="28991"/>
                        <a14:foregroundMark x1="91024" y1="29460" x2="91600" y2="32864"/>
                        <a14:foregroundMark x1="88147" y1="25822" x2="67089" y2="7512"/>
                        <a14:foregroundMark x1="67089" y1="7512" x2="67089" y2="7512"/>
                        <a14:foregroundMark x1="65593" y1="7160" x2="65593" y2="7160"/>
                        <a14:foregroundMark x1="65593" y1="7160" x2="71001" y2="10094"/>
                        <a14:foregroundMark x1="44764" y1="4343" x2="55110" y2="4171"/>
                        <a14:foregroundMark x1="60155" y1="4748" x2="77921" y2="13937"/>
                        <a14:foregroundMark x1="78442" y1="13412" x2="63176" y2="4812"/>
                        <a14:foregroundMark x1="55058" y1="4265" x2="45115" y2="3384"/>
                        <a14:foregroundMark x1="37417" y1="6147" x2="20023" y2="15962"/>
                        <a14:foregroundMark x1="42463" y1="5047" x2="29459" y2="9038"/>
                        <a14:foregroundMark x1="29459" y1="9038" x2="25777" y2="12207"/>
                        <a14:foregroundMark x1="33026" y1="9038" x2="35903" y2="6455"/>
                        <a14:foregroundMark x1="39586" y1="6103" x2="39586" y2="6103"/>
                        <a14:foregroundMark x1="39816" y1="5399" x2="39816" y2="5399"/>
                        <a14:foregroundMark x1="46375" y1="5047" x2="40391" y2="5047"/>
                        <a14:foregroundMark x1="4258" y1="44836" x2="4258" y2="44836"/>
                        <a14:foregroundMark x1="4258" y1="46714" x2="4258" y2="46714"/>
                        <a14:foregroundMark x1="74684" y1="41197" x2="74914" y2="54695"/>
                        <a14:foregroundMark x1="56157" y1="4343" x2="56157" y2="4343"/>
                        <a14:foregroundMark x1="78826" y1="34742" x2="78136" y2="50469"/>
                        <a14:foregroundMark x1="78136" y1="50469" x2="78251" y2="50704"/>
                        <a14:foregroundMark x1="62140" y1="5399" x2="54085" y2="4343"/>
                        <a14:backgroundMark x1="14039" y1="20188" x2="14039" y2="20188"/>
                        <a14:backgroundMark x1="15420" y1="18075" x2="14039" y2="20775"/>
                        <a14:backgroundMark x1="16686" y1="14906" x2="11507" y2="23122"/>
                        <a14:backgroundMark x1="43153" y1="2465" x2="45570" y2="2700"/>
                        <a14:backgroundMark x1="59329" y1="2646" x2="61680" y2="2113"/>
                        <a14:backgroundMark x1="79056" y1="12793" x2="88493" y2="19131"/>
                        <a14:backgroundMark x1="10472" y1="82277" x2="8631" y2="73709"/>
                        <a14:backgroundMark x1="5293" y1="67136" x2="11738" y2="77700"/>
                      </a14:backgroundRemoval>
                    </a14:imgEffect>
                  </a14:imgLayer>
                </a14:imgProps>
              </a:ext>
            </a:extLst>
          </a:blip>
          <a:stretch>
            <a:fillRect/>
          </a:stretch>
        </p:blipFill>
        <p:spPr>
          <a:xfrm>
            <a:off x="99484" y="12736"/>
            <a:ext cx="924637" cy="906548"/>
          </a:xfrm>
          <a:prstGeom prst="rect">
            <a:avLst/>
          </a:prstGeom>
        </p:spPr>
      </p:pic>
    </p:spTree>
    <p:extLst>
      <p:ext uri="{BB962C8B-B14F-4D97-AF65-F5344CB8AC3E}">
        <p14:creationId xmlns:p14="http://schemas.microsoft.com/office/powerpoint/2010/main" val="305104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extLst>
      <p:ext uri="{BB962C8B-B14F-4D97-AF65-F5344CB8AC3E}">
        <p14:creationId xmlns:p14="http://schemas.microsoft.com/office/powerpoint/2010/main" val="111391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
        <p:nvSpPr>
          <p:cNvPr id="6" name="Footer Placeholder 5">
            <a:extLst>
              <a:ext uri="{FF2B5EF4-FFF2-40B4-BE49-F238E27FC236}">
                <a16:creationId xmlns:a16="http://schemas.microsoft.com/office/drawing/2014/main" id="{1D956BF8-FFF3-4911-B918-FF080B8BD184}"/>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122451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
        <p:nvSpPr>
          <p:cNvPr id="10" name="Rectangle 5">
            <a:extLst>
              <a:ext uri="{FF2B5EF4-FFF2-40B4-BE49-F238E27FC236}">
                <a16:creationId xmlns:a16="http://schemas.microsoft.com/office/drawing/2014/main" id="{92D923EA-ABD6-D9E1-0232-9D3269B7E94A}"/>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326445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
        <p:nvSpPr>
          <p:cNvPr id="6" name="Rectangle 5">
            <a:extLst>
              <a:ext uri="{FF2B5EF4-FFF2-40B4-BE49-F238E27FC236}">
                <a16:creationId xmlns:a16="http://schemas.microsoft.com/office/drawing/2014/main" id="{B421A504-53A7-23C9-529A-B3C0862B2F0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6993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
        <p:nvSpPr>
          <p:cNvPr id="5" name="Rectangle 5">
            <a:extLst>
              <a:ext uri="{FF2B5EF4-FFF2-40B4-BE49-F238E27FC236}">
                <a16:creationId xmlns:a16="http://schemas.microsoft.com/office/drawing/2014/main" id="{F80190D3-EFDF-0F6E-3929-98722B9A9A3D}"/>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11613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5207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0"/>
            <a:ext cx="6815667" cy="5211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
        <p:nvSpPr>
          <p:cNvPr id="8" name="Rectangle 5">
            <a:extLst>
              <a:ext uri="{FF2B5EF4-FFF2-40B4-BE49-F238E27FC236}">
                <a16:creationId xmlns:a16="http://schemas.microsoft.com/office/drawing/2014/main" id="{1FB25FD5-3767-7224-BCE7-AD65822549A2}"/>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183681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399"/>
            <a:ext cx="73152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
        <p:nvSpPr>
          <p:cNvPr id="8" name="Rectangle 5">
            <a:extLst>
              <a:ext uri="{FF2B5EF4-FFF2-40B4-BE49-F238E27FC236}">
                <a16:creationId xmlns:a16="http://schemas.microsoft.com/office/drawing/2014/main" id="{51DE3015-D9A1-BD07-2F15-45C69819794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extLst>
      <p:ext uri="{BB962C8B-B14F-4D97-AF65-F5344CB8AC3E}">
        <p14:creationId xmlns:p14="http://schemas.microsoft.com/office/powerpoint/2010/main" val="76709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99163"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a:solidFill>
                  <a:schemeClr val="bg1"/>
                </a:solidFill>
                <a:latin typeface="Arial" charset="0"/>
                <a:ea typeface="+mn-ea"/>
              </a:rPr>
              <a:t>	</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a:latin typeface="Arial"/>
                <a:ea typeface="ＭＳ Ｐゴシック"/>
                <a:cs typeface="Arial"/>
              </a:rPr>
              <a:t>TFAWS 2025 – August 4-7, 2025</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50930" y="0"/>
            <a:ext cx="914400" cy="914400"/>
          </a:xfrm>
          <a:prstGeom prst="rect">
            <a:avLst/>
          </a:prstGeom>
        </p:spPr>
      </p:pic>
      <p:pic>
        <p:nvPicPr>
          <p:cNvPr id="5" name="Picture 4" descr="Logo&#10;&#10;AI-generated content may be incorrect.">
            <a:extLst>
              <a:ext uri="{FF2B5EF4-FFF2-40B4-BE49-F238E27FC236}">
                <a16:creationId xmlns:a16="http://schemas.microsoft.com/office/drawing/2014/main" id="{3B79BF85-79B4-B2F6-E39F-842F59488E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55" y="37024"/>
            <a:ext cx="858065" cy="754793"/>
          </a:xfrm>
          <a:prstGeom prst="rect">
            <a:avLst/>
          </a:prstGeom>
        </p:spPr>
      </p:pic>
    </p:spTree>
    <p:extLst>
      <p:ext uri="{BB962C8B-B14F-4D97-AF65-F5344CB8AC3E}">
        <p14:creationId xmlns:p14="http://schemas.microsoft.com/office/powerpoint/2010/main" val="33339252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9DE909C4-8111-40C5-B2EF-231657F0F5A5}" type="slidenum">
              <a:rPr lang="en-US" smtClean="0"/>
              <a:t>‹#›</a:t>
            </a:fld>
            <a:endParaRPr lang="en-US"/>
          </a:p>
        </p:txBody>
      </p:sp>
    </p:spTree>
    <p:extLst>
      <p:ext uri="{BB962C8B-B14F-4D97-AF65-F5344CB8AC3E}">
        <p14:creationId xmlns:p14="http://schemas.microsoft.com/office/powerpoint/2010/main" val="12974159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BD15238E-477F-417C-A691-9E9A79DFF7CD}" type="datetimeFigureOut">
              <a:rPr lang="en-US" smtClean="0"/>
              <a:t>7/27/2025</a:t>
            </a:fld>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702AEA52-B311-47FE-8AE5-AE66AEA93BEE}" type="slidenum">
              <a:rPr lang="en-US" smtClean="0"/>
              <a:t>‹#›</a:t>
            </a:fld>
            <a:endParaRPr lang="en-US"/>
          </a:p>
        </p:txBody>
      </p:sp>
    </p:spTree>
    <p:extLst>
      <p:ext uri="{BB962C8B-B14F-4D97-AF65-F5344CB8AC3E}">
        <p14:creationId xmlns:p14="http://schemas.microsoft.com/office/powerpoint/2010/main" val="282000619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9DE909C4-8111-40C5-B2EF-231657F0F5A5}" type="slidenum">
              <a:rPr lang="en-US" smtClean="0"/>
              <a:t>‹#›</a:t>
            </a:fld>
            <a:endParaRPr lang="en-US"/>
          </a:p>
        </p:txBody>
      </p:sp>
    </p:spTree>
    <p:extLst>
      <p:ext uri="{BB962C8B-B14F-4D97-AF65-F5344CB8AC3E}">
        <p14:creationId xmlns:p14="http://schemas.microsoft.com/office/powerpoint/2010/main" val="22580711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trs.nasa.gov/api/citations/20220019167/" TargetMode="External"/><Relationship Id="rId7" Type="http://schemas.openxmlformats.org/officeDocument/2006/relationships/hyperlink" Target="https://tfaws.nasa.gov/wp-content/uploads/TFAWS2015-SC-ISS-Payload-Thermal-Design.pdf" TargetMode="External"/><Relationship Id="rId2" Type="http://schemas.openxmlformats.org/officeDocument/2006/relationships/hyperlink" Target="https://www.nasa.gov/centers-and-facilities/langley/nuclear-electric-propulsion-technology-could-make-missions-to-mars-faster/" TargetMode="External"/><Relationship Id="rId1" Type="http://schemas.openxmlformats.org/officeDocument/2006/relationships/slideLayout" Target="../slideLayouts/slideLayout2.xml"/><Relationship Id="rId6" Type="http://schemas.openxmlformats.org/officeDocument/2006/relationships/hyperlink" Target="https://ntrs.nasa.gov/api/citations/20010014168/downloads/20010014168.pdf" TargetMode="External"/><Relationship Id="rId5" Type="http://schemas.openxmlformats.org/officeDocument/2006/relationships/hyperlink" Target="https://doi.org/10.2307/44740054" TargetMode="External"/><Relationship Id="rId4" Type="http://schemas.openxmlformats.org/officeDocument/2006/relationships/hyperlink" Target="https://doi.org/10.2307/4461202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3.wdp"/><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hart" Target="../charts/chart3.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chart" Target="../charts/char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chart" Target="../charts/chart1.xml"/><Relationship Id="rId5" Type="http://schemas.microsoft.com/office/2007/relationships/media" Target="../media/media3.mp4"/><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image" Target="../media/image28.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77FB7A43-19F9-69F8-EAE7-F9492C4DDE08}"/>
              </a:ext>
            </a:extLst>
          </p:cNvPr>
          <p:cNvSpPr>
            <a:spLocks noChangeArrowheads="1"/>
          </p:cNvSpPr>
          <p:nvPr/>
        </p:nvSpPr>
        <p:spPr bwMode="auto">
          <a:xfrm>
            <a:off x="6165606" y="3302795"/>
            <a:ext cx="5390854" cy="1384995"/>
          </a:xfrm>
          <a:prstGeom prst="rect">
            <a:avLst/>
          </a:prstGeom>
          <a:noFill/>
          <a:ln w="9525">
            <a:noFill/>
            <a:miter lim="800000"/>
            <a:headEnd/>
            <a:tailEnd/>
          </a:ln>
        </p:spPr>
        <p:txBody>
          <a:bodyPr wrap="square" lIns="91440" tIns="45720" rIns="91440" bIns="45720" anchor="ctr">
            <a:spAutoFit/>
          </a:bodyPr>
          <a:lstStyle/>
          <a:p>
            <a:pPr fontAlgn="base">
              <a:spcBef>
                <a:spcPts val="600"/>
              </a:spcBef>
              <a:spcAft>
                <a:spcPct val="0"/>
              </a:spcAft>
              <a:defRPr/>
            </a:pPr>
            <a:r>
              <a:rPr kumimoji="0" lang="en-US" sz="1400" b="1" i="1" u="none" strike="noStrike" kern="1200" cap="none" spc="0" normalizeH="0" baseline="0" noProof="0" dirty="0">
                <a:ln>
                  <a:noFill/>
                </a:ln>
                <a:solidFill>
                  <a:srgbClr val="000000"/>
                </a:solidFill>
                <a:effectLst/>
                <a:uLnTx/>
                <a:uFillTx/>
                <a:latin typeface="Arial"/>
                <a:ea typeface="ＭＳ Ｐゴシック"/>
                <a:cs typeface="Arial"/>
              </a:rPr>
              <a:t>Will Grier </a:t>
            </a: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(LaRC-D206)</a:t>
            </a:r>
            <a:r>
              <a:rPr lang="en-US" sz="1400" dirty="0">
                <a:solidFill>
                  <a:srgbClr val="000000"/>
                </a:solidFill>
                <a:latin typeface="Arial"/>
                <a:ea typeface="ＭＳ Ｐゴシック"/>
                <a:cs typeface="Arial"/>
              </a:rPr>
              <a:t>, </a:t>
            </a:r>
            <a:r>
              <a:rPr lang="en-US" sz="1400" b="1" i="1" dirty="0">
                <a:solidFill>
                  <a:srgbClr val="000000"/>
                </a:solidFill>
                <a:latin typeface="Arial"/>
                <a:ea typeface="ＭＳ Ｐゴシック"/>
                <a:cs typeface="Arial"/>
              </a:rPr>
              <a:t>Amanda Stark </a:t>
            </a: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(LaRC-D206),        </a:t>
            </a:r>
            <a:r>
              <a:rPr lang="en-US" sz="1400" b="1" i="1" dirty="0">
                <a:solidFill>
                  <a:srgbClr val="000000"/>
                </a:solidFill>
                <a:latin typeface="Arial"/>
                <a:ea typeface="ＭＳ Ｐゴシック"/>
                <a:cs typeface="Arial"/>
              </a:rPr>
              <a:t>Diego Perea</a:t>
            </a:r>
            <a:r>
              <a:rPr lang="en-US" sz="1400" i="1" dirty="0">
                <a:solidFill>
                  <a:srgbClr val="000000"/>
                </a:solidFill>
                <a:latin typeface="Arial"/>
                <a:ea typeface="ＭＳ Ｐゴシック"/>
                <a:cs typeface="Arial"/>
              </a:rPr>
              <a:t> </a:t>
            </a: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(LaRC-D206, Intern, San Diego State University),         </a:t>
            </a:r>
            <a:r>
              <a:rPr lang="en-US" sz="1400" b="1" i="1" dirty="0">
                <a:solidFill>
                  <a:srgbClr val="000000"/>
                </a:solidFill>
                <a:latin typeface="Arial"/>
                <a:ea typeface="ＭＳ Ｐゴシック"/>
                <a:cs typeface="Arial"/>
              </a:rPr>
              <a:t>Tai Valdés </a:t>
            </a: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(LaRC-D312, Intern, Pennsylvania State University), </a:t>
            </a:r>
            <a:r>
              <a:rPr lang="en-US" sz="1400" b="1" i="1" dirty="0">
                <a:solidFill>
                  <a:srgbClr val="000000"/>
                </a:solidFill>
                <a:latin typeface="Arial"/>
                <a:ea typeface="ＭＳ Ｐゴシック"/>
                <a:cs typeface="Arial"/>
              </a:rPr>
              <a:t>Malay Shah </a:t>
            </a:r>
            <a:r>
              <a:rPr lang="en-US" sz="1400" dirty="0">
                <a:solidFill>
                  <a:srgbClr val="000000"/>
                </a:solidFill>
                <a:latin typeface="Arial"/>
                <a:ea typeface="ＭＳ Ｐゴシック"/>
                <a:cs typeface="Arial"/>
              </a:rPr>
              <a:t>(KSC-NEL60), </a:t>
            </a:r>
            <a:r>
              <a:rPr lang="en-US" sz="1400" b="1" i="1" dirty="0">
                <a:solidFill>
                  <a:srgbClr val="000000"/>
                </a:solidFill>
                <a:latin typeface="Arial"/>
                <a:ea typeface="ＭＳ Ｐゴシック"/>
                <a:cs typeface="Arial"/>
              </a:rPr>
              <a:t>Sarah Czerwien </a:t>
            </a:r>
            <a:r>
              <a:rPr lang="en-US" sz="1400" dirty="0">
                <a:solidFill>
                  <a:srgbClr val="000000"/>
                </a:solidFill>
                <a:latin typeface="Arial"/>
                <a:ea typeface="ＭＳ Ｐゴシック"/>
                <a:cs typeface="Arial"/>
              </a:rPr>
              <a:t>(GRC-LTT0, HX5), </a:t>
            </a:r>
            <a:r>
              <a:rPr lang="en-US" sz="1400" b="1" i="1" dirty="0">
                <a:solidFill>
                  <a:srgbClr val="000000"/>
                </a:solidFill>
                <a:latin typeface="Arial"/>
                <a:ea typeface="ＭＳ Ｐゴシック"/>
                <a:cs typeface="Arial"/>
              </a:rPr>
              <a:t>William Machemer </a:t>
            </a:r>
            <a:r>
              <a:rPr lang="en-US" sz="1400" dirty="0">
                <a:solidFill>
                  <a:srgbClr val="000000"/>
                </a:solidFill>
                <a:latin typeface="Arial"/>
                <a:ea typeface="ＭＳ Ｐゴシック"/>
                <a:cs typeface="Arial"/>
              </a:rPr>
              <a:t>(Analytical Mechanics Associates [AMA]), </a:t>
            </a:r>
            <a:r>
              <a:rPr lang="en-US" sz="1400" b="1" i="1" dirty="0">
                <a:solidFill>
                  <a:srgbClr val="000000"/>
                </a:solidFill>
                <a:latin typeface="Arial"/>
                <a:ea typeface="ＭＳ Ｐゴシック"/>
                <a:cs typeface="Arial"/>
              </a:rPr>
              <a:t>Andrew McMahon</a:t>
            </a:r>
            <a:r>
              <a:rPr lang="en-US" sz="1400" dirty="0">
                <a:solidFill>
                  <a:srgbClr val="000000"/>
                </a:solidFill>
                <a:latin typeface="Arial"/>
                <a:ea typeface="ＭＳ Ｐゴシック"/>
                <a:cs typeface="Arial"/>
              </a:rPr>
              <a:t> (LaRC-D208)</a:t>
            </a:r>
            <a:endParaRPr kumimoji="0" lang="en-US" sz="1400" b="0" i="0" u="none" strike="noStrike" kern="1200" cap="none" spc="0" normalizeH="0" baseline="0" noProof="0" dirty="0">
              <a:ln>
                <a:noFill/>
              </a:ln>
              <a:solidFill>
                <a:srgbClr val="000000"/>
              </a:solidFill>
              <a:effectLst/>
              <a:uLnTx/>
              <a:uFillTx/>
              <a:latin typeface="Arial"/>
              <a:ea typeface="ＭＳ Ｐゴシック"/>
              <a:cs typeface="Arial"/>
            </a:endParaRPr>
          </a:p>
        </p:txBody>
      </p:sp>
      <p:pic>
        <p:nvPicPr>
          <p:cNvPr id="12" name="Picture 11">
            <a:extLst>
              <a:ext uri="{FF2B5EF4-FFF2-40B4-BE49-F238E27FC236}">
                <a16:creationId xmlns:a16="http://schemas.microsoft.com/office/drawing/2014/main" id="{B1BA37E1-8474-56AD-C62B-52A0E0B0D3E7}"/>
              </a:ext>
            </a:extLst>
          </p:cNvPr>
          <p:cNvPicPr>
            <a:picLocks noChangeAspect="1"/>
          </p:cNvPicPr>
          <p:nvPr/>
        </p:nvPicPr>
        <p:blipFill>
          <a:blip r:embed="rId3">
            <a:alphaModFix amt="20000"/>
          </a:blip>
          <a:stretch>
            <a:fillRect/>
          </a:stretch>
        </p:blipFill>
        <p:spPr>
          <a:xfrm>
            <a:off x="390525" y="2916128"/>
            <a:ext cx="5635871" cy="3757247"/>
          </a:xfrm>
          <a:prstGeom prst="rect">
            <a:avLst/>
          </a:prstGeom>
        </p:spPr>
      </p:pic>
      <p:sp>
        <p:nvSpPr>
          <p:cNvPr id="13314" name="Rectangle 10"/>
          <p:cNvSpPr>
            <a:spLocks noGrp="1" noChangeArrowheads="1"/>
          </p:cNvSpPr>
          <p:nvPr>
            <p:ph type="ctrTitle"/>
          </p:nvPr>
        </p:nvSpPr>
        <p:spPr>
          <a:xfrm>
            <a:off x="954879" y="1587032"/>
            <a:ext cx="10282242" cy="946618"/>
          </a:xfrm>
        </p:spPr>
        <p:txBody>
          <a:bodyPr/>
          <a:lstStyle/>
          <a:p>
            <a:pPr eaLnBrk="1" hangingPunct="1">
              <a:spcBef>
                <a:spcPts val="0"/>
              </a:spcBef>
              <a:spcAft>
                <a:spcPts val="0"/>
              </a:spcAft>
            </a:pPr>
            <a:r>
              <a:rPr lang="en-US" dirty="0">
                <a:solidFill>
                  <a:srgbClr val="FF4605"/>
                </a:solidFill>
                <a:ea typeface="ＭＳ Ｐゴシック" charset="-128"/>
              </a:rPr>
              <a:t>Thermal Systems Engineering for Nuclear Electric Propulsion (NEP) High Temperature Radiators</a:t>
            </a:r>
            <a:endParaRPr lang="en-US" b="0" dirty="0">
              <a:solidFill>
                <a:srgbClr val="FF4605"/>
              </a:solidFill>
              <a:ea typeface="ＭＳ Ｐゴシック" charset="-128"/>
            </a:endParaRPr>
          </a:p>
        </p:txBody>
      </p:sp>
      <p:sp>
        <p:nvSpPr>
          <p:cNvPr id="13315" name="Rectangle 11"/>
          <p:cNvSpPr>
            <a:spLocks noChangeArrowheads="1"/>
          </p:cNvSpPr>
          <p:nvPr/>
        </p:nvSpPr>
        <p:spPr bwMode="auto">
          <a:xfrm>
            <a:off x="6165606" y="4876800"/>
            <a:ext cx="5071515" cy="1277273"/>
          </a:xfrm>
          <a:prstGeom prst="rect">
            <a:avLst/>
          </a:prstGeom>
          <a:noFill/>
          <a:ln w="9525">
            <a:noFill/>
            <a:miter lim="800000"/>
            <a:headEnd/>
            <a:tailEnd/>
          </a:ln>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a:ea typeface="ＭＳ Ｐゴシック"/>
                <a:cs typeface="Arial"/>
              </a:rPr>
              <a:t>Thermal &amp; Fluids Analysis Workshop 2025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99"/>
                </a:solidFill>
                <a:effectLst/>
                <a:uLnTx/>
                <a:uFillTx/>
                <a:latin typeface="Arial"/>
                <a:ea typeface="ＭＳ Ｐゴシック"/>
                <a:cs typeface="Arial"/>
              </a:rPr>
              <a:t>NASA Ames Research Center</a:t>
            </a:r>
            <a:endParaRPr kumimoji="0" lang="en-US" sz="1800" b="0" i="0" u="none" strike="noStrike" kern="1200" cap="none" spc="0" normalizeH="0" baseline="0" noProof="0">
              <a:ln>
                <a:noFill/>
              </a:ln>
              <a:solidFill>
                <a:srgbClr val="333399"/>
              </a:solidFill>
              <a:effectLst/>
              <a:uLnTx/>
              <a:uFillTx/>
              <a:latin typeface="Arial" pitchFamily="34" charset="0"/>
              <a:ea typeface="ＭＳ Ｐゴシック"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a:ln>
                  <a:noFill/>
                </a:ln>
                <a:solidFill>
                  <a:srgbClr val="333399"/>
                </a:solidFill>
                <a:effectLst/>
                <a:uLnTx/>
                <a:uFillTx/>
                <a:latin typeface="Arial"/>
                <a:ea typeface="ＭＳ Ｐゴシック"/>
                <a:cs typeface="Arial"/>
              </a:rPr>
              <a:t>San Jose, 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99"/>
                </a:solidFill>
                <a:effectLst/>
                <a:uLnTx/>
                <a:uFillTx/>
                <a:latin typeface="Arial"/>
                <a:ea typeface="ＭＳ Ｐゴシック"/>
                <a:cs typeface="Arial"/>
              </a:rPr>
              <a:t>August 4-7, 2025</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lIns="91440" tIns="45720" rIns="91440" bIns="45720" anchor="ctr"/>
          <a:lstStyle/>
          <a:p>
            <a:pPr marL="0" marR="0" lvl="0" indent="0" algn="ctr" defTabSz="914400" rtl="0" eaLnBrk="0" fontAlgn="base" latinLnBrk="0" hangingPunct="0">
              <a:lnSpc>
                <a:spcPct val="100000"/>
              </a:lnSpc>
              <a:spcBef>
                <a:spcPct val="50000"/>
              </a:spcBef>
              <a:spcAft>
                <a:spcPct val="0"/>
              </a:spcAft>
              <a:buClrTx/>
              <a:buSzTx/>
              <a:buFontTx/>
              <a:buNone/>
              <a:tabLst>
                <a:tab pos="4459288" algn="ctr"/>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TFAWS 2025 Interdisciplinary Technical Session</a:t>
            </a:r>
          </a:p>
        </p:txBody>
      </p:sp>
      <p:pic>
        <p:nvPicPr>
          <p:cNvPr id="11" name="Content Placeholder 6" descr="Shape&#10;&#10;AI-generated content may be incorrect.">
            <a:extLst>
              <a:ext uri="{FF2B5EF4-FFF2-40B4-BE49-F238E27FC236}">
                <a16:creationId xmlns:a16="http://schemas.microsoft.com/office/drawing/2014/main" id="{E0026DCD-8906-80DD-1DC9-E0B880CC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237121" y="-42861"/>
            <a:ext cx="1002504" cy="1002506"/>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F1F5381-7E05-B219-4531-289394C2D351}"/>
              </a:ext>
            </a:extLst>
          </p:cNvPr>
          <p:cNvGrpSpPr/>
          <p:nvPr/>
        </p:nvGrpSpPr>
        <p:grpSpPr>
          <a:xfrm>
            <a:off x="1406771" y="3221375"/>
            <a:ext cx="3601072" cy="2811000"/>
            <a:chOff x="979611" y="2683114"/>
            <a:chExt cx="3601072" cy="2811000"/>
          </a:xfrm>
        </p:grpSpPr>
        <p:pic>
          <p:nvPicPr>
            <p:cNvPr id="4" name="Picture 3" descr="Shape&#10;&#10;AI-generated content may be incorrect.">
              <a:extLst>
                <a:ext uri="{FF2B5EF4-FFF2-40B4-BE49-F238E27FC236}">
                  <a16:creationId xmlns:a16="http://schemas.microsoft.com/office/drawing/2014/main" id="{8CDC08DD-0247-664B-6EFF-F0F1DE2F2C24}"/>
                </a:ext>
              </a:extLst>
            </p:cNvPr>
            <p:cNvPicPr>
              <a:picLocks noChangeAspect="1"/>
            </p:cNvPicPr>
            <p:nvPr/>
          </p:nvPicPr>
          <p:blipFill>
            <a:blip r:embed="rId5">
              <a:extLst>
                <a:ext uri="{28A0092B-C50C-407E-A947-70E740481C1C}">
                  <a14:useLocalDpi xmlns:a14="http://schemas.microsoft.com/office/drawing/2010/main" val="0"/>
                </a:ext>
              </a:extLst>
            </a:blip>
            <a:srcRect r="70723"/>
            <a:stretch/>
          </p:blipFill>
          <p:spPr>
            <a:xfrm>
              <a:off x="1859582" y="2683114"/>
              <a:ext cx="1841130" cy="1544495"/>
            </a:xfrm>
            <a:prstGeom prst="rect">
              <a:avLst/>
            </a:prstGeom>
          </p:spPr>
        </p:pic>
        <p:pic>
          <p:nvPicPr>
            <p:cNvPr id="7" name="Picture 6" descr="Shape&#10;&#10;AI-generated content may be incorrect.">
              <a:extLst>
                <a:ext uri="{FF2B5EF4-FFF2-40B4-BE49-F238E27FC236}">
                  <a16:creationId xmlns:a16="http://schemas.microsoft.com/office/drawing/2014/main" id="{BAC284A6-DC86-CB59-C8EA-01002B0E4733}"/>
                </a:ext>
              </a:extLst>
            </p:cNvPr>
            <p:cNvPicPr>
              <a:picLocks noChangeAspect="1"/>
            </p:cNvPicPr>
            <p:nvPr/>
          </p:nvPicPr>
          <p:blipFill rotWithShape="1">
            <a:blip r:embed="rId5">
              <a:extLst>
                <a:ext uri="{28A0092B-C50C-407E-A947-70E740481C1C}">
                  <a14:useLocalDpi xmlns:a14="http://schemas.microsoft.com/office/drawing/2010/main" val="0"/>
                </a:ext>
              </a:extLst>
            </a:blip>
            <a:srcRect l="27797"/>
            <a:stretch/>
          </p:blipFill>
          <p:spPr>
            <a:xfrm>
              <a:off x="979611" y="4269228"/>
              <a:ext cx="3601072" cy="1224886"/>
            </a:xfrm>
            <a:prstGeom prst="rect">
              <a:avLst/>
            </a:prstGeom>
          </p:spPr>
        </p:pic>
      </p:grpSp>
      <p:sp>
        <p:nvSpPr>
          <p:cNvPr id="5" name="Rectangle 10">
            <a:extLst>
              <a:ext uri="{FF2B5EF4-FFF2-40B4-BE49-F238E27FC236}">
                <a16:creationId xmlns:a16="http://schemas.microsoft.com/office/drawing/2014/main" id="{7E2B141E-EF3B-F115-F2DA-B8DD0C5072D5}"/>
              </a:ext>
            </a:extLst>
          </p:cNvPr>
          <p:cNvSpPr txBox="1">
            <a:spLocks noChangeArrowheads="1"/>
          </p:cNvSpPr>
          <p:nvPr/>
        </p:nvSpPr>
        <p:spPr bwMode="auto">
          <a:xfrm>
            <a:off x="1933572" y="2647950"/>
            <a:ext cx="8324854" cy="398426"/>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4605"/>
                </a:solidFill>
                <a:effectLst/>
                <a:uLnTx/>
                <a:uFillTx/>
                <a:latin typeface="Arial"/>
                <a:ea typeface="ＭＳ Ｐゴシック" charset="-128"/>
                <a:cs typeface="+mj-cs"/>
              </a:rPr>
              <a:t>Presented by: Will Grier</a:t>
            </a:r>
          </a:p>
        </p:txBody>
      </p:sp>
      <p:sp>
        <p:nvSpPr>
          <p:cNvPr id="2" name="Rectangle 11">
            <a:extLst>
              <a:ext uri="{FF2B5EF4-FFF2-40B4-BE49-F238E27FC236}">
                <a16:creationId xmlns:a16="http://schemas.microsoft.com/office/drawing/2014/main" id="{71CC7ECF-414A-6270-C501-89EB157AA55C}"/>
              </a:ext>
            </a:extLst>
          </p:cNvPr>
          <p:cNvSpPr>
            <a:spLocks noChangeArrowheads="1"/>
          </p:cNvSpPr>
          <p:nvPr/>
        </p:nvSpPr>
        <p:spPr bwMode="auto">
          <a:xfrm>
            <a:off x="-35171" y="6443774"/>
            <a:ext cx="8930690" cy="415498"/>
          </a:xfrm>
          <a:prstGeom prst="rect">
            <a:avLst/>
          </a:prstGeom>
          <a:noFill/>
          <a:ln w="9525">
            <a:noFill/>
            <a:miter lim="800000"/>
            <a:headEnd/>
            <a:tailEnd/>
          </a:ln>
        </p:spPr>
        <p:txBody>
          <a:bodyPr wrap="square" lIns="91440" tIns="45720" rIns="91440" bIns="45720" anchor="ctr">
            <a:spAutoFit/>
          </a:bodyPr>
          <a:lstStyle/>
          <a:p>
            <a:pPr fontAlgn="base">
              <a:spcBef>
                <a:spcPts val="600"/>
              </a:spcBef>
              <a:spcAft>
                <a:spcPct val="0"/>
              </a:spcAft>
              <a:defRPr/>
            </a:pPr>
            <a:r>
              <a:rPr kumimoji="0" lang="en-US" sz="1050" b="1" i="0" u="none" strike="noStrike" kern="1200" cap="none" spc="0" normalizeH="0" baseline="0" noProof="0" dirty="0">
                <a:ln>
                  <a:noFill/>
                </a:ln>
                <a:solidFill>
                  <a:srgbClr val="000000"/>
                </a:solidFill>
                <a:effectLst/>
                <a:uLnTx/>
                <a:uFillTx/>
                <a:latin typeface="Arial"/>
                <a:ea typeface="ＭＳ Ｐゴシック"/>
                <a:cs typeface="Arial"/>
              </a:rPr>
              <a:t>D206: Structural and Thermal Systems Branch, D312: Structural Mechanics and Concepts Branch, NEL60: Advanced Engineering Development Branch, LTT0: Thermal Systems and Transport Processes Branch, D208: Engineering Integration Branch  </a:t>
            </a:r>
          </a:p>
        </p:txBody>
      </p:sp>
      <p:sp>
        <p:nvSpPr>
          <p:cNvPr id="8" name="Rectangle 11">
            <a:extLst>
              <a:ext uri="{FF2B5EF4-FFF2-40B4-BE49-F238E27FC236}">
                <a16:creationId xmlns:a16="http://schemas.microsoft.com/office/drawing/2014/main" id="{4B9382BE-5A15-5807-0C06-C9AFD753A9DE}"/>
              </a:ext>
            </a:extLst>
          </p:cNvPr>
          <p:cNvSpPr>
            <a:spLocks noChangeArrowheads="1"/>
          </p:cNvSpPr>
          <p:nvPr/>
        </p:nvSpPr>
        <p:spPr bwMode="auto">
          <a:xfrm>
            <a:off x="8930689" y="6293790"/>
            <a:ext cx="3279752" cy="577081"/>
          </a:xfrm>
          <a:prstGeom prst="rect">
            <a:avLst/>
          </a:prstGeom>
          <a:noFill/>
          <a:ln w="9525">
            <a:noFill/>
            <a:miter lim="800000"/>
            <a:headEnd/>
            <a:tailEnd/>
          </a:ln>
        </p:spPr>
        <p:txBody>
          <a:bodyPr wrap="square" lIns="91440" tIns="45720" rIns="91440" bIns="45720" anchor="ctr">
            <a:spAutoFit/>
          </a:bodyPr>
          <a:lstStyle/>
          <a:p>
            <a:pPr algn="r" fontAlgn="base">
              <a:spcAft>
                <a:spcPct val="0"/>
              </a:spcAft>
              <a:defRPr/>
            </a:pPr>
            <a:r>
              <a:rPr kumimoji="0" lang="en-US" sz="1050" b="1" i="0" u="none" strike="noStrike" kern="1200" cap="none" spc="0" normalizeH="0" baseline="0" noProof="0" dirty="0">
                <a:ln>
                  <a:noFill/>
                </a:ln>
                <a:solidFill>
                  <a:srgbClr val="000000"/>
                </a:solidFill>
                <a:effectLst/>
                <a:uLnTx/>
                <a:uFillTx/>
                <a:latin typeface="Arial"/>
                <a:ea typeface="ＭＳ Ｐゴシック"/>
                <a:cs typeface="Arial"/>
              </a:rPr>
              <a:t>LaRC: NASA Langley Research Center </a:t>
            </a:r>
          </a:p>
          <a:p>
            <a:pPr algn="r" fontAlgn="base">
              <a:spcAft>
                <a:spcPct val="0"/>
              </a:spcAft>
              <a:defRPr/>
            </a:pPr>
            <a:r>
              <a:rPr kumimoji="0" lang="en-US" sz="1050" b="1" i="0" u="none" strike="noStrike" kern="1200" cap="none" spc="0" normalizeH="0" baseline="0" noProof="0" dirty="0">
                <a:ln>
                  <a:noFill/>
                </a:ln>
                <a:solidFill>
                  <a:srgbClr val="000000"/>
                </a:solidFill>
                <a:effectLst/>
                <a:uLnTx/>
                <a:uFillTx/>
                <a:latin typeface="Arial"/>
                <a:ea typeface="ＭＳ Ｐゴシック"/>
                <a:cs typeface="Arial"/>
              </a:rPr>
              <a:t>KSC: NASA Kennedy Space Center</a:t>
            </a:r>
          </a:p>
          <a:p>
            <a:pPr algn="r" fontAlgn="base">
              <a:spcAft>
                <a:spcPct val="0"/>
              </a:spcAft>
              <a:defRPr/>
            </a:pPr>
            <a:r>
              <a:rPr kumimoji="0" lang="en-US" sz="1050" b="1" i="0" u="none" strike="noStrike" kern="1200" cap="none" spc="0" normalizeH="0" baseline="0" noProof="0" dirty="0">
                <a:ln>
                  <a:noFill/>
                </a:ln>
                <a:solidFill>
                  <a:srgbClr val="000000"/>
                </a:solidFill>
                <a:effectLst/>
                <a:uLnTx/>
                <a:uFillTx/>
                <a:latin typeface="Arial"/>
                <a:ea typeface="ＭＳ Ｐゴシック"/>
                <a:cs typeface="Arial"/>
              </a:rPr>
              <a:t>GRC: NASA Glenn Research Center</a:t>
            </a:r>
          </a:p>
        </p:txBody>
      </p:sp>
    </p:spTree>
    <p:extLst>
      <p:ext uri="{BB962C8B-B14F-4D97-AF65-F5344CB8AC3E}">
        <p14:creationId xmlns:p14="http://schemas.microsoft.com/office/powerpoint/2010/main" val="62868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ABF0-CBDD-7BE3-9C6E-722EE28EB6DA}"/>
              </a:ext>
            </a:extLst>
          </p:cNvPr>
          <p:cNvSpPr>
            <a:spLocks noGrp="1"/>
          </p:cNvSpPr>
          <p:nvPr>
            <p:ph type="title"/>
          </p:nvPr>
        </p:nvSpPr>
        <p:spPr/>
        <p:txBody>
          <a:bodyPr/>
          <a:lstStyle/>
          <a:p>
            <a:r>
              <a:rPr lang="pt-BR" dirty="0"/>
              <a:t>System of Interest (SOI) - External Interfaces</a:t>
            </a:r>
            <a:endParaRPr lang="en-US" dirty="0"/>
          </a:p>
        </p:txBody>
      </p:sp>
      <p:sp>
        <p:nvSpPr>
          <p:cNvPr id="4" name="Slide Number Placeholder 3">
            <a:extLst>
              <a:ext uri="{FF2B5EF4-FFF2-40B4-BE49-F238E27FC236}">
                <a16:creationId xmlns:a16="http://schemas.microsoft.com/office/drawing/2014/main" id="{BAA02838-0578-60AD-6057-B44778DB479E}"/>
              </a:ext>
            </a:extLst>
          </p:cNvPr>
          <p:cNvSpPr>
            <a:spLocks noGrp="1"/>
          </p:cNvSpPr>
          <p:nvPr>
            <p:ph type="sldNum" sz="quarter" idx="12"/>
          </p:nvPr>
        </p:nvSpPr>
        <p:spPr/>
        <p:txBody>
          <a:bodyPr/>
          <a:lstStyle/>
          <a:p>
            <a:fld id="{33F42015-0FC7-4B0E-8D2B-76EADF48D957}" type="slidenum">
              <a:rPr lang="en-US" smtClean="0"/>
              <a:pPr/>
              <a:t>10</a:t>
            </a:fld>
            <a:endParaRPr lang="en-US"/>
          </a:p>
        </p:txBody>
      </p:sp>
      <p:pic>
        <p:nvPicPr>
          <p:cNvPr id="13" name="Picture 12" descr="Diagram&#10;&#10;AI-generated content may be incorrect.">
            <a:extLst>
              <a:ext uri="{FF2B5EF4-FFF2-40B4-BE49-F238E27FC236}">
                <a16:creationId xmlns:a16="http://schemas.microsoft.com/office/drawing/2014/main" id="{9468B19B-54E8-2849-A71D-60153D3FE507}"/>
              </a:ext>
            </a:extLst>
          </p:cNvPr>
          <p:cNvPicPr>
            <a:picLocks noChangeAspect="1"/>
          </p:cNvPicPr>
          <p:nvPr/>
        </p:nvPicPr>
        <p:blipFill rotWithShape="1">
          <a:blip r:embed="rId2">
            <a:extLst>
              <a:ext uri="{28A0092B-C50C-407E-A947-70E740481C1C}">
                <a14:useLocalDpi xmlns:a14="http://schemas.microsoft.com/office/drawing/2010/main" val="0"/>
              </a:ext>
            </a:extLst>
          </a:blip>
          <a:srcRect t="4945" b="5420"/>
          <a:stretch/>
        </p:blipFill>
        <p:spPr>
          <a:xfrm>
            <a:off x="609600" y="943135"/>
            <a:ext cx="10617838" cy="5797795"/>
          </a:xfrm>
          <a:prstGeom prst="rect">
            <a:avLst/>
          </a:prstGeom>
        </p:spPr>
      </p:pic>
    </p:spTree>
    <p:extLst>
      <p:ext uri="{BB962C8B-B14F-4D97-AF65-F5344CB8AC3E}">
        <p14:creationId xmlns:p14="http://schemas.microsoft.com/office/powerpoint/2010/main" val="340228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AE91F-F5E6-DE0C-345C-648F2EDE8F2F}"/>
              </a:ext>
            </a:extLst>
          </p:cNvPr>
          <p:cNvSpPr>
            <a:spLocks noGrp="1"/>
          </p:cNvSpPr>
          <p:nvPr>
            <p:ph type="title"/>
          </p:nvPr>
        </p:nvSpPr>
        <p:spPr/>
        <p:txBody>
          <a:bodyPr/>
          <a:lstStyle/>
          <a:p>
            <a:r>
              <a:rPr lang="en-US"/>
              <a:t>NEP Power System</a:t>
            </a:r>
          </a:p>
        </p:txBody>
      </p:sp>
      <p:sp>
        <p:nvSpPr>
          <p:cNvPr id="4" name="Slide Number Placeholder 3">
            <a:extLst>
              <a:ext uri="{FF2B5EF4-FFF2-40B4-BE49-F238E27FC236}">
                <a16:creationId xmlns:a16="http://schemas.microsoft.com/office/drawing/2014/main" id="{603CF5D9-0BBF-316D-A86E-04928759D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1F499-0D65-46CD-8A7F-DB62BE63A0E5}" type="slidenum">
              <a:rPr kumimoji="0" lang="en-US" sz="10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endParaRPr>
          </a:p>
        </p:txBody>
      </p:sp>
      <p:pic>
        <p:nvPicPr>
          <p:cNvPr id="10" name="Picture 9">
            <a:extLst>
              <a:ext uri="{FF2B5EF4-FFF2-40B4-BE49-F238E27FC236}">
                <a16:creationId xmlns:a16="http://schemas.microsoft.com/office/drawing/2014/main" id="{C337956C-4C7E-EA19-63E6-06EE969EBB38}"/>
              </a:ext>
            </a:extLst>
          </p:cNvPr>
          <p:cNvPicPr>
            <a:picLocks noChangeAspect="1"/>
          </p:cNvPicPr>
          <p:nvPr/>
        </p:nvPicPr>
        <p:blipFill>
          <a:blip r:embed="rId2"/>
          <a:stretch>
            <a:fillRect/>
          </a:stretch>
        </p:blipFill>
        <p:spPr>
          <a:xfrm>
            <a:off x="331131" y="1199287"/>
            <a:ext cx="11490826" cy="4965750"/>
          </a:xfrm>
          <a:prstGeom prst="rect">
            <a:avLst/>
          </a:prstGeom>
        </p:spPr>
      </p:pic>
    </p:spTree>
    <p:extLst>
      <p:ext uri="{BB962C8B-B14F-4D97-AF65-F5344CB8AC3E}">
        <p14:creationId xmlns:p14="http://schemas.microsoft.com/office/powerpoint/2010/main" val="4198126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0F6A840-34C8-5558-086D-8F218C98F535}"/>
              </a:ext>
            </a:extLst>
          </p:cNvPr>
          <p:cNvSpPr>
            <a:spLocks noGrp="1"/>
          </p:cNvSpPr>
          <p:nvPr>
            <p:ph idx="1"/>
          </p:nvPr>
        </p:nvSpPr>
        <p:spPr>
          <a:xfrm>
            <a:off x="609602" y="914400"/>
            <a:ext cx="5596645" cy="5410200"/>
          </a:xfrm>
        </p:spPr>
        <p:txBody>
          <a:bodyPr/>
          <a:lstStyle/>
          <a:p>
            <a:pPr marL="0" indent="0">
              <a:spcBef>
                <a:spcPts val="200"/>
              </a:spcBef>
              <a:buNone/>
            </a:pPr>
            <a:r>
              <a:rPr lang="en-US" sz="1800" b="1" u="sng" dirty="0"/>
              <a:t>Definitions:</a:t>
            </a:r>
            <a:endParaRPr lang="en-US" sz="1600" b="1" u="sng" dirty="0"/>
          </a:p>
          <a:p>
            <a:pPr lvl="1">
              <a:spcBef>
                <a:spcPts val="200"/>
              </a:spcBef>
            </a:pPr>
            <a:r>
              <a:rPr lang="en-US" sz="1600" b="1" dirty="0"/>
              <a:t>Installation:</a:t>
            </a:r>
            <a:r>
              <a:rPr lang="en-US" sz="1600" dirty="0"/>
              <a:t> incremental assembly/deployment of the PHRS radiators prior to reactor startup</a:t>
            </a:r>
            <a:endParaRPr lang="en-US" sz="300" b="1" dirty="0"/>
          </a:p>
          <a:p>
            <a:pPr lvl="1">
              <a:spcBef>
                <a:spcPts val="200"/>
              </a:spcBef>
            </a:pPr>
            <a:r>
              <a:rPr lang="en-US" sz="1600" b="1" dirty="0"/>
              <a:t>Commissioning:</a:t>
            </a:r>
            <a:r>
              <a:rPr lang="en-US" sz="1600" dirty="0"/>
              <a:t> achievement of an operational PHRS in-line with reactor startup</a:t>
            </a:r>
          </a:p>
        </p:txBody>
      </p:sp>
      <p:sp>
        <p:nvSpPr>
          <p:cNvPr id="2" name="Title 1">
            <a:extLst>
              <a:ext uri="{FF2B5EF4-FFF2-40B4-BE49-F238E27FC236}">
                <a16:creationId xmlns:a16="http://schemas.microsoft.com/office/drawing/2014/main" id="{B3529B23-E2EF-D96C-A4F4-F5424283BCD0}"/>
              </a:ext>
            </a:extLst>
          </p:cNvPr>
          <p:cNvSpPr>
            <a:spLocks noGrp="1"/>
          </p:cNvSpPr>
          <p:nvPr>
            <p:ph type="title"/>
          </p:nvPr>
        </p:nvSpPr>
        <p:spPr/>
        <p:txBody>
          <a:bodyPr/>
          <a:lstStyle/>
          <a:p>
            <a:r>
              <a:rPr lang="en-US" dirty="0"/>
              <a:t>Installation and Commissioning Concepts</a:t>
            </a:r>
          </a:p>
        </p:txBody>
      </p:sp>
      <p:sp>
        <p:nvSpPr>
          <p:cNvPr id="4" name="Slide Number Placeholder 3">
            <a:extLst>
              <a:ext uri="{FF2B5EF4-FFF2-40B4-BE49-F238E27FC236}">
                <a16:creationId xmlns:a16="http://schemas.microsoft.com/office/drawing/2014/main" id="{83DE6102-0A0D-C596-CCA9-DD16F3AA06B3}"/>
              </a:ext>
            </a:extLst>
          </p:cNvPr>
          <p:cNvSpPr>
            <a:spLocks noGrp="1"/>
          </p:cNvSpPr>
          <p:nvPr>
            <p:ph type="sldNum" sz="quarter" idx="12"/>
          </p:nvPr>
        </p:nvSpPr>
        <p:spPr/>
        <p:txBody>
          <a:bodyPr/>
          <a:lstStyle/>
          <a:p>
            <a:fld id="{33F42015-0FC7-4B0E-8D2B-76EADF48D957}" type="slidenum">
              <a:rPr lang="en-US" smtClean="0">
                <a:latin typeface="+mj-lt"/>
              </a:rPr>
              <a:pPr/>
              <a:t>12</a:t>
            </a:fld>
            <a:endParaRPr lang="en-US">
              <a:latin typeface="+mj-lt"/>
            </a:endParaRPr>
          </a:p>
        </p:txBody>
      </p:sp>
      <p:sp>
        <p:nvSpPr>
          <p:cNvPr id="5" name="Rectangle: Rounded Corners 4">
            <a:extLst>
              <a:ext uri="{FF2B5EF4-FFF2-40B4-BE49-F238E27FC236}">
                <a16:creationId xmlns:a16="http://schemas.microsoft.com/office/drawing/2014/main" id="{5F6EBC38-0F3F-0DCE-B776-D54516AF59E6}"/>
              </a:ext>
            </a:extLst>
          </p:cNvPr>
          <p:cNvSpPr/>
          <p:nvPr/>
        </p:nvSpPr>
        <p:spPr>
          <a:xfrm>
            <a:off x="404448" y="2577830"/>
            <a:ext cx="3593987" cy="3976433"/>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6" name="Rectangle: Rounded Corners 5">
            <a:extLst>
              <a:ext uri="{FF2B5EF4-FFF2-40B4-BE49-F238E27FC236}">
                <a16:creationId xmlns:a16="http://schemas.microsoft.com/office/drawing/2014/main" id="{CD84D672-6B74-4E0C-46F5-1B75B40E4F8F}"/>
              </a:ext>
            </a:extLst>
          </p:cNvPr>
          <p:cNvSpPr/>
          <p:nvPr/>
        </p:nvSpPr>
        <p:spPr>
          <a:xfrm>
            <a:off x="8193565" y="2577829"/>
            <a:ext cx="3593987" cy="3949447"/>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7" name="Rectangle: Rounded Corners 6">
            <a:extLst>
              <a:ext uri="{FF2B5EF4-FFF2-40B4-BE49-F238E27FC236}">
                <a16:creationId xmlns:a16="http://schemas.microsoft.com/office/drawing/2014/main" id="{2A539678-4E5E-9831-83FF-D96AB0D0A71A}"/>
              </a:ext>
            </a:extLst>
          </p:cNvPr>
          <p:cNvSpPr/>
          <p:nvPr/>
        </p:nvSpPr>
        <p:spPr>
          <a:xfrm>
            <a:off x="4292168" y="2577830"/>
            <a:ext cx="3593987" cy="3976434"/>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8" name="Text Placeholder 2">
            <a:extLst>
              <a:ext uri="{FF2B5EF4-FFF2-40B4-BE49-F238E27FC236}">
                <a16:creationId xmlns:a16="http://schemas.microsoft.com/office/drawing/2014/main" id="{DBC080E0-7D17-E7CE-ABFA-0E89C7B3448D}"/>
              </a:ext>
            </a:extLst>
          </p:cNvPr>
          <p:cNvSpPr txBox="1">
            <a:spLocks/>
          </p:cNvSpPr>
          <p:nvPr/>
        </p:nvSpPr>
        <p:spPr>
          <a:xfrm>
            <a:off x="8474376" y="2721165"/>
            <a:ext cx="3124200" cy="481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000" b="1" u="sng" dirty="0">
                <a:solidFill>
                  <a:prstClr val="black"/>
                </a:solidFill>
                <a:latin typeface="+mj-lt"/>
                <a:cs typeface="Helvetica" panose="020B0604020202020204" pitchFamily="34" charset="0"/>
              </a:rPr>
              <a:t>Full Assembly</a:t>
            </a:r>
          </a:p>
        </p:txBody>
      </p:sp>
      <p:sp>
        <p:nvSpPr>
          <p:cNvPr id="9" name="Content Placeholder 3">
            <a:extLst>
              <a:ext uri="{FF2B5EF4-FFF2-40B4-BE49-F238E27FC236}">
                <a16:creationId xmlns:a16="http://schemas.microsoft.com/office/drawing/2014/main" id="{7849B13C-F754-B98A-845C-D0C3F7729D48}"/>
              </a:ext>
            </a:extLst>
          </p:cNvPr>
          <p:cNvSpPr txBox="1">
            <a:spLocks/>
          </p:cNvSpPr>
          <p:nvPr/>
        </p:nvSpPr>
        <p:spPr>
          <a:xfrm>
            <a:off x="8285400" y="3130540"/>
            <a:ext cx="3502152" cy="2108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400" dirty="0">
                <a:solidFill>
                  <a:prstClr val="black"/>
                </a:solidFill>
                <a:latin typeface="+mj-lt"/>
                <a:cs typeface="Helvetica" panose="020B0604020202020204" pitchFamily="34" charset="0"/>
              </a:rPr>
              <a:t>Radiator units are robotically assembled into configuration</a:t>
            </a:r>
          </a:p>
          <a:p>
            <a:pPr>
              <a:spcBef>
                <a:spcPts val="600"/>
              </a:spcBef>
              <a:defRPr/>
            </a:pPr>
            <a:r>
              <a:rPr lang="en-US" sz="1400" dirty="0">
                <a:solidFill>
                  <a:prstClr val="black"/>
                </a:solidFill>
                <a:latin typeface="+mj-lt"/>
                <a:cs typeface="Helvetica" panose="020B0604020202020204" pitchFamily="34" charset="0"/>
              </a:rPr>
              <a:t>Exploring hard mounted and mobile robotic agents</a:t>
            </a:r>
          </a:p>
          <a:p>
            <a:pPr>
              <a:spcBef>
                <a:spcPts val="600"/>
              </a:spcBef>
              <a:defRPr/>
            </a:pPr>
            <a:r>
              <a:rPr lang="en-US" sz="1400" dirty="0">
                <a:solidFill>
                  <a:prstClr val="black"/>
                </a:solidFill>
                <a:latin typeface="+mj-lt"/>
                <a:cs typeface="Helvetica" panose="020B0604020202020204" pitchFamily="34" charset="0"/>
              </a:rPr>
              <a:t>Requires multiple launches</a:t>
            </a:r>
          </a:p>
          <a:p>
            <a:pPr>
              <a:spcBef>
                <a:spcPts val="600"/>
              </a:spcBef>
              <a:defRPr/>
            </a:pPr>
            <a:r>
              <a:rPr lang="en-US" sz="1400" dirty="0">
                <a:solidFill>
                  <a:prstClr val="black"/>
                </a:solidFill>
                <a:latin typeface="+mj-lt"/>
                <a:cs typeface="Helvetica" panose="020B0604020202020204" pitchFamily="34" charset="0"/>
              </a:rPr>
              <a:t>Enables architectural flexibility and extensibility</a:t>
            </a:r>
          </a:p>
          <a:p>
            <a:pPr>
              <a:spcBef>
                <a:spcPts val="600"/>
              </a:spcBef>
              <a:defRPr/>
            </a:pPr>
            <a:endParaRPr lang="en-US" sz="1400" dirty="0">
              <a:solidFill>
                <a:prstClr val="black"/>
              </a:solidFill>
              <a:latin typeface="+mj-lt"/>
              <a:cs typeface="Helvetica" panose="020B0604020202020204" pitchFamily="34" charset="0"/>
            </a:endParaRPr>
          </a:p>
          <a:p>
            <a:pPr>
              <a:spcBef>
                <a:spcPts val="600"/>
              </a:spcBef>
              <a:defRPr/>
            </a:pPr>
            <a:endParaRPr lang="en-US" sz="2400" dirty="0">
              <a:solidFill>
                <a:prstClr val="black"/>
              </a:solidFill>
              <a:latin typeface="+mj-lt"/>
              <a:cs typeface="Helvetica" panose="020B0604020202020204" pitchFamily="34" charset="0"/>
            </a:endParaRPr>
          </a:p>
        </p:txBody>
      </p:sp>
      <p:sp>
        <p:nvSpPr>
          <p:cNvPr id="10" name="Text Placeholder 4">
            <a:extLst>
              <a:ext uri="{FF2B5EF4-FFF2-40B4-BE49-F238E27FC236}">
                <a16:creationId xmlns:a16="http://schemas.microsoft.com/office/drawing/2014/main" id="{00AC6E80-78F2-AE34-A4D1-18D82A13F075}"/>
              </a:ext>
            </a:extLst>
          </p:cNvPr>
          <p:cNvSpPr txBox="1">
            <a:spLocks/>
          </p:cNvSpPr>
          <p:nvPr/>
        </p:nvSpPr>
        <p:spPr>
          <a:xfrm>
            <a:off x="4399843" y="2710374"/>
            <a:ext cx="3274097" cy="481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000" b="1" u="sng" dirty="0">
                <a:solidFill>
                  <a:prstClr val="black"/>
                </a:solidFill>
                <a:latin typeface="+mj-lt"/>
                <a:cs typeface="Helvetica" panose="020B0604020202020204" pitchFamily="34" charset="0"/>
              </a:rPr>
              <a:t>Hybrid</a:t>
            </a:r>
          </a:p>
        </p:txBody>
      </p:sp>
      <p:sp>
        <p:nvSpPr>
          <p:cNvPr id="11" name="Content Placeholder 5">
            <a:extLst>
              <a:ext uri="{FF2B5EF4-FFF2-40B4-BE49-F238E27FC236}">
                <a16:creationId xmlns:a16="http://schemas.microsoft.com/office/drawing/2014/main" id="{C1B0E161-73DF-27FA-D9F0-FD0344870D63}"/>
              </a:ext>
            </a:extLst>
          </p:cNvPr>
          <p:cNvSpPr txBox="1">
            <a:spLocks/>
          </p:cNvSpPr>
          <p:nvPr/>
        </p:nvSpPr>
        <p:spPr>
          <a:xfrm>
            <a:off x="4384003" y="3164323"/>
            <a:ext cx="3423996" cy="2075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400" dirty="0">
                <a:solidFill>
                  <a:prstClr val="black"/>
                </a:solidFill>
                <a:latin typeface="+mj-lt"/>
                <a:cs typeface="Helvetica" panose="020B0604020202020204" pitchFamily="34" charset="0"/>
              </a:rPr>
              <a:t>Robotically assembled/installed units which are then deployed</a:t>
            </a:r>
          </a:p>
          <a:p>
            <a:pPr>
              <a:spcBef>
                <a:spcPts val="600"/>
              </a:spcBef>
              <a:defRPr/>
            </a:pPr>
            <a:r>
              <a:rPr lang="en-US" sz="1400" dirty="0">
                <a:solidFill>
                  <a:prstClr val="black"/>
                </a:solidFill>
                <a:latin typeface="+mj-lt"/>
                <a:cs typeface="Helvetica" panose="020B0604020202020204" pitchFamily="34" charset="0"/>
              </a:rPr>
              <a:t>Exploring hard mounted and mobile robotic agents</a:t>
            </a:r>
          </a:p>
          <a:p>
            <a:pPr>
              <a:spcBef>
                <a:spcPts val="600"/>
              </a:spcBef>
              <a:defRPr/>
            </a:pPr>
            <a:r>
              <a:rPr lang="en-US" sz="1400" dirty="0">
                <a:solidFill>
                  <a:prstClr val="black"/>
                </a:solidFill>
                <a:latin typeface="+mj-lt"/>
                <a:cs typeface="Helvetica" panose="020B0604020202020204" pitchFamily="34" charset="0"/>
              </a:rPr>
              <a:t>Requires multiple launches</a:t>
            </a:r>
          </a:p>
          <a:p>
            <a:pPr>
              <a:spcBef>
                <a:spcPts val="600"/>
              </a:spcBef>
              <a:defRPr/>
            </a:pPr>
            <a:r>
              <a:rPr lang="en-US" sz="1400" dirty="0">
                <a:solidFill>
                  <a:prstClr val="black"/>
                </a:solidFill>
                <a:latin typeface="+mj-lt"/>
                <a:cs typeface="Helvetica" panose="020B0604020202020204" pitchFamily="34" charset="0"/>
              </a:rPr>
              <a:t>Enables architectural flexibility and extensibility</a:t>
            </a:r>
          </a:p>
          <a:p>
            <a:pPr>
              <a:spcBef>
                <a:spcPts val="600"/>
              </a:spcBef>
              <a:defRPr/>
            </a:pPr>
            <a:endParaRPr lang="en-US" sz="2400" dirty="0">
              <a:solidFill>
                <a:prstClr val="black"/>
              </a:solidFill>
              <a:latin typeface="+mj-lt"/>
              <a:cs typeface="Helvetica" panose="020B0604020202020204" pitchFamily="34" charset="0"/>
            </a:endParaRPr>
          </a:p>
        </p:txBody>
      </p:sp>
      <p:sp>
        <p:nvSpPr>
          <p:cNvPr id="12" name="Text Placeholder 6">
            <a:extLst>
              <a:ext uri="{FF2B5EF4-FFF2-40B4-BE49-F238E27FC236}">
                <a16:creationId xmlns:a16="http://schemas.microsoft.com/office/drawing/2014/main" id="{A480F284-BE19-A669-B665-AB901BA7739F}"/>
              </a:ext>
            </a:extLst>
          </p:cNvPr>
          <p:cNvSpPr txBox="1">
            <a:spLocks/>
          </p:cNvSpPr>
          <p:nvPr/>
        </p:nvSpPr>
        <p:spPr>
          <a:xfrm>
            <a:off x="835983" y="2716905"/>
            <a:ext cx="2870016" cy="481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000" b="1" u="sng" dirty="0">
                <a:solidFill>
                  <a:prstClr val="black"/>
                </a:solidFill>
                <a:latin typeface="+mj-lt"/>
                <a:cs typeface="Helvetica" panose="020B0604020202020204" pitchFamily="34" charset="0"/>
              </a:rPr>
              <a:t>Full Deployment</a:t>
            </a:r>
          </a:p>
        </p:txBody>
      </p:sp>
      <p:sp>
        <p:nvSpPr>
          <p:cNvPr id="13" name="Content Placeholder 7">
            <a:extLst>
              <a:ext uri="{FF2B5EF4-FFF2-40B4-BE49-F238E27FC236}">
                <a16:creationId xmlns:a16="http://schemas.microsoft.com/office/drawing/2014/main" id="{2C60934B-5BD5-C1C6-1115-5A376EBB3EA8}"/>
              </a:ext>
            </a:extLst>
          </p:cNvPr>
          <p:cNvSpPr txBox="1">
            <a:spLocks/>
          </p:cNvSpPr>
          <p:nvPr/>
        </p:nvSpPr>
        <p:spPr>
          <a:xfrm>
            <a:off x="519915" y="3164323"/>
            <a:ext cx="3502152" cy="2121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400" dirty="0">
                <a:solidFill>
                  <a:prstClr val="black"/>
                </a:solidFill>
                <a:latin typeface="+mj-lt"/>
                <a:cs typeface="Helvetica" panose="020B0604020202020204" pitchFamily="34" charset="0"/>
              </a:rPr>
              <a:t>Single-launch, co-manifested with the rest of the NEP power system</a:t>
            </a:r>
          </a:p>
          <a:p>
            <a:pPr>
              <a:spcBef>
                <a:spcPts val="600"/>
              </a:spcBef>
              <a:defRPr/>
            </a:pPr>
            <a:r>
              <a:rPr lang="en-US" sz="1400" dirty="0">
                <a:solidFill>
                  <a:prstClr val="black"/>
                </a:solidFill>
                <a:latin typeface="+mj-lt"/>
                <a:cs typeface="Helvetica" panose="020B0604020202020204" pitchFamily="34" charset="0"/>
              </a:rPr>
              <a:t>Constrained from a launch vehicle mass capability to orbit standpoint</a:t>
            </a:r>
          </a:p>
          <a:p>
            <a:pPr>
              <a:spcBef>
                <a:spcPts val="600"/>
              </a:spcBef>
              <a:defRPr/>
            </a:pPr>
            <a:r>
              <a:rPr lang="en-US" sz="1400" dirty="0">
                <a:solidFill>
                  <a:prstClr val="black"/>
                </a:solidFill>
                <a:latin typeface="+mj-lt"/>
                <a:cs typeface="Helvetica" panose="020B0604020202020204" pitchFamily="34" charset="0"/>
              </a:rPr>
              <a:t>Limited subsystem design flexibility and extensibility</a:t>
            </a:r>
          </a:p>
          <a:p>
            <a:pPr>
              <a:spcBef>
                <a:spcPts val="600"/>
              </a:spcBef>
              <a:defRPr/>
            </a:pPr>
            <a:endParaRPr lang="en-US" sz="1600" dirty="0">
              <a:solidFill>
                <a:prstClr val="black"/>
              </a:solidFill>
              <a:latin typeface="+mj-lt"/>
              <a:cs typeface="Helvetica" panose="020B0604020202020204" pitchFamily="34" charset="0"/>
            </a:endParaRPr>
          </a:p>
          <a:p>
            <a:pPr>
              <a:spcBef>
                <a:spcPts val="600"/>
              </a:spcBef>
              <a:defRPr/>
            </a:pPr>
            <a:endParaRPr lang="en-US" sz="1400" dirty="0">
              <a:solidFill>
                <a:prstClr val="black"/>
              </a:solidFill>
              <a:latin typeface="+mj-lt"/>
              <a:cs typeface="Helvetica" panose="020B0604020202020204" pitchFamily="34" charset="0"/>
            </a:endParaRPr>
          </a:p>
        </p:txBody>
      </p:sp>
      <p:pic>
        <p:nvPicPr>
          <p:cNvPr id="14" name="Picture 13">
            <a:extLst>
              <a:ext uri="{FF2B5EF4-FFF2-40B4-BE49-F238E27FC236}">
                <a16:creationId xmlns:a16="http://schemas.microsoft.com/office/drawing/2014/main" id="{719484BA-751A-E39E-39A9-CCC848F18A6C}"/>
              </a:ext>
            </a:extLst>
          </p:cNvPr>
          <p:cNvPicPr>
            <a:picLocks noChangeAspect="1"/>
          </p:cNvPicPr>
          <p:nvPr/>
        </p:nvPicPr>
        <p:blipFill>
          <a:blip r:embed="rId2"/>
          <a:stretch>
            <a:fillRect/>
          </a:stretch>
        </p:blipFill>
        <p:spPr>
          <a:xfrm>
            <a:off x="8423622" y="4798556"/>
            <a:ext cx="3198557" cy="1586253"/>
          </a:xfrm>
          <a:prstGeom prst="rect">
            <a:avLst/>
          </a:prstGeom>
        </p:spPr>
      </p:pic>
      <p:pic>
        <p:nvPicPr>
          <p:cNvPr id="16" name="Picture 15">
            <a:extLst>
              <a:ext uri="{FF2B5EF4-FFF2-40B4-BE49-F238E27FC236}">
                <a16:creationId xmlns:a16="http://schemas.microsoft.com/office/drawing/2014/main" id="{F9FADF25-4DAA-90DC-E39E-1212EAD58AD5}"/>
              </a:ext>
            </a:extLst>
          </p:cNvPr>
          <p:cNvPicPr>
            <a:picLocks noChangeAspect="1"/>
          </p:cNvPicPr>
          <p:nvPr/>
        </p:nvPicPr>
        <p:blipFill>
          <a:blip r:embed="rId3"/>
          <a:stretch>
            <a:fillRect/>
          </a:stretch>
        </p:blipFill>
        <p:spPr>
          <a:xfrm>
            <a:off x="666645" y="5239364"/>
            <a:ext cx="3069591" cy="836064"/>
          </a:xfrm>
          <a:prstGeom prst="rect">
            <a:avLst/>
          </a:prstGeom>
        </p:spPr>
      </p:pic>
      <p:pic>
        <p:nvPicPr>
          <p:cNvPr id="17" name="Picture 16">
            <a:extLst>
              <a:ext uri="{FF2B5EF4-FFF2-40B4-BE49-F238E27FC236}">
                <a16:creationId xmlns:a16="http://schemas.microsoft.com/office/drawing/2014/main" id="{B48C172D-35D2-2D83-0871-B2DED6E29E0C}"/>
              </a:ext>
            </a:extLst>
          </p:cNvPr>
          <p:cNvPicPr>
            <a:picLocks noChangeAspect="1"/>
          </p:cNvPicPr>
          <p:nvPr/>
        </p:nvPicPr>
        <p:blipFill>
          <a:blip r:embed="rId4"/>
          <a:stretch>
            <a:fillRect/>
          </a:stretch>
        </p:blipFill>
        <p:spPr>
          <a:xfrm>
            <a:off x="6977967" y="984941"/>
            <a:ext cx="2486974" cy="1479511"/>
          </a:xfrm>
          <a:prstGeom prst="rect">
            <a:avLst/>
          </a:prstGeom>
        </p:spPr>
      </p:pic>
      <p:sp>
        <p:nvSpPr>
          <p:cNvPr id="18" name="Multiplication Sign 17">
            <a:extLst>
              <a:ext uri="{FF2B5EF4-FFF2-40B4-BE49-F238E27FC236}">
                <a16:creationId xmlns:a16="http://schemas.microsoft.com/office/drawing/2014/main" id="{75B76DE8-92E9-BC96-5BD5-3C711BC792B3}"/>
              </a:ext>
            </a:extLst>
          </p:cNvPr>
          <p:cNvSpPr/>
          <p:nvPr/>
        </p:nvSpPr>
        <p:spPr>
          <a:xfrm>
            <a:off x="153327" y="4515867"/>
            <a:ext cx="4024978" cy="2151633"/>
          </a:xfrm>
          <a:prstGeom prst="mathMultiply">
            <a:avLst>
              <a:gd name="adj1" fmla="val 6356"/>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pic>
        <p:nvPicPr>
          <p:cNvPr id="20" name="Picture 19">
            <a:extLst>
              <a:ext uri="{FF2B5EF4-FFF2-40B4-BE49-F238E27FC236}">
                <a16:creationId xmlns:a16="http://schemas.microsoft.com/office/drawing/2014/main" id="{C50C3FBF-EF2E-ED96-8BC4-0B38020376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10871" y="4765334"/>
            <a:ext cx="3370258" cy="1466337"/>
          </a:xfrm>
          <a:prstGeom prst="rect">
            <a:avLst/>
          </a:prstGeom>
        </p:spPr>
      </p:pic>
    </p:spTree>
    <p:extLst>
      <p:ext uri="{BB962C8B-B14F-4D97-AF65-F5344CB8AC3E}">
        <p14:creationId xmlns:p14="http://schemas.microsoft.com/office/powerpoint/2010/main" val="385679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9B54E13-F3E9-1901-E7CD-D800512EB1AF}"/>
              </a:ext>
            </a:extLst>
          </p:cNvPr>
          <p:cNvSpPr/>
          <p:nvPr/>
        </p:nvSpPr>
        <p:spPr>
          <a:xfrm>
            <a:off x="381071" y="2387226"/>
            <a:ext cx="5321692" cy="4089813"/>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0" name="Picture 9">
            <a:extLst>
              <a:ext uri="{FF2B5EF4-FFF2-40B4-BE49-F238E27FC236}">
                <a16:creationId xmlns:a16="http://schemas.microsoft.com/office/drawing/2014/main" id="{5699FB6A-B5DF-D5F3-4861-DDE536DC2E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8418" y="2857187"/>
            <a:ext cx="5111665" cy="3480722"/>
          </a:xfrm>
          <a:prstGeom prst="rect">
            <a:avLst/>
          </a:prstGeom>
        </p:spPr>
      </p:pic>
      <p:sp>
        <p:nvSpPr>
          <p:cNvPr id="19" name="Content Placeholder 2">
            <a:extLst>
              <a:ext uri="{FF2B5EF4-FFF2-40B4-BE49-F238E27FC236}">
                <a16:creationId xmlns:a16="http://schemas.microsoft.com/office/drawing/2014/main" id="{107432CA-9F8F-558F-16D9-BAFF20A3DC99}"/>
              </a:ext>
            </a:extLst>
          </p:cNvPr>
          <p:cNvSpPr>
            <a:spLocks noGrp="1"/>
          </p:cNvSpPr>
          <p:nvPr>
            <p:ph idx="1"/>
          </p:nvPr>
        </p:nvSpPr>
        <p:spPr>
          <a:xfrm>
            <a:off x="609601" y="914400"/>
            <a:ext cx="7200132" cy="5410200"/>
          </a:xfrm>
        </p:spPr>
        <p:txBody>
          <a:bodyPr/>
          <a:lstStyle/>
          <a:p>
            <a:pPr marL="0" indent="0">
              <a:buNone/>
            </a:pPr>
            <a:r>
              <a:rPr lang="en-US" sz="1600" b="1" u="sng" dirty="0">
                <a:latin typeface="+mj-lt"/>
                <a:ea typeface="Calibri" panose="020F0502020204030204" pitchFamily="34" charset="0"/>
                <a:cs typeface="Arial" panose="020B0604020202020204" pitchFamily="34" charset="0"/>
              </a:rPr>
              <a:t>R</a:t>
            </a:r>
            <a:r>
              <a:rPr lang="en-US" sz="1600" b="1" u="sng" dirty="0">
                <a:effectLst/>
                <a:latin typeface="+mj-lt"/>
                <a:ea typeface="Calibri" panose="020F0502020204030204" pitchFamily="34" charset="0"/>
                <a:cs typeface="Arial" panose="020B0604020202020204" pitchFamily="34" charset="0"/>
              </a:rPr>
              <a:t>adiator Unit:</a:t>
            </a:r>
            <a:r>
              <a:rPr lang="en-US" sz="1600" u="sng" dirty="0">
                <a:effectLst/>
                <a:latin typeface="+mj-lt"/>
                <a:ea typeface="Calibri" panose="020F0502020204030204" pitchFamily="34" charset="0"/>
                <a:cs typeface="Arial" panose="020B0604020202020204" pitchFamily="34" charset="0"/>
              </a:rPr>
              <a:t> </a:t>
            </a:r>
            <a:r>
              <a:rPr lang="en-US" sz="1600" dirty="0">
                <a:effectLst/>
                <a:latin typeface="+mj-lt"/>
                <a:ea typeface="Calibri" panose="020F0502020204030204" pitchFamily="34" charset="0"/>
                <a:cs typeface="Arial" panose="020B0604020202020204" pitchFamily="34" charset="0"/>
              </a:rPr>
              <a:t>a modularized collection of radiative heat rejection surfaces to include structural supports, fluid loop(s) to each panel or module, surface treatments, heat pipes, and panel sheet materials</a:t>
            </a:r>
          </a:p>
          <a:p>
            <a:pPr lvl="1"/>
            <a:r>
              <a:rPr lang="en-US" sz="1400" dirty="0">
                <a:effectLst/>
                <a:latin typeface="+mj-lt"/>
                <a:ea typeface="Calibri" panose="020F0502020204030204" pitchFamily="34" charset="0"/>
                <a:cs typeface="Arial" panose="020B0604020202020204" pitchFamily="34" charset="0"/>
              </a:rPr>
              <a:t>Pending trade studies, a radiator unit may be a panel, a module, array, or wing</a:t>
            </a:r>
            <a:endParaRPr lang="en-US" sz="900" dirty="0">
              <a:latin typeface="+mj-lt"/>
            </a:endParaRPr>
          </a:p>
        </p:txBody>
      </p:sp>
      <p:sp>
        <p:nvSpPr>
          <p:cNvPr id="2" name="Title 1">
            <a:extLst>
              <a:ext uri="{FF2B5EF4-FFF2-40B4-BE49-F238E27FC236}">
                <a16:creationId xmlns:a16="http://schemas.microsoft.com/office/drawing/2014/main" id="{857A271E-5016-6574-88AE-698455879F7D}"/>
              </a:ext>
            </a:extLst>
          </p:cNvPr>
          <p:cNvSpPr>
            <a:spLocks noGrp="1"/>
          </p:cNvSpPr>
          <p:nvPr>
            <p:ph type="title"/>
          </p:nvPr>
        </p:nvSpPr>
        <p:spPr/>
        <p:txBody>
          <a:bodyPr/>
          <a:lstStyle/>
          <a:p>
            <a:r>
              <a:rPr lang="en-US" dirty="0"/>
              <a:t>Radiator Unit Options</a:t>
            </a:r>
          </a:p>
        </p:txBody>
      </p:sp>
      <p:sp>
        <p:nvSpPr>
          <p:cNvPr id="4" name="Slide Number Placeholder 3">
            <a:extLst>
              <a:ext uri="{FF2B5EF4-FFF2-40B4-BE49-F238E27FC236}">
                <a16:creationId xmlns:a16="http://schemas.microsoft.com/office/drawing/2014/main" id="{AA74FDFE-04C5-AEE0-C0C9-E1CB72EACF04}"/>
              </a:ext>
            </a:extLst>
          </p:cNvPr>
          <p:cNvSpPr>
            <a:spLocks noGrp="1"/>
          </p:cNvSpPr>
          <p:nvPr>
            <p:ph type="sldNum" sz="quarter" idx="12"/>
          </p:nvPr>
        </p:nvSpPr>
        <p:spPr/>
        <p:txBody>
          <a:bodyPr/>
          <a:lstStyle/>
          <a:p>
            <a:fld id="{33F42015-0FC7-4B0E-8D2B-76EADF48D957}" type="slidenum">
              <a:rPr lang="en-US" smtClean="0"/>
              <a:pPr/>
              <a:t>13</a:t>
            </a:fld>
            <a:endParaRPr lang="en-US"/>
          </a:p>
        </p:txBody>
      </p:sp>
      <p:sp>
        <p:nvSpPr>
          <p:cNvPr id="5" name="Rectangle: Rounded Corners 4">
            <a:extLst>
              <a:ext uri="{FF2B5EF4-FFF2-40B4-BE49-F238E27FC236}">
                <a16:creationId xmlns:a16="http://schemas.microsoft.com/office/drawing/2014/main" id="{89377A00-5228-9C20-2A90-EBE645443717}"/>
              </a:ext>
            </a:extLst>
          </p:cNvPr>
          <p:cNvSpPr/>
          <p:nvPr/>
        </p:nvSpPr>
        <p:spPr>
          <a:xfrm>
            <a:off x="5985268" y="2387228"/>
            <a:ext cx="5901934" cy="4089812"/>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6" name="Picture 5">
            <a:extLst>
              <a:ext uri="{FF2B5EF4-FFF2-40B4-BE49-F238E27FC236}">
                <a16:creationId xmlns:a16="http://schemas.microsoft.com/office/drawing/2014/main" id="{DDFD8EBE-874E-352C-F455-19BAF8E76D6B}"/>
              </a:ext>
            </a:extLst>
          </p:cNvPr>
          <p:cNvPicPr>
            <a:picLocks noChangeAspect="1"/>
          </p:cNvPicPr>
          <p:nvPr/>
        </p:nvPicPr>
        <p:blipFill>
          <a:blip r:embed="rId3"/>
          <a:stretch>
            <a:fillRect/>
          </a:stretch>
        </p:blipFill>
        <p:spPr>
          <a:xfrm>
            <a:off x="9075909" y="4726237"/>
            <a:ext cx="2612724" cy="1424020"/>
          </a:xfrm>
          <a:prstGeom prst="rect">
            <a:avLst/>
          </a:prstGeom>
        </p:spPr>
      </p:pic>
      <p:pic>
        <p:nvPicPr>
          <p:cNvPr id="7" name="Picture 6">
            <a:extLst>
              <a:ext uri="{FF2B5EF4-FFF2-40B4-BE49-F238E27FC236}">
                <a16:creationId xmlns:a16="http://schemas.microsoft.com/office/drawing/2014/main" id="{017D0448-B7E3-7F70-FE3C-273DA6738EB1}"/>
              </a:ext>
            </a:extLst>
          </p:cNvPr>
          <p:cNvPicPr>
            <a:picLocks noChangeAspect="1"/>
          </p:cNvPicPr>
          <p:nvPr/>
        </p:nvPicPr>
        <p:blipFill>
          <a:blip r:embed="rId4"/>
          <a:stretch>
            <a:fillRect/>
          </a:stretch>
        </p:blipFill>
        <p:spPr>
          <a:xfrm>
            <a:off x="8891287" y="3252174"/>
            <a:ext cx="2797346" cy="1174002"/>
          </a:xfrm>
          <a:prstGeom prst="rect">
            <a:avLst/>
          </a:prstGeom>
        </p:spPr>
      </p:pic>
      <p:pic>
        <p:nvPicPr>
          <p:cNvPr id="8" name="Picture 7">
            <a:extLst>
              <a:ext uri="{FF2B5EF4-FFF2-40B4-BE49-F238E27FC236}">
                <a16:creationId xmlns:a16="http://schemas.microsoft.com/office/drawing/2014/main" id="{74D8F282-536E-83B3-96FF-9FB2BEB40998}"/>
              </a:ext>
            </a:extLst>
          </p:cNvPr>
          <p:cNvPicPr>
            <a:picLocks noChangeAspect="1"/>
          </p:cNvPicPr>
          <p:nvPr/>
        </p:nvPicPr>
        <p:blipFill>
          <a:blip r:embed="rId5"/>
          <a:stretch>
            <a:fillRect/>
          </a:stretch>
        </p:blipFill>
        <p:spPr>
          <a:xfrm>
            <a:off x="6128018" y="4995539"/>
            <a:ext cx="2829023" cy="1105303"/>
          </a:xfrm>
          <a:prstGeom prst="rect">
            <a:avLst/>
          </a:prstGeom>
        </p:spPr>
      </p:pic>
      <p:pic>
        <p:nvPicPr>
          <p:cNvPr id="9" name="Picture 8">
            <a:extLst>
              <a:ext uri="{FF2B5EF4-FFF2-40B4-BE49-F238E27FC236}">
                <a16:creationId xmlns:a16="http://schemas.microsoft.com/office/drawing/2014/main" id="{65B119EC-0CD8-896E-6172-E33AA547C5EA}"/>
              </a:ext>
            </a:extLst>
          </p:cNvPr>
          <p:cNvPicPr>
            <a:picLocks noChangeAspect="1"/>
          </p:cNvPicPr>
          <p:nvPr/>
        </p:nvPicPr>
        <p:blipFill>
          <a:blip r:embed="rId6"/>
          <a:stretch>
            <a:fillRect/>
          </a:stretch>
        </p:blipFill>
        <p:spPr>
          <a:xfrm>
            <a:off x="6139094" y="3225167"/>
            <a:ext cx="2614110" cy="1296409"/>
          </a:xfrm>
          <a:prstGeom prst="rect">
            <a:avLst/>
          </a:prstGeom>
        </p:spPr>
      </p:pic>
      <p:sp>
        <p:nvSpPr>
          <p:cNvPr id="12" name="TextBox 11">
            <a:extLst>
              <a:ext uri="{FF2B5EF4-FFF2-40B4-BE49-F238E27FC236}">
                <a16:creationId xmlns:a16="http://schemas.microsoft.com/office/drawing/2014/main" id="{139550CD-769D-C1FA-21FC-901E4C1AFF90}"/>
              </a:ext>
            </a:extLst>
          </p:cNvPr>
          <p:cNvSpPr txBox="1"/>
          <p:nvPr/>
        </p:nvSpPr>
        <p:spPr>
          <a:xfrm>
            <a:off x="5860301" y="4665781"/>
            <a:ext cx="2728560" cy="276999"/>
          </a:xfrm>
          <a:prstGeom prst="rect">
            <a:avLst/>
          </a:prstGeom>
          <a:noFill/>
        </p:spPr>
        <p:txBody>
          <a:bodyPr wrap="square" rtlCol="0">
            <a:spAutoFit/>
          </a:bodyPr>
          <a:lstStyle/>
          <a:p>
            <a:pPr algn="ctr">
              <a:defRPr/>
            </a:pPr>
            <a:r>
              <a:rPr lang="en-US" sz="1200" b="1" dirty="0">
                <a:solidFill>
                  <a:prstClr val="black"/>
                </a:solidFill>
                <a:latin typeface="Helvetica" panose="020B0604020202020204" pitchFamily="34" charset="0"/>
                <a:cs typeface="Helvetica" panose="020B0604020202020204" pitchFamily="34" charset="0"/>
              </a:rPr>
              <a:t>Radiator Wing</a:t>
            </a:r>
          </a:p>
        </p:txBody>
      </p:sp>
      <p:sp>
        <p:nvSpPr>
          <p:cNvPr id="13" name="TextBox 12">
            <a:extLst>
              <a:ext uri="{FF2B5EF4-FFF2-40B4-BE49-F238E27FC236}">
                <a16:creationId xmlns:a16="http://schemas.microsoft.com/office/drawing/2014/main" id="{70556742-0F3C-441B-42B2-4E1043945D34}"/>
              </a:ext>
            </a:extLst>
          </p:cNvPr>
          <p:cNvSpPr txBox="1"/>
          <p:nvPr/>
        </p:nvSpPr>
        <p:spPr>
          <a:xfrm>
            <a:off x="5867105" y="2948168"/>
            <a:ext cx="2728560" cy="276999"/>
          </a:xfrm>
          <a:prstGeom prst="rect">
            <a:avLst/>
          </a:prstGeom>
          <a:noFill/>
        </p:spPr>
        <p:txBody>
          <a:bodyPr wrap="square" rtlCol="0">
            <a:spAutoFit/>
          </a:bodyPr>
          <a:lstStyle/>
          <a:p>
            <a:pPr algn="ctr">
              <a:defRPr/>
            </a:pPr>
            <a:r>
              <a:rPr lang="en-US" sz="1200" b="1" dirty="0">
                <a:solidFill>
                  <a:prstClr val="black"/>
                </a:solidFill>
                <a:latin typeface="Helvetica" panose="020B0604020202020204" pitchFamily="34" charset="0"/>
                <a:cs typeface="Helvetica" panose="020B0604020202020204" pitchFamily="34" charset="0"/>
              </a:rPr>
              <a:t>Radiator Panel</a:t>
            </a:r>
          </a:p>
        </p:txBody>
      </p:sp>
      <p:sp>
        <p:nvSpPr>
          <p:cNvPr id="14" name="TextBox 13">
            <a:extLst>
              <a:ext uri="{FF2B5EF4-FFF2-40B4-BE49-F238E27FC236}">
                <a16:creationId xmlns:a16="http://schemas.microsoft.com/office/drawing/2014/main" id="{86F0C37F-D10C-9B32-4C46-85E2A90DC4AE}"/>
              </a:ext>
            </a:extLst>
          </p:cNvPr>
          <p:cNvSpPr txBox="1"/>
          <p:nvPr/>
        </p:nvSpPr>
        <p:spPr>
          <a:xfrm>
            <a:off x="8774467" y="2950188"/>
            <a:ext cx="2728560" cy="276999"/>
          </a:xfrm>
          <a:prstGeom prst="rect">
            <a:avLst/>
          </a:prstGeom>
          <a:noFill/>
        </p:spPr>
        <p:txBody>
          <a:bodyPr wrap="square" rtlCol="0">
            <a:spAutoFit/>
          </a:bodyPr>
          <a:lstStyle/>
          <a:p>
            <a:pPr algn="ctr">
              <a:defRPr/>
            </a:pPr>
            <a:r>
              <a:rPr lang="en-US" sz="1200" b="1" dirty="0">
                <a:solidFill>
                  <a:prstClr val="black"/>
                </a:solidFill>
                <a:latin typeface="Helvetica" panose="020B0604020202020204" pitchFamily="34" charset="0"/>
                <a:cs typeface="Helvetica" panose="020B0604020202020204" pitchFamily="34" charset="0"/>
              </a:rPr>
              <a:t>Radiator Module</a:t>
            </a:r>
          </a:p>
        </p:txBody>
      </p:sp>
      <p:sp>
        <p:nvSpPr>
          <p:cNvPr id="15" name="TextBox 14">
            <a:extLst>
              <a:ext uri="{FF2B5EF4-FFF2-40B4-BE49-F238E27FC236}">
                <a16:creationId xmlns:a16="http://schemas.microsoft.com/office/drawing/2014/main" id="{14459223-B7FC-C36A-0C27-C5F3AEDD22DF}"/>
              </a:ext>
            </a:extLst>
          </p:cNvPr>
          <p:cNvSpPr txBox="1"/>
          <p:nvPr/>
        </p:nvSpPr>
        <p:spPr>
          <a:xfrm>
            <a:off x="8774467" y="4665781"/>
            <a:ext cx="2728560" cy="276999"/>
          </a:xfrm>
          <a:prstGeom prst="rect">
            <a:avLst/>
          </a:prstGeom>
          <a:noFill/>
        </p:spPr>
        <p:txBody>
          <a:bodyPr wrap="square" rtlCol="0">
            <a:spAutoFit/>
          </a:bodyPr>
          <a:lstStyle/>
          <a:p>
            <a:pPr algn="ctr">
              <a:defRPr/>
            </a:pPr>
            <a:r>
              <a:rPr lang="en-US" sz="1200" b="1" dirty="0">
                <a:solidFill>
                  <a:prstClr val="black"/>
                </a:solidFill>
                <a:latin typeface="Helvetica" panose="020B0604020202020204" pitchFamily="34" charset="0"/>
                <a:cs typeface="Helvetica" panose="020B0604020202020204" pitchFamily="34" charset="0"/>
              </a:rPr>
              <a:t>Radiator Array</a:t>
            </a:r>
          </a:p>
        </p:txBody>
      </p:sp>
      <p:sp>
        <p:nvSpPr>
          <p:cNvPr id="25" name="TextBox 24">
            <a:extLst>
              <a:ext uri="{FF2B5EF4-FFF2-40B4-BE49-F238E27FC236}">
                <a16:creationId xmlns:a16="http://schemas.microsoft.com/office/drawing/2014/main" id="{0DB42C55-9417-7A30-BB89-7204BCCBBB25}"/>
              </a:ext>
            </a:extLst>
          </p:cNvPr>
          <p:cNvSpPr txBox="1"/>
          <p:nvPr/>
        </p:nvSpPr>
        <p:spPr>
          <a:xfrm>
            <a:off x="6251645" y="2455414"/>
            <a:ext cx="5184742" cy="369332"/>
          </a:xfrm>
          <a:prstGeom prst="rect">
            <a:avLst/>
          </a:prstGeom>
          <a:noFill/>
        </p:spPr>
        <p:txBody>
          <a:bodyPr wrap="square" rtlCol="0">
            <a:spAutoFit/>
          </a:bodyPr>
          <a:lstStyle/>
          <a:p>
            <a:pPr algn="ctr">
              <a:defRPr/>
            </a:pPr>
            <a:r>
              <a:rPr lang="en-US" b="1" u="sng" dirty="0">
                <a:solidFill>
                  <a:prstClr val="black"/>
                </a:solidFill>
                <a:latin typeface="Helvetica" panose="020B0604020202020204" pitchFamily="34" charset="0"/>
                <a:cs typeface="Helvetica" panose="020B0604020202020204" pitchFamily="34" charset="0"/>
              </a:rPr>
              <a:t>In-Space Assembled Unit Options</a:t>
            </a:r>
          </a:p>
        </p:txBody>
      </p:sp>
      <p:pic>
        <p:nvPicPr>
          <p:cNvPr id="11" name="Picture 10">
            <a:extLst>
              <a:ext uri="{FF2B5EF4-FFF2-40B4-BE49-F238E27FC236}">
                <a16:creationId xmlns:a16="http://schemas.microsoft.com/office/drawing/2014/main" id="{82B0805B-44E5-FB60-3491-6842F15C4808}"/>
              </a:ext>
            </a:extLst>
          </p:cNvPr>
          <p:cNvPicPr>
            <a:picLocks noChangeAspect="1"/>
          </p:cNvPicPr>
          <p:nvPr/>
        </p:nvPicPr>
        <p:blipFill>
          <a:blip r:embed="rId7"/>
          <a:stretch>
            <a:fillRect/>
          </a:stretch>
        </p:blipFill>
        <p:spPr>
          <a:xfrm>
            <a:off x="8142049" y="838177"/>
            <a:ext cx="2398282" cy="1426748"/>
          </a:xfrm>
          <a:prstGeom prst="rect">
            <a:avLst/>
          </a:prstGeom>
        </p:spPr>
      </p:pic>
      <p:sp>
        <p:nvSpPr>
          <p:cNvPr id="34" name="TextBox 33">
            <a:extLst>
              <a:ext uri="{FF2B5EF4-FFF2-40B4-BE49-F238E27FC236}">
                <a16:creationId xmlns:a16="http://schemas.microsoft.com/office/drawing/2014/main" id="{06D65221-9364-D948-8B60-6BC707056E02}"/>
              </a:ext>
            </a:extLst>
          </p:cNvPr>
          <p:cNvSpPr txBox="1"/>
          <p:nvPr/>
        </p:nvSpPr>
        <p:spPr>
          <a:xfrm>
            <a:off x="499605" y="2455414"/>
            <a:ext cx="4951379" cy="369332"/>
          </a:xfrm>
          <a:prstGeom prst="rect">
            <a:avLst/>
          </a:prstGeom>
          <a:noFill/>
        </p:spPr>
        <p:txBody>
          <a:bodyPr wrap="square" rtlCol="0">
            <a:spAutoFit/>
          </a:bodyPr>
          <a:lstStyle>
            <a:defPPr>
              <a:defRPr lang="en-US"/>
            </a:defPPr>
            <a:lvl1pPr algn="ctr">
              <a:defRPr b="1" u="sng">
                <a:solidFill>
                  <a:prstClr val="black"/>
                </a:solidFill>
                <a:latin typeface="Helvetica" panose="020B0604020202020204" pitchFamily="34" charset="0"/>
                <a:cs typeface="Helvetica" panose="020B0604020202020204" pitchFamily="34" charset="0"/>
              </a:defRPr>
            </a:lvl1pPr>
          </a:lstStyle>
          <a:p>
            <a:r>
              <a:rPr lang="en-US" dirty="0"/>
              <a:t>Radiator Unit Terminology</a:t>
            </a:r>
          </a:p>
        </p:txBody>
      </p:sp>
    </p:spTree>
    <p:extLst>
      <p:ext uri="{BB962C8B-B14F-4D97-AF65-F5344CB8AC3E}">
        <p14:creationId xmlns:p14="http://schemas.microsoft.com/office/powerpoint/2010/main" val="282585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FE78725-7E79-8F5C-5152-6DE135383443}"/>
              </a:ext>
            </a:extLst>
          </p:cNvPr>
          <p:cNvPicPr>
            <a:picLocks noChangeAspect="1"/>
          </p:cNvPicPr>
          <p:nvPr/>
        </p:nvPicPr>
        <p:blipFill>
          <a:blip r:embed="rId2"/>
          <a:stretch>
            <a:fillRect/>
          </a:stretch>
        </p:blipFill>
        <p:spPr>
          <a:xfrm>
            <a:off x="467578" y="971584"/>
            <a:ext cx="11256844" cy="5743744"/>
          </a:xfrm>
          <a:prstGeom prst="rect">
            <a:avLst/>
          </a:prstGeom>
        </p:spPr>
      </p:pic>
      <p:sp>
        <p:nvSpPr>
          <p:cNvPr id="3" name="Title 2">
            <a:extLst>
              <a:ext uri="{FF2B5EF4-FFF2-40B4-BE49-F238E27FC236}">
                <a16:creationId xmlns:a16="http://schemas.microsoft.com/office/drawing/2014/main" id="{533C038F-4550-6B00-4EB2-DD610366E96B}"/>
              </a:ext>
            </a:extLst>
          </p:cNvPr>
          <p:cNvSpPr>
            <a:spLocks noGrp="1"/>
          </p:cNvSpPr>
          <p:nvPr>
            <p:ph type="title"/>
          </p:nvPr>
        </p:nvSpPr>
        <p:spPr/>
        <p:txBody>
          <a:bodyPr/>
          <a:lstStyle/>
          <a:p>
            <a:r>
              <a:rPr lang="en-US" dirty="0"/>
              <a:t>Hybrid Concept - SOI Internal Interfaces</a:t>
            </a:r>
          </a:p>
        </p:txBody>
      </p:sp>
      <p:sp>
        <p:nvSpPr>
          <p:cNvPr id="4" name="Slide Number Placeholder 3">
            <a:extLst>
              <a:ext uri="{FF2B5EF4-FFF2-40B4-BE49-F238E27FC236}">
                <a16:creationId xmlns:a16="http://schemas.microsoft.com/office/drawing/2014/main" id="{0C765AE8-5D41-A072-4F0D-49F0E9DB4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1F499-0D65-46CD-8A7F-DB62BE63A0E5}" type="slidenum">
              <a:rPr kumimoji="0" lang="en-US" sz="10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endParaRPr>
          </a:p>
        </p:txBody>
      </p:sp>
    </p:spTree>
    <p:extLst>
      <p:ext uri="{BB962C8B-B14F-4D97-AF65-F5344CB8AC3E}">
        <p14:creationId xmlns:p14="http://schemas.microsoft.com/office/powerpoint/2010/main" val="221059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1F74C-071C-1EBE-10E4-6FFFF9C997FA}"/>
              </a:ext>
            </a:extLst>
          </p:cNvPr>
          <p:cNvPicPr>
            <a:picLocks noChangeAspect="1"/>
          </p:cNvPicPr>
          <p:nvPr/>
        </p:nvPicPr>
        <p:blipFill>
          <a:blip r:embed="rId2"/>
          <a:stretch>
            <a:fillRect/>
          </a:stretch>
        </p:blipFill>
        <p:spPr>
          <a:xfrm>
            <a:off x="198593" y="836579"/>
            <a:ext cx="11775897" cy="5849565"/>
          </a:xfrm>
          <a:prstGeom prst="rect">
            <a:avLst/>
          </a:prstGeom>
        </p:spPr>
      </p:pic>
      <p:sp>
        <p:nvSpPr>
          <p:cNvPr id="3" name="Title 2">
            <a:extLst>
              <a:ext uri="{FF2B5EF4-FFF2-40B4-BE49-F238E27FC236}">
                <a16:creationId xmlns:a16="http://schemas.microsoft.com/office/drawing/2014/main" id="{9E0467AC-F715-0B79-7E9A-29A6B7837F59}"/>
              </a:ext>
            </a:extLst>
          </p:cNvPr>
          <p:cNvSpPr>
            <a:spLocks noGrp="1"/>
          </p:cNvSpPr>
          <p:nvPr>
            <p:ph type="title"/>
          </p:nvPr>
        </p:nvSpPr>
        <p:spPr/>
        <p:txBody>
          <a:bodyPr/>
          <a:lstStyle/>
          <a:p>
            <a:r>
              <a:rPr lang="en-US" dirty="0"/>
              <a:t>Full Assembly Concept - SOI Internal Interfaces</a:t>
            </a:r>
          </a:p>
        </p:txBody>
      </p:sp>
      <p:sp>
        <p:nvSpPr>
          <p:cNvPr id="4" name="Slide Number Placeholder 3">
            <a:extLst>
              <a:ext uri="{FF2B5EF4-FFF2-40B4-BE49-F238E27FC236}">
                <a16:creationId xmlns:a16="http://schemas.microsoft.com/office/drawing/2014/main" id="{04CAB1BE-2869-23DB-8A77-EFE10FD3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1F499-0D65-46CD-8A7F-DB62BE63A0E5}" type="slidenum">
              <a:rPr kumimoji="0" lang="en-US" sz="10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endParaRPr>
          </a:p>
        </p:txBody>
      </p:sp>
      <p:sp>
        <p:nvSpPr>
          <p:cNvPr id="2" name="TextBox 1">
            <a:extLst>
              <a:ext uri="{FF2B5EF4-FFF2-40B4-BE49-F238E27FC236}">
                <a16:creationId xmlns:a16="http://schemas.microsoft.com/office/drawing/2014/main" id="{8D317DA7-83CA-0A3F-FC95-0D2DD8462271}"/>
              </a:ext>
            </a:extLst>
          </p:cNvPr>
          <p:cNvSpPr txBox="1"/>
          <p:nvPr/>
        </p:nvSpPr>
        <p:spPr>
          <a:xfrm>
            <a:off x="301557" y="6414581"/>
            <a:ext cx="797668" cy="307777"/>
          </a:xfrm>
          <a:prstGeom prst="rect">
            <a:avLst/>
          </a:prstGeom>
          <a:noFill/>
        </p:spPr>
        <p:txBody>
          <a:bodyPr wrap="square" rtlCol="0">
            <a:spAutoFit/>
          </a:bodyPr>
          <a:lstStyle/>
          <a:p>
            <a:r>
              <a:rPr lang="en-US" sz="1400" dirty="0"/>
              <a:t>*</a:t>
            </a:r>
          </a:p>
        </p:txBody>
      </p:sp>
    </p:spTree>
    <p:extLst>
      <p:ext uri="{BB962C8B-B14F-4D97-AF65-F5344CB8AC3E}">
        <p14:creationId xmlns:p14="http://schemas.microsoft.com/office/powerpoint/2010/main" val="2066697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C1523E3-5642-5D45-F2C9-981F51E4E568}"/>
              </a:ext>
            </a:extLst>
          </p:cNvPr>
          <p:cNvPicPr>
            <a:picLocks noChangeAspect="1"/>
          </p:cNvPicPr>
          <p:nvPr/>
        </p:nvPicPr>
        <p:blipFill>
          <a:blip r:embed="rId2"/>
          <a:stretch>
            <a:fillRect/>
          </a:stretch>
        </p:blipFill>
        <p:spPr>
          <a:xfrm>
            <a:off x="241888" y="1410607"/>
            <a:ext cx="11823648" cy="4940335"/>
          </a:xfrm>
          <a:prstGeom prst="rect">
            <a:avLst/>
          </a:prstGeom>
        </p:spPr>
      </p:pic>
      <p:sp>
        <p:nvSpPr>
          <p:cNvPr id="3" name="Title 2">
            <a:extLst>
              <a:ext uri="{FF2B5EF4-FFF2-40B4-BE49-F238E27FC236}">
                <a16:creationId xmlns:a16="http://schemas.microsoft.com/office/drawing/2014/main" id="{9E0467AC-F715-0B79-7E9A-29A6B7837F59}"/>
              </a:ext>
            </a:extLst>
          </p:cNvPr>
          <p:cNvSpPr>
            <a:spLocks noGrp="1"/>
          </p:cNvSpPr>
          <p:nvPr>
            <p:ph type="title"/>
          </p:nvPr>
        </p:nvSpPr>
        <p:spPr/>
        <p:txBody>
          <a:bodyPr/>
          <a:lstStyle/>
          <a:p>
            <a:r>
              <a:rPr lang="en-US" dirty="0"/>
              <a:t>Initial Functional Flow Diagram</a:t>
            </a:r>
          </a:p>
        </p:txBody>
      </p:sp>
      <p:sp>
        <p:nvSpPr>
          <p:cNvPr id="4" name="Slide Number Placeholder 3">
            <a:extLst>
              <a:ext uri="{FF2B5EF4-FFF2-40B4-BE49-F238E27FC236}">
                <a16:creationId xmlns:a16="http://schemas.microsoft.com/office/drawing/2014/main" id="{04CAB1BE-2869-23DB-8A77-EFE10FD3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1F499-0D65-46CD-8A7F-DB62BE63A0E5}" type="slidenum">
              <a:rPr kumimoji="0" lang="en-US" sz="10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endParaRPr>
          </a:p>
        </p:txBody>
      </p:sp>
      <p:sp>
        <p:nvSpPr>
          <p:cNvPr id="7" name="TextBox 6">
            <a:extLst>
              <a:ext uri="{FF2B5EF4-FFF2-40B4-BE49-F238E27FC236}">
                <a16:creationId xmlns:a16="http://schemas.microsoft.com/office/drawing/2014/main" id="{4AD9FCB2-7929-0882-2799-EEDC50AD109C}"/>
              </a:ext>
            </a:extLst>
          </p:cNvPr>
          <p:cNvSpPr txBox="1"/>
          <p:nvPr/>
        </p:nvSpPr>
        <p:spPr>
          <a:xfrm>
            <a:off x="10079715" y="953557"/>
            <a:ext cx="147691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Not included in Full-Assembly Option</a:t>
            </a:r>
          </a:p>
        </p:txBody>
      </p:sp>
      <p:sp>
        <p:nvSpPr>
          <p:cNvPr id="8" name="Arrow: Left 7">
            <a:extLst>
              <a:ext uri="{FF2B5EF4-FFF2-40B4-BE49-F238E27FC236}">
                <a16:creationId xmlns:a16="http://schemas.microsoft.com/office/drawing/2014/main" id="{DA880AEB-5453-0777-CCF1-A61CB46E7114}"/>
              </a:ext>
            </a:extLst>
          </p:cNvPr>
          <p:cNvSpPr/>
          <p:nvPr/>
        </p:nvSpPr>
        <p:spPr>
          <a:xfrm rot="20154459">
            <a:off x="8979127" y="1322952"/>
            <a:ext cx="1068685" cy="384360"/>
          </a:xfrm>
          <a:prstGeom prst="leftArrow">
            <a:avLst/>
          </a:prstGeom>
          <a:solidFill>
            <a:srgbClr val="C26C3C"/>
          </a:solidFill>
          <a:ln>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12">
            <a:extLst>
              <a:ext uri="{FF2B5EF4-FFF2-40B4-BE49-F238E27FC236}">
                <a16:creationId xmlns:a16="http://schemas.microsoft.com/office/drawing/2014/main" id="{DD14E5B8-DFB2-4821-5535-DA5E3201A669}"/>
              </a:ext>
            </a:extLst>
          </p:cNvPr>
          <p:cNvSpPr/>
          <p:nvPr/>
        </p:nvSpPr>
        <p:spPr>
          <a:xfrm>
            <a:off x="358624" y="2966775"/>
            <a:ext cx="365760" cy="365760"/>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02A79BE-2B84-79DD-E5D1-4D5F12BB82F1}"/>
              </a:ext>
            </a:extLst>
          </p:cNvPr>
          <p:cNvSpPr txBox="1"/>
          <p:nvPr/>
        </p:nvSpPr>
        <p:spPr>
          <a:xfrm>
            <a:off x="714656" y="3003578"/>
            <a:ext cx="2510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MARVL focus area</a:t>
            </a:r>
          </a:p>
        </p:txBody>
      </p:sp>
    </p:spTree>
    <p:extLst>
      <p:ext uri="{BB962C8B-B14F-4D97-AF65-F5344CB8AC3E}">
        <p14:creationId xmlns:p14="http://schemas.microsoft.com/office/powerpoint/2010/main" val="240426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0953E5C-7108-B182-4A01-DF12CF54CBB4}"/>
              </a:ext>
            </a:extLst>
          </p:cNvPr>
          <p:cNvSpPr/>
          <p:nvPr/>
        </p:nvSpPr>
        <p:spPr>
          <a:xfrm>
            <a:off x="6400480" y="2782111"/>
            <a:ext cx="5301894" cy="3885388"/>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0" name="Rectangle: Rounded Corners 9">
            <a:extLst>
              <a:ext uri="{FF2B5EF4-FFF2-40B4-BE49-F238E27FC236}">
                <a16:creationId xmlns:a16="http://schemas.microsoft.com/office/drawing/2014/main" id="{5F03D180-845E-0E20-B3F4-23D59C1B47A9}"/>
              </a:ext>
            </a:extLst>
          </p:cNvPr>
          <p:cNvSpPr/>
          <p:nvPr/>
        </p:nvSpPr>
        <p:spPr>
          <a:xfrm>
            <a:off x="359922" y="3356045"/>
            <a:ext cx="5744592" cy="2519461"/>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4" name="Picture 23">
            <a:extLst>
              <a:ext uri="{FF2B5EF4-FFF2-40B4-BE49-F238E27FC236}">
                <a16:creationId xmlns:a16="http://schemas.microsoft.com/office/drawing/2014/main" id="{68F49434-4C22-240D-0914-956C76716C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962244" y="3411790"/>
            <a:ext cx="2502532" cy="3088606"/>
          </a:xfrm>
          <a:prstGeom prst="rect">
            <a:avLst/>
          </a:prstGeom>
        </p:spPr>
      </p:pic>
      <p:sp>
        <p:nvSpPr>
          <p:cNvPr id="2" name="Title 1">
            <a:extLst>
              <a:ext uri="{FF2B5EF4-FFF2-40B4-BE49-F238E27FC236}">
                <a16:creationId xmlns:a16="http://schemas.microsoft.com/office/drawing/2014/main" id="{058023C1-01F9-68E1-890A-6137961E0DFA}"/>
              </a:ext>
            </a:extLst>
          </p:cNvPr>
          <p:cNvSpPr>
            <a:spLocks noGrp="1"/>
          </p:cNvSpPr>
          <p:nvPr>
            <p:ph type="title"/>
          </p:nvPr>
        </p:nvSpPr>
        <p:spPr/>
        <p:txBody>
          <a:bodyPr/>
          <a:lstStyle/>
          <a:p>
            <a:r>
              <a:rPr lang="en-US" dirty="0"/>
              <a:t>MARVL Key Performance Parameter (KPP)</a:t>
            </a:r>
          </a:p>
        </p:txBody>
      </p:sp>
      <p:sp>
        <p:nvSpPr>
          <p:cNvPr id="3" name="Content Placeholder 2">
            <a:extLst>
              <a:ext uri="{FF2B5EF4-FFF2-40B4-BE49-F238E27FC236}">
                <a16:creationId xmlns:a16="http://schemas.microsoft.com/office/drawing/2014/main" id="{F98D6367-EFC0-D58F-1696-13988EDFF226}"/>
              </a:ext>
            </a:extLst>
          </p:cNvPr>
          <p:cNvSpPr>
            <a:spLocks noGrp="1"/>
          </p:cNvSpPr>
          <p:nvPr>
            <p:ph idx="1"/>
          </p:nvPr>
        </p:nvSpPr>
        <p:spPr>
          <a:xfrm>
            <a:off x="609599" y="914400"/>
            <a:ext cx="11092775" cy="5410200"/>
          </a:xfrm>
        </p:spPr>
        <p:txBody>
          <a:bodyPr/>
          <a:lstStyle/>
          <a:p>
            <a:r>
              <a:rPr lang="en-US" sz="1400" dirty="0"/>
              <a:t>Specific mass per unit power produced by the reactor (kg/kWe) is a measure of NEP architecture feasibility</a:t>
            </a:r>
          </a:p>
          <a:p>
            <a:pPr lvl="1"/>
            <a:r>
              <a:rPr lang="en-US" sz="1300" dirty="0"/>
              <a:t>13 to 24 kg/kWe for the nuclear power system (includes the 5 NEP technical elements) represents mission closure</a:t>
            </a:r>
          </a:p>
          <a:p>
            <a:r>
              <a:rPr lang="en-US" sz="1400" dirty="0"/>
              <a:t>MARVL’s Key Performance Parameter (KPP) is defined at the PHRS level; the radiators cannot be designed independent of the PCS</a:t>
            </a:r>
          </a:p>
          <a:p>
            <a:pPr lvl="1"/>
            <a:r>
              <a:rPr lang="en-US" sz="1300" dirty="0"/>
              <a:t>Minimizing overall NEP specific mass is a complex non-linear relationship between radiator area, power conversion efficiency, working fluid temperatures, heat pipe operating limits, and technology readiness (with respect to environments and system integration)</a:t>
            </a:r>
          </a:p>
          <a:p>
            <a:r>
              <a:rPr lang="en-US" sz="1400" dirty="0"/>
              <a:t>Increasing radiator operating temperature does not result in overall system mass improvement</a:t>
            </a:r>
          </a:p>
          <a:p>
            <a:pPr lvl="1"/>
            <a:r>
              <a:rPr lang="en-US" sz="1300" dirty="0"/>
              <a:t>Reduces surface area at the cost of decreasing PCS cycle efficiency, thus requiring more heat to be rejected </a:t>
            </a:r>
          </a:p>
          <a:p>
            <a:pPr lvl="1"/>
            <a:r>
              <a:rPr lang="en-US" sz="1300" dirty="0"/>
              <a:t>Requires high temperature (≥1400 K) reactor and turbine</a:t>
            </a:r>
          </a:p>
          <a:p>
            <a:pPr lvl="1"/>
            <a:r>
              <a:rPr lang="en-US" sz="1300" dirty="0"/>
              <a:t>Requires developing new heat pipe technologies (next slide)</a:t>
            </a:r>
          </a:p>
          <a:p>
            <a:pPr lvl="1"/>
            <a:endParaRPr lang="en-US" sz="1100" dirty="0"/>
          </a:p>
          <a:p>
            <a:pPr lvl="1"/>
            <a:endParaRPr lang="en-US" sz="11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9A9198E9-D680-7C49-1F16-0D39AD92D95F}"/>
              </a:ext>
            </a:extLst>
          </p:cNvPr>
          <p:cNvSpPr>
            <a:spLocks noGrp="1"/>
          </p:cNvSpPr>
          <p:nvPr>
            <p:ph type="sldNum" sz="quarter" idx="12"/>
          </p:nvPr>
        </p:nvSpPr>
        <p:spPr>
          <a:xfrm>
            <a:off x="9548238" y="6505399"/>
            <a:ext cx="2540000" cy="304800"/>
          </a:xfrm>
        </p:spPr>
        <p:txBody>
          <a:bodyPr/>
          <a:lstStyle/>
          <a:p>
            <a:fld id="{33F42015-0FC7-4B0E-8D2B-76EADF48D957}" type="slidenum">
              <a:rPr lang="en-US" smtClean="0"/>
              <a:pPr/>
              <a:t>17</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54EBCE6-DD88-AA06-716A-3F69C99140D4}"/>
                  </a:ext>
                </a:extLst>
              </p:cNvPr>
              <p:cNvGraphicFramePr>
                <a:graphicFrameLocks noGrp="1"/>
              </p:cNvGraphicFramePr>
              <p:nvPr>
                <p:extLst>
                  <p:ext uri="{D42A27DB-BD31-4B8C-83A1-F6EECF244321}">
                    <p14:modId xmlns:p14="http://schemas.microsoft.com/office/powerpoint/2010/main" val="810959559"/>
                  </p:ext>
                </p:extLst>
              </p:nvPr>
            </p:nvGraphicFramePr>
            <p:xfrm>
              <a:off x="641317" y="3828508"/>
              <a:ext cx="5212080" cy="1371600"/>
            </p:xfrm>
            <a:graphic>
              <a:graphicData uri="http://schemas.openxmlformats.org/drawingml/2006/table">
                <a:tbl>
                  <a:tblPr firstRow="1" firstCol="1" bandRow="1"/>
                  <a:tblGrid>
                    <a:gridCol w="1005840">
                      <a:extLst>
                        <a:ext uri="{9D8B030D-6E8A-4147-A177-3AD203B41FA5}">
                          <a16:colId xmlns:a16="http://schemas.microsoft.com/office/drawing/2014/main" val="33846876"/>
                        </a:ext>
                      </a:extLst>
                    </a:gridCol>
                    <a:gridCol w="1737360">
                      <a:extLst>
                        <a:ext uri="{9D8B030D-6E8A-4147-A177-3AD203B41FA5}">
                          <a16:colId xmlns:a16="http://schemas.microsoft.com/office/drawing/2014/main" val="1008176395"/>
                        </a:ext>
                      </a:extLst>
                    </a:gridCol>
                    <a:gridCol w="548640">
                      <a:extLst>
                        <a:ext uri="{9D8B030D-6E8A-4147-A177-3AD203B41FA5}">
                          <a16:colId xmlns:a16="http://schemas.microsoft.com/office/drawing/2014/main" val="4009576898"/>
                        </a:ext>
                      </a:extLst>
                    </a:gridCol>
                    <a:gridCol w="548640">
                      <a:extLst>
                        <a:ext uri="{9D8B030D-6E8A-4147-A177-3AD203B41FA5}">
                          <a16:colId xmlns:a16="http://schemas.microsoft.com/office/drawing/2014/main" val="1062834234"/>
                        </a:ext>
                      </a:extLst>
                    </a:gridCol>
                    <a:gridCol w="822960">
                      <a:extLst>
                        <a:ext uri="{9D8B030D-6E8A-4147-A177-3AD203B41FA5}">
                          <a16:colId xmlns:a16="http://schemas.microsoft.com/office/drawing/2014/main" val="1088579069"/>
                        </a:ext>
                      </a:extLst>
                    </a:gridCol>
                    <a:gridCol w="548640">
                      <a:extLst>
                        <a:ext uri="{9D8B030D-6E8A-4147-A177-3AD203B41FA5}">
                          <a16:colId xmlns:a16="http://schemas.microsoft.com/office/drawing/2014/main" val="3724888619"/>
                        </a:ext>
                      </a:extLst>
                    </a:gridCol>
                  </a:tblGrid>
                  <a:tr h="274320">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Title</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Description</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Unit</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err="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SoA</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Threshold</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Goal</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169363130"/>
                      </a:ext>
                    </a:extLst>
                  </a:tr>
                  <a:tr h="640080">
                    <a:tc>
                      <a:txBody>
                        <a:bodyPr/>
                        <a:lstStyle/>
                        <a:p>
                          <a:pPr marL="0" marR="0" algn="ctr">
                            <a:spcBef>
                              <a:spcPts val="0"/>
                            </a:spcBef>
                            <a:spcAft>
                              <a:spcPts val="0"/>
                            </a:spcAft>
                            <a:tabLst>
                              <a:tab pos="914400" algn="l"/>
                              <a:tab pos="2628900" algn="l"/>
                              <a:tab pos="5029200" algn="l"/>
                              <a:tab pos="457200" algn="l"/>
                            </a:tabLst>
                          </a:pPr>
                          <a:r>
                            <a:rPr lang="en-US" sz="1100" b="1" dirty="0">
                              <a:effectLst/>
                              <a:latin typeface="Helvetica" panose="020B0604020202020204" pitchFamily="34" charset="0"/>
                              <a:ea typeface="Times New Roman" panose="02020603050405020304" pitchFamily="18" charset="0"/>
                              <a:cs typeface="Helvetica" panose="020B0604020202020204" pitchFamily="34" charset="0"/>
                            </a:rPr>
                            <a:t>PHRS specific mass (α)</a:t>
                          </a:r>
                          <a:endParaRPr lang="en-US" sz="1200" b="1"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100" dirty="0">
                              <a:effectLst/>
                              <a:latin typeface="Helvetica" panose="020B0604020202020204" pitchFamily="34" charset="0"/>
                              <a:ea typeface="Times New Roman" panose="02020603050405020304" pitchFamily="18" charset="0"/>
                              <a:cs typeface="Helvetica" panose="020B0604020202020204" pitchFamily="34" charset="0"/>
                            </a:rPr>
                            <a:t>PHRS mass per unit electrical power produced by nuclear reactor</a:t>
                          </a:r>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914400" algn="l"/>
                              <a:tab pos="2628900" algn="l"/>
                              <a:tab pos="5029200" algn="l"/>
                              <a:tab pos="457200" algn="l"/>
                            </a:tabLst>
                          </a:pPr>
                          <a:r>
                            <a:rPr lang="en-US" sz="1100" dirty="0">
                              <a:effectLst/>
                              <a:latin typeface="Helvetica" panose="020B0604020202020204" pitchFamily="34" charset="0"/>
                              <a:ea typeface="Times New Roman" panose="02020603050405020304" pitchFamily="18" charset="0"/>
                              <a:cs typeface="Helvetica" panose="020B0604020202020204" pitchFamily="34" charset="0"/>
                            </a:rPr>
                            <a:t>kg/kWe</a:t>
                          </a:r>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914400" algn="l"/>
                              <a:tab pos="2628900" algn="l"/>
                              <a:tab pos="5029200" algn="l"/>
                              <a:tab pos="457200" algn="l"/>
                            </a:tabLst>
                          </a:pPr>
                          <a14:m>
                            <m:oMathPara xmlns:m="http://schemas.openxmlformats.org/officeDocument/2006/math">
                              <m:oMathParaPr>
                                <m:jc m:val="centerGroup"/>
                              </m:oMathParaPr>
                              <m:oMath xmlns:m="http://schemas.openxmlformats.org/officeDocument/2006/math">
                                <m:sSup>
                                  <m:sSupPr>
                                    <m:ctrlPr>
                                      <a:rPr lang="en-US"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~11</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up>
                                </m:sSup>
                              </m:oMath>
                            </m:oMathPara>
                          </a14:m>
                          <a:endParaRPr lang="en-US" sz="120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300"/>
                            </a:spcAft>
                            <a:tabLst>
                              <a:tab pos="914400" algn="l"/>
                              <a:tab pos="2628900" algn="l"/>
                              <a:tab pos="5029200" algn="l"/>
                              <a:tab pos="457200" algn="l"/>
                            </a:tabLst>
                          </a:pPr>
                          <a14:m>
                            <m:oMathPara xmlns:m="http://schemas.openxmlformats.org/officeDocument/2006/math">
                              <m:oMathParaPr>
                                <m:jc m:val="centerGroup"/>
                              </m:oMathParaPr>
                              <m:oMath xmlns:m="http://schemas.openxmlformats.org/officeDocument/2006/math">
                                <m:sSup>
                                  <m:sSupPr>
                                    <m:ctrlPr>
                                      <a:rPr lang="en-US"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e>
                                  <m:sup>
                                    <m:r>
                                      <a:rPr lang="en-US" sz="1100">
                                        <a:solidFill>
                                          <a:srgbClr val="202124"/>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m:oMathPara>
                          </a14:m>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300"/>
                            </a:spcAft>
                            <a:tabLst>
                              <a:tab pos="914400" algn="l"/>
                              <a:tab pos="2628900" algn="l"/>
                              <a:tab pos="5029200" algn="l"/>
                              <a:tab pos="457200" algn="l"/>
                            </a:tabLst>
                          </a:pPr>
                          <a14:m>
                            <m:oMathPara xmlns:m="http://schemas.openxmlformats.org/officeDocument/2006/math">
                              <m:oMathParaPr>
                                <m:jc m:val="centerGroup"/>
                              </m:oMathParaPr>
                              <m:oMath xmlns:m="http://schemas.openxmlformats.org/officeDocument/2006/math">
                                <m:sSup>
                                  <m:sSupPr>
                                    <m:ctrlPr>
                                      <a:rPr lang="en-US" sz="11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e>
                                  <m:sup>
                                    <m:r>
                                      <a:rPr lang="en-US" sz="1100">
                                        <a:solidFill>
                                          <a:srgbClr val="202124"/>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oMath>
                            </m:oMathPara>
                          </a14:m>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149331"/>
                      </a:ext>
                    </a:extLst>
                  </a:tr>
                  <a:tr h="457200">
                    <a:tc gridSpan="6">
                      <a:txBody>
                        <a:bodyPr/>
                        <a:lstStyle/>
                        <a:p>
                          <a:pPr marL="0" marR="0" algn="l">
                            <a:spcBef>
                              <a:spcPts val="0"/>
                            </a:spcBef>
                            <a:spcAft>
                              <a:spcPts val="0"/>
                            </a:spcAft>
                            <a:tabLst>
                              <a:tab pos="914400" algn="l"/>
                              <a:tab pos="2628900" algn="l"/>
                              <a:tab pos="5029200" algn="l"/>
                              <a:tab pos="457200" algn="l"/>
                            </a:tabLst>
                          </a:pPr>
                          <a:r>
                            <a:rPr lang="en-US" sz="1000" dirty="0">
                              <a:effectLst/>
                              <a:latin typeface="Helvetica" panose="020B0604020202020204" pitchFamily="34" charset="0"/>
                              <a:ea typeface="Times New Roman" panose="02020603050405020304" pitchFamily="18" charset="0"/>
                              <a:cs typeface="Helvetica" panose="020B0604020202020204" pitchFamily="34" charset="0"/>
                            </a:rPr>
                            <a:t>*ISS Radiators (used as panel analogy only – deployment and trunkline similar to published NEP concepts) at 2500m</a:t>
                          </a:r>
                          <a:r>
                            <a:rPr lang="en-US" sz="1000" baseline="30000" dirty="0">
                              <a:effectLst/>
                              <a:latin typeface="Helvetica" panose="020B0604020202020204" pitchFamily="34" charset="0"/>
                              <a:ea typeface="Times New Roman" panose="02020603050405020304" pitchFamily="18" charset="0"/>
                              <a:cs typeface="Helvetica" panose="020B0604020202020204" pitchFamily="34" charset="0"/>
                            </a:rPr>
                            <a:t>2</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 for 2MWe NEP; </a:t>
                          </a:r>
                          <a:r>
                            <a:rPr lang="en-US" sz="1000" dirty="0">
                              <a:solidFill>
                                <a:srgbClr val="202124"/>
                              </a:solidFill>
                              <a:effectLst/>
                              <a:latin typeface="Helvetica" panose="020B0604020202020204" pitchFamily="34" charset="0"/>
                              <a:ea typeface="Times New Roman" panose="02020603050405020304" pitchFamily="18" charset="0"/>
                              <a:cs typeface="Helvetica" panose="020B0604020202020204" pitchFamily="34" charset="0"/>
                            </a:rPr>
                            <a:t>† </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25% α reduction; </a:t>
                          </a:r>
                          <a:r>
                            <a:rPr lang="en-US" sz="1000" dirty="0">
                              <a:solidFill>
                                <a:srgbClr val="202124"/>
                              </a:solidFill>
                              <a:effectLst/>
                              <a:latin typeface="Helvetica" panose="020B0604020202020204" pitchFamily="34" charset="0"/>
                              <a:ea typeface="Times New Roman" panose="02020603050405020304" pitchFamily="18" charset="0"/>
                              <a:cs typeface="Helvetica" panose="020B0604020202020204" pitchFamily="34" charset="0"/>
                            </a:rPr>
                            <a:t>‡ </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65% α reduction; </a:t>
                          </a:r>
                          <a:r>
                            <a:rPr lang="en-US" sz="1000" dirty="0" err="1">
                              <a:effectLst/>
                              <a:latin typeface="Helvetica" panose="020B0604020202020204" pitchFamily="34" charset="0"/>
                              <a:ea typeface="Times New Roman" panose="02020603050405020304" pitchFamily="18" charset="0"/>
                              <a:cs typeface="Helvetica" panose="020B0604020202020204" pitchFamily="34" charset="0"/>
                            </a:rPr>
                            <a:t>SoA</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 with deployment mechanisms at an areal density of 3.5 kg/m² is 16 kg/kWe</a:t>
                          </a:r>
                          <a:endParaRPr lang="en-US" sz="105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2583514"/>
                      </a:ext>
                    </a:extLst>
                  </a:tr>
                </a:tbl>
              </a:graphicData>
            </a:graphic>
          </p:graphicFrame>
        </mc:Choice>
        <mc:Fallback xmlns="">
          <p:graphicFrame>
            <p:nvGraphicFramePr>
              <p:cNvPr id="5" name="Table 4">
                <a:extLst>
                  <a:ext uri="{FF2B5EF4-FFF2-40B4-BE49-F238E27FC236}">
                    <a16:creationId xmlns:a16="http://schemas.microsoft.com/office/drawing/2014/main" id="{C54EBCE6-DD88-AA06-716A-3F69C99140D4}"/>
                  </a:ext>
                </a:extLst>
              </p:cNvPr>
              <p:cNvGraphicFramePr>
                <a:graphicFrameLocks noGrp="1"/>
              </p:cNvGraphicFramePr>
              <p:nvPr>
                <p:extLst>
                  <p:ext uri="{D42A27DB-BD31-4B8C-83A1-F6EECF244321}">
                    <p14:modId xmlns:p14="http://schemas.microsoft.com/office/powerpoint/2010/main" val="810959559"/>
                  </p:ext>
                </p:extLst>
              </p:nvPr>
            </p:nvGraphicFramePr>
            <p:xfrm>
              <a:off x="641317" y="3828508"/>
              <a:ext cx="5212080" cy="1371600"/>
            </p:xfrm>
            <a:graphic>
              <a:graphicData uri="http://schemas.openxmlformats.org/drawingml/2006/table">
                <a:tbl>
                  <a:tblPr firstRow="1" firstCol="1" bandRow="1"/>
                  <a:tblGrid>
                    <a:gridCol w="1005840">
                      <a:extLst>
                        <a:ext uri="{9D8B030D-6E8A-4147-A177-3AD203B41FA5}">
                          <a16:colId xmlns:a16="http://schemas.microsoft.com/office/drawing/2014/main" val="33846876"/>
                        </a:ext>
                      </a:extLst>
                    </a:gridCol>
                    <a:gridCol w="1737360">
                      <a:extLst>
                        <a:ext uri="{9D8B030D-6E8A-4147-A177-3AD203B41FA5}">
                          <a16:colId xmlns:a16="http://schemas.microsoft.com/office/drawing/2014/main" val="1008176395"/>
                        </a:ext>
                      </a:extLst>
                    </a:gridCol>
                    <a:gridCol w="548640">
                      <a:extLst>
                        <a:ext uri="{9D8B030D-6E8A-4147-A177-3AD203B41FA5}">
                          <a16:colId xmlns:a16="http://schemas.microsoft.com/office/drawing/2014/main" val="4009576898"/>
                        </a:ext>
                      </a:extLst>
                    </a:gridCol>
                    <a:gridCol w="548640">
                      <a:extLst>
                        <a:ext uri="{9D8B030D-6E8A-4147-A177-3AD203B41FA5}">
                          <a16:colId xmlns:a16="http://schemas.microsoft.com/office/drawing/2014/main" val="1062834234"/>
                        </a:ext>
                      </a:extLst>
                    </a:gridCol>
                    <a:gridCol w="822960">
                      <a:extLst>
                        <a:ext uri="{9D8B030D-6E8A-4147-A177-3AD203B41FA5}">
                          <a16:colId xmlns:a16="http://schemas.microsoft.com/office/drawing/2014/main" val="1088579069"/>
                        </a:ext>
                      </a:extLst>
                    </a:gridCol>
                    <a:gridCol w="548640">
                      <a:extLst>
                        <a:ext uri="{9D8B030D-6E8A-4147-A177-3AD203B41FA5}">
                          <a16:colId xmlns:a16="http://schemas.microsoft.com/office/drawing/2014/main" val="3724888619"/>
                        </a:ext>
                      </a:extLst>
                    </a:gridCol>
                  </a:tblGrid>
                  <a:tr h="274320">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Title</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Description</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Unit</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err="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SoA</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Threshold</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200" b="1"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Goal</a:t>
                          </a:r>
                          <a:endParaRPr lang="en-US" sz="14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169363130"/>
                      </a:ext>
                    </a:extLst>
                  </a:tr>
                  <a:tr h="640080">
                    <a:tc>
                      <a:txBody>
                        <a:bodyPr/>
                        <a:lstStyle/>
                        <a:p>
                          <a:pPr marL="0" marR="0" algn="ctr">
                            <a:spcBef>
                              <a:spcPts val="0"/>
                            </a:spcBef>
                            <a:spcAft>
                              <a:spcPts val="0"/>
                            </a:spcAft>
                            <a:tabLst>
                              <a:tab pos="914400" algn="l"/>
                              <a:tab pos="2628900" algn="l"/>
                              <a:tab pos="5029200" algn="l"/>
                              <a:tab pos="457200" algn="l"/>
                            </a:tabLst>
                          </a:pPr>
                          <a:r>
                            <a:rPr lang="en-US" sz="1100" b="1" dirty="0">
                              <a:effectLst/>
                              <a:latin typeface="Helvetica" panose="020B0604020202020204" pitchFamily="34" charset="0"/>
                              <a:ea typeface="Times New Roman" panose="02020603050405020304" pitchFamily="18" charset="0"/>
                              <a:cs typeface="Helvetica" panose="020B0604020202020204" pitchFamily="34" charset="0"/>
                            </a:rPr>
                            <a:t>PHRS specific mass (α)</a:t>
                          </a:r>
                          <a:endParaRPr lang="en-US" sz="1200" b="1"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tabLst>
                              <a:tab pos="914400" algn="l"/>
                              <a:tab pos="2628900" algn="l"/>
                              <a:tab pos="5029200" algn="l"/>
                              <a:tab pos="457200" algn="l"/>
                            </a:tabLst>
                          </a:pPr>
                          <a:r>
                            <a:rPr lang="en-US" sz="1100" dirty="0">
                              <a:effectLst/>
                              <a:latin typeface="Helvetica" panose="020B0604020202020204" pitchFamily="34" charset="0"/>
                              <a:ea typeface="Times New Roman" panose="02020603050405020304" pitchFamily="18" charset="0"/>
                              <a:cs typeface="Helvetica" panose="020B0604020202020204" pitchFamily="34" charset="0"/>
                            </a:rPr>
                            <a:t>PHRS mass per unit electrical power produced by nuclear reactor</a:t>
                          </a:r>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914400" algn="l"/>
                              <a:tab pos="2628900" algn="l"/>
                              <a:tab pos="5029200" algn="l"/>
                              <a:tab pos="457200" algn="l"/>
                            </a:tabLst>
                          </a:pPr>
                          <a:r>
                            <a:rPr lang="en-US" sz="1100" dirty="0">
                              <a:effectLst/>
                              <a:latin typeface="Helvetica" panose="020B0604020202020204" pitchFamily="34" charset="0"/>
                              <a:ea typeface="Times New Roman" panose="02020603050405020304" pitchFamily="18" charset="0"/>
                              <a:cs typeface="Helvetica" panose="020B0604020202020204" pitchFamily="34" charset="0"/>
                            </a:rPr>
                            <a:t>kg/kWe</a:t>
                          </a:r>
                          <a:endParaRPr lang="en-US" sz="120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02222" t="-44340" r="-252222" b="-81132"/>
                          </a:stretch>
                        </a:blipFill>
                      </a:tcPr>
                    </a:tc>
                    <a:tc>
                      <a:txBody>
                        <a:bodyPr/>
                        <a:lstStyle/>
                        <a:p>
                          <a:endParaRPr lang="en-US"/>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68148" t="-44340" r="-68148" b="-81132"/>
                          </a:stretch>
                        </a:blipFill>
                      </a:tcPr>
                    </a:tc>
                    <a:tc>
                      <a:txBody>
                        <a:bodyPr/>
                        <a:lstStyle/>
                        <a:p>
                          <a:endParaRPr lang="en-US"/>
                        </a:p>
                      </a:txBody>
                      <a:tcPr marL="7985" marR="7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852222" t="-44340" r="-2222" b="-81132"/>
                          </a:stretch>
                        </a:blipFill>
                      </a:tcPr>
                    </a:tc>
                    <a:extLst>
                      <a:ext uri="{0D108BD9-81ED-4DB2-BD59-A6C34878D82A}">
                        <a16:rowId xmlns:a16="http://schemas.microsoft.com/office/drawing/2014/main" val="2398149331"/>
                      </a:ext>
                    </a:extLst>
                  </a:tr>
                  <a:tr h="457200">
                    <a:tc gridSpan="6">
                      <a:txBody>
                        <a:bodyPr/>
                        <a:lstStyle/>
                        <a:p>
                          <a:pPr marL="0" marR="0" algn="l">
                            <a:spcBef>
                              <a:spcPts val="0"/>
                            </a:spcBef>
                            <a:spcAft>
                              <a:spcPts val="0"/>
                            </a:spcAft>
                            <a:tabLst>
                              <a:tab pos="914400" algn="l"/>
                              <a:tab pos="2628900" algn="l"/>
                              <a:tab pos="5029200" algn="l"/>
                              <a:tab pos="457200" algn="l"/>
                            </a:tabLst>
                          </a:pPr>
                          <a:r>
                            <a:rPr lang="en-US" sz="1000" dirty="0">
                              <a:effectLst/>
                              <a:latin typeface="Helvetica" panose="020B0604020202020204" pitchFamily="34" charset="0"/>
                              <a:ea typeface="Times New Roman" panose="02020603050405020304" pitchFamily="18" charset="0"/>
                              <a:cs typeface="Helvetica" panose="020B0604020202020204" pitchFamily="34" charset="0"/>
                            </a:rPr>
                            <a:t>*ISS Radiators (used as panel analogy only – deployment and trunkline similar to published NEP concepts) at 2500m</a:t>
                          </a:r>
                          <a:r>
                            <a:rPr lang="en-US" sz="1000" baseline="30000" dirty="0">
                              <a:effectLst/>
                              <a:latin typeface="Helvetica" panose="020B0604020202020204" pitchFamily="34" charset="0"/>
                              <a:ea typeface="Times New Roman" panose="02020603050405020304" pitchFamily="18" charset="0"/>
                              <a:cs typeface="Helvetica" panose="020B0604020202020204" pitchFamily="34" charset="0"/>
                            </a:rPr>
                            <a:t>2</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 for 2MWe NEP; </a:t>
                          </a:r>
                          <a:r>
                            <a:rPr lang="en-US" sz="1000" dirty="0">
                              <a:solidFill>
                                <a:srgbClr val="202124"/>
                              </a:solidFill>
                              <a:effectLst/>
                              <a:latin typeface="Helvetica" panose="020B0604020202020204" pitchFamily="34" charset="0"/>
                              <a:ea typeface="Times New Roman" panose="02020603050405020304" pitchFamily="18" charset="0"/>
                              <a:cs typeface="Helvetica" panose="020B0604020202020204" pitchFamily="34" charset="0"/>
                            </a:rPr>
                            <a:t>† </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25% α reduction; </a:t>
                          </a:r>
                          <a:r>
                            <a:rPr lang="en-US" sz="1000" dirty="0">
                              <a:solidFill>
                                <a:srgbClr val="202124"/>
                              </a:solidFill>
                              <a:effectLst/>
                              <a:latin typeface="Helvetica" panose="020B0604020202020204" pitchFamily="34" charset="0"/>
                              <a:ea typeface="Times New Roman" panose="02020603050405020304" pitchFamily="18" charset="0"/>
                              <a:cs typeface="Helvetica" panose="020B0604020202020204" pitchFamily="34" charset="0"/>
                            </a:rPr>
                            <a:t>‡ </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65% α reduction; </a:t>
                          </a:r>
                          <a:r>
                            <a:rPr lang="en-US" sz="1000" dirty="0" err="1">
                              <a:effectLst/>
                              <a:latin typeface="Helvetica" panose="020B0604020202020204" pitchFamily="34" charset="0"/>
                              <a:ea typeface="Times New Roman" panose="02020603050405020304" pitchFamily="18" charset="0"/>
                              <a:cs typeface="Helvetica" panose="020B0604020202020204" pitchFamily="34" charset="0"/>
                            </a:rPr>
                            <a:t>SoA</a:t>
                          </a:r>
                          <a:r>
                            <a:rPr lang="en-US" sz="1000" dirty="0">
                              <a:effectLst/>
                              <a:latin typeface="Helvetica" panose="020B0604020202020204" pitchFamily="34" charset="0"/>
                              <a:ea typeface="Times New Roman" panose="02020603050405020304" pitchFamily="18" charset="0"/>
                              <a:cs typeface="Helvetica" panose="020B0604020202020204" pitchFamily="34" charset="0"/>
                            </a:rPr>
                            <a:t> with deployment mechanisms at an areal density of 3.5 kg/m² is 16 kg/kWe</a:t>
                          </a:r>
                          <a:endParaRPr lang="en-US" sz="1050" dirty="0">
                            <a:effectLst/>
                            <a:latin typeface="Helvetica" panose="020B0604020202020204" pitchFamily="34" charset="0"/>
                            <a:ea typeface="Times New Roman" panose="02020603050405020304" pitchFamily="18" charset="0"/>
                            <a:cs typeface="Helvetica" panose="020B0604020202020204" pitchFamily="34" charset="0"/>
                          </a:endParaRPr>
                        </a:p>
                      </a:txBody>
                      <a:tcPr marL="7985" marR="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2583514"/>
                      </a:ext>
                    </a:extLst>
                  </a:tr>
                </a:tbl>
              </a:graphicData>
            </a:graphic>
          </p:graphicFrame>
        </mc:Fallback>
      </mc:AlternateContent>
      <p:pic>
        <p:nvPicPr>
          <p:cNvPr id="26" name="Picture 25">
            <a:extLst>
              <a:ext uri="{FF2B5EF4-FFF2-40B4-BE49-F238E27FC236}">
                <a16:creationId xmlns:a16="http://schemas.microsoft.com/office/drawing/2014/main" id="{489C1B73-5BB3-2938-E9B8-AAA9402A8E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52616" y="3403565"/>
            <a:ext cx="2416119" cy="3097290"/>
          </a:xfrm>
          <a:prstGeom prst="rect">
            <a:avLst/>
          </a:prstGeom>
        </p:spPr>
      </p:pic>
      <p:sp>
        <p:nvSpPr>
          <p:cNvPr id="7" name="TextBox 6">
            <a:extLst>
              <a:ext uri="{FF2B5EF4-FFF2-40B4-BE49-F238E27FC236}">
                <a16:creationId xmlns:a16="http://schemas.microsoft.com/office/drawing/2014/main" id="{EE86371D-4546-895B-B0D6-89F4F6668C40}"/>
              </a:ext>
            </a:extLst>
          </p:cNvPr>
          <p:cNvSpPr txBox="1"/>
          <p:nvPr/>
        </p:nvSpPr>
        <p:spPr>
          <a:xfrm>
            <a:off x="774152" y="5314800"/>
            <a:ext cx="4883393" cy="461665"/>
          </a:xfrm>
          <a:prstGeom prst="rect">
            <a:avLst/>
          </a:prstGeom>
          <a:noFill/>
        </p:spPr>
        <p:txBody>
          <a:bodyPr wrap="square">
            <a:spAutoFit/>
          </a:bodyPr>
          <a:lstStyle/>
          <a:p>
            <a:pPr algn="ctr"/>
            <a:r>
              <a:rPr lang="en-US" sz="1200" dirty="0"/>
              <a:t>The main lever to achieve improved overall  system mass from a radiator design perspective is decreasing areal density (kg/m</a:t>
            </a:r>
            <a:r>
              <a:rPr lang="en-US" sz="1200" baseline="30000" dirty="0"/>
              <a:t>2</a:t>
            </a:r>
            <a:r>
              <a:rPr lang="en-US" sz="1200" dirty="0"/>
              <a:t>)</a:t>
            </a:r>
          </a:p>
        </p:txBody>
      </p:sp>
      <p:sp>
        <p:nvSpPr>
          <p:cNvPr id="8" name="TextBox 7">
            <a:extLst>
              <a:ext uri="{FF2B5EF4-FFF2-40B4-BE49-F238E27FC236}">
                <a16:creationId xmlns:a16="http://schemas.microsoft.com/office/drawing/2014/main" id="{6C14D66A-CE28-C58C-ACCF-CD34B769E148}"/>
              </a:ext>
            </a:extLst>
          </p:cNvPr>
          <p:cNvSpPr txBox="1"/>
          <p:nvPr/>
        </p:nvSpPr>
        <p:spPr>
          <a:xfrm>
            <a:off x="1216350" y="3455961"/>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MARVL Key Performance Parameter (KPP)</a:t>
            </a:r>
          </a:p>
        </p:txBody>
      </p:sp>
      <p:sp>
        <p:nvSpPr>
          <p:cNvPr id="9" name="TextBox 8">
            <a:extLst>
              <a:ext uri="{FF2B5EF4-FFF2-40B4-BE49-F238E27FC236}">
                <a16:creationId xmlns:a16="http://schemas.microsoft.com/office/drawing/2014/main" id="{9DC3B34D-809C-A627-A231-3B8631B52BA2}"/>
              </a:ext>
            </a:extLst>
          </p:cNvPr>
          <p:cNvSpPr txBox="1"/>
          <p:nvPr/>
        </p:nvSpPr>
        <p:spPr>
          <a:xfrm>
            <a:off x="6692096" y="2898236"/>
            <a:ext cx="4734856"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PCS Inlet and Outlet Temperatures vs Radiator Area (left) and Power System Specific Mass (right)</a:t>
            </a:r>
          </a:p>
        </p:txBody>
      </p:sp>
      <p:sp>
        <p:nvSpPr>
          <p:cNvPr id="11" name="TextBox 10">
            <a:extLst>
              <a:ext uri="{FF2B5EF4-FFF2-40B4-BE49-F238E27FC236}">
                <a16:creationId xmlns:a16="http://schemas.microsoft.com/office/drawing/2014/main" id="{06178FE2-8B89-5B24-8B68-0A3740B4C10C}"/>
              </a:ext>
            </a:extLst>
          </p:cNvPr>
          <p:cNvSpPr txBox="1"/>
          <p:nvPr/>
        </p:nvSpPr>
        <p:spPr>
          <a:xfrm>
            <a:off x="-38914" y="6296142"/>
            <a:ext cx="5466948" cy="600164"/>
          </a:xfrm>
          <a:prstGeom prst="rect">
            <a:avLst/>
          </a:prstGeom>
          <a:noFill/>
        </p:spPr>
        <p:txBody>
          <a:bodyPr wrap="square" rtlCol="0">
            <a:spAutoFit/>
          </a:bodyPr>
          <a:lstStyle/>
          <a:p>
            <a:r>
              <a:rPr lang="en-US" sz="1100" b="1" dirty="0"/>
              <a:t>Note:</a:t>
            </a:r>
            <a:r>
              <a:rPr lang="en-US" sz="1100" dirty="0"/>
              <a:t> Plots were obtained via the AMA NEP-SIM model</a:t>
            </a:r>
            <a:r>
              <a:rPr lang="en-US" sz="1100" baseline="30000" dirty="0"/>
              <a:t>[4]</a:t>
            </a:r>
            <a:r>
              <a:rPr lang="en-US" sz="1100" dirty="0"/>
              <a:t>, Plots assume </a:t>
            </a:r>
            <a:r>
              <a:rPr lang="en-US" sz="1100" dirty="0">
                <a:latin typeface="Helvetica"/>
                <a:cs typeface="Helvetica"/>
              </a:rPr>
              <a:t>2 MW</a:t>
            </a:r>
            <a:r>
              <a:rPr lang="en-US" sz="1100" baseline="-25000" dirty="0">
                <a:latin typeface="Helvetica"/>
                <a:cs typeface="Helvetica"/>
              </a:rPr>
              <a:t>e</a:t>
            </a:r>
            <a:r>
              <a:rPr lang="en-US" sz="1100" dirty="0">
                <a:latin typeface="Helvetica"/>
                <a:cs typeface="Helvetica"/>
              </a:rPr>
              <a:t> NEP producing 4 MW</a:t>
            </a:r>
            <a:r>
              <a:rPr lang="en-US" sz="1100" baseline="-25000" dirty="0">
                <a:latin typeface="Helvetica"/>
                <a:cs typeface="Helvetica"/>
              </a:rPr>
              <a:t>th, </a:t>
            </a:r>
            <a:r>
              <a:rPr lang="en-US" sz="1100" dirty="0"/>
              <a:t>the white lines in displayed plots represent PCS efficiency, CIT: Compressor Inlet Temperature, PCIT: Power Conversation Inlet Temperature </a:t>
            </a:r>
          </a:p>
        </p:txBody>
      </p:sp>
    </p:spTree>
    <p:extLst>
      <p:ext uri="{BB962C8B-B14F-4D97-AF65-F5344CB8AC3E}">
        <p14:creationId xmlns:p14="http://schemas.microsoft.com/office/powerpoint/2010/main" val="246573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325BCF3-A7EE-3477-023D-CDB665657918}"/>
              </a:ext>
            </a:extLst>
          </p:cNvPr>
          <p:cNvPicPr>
            <a:picLocks noChangeAspect="1"/>
          </p:cNvPicPr>
          <p:nvPr/>
        </p:nvPicPr>
        <p:blipFill>
          <a:blip r:embed="rId2"/>
          <a:stretch>
            <a:fillRect/>
          </a:stretch>
        </p:blipFill>
        <p:spPr>
          <a:xfrm>
            <a:off x="5309361" y="4435417"/>
            <a:ext cx="3247923" cy="1745363"/>
          </a:xfrm>
          <a:prstGeom prst="rect">
            <a:avLst/>
          </a:prstGeom>
        </p:spPr>
      </p:pic>
      <p:sp>
        <p:nvSpPr>
          <p:cNvPr id="2" name="Title 1">
            <a:extLst>
              <a:ext uri="{FF2B5EF4-FFF2-40B4-BE49-F238E27FC236}">
                <a16:creationId xmlns:a16="http://schemas.microsoft.com/office/drawing/2014/main" id="{EFEA633C-8EB0-D358-C7E2-C6BE2AD4168D}"/>
              </a:ext>
            </a:extLst>
          </p:cNvPr>
          <p:cNvSpPr>
            <a:spLocks noGrp="1"/>
          </p:cNvSpPr>
          <p:nvPr>
            <p:ph type="title"/>
          </p:nvPr>
        </p:nvSpPr>
        <p:spPr/>
        <p:txBody>
          <a:bodyPr/>
          <a:lstStyle/>
          <a:p>
            <a:r>
              <a:rPr lang="en-US" dirty="0"/>
              <a:t>Thermal Trunkline Routing and Heat Pipe Options</a:t>
            </a:r>
          </a:p>
        </p:txBody>
      </p:sp>
      <p:sp>
        <p:nvSpPr>
          <p:cNvPr id="3" name="Content Placeholder 2">
            <a:extLst>
              <a:ext uri="{FF2B5EF4-FFF2-40B4-BE49-F238E27FC236}">
                <a16:creationId xmlns:a16="http://schemas.microsoft.com/office/drawing/2014/main" id="{D202099C-BF15-4C19-106F-E117AA6A2572}"/>
              </a:ext>
            </a:extLst>
          </p:cNvPr>
          <p:cNvSpPr>
            <a:spLocks noGrp="1"/>
          </p:cNvSpPr>
          <p:nvPr>
            <p:ph idx="1"/>
          </p:nvPr>
        </p:nvSpPr>
        <p:spPr>
          <a:xfrm>
            <a:off x="609600" y="1143000"/>
            <a:ext cx="4819168" cy="5410200"/>
          </a:xfrm>
        </p:spPr>
        <p:txBody>
          <a:bodyPr/>
          <a:lstStyle/>
          <a:p>
            <a:pPr marL="0" indent="0">
              <a:buNone/>
            </a:pPr>
            <a:r>
              <a:rPr lang="en-US" sz="1400" dirty="0"/>
              <a:t>Maximum Radiator Inlet Temperature (RIT) is limited by heat pipe technology </a:t>
            </a:r>
          </a:p>
          <a:p>
            <a:pPr marL="457200" lvl="1"/>
            <a:r>
              <a:rPr lang="en-US" sz="1300" dirty="0"/>
              <a:t>Water heat pipes operate at ≤ 550 K; high Technology Readiness Level (TRL)</a:t>
            </a:r>
          </a:p>
          <a:p>
            <a:pPr marL="457200" lvl="1"/>
            <a:r>
              <a:rPr lang="en-US" sz="1300" dirty="0"/>
              <a:t>Low TRL heat pipes required for higher temperatures</a:t>
            </a:r>
          </a:p>
          <a:p>
            <a:pPr marL="914400" lvl="2"/>
            <a:r>
              <a:rPr lang="en-US" sz="1300" dirty="0"/>
              <a:t>Cesium heat pipes for &gt;650 K; low TRL</a:t>
            </a:r>
          </a:p>
          <a:p>
            <a:pPr marL="914400" lvl="2"/>
            <a:r>
              <a:rPr lang="en-US" sz="1300" dirty="0"/>
              <a:t>Intermediate temperature heat pipes for 550 K to 650 K; very low TRL and compatibility concerns</a:t>
            </a:r>
          </a:p>
          <a:p>
            <a:pPr marL="685800" lvl="2" indent="0">
              <a:buNone/>
            </a:pPr>
            <a:endParaRPr lang="en-US" sz="1050" dirty="0"/>
          </a:p>
          <a:p>
            <a:pPr marL="685800" lvl="2" indent="0">
              <a:buNone/>
            </a:pPr>
            <a:endParaRPr lang="en-US" sz="1050" dirty="0"/>
          </a:p>
          <a:p>
            <a:pPr marL="0" indent="0">
              <a:buNone/>
            </a:pPr>
            <a:r>
              <a:rPr lang="en-US" sz="1400" dirty="0"/>
              <a:t>Working fluid re-circulation can be used to increase RIT without higher temperature heat pipes, but with drawbacks:</a:t>
            </a:r>
          </a:p>
          <a:p>
            <a:pPr marL="457200" lvl="1"/>
            <a:r>
              <a:rPr lang="en-US" sz="1300" dirty="0"/>
              <a:t>Increased fluid mass flow rate which decreases fluid residence time (less efficient heat transfer)</a:t>
            </a:r>
          </a:p>
          <a:p>
            <a:pPr marL="457200" lvl="1"/>
            <a:r>
              <a:rPr lang="en-US" sz="1300" dirty="0"/>
              <a:t>Additional fluid duct and associated component masses</a:t>
            </a:r>
          </a:p>
          <a:p>
            <a:pPr marL="457200" lvl="1"/>
            <a:endParaRPr lang="en-US" sz="1300" dirty="0"/>
          </a:p>
          <a:p>
            <a:pPr marL="457200" lvl="1"/>
            <a:endParaRPr lang="en-US" sz="1050" dirty="0"/>
          </a:p>
          <a:p>
            <a:pPr marL="0" indent="0">
              <a:buNone/>
            </a:pPr>
            <a:r>
              <a:rPr lang="en-US" sz="1400" dirty="0"/>
              <a:t>Another option is radiator embedded pumped fluid loops (~5% mass improvement over water-based heat pipes)</a:t>
            </a:r>
          </a:p>
          <a:p>
            <a:pPr marL="457200" lvl="1"/>
            <a:r>
              <a:rPr lang="en-US" sz="1300" dirty="0"/>
              <a:t>MMOD shielding mass required to mitigate risk of external fluid leakage over ~3000 m</a:t>
            </a:r>
            <a:r>
              <a:rPr lang="en-US" sz="1300" baseline="30000" dirty="0"/>
              <a:t>2</a:t>
            </a:r>
            <a:r>
              <a:rPr lang="en-US" sz="1300" dirty="0"/>
              <a:t> of radiator area obviates any mass improvements</a:t>
            </a:r>
          </a:p>
          <a:p>
            <a:endParaRPr lang="en-US" sz="1600" dirty="0"/>
          </a:p>
        </p:txBody>
      </p:sp>
      <p:sp>
        <p:nvSpPr>
          <p:cNvPr id="4" name="Slide Number Placeholder 3">
            <a:extLst>
              <a:ext uri="{FF2B5EF4-FFF2-40B4-BE49-F238E27FC236}">
                <a16:creationId xmlns:a16="http://schemas.microsoft.com/office/drawing/2014/main" id="{6BF74E33-9971-986A-746E-A16837E9C41E}"/>
              </a:ext>
            </a:extLst>
          </p:cNvPr>
          <p:cNvSpPr>
            <a:spLocks noGrp="1"/>
          </p:cNvSpPr>
          <p:nvPr>
            <p:ph type="sldNum" sz="quarter" idx="12"/>
          </p:nvPr>
        </p:nvSpPr>
        <p:spPr/>
        <p:txBody>
          <a:bodyPr/>
          <a:lstStyle/>
          <a:p>
            <a:fld id="{33F42015-0FC7-4B0E-8D2B-76EADF48D957}" type="slidenum">
              <a:rPr lang="en-US" smtClean="0"/>
              <a:pPr/>
              <a:t>18</a:t>
            </a:fld>
            <a:endParaRPr lang="en-US"/>
          </a:p>
        </p:txBody>
      </p:sp>
      <p:pic>
        <p:nvPicPr>
          <p:cNvPr id="11" name="Picture 10">
            <a:extLst>
              <a:ext uri="{FF2B5EF4-FFF2-40B4-BE49-F238E27FC236}">
                <a16:creationId xmlns:a16="http://schemas.microsoft.com/office/drawing/2014/main" id="{D2FA486E-4BE9-99EF-1E6A-BCD8EC6254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55511" y="4453642"/>
            <a:ext cx="2988761" cy="1370991"/>
          </a:xfrm>
          <a:prstGeom prst="rect">
            <a:avLst/>
          </a:prstGeom>
        </p:spPr>
      </p:pic>
      <p:pic>
        <p:nvPicPr>
          <p:cNvPr id="15" name="Picture 14">
            <a:extLst>
              <a:ext uri="{FF2B5EF4-FFF2-40B4-BE49-F238E27FC236}">
                <a16:creationId xmlns:a16="http://schemas.microsoft.com/office/drawing/2014/main" id="{84B0749E-2133-E7C2-B50B-AE9D22977171}"/>
              </a:ext>
            </a:extLst>
          </p:cNvPr>
          <p:cNvPicPr>
            <a:picLocks noChangeAspect="1"/>
          </p:cNvPicPr>
          <p:nvPr/>
        </p:nvPicPr>
        <p:blipFill>
          <a:blip r:embed="rId4"/>
          <a:stretch>
            <a:fillRect/>
          </a:stretch>
        </p:blipFill>
        <p:spPr>
          <a:xfrm>
            <a:off x="5347249" y="1835205"/>
            <a:ext cx="2810570" cy="1568355"/>
          </a:xfrm>
          <a:prstGeom prst="rect">
            <a:avLst/>
          </a:prstGeom>
        </p:spPr>
      </p:pic>
      <p:pic>
        <p:nvPicPr>
          <p:cNvPr id="17" name="Picture 16">
            <a:extLst>
              <a:ext uri="{FF2B5EF4-FFF2-40B4-BE49-F238E27FC236}">
                <a16:creationId xmlns:a16="http://schemas.microsoft.com/office/drawing/2014/main" id="{EC5C5FFD-A882-8654-2A30-560F0274A676}"/>
              </a:ext>
            </a:extLst>
          </p:cNvPr>
          <p:cNvPicPr>
            <a:picLocks noChangeAspect="1"/>
          </p:cNvPicPr>
          <p:nvPr/>
        </p:nvPicPr>
        <p:blipFill>
          <a:blip r:embed="rId5"/>
          <a:stretch>
            <a:fillRect/>
          </a:stretch>
        </p:blipFill>
        <p:spPr>
          <a:xfrm>
            <a:off x="8200680" y="1901159"/>
            <a:ext cx="3282642" cy="1393770"/>
          </a:xfrm>
          <a:prstGeom prst="rect">
            <a:avLst/>
          </a:prstGeom>
        </p:spPr>
      </p:pic>
      <p:sp>
        <p:nvSpPr>
          <p:cNvPr id="47" name="TextBox 46">
            <a:extLst>
              <a:ext uri="{FF2B5EF4-FFF2-40B4-BE49-F238E27FC236}">
                <a16:creationId xmlns:a16="http://schemas.microsoft.com/office/drawing/2014/main" id="{E82CF49A-4A5E-78DA-BB2E-7C4D375F6CD1}"/>
              </a:ext>
            </a:extLst>
          </p:cNvPr>
          <p:cNvSpPr txBox="1"/>
          <p:nvPr/>
        </p:nvSpPr>
        <p:spPr>
          <a:xfrm>
            <a:off x="5096716" y="1419259"/>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Limited Inlet Temperature</a:t>
            </a:r>
            <a:r>
              <a:rPr kumimoji="0" lang="en-US" sz="1400" b="1" i="0" u="sng" strike="noStrike" kern="1200" cap="none" spc="0" normalizeH="0" baseline="30000" noProof="0" dirty="0">
                <a:ln>
                  <a:noFill/>
                </a:ln>
                <a:solidFill>
                  <a:prstClr val="black"/>
                </a:solidFill>
                <a:effectLst/>
                <a:uLnTx/>
                <a:uFillTx/>
                <a:latin typeface="+mj-lt"/>
                <a:ea typeface="ヒラギノ角ゴ Pro W3" charset="-128"/>
                <a:cs typeface="Helvetica" panose="020B0604020202020204" pitchFamily="34" charset="0"/>
              </a:rPr>
              <a:t>[3]</a:t>
            </a:r>
            <a:endPar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endParaRPr>
          </a:p>
        </p:txBody>
      </p:sp>
      <p:sp>
        <p:nvSpPr>
          <p:cNvPr id="48" name="TextBox 47">
            <a:extLst>
              <a:ext uri="{FF2B5EF4-FFF2-40B4-BE49-F238E27FC236}">
                <a16:creationId xmlns:a16="http://schemas.microsoft.com/office/drawing/2014/main" id="{0CC38330-9CF0-9BBA-FEA1-674252A0CABB}"/>
              </a:ext>
            </a:extLst>
          </p:cNvPr>
          <p:cNvSpPr txBox="1"/>
          <p:nvPr/>
        </p:nvSpPr>
        <p:spPr>
          <a:xfrm>
            <a:off x="8079293" y="1431217"/>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Re-Circulation</a:t>
            </a:r>
            <a:r>
              <a:rPr kumimoji="0" lang="en-US" sz="1400" b="1" i="0" u="sng" strike="noStrike" kern="1200" cap="none" spc="0" normalizeH="0" baseline="30000" noProof="0" dirty="0">
                <a:ln>
                  <a:noFill/>
                </a:ln>
                <a:solidFill>
                  <a:prstClr val="black"/>
                </a:solidFill>
                <a:effectLst/>
                <a:uLnTx/>
                <a:uFillTx/>
                <a:latin typeface="+mj-lt"/>
                <a:ea typeface="ヒラギノ角ゴ Pro W3" charset="-128"/>
                <a:cs typeface="Helvetica" panose="020B0604020202020204" pitchFamily="34" charset="0"/>
              </a:rPr>
              <a:t>[3]</a:t>
            </a:r>
            <a:endPar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endParaRPr>
          </a:p>
        </p:txBody>
      </p:sp>
      <p:sp>
        <p:nvSpPr>
          <p:cNvPr id="49" name="TextBox 48">
            <a:extLst>
              <a:ext uri="{FF2B5EF4-FFF2-40B4-BE49-F238E27FC236}">
                <a16:creationId xmlns:a16="http://schemas.microsoft.com/office/drawing/2014/main" id="{EABC951B-2419-13E6-9013-83C58053A7A0}"/>
              </a:ext>
            </a:extLst>
          </p:cNvPr>
          <p:cNvSpPr txBox="1"/>
          <p:nvPr/>
        </p:nvSpPr>
        <p:spPr>
          <a:xfrm>
            <a:off x="5115104" y="4054425"/>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Cesium Heat Pipes, Re-Circulation</a:t>
            </a:r>
          </a:p>
        </p:txBody>
      </p:sp>
      <p:sp>
        <p:nvSpPr>
          <p:cNvPr id="50" name="TextBox 49">
            <a:extLst>
              <a:ext uri="{FF2B5EF4-FFF2-40B4-BE49-F238E27FC236}">
                <a16:creationId xmlns:a16="http://schemas.microsoft.com/office/drawing/2014/main" id="{28F06400-CCE9-8A5B-9AB9-16D9D56E8D6A}"/>
              </a:ext>
            </a:extLst>
          </p:cNvPr>
          <p:cNvSpPr txBox="1"/>
          <p:nvPr/>
        </p:nvSpPr>
        <p:spPr>
          <a:xfrm>
            <a:off x="8108616" y="4100145"/>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Pumped NaK Loops</a:t>
            </a:r>
            <a:r>
              <a:rPr kumimoji="0" lang="en-US" sz="1400" b="1" i="0" u="sng" strike="noStrike" kern="1200" cap="none" spc="0" normalizeH="0" baseline="30000" noProof="0" dirty="0">
                <a:ln>
                  <a:noFill/>
                </a:ln>
                <a:solidFill>
                  <a:prstClr val="black"/>
                </a:solidFill>
                <a:effectLst/>
                <a:uLnTx/>
                <a:uFillTx/>
                <a:latin typeface="+mj-lt"/>
                <a:ea typeface="ヒラギノ角ゴ Pro W3" charset="-128"/>
                <a:cs typeface="Helvetica" panose="020B0604020202020204" pitchFamily="34" charset="0"/>
              </a:rPr>
              <a:t>[3]</a:t>
            </a:r>
            <a:endPar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endParaRPr>
          </a:p>
        </p:txBody>
      </p:sp>
    </p:spTree>
    <p:extLst>
      <p:ext uri="{BB962C8B-B14F-4D97-AF65-F5344CB8AC3E}">
        <p14:creationId xmlns:p14="http://schemas.microsoft.com/office/powerpoint/2010/main" val="2853710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D0173-7907-2236-5D13-21437EDAAE70}"/>
              </a:ext>
            </a:extLst>
          </p:cNvPr>
          <p:cNvSpPr>
            <a:spLocks noGrp="1"/>
          </p:cNvSpPr>
          <p:nvPr>
            <p:ph idx="1"/>
          </p:nvPr>
        </p:nvSpPr>
        <p:spPr>
          <a:xfrm>
            <a:off x="609600" y="914400"/>
            <a:ext cx="10749280" cy="5410200"/>
          </a:xfr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1600" dirty="0">
                <a:solidFill>
                  <a:srgbClr val="333399"/>
                </a:solidFill>
                <a:latin typeface="Arial"/>
              </a:rPr>
              <a:t>Limiting the</a:t>
            </a:r>
            <a:r>
              <a:rPr kumimoji="0" lang="en-US" sz="1600" b="0" i="0" u="none" strike="noStrike" kern="0" cap="none" spc="0" normalizeH="0" baseline="0" noProof="0" dirty="0">
                <a:ln>
                  <a:noFill/>
                </a:ln>
                <a:solidFill>
                  <a:srgbClr val="333399"/>
                </a:solidFill>
                <a:effectLst/>
                <a:uLnTx/>
                <a:uFillTx/>
                <a:latin typeface="Arial"/>
                <a:ea typeface="ＭＳ Ｐゴシック" charset="0"/>
                <a:cs typeface="+mn-cs"/>
              </a:rPr>
              <a:t> radiator inlet temperature to ≤ 550 K was selected as it minimizes overall NEP system mass and avoids concerns with low TRL heat pipe technology</a:t>
            </a:r>
          </a:p>
          <a:p>
            <a:endParaRPr lang="en-US" sz="2800" dirty="0"/>
          </a:p>
        </p:txBody>
      </p:sp>
      <p:pic>
        <p:nvPicPr>
          <p:cNvPr id="10" name="Picture 9">
            <a:extLst>
              <a:ext uri="{FF2B5EF4-FFF2-40B4-BE49-F238E27FC236}">
                <a16:creationId xmlns:a16="http://schemas.microsoft.com/office/drawing/2014/main" id="{242DF906-824F-637D-9773-C5246D0F1E6C}"/>
              </a:ext>
            </a:extLst>
          </p:cNvPr>
          <p:cNvPicPr>
            <a:picLocks noChangeAspect="1"/>
          </p:cNvPicPr>
          <p:nvPr/>
        </p:nvPicPr>
        <p:blipFill>
          <a:blip r:embed="rId2"/>
          <a:stretch>
            <a:fillRect/>
          </a:stretch>
        </p:blipFill>
        <p:spPr>
          <a:xfrm>
            <a:off x="1918349" y="4383866"/>
            <a:ext cx="2914427" cy="1626309"/>
          </a:xfrm>
          <a:prstGeom prst="rect">
            <a:avLst/>
          </a:prstGeom>
        </p:spPr>
      </p:pic>
      <p:sp>
        <p:nvSpPr>
          <p:cNvPr id="20" name="TextBox 19">
            <a:extLst>
              <a:ext uri="{FF2B5EF4-FFF2-40B4-BE49-F238E27FC236}">
                <a16:creationId xmlns:a16="http://schemas.microsoft.com/office/drawing/2014/main" id="{4D5213C5-5432-8707-5F22-2AEBE1D42039}"/>
              </a:ext>
            </a:extLst>
          </p:cNvPr>
          <p:cNvSpPr txBox="1"/>
          <p:nvPr/>
        </p:nvSpPr>
        <p:spPr>
          <a:xfrm>
            <a:off x="609600" y="1485692"/>
            <a:ext cx="8432800" cy="251761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a:ln>
                  <a:noFill/>
                </a:ln>
                <a:solidFill>
                  <a:srgbClr val="333399"/>
                </a:solidFill>
                <a:effectLst/>
                <a:uLnTx/>
                <a:uFillTx/>
                <a:latin typeface="Arial"/>
                <a:ea typeface="ＭＳ Ｐゴシック" charset="0"/>
                <a:cs typeface="+mn-cs"/>
              </a:rPr>
              <a:t>For an NEP power system producing ~2 MWe (four 500 kWe units) and ~4 MWth total: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PCIT of 1200 K due to temperature limits concerns for high TRL PCS turbine materials</a:t>
            </a:r>
          </a:p>
          <a:p>
            <a:pPr marL="1200150" marR="0" lvl="2"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Can be increased to 1400 K while still employing water-based heat pipes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Minimum overall system mass occurs at CIT of ~330 K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Maximum titanium-water heat pipe temperature is 550 K</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Maximum working fluid pressure is ~500 kPa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Effective average radiator temperature is 400 K</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PCS efficiency of ~34%</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300" b="0" i="0" u="none" strike="noStrike" kern="0" cap="none" spc="0" normalizeH="0" baseline="0" noProof="0" dirty="0">
                <a:ln>
                  <a:noFill/>
                </a:ln>
                <a:solidFill>
                  <a:srgbClr val="000000"/>
                </a:solidFill>
                <a:effectLst/>
                <a:uLnTx/>
                <a:uFillTx/>
                <a:latin typeface="Arial"/>
                <a:ea typeface="ＭＳ Ｐゴシック" charset="0"/>
              </a:rPr>
              <a:t>Radiator area of ~3000 m</a:t>
            </a:r>
            <a:r>
              <a:rPr kumimoji="0" lang="en-US" sz="1300" b="0" i="0" u="none" strike="noStrike" kern="0" cap="none" spc="0" normalizeH="0" baseline="30000" noProof="0" dirty="0">
                <a:ln>
                  <a:noFill/>
                </a:ln>
                <a:solidFill>
                  <a:srgbClr val="000000"/>
                </a:solidFill>
                <a:effectLst/>
                <a:uLnTx/>
                <a:uFillTx/>
                <a:latin typeface="Arial"/>
                <a:ea typeface="ＭＳ Ｐゴシック" charset="0"/>
              </a:rPr>
              <a:t>2</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baseline="0" noProof="0" dirty="0">
              <a:ln>
                <a:noFill/>
              </a:ln>
              <a:solidFill>
                <a:srgbClr val="000000"/>
              </a:solidFill>
              <a:effectLst/>
              <a:uLnTx/>
              <a:uFillTx/>
              <a:latin typeface="Arial"/>
              <a:ea typeface="ＭＳ Ｐゴシック" charset="0"/>
            </a:endParaRPr>
          </a:p>
        </p:txBody>
      </p:sp>
      <p:sp>
        <p:nvSpPr>
          <p:cNvPr id="2" name="Title 1">
            <a:extLst>
              <a:ext uri="{FF2B5EF4-FFF2-40B4-BE49-F238E27FC236}">
                <a16:creationId xmlns:a16="http://schemas.microsoft.com/office/drawing/2014/main" id="{3D57E677-BD2E-24B6-F7F9-FA662BC676C4}"/>
              </a:ext>
            </a:extLst>
          </p:cNvPr>
          <p:cNvSpPr>
            <a:spLocks noGrp="1"/>
          </p:cNvSpPr>
          <p:nvPr>
            <p:ph type="title"/>
          </p:nvPr>
        </p:nvSpPr>
        <p:spPr/>
        <p:txBody>
          <a:bodyPr/>
          <a:lstStyle/>
          <a:p>
            <a:r>
              <a:rPr lang="en-US" dirty="0"/>
              <a:t>Technology and State Property Selection</a:t>
            </a:r>
          </a:p>
        </p:txBody>
      </p:sp>
      <p:sp>
        <p:nvSpPr>
          <p:cNvPr id="4" name="Slide Number Placeholder 3">
            <a:extLst>
              <a:ext uri="{FF2B5EF4-FFF2-40B4-BE49-F238E27FC236}">
                <a16:creationId xmlns:a16="http://schemas.microsoft.com/office/drawing/2014/main" id="{50C0288F-C63A-A9A5-6CCB-9BD017B2B79A}"/>
              </a:ext>
            </a:extLst>
          </p:cNvPr>
          <p:cNvSpPr>
            <a:spLocks noGrp="1"/>
          </p:cNvSpPr>
          <p:nvPr>
            <p:ph type="sldNum" sz="quarter" idx="12"/>
          </p:nvPr>
        </p:nvSpPr>
        <p:spPr>
          <a:xfrm>
            <a:off x="9572310" y="6493599"/>
            <a:ext cx="2540000" cy="304800"/>
          </a:xfrm>
        </p:spPr>
        <p:txBody>
          <a:bodyPr/>
          <a:lstStyle/>
          <a:p>
            <a:fld id="{33F42015-0FC7-4B0E-8D2B-76EADF48D957}" type="slidenum">
              <a:rPr lang="en-US" smtClean="0"/>
              <a:pPr/>
              <a:t>19</a:t>
            </a:fld>
            <a:endParaRPr lang="en-US" dirty="0"/>
          </a:p>
        </p:txBody>
      </p:sp>
      <p:sp>
        <p:nvSpPr>
          <p:cNvPr id="5" name="TextBox 4">
            <a:extLst>
              <a:ext uri="{FF2B5EF4-FFF2-40B4-BE49-F238E27FC236}">
                <a16:creationId xmlns:a16="http://schemas.microsoft.com/office/drawing/2014/main" id="{CADFFCBC-507E-A692-2722-E1AB4557723E}"/>
              </a:ext>
            </a:extLst>
          </p:cNvPr>
          <p:cNvSpPr txBox="1"/>
          <p:nvPr/>
        </p:nvSpPr>
        <p:spPr>
          <a:xfrm>
            <a:off x="0" y="6430556"/>
            <a:ext cx="6736466" cy="430887"/>
          </a:xfrm>
          <a:prstGeom prst="rect">
            <a:avLst/>
          </a:prstGeom>
          <a:noFill/>
        </p:spPr>
        <p:txBody>
          <a:bodyPr wrap="square" rtlCol="0">
            <a:spAutoFit/>
          </a:bodyPr>
          <a:lstStyle/>
          <a:p>
            <a:r>
              <a:rPr lang="en-US" sz="1100" b="1" dirty="0"/>
              <a:t>Note:</a:t>
            </a:r>
            <a:r>
              <a:rPr lang="en-US" sz="1100" dirty="0"/>
              <a:t> Plots were obtained via the AMA NEP-SIM model</a:t>
            </a:r>
            <a:r>
              <a:rPr lang="en-US" sz="1100" baseline="30000" dirty="0"/>
              <a:t>[4]</a:t>
            </a:r>
            <a:r>
              <a:rPr lang="en-US" sz="1100" dirty="0"/>
              <a:t>, the white lines in displayed plots represent PCS efficiency, efficiency lines on slide 18 are more accurate than those displayed on this slide</a:t>
            </a:r>
          </a:p>
        </p:txBody>
      </p:sp>
      <p:sp>
        <p:nvSpPr>
          <p:cNvPr id="11" name="TextBox 10">
            <a:extLst>
              <a:ext uri="{FF2B5EF4-FFF2-40B4-BE49-F238E27FC236}">
                <a16:creationId xmlns:a16="http://schemas.microsoft.com/office/drawing/2014/main" id="{ECDE3154-5E23-E464-BB10-3C71FC823321}"/>
              </a:ext>
            </a:extLst>
          </p:cNvPr>
          <p:cNvSpPr txBox="1"/>
          <p:nvPr/>
        </p:nvSpPr>
        <p:spPr>
          <a:xfrm>
            <a:off x="1708112" y="3983217"/>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Limited Inlet Temperature</a:t>
            </a:r>
            <a:r>
              <a:rPr kumimoji="0" lang="en-US" sz="1400" b="1" i="0" u="sng" strike="noStrike" kern="1200" cap="none" spc="0" normalizeH="0" baseline="30000" noProof="0" dirty="0">
                <a:ln>
                  <a:noFill/>
                </a:ln>
                <a:solidFill>
                  <a:prstClr val="black"/>
                </a:solidFill>
                <a:effectLst/>
                <a:uLnTx/>
                <a:uFillTx/>
                <a:latin typeface="+mj-lt"/>
                <a:ea typeface="ヒラギノ角ゴ Pro W3" charset="-128"/>
                <a:cs typeface="Helvetica" panose="020B0604020202020204" pitchFamily="34" charset="0"/>
              </a:rPr>
              <a:t>[3]</a:t>
            </a:r>
            <a:endPar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endParaRPr>
          </a:p>
        </p:txBody>
      </p:sp>
      <p:grpSp>
        <p:nvGrpSpPr>
          <p:cNvPr id="18" name="Group 17">
            <a:extLst>
              <a:ext uri="{FF2B5EF4-FFF2-40B4-BE49-F238E27FC236}">
                <a16:creationId xmlns:a16="http://schemas.microsoft.com/office/drawing/2014/main" id="{802C43CD-9A40-A367-3547-6CC9FCE614FC}"/>
              </a:ext>
            </a:extLst>
          </p:cNvPr>
          <p:cNvGrpSpPr/>
          <p:nvPr/>
        </p:nvGrpSpPr>
        <p:grpSpPr>
          <a:xfrm>
            <a:off x="6975099" y="2677739"/>
            <a:ext cx="4202197" cy="3854186"/>
            <a:chOff x="7779918" y="2560852"/>
            <a:chExt cx="4177785" cy="3969488"/>
          </a:xfrm>
        </p:grpSpPr>
        <p:pic>
          <p:nvPicPr>
            <p:cNvPr id="9" name="Picture 8">
              <a:extLst>
                <a:ext uri="{FF2B5EF4-FFF2-40B4-BE49-F238E27FC236}">
                  <a16:creationId xmlns:a16="http://schemas.microsoft.com/office/drawing/2014/main" id="{ED4F8189-5EAD-AA85-9BB7-E0CF4493888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79918" y="2560852"/>
              <a:ext cx="4177785" cy="3622055"/>
            </a:xfrm>
            <a:prstGeom prst="rect">
              <a:avLst/>
            </a:prstGeom>
          </p:spPr>
        </p:pic>
        <p:sp>
          <p:nvSpPr>
            <p:cNvPr id="8" name="Oval 7">
              <a:extLst>
                <a:ext uri="{FF2B5EF4-FFF2-40B4-BE49-F238E27FC236}">
                  <a16:creationId xmlns:a16="http://schemas.microsoft.com/office/drawing/2014/main" id="{CD354768-A4A8-0258-B75F-C0FA55EEE6E6}"/>
                </a:ext>
              </a:extLst>
            </p:cNvPr>
            <p:cNvSpPr/>
            <p:nvPr/>
          </p:nvSpPr>
          <p:spPr bwMode="auto">
            <a:xfrm>
              <a:off x="8433367" y="5081536"/>
              <a:ext cx="365760" cy="365760"/>
            </a:xfrm>
            <a:prstGeom prst="ellipse">
              <a:avLst/>
            </a:prstGeom>
            <a:noFill/>
            <a:ln w="38100" cap="flat" cmpd="sng" algn="ctr">
              <a:solidFill>
                <a:srgbClr val="C26C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pitchFamily="18" charset="0"/>
              </a:endParaRPr>
            </a:p>
          </p:txBody>
        </p:sp>
        <p:cxnSp>
          <p:nvCxnSpPr>
            <p:cNvPr id="13" name="Straight Arrow Connector 12">
              <a:extLst>
                <a:ext uri="{FF2B5EF4-FFF2-40B4-BE49-F238E27FC236}">
                  <a16:creationId xmlns:a16="http://schemas.microsoft.com/office/drawing/2014/main" id="{E6B9D2FA-175B-A47E-292B-C685DA0ED6FD}"/>
                </a:ext>
              </a:extLst>
            </p:cNvPr>
            <p:cNvCxnSpPr>
              <a:cxnSpLocks/>
              <a:stCxn id="15" idx="0"/>
              <a:endCxn id="8" idx="4"/>
            </p:cNvCxnSpPr>
            <p:nvPr/>
          </p:nvCxnSpPr>
          <p:spPr bwMode="auto">
            <a:xfrm flipH="1" flipV="1">
              <a:off x="8616247" y="5447296"/>
              <a:ext cx="23972" cy="621379"/>
            </a:xfrm>
            <a:prstGeom prst="straightConnector1">
              <a:avLst/>
            </a:prstGeom>
            <a:solidFill>
              <a:schemeClr val="accent1"/>
            </a:solidFill>
            <a:ln w="38100" cap="flat" cmpd="sng" algn="ctr">
              <a:solidFill>
                <a:srgbClr val="C26C3C"/>
              </a:solidFill>
              <a:prstDash val="solid"/>
              <a:round/>
              <a:headEnd type="none" w="med" len="med"/>
              <a:tailEnd type="triangle"/>
            </a:ln>
            <a:effectLst/>
          </p:spPr>
        </p:cxnSp>
        <p:sp>
          <p:nvSpPr>
            <p:cNvPr id="15" name="TextBox 14">
              <a:extLst>
                <a:ext uri="{FF2B5EF4-FFF2-40B4-BE49-F238E27FC236}">
                  <a16:creationId xmlns:a16="http://schemas.microsoft.com/office/drawing/2014/main" id="{D6D91994-8070-121E-DEDE-A00FB59EC5BB}"/>
                </a:ext>
              </a:extLst>
            </p:cNvPr>
            <p:cNvSpPr txBox="1"/>
            <p:nvPr/>
          </p:nvSpPr>
          <p:spPr>
            <a:xfrm>
              <a:off x="8080381" y="6068675"/>
              <a:ext cx="1119675" cy="461665"/>
            </a:xfrm>
            <a:prstGeom prst="rect">
              <a:avLst/>
            </a:prstGeom>
            <a:noFill/>
          </p:spPr>
          <p:txBody>
            <a:bodyPr wrap="square" rtlCol="0">
              <a:spAutoFit/>
            </a:bodyPr>
            <a:lstStyle/>
            <a:p>
              <a:pPr algn="ctr"/>
              <a:r>
                <a:rPr lang="en-US" sz="1200" b="1" dirty="0">
                  <a:solidFill>
                    <a:srgbClr val="FF0000"/>
                  </a:solidFill>
                </a:rPr>
                <a:t>Region of interest</a:t>
              </a:r>
            </a:p>
          </p:txBody>
        </p:sp>
      </p:grpSp>
      <p:sp>
        <p:nvSpPr>
          <p:cNvPr id="21" name="TextBox 20">
            <a:extLst>
              <a:ext uri="{FF2B5EF4-FFF2-40B4-BE49-F238E27FC236}">
                <a16:creationId xmlns:a16="http://schemas.microsoft.com/office/drawing/2014/main" id="{65551B20-E2E0-43AF-6C95-9B466D2BBF5A}"/>
              </a:ext>
            </a:extLst>
          </p:cNvPr>
          <p:cNvSpPr txBox="1"/>
          <p:nvPr/>
        </p:nvSpPr>
        <p:spPr>
          <a:xfrm>
            <a:off x="7168570" y="2469402"/>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Power System Alpha: PCIT vs CIT</a:t>
            </a:r>
          </a:p>
        </p:txBody>
      </p:sp>
    </p:spTree>
    <p:extLst>
      <p:ext uri="{BB962C8B-B14F-4D97-AF65-F5344CB8AC3E}">
        <p14:creationId xmlns:p14="http://schemas.microsoft.com/office/powerpoint/2010/main" val="221370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Outline</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F42015-0FC7-4B0E-8D2B-76EADF48D957}" type="slidenum">
              <a:rPr kumimoji="0" lang="en-US" sz="1000" b="0" i="0" u="none" strike="noStrike" kern="1200" cap="none" spc="0" normalizeH="0" baseline="0" noProof="0" smtClean="0">
                <a:ln>
                  <a:noFill/>
                </a:ln>
                <a:solidFill>
                  <a:srgbClr val="333399"/>
                </a:solidFill>
                <a:effectLst/>
                <a:uLnTx/>
                <a:uFillTx/>
                <a:latin typeface="Arial"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a:ln>
                <a:noFill/>
              </a:ln>
              <a:solidFill>
                <a:srgbClr val="333399"/>
              </a:solidFill>
              <a:effectLst/>
              <a:uLnTx/>
              <a:uFillTx/>
              <a:latin typeface="Arial" pitchFamily="34" charset="0"/>
              <a:ea typeface="ＭＳ Ｐゴシック" charset="-128"/>
              <a:cs typeface="+mn-cs"/>
            </a:endParaRPr>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p:txBody>
          <a:bodyPr/>
          <a:lstStyle/>
          <a:p>
            <a:r>
              <a:rPr lang="en-US" sz="1800" dirty="0"/>
              <a:t>Nuclear Electric Propulsion (NEP) Introduction</a:t>
            </a:r>
          </a:p>
          <a:p>
            <a:r>
              <a:rPr lang="en-US" sz="1800" dirty="0"/>
              <a:t>Project Overview</a:t>
            </a:r>
          </a:p>
          <a:p>
            <a:r>
              <a:rPr lang="en-US" sz="1800" dirty="0"/>
              <a:t>State of the Art (</a:t>
            </a:r>
            <a:r>
              <a:rPr lang="en-US" sz="1800" dirty="0" err="1"/>
              <a:t>SoA</a:t>
            </a:r>
            <a:r>
              <a:rPr lang="en-US" sz="1800" dirty="0"/>
              <a:t>) Comparison</a:t>
            </a:r>
          </a:p>
          <a:p>
            <a:r>
              <a:rPr lang="en-US" sz="1800" dirty="0"/>
              <a:t>Target Application</a:t>
            </a:r>
          </a:p>
          <a:p>
            <a:pPr lvl="1"/>
            <a:r>
              <a:rPr lang="en-US" sz="1600" dirty="0"/>
              <a:t>Thermal Environments Modeling</a:t>
            </a:r>
          </a:p>
          <a:p>
            <a:r>
              <a:rPr lang="en-US" sz="1800" dirty="0"/>
              <a:t>System Definition Diagrams</a:t>
            </a:r>
          </a:p>
          <a:p>
            <a:pPr lvl="1"/>
            <a:r>
              <a:rPr lang="en-US" sz="1600" dirty="0"/>
              <a:t>External Interfaces</a:t>
            </a:r>
          </a:p>
          <a:p>
            <a:pPr lvl="1"/>
            <a:r>
              <a:rPr lang="en-US" sz="1600" dirty="0"/>
              <a:t>Installation and Commissioning Options</a:t>
            </a:r>
          </a:p>
          <a:p>
            <a:pPr lvl="1"/>
            <a:r>
              <a:rPr lang="en-US" sz="1600" dirty="0"/>
              <a:t>Internal Interfaces</a:t>
            </a:r>
          </a:p>
          <a:p>
            <a:pPr lvl="1"/>
            <a:r>
              <a:rPr lang="en-US" sz="1600" dirty="0"/>
              <a:t>Functional Flows</a:t>
            </a:r>
          </a:p>
          <a:p>
            <a:r>
              <a:rPr lang="en-US" sz="1800" dirty="0"/>
              <a:t>Thermal Performance Trades</a:t>
            </a:r>
          </a:p>
          <a:p>
            <a:pPr lvl="1"/>
            <a:r>
              <a:rPr lang="en-US" sz="1600" dirty="0"/>
              <a:t>Key Performance Parameter</a:t>
            </a:r>
          </a:p>
          <a:p>
            <a:pPr lvl="1"/>
            <a:r>
              <a:rPr lang="en-US" sz="1600" dirty="0"/>
              <a:t>Technology Selections</a:t>
            </a:r>
          </a:p>
          <a:p>
            <a:pPr lvl="1"/>
            <a:r>
              <a:rPr lang="en-US" sz="1600" dirty="0"/>
              <a:t>Thermal Model Development</a:t>
            </a:r>
          </a:p>
          <a:p>
            <a:r>
              <a:rPr lang="en-US" sz="1800" dirty="0"/>
              <a:t>Future Work</a:t>
            </a:r>
          </a:p>
          <a:p>
            <a:r>
              <a:rPr lang="en-US" sz="1800" dirty="0"/>
              <a:t>References</a:t>
            </a:r>
          </a:p>
        </p:txBody>
      </p:sp>
      <p:pic>
        <p:nvPicPr>
          <p:cNvPr id="6" name="Picture 2">
            <a:extLst>
              <a:ext uri="{FF2B5EF4-FFF2-40B4-BE49-F238E27FC236}">
                <a16:creationId xmlns:a16="http://schemas.microsoft.com/office/drawing/2014/main" id="{4D453AF7-581D-B798-7152-AA135EB9D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367" y="1510412"/>
            <a:ext cx="4393074" cy="440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7C0C-FC77-F5AC-62FC-52F5B52EEABA}"/>
              </a:ext>
            </a:extLst>
          </p:cNvPr>
          <p:cNvSpPr>
            <a:spLocks noGrp="1"/>
          </p:cNvSpPr>
          <p:nvPr>
            <p:ph type="title"/>
          </p:nvPr>
        </p:nvSpPr>
        <p:spPr/>
        <p:txBody>
          <a:bodyPr/>
          <a:lstStyle/>
          <a:p>
            <a:r>
              <a:rPr lang="en-US" dirty="0"/>
              <a:t>Pumped Thermal Working Fluid Selection</a:t>
            </a:r>
          </a:p>
        </p:txBody>
      </p:sp>
      <p:sp>
        <p:nvSpPr>
          <p:cNvPr id="3" name="Content Placeholder 2">
            <a:extLst>
              <a:ext uri="{FF2B5EF4-FFF2-40B4-BE49-F238E27FC236}">
                <a16:creationId xmlns:a16="http://schemas.microsoft.com/office/drawing/2014/main" id="{7B6ABC85-8E70-7796-79EF-4E93698237E6}"/>
              </a:ext>
            </a:extLst>
          </p:cNvPr>
          <p:cNvSpPr>
            <a:spLocks noGrp="1"/>
          </p:cNvSpPr>
          <p:nvPr>
            <p:ph idx="1"/>
          </p:nvPr>
        </p:nvSpPr>
        <p:spPr>
          <a:xfrm>
            <a:off x="609600" y="914400"/>
            <a:ext cx="7051040" cy="5410200"/>
          </a:xfrm>
        </p:spPr>
        <p:txBody>
          <a:bodyPr/>
          <a:lstStyle/>
          <a:p>
            <a:r>
              <a:rPr lang="en-US" sz="1600" dirty="0">
                <a:latin typeface="+mj-lt"/>
                <a:cs typeface="Helvetica" panose="020B0604020202020204" pitchFamily="34" charset="0"/>
              </a:rPr>
              <a:t>Systems analysis models were used to predict PHRS specific mass for three working fluid candidates (NaK, Water, and Galinstan)</a:t>
            </a:r>
          </a:p>
          <a:p>
            <a:r>
              <a:rPr lang="en-US" sz="1600" dirty="0">
                <a:latin typeface="+mj-lt"/>
                <a:cs typeface="Helvetica" panose="020B0604020202020204" pitchFamily="34" charset="0"/>
              </a:rPr>
              <a:t>Galinstan has a wider liquid operating temperature range than NaK, but performs very poorly due to its low specific heat capacity</a:t>
            </a:r>
          </a:p>
          <a:p>
            <a:r>
              <a:rPr lang="en-US" sz="1600" dirty="0">
                <a:latin typeface="+mj-lt"/>
                <a:cs typeface="Helvetica" panose="020B0604020202020204" pitchFamily="34" charset="0"/>
              </a:rPr>
              <a:t>Water results in lower specific mass than NaK by ~1 kg/kW</a:t>
            </a:r>
            <a:r>
              <a:rPr lang="en-US" sz="1600" baseline="-25000" dirty="0">
                <a:latin typeface="+mj-lt"/>
                <a:cs typeface="Helvetica" panose="020B0604020202020204" pitchFamily="34" charset="0"/>
              </a:rPr>
              <a:t>e</a:t>
            </a:r>
            <a:r>
              <a:rPr lang="en-US" sz="1600" dirty="0">
                <a:latin typeface="+mj-lt"/>
                <a:cs typeface="Helvetica" panose="020B0604020202020204" pitchFamily="34" charset="0"/>
              </a:rPr>
              <a:t>, but with other concerns:</a:t>
            </a:r>
            <a:endParaRPr lang="en-US" sz="1600" baseline="-25000" dirty="0">
              <a:latin typeface="+mj-lt"/>
              <a:cs typeface="Helvetica" panose="020B0604020202020204" pitchFamily="34" charset="0"/>
            </a:endParaRPr>
          </a:p>
          <a:p>
            <a:pPr lvl="1"/>
            <a:r>
              <a:rPr lang="en-US" sz="1300" dirty="0">
                <a:latin typeface="+mj-lt"/>
                <a:cs typeface="Helvetica" panose="020B0604020202020204" pitchFamily="34" charset="0"/>
              </a:rPr>
              <a:t>Requires high pressure ~7 MPa to remain liquid</a:t>
            </a:r>
          </a:p>
          <a:p>
            <a:pPr lvl="1"/>
            <a:r>
              <a:rPr lang="en-US" sz="1300" dirty="0">
                <a:latin typeface="+mj-lt"/>
                <a:cs typeface="Helvetica" panose="020B0604020202020204" pitchFamily="34" charset="0"/>
              </a:rPr>
              <a:t>Positive coefficient of thermal expansion when freezing is a major concern for closed cycle fluid loops</a:t>
            </a:r>
          </a:p>
          <a:p>
            <a:r>
              <a:rPr lang="en-US" sz="1600" dirty="0">
                <a:latin typeface="+mj-lt"/>
                <a:cs typeface="Helvetica" panose="020B0604020202020204" pitchFamily="34" charset="0"/>
              </a:rPr>
              <a:t>NaK was selected as the </a:t>
            </a:r>
            <a:r>
              <a:rPr lang="en-US" sz="1600" dirty="0">
                <a:latin typeface="+mj-lt"/>
              </a:rPr>
              <a:t>working fluid due to its low </a:t>
            </a:r>
            <a:r>
              <a:rPr lang="en-US" sz="1600" dirty="0">
                <a:latin typeface="+mj-lt"/>
                <a:cs typeface="Helvetica" panose="020B0604020202020204" pitchFamily="34" charset="0"/>
              </a:rPr>
              <a:t>kg/kW</a:t>
            </a:r>
            <a:r>
              <a:rPr lang="en-US" sz="1600" baseline="-25000" dirty="0">
                <a:latin typeface="+mj-lt"/>
                <a:cs typeface="Helvetica" panose="020B0604020202020204" pitchFamily="34" charset="0"/>
              </a:rPr>
              <a:t>e</a:t>
            </a:r>
            <a:r>
              <a:rPr lang="en-US" sz="1600" dirty="0">
                <a:latin typeface="+mj-lt"/>
              </a:rPr>
              <a:t>, reasonable liquid operating temperature range, and radiation compatibility </a:t>
            </a:r>
          </a:p>
        </p:txBody>
      </p:sp>
      <p:sp>
        <p:nvSpPr>
          <p:cNvPr id="4" name="Slide Number Placeholder 3">
            <a:extLst>
              <a:ext uri="{FF2B5EF4-FFF2-40B4-BE49-F238E27FC236}">
                <a16:creationId xmlns:a16="http://schemas.microsoft.com/office/drawing/2014/main" id="{6A354063-B21F-C993-1678-CA57AC0D4F1E}"/>
              </a:ext>
            </a:extLst>
          </p:cNvPr>
          <p:cNvSpPr>
            <a:spLocks noGrp="1"/>
          </p:cNvSpPr>
          <p:nvPr>
            <p:ph type="sldNum" sz="quarter" idx="12"/>
          </p:nvPr>
        </p:nvSpPr>
        <p:spPr/>
        <p:txBody>
          <a:bodyPr/>
          <a:lstStyle/>
          <a:p>
            <a:fld id="{33F42015-0FC7-4B0E-8D2B-76EADF48D957}" type="slidenum">
              <a:rPr lang="en-US" smtClean="0"/>
              <a:pPr/>
              <a:t>20</a:t>
            </a:fld>
            <a:endParaRPr lang="en-US"/>
          </a:p>
        </p:txBody>
      </p:sp>
      <p:pic>
        <p:nvPicPr>
          <p:cNvPr id="7" name="Picture 6">
            <a:extLst>
              <a:ext uri="{FF2B5EF4-FFF2-40B4-BE49-F238E27FC236}">
                <a16:creationId xmlns:a16="http://schemas.microsoft.com/office/drawing/2014/main" id="{38C08888-BE23-60BE-45C4-D684902FA9D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82048" y="1555161"/>
            <a:ext cx="3577468" cy="4927599"/>
          </a:xfrm>
          <a:prstGeom prst="rect">
            <a:avLst/>
          </a:prstGeom>
        </p:spPr>
      </p:pic>
      <p:graphicFrame>
        <p:nvGraphicFramePr>
          <p:cNvPr id="8" name="Table 7">
            <a:extLst>
              <a:ext uri="{FF2B5EF4-FFF2-40B4-BE49-F238E27FC236}">
                <a16:creationId xmlns:a16="http://schemas.microsoft.com/office/drawing/2014/main" id="{5EBA4C05-128D-C58E-3306-75245415D07E}"/>
              </a:ext>
            </a:extLst>
          </p:cNvPr>
          <p:cNvGraphicFramePr>
            <a:graphicFrameLocks noGrp="1"/>
          </p:cNvGraphicFramePr>
          <p:nvPr>
            <p:extLst>
              <p:ext uri="{D42A27DB-BD31-4B8C-83A1-F6EECF244321}">
                <p14:modId xmlns:p14="http://schemas.microsoft.com/office/powerpoint/2010/main" val="3486463362"/>
              </p:ext>
            </p:extLst>
          </p:nvPr>
        </p:nvGraphicFramePr>
        <p:xfrm>
          <a:off x="1559560" y="4528440"/>
          <a:ext cx="4937760" cy="1463040"/>
        </p:xfrm>
        <a:graphic>
          <a:graphicData uri="http://schemas.openxmlformats.org/drawingml/2006/table">
            <a:tbl>
              <a:tblPr firstRow="1" bandRow="1">
                <a:tableStyleId>{2D5ABB26-0587-4C30-8999-92F81FD0307C}</a:tableStyleId>
              </a:tblPr>
              <a:tblGrid>
                <a:gridCol w="1920240">
                  <a:extLst>
                    <a:ext uri="{9D8B030D-6E8A-4147-A177-3AD203B41FA5}">
                      <a16:colId xmlns:a16="http://schemas.microsoft.com/office/drawing/2014/main" val="3767711109"/>
                    </a:ext>
                  </a:extLst>
                </a:gridCol>
                <a:gridCol w="1005840">
                  <a:extLst>
                    <a:ext uri="{9D8B030D-6E8A-4147-A177-3AD203B41FA5}">
                      <a16:colId xmlns:a16="http://schemas.microsoft.com/office/drawing/2014/main" val="1802448150"/>
                    </a:ext>
                  </a:extLst>
                </a:gridCol>
                <a:gridCol w="1005840">
                  <a:extLst>
                    <a:ext uri="{9D8B030D-6E8A-4147-A177-3AD203B41FA5}">
                      <a16:colId xmlns:a16="http://schemas.microsoft.com/office/drawing/2014/main" val="2204429809"/>
                    </a:ext>
                  </a:extLst>
                </a:gridCol>
                <a:gridCol w="1005840">
                  <a:extLst>
                    <a:ext uri="{9D8B030D-6E8A-4147-A177-3AD203B41FA5}">
                      <a16:colId xmlns:a16="http://schemas.microsoft.com/office/drawing/2014/main" val="2013133539"/>
                    </a:ext>
                  </a:extLst>
                </a:gridCol>
              </a:tblGrid>
              <a:tr h="365760">
                <a:tc>
                  <a:txBody>
                    <a:bodyPr/>
                    <a:lstStyle/>
                    <a:p>
                      <a:pPr marL="0" algn="ctr" rtl="0" eaLnBrk="1" fontAlgn="t" latinLnBrk="0" hangingPunct="1">
                        <a:buNone/>
                      </a:pPr>
                      <a:r>
                        <a:rPr lang="en-US" sz="1400" b="1" u="none" strike="noStrike" dirty="0">
                          <a:solidFill>
                            <a:schemeClr val="bg1"/>
                          </a:solidFill>
                          <a:effectLst/>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algn="ctr" rtl="0" eaLnBrk="1" fontAlgn="t" latinLnBrk="0" hangingPunct="1">
                        <a:buNone/>
                      </a:pPr>
                      <a:r>
                        <a:rPr lang="en-US" sz="1400" b="1" u="none" strike="noStrike" kern="1200" dirty="0">
                          <a:solidFill>
                            <a:srgbClr val="FFFFFF"/>
                          </a:solidFill>
                          <a:effectLst/>
                        </a:rPr>
                        <a:t>NaK</a:t>
                      </a:r>
                      <a:endParaRPr lang="en-US" sz="1400" b="1" u="none" strike="noStrike"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algn="ctr" rtl="0" eaLnBrk="1" fontAlgn="t" latinLnBrk="0" hangingPunct="1">
                        <a:buNone/>
                      </a:pPr>
                      <a:r>
                        <a:rPr lang="en-US" sz="1400" b="1" u="none" strike="noStrike" kern="1200" dirty="0">
                          <a:solidFill>
                            <a:srgbClr val="FFFFFF"/>
                          </a:solidFill>
                          <a:effectLst/>
                        </a:rPr>
                        <a:t>Water</a:t>
                      </a:r>
                      <a:endParaRPr lang="en-US" sz="1400" b="1" u="none" strike="noStrike"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algn="ctr" rtl="0" eaLnBrk="1" fontAlgn="t" latinLnBrk="0" hangingPunct="1">
                        <a:buNone/>
                      </a:pPr>
                      <a:r>
                        <a:rPr lang="en-US" sz="1400" b="1" u="none" strike="noStrike" kern="1200" dirty="0">
                          <a:solidFill>
                            <a:srgbClr val="FFFFFF"/>
                          </a:solidFill>
                          <a:effectLst/>
                        </a:rPr>
                        <a:t>Galinstan</a:t>
                      </a:r>
                      <a:endParaRPr lang="en-US" sz="1400" b="1" u="none" strike="noStrike"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51272433"/>
                  </a:ext>
                </a:extLst>
              </a:tr>
              <a:tr h="365760">
                <a:tc>
                  <a:txBody>
                    <a:bodyPr/>
                    <a:lstStyle/>
                    <a:p>
                      <a:pPr marL="0" algn="ctr" rtl="0" eaLnBrk="1" fontAlgn="t" latinLnBrk="0" hangingPunct="1">
                        <a:buNone/>
                      </a:pPr>
                      <a:r>
                        <a:rPr lang="en-US" sz="1200" u="none" strike="noStrike" kern="1200" dirty="0">
                          <a:solidFill>
                            <a:schemeClr val="tx1"/>
                          </a:solidFill>
                          <a:effectLst/>
                        </a:rPr>
                        <a:t>Density (kg/m</a:t>
                      </a:r>
                      <a:r>
                        <a:rPr lang="en-US" sz="1200" u="none" strike="noStrike" kern="1200" baseline="30000" dirty="0">
                          <a:solidFill>
                            <a:schemeClr val="tx1"/>
                          </a:solidFill>
                          <a:effectLst/>
                        </a:rPr>
                        <a:t>3</a:t>
                      </a:r>
                      <a:r>
                        <a:rPr lang="en-US" sz="1200" u="none" strike="noStrike" kern="1200" dirty="0">
                          <a:solidFill>
                            <a:schemeClr val="tx1"/>
                          </a:solidFill>
                          <a:effectLst/>
                        </a:rPr>
                        <a:t>)</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~900</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a:solidFill>
                            <a:schemeClr val="tx1"/>
                          </a:solidFill>
                          <a:effectLst/>
                        </a:rPr>
                        <a:t>~1000</a:t>
                      </a:r>
                      <a:endParaRPr lang="en-US" sz="1200" u="none" strike="noStrike">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a:solidFill>
                            <a:schemeClr val="tx1"/>
                          </a:solidFill>
                          <a:effectLst/>
                        </a:rPr>
                        <a:t>~6000</a:t>
                      </a:r>
                      <a:endParaRPr lang="en-US" sz="1200" u="none" strike="noStrike">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581591"/>
                  </a:ext>
                </a:extLst>
              </a:tr>
              <a:tr h="365760">
                <a:tc>
                  <a:txBody>
                    <a:bodyPr/>
                    <a:lstStyle/>
                    <a:p>
                      <a:pPr marL="0" algn="ctr" rtl="0" eaLnBrk="1" fontAlgn="t" latinLnBrk="0" hangingPunct="1">
                        <a:buNone/>
                      </a:pPr>
                      <a:r>
                        <a:rPr lang="en-US" sz="1200" u="none" strike="noStrike" kern="1200" dirty="0">
                          <a:solidFill>
                            <a:schemeClr val="tx1"/>
                          </a:solidFill>
                          <a:effectLst/>
                        </a:rPr>
                        <a:t>Specific Heat (J/kg*K)</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~1000</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~4000</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~300</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8928058"/>
                  </a:ext>
                </a:extLst>
              </a:tr>
              <a:tr h="365760">
                <a:tc>
                  <a:txBody>
                    <a:bodyPr/>
                    <a:lstStyle/>
                    <a:p>
                      <a:pPr marL="0" algn="ctr" rtl="0" eaLnBrk="1" fontAlgn="t" latinLnBrk="0" hangingPunct="1">
                        <a:buNone/>
                      </a:pPr>
                      <a:r>
                        <a:rPr lang="en-US" sz="1200" u="none" strike="noStrike" kern="1200" dirty="0">
                          <a:solidFill>
                            <a:schemeClr val="tx1"/>
                          </a:solidFill>
                          <a:effectLst/>
                        </a:rPr>
                        <a:t>Viscosity (kg/m*s)</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~7x10</a:t>
                      </a:r>
                      <a:r>
                        <a:rPr lang="en-US" sz="1200" u="none" strike="noStrike" kern="1200" baseline="30000" dirty="0">
                          <a:solidFill>
                            <a:schemeClr val="tx1"/>
                          </a:solidFill>
                          <a:effectLst/>
                        </a:rPr>
                        <a:t>-4</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~9x10</a:t>
                      </a:r>
                      <a:r>
                        <a:rPr lang="en-US" sz="1200" u="none" strike="noStrike" kern="1200" baseline="30000" dirty="0">
                          <a:solidFill>
                            <a:schemeClr val="tx1"/>
                          </a:solidFill>
                          <a:effectLst/>
                        </a:rPr>
                        <a:t>-4</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t" latinLnBrk="0" hangingPunct="1">
                        <a:buNone/>
                      </a:pPr>
                      <a:r>
                        <a:rPr lang="en-US" sz="1200" u="none" strike="noStrike" kern="1200" dirty="0">
                          <a:solidFill>
                            <a:schemeClr val="tx1"/>
                          </a:solidFill>
                          <a:effectLst/>
                        </a:rPr>
                        <a:t>~2x10</a:t>
                      </a:r>
                      <a:r>
                        <a:rPr lang="en-US" sz="1200" u="none" strike="noStrike" kern="1200" baseline="30000" dirty="0">
                          <a:solidFill>
                            <a:schemeClr val="tx1"/>
                          </a:solidFill>
                          <a:effectLst/>
                        </a:rPr>
                        <a:t>-3</a:t>
                      </a:r>
                      <a:endParaRPr lang="en-US" sz="1200" u="none" strike="noStrike"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246742"/>
                  </a:ext>
                </a:extLst>
              </a:tr>
            </a:tbl>
          </a:graphicData>
        </a:graphic>
      </p:graphicFrame>
      <p:sp>
        <p:nvSpPr>
          <p:cNvPr id="5" name="TextBox 4">
            <a:extLst>
              <a:ext uri="{FF2B5EF4-FFF2-40B4-BE49-F238E27FC236}">
                <a16:creationId xmlns:a16="http://schemas.microsoft.com/office/drawing/2014/main" id="{7DD6C257-98FD-A2A0-F7E5-5432D91C835F}"/>
              </a:ext>
            </a:extLst>
          </p:cNvPr>
          <p:cNvSpPr txBox="1"/>
          <p:nvPr/>
        </p:nvSpPr>
        <p:spPr>
          <a:xfrm>
            <a:off x="2028941" y="4193509"/>
            <a:ext cx="399899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Working Fluid Properties</a:t>
            </a:r>
          </a:p>
        </p:txBody>
      </p:sp>
      <p:sp>
        <p:nvSpPr>
          <p:cNvPr id="6" name="TextBox 5">
            <a:extLst>
              <a:ext uri="{FF2B5EF4-FFF2-40B4-BE49-F238E27FC236}">
                <a16:creationId xmlns:a16="http://schemas.microsoft.com/office/drawing/2014/main" id="{3ACAF8EB-5714-4367-9352-154946220A0E}"/>
              </a:ext>
            </a:extLst>
          </p:cNvPr>
          <p:cNvSpPr txBox="1"/>
          <p:nvPr/>
        </p:nvSpPr>
        <p:spPr>
          <a:xfrm>
            <a:off x="8539694" y="1082454"/>
            <a:ext cx="25400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ヒラギノ角ゴ Pro W3" charset="-128"/>
                <a:cs typeface="Helvetica" panose="020B0604020202020204" pitchFamily="34" charset="0"/>
              </a:rPr>
              <a:t>Working Fluid vs Overall PHRS Specific Mass</a:t>
            </a:r>
          </a:p>
        </p:txBody>
      </p:sp>
      <p:sp>
        <p:nvSpPr>
          <p:cNvPr id="9" name="TextBox 8">
            <a:extLst>
              <a:ext uri="{FF2B5EF4-FFF2-40B4-BE49-F238E27FC236}">
                <a16:creationId xmlns:a16="http://schemas.microsoft.com/office/drawing/2014/main" id="{CFD9E7CC-2642-E6DA-678C-BB30F7E89F48}"/>
              </a:ext>
            </a:extLst>
          </p:cNvPr>
          <p:cNvSpPr txBox="1"/>
          <p:nvPr/>
        </p:nvSpPr>
        <p:spPr>
          <a:xfrm>
            <a:off x="-35559" y="6616700"/>
            <a:ext cx="6370320" cy="261610"/>
          </a:xfrm>
          <a:prstGeom prst="rect">
            <a:avLst/>
          </a:prstGeom>
          <a:noFill/>
        </p:spPr>
        <p:txBody>
          <a:bodyPr wrap="square" rtlCol="0">
            <a:spAutoFit/>
          </a:bodyPr>
          <a:lstStyle/>
          <a:p>
            <a:r>
              <a:rPr lang="en-US" sz="1100" b="1" dirty="0"/>
              <a:t>Note:</a:t>
            </a:r>
            <a:r>
              <a:rPr lang="en-US" sz="1100" dirty="0"/>
              <a:t> Plot was generated via the AMA NEP-SIM model</a:t>
            </a:r>
            <a:r>
              <a:rPr lang="en-US" sz="1100" baseline="30000" dirty="0"/>
              <a:t>[4]</a:t>
            </a:r>
            <a:endParaRPr lang="en-US" sz="1100" dirty="0"/>
          </a:p>
        </p:txBody>
      </p:sp>
    </p:spTree>
    <p:extLst>
      <p:ext uri="{BB962C8B-B14F-4D97-AF65-F5344CB8AC3E}">
        <p14:creationId xmlns:p14="http://schemas.microsoft.com/office/powerpoint/2010/main" val="339193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10F98-1650-E6C5-04D0-F75AB8AED008}"/>
              </a:ext>
            </a:extLst>
          </p:cNvPr>
          <p:cNvSpPr>
            <a:spLocks noGrp="1"/>
          </p:cNvSpPr>
          <p:nvPr>
            <p:ph type="title"/>
          </p:nvPr>
        </p:nvSpPr>
        <p:spPr/>
        <p:txBody>
          <a:bodyPr/>
          <a:lstStyle/>
          <a:p>
            <a:r>
              <a:rPr lang="en-US" dirty="0"/>
              <a:t>Solar Pitch &amp; Radiator Deployment Angle Sensitivities</a:t>
            </a:r>
          </a:p>
        </p:txBody>
      </p:sp>
      <p:sp>
        <p:nvSpPr>
          <p:cNvPr id="3" name="Content Placeholder 2">
            <a:extLst>
              <a:ext uri="{FF2B5EF4-FFF2-40B4-BE49-F238E27FC236}">
                <a16:creationId xmlns:a16="http://schemas.microsoft.com/office/drawing/2014/main" id="{9281BEB9-1EF4-5161-3FD7-B6650F43ED48}"/>
              </a:ext>
            </a:extLst>
          </p:cNvPr>
          <p:cNvSpPr>
            <a:spLocks noGrp="1"/>
          </p:cNvSpPr>
          <p:nvPr>
            <p:ph idx="1"/>
          </p:nvPr>
        </p:nvSpPr>
        <p:spPr>
          <a:xfrm>
            <a:off x="609600" y="914400"/>
            <a:ext cx="11355295" cy="5410200"/>
          </a:xfrm>
        </p:spPr>
        <p:txBody>
          <a:bodyPr/>
          <a:lstStyle/>
          <a:p>
            <a:r>
              <a:rPr lang="en-US" sz="1600" dirty="0"/>
              <a:t>Heat rejection capability for a constant radiator area with varying solar flux and solar pitch &amp; deployment angles</a:t>
            </a:r>
          </a:p>
          <a:p>
            <a:pPr lvl="1"/>
            <a:r>
              <a:rPr lang="en-US" sz="1400" dirty="0"/>
              <a:t>Absorbed solar flux obtained from thermal desktop, neglecting albedo and planetary IR</a:t>
            </a:r>
          </a:p>
          <a:p>
            <a:pPr lvl="1"/>
            <a:r>
              <a:rPr lang="en-US" sz="1400" dirty="0"/>
              <a:t>0º is fully deployed and 90º is packaged</a:t>
            </a:r>
          </a:p>
          <a:p>
            <a:pPr lvl="1"/>
            <a:r>
              <a:rPr lang="en-US" sz="1400" dirty="0"/>
              <a:t>Solar pitch angle &lt; 20º  and deployment angle &lt; 20º  deemed acceptable</a:t>
            </a:r>
          </a:p>
          <a:p>
            <a:pPr lvl="2"/>
            <a:r>
              <a:rPr lang="en-US" sz="1400" dirty="0"/>
              <a:t>ISS radiators were deployed with a ~20º angle between panels</a:t>
            </a:r>
            <a:r>
              <a:rPr lang="en-US" sz="1400" baseline="30000" dirty="0"/>
              <a:t>[6]</a:t>
            </a:r>
            <a:endParaRPr lang="en-US" sz="1400" dirty="0"/>
          </a:p>
          <a:p>
            <a:pPr marL="0" indent="0">
              <a:buNone/>
            </a:pPr>
            <a:endParaRPr lang="en-US" sz="1600" dirty="0"/>
          </a:p>
          <a:p>
            <a:endParaRPr lang="en-US" sz="1600" dirty="0"/>
          </a:p>
          <a:p>
            <a:endParaRPr lang="en-US" dirty="0">
              <a:latin typeface="+mj-lt"/>
            </a:endParaRPr>
          </a:p>
        </p:txBody>
      </p:sp>
      <p:sp>
        <p:nvSpPr>
          <p:cNvPr id="4" name="Slide Number Placeholder 3">
            <a:extLst>
              <a:ext uri="{FF2B5EF4-FFF2-40B4-BE49-F238E27FC236}">
                <a16:creationId xmlns:a16="http://schemas.microsoft.com/office/drawing/2014/main" id="{2E597746-63B8-841C-2AF7-4BE2F20D46CA}"/>
              </a:ext>
            </a:extLst>
          </p:cNvPr>
          <p:cNvSpPr>
            <a:spLocks noGrp="1"/>
          </p:cNvSpPr>
          <p:nvPr>
            <p:ph type="sldNum" sz="quarter" idx="12"/>
          </p:nvPr>
        </p:nvSpPr>
        <p:spPr/>
        <p:txBody>
          <a:bodyPr/>
          <a:lstStyle/>
          <a:p>
            <a:fld id="{33F42015-0FC7-4B0E-8D2B-76EADF48D957}" type="slidenum">
              <a:rPr lang="en-US" smtClean="0">
                <a:latin typeface="+mj-lt"/>
              </a:rPr>
              <a:pPr/>
              <a:t>21</a:t>
            </a:fld>
            <a:endParaRPr lang="en-US">
              <a:latin typeface="+mj-lt"/>
            </a:endParaRPr>
          </a:p>
        </p:txBody>
      </p:sp>
      <p:pic>
        <p:nvPicPr>
          <p:cNvPr id="5" name="Picture 4">
            <a:extLst>
              <a:ext uri="{FF2B5EF4-FFF2-40B4-BE49-F238E27FC236}">
                <a16:creationId xmlns:a16="http://schemas.microsoft.com/office/drawing/2014/main" id="{DA717B74-E125-30AB-CDCA-F488CCBDC91B}"/>
              </a:ext>
            </a:extLst>
          </p:cNvPr>
          <p:cNvPicPr>
            <a:picLocks noChangeAspect="1"/>
          </p:cNvPicPr>
          <p:nvPr/>
        </p:nvPicPr>
        <p:blipFill>
          <a:blip r:embed="rId4"/>
          <a:stretch>
            <a:fillRect/>
          </a:stretch>
        </p:blipFill>
        <p:spPr>
          <a:xfrm>
            <a:off x="233604" y="5231731"/>
            <a:ext cx="4521107" cy="1480930"/>
          </a:xfrm>
          <a:prstGeom prst="rect">
            <a:avLst/>
          </a:prstGeom>
        </p:spPr>
      </p:pic>
      <p:pic>
        <p:nvPicPr>
          <p:cNvPr id="6" name="Screen Recording 5">
            <a:hlinkClick r:id="" action="ppaction://media"/>
            <a:extLst>
              <a:ext uri="{FF2B5EF4-FFF2-40B4-BE49-F238E27FC236}">
                <a16:creationId xmlns:a16="http://schemas.microsoft.com/office/drawing/2014/main" id="{311FC6AA-7111-30AE-25D3-00A123594AA7}"/>
              </a:ext>
            </a:extLst>
          </p:cNvPr>
          <p:cNvPicPr>
            <a:picLocks noChangeAspect="1"/>
          </p:cNvPicPr>
          <p:nvPr>
            <a:videoFile r:link="rId1"/>
            <p:extLst>
              <p:ext uri="{DAA4B4D4-6D71-4841-9C94-3DE7FCFB9230}">
                <p14:media xmlns:p14="http://schemas.microsoft.com/office/powerpoint/2010/main" r:embed="rId2">
                  <p14:trim st="2300" end="752.9931"/>
                </p14:media>
              </p:ext>
            </p:extLst>
          </p:nvPr>
        </p:nvPicPr>
        <p:blipFill>
          <a:blip r:embed="rId5"/>
          <a:stretch>
            <a:fillRect/>
          </a:stretch>
        </p:blipFill>
        <p:spPr bwMode="auto">
          <a:xfrm>
            <a:off x="4760955" y="3127740"/>
            <a:ext cx="4493149" cy="3574379"/>
          </a:xfrm>
          <a:prstGeom prst="rect">
            <a:avLst/>
          </a:prstGeom>
          <a:noFill/>
          <a:ln w="9525">
            <a:noFill/>
            <a:miter lim="800000"/>
            <a:headEnd/>
            <a:tailEnd/>
          </a:ln>
        </p:spPr>
      </p:pic>
      <p:sp>
        <p:nvSpPr>
          <p:cNvPr id="7" name="TextBox 6">
            <a:extLst>
              <a:ext uri="{FF2B5EF4-FFF2-40B4-BE49-F238E27FC236}">
                <a16:creationId xmlns:a16="http://schemas.microsoft.com/office/drawing/2014/main" id="{57F75832-8929-8D77-14BE-06D59FD691F8}"/>
              </a:ext>
            </a:extLst>
          </p:cNvPr>
          <p:cNvSpPr txBox="1"/>
          <p:nvPr/>
        </p:nvSpPr>
        <p:spPr>
          <a:xfrm>
            <a:off x="5303520" y="2619761"/>
            <a:ext cx="3713949" cy="523220"/>
          </a:xfrm>
          <a:prstGeom prst="rect">
            <a:avLst/>
          </a:prstGeom>
          <a:noFill/>
        </p:spPr>
        <p:txBody>
          <a:bodyPr wrap="square" rtlCol="0">
            <a:spAutoFit/>
          </a:bodyPr>
          <a:lstStyle/>
          <a:p>
            <a:pPr algn="ctr"/>
            <a:r>
              <a:rPr lang="en-US" sz="1400" b="1" u="sng" dirty="0">
                <a:latin typeface="+mj-lt"/>
                <a:cs typeface="Helvetica" panose="020B0604020202020204" pitchFamily="34" charset="0"/>
              </a:rPr>
              <a:t>Bi-Wing Heat Rejection Capability (relative to theoretical max @ </a:t>
            </a:r>
            <a:r>
              <a:rPr lang="en-US" sz="1400" b="1" u="sng" dirty="0" err="1">
                <a:latin typeface="+mj-lt"/>
                <a:cs typeface="Helvetica" panose="020B0604020202020204" pitchFamily="34" charset="0"/>
              </a:rPr>
              <a:t>Tsink</a:t>
            </a:r>
            <a:r>
              <a:rPr lang="en-US" sz="1400" b="1" u="sng" dirty="0">
                <a:latin typeface="+mj-lt"/>
                <a:cs typeface="Helvetica" panose="020B0604020202020204" pitchFamily="34" charset="0"/>
              </a:rPr>
              <a:t> = 0 K)</a:t>
            </a:r>
          </a:p>
        </p:txBody>
      </p:sp>
      <p:graphicFrame>
        <p:nvGraphicFramePr>
          <p:cNvPr id="8" name="Table 7">
            <a:extLst>
              <a:ext uri="{FF2B5EF4-FFF2-40B4-BE49-F238E27FC236}">
                <a16:creationId xmlns:a16="http://schemas.microsoft.com/office/drawing/2014/main" id="{7F0A3648-D456-C1C4-6B09-B89D981B6B77}"/>
              </a:ext>
            </a:extLst>
          </p:cNvPr>
          <p:cNvGraphicFramePr>
            <a:graphicFrameLocks noGrp="1"/>
          </p:cNvGraphicFramePr>
          <p:nvPr>
            <p:extLst>
              <p:ext uri="{D42A27DB-BD31-4B8C-83A1-F6EECF244321}">
                <p14:modId xmlns:p14="http://schemas.microsoft.com/office/powerpoint/2010/main" val="906637239"/>
              </p:ext>
            </p:extLst>
          </p:nvPr>
        </p:nvGraphicFramePr>
        <p:xfrm>
          <a:off x="9458960" y="1653045"/>
          <a:ext cx="2452325" cy="2014928"/>
        </p:xfrm>
        <a:graphic>
          <a:graphicData uri="http://schemas.openxmlformats.org/drawingml/2006/table">
            <a:tbl>
              <a:tblPr firstRow="1" bandRow="1">
                <a:tableStyleId>{5C22544A-7EE6-4342-B048-85BDC9FD1C3A}</a:tableStyleId>
              </a:tblPr>
              <a:tblGrid>
                <a:gridCol w="1903685">
                  <a:extLst>
                    <a:ext uri="{9D8B030D-6E8A-4147-A177-3AD203B41FA5}">
                      <a16:colId xmlns:a16="http://schemas.microsoft.com/office/drawing/2014/main" val="3911166479"/>
                    </a:ext>
                  </a:extLst>
                </a:gridCol>
                <a:gridCol w="548640">
                  <a:extLst>
                    <a:ext uri="{9D8B030D-6E8A-4147-A177-3AD203B41FA5}">
                      <a16:colId xmlns:a16="http://schemas.microsoft.com/office/drawing/2014/main" val="1074529484"/>
                    </a:ext>
                  </a:extLst>
                </a:gridCol>
              </a:tblGrid>
              <a:tr h="251866">
                <a:tc gridSpan="2">
                  <a:txBody>
                    <a:bodyPr/>
                    <a:lstStyle/>
                    <a:p>
                      <a:r>
                        <a:rPr lang="en-US" sz="1050">
                          <a:latin typeface="+mj-lt"/>
                          <a:cs typeface="Helvetica" panose="020B0604020202020204" pitchFamily="34" charset="0"/>
                        </a:rPr>
                        <a:t>Investigation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lang="en-US" sz="110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654008520"/>
                  </a:ext>
                </a:extLst>
              </a:tr>
              <a:tr h="251866">
                <a:tc>
                  <a:txBody>
                    <a:bodyPr/>
                    <a:lstStyle/>
                    <a:p>
                      <a:r>
                        <a:rPr lang="en-US" sz="1050" b="0">
                          <a:latin typeface="+mj-lt"/>
                          <a:cs typeface="Helvetica" panose="020B0604020202020204" pitchFamily="34" charset="0"/>
                        </a:rPr>
                        <a:t>Panel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a:latin typeface="+mj-lt"/>
                          <a:cs typeface="Helvetica" panose="020B0604020202020204" pitchFamily="34" charset="0"/>
                        </a:rPr>
                        <a:t>1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5775916"/>
                  </a:ext>
                </a:extLst>
              </a:tr>
              <a:tr h="251866">
                <a:tc>
                  <a:txBody>
                    <a:bodyPr/>
                    <a:lstStyle/>
                    <a:p>
                      <a:r>
                        <a:rPr lang="en-US" sz="1050" b="0" dirty="0">
                          <a:latin typeface="+mj-lt"/>
                          <a:cs typeface="Helvetica" panose="020B0604020202020204" pitchFamily="34" charset="0"/>
                        </a:rPr>
                        <a:t>Panel Width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a:latin typeface="+mj-lt"/>
                          <a:cs typeface="Helvetica" panose="020B0604020202020204" pitchFamily="34" charset="0"/>
                        </a:rPr>
                        <a:t>2 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1668195"/>
                  </a:ext>
                </a:extLst>
              </a:tr>
              <a:tr h="251866">
                <a:tc>
                  <a:txBody>
                    <a:bodyPr/>
                    <a:lstStyle/>
                    <a:p>
                      <a:r>
                        <a:rPr lang="en-US" sz="1050" b="0" dirty="0">
                          <a:latin typeface="+mj-lt"/>
                          <a:cs typeface="Helvetica" panose="020B0604020202020204" pitchFamily="34" charset="0"/>
                        </a:rPr>
                        <a:t>Panel 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dirty="0">
                          <a:latin typeface="+mj-lt"/>
                          <a:cs typeface="Helvetica"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4596255"/>
                  </a:ext>
                </a:extLst>
              </a:tr>
              <a:tr h="251866">
                <a:tc>
                  <a:txBody>
                    <a:bodyPr/>
                    <a:lstStyle/>
                    <a:p>
                      <a:r>
                        <a:rPr lang="en-US" sz="1050" b="0" dirty="0">
                          <a:latin typeface="+mj-lt"/>
                          <a:cs typeface="Helvetica" panose="020B0604020202020204" pitchFamily="34" charset="0"/>
                        </a:rPr>
                        <a:t>Radiation Temperature (eff)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dirty="0">
                          <a:latin typeface="+mj-lt"/>
                          <a:cs typeface="Helvetica" panose="020B0604020202020204" pitchFamily="34" charset="0"/>
                        </a:rPr>
                        <a:t>400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8745972"/>
                  </a:ext>
                </a:extLst>
              </a:tr>
              <a:tr h="251866">
                <a:tc>
                  <a:txBody>
                    <a:bodyPr/>
                    <a:lstStyle/>
                    <a:p>
                      <a:r>
                        <a:rPr lang="en-US" sz="1050" b="0">
                          <a:latin typeface="+mj-lt"/>
                          <a:cs typeface="Helvetica" panose="020B0604020202020204" pitchFamily="34" charset="0"/>
                        </a:rPr>
                        <a:t>IR Emissivity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a:latin typeface="+mj-lt"/>
                          <a:cs typeface="Helvetica" panose="020B0604020202020204" pitchFamily="34" charset="0"/>
                        </a:rPr>
                        <a:t>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059135"/>
                  </a:ext>
                </a:extLst>
              </a:tr>
              <a:tr h="251866">
                <a:tc>
                  <a:txBody>
                    <a:bodyPr/>
                    <a:lstStyle/>
                    <a:p>
                      <a:r>
                        <a:rPr lang="en-US" sz="1050" b="0">
                          <a:latin typeface="+mj-lt"/>
                          <a:cs typeface="Helvetica" panose="020B0604020202020204" pitchFamily="34" charset="0"/>
                        </a:rPr>
                        <a:t>Solar Absorptivity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a:latin typeface="+mj-lt"/>
                          <a:cs typeface="Helvetica"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9190364"/>
                  </a:ext>
                </a:extLst>
              </a:tr>
              <a:tr h="251866">
                <a:tc>
                  <a:txBody>
                    <a:bodyPr/>
                    <a:lstStyle/>
                    <a:p>
                      <a:r>
                        <a:rPr lang="en-US" sz="1050" b="0">
                          <a:latin typeface="+mj-lt"/>
                          <a:cs typeface="Helvetica" panose="020B0604020202020204" pitchFamily="34" charset="0"/>
                        </a:rPr>
                        <a:t>Fin Effec</a:t>
                      </a:r>
                      <a:r>
                        <a:rPr lang="en-US" sz="1050" b="0" kern="1200">
                          <a:solidFill>
                            <a:schemeClr val="dk1"/>
                          </a:solidFill>
                          <a:latin typeface="+mj-lt"/>
                          <a:ea typeface="+mn-ea"/>
                          <a:cs typeface="Helvetica" panose="020B0604020202020204" pitchFamily="34" charset="0"/>
                        </a:rPr>
                        <a:t>tivene</a:t>
                      </a:r>
                      <a:r>
                        <a:rPr lang="en-US" sz="1050" b="0">
                          <a:latin typeface="+mj-lt"/>
                          <a:cs typeface="Helvetica" panose="020B0604020202020204" pitchFamily="34" charset="0"/>
                        </a:rPr>
                        <a:t>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050" dirty="0">
                          <a:latin typeface="+mj-lt"/>
                          <a:cs typeface="Helvetica" panose="020B0604020202020204" pitchFamily="34" charset="0"/>
                        </a:rPr>
                        <a:t>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807948"/>
                  </a:ext>
                </a:extLst>
              </a:tr>
            </a:tbl>
          </a:graphicData>
        </a:graphic>
      </p:graphicFrame>
      <p:pic>
        <p:nvPicPr>
          <p:cNvPr id="9" name="Picture 8">
            <a:extLst>
              <a:ext uri="{FF2B5EF4-FFF2-40B4-BE49-F238E27FC236}">
                <a16:creationId xmlns:a16="http://schemas.microsoft.com/office/drawing/2014/main" id="{01118349-EF55-9B74-0DBC-B4D1F7CC2145}"/>
              </a:ext>
            </a:extLst>
          </p:cNvPr>
          <p:cNvPicPr>
            <a:picLocks noChangeAspect="1"/>
          </p:cNvPicPr>
          <p:nvPr/>
        </p:nvPicPr>
        <p:blipFill>
          <a:blip r:embed="rId6"/>
          <a:stretch>
            <a:fillRect/>
          </a:stretch>
        </p:blipFill>
        <p:spPr>
          <a:xfrm>
            <a:off x="10263473" y="4192592"/>
            <a:ext cx="980315" cy="2284032"/>
          </a:xfrm>
          <a:prstGeom prst="rect">
            <a:avLst/>
          </a:prstGeom>
        </p:spPr>
      </p:pic>
      <p:sp>
        <p:nvSpPr>
          <p:cNvPr id="10" name="TextBox 9">
            <a:extLst>
              <a:ext uri="{FF2B5EF4-FFF2-40B4-BE49-F238E27FC236}">
                <a16:creationId xmlns:a16="http://schemas.microsoft.com/office/drawing/2014/main" id="{837B1D72-97EA-B605-C823-C6C753E2B47B}"/>
              </a:ext>
            </a:extLst>
          </p:cNvPr>
          <p:cNvSpPr txBox="1"/>
          <p:nvPr/>
        </p:nvSpPr>
        <p:spPr>
          <a:xfrm>
            <a:off x="9666866" y="3943988"/>
            <a:ext cx="2211359" cy="338554"/>
          </a:xfrm>
          <a:prstGeom prst="rect">
            <a:avLst/>
          </a:prstGeom>
          <a:noFill/>
        </p:spPr>
        <p:txBody>
          <a:bodyPr wrap="square" rtlCol="0">
            <a:spAutoFit/>
          </a:bodyPr>
          <a:lstStyle/>
          <a:p>
            <a:pPr algn="ctr"/>
            <a:r>
              <a:rPr lang="en-US" sz="1600" b="1" u="sng" dirty="0">
                <a:latin typeface="+mj-lt"/>
                <a:cs typeface="Helvetica" panose="020B0604020202020204" pitchFamily="34" charset="0"/>
              </a:rPr>
              <a:t>Solar Pitch Angle</a:t>
            </a:r>
          </a:p>
        </p:txBody>
      </p:sp>
      <p:pic>
        <p:nvPicPr>
          <p:cNvPr id="11" name="Picture 10">
            <a:extLst>
              <a:ext uri="{FF2B5EF4-FFF2-40B4-BE49-F238E27FC236}">
                <a16:creationId xmlns:a16="http://schemas.microsoft.com/office/drawing/2014/main" id="{E6CF4851-1E12-F0D1-668C-A5601E1A955A}"/>
              </a:ext>
            </a:extLst>
          </p:cNvPr>
          <p:cNvPicPr>
            <a:picLocks noChangeAspect="1"/>
          </p:cNvPicPr>
          <p:nvPr/>
        </p:nvPicPr>
        <p:blipFill>
          <a:blip r:embed="rId7"/>
          <a:stretch>
            <a:fillRect/>
          </a:stretch>
        </p:blipFill>
        <p:spPr>
          <a:xfrm>
            <a:off x="987804" y="2661242"/>
            <a:ext cx="3105822" cy="2359881"/>
          </a:xfrm>
          <a:prstGeom prst="rect">
            <a:avLst/>
          </a:prstGeom>
        </p:spPr>
      </p:pic>
      <p:sp>
        <p:nvSpPr>
          <p:cNvPr id="12" name="TextBox 11">
            <a:extLst>
              <a:ext uri="{FF2B5EF4-FFF2-40B4-BE49-F238E27FC236}">
                <a16:creationId xmlns:a16="http://schemas.microsoft.com/office/drawing/2014/main" id="{8AD62CE4-088D-3D1C-1050-52F22CEAA357}"/>
              </a:ext>
            </a:extLst>
          </p:cNvPr>
          <p:cNvSpPr txBox="1"/>
          <p:nvPr/>
        </p:nvSpPr>
        <p:spPr>
          <a:xfrm>
            <a:off x="227105" y="5382020"/>
            <a:ext cx="2932660" cy="307777"/>
          </a:xfrm>
          <a:prstGeom prst="rect">
            <a:avLst/>
          </a:prstGeom>
          <a:noFill/>
        </p:spPr>
        <p:txBody>
          <a:bodyPr wrap="square" rtlCol="0">
            <a:spAutoFit/>
          </a:bodyPr>
          <a:lstStyle/>
          <a:p>
            <a:pPr algn="ctr"/>
            <a:r>
              <a:rPr lang="en-US" sz="1400">
                <a:latin typeface="+mj-lt"/>
                <a:cs typeface="Helvetica" panose="020B0604020202020204" pitchFamily="34" charset="0"/>
              </a:rPr>
              <a:t>θ = Solar Pitch Angle</a:t>
            </a:r>
          </a:p>
        </p:txBody>
      </p:sp>
      <p:sp>
        <p:nvSpPr>
          <p:cNvPr id="13" name="TextBox 12">
            <a:extLst>
              <a:ext uri="{FF2B5EF4-FFF2-40B4-BE49-F238E27FC236}">
                <a16:creationId xmlns:a16="http://schemas.microsoft.com/office/drawing/2014/main" id="{B3936DDF-46E9-FC92-1E43-F136956DB5F6}"/>
              </a:ext>
            </a:extLst>
          </p:cNvPr>
          <p:cNvSpPr txBox="1"/>
          <p:nvPr/>
        </p:nvSpPr>
        <p:spPr>
          <a:xfrm>
            <a:off x="514758" y="5105012"/>
            <a:ext cx="2468411" cy="307777"/>
          </a:xfrm>
          <a:prstGeom prst="rect">
            <a:avLst/>
          </a:prstGeom>
          <a:noFill/>
        </p:spPr>
        <p:txBody>
          <a:bodyPr wrap="square" rtlCol="0">
            <a:spAutoFit/>
          </a:bodyPr>
          <a:lstStyle/>
          <a:p>
            <a:pPr algn="ctr"/>
            <a:r>
              <a:rPr lang="en-US" sz="1400" dirty="0">
                <a:latin typeface="+mj-lt"/>
                <a:cs typeface="Helvetica" panose="020B0604020202020204" pitchFamily="34" charset="0"/>
              </a:rPr>
              <a:t>α = Deployment Angle</a:t>
            </a:r>
          </a:p>
        </p:txBody>
      </p:sp>
      <p:sp>
        <p:nvSpPr>
          <p:cNvPr id="14" name="TextBox 13">
            <a:extLst>
              <a:ext uri="{FF2B5EF4-FFF2-40B4-BE49-F238E27FC236}">
                <a16:creationId xmlns:a16="http://schemas.microsoft.com/office/drawing/2014/main" id="{1A245135-D720-9DFC-4FF0-E47B5B3BC612}"/>
              </a:ext>
            </a:extLst>
          </p:cNvPr>
          <p:cNvSpPr txBox="1"/>
          <p:nvPr/>
        </p:nvSpPr>
        <p:spPr>
          <a:xfrm>
            <a:off x="2336081" y="5382019"/>
            <a:ext cx="2556173" cy="307777"/>
          </a:xfrm>
          <a:prstGeom prst="rect">
            <a:avLst/>
          </a:prstGeom>
          <a:noFill/>
        </p:spPr>
        <p:txBody>
          <a:bodyPr wrap="square" rtlCol="0">
            <a:spAutoFit/>
          </a:bodyPr>
          <a:lstStyle/>
          <a:p>
            <a:pPr algn="ctr"/>
            <a:r>
              <a:rPr lang="el-GR" sz="1400">
                <a:latin typeface="+mj-lt"/>
                <a:cs typeface="Helvetica" panose="020B0604020202020204" pitchFamily="34" charset="0"/>
              </a:rPr>
              <a:t>ψ</a:t>
            </a:r>
            <a:r>
              <a:rPr lang="en-US" sz="1400">
                <a:latin typeface="+mj-lt"/>
                <a:cs typeface="Helvetica" panose="020B0604020202020204" pitchFamily="34" charset="0"/>
              </a:rPr>
              <a:t> = Solar Yaw Angle</a:t>
            </a:r>
          </a:p>
        </p:txBody>
      </p:sp>
      <p:sp>
        <p:nvSpPr>
          <p:cNvPr id="15" name="TextBox 14">
            <a:extLst>
              <a:ext uri="{FF2B5EF4-FFF2-40B4-BE49-F238E27FC236}">
                <a16:creationId xmlns:a16="http://schemas.microsoft.com/office/drawing/2014/main" id="{EAED6D77-1C33-AC0F-CD90-454DF02C916A}"/>
              </a:ext>
            </a:extLst>
          </p:cNvPr>
          <p:cNvSpPr txBox="1"/>
          <p:nvPr/>
        </p:nvSpPr>
        <p:spPr>
          <a:xfrm>
            <a:off x="2481565" y="5105011"/>
            <a:ext cx="2265206" cy="307777"/>
          </a:xfrm>
          <a:prstGeom prst="rect">
            <a:avLst/>
          </a:prstGeom>
          <a:noFill/>
        </p:spPr>
        <p:txBody>
          <a:bodyPr wrap="square" rtlCol="0">
            <a:spAutoFit/>
          </a:bodyPr>
          <a:lstStyle/>
          <a:p>
            <a:pPr algn="ctr"/>
            <a:r>
              <a:rPr lang="el-GR" sz="1400">
                <a:latin typeface="+mj-lt"/>
                <a:cs typeface="Helvetica" panose="020B0604020202020204" pitchFamily="34" charset="0"/>
              </a:rPr>
              <a:t>φ</a:t>
            </a:r>
            <a:r>
              <a:rPr lang="en-US" sz="1400">
                <a:latin typeface="+mj-lt"/>
                <a:cs typeface="Helvetica" panose="020B0604020202020204" pitchFamily="34" charset="0"/>
              </a:rPr>
              <a:t> = Solar Roll Angle</a:t>
            </a:r>
          </a:p>
        </p:txBody>
      </p:sp>
    </p:spTree>
    <p:extLst>
      <p:ext uri="{BB962C8B-B14F-4D97-AF65-F5344CB8AC3E}">
        <p14:creationId xmlns:p14="http://schemas.microsoft.com/office/powerpoint/2010/main" val="418554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ED49-1074-A4F3-B47B-AFBCA99C5175}"/>
              </a:ext>
            </a:extLst>
          </p:cNvPr>
          <p:cNvSpPr>
            <a:spLocks noGrp="1"/>
          </p:cNvSpPr>
          <p:nvPr>
            <p:ph type="title"/>
          </p:nvPr>
        </p:nvSpPr>
        <p:spPr/>
        <p:txBody>
          <a:bodyPr/>
          <a:lstStyle/>
          <a:p>
            <a:r>
              <a:rPr lang="en-US" dirty="0"/>
              <a:t>Integrated Thermal Model Development</a:t>
            </a:r>
          </a:p>
        </p:txBody>
      </p:sp>
      <p:sp>
        <p:nvSpPr>
          <p:cNvPr id="3" name="Content Placeholder 2">
            <a:extLst>
              <a:ext uri="{FF2B5EF4-FFF2-40B4-BE49-F238E27FC236}">
                <a16:creationId xmlns:a16="http://schemas.microsoft.com/office/drawing/2014/main" id="{F6B4C620-51A4-AD84-9ADB-240B3F338CFC}"/>
              </a:ext>
            </a:extLst>
          </p:cNvPr>
          <p:cNvSpPr>
            <a:spLocks noGrp="1"/>
          </p:cNvSpPr>
          <p:nvPr>
            <p:ph idx="1"/>
          </p:nvPr>
        </p:nvSpPr>
        <p:spPr>
          <a:xfrm>
            <a:off x="609600" y="914400"/>
            <a:ext cx="10577209" cy="5410200"/>
          </a:xfrm>
        </p:spPr>
        <p:txBody>
          <a:bodyPr/>
          <a:lstStyle/>
          <a:p>
            <a:r>
              <a:rPr lang="en-US" sz="1600" dirty="0"/>
              <a:t>Performing integrated radiator unit and fluid loop design trades with developed thermal models</a:t>
            </a:r>
          </a:p>
          <a:p>
            <a:pPr lvl="1"/>
            <a:r>
              <a:rPr lang="en-US" sz="1400" dirty="0"/>
              <a:t>Simulating thermal performance of the radiator and fluid loops across operational conditions, both online and offline reactor states, space thermal environments, freeze/thaw cycles, and thermal limit constraints</a:t>
            </a:r>
          </a:p>
          <a:p>
            <a:pPr lvl="1"/>
            <a:r>
              <a:rPr lang="en-US" sz="1400" dirty="0"/>
              <a:t>Building and refining models to investigate state properties, thermal resistances, and component selection/placement</a:t>
            </a:r>
          </a:p>
          <a:p>
            <a:pPr lvl="1"/>
            <a:r>
              <a:rPr lang="en-US" sz="1400" dirty="0"/>
              <a:t>Integration and definition of deployment mechanisms and in-space assembly interfaces is ongoing concurrently</a:t>
            </a:r>
          </a:p>
          <a:p>
            <a:pPr lvl="1"/>
            <a:endParaRPr lang="en-US" sz="1600" dirty="0"/>
          </a:p>
          <a:p>
            <a:endParaRPr lang="en-US" sz="1600" dirty="0"/>
          </a:p>
        </p:txBody>
      </p:sp>
      <p:sp>
        <p:nvSpPr>
          <p:cNvPr id="4" name="Slide Number Placeholder 3">
            <a:extLst>
              <a:ext uri="{FF2B5EF4-FFF2-40B4-BE49-F238E27FC236}">
                <a16:creationId xmlns:a16="http://schemas.microsoft.com/office/drawing/2014/main" id="{B0929AC0-5363-E6C9-C4D4-552ED9EBDD9B}"/>
              </a:ext>
            </a:extLst>
          </p:cNvPr>
          <p:cNvSpPr>
            <a:spLocks noGrp="1"/>
          </p:cNvSpPr>
          <p:nvPr>
            <p:ph type="sldNum" sz="quarter" idx="12"/>
          </p:nvPr>
        </p:nvSpPr>
        <p:spPr/>
        <p:txBody>
          <a:bodyPr/>
          <a:lstStyle/>
          <a:p>
            <a:fld id="{33F42015-0FC7-4B0E-8D2B-76EADF48D957}" type="slidenum">
              <a:rPr lang="en-US" smtClean="0"/>
              <a:pPr/>
              <a:t>22</a:t>
            </a:fld>
            <a:endParaRPr lang="en-US"/>
          </a:p>
        </p:txBody>
      </p:sp>
      <p:grpSp>
        <p:nvGrpSpPr>
          <p:cNvPr id="9" name="Group 8">
            <a:extLst>
              <a:ext uri="{FF2B5EF4-FFF2-40B4-BE49-F238E27FC236}">
                <a16:creationId xmlns:a16="http://schemas.microsoft.com/office/drawing/2014/main" id="{7EDC69A7-10DF-35AC-36C8-B7CEEE098393}"/>
              </a:ext>
            </a:extLst>
          </p:cNvPr>
          <p:cNvGrpSpPr>
            <a:grpSpLocks noChangeAspect="1"/>
          </p:cNvGrpSpPr>
          <p:nvPr/>
        </p:nvGrpSpPr>
        <p:grpSpPr>
          <a:xfrm>
            <a:off x="4596869" y="3135699"/>
            <a:ext cx="3618331" cy="2270229"/>
            <a:chOff x="7491101" y="3116875"/>
            <a:chExt cx="3875258" cy="2431431"/>
          </a:xfrm>
        </p:grpSpPr>
        <p:pic>
          <p:nvPicPr>
            <p:cNvPr id="5" name="Picture 4">
              <a:extLst>
                <a:ext uri="{FF2B5EF4-FFF2-40B4-BE49-F238E27FC236}">
                  <a16:creationId xmlns:a16="http://schemas.microsoft.com/office/drawing/2014/main" id="{786B6768-2A26-3C4D-505F-2CAC40A79E39}"/>
                </a:ext>
              </a:extLst>
            </p:cNvPr>
            <p:cNvPicPr>
              <a:picLocks noChangeAspect="1"/>
            </p:cNvPicPr>
            <p:nvPr/>
          </p:nvPicPr>
          <p:blipFill>
            <a:blip r:embed="rId2"/>
            <a:stretch>
              <a:fillRect/>
            </a:stretch>
          </p:blipFill>
          <p:spPr>
            <a:xfrm>
              <a:off x="8533556" y="3116875"/>
              <a:ext cx="2832803" cy="2431431"/>
            </a:xfrm>
            <a:prstGeom prst="rect">
              <a:avLst/>
            </a:prstGeom>
          </p:spPr>
        </p:pic>
        <p:pic>
          <p:nvPicPr>
            <p:cNvPr id="7" name="Picture 6">
              <a:extLst>
                <a:ext uri="{FF2B5EF4-FFF2-40B4-BE49-F238E27FC236}">
                  <a16:creationId xmlns:a16="http://schemas.microsoft.com/office/drawing/2014/main" id="{A5BE50B5-8B13-836A-CA09-D7A8FC5D8071}"/>
                </a:ext>
              </a:extLst>
            </p:cNvPr>
            <p:cNvPicPr>
              <a:picLocks noChangeAspect="1"/>
            </p:cNvPicPr>
            <p:nvPr/>
          </p:nvPicPr>
          <p:blipFill rotWithShape="1">
            <a:blip r:embed="rId3"/>
            <a:srcRect l="5421" t="7758"/>
            <a:stretch/>
          </p:blipFill>
          <p:spPr>
            <a:xfrm rot="5400000">
              <a:off x="6784030" y="3985906"/>
              <a:ext cx="2269471" cy="855330"/>
            </a:xfrm>
            <a:prstGeom prst="rect">
              <a:avLst/>
            </a:prstGeom>
          </p:spPr>
        </p:pic>
      </p:grpSp>
      <p:grpSp>
        <p:nvGrpSpPr>
          <p:cNvPr id="8" name="Group 7">
            <a:extLst>
              <a:ext uri="{FF2B5EF4-FFF2-40B4-BE49-F238E27FC236}">
                <a16:creationId xmlns:a16="http://schemas.microsoft.com/office/drawing/2014/main" id="{31237CD8-B1FA-BC19-12F2-EC5050D1EBD0}"/>
              </a:ext>
            </a:extLst>
          </p:cNvPr>
          <p:cNvGrpSpPr>
            <a:grpSpLocks noChangeAspect="1"/>
          </p:cNvGrpSpPr>
          <p:nvPr/>
        </p:nvGrpSpPr>
        <p:grpSpPr>
          <a:xfrm>
            <a:off x="8499569" y="3212481"/>
            <a:ext cx="2774599" cy="2267888"/>
            <a:chOff x="710435" y="2970375"/>
            <a:chExt cx="3778741" cy="3088649"/>
          </a:xfrm>
        </p:grpSpPr>
        <p:pic>
          <p:nvPicPr>
            <p:cNvPr id="6" name="Picture 2">
              <a:extLst>
                <a:ext uri="{FF2B5EF4-FFF2-40B4-BE49-F238E27FC236}">
                  <a16:creationId xmlns:a16="http://schemas.microsoft.com/office/drawing/2014/main" id="{24EC9B23-0404-7BAB-23A8-34B14D34E0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0"/>
            <a:stretch/>
          </p:blipFill>
          <p:spPr bwMode="auto">
            <a:xfrm rot="5400000">
              <a:off x="484781" y="3196029"/>
              <a:ext cx="3088649" cy="26373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9EF1965-02F6-F6CB-4083-2E5BE5883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105291" y="3348149"/>
              <a:ext cx="1471492" cy="11146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48CDCA01-956D-3AB4-96B0-49EC32306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0914" y="4684829"/>
              <a:ext cx="1201867" cy="111465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A00464D-D2BE-07CE-9A03-80BCAC419D14}"/>
              </a:ext>
            </a:extLst>
          </p:cNvPr>
          <p:cNvSpPr txBox="1"/>
          <p:nvPr/>
        </p:nvSpPr>
        <p:spPr>
          <a:xfrm>
            <a:off x="7412194" y="2748038"/>
            <a:ext cx="495137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Radiator Panel </a:t>
            </a:r>
            <a:r>
              <a:rPr lang="en-US" dirty="0"/>
              <a:t>TD </a:t>
            </a:r>
            <a:r>
              <a:rPr kumimoji="0" lang="en-US" sz="14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Model</a:t>
            </a:r>
          </a:p>
        </p:txBody>
      </p:sp>
      <p:sp>
        <p:nvSpPr>
          <p:cNvPr id="16" name="TextBox 15">
            <a:extLst>
              <a:ext uri="{FF2B5EF4-FFF2-40B4-BE49-F238E27FC236}">
                <a16:creationId xmlns:a16="http://schemas.microsoft.com/office/drawing/2014/main" id="{957DB2B6-C8F8-58FD-F53B-A5D6D27BC9D4}"/>
              </a:ext>
            </a:extLst>
          </p:cNvPr>
          <p:cNvSpPr txBox="1"/>
          <p:nvPr/>
        </p:nvSpPr>
        <p:spPr>
          <a:xfrm>
            <a:off x="3881902" y="2757008"/>
            <a:ext cx="495137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Thermal Nodal Network Model</a:t>
            </a:r>
            <a:r>
              <a:rPr kumimoji="0" lang="en-US" sz="1400" b="1" i="0" u="sng" strike="noStrike" kern="1200" cap="none" spc="0" normalizeH="0" baseline="30000" noProof="0" dirty="0">
                <a:ln>
                  <a:noFill/>
                </a:ln>
                <a:solidFill>
                  <a:prstClr val="black"/>
                </a:solidFill>
                <a:effectLst/>
                <a:uLnTx/>
                <a:uFillTx/>
                <a:latin typeface="Helvetica" panose="020B0604020202020204" pitchFamily="34" charset="0"/>
                <a:ea typeface="+mn-ea"/>
                <a:cs typeface="Helvetica" panose="020B0604020202020204" pitchFamily="34" charset="0"/>
              </a:rPr>
              <a:t>[15]</a:t>
            </a:r>
            <a:endParaRPr kumimoji="0" lang="en-US" sz="14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7" name="Picture 16">
            <a:extLst>
              <a:ext uri="{FF2B5EF4-FFF2-40B4-BE49-F238E27FC236}">
                <a16:creationId xmlns:a16="http://schemas.microsoft.com/office/drawing/2014/main" id="{3F99F748-87AA-5FC1-F08B-0BFE13AACB09}"/>
              </a:ext>
            </a:extLst>
          </p:cNvPr>
          <p:cNvPicPr>
            <a:picLocks noChangeAspect="1"/>
          </p:cNvPicPr>
          <p:nvPr/>
        </p:nvPicPr>
        <p:blipFill rotWithShape="1">
          <a:blip r:embed="rId7"/>
          <a:srcRect b="8005"/>
          <a:stretch/>
        </p:blipFill>
        <p:spPr>
          <a:xfrm>
            <a:off x="665620" y="3154878"/>
            <a:ext cx="3503401" cy="2310338"/>
          </a:xfrm>
          <a:prstGeom prst="rect">
            <a:avLst/>
          </a:prstGeom>
        </p:spPr>
      </p:pic>
      <p:sp>
        <p:nvSpPr>
          <p:cNvPr id="20" name="TextBox 19">
            <a:extLst>
              <a:ext uri="{FF2B5EF4-FFF2-40B4-BE49-F238E27FC236}">
                <a16:creationId xmlns:a16="http://schemas.microsoft.com/office/drawing/2014/main" id="{1561DEBF-032B-E6C3-3DE2-52308A02C010}"/>
              </a:ext>
            </a:extLst>
          </p:cNvPr>
          <p:cNvSpPr txBox="1"/>
          <p:nvPr/>
        </p:nvSpPr>
        <p:spPr>
          <a:xfrm>
            <a:off x="0" y="2743787"/>
            <a:ext cx="495137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Initial Candidate Fluid Loop Concepts</a:t>
            </a:r>
          </a:p>
        </p:txBody>
      </p:sp>
      <p:sp>
        <p:nvSpPr>
          <p:cNvPr id="23" name="TextBox 22">
            <a:extLst>
              <a:ext uri="{FF2B5EF4-FFF2-40B4-BE49-F238E27FC236}">
                <a16:creationId xmlns:a16="http://schemas.microsoft.com/office/drawing/2014/main" id="{35A38650-ECB0-D120-F732-7D9B7C1E7DF5}"/>
              </a:ext>
            </a:extLst>
          </p:cNvPr>
          <p:cNvSpPr txBox="1"/>
          <p:nvPr/>
        </p:nvSpPr>
        <p:spPr>
          <a:xfrm>
            <a:off x="8766788" y="5687089"/>
            <a:ext cx="22421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Helvetica" panose="020B0604020202020204" pitchFamily="34" charset="0"/>
                <a:cs typeface="Helvetica" panose="020B0604020202020204" pitchFamily="34" charset="0"/>
              </a:rPr>
              <a:t>Developed based</a:t>
            </a:r>
            <a:r>
              <a:rPr kumimoji="0" lang="en-US"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on models generated for the 2</a:t>
            </a:r>
            <a:r>
              <a:rPr kumimoji="0" lang="en-US" sz="1100" b="0" i="0" u="none" strike="noStrike" kern="1200" cap="none" spc="0" normalizeH="0" baseline="30000" noProof="0" dirty="0">
                <a:ln>
                  <a:noFill/>
                </a:ln>
                <a:solidFill>
                  <a:prstClr val="black"/>
                </a:solidFill>
                <a:effectLst/>
                <a:uLnTx/>
                <a:uFillTx/>
                <a:latin typeface="Helvetica" panose="020B0604020202020204" pitchFamily="34" charset="0"/>
                <a:ea typeface="+mn-ea"/>
                <a:cs typeface="Helvetica" panose="020B0604020202020204" pitchFamily="34" charset="0"/>
              </a:rPr>
              <a:t>nd</a:t>
            </a:r>
            <a:r>
              <a:rPr kumimoji="0" lang="en-US"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Generation Radiator Demonstration Unit (RDU) technology</a:t>
            </a:r>
            <a:r>
              <a:rPr kumimoji="0" lang="en-US" sz="1100" b="0" i="0" u="none" strike="noStrike" kern="1200" cap="none" spc="0" normalizeH="0" baseline="30000" noProof="0" dirty="0">
                <a:ln>
                  <a:noFill/>
                </a:ln>
                <a:solidFill>
                  <a:prstClr val="black"/>
                </a:solidFill>
                <a:effectLst/>
                <a:uLnTx/>
                <a:uFillTx/>
                <a:latin typeface="Helvetica" panose="020B0604020202020204" pitchFamily="34" charset="0"/>
                <a:ea typeface="+mn-ea"/>
                <a:cs typeface="Helvetica" panose="020B0604020202020204" pitchFamily="34" charset="0"/>
              </a:rPr>
              <a:t>[16]</a:t>
            </a:r>
            <a:endParaRPr kumimoji="0" lang="en-US"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F8A3499E-3F58-FA89-0BDB-19B849A8B83B}"/>
              </a:ext>
            </a:extLst>
          </p:cNvPr>
          <p:cNvSpPr txBox="1"/>
          <p:nvPr/>
        </p:nvSpPr>
        <p:spPr>
          <a:xfrm>
            <a:off x="4216722" y="5692656"/>
            <a:ext cx="3758555" cy="854080"/>
          </a:xfrm>
          <a:prstGeom prst="rect">
            <a:avLst/>
          </a:prstGeom>
          <a:noFill/>
        </p:spPr>
        <p:txBody>
          <a:bodyPr wrap="square">
            <a:spAutoFit/>
          </a:bodyPr>
          <a:lstStyle/>
          <a:p>
            <a:pPr marL="457200" marR="0" lvl="1" indent="0" algn="ctr" defTabSz="914400" rtl="0" eaLnBrk="1" fontAlgn="auto" latinLnBrk="0" hangingPunct="1">
              <a:lnSpc>
                <a:spcPct val="90000"/>
              </a:lnSpc>
              <a:spcBef>
                <a:spcPts val="500"/>
              </a:spcBef>
              <a:spcAft>
                <a:spcPts val="0"/>
              </a:spcAft>
              <a:buClrTx/>
              <a:buSzTx/>
              <a:buFontTx/>
              <a:buNone/>
              <a:tabLst/>
              <a:defRPr/>
            </a:pPr>
            <a:r>
              <a:rPr kumimoji="0" lang="en-US" sz="1100" b="0" i="0" u="none" strike="noStrike" kern="1200" cap="none" spc="0" normalizeH="0" baseline="0" noProof="0" dirty="0">
                <a:ln>
                  <a:noFill/>
                </a:ln>
                <a:solidFill>
                  <a:srgbClr val="202122"/>
                </a:solidFill>
                <a:effectLst/>
                <a:uLnTx/>
                <a:uFillTx/>
                <a:latin typeface="Helvetica" panose="020B0604020202020204" pitchFamily="34" charset="0"/>
                <a:ea typeface="+mn-ea"/>
                <a:cs typeface="Helvetica" panose="020B0604020202020204" pitchFamily="34" charset="0"/>
              </a:rPr>
              <a:t>The Generalized Fluid System Simulation Program (GFSSP) is a general-purpose computer program for analyzing steady state and time-dependent flowrates, pressures, temperatures, and concentrations in a complex flow network</a:t>
            </a:r>
          </a:p>
        </p:txBody>
      </p:sp>
      <p:pic>
        <p:nvPicPr>
          <p:cNvPr id="26" name="Picture 25">
            <a:extLst>
              <a:ext uri="{FF2B5EF4-FFF2-40B4-BE49-F238E27FC236}">
                <a16:creationId xmlns:a16="http://schemas.microsoft.com/office/drawing/2014/main" id="{E3910B1D-0D9E-043D-3451-268C0BE57AC2}"/>
              </a:ext>
            </a:extLst>
          </p:cNvPr>
          <p:cNvPicPr>
            <a:picLocks noChangeAspect="1"/>
          </p:cNvPicPr>
          <p:nvPr/>
        </p:nvPicPr>
        <p:blipFill>
          <a:blip r:embed="rId8"/>
          <a:stretch>
            <a:fillRect/>
          </a:stretch>
        </p:blipFill>
        <p:spPr>
          <a:xfrm>
            <a:off x="1211809" y="5655716"/>
            <a:ext cx="2609157" cy="579073"/>
          </a:xfrm>
          <a:prstGeom prst="rect">
            <a:avLst/>
          </a:prstGeom>
        </p:spPr>
      </p:pic>
    </p:spTree>
    <p:extLst>
      <p:ext uri="{BB962C8B-B14F-4D97-AF65-F5344CB8AC3E}">
        <p14:creationId xmlns:p14="http://schemas.microsoft.com/office/powerpoint/2010/main" val="77188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60AA-CAAD-0D98-519E-34599E455346}"/>
              </a:ext>
            </a:extLst>
          </p:cNvPr>
          <p:cNvSpPr>
            <a:spLocks noGrp="1"/>
          </p:cNvSpPr>
          <p:nvPr>
            <p:ph type="title"/>
          </p:nvPr>
        </p:nvSpPr>
        <p:spPr/>
        <p:txBody>
          <a:bodyPr/>
          <a:lstStyle/>
          <a:p>
            <a:r>
              <a:rPr lang="en-US" dirty="0"/>
              <a:t>Initial Radiator Unit Thermal Results</a:t>
            </a:r>
          </a:p>
        </p:txBody>
      </p:sp>
      <p:sp>
        <p:nvSpPr>
          <p:cNvPr id="3" name="Content Placeholder 2">
            <a:extLst>
              <a:ext uri="{FF2B5EF4-FFF2-40B4-BE49-F238E27FC236}">
                <a16:creationId xmlns:a16="http://schemas.microsoft.com/office/drawing/2014/main" id="{D3710356-6D9A-07CA-6444-5BACA5902A94}"/>
              </a:ext>
            </a:extLst>
          </p:cNvPr>
          <p:cNvSpPr>
            <a:spLocks noGrp="1"/>
          </p:cNvSpPr>
          <p:nvPr>
            <p:ph idx="1"/>
          </p:nvPr>
        </p:nvSpPr>
        <p:spPr/>
        <p:txBody>
          <a:bodyPr/>
          <a:lstStyle/>
          <a:p>
            <a:r>
              <a:rPr lang="en-US" sz="1600" kern="100" dirty="0">
                <a:ea typeface="Calibri" panose="020F0502020204030204" pitchFamily="34" charset="0"/>
                <a:cs typeface="Times New Roman" panose="02020603050405020304" pitchFamily="18" charset="0"/>
              </a:rPr>
              <a:t>Identified options for further analysis</a:t>
            </a:r>
          </a:p>
          <a:p>
            <a:pPr lvl="1"/>
            <a:r>
              <a:rPr lang="en-US" sz="1400" kern="100" dirty="0">
                <a:ea typeface="Calibri" panose="020F0502020204030204" pitchFamily="34" charset="0"/>
                <a:cs typeface="Times New Roman" panose="02020603050405020304" pitchFamily="18" charset="0"/>
              </a:rPr>
              <a:t>Considerations include thermal performance (coupling between hot and cold lines), redundancy, total pipe length/mass, fluid pressure drop, compatibility with deployment mechanisms and/or in-space assembly interfaces, thermal contact resistances</a:t>
            </a:r>
          </a:p>
        </p:txBody>
      </p:sp>
      <p:sp>
        <p:nvSpPr>
          <p:cNvPr id="4" name="Slide Number Placeholder 3">
            <a:extLst>
              <a:ext uri="{FF2B5EF4-FFF2-40B4-BE49-F238E27FC236}">
                <a16:creationId xmlns:a16="http://schemas.microsoft.com/office/drawing/2014/main" id="{FA563F11-98C3-6D79-A793-4521603CE46A}"/>
              </a:ext>
            </a:extLst>
          </p:cNvPr>
          <p:cNvSpPr>
            <a:spLocks noGrp="1"/>
          </p:cNvSpPr>
          <p:nvPr>
            <p:ph type="sldNum" sz="quarter" idx="12"/>
          </p:nvPr>
        </p:nvSpPr>
        <p:spPr/>
        <p:txBody>
          <a:bodyPr/>
          <a:lstStyle/>
          <a:p>
            <a:fld id="{33F42015-0FC7-4B0E-8D2B-76EADF48D957}" type="slidenum">
              <a:rPr lang="en-US" smtClean="0"/>
              <a:pPr/>
              <a:t>23</a:t>
            </a:fld>
            <a:endParaRPr lang="en-US"/>
          </a:p>
        </p:txBody>
      </p:sp>
      <p:graphicFrame>
        <p:nvGraphicFramePr>
          <p:cNvPr id="5" name="Table 4">
            <a:extLst>
              <a:ext uri="{FF2B5EF4-FFF2-40B4-BE49-F238E27FC236}">
                <a16:creationId xmlns:a16="http://schemas.microsoft.com/office/drawing/2014/main" id="{D7F052EA-AB53-B35E-3AEB-4CE15F0C547F}"/>
              </a:ext>
            </a:extLst>
          </p:cNvPr>
          <p:cNvGraphicFramePr>
            <a:graphicFrameLocks noGrp="1"/>
          </p:cNvGraphicFramePr>
          <p:nvPr>
            <p:extLst>
              <p:ext uri="{D42A27DB-BD31-4B8C-83A1-F6EECF244321}">
                <p14:modId xmlns:p14="http://schemas.microsoft.com/office/powerpoint/2010/main" val="70584011"/>
              </p:ext>
            </p:extLst>
          </p:nvPr>
        </p:nvGraphicFramePr>
        <p:xfrm>
          <a:off x="1019675" y="2001533"/>
          <a:ext cx="9966960" cy="3870960"/>
        </p:xfrm>
        <a:graphic>
          <a:graphicData uri="http://schemas.openxmlformats.org/drawingml/2006/table">
            <a:tbl>
              <a:tblPr firstRow="1" bandRow="1">
                <a:tableStyleId>{2D5ABB26-0587-4C30-8999-92F81FD0307C}</a:tableStyleId>
              </a:tblPr>
              <a:tblGrid>
                <a:gridCol w="1920240">
                  <a:extLst>
                    <a:ext uri="{9D8B030D-6E8A-4147-A177-3AD203B41FA5}">
                      <a16:colId xmlns:a16="http://schemas.microsoft.com/office/drawing/2014/main" val="740101435"/>
                    </a:ext>
                  </a:extLst>
                </a:gridCol>
                <a:gridCol w="2011680">
                  <a:extLst>
                    <a:ext uri="{9D8B030D-6E8A-4147-A177-3AD203B41FA5}">
                      <a16:colId xmlns:a16="http://schemas.microsoft.com/office/drawing/2014/main" val="3264817265"/>
                    </a:ext>
                  </a:extLst>
                </a:gridCol>
                <a:gridCol w="2011680">
                  <a:extLst>
                    <a:ext uri="{9D8B030D-6E8A-4147-A177-3AD203B41FA5}">
                      <a16:colId xmlns:a16="http://schemas.microsoft.com/office/drawing/2014/main" val="3428718729"/>
                    </a:ext>
                  </a:extLst>
                </a:gridCol>
                <a:gridCol w="2011680">
                  <a:extLst>
                    <a:ext uri="{9D8B030D-6E8A-4147-A177-3AD203B41FA5}">
                      <a16:colId xmlns:a16="http://schemas.microsoft.com/office/drawing/2014/main" val="3918247748"/>
                    </a:ext>
                  </a:extLst>
                </a:gridCol>
                <a:gridCol w="2011680">
                  <a:extLst>
                    <a:ext uri="{9D8B030D-6E8A-4147-A177-3AD203B41FA5}">
                      <a16:colId xmlns:a16="http://schemas.microsoft.com/office/drawing/2014/main" val="1904853767"/>
                    </a:ext>
                  </a:extLst>
                </a:gridCol>
              </a:tblGrid>
              <a:tr h="365760">
                <a:tc>
                  <a:txBody>
                    <a:bodyPr/>
                    <a:lstStyle/>
                    <a:p>
                      <a:pPr algn="ctr"/>
                      <a:r>
                        <a:rPr lang="en-US" sz="1400" b="1" kern="1200" dirty="0">
                          <a:solidFill>
                            <a:schemeClr val="bg1"/>
                          </a:solidFill>
                          <a:latin typeface="+mn-lt"/>
                          <a:ea typeface="+mn-ea"/>
                          <a:cs typeface="+mn-cs"/>
                        </a:rPr>
                        <a:t>Title / Element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400" b="1" dirty="0">
                          <a:solidFill>
                            <a:schemeClr val="bg1"/>
                          </a:solidFill>
                        </a:rPr>
                        <a:t>Option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400" b="1" dirty="0">
                          <a:solidFill>
                            <a:schemeClr val="bg1"/>
                          </a:solidFill>
                        </a:rPr>
                        <a:t>Option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400" b="1" dirty="0">
                          <a:solidFill>
                            <a:schemeClr val="bg1"/>
                          </a:solidFill>
                        </a:rPr>
                        <a:t>Option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400" b="1" dirty="0">
                          <a:solidFill>
                            <a:schemeClr val="bg1"/>
                          </a:solidFill>
                        </a:rPr>
                        <a:t>Option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668864229"/>
                  </a:ext>
                </a:extLst>
              </a:tr>
              <a:tr h="1188720">
                <a:tc>
                  <a:txBody>
                    <a:bodyPr/>
                    <a:lstStyle/>
                    <a:p>
                      <a:pPr marL="0" algn="ctr" defTabSz="914400" rtl="0" eaLnBrk="1" latinLnBrk="0" hangingPunct="1"/>
                      <a:r>
                        <a:rPr lang="en-US" sz="1400" kern="1200" dirty="0">
                          <a:solidFill>
                            <a:schemeClr val="tx1"/>
                          </a:solidFill>
                          <a:latin typeface="+mn-lt"/>
                          <a:ea typeface="+mn-ea"/>
                          <a:cs typeface="+mn-cs"/>
                        </a:rPr>
                        <a:t>Initial Layout Sketch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115774"/>
                  </a:ext>
                </a:extLst>
              </a:tr>
              <a:tr h="1280160">
                <a:tc>
                  <a:txBody>
                    <a:bodyPr/>
                    <a:lstStyle/>
                    <a:p>
                      <a:pPr marL="0" algn="ctr" defTabSz="914400" rtl="0" eaLnBrk="1" latinLnBrk="0" hangingPunct="1"/>
                      <a:r>
                        <a:rPr lang="en-US" sz="1400" kern="1200" dirty="0">
                          <a:solidFill>
                            <a:schemeClr val="tx1"/>
                          </a:solidFill>
                          <a:latin typeface="+mn-lt"/>
                          <a:ea typeface="+mn-ea"/>
                          <a:cs typeface="+mn-cs"/>
                        </a:rPr>
                        <a:t>TD Model (Based on 2nd Gen. Radiator Demo 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274567"/>
                  </a:ext>
                </a:extLst>
              </a:tr>
              <a:tr h="457200">
                <a:tc>
                  <a:txBody>
                    <a:bodyPr/>
                    <a:lstStyle/>
                    <a:p>
                      <a:pPr algn="ctr"/>
                      <a:r>
                        <a:rPr lang="en-US" sz="1400" dirty="0"/>
                        <a:t>Radiator </a:t>
                      </a:r>
                      <a:r>
                        <a:rPr lang="el-GR" sz="1400" u="none" strike="noStrike" dirty="0">
                          <a:effectLst/>
                        </a:rPr>
                        <a:t>Δ</a:t>
                      </a:r>
                      <a:r>
                        <a:rPr lang="en-US" sz="1400" u="none" strike="noStrike" dirty="0">
                          <a:effectLst/>
                        </a:rPr>
                        <a:t>T, along fluid loop length [K]</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13</a:t>
                      </a:r>
                    </a:p>
                    <a:p>
                      <a:pPr algn="ctr"/>
                      <a:r>
                        <a:rPr lang="en-US" sz="1400" dirty="0"/>
                        <a:t>Cold =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23</a:t>
                      </a:r>
                    </a:p>
                    <a:p>
                      <a:pPr algn="ctr"/>
                      <a:r>
                        <a:rPr lang="en-US" sz="1400" dirty="0"/>
                        <a:t>Cold =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24</a:t>
                      </a:r>
                    </a:p>
                    <a:p>
                      <a:pPr algn="ctr"/>
                      <a:r>
                        <a:rPr lang="en-US" sz="1400" dirty="0"/>
                        <a:t>Cold =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25</a:t>
                      </a:r>
                    </a:p>
                    <a:p>
                      <a:pPr algn="ctr"/>
                      <a:r>
                        <a:rPr lang="en-US" sz="1400" dirty="0"/>
                        <a:t>Cold =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01728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none" strike="noStrike" dirty="0">
                          <a:effectLst/>
                        </a:rPr>
                        <a:t>Heat Rejected [</a:t>
                      </a:r>
                      <a:r>
                        <a:rPr lang="en-US" sz="1400" dirty="0"/>
                        <a:t>kW</a:t>
                      </a:r>
                      <a:r>
                        <a:rPr lang="en-US" sz="1400" baseline="-25000" dirty="0"/>
                        <a:t>th</a:t>
                      </a:r>
                      <a:r>
                        <a:rPr lang="en-US" sz="1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14.6</a:t>
                      </a:r>
                    </a:p>
                    <a:p>
                      <a:pPr algn="ctr"/>
                      <a:r>
                        <a:rPr lang="en-US" sz="1400" dirty="0"/>
                        <a:t>Cold = 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13.9</a:t>
                      </a:r>
                    </a:p>
                    <a:p>
                      <a:pPr algn="ctr"/>
                      <a:r>
                        <a:rPr lang="en-US" sz="1400" dirty="0"/>
                        <a:t>Cold = 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14.0</a:t>
                      </a:r>
                    </a:p>
                    <a:p>
                      <a:pPr algn="ctr"/>
                      <a:r>
                        <a:rPr lang="en-US" sz="1400" dirty="0"/>
                        <a:t>Cold = 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Hot = 14.0</a:t>
                      </a:r>
                    </a:p>
                    <a:p>
                      <a:pPr algn="ctr"/>
                      <a:r>
                        <a:rPr lang="en-US" sz="1400" dirty="0"/>
                        <a:t>Cold =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0567762"/>
                  </a:ext>
                </a:extLst>
              </a:tr>
            </a:tbl>
          </a:graphicData>
        </a:graphic>
      </p:graphicFrame>
      <p:sp>
        <p:nvSpPr>
          <p:cNvPr id="7" name="TextBox 6">
            <a:extLst>
              <a:ext uri="{FF2B5EF4-FFF2-40B4-BE49-F238E27FC236}">
                <a16:creationId xmlns:a16="http://schemas.microsoft.com/office/drawing/2014/main" id="{6E828297-988F-8A42-7A2B-3D458385D881}"/>
              </a:ext>
            </a:extLst>
          </p:cNvPr>
          <p:cNvSpPr txBox="1"/>
          <p:nvPr/>
        </p:nvSpPr>
        <p:spPr>
          <a:xfrm>
            <a:off x="7434058" y="6154008"/>
            <a:ext cx="2570480"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Red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Orange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 HOT trunkline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rPr>
              <a:t>Blue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Green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 COLD trunkline</a:t>
            </a:r>
          </a:p>
        </p:txBody>
      </p:sp>
      <p:grpSp>
        <p:nvGrpSpPr>
          <p:cNvPr id="8" name="Group 7">
            <a:extLst>
              <a:ext uri="{FF2B5EF4-FFF2-40B4-BE49-F238E27FC236}">
                <a16:creationId xmlns:a16="http://schemas.microsoft.com/office/drawing/2014/main" id="{808CB35D-7EE5-FD13-280E-C477EEB8F346}"/>
              </a:ext>
            </a:extLst>
          </p:cNvPr>
          <p:cNvGrpSpPr/>
          <p:nvPr/>
        </p:nvGrpSpPr>
        <p:grpSpPr>
          <a:xfrm rot="5400000">
            <a:off x="3471609" y="2155312"/>
            <a:ext cx="914400" cy="1600200"/>
            <a:chOff x="2057971" y="176707"/>
            <a:chExt cx="2436768" cy="6421368"/>
          </a:xfrm>
        </p:grpSpPr>
        <p:pic>
          <p:nvPicPr>
            <p:cNvPr id="9" name="Picture 8">
              <a:extLst>
                <a:ext uri="{FF2B5EF4-FFF2-40B4-BE49-F238E27FC236}">
                  <a16:creationId xmlns:a16="http://schemas.microsoft.com/office/drawing/2014/main" id="{0AA149D0-A4F6-D06D-B148-94D2ED9A05FF}"/>
                </a:ext>
              </a:extLst>
            </p:cNvPr>
            <p:cNvPicPr>
              <a:picLocks noChangeAspect="1"/>
            </p:cNvPicPr>
            <p:nvPr/>
          </p:nvPicPr>
          <p:blipFill>
            <a:blip r:embed="rId2"/>
            <a:stretch>
              <a:fillRect/>
            </a:stretch>
          </p:blipFill>
          <p:spPr>
            <a:xfrm>
              <a:off x="2057971" y="4372644"/>
              <a:ext cx="805860" cy="1837087"/>
            </a:xfrm>
            <a:prstGeom prst="rect">
              <a:avLst/>
            </a:prstGeom>
          </p:spPr>
        </p:pic>
        <p:pic>
          <p:nvPicPr>
            <p:cNvPr id="10" name="Picture 9">
              <a:extLst>
                <a:ext uri="{FF2B5EF4-FFF2-40B4-BE49-F238E27FC236}">
                  <a16:creationId xmlns:a16="http://schemas.microsoft.com/office/drawing/2014/main" id="{243F27B3-ECD0-F75F-0A23-A0A61404BB51}"/>
                </a:ext>
              </a:extLst>
            </p:cNvPr>
            <p:cNvPicPr>
              <a:picLocks noChangeAspect="1"/>
            </p:cNvPicPr>
            <p:nvPr/>
          </p:nvPicPr>
          <p:blipFill>
            <a:blip r:embed="rId2"/>
            <a:stretch>
              <a:fillRect/>
            </a:stretch>
          </p:blipFill>
          <p:spPr>
            <a:xfrm>
              <a:off x="3688879" y="4372644"/>
              <a:ext cx="805860" cy="1837087"/>
            </a:xfrm>
            <a:prstGeom prst="rect">
              <a:avLst/>
            </a:prstGeom>
          </p:spPr>
        </p:pic>
        <p:pic>
          <p:nvPicPr>
            <p:cNvPr id="11" name="Picture 10">
              <a:extLst>
                <a:ext uri="{FF2B5EF4-FFF2-40B4-BE49-F238E27FC236}">
                  <a16:creationId xmlns:a16="http://schemas.microsoft.com/office/drawing/2014/main" id="{582802CC-2417-E6BB-0090-8470DA461680}"/>
                </a:ext>
              </a:extLst>
            </p:cNvPr>
            <p:cNvPicPr>
              <a:picLocks noChangeAspect="1"/>
            </p:cNvPicPr>
            <p:nvPr/>
          </p:nvPicPr>
          <p:blipFill>
            <a:blip r:embed="rId2"/>
            <a:stretch>
              <a:fillRect/>
            </a:stretch>
          </p:blipFill>
          <p:spPr>
            <a:xfrm>
              <a:off x="3688879" y="2379013"/>
              <a:ext cx="805860" cy="1837087"/>
            </a:xfrm>
            <a:prstGeom prst="rect">
              <a:avLst/>
            </a:prstGeom>
          </p:spPr>
        </p:pic>
        <p:pic>
          <p:nvPicPr>
            <p:cNvPr id="12" name="Picture 11">
              <a:extLst>
                <a:ext uri="{FF2B5EF4-FFF2-40B4-BE49-F238E27FC236}">
                  <a16:creationId xmlns:a16="http://schemas.microsoft.com/office/drawing/2014/main" id="{286BD8C9-83F3-3392-6C75-A51FA82B68AE}"/>
                </a:ext>
              </a:extLst>
            </p:cNvPr>
            <p:cNvPicPr>
              <a:picLocks noChangeAspect="1"/>
            </p:cNvPicPr>
            <p:nvPr/>
          </p:nvPicPr>
          <p:blipFill>
            <a:blip r:embed="rId2"/>
            <a:stretch>
              <a:fillRect/>
            </a:stretch>
          </p:blipFill>
          <p:spPr>
            <a:xfrm>
              <a:off x="3688879" y="393670"/>
              <a:ext cx="805860" cy="1837087"/>
            </a:xfrm>
            <a:prstGeom prst="rect">
              <a:avLst/>
            </a:prstGeom>
          </p:spPr>
        </p:pic>
        <p:pic>
          <p:nvPicPr>
            <p:cNvPr id="13" name="Picture 12">
              <a:extLst>
                <a:ext uri="{FF2B5EF4-FFF2-40B4-BE49-F238E27FC236}">
                  <a16:creationId xmlns:a16="http://schemas.microsoft.com/office/drawing/2014/main" id="{7345148F-4F0B-A49A-FC91-44C17C754E2D}"/>
                </a:ext>
              </a:extLst>
            </p:cNvPr>
            <p:cNvPicPr>
              <a:picLocks noChangeAspect="1"/>
            </p:cNvPicPr>
            <p:nvPr/>
          </p:nvPicPr>
          <p:blipFill>
            <a:blip r:embed="rId2"/>
            <a:stretch>
              <a:fillRect/>
            </a:stretch>
          </p:blipFill>
          <p:spPr>
            <a:xfrm>
              <a:off x="2057971" y="393670"/>
              <a:ext cx="805860" cy="1837087"/>
            </a:xfrm>
            <a:prstGeom prst="rect">
              <a:avLst/>
            </a:prstGeom>
          </p:spPr>
        </p:pic>
        <p:pic>
          <p:nvPicPr>
            <p:cNvPr id="14" name="Picture 13">
              <a:extLst>
                <a:ext uri="{FF2B5EF4-FFF2-40B4-BE49-F238E27FC236}">
                  <a16:creationId xmlns:a16="http://schemas.microsoft.com/office/drawing/2014/main" id="{429C961A-E1AD-1A45-2B38-43FE41A1266E}"/>
                </a:ext>
              </a:extLst>
            </p:cNvPr>
            <p:cNvPicPr>
              <a:picLocks noChangeAspect="1"/>
            </p:cNvPicPr>
            <p:nvPr/>
          </p:nvPicPr>
          <p:blipFill>
            <a:blip r:embed="rId2"/>
            <a:stretch>
              <a:fillRect/>
            </a:stretch>
          </p:blipFill>
          <p:spPr>
            <a:xfrm>
              <a:off x="2057971" y="2383157"/>
              <a:ext cx="805860" cy="1837087"/>
            </a:xfrm>
            <a:prstGeom prst="rect">
              <a:avLst/>
            </a:prstGeom>
          </p:spPr>
        </p:pic>
        <p:cxnSp>
          <p:nvCxnSpPr>
            <p:cNvPr id="15" name="Straight Connector 14">
              <a:extLst>
                <a:ext uri="{FF2B5EF4-FFF2-40B4-BE49-F238E27FC236}">
                  <a16:creationId xmlns:a16="http://schemas.microsoft.com/office/drawing/2014/main" id="{B8BA604B-4062-550D-2684-5F9FBAC1D532}"/>
                </a:ext>
              </a:extLst>
            </p:cNvPr>
            <p:cNvCxnSpPr>
              <a:cxnSpLocks/>
            </p:cNvCxnSpPr>
            <p:nvPr/>
          </p:nvCxnSpPr>
          <p:spPr>
            <a:xfrm flipV="1">
              <a:off x="2935293" y="6092260"/>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11CC95-CD61-15CC-670C-A4C24AC4FA5D}"/>
                </a:ext>
              </a:extLst>
            </p:cNvPr>
            <p:cNvCxnSpPr>
              <a:cxnSpLocks/>
            </p:cNvCxnSpPr>
            <p:nvPr/>
          </p:nvCxnSpPr>
          <p:spPr>
            <a:xfrm>
              <a:off x="2929683" y="6097870"/>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51C862-65C9-6CCF-521D-68A91C0E1E17}"/>
                </a:ext>
              </a:extLst>
            </p:cNvPr>
            <p:cNvCxnSpPr>
              <a:cxnSpLocks/>
            </p:cNvCxnSpPr>
            <p:nvPr/>
          </p:nvCxnSpPr>
          <p:spPr>
            <a:xfrm flipV="1">
              <a:off x="3097977" y="5593920"/>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BEFDFD-1F4B-C80E-09AC-F22F16E43FFB}"/>
                </a:ext>
              </a:extLst>
            </p:cNvPr>
            <p:cNvCxnSpPr>
              <a:cxnSpLocks/>
            </p:cNvCxnSpPr>
            <p:nvPr/>
          </p:nvCxnSpPr>
          <p:spPr>
            <a:xfrm>
              <a:off x="2930620" y="5593920"/>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5C8FBC-A3F0-B5F6-43C4-1DF3F661ABEB}"/>
                </a:ext>
              </a:extLst>
            </p:cNvPr>
            <p:cNvCxnSpPr>
              <a:cxnSpLocks/>
            </p:cNvCxnSpPr>
            <p:nvPr/>
          </p:nvCxnSpPr>
          <p:spPr>
            <a:xfrm flipV="1">
              <a:off x="2936224" y="5100252"/>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1E6AE2-DC75-BDAE-B122-4BB644681E0D}"/>
                </a:ext>
              </a:extLst>
            </p:cNvPr>
            <p:cNvCxnSpPr>
              <a:cxnSpLocks/>
            </p:cNvCxnSpPr>
            <p:nvPr/>
          </p:nvCxnSpPr>
          <p:spPr>
            <a:xfrm flipV="1">
              <a:off x="3104517" y="4617809"/>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E086DF-AA01-F6C7-0407-1ED06CD4AED6}"/>
                </a:ext>
              </a:extLst>
            </p:cNvPr>
            <p:cNvCxnSpPr>
              <a:cxnSpLocks/>
            </p:cNvCxnSpPr>
            <p:nvPr/>
          </p:nvCxnSpPr>
          <p:spPr>
            <a:xfrm>
              <a:off x="2931552" y="5106804"/>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EA2925-3D0A-0E8B-82CA-210E08DCCAFA}"/>
                </a:ext>
              </a:extLst>
            </p:cNvPr>
            <p:cNvCxnSpPr>
              <a:cxnSpLocks/>
            </p:cNvCxnSpPr>
            <p:nvPr/>
          </p:nvCxnSpPr>
          <p:spPr>
            <a:xfrm>
              <a:off x="2943703" y="4630902"/>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A9768-B3DD-1E68-D3FE-4142BDC4284F}"/>
                </a:ext>
              </a:extLst>
            </p:cNvPr>
            <p:cNvCxnSpPr>
              <a:cxnSpLocks/>
            </p:cNvCxnSpPr>
            <p:nvPr/>
          </p:nvCxnSpPr>
          <p:spPr>
            <a:xfrm flipV="1">
              <a:off x="2941834" y="4117605"/>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CB4D4C-30E4-F8B8-9910-ED6D3907E37C}"/>
                </a:ext>
              </a:extLst>
            </p:cNvPr>
            <p:cNvCxnSpPr>
              <a:cxnSpLocks/>
            </p:cNvCxnSpPr>
            <p:nvPr/>
          </p:nvCxnSpPr>
          <p:spPr>
            <a:xfrm>
              <a:off x="2936223" y="4118545"/>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25765C-480A-5D5D-DF23-4CB65D66493C}"/>
                </a:ext>
              </a:extLst>
            </p:cNvPr>
            <p:cNvCxnSpPr>
              <a:cxnSpLocks/>
            </p:cNvCxnSpPr>
            <p:nvPr/>
          </p:nvCxnSpPr>
          <p:spPr>
            <a:xfrm flipV="1">
              <a:off x="3104517" y="3614595"/>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9E8CA5-1DB2-0BA2-4DB5-228611648159}"/>
                </a:ext>
              </a:extLst>
            </p:cNvPr>
            <p:cNvCxnSpPr>
              <a:cxnSpLocks/>
            </p:cNvCxnSpPr>
            <p:nvPr/>
          </p:nvCxnSpPr>
          <p:spPr>
            <a:xfrm>
              <a:off x="2937160" y="3614595"/>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368153-E354-92C0-D5F0-341A0DF19439}"/>
                </a:ext>
              </a:extLst>
            </p:cNvPr>
            <p:cNvCxnSpPr>
              <a:cxnSpLocks/>
            </p:cNvCxnSpPr>
            <p:nvPr/>
          </p:nvCxnSpPr>
          <p:spPr>
            <a:xfrm flipV="1">
              <a:off x="2942764" y="3120927"/>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DB6EBF-0780-DF07-6F7C-C0D2B67CA0A8}"/>
                </a:ext>
              </a:extLst>
            </p:cNvPr>
            <p:cNvCxnSpPr>
              <a:cxnSpLocks/>
            </p:cNvCxnSpPr>
            <p:nvPr/>
          </p:nvCxnSpPr>
          <p:spPr>
            <a:xfrm flipV="1">
              <a:off x="3111057" y="2638484"/>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4ADB4A-2CA3-E65C-A02E-6054341E82BE}"/>
                </a:ext>
              </a:extLst>
            </p:cNvPr>
            <p:cNvCxnSpPr>
              <a:cxnSpLocks/>
            </p:cNvCxnSpPr>
            <p:nvPr/>
          </p:nvCxnSpPr>
          <p:spPr>
            <a:xfrm>
              <a:off x="2938092" y="3127479"/>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3D9ADCC-47A6-CCEA-9584-5720022DF41F}"/>
                </a:ext>
              </a:extLst>
            </p:cNvPr>
            <p:cNvCxnSpPr>
              <a:cxnSpLocks/>
            </p:cNvCxnSpPr>
            <p:nvPr/>
          </p:nvCxnSpPr>
          <p:spPr>
            <a:xfrm>
              <a:off x="2944633" y="2645967"/>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417466-138B-B819-B15B-F09ABA7DE0D9}"/>
                </a:ext>
              </a:extLst>
            </p:cNvPr>
            <p:cNvCxnSpPr>
              <a:cxnSpLocks/>
            </p:cNvCxnSpPr>
            <p:nvPr/>
          </p:nvCxnSpPr>
          <p:spPr>
            <a:xfrm flipV="1">
              <a:off x="2948374" y="2138280"/>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8190E3-8405-B311-BD99-7BEAE313EECD}"/>
                </a:ext>
              </a:extLst>
            </p:cNvPr>
            <p:cNvCxnSpPr>
              <a:cxnSpLocks/>
            </p:cNvCxnSpPr>
            <p:nvPr/>
          </p:nvCxnSpPr>
          <p:spPr>
            <a:xfrm>
              <a:off x="2953983" y="2150431"/>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63610B-CDD8-B1BF-5C38-54C2640E89B7}"/>
                </a:ext>
              </a:extLst>
            </p:cNvPr>
            <p:cNvCxnSpPr>
              <a:cxnSpLocks/>
            </p:cNvCxnSpPr>
            <p:nvPr/>
          </p:nvCxnSpPr>
          <p:spPr>
            <a:xfrm flipV="1">
              <a:off x="3122277" y="1646481"/>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64FEB44-BA1E-345A-BE80-473ACD4FBDE6}"/>
                </a:ext>
              </a:extLst>
            </p:cNvPr>
            <p:cNvCxnSpPr>
              <a:cxnSpLocks/>
            </p:cNvCxnSpPr>
            <p:nvPr/>
          </p:nvCxnSpPr>
          <p:spPr>
            <a:xfrm>
              <a:off x="2954920" y="1646481"/>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423A3C-5163-ADB8-B09C-D30FC2BC74CB}"/>
                </a:ext>
              </a:extLst>
            </p:cNvPr>
            <p:cNvCxnSpPr>
              <a:cxnSpLocks/>
            </p:cNvCxnSpPr>
            <p:nvPr/>
          </p:nvCxnSpPr>
          <p:spPr>
            <a:xfrm flipV="1">
              <a:off x="2960524" y="1152813"/>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5285B9B-AC2A-70BC-4C39-109CDF702B70}"/>
                </a:ext>
              </a:extLst>
            </p:cNvPr>
            <p:cNvCxnSpPr>
              <a:cxnSpLocks/>
            </p:cNvCxnSpPr>
            <p:nvPr/>
          </p:nvCxnSpPr>
          <p:spPr>
            <a:xfrm flipV="1">
              <a:off x="3128817" y="670370"/>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C343F0-CCC0-29FA-4C5F-A98FCEB7BDD8}"/>
                </a:ext>
              </a:extLst>
            </p:cNvPr>
            <p:cNvCxnSpPr>
              <a:cxnSpLocks/>
            </p:cNvCxnSpPr>
            <p:nvPr/>
          </p:nvCxnSpPr>
          <p:spPr>
            <a:xfrm>
              <a:off x="2955852" y="1159365"/>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005E97-A72B-DFC6-497B-6C380E56D789}"/>
                </a:ext>
              </a:extLst>
            </p:cNvPr>
            <p:cNvCxnSpPr>
              <a:cxnSpLocks/>
            </p:cNvCxnSpPr>
            <p:nvPr/>
          </p:nvCxnSpPr>
          <p:spPr>
            <a:xfrm>
              <a:off x="2962393" y="677853"/>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5FC637-634C-2449-841E-708F3B53D3DC}"/>
                </a:ext>
              </a:extLst>
            </p:cNvPr>
            <p:cNvCxnSpPr>
              <a:cxnSpLocks/>
            </p:cNvCxnSpPr>
            <p:nvPr/>
          </p:nvCxnSpPr>
          <p:spPr>
            <a:xfrm flipV="1">
              <a:off x="2966134" y="183057"/>
              <a:ext cx="2609" cy="506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C553D3-6AF4-1F21-3814-C8A30F5CEA0F}"/>
                </a:ext>
              </a:extLst>
            </p:cNvPr>
            <p:cNvCxnSpPr>
              <a:cxnSpLocks/>
            </p:cNvCxnSpPr>
            <p:nvPr/>
          </p:nvCxnSpPr>
          <p:spPr>
            <a:xfrm>
              <a:off x="2997934" y="5851972"/>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A8774B-B846-4981-F236-22B588752955}"/>
                </a:ext>
              </a:extLst>
            </p:cNvPr>
            <p:cNvCxnSpPr>
              <a:cxnSpLocks/>
            </p:cNvCxnSpPr>
            <p:nvPr/>
          </p:nvCxnSpPr>
          <p:spPr>
            <a:xfrm flipV="1">
              <a:off x="3167162" y="5837480"/>
              <a:ext cx="0" cy="7540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81F334F-527F-6274-42ED-070D586A1C4E}"/>
                </a:ext>
              </a:extLst>
            </p:cNvPr>
            <p:cNvCxnSpPr>
              <a:cxnSpLocks/>
            </p:cNvCxnSpPr>
            <p:nvPr/>
          </p:nvCxnSpPr>
          <p:spPr>
            <a:xfrm flipV="1">
              <a:off x="2993244" y="535129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2ACAC7-ADF1-37E7-2738-CEDDF7C7E72D}"/>
                </a:ext>
              </a:extLst>
            </p:cNvPr>
            <p:cNvCxnSpPr>
              <a:cxnSpLocks/>
            </p:cNvCxnSpPr>
            <p:nvPr/>
          </p:nvCxnSpPr>
          <p:spPr>
            <a:xfrm>
              <a:off x="2998867" y="4876796"/>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398D09-646A-C0F5-3BE5-96EB4015AA37}"/>
                </a:ext>
              </a:extLst>
            </p:cNvPr>
            <p:cNvCxnSpPr>
              <a:cxnSpLocks/>
            </p:cNvCxnSpPr>
            <p:nvPr/>
          </p:nvCxnSpPr>
          <p:spPr>
            <a:xfrm flipV="1">
              <a:off x="3168095" y="486230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F5FE4BE-8B03-D34F-422C-00AA42F626B0}"/>
                </a:ext>
              </a:extLst>
            </p:cNvPr>
            <p:cNvCxnSpPr>
              <a:cxnSpLocks/>
            </p:cNvCxnSpPr>
            <p:nvPr/>
          </p:nvCxnSpPr>
          <p:spPr>
            <a:xfrm flipV="1">
              <a:off x="2994177" y="3856744"/>
              <a:ext cx="5612" cy="10289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D168501-2248-321E-1A25-D7F7DA633FC5}"/>
                </a:ext>
              </a:extLst>
            </p:cNvPr>
            <p:cNvCxnSpPr>
              <a:cxnSpLocks/>
            </p:cNvCxnSpPr>
            <p:nvPr/>
          </p:nvCxnSpPr>
          <p:spPr>
            <a:xfrm>
              <a:off x="2998867" y="536485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1E3697-761A-A149-30D1-688D86FBA392}"/>
                </a:ext>
              </a:extLst>
            </p:cNvPr>
            <p:cNvCxnSpPr>
              <a:cxnSpLocks/>
            </p:cNvCxnSpPr>
            <p:nvPr/>
          </p:nvCxnSpPr>
          <p:spPr>
            <a:xfrm>
              <a:off x="2994190" y="336869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B336E1-6753-BAD0-19B1-047A9A313307}"/>
                </a:ext>
              </a:extLst>
            </p:cNvPr>
            <p:cNvCxnSpPr>
              <a:cxnSpLocks/>
            </p:cNvCxnSpPr>
            <p:nvPr/>
          </p:nvCxnSpPr>
          <p:spPr>
            <a:xfrm flipV="1">
              <a:off x="3163418" y="3354198"/>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82F530-EC0B-DE2F-4A9E-0EAE5F4B64E0}"/>
                </a:ext>
              </a:extLst>
            </p:cNvPr>
            <p:cNvCxnSpPr>
              <a:cxnSpLocks/>
            </p:cNvCxnSpPr>
            <p:nvPr/>
          </p:nvCxnSpPr>
          <p:spPr>
            <a:xfrm>
              <a:off x="2994190" y="3856744"/>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2D1964-613E-B088-E985-21426E8A0E84}"/>
                </a:ext>
              </a:extLst>
            </p:cNvPr>
            <p:cNvCxnSpPr>
              <a:cxnSpLocks/>
            </p:cNvCxnSpPr>
            <p:nvPr/>
          </p:nvCxnSpPr>
          <p:spPr>
            <a:xfrm flipV="1">
              <a:off x="2999789" y="285025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647CF6C-A8D6-BB6E-963C-283252147178}"/>
                </a:ext>
              </a:extLst>
            </p:cNvPr>
            <p:cNvCxnSpPr>
              <a:cxnSpLocks/>
            </p:cNvCxnSpPr>
            <p:nvPr/>
          </p:nvCxnSpPr>
          <p:spPr>
            <a:xfrm>
              <a:off x="3005412" y="2375757"/>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5E2E71-5A99-A8F2-E9FC-815254A22672}"/>
                </a:ext>
              </a:extLst>
            </p:cNvPr>
            <p:cNvCxnSpPr>
              <a:cxnSpLocks/>
            </p:cNvCxnSpPr>
            <p:nvPr/>
          </p:nvCxnSpPr>
          <p:spPr>
            <a:xfrm flipV="1">
              <a:off x="3174640" y="236126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51C05C-4003-D415-2E49-5FA72CC1CD93}"/>
                </a:ext>
              </a:extLst>
            </p:cNvPr>
            <p:cNvCxnSpPr>
              <a:cxnSpLocks/>
            </p:cNvCxnSpPr>
            <p:nvPr/>
          </p:nvCxnSpPr>
          <p:spPr>
            <a:xfrm flipV="1">
              <a:off x="3000722" y="1839554"/>
              <a:ext cx="5609" cy="5450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42926DE-1A94-7E64-C407-3D159DFAC146}"/>
                </a:ext>
              </a:extLst>
            </p:cNvPr>
            <p:cNvCxnSpPr>
              <a:cxnSpLocks/>
            </p:cNvCxnSpPr>
            <p:nvPr/>
          </p:nvCxnSpPr>
          <p:spPr>
            <a:xfrm>
              <a:off x="3005412" y="2863811"/>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141B24-7FD2-E809-4052-04EF26769A69}"/>
                </a:ext>
              </a:extLst>
            </p:cNvPr>
            <p:cNvCxnSpPr>
              <a:cxnSpLocks/>
            </p:cNvCxnSpPr>
            <p:nvPr/>
          </p:nvCxnSpPr>
          <p:spPr>
            <a:xfrm>
              <a:off x="3000732" y="1350096"/>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537D0D2-C130-FA12-34F5-DC886FBED3C7}"/>
                </a:ext>
              </a:extLst>
            </p:cNvPr>
            <p:cNvCxnSpPr>
              <a:cxnSpLocks/>
            </p:cNvCxnSpPr>
            <p:nvPr/>
          </p:nvCxnSpPr>
          <p:spPr>
            <a:xfrm flipV="1">
              <a:off x="3169960" y="133560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BF08990-F26E-829C-DE47-D132A68FC312}"/>
                </a:ext>
              </a:extLst>
            </p:cNvPr>
            <p:cNvCxnSpPr>
              <a:cxnSpLocks/>
            </p:cNvCxnSpPr>
            <p:nvPr/>
          </p:nvCxnSpPr>
          <p:spPr>
            <a:xfrm>
              <a:off x="3000732" y="183815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8018DA1-BA2F-514E-A665-06D30C03E9F1}"/>
                </a:ext>
              </a:extLst>
            </p:cNvPr>
            <p:cNvCxnSpPr>
              <a:cxnSpLocks/>
            </p:cNvCxnSpPr>
            <p:nvPr/>
          </p:nvCxnSpPr>
          <p:spPr>
            <a:xfrm flipV="1">
              <a:off x="3006331" y="868586"/>
              <a:ext cx="0" cy="4726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A31F137-9E85-727C-8E1C-D6E445D8A66D}"/>
                </a:ext>
              </a:extLst>
            </p:cNvPr>
            <p:cNvCxnSpPr>
              <a:cxnSpLocks/>
            </p:cNvCxnSpPr>
            <p:nvPr/>
          </p:nvCxnSpPr>
          <p:spPr>
            <a:xfrm flipH="1" flipV="1">
              <a:off x="3174640" y="266700"/>
              <a:ext cx="7470" cy="6089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B52203-B672-F542-4A05-DCAD9178870C}"/>
                </a:ext>
              </a:extLst>
            </p:cNvPr>
            <p:cNvCxnSpPr>
              <a:cxnSpLocks/>
            </p:cNvCxnSpPr>
            <p:nvPr/>
          </p:nvCxnSpPr>
          <p:spPr>
            <a:xfrm>
              <a:off x="3012882" y="868586"/>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0AAA62D-9D4B-7563-65A4-27506363AB47}"/>
                </a:ext>
              </a:extLst>
            </p:cNvPr>
            <p:cNvCxnSpPr>
              <a:cxnSpLocks/>
            </p:cNvCxnSpPr>
            <p:nvPr/>
          </p:nvCxnSpPr>
          <p:spPr>
            <a:xfrm flipV="1">
              <a:off x="3401843" y="6098801"/>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E8F368-43F2-EBFE-DF16-88C4065494DB}"/>
                </a:ext>
              </a:extLst>
            </p:cNvPr>
            <p:cNvCxnSpPr>
              <a:cxnSpLocks/>
            </p:cNvCxnSpPr>
            <p:nvPr/>
          </p:nvCxnSpPr>
          <p:spPr>
            <a:xfrm>
              <a:off x="3396233" y="6104411"/>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924F09-C749-25FD-B7BE-12C536D574C4}"/>
                </a:ext>
              </a:extLst>
            </p:cNvPr>
            <p:cNvCxnSpPr>
              <a:cxnSpLocks/>
            </p:cNvCxnSpPr>
            <p:nvPr/>
          </p:nvCxnSpPr>
          <p:spPr>
            <a:xfrm flipV="1">
              <a:off x="3564527" y="5600461"/>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D193A9-6994-2A70-0B9B-822C3881B478}"/>
                </a:ext>
              </a:extLst>
            </p:cNvPr>
            <p:cNvCxnSpPr>
              <a:cxnSpLocks/>
            </p:cNvCxnSpPr>
            <p:nvPr/>
          </p:nvCxnSpPr>
          <p:spPr>
            <a:xfrm>
              <a:off x="3397170" y="5600461"/>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0888BFF-1613-595A-0D4F-3D207CA3D3FB}"/>
                </a:ext>
              </a:extLst>
            </p:cNvPr>
            <p:cNvCxnSpPr>
              <a:cxnSpLocks/>
            </p:cNvCxnSpPr>
            <p:nvPr/>
          </p:nvCxnSpPr>
          <p:spPr>
            <a:xfrm flipV="1">
              <a:off x="3402774" y="5106793"/>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0886A2-BA72-733A-674B-BA960B38A23E}"/>
                </a:ext>
              </a:extLst>
            </p:cNvPr>
            <p:cNvCxnSpPr>
              <a:cxnSpLocks/>
            </p:cNvCxnSpPr>
            <p:nvPr/>
          </p:nvCxnSpPr>
          <p:spPr>
            <a:xfrm flipV="1">
              <a:off x="3571067" y="4624350"/>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CB7B5D-A76A-F3CC-E5B4-2F2B6E9D0498}"/>
                </a:ext>
              </a:extLst>
            </p:cNvPr>
            <p:cNvCxnSpPr>
              <a:cxnSpLocks/>
            </p:cNvCxnSpPr>
            <p:nvPr/>
          </p:nvCxnSpPr>
          <p:spPr>
            <a:xfrm>
              <a:off x="3398102" y="5113345"/>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6BA8034-2D3A-7245-CEFE-BD662C623E4E}"/>
                </a:ext>
              </a:extLst>
            </p:cNvPr>
            <p:cNvCxnSpPr>
              <a:cxnSpLocks/>
            </p:cNvCxnSpPr>
            <p:nvPr/>
          </p:nvCxnSpPr>
          <p:spPr>
            <a:xfrm>
              <a:off x="3410253" y="4637443"/>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CEA817D-1283-87B9-3D16-E331A767AEC0}"/>
                </a:ext>
              </a:extLst>
            </p:cNvPr>
            <p:cNvCxnSpPr>
              <a:cxnSpLocks/>
            </p:cNvCxnSpPr>
            <p:nvPr/>
          </p:nvCxnSpPr>
          <p:spPr>
            <a:xfrm flipV="1">
              <a:off x="3408384" y="4124146"/>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8DB3CBA-D391-9A28-4633-77573038C4BC}"/>
                </a:ext>
              </a:extLst>
            </p:cNvPr>
            <p:cNvCxnSpPr>
              <a:cxnSpLocks/>
            </p:cNvCxnSpPr>
            <p:nvPr/>
          </p:nvCxnSpPr>
          <p:spPr>
            <a:xfrm>
              <a:off x="3402773" y="4125086"/>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D9BE31-37D6-0A37-683E-6D4B0DF3713E}"/>
                </a:ext>
              </a:extLst>
            </p:cNvPr>
            <p:cNvCxnSpPr>
              <a:cxnSpLocks/>
            </p:cNvCxnSpPr>
            <p:nvPr/>
          </p:nvCxnSpPr>
          <p:spPr>
            <a:xfrm flipV="1">
              <a:off x="3571067" y="3621136"/>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6C57B07-5266-C065-E7A3-6395BCA6265E}"/>
                </a:ext>
              </a:extLst>
            </p:cNvPr>
            <p:cNvCxnSpPr>
              <a:cxnSpLocks/>
            </p:cNvCxnSpPr>
            <p:nvPr/>
          </p:nvCxnSpPr>
          <p:spPr>
            <a:xfrm>
              <a:off x="3403710" y="3621136"/>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63DAB3-99F3-A30D-F192-E43D13793686}"/>
                </a:ext>
              </a:extLst>
            </p:cNvPr>
            <p:cNvCxnSpPr>
              <a:cxnSpLocks/>
            </p:cNvCxnSpPr>
            <p:nvPr/>
          </p:nvCxnSpPr>
          <p:spPr>
            <a:xfrm flipV="1">
              <a:off x="3409314" y="3127468"/>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02328BE-138B-7BF9-27CF-A4F1ED3F46DF}"/>
                </a:ext>
              </a:extLst>
            </p:cNvPr>
            <p:cNvCxnSpPr>
              <a:cxnSpLocks/>
            </p:cNvCxnSpPr>
            <p:nvPr/>
          </p:nvCxnSpPr>
          <p:spPr>
            <a:xfrm flipV="1">
              <a:off x="3577607" y="2645025"/>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6CF43B-53A9-5D9B-8DC9-3DF546DD7968}"/>
                </a:ext>
              </a:extLst>
            </p:cNvPr>
            <p:cNvCxnSpPr>
              <a:cxnSpLocks/>
            </p:cNvCxnSpPr>
            <p:nvPr/>
          </p:nvCxnSpPr>
          <p:spPr>
            <a:xfrm>
              <a:off x="3404642" y="3134020"/>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9A8E2A5-9359-44C6-7FBE-BD1997C2A895}"/>
                </a:ext>
              </a:extLst>
            </p:cNvPr>
            <p:cNvCxnSpPr>
              <a:cxnSpLocks/>
            </p:cNvCxnSpPr>
            <p:nvPr/>
          </p:nvCxnSpPr>
          <p:spPr>
            <a:xfrm>
              <a:off x="3411183" y="2652508"/>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1A0DD08-877D-E165-9D2F-85D15C25C675}"/>
                </a:ext>
              </a:extLst>
            </p:cNvPr>
            <p:cNvCxnSpPr>
              <a:cxnSpLocks/>
            </p:cNvCxnSpPr>
            <p:nvPr/>
          </p:nvCxnSpPr>
          <p:spPr>
            <a:xfrm flipV="1">
              <a:off x="3414924" y="2144821"/>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DC11F9-9EF8-0249-884C-CF59730E5C82}"/>
                </a:ext>
              </a:extLst>
            </p:cNvPr>
            <p:cNvCxnSpPr>
              <a:cxnSpLocks/>
            </p:cNvCxnSpPr>
            <p:nvPr/>
          </p:nvCxnSpPr>
          <p:spPr>
            <a:xfrm>
              <a:off x="3420533" y="2156972"/>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0737C8-21E4-EFD7-13F6-AD7171C242DB}"/>
                </a:ext>
              </a:extLst>
            </p:cNvPr>
            <p:cNvCxnSpPr>
              <a:cxnSpLocks/>
            </p:cNvCxnSpPr>
            <p:nvPr/>
          </p:nvCxnSpPr>
          <p:spPr>
            <a:xfrm flipV="1">
              <a:off x="3588827" y="1653022"/>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1370CFE-934C-F340-29F0-F7790F2405C4}"/>
                </a:ext>
              </a:extLst>
            </p:cNvPr>
            <p:cNvCxnSpPr>
              <a:cxnSpLocks/>
            </p:cNvCxnSpPr>
            <p:nvPr/>
          </p:nvCxnSpPr>
          <p:spPr>
            <a:xfrm>
              <a:off x="3421470" y="1653022"/>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791BA30-7AEA-B2F4-CB29-C56B62DF4FC3}"/>
                </a:ext>
              </a:extLst>
            </p:cNvPr>
            <p:cNvCxnSpPr>
              <a:cxnSpLocks/>
            </p:cNvCxnSpPr>
            <p:nvPr/>
          </p:nvCxnSpPr>
          <p:spPr>
            <a:xfrm flipV="1">
              <a:off x="3427074" y="1159354"/>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3A1DEB6-0C51-23E5-0EFD-904E10FE1B94}"/>
                </a:ext>
              </a:extLst>
            </p:cNvPr>
            <p:cNvCxnSpPr>
              <a:cxnSpLocks/>
            </p:cNvCxnSpPr>
            <p:nvPr/>
          </p:nvCxnSpPr>
          <p:spPr>
            <a:xfrm flipV="1">
              <a:off x="3595367" y="676911"/>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E406D1A-A445-1E99-C4D5-1D717E76764B}"/>
                </a:ext>
              </a:extLst>
            </p:cNvPr>
            <p:cNvCxnSpPr>
              <a:cxnSpLocks/>
            </p:cNvCxnSpPr>
            <p:nvPr/>
          </p:nvCxnSpPr>
          <p:spPr>
            <a:xfrm>
              <a:off x="3422402" y="1165906"/>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B54AE-15CD-74E8-C5BE-07DE8A7910BC}"/>
                </a:ext>
              </a:extLst>
            </p:cNvPr>
            <p:cNvCxnSpPr>
              <a:cxnSpLocks/>
            </p:cNvCxnSpPr>
            <p:nvPr/>
          </p:nvCxnSpPr>
          <p:spPr>
            <a:xfrm>
              <a:off x="3428943" y="684394"/>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058BDCD-5573-6085-0520-35C06C0C1F27}"/>
                </a:ext>
              </a:extLst>
            </p:cNvPr>
            <p:cNvCxnSpPr>
              <a:cxnSpLocks/>
            </p:cNvCxnSpPr>
            <p:nvPr/>
          </p:nvCxnSpPr>
          <p:spPr>
            <a:xfrm flipV="1">
              <a:off x="3432684" y="176707"/>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F8FEFD7-F54B-14E9-D690-38267EE942F3}"/>
                </a:ext>
              </a:extLst>
            </p:cNvPr>
            <p:cNvCxnSpPr>
              <a:cxnSpLocks/>
            </p:cNvCxnSpPr>
            <p:nvPr/>
          </p:nvCxnSpPr>
          <p:spPr>
            <a:xfrm>
              <a:off x="3464484" y="5858513"/>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B1CD6C-460F-660F-27E6-863A45D41FC7}"/>
                </a:ext>
              </a:extLst>
            </p:cNvPr>
            <p:cNvCxnSpPr>
              <a:cxnSpLocks/>
            </p:cNvCxnSpPr>
            <p:nvPr/>
          </p:nvCxnSpPr>
          <p:spPr>
            <a:xfrm flipV="1">
              <a:off x="3633712" y="5844021"/>
              <a:ext cx="0" cy="7540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7DD6DB6-FCEE-A019-1E2B-F239C88F6205}"/>
                </a:ext>
              </a:extLst>
            </p:cNvPr>
            <p:cNvCxnSpPr>
              <a:cxnSpLocks/>
            </p:cNvCxnSpPr>
            <p:nvPr/>
          </p:nvCxnSpPr>
          <p:spPr>
            <a:xfrm flipV="1">
              <a:off x="3459794" y="535783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D5F1F95-6AA1-154B-9158-2C582929D41A}"/>
                </a:ext>
              </a:extLst>
            </p:cNvPr>
            <p:cNvCxnSpPr>
              <a:cxnSpLocks/>
            </p:cNvCxnSpPr>
            <p:nvPr/>
          </p:nvCxnSpPr>
          <p:spPr>
            <a:xfrm>
              <a:off x="3465417" y="4883337"/>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1BBE0F7-13A4-5C0C-70B4-44AC2AB5A4CC}"/>
                </a:ext>
              </a:extLst>
            </p:cNvPr>
            <p:cNvCxnSpPr>
              <a:cxnSpLocks/>
            </p:cNvCxnSpPr>
            <p:nvPr/>
          </p:nvCxnSpPr>
          <p:spPr>
            <a:xfrm flipV="1">
              <a:off x="3634645" y="486884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DF74ECD-0434-2A7A-6DA1-C4E9B6E34DFE}"/>
                </a:ext>
              </a:extLst>
            </p:cNvPr>
            <p:cNvCxnSpPr>
              <a:cxnSpLocks/>
            </p:cNvCxnSpPr>
            <p:nvPr/>
          </p:nvCxnSpPr>
          <p:spPr>
            <a:xfrm flipV="1">
              <a:off x="3460727" y="3863285"/>
              <a:ext cx="5612" cy="10289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600A22B-58FF-E1F2-EF54-F6D4BBDEE86A}"/>
                </a:ext>
              </a:extLst>
            </p:cNvPr>
            <p:cNvCxnSpPr>
              <a:cxnSpLocks/>
            </p:cNvCxnSpPr>
            <p:nvPr/>
          </p:nvCxnSpPr>
          <p:spPr>
            <a:xfrm>
              <a:off x="3465417" y="5371391"/>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1ECB61E-1332-5EF3-D32C-F988FF5D19AF}"/>
                </a:ext>
              </a:extLst>
            </p:cNvPr>
            <p:cNvCxnSpPr>
              <a:cxnSpLocks/>
            </p:cNvCxnSpPr>
            <p:nvPr/>
          </p:nvCxnSpPr>
          <p:spPr>
            <a:xfrm>
              <a:off x="3460740" y="3375231"/>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D380814-86CB-9451-1915-1EC11F3FE714}"/>
                </a:ext>
              </a:extLst>
            </p:cNvPr>
            <p:cNvCxnSpPr>
              <a:cxnSpLocks/>
            </p:cNvCxnSpPr>
            <p:nvPr/>
          </p:nvCxnSpPr>
          <p:spPr>
            <a:xfrm flipV="1">
              <a:off x="3629968" y="3360739"/>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52D70F9-8C3F-3379-6591-96B9703CA03F}"/>
                </a:ext>
              </a:extLst>
            </p:cNvPr>
            <p:cNvCxnSpPr>
              <a:cxnSpLocks/>
            </p:cNvCxnSpPr>
            <p:nvPr/>
          </p:nvCxnSpPr>
          <p:spPr>
            <a:xfrm>
              <a:off x="3460740" y="3863285"/>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23474CB-42FD-1562-B3E2-F1C34936AADB}"/>
                </a:ext>
              </a:extLst>
            </p:cNvPr>
            <p:cNvCxnSpPr>
              <a:cxnSpLocks/>
            </p:cNvCxnSpPr>
            <p:nvPr/>
          </p:nvCxnSpPr>
          <p:spPr>
            <a:xfrm flipV="1">
              <a:off x="3466339" y="2856796"/>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C29025-04A9-F89E-B33E-865182BFCFEE}"/>
                </a:ext>
              </a:extLst>
            </p:cNvPr>
            <p:cNvCxnSpPr>
              <a:cxnSpLocks/>
            </p:cNvCxnSpPr>
            <p:nvPr/>
          </p:nvCxnSpPr>
          <p:spPr>
            <a:xfrm>
              <a:off x="3471962" y="2382298"/>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4AF73E7-8CBA-7CA2-8997-29503675D649}"/>
                </a:ext>
              </a:extLst>
            </p:cNvPr>
            <p:cNvCxnSpPr>
              <a:cxnSpLocks/>
            </p:cNvCxnSpPr>
            <p:nvPr/>
          </p:nvCxnSpPr>
          <p:spPr>
            <a:xfrm flipV="1">
              <a:off x="3641190" y="2367806"/>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F066B76-0EEC-4605-1C77-50429F759F04}"/>
                </a:ext>
              </a:extLst>
            </p:cNvPr>
            <p:cNvCxnSpPr>
              <a:cxnSpLocks/>
            </p:cNvCxnSpPr>
            <p:nvPr/>
          </p:nvCxnSpPr>
          <p:spPr>
            <a:xfrm flipV="1">
              <a:off x="3467272" y="1846095"/>
              <a:ext cx="5609" cy="5450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A3E16D4-8269-BF3E-4425-61C8CE57BBFE}"/>
                </a:ext>
              </a:extLst>
            </p:cNvPr>
            <p:cNvCxnSpPr>
              <a:cxnSpLocks/>
            </p:cNvCxnSpPr>
            <p:nvPr/>
          </p:nvCxnSpPr>
          <p:spPr>
            <a:xfrm>
              <a:off x="3471962" y="2870352"/>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96FE774-DFCF-D95A-E247-E2A19AE0F87C}"/>
                </a:ext>
              </a:extLst>
            </p:cNvPr>
            <p:cNvCxnSpPr>
              <a:cxnSpLocks/>
            </p:cNvCxnSpPr>
            <p:nvPr/>
          </p:nvCxnSpPr>
          <p:spPr>
            <a:xfrm>
              <a:off x="3467282" y="1356637"/>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DE5E863-28BB-A7FC-EA6C-2FADDF4210E7}"/>
                </a:ext>
              </a:extLst>
            </p:cNvPr>
            <p:cNvCxnSpPr>
              <a:cxnSpLocks/>
            </p:cNvCxnSpPr>
            <p:nvPr/>
          </p:nvCxnSpPr>
          <p:spPr>
            <a:xfrm flipV="1">
              <a:off x="3636510" y="134214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4076D98-AAB4-4648-6857-8DE37D1D440C}"/>
                </a:ext>
              </a:extLst>
            </p:cNvPr>
            <p:cNvCxnSpPr>
              <a:cxnSpLocks/>
            </p:cNvCxnSpPr>
            <p:nvPr/>
          </p:nvCxnSpPr>
          <p:spPr>
            <a:xfrm>
              <a:off x="3467282" y="1844691"/>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EDCCDDB-522B-3DC2-FCBA-CEF6F2C01B4E}"/>
                </a:ext>
              </a:extLst>
            </p:cNvPr>
            <p:cNvCxnSpPr>
              <a:cxnSpLocks/>
            </p:cNvCxnSpPr>
            <p:nvPr/>
          </p:nvCxnSpPr>
          <p:spPr>
            <a:xfrm flipV="1">
              <a:off x="3472881" y="875127"/>
              <a:ext cx="0" cy="4726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B397D6C-7A98-F443-F112-C1437891FD29}"/>
                </a:ext>
              </a:extLst>
            </p:cNvPr>
            <p:cNvCxnSpPr>
              <a:cxnSpLocks/>
            </p:cNvCxnSpPr>
            <p:nvPr/>
          </p:nvCxnSpPr>
          <p:spPr>
            <a:xfrm flipH="1" flipV="1">
              <a:off x="3646793" y="266700"/>
              <a:ext cx="1867" cy="61544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8B3DF0E-7E1F-8019-9FF8-76765AB58096}"/>
                </a:ext>
              </a:extLst>
            </p:cNvPr>
            <p:cNvCxnSpPr>
              <a:cxnSpLocks/>
            </p:cNvCxnSpPr>
            <p:nvPr/>
          </p:nvCxnSpPr>
          <p:spPr>
            <a:xfrm>
              <a:off x="3479432" y="875127"/>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77FFC1-CA3F-2405-51AC-4A2D35D2EB82}"/>
                </a:ext>
              </a:extLst>
            </p:cNvPr>
            <p:cNvCxnSpPr>
              <a:cxnSpLocks/>
            </p:cNvCxnSpPr>
            <p:nvPr/>
          </p:nvCxnSpPr>
          <p:spPr>
            <a:xfrm>
              <a:off x="2968743" y="183057"/>
              <a:ext cx="3736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6B9E8D0-0CE5-179C-01C1-1E5013A6317C}"/>
                </a:ext>
              </a:extLst>
            </p:cNvPr>
            <p:cNvCxnSpPr>
              <a:cxnSpLocks/>
            </p:cNvCxnSpPr>
            <p:nvPr/>
          </p:nvCxnSpPr>
          <p:spPr>
            <a:xfrm>
              <a:off x="3342355" y="183057"/>
              <a:ext cx="95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780500A-BF80-3324-1CB1-08A3F119D129}"/>
                </a:ext>
              </a:extLst>
            </p:cNvPr>
            <p:cNvCxnSpPr>
              <a:cxnSpLocks/>
            </p:cNvCxnSpPr>
            <p:nvPr/>
          </p:nvCxnSpPr>
          <p:spPr>
            <a:xfrm flipV="1">
              <a:off x="3302352" y="183057"/>
              <a:ext cx="15124" cy="641501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B246A6B-4006-8762-031C-4C3E2029835D}"/>
                </a:ext>
              </a:extLst>
            </p:cNvPr>
            <p:cNvCxnSpPr>
              <a:cxnSpLocks/>
            </p:cNvCxnSpPr>
            <p:nvPr/>
          </p:nvCxnSpPr>
          <p:spPr>
            <a:xfrm flipV="1">
              <a:off x="3174061" y="266700"/>
              <a:ext cx="143415" cy="498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AAFB770-79E9-391E-03FF-9AB6231A036D}"/>
                </a:ext>
              </a:extLst>
            </p:cNvPr>
            <p:cNvCxnSpPr>
              <a:cxnSpLocks/>
            </p:cNvCxnSpPr>
            <p:nvPr/>
          </p:nvCxnSpPr>
          <p:spPr>
            <a:xfrm flipV="1">
              <a:off x="3302352" y="273128"/>
              <a:ext cx="344441" cy="509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12" name="Picture 111">
            <a:extLst>
              <a:ext uri="{FF2B5EF4-FFF2-40B4-BE49-F238E27FC236}">
                <a16:creationId xmlns:a16="http://schemas.microsoft.com/office/drawing/2014/main" id="{51F31F90-AA77-5AB8-FEAC-B20CDF67791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40558" y="3606746"/>
            <a:ext cx="1858397" cy="1203824"/>
          </a:xfrm>
          <a:prstGeom prst="rect">
            <a:avLst/>
          </a:prstGeom>
        </p:spPr>
      </p:pic>
      <p:grpSp>
        <p:nvGrpSpPr>
          <p:cNvPr id="113" name="Group 112">
            <a:extLst>
              <a:ext uri="{FF2B5EF4-FFF2-40B4-BE49-F238E27FC236}">
                <a16:creationId xmlns:a16="http://schemas.microsoft.com/office/drawing/2014/main" id="{962F7575-B40B-A594-8374-70E1C876935B}"/>
              </a:ext>
            </a:extLst>
          </p:cNvPr>
          <p:cNvGrpSpPr/>
          <p:nvPr/>
        </p:nvGrpSpPr>
        <p:grpSpPr>
          <a:xfrm rot="5400000">
            <a:off x="5425746" y="2134141"/>
            <a:ext cx="914400" cy="1600200"/>
            <a:chOff x="5911127" y="335457"/>
            <a:chExt cx="2436768" cy="6423862"/>
          </a:xfrm>
        </p:grpSpPr>
        <p:pic>
          <p:nvPicPr>
            <p:cNvPr id="114" name="Picture 113">
              <a:extLst>
                <a:ext uri="{FF2B5EF4-FFF2-40B4-BE49-F238E27FC236}">
                  <a16:creationId xmlns:a16="http://schemas.microsoft.com/office/drawing/2014/main" id="{B490FC62-F219-9CA0-07D2-AE803673E7B7}"/>
                </a:ext>
              </a:extLst>
            </p:cNvPr>
            <p:cNvPicPr>
              <a:picLocks noChangeAspect="1"/>
            </p:cNvPicPr>
            <p:nvPr/>
          </p:nvPicPr>
          <p:blipFill>
            <a:blip r:embed="rId2"/>
            <a:stretch>
              <a:fillRect/>
            </a:stretch>
          </p:blipFill>
          <p:spPr>
            <a:xfrm>
              <a:off x="5911127" y="4374916"/>
              <a:ext cx="805860" cy="1837087"/>
            </a:xfrm>
            <a:prstGeom prst="rect">
              <a:avLst/>
            </a:prstGeom>
          </p:spPr>
        </p:pic>
        <p:pic>
          <p:nvPicPr>
            <p:cNvPr id="115" name="Picture 114">
              <a:extLst>
                <a:ext uri="{FF2B5EF4-FFF2-40B4-BE49-F238E27FC236}">
                  <a16:creationId xmlns:a16="http://schemas.microsoft.com/office/drawing/2014/main" id="{2414F538-257F-281A-FB8C-C1BE0D3B97A6}"/>
                </a:ext>
              </a:extLst>
            </p:cNvPr>
            <p:cNvPicPr>
              <a:picLocks noChangeAspect="1"/>
            </p:cNvPicPr>
            <p:nvPr/>
          </p:nvPicPr>
          <p:blipFill>
            <a:blip r:embed="rId2"/>
            <a:stretch>
              <a:fillRect/>
            </a:stretch>
          </p:blipFill>
          <p:spPr>
            <a:xfrm>
              <a:off x="7542035" y="4374916"/>
              <a:ext cx="805860" cy="1837087"/>
            </a:xfrm>
            <a:prstGeom prst="rect">
              <a:avLst/>
            </a:prstGeom>
          </p:spPr>
        </p:pic>
        <p:pic>
          <p:nvPicPr>
            <p:cNvPr id="116" name="Picture 115">
              <a:extLst>
                <a:ext uri="{FF2B5EF4-FFF2-40B4-BE49-F238E27FC236}">
                  <a16:creationId xmlns:a16="http://schemas.microsoft.com/office/drawing/2014/main" id="{48802570-75BA-A193-EBD6-04593E4BF527}"/>
                </a:ext>
              </a:extLst>
            </p:cNvPr>
            <p:cNvPicPr>
              <a:picLocks noChangeAspect="1"/>
            </p:cNvPicPr>
            <p:nvPr/>
          </p:nvPicPr>
          <p:blipFill>
            <a:blip r:embed="rId2"/>
            <a:stretch>
              <a:fillRect/>
            </a:stretch>
          </p:blipFill>
          <p:spPr>
            <a:xfrm>
              <a:off x="7542035" y="2381285"/>
              <a:ext cx="805860" cy="1837087"/>
            </a:xfrm>
            <a:prstGeom prst="rect">
              <a:avLst/>
            </a:prstGeom>
          </p:spPr>
        </p:pic>
        <p:pic>
          <p:nvPicPr>
            <p:cNvPr id="117" name="Picture 116">
              <a:extLst>
                <a:ext uri="{FF2B5EF4-FFF2-40B4-BE49-F238E27FC236}">
                  <a16:creationId xmlns:a16="http://schemas.microsoft.com/office/drawing/2014/main" id="{FAA6CAE6-125C-4E1B-1BFC-F90001A69E2D}"/>
                </a:ext>
              </a:extLst>
            </p:cNvPr>
            <p:cNvPicPr>
              <a:picLocks noChangeAspect="1"/>
            </p:cNvPicPr>
            <p:nvPr/>
          </p:nvPicPr>
          <p:blipFill>
            <a:blip r:embed="rId2"/>
            <a:stretch>
              <a:fillRect/>
            </a:stretch>
          </p:blipFill>
          <p:spPr>
            <a:xfrm>
              <a:off x="7542035" y="395942"/>
              <a:ext cx="805860" cy="1837087"/>
            </a:xfrm>
            <a:prstGeom prst="rect">
              <a:avLst/>
            </a:prstGeom>
          </p:spPr>
        </p:pic>
        <p:pic>
          <p:nvPicPr>
            <p:cNvPr id="118" name="Picture 117">
              <a:extLst>
                <a:ext uri="{FF2B5EF4-FFF2-40B4-BE49-F238E27FC236}">
                  <a16:creationId xmlns:a16="http://schemas.microsoft.com/office/drawing/2014/main" id="{74295702-8841-445E-FCB1-95BAE465BB88}"/>
                </a:ext>
              </a:extLst>
            </p:cNvPr>
            <p:cNvPicPr>
              <a:picLocks noChangeAspect="1"/>
            </p:cNvPicPr>
            <p:nvPr/>
          </p:nvPicPr>
          <p:blipFill>
            <a:blip r:embed="rId2"/>
            <a:stretch>
              <a:fillRect/>
            </a:stretch>
          </p:blipFill>
          <p:spPr>
            <a:xfrm>
              <a:off x="5911127" y="395942"/>
              <a:ext cx="805860" cy="1837087"/>
            </a:xfrm>
            <a:prstGeom prst="rect">
              <a:avLst/>
            </a:prstGeom>
          </p:spPr>
        </p:pic>
        <p:pic>
          <p:nvPicPr>
            <p:cNvPr id="119" name="Picture 118">
              <a:extLst>
                <a:ext uri="{FF2B5EF4-FFF2-40B4-BE49-F238E27FC236}">
                  <a16:creationId xmlns:a16="http://schemas.microsoft.com/office/drawing/2014/main" id="{39759282-9301-9123-77A3-E2020E0553B3}"/>
                </a:ext>
              </a:extLst>
            </p:cNvPr>
            <p:cNvPicPr>
              <a:picLocks noChangeAspect="1"/>
            </p:cNvPicPr>
            <p:nvPr/>
          </p:nvPicPr>
          <p:blipFill>
            <a:blip r:embed="rId2"/>
            <a:stretch>
              <a:fillRect/>
            </a:stretch>
          </p:blipFill>
          <p:spPr>
            <a:xfrm>
              <a:off x="5911127" y="2385429"/>
              <a:ext cx="805860" cy="1837087"/>
            </a:xfrm>
            <a:prstGeom prst="rect">
              <a:avLst/>
            </a:prstGeom>
          </p:spPr>
        </p:pic>
        <p:cxnSp>
          <p:nvCxnSpPr>
            <p:cNvPr id="120" name="Straight Connector 119">
              <a:extLst>
                <a:ext uri="{FF2B5EF4-FFF2-40B4-BE49-F238E27FC236}">
                  <a16:creationId xmlns:a16="http://schemas.microsoft.com/office/drawing/2014/main" id="{2D484F89-2461-9ED0-CBBE-AF6F283D16DD}"/>
                </a:ext>
              </a:extLst>
            </p:cNvPr>
            <p:cNvCxnSpPr/>
            <p:nvPr/>
          </p:nvCxnSpPr>
          <p:spPr>
            <a:xfrm flipV="1">
              <a:off x="6812888" y="6244660"/>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87C5B4C-3206-52B2-9D56-8E8459B2FA80}"/>
                </a:ext>
              </a:extLst>
            </p:cNvPr>
            <p:cNvCxnSpPr>
              <a:cxnSpLocks/>
            </p:cNvCxnSpPr>
            <p:nvPr/>
          </p:nvCxnSpPr>
          <p:spPr>
            <a:xfrm>
              <a:off x="6807278" y="6250270"/>
              <a:ext cx="581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18DA88F-45B0-E774-CB6C-65CD041074F2}"/>
                </a:ext>
              </a:extLst>
            </p:cNvPr>
            <p:cNvCxnSpPr>
              <a:cxnSpLocks/>
            </p:cNvCxnSpPr>
            <p:nvPr/>
          </p:nvCxnSpPr>
          <p:spPr>
            <a:xfrm flipV="1">
              <a:off x="7381972" y="5746320"/>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3313AA6-C7DD-5380-4456-FF90B53C4FBD}"/>
                </a:ext>
              </a:extLst>
            </p:cNvPr>
            <p:cNvCxnSpPr>
              <a:cxnSpLocks/>
            </p:cNvCxnSpPr>
            <p:nvPr/>
          </p:nvCxnSpPr>
          <p:spPr>
            <a:xfrm>
              <a:off x="6808215" y="5746320"/>
              <a:ext cx="58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2230762-27FF-2BF0-F57B-9D9F6DD15A2F}"/>
                </a:ext>
              </a:extLst>
            </p:cNvPr>
            <p:cNvCxnSpPr/>
            <p:nvPr/>
          </p:nvCxnSpPr>
          <p:spPr>
            <a:xfrm flipV="1">
              <a:off x="6813819" y="5252652"/>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D38F4DE-B8DA-8FD3-536A-F29FA1FACB79}"/>
                </a:ext>
              </a:extLst>
            </p:cNvPr>
            <p:cNvCxnSpPr/>
            <p:nvPr/>
          </p:nvCxnSpPr>
          <p:spPr>
            <a:xfrm flipV="1">
              <a:off x="7388512" y="4770209"/>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AD757CD-DEBD-D61C-7FF6-901AF89DD5DE}"/>
                </a:ext>
              </a:extLst>
            </p:cNvPr>
            <p:cNvCxnSpPr>
              <a:cxnSpLocks/>
            </p:cNvCxnSpPr>
            <p:nvPr/>
          </p:nvCxnSpPr>
          <p:spPr>
            <a:xfrm>
              <a:off x="6809147" y="5259204"/>
              <a:ext cx="5971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D161D24-19E5-CB9F-9597-673E23F34635}"/>
                </a:ext>
              </a:extLst>
            </p:cNvPr>
            <p:cNvCxnSpPr>
              <a:cxnSpLocks/>
            </p:cNvCxnSpPr>
            <p:nvPr/>
          </p:nvCxnSpPr>
          <p:spPr>
            <a:xfrm>
              <a:off x="6816964" y="4783302"/>
              <a:ext cx="5893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D0340E0-DFC6-9C78-4D4E-47B0A982BC7E}"/>
                </a:ext>
              </a:extLst>
            </p:cNvPr>
            <p:cNvCxnSpPr>
              <a:cxnSpLocks/>
            </p:cNvCxnSpPr>
            <p:nvPr/>
          </p:nvCxnSpPr>
          <p:spPr>
            <a:xfrm flipV="1">
              <a:off x="6819429" y="4270005"/>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2DA655C-5E75-DF61-D35F-E66D6FBC9776}"/>
                </a:ext>
              </a:extLst>
            </p:cNvPr>
            <p:cNvCxnSpPr>
              <a:cxnSpLocks/>
            </p:cNvCxnSpPr>
            <p:nvPr/>
          </p:nvCxnSpPr>
          <p:spPr>
            <a:xfrm>
              <a:off x="6813818" y="4270945"/>
              <a:ext cx="592454" cy="56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72404B7-44BD-FA9B-C6C5-91D0ACDD2BFC}"/>
                </a:ext>
              </a:extLst>
            </p:cNvPr>
            <p:cNvCxnSpPr>
              <a:cxnSpLocks/>
            </p:cNvCxnSpPr>
            <p:nvPr/>
          </p:nvCxnSpPr>
          <p:spPr>
            <a:xfrm flipV="1">
              <a:off x="7388512" y="3766995"/>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0B8EC2E-19D1-27DB-BAE7-3D603CEEC663}"/>
                </a:ext>
              </a:extLst>
            </p:cNvPr>
            <p:cNvCxnSpPr>
              <a:cxnSpLocks/>
            </p:cNvCxnSpPr>
            <p:nvPr/>
          </p:nvCxnSpPr>
          <p:spPr>
            <a:xfrm>
              <a:off x="6814755" y="3766995"/>
              <a:ext cx="5802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39F0EAB-8403-9EED-55F7-A3B15528B6F1}"/>
                </a:ext>
              </a:extLst>
            </p:cNvPr>
            <p:cNvCxnSpPr/>
            <p:nvPr/>
          </p:nvCxnSpPr>
          <p:spPr>
            <a:xfrm flipV="1">
              <a:off x="6820359" y="3273327"/>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34D7AA1-AF77-9F9C-1AEE-718FAA29CDF9}"/>
                </a:ext>
              </a:extLst>
            </p:cNvPr>
            <p:cNvCxnSpPr/>
            <p:nvPr/>
          </p:nvCxnSpPr>
          <p:spPr>
            <a:xfrm flipV="1">
              <a:off x="7395052" y="2790884"/>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799AB65-E4D3-01B1-47B1-3873211410B6}"/>
                </a:ext>
              </a:extLst>
            </p:cNvPr>
            <p:cNvCxnSpPr>
              <a:cxnSpLocks/>
            </p:cNvCxnSpPr>
            <p:nvPr/>
          </p:nvCxnSpPr>
          <p:spPr>
            <a:xfrm>
              <a:off x="6815687" y="3279879"/>
              <a:ext cx="5905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3B0E79-2910-A1F5-96B6-5FD6FB52BA22}"/>
                </a:ext>
              </a:extLst>
            </p:cNvPr>
            <p:cNvCxnSpPr>
              <a:cxnSpLocks/>
            </p:cNvCxnSpPr>
            <p:nvPr/>
          </p:nvCxnSpPr>
          <p:spPr>
            <a:xfrm>
              <a:off x="6822228" y="2798367"/>
              <a:ext cx="5728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7E27B40-7AEB-031E-0194-7F0AFB7D100E}"/>
                </a:ext>
              </a:extLst>
            </p:cNvPr>
            <p:cNvCxnSpPr>
              <a:cxnSpLocks/>
            </p:cNvCxnSpPr>
            <p:nvPr/>
          </p:nvCxnSpPr>
          <p:spPr>
            <a:xfrm flipV="1">
              <a:off x="6825969" y="2290680"/>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B639AA2-44D9-0E8C-8036-15EC71CD6205}"/>
                </a:ext>
              </a:extLst>
            </p:cNvPr>
            <p:cNvCxnSpPr>
              <a:cxnSpLocks/>
            </p:cNvCxnSpPr>
            <p:nvPr/>
          </p:nvCxnSpPr>
          <p:spPr>
            <a:xfrm>
              <a:off x="6831578" y="2302831"/>
              <a:ext cx="581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D20EBC6-2BBF-6DB4-D841-E8C92ECB8829}"/>
                </a:ext>
              </a:extLst>
            </p:cNvPr>
            <p:cNvCxnSpPr>
              <a:cxnSpLocks/>
            </p:cNvCxnSpPr>
            <p:nvPr/>
          </p:nvCxnSpPr>
          <p:spPr>
            <a:xfrm flipV="1">
              <a:off x="7406272" y="1798881"/>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2F08B7B-98C7-559B-B7CE-CF0073310737}"/>
                </a:ext>
              </a:extLst>
            </p:cNvPr>
            <p:cNvCxnSpPr>
              <a:cxnSpLocks/>
            </p:cNvCxnSpPr>
            <p:nvPr/>
          </p:nvCxnSpPr>
          <p:spPr>
            <a:xfrm>
              <a:off x="6832515" y="1798881"/>
              <a:ext cx="5802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5E529B5-91BD-5D4C-7609-BFE6CE7837A5}"/>
                </a:ext>
              </a:extLst>
            </p:cNvPr>
            <p:cNvCxnSpPr/>
            <p:nvPr/>
          </p:nvCxnSpPr>
          <p:spPr>
            <a:xfrm flipV="1">
              <a:off x="6838119" y="1305213"/>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96AC381-149E-A4A1-BF5E-4DA136A4FA5A}"/>
                </a:ext>
              </a:extLst>
            </p:cNvPr>
            <p:cNvCxnSpPr>
              <a:cxnSpLocks/>
            </p:cNvCxnSpPr>
            <p:nvPr/>
          </p:nvCxnSpPr>
          <p:spPr>
            <a:xfrm flipV="1">
              <a:off x="7412812" y="822770"/>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B49933D-8FB3-F421-A055-720B3FB808E9}"/>
                </a:ext>
              </a:extLst>
            </p:cNvPr>
            <p:cNvCxnSpPr>
              <a:cxnSpLocks/>
            </p:cNvCxnSpPr>
            <p:nvPr/>
          </p:nvCxnSpPr>
          <p:spPr>
            <a:xfrm flipV="1">
              <a:off x="6833447" y="1308974"/>
              <a:ext cx="579365" cy="27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F18441E-7494-1169-142E-85FB79CDC4E7}"/>
                </a:ext>
              </a:extLst>
            </p:cNvPr>
            <p:cNvCxnSpPr>
              <a:cxnSpLocks/>
            </p:cNvCxnSpPr>
            <p:nvPr/>
          </p:nvCxnSpPr>
          <p:spPr>
            <a:xfrm flipV="1">
              <a:off x="6839988" y="822770"/>
              <a:ext cx="572824" cy="7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AF4F8D7-F7BB-8D3D-D04C-AFE87BC4D946}"/>
                </a:ext>
              </a:extLst>
            </p:cNvPr>
            <p:cNvCxnSpPr>
              <a:cxnSpLocks/>
            </p:cNvCxnSpPr>
            <p:nvPr/>
          </p:nvCxnSpPr>
          <p:spPr>
            <a:xfrm flipV="1">
              <a:off x="6843729" y="335457"/>
              <a:ext cx="2609" cy="506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59E2A82-EBD9-BB3B-2C49-7F61D781B9E5}"/>
                </a:ext>
              </a:extLst>
            </p:cNvPr>
            <p:cNvCxnSpPr>
              <a:cxnSpLocks/>
            </p:cNvCxnSpPr>
            <p:nvPr/>
          </p:nvCxnSpPr>
          <p:spPr>
            <a:xfrm flipV="1">
              <a:off x="6871195" y="6001100"/>
              <a:ext cx="593044" cy="32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DBCB0C6-3E98-63E6-6DC3-311DAB229389}"/>
                </a:ext>
              </a:extLst>
            </p:cNvPr>
            <p:cNvCxnSpPr>
              <a:cxnSpLocks/>
            </p:cNvCxnSpPr>
            <p:nvPr/>
          </p:nvCxnSpPr>
          <p:spPr>
            <a:xfrm flipV="1">
              <a:off x="7451157" y="5989880"/>
              <a:ext cx="0" cy="7540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50C7C4C-9370-0C92-962D-037B77F57F8A}"/>
                </a:ext>
              </a:extLst>
            </p:cNvPr>
            <p:cNvCxnSpPr>
              <a:cxnSpLocks/>
            </p:cNvCxnSpPr>
            <p:nvPr/>
          </p:nvCxnSpPr>
          <p:spPr>
            <a:xfrm flipV="1">
              <a:off x="6870839" y="550369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F093383-22A7-CB70-F973-D137C34FE1A2}"/>
                </a:ext>
              </a:extLst>
            </p:cNvPr>
            <p:cNvCxnSpPr>
              <a:cxnSpLocks/>
            </p:cNvCxnSpPr>
            <p:nvPr/>
          </p:nvCxnSpPr>
          <p:spPr>
            <a:xfrm>
              <a:off x="6876462" y="5029196"/>
              <a:ext cx="58777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3022162-524B-BF76-A29F-DABE20A81152}"/>
                </a:ext>
              </a:extLst>
            </p:cNvPr>
            <p:cNvCxnSpPr>
              <a:cxnSpLocks/>
            </p:cNvCxnSpPr>
            <p:nvPr/>
          </p:nvCxnSpPr>
          <p:spPr>
            <a:xfrm flipV="1">
              <a:off x="7452090" y="501470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4EBEF08-AD3B-C1CE-8484-D527FA6D3969}"/>
                </a:ext>
              </a:extLst>
            </p:cNvPr>
            <p:cNvCxnSpPr>
              <a:cxnSpLocks/>
            </p:cNvCxnSpPr>
            <p:nvPr/>
          </p:nvCxnSpPr>
          <p:spPr>
            <a:xfrm flipV="1">
              <a:off x="6871772" y="4009144"/>
              <a:ext cx="5612" cy="10289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09A3853-8297-A862-C3B3-EF64CB6DCFB4}"/>
                </a:ext>
              </a:extLst>
            </p:cNvPr>
            <p:cNvCxnSpPr>
              <a:cxnSpLocks/>
            </p:cNvCxnSpPr>
            <p:nvPr/>
          </p:nvCxnSpPr>
          <p:spPr>
            <a:xfrm>
              <a:off x="6876462" y="5517250"/>
              <a:ext cx="58777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9DE278-3255-7AD4-D857-A647B451F876}"/>
                </a:ext>
              </a:extLst>
            </p:cNvPr>
            <p:cNvCxnSpPr>
              <a:cxnSpLocks/>
            </p:cNvCxnSpPr>
            <p:nvPr/>
          </p:nvCxnSpPr>
          <p:spPr>
            <a:xfrm>
              <a:off x="6867451" y="3516756"/>
              <a:ext cx="59678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338097B-A089-9441-B8A1-F107343C3552}"/>
                </a:ext>
              </a:extLst>
            </p:cNvPr>
            <p:cNvCxnSpPr>
              <a:cxnSpLocks/>
            </p:cNvCxnSpPr>
            <p:nvPr/>
          </p:nvCxnSpPr>
          <p:spPr>
            <a:xfrm flipV="1">
              <a:off x="7447413" y="3506598"/>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6DA9394-DAEB-E0EB-776B-4FA1BF8D8527}"/>
                </a:ext>
              </a:extLst>
            </p:cNvPr>
            <p:cNvCxnSpPr>
              <a:cxnSpLocks/>
            </p:cNvCxnSpPr>
            <p:nvPr/>
          </p:nvCxnSpPr>
          <p:spPr>
            <a:xfrm>
              <a:off x="6871785" y="4009144"/>
              <a:ext cx="5924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615DA32-1623-568C-4AAA-D2D77A06BF28}"/>
                </a:ext>
              </a:extLst>
            </p:cNvPr>
            <p:cNvCxnSpPr>
              <a:cxnSpLocks/>
            </p:cNvCxnSpPr>
            <p:nvPr/>
          </p:nvCxnSpPr>
          <p:spPr>
            <a:xfrm flipV="1">
              <a:off x="6877384" y="300265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DDBC49E-C586-F660-5E6A-7F2EA3FFC728}"/>
                </a:ext>
              </a:extLst>
            </p:cNvPr>
            <p:cNvCxnSpPr>
              <a:cxnSpLocks/>
            </p:cNvCxnSpPr>
            <p:nvPr/>
          </p:nvCxnSpPr>
          <p:spPr>
            <a:xfrm>
              <a:off x="6883007" y="2528157"/>
              <a:ext cx="58123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7DB8FDD-2E45-3CBD-CB2E-87CC7104FBE1}"/>
                </a:ext>
              </a:extLst>
            </p:cNvPr>
            <p:cNvCxnSpPr>
              <a:cxnSpLocks/>
            </p:cNvCxnSpPr>
            <p:nvPr/>
          </p:nvCxnSpPr>
          <p:spPr>
            <a:xfrm flipV="1">
              <a:off x="7458635" y="2513665"/>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27BE9B1-ED41-D163-8044-F12D4B1D9D5E}"/>
                </a:ext>
              </a:extLst>
            </p:cNvPr>
            <p:cNvCxnSpPr>
              <a:cxnSpLocks/>
            </p:cNvCxnSpPr>
            <p:nvPr/>
          </p:nvCxnSpPr>
          <p:spPr>
            <a:xfrm flipV="1">
              <a:off x="6878317" y="1991954"/>
              <a:ext cx="5609" cy="5450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43AD0D1-58EF-9B4A-18C5-D8160570103C}"/>
                </a:ext>
              </a:extLst>
            </p:cNvPr>
            <p:cNvCxnSpPr>
              <a:cxnSpLocks/>
            </p:cNvCxnSpPr>
            <p:nvPr/>
          </p:nvCxnSpPr>
          <p:spPr>
            <a:xfrm>
              <a:off x="6883007" y="3016211"/>
              <a:ext cx="58123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211A675-2E1A-7DCA-C6F6-DC6B73177F4B}"/>
                </a:ext>
              </a:extLst>
            </p:cNvPr>
            <p:cNvCxnSpPr>
              <a:cxnSpLocks/>
            </p:cNvCxnSpPr>
            <p:nvPr/>
          </p:nvCxnSpPr>
          <p:spPr>
            <a:xfrm>
              <a:off x="6878327" y="1502496"/>
              <a:ext cx="58591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B509565-C8E7-AC27-88EC-733D04FA62AA}"/>
                </a:ext>
              </a:extLst>
            </p:cNvPr>
            <p:cNvCxnSpPr>
              <a:cxnSpLocks/>
            </p:cNvCxnSpPr>
            <p:nvPr/>
          </p:nvCxnSpPr>
          <p:spPr>
            <a:xfrm flipV="1">
              <a:off x="7453955" y="1488004"/>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1BC65C3-6E80-050B-3528-505D9463C88A}"/>
                </a:ext>
              </a:extLst>
            </p:cNvPr>
            <p:cNvCxnSpPr>
              <a:cxnSpLocks/>
            </p:cNvCxnSpPr>
            <p:nvPr/>
          </p:nvCxnSpPr>
          <p:spPr>
            <a:xfrm flipV="1">
              <a:off x="6878327" y="1991954"/>
              <a:ext cx="585912" cy="293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3CCD607-F08A-CB7E-A860-A0EE0EE23F21}"/>
                </a:ext>
              </a:extLst>
            </p:cNvPr>
            <p:cNvCxnSpPr>
              <a:cxnSpLocks/>
            </p:cNvCxnSpPr>
            <p:nvPr/>
          </p:nvCxnSpPr>
          <p:spPr>
            <a:xfrm flipV="1">
              <a:off x="6883926" y="1020986"/>
              <a:ext cx="0" cy="48151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EE7CAD6-1F97-2DA9-64C8-162E30DE77FC}"/>
                </a:ext>
              </a:extLst>
            </p:cNvPr>
            <p:cNvCxnSpPr>
              <a:cxnSpLocks/>
            </p:cNvCxnSpPr>
            <p:nvPr/>
          </p:nvCxnSpPr>
          <p:spPr>
            <a:xfrm flipV="1">
              <a:off x="7466105" y="335457"/>
              <a:ext cx="10385" cy="69687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BBBDD90-5D97-F119-0BDC-8FAC57303B02}"/>
                </a:ext>
              </a:extLst>
            </p:cNvPr>
            <p:cNvCxnSpPr>
              <a:cxnSpLocks/>
            </p:cNvCxnSpPr>
            <p:nvPr/>
          </p:nvCxnSpPr>
          <p:spPr>
            <a:xfrm>
              <a:off x="6877777" y="1027336"/>
              <a:ext cx="58646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72937A2-6751-8E21-9B5A-0FBFF6D04AFA}"/>
                </a:ext>
              </a:extLst>
            </p:cNvPr>
            <p:cNvCxnSpPr>
              <a:cxnSpLocks/>
            </p:cNvCxnSpPr>
            <p:nvPr/>
          </p:nvCxnSpPr>
          <p:spPr>
            <a:xfrm>
              <a:off x="7173623" y="347221"/>
              <a:ext cx="31336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06BFE28-A702-7626-4EE6-2E6E7F64C4DD}"/>
                </a:ext>
              </a:extLst>
            </p:cNvPr>
            <p:cNvCxnSpPr>
              <a:cxnSpLocks/>
            </p:cNvCxnSpPr>
            <p:nvPr/>
          </p:nvCxnSpPr>
          <p:spPr>
            <a:xfrm flipV="1">
              <a:off x="6834703" y="347221"/>
              <a:ext cx="338920" cy="22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44A8888-307D-91C1-45E1-CDE3083E0189}"/>
                </a:ext>
              </a:extLst>
            </p:cNvPr>
            <p:cNvCxnSpPr>
              <a:cxnSpLocks/>
            </p:cNvCxnSpPr>
            <p:nvPr/>
          </p:nvCxnSpPr>
          <p:spPr>
            <a:xfrm flipV="1">
              <a:off x="7148816" y="344301"/>
              <a:ext cx="15124" cy="641501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69" name="Picture 168">
            <a:extLst>
              <a:ext uri="{FF2B5EF4-FFF2-40B4-BE49-F238E27FC236}">
                <a16:creationId xmlns:a16="http://schemas.microsoft.com/office/drawing/2014/main" id="{E1D67BE1-2310-AB48-F2B9-D73B353C30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51355" y="3613237"/>
            <a:ext cx="1709679" cy="1203823"/>
          </a:xfrm>
          <a:prstGeom prst="rect">
            <a:avLst/>
          </a:prstGeom>
        </p:spPr>
      </p:pic>
      <p:grpSp>
        <p:nvGrpSpPr>
          <p:cNvPr id="170" name="Group 169">
            <a:extLst>
              <a:ext uri="{FF2B5EF4-FFF2-40B4-BE49-F238E27FC236}">
                <a16:creationId xmlns:a16="http://schemas.microsoft.com/office/drawing/2014/main" id="{28EB3534-26C9-62A9-7815-BC1173D59002}"/>
              </a:ext>
            </a:extLst>
          </p:cNvPr>
          <p:cNvGrpSpPr/>
          <p:nvPr/>
        </p:nvGrpSpPr>
        <p:grpSpPr>
          <a:xfrm rot="5400000">
            <a:off x="7473553" y="2126333"/>
            <a:ext cx="914400" cy="1600200"/>
            <a:chOff x="747070" y="173955"/>
            <a:chExt cx="2405564" cy="6419853"/>
          </a:xfrm>
        </p:grpSpPr>
        <p:pic>
          <p:nvPicPr>
            <p:cNvPr id="171" name="Picture 170">
              <a:extLst>
                <a:ext uri="{FF2B5EF4-FFF2-40B4-BE49-F238E27FC236}">
                  <a16:creationId xmlns:a16="http://schemas.microsoft.com/office/drawing/2014/main" id="{66A95D52-03BB-18FE-5204-8134134C99D4}"/>
                </a:ext>
              </a:extLst>
            </p:cNvPr>
            <p:cNvPicPr>
              <a:picLocks noChangeAspect="1"/>
            </p:cNvPicPr>
            <p:nvPr/>
          </p:nvPicPr>
          <p:blipFill>
            <a:blip r:embed="rId2"/>
            <a:stretch>
              <a:fillRect/>
            </a:stretch>
          </p:blipFill>
          <p:spPr>
            <a:xfrm>
              <a:off x="747070" y="4372644"/>
              <a:ext cx="805860" cy="1837087"/>
            </a:xfrm>
            <a:prstGeom prst="rect">
              <a:avLst/>
            </a:prstGeom>
          </p:spPr>
        </p:pic>
        <p:pic>
          <p:nvPicPr>
            <p:cNvPr id="172" name="Picture 171">
              <a:extLst>
                <a:ext uri="{FF2B5EF4-FFF2-40B4-BE49-F238E27FC236}">
                  <a16:creationId xmlns:a16="http://schemas.microsoft.com/office/drawing/2014/main" id="{7F46ECEC-8A39-4756-6A43-50FF63FF07D9}"/>
                </a:ext>
              </a:extLst>
            </p:cNvPr>
            <p:cNvPicPr>
              <a:picLocks noChangeAspect="1"/>
            </p:cNvPicPr>
            <p:nvPr/>
          </p:nvPicPr>
          <p:blipFill>
            <a:blip r:embed="rId2"/>
            <a:stretch>
              <a:fillRect/>
            </a:stretch>
          </p:blipFill>
          <p:spPr>
            <a:xfrm>
              <a:off x="2346774" y="4372644"/>
              <a:ext cx="805860" cy="1837087"/>
            </a:xfrm>
            <a:prstGeom prst="rect">
              <a:avLst/>
            </a:prstGeom>
          </p:spPr>
        </p:pic>
        <p:pic>
          <p:nvPicPr>
            <p:cNvPr id="173" name="Picture 172">
              <a:extLst>
                <a:ext uri="{FF2B5EF4-FFF2-40B4-BE49-F238E27FC236}">
                  <a16:creationId xmlns:a16="http://schemas.microsoft.com/office/drawing/2014/main" id="{870C5BE5-D4FA-703A-AFE5-36A0DC97D474}"/>
                </a:ext>
              </a:extLst>
            </p:cNvPr>
            <p:cNvPicPr>
              <a:picLocks noChangeAspect="1"/>
            </p:cNvPicPr>
            <p:nvPr/>
          </p:nvPicPr>
          <p:blipFill>
            <a:blip r:embed="rId2"/>
            <a:stretch>
              <a:fillRect/>
            </a:stretch>
          </p:blipFill>
          <p:spPr>
            <a:xfrm>
              <a:off x="2346774" y="2379013"/>
              <a:ext cx="805860" cy="1837087"/>
            </a:xfrm>
            <a:prstGeom prst="rect">
              <a:avLst/>
            </a:prstGeom>
          </p:spPr>
        </p:pic>
        <p:pic>
          <p:nvPicPr>
            <p:cNvPr id="174" name="Picture 173">
              <a:extLst>
                <a:ext uri="{FF2B5EF4-FFF2-40B4-BE49-F238E27FC236}">
                  <a16:creationId xmlns:a16="http://schemas.microsoft.com/office/drawing/2014/main" id="{34C08C0D-21AD-7558-6029-61768C671174}"/>
                </a:ext>
              </a:extLst>
            </p:cNvPr>
            <p:cNvPicPr>
              <a:picLocks noChangeAspect="1"/>
            </p:cNvPicPr>
            <p:nvPr/>
          </p:nvPicPr>
          <p:blipFill>
            <a:blip r:embed="rId2"/>
            <a:stretch>
              <a:fillRect/>
            </a:stretch>
          </p:blipFill>
          <p:spPr>
            <a:xfrm>
              <a:off x="2346774" y="393670"/>
              <a:ext cx="805860" cy="1837087"/>
            </a:xfrm>
            <a:prstGeom prst="rect">
              <a:avLst/>
            </a:prstGeom>
          </p:spPr>
        </p:pic>
        <p:pic>
          <p:nvPicPr>
            <p:cNvPr id="175" name="Picture 174">
              <a:extLst>
                <a:ext uri="{FF2B5EF4-FFF2-40B4-BE49-F238E27FC236}">
                  <a16:creationId xmlns:a16="http://schemas.microsoft.com/office/drawing/2014/main" id="{8880BBCF-ED4C-F4CF-BCF0-DA95A5799D43}"/>
                </a:ext>
              </a:extLst>
            </p:cNvPr>
            <p:cNvPicPr>
              <a:picLocks noChangeAspect="1"/>
            </p:cNvPicPr>
            <p:nvPr/>
          </p:nvPicPr>
          <p:blipFill>
            <a:blip r:embed="rId2"/>
            <a:stretch>
              <a:fillRect/>
            </a:stretch>
          </p:blipFill>
          <p:spPr>
            <a:xfrm>
              <a:off x="747070" y="393670"/>
              <a:ext cx="805860" cy="1837087"/>
            </a:xfrm>
            <a:prstGeom prst="rect">
              <a:avLst/>
            </a:prstGeom>
          </p:spPr>
        </p:pic>
        <p:pic>
          <p:nvPicPr>
            <p:cNvPr id="176" name="Picture 175">
              <a:extLst>
                <a:ext uri="{FF2B5EF4-FFF2-40B4-BE49-F238E27FC236}">
                  <a16:creationId xmlns:a16="http://schemas.microsoft.com/office/drawing/2014/main" id="{857DBD83-61E5-5C9D-027E-85AAFF100843}"/>
                </a:ext>
              </a:extLst>
            </p:cNvPr>
            <p:cNvPicPr>
              <a:picLocks noChangeAspect="1"/>
            </p:cNvPicPr>
            <p:nvPr/>
          </p:nvPicPr>
          <p:blipFill>
            <a:blip r:embed="rId2"/>
            <a:stretch>
              <a:fillRect/>
            </a:stretch>
          </p:blipFill>
          <p:spPr>
            <a:xfrm>
              <a:off x="747070" y="2383157"/>
              <a:ext cx="805860" cy="1837087"/>
            </a:xfrm>
            <a:prstGeom prst="rect">
              <a:avLst/>
            </a:prstGeom>
          </p:spPr>
        </p:pic>
        <p:cxnSp>
          <p:nvCxnSpPr>
            <p:cNvPr id="177" name="Straight Connector 176">
              <a:extLst>
                <a:ext uri="{FF2B5EF4-FFF2-40B4-BE49-F238E27FC236}">
                  <a16:creationId xmlns:a16="http://schemas.microsoft.com/office/drawing/2014/main" id="{41FB480B-EAD1-2AE1-70A4-C2B88880F99D}"/>
                </a:ext>
              </a:extLst>
            </p:cNvPr>
            <p:cNvCxnSpPr/>
            <p:nvPr/>
          </p:nvCxnSpPr>
          <p:spPr>
            <a:xfrm flipV="1">
              <a:off x="1636404" y="6094534"/>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FBBA523-1A75-B8DB-C5BB-AFDA597BBCB2}"/>
                </a:ext>
              </a:extLst>
            </p:cNvPr>
            <p:cNvCxnSpPr>
              <a:cxnSpLocks/>
            </p:cNvCxnSpPr>
            <p:nvPr/>
          </p:nvCxnSpPr>
          <p:spPr>
            <a:xfrm flipV="1">
              <a:off x="1799088" y="5596194"/>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E45280A-467D-FE12-46D4-992F6A8497C7}"/>
                </a:ext>
              </a:extLst>
            </p:cNvPr>
            <p:cNvCxnSpPr/>
            <p:nvPr/>
          </p:nvCxnSpPr>
          <p:spPr>
            <a:xfrm flipV="1">
              <a:off x="1637335" y="5102526"/>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7FAEED7-E906-0887-0DD4-BB96F811492E}"/>
                </a:ext>
              </a:extLst>
            </p:cNvPr>
            <p:cNvCxnSpPr/>
            <p:nvPr/>
          </p:nvCxnSpPr>
          <p:spPr>
            <a:xfrm flipV="1">
              <a:off x="1805628" y="4620083"/>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F89584A-6278-64E6-939C-62D36ED84181}"/>
                </a:ext>
              </a:extLst>
            </p:cNvPr>
            <p:cNvCxnSpPr>
              <a:cxnSpLocks/>
            </p:cNvCxnSpPr>
            <p:nvPr/>
          </p:nvCxnSpPr>
          <p:spPr>
            <a:xfrm>
              <a:off x="1644814" y="4633176"/>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4F8D8FB-12EC-58F2-76FC-263B56F46221}"/>
                </a:ext>
              </a:extLst>
            </p:cNvPr>
            <p:cNvCxnSpPr>
              <a:cxnSpLocks/>
            </p:cNvCxnSpPr>
            <p:nvPr/>
          </p:nvCxnSpPr>
          <p:spPr>
            <a:xfrm flipV="1">
              <a:off x="1642945" y="4119879"/>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8BA5DDB-79D7-2B10-584A-72F72B643641}"/>
                </a:ext>
              </a:extLst>
            </p:cNvPr>
            <p:cNvCxnSpPr>
              <a:cxnSpLocks/>
            </p:cNvCxnSpPr>
            <p:nvPr/>
          </p:nvCxnSpPr>
          <p:spPr>
            <a:xfrm>
              <a:off x="1637334" y="4120819"/>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D8DDDE4-9EED-51C5-6C96-7D26109C42AD}"/>
                </a:ext>
              </a:extLst>
            </p:cNvPr>
            <p:cNvCxnSpPr>
              <a:cxnSpLocks/>
            </p:cNvCxnSpPr>
            <p:nvPr/>
          </p:nvCxnSpPr>
          <p:spPr>
            <a:xfrm flipV="1">
              <a:off x="1805628" y="3616869"/>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B743C57-CEBE-1107-5AB2-6CB3FD0CC276}"/>
                </a:ext>
              </a:extLst>
            </p:cNvPr>
            <p:cNvCxnSpPr>
              <a:cxnSpLocks/>
            </p:cNvCxnSpPr>
            <p:nvPr/>
          </p:nvCxnSpPr>
          <p:spPr>
            <a:xfrm>
              <a:off x="1638271" y="3616869"/>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5293A47-E3C2-0B30-5A81-892020376D1F}"/>
                </a:ext>
              </a:extLst>
            </p:cNvPr>
            <p:cNvCxnSpPr/>
            <p:nvPr/>
          </p:nvCxnSpPr>
          <p:spPr>
            <a:xfrm flipV="1">
              <a:off x="1643875" y="3123201"/>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1DB29CF-AE6A-5AD6-DF05-CF2D2D5BAED7}"/>
                </a:ext>
              </a:extLst>
            </p:cNvPr>
            <p:cNvCxnSpPr/>
            <p:nvPr/>
          </p:nvCxnSpPr>
          <p:spPr>
            <a:xfrm flipV="1">
              <a:off x="1812168" y="2640758"/>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0B99ED3-44FC-9BFD-A335-66C1EC195ACC}"/>
                </a:ext>
              </a:extLst>
            </p:cNvPr>
            <p:cNvCxnSpPr>
              <a:cxnSpLocks/>
            </p:cNvCxnSpPr>
            <p:nvPr/>
          </p:nvCxnSpPr>
          <p:spPr>
            <a:xfrm>
              <a:off x="1639203" y="3129753"/>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7706D93-2AD1-4E2D-FEE7-57DEE3879B9A}"/>
                </a:ext>
              </a:extLst>
            </p:cNvPr>
            <p:cNvCxnSpPr>
              <a:cxnSpLocks/>
            </p:cNvCxnSpPr>
            <p:nvPr/>
          </p:nvCxnSpPr>
          <p:spPr>
            <a:xfrm>
              <a:off x="1645744" y="2648241"/>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DDCD179-5ECC-7495-49B9-59E7495A012F}"/>
                </a:ext>
              </a:extLst>
            </p:cNvPr>
            <p:cNvCxnSpPr>
              <a:cxnSpLocks/>
            </p:cNvCxnSpPr>
            <p:nvPr/>
          </p:nvCxnSpPr>
          <p:spPr>
            <a:xfrm flipV="1">
              <a:off x="1649485" y="2140554"/>
              <a:ext cx="1869" cy="518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98856D8-8E28-621B-9311-37361DCE382C}"/>
                </a:ext>
              </a:extLst>
            </p:cNvPr>
            <p:cNvCxnSpPr>
              <a:cxnSpLocks/>
            </p:cNvCxnSpPr>
            <p:nvPr/>
          </p:nvCxnSpPr>
          <p:spPr>
            <a:xfrm>
              <a:off x="1655094" y="2152705"/>
              <a:ext cx="168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F2A8F6A-6FD6-6B98-BF5D-C9E13AF980EC}"/>
                </a:ext>
              </a:extLst>
            </p:cNvPr>
            <p:cNvCxnSpPr>
              <a:cxnSpLocks/>
            </p:cNvCxnSpPr>
            <p:nvPr/>
          </p:nvCxnSpPr>
          <p:spPr>
            <a:xfrm flipV="1">
              <a:off x="1823388" y="1648755"/>
              <a:ext cx="0" cy="509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FA50580-F2BB-8A82-6D55-B5580F418860}"/>
                </a:ext>
              </a:extLst>
            </p:cNvPr>
            <p:cNvCxnSpPr>
              <a:cxnSpLocks/>
            </p:cNvCxnSpPr>
            <p:nvPr/>
          </p:nvCxnSpPr>
          <p:spPr>
            <a:xfrm>
              <a:off x="1656031" y="1648755"/>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81DE611-357C-F97B-DFBB-D6CC71E2F894}"/>
                </a:ext>
              </a:extLst>
            </p:cNvPr>
            <p:cNvCxnSpPr/>
            <p:nvPr/>
          </p:nvCxnSpPr>
          <p:spPr>
            <a:xfrm flipV="1">
              <a:off x="1661635" y="1155087"/>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481AB40-3D4B-9D83-108B-F7907C639F73}"/>
                </a:ext>
              </a:extLst>
            </p:cNvPr>
            <p:cNvCxnSpPr/>
            <p:nvPr/>
          </p:nvCxnSpPr>
          <p:spPr>
            <a:xfrm flipV="1">
              <a:off x="1829928" y="672644"/>
              <a:ext cx="0" cy="49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56853CD-B59D-12FB-72CD-98460E323E10}"/>
                </a:ext>
              </a:extLst>
            </p:cNvPr>
            <p:cNvCxnSpPr>
              <a:cxnSpLocks/>
            </p:cNvCxnSpPr>
            <p:nvPr/>
          </p:nvCxnSpPr>
          <p:spPr>
            <a:xfrm>
              <a:off x="1656963" y="1161639"/>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E6D9B13-50D5-4CF8-D1D9-99E8CF7844F8}"/>
                </a:ext>
              </a:extLst>
            </p:cNvPr>
            <p:cNvCxnSpPr>
              <a:cxnSpLocks/>
            </p:cNvCxnSpPr>
            <p:nvPr/>
          </p:nvCxnSpPr>
          <p:spPr>
            <a:xfrm>
              <a:off x="1663504" y="680127"/>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E117F44-5E07-312A-0673-F9EA6E51A0D1}"/>
                </a:ext>
              </a:extLst>
            </p:cNvPr>
            <p:cNvCxnSpPr>
              <a:cxnSpLocks/>
            </p:cNvCxnSpPr>
            <p:nvPr/>
          </p:nvCxnSpPr>
          <p:spPr>
            <a:xfrm flipV="1">
              <a:off x="1667245" y="185331"/>
              <a:ext cx="2609" cy="506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1E3B203-C2C9-CD08-6FB0-5F49FDE0E9E2}"/>
                </a:ext>
              </a:extLst>
            </p:cNvPr>
            <p:cNvCxnSpPr>
              <a:cxnSpLocks/>
            </p:cNvCxnSpPr>
            <p:nvPr/>
          </p:nvCxnSpPr>
          <p:spPr>
            <a:xfrm>
              <a:off x="1699045" y="5854246"/>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32A9619-11D4-50B0-5D8C-67D1874806D1}"/>
                </a:ext>
              </a:extLst>
            </p:cNvPr>
            <p:cNvCxnSpPr>
              <a:cxnSpLocks/>
            </p:cNvCxnSpPr>
            <p:nvPr/>
          </p:nvCxnSpPr>
          <p:spPr>
            <a:xfrm flipV="1">
              <a:off x="1868273" y="5839754"/>
              <a:ext cx="0" cy="7540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B980F2CA-CD37-285B-DC6E-DE42A7FDBA77}"/>
                </a:ext>
              </a:extLst>
            </p:cNvPr>
            <p:cNvCxnSpPr>
              <a:cxnSpLocks/>
            </p:cNvCxnSpPr>
            <p:nvPr/>
          </p:nvCxnSpPr>
          <p:spPr>
            <a:xfrm flipV="1">
              <a:off x="1694355" y="5353568"/>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C9EAF3D-D330-B56F-AB9E-E2737A02B69A}"/>
                </a:ext>
              </a:extLst>
            </p:cNvPr>
            <p:cNvCxnSpPr>
              <a:cxnSpLocks/>
            </p:cNvCxnSpPr>
            <p:nvPr/>
          </p:nvCxnSpPr>
          <p:spPr>
            <a:xfrm>
              <a:off x="1699978" y="487907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ED27AB2-560D-ED0C-93B2-BA8F33CEB50A}"/>
                </a:ext>
              </a:extLst>
            </p:cNvPr>
            <p:cNvCxnSpPr>
              <a:cxnSpLocks/>
            </p:cNvCxnSpPr>
            <p:nvPr/>
          </p:nvCxnSpPr>
          <p:spPr>
            <a:xfrm flipV="1">
              <a:off x="1869206" y="4864578"/>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8BB3EF8-A3F1-1312-A097-86A50CE2330E}"/>
                </a:ext>
              </a:extLst>
            </p:cNvPr>
            <p:cNvCxnSpPr>
              <a:cxnSpLocks/>
            </p:cNvCxnSpPr>
            <p:nvPr/>
          </p:nvCxnSpPr>
          <p:spPr>
            <a:xfrm flipV="1">
              <a:off x="1695288" y="3859018"/>
              <a:ext cx="5612" cy="10289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D27B367-CC94-560A-35E1-6ADEED8EE5BA}"/>
                </a:ext>
              </a:extLst>
            </p:cNvPr>
            <p:cNvCxnSpPr>
              <a:cxnSpLocks/>
            </p:cNvCxnSpPr>
            <p:nvPr/>
          </p:nvCxnSpPr>
          <p:spPr>
            <a:xfrm>
              <a:off x="1699978" y="5367124"/>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717B9E7-6802-FB59-D136-9616B6E8BE53}"/>
                </a:ext>
              </a:extLst>
            </p:cNvPr>
            <p:cNvCxnSpPr>
              <a:cxnSpLocks/>
            </p:cNvCxnSpPr>
            <p:nvPr/>
          </p:nvCxnSpPr>
          <p:spPr>
            <a:xfrm>
              <a:off x="1695301" y="3370964"/>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21A907A-6EF3-3A6A-E8E9-D1CAABA04018}"/>
                </a:ext>
              </a:extLst>
            </p:cNvPr>
            <p:cNvCxnSpPr>
              <a:cxnSpLocks/>
            </p:cNvCxnSpPr>
            <p:nvPr/>
          </p:nvCxnSpPr>
          <p:spPr>
            <a:xfrm flipV="1">
              <a:off x="1864529" y="3356472"/>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CE43DDA-41C1-86A3-F2FA-7748F413A808}"/>
                </a:ext>
              </a:extLst>
            </p:cNvPr>
            <p:cNvCxnSpPr>
              <a:cxnSpLocks/>
            </p:cNvCxnSpPr>
            <p:nvPr/>
          </p:nvCxnSpPr>
          <p:spPr>
            <a:xfrm>
              <a:off x="1695301" y="3859018"/>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A9047A0-3112-B971-7F63-9F3D0971B931}"/>
                </a:ext>
              </a:extLst>
            </p:cNvPr>
            <p:cNvCxnSpPr>
              <a:cxnSpLocks/>
            </p:cNvCxnSpPr>
            <p:nvPr/>
          </p:nvCxnSpPr>
          <p:spPr>
            <a:xfrm flipV="1">
              <a:off x="1700900" y="2852529"/>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0C770421-E501-9AD2-52CD-906121089C97}"/>
                </a:ext>
              </a:extLst>
            </p:cNvPr>
            <p:cNvCxnSpPr>
              <a:cxnSpLocks/>
            </p:cNvCxnSpPr>
            <p:nvPr/>
          </p:nvCxnSpPr>
          <p:spPr>
            <a:xfrm>
              <a:off x="1706523" y="2378031"/>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E98AC2F-7A5B-67C6-F2E8-EFBA329344A7}"/>
                </a:ext>
              </a:extLst>
            </p:cNvPr>
            <p:cNvCxnSpPr>
              <a:cxnSpLocks/>
            </p:cNvCxnSpPr>
            <p:nvPr/>
          </p:nvCxnSpPr>
          <p:spPr>
            <a:xfrm flipV="1">
              <a:off x="1875751" y="2363539"/>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96FA1D9-2458-DB95-29B3-4E04824703FC}"/>
                </a:ext>
              </a:extLst>
            </p:cNvPr>
            <p:cNvCxnSpPr>
              <a:cxnSpLocks/>
            </p:cNvCxnSpPr>
            <p:nvPr/>
          </p:nvCxnSpPr>
          <p:spPr>
            <a:xfrm flipV="1">
              <a:off x="1701833" y="1841828"/>
              <a:ext cx="5609" cy="5450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C0B50A0-4E26-9193-386D-4C76D2321BEF}"/>
                </a:ext>
              </a:extLst>
            </p:cNvPr>
            <p:cNvCxnSpPr>
              <a:cxnSpLocks/>
            </p:cNvCxnSpPr>
            <p:nvPr/>
          </p:nvCxnSpPr>
          <p:spPr>
            <a:xfrm>
              <a:off x="1706523" y="2866085"/>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B58FE83-C9FE-5890-B36F-923B77DD1DD9}"/>
                </a:ext>
              </a:extLst>
            </p:cNvPr>
            <p:cNvCxnSpPr>
              <a:cxnSpLocks/>
            </p:cNvCxnSpPr>
            <p:nvPr/>
          </p:nvCxnSpPr>
          <p:spPr>
            <a:xfrm>
              <a:off x="1701843" y="135237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86E60B3-54AB-9D29-D5FF-7E5968181787}"/>
                </a:ext>
              </a:extLst>
            </p:cNvPr>
            <p:cNvCxnSpPr>
              <a:cxnSpLocks/>
            </p:cNvCxnSpPr>
            <p:nvPr/>
          </p:nvCxnSpPr>
          <p:spPr>
            <a:xfrm flipV="1">
              <a:off x="1871071" y="1337878"/>
              <a:ext cx="0" cy="5095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B37EF44-9025-C680-B09D-D5A2D423ACA6}"/>
                </a:ext>
              </a:extLst>
            </p:cNvPr>
            <p:cNvCxnSpPr>
              <a:cxnSpLocks/>
            </p:cNvCxnSpPr>
            <p:nvPr/>
          </p:nvCxnSpPr>
          <p:spPr>
            <a:xfrm>
              <a:off x="1701843" y="1840424"/>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509AD18-3291-BE4E-98EF-10424513B6D6}"/>
                </a:ext>
              </a:extLst>
            </p:cNvPr>
            <p:cNvCxnSpPr>
              <a:cxnSpLocks/>
            </p:cNvCxnSpPr>
            <p:nvPr/>
          </p:nvCxnSpPr>
          <p:spPr>
            <a:xfrm flipV="1">
              <a:off x="1707442" y="870860"/>
              <a:ext cx="0" cy="4726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323EDA8-6476-5936-6C92-1CAA63204F88}"/>
                </a:ext>
              </a:extLst>
            </p:cNvPr>
            <p:cNvCxnSpPr>
              <a:cxnSpLocks/>
            </p:cNvCxnSpPr>
            <p:nvPr/>
          </p:nvCxnSpPr>
          <p:spPr>
            <a:xfrm flipH="1" flipV="1">
              <a:off x="1875751" y="268974"/>
              <a:ext cx="7470" cy="6089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E5F9520-9B4C-1DA0-13FF-436913AA494A}"/>
                </a:ext>
              </a:extLst>
            </p:cNvPr>
            <p:cNvCxnSpPr>
              <a:cxnSpLocks/>
            </p:cNvCxnSpPr>
            <p:nvPr/>
          </p:nvCxnSpPr>
          <p:spPr>
            <a:xfrm>
              <a:off x="1713993" y="870860"/>
              <a:ext cx="16829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6358BA1-7141-B237-161C-ACCF90E5F330}"/>
                </a:ext>
              </a:extLst>
            </p:cNvPr>
            <p:cNvCxnSpPr>
              <a:cxnSpLocks/>
            </p:cNvCxnSpPr>
            <p:nvPr/>
          </p:nvCxnSpPr>
          <p:spPr>
            <a:xfrm>
              <a:off x="1638271" y="5598230"/>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443F40EF-0F95-634F-428F-5EEF60F04631}"/>
                </a:ext>
              </a:extLst>
            </p:cNvPr>
            <p:cNvCxnSpPr>
              <a:cxnSpLocks/>
            </p:cNvCxnSpPr>
            <p:nvPr/>
          </p:nvCxnSpPr>
          <p:spPr>
            <a:xfrm>
              <a:off x="1642945" y="5112533"/>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C1D1C2D-1828-0976-6CE3-D1A496C32EF9}"/>
                </a:ext>
              </a:extLst>
            </p:cNvPr>
            <p:cNvCxnSpPr>
              <a:cxnSpLocks/>
            </p:cNvCxnSpPr>
            <p:nvPr/>
          </p:nvCxnSpPr>
          <p:spPr>
            <a:xfrm>
              <a:off x="1627317" y="6094534"/>
              <a:ext cx="173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964C3EF-846C-4102-5E22-ACB790E2B16C}"/>
                </a:ext>
              </a:extLst>
            </p:cNvPr>
            <p:cNvCxnSpPr/>
            <p:nvPr/>
          </p:nvCxnSpPr>
          <p:spPr>
            <a:xfrm flipV="1">
              <a:off x="2054940" y="6083158"/>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BCEA394-5041-1C77-EAD4-BAE59047C7C7}"/>
                </a:ext>
              </a:extLst>
            </p:cNvPr>
            <p:cNvCxnSpPr>
              <a:cxnSpLocks/>
            </p:cNvCxnSpPr>
            <p:nvPr/>
          </p:nvCxnSpPr>
          <p:spPr>
            <a:xfrm flipV="1">
              <a:off x="2217624" y="5584818"/>
              <a:ext cx="0" cy="50956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FDF2660-D083-8D66-5EF6-FF50F695DE29}"/>
                </a:ext>
              </a:extLst>
            </p:cNvPr>
            <p:cNvCxnSpPr/>
            <p:nvPr/>
          </p:nvCxnSpPr>
          <p:spPr>
            <a:xfrm flipV="1">
              <a:off x="2055871" y="5091150"/>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50BE5D-1D0F-0BD5-ECD5-A5167208B880}"/>
                </a:ext>
              </a:extLst>
            </p:cNvPr>
            <p:cNvCxnSpPr/>
            <p:nvPr/>
          </p:nvCxnSpPr>
          <p:spPr>
            <a:xfrm flipV="1">
              <a:off x="2224164" y="4608707"/>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819B914-D4DD-095E-C3FD-C9C793DD6C81}"/>
                </a:ext>
              </a:extLst>
            </p:cNvPr>
            <p:cNvCxnSpPr>
              <a:cxnSpLocks/>
            </p:cNvCxnSpPr>
            <p:nvPr/>
          </p:nvCxnSpPr>
          <p:spPr>
            <a:xfrm>
              <a:off x="2063350" y="4621800"/>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1B120712-663E-8109-E3E2-A75C453959E6}"/>
                </a:ext>
              </a:extLst>
            </p:cNvPr>
            <p:cNvCxnSpPr>
              <a:cxnSpLocks/>
            </p:cNvCxnSpPr>
            <p:nvPr/>
          </p:nvCxnSpPr>
          <p:spPr>
            <a:xfrm flipV="1">
              <a:off x="2061481" y="4108503"/>
              <a:ext cx="1869" cy="51890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C56C48C-BC9E-A38B-5588-47EA9E6E559E}"/>
                </a:ext>
              </a:extLst>
            </p:cNvPr>
            <p:cNvCxnSpPr>
              <a:cxnSpLocks/>
            </p:cNvCxnSpPr>
            <p:nvPr/>
          </p:nvCxnSpPr>
          <p:spPr>
            <a:xfrm>
              <a:off x="2055870" y="4109443"/>
              <a:ext cx="1682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64B0A51-ADF9-DC6A-8B6D-74D7DDD9C34F}"/>
                </a:ext>
              </a:extLst>
            </p:cNvPr>
            <p:cNvCxnSpPr>
              <a:cxnSpLocks/>
            </p:cNvCxnSpPr>
            <p:nvPr/>
          </p:nvCxnSpPr>
          <p:spPr>
            <a:xfrm flipV="1">
              <a:off x="2224164" y="3605493"/>
              <a:ext cx="0" cy="50956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49F0D03-D008-206D-7000-D8B652404425}"/>
                </a:ext>
              </a:extLst>
            </p:cNvPr>
            <p:cNvCxnSpPr>
              <a:cxnSpLocks/>
            </p:cNvCxnSpPr>
            <p:nvPr/>
          </p:nvCxnSpPr>
          <p:spPr>
            <a:xfrm>
              <a:off x="2056807" y="3605493"/>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E9E983F9-4903-575A-D123-CC8EF8672437}"/>
                </a:ext>
              </a:extLst>
            </p:cNvPr>
            <p:cNvCxnSpPr/>
            <p:nvPr/>
          </p:nvCxnSpPr>
          <p:spPr>
            <a:xfrm flipV="1">
              <a:off x="2062411" y="3111825"/>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41F8F35-49B1-6B36-F7B9-93ADB41584CA}"/>
                </a:ext>
              </a:extLst>
            </p:cNvPr>
            <p:cNvCxnSpPr/>
            <p:nvPr/>
          </p:nvCxnSpPr>
          <p:spPr>
            <a:xfrm flipV="1">
              <a:off x="2230704" y="2629382"/>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0ECB944E-7ED2-2BB7-E184-211B42C1741E}"/>
                </a:ext>
              </a:extLst>
            </p:cNvPr>
            <p:cNvCxnSpPr>
              <a:cxnSpLocks/>
            </p:cNvCxnSpPr>
            <p:nvPr/>
          </p:nvCxnSpPr>
          <p:spPr>
            <a:xfrm>
              <a:off x="2057739" y="3118377"/>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8C71350F-BA13-5F5B-C0AA-4D14F69EA29D}"/>
                </a:ext>
              </a:extLst>
            </p:cNvPr>
            <p:cNvCxnSpPr>
              <a:cxnSpLocks/>
            </p:cNvCxnSpPr>
            <p:nvPr/>
          </p:nvCxnSpPr>
          <p:spPr>
            <a:xfrm>
              <a:off x="2064280" y="2636865"/>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F608E8D-9297-B0C6-EE00-681FE3F7CE82}"/>
                </a:ext>
              </a:extLst>
            </p:cNvPr>
            <p:cNvCxnSpPr>
              <a:cxnSpLocks/>
            </p:cNvCxnSpPr>
            <p:nvPr/>
          </p:nvCxnSpPr>
          <p:spPr>
            <a:xfrm flipV="1">
              <a:off x="2068021" y="2129178"/>
              <a:ext cx="1869" cy="51890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ECD8803-F7D8-39BB-D4B6-CE827F808B6F}"/>
                </a:ext>
              </a:extLst>
            </p:cNvPr>
            <p:cNvCxnSpPr>
              <a:cxnSpLocks/>
            </p:cNvCxnSpPr>
            <p:nvPr/>
          </p:nvCxnSpPr>
          <p:spPr>
            <a:xfrm>
              <a:off x="2073630" y="2141329"/>
              <a:ext cx="1682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F4DEA35D-8BED-175F-CF4E-D7BFD454572E}"/>
                </a:ext>
              </a:extLst>
            </p:cNvPr>
            <p:cNvCxnSpPr>
              <a:cxnSpLocks/>
            </p:cNvCxnSpPr>
            <p:nvPr/>
          </p:nvCxnSpPr>
          <p:spPr>
            <a:xfrm flipV="1">
              <a:off x="2241924" y="1637379"/>
              <a:ext cx="0" cy="50956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21941AA-2BAE-77E7-4D5C-4D50D53F4DA3}"/>
                </a:ext>
              </a:extLst>
            </p:cNvPr>
            <p:cNvCxnSpPr>
              <a:cxnSpLocks/>
            </p:cNvCxnSpPr>
            <p:nvPr/>
          </p:nvCxnSpPr>
          <p:spPr>
            <a:xfrm>
              <a:off x="2074567" y="1637379"/>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AC0B6CC-3516-C42D-1D00-8BC8BB26D552}"/>
                </a:ext>
              </a:extLst>
            </p:cNvPr>
            <p:cNvCxnSpPr/>
            <p:nvPr/>
          </p:nvCxnSpPr>
          <p:spPr>
            <a:xfrm flipV="1">
              <a:off x="2080171" y="1143711"/>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1A6963F-A7A1-D216-CBD4-8C0F4A3FCBC6}"/>
                </a:ext>
              </a:extLst>
            </p:cNvPr>
            <p:cNvCxnSpPr/>
            <p:nvPr/>
          </p:nvCxnSpPr>
          <p:spPr>
            <a:xfrm flipV="1">
              <a:off x="2248464" y="661268"/>
              <a:ext cx="0" cy="4992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2C8B1F3-65AF-E345-1C06-FE18DC6F8EBB}"/>
                </a:ext>
              </a:extLst>
            </p:cNvPr>
            <p:cNvCxnSpPr>
              <a:cxnSpLocks/>
            </p:cNvCxnSpPr>
            <p:nvPr/>
          </p:nvCxnSpPr>
          <p:spPr>
            <a:xfrm>
              <a:off x="2075499" y="1150263"/>
              <a:ext cx="173897"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FB1CC3B-47A8-B946-DDC3-1538EAEC3157}"/>
                </a:ext>
              </a:extLst>
            </p:cNvPr>
            <p:cNvCxnSpPr>
              <a:cxnSpLocks/>
            </p:cNvCxnSpPr>
            <p:nvPr/>
          </p:nvCxnSpPr>
          <p:spPr>
            <a:xfrm>
              <a:off x="2082040" y="668751"/>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917E48A-C9DF-BA87-2D45-79EA531D9890}"/>
                </a:ext>
              </a:extLst>
            </p:cNvPr>
            <p:cNvCxnSpPr>
              <a:cxnSpLocks/>
            </p:cNvCxnSpPr>
            <p:nvPr/>
          </p:nvCxnSpPr>
          <p:spPr>
            <a:xfrm flipV="1">
              <a:off x="2085781" y="173955"/>
              <a:ext cx="2609" cy="50601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2DD802E-6EAE-02B3-8373-DBB59FAFB243}"/>
                </a:ext>
              </a:extLst>
            </p:cNvPr>
            <p:cNvCxnSpPr>
              <a:cxnSpLocks/>
            </p:cNvCxnSpPr>
            <p:nvPr/>
          </p:nvCxnSpPr>
          <p:spPr>
            <a:xfrm>
              <a:off x="2129485" y="5845675"/>
              <a:ext cx="15639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2632E615-95B1-82C8-55A0-92E38646AD2E}"/>
                </a:ext>
              </a:extLst>
            </p:cNvPr>
            <p:cNvCxnSpPr>
              <a:cxnSpLocks/>
            </p:cNvCxnSpPr>
            <p:nvPr/>
          </p:nvCxnSpPr>
          <p:spPr>
            <a:xfrm flipV="1">
              <a:off x="2286809" y="5831183"/>
              <a:ext cx="0" cy="75405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C3F4C753-B870-51ED-5733-AFEDB3FCC09B}"/>
                </a:ext>
              </a:extLst>
            </p:cNvPr>
            <p:cNvCxnSpPr>
              <a:cxnSpLocks/>
            </p:cNvCxnSpPr>
            <p:nvPr/>
          </p:nvCxnSpPr>
          <p:spPr>
            <a:xfrm>
              <a:off x="2118514" y="4867694"/>
              <a:ext cx="20171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FBD4C1F-8683-CEFA-3762-EECA50459B67}"/>
                </a:ext>
              </a:extLst>
            </p:cNvPr>
            <p:cNvCxnSpPr>
              <a:cxnSpLocks/>
            </p:cNvCxnSpPr>
            <p:nvPr/>
          </p:nvCxnSpPr>
          <p:spPr>
            <a:xfrm flipV="1">
              <a:off x="2113837" y="3846255"/>
              <a:ext cx="206395" cy="13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194B8EC-D6EF-444A-A5AA-170AF6582BA8}"/>
                </a:ext>
              </a:extLst>
            </p:cNvPr>
            <p:cNvCxnSpPr>
              <a:cxnSpLocks/>
            </p:cNvCxnSpPr>
            <p:nvPr/>
          </p:nvCxnSpPr>
          <p:spPr>
            <a:xfrm flipV="1">
              <a:off x="2120369" y="1830452"/>
              <a:ext cx="5609" cy="5450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2840690-C98A-FAA0-4698-453FFFBDE819}"/>
                </a:ext>
              </a:extLst>
            </p:cNvPr>
            <p:cNvCxnSpPr>
              <a:cxnSpLocks/>
            </p:cNvCxnSpPr>
            <p:nvPr/>
          </p:nvCxnSpPr>
          <p:spPr>
            <a:xfrm>
              <a:off x="2129485" y="2854709"/>
              <a:ext cx="1907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6671E320-6903-5DF7-6369-B01AFCF17E84}"/>
                </a:ext>
              </a:extLst>
            </p:cNvPr>
            <p:cNvCxnSpPr>
              <a:cxnSpLocks/>
            </p:cNvCxnSpPr>
            <p:nvPr/>
          </p:nvCxnSpPr>
          <p:spPr>
            <a:xfrm>
              <a:off x="2120379" y="1340994"/>
              <a:ext cx="16829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F908643B-36CE-017B-02AD-B86AB3EBD899}"/>
                </a:ext>
              </a:extLst>
            </p:cNvPr>
            <p:cNvCxnSpPr>
              <a:cxnSpLocks/>
            </p:cNvCxnSpPr>
            <p:nvPr/>
          </p:nvCxnSpPr>
          <p:spPr>
            <a:xfrm flipV="1">
              <a:off x="2289607" y="1326502"/>
              <a:ext cx="0" cy="5095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17DFBC66-07B3-828B-07BC-492A28A64D87}"/>
                </a:ext>
              </a:extLst>
            </p:cNvPr>
            <p:cNvCxnSpPr>
              <a:cxnSpLocks/>
            </p:cNvCxnSpPr>
            <p:nvPr/>
          </p:nvCxnSpPr>
          <p:spPr>
            <a:xfrm>
              <a:off x="2120379" y="1829048"/>
              <a:ext cx="16829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C9A909F-0CBE-B07D-8936-45455E1D4ACD}"/>
                </a:ext>
              </a:extLst>
            </p:cNvPr>
            <p:cNvCxnSpPr>
              <a:cxnSpLocks/>
            </p:cNvCxnSpPr>
            <p:nvPr/>
          </p:nvCxnSpPr>
          <p:spPr>
            <a:xfrm flipV="1">
              <a:off x="2125978" y="859484"/>
              <a:ext cx="0" cy="4726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9C4FA43-227A-4732-2293-07DD31554CB2}"/>
                </a:ext>
              </a:extLst>
            </p:cNvPr>
            <p:cNvCxnSpPr>
              <a:cxnSpLocks/>
            </p:cNvCxnSpPr>
            <p:nvPr/>
          </p:nvCxnSpPr>
          <p:spPr>
            <a:xfrm flipH="1" flipV="1">
              <a:off x="2294287" y="257598"/>
              <a:ext cx="7470" cy="6089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30E8F0-DA0D-DEFE-D4D8-BD95771CA003}"/>
                </a:ext>
              </a:extLst>
            </p:cNvPr>
            <p:cNvCxnSpPr>
              <a:cxnSpLocks/>
            </p:cNvCxnSpPr>
            <p:nvPr/>
          </p:nvCxnSpPr>
          <p:spPr>
            <a:xfrm>
              <a:off x="2132529" y="859484"/>
              <a:ext cx="16829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A706046-7CEF-549A-76C4-D8472A39D9F3}"/>
                </a:ext>
              </a:extLst>
            </p:cNvPr>
            <p:cNvCxnSpPr>
              <a:cxnSpLocks/>
            </p:cNvCxnSpPr>
            <p:nvPr/>
          </p:nvCxnSpPr>
          <p:spPr>
            <a:xfrm>
              <a:off x="2056807" y="5586854"/>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01288AF-7B60-13EB-D66B-F6CDFD86A009}"/>
                </a:ext>
              </a:extLst>
            </p:cNvPr>
            <p:cNvCxnSpPr>
              <a:cxnSpLocks/>
            </p:cNvCxnSpPr>
            <p:nvPr/>
          </p:nvCxnSpPr>
          <p:spPr>
            <a:xfrm>
              <a:off x="2061481" y="5101157"/>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9BBF375-A494-22CB-B2B4-3092ADD5DEBF}"/>
                </a:ext>
              </a:extLst>
            </p:cNvPr>
            <p:cNvCxnSpPr>
              <a:cxnSpLocks/>
            </p:cNvCxnSpPr>
            <p:nvPr/>
          </p:nvCxnSpPr>
          <p:spPr>
            <a:xfrm>
              <a:off x="2045853" y="6083158"/>
              <a:ext cx="1738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10143918-A438-D4E5-73E8-00B486F4B50E}"/>
                </a:ext>
              </a:extLst>
            </p:cNvPr>
            <p:cNvCxnSpPr>
              <a:cxnSpLocks/>
            </p:cNvCxnSpPr>
            <p:nvPr/>
          </p:nvCxnSpPr>
          <p:spPr>
            <a:xfrm flipV="1">
              <a:off x="2153146" y="5343129"/>
              <a:ext cx="0" cy="50955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0A26672-D98B-D78A-FD01-5A3569AF1445}"/>
                </a:ext>
              </a:extLst>
            </p:cNvPr>
            <p:cNvCxnSpPr>
              <a:cxnSpLocks/>
            </p:cNvCxnSpPr>
            <p:nvPr/>
          </p:nvCxnSpPr>
          <p:spPr>
            <a:xfrm flipV="1">
              <a:off x="2309010" y="4867694"/>
              <a:ext cx="0" cy="5095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B512512-4A42-ED33-A3EB-5F0DD68BAD87}"/>
                </a:ext>
              </a:extLst>
            </p:cNvPr>
            <p:cNvCxnSpPr>
              <a:cxnSpLocks/>
            </p:cNvCxnSpPr>
            <p:nvPr/>
          </p:nvCxnSpPr>
          <p:spPr>
            <a:xfrm flipV="1">
              <a:off x="2146159" y="3852340"/>
              <a:ext cx="5613" cy="102893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F7562BA-61C6-7957-3D98-732732F3B173}"/>
                </a:ext>
              </a:extLst>
            </p:cNvPr>
            <p:cNvCxnSpPr>
              <a:cxnSpLocks/>
            </p:cNvCxnSpPr>
            <p:nvPr/>
          </p:nvCxnSpPr>
          <p:spPr>
            <a:xfrm>
              <a:off x="2151938" y="5364319"/>
              <a:ext cx="16829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10AEB12-0D72-5261-872D-7EE7CC73E3AD}"/>
                </a:ext>
              </a:extLst>
            </p:cNvPr>
            <p:cNvCxnSpPr>
              <a:cxnSpLocks/>
            </p:cNvCxnSpPr>
            <p:nvPr/>
          </p:nvCxnSpPr>
          <p:spPr>
            <a:xfrm>
              <a:off x="2140716" y="3366616"/>
              <a:ext cx="16829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F72D057-BC39-6319-742E-4F1ACA2E0A3D}"/>
                </a:ext>
              </a:extLst>
            </p:cNvPr>
            <p:cNvCxnSpPr>
              <a:cxnSpLocks/>
            </p:cNvCxnSpPr>
            <p:nvPr/>
          </p:nvCxnSpPr>
          <p:spPr>
            <a:xfrm flipV="1">
              <a:off x="2309944" y="3352124"/>
              <a:ext cx="0" cy="5095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D660416-0518-85E8-9165-A28D71F26E6D}"/>
                </a:ext>
              </a:extLst>
            </p:cNvPr>
            <p:cNvCxnSpPr>
              <a:cxnSpLocks/>
            </p:cNvCxnSpPr>
            <p:nvPr/>
          </p:nvCxnSpPr>
          <p:spPr>
            <a:xfrm flipV="1">
              <a:off x="2146315" y="2848181"/>
              <a:ext cx="0" cy="5095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9FFBD84A-7B4E-EF83-92DA-6020218B33A3}"/>
                </a:ext>
              </a:extLst>
            </p:cNvPr>
            <p:cNvCxnSpPr>
              <a:cxnSpLocks/>
            </p:cNvCxnSpPr>
            <p:nvPr/>
          </p:nvCxnSpPr>
          <p:spPr>
            <a:xfrm>
              <a:off x="2113837" y="2373865"/>
              <a:ext cx="20639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FA51183-6F32-4395-3E40-6D7E23207C22}"/>
                </a:ext>
              </a:extLst>
            </p:cNvPr>
            <p:cNvCxnSpPr>
              <a:cxnSpLocks/>
            </p:cNvCxnSpPr>
            <p:nvPr/>
          </p:nvCxnSpPr>
          <p:spPr>
            <a:xfrm flipV="1">
              <a:off x="2321166" y="2359191"/>
              <a:ext cx="0" cy="5095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3EE4316-D3A9-D7B8-912D-E84F89A540F7}"/>
                </a:ext>
              </a:extLst>
            </p:cNvPr>
            <p:cNvCxnSpPr>
              <a:cxnSpLocks/>
            </p:cNvCxnSpPr>
            <p:nvPr/>
          </p:nvCxnSpPr>
          <p:spPr>
            <a:xfrm flipV="1">
              <a:off x="1641251" y="183931"/>
              <a:ext cx="424886" cy="66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7385D9D-6C7B-B40A-F2B0-77F4E41506AE}"/>
                </a:ext>
              </a:extLst>
            </p:cNvPr>
            <p:cNvCxnSpPr>
              <a:cxnSpLocks/>
            </p:cNvCxnSpPr>
            <p:nvPr/>
          </p:nvCxnSpPr>
          <p:spPr>
            <a:xfrm flipV="1">
              <a:off x="1866393" y="268974"/>
              <a:ext cx="419482" cy="56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271" name="Picture 270">
            <a:extLst>
              <a:ext uri="{FF2B5EF4-FFF2-40B4-BE49-F238E27FC236}">
                <a16:creationId xmlns:a16="http://schemas.microsoft.com/office/drawing/2014/main" id="{4A94D8E4-5D45-F142-0AE5-7BAA619D39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34201" y="3562437"/>
            <a:ext cx="1585097" cy="1254404"/>
          </a:xfrm>
          <a:prstGeom prst="rect">
            <a:avLst/>
          </a:prstGeom>
        </p:spPr>
      </p:pic>
      <p:grpSp>
        <p:nvGrpSpPr>
          <p:cNvPr id="272" name="Group 271">
            <a:extLst>
              <a:ext uri="{FF2B5EF4-FFF2-40B4-BE49-F238E27FC236}">
                <a16:creationId xmlns:a16="http://schemas.microsoft.com/office/drawing/2014/main" id="{AD46492F-6CD5-4E3A-E85C-4B10E899C8F8}"/>
              </a:ext>
            </a:extLst>
          </p:cNvPr>
          <p:cNvGrpSpPr/>
          <p:nvPr/>
        </p:nvGrpSpPr>
        <p:grpSpPr>
          <a:xfrm rot="5400000">
            <a:off x="9459619" y="2153579"/>
            <a:ext cx="914400" cy="1600200"/>
            <a:chOff x="2175739" y="1180307"/>
            <a:chExt cx="1324553" cy="5373958"/>
          </a:xfrm>
        </p:grpSpPr>
        <p:pic>
          <p:nvPicPr>
            <p:cNvPr id="273" name="Picture 272">
              <a:extLst>
                <a:ext uri="{FF2B5EF4-FFF2-40B4-BE49-F238E27FC236}">
                  <a16:creationId xmlns:a16="http://schemas.microsoft.com/office/drawing/2014/main" id="{12493071-BB2C-43DC-DEA3-4EAABD9E3FC9}"/>
                </a:ext>
              </a:extLst>
            </p:cNvPr>
            <p:cNvPicPr>
              <a:picLocks noChangeAspect="1"/>
            </p:cNvPicPr>
            <p:nvPr/>
          </p:nvPicPr>
          <p:blipFill>
            <a:blip r:embed="rId2"/>
            <a:stretch>
              <a:fillRect/>
            </a:stretch>
          </p:blipFill>
          <p:spPr>
            <a:xfrm>
              <a:off x="2431571" y="4682492"/>
              <a:ext cx="813229" cy="1562495"/>
            </a:xfrm>
            <a:prstGeom prst="rect">
              <a:avLst/>
            </a:prstGeom>
          </p:spPr>
        </p:pic>
        <p:pic>
          <p:nvPicPr>
            <p:cNvPr id="274" name="Picture 273">
              <a:extLst>
                <a:ext uri="{FF2B5EF4-FFF2-40B4-BE49-F238E27FC236}">
                  <a16:creationId xmlns:a16="http://schemas.microsoft.com/office/drawing/2014/main" id="{113837AA-8FE6-8D36-E147-50FF4E8A67AF}"/>
                </a:ext>
              </a:extLst>
            </p:cNvPr>
            <p:cNvPicPr>
              <a:picLocks noChangeAspect="1"/>
            </p:cNvPicPr>
            <p:nvPr/>
          </p:nvPicPr>
          <p:blipFill>
            <a:blip r:embed="rId2"/>
            <a:stretch>
              <a:fillRect/>
            </a:stretch>
          </p:blipFill>
          <p:spPr>
            <a:xfrm>
              <a:off x="2431571" y="1298260"/>
              <a:ext cx="813229" cy="1562495"/>
            </a:xfrm>
            <a:prstGeom prst="rect">
              <a:avLst/>
            </a:prstGeom>
          </p:spPr>
        </p:pic>
        <p:pic>
          <p:nvPicPr>
            <p:cNvPr id="275" name="Picture 274">
              <a:extLst>
                <a:ext uri="{FF2B5EF4-FFF2-40B4-BE49-F238E27FC236}">
                  <a16:creationId xmlns:a16="http://schemas.microsoft.com/office/drawing/2014/main" id="{23727F1C-DEFA-ECC4-C0C9-702A60D88F19}"/>
                </a:ext>
              </a:extLst>
            </p:cNvPr>
            <p:cNvPicPr>
              <a:picLocks noChangeAspect="1"/>
            </p:cNvPicPr>
            <p:nvPr/>
          </p:nvPicPr>
          <p:blipFill>
            <a:blip r:embed="rId2"/>
            <a:stretch>
              <a:fillRect/>
            </a:stretch>
          </p:blipFill>
          <p:spPr>
            <a:xfrm>
              <a:off x="2431571" y="2990376"/>
              <a:ext cx="813229" cy="1562495"/>
            </a:xfrm>
            <a:prstGeom prst="rect">
              <a:avLst/>
            </a:prstGeom>
          </p:spPr>
        </p:pic>
        <p:cxnSp>
          <p:nvCxnSpPr>
            <p:cNvPr id="276" name="Straight Connector 275">
              <a:extLst>
                <a:ext uri="{FF2B5EF4-FFF2-40B4-BE49-F238E27FC236}">
                  <a16:creationId xmlns:a16="http://schemas.microsoft.com/office/drawing/2014/main" id="{12E0ABFF-8FEE-B0F5-3497-0DF365756F0D}"/>
                </a:ext>
              </a:extLst>
            </p:cNvPr>
            <p:cNvCxnSpPr>
              <a:cxnSpLocks/>
            </p:cNvCxnSpPr>
            <p:nvPr/>
          </p:nvCxnSpPr>
          <p:spPr>
            <a:xfrm flipV="1">
              <a:off x="2180376" y="6136429"/>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EE34876-6548-7522-7E4C-1481E8F8D4D6}"/>
                </a:ext>
              </a:extLst>
            </p:cNvPr>
            <p:cNvCxnSpPr>
              <a:cxnSpLocks/>
            </p:cNvCxnSpPr>
            <p:nvPr/>
          </p:nvCxnSpPr>
          <p:spPr>
            <a:xfrm>
              <a:off x="2175739" y="6141124"/>
              <a:ext cx="13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8660B07E-ED2B-78F8-DBB4-973383389C93}"/>
                </a:ext>
              </a:extLst>
            </p:cNvPr>
            <p:cNvCxnSpPr>
              <a:cxnSpLocks/>
            </p:cNvCxnSpPr>
            <p:nvPr/>
          </p:nvCxnSpPr>
          <p:spPr>
            <a:xfrm flipV="1">
              <a:off x="2314858" y="5719375"/>
              <a:ext cx="0" cy="4264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8FB7275-3EC2-6FEE-3A6E-C1A9D1EC72FD}"/>
                </a:ext>
              </a:extLst>
            </p:cNvPr>
            <p:cNvCxnSpPr>
              <a:cxnSpLocks/>
            </p:cNvCxnSpPr>
            <p:nvPr/>
          </p:nvCxnSpPr>
          <p:spPr>
            <a:xfrm>
              <a:off x="2176513" y="5719375"/>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1F15CC5-E32B-9B16-331C-AEA116F224FC}"/>
                </a:ext>
              </a:extLst>
            </p:cNvPr>
            <p:cNvCxnSpPr>
              <a:cxnSpLocks/>
            </p:cNvCxnSpPr>
            <p:nvPr/>
          </p:nvCxnSpPr>
          <p:spPr>
            <a:xfrm flipV="1">
              <a:off x="2181146" y="5306231"/>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88C9A124-0EE1-4FCD-B8D1-E51F4B3EB330}"/>
                </a:ext>
              </a:extLst>
            </p:cNvPr>
            <p:cNvCxnSpPr>
              <a:cxnSpLocks/>
            </p:cNvCxnSpPr>
            <p:nvPr/>
          </p:nvCxnSpPr>
          <p:spPr>
            <a:xfrm flipV="1">
              <a:off x="2320265" y="4902481"/>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CFAC7FF6-CC32-3D0D-03B5-5A12EE3E9A36}"/>
                </a:ext>
              </a:extLst>
            </p:cNvPr>
            <p:cNvCxnSpPr>
              <a:cxnSpLocks/>
            </p:cNvCxnSpPr>
            <p:nvPr/>
          </p:nvCxnSpPr>
          <p:spPr>
            <a:xfrm>
              <a:off x="2177284" y="5311714"/>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ACC97E2-BF2A-751E-BBA6-DE100A07D196}"/>
                </a:ext>
              </a:extLst>
            </p:cNvPr>
            <p:cNvCxnSpPr>
              <a:cxnSpLocks/>
            </p:cNvCxnSpPr>
            <p:nvPr/>
          </p:nvCxnSpPr>
          <p:spPr>
            <a:xfrm>
              <a:off x="2187328" y="4913438"/>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8C3D1C14-A643-E7D5-A316-CB6A6EF32F94}"/>
                </a:ext>
              </a:extLst>
            </p:cNvPr>
            <p:cNvCxnSpPr>
              <a:cxnSpLocks/>
            </p:cNvCxnSpPr>
            <p:nvPr/>
          </p:nvCxnSpPr>
          <p:spPr>
            <a:xfrm flipV="1">
              <a:off x="2185783" y="4483867"/>
              <a:ext cx="1545" cy="4342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2F40932F-0841-2888-F240-BA3D1E5DCD77}"/>
                </a:ext>
              </a:extLst>
            </p:cNvPr>
            <p:cNvCxnSpPr>
              <a:cxnSpLocks/>
            </p:cNvCxnSpPr>
            <p:nvPr/>
          </p:nvCxnSpPr>
          <p:spPr>
            <a:xfrm>
              <a:off x="2181145" y="4484653"/>
              <a:ext cx="13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273BDE7-7E26-5C81-E7E5-B30A295B1703}"/>
                </a:ext>
              </a:extLst>
            </p:cNvPr>
            <p:cNvCxnSpPr>
              <a:cxnSpLocks/>
            </p:cNvCxnSpPr>
            <p:nvPr/>
          </p:nvCxnSpPr>
          <p:spPr>
            <a:xfrm flipV="1">
              <a:off x="2320265" y="4062904"/>
              <a:ext cx="0" cy="4264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EDD45AF-6E15-1B47-9024-1E0FEBCCC884}"/>
                </a:ext>
              </a:extLst>
            </p:cNvPr>
            <p:cNvCxnSpPr>
              <a:cxnSpLocks/>
            </p:cNvCxnSpPr>
            <p:nvPr/>
          </p:nvCxnSpPr>
          <p:spPr>
            <a:xfrm>
              <a:off x="2181920" y="4062904"/>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945851F-5017-27FB-1C98-45F84EAB7DA9}"/>
                </a:ext>
              </a:extLst>
            </p:cNvPr>
            <p:cNvCxnSpPr>
              <a:cxnSpLocks/>
            </p:cNvCxnSpPr>
            <p:nvPr/>
          </p:nvCxnSpPr>
          <p:spPr>
            <a:xfrm flipV="1">
              <a:off x="2186552" y="3649760"/>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0097C7DD-AABF-C698-4BF7-017A02046CAF}"/>
                </a:ext>
              </a:extLst>
            </p:cNvPr>
            <p:cNvCxnSpPr>
              <a:cxnSpLocks/>
            </p:cNvCxnSpPr>
            <p:nvPr/>
          </p:nvCxnSpPr>
          <p:spPr>
            <a:xfrm flipV="1">
              <a:off x="2325671" y="3246010"/>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2EEEDF8-CA66-6052-7E02-C024B8AEAF66}"/>
                </a:ext>
              </a:extLst>
            </p:cNvPr>
            <p:cNvCxnSpPr>
              <a:cxnSpLocks/>
            </p:cNvCxnSpPr>
            <p:nvPr/>
          </p:nvCxnSpPr>
          <p:spPr>
            <a:xfrm>
              <a:off x="2182690" y="3655243"/>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60A04DA7-9E2D-82D0-F749-1135C3622D05}"/>
                </a:ext>
              </a:extLst>
            </p:cNvPr>
            <p:cNvCxnSpPr>
              <a:cxnSpLocks/>
            </p:cNvCxnSpPr>
            <p:nvPr/>
          </p:nvCxnSpPr>
          <p:spPr>
            <a:xfrm>
              <a:off x="2188097" y="3252272"/>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8D4195BE-F68B-6F47-F4B2-D115FA6C191F}"/>
                </a:ext>
              </a:extLst>
            </p:cNvPr>
            <p:cNvCxnSpPr>
              <a:cxnSpLocks/>
            </p:cNvCxnSpPr>
            <p:nvPr/>
          </p:nvCxnSpPr>
          <p:spPr>
            <a:xfrm flipV="1">
              <a:off x="2191190" y="2827396"/>
              <a:ext cx="1545" cy="4342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8771349-5A55-04AA-8192-E4FE46D5B9EE}"/>
                </a:ext>
              </a:extLst>
            </p:cNvPr>
            <p:cNvCxnSpPr>
              <a:cxnSpLocks/>
            </p:cNvCxnSpPr>
            <p:nvPr/>
          </p:nvCxnSpPr>
          <p:spPr>
            <a:xfrm>
              <a:off x="2195826" y="2837565"/>
              <a:ext cx="13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60E1327-E459-0299-6EC0-0B988344BB58}"/>
                </a:ext>
              </a:extLst>
            </p:cNvPr>
            <p:cNvCxnSpPr>
              <a:cxnSpLocks/>
            </p:cNvCxnSpPr>
            <p:nvPr/>
          </p:nvCxnSpPr>
          <p:spPr>
            <a:xfrm flipV="1">
              <a:off x="2334946" y="2415816"/>
              <a:ext cx="0" cy="4264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2D1C91B-6E21-21BA-EAC5-886B81E7BFE0}"/>
                </a:ext>
              </a:extLst>
            </p:cNvPr>
            <p:cNvCxnSpPr>
              <a:cxnSpLocks/>
            </p:cNvCxnSpPr>
            <p:nvPr/>
          </p:nvCxnSpPr>
          <p:spPr>
            <a:xfrm>
              <a:off x="2196601" y="2415816"/>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424953B0-440C-03D8-9B10-49C1CAB52A00}"/>
                </a:ext>
              </a:extLst>
            </p:cNvPr>
            <p:cNvCxnSpPr>
              <a:cxnSpLocks/>
            </p:cNvCxnSpPr>
            <p:nvPr/>
          </p:nvCxnSpPr>
          <p:spPr>
            <a:xfrm flipV="1">
              <a:off x="2201233" y="2002671"/>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ABB6E5DB-ED8F-B68F-A64C-308B0F271541}"/>
                </a:ext>
              </a:extLst>
            </p:cNvPr>
            <p:cNvCxnSpPr>
              <a:cxnSpLocks/>
            </p:cNvCxnSpPr>
            <p:nvPr/>
          </p:nvCxnSpPr>
          <p:spPr>
            <a:xfrm flipV="1">
              <a:off x="2340352" y="1598921"/>
              <a:ext cx="0" cy="417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05488797-6268-CBD7-AF1E-9F63FC496287}"/>
                </a:ext>
              </a:extLst>
            </p:cNvPr>
            <p:cNvCxnSpPr>
              <a:cxnSpLocks/>
            </p:cNvCxnSpPr>
            <p:nvPr/>
          </p:nvCxnSpPr>
          <p:spPr>
            <a:xfrm>
              <a:off x="2197371" y="2008155"/>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9965316C-B764-21DC-A482-EF6C9796C99A}"/>
                </a:ext>
              </a:extLst>
            </p:cNvPr>
            <p:cNvCxnSpPr>
              <a:cxnSpLocks/>
            </p:cNvCxnSpPr>
            <p:nvPr/>
          </p:nvCxnSpPr>
          <p:spPr>
            <a:xfrm>
              <a:off x="2202778" y="1605184"/>
              <a:ext cx="143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2439FEE7-9731-8D72-E907-24EE1BE9F4E8}"/>
                </a:ext>
              </a:extLst>
            </p:cNvPr>
            <p:cNvCxnSpPr>
              <a:cxnSpLocks/>
            </p:cNvCxnSpPr>
            <p:nvPr/>
          </p:nvCxnSpPr>
          <p:spPr>
            <a:xfrm flipV="1">
              <a:off x="2205871" y="1180307"/>
              <a:ext cx="1545" cy="4342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EA4CF99-B3BA-687A-F414-029E46FC0425}"/>
                </a:ext>
              </a:extLst>
            </p:cNvPr>
            <p:cNvCxnSpPr>
              <a:cxnSpLocks/>
            </p:cNvCxnSpPr>
            <p:nvPr/>
          </p:nvCxnSpPr>
          <p:spPr>
            <a:xfrm>
              <a:off x="2232158" y="5935335"/>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B2A6F408-B71D-CF8E-C150-0D2A785109F3}"/>
                </a:ext>
              </a:extLst>
            </p:cNvPr>
            <p:cNvCxnSpPr>
              <a:cxnSpLocks/>
            </p:cNvCxnSpPr>
            <p:nvPr/>
          </p:nvCxnSpPr>
          <p:spPr>
            <a:xfrm flipV="1">
              <a:off x="2372050" y="5923207"/>
              <a:ext cx="0" cy="63105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D0D91B21-F8D3-2AA2-CB7C-0ADF8FC1CB3A}"/>
                </a:ext>
              </a:extLst>
            </p:cNvPr>
            <p:cNvCxnSpPr>
              <a:cxnSpLocks/>
            </p:cNvCxnSpPr>
            <p:nvPr/>
          </p:nvCxnSpPr>
          <p:spPr>
            <a:xfrm flipV="1">
              <a:off x="2228281" y="5516325"/>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1102FDE-E131-9D94-F4B4-704CE394C307}"/>
                </a:ext>
              </a:extLst>
            </p:cNvPr>
            <p:cNvCxnSpPr>
              <a:cxnSpLocks/>
            </p:cNvCxnSpPr>
            <p:nvPr/>
          </p:nvCxnSpPr>
          <p:spPr>
            <a:xfrm>
              <a:off x="2232929" y="5119223"/>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C9AE3CF-1A76-C652-76D1-0D826F8957AB}"/>
                </a:ext>
              </a:extLst>
            </p:cNvPr>
            <p:cNvCxnSpPr>
              <a:cxnSpLocks/>
            </p:cNvCxnSpPr>
            <p:nvPr/>
          </p:nvCxnSpPr>
          <p:spPr>
            <a:xfrm flipV="1">
              <a:off x="2372821" y="5107095"/>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8ED6C5A5-FF76-1598-9FB3-5C6AD4D64508}"/>
                </a:ext>
              </a:extLst>
            </p:cNvPr>
            <p:cNvCxnSpPr>
              <a:cxnSpLocks/>
            </p:cNvCxnSpPr>
            <p:nvPr/>
          </p:nvCxnSpPr>
          <p:spPr>
            <a:xfrm flipV="1">
              <a:off x="2229052" y="4265555"/>
              <a:ext cx="4639" cy="86110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52AB80C5-5EFA-9DFB-0B74-13A304AC608E}"/>
                </a:ext>
              </a:extLst>
            </p:cNvPr>
            <p:cNvCxnSpPr>
              <a:cxnSpLocks/>
            </p:cNvCxnSpPr>
            <p:nvPr/>
          </p:nvCxnSpPr>
          <p:spPr>
            <a:xfrm>
              <a:off x="2232929" y="5527669"/>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1C4298F4-F5B6-1B45-2EAF-9280731B5FF1}"/>
                </a:ext>
              </a:extLst>
            </p:cNvPr>
            <p:cNvCxnSpPr>
              <a:cxnSpLocks/>
            </p:cNvCxnSpPr>
            <p:nvPr/>
          </p:nvCxnSpPr>
          <p:spPr>
            <a:xfrm>
              <a:off x="2229063" y="3857109"/>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B4A8D3F-9E62-822C-50D2-DCDA57F205E4}"/>
                </a:ext>
              </a:extLst>
            </p:cNvPr>
            <p:cNvCxnSpPr>
              <a:cxnSpLocks/>
            </p:cNvCxnSpPr>
            <p:nvPr/>
          </p:nvCxnSpPr>
          <p:spPr>
            <a:xfrm flipV="1">
              <a:off x="2368955" y="3844981"/>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E296C6BC-ACCD-FA42-042B-CDB0A094082B}"/>
                </a:ext>
              </a:extLst>
            </p:cNvPr>
            <p:cNvCxnSpPr>
              <a:cxnSpLocks/>
            </p:cNvCxnSpPr>
            <p:nvPr/>
          </p:nvCxnSpPr>
          <p:spPr>
            <a:xfrm>
              <a:off x="2229063" y="4265555"/>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12053CA3-0402-173C-14E2-9B86BDA62A64}"/>
                </a:ext>
              </a:extLst>
            </p:cNvPr>
            <p:cNvCxnSpPr>
              <a:cxnSpLocks/>
            </p:cNvCxnSpPr>
            <p:nvPr/>
          </p:nvCxnSpPr>
          <p:spPr>
            <a:xfrm flipV="1">
              <a:off x="2233692" y="3423238"/>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9C895CF7-0997-ACC1-DEC1-3F630DD381A9}"/>
                </a:ext>
              </a:extLst>
            </p:cNvPr>
            <p:cNvCxnSpPr>
              <a:cxnSpLocks/>
            </p:cNvCxnSpPr>
            <p:nvPr/>
          </p:nvCxnSpPr>
          <p:spPr>
            <a:xfrm>
              <a:off x="2238340" y="3026137"/>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F2E7301-5EB1-B48F-5FB9-32F5A7F57A80}"/>
                </a:ext>
              </a:extLst>
            </p:cNvPr>
            <p:cNvCxnSpPr>
              <a:cxnSpLocks/>
            </p:cNvCxnSpPr>
            <p:nvPr/>
          </p:nvCxnSpPr>
          <p:spPr>
            <a:xfrm flipV="1">
              <a:off x="2378232" y="3014009"/>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E2DCBC3-B120-63C6-3892-272FEA38991F}"/>
                </a:ext>
              </a:extLst>
            </p:cNvPr>
            <p:cNvCxnSpPr>
              <a:cxnSpLocks/>
            </p:cNvCxnSpPr>
            <p:nvPr/>
          </p:nvCxnSpPr>
          <p:spPr>
            <a:xfrm flipV="1">
              <a:off x="2234463" y="2577396"/>
              <a:ext cx="4637" cy="45617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FD87BD7-C340-20C7-07F6-40B5EA6DE63D}"/>
                </a:ext>
              </a:extLst>
            </p:cNvPr>
            <p:cNvCxnSpPr>
              <a:cxnSpLocks/>
            </p:cNvCxnSpPr>
            <p:nvPr/>
          </p:nvCxnSpPr>
          <p:spPr>
            <a:xfrm>
              <a:off x="2238340" y="3434583"/>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6FE90643-CE18-98F2-67CB-E406006332F5}"/>
                </a:ext>
              </a:extLst>
            </p:cNvPr>
            <p:cNvCxnSpPr>
              <a:cxnSpLocks/>
            </p:cNvCxnSpPr>
            <p:nvPr/>
          </p:nvCxnSpPr>
          <p:spPr>
            <a:xfrm>
              <a:off x="2234471" y="2167775"/>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DE5DEB74-2DB2-C060-4677-FAEEF6C92EE3}"/>
                </a:ext>
              </a:extLst>
            </p:cNvPr>
            <p:cNvCxnSpPr>
              <a:cxnSpLocks/>
            </p:cNvCxnSpPr>
            <p:nvPr/>
          </p:nvCxnSpPr>
          <p:spPr>
            <a:xfrm flipV="1">
              <a:off x="2374363" y="2155647"/>
              <a:ext cx="0" cy="4264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427CB412-F64A-658D-83F1-CA48963A48F3}"/>
                </a:ext>
              </a:extLst>
            </p:cNvPr>
            <p:cNvCxnSpPr>
              <a:cxnSpLocks/>
            </p:cNvCxnSpPr>
            <p:nvPr/>
          </p:nvCxnSpPr>
          <p:spPr>
            <a:xfrm>
              <a:off x="2234471" y="2576221"/>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0E563223-5892-83FF-9082-0F3ED34BF240}"/>
                </a:ext>
              </a:extLst>
            </p:cNvPr>
            <p:cNvCxnSpPr>
              <a:cxnSpLocks/>
            </p:cNvCxnSpPr>
            <p:nvPr/>
          </p:nvCxnSpPr>
          <p:spPr>
            <a:xfrm flipV="1">
              <a:off x="2239100" y="1764805"/>
              <a:ext cx="0" cy="39554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C9F94AD1-692A-9E48-666E-9B0622AA8E1F}"/>
                </a:ext>
              </a:extLst>
            </p:cNvPr>
            <p:cNvCxnSpPr>
              <a:cxnSpLocks/>
            </p:cNvCxnSpPr>
            <p:nvPr/>
          </p:nvCxnSpPr>
          <p:spPr>
            <a:xfrm flipH="1" flipV="1">
              <a:off x="2382863" y="1255621"/>
              <a:ext cx="1543" cy="5150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D9940599-C80C-61FB-9E6A-2B66C157E932}"/>
                </a:ext>
              </a:extLst>
            </p:cNvPr>
            <p:cNvCxnSpPr>
              <a:cxnSpLocks/>
            </p:cNvCxnSpPr>
            <p:nvPr/>
          </p:nvCxnSpPr>
          <p:spPr>
            <a:xfrm>
              <a:off x="2244515" y="1764805"/>
              <a:ext cx="139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9EB19300-32D6-1802-31F7-BB94F4A3E21C}"/>
                </a:ext>
              </a:extLst>
            </p:cNvPr>
            <p:cNvCxnSpPr>
              <a:cxnSpLocks/>
            </p:cNvCxnSpPr>
            <p:nvPr/>
          </p:nvCxnSpPr>
          <p:spPr>
            <a:xfrm>
              <a:off x="2377460" y="1255621"/>
              <a:ext cx="939659"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EC846FE-9749-1BB1-D8D1-776CF9150363}"/>
                </a:ext>
              </a:extLst>
            </p:cNvPr>
            <p:cNvCxnSpPr>
              <a:cxnSpLocks/>
            </p:cNvCxnSpPr>
            <p:nvPr/>
          </p:nvCxnSpPr>
          <p:spPr>
            <a:xfrm>
              <a:off x="2191190" y="1186828"/>
              <a:ext cx="130910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C4E2CCB7-CFBF-ECF1-6321-07CAA9EEB2A4}"/>
                </a:ext>
              </a:extLst>
            </p:cNvPr>
            <p:cNvCxnSpPr>
              <a:cxnSpLocks/>
            </p:cNvCxnSpPr>
            <p:nvPr/>
          </p:nvCxnSpPr>
          <p:spPr>
            <a:xfrm flipV="1">
              <a:off x="3296262" y="6090606"/>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0F35701-0E58-5877-36C2-945B2B31AEEF}"/>
                </a:ext>
              </a:extLst>
            </p:cNvPr>
            <p:cNvCxnSpPr>
              <a:cxnSpLocks/>
            </p:cNvCxnSpPr>
            <p:nvPr/>
          </p:nvCxnSpPr>
          <p:spPr>
            <a:xfrm>
              <a:off x="3291625" y="6095301"/>
              <a:ext cx="13912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4325B89-60E6-3694-43C9-34E2DBA0CC1F}"/>
                </a:ext>
              </a:extLst>
            </p:cNvPr>
            <p:cNvCxnSpPr>
              <a:cxnSpLocks/>
            </p:cNvCxnSpPr>
            <p:nvPr/>
          </p:nvCxnSpPr>
          <p:spPr>
            <a:xfrm flipV="1">
              <a:off x="3430744" y="5673552"/>
              <a:ext cx="0" cy="42644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9B4ACF07-61CE-0C87-24C7-CFA29B97465A}"/>
                </a:ext>
              </a:extLst>
            </p:cNvPr>
            <p:cNvCxnSpPr>
              <a:cxnSpLocks/>
            </p:cNvCxnSpPr>
            <p:nvPr/>
          </p:nvCxnSpPr>
          <p:spPr>
            <a:xfrm>
              <a:off x="3292399" y="5673552"/>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2A45C7A8-567D-5930-9C37-B6FF16D53277}"/>
                </a:ext>
              </a:extLst>
            </p:cNvPr>
            <p:cNvCxnSpPr>
              <a:cxnSpLocks/>
            </p:cNvCxnSpPr>
            <p:nvPr/>
          </p:nvCxnSpPr>
          <p:spPr>
            <a:xfrm flipV="1">
              <a:off x="3297032" y="5260408"/>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0EF1B92-35F2-5AB8-DAB4-6F70ADB5A2AC}"/>
                </a:ext>
              </a:extLst>
            </p:cNvPr>
            <p:cNvCxnSpPr>
              <a:cxnSpLocks/>
            </p:cNvCxnSpPr>
            <p:nvPr/>
          </p:nvCxnSpPr>
          <p:spPr>
            <a:xfrm flipV="1">
              <a:off x="3436151" y="4856658"/>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0D1E03E2-8B0B-55DC-1480-FE867DA0BFC6}"/>
                </a:ext>
              </a:extLst>
            </p:cNvPr>
            <p:cNvCxnSpPr>
              <a:cxnSpLocks/>
            </p:cNvCxnSpPr>
            <p:nvPr/>
          </p:nvCxnSpPr>
          <p:spPr>
            <a:xfrm>
              <a:off x="3293170" y="5265891"/>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8F52B401-CF57-B6AF-3D68-FDE616F68B5C}"/>
                </a:ext>
              </a:extLst>
            </p:cNvPr>
            <p:cNvCxnSpPr>
              <a:cxnSpLocks/>
            </p:cNvCxnSpPr>
            <p:nvPr/>
          </p:nvCxnSpPr>
          <p:spPr>
            <a:xfrm>
              <a:off x="3303214" y="4867615"/>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964C5062-E2A9-F546-C7FC-A6E8D4E58733}"/>
                </a:ext>
              </a:extLst>
            </p:cNvPr>
            <p:cNvCxnSpPr>
              <a:cxnSpLocks/>
            </p:cNvCxnSpPr>
            <p:nvPr/>
          </p:nvCxnSpPr>
          <p:spPr>
            <a:xfrm flipV="1">
              <a:off x="3301669" y="4438044"/>
              <a:ext cx="1545" cy="43426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EBF5299-4E94-53E3-9B75-D199CC2F1ADC}"/>
                </a:ext>
              </a:extLst>
            </p:cNvPr>
            <p:cNvCxnSpPr>
              <a:cxnSpLocks/>
            </p:cNvCxnSpPr>
            <p:nvPr/>
          </p:nvCxnSpPr>
          <p:spPr>
            <a:xfrm>
              <a:off x="3297031" y="4438830"/>
              <a:ext cx="13912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30C22560-9CBD-7B27-03F8-49A190C40065}"/>
                </a:ext>
              </a:extLst>
            </p:cNvPr>
            <p:cNvCxnSpPr>
              <a:cxnSpLocks/>
            </p:cNvCxnSpPr>
            <p:nvPr/>
          </p:nvCxnSpPr>
          <p:spPr>
            <a:xfrm flipV="1">
              <a:off x="3436151" y="4017081"/>
              <a:ext cx="0" cy="42644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C0DB9FB-8CE1-02BF-8634-F7945AA68487}"/>
                </a:ext>
              </a:extLst>
            </p:cNvPr>
            <p:cNvCxnSpPr>
              <a:cxnSpLocks/>
            </p:cNvCxnSpPr>
            <p:nvPr/>
          </p:nvCxnSpPr>
          <p:spPr>
            <a:xfrm>
              <a:off x="3297806" y="4017081"/>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3BE2965-70EC-A4D3-8D51-89B1FA280957}"/>
                </a:ext>
              </a:extLst>
            </p:cNvPr>
            <p:cNvCxnSpPr>
              <a:cxnSpLocks/>
            </p:cNvCxnSpPr>
            <p:nvPr/>
          </p:nvCxnSpPr>
          <p:spPr>
            <a:xfrm flipV="1">
              <a:off x="3302438" y="3603937"/>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F1404A4-3AC0-1FBE-F664-57DDF8E0B2B7}"/>
                </a:ext>
              </a:extLst>
            </p:cNvPr>
            <p:cNvCxnSpPr>
              <a:cxnSpLocks/>
            </p:cNvCxnSpPr>
            <p:nvPr/>
          </p:nvCxnSpPr>
          <p:spPr>
            <a:xfrm flipV="1">
              <a:off x="3441557" y="3200187"/>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140C24A7-44D8-3A19-8C28-3020FD4B0E9B}"/>
                </a:ext>
              </a:extLst>
            </p:cNvPr>
            <p:cNvCxnSpPr>
              <a:cxnSpLocks/>
            </p:cNvCxnSpPr>
            <p:nvPr/>
          </p:nvCxnSpPr>
          <p:spPr>
            <a:xfrm>
              <a:off x="3298576" y="3609420"/>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8E1ADD2-4A07-45B4-EE2F-15265B87B32F}"/>
                </a:ext>
              </a:extLst>
            </p:cNvPr>
            <p:cNvCxnSpPr>
              <a:cxnSpLocks/>
            </p:cNvCxnSpPr>
            <p:nvPr/>
          </p:nvCxnSpPr>
          <p:spPr>
            <a:xfrm>
              <a:off x="3303983" y="3206449"/>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F7C445A-34D9-14F4-2E72-C25E83128CFC}"/>
                </a:ext>
              </a:extLst>
            </p:cNvPr>
            <p:cNvCxnSpPr>
              <a:cxnSpLocks/>
            </p:cNvCxnSpPr>
            <p:nvPr/>
          </p:nvCxnSpPr>
          <p:spPr>
            <a:xfrm flipV="1">
              <a:off x="3307076" y="2781573"/>
              <a:ext cx="1545" cy="43426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C1A91FE-8174-F9A3-FBE5-7A1AF449951F}"/>
                </a:ext>
              </a:extLst>
            </p:cNvPr>
            <p:cNvCxnSpPr>
              <a:cxnSpLocks/>
            </p:cNvCxnSpPr>
            <p:nvPr/>
          </p:nvCxnSpPr>
          <p:spPr>
            <a:xfrm>
              <a:off x="3311712" y="2791742"/>
              <a:ext cx="13912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914E4BB3-7701-F59F-E63A-2CBF3B6DBE0F}"/>
                </a:ext>
              </a:extLst>
            </p:cNvPr>
            <p:cNvCxnSpPr>
              <a:cxnSpLocks/>
            </p:cNvCxnSpPr>
            <p:nvPr/>
          </p:nvCxnSpPr>
          <p:spPr>
            <a:xfrm flipV="1">
              <a:off x="3450832" y="2369993"/>
              <a:ext cx="0" cy="42644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75E42D8-044E-735B-7482-CE97BEE1A018}"/>
                </a:ext>
              </a:extLst>
            </p:cNvPr>
            <p:cNvCxnSpPr>
              <a:cxnSpLocks/>
            </p:cNvCxnSpPr>
            <p:nvPr/>
          </p:nvCxnSpPr>
          <p:spPr>
            <a:xfrm>
              <a:off x="3312487" y="2369993"/>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CE6D043D-9967-5021-F73A-B1B248568B5E}"/>
                </a:ext>
              </a:extLst>
            </p:cNvPr>
            <p:cNvCxnSpPr>
              <a:cxnSpLocks/>
            </p:cNvCxnSpPr>
            <p:nvPr/>
          </p:nvCxnSpPr>
          <p:spPr>
            <a:xfrm flipV="1">
              <a:off x="3317119" y="1956848"/>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E6E0125F-D636-BF19-4311-CECD5EA5F00E}"/>
                </a:ext>
              </a:extLst>
            </p:cNvPr>
            <p:cNvCxnSpPr>
              <a:cxnSpLocks/>
            </p:cNvCxnSpPr>
            <p:nvPr/>
          </p:nvCxnSpPr>
          <p:spPr>
            <a:xfrm flipV="1">
              <a:off x="3456238" y="1553098"/>
              <a:ext cx="0" cy="4178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8BDC3259-EC5F-2FC6-9945-7DF5675D1234}"/>
                </a:ext>
              </a:extLst>
            </p:cNvPr>
            <p:cNvCxnSpPr>
              <a:cxnSpLocks/>
            </p:cNvCxnSpPr>
            <p:nvPr/>
          </p:nvCxnSpPr>
          <p:spPr>
            <a:xfrm>
              <a:off x="3313257" y="1962332"/>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E2E63E14-41E9-78F1-A1EB-267E0D301791}"/>
                </a:ext>
              </a:extLst>
            </p:cNvPr>
            <p:cNvCxnSpPr>
              <a:cxnSpLocks/>
            </p:cNvCxnSpPr>
            <p:nvPr/>
          </p:nvCxnSpPr>
          <p:spPr>
            <a:xfrm>
              <a:off x="3318664" y="1559361"/>
              <a:ext cx="14375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0D96ABCE-9669-6C11-BBCC-4DB49AA53A0F}"/>
                </a:ext>
              </a:extLst>
            </p:cNvPr>
            <p:cNvCxnSpPr>
              <a:cxnSpLocks/>
            </p:cNvCxnSpPr>
            <p:nvPr/>
          </p:nvCxnSpPr>
          <p:spPr>
            <a:xfrm flipV="1">
              <a:off x="3321757" y="1255621"/>
              <a:ext cx="0" cy="31312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5F96E8C8-ABC1-4F20-3975-A4C2AFD83469}"/>
                </a:ext>
              </a:extLst>
            </p:cNvPr>
            <p:cNvCxnSpPr>
              <a:cxnSpLocks/>
            </p:cNvCxnSpPr>
            <p:nvPr/>
          </p:nvCxnSpPr>
          <p:spPr>
            <a:xfrm>
              <a:off x="3348044" y="5889512"/>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8E9CE161-049F-9F91-7796-146D317F35DA}"/>
                </a:ext>
              </a:extLst>
            </p:cNvPr>
            <p:cNvCxnSpPr>
              <a:cxnSpLocks/>
            </p:cNvCxnSpPr>
            <p:nvPr/>
          </p:nvCxnSpPr>
          <p:spPr>
            <a:xfrm flipV="1">
              <a:off x="3488591" y="5889512"/>
              <a:ext cx="0" cy="63105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F5D8382-1CC9-D9C7-25E7-C5B9BFB58936}"/>
                </a:ext>
              </a:extLst>
            </p:cNvPr>
            <p:cNvCxnSpPr>
              <a:cxnSpLocks/>
            </p:cNvCxnSpPr>
            <p:nvPr/>
          </p:nvCxnSpPr>
          <p:spPr>
            <a:xfrm flipV="1">
              <a:off x="3344167" y="5470502"/>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EEF2AA31-1962-18D9-0327-35A71AA3F16D}"/>
                </a:ext>
              </a:extLst>
            </p:cNvPr>
            <p:cNvCxnSpPr>
              <a:cxnSpLocks/>
            </p:cNvCxnSpPr>
            <p:nvPr/>
          </p:nvCxnSpPr>
          <p:spPr>
            <a:xfrm>
              <a:off x="3348815" y="5073400"/>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6A099AD-A31A-56CE-B1AF-100A5E75700A}"/>
                </a:ext>
              </a:extLst>
            </p:cNvPr>
            <p:cNvCxnSpPr>
              <a:cxnSpLocks/>
            </p:cNvCxnSpPr>
            <p:nvPr/>
          </p:nvCxnSpPr>
          <p:spPr>
            <a:xfrm flipV="1">
              <a:off x="3488707" y="5061272"/>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12AFF2F0-B2E3-7B6D-961E-368B42AAA2AE}"/>
                </a:ext>
              </a:extLst>
            </p:cNvPr>
            <p:cNvCxnSpPr>
              <a:cxnSpLocks/>
            </p:cNvCxnSpPr>
            <p:nvPr/>
          </p:nvCxnSpPr>
          <p:spPr>
            <a:xfrm flipV="1">
              <a:off x="3344938" y="4219732"/>
              <a:ext cx="4639" cy="8611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518E285-725E-278C-7897-CA413265C1EE}"/>
                </a:ext>
              </a:extLst>
            </p:cNvPr>
            <p:cNvCxnSpPr>
              <a:cxnSpLocks/>
            </p:cNvCxnSpPr>
            <p:nvPr/>
          </p:nvCxnSpPr>
          <p:spPr>
            <a:xfrm>
              <a:off x="3348815" y="5481846"/>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FE16C3C5-14DA-F1D0-176C-298789A14309}"/>
                </a:ext>
              </a:extLst>
            </p:cNvPr>
            <p:cNvCxnSpPr>
              <a:cxnSpLocks/>
            </p:cNvCxnSpPr>
            <p:nvPr/>
          </p:nvCxnSpPr>
          <p:spPr>
            <a:xfrm>
              <a:off x="3344949" y="3811286"/>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997D8CB-1A0E-ABDD-56DE-6102C0E5B498}"/>
                </a:ext>
              </a:extLst>
            </p:cNvPr>
            <p:cNvCxnSpPr>
              <a:cxnSpLocks/>
            </p:cNvCxnSpPr>
            <p:nvPr/>
          </p:nvCxnSpPr>
          <p:spPr>
            <a:xfrm flipV="1">
              <a:off x="3484841" y="3799158"/>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6F0FA6E5-1FDD-50D2-269B-4AF8F1E5E5CC}"/>
                </a:ext>
              </a:extLst>
            </p:cNvPr>
            <p:cNvCxnSpPr>
              <a:cxnSpLocks/>
            </p:cNvCxnSpPr>
            <p:nvPr/>
          </p:nvCxnSpPr>
          <p:spPr>
            <a:xfrm>
              <a:off x="3344949" y="4219732"/>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D73CAD45-E06C-0A7E-95B4-1770982D35BA}"/>
                </a:ext>
              </a:extLst>
            </p:cNvPr>
            <p:cNvCxnSpPr>
              <a:cxnSpLocks/>
            </p:cNvCxnSpPr>
            <p:nvPr/>
          </p:nvCxnSpPr>
          <p:spPr>
            <a:xfrm flipV="1">
              <a:off x="3349578" y="3377415"/>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6F27CB28-CF5B-4BE7-25F9-560616C9E41E}"/>
                </a:ext>
              </a:extLst>
            </p:cNvPr>
            <p:cNvCxnSpPr>
              <a:cxnSpLocks/>
            </p:cNvCxnSpPr>
            <p:nvPr/>
          </p:nvCxnSpPr>
          <p:spPr>
            <a:xfrm>
              <a:off x="3354226" y="2980314"/>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5B34A628-C6AF-62D2-FCB5-F3BB4DB82312}"/>
                </a:ext>
              </a:extLst>
            </p:cNvPr>
            <p:cNvCxnSpPr>
              <a:cxnSpLocks/>
            </p:cNvCxnSpPr>
            <p:nvPr/>
          </p:nvCxnSpPr>
          <p:spPr>
            <a:xfrm flipV="1">
              <a:off x="3494118" y="2968186"/>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9A0370CC-D5EF-A8F5-20C2-4B0B3BAADF0C}"/>
                </a:ext>
              </a:extLst>
            </p:cNvPr>
            <p:cNvCxnSpPr>
              <a:cxnSpLocks/>
            </p:cNvCxnSpPr>
            <p:nvPr/>
          </p:nvCxnSpPr>
          <p:spPr>
            <a:xfrm flipV="1">
              <a:off x="3350349" y="2531573"/>
              <a:ext cx="4637" cy="4561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2DCA637-1393-0ADA-7B8D-F888127832D7}"/>
                </a:ext>
              </a:extLst>
            </p:cNvPr>
            <p:cNvCxnSpPr>
              <a:cxnSpLocks/>
            </p:cNvCxnSpPr>
            <p:nvPr/>
          </p:nvCxnSpPr>
          <p:spPr>
            <a:xfrm>
              <a:off x="3354226" y="3388760"/>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3F896130-F07A-B52E-3BC6-09C719FD3450}"/>
                </a:ext>
              </a:extLst>
            </p:cNvPr>
            <p:cNvCxnSpPr>
              <a:cxnSpLocks/>
            </p:cNvCxnSpPr>
            <p:nvPr/>
          </p:nvCxnSpPr>
          <p:spPr>
            <a:xfrm>
              <a:off x="3350357" y="2121952"/>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EB21A3C-2E76-CA6C-C6E0-386617506268}"/>
                </a:ext>
              </a:extLst>
            </p:cNvPr>
            <p:cNvCxnSpPr>
              <a:cxnSpLocks/>
            </p:cNvCxnSpPr>
            <p:nvPr/>
          </p:nvCxnSpPr>
          <p:spPr>
            <a:xfrm flipV="1">
              <a:off x="3490249" y="2109824"/>
              <a:ext cx="0" cy="42644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DA7609E-E226-55B6-3848-FFA8DF51DE18}"/>
                </a:ext>
              </a:extLst>
            </p:cNvPr>
            <p:cNvCxnSpPr>
              <a:cxnSpLocks/>
            </p:cNvCxnSpPr>
            <p:nvPr/>
          </p:nvCxnSpPr>
          <p:spPr>
            <a:xfrm>
              <a:off x="3350357" y="2530398"/>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7327CC3-5AD6-5F40-0E26-530025E56CB0}"/>
                </a:ext>
              </a:extLst>
            </p:cNvPr>
            <p:cNvCxnSpPr>
              <a:cxnSpLocks/>
            </p:cNvCxnSpPr>
            <p:nvPr/>
          </p:nvCxnSpPr>
          <p:spPr>
            <a:xfrm flipV="1">
              <a:off x="3354986" y="1718982"/>
              <a:ext cx="0" cy="39554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40498426-D214-4451-89E2-2A6C0B34C144}"/>
                </a:ext>
              </a:extLst>
            </p:cNvPr>
            <p:cNvCxnSpPr>
              <a:cxnSpLocks/>
            </p:cNvCxnSpPr>
            <p:nvPr/>
          </p:nvCxnSpPr>
          <p:spPr>
            <a:xfrm flipH="1" flipV="1">
              <a:off x="3493346" y="1180307"/>
              <a:ext cx="6946" cy="54454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7F19CCBC-88D2-2C29-35F1-4AD11797AE9A}"/>
                </a:ext>
              </a:extLst>
            </p:cNvPr>
            <p:cNvCxnSpPr>
              <a:cxnSpLocks/>
            </p:cNvCxnSpPr>
            <p:nvPr/>
          </p:nvCxnSpPr>
          <p:spPr>
            <a:xfrm>
              <a:off x="3360401" y="1718982"/>
              <a:ext cx="13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370" name="Picture 369">
            <a:extLst>
              <a:ext uri="{FF2B5EF4-FFF2-40B4-BE49-F238E27FC236}">
                <a16:creationId xmlns:a16="http://schemas.microsoft.com/office/drawing/2014/main" id="{C9409C40-DBE0-564E-F39E-F0ABD030BFB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76828" y="3516827"/>
            <a:ext cx="1379131" cy="1304984"/>
          </a:xfrm>
          <a:prstGeom prst="rect">
            <a:avLst/>
          </a:prstGeom>
        </p:spPr>
      </p:pic>
      <p:sp>
        <p:nvSpPr>
          <p:cNvPr id="398" name="TextBox 397">
            <a:extLst>
              <a:ext uri="{FF2B5EF4-FFF2-40B4-BE49-F238E27FC236}">
                <a16:creationId xmlns:a16="http://schemas.microsoft.com/office/drawing/2014/main" id="{1F517042-0F79-8FA9-9EC2-09C813EE6A18}"/>
              </a:ext>
            </a:extLst>
          </p:cNvPr>
          <p:cNvSpPr txBox="1"/>
          <p:nvPr/>
        </p:nvSpPr>
        <p:spPr>
          <a:xfrm>
            <a:off x="0" y="6533193"/>
            <a:ext cx="7259319" cy="307777"/>
          </a:xfrm>
          <a:prstGeom prst="rect">
            <a:avLst/>
          </a:prstGeom>
          <a:noFill/>
        </p:spPr>
        <p:txBody>
          <a:bodyPr wrap="square" rtlCol="0">
            <a:spAutoFit/>
          </a:bodyPr>
          <a:lstStyle/>
          <a:p>
            <a:r>
              <a:rPr lang="en-US" sz="1400" b="1" dirty="0"/>
              <a:t>Note:</a:t>
            </a:r>
            <a:r>
              <a:rPr lang="en-US" sz="1400" dirty="0"/>
              <a:t> Hot Case Sink Temperature = 290 K, Cold Case Sink Temperature = 6.2 K</a:t>
            </a:r>
          </a:p>
        </p:txBody>
      </p:sp>
    </p:spTree>
    <p:extLst>
      <p:ext uri="{BB962C8B-B14F-4D97-AF65-F5344CB8AC3E}">
        <p14:creationId xmlns:p14="http://schemas.microsoft.com/office/powerpoint/2010/main" val="272372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86B4-7E23-5BDF-BD5D-5B36157566D8}"/>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2571CACE-659C-AFA1-F980-861387B06CD3}"/>
              </a:ext>
            </a:extLst>
          </p:cNvPr>
          <p:cNvSpPr>
            <a:spLocks noGrp="1"/>
          </p:cNvSpPr>
          <p:nvPr>
            <p:ph idx="1"/>
          </p:nvPr>
        </p:nvSpPr>
        <p:spPr>
          <a:xfrm>
            <a:off x="609600" y="914400"/>
            <a:ext cx="6776720" cy="5410200"/>
          </a:xfrm>
        </p:spPr>
        <p:txBody>
          <a:bodyPr/>
          <a:lstStyle/>
          <a:p>
            <a:r>
              <a:rPr lang="en-US" sz="1600" b="1" dirty="0"/>
              <a:t>Define Baseline Radiator Unit Design</a:t>
            </a:r>
          </a:p>
          <a:p>
            <a:pPr lvl="1"/>
            <a:r>
              <a:rPr lang="en-US" sz="1400" dirty="0"/>
              <a:t>Establish a baseline radiator unit with detailed specifications for thermal, mechanical, structural, and power/data interfaces, including potential hardware mockups for validation.</a:t>
            </a:r>
          </a:p>
          <a:p>
            <a:r>
              <a:rPr lang="en-US" sz="1600" b="1" dirty="0"/>
              <a:t>Model Environmental and Structural Survivability</a:t>
            </a:r>
          </a:p>
          <a:p>
            <a:pPr lvl="1"/>
            <a:r>
              <a:rPr lang="en-US" sz="1400" dirty="0"/>
              <a:t>Develop comprehensive environmental and structural load models to assess radiator and fluid loop survivability under MMOD, launch, and in-space loading scenarios, including thruster-induced loads and commissioning operations. Ensure pressure vessel integrity with appropriate factors of safety.</a:t>
            </a:r>
          </a:p>
          <a:p>
            <a:r>
              <a:rPr lang="en-US" sz="1600" b="1" dirty="0"/>
              <a:t>Further Develop Integrated Thermal Models</a:t>
            </a:r>
          </a:p>
          <a:p>
            <a:pPr lvl="1"/>
            <a:r>
              <a:rPr lang="en-US" sz="1400" dirty="0"/>
              <a:t>Simulate thermal performance of the radiator and fluid loops across operational conditions—both online and offline reactor states—considering various orientations relative to planetary bodies, freeze/thaw cycles, and mission thermal constraints.</a:t>
            </a:r>
          </a:p>
          <a:p>
            <a:r>
              <a:rPr lang="en-US" sz="1600" b="1" dirty="0"/>
              <a:t>Simulate Radiator Installation and Commissioning</a:t>
            </a:r>
          </a:p>
          <a:p>
            <a:pPr lvl="1"/>
            <a:r>
              <a:rPr lang="en-US" sz="1400" dirty="0"/>
              <a:t>Analyze kinematics and dynamics of radiator deployment and in-space assembly, accounting for robotics placement, radiator package handling, and installation and commissioning sequences.</a:t>
            </a:r>
          </a:p>
          <a:p>
            <a:r>
              <a:rPr lang="en-US" sz="1600" b="1" dirty="0"/>
              <a:t>Define and Assess Fluid Interfaces </a:t>
            </a:r>
          </a:p>
          <a:p>
            <a:pPr lvl="1"/>
            <a:r>
              <a:rPr lang="en-US" sz="1400" dirty="0"/>
              <a:t>Determine the form, fit, and function of fluid interfaces aligned with thermal loop requirements; identify components (e.g., seals), assess NaK material compatibility, and produce iterative mockups for functional testing.</a:t>
            </a:r>
          </a:p>
          <a:p>
            <a:endParaRPr lang="en-US" dirty="0"/>
          </a:p>
        </p:txBody>
      </p:sp>
      <p:sp>
        <p:nvSpPr>
          <p:cNvPr id="4" name="Slide Number Placeholder 3">
            <a:extLst>
              <a:ext uri="{FF2B5EF4-FFF2-40B4-BE49-F238E27FC236}">
                <a16:creationId xmlns:a16="http://schemas.microsoft.com/office/drawing/2014/main" id="{0B560F12-F0B1-0AD5-9202-53ECC7320048}"/>
              </a:ext>
            </a:extLst>
          </p:cNvPr>
          <p:cNvSpPr>
            <a:spLocks noGrp="1"/>
          </p:cNvSpPr>
          <p:nvPr>
            <p:ph type="sldNum" sz="quarter" idx="12"/>
          </p:nvPr>
        </p:nvSpPr>
        <p:spPr/>
        <p:txBody>
          <a:bodyPr/>
          <a:lstStyle/>
          <a:p>
            <a:fld id="{33F42015-0FC7-4B0E-8D2B-76EADF48D957}" type="slidenum">
              <a:rPr lang="en-US" smtClean="0"/>
              <a:pPr/>
              <a:t>24</a:t>
            </a:fld>
            <a:endParaRPr lang="en-US"/>
          </a:p>
        </p:txBody>
      </p:sp>
      <p:pic>
        <p:nvPicPr>
          <p:cNvPr id="7" name="Picture 6">
            <a:extLst>
              <a:ext uri="{FF2B5EF4-FFF2-40B4-BE49-F238E27FC236}">
                <a16:creationId xmlns:a16="http://schemas.microsoft.com/office/drawing/2014/main" id="{FA5C9BB8-3C10-22EE-078D-76CB4602F6C3}"/>
              </a:ext>
            </a:extLst>
          </p:cNvPr>
          <p:cNvPicPr>
            <a:picLocks noChangeAspect="1"/>
          </p:cNvPicPr>
          <p:nvPr/>
        </p:nvPicPr>
        <p:blipFill>
          <a:blip r:embed="rId2"/>
          <a:stretch>
            <a:fillRect/>
          </a:stretch>
        </p:blipFill>
        <p:spPr>
          <a:xfrm>
            <a:off x="7802449" y="1121059"/>
            <a:ext cx="3373272" cy="5240397"/>
          </a:xfrm>
          <a:prstGeom prst="rect">
            <a:avLst/>
          </a:prstGeom>
        </p:spPr>
      </p:pic>
    </p:spTree>
    <p:extLst>
      <p:ext uri="{BB962C8B-B14F-4D97-AF65-F5344CB8AC3E}">
        <p14:creationId xmlns:p14="http://schemas.microsoft.com/office/powerpoint/2010/main" val="161938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0D88-CE35-864D-29AD-40C8A5449F2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A1727E2-E4DC-3423-1E13-BE24C4E0A06C}"/>
              </a:ext>
            </a:extLst>
          </p:cNvPr>
          <p:cNvSpPr>
            <a:spLocks noGrp="1"/>
          </p:cNvSpPr>
          <p:nvPr>
            <p:ph idx="1"/>
          </p:nvPr>
        </p:nvSpPr>
        <p:spPr>
          <a:xfrm>
            <a:off x="609599" y="914400"/>
            <a:ext cx="10586937" cy="5410200"/>
          </a:xfrm>
        </p:spPr>
        <p:txBody>
          <a:bodyPr/>
          <a:lstStyle/>
          <a:p>
            <a:pPr marL="0" indent="0">
              <a:spcAft>
                <a:spcPts val="300"/>
              </a:spcAft>
              <a:buNone/>
            </a:pPr>
            <a:r>
              <a:rPr lang="en-US" sz="1000" dirty="0">
                <a:solidFill>
                  <a:schemeClr val="tx1"/>
                </a:solidFill>
                <a:latin typeface="+mj-lt"/>
              </a:rPr>
              <a:t>[1] A. Martin, "SNP-PLAN-0043 Space Nuclear Propulsion (SNP) Technology Maturation Plan for High Power Nuclear Electric Propulsion - DRAFT," NASA Marshall Space Flight Center, Huntsville, 2023.</a:t>
            </a:r>
          </a:p>
          <a:p>
            <a:pPr marL="0" indent="0">
              <a:spcAft>
                <a:spcPts val="300"/>
              </a:spcAft>
              <a:buNone/>
            </a:pPr>
            <a:r>
              <a:rPr lang="en-US" sz="1000" dirty="0">
                <a:solidFill>
                  <a:schemeClr val="tx1"/>
                </a:solidFill>
                <a:latin typeface="+mj-lt"/>
              </a:rPr>
              <a:t>[2] “Nuclear Electric Propulsion Technology Could Make Missions to Mars Faster - NASA,” NASA, Jan. 10, 2025. </a:t>
            </a:r>
            <a:r>
              <a:rPr lang="en-US" sz="1000" dirty="0">
                <a:solidFill>
                  <a:schemeClr val="tx1"/>
                </a:solidFill>
                <a:latin typeface="+mj-lt"/>
                <a:hlinkClick r:id="rId2">
                  <a:extLst>
                    <a:ext uri="{A12FA001-AC4F-418D-AE19-62706E023703}">
                      <ahyp:hlinkClr xmlns:ahyp="http://schemas.microsoft.com/office/drawing/2018/hyperlinkcolor" val="tx"/>
                    </a:ext>
                  </a:extLst>
                </a:hlinkClick>
              </a:rPr>
              <a:t>https://www.nasa.gov/centers-and-facilities/langley/nuclear-electric-propulsion-technology-could-make-missions-to-mars-faster/</a:t>
            </a:r>
            <a:endParaRPr lang="en-US" sz="1000" dirty="0">
              <a:solidFill>
                <a:schemeClr val="tx1"/>
              </a:solidFill>
              <a:latin typeface="+mj-lt"/>
            </a:endParaRPr>
          </a:p>
          <a:p>
            <a:pPr marL="0" indent="0">
              <a:spcAft>
                <a:spcPts val="300"/>
              </a:spcAft>
              <a:buNone/>
            </a:pPr>
            <a:r>
              <a:rPr lang="en-US" sz="1000" b="0" i="0" dirty="0">
                <a:solidFill>
                  <a:schemeClr val="tx1"/>
                </a:solidFill>
                <a:effectLst/>
                <a:latin typeface="+mj-lt"/>
              </a:rPr>
              <a:t>[3] W. Machemer, M. Duchek, and D. </a:t>
            </a:r>
            <a:r>
              <a:rPr lang="en-US" sz="1000" b="0" i="0" dirty="0" err="1">
                <a:solidFill>
                  <a:schemeClr val="tx1"/>
                </a:solidFill>
                <a:effectLst/>
                <a:latin typeface="+mj-lt"/>
              </a:rPr>
              <a:t>Nikitaev</a:t>
            </a:r>
            <a:r>
              <a:rPr lang="en-US" sz="1000" b="0" i="0" dirty="0">
                <a:solidFill>
                  <a:schemeClr val="tx1"/>
                </a:solidFill>
                <a:effectLst/>
                <a:latin typeface="+mj-lt"/>
              </a:rPr>
              <a:t>, “Considerations for Radiator Design in Multi- Megawatt Nuclear Electric Propulsion Applications.” Available: </a:t>
            </a:r>
            <a:r>
              <a:rPr lang="en-US" sz="1000" b="0" i="0" dirty="0">
                <a:solidFill>
                  <a:schemeClr val="tx1"/>
                </a:solidFill>
                <a:effectLst/>
                <a:latin typeface="+mj-lt"/>
                <a:hlinkClick r:id="rId3">
                  <a:extLst>
                    <a:ext uri="{A12FA001-AC4F-418D-AE19-62706E023703}">
                      <ahyp:hlinkClr xmlns:ahyp="http://schemas.microsoft.com/office/drawing/2018/hyperlinkcolor" val="tx"/>
                    </a:ext>
                  </a:extLst>
                </a:hlinkClick>
              </a:rPr>
              <a:t>https://ntrs.nasa.gov/api/citations/20220019167/</a:t>
            </a:r>
            <a:endParaRPr lang="en-US" sz="1000" b="0" i="0" dirty="0">
              <a:solidFill>
                <a:schemeClr val="tx1"/>
              </a:solidFill>
              <a:effectLst/>
              <a:latin typeface="+mj-lt"/>
            </a:endParaRPr>
          </a:p>
          <a:p>
            <a:pPr marL="0" indent="0">
              <a:spcAft>
                <a:spcPts val="300"/>
              </a:spcAft>
              <a:buNone/>
            </a:pPr>
            <a:r>
              <a:rPr lang="en-US" sz="1000" dirty="0">
                <a:solidFill>
                  <a:schemeClr val="tx1"/>
                </a:solidFill>
                <a:latin typeface="+mj-lt"/>
              </a:rPr>
              <a:t>[4] M. E. Duchek, W. Machemer, C. </a:t>
            </a:r>
            <a:r>
              <a:rPr lang="en-US" sz="1000" dirty="0" err="1">
                <a:solidFill>
                  <a:schemeClr val="tx1"/>
                </a:solidFill>
                <a:latin typeface="+mj-lt"/>
              </a:rPr>
              <a:t>Harnack</a:t>
            </a:r>
            <a:r>
              <a:rPr lang="en-US" sz="1000" dirty="0">
                <a:solidFill>
                  <a:schemeClr val="tx1"/>
                </a:solidFill>
                <a:latin typeface="+mj-lt"/>
              </a:rPr>
              <a:t>, M. Clark, A. </a:t>
            </a:r>
            <a:r>
              <a:rPr lang="en-US" sz="1000" dirty="0" err="1">
                <a:solidFill>
                  <a:schemeClr val="tx1"/>
                </a:solidFill>
                <a:latin typeface="+mj-lt"/>
              </a:rPr>
              <a:t>Pensado</a:t>
            </a:r>
            <a:r>
              <a:rPr lang="en-US" sz="1000" dirty="0">
                <a:solidFill>
                  <a:schemeClr val="tx1"/>
                </a:solidFill>
                <a:latin typeface="+mj-lt"/>
              </a:rPr>
              <a:t> and K. </a:t>
            </a:r>
            <a:r>
              <a:rPr lang="en-US" sz="1000" dirty="0" err="1">
                <a:solidFill>
                  <a:schemeClr val="tx1"/>
                </a:solidFill>
                <a:latin typeface="+mj-lt"/>
              </a:rPr>
              <a:t>Palomares</a:t>
            </a:r>
            <a:r>
              <a:rPr lang="en-US" sz="1000" dirty="0">
                <a:solidFill>
                  <a:schemeClr val="tx1"/>
                </a:solidFill>
                <a:latin typeface="+mj-lt"/>
              </a:rPr>
              <a:t>, "Key Performance Parameters for MW-Class NEP Elements and Their Interfaces," AIAA ASCEND, Nevada, 2022.</a:t>
            </a:r>
          </a:p>
          <a:p>
            <a:pPr marL="0" indent="0">
              <a:spcAft>
                <a:spcPts val="300"/>
              </a:spcAft>
              <a:buNone/>
            </a:pPr>
            <a:r>
              <a:rPr lang="en-US" sz="1000" dirty="0">
                <a:solidFill>
                  <a:schemeClr val="tx1"/>
                </a:solidFill>
                <a:latin typeface="+mj-lt"/>
              </a:rPr>
              <a:t>[5] Boeing, "Active Thermal Control System (ATCS) Overview“</a:t>
            </a:r>
          </a:p>
          <a:p>
            <a:pPr marL="0" indent="0">
              <a:spcAft>
                <a:spcPts val="300"/>
              </a:spcAft>
              <a:buNone/>
            </a:pPr>
            <a:r>
              <a:rPr lang="en-US" sz="1000" b="0" i="0" dirty="0">
                <a:solidFill>
                  <a:schemeClr val="tx1"/>
                </a:solidFill>
                <a:effectLst/>
                <a:latin typeface="+mj-lt"/>
              </a:rPr>
              <a:t>[6] J. A. Oren and H. R. Howell, “Space Station Heat Rejection Subsystem Radiator Assembly Design and Development,” </a:t>
            </a:r>
            <a:r>
              <a:rPr lang="en-US" sz="1000" b="0" i="1" dirty="0">
                <a:solidFill>
                  <a:schemeClr val="tx1"/>
                </a:solidFill>
                <a:effectLst/>
                <a:latin typeface="+mj-lt"/>
              </a:rPr>
              <a:t>SAE Transactions</a:t>
            </a:r>
            <a:r>
              <a:rPr lang="en-US" sz="1000" b="0" i="0" dirty="0">
                <a:solidFill>
                  <a:schemeClr val="tx1"/>
                </a:solidFill>
                <a:effectLst/>
                <a:latin typeface="+mj-lt"/>
              </a:rPr>
              <a:t>, vol. 104, pp. 1086–1095, 1995, </a:t>
            </a:r>
            <a:r>
              <a:rPr lang="en-US" sz="1000" b="0" i="0" dirty="0" err="1">
                <a:solidFill>
                  <a:schemeClr val="tx1"/>
                </a:solidFill>
                <a:effectLst/>
                <a:latin typeface="+mj-lt"/>
              </a:rPr>
              <a:t>doi</a:t>
            </a:r>
            <a:r>
              <a:rPr lang="en-US" sz="1000" b="0" i="0" dirty="0">
                <a:solidFill>
                  <a:schemeClr val="tx1"/>
                </a:solidFill>
                <a:effectLst/>
                <a:latin typeface="+mj-lt"/>
              </a:rPr>
              <a:t>: </a:t>
            </a:r>
            <a:r>
              <a:rPr lang="en-US" sz="1000" b="0" i="0" dirty="0">
                <a:solidFill>
                  <a:schemeClr val="tx1"/>
                </a:solidFill>
                <a:effectLst/>
                <a:latin typeface="+mj-lt"/>
                <a:hlinkClick r:id="rId4">
                  <a:extLst>
                    <a:ext uri="{A12FA001-AC4F-418D-AE19-62706E023703}">
                      <ahyp:hlinkClr xmlns:ahyp="http://schemas.microsoft.com/office/drawing/2018/hyperlinkcolor" val="tx"/>
                    </a:ext>
                  </a:extLst>
                </a:hlinkClick>
              </a:rPr>
              <a:t>https://doi.org/10.2307/44612020</a:t>
            </a:r>
            <a:r>
              <a:rPr lang="en-US" sz="1000" b="0" i="0" dirty="0">
                <a:solidFill>
                  <a:schemeClr val="tx1"/>
                </a:solidFill>
                <a:effectLst/>
                <a:latin typeface="+mj-lt"/>
              </a:rPr>
              <a:t>.</a:t>
            </a:r>
          </a:p>
          <a:p>
            <a:pPr marL="0" indent="0">
              <a:spcAft>
                <a:spcPts val="300"/>
              </a:spcAft>
              <a:buNone/>
            </a:pPr>
            <a:r>
              <a:rPr lang="en-US" sz="1000" b="0" i="0" dirty="0">
                <a:solidFill>
                  <a:schemeClr val="tx1"/>
                </a:solidFill>
                <a:effectLst/>
                <a:latin typeface="+mj-lt"/>
              </a:rPr>
              <a:t>[7] W. K. Alan, M. L. Fleming, and A. Y. Lee, “Design and Performance of Space Station Photovoltaic Radiators,” </a:t>
            </a:r>
            <a:r>
              <a:rPr lang="en-US" sz="1000" b="0" i="1" dirty="0">
                <a:solidFill>
                  <a:schemeClr val="tx1"/>
                </a:solidFill>
                <a:effectLst/>
                <a:latin typeface="+mj-lt"/>
              </a:rPr>
              <a:t>SAE Transactions</a:t>
            </a:r>
            <a:r>
              <a:rPr lang="en-US" sz="1000" b="0" i="0" dirty="0">
                <a:solidFill>
                  <a:schemeClr val="tx1"/>
                </a:solidFill>
                <a:effectLst/>
                <a:latin typeface="+mj-lt"/>
              </a:rPr>
              <a:t>, vol. 102, pp. 1018–1026, 1993, </a:t>
            </a:r>
            <a:r>
              <a:rPr lang="en-US" sz="1000" b="0" i="0" dirty="0" err="1">
                <a:solidFill>
                  <a:schemeClr val="tx1"/>
                </a:solidFill>
                <a:effectLst/>
                <a:latin typeface="+mj-lt"/>
              </a:rPr>
              <a:t>doi</a:t>
            </a:r>
            <a:r>
              <a:rPr lang="en-US" sz="1000" b="0" i="0" dirty="0">
                <a:solidFill>
                  <a:schemeClr val="tx1"/>
                </a:solidFill>
                <a:effectLst/>
                <a:latin typeface="+mj-lt"/>
              </a:rPr>
              <a:t>: </a:t>
            </a:r>
            <a:r>
              <a:rPr lang="en-US" sz="1000" b="0" i="0" dirty="0">
                <a:solidFill>
                  <a:schemeClr val="tx1"/>
                </a:solidFill>
                <a:effectLst/>
                <a:latin typeface="+mj-lt"/>
                <a:hlinkClick r:id="rId5">
                  <a:extLst>
                    <a:ext uri="{A12FA001-AC4F-418D-AE19-62706E023703}">
                      <ahyp:hlinkClr xmlns:ahyp="http://schemas.microsoft.com/office/drawing/2018/hyperlinkcolor" val="tx"/>
                    </a:ext>
                  </a:extLst>
                </a:hlinkClick>
              </a:rPr>
              <a:t>https://doi.org/10.2307/44740054</a:t>
            </a:r>
            <a:r>
              <a:rPr lang="en-US" sz="1000" b="0" i="0" dirty="0">
                <a:solidFill>
                  <a:schemeClr val="tx1"/>
                </a:solidFill>
                <a:effectLst/>
                <a:latin typeface="+mj-lt"/>
              </a:rPr>
              <a:t>.</a:t>
            </a:r>
          </a:p>
          <a:p>
            <a:pPr marL="0" indent="0">
              <a:spcAft>
                <a:spcPts val="300"/>
              </a:spcAft>
              <a:buNone/>
            </a:pPr>
            <a:r>
              <a:rPr lang="en-US" sz="1000" b="0" i="0" dirty="0">
                <a:solidFill>
                  <a:schemeClr val="tx1"/>
                </a:solidFill>
                <a:effectLst/>
                <a:latin typeface="+mj-lt"/>
              </a:rPr>
              <a:t>[8] B. </a:t>
            </a:r>
            <a:r>
              <a:rPr lang="en-US" sz="1000" b="0" i="0" dirty="0" err="1">
                <a:solidFill>
                  <a:schemeClr val="tx1"/>
                </a:solidFill>
                <a:effectLst/>
                <a:latin typeface="+mj-lt"/>
              </a:rPr>
              <a:t>Mattfeld</a:t>
            </a:r>
            <a:r>
              <a:rPr lang="en-US" sz="1000" b="0" i="0" dirty="0">
                <a:solidFill>
                  <a:schemeClr val="tx1"/>
                </a:solidFill>
                <a:effectLst/>
                <a:latin typeface="+mj-lt"/>
              </a:rPr>
              <a:t>, C. </a:t>
            </a:r>
            <a:r>
              <a:rPr lang="en-US" sz="1000" b="0" i="0" dirty="0" err="1">
                <a:solidFill>
                  <a:schemeClr val="tx1"/>
                </a:solidFill>
                <a:effectLst/>
                <a:latin typeface="+mj-lt"/>
              </a:rPr>
              <a:t>Stromgren</a:t>
            </a:r>
            <a:r>
              <a:rPr lang="en-US" sz="1000" b="0" i="0" dirty="0">
                <a:solidFill>
                  <a:schemeClr val="tx1"/>
                </a:solidFill>
                <a:effectLst/>
                <a:latin typeface="+mj-lt"/>
              </a:rPr>
              <a:t>, H. </a:t>
            </a:r>
            <a:r>
              <a:rPr lang="en-US" sz="1000" b="0" i="0" dirty="0" err="1">
                <a:solidFill>
                  <a:schemeClr val="tx1"/>
                </a:solidFill>
                <a:effectLst/>
                <a:latin typeface="+mj-lt"/>
              </a:rPr>
              <a:t>Shyface</a:t>
            </a:r>
            <a:r>
              <a:rPr lang="en-US" sz="1000" b="0" i="0" dirty="0">
                <a:solidFill>
                  <a:schemeClr val="tx1"/>
                </a:solidFill>
                <a:effectLst/>
                <a:latin typeface="+mj-lt"/>
              </a:rPr>
              <a:t>, D. </a:t>
            </a:r>
            <a:r>
              <a:rPr lang="en-US" sz="1000" b="0" i="0" dirty="0" err="1">
                <a:solidFill>
                  <a:schemeClr val="tx1"/>
                </a:solidFill>
                <a:effectLst/>
                <a:latin typeface="+mj-lt"/>
              </a:rPr>
              <a:t>Komar</a:t>
            </a:r>
            <a:r>
              <a:rPr lang="en-US" sz="1000" b="0" i="0" dirty="0">
                <a:solidFill>
                  <a:schemeClr val="tx1"/>
                </a:solidFill>
                <a:effectLst/>
                <a:latin typeface="+mj-lt"/>
              </a:rPr>
              <a:t>, W. Cirillo, and K. </a:t>
            </a:r>
            <a:r>
              <a:rPr lang="en-US" sz="1000" b="0" i="0" dirty="0" err="1">
                <a:solidFill>
                  <a:schemeClr val="tx1"/>
                </a:solidFill>
                <a:effectLst/>
                <a:latin typeface="+mj-lt"/>
              </a:rPr>
              <a:t>Goodliff</a:t>
            </a:r>
            <a:r>
              <a:rPr lang="en-US" sz="1000" b="0" i="0" dirty="0">
                <a:solidFill>
                  <a:schemeClr val="tx1"/>
                </a:solidFill>
                <a:effectLst/>
                <a:latin typeface="+mj-lt"/>
              </a:rPr>
              <a:t>, “Trades Between Opposition and Conjunction Class Trajectories for Early Human Missions to Mars,” Available: https://ntrs.nasa.gov/api/citations/20150001240/downloads/20150001240.pdf</a:t>
            </a:r>
          </a:p>
          <a:p>
            <a:pPr marL="0" indent="0">
              <a:spcAft>
                <a:spcPts val="300"/>
              </a:spcAft>
              <a:buNone/>
            </a:pPr>
            <a:r>
              <a:rPr kumimoji="0" lang="en-US" sz="1000" b="0" i="0" u="none" strike="noStrike" kern="1200" cap="none" spc="0" normalizeH="0" baseline="0" noProof="0" dirty="0">
                <a:ln>
                  <a:noFill/>
                </a:ln>
                <a:solidFill>
                  <a:schemeClr val="tx1"/>
                </a:solidFill>
                <a:effectLst/>
                <a:uLnTx/>
                <a:uFillTx/>
                <a:latin typeface="+mj-lt"/>
                <a:ea typeface="+mn-ea"/>
                <a:cs typeface="Helvetica" panose="020B0604020202020204" pitchFamily="34" charset="0"/>
              </a:rPr>
              <a:t>[9] T. </a:t>
            </a:r>
            <a:r>
              <a:rPr lang="en-US" sz="1000" kern="1200" dirty="0" err="1">
                <a:solidFill>
                  <a:schemeClr val="tx1"/>
                </a:solidFill>
                <a:latin typeface="+mj-lt"/>
                <a:ea typeface="+mn-ea"/>
                <a:cs typeface="Helvetica" panose="020B0604020202020204" pitchFamily="34" charset="0"/>
              </a:rPr>
              <a:t>Vald</a:t>
            </a:r>
            <a:r>
              <a:rPr lang="en-US" sz="1000" kern="1200" dirty="0">
                <a:solidFill>
                  <a:schemeClr val="tx1"/>
                </a:solidFill>
                <a:latin typeface="+mj-lt"/>
                <a:ea typeface="+mn-ea"/>
                <a:cs typeface="Helvetica" panose="020B0604020202020204" pitchFamily="34" charset="0"/>
              </a:rPr>
              <a:t>és,</a:t>
            </a:r>
            <a:r>
              <a:rPr kumimoji="0" lang="en-US" sz="1000" b="0" i="0" u="none" strike="noStrike" kern="1200" cap="none" spc="0" normalizeH="0" baseline="0" noProof="0" dirty="0">
                <a:ln>
                  <a:noFill/>
                </a:ln>
                <a:solidFill>
                  <a:schemeClr val="tx1"/>
                </a:solidFill>
                <a:effectLst/>
                <a:uLnTx/>
                <a:uFillTx/>
                <a:latin typeface="+mj-lt"/>
                <a:ea typeface="+mn-ea"/>
                <a:cs typeface="Helvetica" panose="020B0604020202020204" pitchFamily="34" charset="0"/>
              </a:rPr>
              <a:t> A. Stark, W. Grier, “Thermal Considerations for 2039 Opposition Class Nuclear Electric Propulsion/Chemical Propulsion Crewed Mars Mission,” NASA TFAWS 2025, August 4, 2025</a:t>
            </a:r>
          </a:p>
          <a:p>
            <a:pPr marL="0" indent="0">
              <a:spcAft>
                <a:spcPts val="300"/>
              </a:spcAft>
              <a:buNone/>
            </a:pPr>
            <a:r>
              <a:rPr lang="en-US" sz="1000" dirty="0">
                <a:solidFill>
                  <a:schemeClr val="tx1"/>
                </a:solidFill>
                <a:latin typeface="+mj-lt"/>
              </a:rPr>
              <a:t>[10] A. </a:t>
            </a:r>
            <a:r>
              <a:rPr lang="en-US" sz="1000" dirty="0" err="1">
                <a:solidFill>
                  <a:schemeClr val="tx1"/>
                </a:solidFill>
                <a:latin typeface="+mj-lt"/>
              </a:rPr>
              <a:t>Juhasz</a:t>
            </a:r>
            <a:r>
              <a:rPr lang="en-US" sz="1000" dirty="0">
                <a:solidFill>
                  <a:schemeClr val="tx1"/>
                </a:solidFill>
                <a:latin typeface="+mj-lt"/>
              </a:rPr>
              <a:t>, “An Analysis and Procedure for Determining Space Environmental Sink Temperatures With Selected Computational Results,” 2001. Available: </a:t>
            </a:r>
            <a:r>
              <a:rPr lang="en-US" sz="1000" dirty="0">
                <a:solidFill>
                  <a:schemeClr val="tx1"/>
                </a:solidFill>
                <a:latin typeface="+mj-lt"/>
                <a:hlinkClick r:id="rId6">
                  <a:extLst>
                    <a:ext uri="{A12FA001-AC4F-418D-AE19-62706E023703}">
                      <ahyp:hlinkClr xmlns:ahyp="http://schemas.microsoft.com/office/drawing/2018/hyperlinkcolor" val="tx"/>
                    </a:ext>
                  </a:extLst>
                </a:hlinkClick>
              </a:rPr>
              <a:t>https://ntrs.nasa.gov/api/citations/20010014168/downloads/20010014168.pdf</a:t>
            </a:r>
            <a:endParaRPr lang="en-US" sz="1000" dirty="0">
              <a:solidFill>
                <a:schemeClr val="tx1"/>
              </a:solidFill>
              <a:latin typeface="+mj-lt"/>
            </a:endParaRPr>
          </a:p>
          <a:p>
            <a:pPr marL="0" indent="0">
              <a:spcAft>
                <a:spcPts val="300"/>
              </a:spcAft>
              <a:buNone/>
            </a:pPr>
            <a:r>
              <a:rPr lang="en-US" sz="1000" dirty="0">
                <a:solidFill>
                  <a:schemeClr val="tx1"/>
                </a:solidFill>
                <a:latin typeface="+mj-lt"/>
              </a:rPr>
              <a:t>[11] L. Carrillo, N. </a:t>
            </a:r>
            <a:r>
              <a:rPr lang="en-US" sz="1000" dirty="0" err="1">
                <a:solidFill>
                  <a:schemeClr val="tx1"/>
                </a:solidFill>
                <a:latin typeface="+mj-lt"/>
              </a:rPr>
              <a:t>Jsc</a:t>
            </a:r>
            <a:r>
              <a:rPr lang="en-US" sz="1000" dirty="0">
                <a:solidFill>
                  <a:schemeClr val="tx1"/>
                </a:solidFill>
                <a:latin typeface="+mj-lt"/>
              </a:rPr>
              <a:t>, D. </a:t>
            </a:r>
            <a:r>
              <a:rPr lang="en-US" sz="1000" dirty="0" err="1">
                <a:solidFill>
                  <a:schemeClr val="tx1"/>
                </a:solidFill>
                <a:latin typeface="+mj-lt"/>
              </a:rPr>
              <a:t>Farner</a:t>
            </a:r>
            <a:r>
              <a:rPr lang="en-US" sz="1000" dirty="0">
                <a:solidFill>
                  <a:schemeClr val="tx1"/>
                </a:solidFill>
                <a:latin typeface="+mj-lt"/>
              </a:rPr>
              <a:t>, J. Engineering, and C. Preston, “NASA-TFAWS Short Course ISS Payload Thermal Environments,” 2015. Accessed: Jul. 01, 2025. [Online]. Available: </a:t>
            </a:r>
            <a:r>
              <a:rPr lang="en-US" sz="1000" dirty="0">
                <a:solidFill>
                  <a:schemeClr val="tx1"/>
                </a:solidFill>
                <a:latin typeface="+mj-lt"/>
                <a:hlinkClick r:id="rId7">
                  <a:extLst>
                    <a:ext uri="{A12FA001-AC4F-418D-AE19-62706E023703}">
                      <ahyp:hlinkClr xmlns:ahyp="http://schemas.microsoft.com/office/drawing/2018/hyperlinkcolor" val="tx"/>
                    </a:ext>
                  </a:extLst>
                </a:hlinkClick>
              </a:rPr>
              <a:t>https://tfaws.nasa.gov/wp-content/uploads/TFAWS2015-SC-ISS-Payload-Thermal-Design.pdf</a:t>
            </a:r>
            <a:endParaRPr lang="en-US" sz="1000" dirty="0">
              <a:solidFill>
                <a:schemeClr val="tx1"/>
              </a:solidFill>
              <a:latin typeface="+mj-lt"/>
            </a:endParaRPr>
          </a:p>
          <a:p>
            <a:pPr marL="0" indent="0">
              <a:spcAft>
                <a:spcPts val="300"/>
              </a:spcAft>
              <a:buNone/>
            </a:pPr>
            <a:r>
              <a:rPr lang="en-US" sz="1000" dirty="0">
                <a:solidFill>
                  <a:schemeClr val="tx1"/>
                </a:solidFill>
                <a:latin typeface="+mj-lt"/>
              </a:rPr>
              <a:t>[12] L. Erickson, B. Barnes, C. </a:t>
            </a:r>
            <a:r>
              <a:rPr lang="en-US" sz="1000" dirty="0" err="1">
                <a:solidFill>
                  <a:schemeClr val="tx1"/>
                </a:solidFill>
                <a:latin typeface="+mj-lt"/>
              </a:rPr>
              <a:t>Sladek</a:t>
            </a:r>
            <a:r>
              <a:rPr lang="en-US" sz="1000" dirty="0">
                <a:solidFill>
                  <a:schemeClr val="tx1"/>
                </a:solidFill>
                <a:latin typeface="+mj-lt"/>
              </a:rPr>
              <a:t>, “Thermal Analysis for EVA </a:t>
            </a:r>
            <a:r>
              <a:rPr lang="en-US" sz="1000" dirty="0" err="1">
                <a:solidFill>
                  <a:schemeClr val="tx1"/>
                </a:solidFill>
                <a:latin typeface="+mj-lt"/>
              </a:rPr>
              <a:t>Twighlight</a:t>
            </a:r>
            <a:r>
              <a:rPr lang="en-US" sz="1000" dirty="0">
                <a:solidFill>
                  <a:schemeClr val="tx1"/>
                </a:solidFill>
                <a:latin typeface="+mj-lt"/>
              </a:rPr>
              <a:t> Scenario on a Flat Plane,” JETS-JE33-23-TLSS-DOC-00031, June 8, 2023.</a:t>
            </a:r>
          </a:p>
          <a:p>
            <a:pPr marL="0" indent="0">
              <a:spcAft>
                <a:spcPts val="300"/>
              </a:spcAft>
              <a:buNone/>
            </a:pPr>
            <a:r>
              <a:rPr lang="en-US" sz="1000" dirty="0">
                <a:solidFill>
                  <a:schemeClr val="tx1"/>
                </a:solidFill>
                <a:latin typeface="+mj-lt"/>
              </a:rPr>
              <a:t>[13] R. Henson, G. Laubach, J. </a:t>
            </a:r>
            <a:r>
              <a:rPr lang="en-US" sz="1000" dirty="0" err="1">
                <a:solidFill>
                  <a:schemeClr val="tx1"/>
                </a:solidFill>
                <a:latin typeface="+mj-lt"/>
              </a:rPr>
              <a:t>Iovine</a:t>
            </a:r>
            <a:r>
              <a:rPr lang="en-US" sz="1000" dirty="0">
                <a:solidFill>
                  <a:schemeClr val="tx1"/>
                </a:solidFill>
                <a:latin typeface="+mj-lt"/>
              </a:rPr>
              <a:t>, G. Lucas, “A Routine (FLXCAL) to Determine EVA Cube Fluxes using SINDA Temperatures,” June 20, 2003.</a:t>
            </a:r>
          </a:p>
          <a:p>
            <a:pPr marL="0" indent="0">
              <a:spcAft>
                <a:spcPts val="300"/>
              </a:spcAft>
              <a:buNone/>
            </a:pPr>
            <a:r>
              <a:rPr lang="en-US" sz="1000" dirty="0">
                <a:solidFill>
                  <a:schemeClr val="tx1"/>
                </a:solidFill>
                <a:latin typeface="+mj-lt"/>
              </a:rPr>
              <a:t>[14] D. Pietro, “Radiator Sizing for Venus Flyby,” May 29, 2022.</a:t>
            </a:r>
          </a:p>
          <a:p>
            <a:pPr marL="0" indent="0">
              <a:spcAft>
                <a:spcPts val="300"/>
              </a:spcAft>
              <a:buNone/>
            </a:pPr>
            <a:r>
              <a:rPr lang="en-US" sz="1000" b="0" i="0" dirty="0">
                <a:solidFill>
                  <a:schemeClr val="tx1"/>
                </a:solidFill>
                <a:effectLst/>
                <a:latin typeface="+mj-lt"/>
              </a:rPr>
              <a:t>[15] “Generalized Fluid System Simulation Program (GFSSP), Version 702 (Educational Version)(MFS-32929-1) | NASA Software Catalog,” </a:t>
            </a:r>
            <a:r>
              <a:rPr lang="en-US" sz="1000" b="0" i="1" dirty="0">
                <a:solidFill>
                  <a:schemeClr val="tx1"/>
                </a:solidFill>
                <a:effectLst/>
                <a:latin typeface="+mj-lt"/>
              </a:rPr>
              <a:t>Nasa.gov</a:t>
            </a:r>
            <a:r>
              <a:rPr lang="en-US" sz="1000" b="0" i="0" dirty="0">
                <a:solidFill>
                  <a:schemeClr val="tx1"/>
                </a:solidFill>
                <a:effectLst/>
                <a:latin typeface="+mj-lt"/>
              </a:rPr>
              <a:t>, 2025. https://software.nasa.gov/software/MFS-32929</a:t>
            </a:r>
          </a:p>
          <a:p>
            <a:pPr marL="0" indent="0">
              <a:spcAft>
                <a:spcPts val="300"/>
              </a:spcAft>
              <a:buNone/>
            </a:pPr>
            <a:r>
              <a:rPr lang="en-US" sz="1000" dirty="0">
                <a:solidFill>
                  <a:schemeClr val="tx1"/>
                </a:solidFill>
                <a:effectLst/>
                <a:latin typeface="+mj-lt"/>
              </a:rPr>
              <a:t>[16] Ellis, David. “Summary of the Manufacture, Testing and Model Validation of a Full-Scale Radiator for Fission Surface Power Applications - NASA Technical Reports Server (NTRS).” </a:t>
            </a:r>
            <a:r>
              <a:rPr lang="en-US" sz="1000" i="1" dirty="0">
                <a:solidFill>
                  <a:schemeClr val="tx1"/>
                </a:solidFill>
                <a:effectLst/>
                <a:latin typeface="+mj-lt"/>
              </a:rPr>
              <a:t>NASA</a:t>
            </a:r>
            <a:r>
              <a:rPr lang="en-US" sz="1000" dirty="0">
                <a:solidFill>
                  <a:schemeClr val="tx1"/>
                </a:solidFill>
                <a:effectLst/>
                <a:latin typeface="+mj-lt"/>
              </a:rPr>
              <a:t>, NASA, ntrs.nasa.gov/citations/20110012006. </a:t>
            </a:r>
          </a:p>
          <a:p>
            <a:pPr marL="0" indent="0" algn="l">
              <a:spcAft>
                <a:spcPts val="300"/>
              </a:spcAft>
              <a:buNone/>
            </a:pPr>
            <a:endParaRPr lang="en-US" sz="1000" b="0" i="0" dirty="0">
              <a:solidFill>
                <a:schemeClr val="tx1"/>
              </a:solidFill>
              <a:effectLst/>
              <a:latin typeface="+mj-lt"/>
            </a:endParaRPr>
          </a:p>
          <a:p>
            <a:pPr marL="0" marR="457200" indent="0" algn="l">
              <a:spcBef>
                <a:spcPts val="500"/>
              </a:spcBef>
              <a:spcAft>
                <a:spcPts val="300"/>
              </a:spcAft>
              <a:buNone/>
            </a:pPr>
            <a:endParaRPr lang="en-US" sz="1000" dirty="0">
              <a:solidFill>
                <a:schemeClr val="tx1"/>
              </a:solidFill>
              <a:latin typeface="+mj-lt"/>
            </a:endParaRPr>
          </a:p>
        </p:txBody>
      </p:sp>
      <p:sp>
        <p:nvSpPr>
          <p:cNvPr id="5" name="Slide Number Placeholder 4">
            <a:extLst>
              <a:ext uri="{FF2B5EF4-FFF2-40B4-BE49-F238E27FC236}">
                <a16:creationId xmlns:a16="http://schemas.microsoft.com/office/drawing/2014/main" id="{0AD6BEBD-994C-7F42-F3A7-6BDF90A44215}"/>
              </a:ext>
            </a:extLst>
          </p:cNvPr>
          <p:cNvSpPr>
            <a:spLocks noGrp="1"/>
          </p:cNvSpPr>
          <p:nvPr>
            <p:ph type="sldNum" sz="quarter" idx="12"/>
          </p:nvPr>
        </p:nvSpPr>
        <p:spPr/>
        <p:txBody>
          <a:bodyPr/>
          <a:lstStyle/>
          <a:p>
            <a:fld id="{33F42015-0FC7-4B0E-8D2B-76EADF48D957}" type="slidenum">
              <a:rPr lang="en-US" smtClean="0"/>
              <a:pPr/>
              <a:t>25</a:t>
            </a:fld>
            <a:endParaRPr lang="en-US"/>
          </a:p>
        </p:txBody>
      </p:sp>
    </p:spTree>
    <p:extLst>
      <p:ext uri="{BB962C8B-B14F-4D97-AF65-F5344CB8AC3E}">
        <p14:creationId xmlns:p14="http://schemas.microsoft.com/office/powerpoint/2010/main" val="336834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73757A-70D7-228D-24F9-3AA62FE6B49F}"/>
              </a:ext>
            </a:extLst>
          </p:cNvPr>
          <p:cNvSpPr>
            <a:spLocks noGrp="1"/>
          </p:cNvSpPr>
          <p:nvPr>
            <p:ph idx="1"/>
          </p:nvPr>
        </p:nvSpPr>
        <p:spPr/>
        <p:txBody>
          <a:bodyPr anchor="ctr"/>
          <a:lstStyle/>
          <a:p>
            <a:pPr marL="0" indent="0" algn="ctr">
              <a:buNone/>
            </a:pPr>
            <a:r>
              <a:rPr lang="en-US" sz="4000" b="1" dirty="0"/>
              <a:t>Backup</a:t>
            </a:r>
          </a:p>
        </p:txBody>
      </p:sp>
      <p:sp>
        <p:nvSpPr>
          <p:cNvPr id="4" name="Slide Number Placeholder 3">
            <a:extLst>
              <a:ext uri="{FF2B5EF4-FFF2-40B4-BE49-F238E27FC236}">
                <a16:creationId xmlns:a16="http://schemas.microsoft.com/office/drawing/2014/main" id="{AE7A1D78-E4C6-E5F6-9F50-7C93C5EE2878}"/>
              </a:ext>
            </a:extLst>
          </p:cNvPr>
          <p:cNvSpPr>
            <a:spLocks noGrp="1"/>
          </p:cNvSpPr>
          <p:nvPr>
            <p:ph type="sldNum" sz="quarter" idx="12"/>
          </p:nvPr>
        </p:nvSpPr>
        <p:spPr/>
        <p:txBody>
          <a:bodyPr/>
          <a:lstStyle/>
          <a:p>
            <a:fld id="{33F42015-0FC7-4B0E-8D2B-76EADF48D957}" type="slidenum">
              <a:rPr lang="en-US" smtClean="0"/>
              <a:pPr/>
              <a:t>26</a:t>
            </a:fld>
            <a:endParaRPr lang="en-US"/>
          </a:p>
        </p:txBody>
      </p:sp>
    </p:spTree>
    <p:extLst>
      <p:ext uri="{BB962C8B-B14F-4D97-AF65-F5344CB8AC3E}">
        <p14:creationId xmlns:p14="http://schemas.microsoft.com/office/powerpoint/2010/main" val="7025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55D6-505D-92F8-0E5E-67C11B7BEF8B}"/>
              </a:ext>
            </a:extLst>
          </p:cNvPr>
          <p:cNvSpPr>
            <a:spLocks noGrp="1"/>
          </p:cNvSpPr>
          <p:nvPr>
            <p:ph type="title"/>
          </p:nvPr>
        </p:nvSpPr>
        <p:spPr/>
        <p:txBody>
          <a:bodyPr/>
          <a:lstStyle/>
          <a:p>
            <a:r>
              <a:rPr lang="en-US" dirty="0"/>
              <a:t>Initial Sub-Functional Flow Diagram #1</a:t>
            </a:r>
          </a:p>
        </p:txBody>
      </p:sp>
      <p:sp>
        <p:nvSpPr>
          <p:cNvPr id="4" name="Slide Number Placeholder 3">
            <a:extLst>
              <a:ext uri="{FF2B5EF4-FFF2-40B4-BE49-F238E27FC236}">
                <a16:creationId xmlns:a16="http://schemas.microsoft.com/office/drawing/2014/main" id="{57DA5A00-336D-EBE5-0F01-829EDBFEECBA}"/>
              </a:ext>
            </a:extLst>
          </p:cNvPr>
          <p:cNvSpPr>
            <a:spLocks noGrp="1"/>
          </p:cNvSpPr>
          <p:nvPr>
            <p:ph type="sldNum" sz="quarter" idx="12"/>
          </p:nvPr>
        </p:nvSpPr>
        <p:spPr/>
        <p:txBody>
          <a:bodyPr/>
          <a:lstStyle/>
          <a:p>
            <a:fld id="{33F42015-0FC7-4B0E-8D2B-76EADF48D957}" type="slidenum">
              <a:rPr lang="en-US" smtClean="0"/>
              <a:pPr/>
              <a:t>27</a:t>
            </a:fld>
            <a:endParaRPr lang="en-US"/>
          </a:p>
        </p:txBody>
      </p:sp>
      <p:pic>
        <p:nvPicPr>
          <p:cNvPr id="9" name="Picture 8">
            <a:extLst>
              <a:ext uri="{FF2B5EF4-FFF2-40B4-BE49-F238E27FC236}">
                <a16:creationId xmlns:a16="http://schemas.microsoft.com/office/drawing/2014/main" id="{DAF11E21-B2A1-875F-97F0-242521963212}"/>
              </a:ext>
            </a:extLst>
          </p:cNvPr>
          <p:cNvPicPr>
            <a:picLocks noChangeAspect="1"/>
          </p:cNvPicPr>
          <p:nvPr/>
        </p:nvPicPr>
        <p:blipFill>
          <a:blip r:embed="rId2"/>
          <a:stretch>
            <a:fillRect/>
          </a:stretch>
        </p:blipFill>
        <p:spPr>
          <a:xfrm>
            <a:off x="356715" y="1001948"/>
            <a:ext cx="11638495" cy="5474240"/>
          </a:xfrm>
          <a:prstGeom prst="rect">
            <a:avLst/>
          </a:prstGeom>
        </p:spPr>
      </p:pic>
    </p:spTree>
    <p:extLst>
      <p:ext uri="{BB962C8B-B14F-4D97-AF65-F5344CB8AC3E}">
        <p14:creationId xmlns:p14="http://schemas.microsoft.com/office/powerpoint/2010/main" val="3586818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55D6-505D-92F8-0E5E-67C11B7BEF8B}"/>
              </a:ext>
            </a:extLst>
          </p:cNvPr>
          <p:cNvSpPr>
            <a:spLocks noGrp="1"/>
          </p:cNvSpPr>
          <p:nvPr>
            <p:ph type="title"/>
          </p:nvPr>
        </p:nvSpPr>
        <p:spPr/>
        <p:txBody>
          <a:bodyPr/>
          <a:lstStyle/>
          <a:p>
            <a:r>
              <a:rPr lang="en-US" dirty="0"/>
              <a:t>Initial Sub-Functional Flow Diagram #2</a:t>
            </a:r>
          </a:p>
        </p:txBody>
      </p:sp>
      <p:sp>
        <p:nvSpPr>
          <p:cNvPr id="4" name="Slide Number Placeholder 3">
            <a:extLst>
              <a:ext uri="{FF2B5EF4-FFF2-40B4-BE49-F238E27FC236}">
                <a16:creationId xmlns:a16="http://schemas.microsoft.com/office/drawing/2014/main" id="{57DA5A00-336D-EBE5-0F01-829EDBFEECBA}"/>
              </a:ext>
            </a:extLst>
          </p:cNvPr>
          <p:cNvSpPr>
            <a:spLocks noGrp="1"/>
          </p:cNvSpPr>
          <p:nvPr>
            <p:ph type="sldNum" sz="quarter" idx="12"/>
          </p:nvPr>
        </p:nvSpPr>
        <p:spPr/>
        <p:txBody>
          <a:bodyPr/>
          <a:lstStyle/>
          <a:p>
            <a:fld id="{33F42015-0FC7-4B0E-8D2B-76EADF48D957}" type="slidenum">
              <a:rPr lang="en-US" smtClean="0"/>
              <a:pPr/>
              <a:t>28</a:t>
            </a:fld>
            <a:endParaRPr lang="en-US"/>
          </a:p>
        </p:txBody>
      </p:sp>
      <p:pic>
        <p:nvPicPr>
          <p:cNvPr id="10" name="Picture 9">
            <a:extLst>
              <a:ext uri="{FF2B5EF4-FFF2-40B4-BE49-F238E27FC236}">
                <a16:creationId xmlns:a16="http://schemas.microsoft.com/office/drawing/2014/main" id="{D1F7C1D1-91A7-5EDA-603E-57412B0067E4}"/>
              </a:ext>
            </a:extLst>
          </p:cNvPr>
          <p:cNvPicPr>
            <a:picLocks noChangeAspect="1"/>
          </p:cNvPicPr>
          <p:nvPr/>
        </p:nvPicPr>
        <p:blipFill>
          <a:blip r:embed="rId2"/>
          <a:stretch>
            <a:fillRect/>
          </a:stretch>
        </p:blipFill>
        <p:spPr>
          <a:xfrm>
            <a:off x="822369" y="932578"/>
            <a:ext cx="10972800" cy="5763294"/>
          </a:xfrm>
          <a:prstGeom prst="rect">
            <a:avLst/>
          </a:prstGeom>
        </p:spPr>
      </p:pic>
    </p:spTree>
    <p:extLst>
      <p:ext uri="{BB962C8B-B14F-4D97-AF65-F5344CB8AC3E}">
        <p14:creationId xmlns:p14="http://schemas.microsoft.com/office/powerpoint/2010/main" val="2736435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55D6-505D-92F8-0E5E-67C11B7BEF8B}"/>
              </a:ext>
            </a:extLst>
          </p:cNvPr>
          <p:cNvSpPr>
            <a:spLocks noGrp="1"/>
          </p:cNvSpPr>
          <p:nvPr>
            <p:ph type="title"/>
          </p:nvPr>
        </p:nvSpPr>
        <p:spPr/>
        <p:txBody>
          <a:bodyPr/>
          <a:lstStyle/>
          <a:p>
            <a:r>
              <a:rPr lang="en-US" dirty="0"/>
              <a:t>Initial Sub-Functional Flow Diagram #3</a:t>
            </a:r>
          </a:p>
        </p:txBody>
      </p:sp>
      <p:sp>
        <p:nvSpPr>
          <p:cNvPr id="4" name="Slide Number Placeholder 3">
            <a:extLst>
              <a:ext uri="{FF2B5EF4-FFF2-40B4-BE49-F238E27FC236}">
                <a16:creationId xmlns:a16="http://schemas.microsoft.com/office/drawing/2014/main" id="{57DA5A00-336D-EBE5-0F01-829EDBFEECBA}"/>
              </a:ext>
            </a:extLst>
          </p:cNvPr>
          <p:cNvSpPr>
            <a:spLocks noGrp="1"/>
          </p:cNvSpPr>
          <p:nvPr>
            <p:ph type="sldNum" sz="quarter" idx="12"/>
          </p:nvPr>
        </p:nvSpPr>
        <p:spPr/>
        <p:txBody>
          <a:bodyPr/>
          <a:lstStyle/>
          <a:p>
            <a:fld id="{33F42015-0FC7-4B0E-8D2B-76EADF48D957}" type="slidenum">
              <a:rPr lang="en-US" smtClean="0"/>
              <a:pPr/>
              <a:t>29</a:t>
            </a:fld>
            <a:endParaRPr lang="en-US"/>
          </a:p>
        </p:txBody>
      </p:sp>
      <p:pic>
        <p:nvPicPr>
          <p:cNvPr id="11" name="Picture 10">
            <a:extLst>
              <a:ext uri="{FF2B5EF4-FFF2-40B4-BE49-F238E27FC236}">
                <a16:creationId xmlns:a16="http://schemas.microsoft.com/office/drawing/2014/main" id="{5FBCF813-0D9B-783D-3147-ECDAF482C3B7}"/>
              </a:ext>
            </a:extLst>
          </p:cNvPr>
          <p:cNvPicPr>
            <a:picLocks noChangeAspect="1"/>
          </p:cNvPicPr>
          <p:nvPr/>
        </p:nvPicPr>
        <p:blipFill>
          <a:blip r:embed="rId2"/>
          <a:stretch>
            <a:fillRect/>
          </a:stretch>
        </p:blipFill>
        <p:spPr>
          <a:xfrm>
            <a:off x="439366" y="954432"/>
            <a:ext cx="11605097" cy="5683884"/>
          </a:xfrm>
          <a:prstGeom prst="rect">
            <a:avLst/>
          </a:prstGeom>
        </p:spPr>
      </p:pic>
    </p:spTree>
    <p:extLst>
      <p:ext uri="{BB962C8B-B14F-4D97-AF65-F5344CB8AC3E}">
        <p14:creationId xmlns:p14="http://schemas.microsoft.com/office/powerpoint/2010/main" val="240775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74B64F-0D30-1B93-D179-AE26DCD9DE09}"/>
              </a:ext>
            </a:extLst>
          </p:cNvPr>
          <p:cNvSpPr>
            <a:spLocks noGrp="1"/>
          </p:cNvSpPr>
          <p:nvPr>
            <p:ph type="title"/>
          </p:nvPr>
        </p:nvSpPr>
        <p:spPr/>
        <p:txBody>
          <a:bodyPr/>
          <a:lstStyle/>
          <a:p>
            <a:r>
              <a:rPr lang="en-US" dirty="0"/>
              <a:t>Hybrid NEP/Chemical Vehicle</a:t>
            </a:r>
          </a:p>
        </p:txBody>
      </p:sp>
      <p:sp>
        <p:nvSpPr>
          <p:cNvPr id="5" name="Content Placeholder 1">
            <a:extLst>
              <a:ext uri="{FF2B5EF4-FFF2-40B4-BE49-F238E27FC236}">
                <a16:creationId xmlns:a16="http://schemas.microsoft.com/office/drawing/2014/main" id="{67A8A15A-A2C9-9F55-93A4-EB79B54B1376}"/>
              </a:ext>
            </a:extLst>
          </p:cNvPr>
          <p:cNvSpPr>
            <a:spLocks noGrp="1"/>
          </p:cNvSpPr>
          <p:nvPr>
            <p:ph idx="1"/>
          </p:nvPr>
        </p:nvSpPr>
        <p:spPr/>
        <p:txBody>
          <a:bodyPr/>
          <a:lstStyle/>
          <a:p>
            <a:r>
              <a:rPr lang="en-US" sz="1800" b="1" dirty="0"/>
              <a:t>NASA is challenged to develop nuclear propulsion spacecraft for human-rated and cargo Mars missions in the next decade (late 2030s)</a:t>
            </a:r>
          </a:p>
          <a:p>
            <a:pPr marL="0" indent="0">
              <a:buNone/>
            </a:pPr>
            <a:endParaRPr lang="en-US" sz="300" b="1" dirty="0"/>
          </a:p>
          <a:p>
            <a:r>
              <a:rPr lang="en-US" sz="1800" dirty="0"/>
              <a:t>Nuclear Electric Propulsion (NEP) has been considered for more than six decades based on fuel efficiencies 10 to 20 times greater than what is currently achievable with conventional propulsion</a:t>
            </a:r>
            <a:r>
              <a:rPr lang="en-US" sz="1800" baseline="30000" dirty="0"/>
              <a:t>[1]</a:t>
            </a:r>
            <a:r>
              <a:rPr lang="en-US" sz="1800" dirty="0"/>
              <a:t> </a:t>
            </a:r>
          </a:p>
          <a:p>
            <a:pPr lvl="1"/>
            <a:r>
              <a:rPr lang="en-US" sz="1400" dirty="0"/>
              <a:t>Nuclear propulsion vehicles also enable expanded cis-lunar mobility, sustained Mars presence, and deep space exploration</a:t>
            </a:r>
          </a:p>
          <a:p>
            <a:endParaRPr lang="en-US" sz="1800" dirty="0"/>
          </a:p>
          <a:p>
            <a:pPr lvl="1"/>
            <a:endParaRPr lang="en-US" sz="1400" dirty="0"/>
          </a:p>
          <a:p>
            <a:pPr lvl="1"/>
            <a:endParaRPr lang="en-US" sz="1400" dirty="0"/>
          </a:p>
          <a:p>
            <a:pPr marL="457200" lvl="1" indent="0">
              <a:buNone/>
            </a:pPr>
            <a:endParaRPr lang="en-US" sz="1200" dirty="0"/>
          </a:p>
          <a:p>
            <a:endParaRPr lang="en-US" sz="1600" dirty="0"/>
          </a:p>
        </p:txBody>
      </p:sp>
      <p:sp>
        <p:nvSpPr>
          <p:cNvPr id="4" name="Slide Number Placeholder 3">
            <a:extLst>
              <a:ext uri="{FF2B5EF4-FFF2-40B4-BE49-F238E27FC236}">
                <a16:creationId xmlns:a16="http://schemas.microsoft.com/office/drawing/2014/main" id="{B4CCA233-FB6D-E2A8-C881-C1D6DA42C3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1F499-0D65-46CD-8A7F-DB62BE63A0E5}" type="slidenum">
              <a:rPr kumimoji="0" lang="en-US" sz="1000" b="0" i="0" u="none" strike="noStrike" kern="1200" cap="none" spc="0" normalizeH="0" baseline="0" noProof="0" smtClean="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Helvetica" panose="020B0604020202020204" pitchFamily="34" charset="0"/>
              <a:ea typeface="ヒラギノ角ゴ Pro W3" charset="-128"/>
              <a:cs typeface="Helvetica" panose="020B0604020202020204" pitchFamily="34" charset="0"/>
            </a:endParaRPr>
          </a:p>
        </p:txBody>
      </p:sp>
      <p:sp>
        <p:nvSpPr>
          <p:cNvPr id="15" name="TextBox 14">
            <a:extLst>
              <a:ext uri="{FF2B5EF4-FFF2-40B4-BE49-F238E27FC236}">
                <a16:creationId xmlns:a16="http://schemas.microsoft.com/office/drawing/2014/main" id="{4D25137B-BD73-79DA-36AE-DF13026D1B9F}"/>
              </a:ext>
            </a:extLst>
          </p:cNvPr>
          <p:cNvSpPr txBox="1"/>
          <p:nvPr/>
        </p:nvSpPr>
        <p:spPr>
          <a:xfrm>
            <a:off x="-10160" y="6477000"/>
            <a:ext cx="90424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mj-lt"/>
                <a:ea typeface="+mn-ea"/>
                <a:cs typeface="Helvetica" panose="020B0604020202020204" pitchFamily="34" charset="0"/>
              </a:rPr>
              <a:t>Note: </a:t>
            </a:r>
            <a:r>
              <a:rPr kumimoji="0" lang="en-US" sz="1000" b="0" i="0" u="none" strike="noStrike" kern="1200" cap="none" spc="0" normalizeH="0" baseline="0" noProof="0">
                <a:ln>
                  <a:noFill/>
                </a:ln>
                <a:solidFill>
                  <a:srgbClr val="000000"/>
                </a:solidFill>
                <a:effectLst/>
                <a:uLnTx/>
                <a:uFillTx/>
                <a:latin typeface="+mj-lt"/>
                <a:ea typeface="+mn-ea"/>
                <a:cs typeface="Helvetica" panose="020B0604020202020204" pitchFamily="34" charset="0"/>
              </a:rPr>
              <a:t>The NEP System of Spacecraft shown is an artist's rendition of the crewed version with one EPS propellant stage. The vehicle configuration and number of elements changes throughout the Mars Opposition Class mission. One possible set of subsystem placements is shown and is subject to change.</a:t>
            </a:r>
            <a:endParaRPr kumimoji="0" lang="en-US" sz="1000" b="0" i="0" u="none" strike="noStrike" kern="1200" cap="none" spc="0" normalizeH="0" baseline="0" noProof="0">
              <a:ln>
                <a:noFill/>
              </a:ln>
              <a:solidFill>
                <a:prstClr val="black"/>
              </a:solidFill>
              <a:effectLst/>
              <a:uLnTx/>
              <a:uFillTx/>
              <a:latin typeface="+mj-lt"/>
              <a:ea typeface="+mn-ea"/>
              <a:cs typeface="Helvetica" panose="020B0604020202020204" pitchFamily="34" charset="0"/>
            </a:endParaRPr>
          </a:p>
        </p:txBody>
      </p:sp>
      <p:pic>
        <p:nvPicPr>
          <p:cNvPr id="6" name="Picture 5">
            <a:extLst>
              <a:ext uri="{FF2B5EF4-FFF2-40B4-BE49-F238E27FC236}">
                <a16:creationId xmlns:a16="http://schemas.microsoft.com/office/drawing/2014/main" id="{146B4282-69B7-E620-D51A-CAEB6780E7CB}"/>
              </a:ext>
            </a:extLst>
          </p:cNvPr>
          <p:cNvPicPr>
            <a:picLocks noChangeAspect="1"/>
          </p:cNvPicPr>
          <p:nvPr/>
        </p:nvPicPr>
        <p:blipFill>
          <a:blip r:embed="rId2" cstate="print">
            <a:extLst>
              <a:ext uri="{28A0092B-C50C-407E-A947-70E740481C1C}">
                <a14:useLocalDpi xmlns:a14="http://schemas.microsoft.com/office/drawing/2010/main" val="0"/>
              </a:ext>
            </a:extLst>
          </a:blip>
          <a:srcRect l="9980" t="4799" r="4862" b="3667"/>
          <a:stretch/>
        </p:blipFill>
        <p:spPr>
          <a:xfrm>
            <a:off x="5416959" y="2668582"/>
            <a:ext cx="5913866" cy="3575599"/>
          </a:xfrm>
          <a:prstGeom prst="rect">
            <a:avLst/>
          </a:prstGeom>
        </p:spPr>
      </p:pic>
      <p:sp>
        <p:nvSpPr>
          <p:cNvPr id="7" name="TextBox 6">
            <a:extLst>
              <a:ext uri="{FF2B5EF4-FFF2-40B4-BE49-F238E27FC236}">
                <a16:creationId xmlns:a16="http://schemas.microsoft.com/office/drawing/2014/main" id="{1FBAAB89-FF94-34F3-7173-D535AC58B1F7}"/>
              </a:ext>
            </a:extLst>
          </p:cNvPr>
          <p:cNvSpPr txBox="1"/>
          <p:nvPr/>
        </p:nvSpPr>
        <p:spPr>
          <a:xfrm>
            <a:off x="609600" y="2600486"/>
            <a:ext cx="4614153" cy="193642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i="0" u="none" strike="noStrike" kern="0" cap="none" spc="0" normalizeH="0" baseline="0" noProof="0" dirty="0">
                <a:ln>
                  <a:noFill/>
                </a:ln>
                <a:solidFill>
                  <a:srgbClr val="333399"/>
                </a:solidFill>
                <a:effectLst/>
                <a:uLnTx/>
                <a:uFillTx/>
                <a:latin typeface="+mj-lt"/>
                <a:ea typeface="ＭＳ Ｐゴシック" charset="0"/>
                <a:cs typeface="+mn-cs"/>
              </a:rPr>
              <a:t>A Hybrid NEP/Chemical system contains five technology elements</a:t>
            </a:r>
            <a:r>
              <a:rPr kumimoji="0" lang="en-US" sz="1800" i="0" u="none" strike="noStrike" kern="0" cap="none" spc="0" normalizeH="0" baseline="30000" noProof="0" dirty="0">
                <a:ln>
                  <a:noFill/>
                </a:ln>
                <a:solidFill>
                  <a:srgbClr val="333399"/>
                </a:solidFill>
                <a:effectLst/>
                <a:uLnTx/>
                <a:uFillTx/>
                <a:latin typeface="+mj-lt"/>
                <a:ea typeface="ＭＳ Ｐゴシック" charset="0"/>
                <a:cs typeface="+mn-cs"/>
              </a:rPr>
              <a:t>[1,2]</a:t>
            </a:r>
            <a:r>
              <a:rPr kumimoji="0" lang="en-US" sz="1800" i="0" u="none" strike="noStrike" kern="0" cap="none" spc="0" normalizeH="0" baseline="0" noProof="0" dirty="0">
                <a:ln>
                  <a:noFill/>
                </a:ln>
                <a:solidFill>
                  <a:srgbClr val="333399"/>
                </a:solidFill>
                <a:effectLst/>
                <a:uLnTx/>
                <a:uFillTx/>
                <a:latin typeface="+mj-lt"/>
                <a:ea typeface="ＭＳ Ｐゴシック" charset="0"/>
                <a:cs typeface="+mn-cs"/>
              </a:rPr>
              <a:t>:</a:t>
            </a:r>
          </a:p>
          <a:p>
            <a:pPr marL="800100" marR="0" lvl="1" indent="-3429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ＭＳ Ｐゴシック" charset="0"/>
                <a:cs typeface="Helvetica" panose="020B0604020202020204" pitchFamily="34" charset="0"/>
              </a:rPr>
              <a:t>Reactor and Coolant Subsystem</a:t>
            </a:r>
          </a:p>
          <a:p>
            <a:pPr marL="800100" marR="0" lvl="1" indent="-3429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ＭＳ Ｐゴシック" charset="0"/>
                <a:cs typeface="Helvetica" panose="020B0604020202020204" pitchFamily="34" charset="0"/>
              </a:rPr>
              <a:t>Power Conversion Subsystem</a:t>
            </a:r>
          </a:p>
          <a:p>
            <a:pPr marL="800100" marR="0" lvl="1" indent="-3429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ＭＳ Ｐゴシック" charset="0"/>
                <a:cs typeface="Helvetica" panose="020B0604020202020204" pitchFamily="34" charset="0"/>
              </a:rPr>
              <a:t>Power Management &amp; Distribution Subsystem</a:t>
            </a:r>
          </a:p>
          <a:p>
            <a:pPr marL="800100" marR="0" lvl="1" indent="-3429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ＭＳ Ｐゴシック" charset="0"/>
                <a:cs typeface="Helvetica" panose="020B0604020202020204" pitchFamily="34" charset="0"/>
              </a:rPr>
              <a:t>Electric Propulsion Subsystem</a:t>
            </a:r>
          </a:p>
          <a:p>
            <a:pPr marL="800100" marR="0" lvl="1" indent="-3429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ＭＳ Ｐゴシック" charset="0"/>
                <a:cs typeface="Helvetica" panose="020B0604020202020204" pitchFamily="34" charset="0"/>
              </a:rPr>
              <a:t>Primary Heat Rejection Subsystem</a:t>
            </a:r>
          </a:p>
        </p:txBody>
      </p:sp>
      <p:sp>
        <p:nvSpPr>
          <p:cNvPr id="10" name="TextBox 9">
            <a:extLst>
              <a:ext uri="{FF2B5EF4-FFF2-40B4-BE49-F238E27FC236}">
                <a16:creationId xmlns:a16="http://schemas.microsoft.com/office/drawing/2014/main" id="{1C45678E-D78A-0865-C504-12AC733A0A6C}"/>
              </a:ext>
            </a:extLst>
          </p:cNvPr>
          <p:cNvSpPr txBox="1"/>
          <p:nvPr/>
        </p:nvSpPr>
        <p:spPr>
          <a:xfrm>
            <a:off x="196850" y="4663914"/>
            <a:ext cx="4466590" cy="738664"/>
          </a:xfrm>
          <a:prstGeom prst="rect">
            <a:avLst/>
          </a:prstGeom>
          <a:noFill/>
        </p:spPr>
        <p:txBody>
          <a:bodyPr wrap="square">
            <a:spAutoFit/>
          </a:bodyPr>
          <a:lstStyle/>
          <a:p>
            <a:pPr marL="742950" lvl="1" indent="-285750" eaLnBrk="0" fontAlgn="base" hangingPunct="0">
              <a:spcBef>
                <a:spcPct val="20000"/>
              </a:spcBef>
              <a:spcAft>
                <a:spcPct val="0"/>
              </a:spcAft>
              <a:buFontTx/>
              <a:buChar char="–"/>
              <a:defRPr/>
            </a:pPr>
            <a:r>
              <a:rPr lang="en-US" sz="1400" dirty="0">
                <a:ea typeface="ＭＳ Ｐゴシック" charset="0"/>
              </a:rPr>
              <a:t>Chemical Stage (LOX-Methane) is not considered a critical technology element, but rather as an engineering development item</a:t>
            </a:r>
          </a:p>
        </p:txBody>
      </p:sp>
    </p:spTree>
    <p:extLst>
      <p:ext uri="{BB962C8B-B14F-4D97-AF65-F5344CB8AC3E}">
        <p14:creationId xmlns:p14="http://schemas.microsoft.com/office/powerpoint/2010/main" val="646302735"/>
      </p:ext>
    </p:extLst>
  </p:cSld>
  <p:clrMapOvr>
    <a:masterClrMapping/>
  </p:clrMapOvr>
  <mc:AlternateContent xmlns:mc="http://schemas.openxmlformats.org/markup-compatibility/2006" xmlns:p14="http://schemas.microsoft.com/office/powerpoint/2010/main">
    <mc:Choice Requires="p14">
      <p:transition p14:dur="0" advTm="147386"/>
    </mc:Choice>
    <mc:Fallback xmlns="">
      <p:transition advTm="14738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3C19-AE15-68EF-1312-06434F4963D5}"/>
              </a:ext>
            </a:extLst>
          </p:cNvPr>
          <p:cNvSpPr>
            <a:spLocks noGrp="1"/>
          </p:cNvSpPr>
          <p:nvPr>
            <p:ph type="title"/>
          </p:nvPr>
        </p:nvSpPr>
        <p:spPr/>
        <p:txBody>
          <a:bodyPr/>
          <a:lstStyle/>
          <a:p>
            <a:r>
              <a:rPr lang="en-US" sz="2800" dirty="0"/>
              <a:t>Modular Assembled Radiators for NEP </a:t>
            </a:r>
            <a:r>
              <a:rPr lang="en-US" sz="2800" dirty="0" err="1"/>
              <a:t>VehicLes</a:t>
            </a:r>
            <a:r>
              <a:rPr lang="en-US" sz="2800" dirty="0"/>
              <a:t> (MARVL)</a:t>
            </a:r>
            <a:endParaRPr lang="en-US" dirty="0"/>
          </a:p>
        </p:txBody>
      </p:sp>
      <p:sp>
        <p:nvSpPr>
          <p:cNvPr id="5" name="Slide Number Placeholder 4">
            <a:extLst>
              <a:ext uri="{FF2B5EF4-FFF2-40B4-BE49-F238E27FC236}">
                <a16:creationId xmlns:a16="http://schemas.microsoft.com/office/drawing/2014/main" id="{35A8A035-9CBB-FF78-AA8C-00C456E89B7C}"/>
              </a:ext>
            </a:extLst>
          </p:cNvPr>
          <p:cNvSpPr>
            <a:spLocks noGrp="1"/>
          </p:cNvSpPr>
          <p:nvPr>
            <p:ph type="sldNum" sz="quarter" idx="12"/>
          </p:nvPr>
        </p:nvSpPr>
        <p:spPr/>
        <p:txBody>
          <a:bodyPr/>
          <a:lstStyle/>
          <a:p>
            <a:fld id="{33F42015-0FC7-4B0E-8D2B-76EADF48D957}" type="slidenum">
              <a:rPr lang="en-US" smtClean="0">
                <a:latin typeface="+mj-lt"/>
              </a:rPr>
              <a:pPr/>
              <a:t>4</a:t>
            </a:fld>
            <a:endParaRPr lang="en-US">
              <a:latin typeface="+mj-lt"/>
            </a:endParaRPr>
          </a:p>
        </p:txBody>
      </p:sp>
      <p:sp>
        <p:nvSpPr>
          <p:cNvPr id="10" name="Rectangle: Rounded Corners 9">
            <a:extLst>
              <a:ext uri="{FF2B5EF4-FFF2-40B4-BE49-F238E27FC236}">
                <a16:creationId xmlns:a16="http://schemas.microsoft.com/office/drawing/2014/main" id="{B1327BBF-6513-CD74-C599-5ED20C0C3660}"/>
              </a:ext>
            </a:extLst>
          </p:cNvPr>
          <p:cNvSpPr/>
          <p:nvPr/>
        </p:nvSpPr>
        <p:spPr>
          <a:xfrm>
            <a:off x="323851" y="996224"/>
            <a:ext cx="6168390" cy="2227239"/>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6" name="Content Placeholder 1">
            <a:extLst>
              <a:ext uri="{FF2B5EF4-FFF2-40B4-BE49-F238E27FC236}">
                <a16:creationId xmlns:a16="http://schemas.microsoft.com/office/drawing/2014/main" id="{1C52FD5F-5485-A9CD-EFB5-80DEE151DCB6}"/>
              </a:ext>
            </a:extLst>
          </p:cNvPr>
          <p:cNvSpPr txBox="1">
            <a:spLocks/>
          </p:cNvSpPr>
          <p:nvPr/>
        </p:nvSpPr>
        <p:spPr bwMode="auto">
          <a:xfrm>
            <a:off x="506480" y="1081014"/>
            <a:ext cx="5855412" cy="155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spcBef>
                <a:spcPts val="0"/>
              </a:spcBef>
              <a:spcAft>
                <a:spcPts val="600"/>
              </a:spcAft>
              <a:buFontTx/>
              <a:buNone/>
            </a:pPr>
            <a:r>
              <a:rPr lang="en-US" sz="1400" kern="0" dirty="0">
                <a:solidFill>
                  <a:schemeClr val="tx1"/>
                </a:solidFill>
                <a:latin typeface="+mj-lt"/>
              </a:rPr>
              <a:t>Nuclear Electric Propulsion (NEP) contains five key elements; </a:t>
            </a:r>
            <a:r>
              <a:rPr lang="en-US" sz="1400" b="1" i="1" kern="0" dirty="0">
                <a:solidFill>
                  <a:schemeClr val="tx1"/>
                </a:solidFill>
                <a:latin typeface="+mj-lt"/>
              </a:rPr>
              <a:t>The Primary Heat Rejection Subsystem (PHRS) is the largest and most massive element </a:t>
            </a:r>
            <a:r>
              <a:rPr lang="en-US" sz="1400" kern="0" dirty="0">
                <a:solidFill>
                  <a:schemeClr val="tx1"/>
                </a:solidFill>
                <a:latin typeface="+mj-lt"/>
              </a:rPr>
              <a:t>due to the large amount of reactor waste heat:</a:t>
            </a:r>
          </a:p>
          <a:p>
            <a:pPr lvl="1">
              <a:spcBef>
                <a:spcPts val="0"/>
              </a:spcBef>
            </a:pPr>
            <a:r>
              <a:rPr lang="en-US" sz="1400" kern="0" dirty="0">
                <a:solidFill>
                  <a:srgbClr val="000000"/>
                </a:solidFill>
                <a:latin typeface="+mj-lt"/>
              </a:rPr>
              <a:t>Surface area</a:t>
            </a:r>
            <a:r>
              <a:rPr lang="en-US" sz="1400" b="1" kern="0" dirty="0">
                <a:solidFill>
                  <a:srgbClr val="0070C0"/>
                </a:solidFill>
                <a:latin typeface="+mj-lt"/>
              </a:rPr>
              <a:t> &gt;3,000 m² </a:t>
            </a:r>
            <a:r>
              <a:rPr lang="en-US" sz="1400" kern="0" dirty="0">
                <a:solidFill>
                  <a:srgbClr val="000000"/>
                </a:solidFill>
                <a:latin typeface="+mj-lt"/>
              </a:rPr>
              <a:t>and </a:t>
            </a:r>
            <a:r>
              <a:rPr lang="en-US" sz="1400" b="1" kern="0" dirty="0">
                <a:solidFill>
                  <a:srgbClr val="0070C0"/>
                </a:solidFill>
                <a:latin typeface="+mj-lt"/>
              </a:rPr>
              <a:t>40-60% </a:t>
            </a:r>
            <a:r>
              <a:rPr lang="en-US" sz="1400" kern="0" dirty="0">
                <a:solidFill>
                  <a:srgbClr val="000000"/>
                </a:solidFill>
                <a:latin typeface="+mj-lt"/>
              </a:rPr>
              <a:t>of total NEP dry mass</a:t>
            </a:r>
            <a:r>
              <a:rPr lang="en-US" sz="1400" kern="0" baseline="30000" dirty="0">
                <a:solidFill>
                  <a:srgbClr val="000000"/>
                </a:solidFill>
                <a:latin typeface="+mj-lt"/>
              </a:rPr>
              <a:t>[1,3]</a:t>
            </a:r>
            <a:endParaRPr lang="en-US" sz="1400" kern="0" dirty="0">
              <a:solidFill>
                <a:srgbClr val="000000"/>
              </a:solidFill>
              <a:latin typeface="+mj-lt"/>
            </a:endParaRPr>
          </a:p>
          <a:p>
            <a:pPr lvl="1">
              <a:spcBef>
                <a:spcPts val="300"/>
              </a:spcBef>
            </a:pPr>
            <a:r>
              <a:rPr lang="en-US" sz="1400" kern="1200" dirty="0">
                <a:solidFill>
                  <a:prstClr val="black"/>
                </a:solidFill>
                <a:latin typeface="+mj-lt"/>
                <a:ea typeface="+mn-ea"/>
                <a:cs typeface="Helvetica" panose="020B0604020202020204" pitchFamily="34" charset="0"/>
              </a:rPr>
              <a:t>The use of in-Space Assembly (</a:t>
            </a:r>
            <a:r>
              <a:rPr lang="en-US" sz="1400" kern="1200" dirty="0" err="1">
                <a:solidFill>
                  <a:prstClr val="black"/>
                </a:solidFill>
                <a:latin typeface="+mj-lt"/>
                <a:ea typeface="+mn-ea"/>
                <a:cs typeface="Helvetica" panose="020B0604020202020204" pitchFamily="34" charset="0"/>
              </a:rPr>
              <a:t>iSA</a:t>
            </a:r>
            <a:r>
              <a:rPr lang="en-US" sz="1400" kern="1200" dirty="0">
                <a:solidFill>
                  <a:prstClr val="black"/>
                </a:solidFill>
                <a:latin typeface="+mj-lt"/>
                <a:ea typeface="+mn-ea"/>
                <a:cs typeface="Helvetica" panose="020B0604020202020204" pitchFamily="34" charset="0"/>
              </a:rPr>
              <a:t>) in designing NEP modular radiators enables the “planar Bi-Wing” configuration and </a:t>
            </a:r>
            <a:r>
              <a:rPr lang="en-US" sz="1400" b="1" kern="1200" dirty="0">
                <a:solidFill>
                  <a:srgbClr val="0070C0"/>
                </a:solidFill>
                <a:latin typeface="+mj-lt"/>
                <a:ea typeface="+mn-ea"/>
                <a:cs typeface="Helvetica" panose="020B0604020202020204" pitchFamily="34" charset="0"/>
              </a:rPr>
              <a:t>25% to 65% mass savings</a:t>
            </a:r>
            <a:endParaRPr lang="en-US" sz="1400" kern="0" dirty="0">
              <a:latin typeface="+mj-lt"/>
            </a:endParaRPr>
          </a:p>
        </p:txBody>
      </p:sp>
      <p:graphicFrame>
        <p:nvGraphicFramePr>
          <p:cNvPr id="9" name="Table 8">
            <a:extLst>
              <a:ext uri="{FF2B5EF4-FFF2-40B4-BE49-F238E27FC236}">
                <a16:creationId xmlns:a16="http://schemas.microsoft.com/office/drawing/2014/main" id="{AD342174-09DB-6D08-BC5A-10311F5C122C}"/>
              </a:ext>
            </a:extLst>
          </p:cNvPr>
          <p:cNvGraphicFramePr>
            <a:graphicFrameLocks noGrp="1"/>
          </p:cNvGraphicFramePr>
          <p:nvPr>
            <p:extLst>
              <p:ext uri="{D42A27DB-BD31-4B8C-83A1-F6EECF244321}">
                <p14:modId xmlns:p14="http://schemas.microsoft.com/office/powerpoint/2010/main" val="2673053334"/>
              </p:ext>
            </p:extLst>
          </p:nvPr>
        </p:nvGraphicFramePr>
        <p:xfrm>
          <a:off x="6816429" y="1278889"/>
          <a:ext cx="4743610" cy="2377440"/>
        </p:xfrm>
        <a:graphic>
          <a:graphicData uri="http://schemas.openxmlformats.org/drawingml/2006/table">
            <a:tbl>
              <a:tblPr firstRow="1" firstCol="1" bandRow="1"/>
              <a:tblGrid>
                <a:gridCol w="599996">
                  <a:extLst>
                    <a:ext uri="{9D8B030D-6E8A-4147-A177-3AD203B41FA5}">
                      <a16:colId xmlns:a16="http://schemas.microsoft.com/office/drawing/2014/main" val="3401419921"/>
                    </a:ext>
                  </a:extLst>
                </a:gridCol>
                <a:gridCol w="1028564">
                  <a:extLst>
                    <a:ext uri="{9D8B030D-6E8A-4147-A177-3AD203B41FA5}">
                      <a16:colId xmlns:a16="http://schemas.microsoft.com/office/drawing/2014/main" val="1659971987"/>
                    </a:ext>
                  </a:extLst>
                </a:gridCol>
                <a:gridCol w="1188720">
                  <a:extLst>
                    <a:ext uri="{9D8B030D-6E8A-4147-A177-3AD203B41FA5}">
                      <a16:colId xmlns:a16="http://schemas.microsoft.com/office/drawing/2014/main" val="3058642860"/>
                    </a:ext>
                  </a:extLst>
                </a:gridCol>
                <a:gridCol w="1037254">
                  <a:extLst>
                    <a:ext uri="{9D8B030D-6E8A-4147-A177-3AD203B41FA5}">
                      <a16:colId xmlns:a16="http://schemas.microsoft.com/office/drawing/2014/main" val="3490728688"/>
                    </a:ext>
                  </a:extLst>
                </a:gridCol>
                <a:gridCol w="889076">
                  <a:extLst>
                    <a:ext uri="{9D8B030D-6E8A-4147-A177-3AD203B41FA5}">
                      <a16:colId xmlns:a16="http://schemas.microsoft.com/office/drawing/2014/main" val="442512582"/>
                    </a:ext>
                  </a:extLst>
                </a:gridCol>
              </a:tblGrid>
              <a:tr h="640080">
                <a:tc>
                  <a:txBody>
                    <a:bodyPr/>
                    <a:lstStyle/>
                    <a:p>
                      <a:pPr marL="0" marR="0" algn="ctr">
                        <a:spcBef>
                          <a:spcPts val="0"/>
                        </a:spcBef>
                        <a:spcAft>
                          <a:spcPts val="0"/>
                        </a:spcAft>
                        <a:tabLst>
                          <a:tab pos="914400" algn="l"/>
                          <a:tab pos="2628900" algn="l"/>
                          <a:tab pos="5029200" algn="l"/>
                          <a:tab pos="457200" algn="l"/>
                        </a:tabLst>
                      </a:pPr>
                      <a:r>
                        <a:rPr lang="en-US" sz="1000" b="1">
                          <a:solidFill>
                            <a:schemeClr val="bg1"/>
                          </a:solidFill>
                          <a:effectLst/>
                          <a:latin typeface="+mj-lt"/>
                          <a:ea typeface="Times New Roman" panose="02020603050405020304" pitchFamily="18" charset="0"/>
                          <a:cs typeface="Helvetica" panose="020B0604020202020204" pitchFamily="34" charset="0"/>
                        </a:rPr>
                        <a:t>Need</a:t>
                      </a:r>
                      <a:endParaRPr lang="en-US" sz="1000">
                        <a:solidFill>
                          <a:schemeClr val="bg1"/>
                        </a:solidFill>
                        <a:effectLst/>
                        <a:latin typeface="+mj-lt"/>
                        <a:ea typeface="Times New Roman" panose="02020603050405020304" pitchFamily="18" charset="0"/>
                        <a:cs typeface="Helvetica" panose="020B0604020202020204" pitchFamily="34" charset="0"/>
                      </a:endParaRPr>
                    </a:p>
                  </a:txBody>
                  <a:tcPr marL="1996" marR="1996" marT="1996" marB="19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gridSpan="4">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Large-scale in-space radiator technology that meets launch vehicle constraints, reduces system mass, improves system performance, reduces risk, and provides future mission planners flexibility in NEP architecture design</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6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0402450"/>
                  </a:ext>
                </a:extLst>
              </a:tr>
              <a:tr h="365760">
                <a:tc>
                  <a:txBody>
                    <a:bodyPr/>
                    <a:lstStyle/>
                    <a:p>
                      <a:pPr marL="0" marR="0" algn="ctr">
                        <a:spcBef>
                          <a:spcPts val="0"/>
                        </a:spcBef>
                        <a:spcAft>
                          <a:spcPts val="0"/>
                        </a:spcAft>
                        <a:tabLst>
                          <a:tab pos="914400" algn="l"/>
                          <a:tab pos="2628900" algn="l"/>
                          <a:tab pos="5029200" algn="l"/>
                          <a:tab pos="457200" algn="l"/>
                        </a:tabLst>
                      </a:pPr>
                      <a:r>
                        <a:rPr lang="en-US" sz="1000" b="1">
                          <a:solidFill>
                            <a:schemeClr val="bg1"/>
                          </a:solidFill>
                          <a:effectLst/>
                          <a:latin typeface="+mj-lt"/>
                          <a:ea typeface="Times New Roman" panose="02020603050405020304" pitchFamily="18" charset="0"/>
                          <a:cs typeface="Helvetica" panose="020B0604020202020204" pitchFamily="34" charset="0"/>
                        </a:rPr>
                        <a:t>Goal</a:t>
                      </a:r>
                      <a:endParaRPr lang="en-US" sz="1000">
                        <a:solidFill>
                          <a:schemeClr val="bg1"/>
                        </a:solidFill>
                        <a:effectLst/>
                        <a:latin typeface="+mj-lt"/>
                        <a:ea typeface="Times New Roman" panose="02020603050405020304" pitchFamily="18" charset="0"/>
                        <a:cs typeface="Helvetica" panose="020B0604020202020204" pitchFamily="34" charset="0"/>
                      </a:endParaRPr>
                    </a:p>
                  </a:txBody>
                  <a:tcPr marL="1996" marR="1996" marT="1996" marB="19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gridSpan="4">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Design and analyze a lightweight PHRS targeting an NEP capability</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A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857958"/>
                  </a:ext>
                </a:extLst>
              </a:tr>
              <a:tr h="1005840">
                <a:tc>
                  <a:txBody>
                    <a:bodyPr/>
                    <a:lstStyle/>
                    <a:p>
                      <a:pPr marL="0" marR="0" algn="ctr">
                        <a:spcBef>
                          <a:spcPts val="0"/>
                        </a:spcBef>
                        <a:spcAft>
                          <a:spcPts val="0"/>
                        </a:spcAft>
                        <a:tabLst>
                          <a:tab pos="914400" algn="l"/>
                          <a:tab pos="2628900" algn="l"/>
                          <a:tab pos="5029200" algn="l"/>
                          <a:tab pos="457200" algn="l"/>
                        </a:tabLst>
                      </a:pPr>
                      <a:r>
                        <a:rPr lang="en-US" sz="1000" b="1">
                          <a:solidFill>
                            <a:schemeClr val="bg1"/>
                          </a:solidFill>
                          <a:effectLst/>
                          <a:latin typeface="+mj-lt"/>
                          <a:ea typeface="Times New Roman" panose="02020603050405020304" pitchFamily="18" charset="0"/>
                          <a:cs typeface="Helvetica" panose="020B0604020202020204" pitchFamily="34" charset="0"/>
                        </a:rPr>
                        <a:t>Objective</a:t>
                      </a:r>
                      <a:endParaRPr lang="en-US" sz="1000">
                        <a:solidFill>
                          <a:schemeClr val="bg1"/>
                        </a:solidFill>
                        <a:effectLst/>
                        <a:latin typeface="+mj-lt"/>
                        <a:ea typeface="Times New Roman" panose="02020603050405020304" pitchFamily="18" charset="0"/>
                        <a:cs typeface="Helvetica" panose="020B0604020202020204" pitchFamily="34" charset="0"/>
                      </a:endParaRPr>
                    </a:p>
                  </a:txBody>
                  <a:tcPr marL="1996" marR="1996" marT="1996" marB="199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Define and evaluate a set of PHRS installation and commissioning concepts</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6F5"/>
                    </a:solidFill>
                  </a:tcPr>
                </a:tc>
                <a:tc>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Build an integrated simulation to predict and analyze system behavior in relevant environments</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6F5"/>
                    </a:solidFill>
                  </a:tcPr>
                </a:tc>
                <a:tc>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Define and analyze a representative modular high-temperature radiator unit design</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6F5"/>
                    </a:solidFill>
                  </a:tcPr>
                </a:tc>
                <a:tc>
                  <a:txBody>
                    <a:bodyPr/>
                    <a:lstStyle/>
                    <a:p>
                      <a:pPr marL="0" marR="0" algn="l">
                        <a:spcBef>
                          <a:spcPts val="0"/>
                        </a:spcBef>
                        <a:spcAft>
                          <a:spcPts val="0"/>
                        </a:spcAft>
                        <a:tabLst>
                          <a:tab pos="914400" algn="l"/>
                          <a:tab pos="2628900" algn="l"/>
                          <a:tab pos="5029200" algn="l"/>
                          <a:tab pos="457200" algn="l"/>
                        </a:tabLst>
                      </a:pPr>
                      <a:r>
                        <a:rPr lang="en-US" sz="1000" dirty="0">
                          <a:solidFill>
                            <a:srgbClr val="000000"/>
                          </a:solidFill>
                          <a:effectLst/>
                          <a:latin typeface="+mj-lt"/>
                          <a:ea typeface="Times New Roman" panose="02020603050405020304" pitchFamily="18" charset="0"/>
                          <a:cs typeface="Helvetica" panose="020B0604020202020204" pitchFamily="34" charset="0"/>
                        </a:rPr>
                        <a:t>Define and analyze a high-temperature fluid interface design</a:t>
                      </a:r>
                      <a:endParaRPr lang="en-US" sz="1000" dirty="0">
                        <a:effectLst/>
                        <a:latin typeface="+mj-lt"/>
                        <a:ea typeface="Times New Roman" panose="02020603050405020304" pitchFamily="18" charset="0"/>
                        <a:cs typeface="Helvetica"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6F5"/>
                    </a:solidFill>
                  </a:tcPr>
                </a:tc>
                <a:extLst>
                  <a:ext uri="{0D108BD9-81ED-4DB2-BD59-A6C34878D82A}">
                    <a16:rowId xmlns:a16="http://schemas.microsoft.com/office/drawing/2014/main" val="1005431201"/>
                  </a:ext>
                </a:extLst>
              </a:tr>
            </a:tbl>
          </a:graphicData>
        </a:graphic>
      </p:graphicFrame>
      <p:pic>
        <p:nvPicPr>
          <p:cNvPr id="8" name="Picture 7">
            <a:extLst>
              <a:ext uri="{FF2B5EF4-FFF2-40B4-BE49-F238E27FC236}">
                <a16:creationId xmlns:a16="http://schemas.microsoft.com/office/drawing/2014/main" id="{60CC3778-70EE-B7BB-8BD9-DA78ED76E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0" t="4846" r="4048" b="8194"/>
          <a:stretch/>
        </p:blipFill>
        <p:spPr>
          <a:xfrm>
            <a:off x="579850" y="3463087"/>
            <a:ext cx="5201143" cy="2874600"/>
          </a:xfrm>
          <a:prstGeom prst="rect">
            <a:avLst/>
          </a:prstGeom>
        </p:spPr>
      </p:pic>
      <p:sp>
        <p:nvSpPr>
          <p:cNvPr id="13" name="TextBox 12">
            <a:extLst>
              <a:ext uri="{FF2B5EF4-FFF2-40B4-BE49-F238E27FC236}">
                <a16:creationId xmlns:a16="http://schemas.microsoft.com/office/drawing/2014/main" id="{881D24FD-F497-E526-786D-550B84177BDC}"/>
              </a:ext>
            </a:extLst>
          </p:cNvPr>
          <p:cNvSpPr txBox="1"/>
          <p:nvPr/>
        </p:nvSpPr>
        <p:spPr>
          <a:xfrm>
            <a:off x="496751" y="2796502"/>
            <a:ext cx="6435216" cy="307777"/>
          </a:xfrm>
          <a:prstGeom prst="rect">
            <a:avLst/>
          </a:prstGeom>
          <a:noFill/>
        </p:spPr>
        <p:txBody>
          <a:bodyPr wrap="square">
            <a:spAutoFit/>
          </a:bodyPr>
          <a:lstStyle/>
          <a:p>
            <a:pPr marR="0" lvl="0" algn="l" defTabSz="914400" rtl="0" eaLnBrk="1" fontAlgn="auto" latinLnBrk="0" hangingPunct="1">
              <a:lnSpc>
                <a:spcPct val="100000"/>
              </a:lnSpc>
              <a:spcBef>
                <a:spcPts val="300"/>
              </a:spcBef>
              <a:spcAft>
                <a:spcPts val="0"/>
              </a:spcAft>
              <a:buClr>
                <a:srgbClr val="C00000"/>
              </a:buClr>
              <a:buSzTx/>
              <a:tabLst/>
              <a:defRPr/>
            </a:pPr>
            <a:r>
              <a:rPr kumimoji="0" lang="en-US" sz="1400" b="1" i="0" u="none" strike="noStrike" kern="1200" cap="none" spc="0" normalizeH="0" baseline="0" noProof="0" dirty="0">
                <a:ln>
                  <a:noFill/>
                </a:ln>
                <a:solidFill>
                  <a:prstClr val="black"/>
                </a:solidFill>
                <a:effectLst/>
                <a:uLnTx/>
                <a:uFillTx/>
                <a:latin typeface="+mj-lt"/>
                <a:ea typeface="+mn-ea"/>
                <a:cs typeface="Helvetica" panose="020B0604020202020204" pitchFamily="34" charset="0"/>
              </a:rPr>
              <a:t>Cross-agency team: </a:t>
            </a:r>
            <a:r>
              <a:rPr kumimoji="0" lang="en-US" sz="1400" b="0" i="0" u="none" strike="noStrike" kern="1200" cap="none" spc="0" normalizeH="0" baseline="0" noProof="0" dirty="0">
                <a:ln>
                  <a:noFill/>
                </a:ln>
                <a:solidFill>
                  <a:prstClr val="black"/>
                </a:solidFill>
                <a:effectLst/>
                <a:uLnTx/>
                <a:uFillTx/>
                <a:latin typeface="+mj-lt"/>
                <a:ea typeface="+mn-ea"/>
                <a:cs typeface="Helvetica" panose="020B0604020202020204" pitchFamily="34" charset="0"/>
              </a:rPr>
              <a:t>LaRC, GRC, KSC, MSFC</a:t>
            </a:r>
          </a:p>
        </p:txBody>
      </p:sp>
      <p:sp>
        <p:nvSpPr>
          <p:cNvPr id="15" name="TextBox 14">
            <a:extLst>
              <a:ext uri="{FF2B5EF4-FFF2-40B4-BE49-F238E27FC236}">
                <a16:creationId xmlns:a16="http://schemas.microsoft.com/office/drawing/2014/main" id="{A4B379FC-E260-C45E-34C7-01FE0983D645}"/>
              </a:ext>
            </a:extLst>
          </p:cNvPr>
          <p:cNvSpPr txBox="1"/>
          <p:nvPr/>
        </p:nvSpPr>
        <p:spPr>
          <a:xfrm>
            <a:off x="6563420" y="931763"/>
            <a:ext cx="531032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Need, Goal, Objectives (NGO)</a:t>
            </a:r>
          </a:p>
        </p:txBody>
      </p:sp>
      <p:sp>
        <p:nvSpPr>
          <p:cNvPr id="18" name="TextBox 17">
            <a:extLst>
              <a:ext uri="{FF2B5EF4-FFF2-40B4-BE49-F238E27FC236}">
                <a16:creationId xmlns:a16="http://schemas.microsoft.com/office/drawing/2014/main" id="{8B303FE2-1E26-13B7-4F7D-7F7FAF3C921F}"/>
              </a:ext>
            </a:extLst>
          </p:cNvPr>
          <p:cNvSpPr txBox="1"/>
          <p:nvPr/>
        </p:nvSpPr>
        <p:spPr>
          <a:xfrm>
            <a:off x="525256" y="6384342"/>
            <a:ext cx="531032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MARVL Critical Technology Elements (CTE)</a:t>
            </a:r>
          </a:p>
        </p:txBody>
      </p:sp>
      <p:pic>
        <p:nvPicPr>
          <p:cNvPr id="7" name="Picture 6">
            <a:extLst>
              <a:ext uri="{FF2B5EF4-FFF2-40B4-BE49-F238E27FC236}">
                <a16:creationId xmlns:a16="http://schemas.microsoft.com/office/drawing/2014/main" id="{0770CDE4-13AB-7A15-F4EC-44636D3324CA}"/>
              </a:ext>
            </a:extLst>
          </p:cNvPr>
          <p:cNvPicPr>
            <a:picLocks noChangeAspect="1"/>
          </p:cNvPicPr>
          <p:nvPr/>
        </p:nvPicPr>
        <p:blipFill>
          <a:blip r:embed="rId3"/>
          <a:stretch>
            <a:fillRect/>
          </a:stretch>
        </p:blipFill>
        <p:spPr>
          <a:xfrm>
            <a:off x="6090859" y="3902004"/>
            <a:ext cx="5721298" cy="2902280"/>
          </a:xfrm>
          <a:prstGeom prst="rect">
            <a:avLst/>
          </a:prstGeom>
        </p:spPr>
      </p:pic>
      <p:sp>
        <p:nvSpPr>
          <p:cNvPr id="11" name="L-Shape 10">
            <a:extLst>
              <a:ext uri="{FF2B5EF4-FFF2-40B4-BE49-F238E27FC236}">
                <a16:creationId xmlns:a16="http://schemas.microsoft.com/office/drawing/2014/main" id="{EECCAAAE-89C1-634B-429A-76C0DAD8EBF1}"/>
              </a:ext>
            </a:extLst>
          </p:cNvPr>
          <p:cNvSpPr/>
          <p:nvPr/>
        </p:nvSpPr>
        <p:spPr>
          <a:xfrm rot="10800000">
            <a:off x="7724623" y="3902004"/>
            <a:ext cx="4087534" cy="2359798"/>
          </a:xfrm>
          <a:prstGeom prst="corner">
            <a:avLst>
              <a:gd name="adj1" fmla="val 65513"/>
              <a:gd name="adj2" fmla="val 110137"/>
            </a:avLst>
          </a:prstGeom>
          <a:solidFill>
            <a:schemeClr val="bg1">
              <a:lumMod val="85000"/>
              <a:alpha val="45000"/>
            </a:schemeClr>
          </a:solidFill>
          <a:ln w="317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TextBox 11">
            <a:extLst>
              <a:ext uri="{FF2B5EF4-FFF2-40B4-BE49-F238E27FC236}">
                <a16:creationId xmlns:a16="http://schemas.microsoft.com/office/drawing/2014/main" id="{02996F6A-3F61-B566-AFA8-7DC6B64DA227}"/>
              </a:ext>
            </a:extLst>
          </p:cNvPr>
          <p:cNvSpPr txBox="1"/>
          <p:nvPr/>
        </p:nvSpPr>
        <p:spPr>
          <a:xfrm>
            <a:off x="9151038" y="5313800"/>
            <a:ext cx="1908765" cy="461665"/>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MARVL System of Interest (SOI)</a:t>
            </a:r>
          </a:p>
        </p:txBody>
      </p:sp>
    </p:spTree>
    <p:extLst>
      <p:ext uri="{BB962C8B-B14F-4D97-AF65-F5344CB8AC3E}">
        <p14:creationId xmlns:p14="http://schemas.microsoft.com/office/powerpoint/2010/main" val="299718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FC15-14E1-8AC5-B7B0-DBFD7BEB6159}"/>
              </a:ext>
            </a:extLst>
          </p:cNvPr>
          <p:cNvSpPr>
            <a:spLocks noGrp="1"/>
          </p:cNvSpPr>
          <p:nvPr>
            <p:ph type="title"/>
          </p:nvPr>
        </p:nvSpPr>
        <p:spPr/>
        <p:txBody>
          <a:bodyPr/>
          <a:lstStyle/>
          <a:p>
            <a:r>
              <a:rPr lang="en-US" dirty="0"/>
              <a:t>State of the Art Comparison - ISS Radiators</a:t>
            </a:r>
          </a:p>
        </p:txBody>
      </p:sp>
      <p:sp>
        <p:nvSpPr>
          <p:cNvPr id="3" name="Content Placeholder 2">
            <a:extLst>
              <a:ext uri="{FF2B5EF4-FFF2-40B4-BE49-F238E27FC236}">
                <a16:creationId xmlns:a16="http://schemas.microsoft.com/office/drawing/2014/main" id="{4832D5E2-DA64-49B8-EBF1-237F7F752895}"/>
              </a:ext>
            </a:extLst>
          </p:cNvPr>
          <p:cNvSpPr>
            <a:spLocks noGrp="1"/>
          </p:cNvSpPr>
          <p:nvPr>
            <p:ph idx="1"/>
          </p:nvPr>
        </p:nvSpPr>
        <p:spPr>
          <a:xfrm>
            <a:off x="609600" y="914400"/>
            <a:ext cx="6544962" cy="5410200"/>
          </a:xfrm>
        </p:spPr>
        <p:txBody>
          <a:bodyPr/>
          <a:lstStyle/>
          <a:p>
            <a:r>
              <a:rPr lang="en-US" sz="1400" b="0" i="0" u="none" strike="noStrike" baseline="0" dirty="0">
                <a:solidFill>
                  <a:srgbClr val="000000"/>
                </a:solidFill>
              </a:rPr>
              <a:t>The International Space Station (ISS) Active Thermal Control System (ATCS) radiator arrays, with their Orbital Replacement Unit (ORU) interfaces, are the most relevant state of the art in terms of size and commissioning approach</a:t>
            </a:r>
          </a:p>
          <a:p>
            <a:pPr lvl="1"/>
            <a:r>
              <a:rPr lang="en-US" sz="1300" b="0" i="0" u="none" strike="noStrike" baseline="0" dirty="0">
                <a:solidFill>
                  <a:srgbClr val="000000"/>
                </a:solidFill>
              </a:rPr>
              <a:t>ISS radiator arrays were launched in several segments, robotically assembled on orbit, then remotely deployed</a:t>
            </a:r>
          </a:p>
          <a:p>
            <a:pPr lvl="1"/>
            <a:r>
              <a:rPr lang="en-US" sz="1300" b="0" i="1" u="none" strike="noStrike" baseline="0" dirty="0">
                <a:solidFill>
                  <a:srgbClr val="000000"/>
                </a:solidFill>
              </a:rPr>
              <a:t>However, ISS radiators do not meet NEP PHRS requirements</a:t>
            </a:r>
          </a:p>
          <a:p>
            <a:endParaRPr lang="en-US" sz="1200" dirty="0"/>
          </a:p>
          <a:p>
            <a:endParaRPr lang="en-US" sz="1200" dirty="0"/>
          </a:p>
          <a:p>
            <a:endParaRPr lang="en-US" dirty="0"/>
          </a:p>
        </p:txBody>
      </p:sp>
      <p:sp>
        <p:nvSpPr>
          <p:cNvPr id="4" name="Slide Number Placeholder 3">
            <a:extLst>
              <a:ext uri="{FF2B5EF4-FFF2-40B4-BE49-F238E27FC236}">
                <a16:creationId xmlns:a16="http://schemas.microsoft.com/office/drawing/2014/main" id="{E4FE3439-B5E1-7D05-C726-B86DD03DD3A5}"/>
              </a:ext>
            </a:extLst>
          </p:cNvPr>
          <p:cNvSpPr>
            <a:spLocks noGrp="1"/>
          </p:cNvSpPr>
          <p:nvPr>
            <p:ph type="sldNum" sz="quarter" idx="12"/>
          </p:nvPr>
        </p:nvSpPr>
        <p:spPr/>
        <p:txBody>
          <a:bodyPr/>
          <a:lstStyle/>
          <a:p>
            <a:fld id="{33F42015-0FC7-4B0E-8D2B-76EADF48D957}" type="slidenum">
              <a:rPr lang="en-US" smtClean="0"/>
              <a:pPr/>
              <a:t>5</a:t>
            </a:fld>
            <a:endParaRPr lang="en-US"/>
          </a:p>
        </p:txBody>
      </p:sp>
      <p:graphicFrame>
        <p:nvGraphicFramePr>
          <p:cNvPr id="31" name="Table 30">
            <a:extLst>
              <a:ext uri="{FF2B5EF4-FFF2-40B4-BE49-F238E27FC236}">
                <a16:creationId xmlns:a16="http://schemas.microsoft.com/office/drawing/2014/main" id="{DF5661D7-5491-D497-E436-ACD74EE94548}"/>
              </a:ext>
            </a:extLst>
          </p:cNvPr>
          <p:cNvGraphicFramePr>
            <a:graphicFrameLocks noGrp="1"/>
          </p:cNvGraphicFramePr>
          <p:nvPr>
            <p:extLst>
              <p:ext uri="{D42A27DB-BD31-4B8C-83A1-F6EECF244321}">
                <p14:modId xmlns:p14="http://schemas.microsoft.com/office/powerpoint/2010/main" val="4209790866"/>
              </p:ext>
            </p:extLst>
          </p:nvPr>
        </p:nvGraphicFramePr>
        <p:xfrm>
          <a:off x="767141" y="3191639"/>
          <a:ext cx="5852160" cy="3108960"/>
        </p:xfrm>
        <a:graphic>
          <a:graphicData uri="http://schemas.openxmlformats.org/drawingml/2006/table">
            <a:tbl>
              <a:tblPr firstRow="1" firstCol="1" bandRow="1"/>
              <a:tblGrid>
                <a:gridCol w="1920240">
                  <a:extLst>
                    <a:ext uri="{9D8B030D-6E8A-4147-A177-3AD203B41FA5}">
                      <a16:colId xmlns:a16="http://schemas.microsoft.com/office/drawing/2014/main" val="1338610398"/>
                    </a:ext>
                  </a:extLst>
                </a:gridCol>
                <a:gridCol w="1737360">
                  <a:extLst>
                    <a:ext uri="{9D8B030D-6E8A-4147-A177-3AD203B41FA5}">
                      <a16:colId xmlns:a16="http://schemas.microsoft.com/office/drawing/2014/main" val="2651082826"/>
                    </a:ext>
                  </a:extLst>
                </a:gridCol>
                <a:gridCol w="2194560">
                  <a:extLst>
                    <a:ext uri="{9D8B030D-6E8A-4147-A177-3AD203B41FA5}">
                      <a16:colId xmlns:a16="http://schemas.microsoft.com/office/drawing/2014/main" val="3526239109"/>
                    </a:ext>
                  </a:extLst>
                </a:gridCol>
              </a:tblGrid>
              <a:tr h="233680">
                <a:tc>
                  <a:txBody>
                    <a:bodyPr/>
                    <a:lstStyle/>
                    <a:p>
                      <a:pPr marL="0" marR="0" algn="just">
                        <a:spcBef>
                          <a:spcPts val="0"/>
                        </a:spcBef>
                        <a:spcAft>
                          <a:spcPts val="0"/>
                        </a:spcAft>
                        <a:tabLst>
                          <a:tab pos="914400" algn="l"/>
                          <a:tab pos="2628900" algn="l"/>
                          <a:tab pos="5029200" algn="l"/>
                        </a:tabLst>
                      </a:pPr>
                      <a:r>
                        <a:rPr lang="en-US" sz="1200" b="1" dirty="0">
                          <a:solidFill>
                            <a:schemeClr val="bg1"/>
                          </a:solidFill>
                          <a:effectLst/>
                          <a:latin typeface="+mj-lt"/>
                          <a:ea typeface="Times New Roman" panose="02020603050405020304" pitchFamily="18" charset="0"/>
                          <a:cs typeface="Helvetica" panose="020B0604020202020204" pitchFamily="34" charset="0"/>
                        </a:rPr>
                        <a:t>System/ Characteristic</a:t>
                      </a:r>
                      <a:endParaRPr lang="en-US" sz="1400" dirty="0">
                        <a:solidFill>
                          <a:schemeClr val="bg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l">
                        <a:spcBef>
                          <a:spcPts val="0"/>
                        </a:spcBef>
                        <a:spcAft>
                          <a:spcPts val="0"/>
                        </a:spcAft>
                        <a:tabLst>
                          <a:tab pos="914400" algn="l"/>
                          <a:tab pos="2628900" algn="l"/>
                          <a:tab pos="5029200" algn="l"/>
                        </a:tabLst>
                      </a:pPr>
                      <a:r>
                        <a:rPr lang="en-US" sz="1200" b="1">
                          <a:solidFill>
                            <a:schemeClr val="bg1"/>
                          </a:solidFill>
                          <a:effectLst/>
                          <a:latin typeface="+mj-lt"/>
                          <a:ea typeface="Times New Roman" panose="02020603050405020304" pitchFamily="18" charset="0"/>
                          <a:cs typeface="Helvetica" panose="020B0604020202020204" pitchFamily="34" charset="0"/>
                        </a:rPr>
                        <a:t>ISS Radiator Arrays</a:t>
                      </a:r>
                      <a:endParaRPr lang="en-US" sz="1400">
                        <a:solidFill>
                          <a:schemeClr val="bg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marL="0" marR="0" algn="just">
                        <a:spcBef>
                          <a:spcPts val="0"/>
                        </a:spcBef>
                        <a:spcAft>
                          <a:spcPts val="0"/>
                        </a:spcAft>
                        <a:tabLst>
                          <a:tab pos="914400" algn="l"/>
                          <a:tab pos="2628900" algn="l"/>
                          <a:tab pos="5029200" algn="l"/>
                        </a:tabLst>
                      </a:pPr>
                      <a:r>
                        <a:rPr lang="en-US" sz="1200" b="1" dirty="0">
                          <a:solidFill>
                            <a:schemeClr val="bg1"/>
                          </a:solidFill>
                          <a:effectLst/>
                          <a:latin typeface="+mj-lt"/>
                          <a:ea typeface="Times New Roman" panose="02020603050405020304" pitchFamily="18" charset="0"/>
                          <a:cs typeface="Helvetica" panose="020B0604020202020204" pitchFamily="34" charset="0"/>
                        </a:rPr>
                        <a:t>MARVL PHRS</a:t>
                      </a:r>
                      <a:endParaRPr lang="en-US" sz="1400" dirty="0">
                        <a:solidFill>
                          <a:schemeClr val="bg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393086178"/>
                  </a:ext>
                </a:extLst>
              </a:tr>
              <a:tr h="233680">
                <a:tc>
                  <a:txBody>
                    <a:bodyPr/>
                    <a:lstStyle/>
                    <a:p>
                      <a:pPr marL="0" marR="0" algn="just">
                        <a:spcBef>
                          <a:spcPts val="0"/>
                        </a:spcBef>
                        <a:spcAft>
                          <a:spcPts val="0"/>
                        </a:spcAft>
                        <a:tabLst>
                          <a:tab pos="914400" algn="l"/>
                          <a:tab pos="2628900" algn="l"/>
                          <a:tab pos="5029200" algn="l"/>
                        </a:tabLst>
                      </a:pPr>
                      <a:r>
                        <a:rPr lang="en-US" sz="1200" b="0" dirty="0">
                          <a:effectLst/>
                          <a:latin typeface="+mj-lt"/>
                          <a:ea typeface="Times New Roman" panose="02020603050405020304" pitchFamily="18" charset="0"/>
                          <a:cs typeface="Helvetica" panose="020B0604020202020204" pitchFamily="34" charset="0"/>
                        </a:rPr>
                        <a:t>Commissioning Method</a:t>
                      </a:r>
                      <a:endParaRPr lang="en-US" sz="1400" b="0" dirty="0">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Robotically Installed &amp; Deployed</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 [5]</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Robotically Installed &amp; Deployed or Fully Assembled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1945168"/>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a:solidFill>
                            <a:schemeClr val="tx1"/>
                          </a:solidFill>
                          <a:effectLst/>
                          <a:latin typeface="+mj-lt"/>
                          <a:ea typeface="Times New Roman" panose="02020603050405020304" pitchFamily="18" charset="0"/>
                          <a:cs typeface="Helvetica" panose="020B0604020202020204" pitchFamily="34" charset="0"/>
                        </a:rPr>
                        <a:t>Surface Area</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~1300 m²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[5]</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&gt;3000 m²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[1]</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8002401"/>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Launch Vehicle(s)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~5 Space Shuttles</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 [5]</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TBD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417224"/>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Thermal Working Fluid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Anhydrous Ammonia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[5]</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Liquid Metal NaK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[1]</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2102137"/>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Fluid Temp.</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~270 K to 290 K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[6]</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~330 K to 550 K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[1,4]</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9895892"/>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Effective Radiation Temp.</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~285 K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[6]</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~400 K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[3]</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711511"/>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Areal Density</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~7.0 kg/m²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[7]</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&lt;4.5 kg/m²</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 [1,4]</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8225604"/>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Heat Rejection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~125 kWth </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[5]</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~4 MWth</a:t>
                      </a:r>
                      <a:r>
                        <a:rPr lang="en-US" sz="1200" kern="1200" baseline="30000" dirty="0">
                          <a:solidFill>
                            <a:schemeClr val="tx1"/>
                          </a:solidFill>
                          <a:effectLst/>
                          <a:latin typeface="+mj-lt"/>
                          <a:ea typeface="Times New Roman" panose="02020603050405020304" pitchFamily="18" charset="0"/>
                          <a:cs typeface="Helvetica" panose="020B0604020202020204" pitchFamily="34" charset="0"/>
                        </a:rPr>
                        <a:t> [1,4]</a:t>
                      </a:r>
                      <a:endParaRPr lang="en-US" sz="1200" kern="1200" dirty="0">
                        <a:solidFill>
                          <a:schemeClr val="tx1"/>
                        </a:solidFill>
                        <a:effectLst/>
                        <a:latin typeface="+mj-lt"/>
                        <a:ea typeface="Times New Roman" panose="02020603050405020304" pitchFamily="18" charset="0"/>
                        <a:cs typeface="Helvetica" panose="020B0604020202020204"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9407531"/>
                  </a:ext>
                </a:extLst>
              </a:tr>
              <a:tr h="233680">
                <a:tc>
                  <a:txBody>
                    <a:bodyPr/>
                    <a:lstStyle/>
                    <a:p>
                      <a:pPr marL="0" marR="0" algn="just" defTabSz="914400" rtl="0" eaLnBrk="1" latinLnBrk="0" hangingPunct="1">
                        <a:spcBef>
                          <a:spcPts val="0"/>
                        </a:spcBef>
                        <a:spcAft>
                          <a:spcPts val="0"/>
                        </a:spcAft>
                        <a:tabLst>
                          <a:tab pos="914400" algn="l"/>
                          <a:tab pos="2628900" algn="l"/>
                          <a:tab pos="5029200" algn="l"/>
                        </a:tabLst>
                      </a:pPr>
                      <a:r>
                        <a:rPr lang="en-US" sz="1200" b="0" kern="1200" dirty="0">
                          <a:solidFill>
                            <a:schemeClr val="tx1"/>
                          </a:solidFill>
                          <a:effectLst/>
                          <a:latin typeface="+mj-lt"/>
                          <a:ea typeface="Times New Roman" panose="02020603050405020304" pitchFamily="18" charset="0"/>
                          <a:cs typeface="Helvetica" panose="020B0604020202020204" pitchFamily="34" charset="0"/>
                        </a:rPr>
                        <a:t>Design Environment(s)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LEO ~400 km altitude</a:t>
                      </a:r>
                    </a:p>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ISS Interfaces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Mars Opposition Class Mission</a:t>
                      </a:r>
                    </a:p>
                    <a:p>
                      <a:pPr marL="0" marR="0" algn="just">
                        <a:spcBef>
                          <a:spcPts val="0"/>
                        </a:spcBef>
                        <a:spcAft>
                          <a:spcPts val="0"/>
                        </a:spcAft>
                        <a:tabLst>
                          <a:tab pos="914400" algn="l"/>
                          <a:tab pos="2628900" algn="l"/>
                          <a:tab pos="5029200" algn="l"/>
                        </a:tabLst>
                      </a:pPr>
                      <a:r>
                        <a:rPr lang="en-US" sz="1200" kern="1200" dirty="0">
                          <a:solidFill>
                            <a:schemeClr val="tx1"/>
                          </a:solidFill>
                          <a:effectLst/>
                          <a:latin typeface="+mj-lt"/>
                          <a:ea typeface="Times New Roman" panose="02020603050405020304" pitchFamily="18" charset="0"/>
                          <a:cs typeface="Helvetica" panose="020B0604020202020204" pitchFamily="34" charset="0"/>
                        </a:rPr>
                        <a:t>NEP/Chem Vehicle Interfaces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8552054"/>
                  </a:ext>
                </a:extLst>
              </a:tr>
            </a:tbl>
          </a:graphicData>
        </a:graphic>
      </p:graphicFrame>
      <p:sp>
        <p:nvSpPr>
          <p:cNvPr id="5" name="TextBox 4">
            <a:extLst>
              <a:ext uri="{FF2B5EF4-FFF2-40B4-BE49-F238E27FC236}">
                <a16:creationId xmlns:a16="http://schemas.microsoft.com/office/drawing/2014/main" id="{6D0F71A4-093E-084B-A521-DC171F16C2D4}"/>
              </a:ext>
            </a:extLst>
          </p:cNvPr>
          <p:cNvSpPr txBox="1"/>
          <p:nvPr/>
        </p:nvSpPr>
        <p:spPr>
          <a:xfrm>
            <a:off x="1045902" y="2800660"/>
            <a:ext cx="4951379" cy="307777"/>
          </a:xfrm>
          <a:prstGeom prst="rect">
            <a:avLst/>
          </a:prstGeom>
          <a:noFill/>
        </p:spPr>
        <p:txBody>
          <a:bodyPr wrap="square">
            <a:spAutoFit/>
          </a:bodyPr>
          <a:lstStyle>
            <a:defPPr>
              <a:defRPr lang="en-US"/>
            </a:defPPr>
            <a:lvl1pPr marR="0" lvl="0" indent="0" algn="ctr" defTabSz="548640" fontAlgn="base">
              <a:lnSpc>
                <a:spcPct val="100000"/>
              </a:lnSpc>
              <a:spcBef>
                <a:spcPct val="0"/>
              </a:spcBef>
              <a:spcAft>
                <a:spcPct val="0"/>
              </a:spcAft>
              <a:buClrTx/>
              <a:buSzTx/>
              <a:buFontTx/>
              <a:buNone/>
              <a:tabLst/>
              <a:defRPr kumimoji="0" sz="1400" b="1" i="0" u="sng" strike="noStrike" cap="none" spc="0" normalizeH="0" baseline="0">
                <a:ln>
                  <a:noFill/>
                </a:ln>
                <a:solidFill>
                  <a:prstClr val="black"/>
                </a:solidFill>
                <a:effectLst/>
                <a:uLnTx/>
                <a:uFillTx/>
                <a:latin typeface="Helvetica" panose="020B0604020202020204" pitchFamily="34" charset="0"/>
                <a:cs typeface="Helvetica" panose="020B0604020202020204" pitchFamily="34" charset="0"/>
              </a:defRPr>
            </a:lvl1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System Characteristics: ISS Radiators vs MARVL PHRS</a:t>
            </a:r>
          </a:p>
        </p:txBody>
      </p:sp>
      <p:pic>
        <p:nvPicPr>
          <p:cNvPr id="1028" name="Picture 4" descr="View of the aft EEATCS radiator deployment : NASA : Free Download, Borrow, and Streaming ...">
            <a:extLst>
              <a:ext uri="{FF2B5EF4-FFF2-40B4-BE49-F238E27FC236}">
                <a16:creationId xmlns:a16="http://schemas.microsoft.com/office/drawing/2014/main" id="{29A234D1-039B-B1A1-27DE-056707D05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8" t="10315" r="14283"/>
          <a:stretch/>
        </p:blipFill>
        <p:spPr bwMode="auto">
          <a:xfrm>
            <a:off x="7418368" y="3875939"/>
            <a:ext cx="3756180" cy="26435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Juangony's Channel: UFO - OVNI - Another UFO in mission STS-135">
            <a:extLst>
              <a:ext uri="{FF2B5EF4-FFF2-40B4-BE49-F238E27FC236}">
                <a16:creationId xmlns:a16="http://schemas.microsoft.com/office/drawing/2014/main" id="{76017C69-D25D-BE55-4C44-D2DC5E5FFB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2" t="36351" r="39364" b="-1100"/>
          <a:stretch/>
        </p:blipFill>
        <p:spPr bwMode="auto">
          <a:xfrm>
            <a:off x="7418368" y="1051163"/>
            <a:ext cx="3756180" cy="26988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B77796-7EDC-21AC-4CFE-2A0FC3EDF54B}"/>
              </a:ext>
            </a:extLst>
          </p:cNvPr>
          <p:cNvSpPr txBox="1"/>
          <p:nvPr/>
        </p:nvSpPr>
        <p:spPr>
          <a:xfrm>
            <a:off x="0" y="6611779"/>
            <a:ext cx="2524067" cy="246221"/>
          </a:xfrm>
          <a:prstGeom prst="rect">
            <a:avLst/>
          </a:prstGeom>
          <a:noFill/>
        </p:spPr>
        <p:txBody>
          <a:bodyPr wrap="square" rtlCol="0">
            <a:spAutoFit/>
          </a:bodyPr>
          <a:lstStyle/>
          <a:p>
            <a:r>
              <a:rPr lang="en-US" sz="1000" b="1" dirty="0">
                <a:latin typeface="+mj-lt"/>
                <a:cs typeface="Helvetica" panose="020B0604020202020204" pitchFamily="34" charset="0"/>
              </a:rPr>
              <a:t>Photo Credit:</a:t>
            </a:r>
            <a:r>
              <a:rPr lang="en-US" sz="1000" dirty="0">
                <a:latin typeface="+mj-lt"/>
                <a:cs typeface="Helvetica" panose="020B0604020202020204" pitchFamily="34" charset="0"/>
              </a:rPr>
              <a:t> NASA</a:t>
            </a:r>
          </a:p>
        </p:txBody>
      </p:sp>
    </p:spTree>
    <p:extLst>
      <p:ext uri="{BB962C8B-B14F-4D97-AF65-F5344CB8AC3E}">
        <p14:creationId xmlns:p14="http://schemas.microsoft.com/office/powerpoint/2010/main" val="263557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FC15-14E1-8AC5-B7B0-DBFD7BEB6159}"/>
              </a:ext>
            </a:extLst>
          </p:cNvPr>
          <p:cNvSpPr>
            <a:spLocks noGrp="1"/>
          </p:cNvSpPr>
          <p:nvPr>
            <p:ph type="title"/>
          </p:nvPr>
        </p:nvSpPr>
        <p:spPr/>
        <p:txBody>
          <a:bodyPr/>
          <a:lstStyle/>
          <a:p>
            <a:r>
              <a:rPr lang="en-US" dirty="0"/>
              <a:t>State of the Art Comparison - ISS Radiators</a:t>
            </a:r>
          </a:p>
        </p:txBody>
      </p:sp>
      <p:sp>
        <p:nvSpPr>
          <p:cNvPr id="4" name="Slide Number Placeholder 3">
            <a:extLst>
              <a:ext uri="{FF2B5EF4-FFF2-40B4-BE49-F238E27FC236}">
                <a16:creationId xmlns:a16="http://schemas.microsoft.com/office/drawing/2014/main" id="{E4FE3439-B5E1-7D05-C726-B86DD03DD3A5}"/>
              </a:ext>
            </a:extLst>
          </p:cNvPr>
          <p:cNvSpPr>
            <a:spLocks noGrp="1"/>
          </p:cNvSpPr>
          <p:nvPr>
            <p:ph type="sldNum" sz="quarter" idx="12"/>
          </p:nvPr>
        </p:nvSpPr>
        <p:spPr/>
        <p:txBody>
          <a:bodyPr/>
          <a:lstStyle/>
          <a:p>
            <a:fld id="{33F42015-0FC7-4B0E-8D2B-76EADF48D957}" type="slidenum">
              <a:rPr lang="en-US" smtClean="0"/>
              <a:pPr/>
              <a:t>6</a:t>
            </a:fld>
            <a:endParaRPr lang="en-US"/>
          </a:p>
        </p:txBody>
      </p:sp>
      <p:pic>
        <p:nvPicPr>
          <p:cNvPr id="2054" name="Picture 6" descr="thermal - Why aren't the radiators on the ISS straight? - Space Exploration  Stack Exchange">
            <a:extLst>
              <a:ext uri="{FF2B5EF4-FFF2-40B4-BE49-F238E27FC236}">
                <a16:creationId xmlns:a16="http://schemas.microsoft.com/office/drawing/2014/main" id="{4641BC41-B965-94AD-20B7-16AB0315B7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64" t="1884" r="13257" b="1214"/>
          <a:stretch/>
        </p:blipFill>
        <p:spPr bwMode="auto">
          <a:xfrm>
            <a:off x="353428" y="1019992"/>
            <a:ext cx="3276445" cy="503742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BD9028F-A431-6E0A-088F-EA73F9AD8ACD}"/>
              </a:ext>
            </a:extLst>
          </p:cNvPr>
          <p:cNvSpPr txBox="1"/>
          <p:nvPr/>
        </p:nvSpPr>
        <p:spPr>
          <a:xfrm>
            <a:off x="297603" y="6108776"/>
            <a:ext cx="33880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EATCS Stowed in Space Shuttle</a:t>
            </a:r>
          </a:p>
        </p:txBody>
      </p:sp>
      <p:sp>
        <p:nvSpPr>
          <p:cNvPr id="41" name="TextBox 40">
            <a:extLst>
              <a:ext uri="{FF2B5EF4-FFF2-40B4-BE49-F238E27FC236}">
                <a16:creationId xmlns:a16="http://schemas.microsoft.com/office/drawing/2014/main" id="{AD449294-B0CE-0858-F660-16CF4B5C7FEA}"/>
              </a:ext>
            </a:extLst>
          </p:cNvPr>
          <p:cNvSpPr txBox="1"/>
          <p:nvPr/>
        </p:nvSpPr>
        <p:spPr>
          <a:xfrm>
            <a:off x="7944618" y="5641051"/>
            <a:ext cx="33880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ISS, </a:t>
            </a:r>
            <a:r>
              <a:rPr lang="en-US" sz="1600" b="1" u="sng" dirty="0">
                <a:solidFill>
                  <a:prstClr val="black"/>
                </a:solidFill>
                <a:latin typeface="Helvetica" panose="020B0604020202020204" pitchFamily="34" charset="0"/>
                <a:cs typeface="Helvetica" panose="020B0604020202020204" pitchFamily="34" charset="0"/>
              </a:rPr>
              <a:t>Deployed Radiator Arrays</a:t>
            </a:r>
            <a:endParaRPr kumimoji="0" lang="en-US" sz="16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5" name="Picture 8" descr="1: Heat Rejection System (HRS) Radiators of the ISS. | Download Scientific  Diagram">
            <a:extLst>
              <a:ext uri="{FF2B5EF4-FFF2-40B4-BE49-F238E27FC236}">
                <a16:creationId xmlns:a16="http://schemas.microsoft.com/office/drawing/2014/main" id="{FB7FF029-FC35-8798-73DC-477D843BC5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6561"/>
          <a:stretch/>
        </p:blipFill>
        <p:spPr bwMode="auto">
          <a:xfrm>
            <a:off x="3785102" y="1019992"/>
            <a:ext cx="8096250" cy="5037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8679245-75A2-D913-BA10-C0463C640ECA}"/>
              </a:ext>
            </a:extLst>
          </p:cNvPr>
          <p:cNvSpPr/>
          <p:nvPr/>
        </p:nvSpPr>
        <p:spPr>
          <a:xfrm>
            <a:off x="6508716" y="3141883"/>
            <a:ext cx="852853" cy="1450731"/>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67C97D-3661-051E-3B41-B6D963CE3566}"/>
              </a:ext>
            </a:extLst>
          </p:cNvPr>
          <p:cNvSpPr/>
          <p:nvPr/>
        </p:nvSpPr>
        <p:spPr>
          <a:xfrm>
            <a:off x="8268911" y="3141883"/>
            <a:ext cx="852853" cy="1450731"/>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6E0447-4CE9-107B-D832-A942E7734F9D}"/>
              </a:ext>
            </a:extLst>
          </p:cNvPr>
          <p:cNvSpPr txBox="1"/>
          <p:nvPr/>
        </p:nvSpPr>
        <p:spPr>
          <a:xfrm>
            <a:off x="4551946" y="5562982"/>
            <a:ext cx="6501879" cy="369332"/>
          </a:xfrm>
          <a:prstGeom prst="rect">
            <a:avLst/>
          </a:prstGeom>
          <a:solidFill>
            <a:schemeClr val="bg1">
              <a:alpha val="80000"/>
            </a:schemeClr>
          </a:solidFill>
        </p:spPr>
        <p:txBody>
          <a:bodyPr wrap="square" rtlCol="0">
            <a:spAutoFit/>
          </a:bodyPr>
          <a:lstStyle/>
          <a:p>
            <a:pPr algn="ctr"/>
            <a:r>
              <a:rPr lang="en-US" sz="1800" b="0" i="0" u="none" strike="noStrike" baseline="0" dirty="0"/>
              <a:t>External Active Thermal Control System (EATCS) Radiators</a:t>
            </a:r>
            <a:r>
              <a:rPr lang="en-US" sz="1800" b="0" i="0" u="none" strike="noStrike" baseline="30000" dirty="0"/>
              <a:t>[5]</a:t>
            </a:r>
            <a:endParaRPr lang="en-US" dirty="0"/>
          </a:p>
        </p:txBody>
      </p:sp>
      <p:sp>
        <p:nvSpPr>
          <p:cNvPr id="9" name="TextBox 8">
            <a:extLst>
              <a:ext uri="{FF2B5EF4-FFF2-40B4-BE49-F238E27FC236}">
                <a16:creationId xmlns:a16="http://schemas.microsoft.com/office/drawing/2014/main" id="{B65534D0-9B8C-285E-6863-1E296C67DB3B}"/>
              </a:ext>
            </a:extLst>
          </p:cNvPr>
          <p:cNvSpPr txBox="1"/>
          <p:nvPr/>
        </p:nvSpPr>
        <p:spPr>
          <a:xfrm>
            <a:off x="6301286" y="1196491"/>
            <a:ext cx="3190901" cy="646331"/>
          </a:xfrm>
          <a:prstGeom prst="rect">
            <a:avLst/>
          </a:prstGeom>
          <a:solidFill>
            <a:schemeClr val="bg1">
              <a:alpha val="80000"/>
            </a:schemeClr>
          </a:solidFill>
        </p:spPr>
        <p:txBody>
          <a:bodyPr wrap="square" rtlCol="0">
            <a:spAutoFit/>
          </a:bodyPr>
          <a:lstStyle/>
          <a:p>
            <a:pPr algn="ctr"/>
            <a:r>
              <a:rPr lang="en-US" dirty="0"/>
              <a:t>Photovoltaic Thermal Control System (PTCS) Radiators</a:t>
            </a:r>
            <a:r>
              <a:rPr lang="en-US" baseline="30000" dirty="0"/>
              <a:t>[5]</a:t>
            </a:r>
            <a:endParaRPr lang="en-US" dirty="0"/>
          </a:p>
        </p:txBody>
      </p:sp>
      <p:cxnSp>
        <p:nvCxnSpPr>
          <p:cNvPr id="10" name="Straight Arrow Connector 9">
            <a:extLst>
              <a:ext uri="{FF2B5EF4-FFF2-40B4-BE49-F238E27FC236}">
                <a16:creationId xmlns:a16="http://schemas.microsoft.com/office/drawing/2014/main" id="{BC5B4E45-5995-3368-405A-869EC8F9DA6A}"/>
              </a:ext>
            </a:extLst>
          </p:cNvPr>
          <p:cNvCxnSpPr>
            <a:cxnSpLocks/>
          </p:cNvCxnSpPr>
          <p:nvPr/>
        </p:nvCxnSpPr>
        <p:spPr>
          <a:xfrm flipH="1">
            <a:off x="6342157" y="1868222"/>
            <a:ext cx="724288" cy="555621"/>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0D062D-2FF1-B580-AFD0-EFC344CF07F7}"/>
              </a:ext>
            </a:extLst>
          </p:cNvPr>
          <p:cNvCxnSpPr>
            <a:cxnSpLocks/>
          </p:cNvCxnSpPr>
          <p:nvPr/>
        </p:nvCxnSpPr>
        <p:spPr>
          <a:xfrm flipH="1">
            <a:off x="5438742" y="1868222"/>
            <a:ext cx="1627703" cy="532134"/>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2D6BD6-7411-3E0B-ED01-99B5C8BA2CD7}"/>
              </a:ext>
            </a:extLst>
          </p:cNvPr>
          <p:cNvCxnSpPr>
            <a:cxnSpLocks/>
          </p:cNvCxnSpPr>
          <p:nvPr/>
        </p:nvCxnSpPr>
        <p:spPr>
          <a:xfrm>
            <a:off x="8731322" y="1868222"/>
            <a:ext cx="1539802" cy="532134"/>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236D4E-411E-9E07-381C-A9C4A87E3BAF}"/>
              </a:ext>
            </a:extLst>
          </p:cNvPr>
          <p:cNvCxnSpPr>
            <a:cxnSpLocks/>
          </p:cNvCxnSpPr>
          <p:nvPr/>
        </p:nvCxnSpPr>
        <p:spPr>
          <a:xfrm>
            <a:off x="8731322" y="1868222"/>
            <a:ext cx="651814" cy="532134"/>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CE0D57B-BBF1-85DD-8B72-FD89E3EF9596}"/>
              </a:ext>
            </a:extLst>
          </p:cNvPr>
          <p:cNvCxnSpPr>
            <a:cxnSpLocks/>
            <a:stCxn id="8" idx="0"/>
            <a:endCxn id="6" idx="2"/>
          </p:cNvCxnSpPr>
          <p:nvPr/>
        </p:nvCxnSpPr>
        <p:spPr>
          <a:xfrm flipH="1" flipV="1">
            <a:off x="6935143" y="4592614"/>
            <a:ext cx="867743" cy="970368"/>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CC9612-71D2-7220-FF6C-848D9FBAFCD1}"/>
              </a:ext>
            </a:extLst>
          </p:cNvPr>
          <p:cNvCxnSpPr>
            <a:cxnSpLocks/>
            <a:stCxn id="8" idx="0"/>
            <a:endCxn id="7" idx="2"/>
          </p:cNvCxnSpPr>
          <p:nvPr/>
        </p:nvCxnSpPr>
        <p:spPr>
          <a:xfrm flipV="1">
            <a:off x="7802886" y="4592614"/>
            <a:ext cx="892452" cy="970368"/>
          </a:xfrm>
          <a:prstGeom prst="straightConnector1">
            <a:avLst/>
          </a:prstGeom>
          <a:ln w="50800">
            <a:solidFill>
              <a:srgbClr val="C26C3C"/>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17CB5D6-1DF0-8E7D-1DF2-B6D4338CE6CF}"/>
              </a:ext>
            </a:extLst>
          </p:cNvPr>
          <p:cNvSpPr/>
          <p:nvPr/>
        </p:nvSpPr>
        <p:spPr>
          <a:xfrm>
            <a:off x="9383137" y="2404901"/>
            <a:ext cx="361120" cy="702283"/>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788C3EB-2E0E-184B-759C-4746C7DAAF2A}"/>
              </a:ext>
            </a:extLst>
          </p:cNvPr>
          <p:cNvSpPr/>
          <p:nvPr/>
        </p:nvSpPr>
        <p:spPr>
          <a:xfrm>
            <a:off x="10271124" y="2404901"/>
            <a:ext cx="361120" cy="702283"/>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9783137-35FD-0A2E-02D9-75679ACF3D63}"/>
              </a:ext>
            </a:extLst>
          </p:cNvPr>
          <p:cNvSpPr/>
          <p:nvPr/>
        </p:nvSpPr>
        <p:spPr>
          <a:xfrm>
            <a:off x="5965203" y="2439600"/>
            <a:ext cx="361120" cy="702283"/>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F1A9B05-EC8B-97A7-CB58-9FE1251689A3}"/>
              </a:ext>
            </a:extLst>
          </p:cNvPr>
          <p:cNvSpPr/>
          <p:nvPr/>
        </p:nvSpPr>
        <p:spPr>
          <a:xfrm>
            <a:off x="5051572" y="2423843"/>
            <a:ext cx="361120" cy="702283"/>
          </a:xfrm>
          <a:prstGeom prst="rect">
            <a:avLst/>
          </a:prstGeom>
          <a:noFill/>
          <a:ln w="57150">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C378B61-0B2E-51A3-882B-3C9B5300B409}"/>
              </a:ext>
            </a:extLst>
          </p:cNvPr>
          <p:cNvSpPr txBox="1"/>
          <p:nvPr/>
        </p:nvSpPr>
        <p:spPr>
          <a:xfrm>
            <a:off x="6134167" y="6108776"/>
            <a:ext cx="33880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ISS Radiators Deployed In-Orbit</a:t>
            </a:r>
          </a:p>
        </p:txBody>
      </p:sp>
      <p:sp>
        <p:nvSpPr>
          <p:cNvPr id="42" name="TextBox 41">
            <a:extLst>
              <a:ext uri="{FF2B5EF4-FFF2-40B4-BE49-F238E27FC236}">
                <a16:creationId xmlns:a16="http://schemas.microsoft.com/office/drawing/2014/main" id="{913796F8-60DD-C27D-D25A-A509087A05E1}"/>
              </a:ext>
            </a:extLst>
          </p:cNvPr>
          <p:cNvSpPr txBox="1"/>
          <p:nvPr/>
        </p:nvSpPr>
        <p:spPr>
          <a:xfrm>
            <a:off x="0" y="6611779"/>
            <a:ext cx="2524067" cy="246221"/>
          </a:xfrm>
          <a:prstGeom prst="rect">
            <a:avLst/>
          </a:prstGeom>
          <a:noFill/>
        </p:spPr>
        <p:txBody>
          <a:bodyPr wrap="square" rtlCol="0">
            <a:spAutoFit/>
          </a:bodyPr>
          <a:lstStyle/>
          <a:p>
            <a:r>
              <a:rPr lang="en-US" sz="1000" b="1" dirty="0">
                <a:latin typeface="+mj-lt"/>
                <a:cs typeface="Helvetica" panose="020B0604020202020204" pitchFamily="34" charset="0"/>
              </a:rPr>
              <a:t>Photo Credit:</a:t>
            </a:r>
            <a:r>
              <a:rPr lang="en-US" sz="1000" dirty="0">
                <a:latin typeface="+mj-lt"/>
                <a:cs typeface="Helvetica" panose="020B0604020202020204" pitchFamily="34" charset="0"/>
              </a:rPr>
              <a:t> NASA</a:t>
            </a:r>
          </a:p>
        </p:txBody>
      </p:sp>
    </p:spTree>
    <p:extLst>
      <p:ext uri="{BB962C8B-B14F-4D97-AF65-F5344CB8AC3E}">
        <p14:creationId xmlns:p14="http://schemas.microsoft.com/office/powerpoint/2010/main" val="217035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20FB12-B745-E05C-82D7-23BD701A182B}"/>
              </a:ext>
            </a:extLst>
          </p:cNvPr>
          <p:cNvPicPr>
            <a:picLocks noChangeAspect="1"/>
          </p:cNvPicPr>
          <p:nvPr/>
        </p:nvPicPr>
        <p:blipFill>
          <a:blip r:embed="rId2"/>
          <a:srcRect b="34165"/>
          <a:stretch/>
        </p:blipFill>
        <p:spPr>
          <a:xfrm>
            <a:off x="5929531" y="4516385"/>
            <a:ext cx="5914506" cy="1743853"/>
          </a:xfrm>
          <a:prstGeom prst="rect">
            <a:avLst/>
          </a:prstGeom>
        </p:spPr>
      </p:pic>
      <p:pic>
        <p:nvPicPr>
          <p:cNvPr id="10" name="Picture 9">
            <a:extLst>
              <a:ext uri="{FF2B5EF4-FFF2-40B4-BE49-F238E27FC236}">
                <a16:creationId xmlns:a16="http://schemas.microsoft.com/office/drawing/2014/main" id="{9AFAA999-A82F-0CDA-F806-BE29D338697B}"/>
              </a:ext>
            </a:extLst>
          </p:cNvPr>
          <p:cNvPicPr>
            <a:picLocks noChangeAspect="1"/>
          </p:cNvPicPr>
          <p:nvPr/>
        </p:nvPicPr>
        <p:blipFill rotWithShape="1">
          <a:blip r:embed="rId3">
            <a:clrChange>
              <a:clrFrom>
                <a:srgbClr val="FAF9F8"/>
              </a:clrFrom>
              <a:clrTo>
                <a:srgbClr val="FAF9F8">
                  <a:alpha val="0"/>
                </a:srgbClr>
              </a:clrTo>
            </a:clrChange>
          </a:blip>
          <a:srcRect l="8677" t="1955" r="19446" b="40234"/>
          <a:stretch/>
        </p:blipFill>
        <p:spPr>
          <a:xfrm>
            <a:off x="5908821" y="1215816"/>
            <a:ext cx="5847800" cy="3391053"/>
          </a:xfrm>
          <a:prstGeom prst="rect">
            <a:avLst/>
          </a:prstGeom>
        </p:spPr>
      </p:pic>
      <p:sp>
        <p:nvSpPr>
          <p:cNvPr id="2" name="Title 1">
            <a:extLst>
              <a:ext uri="{FF2B5EF4-FFF2-40B4-BE49-F238E27FC236}">
                <a16:creationId xmlns:a16="http://schemas.microsoft.com/office/drawing/2014/main" id="{EA7AFC15-14E1-8AC5-B7B0-DBFD7BEB6159}"/>
              </a:ext>
            </a:extLst>
          </p:cNvPr>
          <p:cNvSpPr>
            <a:spLocks noGrp="1"/>
          </p:cNvSpPr>
          <p:nvPr>
            <p:ph type="title"/>
          </p:nvPr>
        </p:nvSpPr>
        <p:spPr/>
        <p:txBody>
          <a:bodyPr/>
          <a:lstStyle/>
          <a:p>
            <a:r>
              <a:rPr lang="fr-FR" dirty="0"/>
              <a:t>Target Application - Enveloping Mars Mission</a:t>
            </a:r>
            <a:endParaRPr lang="en-US" dirty="0"/>
          </a:p>
        </p:txBody>
      </p:sp>
      <p:sp>
        <p:nvSpPr>
          <p:cNvPr id="3" name="Content Placeholder 2">
            <a:extLst>
              <a:ext uri="{FF2B5EF4-FFF2-40B4-BE49-F238E27FC236}">
                <a16:creationId xmlns:a16="http://schemas.microsoft.com/office/drawing/2014/main" id="{4832D5E2-DA64-49B8-EBF1-237F7F752895}"/>
              </a:ext>
            </a:extLst>
          </p:cNvPr>
          <p:cNvSpPr>
            <a:spLocks noGrp="1"/>
          </p:cNvSpPr>
          <p:nvPr>
            <p:ph idx="1"/>
          </p:nvPr>
        </p:nvSpPr>
        <p:spPr>
          <a:xfrm>
            <a:off x="609600" y="914400"/>
            <a:ext cx="9954638" cy="5410200"/>
          </a:xfrm>
        </p:spPr>
        <p:txBody>
          <a:bodyPr/>
          <a:lstStyle/>
          <a:p>
            <a:r>
              <a:rPr lang="en-US" sz="1400" dirty="0">
                <a:latin typeface="+mj-lt"/>
              </a:rPr>
              <a:t>Crewed mars missions involve many mission phases and locations each with differing environments</a:t>
            </a:r>
          </a:p>
          <a:p>
            <a:r>
              <a:rPr lang="en-US" sz="1400" dirty="0">
                <a:latin typeface="+mj-lt"/>
              </a:rPr>
              <a:t>The target application for technology development is a Crewed NEP Mars Opposition Class Mission</a:t>
            </a:r>
            <a:r>
              <a:rPr lang="en-US" sz="1400" baseline="30000" dirty="0">
                <a:latin typeface="+mj-lt"/>
              </a:rPr>
              <a:t>[1]</a:t>
            </a:r>
            <a:r>
              <a:rPr lang="en-US" sz="1400" dirty="0">
                <a:latin typeface="+mj-lt"/>
              </a:rPr>
              <a:t>:</a:t>
            </a:r>
          </a:p>
          <a:p>
            <a:endParaRPr lang="en-US" sz="1400" dirty="0">
              <a:latin typeface="+mj-lt"/>
            </a:endParaRPr>
          </a:p>
        </p:txBody>
      </p:sp>
      <p:sp>
        <p:nvSpPr>
          <p:cNvPr id="4" name="Slide Number Placeholder 3">
            <a:extLst>
              <a:ext uri="{FF2B5EF4-FFF2-40B4-BE49-F238E27FC236}">
                <a16:creationId xmlns:a16="http://schemas.microsoft.com/office/drawing/2014/main" id="{E4FE3439-B5E1-7D05-C726-B86DD03DD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2015-0FC7-4B0E-8D2B-76EADF48D957}" type="slidenum">
              <a:rPr kumimoji="0" lang="en-US" sz="1000" b="0" i="0" u="none" strike="noStrike" kern="1200" cap="none" spc="0" normalizeH="0" baseline="0" noProof="0" smtClean="0">
                <a:ln>
                  <a:noFill/>
                </a:ln>
                <a:solidFill>
                  <a:srgbClr val="333399"/>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333399"/>
              </a:solidFill>
              <a:effectLst/>
              <a:uLnTx/>
              <a:uFillTx/>
              <a:latin typeface="+mj-lt"/>
              <a:ea typeface="+mn-ea"/>
              <a:cs typeface="+mn-cs"/>
            </a:endParaRPr>
          </a:p>
        </p:txBody>
      </p:sp>
      <p:sp>
        <p:nvSpPr>
          <p:cNvPr id="8" name="TextBox 7">
            <a:extLst>
              <a:ext uri="{FF2B5EF4-FFF2-40B4-BE49-F238E27FC236}">
                <a16:creationId xmlns:a16="http://schemas.microsoft.com/office/drawing/2014/main" id="{3A25C883-EA44-E527-9C00-7A8FC648A519}"/>
              </a:ext>
            </a:extLst>
          </p:cNvPr>
          <p:cNvSpPr txBox="1"/>
          <p:nvPr/>
        </p:nvSpPr>
        <p:spPr>
          <a:xfrm>
            <a:off x="609600" y="1446290"/>
            <a:ext cx="6094970" cy="3028521"/>
          </a:xfrm>
          <a:prstGeom prst="rect">
            <a:avLst/>
          </a:prstGeom>
          <a:noFill/>
        </p:spPr>
        <p:txBody>
          <a:bodyPr wrap="square">
            <a:spAutoFit/>
          </a:bodyPr>
          <a:lstStyle/>
          <a:p>
            <a:pPr marL="742950" lvl="1" indent="-285750" eaLnBrk="0" fontAlgn="base" hangingPunct="0">
              <a:spcBef>
                <a:spcPct val="20000"/>
              </a:spcBef>
              <a:spcAft>
                <a:spcPct val="0"/>
              </a:spcAft>
              <a:buFontTx/>
              <a:buChar char="–"/>
            </a:pPr>
            <a:r>
              <a:rPr lang="en-US" sz="1200" dirty="0">
                <a:solidFill>
                  <a:srgbClr val="000000"/>
                </a:solidFill>
                <a:ea typeface="ＭＳ Ｐゴシック" charset="0"/>
              </a:rPr>
              <a:t>Crew departure date: 2039</a:t>
            </a:r>
          </a:p>
          <a:p>
            <a:pPr marL="742950" lvl="1" indent="-285750" eaLnBrk="0" fontAlgn="base" hangingPunct="0">
              <a:spcBef>
                <a:spcPct val="20000"/>
              </a:spcBef>
              <a:spcAft>
                <a:spcPct val="0"/>
              </a:spcAft>
              <a:buFontTx/>
              <a:buChar char="–"/>
            </a:pPr>
            <a:r>
              <a:rPr lang="en-US" sz="1200" dirty="0">
                <a:solidFill>
                  <a:srgbClr val="000000"/>
                </a:solidFill>
                <a:ea typeface="ＭＳ Ｐゴシック" charset="0"/>
              </a:rPr>
              <a:t>Total mission duration: ~3 years</a:t>
            </a:r>
          </a:p>
          <a:p>
            <a:pPr marL="285750" indent="-285750" eaLnBrk="0" fontAlgn="base" hangingPunct="0">
              <a:spcBef>
                <a:spcPct val="20000"/>
              </a:spcBef>
              <a:spcAft>
                <a:spcPct val="0"/>
              </a:spcAft>
              <a:buFontTx/>
              <a:buChar char="–"/>
            </a:pPr>
            <a:r>
              <a:rPr lang="en-US" sz="1200" b="1" dirty="0">
                <a:solidFill>
                  <a:schemeClr val="accent2"/>
                </a:solidFill>
                <a:latin typeface="+mj-lt"/>
                <a:ea typeface="ＭＳ Ｐゴシック" charset="0"/>
              </a:rPr>
              <a:t>System integration and loads: </a:t>
            </a:r>
            <a:r>
              <a:rPr lang="en-US" sz="1200" dirty="0">
                <a:solidFill>
                  <a:schemeClr val="accent2"/>
                </a:solidFill>
                <a:latin typeface="+mj-lt"/>
                <a:ea typeface="ＭＳ Ｐゴシック" charset="0"/>
              </a:rPr>
              <a:t>with hybrid NEP/chemical vehicle (NEP for cruise phases &amp; chemical stage to enter/exit gravity wells)</a:t>
            </a:r>
            <a:endParaRPr lang="en-US" sz="1200" b="1" dirty="0">
              <a:solidFill>
                <a:schemeClr val="accent2"/>
              </a:solidFill>
              <a:latin typeface="+mj-lt"/>
              <a:ea typeface="ＭＳ Ｐゴシック" charset="0"/>
            </a:endParaRPr>
          </a:p>
          <a:p>
            <a:pPr lvl="1"/>
            <a:endParaRPr lang="en-US" sz="500" dirty="0">
              <a:latin typeface="+mj-lt"/>
            </a:endParaRPr>
          </a:p>
          <a:p>
            <a:pPr marL="285750" indent="-285750">
              <a:buFont typeface="Arial" panose="020B0604020202020204" pitchFamily="34" charset="0"/>
              <a:buChar char="•"/>
            </a:pPr>
            <a:r>
              <a:rPr lang="en-US" sz="1200" b="1" dirty="0">
                <a:solidFill>
                  <a:schemeClr val="accent2"/>
                </a:solidFill>
                <a:latin typeface="+mj-lt"/>
                <a:ea typeface="ＭＳ Ｐゴシック" charset="0"/>
              </a:rPr>
              <a:t>Possible locations: </a:t>
            </a:r>
            <a:r>
              <a:rPr lang="en-US" sz="1200" dirty="0">
                <a:solidFill>
                  <a:schemeClr val="accent2"/>
                </a:solidFill>
                <a:latin typeface="+mj-lt"/>
                <a:ea typeface="ＭＳ Ｐゴシック" charset="0"/>
              </a:rPr>
              <a:t>Low Earth Orbit (LEO), Near Rectilinear Halo Orbit (NRHO), Lunar Distant High Earth Orbit (LDHEO), Interplanetary, Mars Orbit, Venus Flyby</a:t>
            </a:r>
          </a:p>
          <a:p>
            <a:endParaRPr lang="en-US" sz="500" dirty="0">
              <a:solidFill>
                <a:schemeClr val="accent2"/>
              </a:solidFill>
              <a:latin typeface="+mj-lt"/>
              <a:ea typeface="ＭＳ Ｐゴシック" charset="0"/>
            </a:endParaRPr>
          </a:p>
          <a:p>
            <a:pPr marL="285750" indent="-285750">
              <a:buFont typeface="Arial" panose="020B0604020202020204" pitchFamily="34" charset="0"/>
              <a:buChar char="•"/>
            </a:pPr>
            <a:r>
              <a:rPr lang="en-US" sz="1200" b="1" dirty="0">
                <a:solidFill>
                  <a:schemeClr val="accent2"/>
                </a:solidFill>
                <a:latin typeface="+mj-lt"/>
                <a:ea typeface="ＭＳ Ｐゴシック" charset="0"/>
              </a:rPr>
              <a:t>Relevant environments: </a:t>
            </a:r>
            <a:r>
              <a:rPr lang="en-US" sz="1200" dirty="0">
                <a:solidFill>
                  <a:schemeClr val="accent2"/>
                </a:solidFill>
                <a:latin typeface="+mj-lt"/>
                <a:ea typeface="ＭＳ Ｐゴシック" charset="0"/>
              </a:rPr>
              <a:t>thermal, vacuum, Micro Meteoroid and Orbital Debris (MMOD), radiation, launch loads, in-space loads, microgravity</a:t>
            </a: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p:txBody>
      </p:sp>
      <p:pic>
        <p:nvPicPr>
          <p:cNvPr id="11" name="Picture 10">
            <a:extLst>
              <a:ext uri="{FF2B5EF4-FFF2-40B4-BE49-F238E27FC236}">
                <a16:creationId xmlns:a16="http://schemas.microsoft.com/office/drawing/2014/main" id="{B5361891-BFBD-0BFF-C453-3FD47235EAB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159" b="6694"/>
          <a:stretch/>
        </p:blipFill>
        <p:spPr bwMode="auto">
          <a:xfrm>
            <a:off x="1451092" y="3914847"/>
            <a:ext cx="3143178" cy="2343967"/>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FA6BC111-EA1E-26A1-2BD3-A340C4BFB91D}"/>
              </a:ext>
            </a:extLst>
          </p:cNvPr>
          <p:cNvSpPr txBox="1"/>
          <p:nvPr/>
        </p:nvSpPr>
        <p:spPr>
          <a:xfrm>
            <a:off x="0" y="6471671"/>
            <a:ext cx="90424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j-lt"/>
                <a:ea typeface="+mn-ea"/>
                <a:cs typeface="Helvetica" panose="020B0604020202020204" pitchFamily="34" charset="0"/>
              </a:rPr>
              <a:t>Note: </a:t>
            </a:r>
            <a:r>
              <a:rPr kumimoji="0" lang="en-US" sz="1000" b="0" i="0" u="none" strike="noStrike" kern="1200" cap="none" spc="0" normalizeH="0" baseline="0" noProof="0" dirty="0">
                <a:ln>
                  <a:noFill/>
                </a:ln>
                <a:solidFill>
                  <a:srgbClr val="000000"/>
                </a:solidFill>
                <a:effectLst/>
                <a:uLnTx/>
                <a:uFillTx/>
                <a:latin typeface="+mj-lt"/>
                <a:ea typeface="+mn-ea"/>
                <a:cs typeface="Helvetica" panose="020B0604020202020204" pitchFamily="34" charset="0"/>
              </a:rPr>
              <a:t>The NEP System of Spacecraft shown is an artist's rendition of the crewed version with one EPS propellant stage. The vehicle configuration and number of elements changes throughout the Mars Opposition Class mission. One possible set of subsystem placements is shown and is subject to change.</a:t>
            </a:r>
            <a:endParaRPr kumimoji="0" lang="en-US" sz="1000" b="0" i="0" u="none" strike="noStrike" kern="1200" cap="none" spc="0" normalizeH="0" baseline="0" noProof="0" dirty="0">
              <a:ln>
                <a:noFill/>
              </a:ln>
              <a:solidFill>
                <a:prstClr val="black"/>
              </a:solidFill>
              <a:effectLst/>
              <a:uLnTx/>
              <a:uFillTx/>
              <a:latin typeface="+mj-lt"/>
              <a:ea typeface="+mn-ea"/>
              <a:cs typeface="Helvetica" panose="020B0604020202020204" pitchFamily="34" charset="0"/>
            </a:endParaRPr>
          </a:p>
        </p:txBody>
      </p:sp>
      <p:sp>
        <p:nvSpPr>
          <p:cNvPr id="13" name="TextBox 12">
            <a:extLst>
              <a:ext uri="{FF2B5EF4-FFF2-40B4-BE49-F238E27FC236}">
                <a16:creationId xmlns:a16="http://schemas.microsoft.com/office/drawing/2014/main" id="{FEEC3A5E-74DE-27DB-FF3A-44993493A544}"/>
              </a:ext>
            </a:extLst>
          </p:cNvPr>
          <p:cNvSpPr txBox="1"/>
          <p:nvPr/>
        </p:nvSpPr>
        <p:spPr>
          <a:xfrm>
            <a:off x="1322652" y="3615490"/>
            <a:ext cx="3328596" cy="307777"/>
          </a:xfrm>
          <a:prstGeom prst="rect">
            <a:avLst/>
          </a:prstGeom>
          <a:noFill/>
        </p:spPr>
        <p:txBody>
          <a:bodyPr wrap="square">
            <a:spAutoFit/>
          </a:body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Opposition Class Mars Mission</a:t>
            </a:r>
            <a:r>
              <a:rPr kumimoji="0" lang="en-US" sz="1400" b="1" i="0" u="sng" strike="noStrike" kern="1200" cap="none" spc="0" normalizeH="0" baseline="30000" noProof="0" dirty="0">
                <a:ln>
                  <a:noFill/>
                </a:ln>
                <a:solidFill>
                  <a:prstClr val="black"/>
                </a:solidFill>
                <a:effectLst/>
                <a:uLnTx/>
                <a:uFillTx/>
                <a:latin typeface="+mj-lt"/>
                <a:ea typeface="+mn-ea"/>
                <a:cs typeface="Helvetica" panose="020B0604020202020204" pitchFamily="34" charset="0"/>
              </a:rPr>
              <a:t>[8]</a:t>
            </a:r>
            <a:endPar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endParaRPr>
          </a:p>
        </p:txBody>
      </p:sp>
      <p:sp>
        <p:nvSpPr>
          <p:cNvPr id="14" name="TextBox 13">
            <a:extLst>
              <a:ext uri="{FF2B5EF4-FFF2-40B4-BE49-F238E27FC236}">
                <a16:creationId xmlns:a16="http://schemas.microsoft.com/office/drawing/2014/main" id="{FBF1C252-044B-DB9D-CCE7-86CC65DA5D31}"/>
              </a:ext>
            </a:extLst>
          </p:cNvPr>
          <p:cNvSpPr txBox="1"/>
          <p:nvPr/>
        </p:nvSpPr>
        <p:spPr>
          <a:xfrm>
            <a:off x="9872420" y="3829870"/>
            <a:ext cx="1757737" cy="738664"/>
          </a:xfrm>
          <a:prstGeom prst="rect">
            <a:avLst/>
          </a:prstGeom>
          <a:noFill/>
        </p:spPr>
        <p:txBody>
          <a:bodyPr wrap="square">
            <a:spAutoFit/>
          </a:body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mj-lt"/>
                <a:ea typeface="+mn-ea"/>
                <a:cs typeface="Helvetica" panose="020B0604020202020204" pitchFamily="34" charset="0"/>
              </a:rPr>
              <a:t>Hyrbid</a:t>
            </a:r>
            <a:r>
              <a:rPr kumimoji="0" lang="en-US" sz="1400" b="1" i="0" u="sng" strike="noStrike" kern="1200" cap="none" spc="0" normalizeH="0" baseline="0" noProof="0" dirty="0">
                <a:ln>
                  <a:noFill/>
                </a:ln>
                <a:solidFill>
                  <a:prstClr val="black"/>
                </a:solidFill>
                <a:effectLst/>
                <a:uLnTx/>
                <a:uFillTx/>
                <a:latin typeface="+mj-lt"/>
                <a:ea typeface="+mn-ea"/>
                <a:cs typeface="Helvetica" panose="020B0604020202020204" pitchFamily="34" charset="0"/>
              </a:rPr>
              <a:t> NEP/Chemical Vehicle</a:t>
            </a:r>
          </a:p>
        </p:txBody>
      </p:sp>
    </p:spTree>
    <p:extLst>
      <p:ext uri="{BB962C8B-B14F-4D97-AF65-F5344CB8AC3E}">
        <p14:creationId xmlns:p14="http://schemas.microsoft.com/office/powerpoint/2010/main" val="1541836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1292393-7307-2A64-23DE-B59F35FE20E1}"/>
              </a:ext>
            </a:extLst>
          </p:cNvPr>
          <p:cNvSpPr/>
          <p:nvPr/>
        </p:nvSpPr>
        <p:spPr>
          <a:xfrm>
            <a:off x="8460175" y="1162050"/>
            <a:ext cx="3457920" cy="2741025"/>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0" name="Rectangle: Rounded Corners 29">
            <a:extLst>
              <a:ext uri="{FF2B5EF4-FFF2-40B4-BE49-F238E27FC236}">
                <a16:creationId xmlns:a16="http://schemas.microsoft.com/office/drawing/2014/main" id="{81BB3A04-3C83-2A91-6708-0DCAA07637A2}"/>
              </a:ext>
            </a:extLst>
          </p:cNvPr>
          <p:cNvSpPr/>
          <p:nvPr/>
        </p:nvSpPr>
        <p:spPr>
          <a:xfrm>
            <a:off x="6455733" y="4140588"/>
            <a:ext cx="5570478" cy="2406263"/>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5" name="Rectangle: Rounded Corners 24">
            <a:extLst>
              <a:ext uri="{FF2B5EF4-FFF2-40B4-BE49-F238E27FC236}">
                <a16:creationId xmlns:a16="http://schemas.microsoft.com/office/drawing/2014/main" id="{AB45F0A3-E63E-9B97-05A0-56516976032A}"/>
              </a:ext>
            </a:extLst>
          </p:cNvPr>
          <p:cNvSpPr/>
          <p:nvPr/>
        </p:nvSpPr>
        <p:spPr>
          <a:xfrm>
            <a:off x="6550357" y="2594044"/>
            <a:ext cx="1666892" cy="1339871"/>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4" name="Rectangle: Rounded Corners 23">
            <a:extLst>
              <a:ext uri="{FF2B5EF4-FFF2-40B4-BE49-F238E27FC236}">
                <a16:creationId xmlns:a16="http://schemas.microsoft.com/office/drawing/2014/main" id="{03F8486E-CAB0-3094-81A7-28C57A417F95}"/>
              </a:ext>
            </a:extLst>
          </p:cNvPr>
          <p:cNvSpPr/>
          <p:nvPr/>
        </p:nvSpPr>
        <p:spPr>
          <a:xfrm>
            <a:off x="3340043" y="3129177"/>
            <a:ext cx="2850703" cy="3070653"/>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3" name="Rectangle: Rounded Corners 22">
            <a:extLst>
              <a:ext uri="{FF2B5EF4-FFF2-40B4-BE49-F238E27FC236}">
                <a16:creationId xmlns:a16="http://schemas.microsoft.com/office/drawing/2014/main" id="{B9E8E85C-1317-041A-A21E-9F6927A1C56E}"/>
              </a:ext>
            </a:extLst>
          </p:cNvPr>
          <p:cNvSpPr/>
          <p:nvPr/>
        </p:nvSpPr>
        <p:spPr>
          <a:xfrm>
            <a:off x="267535" y="2807901"/>
            <a:ext cx="2789994" cy="3738950"/>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a:extLst>
              <a:ext uri="{FF2B5EF4-FFF2-40B4-BE49-F238E27FC236}">
                <a16:creationId xmlns:a16="http://schemas.microsoft.com/office/drawing/2014/main" id="{EA7AFC15-14E1-8AC5-B7B0-DBFD7BEB6159}"/>
              </a:ext>
            </a:extLst>
          </p:cNvPr>
          <p:cNvSpPr>
            <a:spLocks noGrp="1"/>
          </p:cNvSpPr>
          <p:nvPr>
            <p:ph type="title"/>
          </p:nvPr>
        </p:nvSpPr>
        <p:spPr/>
        <p:txBody>
          <a:bodyPr/>
          <a:lstStyle/>
          <a:p>
            <a:r>
              <a:rPr lang="en-US" dirty="0"/>
              <a:t>Enveloping Mission - Thermal Environment Modeling</a:t>
            </a:r>
          </a:p>
        </p:txBody>
      </p:sp>
      <p:sp>
        <p:nvSpPr>
          <p:cNvPr id="3" name="Content Placeholder 2">
            <a:extLst>
              <a:ext uri="{FF2B5EF4-FFF2-40B4-BE49-F238E27FC236}">
                <a16:creationId xmlns:a16="http://schemas.microsoft.com/office/drawing/2014/main" id="{4832D5E2-DA64-49B8-EBF1-237F7F752895}"/>
              </a:ext>
            </a:extLst>
          </p:cNvPr>
          <p:cNvSpPr>
            <a:spLocks noGrp="1"/>
          </p:cNvSpPr>
          <p:nvPr>
            <p:ph idx="1"/>
          </p:nvPr>
        </p:nvSpPr>
        <p:spPr>
          <a:xfrm>
            <a:off x="609599" y="914400"/>
            <a:ext cx="7581344" cy="5410200"/>
          </a:xfrm>
        </p:spPr>
        <p:txBody>
          <a:bodyPr/>
          <a:lstStyle/>
          <a:p>
            <a:r>
              <a:rPr lang="en-US" sz="1400" dirty="0"/>
              <a:t>Developed reduced order models in ANSYS Thermal Desktop (TD) to define orbital cases and investigate PHRS heat rejection capability relative to sink temperature vs orbit period</a:t>
            </a:r>
          </a:p>
          <a:p>
            <a:pPr lvl="1"/>
            <a:r>
              <a:rPr lang="en-US" sz="1250" dirty="0"/>
              <a:t>Results inform operations (pointing and orientation requirements), thermal constraints, orbit selections, sensitivities to adjacent vehicle elements, and radiator optical property sensitivities</a:t>
            </a:r>
          </a:p>
          <a:p>
            <a:pPr lvl="1"/>
            <a:r>
              <a:rPr kumimoji="0" lang="en-US" sz="125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“Thermal Considerations for 2039 Opposition Class Nuclear Electric Propulsion/Chemical Propulsion Crewed Mars Mission”</a:t>
            </a:r>
            <a:r>
              <a:rPr kumimoji="0" lang="en-US" sz="125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presentation/paper by Tai Valdés includes details on orbit definitions, environmental parameters, and plate model results</a:t>
            </a:r>
            <a:r>
              <a:rPr kumimoji="0" lang="en-US" sz="1250" b="0" i="0" u="none" strike="noStrike" kern="1200" cap="none" spc="0" normalizeH="0" baseline="30000" noProof="0" dirty="0">
                <a:ln>
                  <a:noFill/>
                </a:ln>
                <a:solidFill>
                  <a:prstClr val="black"/>
                </a:solidFill>
                <a:effectLst/>
                <a:uLnTx/>
                <a:uFillTx/>
                <a:latin typeface="Helvetica" panose="020B0604020202020204" pitchFamily="34" charset="0"/>
                <a:ea typeface="+mn-ea"/>
                <a:cs typeface="Helvetica" panose="020B0604020202020204" pitchFamily="34" charset="0"/>
              </a:rPr>
              <a:t>[9]</a:t>
            </a:r>
            <a:endParaRPr kumimoji="0" lang="en-US" sz="125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lvl="1"/>
            <a:endParaRPr lang="en-US" sz="1000" dirty="0"/>
          </a:p>
          <a:p>
            <a:endParaRPr lang="en-US" sz="1400" dirty="0"/>
          </a:p>
        </p:txBody>
      </p:sp>
      <p:sp>
        <p:nvSpPr>
          <p:cNvPr id="4" name="Slide Number Placeholder 3">
            <a:extLst>
              <a:ext uri="{FF2B5EF4-FFF2-40B4-BE49-F238E27FC236}">
                <a16:creationId xmlns:a16="http://schemas.microsoft.com/office/drawing/2014/main" id="{E4FE3439-B5E1-7D05-C726-B86DD03DD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2015-0FC7-4B0E-8D2B-76EADF48D957}" type="slidenum">
              <a:rPr kumimoji="0" lang="en-US" sz="1000" b="0" i="0" u="none" strike="noStrike" kern="1200" cap="none" spc="0" normalizeH="0" baseline="0" noProof="0" smtClean="0">
                <a:ln>
                  <a:noFill/>
                </a:ln>
                <a:solidFill>
                  <a:srgbClr val="333399"/>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333399"/>
              </a:solidFill>
              <a:effectLst/>
              <a:uLnTx/>
              <a:uFillTx/>
              <a:latin typeface="Arial" pitchFamily="34" charset="0"/>
              <a:ea typeface="+mn-ea"/>
              <a:cs typeface="+mn-cs"/>
            </a:endParaRPr>
          </a:p>
        </p:txBody>
      </p:sp>
      <p:pic>
        <p:nvPicPr>
          <p:cNvPr id="20" name="Picture 19">
            <a:extLst>
              <a:ext uri="{FF2B5EF4-FFF2-40B4-BE49-F238E27FC236}">
                <a16:creationId xmlns:a16="http://schemas.microsoft.com/office/drawing/2014/main" id="{40099D6B-3BDE-45AF-89AF-001BCE853BD7}"/>
              </a:ext>
            </a:extLst>
          </p:cNvPr>
          <p:cNvPicPr>
            <a:picLocks noChangeAspect="1"/>
          </p:cNvPicPr>
          <p:nvPr/>
        </p:nvPicPr>
        <p:blipFill>
          <a:blip r:embed="rId2">
            <a:clrChange>
              <a:clrFrom>
                <a:srgbClr val="111419"/>
              </a:clrFrom>
              <a:clrTo>
                <a:srgbClr val="111419">
                  <a:alpha val="0"/>
                </a:srgbClr>
              </a:clrTo>
            </a:clrChange>
            <a:extLst>
              <a:ext uri="{BEBA8EAE-BF5A-486C-A8C5-ECC9F3942E4B}">
                <a14:imgProps xmlns:a14="http://schemas.microsoft.com/office/drawing/2010/main">
                  <a14:imgLayer r:embed="rId3">
                    <a14:imgEffect>
                      <a14:backgroundRemoval t="4008" b="93671" l="2789" r="94290">
                        <a14:foregroundMark x1="66534" y1="35654" x2="66534" y2="35654"/>
                        <a14:foregroundMark x1="65339" y1="29114" x2="65339" y2="29114"/>
                        <a14:foregroundMark x1="72112" y1="25105" x2="72112" y2="25105"/>
                        <a14:foregroundMark x1="83267" y1="21308" x2="83267" y2="21308"/>
                        <a14:foregroundMark x1="94422" y1="11814" x2="94422" y2="11814"/>
                        <a14:foregroundMark x1="92563" y1="4852" x2="92563" y2="4852"/>
                        <a14:foregroundMark x1="78486" y1="12447" x2="78486" y2="12447"/>
                        <a14:foregroundMark x1="65737" y1="43882" x2="65737" y2="43882"/>
                        <a14:foregroundMark x1="65206" y1="22152" x2="65206" y2="22152"/>
                        <a14:foregroundMark x1="65737" y1="22996" x2="65737" y2="22996"/>
                        <a14:foregroundMark x1="65604" y1="25105" x2="65471" y2="27215"/>
                        <a14:foregroundMark x1="5710" y1="90928" x2="5710" y2="90928"/>
                        <a14:foregroundMark x1="2789" y1="93038" x2="2789" y2="93038"/>
                        <a14:foregroundMark x1="6507" y1="87342" x2="6507" y2="87342"/>
                        <a14:foregroundMark x1="3320" y1="93249" x2="3320" y2="93249"/>
                        <a14:foregroundMark x1="55777" y1="36287" x2="55777" y2="36287"/>
                        <a14:foregroundMark x1="65471" y1="44515" x2="65471" y2="44515"/>
                        <a14:foregroundMark x1="65737" y1="40717" x2="65737" y2="40717"/>
                        <a14:foregroundMark x1="5578" y1="87131" x2="5578" y2="87131"/>
                        <a14:foregroundMark x1="4781" y1="87131" x2="4781" y2="87131"/>
                        <a14:foregroundMark x1="6640" y1="89451" x2="6640" y2="89451"/>
                        <a14:foregroundMark x1="6507" y1="89662" x2="3984" y2="89030"/>
                        <a14:foregroundMark x1="3984" y1="88397" x2="6242" y2="87342"/>
                        <a14:foregroundMark x1="7171" y1="89030" x2="5179" y2="93671"/>
                      </a14:backgroundRemoval>
                    </a14:imgEffect>
                    <a14:imgEffect>
                      <a14:brightnessContrast bright="-20000" contrast="20000"/>
                    </a14:imgEffect>
                  </a14:imgLayer>
                </a14:imgProps>
              </a:ext>
            </a:extLst>
          </a:blip>
          <a:stretch>
            <a:fillRect/>
          </a:stretch>
        </p:blipFill>
        <p:spPr>
          <a:xfrm>
            <a:off x="347638" y="3250761"/>
            <a:ext cx="2638589" cy="1660944"/>
          </a:xfrm>
          <a:prstGeom prst="rect">
            <a:avLst/>
          </a:prstGeom>
        </p:spPr>
      </p:pic>
      <p:pic>
        <p:nvPicPr>
          <p:cNvPr id="42" name="Picture 41">
            <a:extLst>
              <a:ext uri="{FF2B5EF4-FFF2-40B4-BE49-F238E27FC236}">
                <a16:creationId xmlns:a16="http://schemas.microsoft.com/office/drawing/2014/main" id="{C78C7992-5879-E57E-6D73-2EBC23EFDAE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57022" y="2932761"/>
            <a:ext cx="1175618" cy="906967"/>
          </a:xfrm>
          <a:prstGeom prst="rect">
            <a:avLst/>
          </a:prstGeom>
        </p:spPr>
      </p:pic>
      <p:sp>
        <p:nvSpPr>
          <p:cNvPr id="18" name="TextBox 17">
            <a:extLst>
              <a:ext uri="{FF2B5EF4-FFF2-40B4-BE49-F238E27FC236}">
                <a16:creationId xmlns:a16="http://schemas.microsoft.com/office/drawing/2014/main" id="{F4D45203-3050-8537-E948-0E4E9A64BB70}"/>
              </a:ext>
            </a:extLst>
          </p:cNvPr>
          <p:cNvSpPr txBox="1"/>
          <p:nvPr/>
        </p:nvSpPr>
        <p:spPr>
          <a:xfrm>
            <a:off x="6579110" y="2668086"/>
            <a:ext cx="1600718" cy="307777"/>
          </a:xfrm>
          <a:prstGeom prst="rect">
            <a:avLst/>
          </a:prstGeom>
          <a:noFill/>
        </p:spPr>
        <p:txBody>
          <a:bodyPr wrap="square">
            <a:spAutoFit/>
          </a:bodyPr>
          <a:lstStyle/>
          <a:p>
            <a:pPr algn="ctr"/>
            <a:r>
              <a:rPr lang="en-US" sz="1400" b="1" u="sng" dirty="0">
                <a:latin typeface="Arial" panose="020B0604020202020204" pitchFamily="34" charset="0"/>
                <a:cs typeface="Arial" panose="020B0604020202020204" pitchFamily="34" charset="0"/>
              </a:rPr>
              <a:t>TD Plate Model</a:t>
            </a:r>
            <a:r>
              <a:rPr lang="en-US" sz="1400" b="1" u="sng" baseline="30000" dirty="0">
                <a:latin typeface="Arial" panose="020B0604020202020204" pitchFamily="34" charset="0"/>
                <a:cs typeface="Arial" panose="020B0604020202020204" pitchFamily="34" charset="0"/>
              </a:rPr>
              <a:t>[9]</a:t>
            </a:r>
            <a:endParaRPr lang="en-US" sz="1400" b="1"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9500431-7BD9-C00C-8D6D-20CCEBC93FF2}"/>
              </a:ext>
            </a:extLst>
          </p:cNvPr>
          <p:cNvSpPr txBox="1"/>
          <p:nvPr/>
        </p:nvSpPr>
        <p:spPr>
          <a:xfrm>
            <a:off x="522319" y="2858623"/>
            <a:ext cx="2233155" cy="523220"/>
          </a:xfrm>
          <a:prstGeom prst="rect">
            <a:avLst/>
          </a:prstGeom>
          <a:noFill/>
        </p:spPr>
        <p:txBody>
          <a:bodyPr wrap="square">
            <a:spAutoFit/>
          </a:bodyPr>
          <a:lstStyle/>
          <a:p>
            <a:pPr algn="ctr"/>
            <a:r>
              <a:rPr lang="en-US" sz="1400" b="1" u="sng" dirty="0">
                <a:latin typeface="Arial" panose="020B0604020202020204" pitchFamily="34" charset="0"/>
                <a:cs typeface="Arial" panose="020B0604020202020204" pitchFamily="34" charset="0"/>
              </a:rPr>
              <a:t>TD Representative Full Vehicle Model</a:t>
            </a:r>
          </a:p>
        </p:txBody>
      </p:sp>
      <p:grpSp>
        <p:nvGrpSpPr>
          <p:cNvPr id="14" name="Group 13">
            <a:extLst>
              <a:ext uri="{FF2B5EF4-FFF2-40B4-BE49-F238E27FC236}">
                <a16:creationId xmlns:a16="http://schemas.microsoft.com/office/drawing/2014/main" id="{37989B06-9EA8-99A9-09A7-118D956EACB0}"/>
              </a:ext>
            </a:extLst>
          </p:cNvPr>
          <p:cNvGrpSpPr/>
          <p:nvPr/>
        </p:nvGrpSpPr>
        <p:grpSpPr>
          <a:xfrm>
            <a:off x="3340043" y="3623444"/>
            <a:ext cx="2830578" cy="2456050"/>
            <a:chOff x="402926" y="2243672"/>
            <a:chExt cx="2595762" cy="2218023"/>
          </a:xfrm>
        </p:grpSpPr>
        <p:sp>
          <p:nvSpPr>
            <p:cNvPr id="6" name="TextBox 5">
              <a:extLst>
                <a:ext uri="{FF2B5EF4-FFF2-40B4-BE49-F238E27FC236}">
                  <a16:creationId xmlns:a16="http://schemas.microsoft.com/office/drawing/2014/main" id="{638667D9-6276-AFD3-C56F-DD0E7D7014C7}"/>
                </a:ext>
              </a:extLst>
            </p:cNvPr>
            <p:cNvSpPr txBox="1"/>
            <p:nvPr/>
          </p:nvSpPr>
          <p:spPr>
            <a:xfrm>
              <a:off x="402926" y="2243772"/>
              <a:ext cx="1541244" cy="261610"/>
            </a:xfrm>
            <a:prstGeom prst="rect">
              <a:avLst/>
            </a:prstGeom>
            <a:noFill/>
          </p:spPr>
          <p:txBody>
            <a:bodyPr wrap="square">
              <a:spAutoFit/>
            </a:bodyPr>
            <a:lstStyle/>
            <a:p>
              <a:pPr algn="ctr"/>
              <a:r>
                <a:rPr lang="en-US" sz="1100" b="1" dirty="0">
                  <a:latin typeface="Arial" panose="020B0604020202020204" pitchFamily="34" charset="0"/>
                  <a:cs typeface="Arial" panose="020B0604020202020204" pitchFamily="34" charset="0"/>
                </a:rPr>
                <a:t>LEO</a:t>
              </a:r>
            </a:p>
          </p:txBody>
        </p:sp>
        <p:sp>
          <p:nvSpPr>
            <p:cNvPr id="7" name="TextBox 6">
              <a:extLst>
                <a:ext uri="{FF2B5EF4-FFF2-40B4-BE49-F238E27FC236}">
                  <a16:creationId xmlns:a16="http://schemas.microsoft.com/office/drawing/2014/main" id="{3DE8F1C4-E1B1-77D7-75CB-379B5C5E4695}"/>
                </a:ext>
              </a:extLst>
            </p:cNvPr>
            <p:cNvSpPr txBox="1"/>
            <p:nvPr/>
          </p:nvSpPr>
          <p:spPr>
            <a:xfrm>
              <a:off x="402926" y="4194609"/>
              <a:ext cx="1541244" cy="261610"/>
            </a:xfrm>
            <a:prstGeom prst="rect">
              <a:avLst/>
            </a:prstGeom>
            <a:noFill/>
          </p:spPr>
          <p:txBody>
            <a:bodyPr wrap="square">
              <a:spAutoFit/>
            </a:bodyPr>
            <a:lstStyle/>
            <a:p>
              <a:pPr algn="ctr"/>
              <a:r>
                <a:rPr lang="en-US" sz="1100" b="1" dirty="0">
                  <a:latin typeface="Arial" panose="020B0604020202020204" pitchFamily="34" charset="0"/>
                  <a:cs typeface="Arial" panose="020B0604020202020204" pitchFamily="34" charset="0"/>
                </a:rPr>
                <a:t>Mars Orbit</a:t>
              </a:r>
            </a:p>
          </p:txBody>
        </p:sp>
        <p:sp>
          <p:nvSpPr>
            <p:cNvPr id="8" name="TextBox 7">
              <a:extLst>
                <a:ext uri="{FF2B5EF4-FFF2-40B4-BE49-F238E27FC236}">
                  <a16:creationId xmlns:a16="http://schemas.microsoft.com/office/drawing/2014/main" id="{CE9AF538-F3A3-7AA2-6F69-5504ED949B27}"/>
                </a:ext>
              </a:extLst>
            </p:cNvPr>
            <p:cNvSpPr txBox="1"/>
            <p:nvPr/>
          </p:nvSpPr>
          <p:spPr>
            <a:xfrm>
              <a:off x="1380222" y="2243672"/>
              <a:ext cx="1541244" cy="261610"/>
            </a:xfrm>
            <a:prstGeom prst="rect">
              <a:avLst/>
            </a:prstGeom>
            <a:noFill/>
          </p:spPr>
          <p:txBody>
            <a:bodyPr wrap="square">
              <a:spAutoFit/>
            </a:bodyPr>
            <a:lstStyle/>
            <a:p>
              <a:pPr algn="ctr"/>
              <a:r>
                <a:rPr lang="en-US" sz="1100" b="1" dirty="0">
                  <a:latin typeface="Arial" panose="020B0604020202020204" pitchFamily="34" charset="0"/>
                  <a:cs typeface="Arial" panose="020B0604020202020204" pitchFamily="34" charset="0"/>
                </a:rPr>
                <a:t>NRHO</a:t>
              </a:r>
            </a:p>
          </p:txBody>
        </p:sp>
        <p:sp>
          <p:nvSpPr>
            <p:cNvPr id="9" name="TextBox 8">
              <a:extLst>
                <a:ext uri="{FF2B5EF4-FFF2-40B4-BE49-F238E27FC236}">
                  <a16:creationId xmlns:a16="http://schemas.microsoft.com/office/drawing/2014/main" id="{6A190E5D-AAB2-EFAA-D3A6-FE435C658F50}"/>
                </a:ext>
              </a:extLst>
            </p:cNvPr>
            <p:cNvSpPr txBox="1"/>
            <p:nvPr/>
          </p:nvSpPr>
          <p:spPr>
            <a:xfrm>
              <a:off x="1457444" y="4200085"/>
              <a:ext cx="1541244" cy="261610"/>
            </a:xfrm>
            <a:prstGeom prst="rect">
              <a:avLst/>
            </a:prstGeom>
            <a:noFill/>
          </p:spPr>
          <p:txBody>
            <a:bodyPr wrap="square">
              <a:spAutoFit/>
            </a:bodyPr>
            <a:lstStyle/>
            <a:p>
              <a:pPr algn="ctr"/>
              <a:r>
                <a:rPr lang="en-US" sz="1100" b="1" dirty="0">
                  <a:latin typeface="Arial" panose="020B0604020202020204" pitchFamily="34" charset="0"/>
                  <a:cs typeface="Arial" panose="020B0604020202020204" pitchFamily="34" charset="0"/>
                </a:rPr>
                <a:t>Venus Flyby</a:t>
              </a:r>
            </a:p>
          </p:txBody>
        </p:sp>
        <p:pic>
          <p:nvPicPr>
            <p:cNvPr id="10" name="Picture 9">
              <a:extLst>
                <a:ext uri="{FF2B5EF4-FFF2-40B4-BE49-F238E27FC236}">
                  <a16:creationId xmlns:a16="http://schemas.microsoft.com/office/drawing/2014/main" id="{03D9E723-83BB-0711-8FE1-E244B8A46417}"/>
                </a:ext>
              </a:extLst>
            </p:cNvPr>
            <p:cNvPicPr>
              <a:picLocks noChangeAspect="1"/>
            </p:cNvPicPr>
            <p:nvPr/>
          </p:nvPicPr>
          <p:blipFill>
            <a:blip r:embed="rId5"/>
            <a:srcRect l="547"/>
            <a:stretch/>
          </p:blipFill>
          <p:spPr>
            <a:xfrm>
              <a:off x="598174" y="2428844"/>
              <a:ext cx="2193840" cy="1798741"/>
            </a:xfrm>
            <a:prstGeom prst="rect">
              <a:avLst/>
            </a:prstGeom>
          </p:spPr>
        </p:pic>
      </p:grpSp>
      <p:pic>
        <p:nvPicPr>
          <p:cNvPr id="17" name="Picture 16">
            <a:extLst>
              <a:ext uri="{FF2B5EF4-FFF2-40B4-BE49-F238E27FC236}">
                <a16:creationId xmlns:a16="http://schemas.microsoft.com/office/drawing/2014/main" id="{3F3EF3EE-210A-3FCD-DE66-E4F47A18A167}"/>
              </a:ext>
            </a:extLst>
          </p:cNvPr>
          <p:cNvPicPr>
            <a:picLocks noChangeAspect="1"/>
          </p:cNvPicPr>
          <p:nvPr/>
        </p:nvPicPr>
        <p:blipFill>
          <a:blip r:embed="rId6"/>
          <a:stretch>
            <a:fillRect/>
          </a:stretch>
        </p:blipFill>
        <p:spPr>
          <a:xfrm>
            <a:off x="8557454" y="1547065"/>
            <a:ext cx="2369642" cy="2132027"/>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29C6F2-3F1B-0318-FBEA-46C3EE4E0046}"/>
                  </a:ext>
                </a:extLst>
              </p:cNvPr>
              <p:cNvSpPr txBox="1"/>
              <p:nvPr/>
            </p:nvSpPr>
            <p:spPr>
              <a:xfrm>
                <a:off x="6550357" y="5475731"/>
                <a:ext cx="2672206" cy="897362"/>
              </a:xfrm>
              <a:prstGeom prst="rect">
                <a:avLst/>
              </a:prstGeom>
              <a:noFill/>
            </p:spPr>
            <p:txBody>
              <a:bodyPr wrap="none" lIns="0" tIns="0" rIns="0" bIns="0" rtlCol="0">
                <a:spAutoFit/>
              </a:bodyPr>
              <a:lstStyle>
                <a:defPPr>
                  <a:defRPr lang="en-US"/>
                </a:defPPr>
                <a:lvl1pPr lvl="0">
                  <a:defRPr kumimoji="0" sz="1400" b="0" i="1" u="none" strike="noStrike" cap="none" spc="0" normalizeH="0" baseline="0">
                    <a:ln>
                      <a:noFill/>
                    </a:ln>
                    <a:solidFill>
                      <a:srgbClr val="000000"/>
                    </a:solidFill>
                    <a:effectLst/>
                    <a:uLnTx/>
                    <a:uFillTx/>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𝐻𝑒𝑎𝑡</m:t>
                      </m:r>
                      <m:r>
                        <a:rPr lang="en-US" sz="1200" smtClean="0">
                          <a:latin typeface="Cambria Math" panose="02040503050406030204" pitchFamily="18" charset="0"/>
                        </a:rPr>
                        <m:t> </m:t>
                      </m:r>
                      <m:r>
                        <a:rPr lang="en-US" sz="1200" b="0" i="1" smtClean="0">
                          <a:latin typeface="Cambria Math" panose="02040503050406030204" pitchFamily="18" charset="0"/>
                        </a:rPr>
                        <m:t>𝑅𝑒𝑗𝑒𝑐𝑡𝑖𝑜𝑛</m:t>
                      </m:r>
                      <m:r>
                        <a:rPr lang="en-US" sz="1200" smtClean="0">
                          <a:latin typeface="Cambria Math" panose="02040503050406030204" pitchFamily="18" charset="0"/>
                        </a:rPr>
                        <m:t> </m:t>
                      </m:r>
                      <m:r>
                        <a:rPr lang="en-US" sz="1200" b="0" i="1" smtClean="0">
                          <a:latin typeface="Cambria Math" panose="02040503050406030204" pitchFamily="18" charset="0"/>
                        </a:rPr>
                        <m:t>𝐶𝑎𝑝𝑎𝑏𝑖𝑙𝑖𝑡𝑦</m:t>
                      </m:r>
                      <m:r>
                        <a:rPr lang="en-US" sz="1200" b="0" i="1" smtClean="0">
                          <a:latin typeface="Cambria Math" panose="02040503050406030204" pitchFamily="18" charset="0"/>
                        </a:rPr>
                        <m:t> </m:t>
                      </m:r>
                      <m:d>
                        <m:dPr>
                          <m:begChr m:val="["/>
                          <m:endChr m:val="]"/>
                          <m:ctrlPr>
                            <a:rPr lang="en-US" sz="1200" i="1">
                              <a:latin typeface="Cambria Math" panose="02040503050406030204" pitchFamily="18" charset="0"/>
                            </a:rPr>
                          </m:ctrlPr>
                        </m:dPr>
                        <m:e>
                          <m:r>
                            <a:rPr lang="en-US" sz="1200">
                              <a:latin typeface="Cambria Math" panose="02040503050406030204" pitchFamily="18" charset="0"/>
                            </a:rPr>
                            <m:t>%</m:t>
                          </m:r>
                        </m:e>
                      </m:d>
                      <m:r>
                        <a:rPr lang="en-US" sz="1200">
                          <a:latin typeface="Cambria Math" panose="02040503050406030204" pitchFamily="18" charset="0"/>
                        </a:rPr>
                        <m:t>=</m:t>
                      </m:r>
                    </m:oMath>
                  </m:oMathPara>
                </a14:m>
                <a:endParaRPr lang="en-US" sz="1200" dirty="0"/>
              </a:p>
              <a:p>
                <a:endParaRPr lang="en-US" sz="600" dirty="0"/>
              </a:p>
              <a:p>
                <a:pPr/>
                <a14:m>
                  <m:oMathPara xmlns:m="http://schemas.openxmlformats.org/officeDocument/2006/math">
                    <m:oMathParaPr>
                      <m:jc m:val="centerGroup"/>
                    </m:oMathParaPr>
                    <m:oMath xmlns:m="http://schemas.openxmlformats.org/officeDocument/2006/math">
                      <m:d>
                        <m:dPr>
                          <m:ctrlPr>
                            <a:rPr lang="en-US" sz="1200" i="1" smtClean="0">
                              <a:latin typeface="Cambria Math" panose="02040503050406030204" pitchFamily="18" charset="0"/>
                            </a:rPr>
                          </m:ctrlPr>
                        </m:dPr>
                        <m:e>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a:latin typeface="Cambria Math" panose="02040503050406030204" pitchFamily="18" charset="0"/>
                                    </a:rPr>
                                    <m:t>𝐴</m:t>
                                  </m:r>
                                </m:e>
                                <m:sub>
                                  <m:r>
                                    <a:rPr lang="en-US" sz="1200">
                                      <a:latin typeface="Cambria Math" panose="02040503050406030204" pitchFamily="18" charset="0"/>
                                    </a:rPr>
                                    <m:t>𝑟𝑎𝑑</m:t>
                                  </m:r>
                                </m:sub>
                              </m:sSub>
                              <m:r>
                                <a:rPr lang="en-US" sz="1200">
                                  <a:latin typeface="Cambria Math" panose="02040503050406030204" pitchFamily="18" charset="0"/>
                                </a:rPr>
                                <m:t>𝜂𝜎</m:t>
                              </m:r>
                              <m:sSub>
                                <m:sSubPr>
                                  <m:ctrlPr>
                                    <a:rPr lang="en-US" sz="1200" i="1">
                                      <a:latin typeface="Cambria Math" panose="02040503050406030204" pitchFamily="18" charset="0"/>
                                    </a:rPr>
                                  </m:ctrlPr>
                                </m:sSubPr>
                                <m:e>
                                  <m:r>
                                    <m:rPr>
                                      <m:sty m:val="p"/>
                                    </m:rPr>
                                    <a:rPr lang="el-GR" sz="1200">
                                      <a:latin typeface="Cambria Math" panose="02040503050406030204" pitchFamily="18" charset="0"/>
                                    </a:rPr>
                                    <m:t>ε</m:t>
                                  </m:r>
                                </m:e>
                                <m:sub>
                                  <m:sSub>
                                    <m:sSubPr>
                                      <m:ctrlPr>
                                        <a:rPr lang="el-GR" sz="1200" i="1">
                                          <a:latin typeface="Cambria Math" panose="02040503050406030204" pitchFamily="18" charset="0"/>
                                        </a:rPr>
                                      </m:ctrlPr>
                                    </m:sSubPr>
                                    <m:e>
                                      <m:r>
                                        <a:rPr lang="en-US" sz="1200">
                                          <a:latin typeface="Cambria Math" panose="02040503050406030204" pitchFamily="18" charset="0"/>
                                        </a:rPr>
                                        <m:t>𝐼𝑅</m:t>
                                      </m:r>
                                    </m:e>
                                    <m:sub>
                                      <m:r>
                                        <a:rPr lang="en-US" sz="1200">
                                          <a:latin typeface="Cambria Math" panose="02040503050406030204" pitchFamily="18" charset="0"/>
                                        </a:rPr>
                                        <m:t>𝑟𝑎𝑑</m:t>
                                      </m:r>
                                    </m:sub>
                                  </m:sSub>
                                </m:sub>
                              </m:sSub>
                            </m:num>
                            <m:den>
                              <m:sSub>
                                <m:sSubPr>
                                  <m:ctrlPr>
                                    <a:rPr lang="en-US" sz="1200" i="1">
                                      <a:latin typeface="Cambria Math" panose="02040503050406030204" pitchFamily="18" charset="0"/>
                                    </a:rPr>
                                  </m:ctrlPr>
                                </m:sSubPr>
                                <m:e>
                                  <m:r>
                                    <a:rPr lang="en-US" sz="1200">
                                      <a:latin typeface="Cambria Math" panose="02040503050406030204" pitchFamily="18" charset="0"/>
                                    </a:rPr>
                                    <m:t>𝐴</m:t>
                                  </m:r>
                                </m:e>
                                <m:sub>
                                  <m:r>
                                    <a:rPr lang="en-US" sz="1200">
                                      <a:latin typeface="Cambria Math" panose="02040503050406030204" pitchFamily="18" charset="0"/>
                                    </a:rPr>
                                    <m:t>𝑟𝑎𝑑</m:t>
                                  </m:r>
                                </m:sub>
                              </m:sSub>
                              <m:r>
                                <a:rPr lang="en-US" sz="1200">
                                  <a:latin typeface="Cambria Math" panose="02040503050406030204" pitchFamily="18" charset="0"/>
                                </a:rPr>
                                <m:t>𝜂𝜎</m:t>
                              </m:r>
                              <m:sSub>
                                <m:sSubPr>
                                  <m:ctrlPr>
                                    <a:rPr lang="en-US" sz="1200" i="1">
                                      <a:latin typeface="Cambria Math" panose="02040503050406030204" pitchFamily="18" charset="0"/>
                                    </a:rPr>
                                  </m:ctrlPr>
                                </m:sSubPr>
                                <m:e>
                                  <m:r>
                                    <m:rPr>
                                      <m:sty m:val="p"/>
                                    </m:rPr>
                                    <a:rPr lang="el-GR" sz="1200">
                                      <a:latin typeface="Cambria Math" panose="02040503050406030204" pitchFamily="18" charset="0"/>
                                    </a:rPr>
                                    <m:t>ε</m:t>
                                  </m:r>
                                </m:e>
                                <m:sub>
                                  <m:sSub>
                                    <m:sSubPr>
                                      <m:ctrlPr>
                                        <a:rPr lang="el-GR" sz="1200" i="1">
                                          <a:latin typeface="Cambria Math" panose="02040503050406030204" pitchFamily="18" charset="0"/>
                                        </a:rPr>
                                      </m:ctrlPr>
                                    </m:sSubPr>
                                    <m:e>
                                      <m:r>
                                        <a:rPr lang="en-US" sz="1200">
                                          <a:latin typeface="Cambria Math" panose="02040503050406030204" pitchFamily="18" charset="0"/>
                                        </a:rPr>
                                        <m:t>𝐼𝑅</m:t>
                                      </m:r>
                                    </m:e>
                                    <m:sub>
                                      <m:r>
                                        <a:rPr lang="en-US" sz="1200">
                                          <a:latin typeface="Cambria Math" panose="02040503050406030204" pitchFamily="18" charset="0"/>
                                        </a:rPr>
                                        <m:t>𝑟𝑎𝑑</m:t>
                                      </m:r>
                                    </m:sub>
                                  </m:sSub>
                                </m:sub>
                              </m:sSub>
                            </m:den>
                          </m:f>
                        </m:e>
                      </m:d>
                      <m:d>
                        <m:dPr>
                          <m:ctrlPr>
                            <a:rPr lang="en-US" sz="1200" i="1" smtClean="0">
                              <a:latin typeface="Cambria Math" panose="02040503050406030204" pitchFamily="18" charset="0"/>
                            </a:rPr>
                          </m:ctrlPr>
                        </m:dPr>
                        <m:e>
                          <m:f>
                            <m:fPr>
                              <m:ctrlPr>
                                <a:rPr lang="en-US" sz="1200" i="1">
                                  <a:latin typeface="Cambria Math" panose="02040503050406030204" pitchFamily="18" charset="0"/>
                                </a:rPr>
                              </m:ctrlPr>
                            </m:fPr>
                            <m:num>
                              <m:d>
                                <m:dPr>
                                  <m:ctrlPr>
                                    <a:rPr lang="en-US" sz="1200" i="1">
                                      <a:latin typeface="Cambria Math" panose="02040503050406030204" pitchFamily="18" charset="0"/>
                                    </a:rPr>
                                  </m:ctrlPr>
                                </m:dPr>
                                <m:e>
                                  <m:sSubSup>
                                    <m:sSubSupPr>
                                      <m:ctrlPr>
                                        <a:rPr lang="en-US" sz="1200" i="1">
                                          <a:latin typeface="Cambria Math" panose="02040503050406030204" pitchFamily="18" charset="0"/>
                                        </a:rPr>
                                      </m:ctrlPr>
                                    </m:sSubSupPr>
                                    <m:e>
                                      <m:r>
                                        <a:rPr lang="en-US" sz="1200">
                                          <a:latin typeface="Cambria Math" panose="02040503050406030204" pitchFamily="18" charset="0"/>
                                        </a:rPr>
                                        <m:t>𝑇</m:t>
                                      </m:r>
                                    </m:e>
                                    <m:sub>
                                      <m:r>
                                        <a:rPr lang="en-US" sz="1200">
                                          <a:latin typeface="Cambria Math" panose="02040503050406030204" pitchFamily="18" charset="0"/>
                                        </a:rPr>
                                        <m:t>𝑟𝑎𝑑</m:t>
                                      </m:r>
                                    </m:sub>
                                    <m:sup>
                                      <m:r>
                                        <a:rPr lang="en-US" sz="1200">
                                          <a:latin typeface="Cambria Math" panose="02040503050406030204" pitchFamily="18" charset="0"/>
                                        </a:rPr>
                                        <m:t>4</m:t>
                                      </m:r>
                                    </m:sup>
                                  </m:sSubSup>
                                  <m:r>
                                    <a:rPr lang="en-US" sz="1200">
                                      <a:latin typeface="Cambria Math" panose="02040503050406030204" pitchFamily="18" charset="0"/>
                                    </a:rPr>
                                    <m:t>−</m:t>
                                  </m:r>
                                  <m:sSubSup>
                                    <m:sSubSupPr>
                                      <m:ctrlPr>
                                        <a:rPr lang="en-US" sz="1200" i="1">
                                          <a:latin typeface="Cambria Math" panose="02040503050406030204" pitchFamily="18" charset="0"/>
                                        </a:rPr>
                                      </m:ctrlPr>
                                    </m:sSubSupPr>
                                    <m:e>
                                      <m:r>
                                        <a:rPr lang="en-US" sz="1200">
                                          <a:latin typeface="Cambria Math" panose="02040503050406030204" pitchFamily="18" charset="0"/>
                                        </a:rPr>
                                        <m:t>𝑇</m:t>
                                      </m:r>
                                    </m:e>
                                    <m:sub>
                                      <m:r>
                                        <a:rPr lang="en-US" sz="1200">
                                          <a:latin typeface="Cambria Math" panose="02040503050406030204" pitchFamily="18" charset="0"/>
                                        </a:rPr>
                                        <m:t>𝑠𝑖𝑛𝑘</m:t>
                                      </m:r>
                                    </m:sub>
                                    <m:sup>
                                      <m:r>
                                        <a:rPr lang="en-US" sz="1200">
                                          <a:latin typeface="Cambria Math" panose="02040503050406030204" pitchFamily="18" charset="0"/>
                                        </a:rPr>
                                        <m:t>4</m:t>
                                      </m:r>
                                    </m:sup>
                                  </m:sSubSup>
                                </m:e>
                              </m:d>
                            </m:num>
                            <m:den>
                              <m:d>
                                <m:dPr>
                                  <m:ctrlPr>
                                    <a:rPr lang="en-US" sz="1200" i="1">
                                      <a:latin typeface="Cambria Math" panose="02040503050406030204" pitchFamily="18" charset="0"/>
                                    </a:rPr>
                                  </m:ctrlPr>
                                </m:dPr>
                                <m:e>
                                  <m:sSubSup>
                                    <m:sSubSupPr>
                                      <m:ctrlPr>
                                        <a:rPr lang="en-US" sz="1200" i="1">
                                          <a:latin typeface="Cambria Math" panose="02040503050406030204" pitchFamily="18" charset="0"/>
                                        </a:rPr>
                                      </m:ctrlPr>
                                    </m:sSubSupPr>
                                    <m:e>
                                      <m:r>
                                        <a:rPr lang="en-US" sz="1200">
                                          <a:latin typeface="Cambria Math" panose="02040503050406030204" pitchFamily="18" charset="0"/>
                                        </a:rPr>
                                        <m:t>𝑇</m:t>
                                      </m:r>
                                    </m:e>
                                    <m:sub>
                                      <m:r>
                                        <a:rPr lang="en-US" sz="1200">
                                          <a:latin typeface="Cambria Math" panose="02040503050406030204" pitchFamily="18" charset="0"/>
                                        </a:rPr>
                                        <m:t>𝑟𝑎𝑑</m:t>
                                      </m:r>
                                    </m:sub>
                                    <m:sup>
                                      <m:r>
                                        <a:rPr lang="en-US" sz="1200">
                                          <a:latin typeface="Cambria Math" panose="02040503050406030204" pitchFamily="18" charset="0"/>
                                        </a:rPr>
                                        <m:t>4</m:t>
                                      </m:r>
                                    </m:sup>
                                  </m:sSubSup>
                                </m:e>
                              </m:d>
                            </m:den>
                          </m:f>
                        </m:e>
                      </m:d>
                      <m:r>
                        <a:rPr lang="en-US" sz="1200">
                          <a:latin typeface="Cambria Math" panose="02040503050406030204" pitchFamily="18" charset="0"/>
                        </a:rPr>
                        <m:t>∗100</m:t>
                      </m:r>
                    </m:oMath>
                  </m:oMathPara>
                </a14:m>
                <a:endParaRPr lang="en-US" sz="1200" dirty="0"/>
              </a:p>
              <a:p>
                <a:endParaRPr lang="en-US" sz="1200" dirty="0"/>
              </a:p>
            </p:txBody>
          </p:sp>
        </mc:Choice>
        <mc:Fallback xmlns="">
          <p:sp>
            <p:nvSpPr>
              <p:cNvPr id="35" name="TextBox 34">
                <a:extLst>
                  <a:ext uri="{FF2B5EF4-FFF2-40B4-BE49-F238E27FC236}">
                    <a16:creationId xmlns:a16="http://schemas.microsoft.com/office/drawing/2014/main" id="{3729C6F2-3F1B-0318-FBEA-46C3EE4E0046}"/>
                  </a:ext>
                </a:extLst>
              </p:cNvPr>
              <p:cNvSpPr txBox="1">
                <a:spLocks noRot="1" noChangeAspect="1" noMove="1" noResize="1" noEditPoints="1" noAdjustHandles="1" noChangeArrowheads="1" noChangeShapeType="1" noTextEdit="1"/>
              </p:cNvSpPr>
              <p:nvPr/>
            </p:nvSpPr>
            <p:spPr>
              <a:xfrm>
                <a:off x="6550357" y="5475731"/>
                <a:ext cx="2672206" cy="8973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BEBE4BC-DF60-D8CB-4277-0AE944989ADB}"/>
                  </a:ext>
                </a:extLst>
              </p:cNvPr>
              <p:cNvSpPr txBox="1"/>
              <p:nvPr/>
            </p:nvSpPr>
            <p:spPr>
              <a:xfrm>
                <a:off x="6635214" y="4721795"/>
                <a:ext cx="2551916" cy="516423"/>
              </a:xfrm>
              <a:prstGeom prst="rect">
                <a:avLst/>
              </a:prstGeom>
              <a:noFill/>
            </p:spPr>
            <p:txBody>
              <a:bodyPr wrap="none" lIns="0" tIns="0" rIns="0" bIns="0" rtlCol="0">
                <a:spAutoFit/>
              </a:bodyPr>
              <a:lstStyle/>
              <a:p>
                <a:pPr lvl="0"/>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𝑇</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𝑠𝑖𝑛𝑘</m:t>
                          </m:r>
                        </m:sub>
                      </m:s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dPr>
                            <m:e>
                              <m:f>
                                <m:f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1</m:t>
                                  </m:r>
                                </m:num>
                                <m:den>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𝜎</m:t>
                                  </m:r>
                                </m:den>
                              </m:f>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dPr>
                                <m:e>
                                  <m:f>
                                    <m:f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lang="en-US" sz="1200" i="1">
                                              <a:latin typeface="Cambria Math" panose="02040503050406030204" pitchFamily="18" charset="0"/>
                                            </a:rPr>
                                          </m:ctrlPr>
                                        </m:sSubPr>
                                        <m:e>
                                          <m:r>
                                            <m:rPr>
                                              <m:sty m:val="p"/>
                                            </m:rPr>
                                            <a:rPr lang="el-GR" sz="1200" i="1">
                                              <a:latin typeface="Cambria Math" panose="02040503050406030204" pitchFamily="18" charset="0"/>
                                            </a:rPr>
                                            <m:t>α</m:t>
                                          </m:r>
                                        </m:e>
                                        <m:sub>
                                          <m:sSub>
                                            <m:sSubPr>
                                              <m:ctrlPr>
                                                <a:rPr lang="el-GR" sz="1200" i="1">
                                                  <a:latin typeface="Cambria Math" panose="02040503050406030204" pitchFamily="18" charset="0"/>
                                                </a:rPr>
                                              </m:ctrlPr>
                                            </m:sSubPr>
                                            <m:e>
                                              <m:r>
                                                <a:rPr lang="en-US" sz="1200" i="1">
                                                  <a:latin typeface="Cambria Math" panose="02040503050406030204" pitchFamily="18" charset="0"/>
                                                </a:rPr>
                                                <m:t>𝑠</m:t>
                                              </m:r>
                                            </m:e>
                                            <m:sub>
                                              <m:r>
                                                <a:rPr lang="en-US" sz="1200" i="1">
                                                  <a:latin typeface="Cambria Math" panose="02040503050406030204" pitchFamily="18" charset="0"/>
                                                </a:rPr>
                                                <m:t>𝑟𝑎𝑑</m:t>
                                              </m:r>
                                            </m:sub>
                                          </m:sSub>
                                        </m:sub>
                                      </m:sSub>
                                    </m:num>
                                    <m:den>
                                      <m:sSub>
                                        <m:sSubPr>
                                          <m:ctrlPr>
                                            <a:rPr lang="en-US" sz="1200" i="1">
                                              <a:latin typeface="Cambria Math" panose="02040503050406030204" pitchFamily="18" charset="0"/>
                                            </a:rPr>
                                          </m:ctrlPr>
                                        </m:sSubPr>
                                        <m:e>
                                          <m:r>
                                            <m:rPr>
                                              <m:sty m:val="p"/>
                                            </m:rPr>
                                            <a:rPr lang="el-GR" sz="1200" i="1">
                                              <a:latin typeface="Cambria Math" panose="02040503050406030204" pitchFamily="18" charset="0"/>
                                            </a:rPr>
                                            <m:t>ε</m:t>
                                          </m:r>
                                        </m:e>
                                        <m:sub>
                                          <m:sSub>
                                            <m:sSubPr>
                                              <m:ctrlPr>
                                                <a:rPr lang="el-GR" sz="1200" i="1">
                                                  <a:latin typeface="Cambria Math" panose="02040503050406030204" pitchFamily="18" charset="0"/>
                                                </a:rPr>
                                              </m:ctrlPr>
                                            </m:sSubPr>
                                            <m:e>
                                              <m:r>
                                                <a:rPr lang="en-US" sz="1200" i="1">
                                                  <a:latin typeface="Cambria Math" panose="02040503050406030204" pitchFamily="18" charset="0"/>
                                                </a:rPr>
                                                <m:t>𝐼𝑅</m:t>
                                              </m:r>
                                            </m:e>
                                            <m:sub>
                                              <m:r>
                                                <a:rPr lang="en-US" sz="1200" i="1">
                                                  <a:latin typeface="Cambria Math" panose="02040503050406030204" pitchFamily="18" charset="0"/>
                                                </a:rPr>
                                                <m:t>𝑟𝑎𝑑</m:t>
                                              </m:r>
                                            </m:sub>
                                          </m:sSub>
                                        </m:sub>
                                      </m:sSub>
                                    </m:den>
                                  </m:f>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𝑄</m:t>
                                      </m:r>
                                    </m:e>
                                    <m:sub>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𝑠</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𝑖𝑛𝑐</m:t>
                                          </m:r>
                                        </m:sub>
                                      </m:sSub>
                                    </m:sub>
                                  </m:s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m:t>
                                  </m:r>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𝑄</m:t>
                                      </m:r>
                                    </m:e>
                                    <m:sub>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𝐼𝑅</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𝑖𝑛𝑐</m:t>
                                          </m:r>
                                        </m:sub>
                                      </m:sSub>
                                    </m:sub>
                                  </m:sSub>
                                </m:e>
                              </m:d>
                            </m:e>
                          </m:d>
                        </m:e>
                        <m:sup>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rPr>
                            <m:t>0.25</m:t>
                          </m:r>
                        </m:sup>
                      </m:sSup>
                    </m:oMath>
                  </m:oMathPara>
                </a14:m>
                <a:endParaRPr kumimoji="0" lang="en-US" sz="1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mc:Choice>
        <mc:Fallback xmlns="">
          <p:sp>
            <p:nvSpPr>
              <p:cNvPr id="36" name="TextBox 35">
                <a:extLst>
                  <a:ext uri="{FF2B5EF4-FFF2-40B4-BE49-F238E27FC236}">
                    <a16:creationId xmlns:a16="http://schemas.microsoft.com/office/drawing/2014/main" id="{7BEBE4BC-DF60-D8CB-4277-0AE944989ADB}"/>
                  </a:ext>
                </a:extLst>
              </p:cNvPr>
              <p:cNvSpPr txBox="1">
                <a:spLocks noRot="1" noChangeAspect="1" noMove="1" noResize="1" noEditPoints="1" noAdjustHandles="1" noChangeArrowheads="1" noChangeShapeType="1" noTextEdit="1"/>
              </p:cNvSpPr>
              <p:nvPr/>
            </p:nvSpPr>
            <p:spPr>
              <a:xfrm>
                <a:off x="6635214" y="4721795"/>
                <a:ext cx="2551916" cy="5164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D972699A-D33F-0035-2A1A-0AE75287359E}"/>
                  </a:ext>
                </a:extLst>
              </p:cNvPr>
              <p:cNvGraphicFramePr>
                <a:graphicFrameLocks noGrp="1"/>
              </p:cNvGraphicFramePr>
              <p:nvPr>
                <p:extLst>
                  <p:ext uri="{D42A27DB-BD31-4B8C-83A1-F6EECF244321}">
                    <p14:modId xmlns:p14="http://schemas.microsoft.com/office/powerpoint/2010/main" val="2637252911"/>
                  </p:ext>
                </p:extLst>
              </p:nvPr>
            </p:nvGraphicFramePr>
            <p:xfrm>
              <a:off x="9353398" y="4669431"/>
              <a:ext cx="2377440" cy="1651230"/>
            </p:xfrm>
            <a:graphic>
              <a:graphicData uri="http://schemas.openxmlformats.org/drawingml/2006/table">
                <a:tbl>
                  <a:tblPr/>
                  <a:tblGrid>
                    <a:gridCol w="1463040">
                      <a:extLst>
                        <a:ext uri="{9D8B030D-6E8A-4147-A177-3AD203B41FA5}">
                          <a16:colId xmlns:a16="http://schemas.microsoft.com/office/drawing/2014/main" val="1554887656"/>
                        </a:ext>
                      </a:extLst>
                    </a:gridCol>
                    <a:gridCol w="457200">
                      <a:extLst>
                        <a:ext uri="{9D8B030D-6E8A-4147-A177-3AD203B41FA5}">
                          <a16:colId xmlns:a16="http://schemas.microsoft.com/office/drawing/2014/main" val="4014193952"/>
                        </a:ext>
                      </a:extLst>
                    </a:gridCol>
                    <a:gridCol w="457200">
                      <a:extLst>
                        <a:ext uri="{9D8B030D-6E8A-4147-A177-3AD203B41FA5}">
                          <a16:colId xmlns:a16="http://schemas.microsoft.com/office/drawing/2014/main" val="1687554499"/>
                        </a:ext>
                      </a:extLst>
                    </a:gridCol>
                  </a:tblGrid>
                  <a:tr h="209186">
                    <a:tc>
                      <a:txBody>
                        <a:bodyPr/>
                        <a:lstStyle/>
                        <a:p>
                          <a:pPr algn="ctr" fontAlgn="ctr"/>
                          <a:r>
                            <a:rPr lang="en-US" sz="1050" b="1" i="0" u="none" strike="noStrike" dirty="0">
                              <a:solidFill>
                                <a:schemeClr val="bg1"/>
                              </a:solidFill>
                              <a:effectLst/>
                              <a:latin typeface="Calibri" panose="020F0502020204030204" pitchFamily="34" charset="0"/>
                            </a:rPr>
                            <a:t>Parameter</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Symbol</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Unit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22523331"/>
                      </a:ext>
                    </a:extLst>
                  </a:tr>
                  <a:tr h="91440">
                    <a:tc>
                      <a:txBody>
                        <a:bodyPr/>
                        <a:lstStyle/>
                        <a:p>
                          <a:pPr algn="ctr" fontAlgn="ctr"/>
                          <a:r>
                            <a:rPr lang="en-US" sz="1000" b="0" i="0" u="none" strike="noStrike" dirty="0">
                              <a:solidFill>
                                <a:srgbClr val="000000"/>
                              </a:solidFill>
                              <a:effectLst/>
                              <a:latin typeface="Calibri" panose="020F0502020204030204" pitchFamily="34" charset="0"/>
                            </a:rPr>
                            <a:t>Radiator Solar Absorptivity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m:rPr>
                                        <m:sty m:val="p"/>
                                      </m:rPr>
                                      <a:rPr lang="el-GR" sz="1000" b="0" i="1" smtClean="0">
                                        <a:latin typeface="Cambria Math" panose="02040503050406030204" pitchFamily="18" charset="0"/>
                                      </a:rPr>
                                      <m:t>α</m:t>
                                    </m:r>
                                  </m:e>
                                  <m:sub>
                                    <m:sSub>
                                      <m:sSubPr>
                                        <m:ctrlPr>
                                          <a:rPr lang="el-GR" sz="1000" b="0" i="1" smtClean="0">
                                            <a:latin typeface="Cambria Math" panose="02040503050406030204" pitchFamily="18" charset="0"/>
                                          </a:rPr>
                                        </m:ctrlPr>
                                      </m:sSubPr>
                                      <m:e>
                                        <m:r>
                                          <a:rPr lang="en-US" sz="1000" b="0" i="1" smtClean="0">
                                            <a:latin typeface="Cambria Math" panose="02040503050406030204" pitchFamily="18" charset="0"/>
                                          </a:rPr>
                                          <m:t>𝑠</m:t>
                                        </m:r>
                                      </m:e>
                                      <m:sub>
                                        <m:r>
                                          <a:rPr lang="en-US" sz="1000" b="0" i="1" smtClean="0">
                                            <a:latin typeface="Cambria Math" panose="02040503050406030204" pitchFamily="18" charset="0"/>
                                          </a:rPr>
                                          <m:t>𝑟𝑎𝑑</m:t>
                                        </m:r>
                                      </m:sub>
                                    </m:sSub>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7160894"/>
                      </a:ext>
                    </a:extLst>
                  </a:tr>
                  <a:tr h="91440">
                    <a:tc>
                      <a:txBody>
                        <a:bodyPr/>
                        <a:lstStyle/>
                        <a:p>
                          <a:pPr algn="ctr" fontAlgn="ctr"/>
                          <a:r>
                            <a:rPr lang="en-US" sz="1000" b="0" i="0" u="none" strike="noStrike" dirty="0">
                              <a:solidFill>
                                <a:srgbClr val="000000"/>
                              </a:solidFill>
                              <a:effectLst/>
                              <a:latin typeface="Calibri" panose="020F0502020204030204" pitchFamily="34" charset="0"/>
                            </a:rPr>
                            <a:t>Radiator Area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00" i="1" smtClean="0">
                                        <a:solidFill>
                                          <a:prstClr val="black"/>
                                        </a:solidFill>
                                        <a:latin typeface="Cambria Math" panose="02040503050406030204" pitchFamily="18" charset="0"/>
                                      </a:rPr>
                                    </m:ctrlPr>
                                  </m:sSubPr>
                                  <m:e>
                                    <m:r>
                                      <a:rPr lang="en-US" sz="1000" i="1">
                                        <a:solidFill>
                                          <a:prstClr val="black"/>
                                        </a:solidFill>
                                        <a:latin typeface="Cambria Math" panose="02040503050406030204" pitchFamily="18" charset="0"/>
                                      </a:rPr>
                                      <m:t>𝐴</m:t>
                                    </m:r>
                                  </m:e>
                                  <m:sub>
                                    <m:r>
                                      <a:rPr lang="en-US" sz="1000" i="1">
                                        <a:solidFill>
                                          <a:prstClr val="black"/>
                                        </a:solidFill>
                                        <a:latin typeface="Cambria Math" panose="02040503050406030204" pitchFamily="18" charset="0"/>
                                      </a:rPr>
                                      <m:t>𝑟𝑎𝑑</m:t>
                                    </m:r>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7335030"/>
                      </a:ext>
                    </a:extLst>
                  </a:tr>
                  <a:tr h="91440">
                    <a:tc>
                      <a:txBody>
                        <a:bodyPr/>
                        <a:lstStyle/>
                        <a:p>
                          <a:pPr algn="ctr" fontAlgn="ctr"/>
                          <a:r>
                            <a:rPr lang="en-US" sz="1000" b="0" i="0" u="none" strike="noStrike" dirty="0">
                              <a:solidFill>
                                <a:srgbClr val="000000"/>
                              </a:solidFill>
                              <a:effectLst/>
                              <a:latin typeface="Calibri" panose="020F0502020204030204" pitchFamily="34" charset="0"/>
                            </a:rPr>
                            <a:t>Radiative Efficiency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r>
                                  <a:rPr lang="en-US" sz="1000" i="1" smtClean="0">
                                    <a:solidFill>
                                      <a:prstClr val="black"/>
                                    </a:solidFill>
                                    <a:latin typeface="Cambria Math" panose="02040503050406030204" pitchFamily="18" charset="0"/>
                                    <a:ea typeface="Cambria Math" panose="02040503050406030204" pitchFamily="18" charset="0"/>
                                  </a:rPr>
                                  <m:t>𝜂</m:t>
                                </m:r>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510739"/>
                      </a:ext>
                    </a:extLst>
                  </a:tr>
                  <a:tr h="91440">
                    <a:tc>
                      <a:txBody>
                        <a:bodyPr/>
                        <a:lstStyle/>
                        <a:p>
                          <a:pPr algn="ctr" fontAlgn="ctr"/>
                          <a:r>
                            <a:rPr lang="en-US" sz="1000" b="0" i="0" u="none" strike="noStrike" dirty="0">
                              <a:solidFill>
                                <a:srgbClr val="000000"/>
                              </a:solidFill>
                              <a:effectLst/>
                              <a:latin typeface="Calibri" panose="020F0502020204030204" pitchFamily="34" charset="0"/>
                            </a:rPr>
                            <a:t>Effective Radiator Temp.</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𝑇</m:t>
                                    </m:r>
                                  </m:e>
                                  <m:sub>
                                    <m:r>
                                      <a:rPr lang="en-US" sz="1000" b="0" i="1" smtClean="0">
                                        <a:latin typeface="Cambria Math" panose="02040503050406030204" pitchFamily="18" charset="0"/>
                                      </a:rPr>
                                      <m:t>𝑟𝑎𝑑</m:t>
                                    </m:r>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70948"/>
                      </a:ext>
                    </a:extLst>
                  </a:tr>
                  <a:tr h="91440">
                    <a:tc>
                      <a:txBody>
                        <a:bodyPr/>
                        <a:lstStyle/>
                        <a:p>
                          <a:pPr algn="ctr" fontAlgn="ctr"/>
                          <a:r>
                            <a:rPr lang="en-US" sz="1000" b="0" i="0" u="none" strike="noStrike" dirty="0">
                              <a:solidFill>
                                <a:srgbClr val="000000"/>
                              </a:solidFill>
                              <a:effectLst/>
                              <a:latin typeface="Calibri" panose="020F0502020204030204" pitchFamily="34" charset="0"/>
                            </a:rPr>
                            <a:t>Incident Solar Flux</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e>
                                  <m:sub>
                                    <m:sSub>
                                      <m:sSub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b>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𝑖𝑛𝑐</m:t>
                                        </m:r>
                                      </m:sub>
                                    </m:sSub>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W/m²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0201585"/>
                      </a:ext>
                    </a:extLst>
                  </a:tr>
                  <a:tr h="91440">
                    <a:tc>
                      <a:txBody>
                        <a:bodyPr/>
                        <a:lstStyle/>
                        <a:p>
                          <a:pPr algn="ctr" fontAlgn="ctr"/>
                          <a:r>
                            <a:rPr lang="en-US" sz="1000" b="0" i="0" u="none" strike="noStrike" dirty="0">
                              <a:solidFill>
                                <a:srgbClr val="000000"/>
                              </a:solidFill>
                              <a:effectLst/>
                              <a:latin typeface="Calibri" panose="020F0502020204030204" pitchFamily="34" charset="0"/>
                            </a:rPr>
                            <a:t>Radiator IR Emissivity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m:rPr>
                                        <m:sty m:val="p"/>
                                      </m:rPr>
                                      <a:rPr lang="el-GR" sz="1000" b="0" i="1" smtClean="0">
                                        <a:latin typeface="Cambria Math" panose="02040503050406030204" pitchFamily="18" charset="0"/>
                                      </a:rPr>
                                      <m:t>ε</m:t>
                                    </m:r>
                                  </m:e>
                                  <m:sub>
                                    <m:sSub>
                                      <m:sSubPr>
                                        <m:ctrlPr>
                                          <a:rPr lang="el-GR" sz="1000" b="0" i="1" smtClean="0">
                                            <a:latin typeface="Cambria Math" panose="02040503050406030204" pitchFamily="18" charset="0"/>
                                          </a:rPr>
                                        </m:ctrlPr>
                                      </m:sSubPr>
                                      <m:e>
                                        <m:r>
                                          <a:rPr lang="en-US" sz="1000" b="0" i="1" smtClean="0">
                                            <a:latin typeface="Cambria Math" panose="02040503050406030204" pitchFamily="18" charset="0"/>
                                          </a:rPr>
                                          <m:t>𝐼𝑅</m:t>
                                        </m:r>
                                      </m:e>
                                      <m:sub>
                                        <m:r>
                                          <a:rPr lang="en-US" sz="1000" b="0" i="1" smtClean="0">
                                            <a:latin typeface="Cambria Math" panose="02040503050406030204" pitchFamily="18" charset="0"/>
                                          </a:rPr>
                                          <m:t>𝑟𝑎𝑑</m:t>
                                        </m:r>
                                      </m:sub>
                                    </m:sSub>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9092844"/>
                      </a:ext>
                    </a:extLst>
                  </a:tr>
                  <a:tr h="91440">
                    <a:tc>
                      <a:txBody>
                        <a:bodyPr/>
                        <a:lstStyle/>
                        <a:p>
                          <a:pPr algn="ctr" fontAlgn="ctr"/>
                          <a:r>
                            <a:rPr lang="en-US" sz="1000" b="0" i="0" u="none" strike="noStrike" dirty="0">
                              <a:solidFill>
                                <a:srgbClr val="000000"/>
                              </a:solidFill>
                              <a:effectLst/>
                              <a:latin typeface="Calibri" panose="020F0502020204030204" pitchFamily="34" charset="0"/>
                            </a:rPr>
                            <a:t>Incident IR Flux</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e>
                                  <m:sub>
                                    <m:sSub>
                                      <m:sSub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𝐼𝑅</m:t>
                                        </m:r>
                                      </m:e>
                                      <m:sub>
                                        <m: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𝑖𝑛𝑐</m:t>
                                        </m:r>
                                      </m:sub>
                                    </m:sSub>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W/m²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561892"/>
                      </a:ext>
                    </a:extLst>
                  </a:tr>
                  <a:tr h="91440">
                    <a:tc>
                      <a:txBody>
                        <a:bodyPr/>
                        <a:lstStyle/>
                        <a:p>
                          <a:pPr algn="ctr" fontAlgn="ctr"/>
                          <a:r>
                            <a:rPr lang="en-US" sz="1000" b="0" i="0" u="none" strike="noStrike" dirty="0">
                              <a:solidFill>
                                <a:srgbClr val="000000"/>
                              </a:solidFill>
                              <a:effectLst/>
                              <a:latin typeface="Calibri" panose="020F0502020204030204" pitchFamily="34" charset="0"/>
                            </a:rPr>
                            <a:t>Sink Temp.</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𝑇</m:t>
                                    </m:r>
                                  </m:e>
                                  <m:sub>
                                    <m:r>
                                      <a:rPr lang="en-US" sz="1000" b="0" i="1" smtClean="0">
                                        <a:latin typeface="Cambria Math" panose="02040503050406030204" pitchFamily="18" charset="0"/>
                                      </a:rPr>
                                      <m:t>𝑠𝑖𝑛𝑘</m:t>
                                    </m:r>
                                  </m:sub>
                                </m:sSub>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6384658"/>
                      </a:ext>
                    </a:extLst>
                  </a:tr>
                  <a:tr h="91440">
                    <a:tc>
                      <a:txBody>
                        <a:bodyPr/>
                        <a:lstStyle/>
                        <a:p>
                          <a:pPr algn="ctr" fontAlgn="ctr"/>
                          <a:r>
                            <a:rPr lang="en-US" sz="1000" b="0" i="0" u="none" strike="noStrike" dirty="0">
                              <a:solidFill>
                                <a:srgbClr val="000000"/>
                              </a:solidFill>
                              <a:effectLst/>
                              <a:latin typeface="Calibri" panose="020F0502020204030204" pitchFamily="34" charset="0"/>
                            </a:rPr>
                            <a:t>Stefan-Boltzmann Constant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ea typeface="Cambria Math" panose="02040503050406030204" pitchFamily="18" charset="0"/>
                                  </a:rPr>
                                  <m:t>𝜎</m:t>
                                </m:r>
                              </m:oMath>
                            </m:oMathPara>
                          </a14:m>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W/</a:t>
                          </a:r>
                          <a:r>
                            <a:rPr lang="en-US" sz="1000" b="0" i="0" u="none" strike="noStrike" kern="1200" dirty="0">
                              <a:solidFill>
                                <a:srgbClr val="000000"/>
                              </a:solidFill>
                              <a:effectLst/>
                              <a:latin typeface="Calibri" panose="020F0502020204030204" pitchFamily="34" charset="0"/>
                              <a:ea typeface="+mn-ea"/>
                              <a:cs typeface="+mn-cs"/>
                            </a:rPr>
                            <a:t>m²K</a:t>
                          </a:r>
                          <a:r>
                            <a:rPr lang="en-US" sz="1000" b="0" i="0" u="none" strike="noStrike" kern="1200" baseline="30000" dirty="0">
                              <a:solidFill>
                                <a:srgbClr val="000000"/>
                              </a:solidFill>
                              <a:effectLst/>
                              <a:latin typeface="Calibri" panose="020F0502020204030204" pitchFamily="34" charset="0"/>
                              <a:ea typeface="+mn-ea"/>
                              <a:cs typeface="+mn-cs"/>
                            </a:rPr>
                            <a:t>⁴</a:t>
                          </a:r>
                          <a:endParaRPr lang="en-US" sz="1000" b="0" i="0" u="none" strike="noStrike" kern="1200" dirty="0">
                            <a:solidFill>
                              <a:srgbClr val="000000"/>
                            </a:solidFill>
                            <a:effectLst/>
                            <a:latin typeface="Calibri" panose="020F0502020204030204" pitchFamily="34" charset="0"/>
                            <a:ea typeface="+mn-ea"/>
                            <a:cs typeface="+mn-cs"/>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372510"/>
                      </a:ext>
                    </a:extLst>
                  </a:tr>
                </a:tbl>
              </a:graphicData>
            </a:graphic>
          </p:graphicFrame>
        </mc:Choice>
        <mc:Fallback xmlns="">
          <p:graphicFrame>
            <p:nvGraphicFramePr>
              <p:cNvPr id="37" name="Table 36">
                <a:extLst>
                  <a:ext uri="{FF2B5EF4-FFF2-40B4-BE49-F238E27FC236}">
                    <a16:creationId xmlns:a16="http://schemas.microsoft.com/office/drawing/2014/main" id="{D972699A-D33F-0035-2A1A-0AE75287359E}"/>
                  </a:ext>
                </a:extLst>
              </p:cNvPr>
              <p:cNvGraphicFramePr>
                <a:graphicFrameLocks noGrp="1"/>
              </p:cNvGraphicFramePr>
              <p:nvPr>
                <p:extLst>
                  <p:ext uri="{D42A27DB-BD31-4B8C-83A1-F6EECF244321}">
                    <p14:modId xmlns:p14="http://schemas.microsoft.com/office/powerpoint/2010/main" val="2637252911"/>
                  </p:ext>
                </p:extLst>
              </p:nvPr>
            </p:nvGraphicFramePr>
            <p:xfrm>
              <a:off x="9353398" y="4669431"/>
              <a:ext cx="2377440" cy="1651230"/>
            </p:xfrm>
            <a:graphic>
              <a:graphicData uri="http://schemas.openxmlformats.org/drawingml/2006/table">
                <a:tbl>
                  <a:tblPr/>
                  <a:tblGrid>
                    <a:gridCol w="1463040">
                      <a:extLst>
                        <a:ext uri="{9D8B030D-6E8A-4147-A177-3AD203B41FA5}">
                          <a16:colId xmlns:a16="http://schemas.microsoft.com/office/drawing/2014/main" val="1554887656"/>
                        </a:ext>
                      </a:extLst>
                    </a:gridCol>
                    <a:gridCol w="457200">
                      <a:extLst>
                        <a:ext uri="{9D8B030D-6E8A-4147-A177-3AD203B41FA5}">
                          <a16:colId xmlns:a16="http://schemas.microsoft.com/office/drawing/2014/main" val="4014193952"/>
                        </a:ext>
                      </a:extLst>
                    </a:gridCol>
                    <a:gridCol w="457200">
                      <a:extLst>
                        <a:ext uri="{9D8B030D-6E8A-4147-A177-3AD203B41FA5}">
                          <a16:colId xmlns:a16="http://schemas.microsoft.com/office/drawing/2014/main" val="1687554499"/>
                        </a:ext>
                      </a:extLst>
                    </a:gridCol>
                  </a:tblGrid>
                  <a:tr h="209186">
                    <a:tc>
                      <a:txBody>
                        <a:bodyPr/>
                        <a:lstStyle/>
                        <a:p>
                          <a:pPr algn="ctr" fontAlgn="ctr"/>
                          <a:r>
                            <a:rPr lang="en-US" sz="1050" b="1" i="0" u="none" strike="noStrike" dirty="0">
                              <a:solidFill>
                                <a:schemeClr val="bg1"/>
                              </a:solidFill>
                              <a:effectLst/>
                              <a:latin typeface="Calibri" panose="020F0502020204030204" pitchFamily="34" charset="0"/>
                            </a:rPr>
                            <a:t>Parameter</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Symbol</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Unit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22523331"/>
                      </a:ext>
                    </a:extLst>
                  </a:tr>
                  <a:tr h="168038">
                    <a:tc>
                      <a:txBody>
                        <a:bodyPr/>
                        <a:lstStyle/>
                        <a:p>
                          <a:pPr algn="ctr" fontAlgn="ctr"/>
                          <a:r>
                            <a:rPr lang="en-US" sz="1000" b="0" i="0" u="none" strike="noStrike" dirty="0">
                              <a:solidFill>
                                <a:srgbClr val="000000"/>
                              </a:solidFill>
                              <a:effectLst/>
                              <a:latin typeface="Calibri" panose="020F0502020204030204" pitchFamily="34" charset="0"/>
                            </a:rPr>
                            <a:t>Radiator Solar Absorptivity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128571" r="-101333" b="-796429"/>
                          </a:stretch>
                        </a:blip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7160894"/>
                      </a:ext>
                    </a:extLst>
                  </a:tr>
                  <a:tr h="153750">
                    <a:tc>
                      <a:txBody>
                        <a:bodyPr/>
                        <a:lstStyle/>
                        <a:p>
                          <a:pPr algn="ctr" fontAlgn="ctr"/>
                          <a:r>
                            <a:rPr lang="en-US" sz="1000" b="0" i="0" u="none" strike="noStrike" dirty="0">
                              <a:solidFill>
                                <a:srgbClr val="000000"/>
                              </a:solidFill>
                              <a:effectLst/>
                              <a:latin typeface="Calibri" panose="020F0502020204030204" pitchFamily="34" charset="0"/>
                            </a:rPr>
                            <a:t>Radiator Area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256000" r="-101333" b="-792000"/>
                          </a:stretch>
                        </a:blipFill>
                      </a:tcPr>
                    </a:tc>
                    <a:tc>
                      <a:txBody>
                        <a:bodyPr/>
                        <a:lstStyle/>
                        <a:p>
                          <a:pPr algn="ctr" fontAlgn="ctr"/>
                          <a:r>
                            <a:rPr lang="en-US" sz="1000" b="0" i="0" u="none" strike="noStrike" dirty="0">
                              <a:solidFill>
                                <a:srgbClr val="000000"/>
                              </a:solidFill>
                              <a:effectLst/>
                              <a:latin typeface="Calibri" panose="020F0502020204030204" pitchFamily="34" charset="0"/>
                            </a:rPr>
                            <a:t>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7335030"/>
                      </a:ext>
                    </a:extLst>
                  </a:tr>
                  <a:tr h="153750">
                    <a:tc>
                      <a:txBody>
                        <a:bodyPr/>
                        <a:lstStyle/>
                        <a:p>
                          <a:pPr algn="ctr" fontAlgn="ctr"/>
                          <a:r>
                            <a:rPr lang="en-US" sz="1000" b="0" i="0" u="none" strike="noStrike" dirty="0">
                              <a:solidFill>
                                <a:srgbClr val="000000"/>
                              </a:solidFill>
                              <a:effectLst/>
                              <a:latin typeface="Calibri" panose="020F0502020204030204" pitchFamily="34" charset="0"/>
                            </a:rPr>
                            <a:t>Radiative Efficiency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342308" r="-101333" b="-661538"/>
                          </a:stretch>
                        </a:blip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510739"/>
                      </a:ext>
                    </a:extLst>
                  </a:tr>
                  <a:tr h="153750">
                    <a:tc>
                      <a:txBody>
                        <a:bodyPr/>
                        <a:lstStyle/>
                        <a:p>
                          <a:pPr algn="ctr" fontAlgn="ctr"/>
                          <a:r>
                            <a:rPr lang="en-US" sz="1000" b="0" i="0" u="none" strike="noStrike" dirty="0">
                              <a:solidFill>
                                <a:srgbClr val="000000"/>
                              </a:solidFill>
                              <a:effectLst/>
                              <a:latin typeface="Calibri" panose="020F0502020204030204" pitchFamily="34" charset="0"/>
                            </a:rPr>
                            <a:t>Effective Radiator Temp.</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460000" r="-101333" b="-588000"/>
                          </a:stretch>
                        </a:blipFill>
                      </a:tcPr>
                    </a:tc>
                    <a:tc>
                      <a:txBody>
                        <a:bodyPr/>
                        <a:lstStyle/>
                        <a:p>
                          <a:pPr algn="ctr" fontAlgn="ctr"/>
                          <a:r>
                            <a:rPr lang="en-US" sz="1000" b="0" i="0" u="none" strike="noStrike" dirty="0">
                              <a:solidFill>
                                <a:srgbClr val="000000"/>
                              </a:solidFill>
                              <a:effectLst/>
                              <a:latin typeface="Calibri" panose="020F0502020204030204" pitchFamily="34" charset="0"/>
                            </a:rPr>
                            <a:t>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70948"/>
                      </a:ext>
                    </a:extLst>
                  </a:tr>
                  <a:tr h="168609">
                    <a:tc>
                      <a:txBody>
                        <a:bodyPr/>
                        <a:lstStyle/>
                        <a:p>
                          <a:pPr algn="ctr" fontAlgn="ctr"/>
                          <a:r>
                            <a:rPr lang="en-US" sz="1000" b="0" i="0" u="none" strike="noStrike" dirty="0">
                              <a:solidFill>
                                <a:srgbClr val="000000"/>
                              </a:solidFill>
                              <a:effectLst/>
                              <a:latin typeface="Calibri" panose="020F0502020204030204" pitchFamily="34" charset="0"/>
                            </a:rPr>
                            <a:t>Incident Solar Flux</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500000" r="-101333" b="-425000"/>
                          </a:stretch>
                        </a:blipFill>
                      </a:tcPr>
                    </a:tc>
                    <a:tc>
                      <a:txBody>
                        <a:bodyPr/>
                        <a:lstStyle/>
                        <a:p>
                          <a:pPr algn="ctr" fontAlgn="ctr"/>
                          <a:r>
                            <a:rPr lang="en-US" sz="1000" b="0" i="0" u="none" strike="noStrike" dirty="0">
                              <a:solidFill>
                                <a:srgbClr val="000000"/>
                              </a:solidFill>
                              <a:effectLst/>
                              <a:latin typeface="Calibri" panose="020F0502020204030204" pitchFamily="34" charset="0"/>
                            </a:rPr>
                            <a:t>W/m²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0201585"/>
                      </a:ext>
                    </a:extLst>
                  </a:tr>
                  <a:tr h="168038">
                    <a:tc>
                      <a:txBody>
                        <a:bodyPr/>
                        <a:lstStyle/>
                        <a:p>
                          <a:pPr algn="ctr" fontAlgn="ctr"/>
                          <a:r>
                            <a:rPr lang="en-US" sz="1000" b="0" i="0" u="none" strike="noStrike" dirty="0">
                              <a:solidFill>
                                <a:srgbClr val="000000"/>
                              </a:solidFill>
                              <a:effectLst/>
                              <a:latin typeface="Calibri" panose="020F0502020204030204" pitchFamily="34" charset="0"/>
                            </a:rPr>
                            <a:t>Radiator IR Emissivity</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600000" r="-101333" b="-325000"/>
                          </a:stretch>
                        </a:blipFill>
                      </a:tcPr>
                    </a:tc>
                    <a:tc>
                      <a:txBody>
                        <a:bodyPr/>
                        <a:lstStyle/>
                        <a:p>
                          <a:pPr algn="ctr" fontAlgn="ctr"/>
                          <a:r>
                            <a:rPr lang="en-US" sz="1000" b="0" i="0" u="none" strike="noStrike" dirty="0">
                              <a:solidFill>
                                <a:srgbClr val="000000"/>
                              </a:solidFill>
                              <a:effectLst/>
                              <a:latin typeface="Calibri" panose="020F0502020204030204" pitchFamily="34" charset="0"/>
                            </a:rPr>
                            <a:t>N/A</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9092844"/>
                      </a:ext>
                    </a:extLst>
                  </a:tr>
                  <a:tr h="168609">
                    <a:tc>
                      <a:txBody>
                        <a:bodyPr/>
                        <a:lstStyle/>
                        <a:p>
                          <a:pPr algn="ctr" fontAlgn="ctr"/>
                          <a:r>
                            <a:rPr lang="en-US" sz="1000" b="0" i="0" u="none" strike="noStrike" dirty="0">
                              <a:solidFill>
                                <a:srgbClr val="000000"/>
                              </a:solidFill>
                              <a:effectLst/>
                              <a:latin typeface="Calibri" panose="020F0502020204030204" pitchFamily="34" charset="0"/>
                            </a:rPr>
                            <a:t>Incident IR Flux</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725926" r="-101333" b="-237037"/>
                          </a:stretch>
                        </a:blipFill>
                      </a:tcPr>
                    </a:tc>
                    <a:tc>
                      <a:txBody>
                        <a:bodyPr/>
                        <a:lstStyle/>
                        <a:p>
                          <a:pPr algn="ctr" fontAlgn="ctr"/>
                          <a:r>
                            <a:rPr lang="en-US" sz="1000" b="0" i="0" u="none" strike="noStrike" dirty="0">
                              <a:solidFill>
                                <a:srgbClr val="000000"/>
                              </a:solidFill>
                              <a:effectLst/>
                              <a:latin typeface="Calibri" panose="020F0502020204030204" pitchFamily="34" charset="0"/>
                            </a:rPr>
                            <a:t>W/m²</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561892"/>
                      </a:ext>
                    </a:extLst>
                  </a:tr>
                  <a:tr h="153750">
                    <a:tc>
                      <a:txBody>
                        <a:bodyPr/>
                        <a:lstStyle/>
                        <a:p>
                          <a:pPr algn="ctr" fontAlgn="ctr"/>
                          <a:r>
                            <a:rPr lang="en-US" sz="1000" b="0" i="0" u="none" strike="noStrike" dirty="0">
                              <a:solidFill>
                                <a:srgbClr val="000000"/>
                              </a:solidFill>
                              <a:effectLst/>
                              <a:latin typeface="Calibri" panose="020F0502020204030204" pitchFamily="34" charset="0"/>
                            </a:rPr>
                            <a:t>Sink Temp.</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857692" r="-101333" b="-146154"/>
                          </a:stretch>
                        </a:blipFill>
                      </a:tcPr>
                    </a:tc>
                    <a:tc>
                      <a:txBody>
                        <a:bodyPr/>
                        <a:lstStyle/>
                        <a:p>
                          <a:pPr algn="ctr" fontAlgn="ctr"/>
                          <a:r>
                            <a:rPr lang="en-US" sz="1000" b="0" i="0" u="none" strike="noStrike" dirty="0">
                              <a:solidFill>
                                <a:srgbClr val="000000"/>
                              </a:solidFill>
                              <a:effectLst/>
                              <a:latin typeface="Calibri" panose="020F0502020204030204" pitchFamily="34" charset="0"/>
                            </a:rPr>
                            <a:t>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6384658"/>
                      </a:ext>
                    </a:extLst>
                  </a:tr>
                  <a:tr h="153750">
                    <a:tc>
                      <a:txBody>
                        <a:bodyPr/>
                        <a:lstStyle/>
                        <a:p>
                          <a:pPr algn="ctr" fontAlgn="ctr"/>
                          <a:r>
                            <a:rPr lang="en-US" sz="1000" b="0" i="0" u="none" strike="noStrike" dirty="0">
                              <a:solidFill>
                                <a:srgbClr val="000000"/>
                              </a:solidFill>
                              <a:effectLst/>
                              <a:latin typeface="Calibri" panose="020F0502020204030204" pitchFamily="34" charset="0"/>
                            </a:rPr>
                            <a:t>Stefan-Boltzmann Constant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9"/>
                          <a:stretch>
                            <a:fillRect l="-322667" t="-996000" r="-101333" b="-52000"/>
                          </a:stretch>
                        </a:blip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W/</a:t>
                          </a:r>
                          <a:r>
                            <a:rPr lang="en-US" sz="1000" b="0" i="0" u="none" strike="noStrike" kern="1200" dirty="0">
                              <a:solidFill>
                                <a:srgbClr val="000000"/>
                              </a:solidFill>
                              <a:effectLst/>
                              <a:latin typeface="Calibri" panose="020F0502020204030204" pitchFamily="34" charset="0"/>
                              <a:ea typeface="+mn-ea"/>
                              <a:cs typeface="+mn-cs"/>
                            </a:rPr>
                            <a:t>m²K</a:t>
                          </a:r>
                          <a:r>
                            <a:rPr lang="en-US" sz="1000" b="0" i="0" u="none" strike="noStrike" kern="1200" baseline="30000" dirty="0">
                              <a:solidFill>
                                <a:srgbClr val="000000"/>
                              </a:solidFill>
                              <a:effectLst/>
                              <a:latin typeface="Calibri" panose="020F0502020204030204" pitchFamily="34" charset="0"/>
                              <a:ea typeface="+mn-ea"/>
                              <a:cs typeface="+mn-cs"/>
                            </a:rPr>
                            <a:t>⁴</a:t>
                          </a:r>
                          <a:endParaRPr lang="en-US" sz="1000" b="0" i="0" u="none" strike="noStrike" kern="1200" dirty="0">
                            <a:solidFill>
                              <a:srgbClr val="000000"/>
                            </a:solidFill>
                            <a:effectLst/>
                            <a:latin typeface="Calibri" panose="020F0502020204030204" pitchFamily="34" charset="0"/>
                            <a:ea typeface="+mn-ea"/>
                            <a:cs typeface="+mn-cs"/>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37251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5CCAA964-8BF5-B15D-B37B-C33BD40545B7}"/>
                  </a:ext>
                </a:extLst>
              </p:cNvPr>
              <p:cNvGraphicFramePr>
                <a:graphicFrameLocks noGrp="1"/>
              </p:cNvGraphicFramePr>
              <p:nvPr>
                <p:extLst>
                  <p:ext uri="{D42A27DB-BD31-4B8C-83A1-F6EECF244321}">
                    <p14:modId xmlns:p14="http://schemas.microsoft.com/office/powerpoint/2010/main" val="3191144701"/>
                  </p:ext>
                </p:extLst>
              </p:nvPr>
            </p:nvGraphicFramePr>
            <p:xfrm>
              <a:off x="637964" y="4937077"/>
              <a:ext cx="2011680" cy="1439186"/>
            </p:xfrm>
            <a:graphic>
              <a:graphicData uri="http://schemas.openxmlformats.org/drawingml/2006/table">
                <a:tbl>
                  <a:tblPr/>
                  <a:tblGrid>
                    <a:gridCol w="914400">
                      <a:extLst>
                        <a:ext uri="{9D8B030D-6E8A-4147-A177-3AD203B41FA5}">
                          <a16:colId xmlns:a16="http://schemas.microsoft.com/office/drawing/2014/main" val="1554887656"/>
                        </a:ext>
                      </a:extLst>
                    </a:gridCol>
                    <a:gridCol w="548640">
                      <a:extLst>
                        <a:ext uri="{9D8B030D-6E8A-4147-A177-3AD203B41FA5}">
                          <a16:colId xmlns:a16="http://schemas.microsoft.com/office/drawing/2014/main" val="4014193952"/>
                        </a:ext>
                      </a:extLst>
                    </a:gridCol>
                    <a:gridCol w="274320">
                      <a:extLst>
                        <a:ext uri="{9D8B030D-6E8A-4147-A177-3AD203B41FA5}">
                          <a16:colId xmlns:a16="http://schemas.microsoft.com/office/drawing/2014/main" val="1687554499"/>
                        </a:ext>
                      </a:extLst>
                    </a:gridCol>
                    <a:gridCol w="274320">
                      <a:extLst>
                        <a:ext uri="{9D8B030D-6E8A-4147-A177-3AD203B41FA5}">
                          <a16:colId xmlns:a16="http://schemas.microsoft.com/office/drawing/2014/main" val="477538693"/>
                        </a:ext>
                      </a:extLst>
                    </a:gridCol>
                  </a:tblGrid>
                  <a:tr h="209186">
                    <a:tc>
                      <a:txBody>
                        <a:bodyPr/>
                        <a:lstStyle/>
                        <a:p>
                          <a:pPr algn="ctr" fontAlgn="ctr"/>
                          <a:r>
                            <a:rPr lang="en-US" sz="1050" b="1" i="0" u="none" strike="noStrike" dirty="0">
                              <a:solidFill>
                                <a:schemeClr val="bg1"/>
                              </a:solidFill>
                              <a:effectLst/>
                              <a:latin typeface="Calibri" panose="020F0502020204030204" pitchFamily="34" charset="0"/>
                            </a:rPr>
                            <a:t>NEP Element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Temp. [K]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50" b="1" i="1" u="none" strike="noStrike" kern="1200" smtClean="0">
                                        <a:solidFill>
                                          <a:schemeClr val="bg1"/>
                                        </a:solidFill>
                                        <a:effectLst/>
                                        <a:latin typeface="Cambria Math" panose="02040503050406030204" pitchFamily="18" charset="0"/>
                                        <a:ea typeface="+mn-ea"/>
                                        <a:cs typeface="+mn-cs"/>
                                      </a:rPr>
                                    </m:ctrlPr>
                                  </m:sSubPr>
                                  <m:e>
                                    <m:r>
                                      <a:rPr lang="el-GR" sz="1050" b="1" i="0" u="none" strike="noStrike" kern="1200" smtClean="0">
                                        <a:solidFill>
                                          <a:schemeClr val="bg1"/>
                                        </a:solidFill>
                                        <a:effectLst/>
                                        <a:latin typeface="Cambria Math" panose="02040503050406030204" pitchFamily="18" charset="0"/>
                                        <a:ea typeface="+mn-ea"/>
                                        <a:cs typeface="+mn-cs"/>
                                      </a:rPr>
                                      <m:t>𝛂</m:t>
                                    </m:r>
                                  </m:e>
                                  <m:sub>
                                    <m:r>
                                      <a:rPr lang="en-US" sz="1050" b="1" i="0" u="none" strike="noStrike" kern="1200" smtClean="0">
                                        <a:solidFill>
                                          <a:schemeClr val="bg1"/>
                                        </a:solidFill>
                                        <a:effectLst/>
                                        <a:latin typeface="Cambria Math" panose="02040503050406030204" pitchFamily="18" charset="0"/>
                                        <a:ea typeface="+mn-ea"/>
                                        <a:cs typeface="+mn-cs"/>
                                      </a:rPr>
                                      <m:t>𝐬</m:t>
                                    </m:r>
                                  </m:sub>
                                </m:sSub>
                              </m:oMath>
                            </m:oMathPara>
                          </a14:m>
                          <a:endParaRPr lang="en-US" sz="1050" b="1" i="0" u="none" strike="noStrike" kern="1200" dirty="0">
                            <a:solidFill>
                              <a:schemeClr val="bg1"/>
                            </a:solidFill>
                            <a:effectLst/>
                            <a:latin typeface="Calibri" panose="020F0502020204030204" pitchFamily="34" charset="0"/>
                            <a:ea typeface="+mn-ea"/>
                            <a:cs typeface="+mn-cs"/>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1050" b="1" i="1" u="none" strike="noStrike" kern="1200" smtClean="0">
                                        <a:solidFill>
                                          <a:schemeClr val="bg1"/>
                                        </a:solidFill>
                                        <a:effectLst/>
                                        <a:latin typeface="Cambria Math" panose="02040503050406030204" pitchFamily="18" charset="0"/>
                                        <a:ea typeface="+mn-ea"/>
                                        <a:cs typeface="+mn-cs"/>
                                      </a:rPr>
                                    </m:ctrlPr>
                                  </m:sSubPr>
                                  <m:e>
                                    <m:r>
                                      <a:rPr lang="el-GR" sz="1050" b="1" i="0" u="none" strike="noStrike" kern="1200" smtClean="0">
                                        <a:solidFill>
                                          <a:schemeClr val="bg1"/>
                                        </a:solidFill>
                                        <a:effectLst/>
                                        <a:latin typeface="Cambria Math" panose="02040503050406030204" pitchFamily="18" charset="0"/>
                                        <a:ea typeface="+mn-ea"/>
                                        <a:cs typeface="+mn-cs"/>
                                      </a:rPr>
                                      <m:t>𝛆</m:t>
                                    </m:r>
                                  </m:e>
                                  <m:sub>
                                    <m:r>
                                      <a:rPr lang="en-US" sz="1050" b="1" i="0" u="none" strike="noStrike" kern="1200" smtClean="0">
                                        <a:solidFill>
                                          <a:schemeClr val="bg1"/>
                                        </a:solidFill>
                                        <a:effectLst/>
                                        <a:latin typeface="Cambria Math" panose="02040503050406030204" pitchFamily="18" charset="0"/>
                                        <a:ea typeface="+mn-ea"/>
                                        <a:cs typeface="+mn-cs"/>
                                      </a:rPr>
                                      <m:t>𝐈𝐑</m:t>
                                    </m:r>
                                  </m:sub>
                                </m:sSub>
                              </m:oMath>
                            </m:oMathPara>
                          </a14:m>
                          <a:endParaRPr lang="en-US" sz="1050" b="1" i="0" u="none" strike="noStrike" kern="1200" dirty="0">
                            <a:solidFill>
                              <a:schemeClr val="bg1"/>
                            </a:solidFill>
                            <a:effectLst/>
                            <a:latin typeface="Calibri" panose="020F0502020204030204" pitchFamily="34" charset="0"/>
                            <a:ea typeface="+mn-ea"/>
                            <a:cs typeface="+mn-cs"/>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22523331"/>
                      </a:ext>
                    </a:extLst>
                  </a:tr>
                  <a:tr h="91440">
                    <a:tc>
                      <a:txBody>
                        <a:bodyPr/>
                        <a:lstStyle/>
                        <a:p>
                          <a:pPr algn="ctr" fontAlgn="ctr"/>
                          <a:r>
                            <a:rPr lang="en-US" sz="1000" b="0" i="0" u="none" strike="noStrike" dirty="0">
                              <a:solidFill>
                                <a:srgbClr val="000000"/>
                              </a:solidFill>
                              <a:effectLst/>
                              <a:latin typeface="Calibri" panose="020F0502020204030204" pitchFamily="34" charset="0"/>
                            </a:rPr>
                            <a:t>Reactor</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550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1</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1</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7160894"/>
                      </a:ext>
                    </a:extLst>
                  </a:tr>
                  <a:tr h="91440">
                    <a:tc>
                      <a:txBody>
                        <a:bodyPr/>
                        <a:lstStyle/>
                        <a:p>
                          <a:pPr algn="ctr" fontAlgn="ctr"/>
                          <a:r>
                            <a:rPr lang="en-US" sz="1000" b="0" i="0" u="none" strike="noStrike" dirty="0">
                              <a:solidFill>
                                <a:srgbClr val="000000"/>
                              </a:solidFill>
                              <a:effectLst/>
                              <a:latin typeface="Calibri" panose="020F0502020204030204" pitchFamily="34" charset="0"/>
                            </a:rPr>
                            <a:t>Truss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300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0.92</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7335030"/>
                      </a:ext>
                    </a:extLst>
                  </a:tr>
                  <a:tr h="91440">
                    <a:tc>
                      <a:txBody>
                        <a:bodyPr/>
                        <a:lstStyle/>
                        <a:p>
                          <a:pPr algn="ctr" fontAlgn="ctr"/>
                          <a:r>
                            <a:rPr lang="en-US" sz="1000" b="0" i="0" u="none" strike="noStrike" dirty="0">
                              <a:solidFill>
                                <a:srgbClr val="000000"/>
                              </a:solidFill>
                              <a:effectLst/>
                              <a:latin typeface="Calibri" panose="020F0502020204030204" pitchFamily="34" charset="0"/>
                            </a:rPr>
                            <a:t>NEP Base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300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0.19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0.89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510739"/>
                      </a:ext>
                    </a:extLst>
                  </a:tr>
                  <a:tr h="91440">
                    <a:tc>
                      <a:txBody>
                        <a:bodyPr/>
                        <a:lstStyle/>
                        <a:p>
                          <a:pPr algn="ctr" fontAlgn="ctr"/>
                          <a:r>
                            <a:rPr lang="en-US" sz="1000" b="0" i="0" u="none" strike="noStrike" dirty="0">
                              <a:solidFill>
                                <a:srgbClr val="000000"/>
                              </a:solidFill>
                              <a:effectLst/>
                              <a:latin typeface="Calibri" panose="020F0502020204030204" pitchFamily="34" charset="0"/>
                            </a:rPr>
                            <a:t>EPS Interstage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70948"/>
                      </a:ext>
                    </a:extLst>
                  </a:tr>
                  <a:tr h="91440">
                    <a:tc>
                      <a:txBody>
                        <a:bodyPr/>
                        <a:lstStyle/>
                        <a:p>
                          <a:pPr algn="ctr" fontAlgn="ctr"/>
                          <a:r>
                            <a:rPr lang="en-US" sz="1000" b="0" i="0" u="none" strike="noStrike" dirty="0">
                              <a:solidFill>
                                <a:srgbClr val="000000"/>
                              </a:solidFill>
                              <a:effectLst/>
                              <a:latin typeface="Calibri" panose="020F0502020204030204" pitchFamily="34" charset="0"/>
                            </a:rPr>
                            <a:t>Habitat &amp; Dock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0201585"/>
                      </a:ext>
                    </a:extLst>
                  </a:tr>
                  <a:tr h="91440">
                    <a:tc>
                      <a:txBody>
                        <a:bodyPr/>
                        <a:lstStyle/>
                        <a:p>
                          <a:pPr algn="ctr" fontAlgn="ctr"/>
                          <a:r>
                            <a:rPr lang="en-US" sz="1000" b="0" i="0" u="none" strike="noStrike" dirty="0">
                              <a:solidFill>
                                <a:srgbClr val="000000"/>
                              </a:solidFill>
                              <a:effectLst/>
                              <a:latin typeface="Calibri" panose="020F0502020204030204" pitchFamily="34" charset="0"/>
                            </a:rPr>
                            <a:t>Chemical Stage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9092844"/>
                      </a:ext>
                    </a:extLst>
                  </a:tr>
                  <a:tr h="91440">
                    <a:tc>
                      <a:txBody>
                        <a:bodyPr/>
                        <a:lstStyle/>
                        <a:p>
                          <a:pPr algn="ctr" fontAlgn="ctr"/>
                          <a:r>
                            <a:rPr lang="en-US" sz="1000" b="0" i="0" u="none" strike="noStrike" dirty="0">
                              <a:solidFill>
                                <a:srgbClr val="000000"/>
                              </a:solidFill>
                              <a:effectLst/>
                              <a:latin typeface="Calibri" panose="020F0502020204030204" pitchFamily="34" charset="0"/>
                            </a:rPr>
                            <a:t>Solar Arrays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340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0.85</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561892"/>
                      </a:ext>
                    </a:extLst>
                  </a:tr>
                  <a:tr h="91440">
                    <a:tc>
                      <a:txBody>
                        <a:bodyPr/>
                        <a:lstStyle/>
                        <a:p>
                          <a:pPr algn="ctr" fontAlgn="ctr"/>
                          <a:r>
                            <a:rPr lang="en-US" sz="1000" b="0" i="0" u="none" strike="noStrike" dirty="0">
                              <a:solidFill>
                                <a:srgbClr val="000000"/>
                              </a:solidFill>
                              <a:effectLst/>
                              <a:latin typeface="Calibri" panose="020F0502020204030204" pitchFamily="34" charset="0"/>
                            </a:rPr>
                            <a:t>PHRS Radiators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400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0.85</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0.3</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6384658"/>
                      </a:ext>
                    </a:extLst>
                  </a:tr>
                </a:tbl>
              </a:graphicData>
            </a:graphic>
          </p:graphicFrame>
        </mc:Choice>
        <mc:Fallback xmlns="">
          <p:graphicFrame>
            <p:nvGraphicFramePr>
              <p:cNvPr id="15" name="Table 14">
                <a:extLst>
                  <a:ext uri="{FF2B5EF4-FFF2-40B4-BE49-F238E27FC236}">
                    <a16:creationId xmlns:a16="http://schemas.microsoft.com/office/drawing/2014/main" id="{5CCAA964-8BF5-B15D-B37B-C33BD40545B7}"/>
                  </a:ext>
                </a:extLst>
              </p:cNvPr>
              <p:cNvGraphicFramePr>
                <a:graphicFrameLocks noGrp="1"/>
              </p:cNvGraphicFramePr>
              <p:nvPr>
                <p:extLst>
                  <p:ext uri="{D42A27DB-BD31-4B8C-83A1-F6EECF244321}">
                    <p14:modId xmlns:p14="http://schemas.microsoft.com/office/powerpoint/2010/main" val="3191144701"/>
                  </p:ext>
                </p:extLst>
              </p:nvPr>
            </p:nvGraphicFramePr>
            <p:xfrm>
              <a:off x="637964" y="4937077"/>
              <a:ext cx="2011680" cy="1439186"/>
            </p:xfrm>
            <a:graphic>
              <a:graphicData uri="http://schemas.openxmlformats.org/drawingml/2006/table">
                <a:tbl>
                  <a:tblPr/>
                  <a:tblGrid>
                    <a:gridCol w="914400">
                      <a:extLst>
                        <a:ext uri="{9D8B030D-6E8A-4147-A177-3AD203B41FA5}">
                          <a16:colId xmlns:a16="http://schemas.microsoft.com/office/drawing/2014/main" val="1554887656"/>
                        </a:ext>
                      </a:extLst>
                    </a:gridCol>
                    <a:gridCol w="548640">
                      <a:extLst>
                        <a:ext uri="{9D8B030D-6E8A-4147-A177-3AD203B41FA5}">
                          <a16:colId xmlns:a16="http://schemas.microsoft.com/office/drawing/2014/main" val="4014193952"/>
                        </a:ext>
                      </a:extLst>
                    </a:gridCol>
                    <a:gridCol w="274320">
                      <a:extLst>
                        <a:ext uri="{9D8B030D-6E8A-4147-A177-3AD203B41FA5}">
                          <a16:colId xmlns:a16="http://schemas.microsoft.com/office/drawing/2014/main" val="1687554499"/>
                        </a:ext>
                      </a:extLst>
                    </a:gridCol>
                    <a:gridCol w="274320">
                      <a:extLst>
                        <a:ext uri="{9D8B030D-6E8A-4147-A177-3AD203B41FA5}">
                          <a16:colId xmlns:a16="http://schemas.microsoft.com/office/drawing/2014/main" val="477538693"/>
                        </a:ext>
                      </a:extLst>
                    </a:gridCol>
                  </a:tblGrid>
                  <a:tr h="209186">
                    <a:tc>
                      <a:txBody>
                        <a:bodyPr/>
                        <a:lstStyle/>
                        <a:p>
                          <a:pPr algn="ctr" fontAlgn="ctr"/>
                          <a:r>
                            <a:rPr lang="en-US" sz="1050" b="1" i="0" u="none" strike="noStrike" dirty="0">
                              <a:solidFill>
                                <a:schemeClr val="bg1"/>
                              </a:solidFill>
                              <a:effectLst/>
                              <a:latin typeface="Calibri" panose="020F0502020204030204" pitchFamily="34" charset="0"/>
                            </a:rPr>
                            <a:t>NEP Element</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050" b="1" i="0" u="none" strike="noStrike" dirty="0">
                              <a:solidFill>
                                <a:schemeClr val="bg1"/>
                              </a:solidFill>
                              <a:effectLst/>
                              <a:latin typeface="Calibri" panose="020F0502020204030204" pitchFamily="34" charset="0"/>
                            </a:rPr>
                            <a:t>Temp. [K]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10"/>
                          <a:stretch>
                            <a:fillRect l="-535556" t="-5882" r="-102222" b="-635294"/>
                          </a:stretch>
                        </a:blipFill>
                      </a:tcPr>
                    </a:tc>
                    <a:tc>
                      <a:txBody>
                        <a:bodyPr/>
                        <a:lstStyle/>
                        <a:p>
                          <a:endParaRPr lang="en-US"/>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10"/>
                          <a:stretch>
                            <a:fillRect l="-635556" t="-5882" r="-2222" b="-635294"/>
                          </a:stretch>
                        </a:blipFill>
                      </a:tcPr>
                    </a:tc>
                    <a:extLst>
                      <a:ext uri="{0D108BD9-81ED-4DB2-BD59-A6C34878D82A}">
                        <a16:rowId xmlns:a16="http://schemas.microsoft.com/office/drawing/2014/main" val="322523331"/>
                      </a:ext>
                    </a:extLst>
                  </a:tr>
                  <a:tr h="153750">
                    <a:tc>
                      <a:txBody>
                        <a:bodyPr/>
                        <a:lstStyle/>
                        <a:p>
                          <a:pPr algn="ctr" fontAlgn="ctr"/>
                          <a:r>
                            <a:rPr lang="en-US" sz="1000" b="0" i="0" u="none" strike="noStrike" dirty="0">
                              <a:solidFill>
                                <a:srgbClr val="000000"/>
                              </a:solidFill>
                              <a:effectLst/>
                              <a:latin typeface="Calibri" panose="020F0502020204030204" pitchFamily="34" charset="0"/>
                            </a:rPr>
                            <a:t>Reactor</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550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1</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1</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7160894"/>
                      </a:ext>
                    </a:extLst>
                  </a:tr>
                  <a:tr h="153750">
                    <a:tc>
                      <a:txBody>
                        <a:bodyPr/>
                        <a:lstStyle/>
                        <a:p>
                          <a:pPr algn="ctr" fontAlgn="ctr"/>
                          <a:r>
                            <a:rPr lang="en-US" sz="1000" b="0" i="0" u="none" strike="noStrike" dirty="0">
                              <a:solidFill>
                                <a:srgbClr val="000000"/>
                              </a:solidFill>
                              <a:effectLst/>
                              <a:latin typeface="Calibri" panose="020F0502020204030204" pitchFamily="34" charset="0"/>
                            </a:rPr>
                            <a:t>Truss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300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0.92</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7335030"/>
                      </a:ext>
                    </a:extLst>
                  </a:tr>
                  <a:tr h="153750">
                    <a:tc>
                      <a:txBody>
                        <a:bodyPr/>
                        <a:lstStyle/>
                        <a:p>
                          <a:pPr algn="ctr" fontAlgn="ctr"/>
                          <a:r>
                            <a:rPr lang="en-US" sz="1000" b="0" i="0" u="none" strike="noStrike" dirty="0">
                              <a:solidFill>
                                <a:srgbClr val="000000"/>
                              </a:solidFill>
                              <a:effectLst/>
                              <a:latin typeface="Calibri" panose="020F0502020204030204" pitchFamily="34" charset="0"/>
                            </a:rPr>
                            <a:t>NEP Base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300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0.19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fontAlgn="ctr"/>
                          <a:r>
                            <a:rPr lang="en-US" sz="1000" b="0" i="0" u="none" strike="noStrike" dirty="0">
                              <a:solidFill>
                                <a:srgbClr val="000000"/>
                              </a:solidFill>
                              <a:effectLst/>
                              <a:latin typeface="Calibri" panose="020F0502020204030204" pitchFamily="34" charset="0"/>
                            </a:rPr>
                            <a:t>0.89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510739"/>
                      </a:ext>
                    </a:extLst>
                  </a:tr>
                  <a:tr h="153750">
                    <a:tc>
                      <a:txBody>
                        <a:bodyPr/>
                        <a:lstStyle/>
                        <a:p>
                          <a:pPr algn="ctr" fontAlgn="ctr"/>
                          <a:r>
                            <a:rPr lang="en-US" sz="1000" b="0" i="0" u="none" strike="noStrike" dirty="0">
                              <a:solidFill>
                                <a:srgbClr val="000000"/>
                              </a:solidFill>
                              <a:effectLst/>
                              <a:latin typeface="Calibri" panose="020F0502020204030204" pitchFamily="34" charset="0"/>
                            </a:rPr>
                            <a:t>EPS Interstage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70948"/>
                      </a:ext>
                    </a:extLst>
                  </a:tr>
                  <a:tr h="153750">
                    <a:tc>
                      <a:txBody>
                        <a:bodyPr/>
                        <a:lstStyle/>
                        <a:p>
                          <a:pPr algn="ctr" fontAlgn="ctr"/>
                          <a:r>
                            <a:rPr lang="en-US" sz="1000" b="0" i="0" u="none" strike="noStrike" dirty="0">
                              <a:solidFill>
                                <a:srgbClr val="000000"/>
                              </a:solidFill>
                              <a:effectLst/>
                              <a:latin typeface="Calibri" panose="020F0502020204030204" pitchFamily="34" charset="0"/>
                            </a:rPr>
                            <a:t>Habitat &amp; Dock</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0201585"/>
                      </a:ext>
                    </a:extLst>
                  </a:tr>
                  <a:tr h="153750">
                    <a:tc>
                      <a:txBody>
                        <a:bodyPr/>
                        <a:lstStyle/>
                        <a:p>
                          <a:pPr algn="ctr" fontAlgn="ctr"/>
                          <a:r>
                            <a:rPr lang="en-US" sz="1000" b="0" i="0" u="none" strike="noStrike" dirty="0">
                              <a:solidFill>
                                <a:srgbClr val="000000"/>
                              </a:solidFill>
                              <a:effectLst/>
                              <a:latin typeface="Calibri" panose="020F0502020204030204" pitchFamily="34" charset="0"/>
                            </a:rPr>
                            <a:t>Chemical Stage</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9092844"/>
                      </a:ext>
                    </a:extLst>
                  </a:tr>
                  <a:tr h="153750">
                    <a:tc>
                      <a:txBody>
                        <a:bodyPr/>
                        <a:lstStyle/>
                        <a:p>
                          <a:pPr algn="ctr" fontAlgn="ctr"/>
                          <a:r>
                            <a:rPr lang="en-US" sz="1000" b="0" i="0" u="none" strike="noStrike" dirty="0">
                              <a:solidFill>
                                <a:srgbClr val="000000"/>
                              </a:solidFill>
                              <a:effectLst/>
                              <a:latin typeface="Calibri" panose="020F0502020204030204" pitchFamily="34" charset="0"/>
                            </a:rPr>
                            <a:t>Solar Arrays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340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0.89</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0.85</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561892"/>
                      </a:ext>
                    </a:extLst>
                  </a:tr>
                  <a:tr h="153750">
                    <a:tc>
                      <a:txBody>
                        <a:bodyPr/>
                        <a:lstStyle/>
                        <a:p>
                          <a:pPr algn="ctr" fontAlgn="ctr"/>
                          <a:r>
                            <a:rPr lang="en-US" sz="1000" b="0" i="0" u="none" strike="noStrike" dirty="0">
                              <a:solidFill>
                                <a:srgbClr val="000000"/>
                              </a:solidFill>
                              <a:effectLst/>
                              <a:latin typeface="Calibri" panose="020F0502020204030204" pitchFamily="34" charset="0"/>
                            </a:rPr>
                            <a:t>PHRS Radiators</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400</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0.85</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panose="020F0502020204030204" pitchFamily="34" charset="0"/>
                            </a:rPr>
                            <a:t>0.3</a:t>
                          </a:r>
                        </a:p>
                      </a:txBody>
                      <a:tcPr marL="1350" marR="1350" marT="1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6384658"/>
                      </a:ext>
                    </a:extLst>
                  </a:tr>
                </a:tbl>
              </a:graphicData>
            </a:graphic>
          </p:graphicFrame>
        </mc:Fallback>
      </mc:AlternateContent>
      <p:sp>
        <p:nvSpPr>
          <p:cNvPr id="16" name="TextBox 15">
            <a:extLst>
              <a:ext uri="{FF2B5EF4-FFF2-40B4-BE49-F238E27FC236}">
                <a16:creationId xmlns:a16="http://schemas.microsoft.com/office/drawing/2014/main" id="{EFE547D8-9B0F-DE57-EE40-6A99267873D1}"/>
              </a:ext>
            </a:extLst>
          </p:cNvPr>
          <p:cNvSpPr txBox="1"/>
          <p:nvPr/>
        </p:nvSpPr>
        <p:spPr>
          <a:xfrm>
            <a:off x="8217249" y="1211581"/>
            <a:ext cx="39940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mn-ea"/>
                <a:cs typeface="Helvetica" panose="020B0604020202020204" pitchFamily="34" charset="0"/>
              </a:rPr>
              <a:t>Thermal Radiation Exchange</a:t>
            </a:r>
          </a:p>
        </p:txBody>
      </p:sp>
      <p:sp>
        <p:nvSpPr>
          <p:cNvPr id="39" name="TextBox 38">
            <a:extLst>
              <a:ext uri="{FF2B5EF4-FFF2-40B4-BE49-F238E27FC236}">
                <a16:creationId xmlns:a16="http://schemas.microsoft.com/office/drawing/2014/main" id="{8B7BA401-CF4E-1040-11E7-18A608D39EC1}"/>
              </a:ext>
            </a:extLst>
          </p:cNvPr>
          <p:cNvSpPr txBox="1"/>
          <p:nvPr/>
        </p:nvSpPr>
        <p:spPr>
          <a:xfrm>
            <a:off x="6495245" y="4254214"/>
            <a:ext cx="5530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mn-ea"/>
                <a:cs typeface="Helvetica" panose="020B0604020202020204" pitchFamily="34" charset="0"/>
              </a:rPr>
              <a:t>Sink Temp. &amp; Heat Rejection Capability Calculations</a:t>
            </a:r>
            <a:r>
              <a:rPr kumimoji="0" lang="en-US" sz="1400" b="1" i="0" u="sng" strike="noStrike" kern="1200" cap="none" spc="0" normalizeH="0" baseline="30000" noProof="0" dirty="0">
                <a:ln>
                  <a:noFill/>
                </a:ln>
                <a:solidFill>
                  <a:srgbClr val="000000"/>
                </a:solidFill>
                <a:effectLst/>
                <a:uLnTx/>
                <a:uFillTx/>
                <a:latin typeface="Arial"/>
                <a:ea typeface="+mn-ea"/>
                <a:cs typeface="Helvetica" panose="020B0604020202020204" pitchFamily="34" charset="0"/>
              </a:rPr>
              <a:t>[</a:t>
            </a:r>
            <a:r>
              <a:rPr lang="en-US" sz="1400" b="1" u="sng" baseline="30000" dirty="0">
                <a:solidFill>
                  <a:srgbClr val="000000"/>
                </a:solidFill>
                <a:latin typeface="Arial"/>
                <a:cs typeface="Helvetica" panose="020B0604020202020204" pitchFamily="34" charset="0"/>
              </a:rPr>
              <a:t>10-14</a:t>
            </a:r>
            <a:r>
              <a:rPr kumimoji="0" lang="en-US" sz="1400" b="1" i="0" u="sng" strike="noStrike" kern="1200" cap="none" spc="0" normalizeH="0" baseline="30000" noProof="0" dirty="0">
                <a:ln>
                  <a:noFill/>
                </a:ln>
                <a:solidFill>
                  <a:srgbClr val="000000"/>
                </a:solidFill>
                <a:effectLst/>
                <a:uLnTx/>
                <a:uFillTx/>
                <a:latin typeface="Arial"/>
                <a:ea typeface="+mn-ea"/>
                <a:cs typeface="Helvetica" panose="020B0604020202020204" pitchFamily="34" charset="0"/>
              </a:rPr>
              <a:t>]</a:t>
            </a:r>
            <a:endParaRPr kumimoji="0" lang="en-US" sz="1400" b="1" i="0" u="sng" strike="noStrike" kern="1200" cap="none" spc="0" normalizeH="0" baseline="0" noProof="0" dirty="0">
              <a:ln>
                <a:noFill/>
              </a:ln>
              <a:solidFill>
                <a:srgbClr val="000000"/>
              </a:solidFill>
              <a:effectLst/>
              <a:uLnTx/>
              <a:uFillTx/>
              <a:latin typeface="Arial"/>
              <a:ea typeface="+mn-ea"/>
              <a:cs typeface="Helvetica" panose="020B0604020202020204" pitchFamily="34" charset="0"/>
            </a:endParaRPr>
          </a:p>
        </p:txBody>
      </p:sp>
      <p:sp>
        <p:nvSpPr>
          <p:cNvPr id="22" name="TextBox 21">
            <a:extLst>
              <a:ext uri="{FF2B5EF4-FFF2-40B4-BE49-F238E27FC236}">
                <a16:creationId xmlns:a16="http://schemas.microsoft.com/office/drawing/2014/main" id="{B02F470E-C9B5-AC75-F744-0DC4C257C4FA}"/>
              </a:ext>
            </a:extLst>
          </p:cNvPr>
          <p:cNvSpPr txBox="1"/>
          <p:nvPr/>
        </p:nvSpPr>
        <p:spPr>
          <a:xfrm>
            <a:off x="3563242" y="3227265"/>
            <a:ext cx="2457215" cy="307777"/>
          </a:xfrm>
          <a:prstGeom prst="rect">
            <a:avLst/>
          </a:prstGeom>
          <a:noFill/>
        </p:spPr>
        <p:txBody>
          <a:bodyPr wrap="square">
            <a:spAutoFit/>
          </a:bodyPr>
          <a:lstStyle/>
          <a:p>
            <a:pPr algn="ctr"/>
            <a:r>
              <a:rPr lang="en-US" sz="1400" b="1" u="sng" dirty="0">
                <a:latin typeface="Arial" panose="020B0604020202020204" pitchFamily="34" charset="0"/>
                <a:cs typeface="Arial" panose="020B0604020202020204" pitchFamily="34" charset="0"/>
              </a:rPr>
              <a:t>TD Orbital Environments</a:t>
            </a:r>
            <a:r>
              <a:rPr lang="en-US" sz="1400" b="1" u="sng" baseline="30000" dirty="0">
                <a:latin typeface="Arial" panose="020B0604020202020204" pitchFamily="34" charset="0"/>
                <a:cs typeface="Arial" panose="020B0604020202020204" pitchFamily="34" charset="0"/>
              </a:rPr>
              <a:t>[9]</a:t>
            </a:r>
            <a:endParaRPr lang="en-US" sz="1400" b="1" u="sng"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9382AD8-FC13-6E92-0ACD-A8BB0461DD2E}"/>
              </a:ext>
            </a:extLst>
          </p:cNvPr>
          <p:cNvPicPr>
            <a:picLocks noChangeAspect="1"/>
          </p:cNvPicPr>
          <p:nvPr/>
        </p:nvPicPr>
        <p:blipFill>
          <a:blip r:embed="rId11"/>
          <a:srcRect l="3350"/>
          <a:stretch/>
        </p:blipFill>
        <p:spPr>
          <a:xfrm>
            <a:off x="10518032" y="2827114"/>
            <a:ext cx="1130831" cy="832522"/>
          </a:xfrm>
          <a:prstGeom prst="rect">
            <a:avLst/>
          </a:prstGeom>
          <a:solidFill>
            <a:schemeClr val="bg1"/>
          </a:solidFill>
        </p:spPr>
      </p:pic>
    </p:spTree>
    <p:extLst>
      <p:ext uri="{BB962C8B-B14F-4D97-AF65-F5344CB8AC3E}">
        <p14:creationId xmlns:p14="http://schemas.microsoft.com/office/powerpoint/2010/main" val="311870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BC4252A-9F21-7118-D71F-946103911847}"/>
              </a:ext>
            </a:extLst>
          </p:cNvPr>
          <p:cNvSpPr/>
          <p:nvPr/>
        </p:nvSpPr>
        <p:spPr>
          <a:xfrm>
            <a:off x="4867150" y="1008328"/>
            <a:ext cx="3456188" cy="2628480"/>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9" name="Rectangle: Rounded Corners 18">
            <a:extLst>
              <a:ext uri="{FF2B5EF4-FFF2-40B4-BE49-F238E27FC236}">
                <a16:creationId xmlns:a16="http://schemas.microsoft.com/office/drawing/2014/main" id="{E0A16747-CB3D-2CAC-9AB1-4B7337D77705}"/>
              </a:ext>
            </a:extLst>
          </p:cNvPr>
          <p:cNvSpPr/>
          <p:nvPr/>
        </p:nvSpPr>
        <p:spPr>
          <a:xfrm>
            <a:off x="749359" y="3864326"/>
            <a:ext cx="7416855" cy="2791448"/>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2" name="Rectangle: Rounded Corners 11">
            <a:extLst>
              <a:ext uri="{FF2B5EF4-FFF2-40B4-BE49-F238E27FC236}">
                <a16:creationId xmlns:a16="http://schemas.microsoft.com/office/drawing/2014/main" id="{7D628CDC-9580-A7FC-2E33-345B25C5468D}"/>
              </a:ext>
            </a:extLst>
          </p:cNvPr>
          <p:cNvSpPr/>
          <p:nvPr/>
        </p:nvSpPr>
        <p:spPr>
          <a:xfrm>
            <a:off x="8710809" y="924128"/>
            <a:ext cx="2963031" cy="5753962"/>
          </a:xfrm>
          <a:prstGeom prst="roundRect">
            <a:avLst/>
          </a:prstGeom>
          <a:solidFill>
            <a:schemeClr val="accent1">
              <a:lumMod val="20000"/>
              <a:lumOff val="80000"/>
            </a:schemeClr>
          </a:solidFill>
          <a:ln w="28575">
            <a:solidFill>
              <a:srgbClr val="C26C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a:extLst>
              <a:ext uri="{FF2B5EF4-FFF2-40B4-BE49-F238E27FC236}">
                <a16:creationId xmlns:a16="http://schemas.microsoft.com/office/drawing/2014/main" id="{5BB91231-9918-2883-2089-186D98AB7D19}"/>
              </a:ext>
            </a:extLst>
          </p:cNvPr>
          <p:cNvSpPr>
            <a:spLocks noGrp="1"/>
          </p:cNvSpPr>
          <p:nvPr>
            <p:ph type="title"/>
          </p:nvPr>
        </p:nvSpPr>
        <p:spPr/>
        <p:txBody>
          <a:bodyPr/>
          <a:lstStyle/>
          <a:p>
            <a:r>
              <a:rPr lang="en-US" dirty="0"/>
              <a:t>Reduced Order Full Vehicle Model - Key Findings</a:t>
            </a:r>
          </a:p>
        </p:txBody>
      </p:sp>
      <p:sp>
        <p:nvSpPr>
          <p:cNvPr id="3" name="Content Placeholder 2">
            <a:extLst>
              <a:ext uri="{FF2B5EF4-FFF2-40B4-BE49-F238E27FC236}">
                <a16:creationId xmlns:a16="http://schemas.microsoft.com/office/drawing/2014/main" id="{E78588DF-AE97-3500-401C-E74286EFF644}"/>
              </a:ext>
            </a:extLst>
          </p:cNvPr>
          <p:cNvSpPr>
            <a:spLocks noGrp="1"/>
          </p:cNvSpPr>
          <p:nvPr>
            <p:ph idx="1"/>
          </p:nvPr>
        </p:nvSpPr>
        <p:spPr>
          <a:xfrm>
            <a:off x="177433" y="1053628"/>
            <a:ext cx="4339261" cy="5410200"/>
          </a:xfrm>
        </p:spPr>
        <p:txBody>
          <a:bodyPr/>
          <a:lstStyle/>
          <a:p>
            <a:pPr indent="-182880"/>
            <a:r>
              <a:rPr lang="en-US" sz="1400" dirty="0"/>
              <a:t>Radiator edge to Sun orientation is the most ideal in all mission locations when the reactor and PCS are online</a:t>
            </a:r>
          </a:p>
          <a:p>
            <a:pPr lvl="1"/>
            <a:r>
              <a:rPr lang="en-US" sz="1200" dirty="0"/>
              <a:t>Face to Sun orientation is ideal when radiators are exposed to space prior to reactor/PCS startup</a:t>
            </a:r>
          </a:p>
          <a:p>
            <a:pPr marL="457200" lvl="1" indent="0">
              <a:buNone/>
            </a:pPr>
            <a:endParaRPr lang="en-US" sz="500" dirty="0"/>
          </a:p>
          <a:p>
            <a:pPr indent="-182880"/>
            <a:r>
              <a:rPr lang="en-US" sz="1400" dirty="0"/>
              <a:t>Regardless of orientation (R2VV or R2P), heat rejection capability predictions are within 8% relative to the plate model for all analyzed orbits</a:t>
            </a:r>
          </a:p>
          <a:p>
            <a:pPr marL="0" indent="0">
              <a:buNone/>
            </a:pPr>
            <a:endParaRPr lang="en-US" sz="500" dirty="0"/>
          </a:p>
          <a:p>
            <a:pPr indent="-182880"/>
            <a:r>
              <a:rPr lang="en-US" sz="1400" dirty="0"/>
              <a:t>Radiator wings experience elevated sink temperatures near adjacent spacecraft elements</a:t>
            </a:r>
          </a:p>
        </p:txBody>
      </p:sp>
      <p:sp>
        <p:nvSpPr>
          <p:cNvPr id="4" name="Slide Number Placeholder 3">
            <a:extLst>
              <a:ext uri="{FF2B5EF4-FFF2-40B4-BE49-F238E27FC236}">
                <a16:creationId xmlns:a16="http://schemas.microsoft.com/office/drawing/2014/main" id="{3C8A5E0B-17D7-F753-E360-851C713D580A}"/>
              </a:ext>
            </a:extLst>
          </p:cNvPr>
          <p:cNvSpPr>
            <a:spLocks noGrp="1"/>
          </p:cNvSpPr>
          <p:nvPr>
            <p:ph type="sldNum" sz="quarter" idx="12"/>
          </p:nvPr>
        </p:nvSpPr>
        <p:spPr>
          <a:xfrm>
            <a:off x="9540240" y="6518756"/>
            <a:ext cx="2540000" cy="304800"/>
          </a:xfrm>
        </p:spPr>
        <p:txBody>
          <a:bodyPr/>
          <a:lstStyle/>
          <a:p>
            <a:fld id="{33F42015-0FC7-4B0E-8D2B-76EADF48D957}" type="slidenum">
              <a:rPr lang="en-US" smtClean="0"/>
              <a:pPr/>
              <a:t>9</a:t>
            </a:fld>
            <a:endParaRPr lang="en-US"/>
          </a:p>
        </p:txBody>
      </p:sp>
      <p:pic>
        <p:nvPicPr>
          <p:cNvPr id="5" name="Orbit16">
            <a:hlinkClick r:id="" action="ppaction://media"/>
            <a:extLst>
              <a:ext uri="{FF2B5EF4-FFF2-40B4-BE49-F238E27FC236}">
                <a16:creationId xmlns:a16="http://schemas.microsoft.com/office/drawing/2014/main" id="{8DD5CAC9-136A-F8CD-0ECD-FBB809F51A5B}"/>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6354" t="4971" r="20321" b="11057"/>
          <a:stretch/>
        </p:blipFill>
        <p:spPr>
          <a:xfrm>
            <a:off x="3349871" y="4765069"/>
            <a:ext cx="2125070" cy="1694098"/>
          </a:xfrm>
          <a:prstGeom prst="rect">
            <a:avLst/>
          </a:prstGeom>
          <a:ln w="28575">
            <a:solidFill>
              <a:srgbClr val="C26C3C"/>
            </a:solidFill>
          </a:ln>
        </p:spPr>
      </p:pic>
      <p:pic>
        <p:nvPicPr>
          <p:cNvPr id="6" name="Orbit2">
            <a:hlinkClick r:id="" action="ppaction://media"/>
            <a:extLst>
              <a:ext uri="{FF2B5EF4-FFF2-40B4-BE49-F238E27FC236}">
                <a16:creationId xmlns:a16="http://schemas.microsoft.com/office/drawing/2014/main" id="{F1C318EA-68ED-C7B1-BCDE-07F352AEF88D}"/>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29202" t="14402" r="26189" b="3507"/>
          <a:stretch/>
        </p:blipFill>
        <p:spPr>
          <a:xfrm>
            <a:off x="5626751" y="4777904"/>
            <a:ext cx="2125070" cy="1694098"/>
          </a:xfrm>
          <a:prstGeom prst="rect">
            <a:avLst/>
          </a:prstGeom>
          <a:ln w="28575">
            <a:solidFill>
              <a:srgbClr val="C26C3C"/>
            </a:solidFill>
          </a:ln>
        </p:spPr>
      </p:pic>
      <p:pic>
        <p:nvPicPr>
          <p:cNvPr id="7" name="Orbit15">
            <a:hlinkClick r:id="" action="ppaction://media"/>
            <a:extLst>
              <a:ext uri="{FF2B5EF4-FFF2-40B4-BE49-F238E27FC236}">
                <a16:creationId xmlns:a16="http://schemas.microsoft.com/office/drawing/2014/main" id="{1AE8D783-9A0D-89CE-0150-F1FC9423D7CA}"/>
              </a:ext>
            </a:extLst>
          </p:cNvPr>
          <p:cNvPicPr>
            <a:picLocks noChangeAspect="1"/>
          </p:cNvPicPr>
          <p:nvPr>
            <a:videoFile r:link="rId6"/>
            <p:extLst>
              <p:ext uri="{DAA4B4D4-6D71-4841-9C94-3DE7FCFB9230}">
                <p14:media xmlns:p14="http://schemas.microsoft.com/office/powerpoint/2010/main" r:embed="rId5"/>
              </p:ext>
            </p:extLst>
          </p:nvPr>
        </p:nvPicPr>
        <p:blipFill>
          <a:blip r:embed="rId10"/>
          <a:srcRect l="24261" t="9470" r="24261" b="9007"/>
          <a:stretch/>
        </p:blipFill>
        <p:spPr>
          <a:xfrm>
            <a:off x="1045559" y="4751324"/>
            <a:ext cx="2101093" cy="1684539"/>
          </a:xfrm>
          <a:prstGeom prst="rect">
            <a:avLst/>
          </a:prstGeom>
          <a:ln w="28575">
            <a:solidFill>
              <a:srgbClr val="C26C3C"/>
            </a:solidFill>
          </a:ln>
        </p:spPr>
      </p:pic>
      <p:sp>
        <p:nvSpPr>
          <p:cNvPr id="8" name="TextBox 7">
            <a:extLst>
              <a:ext uri="{FF2B5EF4-FFF2-40B4-BE49-F238E27FC236}">
                <a16:creationId xmlns:a16="http://schemas.microsoft.com/office/drawing/2014/main" id="{315A82B6-EECA-99F6-5CA6-2D185CD94D9B}"/>
              </a:ext>
            </a:extLst>
          </p:cNvPr>
          <p:cNvSpPr txBox="1"/>
          <p:nvPr/>
        </p:nvSpPr>
        <p:spPr>
          <a:xfrm>
            <a:off x="1187180" y="4278709"/>
            <a:ext cx="1868072"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Edge to Sun (Plate Model Orientation)</a:t>
            </a:r>
          </a:p>
        </p:txBody>
      </p:sp>
      <p:sp>
        <p:nvSpPr>
          <p:cNvPr id="9" name="TextBox 8">
            <a:extLst>
              <a:ext uri="{FF2B5EF4-FFF2-40B4-BE49-F238E27FC236}">
                <a16:creationId xmlns:a16="http://schemas.microsoft.com/office/drawing/2014/main" id="{389F756A-652A-5637-D2FA-D2F21272253C}"/>
              </a:ext>
            </a:extLst>
          </p:cNvPr>
          <p:cNvSpPr txBox="1"/>
          <p:nvPr/>
        </p:nvSpPr>
        <p:spPr>
          <a:xfrm>
            <a:off x="3187976" y="4289659"/>
            <a:ext cx="2510075"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Edge to Sun &amp; Reactor to Velocity Vector (R2VV)</a:t>
            </a:r>
          </a:p>
        </p:txBody>
      </p:sp>
      <p:sp>
        <p:nvSpPr>
          <p:cNvPr id="10" name="TextBox 9">
            <a:extLst>
              <a:ext uri="{FF2B5EF4-FFF2-40B4-BE49-F238E27FC236}">
                <a16:creationId xmlns:a16="http://schemas.microsoft.com/office/drawing/2014/main" id="{DEEAD1BC-A214-6D8C-1CB9-2B4F70066EC6}"/>
              </a:ext>
            </a:extLst>
          </p:cNvPr>
          <p:cNvSpPr txBox="1"/>
          <p:nvPr/>
        </p:nvSpPr>
        <p:spPr>
          <a:xfrm>
            <a:off x="4698820" y="1090877"/>
            <a:ext cx="3836157" cy="307777"/>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dirty="0"/>
              <a:t>TD, View Factor to Space</a:t>
            </a:r>
          </a:p>
        </p:txBody>
      </p:sp>
      <p:graphicFrame>
        <p:nvGraphicFramePr>
          <p:cNvPr id="16" name="Chart 15">
            <a:extLst>
              <a:ext uri="{FF2B5EF4-FFF2-40B4-BE49-F238E27FC236}">
                <a16:creationId xmlns:a16="http://schemas.microsoft.com/office/drawing/2014/main" id="{04FF515F-4774-0313-C119-4B81DDBB583F}"/>
              </a:ext>
            </a:extLst>
          </p:cNvPr>
          <p:cNvGraphicFramePr>
            <a:graphicFrameLocks/>
          </p:cNvGraphicFramePr>
          <p:nvPr>
            <p:extLst>
              <p:ext uri="{D42A27DB-BD31-4B8C-83A1-F6EECF244321}">
                <p14:modId xmlns:p14="http://schemas.microsoft.com/office/powerpoint/2010/main" val="2863060538"/>
              </p:ext>
            </p:extLst>
          </p:nvPr>
        </p:nvGraphicFramePr>
        <p:xfrm>
          <a:off x="8775963" y="3946516"/>
          <a:ext cx="2514600" cy="14630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 name="Chart 16">
            <a:extLst>
              <a:ext uri="{FF2B5EF4-FFF2-40B4-BE49-F238E27FC236}">
                <a16:creationId xmlns:a16="http://schemas.microsoft.com/office/drawing/2014/main" id="{31925CB6-50A7-BA4A-9E70-BDD8D2DFAF8E}"/>
              </a:ext>
            </a:extLst>
          </p:cNvPr>
          <p:cNvGraphicFramePr>
            <a:graphicFrameLocks/>
          </p:cNvGraphicFramePr>
          <p:nvPr>
            <p:extLst>
              <p:ext uri="{D42A27DB-BD31-4B8C-83A1-F6EECF244321}">
                <p14:modId xmlns:p14="http://schemas.microsoft.com/office/powerpoint/2010/main" val="1392827252"/>
              </p:ext>
            </p:extLst>
          </p:nvPr>
        </p:nvGraphicFramePr>
        <p:xfrm>
          <a:off x="8771769" y="2509690"/>
          <a:ext cx="2514600" cy="14630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0AA68432-1934-3E1B-C85B-B872F857FF25}"/>
              </a:ext>
            </a:extLst>
          </p:cNvPr>
          <p:cNvGraphicFramePr>
            <a:graphicFrameLocks/>
          </p:cNvGraphicFramePr>
          <p:nvPr>
            <p:extLst>
              <p:ext uri="{D42A27DB-BD31-4B8C-83A1-F6EECF244321}">
                <p14:modId xmlns:p14="http://schemas.microsoft.com/office/powerpoint/2010/main" val="210881126"/>
              </p:ext>
            </p:extLst>
          </p:nvPr>
        </p:nvGraphicFramePr>
        <p:xfrm>
          <a:off x="8927388" y="5382988"/>
          <a:ext cx="2514600" cy="1463040"/>
        </p:xfrm>
        <a:graphic>
          <a:graphicData uri="http://schemas.openxmlformats.org/drawingml/2006/chart">
            <c:chart xmlns:c="http://schemas.openxmlformats.org/drawingml/2006/chart" xmlns:r="http://schemas.openxmlformats.org/officeDocument/2006/relationships" r:id="rId13"/>
          </a:graphicData>
        </a:graphic>
      </p:graphicFrame>
      <p:pic>
        <p:nvPicPr>
          <p:cNvPr id="23" name="Picture 22">
            <a:extLst>
              <a:ext uri="{FF2B5EF4-FFF2-40B4-BE49-F238E27FC236}">
                <a16:creationId xmlns:a16="http://schemas.microsoft.com/office/drawing/2014/main" id="{DD84A958-AE6A-CA87-7853-7325C384F8C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833438" y="1632271"/>
            <a:ext cx="2782987" cy="499216"/>
          </a:xfrm>
          <a:prstGeom prst="rect">
            <a:avLst/>
          </a:prstGeom>
        </p:spPr>
      </p:pic>
      <p:sp>
        <p:nvSpPr>
          <p:cNvPr id="24" name="TextBox 23">
            <a:extLst>
              <a:ext uri="{FF2B5EF4-FFF2-40B4-BE49-F238E27FC236}">
                <a16:creationId xmlns:a16="http://schemas.microsoft.com/office/drawing/2014/main" id="{381C4D6B-86E2-9F32-6417-AD7824C60A4F}"/>
              </a:ext>
            </a:extLst>
          </p:cNvPr>
          <p:cNvSpPr txBox="1"/>
          <p:nvPr/>
        </p:nvSpPr>
        <p:spPr>
          <a:xfrm>
            <a:off x="8939615" y="2164324"/>
            <a:ext cx="2570631"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LEO 500km (Edge to Sun, Horizontal), Cold, Beta = 0º</a:t>
            </a:r>
          </a:p>
        </p:txBody>
      </p:sp>
      <p:sp>
        <p:nvSpPr>
          <p:cNvPr id="25" name="TextBox 24">
            <a:extLst>
              <a:ext uri="{FF2B5EF4-FFF2-40B4-BE49-F238E27FC236}">
                <a16:creationId xmlns:a16="http://schemas.microsoft.com/office/drawing/2014/main" id="{403566EA-862C-708E-430B-1F0D7667C7A8}"/>
              </a:ext>
            </a:extLst>
          </p:cNvPr>
          <p:cNvSpPr txBox="1"/>
          <p:nvPr/>
        </p:nvSpPr>
        <p:spPr>
          <a:xfrm>
            <a:off x="8802928" y="3611918"/>
            <a:ext cx="2743200"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LEO 500km (Edge to Sun, Horizontal), Hot, Beta = 52º</a:t>
            </a:r>
          </a:p>
        </p:txBody>
      </p:sp>
      <p:sp>
        <p:nvSpPr>
          <p:cNvPr id="26" name="TextBox 25">
            <a:extLst>
              <a:ext uri="{FF2B5EF4-FFF2-40B4-BE49-F238E27FC236}">
                <a16:creationId xmlns:a16="http://schemas.microsoft.com/office/drawing/2014/main" id="{068D15FB-95FF-4DB9-3017-D162DDD09E76}"/>
              </a:ext>
            </a:extLst>
          </p:cNvPr>
          <p:cNvSpPr txBox="1"/>
          <p:nvPr/>
        </p:nvSpPr>
        <p:spPr>
          <a:xfrm>
            <a:off x="8805119" y="5033784"/>
            <a:ext cx="2761306"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Mars 1-Sol (Edge to Sun, Horizontal), Hot, Beta = 90º</a:t>
            </a:r>
          </a:p>
        </p:txBody>
      </p:sp>
      <p:sp>
        <p:nvSpPr>
          <p:cNvPr id="13" name="TextBox 12">
            <a:extLst>
              <a:ext uri="{FF2B5EF4-FFF2-40B4-BE49-F238E27FC236}">
                <a16:creationId xmlns:a16="http://schemas.microsoft.com/office/drawing/2014/main" id="{9B2593CB-6A3F-3822-6BF6-CC502D2C3384}"/>
              </a:ext>
            </a:extLst>
          </p:cNvPr>
          <p:cNvSpPr txBox="1"/>
          <p:nvPr/>
        </p:nvSpPr>
        <p:spPr>
          <a:xfrm>
            <a:off x="8885433" y="991792"/>
            <a:ext cx="2660695" cy="523220"/>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dirty="0"/>
              <a:t>Example Orbits: Heat Rejection Capability vs Time</a:t>
            </a:r>
          </a:p>
        </p:txBody>
      </p:sp>
      <p:pic>
        <p:nvPicPr>
          <p:cNvPr id="14" name="Content Placeholder 4">
            <a:extLst>
              <a:ext uri="{FF2B5EF4-FFF2-40B4-BE49-F238E27FC236}">
                <a16:creationId xmlns:a16="http://schemas.microsoft.com/office/drawing/2014/main" id="{29BB50C7-91F5-1A98-2AF9-B5D3BA68F4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auto">
          <a:xfrm>
            <a:off x="5012649" y="1484568"/>
            <a:ext cx="3182449" cy="1839156"/>
          </a:xfrm>
          <a:prstGeom prst="rect">
            <a:avLst/>
          </a:prstGeom>
          <a:noFill/>
          <a:ln w="9525">
            <a:noFill/>
            <a:miter lim="800000"/>
            <a:headEnd/>
            <a:tailEnd/>
          </a:ln>
        </p:spPr>
      </p:pic>
      <p:sp>
        <p:nvSpPr>
          <p:cNvPr id="15" name="TextBox 14">
            <a:extLst>
              <a:ext uri="{FF2B5EF4-FFF2-40B4-BE49-F238E27FC236}">
                <a16:creationId xmlns:a16="http://schemas.microsoft.com/office/drawing/2014/main" id="{E37E9D53-E1E1-48BD-C86E-A8AFD45BAF67}"/>
              </a:ext>
            </a:extLst>
          </p:cNvPr>
          <p:cNvSpPr txBox="1"/>
          <p:nvPr/>
        </p:nvSpPr>
        <p:spPr>
          <a:xfrm>
            <a:off x="5756172" y="4289659"/>
            <a:ext cx="1931491" cy="461665"/>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sz="1200" u="none" dirty="0"/>
              <a:t>Edge to Sun &amp; Reactor to Planet (R2P)</a:t>
            </a:r>
          </a:p>
        </p:txBody>
      </p:sp>
      <p:sp>
        <p:nvSpPr>
          <p:cNvPr id="20" name="TextBox 19">
            <a:extLst>
              <a:ext uri="{FF2B5EF4-FFF2-40B4-BE49-F238E27FC236}">
                <a16:creationId xmlns:a16="http://schemas.microsoft.com/office/drawing/2014/main" id="{7FC519D7-EB5B-44E9-AE0C-C8D310CF6F48}"/>
              </a:ext>
            </a:extLst>
          </p:cNvPr>
          <p:cNvSpPr txBox="1"/>
          <p:nvPr/>
        </p:nvSpPr>
        <p:spPr>
          <a:xfrm>
            <a:off x="2431674" y="3893510"/>
            <a:ext cx="4022678" cy="307777"/>
          </a:xfrm>
          <a:prstGeom prst="rect">
            <a:avLst/>
          </a:prstGeom>
          <a:noFill/>
        </p:spPr>
        <p:txBody>
          <a:bodyPr wrap="square">
            <a:spAutoFit/>
          </a:bodyPr>
          <a:lstStyle>
            <a:defPPr>
              <a:defRPr lang="en-US"/>
            </a:defPPr>
            <a:lvl1pPr algn="ctr">
              <a:defRPr sz="1400" b="1" u="sng">
                <a:latin typeface="Arial" panose="020B0604020202020204" pitchFamily="34" charset="0"/>
                <a:cs typeface="Arial" panose="020B0604020202020204" pitchFamily="34" charset="0"/>
              </a:defRPr>
            </a:lvl1pPr>
          </a:lstStyle>
          <a:p>
            <a:r>
              <a:rPr lang="en-US" dirty="0"/>
              <a:t>TD Full Vehicle Model: Orientation Examples</a:t>
            </a:r>
          </a:p>
        </p:txBody>
      </p:sp>
    </p:spTree>
    <p:extLst>
      <p:ext uri="{BB962C8B-B14F-4D97-AF65-F5344CB8AC3E}">
        <p14:creationId xmlns:p14="http://schemas.microsoft.com/office/powerpoint/2010/main" val="36337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7"/>
                                        </p:tgtEl>
                                      </p:cBhvr>
                                    </p:cmd>
                                  </p:childTnLst>
                                </p:cTn>
                              </p:par>
                            </p:childTnLst>
                          </p:cTn>
                        </p:par>
                        <p:par>
                          <p:cTn id="7" fill="hold">
                            <p:stCondLst>
                              <p:cond delay="40000"/>
                            </p:stCondLst>
                            <p:childTnLst>
                              <p:par>
                                <p:cTn id="8" presetID="1" presetClass="mediacall" presetSubtype="0" fill="hold" nodeType="afterEffect">
                                  <p:stCondLst>
                                    <p:cond delay="0"/>
                                  </p:stCondLst>
                                  <p:childTnLst>
                                    <p:cmd type="call" cmd="playFrom(0.0)">
                                      <p:cBhvr>
                                        <p:cTn id="9" dur="40000" fill="hold"/>
                                        <p:tgtEl>
                                          <p:spTgt spid="5"/>
                                        </p:tgtEl>
                                      </p:cBhvr>
                                    </p:cmd>
                                  </p:childTnLst>
                                </p:cTn>
                              </p:par>
                            </p:childTnLst>
                          </p:cTn>
                        </p:par>
                        <p:par>
                          <p:cTn id="10" fill="hold">
                            <p:stCondLst>
                              <p:cond delay="80000"/>
                            </p:stCondLst>
                            <p:childTnLst>
                              <p:par>
                                <p:cTn id="11" presetID="1" presetClass="mediacall" presetSubtype="0" fill="hold" nodeType="afterEffect">
                                  <p:stCondLst>
                                    <p:cond delay="0"/>
                                  </p:stCondLst>
                                  <p:childTnLst>
                                    <p:cmd type="call" cmd="playFrom(0.0)">
                                      <p:cBhvr>
                                        <p:cTn id="12" dur="1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7"/>
                </p:tgtEl>
              </p:cMediaNode>
            </p:video>
            <p:video>
              <p:cMediaNode vol="80000">
                <p:cTn id="29" fill="hold" display="0">
                  <p:stCondLst>
                    <p:cond delay="indefinite"/>
                  </p:stCondLst>
                </p:cTn>
                <p:tgtEl>
                  <p:spTgt spid="5"/>
                </p:tgtEl>
              </p:cMediaNode>
            </p:video>
            <p:video>
              <p:cMediaNode vol="80000">
                <p:cTn id="30" fill="hold" display="0">
                  <p:stCondLst>
                    <p:cond delay="indefinite"/>
                  </p:stCondLst>
                </p:cTn>
                <p:tgtEl>
                  <p:spTgt spid="6"/>
                </p:tgtEl>
              </p:cMediaNode>
            </p:video>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VL Slide Template.pptx" id="{0AE436EE-462A-45CA-B6C9-9238748BE72E}" vid="{2C297115-D174-42C4-B22F-262B69F4371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RVL Slide Template.pptx" id="{0AE436EE-462A-45CA-B6C9-9238748BE72E}" vid="{2C297115-D174-42C4-B22F-262B69F4371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C03E59D5206046BAE9EE1FB430878F" ma:contentTypeVersion="3" ma:contentTypeDescription="Create a new document." ma:contentTypeScope="" ma:versionID="5e56e170e23be481abecb0e4e9544477">
  <xsd:schema xmlns:xsd="http://www.w3.org/2001/XMLSchema" xmlns:xs="http://www.w3.org/2001/XMLSchema" xmlns:p="http://schemas.microsoft.com/office/2006/metadata/properties" xmlns:ns2="0618652e-d0d0-41c1-ad4b-6e2e28be0303" targetNamespace="http://schemas.microsoft.com/office/2006/metadata/properties" ma:root="true" ma:fieldsID="73d724c7177bfb7e6bd796ee5af115ba" ns2:_="">
    <xsd:import namespace="0618652e-d0d0-41c1-ad4b-6e2e28be0303"/>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8652e-d0d0-41c1-ad4b-6e2e28be0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427B3D-55D7-4C79-9136-6E48B555F78A}">
  <ds:schemaRefs>
    <ds:schemaRef ds:uri="http://schemas.openxmlformats.org/package/2006/metadata/core-properties"/>
    <ds:schemaRef ds:uri="http://purl.org/dc/elements/1.1/"/>
    <ds:schemaRef ds:uri="http://schemas.microsoft.com/office/2006/metadata/properties"/>
    <ds:schemaRef ds:uri="0618652e-d0d0-41c1-ad4b-6e2e28be0303"/>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DC22BB64-AF24-48E0-B07E-2D0261B43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18652e-d0d0-41c1-ad4b-6e2e28be0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823A0B-E112-4585-858F-12D757B639E3}">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24368</TotalTime>
  <Words>4005</Words>
  <Application>Microsoft Office PowerPoint</Application>
  <PresentationFormat>Widescreen</PresentationFormat>
  <Paragraphs>474</Paragraphs>
  <Slides>29</Slides>
  <Notes>1</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ＭＳ Ｐゴシック</vt:lpstr>
      <vt:lpstr>Arial</vt:lpstr>
      <vt:lpstr>Calibri</vt:lpstr>
      <vt:lpstr>Cambria Math</vt:lpstr>
      <vt:lpstr>Courier New</vt:lpstr>
      <vt:lpstr>Helvetica</vt:lpstr>
      <vt:lpstr>Times</vt:lpstr>
      <vt:lpstr>Wingdings</vt:lpstr>
      <vt:lpstr>ヒラギノ角ゴ Pro W3</vt:lpstr>
      <vt:lpstr>Blank</vt:lpstr>
      <vt:lpstr>2_Office Theme</vt:lpstr>
      <vt:lpstr>1_Office Theme</vt:lpstr>
      <vt:lpstr>3_Office Theme</vt:lpstr>
      <vt:lpstr>Thermal Systems Engineering for Nuclear Electric Propulsion (NEP) High Temperature Radiators</vt:lpstr>
      <vt:lpstr>Outline</vt:lpstr>
      <vt:lpstr>Hybrid NEP/Chemical Vehicle</vt:lpstr>
      <vt:lpstr>Modular Assembled Radiators for NEP VehicLes (MARVL)</vt:lpstr>
      <vt:lpstr>State of the Art Comparison - ISS Radiators</vt:lpstr>
      <vt:lpstr>State of the Art Comparison - ISS Radiators</vt:lpstr>
      <vt:lpstr>Target Application - Enveloping Mars Mission</vt:lpstr>
      <vt:lpstr>Enveloping Mission - Thermal Environment Modeling</vt:lpstr>
      <vt:lpstr>Reduced Order Full Vehicle Model - Key Findings</vt:lpstr>
      <vt:lpstr>System of Interest (SOI) - External Interfaces</vt:lpstr>
      <vt:lpstr>NEP Power System</vt:lpstr>
      <vt:lpstr>Installation and Commissioning Concepts</vt:lpstr>
      <vt:lpstr>Radiator Unit Options</vt:lpstr>
      <vt:lpstr>Hybrid Concept - SOI Internal Interfaces</vt:lpstr>
      <vt:lpstr>Full Assembly Concept - SOI Internal Interfaces</vt:lpstr>
      <vt:lpstr>Initial Functional Flow Diagram</vt:lpstr>
      <vt:lpstr>MARVL Key Performance Parameter (KPP)</vt:lpstr>
      <vt:lpstr>Thermal Trunkline Routing and Heat Pipe Options</vt:lpstr>
      <vt:lpstr>Technology and State Property Selection</vt:lpstr>
      <vt:lpstr>Pumped Thermal Working Fluid Selection</vt:lpstr>
      <vt:lpstr>Solar Pitch &amp; Radiator Deployment Angle Sensitivities</vt:lpstr>
      <vt:lpstr>Integrated Thermal Model Development</vt:lpstr>
      <vt:lpstr>Initial Radiator Unit Thermal Results</vt:lpstr>
      <vt:lpstr>Future Work</vt:lpstr>
      <vt:lpstr>References</vt:lpstr>
      <vt:lpstr>PowerPoint Presentation</vt:lpstr>
      <vt:lpstr>Initial Sub-Functional Flow Diagram #1</vt:lpstr>
      <vt:lpstr>Initial Sub-Functional Flow Diagram #2</vt:lpstr>
      <vt:lpstr>Initial Sub-Functional Flow Diagram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Lunar Thermal Assessment for NESC Cold Electronics Report LUnar and Mars ENvironments Analysis Team (LUMENATE) June 4th, 2025  Will Grier (LaRC-D206), Lisa Erickson (JSC-EC611), Will Birmingham (MSFC-EV34)</dc:title>
  <dc:creator>GRIER, WILL (LARC-D206)</dc:creator>
  <cp:lastModifiedBy>GRIER, WILL (LARC-D206)</cp:lastModifiedBy>
  <cp:revision>14</cp:revision>
  <dcterms:created xsi:type="dcterms:W3CDTF">2025-06-06T16:51:59Z</dcterms:created>
  <dcterms:modified xsi:type="dcterms:W3CDTF">2025-07-29T14:09:17Z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0x01010031C03E59D5206046BAE9EE1FB430878F</vt:lpwstr>
  </property>
</Properties>
</file>