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handoutMasterIdLst>
    <p:handoutMasterId r:id="rId3"/>
  </p:handoutMasterIdLst>
  <p:sldIdLst>
    <p:sldId id="256" r:id="rId2"/>
  </p:sldIdLst>
  <p:sldSz cx="32918400" cy="438912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824" userDrawn="1">
          <p15:clr>
            <a:srgbClr val="A4A3A4"/>
          </p15:clr>
        </p15:guide>
        <p15:guide id="2" pos="103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22A"/>
    <a:srgbClr val="333398"/>
    <a:srgbClr val="FF4605"/>
    <a:srgbClr val="333397"/>
    <a:srgbClr val="1A1A4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5" autoAdjust="0"/>
    <p:restoredTop sz="94444" autoAdjust="0"/>
  </p:normalViewPr>
  <p:slideViewPr>
    <p:cSldViewPr snapToGrid="0">
      <p:cViewPr varScale="1">
        <p:scale>
          <a:sx n="17" d="100"/>
          <a:sy n="17" d="100"/>
        </p:scale>
        <p:origin x="2564" y="68"/>
      </p:cViewPr>
      <p:guideLst>
        <p:guide orient="horz" pos="13824"/>
        <p:guide pos="10368"/>
      </p:guideLst>
    </p:cSldViewPr>
  </p:slideViewPr>
  <p:outlineViewPr>
    <p:cViewPr>
      <p:scale>
        <a:sx n="33" d="100"/>
        <a:sy n="33" d="100"/>
      </p:scale>
      <p:origin x="0" y="0"/>
    </p:cViewPr>
  </p:outlineViewPr>
  <p:notesTextViewPr>
    <p:cViewPr>
      <p:scale>
        <a:sx n="1" d="1"/>
        <a:sy n="1" d="1"/>
      </p:scale>
      <p:origin x="0" y="0"/>
    </p:cViewPr>
  </p:notesTextViewPr>
  <p:sorterViewPr>
    <p:cViewPr>
      <p:scale>
        <a:sx n="125" d="100"/>
        <a:sy n="125" d="100"/>
      </p:scale>
      <p:origin x="0" y="0"/>
    </p:cViewPr>
  </p:sorterViewPr>
  <p:notesViewPr>
    <p:cSldViewPr snapToGrid="0">
      <p:cViewPr varScale="1">
        <p:scale>
          <a:sx n="86" d="100"/>
          <a:sy n="86" d="100"/>
        </p:scale>
        <p:origin x="3864" y="102"/>
      </p:cViewPr>
      <p:guideLst/>
    </p:cSldViewPr>
  </p:notes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handoutMaster" Target="handoutMasters/handout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80A6F72-99F6-420A-957D-712B820CECF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Date Placeholder 2">
            <a:extLst>
              <a:ext uri="{FF2B5EF4-FFF2-40B4-BE49-F238E27FC236}">
                <a16:creationId xmlns:a16="http://schemas.microsoft.com/office/drawing/2014/main" id="{BAA40F2D-8C4C-429A-AEF7-4AB55CDD643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EDAC65-E859-494C-B3E8-907E761B078A}" type="datetimeFigureOut">
              <a:rPr lang="ru-RU" smtClean="0"/>
              <a:t>30.07.2025</a:t>
            </a:fld>
            <a:endParaRPr lang="ru-RU"/>
          </a:p>
        </p:txBody>
      </p:sp>
      <p:sp>
        <p:nvSpPr>
          <p:cNvPr id="4" name="Footer Placeholder 3">
            <a:extLst>
              <a:ext uri="{FF2B5EF4-FFF2-40B4-BE49-F238E27FC236}">
                <a16:creationId xmlns:a16="http://schemas.microsoft.com/office/drawing/2014/main" id="{D9E5583F-1E75-49A2-A0B7-9D3172D56CB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Slide Number Placeholder 4">
            <a:extLst>
              <a:ext uri="{FF2B5EF4-FFF2-40B4-BE49-F238E27FC236}">
                <a16:creationId xmlns:a16="http://schemas.microsoft.com/office/drawing/2014/main" id="{CD6D1287-F86E-49EA-8911-12A1165A39C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5952644-4CF4-4442-9ABF-93D7EECF05DA}" type="slidenum">
              <a:rPr lang="ru-RU" smtClean="0"/>
              <a:t>‹#›</a:t>
            </a:fld>
            <a:endParaRPr lang="ru-RU"/>
          </a:p>
        </p:txBody>
      </p:sp>
    </p:spTree>
    <p:extLst>
      <p:ext uri="{BB962C8B-B14F-4D97-AF65-F5344CB8AC3E}">
        <p14:creationId xmlns:p14="http://schemas.microsoft.com/office/powerpoint/2010/main" val="137996351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7183123"/>
            <a:ext cx="27980640" cy="15280640"/>
          </a:xfrm>
        </p:spPr>
        <p:txBody>
          <a:bodyPr anchor="b"/>
          <a:lstStyle>
            <a:lvl1pPr algn="ctr">
              <a:defRPr sz="21600"/>
            </a:lvl1pPr>
          </a:lstStyle>
          <a:p>
            <a:r>
              <a:rPr lang="en-US"/>
              <a:t>Click to edit Master title style</a:t>
            </a:r>
            <a:endParaRPr lang="en-US" dirty="0"/>
          </a:p>
        </p:txBody>
      </p:sp>
      <p:sp>
        <p:nvSpPr>
          <p:cNvPr id="3" name="Subtitle 2"/>
          <p:cNvSpPr>
            <a:spLocks noGrp="1"/>
          </p:cNvSpPr>
          <p:nvPr>
            <p:ph type="subTitle" idx="1"/>
          </p:nvPr>
        </p:nvSpPr>
        <p:spPr>
          <a:xfrm>
            <a:off x="4114800" y="23053043"/>
            <a:ext cx="24688800" cy="10596877"/>
          </a:xfrm>
        </p:spPr>
        <p:txBody>
          <a:bodyPr/>
          <a:lstStyle>
            <a:lvl1pPr marL="0" indent="0" algn="ctr">
              <a:buNone/>
              <a:defRPr sz="8640"/>
            </a:lvl1pPr>
            <a:lvl2pPr marL="1645920" indent="0" algn="ctr">
              <a:buNone/>
              <a:defRPr sz="7200"/>
            </a:lvl2pPr>
            <a:lvl3pPr marL="3291840" indent="0" algn="ctr">
              <a:buNone/>
              <a:defRPr sz="6480"/>
            </a:lvl3pPr>
            <a:lvl4pPr marL="4937760" indent="0" algn="ctr">
              <a:buNone/>
              <a:defRPr sz="5760"/>
            </a:lvl4pPr>
            <a:lvl5pPr marL="6583680" indent="0" algn="ctr">
              <a:buNone/>
              <a:defRPr sz="5760"/>
            </a:lvl5pPr>
            <a:lvl6pPr marL="8229600" indent="0" algn="ctr">
              <a:buNone/>
              <a:defRPr sz="5760"/>
            </a:lvl6pPr>
            <a:lvl7pPr marL="9875520" indent="0" algn="ctr">
              <a:buNone/>
              <a:defRPr sz="5760"/>
            </a:lvl7pPr>
            <a:lvl8pPr marL="11521440" indent="0" algn="ctr">
              <a:buNone/>
              <a:defRPr sz="5760"/>
            </a:lvl8pPr>
            <a:lvl9pPr marL="13167360" indent="0" algn="ctr">
              <a:buNone/>
              <a:defRPr sz="5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07F4777-6660-42F6-BB87-FAD1A319B1D9}" type="datetimeFigureOut">
              <a:rPr lang="ru-RU" smtClean="0"/>
              <a:t>30.07.2025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38043E3-CDA9-4A60-AB38-D3006728FCC1}" type="slidenum">
              <a:rPr lang="ru-RU" smtClean="0"/>
              <a:t>‹#›</a:t>
            </a:fld>
            <a:endParaRPr lang="ru-RU"/>
          </a:p>
        </p:txBody>
      </p:sp>
    </p:spTree>
    <p:extLst>
      <p:ext uri="{BB962C8B-B14F-4D97-AF65-F5344CB8AC3E}">
        <p14:creationId xmlns:p14="http://schemas.microsoft.com/office/powerpoint/2010/main" val="1868680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7F4777-6660-42F6-BB87-FAD1A319B1D9}" type="datetimeFigureOut">
              <a:rPr lang="ru-RU" smtClean="0"/>
              <a:t>30.07.2025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38043E3-CDA9-4A60-AB38-D3006728FCC1}" type="slidenum">
              <a:rPr lang="ru-RU" smtClean="0"/>
              <a:t>‹#›</a:t>
            </a:fld>
            <a:endParaRPr lang="ru-RU"/>
          </a:p>
        </p:txBody>
      </p:sp>
    </p:spTree>
    <p:extLst>
      <p:ext uri="{BB962C8B-B14F-4D97-AF65-F5344CB8AC3E}">
        <p14:creationId xmlns:p14="http://schemas.microsoft.com/office/powerpoint/2010/main" val="1392801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557232" y="2336800"/>
            <a:ext cx="7098030" cy="3719576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63142" y="2336800"/>
            <a:ext cx="20882610" cy="3719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7F4777-6660-42F6-BB87-FAD1A319B1D9}" type="datetimeFigureOut">
              <a:rPr lang="ru-RU" smtClean="0"/>
              <a:t>30.07.2025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38043E3-CDA9-4A60-AB38-D3006728FCC1}" type="slidenum">
              <a:rPr lang="ru-RU" smtClean="0"/>
              <a:t>‹#›</a:t>
            </a:fld>
            <a:endParaRPr lang="ru-RU"/>
          </a:p>
        </p:txBody>
      </p:sp>
    </p:spTree>
    <p:extLst>
      <p:ext uri="{BB962C8B-B14F-4D97-AF65-F5344CB8AC3E}">
        <p14:creationId xmlns:p14="http://schemas.microsoft.com/office/powerpoint/2010/main" val="3719421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7F4777-6660-42F6-BB87-FAD1A319B1D9}" type="datetimeFigureOut">
              <a:rPr lang="ru-RU" smtClean="0"/>
              <a:t>30.07.2025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38043E3-CDA9-4A60-AB38-D3006728FCC1}" type="slidenum">
              <a:rPr lang="ru-RU" smtClean="0"/>
              <a:t>‹#›</a:t>
            </a:fld>
            <a:endParaRPr lang="ru-RU"/>
          </a:p>
        </p:txBody>
      </p:sp>
    </p:spTree>
    <p:extLst>
      <p:ext uri="{BB962C8B-B14F-4D97-AF65-F5344CB8AC3E}">
        <p14:creationId xmlns:p14="http://schemas.microsoft.com/office/powerpoint/2010/main" val="1527583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45997" y="10942333"/>
            <a:ext cx="28392120" cy="18257517"/>
          </a:xfrm>
        </p:spPr>
        <p:txBody>
          <a:bodyPr anchor="b"/>
          <a:lstStyle>
            <a:lvl1pPr>
              <a:defRPr sz="21600"/>
            </a:lvl1pPr>
          </a:lstStyle>
          <a:p>
            <a:r>
              <a:rPr lang="en-US"/>
              <a:t>Click to edit Master title style</a:t>
            </a:r>
            <a:endParaRPr lang="en-US" dirty="0"/>
          </a:p>
        </p:txBody>
      </p:sp>
      <p:sp>
        <p:nvSpPr>
          <p:cNvPr id="3" name="Text Placeholder 2"/>
          <p:cNvSpPr>
            <a:spLocks noGrp="1"/>
          </p:cNvSpPr>
          <p:nvPr>
            <p:ph type="body" idx="1"/>
          </p:nvPr>
        </p:nvSpPr>
        <p:spPr>
          <a:xfrm>
            <a:off x="2245997" y="29372573"/>
            <a:ext cx="28392120" cy="9601197"/>
          </a:xfrm>
        </p:spPr>
        <p:txBody>
          <a:bodyPr/>
          <a:lstStyle>
            <a:lvl1pPr marL="0" indent="0">
              <a:buNone/>
              <a:defRPr sz="8640">
                <a:solidFill>
                  <a:schemeClr val="tx1"/>
                </a:solidFill>
              </a:defRPr>
            </a:lvl1pPr>
            <a:lvl2pPr marL="1645920" indent="0">
              <a:buNone/>
              <a:defRPr sz="7200">
                <a:solidFill>
                  <a:schemeClr val="tx1">
                    <a:tint val="75000"/>
                  </a:schemeClr>
                </a:solidFill>
              </a:defRPr>
            </a:lvl2pPr>
            <a:lvl3pPr marL="3291840" indent="0">
              <a:buNone/>
              <a:defRPr sz="6480">
                <a:solidFill>
                  <a:schemeClr val="tx1">
                    <a:tint val="75000"/>
                  </a:schemeClr>
                </a:solidFill>
              </a:defRPr>
            </a:lvl3pPr>
            <a:lvl4pPr marL="4937760" indent="0">
              <a:buNone/>
              <a:defRPr sz="5760">
                <a:solidFill>
                  <a:schemeClr val="tx1">
                    <a:tint val="75000"/>
                  </a:schemeClr>
                </a:solidFill>
              </a:defRPr>
            </a:lvl4pPr>
            <a:lvl5pPr marL="6583680" indent="0">
              <a:buNone/>
              <a:defRPr sz="5760">
                <a:solidFill>
                  <a:schemeClr val="tx1">
                    <a:tint val="75000"/>
                  </a:schemeClr>
                </a:solidFill>
              </a:defRPr>
            </a:lvl5pPr>
            <a:lvl6pPr marL="8229600" indent="0">
              <a:buNone/>
              <a:defRPr sz="5760">
                <a:solidFill>
                  <a:schemeClr val="tx1">
                    <a:tint val="75000"/>
                  </a:schemeClr>
                </a:solidFill>
              </a:defRPr>
            </a:lvl6pPr>
            <a:lvl7pPr marL="9875520" indent="0">
              <a:buNone/>
              <a:defRPr sz="5760">
                <a:solidFill>
                  <a:schemeClr val="tx1">
                    <a:tint val="75000"/>
                  </a:schemeClr>
                </a:solidFill>
              </a:defRPr>
            </a:lvl7pPr>
            <a:lvl8pPr marL="11521440" indent="0">
              <a:buNone/>
              <a:defRPr sz="5760">
                <a:solidFill>
                  <a:schemeClr val="tx1">
                    <a:tint val="75000"/>
                  </a:schemeClr>
                </a:solidFill>
              </a:defRPr>
            </a:lvl8pPr>
            <a:lvl9pPr marL="13167360" indent="0">
              <a:buNone/>
              <a:defRPr sz="57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7F4777-6660-42F6-BB87-FAD1A319B1D9}" type="datetimeFigureOut">
              <a:rPr lang="ru-RU" smtClean="0"/>
              <a:t>30.07.2025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38043E3-CDA9-4A60-AB38-D3006728FCC1}" type="slidenum">
              <a:rPr lang="ru-RU" smtClean="0"/>
              <a:t>‹#›</a:t>
            </a:fld>
            <a:endParaRPr lang="ru-RU"/>
          </a:p>
        </p:txBody>
      </p:sp>
    </p:spTree>
    <p:extLst>
      <p:ext uri="{BB962C8B-B14F-4D97-AF65-F5344CB8AC3E}">
        <p14:creationId xmlns:p14="http://schemas.microsoft.com/office/powerpoint/2010/main" val="73401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263140" y="11684000"/>
            <a:ext cx="13990320" cy="27848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6664940" y="11684000"/>
            <a:ext cx="13990320" cy="27848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07F4777-6660-42F6-BB87-FAD1A319B1D9}" type="datetimeFigureOut">
              <a:rPr lang="ru-RU" smtClean="0"/>
              <a:t>30.07.2025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38043E3-CDA9-4A60-AB38-D3006728FCC1}" type="slidenum">
              <a:rPr lang="ru-RU" smtClean="0"/>
              <a:t>‹#›</a:t>
            </a:fld>
            <a:endParaRPr lang="ru-RU"/>
          </a:p>
        </p:txBody>
      </p:sp>
    </p:spTree>
    <p:extLst>
      <p:ext uri="{BB962C8B-B14F-4D97-AF65-F5344CB8AC3E}">
        <p14:creationId xmlns:p14="http://schemas.microsoft.com/office/powerpoint/2010/main" val="599233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67428" y="2336810"/>
            <a:ext cx="28392120" cy="84836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267431" y="10759443"/>
            <a:ext cx="13926024" cy="5273037"/>
          </a:xfrm>
        </p:spPr>
        <p:txBody>
          <a:bodyPr anchor="b"/>
          <a:lstStyle>
            <a:lvl1pPr marL="0" indent="0">
              <a:buNone/>
              <a:defRPr sz="8640" b="1"/>
            </a:lvl1pPr>
            <a:lvl2pPr marL="1645920" indent="0">
              <a:buNone/>
              <a:defRPr sz="7200" b="1"/>
            </a:lvl2pPr>
            <a:lvl3pPr marL="3291840" indent="0">
              <a:buNone/>
              <a:defRPr sz="6480" b="1"/>
            </a:lvl3pPr>
            <a:lvl4pPr marL="4937760" indent="0">
              <a:buNone/>
              <a:defRPr sz="5760" b="1"/>
            </a:lvl4pPr>
            <a:lvl5pPr marL="6583680" indent="0">
              <a:buNone/>
              <a:defRPr sz="5760" b="1"/>
            </a:lvl5pPr>
            <a:lvl6pPr marL="8229600" indent="0">
              <a:buNone/>
              <a:defRPr sz="5760" b="1"/>
            </a:lvl6pPr>
            <a:lvl7pPr marL="9875520" indent="0">
              <a:buNone/>
              <a:defRPr sz="5760" b="1"/>
            </a:lvl7pPr>
            <a:lvl8pPr marL="11521440" indent="0">
              <a:buNone/>
              <a:defRPr sz="5760" b="1"/>
            </a:lvl8pPr>
            <a:lvl9pPr marL="13167360" indent="0">
              <a:buNone/>
              <a:defRPr sz="5760" b="1"/>
            </a:lvl9pPr>
          </a:lstStyle>
          <a:p>
            <a:pPr lvl="0"/>
            <a:r>
              <a:rPr lang="en-US"/>
              <a:t>Click to edit Master text styles</a:t>
            </a:r>
          </a:p>
        </p:txBody>
      </p:sp>
      <p:sp>
        <p:nvSpPr>
          <p:cNvPr id="4" name="Content Placeholder 3"/>
          <p:cNvSpPr>
            <a:spLocks noGrp="1"/>
          </p:cNvSpPr>
          <p:nvPr>
            <p:ph sz="half" idx="2"/>
          </p:nvPr>
        </p:nvSpPr>
        <p:spPr>
          <a:xfrm>
            <a:off x="2267431" y="16032480"/>
            <a:ext cx="13926024" cy="23581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6664942" y="10759443"/>
            <a:ext cx="13994608" cy="5273037"/>
          </a:xfrm>
        </p:spPr>
        <p:txBody>
          <a:bodyPr anchor="b"/>
          <a:lstStyle>
            <a:lvl1pPr marL="0" indent="0">
              <a:buNone/>
              <a:defRPr sz="8640" b="1"/>
            </a:lvl1pPr>
            <a:lvl2pPr marL="1645920" indent="0">
              <a:buNone/>
              <a:defRPr sz="7200" b="1"/>
            </a:lvl2pPr>
            <a:lvl3pPr marL="3291840" indent="0">
              <a:buNone/>
              <a:defRPr sz="6480" b="1"/>
            </a:lvl3pPr>
            <a:lvl4pPr marL="4937760" indent="0">
              <a:buNone/>
              <a:defRPr sz="5760" b="1"/>
            </a:lvl4pPr>
            <a:lvl5pPr marL="6583680" indent="0">
              <a:buNone/>
              <a:defRPr sz="5760" b="1"/>
            </a:lvl5pPr>
            <a:lvl6pPr marL="8229600" indent="0">
              <a:buNone/>
              <a:defRPr sz="5760" b="1"/>
            </a:lvl6pPr>
            <a:lvl7pPr marL="9875520" indent="0">
              <a:buNone/>
              <a:defRPr sz="5760" b="1"/>
            </a:lvl7pPr>
            <a:lvl8pPr marL="11521440" indent="0">
              <a:buNone/>
              <a:defRPr sz="5760" b="1"/>
            </a:lvl8pPr>
            <a:lvl9pPr marL="13167360" indent="0">
              <a:buNone/>
              <a:defRPr sz="5760" b="1"/>
            </a:lvl9pPr>
          </a:lstStyle>
          <a:p>
            <a:pPr lvl="0"/>
            <a:r>
              <a:rPr lang="en-US"/>
              <a:t>Click to edit Master text styles</a:t>
            </a:r>
          </a:p>
        </p:txBody>
      </p:sp>
      <p:sp>
        <p:nvSpPr>
          <p:cNvPr id="6" name="Content Placeholder 5"/>
          <p:cNvSpPr>
            <a:spLocks noGrp="1"/>
          </p:cNvSpPr>
          <p:nvPr>
            <p:ph sz="quarter" idx="4"/>
          </p:nvPr>
        </p:nvSpPr>
        <p:spPr>
          <a:xfrm>
            <a:off x="16664942" y="16032480"/>
            <a:ext cx="13994608" cy="23581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07F4777-6660-42F6-BB87-FAD1A319B1D9}" type="datetimeFigureOut">
              <a:rPr lang="ru-RU" smtClean="0"/>
              <a:t>30.07.2025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238043E3-CDA9-4A60-AB38-D3006728FCC1}" type="slidenum">
              <a:rPr lang="ru-RU" smtClean="0"/>
              <a:t>‹#›</a:t>
            </a:fld>
            <a:endParaRPr lang="ru-RU"/>
          </a:p>
        </p:txBody>
      </p:sp>
    </p:spTree>
    <p:extLst>
      <p:ext uri="{BB962C8B-B14F-4D97-AF65-F5344CB8AC3E}">
        <p14:creationId xmlns:p14="http://schemas.microsoft.com/office/powerpoint/2010/main" val="2149408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7F4777-6660-42F6-BB87-FAD1A319B1D9}" type="datetimeFigureOut">
              <a:rPr lang="ru-RU" smtClean="0"/>
              <a:t>30.07.2025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238043E3-CDA9-4A60-AB38-D3006728FCC1}" type="slidenum">
              <a:rPr lang="ru-RU" smtClean="0"/>
              <a:t>‹#›</a:t>
            </a:fld>
            <a:endParaRPr lang="ru-RU"/>
          </a:p>
        </p:txBody>
      </p:sp>
    </p:spTree>
    <p:extLst>
      <p:ext uri="{BB962C8B-B14F-4D97-AF65-F5344CB8AC3E}">
        <p14:creationId xmlns:p14="http://schemas.microsoft.com/office/powerpoint/2010/main" val="3802070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7F4777-6660-42F6-BB87-FAD1A319B1D9}" type="datetimeFigureOut">
              <a:rPr lang="ru-RU" smtClean="0"/>
              <a:t>30.07.2025</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238043E3-CDA9-4A60-AB38-D3006728FCC1}" type="slidenum">
              <a:rPr lang="ru-RU" smtClean="0"/>
              <a:t>‹#›</a:t>
            </a:fld>
            <a:endParaRPr lang="ru-RU"/>
          </a:p>
        </p:txBody>
      </p:sp>
    </p:spTree>
    <p:extLst>
      <p:ext uri="{BB962C8B-B14F-4D97-AF65-F5344CB8AC3E}">
        <p14:creationId xmlns:p14="http://schemas.microsoft.com/office/powerpoint/2010/main" val="3230021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2926080"/>
            <a:ext cx="10617041" cy="10241280"/>
          </a:xfrm>
        </p:spPr>
        <p:txBody>
          <a:bodyPr anchor="b"/>
          <a:lstStyle>
            <a:lvl1pPr>
              <a:defRPr sz="11520"/>
            </a:lvl1pPr>
          </a:lstStyle>
          <a:p>
            <a:r>
              <a:rPr lang="en-US"/>
              <a:t>Click to edit Master title style</a:t>
            </a:r>
            <a:endParaRPr lang="en-US" dirty="0"/>
          </a:p>
        </p:txBody>
      </p:sp>
      <p:sp>
        <p:nvSpPr>
          <p:cNvPr id="3" name="Content Placeholder 2"/>
          <p:cNvSpPr>
            <a:spLocks noGrp="1"/>
          </p:cNvSpPr>
          <p:nvPr>
            <p:ph idx="1"/>
          </p:nvPr>
        </p:nvSpPr>
        <p:spPr>
          <a:xfrm>
            <a:off x="13994608" y="6319530"/>
            <a:ext cx="16664940" cy="31191200"/>
          </a:xfrm>
        </p:spPr>
        <p:txBody>
          <a:bodyPr/>
          <a:lstStyle>
            <a:lvl1pPr>
              <a:defRPr sz="11520"/>
            </a:lvl1pPr>
            <a:lvl2pPr>
              <a:defRPr sz="10080"/>
            </a:lvl2pPr>
            <a:lvl3pPr>
              <a:defRPr sz="8640"/>
            </a:lvl3pPr>
            <a:lvl4pPr>
              <a:defRPr sz="7200"/>
            </a:lvl4pPr>
            <a:lvl5pPr>
              <a:defRPr sz="7200"/>
            </a:lvl5pPr>
            <a:lvl6pPr>
              <a:defRPr sz="7200"/>
            </a:lvl6pPr>
            <a:lvl7pPr>
              <a:defRPr sz="7200"/>
            </a:lvl7pPr>
            <a:lvl8pPr>
              <a:defRPr sz="7200"/>
            </a:lvl8pPr>
            <a:lvl9pPr>
              <a:defRPr sz="7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67428" y="13167360"/>
            <a:ext cx="10617041" cy="24394163"/>
          </a:xfrm>
        </p:spPr>
        <p:txBody>
          <a:bodyPr/>
          <a:lstStyle>
            <a:lvl1pPr marL="0" indent="0">
              <a:buNone/>
              <a:defRPr sz="5760"/>
            </a:lvl1pPr>
            <a:lvl2pPr marL="1645920" indent="0">
              <a:buNone/>
              <a:defRPr sz="5040"/>
            </a:lvl2pPr>
            <a:lvl3pPr marL="3291840" indent="0">
              <a:buNone/>
              <a:defRPr sz="4320"/>
            </a:lvl3pPr>
            <a:lvl4pPr marL="4937760" indent="0">
              <a:buNone/>
              <a:defRPr sz="3600"/>
            </a:lvl4pPr>
            <a:lvl5pPr marL="6583680" indent="0">
              <a:buNone/>
              <a:defRPr sz="3600"/>
            </a:lvl5pPr>
            <a:lvl6pPr marL="8229600" indent="0">
              <a:buNone/>
              <a:defRPr sz="3600"/>
            </a:lvl6pPr>
            <a:lvl7pPr marL="9875520" indent="0">
              <a:buNone/>
              <a:defRPr sz="3600"/>
            </a:lvl7pPr>
            <a:lvl8pPr marL="11521440" indent="0">
              <a:buNone/>
              <a:defRPr sz="3600"/>
            </a:lvl8pPr>
            <a:lvl9pPr marL="13167360" indent="0">
              <a:buNone/>
              <a:defRPr sz="3600"/>
            </a:lvl9pPr>
          </a:lstStyle>
          <a:p>
            <a:pPr lvl="0"/>
            <a:r>
              <a:rPr lang="en-US"/>
              <a:t>Click to edit Master text styles</a:t>
            </a:r>
          </a:p>
        </p:txBody>
      </p:sp>
      <p:sp>
        <p:nvSpPr>
          <p:cNvPr id="5" name="Date Placeholder 4"/>
          <p:cNvSpPr>
            <a:spLocks noGrp="1"/>
          </p:cNvSpPr>
          <p:nvPr>
            <p:ph type="dt" sz="half" idx="10"/>
          </p:nvPr>
        </p:nvSpPr>
        <p:spPr/>
        <p:txBody>
          <a:bodyPr/>
          <a:lstStyle/>
          <a:p>
            <a:fld id="{007F4777-6660-42F6-BB87-FAD1A319B1D9}" type="datetimeFigureOut">
              <a:rPr lang="ru-RU" smtClean="0"/>
              <a:t>30.07.2025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38043E3-CDA9-4A60-AB38-D3006728FCC1}" type="slidenum">
              <a:rPr lang="ru-RU" smtClean="0"/>
              <a:t>‹#›</a:t>
            </a:fld>
            <a:endParaRPr lang="ru-RU"/>
          </a:p>
        </p:txBody>
      </p:sp>
    </p:spTree>
    <p:extLst>
      <p:ext uri="{BB962C8B-B14F-4D97-AF65-F5344CB8AC3E}">
        <p14:creationId xmlns:p14="http://schemas.microsoft.com/office/powerpoint/2010/main" val="2866114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2926080"/>
            <a:ext cx="10617041" cy="10241280"/>
          </a:xfrm>
        </p:spPr>
        <p:txBody>
          <a:bodyPr anchor="b"/>
          <a:lstStyle>
            <a:lvl1pPr>
              <a:defRPr sz="1152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994608" y="6319530"/>
            <a:ext cx="16664940" cy="31191200"/>
          </a:xfrm>
        </p:spPr>
        <p:txBody>
          <a:bodyPr anchor="t"/>
          <a:lstStyle>
            <a:lvl1pPr marL="0" indent="0">
              <a:buNone/>
              <a:defRPr sz="11520"/>
            </a:lvl1pPr>
            <a:lvl2pPr marL="1645920" indent="0">
              <a:buNone/>
              <a:defRPr sz="10080"/>
            </a:lvl2pPr>
            <a:lvl3pPr marL="3291840" indent="0">
              <a:buNone/>
              <a:defRPr sz="8640"/>
            </a:lvl3pPr>
            <a:lvl4pPr marL="4937760" indent="0">
              <a:buNone/>
              <a:defRPr sz="7200"/>
            </a:lvl4pPr>
            <a:lvl5pPr marL="6583680" indent="0">
              <a:buNone/>
              <a:defRPr sz="7200"/>
            </a:lvl5pPr>
            <a:lvl6pPr marL="8229600" indent="0">
              <a:buNone/>
              <a:defRPr sz="7200"/>
            </a:lvl6pPr>
            <a:lvl7pPr marL="9875520" indent="0">
              <a:buNone/>
              <a:defRPr sz="7200"/>
            </a:lvl7pPr>
            <a:lvl8pPr marL="11521440" indent="0">
              <a:buNone/>
              <a:defRPr sz="7200"/>
            </a:lvl8pPr>
            <a:lvl9pPr marL="13167360" indent="0">
              <a:buNone/>
              <a:defRPr sz="7200"/>
            </a:lvl9pPr>
          </a:lstStyle>
          <a:p>
            <a:r>
              <a:rPr lang="en-US"/>
              <a:t>Click icon to add picture</a:t>
            </a:r>
            <a:endParaRPr lang="en-US" dirty="0"/>
          </a:p>
        </p:txBody>
      </p:sp>
      <p:sp>
        <p:nvSpPr>
          <p:cNvPr id="4" name="Text Placeholder 3"/>
          <p:cNvSpPr>
            <a:spLocks noGrp="1"/>
          </p:cNvSpPr>
          <p:nvPr>
            <p:ph type="body" sz="half" idx="2"/>
          </p:nvPr>
        </p:nvSpPr>
        <p:spPr>
          <a:xfrm>
            <a:off x="2267428" y="13167360"/>
            <a:ext cx="10617041" cy="24394163"/>
          </a:xfrm>
        </p:spPr>
        <p:txBody>
          <a:bodyPr/>
          <a:lstStyle>
            <a:lvl1pPr marL="0" indent="0">
              <a:buNone/>
              <a:defRPr sz="5760"/>
            </a:lvl1pPr>
            <a:lvl2pPr marL="1645920" indent="0">
              <a:buNone/>
              <a:defRPr sz="5040"/>
            </a:lvl2pPr>
            <a:lvl3pPr marL="3291840" indent="0">
              <a:buNone/>
              <a:defRPr sz="4320"/>
            </a:lvl3pPr>
            <a:lvl4pPr marL="4937760" indent="0">
              <a:buNone/>
              <a:defRPr sz="3600"/>
            </a:lvl4pPr>
            <a:lvl5pPr marL="6583680" indent="0">
              <a:buNone/>
              <a:defRPr sz="3600"/>
            </a:lvl5pPr>
            <a:lvl6pPr marL="8229600" indent="0">
              <a:buNone/>
              <a:defRPr sz="3600"/>
            </a:lvl6pPr>
            <a:lvl7pPr marL="9875520" indent="0">
              <a:buNone/>
              <a:defRPr sz="3600"/>
            </a:lvl7pPr>
            <a:lvl8pPr marL="11521440" indent="0">
              <a:buNone/>
              <a:defRPr sz="3600"/>
            </a:lvl8pPr>
            <a:lvl9pPr marL="13167360" indent="0">
              <a:buNone/>
              <a:defRPr sz="3600"/>
            </a:lvl9pPr>
          </a:lstStyle>
          <a:p>
            <a:pPr lvl="0"/>
            <a:r>
              <a:rPr lang="en-US"/>
              <a:t>Click to edit Master text styles</a:t>
            </a:r>
          </a:p>
        </p:txBody>
      </p:sp>
      <p:sp>
        <p:nvSpPr>
          <p:cNvPr id="5" name="Date Placeholder 4"/>
          <p:cNvSpPr>
            <a:spLocks noGrp="1"/>
          </p:cNvSpPr>
          <p:nvPr>
            <p:ph type="dt" sz="half" idx="10"/>
          </p:nvPr>
        </p:nvSpPr>
        <p:spPr/>
        <p:txBody>
          <a:bodyPr/>
          <a:lstStyle/>
          <a:p>
            <a:fld id="{007F4777-6660-42F6-BB87-FAD1A319B1D9}" type="datetimeFigureOut">
              <a:rPr lang="ru-RU" smtClean="0"/>
              <a:t>30.07.2025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38043E3-CDA9-4A60-AB38-D3006728FCC1}" type="slidenum">
              <a:rPr lang="ru-RU" smtClean="0"/>
              <a:t>‹#›</a:t>
            </a:fld>
            <a:endParaRPr lang="ru-RU"/>
          </a:p>
        </p:txBody>
      </p:sp>
    </p:spTree>
    <p:extLst>
      <p:ext uri="{BB962C8B-B14F-4D97-AF65-F5344CB8AC3E}">
        <p14:creationId xmlns:p14="http://schemas.microsoft.com/office/powerpoint/2010/main" val="2071616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63140" y="2336810"/>
            <a:ext cx="28392120" cy="84836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63140" y="11684000"/>
            <a:ext cx="28392120" cy="27848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263140" y="40680650"/>
            <a:ext cx="7406640" cy="2336800"/>
          </a:xfrm>
          <a:prstGeom prst="rect">
            <a:avLst/>
          </a:prstGeom>
        </p:spPr>
        <p:txBody>
          <a:bodyPr vert="horz" lIns="91440" tIns="45720" rIns="91440" bIns="45720" rtlCol="0" anchor="ctr"/>
          <a:lstStyle>
            <a:lvl1pPr algn="l">
              <a:defRPr sz="4320">
                <a:solidFill>
                  <a:schemeClr val="tx1">
                    <a:tint val="75000"/>
                  </a:schemeClr>
                </a:solidFill>
              </a:defRPr>
            </a:lvl1pPr>
          </a:lstStyle>
          <a:p>
            <a:fld id="{007F4777-6660-42F6-BB87-FAD1A319B1D9}" type="datetimeFigureOut">
              <a:rPr lang="ru-RU" smtClean="0"/>
              <a:t>30.07.2025</a:t>
            </a:fld>
            <a:endParaRPr lang="ru-RU"/>
          </a:p>
        </p:txBody>
      </p:sp>
      <p:sp>
        <p:nvSpPr>
          <p:cNvPr id="5" name="Footer Placeholder 4"/>
          <p:cNvSpPr>
            <a:spLocks noGrp="1"/>
          </p:cNvSpPr>
          <p:nvPr>
            <p:ph type="ftr" sz="quarter" idx="3"/>
          </p:nvPr>
        </p:nvSpPr>
        <p:spPr>
          <a:xfrm>
            <a:off x="10904220" y="40680650"/>
            <a:ext cx="11109960" cy="2336800"/>
          </a:xfrm>
          <a:prstGeom prst="rect">
            <a:avLst/>
          </a:prstGeom>
        </p:spPr>
        <p:txBody>
          <a:bodyPr vert="horz" lIns="91440" tIns="45720" rIns="91440" bIns="45720" rtlCol="0" anchor="ctr"/>
          <a:lstStyle>
            <a:lvl1pPr algn="ctr">
              <a:defRPr sz="432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23248620" y="40680650"/>
            <a:ext cx="7406640" cy="2336800"/>
          </a:xfrm>
          <a:prstGeom prst="rect">
            <a:avLst/>
          </a:prstGeom>
        </p:spPr>
        <p:txBody>
          <a:bodyPr vert="horz" lIns="91440" tIns="45720" rIns="91440" bIns="45720" rtlCol="0" anchor="ctr"/>
          <a:lstStyle>
            <a:lvl1pPr algn="r">
              <a:defRPr sz="4320">
                <a:solidFill>
                  <a:schemeClr val="tx1">
                    <a:tint val="75000"/>
                  </a:schemeClr>
                </a:solidFill>
              </a:defRPr>
            </a:lvl1pPr>
          </a:lstStyle>
          <a:p>
            <a:fld id="{238043E3-CDA9-4A60-AB38-D3006728FCC1}" type="slidenum">
              <a:rPr lang="ru-RU" smtClean="0"/>
              <a:t>‹#›</a:t>
            </a:fld>
            <a:endParaRPr lang="ru-RU"/>
          </a:p>
        </p:txBody>
      </p:sp>
    </p:spTree>
    <p:extLst>
      <p:ext uri="{BB962C8B-B14F-4D97-AF65-F5344CB8AC3E}">
        <p14:creationId xmlns:p14="http://schemas.microsoft.com/office/powerpoint/2010/main" val="32841827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3291840" rtl="0" eaLnBrk="1" latinLnBrk="0" hangingPunct="1">
        <a:lnSpc>
          <a:spcPct val="90000"/>
        </a:lnSpc>
        <a:spcBef>
          <a:spcPct val="0"/>
        </a:spcBef>
        <a:buNone/>
        <a:defRPr sz="15840" kern="1200">
          <a:solidFill>
            <a:schemeClr val="tx1"/>
          </a:solidFill>
          <a:latin typeface="+mj-lt"/>
          <a:ea typeface="+mj-ea"/>
          <a:cs typeface="+mj-cs"/>
        </a:defRPr>
      </a:lvl1pPr>
    </p:titleStyle>
    <p:bodyStyle>
      <a:lvl1pPr marL="822960" indent="-822960" algn="l" defTabSz="3291840" rtl="0" eaLnBrk="1" latinLnBrk="0" hangingPunct="1">
        <a:lnSpc>
          <a:spcPct val="90000"/>
        </a:lnSpc>
        <a:spcBef>
          <a:spcPts val="3600"/>
        </a:spcBef>
        <a:buFont typeface="Arial" panose="020B0604020202020204" pitchFamily="34" charset="0"/>
        <a:buChar char="•"/>
        <a:defRPr sz="10080" kern="1200">
          <a:solidFill>
            <a:schemeClr val="tx1"/>
          </a:solidFill>
          <a:latin typeface="+mn-lt"/>
          <a:ea typeface="+mn-ea"/>
          <a:cs typeface="+mn-cs"/>
        </a:defRPr>
      </a:lvl1pPr>
      <a:lvl2pPr marL="2468880" indent="-822960" algn="l" defTabSz="3291840" rtl="0" eaLnBrk="1" latinLnBrk="0" hangingPunct="1">
        <a:lnSpc>
          <a:spcPct val="90000"/>
        </a:lnSpc>
        <a:spcBef>
          <a:spcPts val="1800"/>
        </a:spcBef>
        <a:buFont typeface="Arial" panose="020B0604020202020204" pitchFamily="34" charset="0"/>
        <a:buChar char="•"/>
        <a:defRPr sz="8640" kern="1200">
          <a:solidFill>
            <a:schemeClr val="tx1"/>
          </a:solidFill>
          <a:latin typeface="+mn-lt"/>
          <a:ea typeface="+mn-ea"/>
          <a:cs typeface="+mn-cs"/>
        </a:defRPr>
      </a:lvl2pPr>
      <a:lvl3pPr marL="4114800" indent="-822960" algn="l" defTabSz="3291840" rtl="0" eaLnBrk="1" latinLnBrk="0" hangingPunct="1">
        <a:lnSpc>
          <a:spcPct val="90000"/>
        </a:lnSpc>
        <a:spcBef>
          <a:spcPts val="1800"/>
        </a:spcBef>
        <a:buFont typeface="Arial" panose="020B0604020202020204" pitchFamily="34" charset="0"/>
        <a:buChar char="•"/>
        <a:defRPr sz="7200" kern="1200">
          <a:solidFill>
            <a:schemeClr val="tx1"/>
          </a:solidFill>
          <a:latin typeface="+mn-lt"/>
          <a:ea typeface="+mn-ea"/>
          <a:cs typeface="+mn-cs"/>
        </a:defRPr>
      </a:lvl3pPr>
      <a:lvl4pPr marL="57607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4pPr>
      <a:lvl5pPr marL="740664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5pPr>
      <a:lvl6pPr marL="905256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6pPr>
      <a:lvl7pPr marL="1069848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7pPr>
      <a:lvl8pPr marL="1234440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8pPr>
      <a:lvl9pPr marL="139903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9pPr>
    </p:bodyStyle>
    <p:otherStyle>
      <a:defPPr>
        <a:defRPr lang="en-US"/>
      </a:defPPr>
      <a:lvl1pPr marL="0" algn="l" defTabSz="3291840" rtl="0" eaLnBrk="1" latinLnBrk="0" hangingPunct="1">
        <a:defRPr sz="6480" kern="1200">
          <a:solidFill>
            <a:schemeClr val="tx1"/>
          </a:solidFill>
          <a:latin typeface="+mn-lt"/>
          <a:ea typeface="+mn-ea"/>
          <a:cs typeface="+mn-cs"/>
        </a:defRPr>
      </a:lvl1pPr>
      <a:lvl2pPr marL="1645920" algn="l" defTabSz="3291840" rtl="0" eaLnBrk="1" latinLnBrk="0" hangingPunct="1">
        <a:defRPr sz="6480" kern="1200">
          <a:solidFill>
            <a:schemeClr val="tx1"/>
          </a:solidFill>
          <a:latin typeface="+mn-lt"/>
          <a:ea typeface="+mn-ea"/>
          <a:cs typeface="+mn-cs"/>
        </a:defRPr>
      </a:lvl2pPr>
      <a:lvl3pPr marL="3291840" algn="l" defTabSz="3291840" rtl="0" eaLnBrk="1" latinLnBrk="0" hangingPunct="1">
        <a:defRPr sz="6480" kern="1200">
          <a:solidFill>
            <a:schemeClr val="tx1"/>
          </a:solidFill>
          <a:latin typeface="+mn-lt"/>
          <a:ea typeface="+mn-ea"/>
          <a:cs typeface="+mn-cs"/>
        </a:defRPr>
      </a:lvl3pPr>
      <a:lvl4pPr marL="4937760" algn="l" defTabSz="3291840" rtl="0" eaLnBrk="1" latinLnBrk="0" hangingPunct="1">
        <a:defRPr sz="6480" kern="1200">
          <a:solidFill>
            <a:schemeClr val="tx1"/>
          </a:solidFill>
          <a:latin typeface="+mn-lt"/>
          <a:ea typeface="+mn-ea"/>
          <a:cs typeface="+mn-cs"/>
        </a:defRPr>
      </a:lvl4pPr>
      <a:lvl5pPr marL="6583680" algn="l" defTabSz="3291840" rtl="0" eaLnBrk="1" latinLnBrk="0" hangingPunct="1">
        <a:defRPr sz="6480" kern="1200">
          <a:solidFill>
            <a:schemeClr val="tx1"/>
          </a:solidFill>
          <a:latin typeface="+mn-lt"/>
          <a:ea typeface="+mn-ea"/>
          <a:cs typeface="+mn-cs"/>
        </a:defRPr>
      </a:lvl5pPr>
      <a:lvl6pPr marL="8229600" algn="l" defTabSz="3291840" rtl="0" eaLnBrk="1" latinLnBrk="0" hangingPunct="1">
        <a:defRPr sz="6480" kern="1200">
          <a:solidFill>
            <a:schemeClr val="tx1"/>
          </a:solidFill>
          <a:latin typeface="+mn-lt"/>
          <a:ea typeface="+mn-ea"/>
          <a:cs typeface="+mn-cs"/>
        </a:defRPr>
      </a:lvl6pPr>
      <a:lvl7pPr marL="9875520" algn="l" defTabSz="3291840" rtl="0" eaLnBrk="1" latinLnBrk="0" hangingPunct="1">
        <a:defRPr sz="6480" kern="1200">
          <a:solidFill>
            <a:schemeClr val="tx1"/>
          </a:solidFill>
          <a:latin typeface="+mn-lt"/>
          <a:ea typeface="+mn-ea"/>
          <a:cs typeface="+mn-cs"/>
        </a:defRPr>
      </a:lvl7pPr>
      <a:lvl8pPr marL="11521440" algn="l" defTabSz="3291840" rtl="0" eaLnBrk="1" latinLnBrk="0" hangingPunct="1">
        <a:defRPr sz="6480" kern="1200">
          <a:solidFill>
            <a:schemeClr val="tx1"/>
          </a:solidFill>
          <a:latin typeface="+mn-lt"/>
          <a:ea typeface="+mn-ea"/>
          <a:cs typeface="+mn-cs"/>
        </a:defRPr>
      </a:lvl8pPr>
      <a:lvl9pPr marL="13167360" algn="l" defTabSz="3291840" rtl="0" eaLnBrk="1" latinLnBrk="0" hangingPunct="1">
        <a:defRPr sz="64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6">
            <a:extLst>
              <a:ext uri="{FF2B5EF4-FFF2-40B4-BE49-F238E27FC236}">
                <a16:creationId xmlns:a16="http://schemas.microsoft.com/office/drawing/2014/main" id="{89C54EA1-E376-43F4-87B7-344E9F8C4258}"/>
              </a:ext>
            </a:extLst>
          </p:cNvPr>
          <p:cNvSpPr txBox="1">
            <a:spLocks noChangeArrowheads="1"/>
          </p:cNvSpPr>
          <p:nvPr/>
        </p:nvSpPr>
        <p:spPr bwMode="auto">
          <a:xfrm>
            <a:off x="0" y="-1"/>
            <a:ext cx="32918400" cy="2514601"/>
          </a:xfrm>
          <a:prstGeom prst="rect">
            <a:avLst/>
          </a:prstGeom>
          <a:gradFill rotWithShape="0">
            <a:gsLst>
              <a:gs pos="0">
                <a:srgbClr val="333398"/>
              </a:gs>
              <a:gs pos="100000">
                <a:srgbClr val="1A1A4C"/>
              </a:gs>
            </a:gsLst>
            <a:lin ang="0" scaled="1"/>
          </a:gradFill>
          <a:ln w="9525">
            <a:noFill/>
            <a:miter lim="800000"/>
            <a:headEnd/>
            <a:tailEnd/>
          </a:ln>
          <a:effectLst/>
        </p:spPr>
        <p:txBody>
          <a:bodyPr lIns="91440" tIns="45720" rIns="91440" bIns="45720" anchor="ctr"/>
          <a:lstStyle/>
          <a:p>
            <a:pPr>
              <a:spcBef>
                <a:spcPct val="50000"/>
              </a:spcBef>
              <a:tabLst>
                <a:tab pos="4459288" algn="ctr"/>
              </a:tabLst>
              <a:defRPr/>
            </a:pPr>
            <a:r>
              <a:rPr lang="en-US" sz="7200" b="1" dirty="0">
                <a:solidFill>
                  <a:schemeClr val="bg1"/>
                </a:solidFill>
                <a:latin typeface="Arial"/>
                <a:ea typeface="+mn-ea"/>
                <a:cs typeface="Arial"/>
              </a:rPr>
              <a:t> 		TFAWS 2025 Interdisciplinary Technical Session</a:t>
            </a:r>
          </a:p>
        </p:txBody>
      </p:sp>
      <p:pic>
        <p:nvPicPr>
          <p:cNvPr id="8" name="Content Placeholder 6" descr="Shape&#10;&#10;AI-generated content may be incorrect.">
            <a:extLst>
              <a:ext uri="{FF2B5EF4-FFF2-40B4-BE49-F238E27FC236}">
                <a16:creationId xmlns:a16="http://schemas.microsoft.com/office/drawing/2014/main" id="{01AD85EF-EE28-4592-949C-B94D9D2B1B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0403805" y="0"/>
            <a:ext cx="2514595" cy="2514600"/>
          </a:xfrm>
          <a:prstGeom prst="rect">
            <a:avLst/>
          </a:prstGeom>
          <a:noFill/>
          <a:ln w="9525">
            <a:noFill/>
            <a:miter lim="800000"/>
            <a:headEnd/>
            <a:tailEnd/>
          </a:ln>
        </p:spPr>
      </p:pic>
      <p:pic>
        <p:nvPicPr>
          <p:cNvPr id="12" name="Picture 11" descr="Shape&#10;&#10;AI-generated content may be incorrect.">
            <a:extLst>
              <a:ext uri="{FF2B5EF4-FFF2-40B4-BE49-F238E27FC236}">
                <a16:creationId xmlns:a16="http://schemas.microsoft.com/office/drawing/2014/main" id="{63913100-D286-4D5B-932A-AADAD0462214}"/>
              </a:ext>
            </a:extLst>
          </p:cNvPr>
          <p:cNvPicPr>
            <a:picLocks noChangeAspect="1"/>
          </p:cNvPicPr>
          <p:nvPr/>
        </p:nvPicPr>
        <p:blipFill>
          <a:blip r:embed="rId3">
            <a:extLst>
              <a:ext uri="{28A0092B-C50C-407E-A947-70E740481C1C}">
                <a14:useLocalDpi xmlns:a14="http://schemas.microsoft.com/office/drawing/2010/main" val="0"/>
              </a:ext>
            </a:extLst>
          </a:blip>
          <a:srcRect r="70723"/>
          <a:stretch/>
        </p:blipFill>
        <p:spPr>
          <a:xfrm>
            <a:off x="299587" y="164587"/>
            <a:ext cx="2464409" cy="2067354"/>
          </a:xfrm>
          <a:prstGeom prst="rect">
            <a:avLst/>
          </a:prstGeom>
        </p:spPr>
      </p:pic>
      <p:sp>
        <p:nvSpPr>
          <p:cNvPr id="13" name="Rectangle 10">
            <a:extLst>
              <a:ext uri="{FF2B5EF4-FFF2-40B4-BE49-F238E27FC236}">
                <a16:creationId xmlns:a16="http://schemas.microsoft.com/office/drawing/2014/main" id="{7F8BA0C2-CF43-45EF-A3EE-088CD7983B73}"/>
              </a:ext>
            </a:extLst>
          </p:cNvPr>
          <p:cNvSpPr>
            <a:spLocks noGrp="1" noChangeArrowheads="1"/>
          </p:cNvSpPr>
          <p:nvPr>
            <p:ph type="ctrTitle"/>
          </p:nvPr>
        </p:nvSpPr>
        <p:spPr>
          <a:xfrm>
            <a:off x="6546032" y="2817438"/>
            <a:ext cx="18326769" cy="752761"/>
          </a:xfrm>
        </p:spPr>
        <p:txBody>
          <a:bodyPr>
            <a:noAutofit/>
          </a:bodyPr>
          <a:lstStyle/>
          <a:p>
            <a:pPr eaLnBrk="1" hangingPunct="1">
              <a:spcBef>
                <a:spcPts val="0"/>
              </a:spcBef>
              <a:spcAft>
                <a:spcPts val="0"/>
              </a:spcAft>
            </a:pPr>
            <a:r>
              <a:rPr lang="en-US" sz="7200" b="1" dirty="0">
                <a:solidFill>
                  <a:srgbClr val="FF4605"/>
                </a:solidFill>
                <a:latin typeface="Arial" panose="020B0604020202020204" pitchFamily="34" charset="0"/>
                <a:ea typeface="ＭＳ Ｐゴシック" charset="-128"/>
                <a:cs typeface="Arial" panose="020B0604020202020204" pitchFamily="34" charset="0"/>
              </a:rPr>
              <a:t>Hall Effect Thruster Design and Testing</a:t>
            </a:r>
          </a:p>
        </p:txBody>
      </p:sp>
      <p:sp>
        <p:nvSpPr>
          <p:cNvPr id="14" name="Rectangle 10">
            <a:extLst>
              <a:ext uri="{FF2B5EF4-FFF2-40B4-BE49-F238E27FC236}">
                <a16:creationId xmlns:a16="http://schemas.microsoft.com/office/drawing/2014/main" id="{04C8961F-81F4-4EBA-A772-0FAC987769B1}"/>
              </a:ext>
            </a:extLst>
          </p:cNvPr>
          <p:cNvSpPr txBox="1">
            <a:spLocks noChangeArrowheads="1"/>
          </p:cNvSpPr>
          <p:nvPr/>
        </p:nvSpPr>
        <p:spPr bwMode="auto">
          <a:xfrm>
            <a:off x="9158286" y="3701855"/>
            <a:ext cx="14601828" cy="946618"/>
          </a:xfrm>
          <a:prstGeom prst="rect">
            <a:avLst/>
          </a:prstGeom>
          <a:noFill/>
          <a:ln w="9525">
            <a:noFill/>
            <a:miter lim="800000"/>
            <a:headEnd/>
            <a:tailEnd/>
          </a:ln>
        </p:spPr>
        <p:txBody>
          <a:bodyPr vert="horz" wrap="square" lIns="91440" tIns="0" rIns="91440" bIns="0" numCol="1" anchor="ctr" anchorCtr="0" compatLnSpc="1">
            <a:prstTxWarp prst="textNoShape">
              <a:avLst/>
            </a:prstTxWarp>
          </a:bodyPr>
          <a:lstStyle>
            <a:lvl1pPr algn="ctr" rtl="0" eaLnBrk="0" fontAlgn="base" hangingPunct="0">
              <a:spcBef>
                <a:spcPct val="0"/>
              </a:spcBef>
              <a:spcAft>
                <a:spcPct val="0"/>
              </a:spcAft>
              <a:defRPr sz="2800" b="1">
                <a:solidFill>
                  <a:schemeClr val="accent2"/>
                </a:solidFill>
                <a:latin typeface="+mj-lt"/>
                <a:ea typeface="ＭＳ Ｐゴシック" charset="0"/>
                <a:cs typeface="+mj-cs"/>
              </a:defRPr>
            </a:lvl1pPr>
            <a:lvl2pPr algn="ctr" rtl="0" eaLnBrk="0" fontAlgn="base" hangingPunct="0">
              <a:spcBef>
                <a:spcPct val="0"/>
              </a:spcBef>
              <a:spcAft>
                <a:spcPct val="0"/>
              </a:spcAft>
              <a:defRPr sz="2800" b="1">
                <a:solidFill>
                  <a:schemeClr val="accent2"/>
                </a:solidFill>
                <a:latin typeface="Arial" charset="0"/>
                <a:ea typeface="ＭＳ Ｐゴシック" charset="0"/>
              </a:defRPr>
            </a:lvl2pPr>
            <a:lvl3pPr algn="ctr" rtl="0" eaLnBrk="0" fontAlgn="base" hangingPunct="0">
              <a:spcBef>
                <a:spcPct val="0"/>
              </a:spcBef>
              <a:spcAft>
                <a:spcPct val="0"/>
              </a:spcAft>
              <a:defRPr sz="2800" b="1">
                <a:solidFill>
                  <a:schemeClr val="accent2"/>
                </a:solidFill>
                <a:latin typeface="Arial" charset="0"/>
                <a:ea typeface="ＭＳ Ｐゴシック" charset="0"/>
              </a:defRPr>
            </a:lvl3pPr>
            <a:lvl4pPr algn="ctr" rtl="0" eaLnBrk="0" fontAlgn="base" hangingPunct="0">
              <a:spcBef>
                <a:spcPct val="0"/>
              </a:spcBef>
              <a:spcAft>
                <a:spcPct val="0"/>
              </a:spcAft>
              <a:defRPr sz="2800" b="1">
                <a:solidFill>
                  <a:schemeClr val="accent2"/>
                </a:solidFill>
                <a:latin typeface="Arial" charset="0"/>
                <a:ea typeface="ＭＳ Ｐゴシック" charset="0"/>
              </a:defRPr>
            </a:lvl4pPr>
            <a:lvl5pPr algn="ctr" rtl="0" eaLnBrk="0" fontAlgn="base" hangingPunct="0">
              <a:spcBef>
                <a:spcPct val="0"/>
              </a:spcBef>
              <a:spcAft>
                <a:spcPct val="0"/>
              </a:spcAft>
              <a:defRPr sz="2800" b="1">
                <a:solidFill>
                  <a:schemeClr val="accent2"/>
                </a:solidFill>
                <a:latin typeface="Arial" charset="0"/>
                <a:ea typeface="ＭＳ Ｐゴシック" charset="0"/>
              </a:defRPr>
            </a:lvl5pPr>
            <a:lvl6pPr marL="457200" algn="ctr" rtl="0" fontAlgn="base">
              <a:spcBef>
                <a:spcPct val="0"/>
              </a:spcBef>
              <a:spcAft>
                <a:spcPct val="0"/>
              </a:spcAft>
              <a:defRPr sz="2800" b="1">
                <a:solidFill>
                  <a:schemeClr val="accent2"/>
                </a:solidFill>
                <a:latin typeface="Arial" charset="0"/>
              </a:defRPr>
            </a:lvl6pPr>
            <a:lvl7pPr marL="914400" algn="ctr" rtl="0" fontAlgn="base">
              <a:spcBef>
                <a:spcPct val="0"/>
              </a:spcBef>
              <a:spcAft>
                <a:spcPct val="0"/>
              </a:spcAft>
              <a:defRPr sz="2800" b="1">
                <a:solidFill>
                  <a:schemeClr val="accent2"/>
                </a:solidFill>
                <a:latin typeface="Arial" charset="0"/>
              </a:defRPr>
            </a:lvl7pPr>
            <a:lvl8pPr marL="1371600" algn="ctr" rtl="0" fontAlgn="base">
              <a:spcBef>
                <a:spcPct val="0"/>
              </a:spcBef>
              <a:spcAft>
                <a:spcPct val="0"/>
              </a:spcAft>
              <a:defRPr sz="2800" b="1">
                <a:solidFill>
                  <a:schemeClr val="accent2"/>
                </a:solidFill>
                <a:latin typeface="Arial" charset="0"/>
              </a:defRPr>
            </a:lvl8pPr>
            <a:lvl9pPr marL="1828800" algn="ctr" rtl="0" fontAlgn="base">
              <a:spcBef>
                <a:spcPct val="0"/>
              </a:spcBef>
              <a:spcAft>
                <a:spcPct val="0"/>
              </a:spcAft>
              <a:defRPr sz="2800" b="1">
                <a:solidFill>
                  <a:schemeClr val="accent2"/>
                </a:solidFill>
                <a:latin typeface="Arial" charset="0"/>
              </a:defRPr>
            </a:lvl9pPr>
          </a:lstStyle>
          <a:p>
            <a:pPr eaLnBrk="1" hangingPunct="1">
              <a:spcBef>
                <a:spcPts val="0"/>
              </a:spcBef>
              <a:spcAft>
                <a:spcPts val="0"/>
              </a:spcAft>
            </a:pPr>
            <a:r>
              <a:rPr lang="pt-BR" sz="4800" b="0" kern="0" dirty="0">
                <a:solidFill>
                  <a:srgbClr val="FF4605"/>
                </a:solidFill>
                <a:latin typeface="Arial" panose="020B0604020202020204" pitchFamily="34" charset="0"/>
                <a:ea typeface="ＭＳ Ｐゴシック" charset="-128"/>
                <a:cs typeface="Arial" panose="020B0604020202020204" pitchFamily="34" charset="0"/>
              </a:rPr>
              <a:t>I. Eramov* and P. Papadopoulos*</a:t>
            </a:r>
          </a:p>
        </p:txBody>
      </p:sp>
      <p:cxnSp>
        <p:nvCxnSpPr>
          <p:cNvPr id="3" name="Straight Connector 2">
            <a:extLst>
              <a:ext uri="{FF2B5EF4-FFF2-40B4-BE49-F238E27FC236}">
                <a16:creationId xmlns:a16="http://schemas.microsoft.com/office/drawing/2014/main" id="{468BBA2F-3722-4D12-B2FE-BF561D1ACAC9}"/>
              </a:ext>
            </a:extLst>
          </p:cNvPr>
          <p:cNvCxnSpPr>
            <a:cxnSpLocks/>
          </p:cNvCxnSpPr>
          <p:nvPr/>
        </p:nvCxnSpPr>
        <p:spPr>
          <a:xfrm>
            <a:off x="16459200" y="5839800"/>
            <a:ext cx="0" cy="38051400"/>
          </a:xfrm>
          <a:prstGeom prst="line">
            <a:avLst/>
          </a:prstGeom>
          <a:ln>
            <a:solidFill>
              <a:srgbClr val="333397"/>
            </a:solidFill>
          </a:ln>
        </p:spPr>
        <p:style>
          <a:lnRef idx="1">
            <a:schemeClr val="accent1"/>
          </a:lnRef>
          <a:fillRef idx="0">
            <a:schemeClr val="accent1"/>
          </a:fillRef>
          <a:effectRef idx="0">
            <a:schemeClr val="accent1"/>
          </a:effectRef>
          <a:fontRef idx="minor">
            <a:schemeClr val="tx1"/>
          </a:fontRef>
        </p:style>
      </p:cxnSp>
      <p:sp>
        <p:nvSpPr>
          <p:cNvPr id="21" name="Rectangle 10">
            <a:extLst>
              <a:ext uri="{FF2B5EF4-FFF2-40B4-BE49-F238E27FC236}">
                <a16:creationId xmlns:a16="http://schemas.microsoft.com/office/drawing/2014/main" id="{CF23B457-B805-4263-9A56-B2FFBF049E84}"/>
              </a:ext>
            </a:extLst>
          </p:cNvPr>
          <p:cNvSpPr txBox="1">
            <a:spLocks noChangeArrowheads="1"/>
          </p:cNvSpPr>
          <p:nvPr/>
        </p:nvSpPr>
        <p:spPr bwMode="auto">
          <a:xfrm>
            <a:off x="9158286" y="4538311"/>
            <a:ext cx="14601828" cy="946618"/>
          </a:xfrm>
          <a:prstGeom prst="rect">
            <a:avLst/>
          </a:prstGeom>
          <a:noFill/>
          <a:ln w="9525">
            <a:noFill/>
            <a:miter lim="800000"/>
            <a:headEnd/>
            <a:tailEnd/>
          </a:ln>
        </p:spPr>
        <p:txBody>
          <a:bodyPr vert="horz" wrap="square" lIns="91440" tIns="0" rIns="91440" bIns="0" numCol="1" anchor="ctr" anchorCtr="0" compatLnSpc="1">
            <a:prstTxWarp prst="textNoShape">
              <a:avLst/>
            </a:prstTxWarp>
          </a:bodyPr>
          <a:lstStyle>
            <a:lvl1pPr algn="ctr" rtl="0" eaLnBrk="0" fontAlgn="base" hangingPunct="0">
              <a:spcBef>
                <a:spcPct val="0"/>
              </a:spcBef>
              <a:spcAft>
                <a:spcPct val="0"/>
              </a:spcAft>
              <a:defRPr sz="2800" b="1">
                <a:solidFill>
                  <a:schemeClr val="accent2"/>
                </a:solidFill>
                <a:latin typeface="+mj-lt"/>
                <a:ea typeface="ＭＳ Ｐゴシック" charset="0"/>
                <a:cs typeface="+mj-cs"/>
              </a:defRPr>
            </a:lvl1pPr>
            <a:lvl2pPr algn="ctr" rtl="0" eaLnBrk="0" fontAlgn="base" hangingPunct="0">
              <a:spcBef>
                <a:spcPct val="0"/>
              </a:spcBef>
              <a:spcAft>
                <a:spcPct val="0"/>
              </a:spcAft>
              <a:defRPr sz="2800" b="1">
                <a:solidFill>
                  <a:schemeClr val="accent2"/>
                </a:solidFill>
                <a:latin typeface="Arial" charset="0"/>
                <a:ea typeface="ＭＳ Ｐゴシック" charset="0"/>
              </a:defRPr>
            </a:lvl2pPr>
            <a:lvl3pPr algn="ctr" rtl="0" eaLnBrk="0" fontAlgn="base" hangingPunct="0">
              <a:spcBef>
                <a:spcPct val="0"/>
              </a:spcBef>
              <a:spcAft>
                <a:spcPct val="0"/>
              </a:spcAft>
              <a:defRPr sz="2800" b="1">
                <a:solidFill>
                  <a:schemeClr val="accent2"/>
                </a:solidFill>
                <a:latin typeface="Arial" charset="0"/>
                <a:ea typeface="ＭＳ Ｐゴシック" charset="0"/>
              </a:defRPr>
            </a:lvl3pPr>
            <a:lvl4pPr algn="ctr" rtl="0" eaLnBrk="0" fontAlgn="base" hangingPunct="0">
              <a:spcBef>
                <a:spcPct val="0"/>
              </a:spcBef>
              <a:spcAft>
                <a:spcPct val="0"/>
              </a:spcAft>
              <a:defRPr sz="2800" b="1">
                <a:solidFill>
                  <a:schemeClr val="accent2"/>
                </a:solidFill>
                <a:latin typeface="Arial" charset="0"/>
                <a:ea typeface="ＭＳ Ｐゴシック" charset="0"/>
              </a:defRPr>
            </a:lvl4pPr>
            <a:lvl5pPr algn="ctr" rtl="0" eaLnBrk="0" fontAlgn="base" hangingPunct="0">
              <a:spcBef>
                <a:spcPct val="0"/>
              </a:spcBef>
              <a:spcAft>
                <a:spcPct val="0"/>
              </a:spcAft>
              <a:defRPr sz="2800" b="1">
                <a:solidFill>
                  <a:schemeClr val="accent2"/>
                </a:solidFill>
                <a:latin typeface="Arial" charset="0"/>
                <a:ea typeface="ＭＳ Ｐゴシック" charset="0"/>
              </a:defRPr>
            </a:lvl5pPr>
            <a:lvl6pPr marL="457200" algn="ctr" rtl="0" fontAlgn="base">
              <a:spcBef>
                <a:spcPct val="0"/>
              </a:spcBef>
              <a:spcAft>
                <a:spcPct val="0"/>
              </a:spcAft>
              <a:defRPr sz="2800" b="1">
                <a:solidFill>
                  <a:schemeClr val="accent2"/>
                </a:solidFill>
                <a:latin typeface="Arial" charset="0"/>
              </a:defRPr>
            </a:lvl6pPr>
            <a:lvl7pPr marL="914400" algn="ctr" rtl="0" fontAlgn="base">
              <a:spcBef>
                <a:spcPct val="0"/>
              </a:spcBef>
              <a:spcAft>
                <a:spcPct val="0"/>
              </a:spcAft>
              <a:defRPr sz="2800" b="1">
                <a:solidFill>
                  <a:schemeClr val="accent2"/>
                </a:solidFill>
                <a:latin typeface="Arial" charset="0"/>
              </a:defRPr>
            </a:lvl7pPr>
            <a:lvl8pPr marL="1371600" algn="ctr" rtl="0" fontAlgn="base">
              <a:spcBef>
                <a:spcPct val="0"/>
              </a:spcBef>
              <a:spcAft>
                <a:spcPct val="0"/>
              </a:spcAft>
              <a:defRPr sz="2800" b="1">
                <a:solidFill>
                  <a:schemeClr val="accent2"/>
                </a:solidFill>
                <a:latin typeface="Arial" charset="0"/>
              </a:defRPr>
            </a:lvl8pPr>
            <a:lvl9pPr marL="1828800" algn="ctr" rtl="0" fontAlgn="base">
              <a:spcBef>
                <a:spcPct val="0"/>
              </a:spcBef>
              <a:spcAft>
                <a:spcPct val="0"/>
              </a:spcAft>
              <a:defRPr sz="2800" b="1">
                <a:solidFill>
                  <a:schemeClr val="accent2"/>
                </a:solidFill>
                <a:latin typeface="Arial" charset="0"/>
              </a:defRPr>
            </a:lvl9pPr>
          </a:lstStyle>
          <a:p>
            <a:pPr eaLnBrk="1" hangingPunct="1">
              <a:spcBef>
                <a:spcPts val="0"/>
              </a:spcBef>
              <a:spcAft>
                <a:spcPts val="0"/>
              </a:spcAft>
            </a:pPr>
            <a:r>
              <a:rPr lang="en-US" sz="4800" b="0" kern="0" dirty="0">
                <a:solidFill>
                  <a:srgbClr val="FF4605"/>
                </a:solidFill>
                <a:latin typeface="Arial" panose="020B0604020202020204" pitchFamily="34" charset="0"/>
                <a:ea typeface="ＭＳ Ｐゴシック" charset="-128"/>
                <a:cs typeface="Arial" panose="020B0604020202020204" pitchFamily="34" charset="0"/>
              </a:rPr>
              <a:t>*San Jose State University, **TU Delft</a:t>
            </a:r>
          </a:p>
        </p:txBody>
      </p:sp>
      <p:grpSp>
        <p:nvGrpSpPr>
          <p:cNvPr id="80" name="Group 79">
            <a:extLst>
              <a:ext uri="{FF2B5EF4-FFF2-40B4-BE49-F238E27FC236}">
                <a16:creationId xmlns:a16="http://schemas.microsoft.com/office/drawing/2014/main" id="{BC2BDF94-075D-4E96-905F-504963BC74CC}"/>
              </a:ext>
            </a:extLst>
          </p:cNvPr>
          <p:cNvGrpSpPr/>
          <p:nvPr/>
        </p:nvGrpSpPr>
        <p:grpSpPr>
          <a:xfrm>
            <a:off x="16797772" y="11033740"/>
            <a:ext cx="7780801" cy="5681759"/>
            <a:chOff x="3662529" y="25521039"/>
            <a:chExt cx="8747171" cy="6387430"/>
          </a:xfrm>
        </p:grpSpPr>
        <p:pic>
          <p:nvPicPr>
            <p:cNvPr id="43" name="image55.png">
              <a:extLst>
                <a:ext uri="{FF2B5EF4-FFF2-40B4-BE49-F238E27FC236}">
                  <a16:creationId xmlns:a16="http://schemas.microsoft.com/office/drawing/2014/main" id="{10D8DFE7-4EE3-4CB9-8041-CFE2E34B6477}"/>
                </a:ext>
              </a:extLst>
            </p:cNvPr>
            <p:cNvPicPr/>
            <p:nvPr/>
          </p:nvPicPr>
          <p:blipFill>
            <a:blip r:embed="rId4"/>
            <a:srcRect/>
            <a:stretch>
              <a:fillRect/>
            </a:stretch>
          </p:blipFill>
          <p:spPr>
            <a:xfrm>
              <a:off x="3662533" y="25521039"/>
              <a:ext cx="8747167" cy="5567237"/>
            </a:xfrm>
            <a:prstGeom prst="rect">
              <a:avLst/>
            </a:prstGeom>
            <a:ln/>
          </p:spPr>
        </p:pic>
        <p:sp>
          <p:nvSpPr>
            <p:cNvPr id="44" name="TextBox 43">
              <a:extLst>
                <a:ext uri="{FF2B5EF4-FFF2-40B4-BE49-F238E27FC236}">
                  <a16:creationId xmlns:a16="http://schemas.microsoft.com/office/drawing/2014/main" id="{15D51E9B-2B4E-4E9D-A4AF-5A2343A6FA73}"/>
                </a:ext>
              </a:extLst>
            </p:cNvPr>
            <p:cNvSpPr txBox="1"/>
            <p:nvPr/>
          </p:nvSpPr>
          <p:spPr>
            <a:xfrm>
              <a:off x="3662529" y="31251065"/>
              <a:ext cx="8747167" cy="657404"/>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Fig. 6. Side view of magnetic field</a:t>
              </a:r>
              <a:endParaRPr lang="ru-RU" sz="3200" dirty="0">
                <a:latin typeface="Arial" panose="020B0604020202020204" pitchFamily="34" charset="0"/>
                <a:cs typeface="Arial" panose="020B0604020202020204" pitchFamily="34" charset="0"/>
              </a:endParaRPr>
            </a:p>
          </p:txBody>
        </p:sp>
      </p:grpSp>
      <p:grpSp>
        <p:nvGrpSpPr>
          <p:cNvPr id="92" name="Group 91">
            <a:extLst>
              <a:ext uri="{FF2B5EF4-FFF2-40B4-BE49-F238E27FC236}">
                <a16:creationId xmlns:a16="http://schemas.microsoft.com/office/drawing/2014/main" id="{29CEAE92-92B2-42AC-977B-B2C592A0C703}"/>
              </a:ext>
            </a:extLst>
          </p:cNvPr>
          <p:cNvGrpSpPr/>
          <p:nvPr/>
        </p:nvGrpSpPr>
        <p:grpSpPr>
          <a:xfrm>
            <a:off x="24715597" y="11033739"/>
            <a:ext cx="7986688" cy="5667996"/>
            <a:chOff x="1159598" y="26178808"/>
            <a:chExt cx="8747172" cy="6207696"/>
          </a:xfrm>
        </p:grpSpPr>
        <p:sp>
          <p:nvSpPr>
            <p:cNvPr id="56" name="TextBox 55">
              <a:extLst>
                <a:ext uri="{FF2B5EF4-FFF2-40B4-BE49-F238E27FC236}">
                  <a16:creationId xmlns:a16="http://schemas.microsoft.com/office/drawing/2014/main" id="{BBA9B61B-783C-4CCC-909F-0EE248EB1E84}"/>
                </a:ext>
              </a:extLst>
            </p:cNvPr>
            <p:cNvSpPr txBox="1"/>
            <p:nvPr/>
          </p:nvSpPr>
          <p:spPr>
            <a:xfrm>
              <a:off x="1159598" y="31746047"/>
              <a:ext cx="8747168" cy="640457"/>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Fig. 7. Top view of magnetic field</a:t>
              </a:r>
              <a:endParaRPr lang="ru-RU" sz="3200" dirty="0">
                <a:latin typeface="Arial" panose="020B0604020202020204" pitchFamily="34" charset="0"/>
                <a:cs typeface="Arial" panose="020B0604020202020204" pitchFamily="34" charset="0"/>
              </a:endParaRPr>
            </a:p>
          </p:txBody>
        </p:sp>
        <p:pic>
          <p:nvPicPr>
            <p:cNvPr id="57" name="image56.png">
              <a:extLst>
                <a:ext uri="{FF2B5EF4-FFF2-40B4-BE49-F238E27FC236}">
                  <a16:creationId xmlns:a16="http://schemas.microsoft.com/office/drawing/2014/main" id="{C652E726-11EF-421F-8FB3-B397CA6C9BD7}"/>
                </a:ext>
              </a:extLst>
            </p:cNvPr>
            <p:cNvPicPr/>
            <p:nvPr/>
          </p:nvPicPr>
          <p:blipFill>
            <a:blip r:embed="rId5"/>
            <a:srcRect/>
            <a:stretch>
              <a:fillRect/>
            </a:stretch>
          </p:blipFill>
          <p:spPr>
            <a:xfrm>
              <a:off x="1159599" y="26178808"/>
              <a:ext cx="8747171" cy="5567239"/>
            </a:xfrm>
            <a:prstGeom prst="rect">
              <a:avLst/>
            </a:prstGeom>
            <a:ln/>
          </p:spPr>
        </p:pic>
      </p:grpSp>
      <p:grpSp>
        <p:nvGrpSpPr>
          <p:cNvPr id="84" name="Group 83">
            <a:extLst>
              <a:ext uri="{FF2B5EF4-FFF2-40B4-BE49-F238E27FC236}">
                <a16:creationId xmlns:a16="http://schemas.microsoft.com/office/drawing/2014/main" id="{15B2B81F-C99A-41D4-BEDE-2543CD7ABE41}"/>
              </a:ext>
            </a:extLst>
          </p:cNvPr>
          <p:cNvGrpSpPr/>
          <p:nvPr/>
        </p:nvGrpSpPr>
        <p:grpSpPr>
          <a:xfrm>
            <a:off x="18204894" y="28264391"/>
            <a:ext cx="3873240" cy="5309173"/>
            <a:chOff x="8511568" y="26530463"/>
            <a:chExt cx="5288145" cy="7248629"/>
          </a:xfrm>
        </p:grpSpPr>
        <p:pic>
          <p:nvPicPr>
            <p:cNvPr id="35" name="image48.png">
              <a:extLst>
                <a:ext uri="{FF2B5EF4-FFF2-40B4-BE49-F238E27FC236}">
                  <a16:creationId xmlns:a16="http://schemas.microsoft.com/office/drawing/2014/main" id="{70A6A2BC-749A-4DFE-AE47-71D97445D58C}"/>
                </a:ext>
              </a:extLst>
            </p:cNvPr>
            <p:cNvPicPr/>
            <p:nvPr/>
          </p:nvPicPr>
          <p:blipFill>
            <a:blip r:embed="rId6"/>
            <a:srcRect/>
            <a:stretch>
              <a:fillRect/>
            </a:stretch>
          </p:blipFill>
          <p:spPr>
            <a:xfrm>
              <a:off x="8511572" y="26530463"/>
              <a:ext cx="5288141" cy="6450235"/>
            </a:xfrm>
            <a:prstGeom prst="rect">
              <a:avLst/>
            </a:prstGeom>
            <a:ln/>
          </p:spPr>
        </p:pic>
        <p:sp>
          <p:nvSpPr>
            <p:cNvPr id="83" name="TextBox 82">
              <a:extLst>
                <a:ext uri="{FF2B5EF4-FFF2-40B4-BE49-F238E27FC236}">
                  <a16:creationId xmlns:a16="http://schemas.microsoft.com/office/drawing/2014/main" id="{FCDAB538-168D-4AFA-A782-3589DF4EEF84}"/>
                </a:ext>
              </a:extLst>
            </p:cNvPr>
            <p:cNvSpPr txBox="1"/>
            <p:nvPr/>
          </p:nvSpPr>
          <p:spPr>
            <a:xfrm>
              <a:off x="8511568" y="32980697"/>
              <a:ext cx="5288142" cy="79839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Fig. 8. Test 2</a:t>
              </a:r>
              <a:endParaRPr lang="ru-RU" sz="3200" dirty="0">
                <a:latin typeface="Arial" panose="020B0604020202020204" pitchFamily="34" charset="0"/>
                <a:cs typeface="Arial" panose="020B0604020202020204" pitchFamily="34" charset="0"/>
              </a:endParaRPr>
            </a:p>
          </p:txBody>
        </p:sp>
      </p:grpSp>
      <p:grpSp>
        <p:nvGrpSpPr>
          <p:cNvPr id="86" name="Group 85">
            <a:extLst>
              <a:ext uri="{FF2B5EF4-FFF2-40B4-BE49-F238E27FC236}">
                <a16:creationId xmlns:a16="http://schemas.microsoft.com/office/drawing/2014/main" id="{D5B8341D-A050-4AED-BA93-6C91B3E7DF4D}"/>
              </a:ext>
            </a:extLst>
          </p:cNvPr>
          <p:cNvGrpSpPr/>
          <p:nvPr/>
        </p:nvGrpSpPr>
        <p:grpSpPr>
          <a:xfrm>
            <a:off x="22575310" y="28264140"/>
            <a:ext cx="4143274" cy="5308713"/>
            <a:chOff x="8024265" y="26530462"/>
            <a:chExt cx="5656825" cy="7248001"/>
          </a:xfrm>
        </p:grpSpPr>
        <p:pic>
          <p:nvPicPr>
            <p:cNvPr id="38" name="image47.png">
              <a:extLst>
                <a:ext uri="{FF2B5EF4-FFF2-40B4-BE49-F238E27FC236}">
                  <a16:creationId xmlns:a16="http://schemas.microsoft.com/office/drawing/2014/main" id="{7CAAF0D6-0DD0-43BE-9291-E805DBE0B11C}"/>
                </a:ext>
              </a:extLst>
            </p:cNvPr>
            <p:cNvPicPr/>
            <p:nvPr/>
          </p:nvPicPr>
          <p:blipFill>
            <a:blip r:embed="rId7"/>
            <a:srcRect b="6496"/>
            <a:stretch>
              <a:fillRect/>
            </a:stretch>
          </p:blipFill>
          <p:spPr>
            <a:xfrm>
              <a:off x="8024265" y="26530462"/>
              <a:ext cx="5656824" cy="6450235"/>
            </a:xfrm>
            <a:prstGeom prst="rect">
              <a:avLst/>
            </a:prstGeom>
            <a:ln/>
          </p:spPr>
        </p:pic>
        <p:sp>
          <p:nvSpPr>
            <p:cNvPr id="85" name="TextBox 84">
              <a:extLst>
                <a:ext uri="{FF2B5EF4-FFF2-40B4-BE49-F238E27FC236}">
                  <a16:creationId xmlns:a16="http://schemas.microsoft.com/office/drawing/2014/main" id="{4D75276F-408B-4DAF-8309-0FE4822D1AA3}"/>
                </a:ext>
              </a:extLst>
            </p:cNvPr>
            <p:cNvSpPr txBox="1"/>
            <p:nvPr/>
          </p:nvSpPr>
          <p:spPr>
            <a:xfrm>
              <a:off x="8024266" y="32980068"/>
              <a:ext cx="5656824" cy="79839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Fig. 9. Test 4</a:t>
              </a:r>
              <a:endParaRPr lang="ru-RU" sz="3200" dirty="0">
                <a:latin typeface="Arial" panose="020B0604020202020204" pitchFamily="34" charset="0"/>
                <a:cs typeface="Arial" panose="020B0604020202020204" pitchFamily="34" charset="0"/>
              </a:endParaRPr>
            </a:p>
          </p:txBody>
        </p:sp>
      </p:grpSp>
      <p:grpSp>
        <p:nvGrpSpPr>
          <p:cNvPr id="88" name="Group 87">
            <a:extLst>
              <a:ext uri="{FF2B5EF4-FFF2-40B4-BE49-F238E27FC236}">
                <a16:creationId xmlns:a16="http://schemas.microsoft.com/office/drawing/2014/main" id="{8FD9B7CB-E815-4347-958A-29D3DCF82686}"/>
              </a:ext>
            </a:extLst>
          </p:cNvPr>
          <p:cNvGrpSpPr/>
          <p:nvPr/>
        </p:nvGrpSpPr>
        <p:grpSpPr>
          <a:xfrm>
            <a:off x="27201117" y="28264139"/>
            <a:ext cx="4002776" cy="5801617"/>
            <a:chOff x="8647360" y="26530462"/>
            <a:chExt cx="5465003" cy="7920966"/>
          </a:xfrm>
        </p:grpSpPr>
        <p:pic>
          <p:nvPicPr>
            <p:cNvPr id="37" name="image57.png">
              <a:extLst>
                <a:ext uri="{FF2B5EF4-FFF2-40B4-BE49-F238E27FC236}">
                  <a16:creationId xmlns:a16="http://schemas.microsoft.com/office/drawing/2014/main" id="{ADE15965-18AE-4E77-A0FD-5DC759593FDC}"/>
                </a:ext>
              </a:extLst>
            </p:cNvPr>
            <p:cNvPicPr/>
            <p:nvPr/>
          </p:nvPicPr>
          <p:blipFill>
            <a:blip r:embed="rId8"/>
            <a:srcRect/>
            <a:stretch>
              <a:fillRect/>
            </a:stretch>
          </p:blipFill>
          <p:spPr>
            <a:xfrm>
              <a:off x="8647360" y="26530462"/>
              <a:ext cx="5465002" cy="6450235"/>
            </a:xfrm>
            <a:prstGeom prst="rect">
              <a:avLst/>
            </a:prstGeom>
            <a:ln/>
          </p:spPr>
        </p:pic>
        <p:sp>
          <p:nvSpPr>
            <p:cNvPr id="87" name="TextBox 86">
              <a:extLst>
                <a:ext uri="{FF2B5EF4-FFF2-40B4-BE49-F238E27FC236}">
                  <a16:creationId xmlns:a16="http://schemas.microsoft.com/office/drawing/2014/main" id="{32781809-35CF-4EF5-8D2F-40566319BA90}"/>
                </a:ext>
              </a:extLst>
            </p:cNvPr>
            <p:cNvSpPr txBox="1"/>
            <p:nvPr/>
          </p:nvSpPr>
          <p:spPr>
            <a:xfrm>
              <a:off x="8647361" y="32980699"/>
              <a:ext cx="5465002" cy="1470729"/>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Fig. 10 Test 4 back view</a:t>
              </a:r>
              <a:endParaRPr lang="ru-RU" sz="3200" dirty="0">
                <a:latin typeface="Arial" panose="020B0604020202020204" pitchFamily="34" charset="0"/>
                <a:cs typeface="Arial" panose="020B0604020202020204" pitchFamily="34" charset="0"/>
              </a:endParaRPr>
            </a:p>
          </p:txBody>
        </p:sp>
      </p:grpSp>
      <p:sp>
        <p:nvSpPr>
          <p:cNvPr id="102" name="TextBox 101">
            <a:extLst>
              <a:ext uri="{FF2B5EF4-FFF2-40B4-BE49-F238E27FC236}">
                <a16:creationId xmlns:a16="http://schemas.microsoft.com/office/drawing/2014/main" id="{F75510D3-FDF6-4E53-833B-B6866AF892A4}"/>
              </a:ext>
            </a:extLst>
          </p:cNvPr>
          <p:cNvSpPr txBox="1"/>
          <p:nvPr/>
        </p:nvSpPr>
        <p:spPr>
          <a:xfrm>
            <a:off x="16802101" y="41303118"/>
            <a:ext cx="15773399" cy="830997"/>
          </a:xfrm>
          <a:prstGeom prst="rect">
            <a:avLst/>
          </a:prstGeom>
          <a:noFill/>
        </p:spPr>
        <p:txBody>
          <a:bodyPr wrap="square" rtlCol="0">
            <a:spAutoFit/>
          </a:bodyPr>
          <a:lstStyle/>
          <a:p>
            <a:r>
              <a:rPr lang="en-US" sz="4800" b="1" dirty="0">
                <a:solidFill>
                  <a:srgbClr val="FF4605"/>
                </a:solidFill>
                <a:latin typeface="Arial" panose="020B0604020202020204" pitchFamily="34" charset="0"/>
                <a:cs typeface="Arial" panose="020B0604020202020204" pitchFamily="34" charset="0"/>
              </a:rPr>
              <a:t>References</a:t>
            </a:r>
            <a:endParaRPr lang="ru-RU" sz="4800" b="1" dirty="0">
              <a:solidFill>
                <a:srgbClr val="FF4605"/>
              </a:solidFill>
              <a:latin typeface="Arial" panose="020B0604020202020204" pitchFamily="34" charset="0"/>
              <a:cs typeface="Arial" panose="020B0604020202020204" pitchFamily="34" charset="0"/>
            </a:endParaRPr>
          </a:p>
        </p:txBody>
      </p:sp>
      <p:sp>
        <p:nvSpPr>
          <p:cNvPr id="112" name="TextBox 111">
            <a:extLst>
              <a:ext uri="{FF2B5EF4-FFF2-40B4-BE49-F238E27FC236}">
                <a16:creationId xmlns:a16="http://schemas.microsoft.com/office/drawing/2014/main" id="{F8132D60-8B8A-4BA5-A0E1-2509758CE0BE}"/>
              </a:ext>
            </a:extLst>
          </p:cNvPr>
          <p:cNvSpPr txBox="1"/>
          <p:nvPr/>
        </p:nvSpPr>
        <p:spPr>
          <a:xfrm>
            <a:off x="16802101" y="42146326"/>
            <a:ext cx="15773399" cy="1569660"/>
          </a:xfrm>
          <a:prstGeom prst="rect">
            <a:avLst/>
          </a:prstGeom>
          <a:noFill/>
        </p:spPr>
        <p:txBody>
          <a:bodyPr wrap="square" rtlCol="0">
            <a:spAutoFit/>
          </a:bodyPr>
          <a:lstStyle/>
          <a:p>
            <a:pPr algn="just"/>
            <a:r>
              <a:rPr lang="en-US" sz="3200" dirty="0">
                <a:latin typeface="Arial" panose="020B0604020202020204" pitchFamily="34" charset="0"/>
                <a:cs typeface="Arial" panose="020B0604020202020204" pitchFamily="34" charset="0"/>
              </a:rPr>
              <a:t>	[1] </a:t>
            </a:r>
            <a:r>
              <a:rPr lang="en-US" sz="3200" dirty="0" err="1">
                <a:latin typeface="Arial" panose="020B0604020202020204" pitchFamily="34" charset="0"/>
                <a:cs typeface="Arial" panose="020B0604020202020204" pitchFamily="34" charset="0"/>
              </a:rPr>
              <a:t>Conversano</a:t>
            </a:r>
            <a:r>
              <a:rPr lang="en-US" sz="3200" dirty="0">
                <a:latin typeface="Arial" panose="020B0604020202020204" pitchFamily="34" charset="0"/>
                <a:cs typeface="Arial" panose="020B0604020202020204" pitchFamily="34" charset="0"/>
              </a:rPr>
              <a:t>, R. W., Goebel, D. M., Hofer, R. R., Matlock, T. S., and </a:t>
            </a:r>
            <a:r>
              <a:rPr lang="en-US" sz="3200" dirty="0" err="1">
                <a:latin typeface="Arial" panose="020B0604020202020204" pitchFamily="34" charset="0"/>
                <a:cs typeface="Arial" panose="020B0604020202020204" pitchFamily="34" charset="0"/>
              </a:rPr>
              <a:t>Wirz</a:t>
            </a:r>
            <a:r>
              <a:rPr lang="en-US" sz="3200" dirty="0">
                <a:latin typeface="Arial" panose="020B0604020202020204" pitchFamily="34" charset="0"/>
                <a:cs typeface="Arial" panose="020B0604020202020204" pitchFamily="34" charset="0"/>
              </a:rPr>
              <a:t>, R. E., “Development and Initial Testing of a Magnetically Shielded Miniature Hall Thruster,” </a:t>
            </a:r>
            <a:r>
              <a:rPr lang="fr-FR" sz="3200" i="1" dirty="0">
                <a:latin typeface="Arial" panose="020B0604020202020204" pitchFamily="34" charset="0"/>
                <a:cs typeface="Arial" panose="020B0604020202020204" pitchFamily="34" charset="0"/>
              </a:rPr>
              <a:t>IEEE Transactions on Plasma Science</a:t>
            </a:r>
            <a:r>
              <a:rPr lang="fr-FR" sz="3200" dirty="0">
                <a:latin typeface="Arial" panose="020B0604020202020204" pitchFamily="34" charset="0"/>
                <a:cs typeface="Arial" panose="020B0604020202020204" pitchFamily="34" charset="0"/>
              </a:rPr>
              <a:t>, Vol. 43, 2015, pp. 103-117.</a:t>
            </a:r>
          </a:p>
        </p:txBody>
      </p:sp>
      <p:pic>
        <p:nvPicPr>
          <p:cNvPr id="6" name="Graphic 5">
            <a:extLst>
              <a:ext uri="{FF2B5EF4-FFF2-40B4-BE49-F238E27FC236}">
                <a16:creationId xmlns:a16="http://schemas.microsoft.com/office/drawing/2014/main" id="{333B7B83-E06F-4F60-B193-C96E208045B7}"/>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621516" y="164587"/>
            <a:ext cx="1681172" cy="2067354"/>
          </a:xfrm>
          <a:prstGeom prst="rect">
            <a:avLst/>
          </a:prstGeom>
        </p:spPr>
      </p:pic>
      <p:grpSp>
        <p:nvGrpSpPr>
          <p:cNvPr id="46" name="Group 45">
            <a:extLst>
              <a:ext uri="{FF2B5EF4-FFF2-40B4-BE49-F238E27FC236}">
                <a16:creationId xmlns:a16="http://schemas.microsoft.com/office/drawing/2014/main" id="{47007644-BEF5-45A9-87EE-8854D937A746}"/>
              </a:ext>
            </a:extLst>
          </p:cNvPr>
          <p:cNvGrpSpPr/>
          <p:nvPr/>
        </p:nvGrpSpPr>
        <p:grpSpPr>
          <a:xfrm>
            <a:off x="299587" y="6317161"/>
            <a:ext cx="15816712" cy="36697265"/>
            <a:chOff x="299587" y="6317161"/>
            <a:chExt cx="15816712" cy="36697265"/>
          </a:xfrm>
        </p:grpSpPr>
        <p:sp>
          <p:nvSpPr>
            <p:cNvPr id="19" name="TextBox 18">
              <a:extLst>
                <a:ext uri="{FF2B5EF4-FFF2-40B4-BE49-F238E27FC236}">
                  <a16:creationId xmlns:a16="http://schemas.microsoft.com/office/drawing/2014/main" id="{611B2F56-7A26-4D01-BAA6-3D3CED0A6CA8}"/>
                </a:ext>
              </a:extLst>
            </p:cNvPr>
            <p:cNvSpPr txBox="1"/>
            <p:nvPr/>
          </p:nvSpPr>
          <p:spPr>
            <a:xfrm>
              <a:off x="342900" y="6317161"/>
              <a:ext cx="15773399" cy="830997"/>
            </a:xfrm>
            <a:prstGeom prst="rect">
              <a:avLst/>
            </a:prstGeom>
            <a:noFill/>
          </p:spPr>
          <p:txBody>
            <a:bodyPr wrap="square" rtlCol="0">
              <a:spAutoFit/>
            </a:bodyPr>
            <a:lstStyle/>
            <a:p>
              <a:r>
                <a:rPr lang="en-US" sz="4800" b="1" dirty="0">
                  <a:solidFill>
                    <a:srgbClr val="FF4605"/>
                  </a:solidFill>
                  <a:latin typeface="Arial" panose="020B0604020202020204" pitchFamily="34" charset="0"/>
                  <a:cs typeface="Arial" panose="020B0604020202020204" pitchFamily="34" charset="0"/>
                </a:rPr>
                <a:t>Introduction</a:t>
              </a:r>
              <a:endParaRPr lang="ru-RU" sz="4800" b="1" dirty="0">
                <a:solidFill>
                  <a:srgbClr val="FF4605"/>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3191DB60-38F0-422C-A5EE-9D4C1C6AFCD5}"/>
                </a:ext>
              </a:extLst>
            </p:cNvPr>
            <p:cNvSpPr txBox="1"/>
            <p:nvPr/>
          </p:nvSpPr>
          <p:spPr>
            <a:xfrm>
              <a:off x="342900" y="7149730"/>
              <a:ext cx="15773399" cy="7478970"/>
            </a:xfrm>
            <a:prstGeom prst="rect">
              <a:avLst/>
            </a:prstGeom>
            <a:noFill/>
          </p:spPr>
          <p:txBody>
            <a:bodyPr wrap="square" rtlCol="0">
              <a:spAutoFit/>
            </a:bodyPr>
            <a:lstStyle/>
            <a:p>
              <a:pPr algn="just"/>
              <a:r>
                <a:rPr lang="en-US" sz="3200" dirty="0">
                  <a:latin typeface="Arial" panose="020B0604020202020204" pitchFamily="34" charset="0"/>
                  <a:cs typeface="Arial" panose="020B0604020202020204" pitchFamily="34" charset="0"/>
                </a:rPr>
                <a:t>	The Hall-effect thruster (HET) is a type of electric space propulsion system that utilizes a magnetic field to trap electrons and generate a Hall current, which ionizes and accelerates a noble gas. Noble gas serves as the propellant, specifically in this project, the thruster is designed for xenon. Originally developed during the Cold War and later refined using Soviet research in the 1990s, HETs are now widely used for satellite station-keeping, orbital insertion, and deorbiting missions.</a:t>
              </a:r>
            </a:p>
            <a:p>
              <a:pPr algn="just"/>
              <a:r>
                <a:rPr lang="en-US" sz="3200" dirty="0">
                  <a:latin typeface="Arial" panose="020B0604020202020204" pitchFamily="34" charset="0"/>
                  <a:cs typeface="Arial" panose="020B0604020202020204" pitchFamily="34" charset="0"/>
                </a:rPr>
                <a:t>	This design project focused on developing a compact Hall-effect thruster suitable for CubeSat integration. The primary objective was to create a functional prototype capable of sustained ignition in a vacuum environment and achieving a power of 500 Watts at a voltage of 300 Volts.</a:t>
              </a:r>
            </a:p>
            <a:p>
              <a:pPr algn="just"/>
              <a:r>
                <a:rPr lang="en-US" sz="3200" dirty="0">
                  <a:latin typeface="Arial" panose="020B0604020202020204" pitchFamily="34" charset="0"/>
                  <a:cs typeface="Arial" panose="020B0604020202020204" pitchFamily="34" charset="0"/>
                </a:rPr>
                <a:t>	The final prototype incorporates custom-machined components, a boron nitride discharge channel, a stainless steel anode, samarium cobalt magnets, and a heatless lanthanum hexaboride cathode [1]. The system was tested at the NASA Jet Propulsion Laboratory (JPL) with the assistance of Dr. Dan M. Goebel and successfully demonstrated stable plasma discharge during multiple vacuum chamber tests.</a:t>
              </a:r>
            </a:p>
          </p:txBody>
        </p:sp>
        <p:grpSp>
          <p:nvGrpSpPr>
            <p:cNvPr id="11" name="Group 10">
              <a:extLst>
                <a:ext uri="{FF2B5EF4-FFF2-40B4-BE49-F238E27FC236}">
                  <a16:creationId xmlns:a16="http://schemas.microsoft.com/office/drawing/2014/main" id="{232F4B70-3D6E-4A3C-9576-A40518BDD004}"/>
                </a:ext>
              </a:extLst>
            </p:cNvPr>
            <p:cNvGrpSpPr/>
            <p:nvPr/>
          </p:nvGrpSpPr>
          <p:grpSpPr>
            <a:xfrm>
              <a:off x="924017" y="36456428"/>
              <a:ext cx="6630208" cy="6557998"/>
              <a:chOff x="562067" y="36456428"/>
              <a:chExt cx="6630208" cy="6557998"/>
            </a:xfrm>
          </p:grpSpPr>
          <p:pic>
            <p:nvPicPr>
              <p:cNvPr id="39" name="image18.png">
                <a:extLst>
                  <a:ext uri="{FF2B5EF4-FFF2-40B4-BE49-F238E27FC236}">
                    <a16:creationId xmlns:a16="http://schemas.microsoft.com/office/drawing/2014/main" id="{372D58DF-1D16-44E2-9CEB-0BD77EBF479B}"/>
                  </a:ext>
                </a:extLst>
              </p:cNvPr>
              <p:cNvPicPr/>
              <p:nvPr/>
            </p:nvPicPr>
            <p:blipFill>
              <a:blip r:embed="rId11"/>
              <a:srcRect/>
              <a:stretch>
                <a:fillRect/>
              </a:stretch>
            </p:blipFill>
            <p:spPr>
              <a:xfrm>
                <a:off x="562068" y="36456428"/>
                <a:ext cx="6630207" cy="5973224"/>
              </a:xfrm>
              <a:prstGeom prst="rect">
                <a:avLst/>
              </a:prstGeom>
              <a:ln/>
            </p:spPr>
          </p:pic>
          <p:sp>
            <p:nvSpPr>
              <p:cNvPr id="42" name="TextBox 41">
                <a:extLst>
                  <a:ext uri="{FF2B5EF4-FFF2-40B4-BE49-F238E27FC236}">
                    <a16:creationId xmlns:a16="http://schemas.microsoft.com/office/drawing/2014/main" id="{52F2EEC1-BB89-4574-A112-470CA804D641}"/>
                  </a:ext>
                </a:extLst>
              </p:cNvPr>
              <p:cNvSpPr txBox="1"/>
              <p:nvPr/>
            </p:nvSpPr>
            <p:spPr>
              <a:xfrm>
                <a:off x="562067" y="42429651"/>
                <a:ext cx="6630202" cy="58477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Fig. 4. CAD of full assembly</a:t>
                </a:r>
                <a:endParaRPr lang="ru-RU" sz="3200" dirty="0">
                  <a:latin typeface="Arial" panose="020B0604020202020204" pitchFamily="34" charset="0"/>
                  <a:cs typeface="Arial" panose="020B0604020202020204" pitchFamily="34" charset="0"/>
                </a:endParaRPr>
              </a:p>
            </p:txBody>
          </p:sp>
        </p:grpSp>
        <p:grpSp>
          <p:nvGrpSpPr>
            <p:cNvPr id="71" name="Group 70">
              <a:extLst>
                <a:ext uri="{FF2B5EF4-FFF2-40B4-BE49-F238E27FC236}">
                  <a16:creationId xmlns:a16="http://schemas.microsoft.com/office/drawing/2014/main" id="{B6136D5D-207B-4901-8A66-42618AFC93E4}"/>
                </a:ext>
              </a:extLst>
            </p:cNvPr>
            <p:cNvGrpSpPr/>
            <p:nvPr/>
          </p:nvGrpSpPr>
          <p:grpSpPr>
            <a:xfrm>
              <a:off x="11164980" y="29800260"/>
              <a:ext cx="4951319" cy="5320526"/>
              <a:chOff x="17758184" y="34759949"/>
              <a:chExt cx="6769750" cy="7274553"/>
            </a:xfrm>
          </p:grpSpPr>
          <p:pic>
            <p:nvPicPr>
              <p:cNvPr id="62" name="image38.png">
                <a:extLst>
                  <a:ext uri="{FF2B5EF4-FFF2-40B4-BE49-F238E27FC236}">
                    <a16:creationId xmlns:a16="http://schemas.microsoft.com/office/drawing/2014/main" id="{1E526B1B-C898-473D-97DF-7DB32B71C1E5}"/>
                  </a:ext>
                </a:extLst>
              </p:cNvPr>
              <p:cNvPicPr/>
              <p:nvPr/>
            </p:nvPicPr>
            <p:blipFill>
              <a:blip r:embed="rId12"/>
              <a:srcRect/>
              <a:stretch>
                <a:fillRect/>
              </a:stretch>
            </p:blipFill>
            <p:spPr>
              <a:xfrm>
                <a:off x="17758184" y="34759949"/>
                <a:ext cx="6769750" cy="6475012"/>
              </a:xfrm>
              <a:prstGeom prst="rect">
                <a:avLst/>
              </a:prstGeom>
              <a:ln/>
            </p:spPr>
          </p:pic>
          <p:sp>
            <p:nvSpPr>
              <p:cNvPr id="64" name="TextBox 63">
                <a:extLst>
                  <a:ext uri="{FF2B5EF4-FFF2-40B4-BE49-F238E27FC236}">
                    <a16:creationId xmlns:a16="http://schemas.microsoft.com/office/drawing/2014/main" id="{C57C69B8-35C3-48DE-B4A8-B31DDB7909E3}"/>
                  </a:ext>
                </a:extLst>
              </p:cNvPr>
              <p:cNvSpPr txBox="1"/>
              <p:nvPr/>
            </p:nvSpPr>
            <p:spPr>
              <a:xfrm>
                <a:off x="17758184" y="41234961"/>
                <a:ext cx="6734270" cy="799541"/>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Fig. 3. Magnetic housing</a:t>
                </a:r>
                <a:endParaRPr lang="ru-RU" sz="3200" dirty="0">
                  <a:latin typeface="Arial" panose="020B0604020202020204" pitchFamily="34" charset="0"/>
                  <a:cs typeface="Arial" panose="020B0604020202020204" pitchFamily="34" charset="0"/>
                </a:endParaRPr>
              </a:p>
            </p:txBody>
          </p:sp>
        </p:grpSp>
        <p:grpSp>
          <p:nvGrpSpPr>
            <p:cNvPr id="70" name="Group 69">
              <a:extLst>
                <a:ext uri="{FF2B5EF4-FFF2-40B4-BE49-F238E27FC236}">
                  <a16:creationId xmlns:a16="http://schemas.microsoft.com/office/drawing/2014/main" id="{F83A0B4B-9289-419D-8E54-D76B84C823EC}"/>
                </a:ext>
              </a:extLst>
            </p:cNvPr>
            <p:cNvGrpSpPr/>
            <p:nvPr/>
          </p:nvGrpSpPr>
          <p:grpSpPr>
            <a:xfrm>
              <a:off x="562067" y="29800263"/>
              <a:ext cx="4851095" cy="5163448"/>
              <a:chOff x="17404697" y="35050823"/>
              <a:chExt cx="6630289" cy="7057201"/>
            </a:xfrm>
          </p:grpSpPr>
          <p:sp>
            <p:nvSpPr>
              <p:cNvPr id="41" name="TextBox 40">
                <a:extLst>
                  <a:ext uri="{FF2B5EF4-FFF2-40B4-BE49-F238E27FC236}">
                    <a16:creationId xmlns:a16="http://schemas.microsoft.com/office/drawing/2014/main" id="{71B615AF-FCCB-4333-815E-CD8CB0C3F437}"/>
                  </a:ext>
                </a:extLst>
              </p:cNvPr>
              <p:cNvSpPr txBox="1"/>
              <p:nvPr/>
            </p:nvSpPr>
            <p:spPr>
              <a:xfrm>
                <a:off x="17404697" y="41523249"/>
                <a:ext cx="6630283" cy="58477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Fig. 1. Anode</a:t>
                </a:r>
                <a:endParaRPr lang="ru-RU" sz="3200" dirty="0">
                  <a:latin typeface="Arial" panose="020B0604020202020204" pitchFamily="34" charset="0"/>
                  <a:cs typeface="Arial" panose="020B0604020202020204" pitchFamily="34" charset="0"/>
                </a:endParaRPr>
              </a:p>
            </p:txBody>
          </p:sp>
          <p:pic>
            <p:nvPicPr>
              <p:cNvPr id="69" name="image4.png">
                <a:extLst>
                  <a:ext uri="{FF2B5EF4-FFF2-40B4-BE49-F238E27FC236}">
                    <a16:creationId xmlns:a16="http://schemas.microsoft.com/office/drawing/2014/main" id="{EFAA4CFA-7F36-4DB5-916F-6842C34172D6}"/>
                  </a:ext>
                </a:extLst>
              </p:cNvPr>
              <p:cNvPicPr/>
              <p:nvPr/>
            </p:nvPicPr>
            <p:blipFill>
              <a:blip r:embed="rId13"/>
              <a:srcRect/>
              <a:stretch>
                <a:fillRect/>
              </a:stretch>
            </p:blipFill>
            <p:spPr>
              <a:xfrm>
                <a:off x="17404697" y="35050823"/>
                <a:ext cx="6630289" cy="6472426"/>
              </a:xfrm>
              <a:prstGeom prst="rect">
                <a:avLst/>
              </a:prstGeom>
              <a:noFill/>
              <a:ln/>
            </p:spPr>
          </p:pic>
        </p:grpSp>
        <p:grpSp>
          <p:nvGrpSpPr>
            <p:cNvPr id="76" name="Group 75">
              <a:extLst>
                <a:ext uri="{FF2B5EF4-FFF2-40B4-BE49-F238E27FC236}">
                  <a16:creationId xmlns:a16="http://schemas.microsoft.com/office/drawing/2014/main" id="{F8E5E11F-C06A-4AAB-B025-9CD5EE1F05AC}"/>
                </a:ext>
              </a:extLst>
            </p:cNvPr>
            <p:cNvGrpSpPr/>
            <p:nvPr/>
          </p:nvGrpSpPr>
          <p:grpSpPr>
            <a:xfrm>
              <a:off x="5614125" y="29800262"/>
              <a:ext cx="5515982" cy="5163449"/>
              <a:chOff x="16799378" y="34713807"/>
              <a:chExt cx="7539029" cy="7057200"/>
            </a:xfrm>
          </p:grpSpPr>
          <p:pic>
            <p:nvPicPr>
              <p:cNvPr id="74" name="image33.png">
                <a:extLst>
                  <a:ext uri="{FF2B5EF4-FFF2-40B4-BE49-F238E27FC236}">
                    <a16:creationId xmlns:a16="http://schemas.microsoft.com/office/drawing/2014/main" id="{E10E13C6-6873-4287-8192-B90AE6376777}"/>
                  </a:ext>
                </a:extLst>
              </p:cNvPr>
              <p:cNvPicPr/>
              <p:nvPr/>
            </p:nvPicPr>
            <p:blipFill rotWithShape="1">
              <a:blip r:embed="rId14"/>
              <a:srcRect l="-1" r="3342"/>
              <a:stretch/>
            </p:blipFill>
            <p:spPr>
              <a:xfrm>
                <a:off x="16799378" y="34713807"/>
                <a:ext cx="7287144" cy="6472425"/>
              </a:xfrm>
              <a:prstGeom prst="rect">
                <a:avLst/>
              </a:prstGeom>
              <a:ln/>
            </p:spPr>
          </p:pic>
          <p:sp>
            <p:nvSpPr>
              <p:cNvPr id="75" name="TextBox 74">
                <a:extLst>
                  <a:ext uri="{FF2B5EF4-FFF2-40B4-BE49-F238E27FC236}">
                    <a16:creationId xmlns:a16="http://schemas.microsoft.com/office/drawing/2014/main" id="{072E46F1-C454-4CBB-8C9A-DF82F926581D}"/>
                  </a:ext>
                </a:extLst>
              </p:cNvPr>
              <p:cNvSpPr txBox="1"/>
              <p:nvPr/>
            </p:nvSpPr>
            <p:spPr>
              <a:xfrm>
                <a:off x="16799378" y="41186232"/>
                <a:ext cx="7539029" cy="58477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Fig. 2. Discharge channel</a:t>
                </a:r>
                <a:endParaRPr lang="ru-RU" sz="3200" dirty="0">
                  <a:latin typeface="Arial" panose="020B0604020202020204" pitchFamily="34" charset="0"/>
                  <a:cs typeface="Arial" panose="020B0604020202020204" pitchFamily="34" charset="0"/>
                </a:endParaRPr>
              </a:p>
            </p:txBody>
          </p:sp>
        </p:grpSp>
        <p:sp>
          <p:nvSpPr>
            <p:cNvPr id="81" name="TextBox 80">
              <a:extLst>
                <a:ext uri="{FF2B5EF4-FFF2-40B4-BE49-F238E27FC236}">
                  <a16:creationId xmlns:a16="http://schemas.microsoft.com/office/drawing/2014/main" id="{D21A1020-56E8-450B-AB5C-268A37A5A334}"/>
                </a:ext>
              </a:extLst>
            </p:cNvPr>
            <p:cNvSpPr txBox="1"/>
            <p:nvPr/>
          </p:nvSpPr>
          <p:spPr>
            <a:xfrm>
              <a:off x="342900" y="14858621"/>
              <a:ext cx="15773399" cy="830997"/>
            </a:xfrm>
            <a:prstGeom prst="rect">
              <a:avLst/>
            </a:prstGeom>
            <a:noFill/>
          </p:spPr>
          <p:txBody>
            <a:bodyPr wrap="square" rtlCol="0">
              <a:spAutoFit/>
            </a:bodyPr>
            <a:lstStyle/>
            <a:p>
              <a:r>
                <a:rPr lang="en-US" sz="4800" b="1" dirty="0">
                  <a:solidFill>
                    <a:srgbClr val="FF4605"/>
                  </a:solidFill>
                  <a:latin typeface="Arial" panose="020B0604020202020204" pitchFamily="34" charset="0"/>
                  <a:cs typeface="Arial" panose="020B0604020202020204" pitchFamily="34" charset="0"/>
                </a:rPr>
                <a:t>Design and Materials</a:t>
              </a:r>
            </a:p>
          </p:txBody>
        </p:sp>
        <p:sp>
          <p:nvSpPr>
            <p:cNvPr id="95" name="TextBox 94">
              <a:extLst>
                <a:ext uri="{FF2B5EF4-FFF2-40B4-BE49-F238E27FC236}">
                  <a16:creationId xmlns:a16="http://schemas.microsoft.com/office/drawing/2014/main" id="{CBE18882-D6CF-41DE-BCC8-9B77F8E4891C}"/>
                </a:ext>
              </a:extLst>
            </p:cNvPr>
            <p:cNvSpPr txBox="1"/>
            <p:nvPr/>
          </p:nvSpPr>
          <p:spPr>
            <a:xfrm>
              <a:off x="342900" y="15919539"/>
              <a:ext cx="15773399" cy="13880723"/>
            </a:xfrm>
            <a:prstGeom prst="rect">
              <a:avLst/>
            </a:prstGeom>
            <a:noFill/>
          </p:spPr>
          <p:txBody>
            <a:bodyPr wrap="square" rtlCol="0">
              <a:spAutoFit/>
            </a:bodyPr>
            <a:lstStyle/>
            <a:p>
              <a:pPr algn="just"/>
              <a:r>
                <a:rPr lang="en-US" sz="3200" dirty="0">
                  <a:latin typeface="Arial" panose="020B0604020202020204" pitchFamily="34" charset="0"/>
                  <a:cs typeface="Arial" panose="020B0604020202020204" pitchFamily="34" charset="0"/>
                </a:rPr>
                <a:t>	The HET was designed with modular components to meet CubeSat-scale constraints, withstand thermal loads from the plasma generation process, and satisfy key operational performance.</a:t>
              </a:r>
            </a:p>
            <a:p>
              <a:pPr algn="just"/>
              <a:r>
                <a:rPr lang="en-US" sz="3200" dirty="0">
                  <a:latin typeface="Arial" panose="020B0604020202020204" pitchFamily="34" charset="0"/>
                  <a:cs typeface="Arial" panose="020B0604020202020204" pitchFamily="34" charset="0"/>
                </a:rPr>
                <a:t>	Given the dimensional constraints of a standard CubeSat, the final prototype has major dimensions of 61 mm in length and 76.2 mm in diameter, with a total mass of 1247 grams.</a:t>
              </a:r>
            </a:p>
            <a:p>
              <a:pPr algn="just"/>
              <a:r>
                <a:rPr lang="en-US" sz="3200" dirty="0">
                  <a:latin typeface="Arial" panose="020B0604020202020204" pitchFamily="34" charset="0"/>
                  <a:cs typeface="Arial" panose="020B0604020202020204" pitchFamily="34" charset="0"/>
                </a:rPr>
                <a:t>	The thruster’s performance targets are established to generate 30 </a:t>
              </a:r>
              <a:r>
                <a:rPr lang="en-US" sz="3200" dirty="0" err="1">
                  <a:latin typeface="Arial" panose="020B0604020202020204" pitchFamily="34" charset="0"/>
                  <a:cs typeface="Arial" panose="020B0604020202020204" pitchFamily="34" charset="0"/>
                </a:rPr>
                <a:t>mN</a:t>
              </a:r>
              <a:r>
                <a:rPr lang="en-US" sz="3200" dirty="0">
                  <a:latin typeface="Arial" panose="020B0604020202020204" pitchFamily="34" charset="0"/>
                  <a:cs typeface="Arial" panose="020B0604020202020204" pitchFamily="34" charset="0"/>
                </a:rPr>
                <a:t> of thrust with continuous operation for 300 seconds. To achieve this, the thruster was optimized to operate at 500 W, with two main electrical configurations: 1) 300 V supplied to the anode with 1.66 A, and 2) 250 V supplied with 2 A current.</a:t>
              </a:r>
            </a:p>
            <a:p>
              <a:pPr algn="just"/>
              <a:r>
                <a:rPr lang="en-US" sz="3200" dirty="0">
                  <a:latin typeface="Arial" panose="020B0604020202020204" pitchFamily="34" charset="0"/>
                  <a:cs typeface="Arial" panose="020B0604020202020204" pitchFamily="34" charset="0"/>
                </a:rPr>
                <a:t>	These conditions lead to the internal temperature of the discharge channel exceeds 500 K, posing a risk of damaging the magnets. To mitigate this, the design uses thermally resistant materials and allows for protecting the sensitive parts. Additionally, the mechanical tolerances were taken into account due to thermal expansion.</a:t>
              </a:r>
            </a:p>
            <a:p>
              <a:pPr algn="just"/>
              <a:r>
                <a:rPr lang="en-US" sz="3200" dirty="0">
                  <a:latin typeface="Arial" panose="020B0604020202020204" pitchFamily="34" charset="0"/>
                  <a:cs typeface="Arial" panose="020B0604020202020204" pitchFamily="34" charset="0"/>
                </a:rPr>
                <a:t>	The HET was modeled in SOLIDWORKS, presented in Figs. 1-4, based on these constraints. Key components include:</a:t>
              </a:r>
            </a:p>
            <a:p>
              <a:pPr marL="914400" lvl="1" indent="-457200" algn="just">
                <a:buFont typeface="Arial" panose="020B0604020202020204" pitchFamily="34" charset="0"/>
                <a:buChar char="•"/>
              </a:pPr>
              <a:r>
                <a:rPr lang="en-US" sz="3200" dirty="0">
                  <a:latin typeface="Arial" panose="020B0604020202020204" pitchFamily="34" charset="0"/>
                  <a:cs typeface="Arial" panose="020B0604020202020204" pitchFamily="34" charset="0"/>
                </a:rPr>
                <a:t>Anode – A ring with 32 x 0.1-inch azimuthal holes, made of 304 stainless steel alloy. It functions as both a uniform gas distributor and the positive electrode.</a:t>
              </a:r>
            </a:p>
            <a:p>
              <a:pPr marL="914400" lvl="1" indent="-457200" algn="just">
                <a:buFont typeface="Arial" panose="020B0604020202020204" pitchFamily="34" charset="0"/>
                <a:buChar char="•"/>
              </a:pPr>
              <a:r>
                <a:rPr lang="en-US" sz="3200" dirty="0">
                  <a:latin typeface="Arial" panose="020B0604020202020204" pitchFamily="34" charset="0"/>
                  <a:cs typeface="Arial" panose="020B0604020202020204" pitchFamily="34" charset="0"/>
                </a:rPr>
                <a:t>Cathode – Positioned externally. It emits electrons for ionization and beam neutralization. The cathode is a </a:t>
              </a:r>
              <a:r>
                <a:rPr lang="en-US" sz="3200" dirty="0" err="1">
                  <a:latin typeface="Arial" panose="020B0604020202020204" pitchFamily="34" charset="0"/>
                  <a:cs typeface="Arial" panose="020B0604020202020204" pitchFamily="34" charset="0"/>
                </a:rPr>
                <a:t>heaterless</a:t>
              </a:r>
              <a:r>
                <a:rPr lang="en-US" sz="3200" dirty="0">
                  <a:latin typeface="Arial" panose="020B0604020202020204" pitchFamily="34" charset="0"/>
                  <a:cs typeface="Arial" panose="020B0604020202020204" pitchFamily="34" charset="0"/>
                </a:rPr>
                <a:t> design made of lanthanum hexaboride.</a:t>
              </a:r>
            </a:p>
            <a:p>
              <a:pPr marL="914400" lvl="1" indent="-457200" algn="just">
                <a:buFont typeface="Arial" panose="020B0604020202020204" pitchFamily="34" charset="0"/>
                <a:buChar char="•"/>
              </a:pPr>
              <a:r>
                <a:rPr lang="en-US" sz="3200" dirty="0">
                  <a:latin typeface="Arial" panose="020B0604020202020204" pitchFamily="34" charset="0"/>
                  <a:cs typeface="Arial" panose="020B0604020202020204" pitchFamily="34" charset="0"/>
                </a:rPr>
                <a:t>Discharge channel – Constructed from boron nitride. It contains the xenon plasms and electrically insulates the magnet housing while protecting the magnets from heat and erosion.</a:t>
              </a:r>
            </a:p>
            <a:p>
              <a:pPr marL="914400" lvl="1" indent="-457200" algn="just">
                <a:buFont typeface="Arial" panose="020B0604020202020204" pitchFamily="34" charset="0"/>
                <a:buChar char="•"/>
              </a:pPr>
              <a:r>
                <a:rPr lang="en-US" sz="3200" dirty="0">
                  <a:latin typeface="Arial" panose="020B0604020202020204" pitchFamily="34" charset="0"/>
                  <a:cs typeface="Arial" panose="020B0604020202020204" pitchFamily="34" charset="0"/>
                </a:rPr>
                <a:t>Magnetic housing – The structural casing of the HET. It is made from 1018 steel, provides mechanical integrity, and mounts the internal assembly.</a:t>
              </a:r>
            </a:p>
            <a:p>
              <a:pPr marL="914400" lvl="1" indent="-457200" algn="just">
                <a:buFont typeface="Arial" panose="020B0604020202020204" pitchFamily="34" charset="0"/>
                <a:buChar char="•"/>
              </a:pPr>
              <a:r>
                <a:rPr lang="en-US" sz="3200" dirty="0">
                  <a:latin typeface="Arial" panose="020B0604020202020204" pitchFamily="34" charset="0"/>
                  <a:cs typeface="Arial" panose="020B0604020202020204" pitchFamily="34" charset="0"/>
                </a:rPr>
                <a:t>Magnets – Samarium cobalt permanent magnets create a magnetic flux of 200-300 gauss to trap electrons and confine plasma.</a:t>
              </a:r>
            </a:p>
          </p:txBody>
        </p:sp>
        <p:sp>
          <p:nvSpPr>
            <p:cNvPr id="115" name="TextBox 114">
              <a:extLst>
                <a:ext uri="{FF2B5EF4-FFF2-40B4-BE49-F238E27FC236}">
                  <a16:creationId xmlns:a16="http://schemas.microsoft.com/office/drawing/2014/main" id="{3E4B5BC4-7FE5-4DE8-A480-C751BFED179B}"/>
                </a:ext>
              </a:extLst>
            </p:cNvPr>
            <p:cNvSpPr txBox="1"/>
            <p:nvPr/>
          </p:nvSpPr>
          <p:spPr>
            <a:xfrm>
              <a:off x="299587" y="35379209"/>
              <a:ext cx="15773399" cy="1077218"/>
            </a:xfrm>
            <a:prstGeom prst="rect">
              <a:avLst/>
            </a:prstGeom>
            <a:noFill/>
          </p:spPr>
          <p:txBody>
            <a:bodyPr wrap="square" rtlCol="0">
              <a:spAutoFit/>
            </a:bodyPr>
            <a:lstStyle/>
            <a:p>
              <a:pPr algn="just"/>
              <a:r>
                <a:rPr lang="en-US" sz="3200" dirty="0">
                  <a:latin typeface="Arial" panose="020B0604020202020204" pitchFamily="34" charset="0"/>
                  <a:cs typeface="Arial" panose="020B0604020202020204" pitchFamily="34" charset="0"/>
                </a:rPr>
                <a:t>	The HET fully assembled is presented in Figs. 4 and 5. Its modular design facilitated iterative assembly and tuning during testing.</a:t>
              </a:r>
            </a:p>
          </p:txBody>
        </p:sp>
        <p:grpSp>
          <p:nvGrpSpPr>
            <p:cNvPr id="40" name="Group 39">
              <a:extLst>
                <a:ext uri="{FF2B5EF4-FFF2-40B4-BE49-F238E27FC236}">
                  <a16:creationId xmlns:a16="http://schemas.microsoft.com/office/drawing/2014/main" id="{6566935B-4ABA-4C42-A37B-5214C9BD2BA8}"/>
                </a:ext>
              </a:extLst>
            </p:cNvPr>
            <p:cNvGrpSpPr/>
            <p:nvPr/>
          </p:nvGrpSpPr>
          <p:grpSpPr>
            <a:xfrm>
              <a:off x="7798461" y="36016633"/>
              <a:ext cx="7910963" cy="6997793"/>
              <a:chOff x="7798461" y="36016633"/>
              <a:chExt cx="7910963" cy="6997793"/>
            </a:xfrm>
          </p:grpSpPr>
          <p:pic>
            <p:nvPicPr>
              <p:cNvPr id="28" name="image51.png">
                <a:extLst>
                  <a:ext uri="{FF2B5EF4-FFF2-40B4-BE49-F238E27FC236}">
                    <a16:creationId xmlns:a16="http://schemas.microsoft.com/office/drawing/2014/main" id="{F7F02C61-B45A-426D-87E3-9ADA2C356E04}"/>
                  </a:ext>
                </a:extLst>
              </p:cNvPr>
              <p:cNvPicPr/>
              <p:nvPr/>
            </p:nvPicPr>
            <p:blipFill rotWithShape="1">
              <a:blip r:embed="rId15"/>
              <a:srcRect l="10238" t="33221" r="22501" b="14905"/>
              <a:stretch/>
            </p:blipFill>
            <p:spPr>
              <a:xfrm rot="10800000">
                <a:off x="8548236" y="36456427"/>
                <a:ext cx="7161188" cy="5973224"/>
              </a:xfrm>
              <a:prstGeom prst="rect">
                <a:avLst/>
              </a:prstGeom>
              <a:ln/>
            </p:spPr>
          </p:pic>
          <p:sp>
            <p:nvSpPr>
              <p:cNvPr id="116" name="TextBox 115">
                <a:extLst>
                  <a:ext uri="{FF2B5EF4-FFF2-40B4-BE49-F238E27FC236}">
                    <a16:creationId xmlns:a16="http://schemas.microsoft.com/office/drawing/2014/main" id="{6EC9A763-D00F-4162-ACC7-40A3A2299DB4}"/>
                  </a:ext>
                </a:extLst>
              </p:cNvPr>
              <p:cNvSpPr txBox="1"/>
              <p:nvPr/>
            </p:nvSpPr>
            <p:spPr>
              <a:xfrm>
                <a:off x="8548236" y="42429651"/>
                <a:ext cx="7161181" cy="58477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Fig. 5. HET fully assembled</a:t>
                </a:r>
                <a:endParaRPr lang="ru-RU" sz="3200" dirty="0">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336D8775-1729-4907-9501-200D80BDB474}"/>
                  </a:ext>
                </a:extLst>
              </p:cNvPr>
              <p:cNvSpPr/>
              <p:nvPr/>
            </p:nvSpPr>
            <p:spPr>
              <a:xfrm>
                <a:off x="8843269" y="36595129"/>
                <a:ext cx="2321711" cy="618226"/>
              </a:xfrm>
              <a:prstGeom prst="roundRect">
                <a:avLst/>
              </a:prstGeom>
              <a:solidFill>
                <a:srgbClr val="3333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panose="020B0604020202020204" pitchFamily="34" charset="0"/>
                    <a:cs typeface="Arial" panose="020B0604020202020204" pitchFamily="34" charset="0"/>
                  </a:rPr>
                  <a:t>Magnets</a:t>
                </a:r>
                <a:endParaRPr lang="ru-RU" sz="3200" dirty="0"/>
              </a:p>
            </p:txBody>
          </p:sp>
          <p:cxnSp>
            <p:nvCxnSpPr>
              <p:cNvPr id="18" name="Straight Arrow Connector 17">
                <a:extLst>
                  <a:ext uri="{FF2B5EF4-FFF2-40B4-BE49-F238E27FC236}">
                    <a16:creationId xmlns:a16="http://schemas.microsoft.com/office/drawing/2014/main" id="{67A7D635-4F61-43AD-A88C-CA98FFE1157C}"/>
                  </a:ext>
                </a:extLst>
              </p:cNvPr>
              <p:cNvCxnSpPr>
                <a:cxnSpLocks/>
                <a:stCxn id="16" idx="2"/>
              </p:cNvCxnSpPr>
              <p:nvPr/>
            </p:nvCxnSpPr>
            <p:spPr>
              <a:xfrm>
                <a:off x="10004125" y="37213355"/>
                <a:ext cx="1125982" cy="677095"/>
              </a:xfrm>
              <a:prstGeom prst="straightConnector1">
                <a:avLst/>
              </a:prstGeom>
              <a:ln w="57150">
                <a:solidFill>
                  <a:srgbClr val="333398"/>
                </a:solidFill>
                <a:headEnd type="none" w="med" len="med"/>
                <a:tailEnd type="arrow" w="med" len="med"/>
              </a:ln>
            </p:spPr>
            <p:style>
              <a:lnRef idx="3">
                <a:schemeClr val="accent1"/>
              </a:lnRef>
              <a:fillRef idx="0">
                <a:schemeClr val="accent1"/>
              </a:fillRef>
              <a:effectRef idx="2">
                <a:schemeClr val="accent1"/>
              </a:effectRef>
              <a:fontRef idx="minor">
                <a:schemeClr val="tx1"/>
              </a:fontRef>
            </p:style>
          </p:cxnSp>
          <p:grpSp>
            <p:nvGrpSpPr>
              <p:cNvPr id="24" name="Group 23">
                <a:extLst>
                  <a:ext uri="{FF2B5EF4-FFF2-40B4-BE49-F238E27FC236}">
                    <a16:creationId xmlns:a16="http://schemas.microsoft.com/office/drawing/2014/main" id="{E8501703-F502-4BD7-8454-C33307436F5B}"/>
                  </a:ext>
                </a:extLst>
              </p:cNvPr>
              <p:cNvGrpSpPr/>
              <p:nvPr/>
            </p:nvGrpSpPr>
            <p:grpSpPr>
              <a:xfrm>
                <a:off x="7798461" y="37831581"/>
                <a:ext cx="2942110" cy="1867724"/>
                <a:chOff x="17208976" y="40911644"/>
                <a:chExt cx="2942110" cy="1867724"/>
              </a:xfrm>
            </p:grpSpPr>
            <p:sp>
              <p:nvSpPr>
                <p:cNvPr id="118" name="Rectangle: Rounded Corners 117">
                  <a:extLst>
                    <a:ext uri="{FF2B5EF4-FFF2-40B4-BE49-F238E27FC236}">
                      <a16:creationId xmlns:a16="http://schemas.microsoft.com/office/drawing/2014/main" id="{C842676C-6516-4804-B840-101C53142CD5}"/>
                    </a:ext>
                  </a:extLst>
                </p:cNvPr>
                <p:cNvSpPr/>
                <p:nvPr/>
              </p:nvSpPr>
              <p:spPr>
                <a:xfrm>
                  <a:off x="17208976" y="40911644"/>
                  <a:ext cx="2321711" cy="1063670"/>
                </a:xfrm>
                <a:prstGeom prst="roundRect">
                  <a:avLst/>
                </a:prstGeom>
                <a:solidFill>
                  <a:srgbClr val="3333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panose="020B0604020202020204" pitchFamily="34" charset="0"/>
                      <a:cs typeface="Arial" panose="020B0604020202020204" pitchFamily="34" charset="0"/>
                    </a:rPr>
                    <a:t>Discharge channel</a:t>
                  </a:r>
                  <a:endParaRPr lang="ru-RU" sz="3200" dirty="0"/>
                </a:p>
              </p:txBody>
            </p:sp>
            <p:cxnSp>
              <p:nvCxnSpPr>
                <p:cNvPr id="119" name="Straight Arrow Connector 118">
                  <a:extLst>
                    <a:ext uri="{FF2B5EF4-FFF2-40B4-BE49-F238E27FC236}">
                      <a16:creationId xmlns:a16="http://schemas.microsoft.com/office/drawing/2014/main" id="{89FD772F-90B1-4454-AE6F-FA1F2817341B}"/>
                    </a:ext>
                  </a:extLst>
                </p:cNvPr>
                <p:cNvCxnSpPr>
                  <a:cxnSpLocks/>
                  <a:stCxn id="118" idx="2"/>
                </p:cNvCxnSpPr>
                <p:nvPr/>
              </p:nvCxnSpPr>
              <p:spPr>
                <a:xfrm>
                  <a:off x="18369832" y="41975314"/>
                  <a:ext cx="1781254" cy="804054"/>
                </a:xfrm>
                <a:prstGeom prst="straightConnector1">
                  <a:avLst/>
                </a:prstGeom>
                <a:ln w="57150">
                  <a:solidFill>
                    <a:srgbClr val="333398"/>
                  </a:solidFill>
                  <a:headEnd type="none" w="med" len="med"/>
                  <a:tailEnd type="arrow" w="med" len="med"/>
                </a:ln>
              </p:spPr>
              <p:style>
                <a:lnRef idx="3">
                  <a:schemeClr val="accent1"/>
                </a:lnRef>
                <a:fillRef idx="0">
                  <a:schemeClr val="accent1"/>
                </a:fillRef>
                <a:effectRef idx="2">
                  <a:schemeClr val="accent1"/>
                </a:effectRef>
                <a:fontRef idx="minor">
                  <a:schemeClr val="tx1"/>
                </a:fontRef>
              </p:style>
            </p:cxnSp>
          </p:grpSp>
          <p:grpSp>
            <p:nvGrpSpPr>
              <p:cNvPr id="120" name="Group 119">
                <a:extLst>
                  <a:ext uri="{FF2B5EF4-FFF2-40B4-BE49-F238E27FC236}">
                    <a16:creationId xmlns:a16="http://schemas.microsoft.com/office/drawing/2014/main" id="{B44FFAE5-8703-436F-8D93-DEF23FA02DE8}"/>
                  </a:ext>
                </a:extLst>
              </p:cNvPr>
              <p:cNvGrpSpPr/>
              <p:nvPr/>
            </p:nvGrpSpPr>
            <p:grpSpPr>
              <a:xfrm>
                <a:off x="13007123" y="39885359"/>
                <a:ext cx="2321711" cy="2077178"/>
                <a:chOff x="17208976" y="39898136"/>
                <a:chExt cx="2321711" cy="2077178"/>
              </a:xfrm>
            </p:grpSpPr>
            <p:sp>
              <p:nvSpPr>
                <p:cNvPr id="121" name="Rectangle: Rounded Corners 120">
                  <a:extLst>
                    <a:ext uri="{FF2B5EF4-FFF2-40B4-BE49-F238E27FC236}">
                      <a16:creationId xmlns:a16="http://schemas.microsoft.com/office/drawing/2014/main" id="{C78A6F6F-93EF-436B-9EC8-A264939D48A8}"/>
                    </a:ext>
                  </a:extLst>
                </p:cNvPr>
                <p:cNvSpPr/>
                <p:nvPr/>
              </p:nvSpPr>
              <p:spPr>
                <a:xfrm>
                  <a:off x="17208976" y="40911644"/>
                  <a:ext cx="2321711" cy="1063670"/>
                </a:xfrm>
                <a:prstGeom prst="roundRect">
                  <a:avLst/>
                </a:prstGeom>
                <a:solidFill>
                  <a:srgbClr val="3333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panose="020B0604020202020204" pitchFamily="34" charset="0"/>
                      <a:cs typeface="Arial" panose="020B0604020202020204" pitchFamily="34" charset="0"/>
                    </a:rPr>
                    <a:t>Xenon supply</a:t>
                  </a:r>
                  <a:endParaRPr lang="ru-RU" sz="3200" dirty="0"/>
                </a:p>
              </p:txBody>
            </p:sp>
            <p:cxnSp>
              <p:nvCxnSpPr>
                <p:cNvPr id="122" name="Straight Arrow Connector 121">
                  <a:extLst>
                    <a:ext uri="{FF2B5EF4-FFF2-40B4-BE49-F238E27FC236}">
                      <a16:creationId xmlns:a16="http://schemas.microsoft.com/office/drawing/2014/main" id="{6D8307CD-734D-4AA1-9C88-129C2D768348}"/>
                    </a:ext>
                  </a:extLst>
                </p:cNvPr>
                <p:cNvCxnSpPr>
                  <a:cxnSpLocks/>
                  <a:stCxn id="121" idx="0"/>
                </p:cNvCxnSpPr>
                <p:nvPr/>
              </p:nvCxnSpPr>
              <p:spPr>
                <a:xfrm flipV="1">
                  <a:off x="18369832" y="39898136"/>
                  <a:ext cx="301626" cy="1013508"/>
                </a:xfrm>
                <a:prstGeom prst="straightConnector1">
                  <a:avLst/>
                </a:prstGeom>
                <a:ln w="57150">
                  <a:solidFill>
                    <a:srgbClr val="333398"/>
                  </a:solidFill>
                  <a:headEnd type="none" w="med" len="med"/>
                  <a:tailEnd type="arrow" w="med" len="med"/>
                </a:ln>
              </p:spPr>
              <p:style>
                <a:lnRef idx="3">
                  <a:schemeClr val="accent1"/>
                </a:lnRef>
                <a:fillRef idx="0">
                  <a:schemeClr val="accent1"/>
                </a:fillRef>
                <a:effectRef idx="2">
                  <a:schemeClr val="accent1"/>
                </a:effectRef>
                <a:fontRef idx="minor">
                  <a:schemeClr val="tx1"/>
                </a:fontRef>
              </p:style>
            </p:cxnSp>
          </p:grpSp>
          <p:grpSp>
            <p:nvGrpSpPr>
              <p:cNvPr id="123" name="Group 122">
                <a:extLst>
                  <a:ext uri="{FF2B5EF4-FFF2-40B4-BE49-F238E27FC236}">
                    <a16:creationId xmlns:a16="http://schemas.microsoft.com/office/drawing/2014/main" id="{1D87EF5A-EE68-4C49-865A-7C935C6645FD}"/>
                  </a:ext>
                </a:extLst>
              </p:cNvPr>
              <p:cNvGrpSpPr/>
              <p:nvPr/>
            </p:nvGrpSpPr>
            <p:grpSpPr>
              <a:xfrm>
                <a:off x="12124118" y="36016633"/>
                <a:ext cx="2321711" cy="1849013"/>
                <a:chOff x="16747098" y="40655943"/>
                <a:chExt cx="2321711" cy="1849013"/>
              </a:xfrm>
            </p:grpSpPr>
            <p:sp>
              <p:nvSpPr>
                <p:cNvPr id="124" name="Rectangle: Rounded Corners 123">
                  <a:extLst>
                    <a:ext uri="{FF2B5EF4-FFF2-40B4-BE49-F238E27FC236}">
                      <a16:creationId xmlns:a16="http://schemas.microsoft.com/office/drawing/2014/main" id="{88B8DB55-3C5C-4FC7-B37A-8346B26999D4}"/>
                    </a:ext>
                  </a:extLst>
                </p:cNvPr>
                <p:cNvSpPr/>
                <p:nvPr/>
              </p:nvSpPr>
              <p:spPr>
                <a:xfrm>
                  <a:off x="16747098" y="40655943"/>
                  <a:ext cx="2321711" cy="1063670"/>
                </a:xfrm>
                <a:prstGeom prst="roundRect">
                  <a:avLst/>
                </a:prstGeom>
                <a:solidFill>
                  <a:srgbClr val="3333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panose="020B0604020202020204" pitchFamily="34" charset="0"/>
                      <a:cs typeface="Arial" panose="020B0604020202020204" pitchFamily="34" charset="0"/>
                    </a:rPr>
                    <a:t>Magnetic housing</a:t>
                  </a:r>
                  <a:endParaRPr lang="ru-RU" sz="3200" dirty="0"/>
                </a:p>
              </p:txBody>
            </p:sp>
            <p:cxnSp>
              <p:nvCxnSpPr>
                <p:cNvPr id="125" name="Straight Arrow Connector 124">
                  <a:extLst>
                    <a:ext uri="{FF2B5EF4-FFF2-40B4-BE49-F238E27FC236}">
                      <a16:creationId xmlns:a16="http://schemas.microsoft.com/office/drawing/2014/main" id="{04A02F68-5DA0-433A-872F-123C3A326479}"/>
                    </a:ext>
                  </a:extLst>
                </p:cNvPr>
                <p:cNvCxnSpPr>
                  <a:cxnSpLocks/>
                  <a:stCxn id="124" idx="2"/>
                </p:cNvCxnSpPr>
                <p:nvPr/>
              </p:nvCxnSpPr>
              <p:spPr>
                <a:xfrm flipH="1">
                  <a:off x="17208976" y="41719613"/>
                  <a:ext cx="698978" cy="785343"/>
                </a:xfrm>
                <a:prstGeom prst="straightConnector1">
                  <a:avLst/>
                </a:prstGeom>
                <a:ln w="57150">
                  <a:solidFill>
                    <a:srgbClr val="333398"/>
                  </a:solidFill>
                  <a:headEnd type="none" w="med" len="med"/>
                  <a:tailEnd type="arrow" w="med" len="med"/>
                </a:ln>
              </p:spPr>
              <p:style>
                <a:lnRef idx="3">
                  <a:schemeClr val="accent1"/>
                </a:lnRef>
                <a:fillRef idx="0">
                  <a:schemeClr val="accent1"/>
                </a:fillRef>
                <a:effectRef idx="2">
                  <a:schemeClr val="accent1"/>
                </a:effectRef>
                <a:fontRef idx="minor">
                  <a:schemeClr val="tx1"/>
                </a:fontRef>
              </p:style>
            </p:cxnSp>
          </p:grpSp>
        </p:grpSp>
      </p:grpSp>
      <p:sp>
        <p:nvSpPr>
          <p:cNvPr id="126" name="TextBox 125">
            <a:extLst>
              <a:ext uri="{FF2B5EF4-FFF2-40B4-BE49-F238E27FC236}">
                <a16:creationId xmlns:a16="http://schemas.microsoft.com/office/drawing/2014/main" id="{10DBEFD0-26AB-417F-99A5-306044B8716B}"/>
              </a:ext>
            </a:extLst>
          </p:cNvPr>
          <p:cNvSpPr txBox="1"/>
          <p:nvPr/>
        </p:nvSpPr>
        <p:spPr>
          <a:xfrm>
            <a:off x="16797772" y="5500765"/>
            <a:ext cx="15773399" cy="830997"/>
          </a:xfrm>
          <a:prstGeom prst="rect">
            <a:avLst/>
          </a:prstGeom>
          <a:noFill/>
        </p:spPr>
        <p:txBody>
          <a:bodyPr wrap="square" rtlCol="0">
            <a:spAutoFit/>
          </a:bodyPr>
          <a:lstStyle/>
          <a:p>
            <a:r>
              <a:rPr lang="en-US" sz="4800" b="1" dirty="0">
                <a:solidFill>
                  <a:srgbClr val="FF4605"/>
                </a:solidFill>
                <a:latin typeface="Arial" panose="020B0604020202020204" pitchFamily="34" charset="0"/>
                <a:cs typeface="Arial" panose="020B0604020202020204" pitchFamily="34" charset="0"/>
              </a:rPr>
              <a:t>Thermal and Magnetic Simulation</a:t>
            </a:r>
          </a:p>
        </p:txBody>
      </p:sp>
      <p:sp>
        <p:nvSpPr>
          <p:cNvPr id="127" name="TextBox 126">
            <a:extLst>
              <a:ext uri="{FF2B5EF4-FFF2-40B4-BE49-F238E27FC236}">
                <a16:creationId xmlns:a16="http://schemas.microsoft.com/office/drawing/2014/main" id="{0CBFB4E3-99B3-401F-A208-FCBBF90EA82B}"/>
              </a:ext>
            </a:extLst>
          </p:cNvPr>
          <p:cNvSpPr txBox="1"/>
          <p:nvPr/>
        </p:nvSpPr>
        <p:spPr>
          <a:xfrm>
            <a:off x="16797772" y="6409283"/>
            <a:ext cx="15904503" cy="4524315"/>
          </a:xfrm>
          <a:prstGeom prst="rect">
            <a:avLst/>
          </a:prstGeom>
          <a:noFill/>
        </p:spPr>
        <p:txBody>
          <a:bodyPr wrap="square" rtlCol="0">
            <a:spAutoFit/>
          </a:bodyPr>
          <a:lstStyle/>
          <a:p>
            <a:pPr algn="just"/>
            <a:r>
              <a:rPr lang="en-US" sz="3200" b="1" dirty="0">
                <a:solidFill>
                  <a:srgbClr val="FF622A"/>
                </a:solidFill>
                <a:latin typeface="Arial" panose="020B0604020202020204" pitchFamily="34" charset="0"/>
                <a:cs typeface="Arial" panose="020B0604020202020204" pitchFamily="34" charset="0"/>
              </a:rPr>
              <a:t>Thermal Testing</a:t>
            </a:r>
          </a:p>
          <a:p>
            <a:pPr algn="just"/>
            <a:r>
              <a:rPr lang="en-US" sz="3200" dirty="0">
                <a:latin typeface="Arial" panose="020B0604020202020204" pitchFamily="34" charset="0"/>
                <a:cs typeface="Arial" panose="020B0604020202020204" pitchFamily="34" charset="0"/>
              </a:rPr>
              <a:t>	To validate structural integrity, the thruster underwent thermal cycling in a furnace from 36°C to 218°C, with 5°C increments. This procedure simulated the thermal environment during the plasma discharge. The structure demonstrated thermal resistance and maintained its integrity throughout heating. The test also confirmed that the design incorporated appropriate tolerances for thermal expansion.</a:t>
            </a:r>
          </a:p>
          <a:p>
            <a:pPr algn="just"/>
            <a:r>
              <a:rPr lang="en-US" sz="3200" b="1" dirty="0">
                <a:solidFill>
                  <a:srgbClr val="FF622A"/>
                </a:solidFill>
                <a:latin typeface="Arial" panose="020B0604020202020204" pitchFamily="34" charset="0"/>
                <a:cs typeface="Arial" panose="020B0604020202020204" pitchFamily="34" charset="0"/>
              </a:rPr>
              <a:t>Magnetic Testing</a:t>
            </a:r>
          </a:p>
          <a:p>
            <a:pPr algn="just"/>
            <a:r>
              <a:rPr lang="en-US" sz="3200" dirty="0">
                <a:latin typeface="Arial" panose="020B0604020202020204" pitchFamily="34" charset="0"/>
                <a:cs typeface="Arial" panose="020B0604020202020204" pitchFamily="34" charset="0"/>
              </a:rPr>
              <a:t>	Magnetic field simulation was performed in COMSOL Multiphysics to verify the polarity, strength, and orientation of the samarium cobalt magnets.</a:t>
            </a:r>
          </a:p>
        </p:txBody>
      </p:sp>
      <p:sp>
        <p:nvSpPr>
          <p:cNvPr id="129" name="TextBox 128">
            <a:extLst>
              <a:ext uri="{FF2B5EF4-FFF2-40B4-BE49-F238E27FC236}">
                <a16:creationId xmlns:a16="http://schemas.microsoft.com/office/drawing/2014/main" id="{A612F3FA-4F46-4996-90A0-8471F56504C6}"/>
              </a:ext>
            </a:extLst>
          </p:cNvPr>
          <p:cNvSpPr txBox="1"/>
          <p:nvPr/>
        </p:nvSpPr>
        <p:spPr>
          <a:xfrm>
            <a:off x="16797771" y="16759467"/>
            <a:ext cx="15773399" cy="1077218"/>
          </a:xfrm>
          <a:prstGeom prst="rect">
            <a:avLst/>
          </a:prstGeom>
          <a:noFill/>
        </p:spPr>
        <p:txBody>
          <a:bodyPr wrap="square" rtlCol="0">
            <a:spAutoFit/>
          </a:bodyPr>
          <a:lstStyle/>
          <a:p>
            <a:pPr algn="just"/>
            <a:r>
              <a:rPr lang="en-US" sz="3200" dirty="0">
                <a:latin typeface="Arial" panose="020B0604020202020204" pitchFamily="34" charset="0"/>
                <a:cs typeface="Arial" panose="020B0604020202020204" pitchFamily="34" charset="0"/>
              </a:rPr>
              <a:t>	 The simulation, shown in Figs. 6 and 7, targeted a field strength between 200 and 350 G, which is optimal for electron confinement and Hall current generation.</a:t>
            </a:r>
          </a:p>
        </p:txBody>
      </p:sp>
      <p:sp>
        <p:nvSpPr>
          <p:cNvPr id="130" name="TextBox 129">
            <a:extLst>
              <a:ext uri="{FF2B5EF4-FFF2-40B4-BE49-F238E27FC236}">
                <a16:creationId xmlns:a16="http://schemas.microsoft.com/office/drawing/2014/main" id="{EF717BC4-8736-418F-AEF2-CB3EA59C09B6}"/>
              </a:ext>
            </a:extLst>
          </p:cNvPr>
          <p:cNvSpPr txBox="1"/>
          <p:nvPr/>
        </p:nvSpPr>
        <p:spPr>
          <a:xfrm>
            <a:off x="16797771" y="17819167"/>
            <a:ext cx="15773399" cy="830997"/>
          </a:xfrm>
          <a:prstGeom prst="rect">
            <a:avLst/>
          </a:prstGeom>
          <a:noFill/>
        </p:spPr>
        <p:txBody>
          <a:bodyPr wrap="square" rtlCol="0">
            <a:spAutoFit/>
          </a:bodyPr>
          <a:lstStyle/>
          <a:p>
            <a:r>
              <a:rPr lang="en-US" sz="4800" b="1" dirty="0">
                <a:solidFill>
                  <a:srgbClr val="FF4605"/>
                </a:solidFill>
                <a:latin typeface="Arial" panose="020B0604020202020204" pitchFamily="34" charset="0"/>
                <a:cs typeface="Arial" panose="020B0604020202020204" pitchFamily="34" charset="0"/>
              </a:rPr>
              <a:t>Vacuum Chamber Testing</a:t>
            </a:r>
          </a:p>
        </p:txBody>
      </p:sp>
      <p:sp>
        <p:nvSpPr>
          <p:cNvPr id="131" name="TextBox 130">
            <a:extLst>
              <a:ext uri="{FF2B5EF4-FFF2-40B4-BE49-F238E27FC236}">
                <a16:creationId xmlns:a16="http://schemas.microsoft.com/office/drawing/2014/main" id="{933ED0F8-5EAE-44D6-A343-F5316AA600E4}"/>
              </a:ext>
            </a:extLst>
          </p:cNvPr>
          <p:cNvSpPr txBox="1"/>
          <p:nvPr/>
        </p:nvSpPr>
        <p:spPr>
          <a:xfrm>
            <a:off x="16797772" y="18682445"/>
            <a:ext cx="15904504" cy="9448740"/>
          </a:xfrm>
          <a:prstGeom prst="rect">
            <a:avLst/>
          </a:prstGeom>
          <a:noFill/>
        </p:spPr>
        <p:txBody>
          <a:bodyPr wrap="square" rtlCol="0">
            <a:spAutoFit/>
          </a:bodyPr>
          <a:lstStyle/>
          <a:p>
            <a:pPr algn="just"/>
            <a:r>
              <a:rPr lang="en-US" sz="3200" b="1" dirty="0">
                <a:solidFill>
                  <a:srgbClr val="FF622A"/>
                </a:solidFill>
                <a:latin typeface="Arial" panose="020B0604020202020204" pitchFamily="34" charset="0"/>
                <a:cs typeface="Arial" panose="020B0604020202020204" pitchFamily="34" charset="0"/>
              </a:rPr>
              <a:t>Testing Facility</a:t>
            </a:r>
          </a:p>
          <a:p>
            <a:pPr algn="just"/>
            <a:r>
              <a:rPr lang="en-US" sz="3200" dirty="0">
                <a:latin typeface="Arial" panose="020B0604020202020204" pitchFamily="34" charset="0"/>
                <a:cs typeface="Arial" panose="020B0604020202020204" pitchFamily="34" charset="0"/>
              </a:rPr>
              <a:t>	Vacuum testing was conducted at NASA JPL using a cryogenically pumped vacuum chamber capable of reaching 10</a:t>
            </a:r>
            <a:r>
              <a:rPr lang="en-US" sz="3200" baseline="30000" dirty="0">
                <a:latin typeface="Arial" panose="020B0604020202020204" pitchFamily="34" charset="0"/>
                <a:cs typeface="Arial" panose="020B0604020202020204" pitchFamily="34" charset="0"/>
              </a:rPr>
              <a:t>-5</a:t>
            </a:r>
            <a:r>
              <a:rPr lang="en-US" sz="3200" dirty="0">
                <a:latin typeface="Arial" panose="020B0604020202020204" pitchFamily="34" charset="0"/>
                <a:cs typeface="Arial" panose="020B0604020202020204" pitchFamily="34" charset="0"/>
              </a:rPr>
              <a:t> Torr. The HET was mounted to a test stand, connected to a xenon mass flow rate controller, and powered via an external high-voltage supply.</a:t>
            </a:r>
          </a:p>
          <a:p>
            <a:pPr algn="just"/>
            <a:r>
              <a:rPr lang="en-US" sz="3200" b="1" dirty="0">
                <a:solidFill>
                  <a:srgbClr val="FF622A"/>
                </a:solidFill>
                <a:latin typeface="Arial" panose="020B0604020202020204" pitchFamily="34" charset="0"/>
                <a:cs typeface="Arial" panose="020B0604020202020204" pitchFamily="34" charset="0"/>
              </a:rPr>
              <a:t>Testing</a:t>
            </a:r>
          </a:p>
          <a:p>
            <a:pPr algn="just"/>
            <a:r>
              <a:rPr lang="en-US" sz="3200" dirty="0">
                <a:latin typeface="Arial" panose="020B0604020202020204" pitchFamily="34" charset="0"/>
                <a:cs typeface="Arial" panose="020B0604020202020204" pitchFamily="34" charset="0"/>
              </a:rPr>
              <a:t>	Five vacuum chamber tests were conducted over two days (Figs. 8-10), with iterative hardware adjustments between each run. </a:t>
            </a:r>
          </a:p>
          <a:p>
            <a:pPr marL="457200" indent="-457200" algn="just">
              <a:buFont typeface="Arial" panose="020B0604020202020204" pitchFamily="34" charset="0"/>
              <a:buChar char="•"/>
            </a:pPr>
            <a:r>
              <a:rPr lang="en-US" sz="3200" dirty="0">
                <a:latin typeface="Arial" panose="020B0604020202020204" pitchFamily="34" charset="0"/>
                <a:cs typeface="Arial" panose="020B0604020202020204" pitchFamily="34" charset="0"/>
              </a:rPr>
              <a:t>Test 1. Ignition occurred, but the magnetic field was too strong (~1000G), preventing electron flow into the discharge channel.</a:t>
            </a:r>
          </a:p>
          <a:p>
            <a:pPr marL="457200" indent="-457200" algn="just">
              <a:buFont typeface="Arial" panose="020B0604020202020204" pitchFamily="34" charset="0"/>
              <a:buChar char="•"/>
            </a:pPr>
            <a:r>
              <a:rPr lang="en-US" sz="3200" dirty="0">
                <a:latin typeface="Arial" panose="020B0604020202020204" pitchFamily="34" charset="0"/>
                <a:cs typeface="Arial" panose="020B0604020202020204" pitchFamily="34" charset="0"/>
              </a:rPr>
              <a:t>Test 2. Half of the magnets were removed. However, the thruster was not properly sealed, leading to a plasma leak through gaps in the structure.</a:t>
            </a:r>
          </a:p>
          <a:p>
            <a:pPr marL="457200" indent="-457200" algn="just">
              <a:buFont typeface="Arial" panose="020B0604020202020204" pitchFamily="34" charset="0"/>
              <a:buChar char="•"/>
            </a:pPr>
            <a:r>
              <a:rPr lang="en-US" sz="3200" dirty="0">
                <a:latin typeface="Arial" panose="020B0604020202020204" pitchFamily="34" charset="0"/>
                <a:cs typeface="Arial" panose="020B0604020202020204" pitchFamily="34" charset="0"/>
              </a:rPr>
              <a:t>Test 3. The feed lines are properly insulated, the HET achieved its first successful ignition. At a xenon flow rate of 30 </a:t>
            </a:r>
            <a:r>
              <a:rPr lang="en-US" sz="3200" dirty="0" err="1">
                <a:latin typeface="Arial" panose="020B0604020202020204" pitchFamily="34" charset="0"/>
                <a:cs typeface="Arial" panose="020B0604020202020204" pitchFamily="34" charset="0"/>
              </a:rPr>
              <a:t>sccm</a:t>
            </a:r>
            <a:r>
              <a:rPr lang="en-US" sz="3200" dirty="0">
                <a:latin typeface="Arial" panose="020B0604020202020204" pitchFamily="34" charset="0"/>
                <a:cs typeface="Arial" panose="020B0604020202020204" pitchFamily="34" charset="0"/>
              </a:rPr>
              <a:t>, the power draw exceeded 300 W. The voltage instability led to an early shutdown.</a:t>
            </a:r>
          </a:p>
          <a:p>
            <a:pPr marL="457200" indent="-457200" algn="just">
              <a:buFont typeface="Arial" panose="020B0604020202020204" pitchFamily="34" charset="0"/>
              <a:buChar char="•"/>
            </a:pPr>
            <a:r>
              <a:rPr lang="en-US" sz="3200" dirty="0">
                <a:latin typeface="Arial" panose="020B0604020202020204" pitchFamily="34" charset="0"/>
                <a:cs typeface="Arial" panose="020B0604020202020204" pitchFamily="34" charset="0"/>
              </a:rPr>
              <a:t>Test 4. Ignition occurred at the flow rate of 4.9 </a:t>
            </a:r>
            <a:r>
              <a:rPr lang="en-US" sz="3200" dirty="0" err="1">
                <a:latin typeface="Arial" panose="020B0604020202020204" pitchFamily="34" charset="0"/>
                <a:cs typeface="Arial" panose="020B0604020202020204" pitchFamily="34" charset="0"/>
              </a:rPr>
              <a:t>sccm</a:t>
            </a:r>
            <a:r>
              <a:rPr lang="en-US" sz="3200" dirty="0">
                <a:latin typeface="Arial" panose="020B0604020202020204" pitchFamily="34" charset="0"/>
                <a:cs typeface="Arial" panose="020B0604020202020204" pitchFamily="34" charset="0"/>
              </a:rPr>
              <a:t>. The HET maintained a stable burn at 300 V and 450 W for over 30 minutes.</a:t>
            </a:r>
          </a:p>
          <a:p>
            <a:pPr marL="457200" indent="-457200" algn="just">
              <a:buFont typeface="Arial" panose="020B0604020202020204" pitchFamily="34" charset="0"/>
              <a:buChar char="•"/>
            </a:pPr>
            <a:r>
              <a:rPr lang="en-US" sz="3200" dirty="0">
                <a:latin typeface="Arial" panose="020B0604020202020204" pitchFamily="34" charset="0"/>
                <a:cs typeface="Arial" panose="020B0604020202020204" pitchFamily="34" charset="0"/>
              </a:rPr>
              <a:t>Test 5. Peak power output of 500 W at 250 V was reached. The test ended earlier due to thermal stress that caused cracking in the discharge channel.</a:t>
            </a:r>
          </a:p>
        </p:txBody>
      </p:sp>
      <p:sp>
        <p:nvSpPr>
          <p:cNvPr id="133" name="TextBox 132">
            <a:extLst>
              <a:ext uri="{FF2B5EF4-FFF2-40B4-BE49-F238E27FC236}">
                <a16:creationId xmlns:a16="http://schemas.microsoft.com/office/drawing/2014/main" id="{75F36557-DFDE-458C-8E8F-9BABF2E3E144}"/>
              </a:ext>
            </a:extLst>
          </p:cNvPr>
          <p:cNvSpPr txBox="1"/>
          <p:nvPr/>
        </p:nvSpPr>
        <p:spPr>
          <a:xfrm>
            <a:off x="16797771" y="38608086"/>
            <a:ext cx="15773399" cy="2554545"/>
          </a:xfrm>
          <a:prstGeom prst="rect">
            <a:avLst/>
          </a:prstGeom>
          <a:noFill/>
        </p:spPr>
        <p:txBody>
          <a:bodyPr wrap="square" rtlCol="0">
            <a:spAutoFit/>
          </a:bodyPr>
          <a:lstStyle/>
          <a:p>
            <a:pPr algn="just"/>
            <a:r>
              <a:rPr lang="en-US" sz="3200" b="1" dirty="0">
                <a:solidFill>
                  <a:srgbClr val="FF622A"/>
                </a:solidFill>
                <a:latin typeface="Arial" panose="020B0604020202020204" pitchFamily="34" charset="0"/>
                <a:cs typeface="Arial" panose="020B0604020202020204" pitchFamily="34" charset="0"/>
              </a:rPr>
              <a:t>Key Results</a:t>
            </a:r>
          </a:p>
          <a:p>
            <a:pPr algn="just"/>
            <a:r>
              <a:rPr lang="en-US" sz="3200" dirty="0">
                <a:latin typeface="Arial" panose="020B0604020202020204" pitchFamily="34" charset="0"/>
                <a:cs typeface="Arial" panose="020B0604020202020204" pitchFamily="34" charset="0"/>
              </a:rPr>
              <a:t>	Vacuum chamber testing confirmed the functionality of the designed HET. The system achieved stable plasma discharge during multiple runs, including a continuous 30-minute burn. The final test reached a peak output of 500 W and validated the prototype as a promising candidate for a CubeSat electric propulsion system.</a:t>
            </a:r>
          </a:p>
        </p:txBody>
      </p:sp>
      <p:sp>
        <p:nvSpPr>
          <p:cNvPr id="138" name="TextBox 137">
            <a:extLst>
              <a:ext uri="{FF2B5EF4-FFF2-40B4-BE49-F238E27FC236}">
                <a16:creationId xmlns:a16="http://schemas.microsoft.com/office/drawing/2014/main" id="{848B121C-EFF2-48EA-BF07-6533E7B964A3}"/>
              </a:ext>
            </a:extLst>
          </p:cNvPr>
          <p:cNvSpPr txBox="1"/>
          <p:nvPr/>
        </p:nvSpPr>
        <p:spPr>
          <a:xfrm>
            <a:off x="16703436" y="37989825"/>
            <a:ext cx="8012158" cy="58477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Fig. 11. Voltage vs. anode flow rate</a:t>
            </a:r>
            <a:endParaRPr lang="ru-RU" sz="3200" dirty="0">
              <a:latin typeface="Arial" panose="020B0604020202020204" pitchFamily="34" charset="0"/>
              <a:cs typeface="Arial" panose="020B0604020202020204" pitchFamily="34" charset="0"/>
            </a:endParaRPr>
          </a:p>
        </p:txBody>
      </p:sp>
      <p:pic>
        <p:nvPicPr>
          <p:cNvPr id="139" name="Picture 138">
            <a:extLst>
              <a:ext uri="{FF2B5EF4-FFF2-40B4-BE49-F238E27FC236}">
                <a16:creationId xmlns:a16="http://schemas.microsoft.com/office/drawing/2014/main" id="{BB1B8F6B-1822-4E68-9713-99C63972F6E9}"/>
              </a:ext>
            </a:extLst>
          </p:cNvPr>
          <p:cNvPicPr>
            <a:picLocks noChangeAspect="1"/>
          </p:cNvPicPr>
          <p:nvPr/>
        </p:nvPicPr>
        <p:blipFill>
          <a:blip r:embed="rId16"/>
          <a:stretch>
            <a:fillRect/>
          </a:stretch>
        </p:blipFill>
        <p:spPr>
          <a:xfrm>
            <a:off x="17809030" y="33741675"/>
            <a:ext cx="5697588" cy="4248150"/>
          </a:xfrm>
          <a:prstGeom prst="rect">
            <a:avLst/>
          </a:prstGeom>
        </p:spPr>
      </p:pic>
      <p:pic>
        <p:nvPicPr>
          <p:cNvPr id="140" name="Picture 139">
            <a:extLst>
              <a:ext uri="{FF2B5EF4-FFF2-40B4-BE49-F238E27FC236}">
                <a16:creationId xmlns:a16="http://schemas.microsoft.com/office/drawing/2014/main" id="{21A80F00-A503-49D3-83C8-9BFBD497E7A4}"/>
              </a:ext>
            </a:extLst>
          </p:cNvPr>
          <p:cNvPicPr>
            <a:picLocks noChangeAspect="1"/>
          </p:cNvPicPr>
          <p:nvPr/>
        </p:nvPicPr>
        <p:blipFill>
          <a:blip r:embed="rId17"/>
          <a:stretch>
            <a:fillRect/>
          </a:stretch>
        </p:blipFill>
        <p:spPr>
          <a:xfrm>
            <a:off x="25739661" y="33741675"/>
            <a:ext cx="5695950" cy="4248150"/>
          </a:xfrm>
          <a:prstGeom prst="rect">
            <a:avLst/>
          </a:prstGeom>
        </p:spPr>
      </p:pic>
      <p:sp>
        <p:nvSpPr>
          <p:cNvPr id="141" name="TextBox 140">
            <a:extLst>
              <a:ext uri="{FF2B5EF4-FFF2-40B4-BE49-F238E27FC236}">
                <a16:creationId xmlns:a16="http://schemas.microsoft.com/office/drawing/2014/main" id="{6F77352E-14ED-44A2-882F-FFA21B1BC2A8}"/>
              </a:ext>
            </a:extLst>
          </p:cNvPr>
          <p:cNvSpPr txBox="1"/>
          <p:nvPr/>
        </p:nvSpPr>
        <p:spPr>
          <a:xfrm>
            <a:off x="24715594" y="37989825"/>
            <a:ext cx="7855576" cy="58477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Fig. 12. Power vs. anode flow rate</a:t>
            </a:r>
            <a:endParaRPr lang="ru-RU"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139935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992</TotalTime>
  <Words>1180</Words>
  <Application>Microsoft Office PowerPoint</Application>
  <PresentationFormat>Custom</PresentationFormat>
  <Paragraphs>56</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Hall Effect Thruster Design and Testing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Igor Eramov</dc:creator>
  <cp:lastModifiedBy>Igor Eramov</cp:lastModifiedBy>
  <cp:revision>87</cp:revision>
  <dcterms:created xsi:type="dcterms:W3CDTF">2025-07-27T03:18:51Z</dcterms:created>
  <dcterms:modified xsi:type="dcterms:W3CDTF">2025-07-30T22:09:53Z</dcterms:modified>
</cp:coreProperties>
</file>