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6"/>
  </p:notesMasterIdLst>
  <p:handoutMasterIdLst>
    <p:handoutMasterId r:id="rId17"/>
  </p:handoutMasterIdLst>
  <p:sldIdLst>
    <p:sldId id="278" r:id="rId5"/>
    <p:sldId id="275" r:id="rId6"/>
    <p:sldId id="279" r:id="rId7"/>
    <p:sldId id="280" r:id="rId8"/>
    <p:sldId id="281" r:id="rId9"/>
    <p:sldId id="283" r:id="rId10"/>
    <p:sldId id="285" r:id="rId11"/>
    <p:sldId id="284" r:id="rId12"/>
    <p:sldId id="288" r:id="rId13"/>
    <p:sldId id="286" r:id="rId14"/>
    <p:sldId id="287" r:id="rId15"/>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BC"/>
    <a:srgbClr val="E00005"/>
    <a:srgbClr val="FF4605"/>
    <a:srgbClr val="333399"/>
    <a:srgbClr val="2B2B82"/>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38A8F-61EA-168E-413C-669FE767409F}" v="328" dt="2025-08-03T21:57:46.403"/>
    <p1510:client id="{95BB3960-3D99-5C3B-2DBF-0351CE0DB8CC}" v="507" dt="2025-08-04T06:52:15.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
        <p:guide pos="3840"/>
      </p:guideLst>
    </p:cSldViewPr>
  </p:slide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a:latin typeface="Times"/>
                <a:ea typeface="ＭＳ Ｐゴシック"/>
                <a:cs typeface="Times"/>
              </a:rPr>
              <a:t>Hi everyone, I am Vinay and I will be presenting about the industrial challenge of superheating of liquid nitrogen within a thermal vacuum chamber, and some research we have undertaken to address it.</a:t>
            </a:r>
            <a:endParaRPr lang="en-US">
              <a:latin typeface="Times" charset="0"/>
              <a:ea typeface="ＭＳ Ｐゴシック" charset="-128"/>
              <a:cs typeface="Times"/>
            </a:endParaRPr>
          </a:p>
        </p:txBody>
      </p:sp>
    </p:spTree>
    <p:extLst>
      <p:ext uri="{BB962C8B-B14F-4D97-AF65-F5344CB8AC3E}">
        <p14:creationId xmlns:p14="http://schemas.microsoft.com/office/powerpoint/2010/main" val="149792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10</a:t>
            </a:fld>
            <a:endParaRPr lang="en-US"/>
          </a:p>
        </p:txBody>
      </p:sp>
    </p:spTree>
    <p:extLst>
      <p:ext uri="{BB962C8B-B14F-4D97-AF65-F5344CB8AC3E}">
        <p14:creationId xmlns:p14="http://schemas.microsoft.com/office/powerpoint/2010/main" val="29940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Times"/>
                <a:ea typeface="ＭＳ Ｐゴシック"/>
                <a:cs typeface="Times"/>
              </a:rPr>
              <a:t>The figure we see on the right is a thermal vacuum chamber, which is used for testing satellites for very cold environment of space</a:t>
            </a:r>
            <a:endParaRPr lang="en-US">
              <a:latin typeface="Times"/>
              <a:ea typeface="ＭＳ Ｐゴシック"/>
              <a:cs typeface="Times"/>
            </a:endParaRPr>
          </a:p>
          <a:p>
            <a:r>
              <a:rPr lang="en-GB">
                <a:latin typeface="Times"/>
                <a:ea typeface="ＭＳ Ｐゴシック"/>
                <a:cs typeface="Times"/>
              </a:rPr>
              <a:t>One of the coolant used for this purpose in liquid nitrogen.</a:t>
            </a:r>
            <a:br>
              <a:rPr lang="en-GB">
                <a:cs typeface="Times"/>
              </a:rPr>
            </a:br>
            <a:r>
              <a:rPr lang="en-GB">
                <a:latin typeface="Times"/>
                <a:ea typeface="ＭＳ Ｐゴシック"/>
                <a:cs typeface="Times"/>
              </a:rPr>
              <a:t>Using liquid nitrogen is expensive and the superheating of gaseous nitrogen within the TVAC causes local temperature imbalances which would impact the testing of space hardware within the chamber, so this research focuses on optimising the operation of the TVAC to minimise buildup of superheated gaseous nitrogen and the </a:t>
            </a:r>
            <a:r>
              <a:rPr lang="en-GB" err="1">
                <a:latin typeface="Times"/>
                <a:ea typeface="ＭＳ Ｐゴシック"/>
                <a:cs typeface="Times"/>
              </a:rPr>
              <a:t>minimsation</a:t>
            </a:r>
            <a:r>
              <a:rPr lang="en-GB">
                <a:latin typeface="Times"/>
                <a:ea typeface="ＭＳ Ｐゴシック"/>
                <a:cs typeface="Times"/>
              </a:rPr>
              <a:t> of imbalances.</a:t>
            </a:r>
          </a:p>
        </p:txBody>
      </p:sp>
      <p:sp>
        <p:nvSpPr>
          <p:cNvPr id="4" name="Slide Number Placeholder 3"/>
          <p:cNvSpPr>
            <a:spLocks noGrp="1"/>
          </p:cNvSpPr>
          <p:nvPr>
            <p:ph type="sldNum" sz="quarter" idx="5"/>
          </p:nvPr>
        </p:nvSpPr>
        <p:spPr/>
        <p:txBody>
          <a:bodyPr/>
          <a:lstStyle/>
          <a:p>
            <a:fld id="{6653CE95-F5CB-483A-9B02-1D2576EA1684}" type="slidenum">
              <a:rPr lang="en-US"/>
              <a:pPr/>
              <a:t>2</a:t>
            </a:fld>
            <a:endParaRPr lang="en-US"/>
          </a:p>
        </p:txBody>
      </p:sp>
    </p:spTree>
    <p:extLst>
      <p:ext uri="{BB962C8B-B14F-4D97-AF65-F5344CB8AC3E}">
        <p14:creationId xmlns:p14="http://schemas.microsoft.com/office/powerpoint/2010/main" val="186600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Times"/>
                <a:ea typeface="ＭＳ Ｐゴシック"/>
                <a:cs typeface="Times"/>
              </a:rPr>
              <a:t>So far, research focus has been mostly on flow patterns to enhance heat transfer, not on mitigation of GN2 prevention.</a:t>
            </a:r>
          </a:p>
          <a:p>
            <a:r>
              <a:rPr lang="en-GB">
                <a:latin typeface="Times"/>
                <a:ea typeface="ＭＳ Ｐゴシック"/>
                <a:cs typeface="Times"/>
              </a:rPr>
              <a:t>The Industrial partner of this research, </a:t>
            </a:r>
            <a:r>
              <a:rPr lang="en-GB" err="1">
                <a:latin typeface="Times"/>
                <a:ea typeface="ＭＳ Ｐゴシック"/>
                <a:cs typeface="Times"/>
              </a:rPr>
              <a:t>Astrostructures</a:t>
            </a:r>
            <a:r>
              <a:rPr lang="en-GB">
                <a:latin typeface="Times"/>
                <a:ea typeface="ＭＳ Ｐゴシック"/>
                <a:cs typeface="Times"/>
              </a:rPr>
              <a:t>, indicate that mitigation of GN2 formation in the coolant pipe is of commercial interest, to mitigate the thermal imbalance and also optimising the usage of liquid nitrogen per run.</a:t>
            </a:r>
          </a:p>
          <a:p>
            <a:r>
              <a:rPr lang="en-GB">
                <a:latin typeface="Times"/>
                <a:ea typeface="ＭＳ Ｐゴシック"/>
                <a:cs typeface="Times"/>
              </a:rPr>
              <a:t>We developed some strategies for this research, and we will discuss 4 of them here -</a:t>
            </a:r>
            <a:br>
              <a:rPr lang="en-GB">
                <a:cs typeface="Times"/>
              </a:rPr>
            </a:br>
            <a:r>
              <a:rPr lang="en-GB">
                <a:latin typeface="Times"/>
                <a:ea typeface="ＭＳ Ｐゴシック"/>
                <a:cs typeface="Times"/>
              </a:rPr>
              <a:t>Right off the bat, we focused on mass flow rate, then we tinkered with the design of the channel, introducing surface bumps/dimples in it to break up the thermal boundary layer.</a:t>
            </a:r>
          </a:p>
          <a:p>
            <a:r>
              <a:rPr lang="en-GB">
                <a:latin typeface="Times"/>
                <a:ea typeface="ＭＳ Ｐゴシック"/>
                <a:cs typeface="Times"/>
              </a:rPr>
              <a:t>We also looked at subcooling the coolant to proactively inhibit formation of superheated gaseous nitrogen. Lastly, we looked at reducing pipe diameter and inducing capillary flow.</a:t>
            </a:r>
          </a:p>
          <a:p>
            <a:endParaRPr lang="en-GB"/>
          </a:p>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3</a:t>
            </a:fld>
            <a:endParaRPr lang="en-US"/>
          </a:p>
        </p:txBody>
      </p:sp>
    </p:spTree>
    <p:extLst>
      <p:ext uri="{BB962C8B-B14F-4D97-AF65-F5344CB8AC3E}">
        <p14:creationId xmlns:p14="http://schemas.microsoft.com/office/powerpoint/2010/main" val="165542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a:latin typeface="Times"/>
                <a:ea typeface="ＭＳ Ｐゴシック"/>
                <a:cs typeface="Times"/>
              </a:rPr>
              <a:t>For the setup of our CFD simulations, we used the k-</a:t>
            </a:r>
            <a:r>
              <a:rPr lang="el-GR">
                <a:latin typeface="Times"/>
                <a:ea typeface="ＭＳ Ｐゴシック"/>
                <a:cs typeface="Times"/>
              </a:rPr>
              <a:t>ω</a:t>
            </a:r>
            <a:r>
              <a:rPr lang="en-IN">
                <a:latin typeface="Times"/>
                <a:ea typeface="ＭＳ Ｐゴシック"/>
                <a:cs typeface="Times"/>
              </a:rPr>
              <a:t> SST model as it can handle adverse pressure gradients, which we estimated to be present in the dimpled geometry</a:t>
            </a:r>
          </a:p>
          <a:p>
            <a:pPr eaLnBrk="1" fontAlgn="auto" hangingPunct="1">
              <a:spcBef>
                <a:spcPts val="0"/>
              </a:spcBef>
              <a:spcAft>
                <a:spcPts val="0"/>
              </a:spcAft>
              <a:defRPr/>
            </a:pPr>
            <a:r>
              <a:rPr lang="en-IN">
                <a:latin typeface="Times"/>
                <a:ea typeface="ＭＳ Ｐゴシック"/>
                <a:cs typeface="Times"/>
              </a:rPr>
              <a:t>The Explicit Volume Fraction (VOF) method used to track complex interface between both phases (LN2 and GN2), critical for simulating surface tension in bubble dynamics</a:t>
            </a:r>
            <a:br>
              <a:rPr lang="en-IN">
                <a:cs typeface="Times"/>
              </a:rPr>
            </a:br>
            <a:r>
              <a:rPr lang="en-IN">
                <a:latin typeface="Times"/>
                <a:ea typeface="ＭＳ Ｐゴシック"/>
                <a:cs typeface="Times"/>
              </a:rPr>
              <a:t>This also enabled us to quantify the performance due to presence of volume fractions.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a:p>
          <a:p>
            <a:pPr>
              <a:spcBef>
                <a:spcPts val="0"/>
              </a:spcBef>
              <a:spcAft>
                <a:spcPts val="0"/>
              </a:spcAft>
              <a:defRPr/>
            </a:pPr>
            <a:r>
              <a:rPr lang="en-IN">
                <a:latin typeface="Times"/>
                <a:ea typeface="ＭＳ Ｐゴシック"/>
                <a:cs typeface="Times"/>
              </a:rPr>
              <a:t>We calculated the flow rate through a duration based approach - a typical 2000L volume of Dewar Flask to be emptied in 48 hours of operation.</a:t>
            </a:r>
            <a:br>
              <a:rPr lang="en-IN">
                <a:cs typeface="Times"/>
              </a:rPr>
            </a:br>
            <a:br>
              <a:rPr lang="en-IN">
                <a:cs typeface="Times"/>
              </a:rPr>
            </a:br>
            <a:r>
              <a:rPr lang="en-GB">
                <a:latin typeface="Times"/>
                <a:ea typeface="ＭＳ Ｐゴシック"/>
                <a:cs typeface="Times"/>
              </a:rPr>
              <a:t>And now we discuss the different strategies and what results we got from them.</a:t>
            </a:r>
            <a:endParaRPr lang="en-IN">
              <a:latin typeface="Times"/>
              <a:ea typeface="ＭＳ Ｐゴシック"/>
              <a:cs typeface="Times"/>
            </a:endParaRPr>
          </a:p>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4</a:t>
            </a:fld>
            <a:endParaRPr lang="en-US"/>
          </a:p>
        </p:txBody>
      </p:sp>
    </p:spTree>
    <p:extLst>
      <p:ext uri="{BB962C8B-B14F-4D97-AF65-F5344CB8AC3E}">
        <p14:creationId xmlns:p14="http://schemas.microsoft.com/office/powerpoint/2010/main" val="71933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0">
                <a:latin typeface="Times"/>
                <a:ea typeface="ＭＳ Ｐゴシック"/>
                <a:cs typeface="Times"/>
              </a:rPr>
              <a:t>Laminar flows</a:t>
            </a:r>
            <a:r>
              <a:rPr lang="en-GB" kern="0">
                <a:latin typeface="Times"/>
                <a:ea typeface="ＭＳ Ｐゴシック"/>
                <a:cs typeface="Times"/>
              </a:rPr>
              <a:t>,</a:t>
            </a:r>
            <a:r>
              <a:rPr lang="en-GB" sz="1200" b="0" kern="0">
                <a:latin typeface="Times"/>
                <a:ea typeface="ＭＳ Ｐゴシック"/>
                <a:cs typeface="Times"/>
              </a:rPr>
              <a:t> </a:t>
            </a:r>
            <a:r>
              <a:rPr lang="en-GB" kern="0">
                <a:latin typeface="Times"/>
                <a:ea typeface="ＭＳ Ｐゴシック"/>
                <a:cs typeface="Times"/>
              </a:rPr>
              <a:t>at the lower flow rates, </a:t>
            </a:r>
            <a:r>
              <a:rPr lang="en-GB" sz="1200" b="0" kern="0">
                <a:latin typeface="Times"/>
                <a:ea typeface="ＭＳ Ｐゴシック"/>
                <a:cs typeface="Times"/>
              </a:rPr>
              <a:t>involve different regimes of GN2 formation</a:t>
            </a:r>
            <a:r>
              <a:rPr lang="en-GB" kern="0">
                <a:latin typeface="Times"/>
                <a:ea typeface="ＭＳ Ｐゴシック"/>
                <a:cs typeface="Times"/>
              </a:rPr>
              <a:t> – steep at first, tapered later,</a:t>
            </a:r>
            <a:r>
              <a:rPr lang="en-GB" sz="1200" b="0" kern="0">
                <a:latin typeface="Times"/>
                <a:ea typeface="ＭＳ Ｐゴシック"/>
                <a:cs typeface="Times"/>
              </a:rPr>
              <a:t> </a:t>
            </a:r>
            <a:r>
              <a:rPr lang="en-GB" kern="0">
                <a:latin typeface="Times"/>
                <a:ea typeface="ＭＳ Ｐゴシック"/>
                <a:cs typeface="Times"/>
              </a:rPr>
              <a:t>identifying with different flow boiling regimes.</a:t>
            </a:r>
            <a:endParaRPr lang="en-GB" sz="1200" b="0" kern="0">
              <a:latin typeface="Times"/>
              <a:ea typeface="ＭＳ Ｐゴシック"/>
              <a:cs typeface="Times"/>
            </a:endParaRPr>
          </a:p>
          <a:p>
            <a:r>
              <a:rPr lang="en-GB" sz="1200" b="0" kern="0">
                <a:latin typeface="Times"/>
                <a:ea typeface="ＭＳ Ｐゴシック"/>
                <a:cs typeface="Times"/>
              </a:rPr>
              <a:t>Turbulent Flows</a:t>
            </a:r>
            <a:r>
              <a:rPr lang="en-GB" kern="0">
                <a:latin typeface="Times"/>
                <a:ea typeface="ＭＳ Ｐゴシック"/>
                <a:cs typeface="Times"/>
              </a:rPr>
              <a:t>,</a:t>
            </a:r>
            <a:r>
              <a:rPr lang="en-GB" sz="1200" b="0" kern="0">
                <a:latin typeface="Times"/>
                <a:ea typeface="ＭＳ Ｐゴシック"/>
                <a:cs typeface="Times"/>
              </a:rPr>
              <a:t> </a:t>
            </a:r>
            <a:r>
              <a:rPr lang="en-GB" kern="0">
                <a:latin typeface="Times"/>
                <a:ea typeface="ＭＳ Ｐゴシック"/>
                <a:cs typeface="Times"/>
              </a:rPr>
              <a:t>at higher flow rates,, which we see at the bottom of the graph,</a:t>
            </a:r>
            <a:r>
              <a:rPr lang="en-GB" sz="1200" b="0" kern="0">
                <a:latin typeface="Times"/>
                <a:ea typeface="ＭＳ Ｐゴシック"/>
                <a:cs typeface="Times"/>
              </a:rPr>
              <a:t> </a:t>
            </a:r>
            <a:r>
              <a:rPr lang="en-GB" kern="0">
                <a:latin typeface="Times"/>
                <a:ea typeface="ＭＳ Ｐゴシック"/>
                <a:cs typeface="Times"/>
              </a:rPr>
              <a:t>ensure </a:t>
            </a:r>
            <a:r>
              <a:rPr lang="en-GB" sz="1200" b="0" kern="0">
                <a:latin typeface="Times"/>
                <a:ea typeface="ＭＳ Ｐゴシック"/>
                <a:cs typeface="Times"/>
              </a:rPr>
              <a:t>uniform mixing of thermal energy and can remove the boiling mass before it superheats, lower GN2 formation</a:t>
            </a:r>
            <a:r>
              <a:rPr lang="en-GB" kern="0">
                <a:latin typeface="Times"/>
                <a:ea typeface="ＭＳ Ｐゴシック"/>
                <a:cs typeface="Times"/>
              </a:rPr>
              <a:t> – which is our objective.</a:t>
            </a:r>
            <a:endParaRPr lang="en-GB" sz="1200" b="0" kern="0">
              <a:latin typeface="Times"/>
              <a:ea typeface="ＭＳ Ｐゴシック"/>
              <a:cs typeface="Times"/>
            </a:endParaRPr>
          </a:p>
          <a:p>
            <a:r>
              <a:rPr lang="en-GB" kern="0">
                <a:latin typeface="Times"/>
                <a:ea typeface="ＭＳ Ｐゴシック"/>
                <a:cs typeface="Times"/>
              </a:rPr>
              <a:t>Unfortunately, we also ensure quicker</a:t>
            </a:r>
            <a:r>
              <a:rPr lang="en-GB" sz="1200" b="0" kern="0">
                <a:latin typeface="Times"/>
                <a:ea typeface="ＭＳ Ｐゴシック"/>
                <a:cs typeface="Times"/>
              </a:rPr>
              <a:t> depletion of Dewar Flask in high flow rates</a:t>
            </a:r>
            <a:r>
              <a:rPr lang="en-GB" kern="0">
                <a:latin typeface="Times"/>
                <a:ea typeface="ＭＳ Ｐゴシック"/>
                <a:cs typeface="Times"/>
              </a:rPr>
              <a:t>.</a:t>
            </a:r>
            <a:endParaRPr lang="en-GB" sz="1200" b="0" kern="0">
              <a:latin typeface="Times"/>
              <a:ea typeface="ＭＳ Ｐゴシック"/>
              <a:cs typeface="Times"/>
            </a:endParaRPr>
          </a:p>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5</a:t>
            </a:fld>
            <a:endParaRPr lang="en-US"/>
          </a:p>
        </p:txBody>
      </p:sp>
    </p:spTree>
    <p:extLst>
      <p:ext uri="{BB962C8B-B14F-4D97-AF65-F5344CB8AC3E}">
        <p14:creationId xmlns:p14="http://schemas.microsoft.com/office/powerpoint/2010/main" val="336153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accent2"/>
                </a:solidFill>
                <a:latin typeface="Times"/>
                <a:ea typeface="ＭＳ Ｐゴシック"/>
                <a:cs typeface="Times"/>
              </a:rPr>
              <a:t>Moving on the strategy of introducing surface dimples. Dimples</a:t>
            </a:r>
            <a:r>
              <a:rPr lang="en-GB" sz="1200">
                <a:solidFill>
                  <a:schemeClr val="accent2"/>
                </a:solidFill>
                <a:latin typeface="Times"/>
                <a:ea typeface="ＭＳ Ｐゴシック"/>
                <a:cs typeface="Times"/>
              </a:rPr>
              <a:t> enhance mixing even in laminar/transitional regime, breaking the thermal boundary layer. Similar performance to regular pipe for turbulent flows</a:t>
            </a:r>
            <a:endParaRPr lang="en-US">
              <a:latin typeface="Times"/>
              <a:ea typeface="ＭＳ Ｐゴシック"/>
              <a:cs typeface="Times"/>
            </a:endParaRPr>
          </a:p>
          <a:p>
            <a:r>
              <a:rPr lang="en-GB">
                <a:solidFill>
                  <a:schemeClr val="accent2"/>
                </a:solidFill>
                <a:latin typeface="Times"/>
                <a:ea typeface="ＭＳ Ｐゴシック"/>
                <a:cs typeface="Times"/>
              </a:rPr>
              <a:t>The dimples, as we see in the centre figure, provide</a:t>
            </a:r>
            <a:r>
              <a:rPr lang="en-GB" sz="1200">
                <a:solidFill>
                  <a:schemeClr val="accent2"/>
                </a:solidFill>
                <a:latin typeface="Times"/>
                <a:ea typeface="ＭＳ Ｐゴシック"/>
                <a:cs typeface="Times"/>
              </a:rPr>
              <a:t> a larger surface area for bubble nucleation sites, </a:t>
            </a:r>
            <a:r>
              <a:rPr lang="en-GB">
                <a:solidFill>
                  <a:schemeClr val="accent2"/>
                </a:solidFill>
                <a:latin typeface="Times"/>
                <a:ea typeface="ＭＳ Ｐゴシック"/>
                <a:cs typeface="Times"/>
              </a:rPr>
              <a:t>which enables</a:t>
            </a:r>
            <a:r>
              <a:rPr lang="en-GB" sz="1200">
                <a:solidFill>
                  <a:schemeClr val="accent2"/>
                </a:solidFill>
                <a:latin typeface="Times"/>
                <a:ea typeface="ＭＳ Ｐゴシック"/>
                <a:cs typeface="Times"/>
              </a:rPr>
              <a:t> convective heat transfer through multi-longitudinal vortices</a:t>
            </a:r>
            <a:r>
              <a:rPr lang="en-GB">
                <a:solidFill>
                  <a:schemeClr val="accent2"/>
                </a:solidFill>
                <a:latin typeface="Times"/>
                <a:ea typeface="ＭＳ Ｐゴシック"/>
                <a:cs typeface="Times"/>
              </a:rPr>
              <a:t> along the length of the channel.</a:t>
            </a:r>
            <a:endParaRPr lang="en-GB" sz="1200">
              <a:solidFill>
                <a:schemeClr val="accent2"/>
              </a:solidFill>
              <a:latin typeface="Times"/>
              <a:ea typeface="ＭＳ Ｐゴシック"/>
              <a:cs typeface="Times"/>
            </a:endParaRPr>
          </a:p>
          <a:p>
            <a:r>
              <a:rPr lang="en-GB">
                <a:solidFill>
                  <a:schemeClr val="accent2"/>
                </a:solidFill>
                <a:latin typeface="Times"/>
                <a:ea typeface="ＭＳ Ｐゴシック"/>
                <a:cs typeface="Times"/>
              </a:rPr>
              <a:t>We see the growth of the volume fraction of superheated gaseous nitrogen taper off,</a:t>
            </a:r>
            <a:r>
              <a:rPr lang="en-GB" sz="1200">
                <a:solidFill>
                  <a:schemeClr val="accent2"/>
                </a:solidFill>
                <a:latin typeface="Times"/>
                <a:ea typeface="ＭＳ Ｐゴシック"/>
                <a:cs typeface="Times"/>
              </a:rPr>
              <a:t> due to enhanced heat transfer and flow disruptions dries out liquid film near the walls, inhibiting further GN2 formation</a:t>
            </a:r>
          </a:p>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6</a:t>
            </a:fld>
            <a:endParaRPr lang="en-US"/>
          </a:p>
        </p:txBody>
      </p:sp>
    </p:spTree>
    <p:extLst>
      <p:ext uri="{BB962C8B-B14F-4D97-AF65-F5344CB8AC3E}">
        <p14:creationId xmlns:p14="http://schemas.microsoft.com/office/powerpoint/2010/main" val="192357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solidFill>
                  <a:schemeClr val="tx1"/>
                </a:solidFill>
                <a:latin typeface="Times"/>
                <a:ea typeface="ＭＳ Ｐゴシック"/>
                <a:cs typeface="Times"/>
              </a:rPr>
              <a:t>Now, we want to see if the heat transfer performance of our dimple design is comparable to circular corrugations studied in literature</a:t>
            </a:r>
          </a:p>
          <a:p>
            <a:pPr marL="342900" indent="-342900">
              <a:buFont typeface="Arial" panose="020B0604020202020204" pitchFamily="34" charset="0"/>
              <a:buChar char="•"/>
            </a:pPr>
            <a:r>
              <a:rPr lang="en-GB" dirty="0">
                <a:latin typeface="Times"/>
                <a:ea typeface="ＭＳ Ｐゴシック"/>
                <a:cs typeface="Times"/>
              </a:rPr>
              <a:t>Looking at the red plot, we see that the Local</a:t>
            </a:r>
            <a:r>
              <a:rPr lang="en-GB" b="0" dirty="0">
                <a:solidFill>
                  <a:schemeClr val="tx1"/>
                </a:solidFill>
                <a:latin typeface="Times"/>
                <a:ea typeface="ＭＳ Ｐゴシック"/>
                <a:cs typeface="Times"/>
              </a:rPr>
              <a:t> </a:t>
            </a:r>
            <a:r>
              <a:rPr lang="en-GB" dirty="0">
                <a:latin typeface="Times"/>
                <a:ea typeface="ＭＳ Ｐゴシック"/>
                <a:cs typeface="Times"/>
              </a:rPr>
              <a:t>Nusselt</a:t>
            </a:r>
            <a:r>
              <a:rPr lang="en-GB" b="0" dirty="0">
                <a:solidFill>
                  <a:schemeClr val="tx1"/>
                </a:solidFill>
                <a:latin typeface="Times"/>
                <a:ea typeface="ＭＳ Ｐゴシック"/>
                <a:cs typeface="Times"/>
              </a:rPr>
              <a:t> </a:t>
            </a:r>
            <a:r>
              <a:rPr lang="en-GB" dirty="0">
                <a:latin typeface="Times"/>
                <a:ea typeface="ＭＳ Ｐゴシック"/>
                <a:cs typeface="Times"/>
              </a:rPr>
              <a:t>number </a:t>
            </a:r>
            <a:r>
              <a:rPr lang="en-GB" b="0" dirty="0">
                <a:solidFill>
                  <a:schemeClr val="tx1"/>
                </a:solidFill>
                <a:latin typeface="Times"/>
                <a:ea typeface="ＭＳ Ｐゴシック"/>
                <a:cs typeface="Times"/>
              </a:rPr>
              <a:t>value decreases due to adverse pressure gradient before </a:t>
            </a:r>
            <a:r>
              <a:rPr lang="en-GB" dirty="0">
                <a:latin typeface="Times"/>
                <a:ea typeface="ＭＳ Ｐゴシック"/>
                <a:cs typeface="Times"/>
              </a:rPr>
              <a:t>the first dimple </a:t>
            </a:r>
            <a:r>
              <a:rPr lang="en-GB" b="0" dirty="0">
                <a:solidFill>
                  <a:schemeClr val="tx1"/>
                </a:solidFill>
                <a:latin typeface="Times"/>
                <a:ea typeface="ＭＳ Ｐゴシック"/>
                <a:cs typeface="Times"/>
              </a:rPr>
              <a:t>, then increasing with flow separation induced recirculation till reattachment point is reached, where it decreases due to adverse pressure gradient</a:t>
            </a:r>
            <a:r>
              <a:rPr lang="en-GB" dirty="0">
                <a:latin typeface="Times"/>
                <a:ea typeface="ＭＳ Ｐゴシック"/>
                <a:cs typeface="Times"/>
              </a:rPr>
              <a:t>.</a:t>
            </a:r>
            <a:endParaRPr lang="en-GB" b="0" dirty="0">
              <a:solidFill>
                <a:schemeClr val="tx1"/>
              </a:solidFill>
              <a:latin typeface="Times"/>
              <a:ea typeface="ＭＳ Ｐゴシック"/>
              <a:cs typeface="Times"/>
            </a:endParaRPr>
          </a:p>
          <a:p>
            <a:pPr marL="342900" indent="-342900">
              <a:buFont typeface="Arial" panose="020B0604020202020204" pitchFamily="34" charset="0"/>
              <a:buChar char="•"/>
            </a:pPr>
            <a:r>
              <a:rPr lang="en-GB" dirty="0">
                <a:latin typeface="Times"/>
                <a:ea typeface="ＭＳ Ｐゴシック"/>
                <a:cs typeface="Times"/>
              </a:rPr>
              <a:t>We note that Significantly</a:t>
            </a:r>
            <a:r>
              <a:rPr lang="en-GB" b="0" dirty="0">
                <a:solidFill>
                  <a:schemeClr val="tx1"/>
                </a:solidFill>
                <a:latin typeface="Times"/>
                <a:ea typeface="ＭＳ Ｐゴシック"/>
                <a:cs typeface="Times"/>
              </a:rPr>
              <a:t> higher </a:t>
            </a:r>
            <a:r>
              <a:rPr lang="en-GB" dirty="0">
                <a:latin typeface="Times"/>
                <a:ea typeface="ＭＳ Ｐゴシック"/>
                <a:cs typeface="Times"/>
              </a:rPr>
              <a:t>Nusselt</a:t>
            </a:r>
            <a:r>
              <a:rPr lang="en-GB" b="0" dirty="0">
                <a:solidFill>
                  <a:schemeClr val="tx1"/>
                </a:solidFill>
                <a:latin typeface="Times"/>
                <a:ea typeface="ＭＳ Ｐゴシック"/>
                <a:cs typeface="Times"/>
              </a:rPr>
              <a:t> values than reference due to improved breaking of thermal boundary layer by asymmetric dimples</a:t>
            </a:r>
            <a:r>
              <a:rPr lang="en-GB" dirty="0">
                <a:latin typeface="Times"/>
                <a:ea typeface="ＭＳ Ｐゴシック"/>
                <a:cs typeface="Times"/>
              </a:rPr>
              <a:t>. The reference values are provided along only one section of a similarly bent channel.</a:t>
            </a:r>
            <a:endParaRPr lang="en-GB" b="0" dirty="0">
              <a:solidFill>
                <a:schemeClr val="tx1"/>
              </a:solidFill>
              <a:latin typeface="Times"/>
              <a:ea typeface="ＭＳ Ｐゴシック"/>
              <a:cs typeface="Times"/>
            </a:endParaRPr>
          </a:p>
          <a:p>
            <a:pPr marL="342900" indent="-342900">
              <a:buFont typeface="Arial" panose="020B0604020202020204" pitchFamily="34" charset="0"/>
              <a:buChar char="•"/>
            </a:pPr>
            <a:r>
              <a:rPr lang="en-GB" b="0" dirty="0">
                <a:solidFill>
                  <a:schemeClr val="tx1"/>
                </a:solidFill>
                <a:latin typeface="Times"/>
                <a:ea typeface="ＭＳ Ｐゴシック"/>
                <a:cs typeface="Times"/>
              </a:rPr>
              <a:t>Further straight sections have limited disruptive effect on the turbulence generation due to buildup of GN2 volume, </a:t>
            </a:r>
            <a:r>
              <a:rPr lang="en-GB" dirty="0">
                <a:latin typeface="Times"/>
                <a:ea typeface="ＭＳ Ｐゴシック"/>
                <a:cs typeface="Times"/>
              </a:rPr>
              <a:t>as the perimeter</a:t>
            </a:r>
            <a:r>
              <a:rPr lang="en-GB" b="0" dirty="0">
                <a:solidFill>
                  <a:schemeClr val="tx1"/>
                </a:solidFill>
                <a:latin typeface="Times"/>
                <a:ea typeface="ＭＳ Ｐゴシック"/>
                <a:cs typeface="Times"/>
              </a:rPr>
              <a:t> walls </a:t>
            </a:r>
            <a:r>
              <a:rPr lang="en-GB" dirty="0">
                <a:latin typeface="Times"/>
                <a:ea typeface="ＭＳ Ｐゴシック"/>
                <a:cs typeface="Times"/>
              </a:rPr>
              <a:t>approach</a:t>
            </a:r>
            <a:r>
              <a:rPr lang="en-GB" b="0" dirty="0">
                <a:solidFill>
                  <a:schemeClr val="tx1"/>
                </a:solidFill>
                <a:latin typeface="Times"/>
                <a:ea typeface="ＭＳ Ｐゴシック"/>
                <a:cs typeface="Times"/>
              </a:rPr>
              <a:t> </a:t>
            </a:r>
            <a:r>
              <a:rPr lang="en-GB" b="0" dirty="0" err="1">
                <a:solidFill>
                  <a:schemeClr val="tx1"/>
                </a:solidFill>
                <a:latin typeface="Times"/>
                <a:ea typeface="ＭＳ Ｐゴシック"/>
                <a:cs typeface="Times"/>
              </a:rPr>
              <a:t>dryout</a:t>
            </a:r>
            <a:r>
              <a:rPr lang="en-GB" dirty="0">
                <a:latin typeface="Times"/>
                <a:ea typeface="ＭＳ Ｐゴシック"/>
                <a:cs typeface="Times"/>
              </a:rPr>
              <a:t>.</a:t>
            </a:r>
            <a:endParaRPr lang="en-GB" b="0" dirty="0">
              <a:solidFill>
                <a:schemeClr val="tx1"/>
              </a:solidFill>
              <a:latin typeface="Times"/>
              <a:ea typeface="ＭＳ Ｐゴシック"/>
              <a:cs typeface="Times"/>
            </a:endParaRPr>
          </a:p>
          <a:p>
            <a:endParaRPr lang="en-GB"/>
          </a:p>
        </p:txBody>
      </p:sp>
      <p:sp>
        <p:nvSpPr>
          <p:cNvPr id="4" name="Slide Number Placeholder 3"/>
          <p:cNvSpPr>
            <a:spLocks noGrp="1"/>
          </p:cNvSpPr>
          <p:nvPr>
            <p:ph type="sldNum" sz="quarter" idx="5"/>
          </p:nvPr>
        </p:nvSpPr>
        <p:spPr/>
        <p:txBody>
          <a:bodyPr/>
          <a:lstStyle/>
          <a:p>
            <a:fld id="{6653CE95-F5CB-483A-9B02-1D2576EA1684}" type="slidenum">
              <a:rPr lang="en-US" smtClean="0"/>
              <a:pPr/>
              <a:t>7</a:t>
            </a:fld>
            <a:endParaRPr lang="en-US"/>
          </a:p>
        </p:txBody>
      </p:sp>
    </p:spTree>
    <p:extLst>
      <p:ext uri="{BB962C8B-B14F-4D97-AF65-F5344CB8AC3E}">
        <p14:creationId xmlns:p14="http://schemas.microsoft.com/office/powerpoint/2010/main" val="298891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accent2"/>
                </a:solidFill>
                <a:latin typeface="Times"/>
                <a:ea typeface="ＭＳ Ｐゴシック"/>
                <a:cs typeface="Times"/>
              </a:rPr>
              <a:t>Finally, we study the effect of restricting the flow to essentially capillary flow. The</a:t>
            </a:r>
            <a:r>
              <a:rPr lang="en-GB" sz="1200">
                <a:solidFill>
                  <a:schemeClr val="accent2"/>
                </a:solidFill>
                <a:latin typeface="Times"/>
                <a:ea typeface="ＭＳ Ｐゴシック"/>
                <a:cs typeface="Times"/>
              </a:rPr>
              <a:t> higher velocity </a:t>
            </a:r>
            <a:r>
              <a:rPr lang="en-GB">
                <a:solidFill>
                  <a:schemeClr val="accent2"/>
                </a:solidFill>
                <a:latin typeface="Times"/>
                <a:ea typeface="ＭＳ Ｐゴシック"/>
                <a:cs typeface="Times"/>
              </a:rPr>
              <a:t>in the smaller channels </a:t>
            </a:r>
            <a:r>
              <a:rPr lang="en-GB" sz="1200">
                <a:solidFill>
                  <a:schemeClr val="accent2"/>
                </a:solidFill>
                <a:latin typeface="Times"/>
                <a:ea typeface="ＭＳ Ｐゴシック"/>
                <a:cs typeface="Times"/>
              </a:rPr>
              <a:t>(due to fixed flow rate) removes boiling mass, in equilibrium with rate of phase transition</a:t>
            </a:r>
            <a:r>
              <a:rPr lang="en-GB">
                <a:solidFill>
                  <a:schemeClr val="accent2"/>
                </a:solidFill>
                <a:latin typeface="Times"/>
                <a:ea typeface="ＭＳ Ｐゴシック"/>
                <a:cs typeface="Times"/>
              </a:rPr>
              <a:t> – essentially having the same effect as the turbulent flows we saw earlier.</a:t>
            </a:r>
            <a:endParaRPr lang="en-US"/>
          </a:p>
          <a:p>
            <a:r>
              <a:rPr lang="en-GB">
                <a:solidFill>
                  <a:schemeClr val="accent2"/>
                </a:solidFill>
                <a:latin typeface="Times"/>
                <a:ea typeface="ＭＳ Ｐゴシック"/>
                <a:cs typeface="Times"/>
              </a:rPr>
              <a:t>We observe that Churn</a:t>
            </a:r>
            <a:r>
              <a:rPr lang="en-GB" sz="1200">
                <a:solidFill>
                  <a:schemeClr val="accent2"/>
                </a:solidFill>
                <a:latin typeface="Times"/>
                <a:ea typeface="ＭＳ Ｐゴシック"/>
                <a:cs typeface="Times"/>
              </a:rPr>
              <a:t>/annular flow </a:t>
            </a:r>
            <a:r>
              <a:rPr lang="en-GB">
                <a:solidFill>
                  <a:schemeClr val="accent2"/>
                </a:solidFill>
                <a:latin typeface="Times"/>
                <a:ea typeface="ＭＳ Ｐゴシック"/>
                <a:cs typeface="Times"/>
              </a:rPr>
              <a:t>is dominant</a:t>
            </a:r>
            <a:r>
              <a:rPr lang="en-GB" sz="1200">
                <a:solidFill>
                  <a:schemeClr val="accent2"/>
                </a:solidFill>
                <a:latin typeface="Times"/>
                <a:ea typeface="ＭＳ Ｐゴシック"/>
                <a:cs typeface="Times"/>
              </a:rPr>
              <a:t> in the smaller pipe, mitigating further formation of GN2</a:t>
            </a:r>
            <a:r>
              <a:rPr lang="en-GB">
                <a:solidFill>
                  <a:schemeClr val="accent2"/>
                </a:solidFill>
                <a:latin typeface="Times"/>
                <a:ea typeface="ＭＳ Ｐゴシック"/>
                <a:cs typeface="Times"/>
              </a:rPr>
              <a:t>. It is likely that smaller pipes than this will continue this trend, but this is an area for further research.</a:t>
            </a:r>
            <a:endParaRPr lang="en-GB">
              <a:solidFill>
                <a:srgbClr val="333399"/>
              </a:solidFill>
              <a:cs typeface="Times"/>
            </a:endParaRPr>
          </a:p>
          <a:p>
            <a:pPr algn="l"/>
            <a:endParaRPr lang="en-GB" sz="1200">
              <a:solidFill>
                <a:srgbClr val="000000"/>
              </a:solidFill>
              <a:cs typeface="Times" pitchFamily="18" charset="0"/>
            </a:endParaRPr>
          </a:p>
        </p:txBody>
      </p:sp>
      <p:sp>
        <p:nvSpPr>
          <p:cNvPr id="4" name="Slide Number Placeholder 3"/>
          <p:cNvSpPr>
            <a:spLocks noGrp="1"/>
          </p:cNvSpPr>
          <p:nvPr>
            <p:ph type="sldNum" sz="quarter" idx="5"/>
          </p:nvPr>
        </p:nvSpPr>
        <p:spPr/>
        <p:txBody>
          <a:bodyPr/>
          <a:lstStyle/>
          <a:p>
            <a:fld id="{6653CE95-F5CB-483A-9B02-1D2576EA1684}" type="slidenum">
              <a:rPr lang="en-US" smtClean="0"/>
              <a:pPr/>
              <a:t>8</a:t>
            </a:fld>
            <a:endParaRPr lang="en-US"/>
          </a:p>
        </p:txBody>
      </p:sp>
    </p:spTree>
    <p:extLst>
      <p:ext uri="{BB962C8B-B14F-4D97-AF65-F5344CB8AC3E}">
        <p14:creationId xmlns:p14="http://schemas.microsoft.com/office/powerpoint/2010/main" val="141355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56461-E501-499F-BC48-6EBF2FDC1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6D79C-9D39-880D-7BE4-B7B5845F1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83ED1-6755-743B-69C0-548E3056705D}"/>
              </a:ext>
            </a:extLst>
          </p:cNvPr>
          <p:cNvSpPr>
            <a:spLocks noGrp="1"/>
          </p:cNvSpPr>
          <p:nvPr>
            <p:ph type="body" idx="1"/>
          </p:nvPr>
        </p:nvSpPr>
        <p:spPr/>
        <p:txBody>
          <a:bodyPr/>
          <a:lstStyle/>
          <a:p>
            <a:r>
              <a:rPr lang="en-GB">
                <a:solidFill>
                  <a:schemeClr val="accent2"/>
                </a:solidFill>
                <a:latin typeface="Times"/>
                <a:ea typeface="ＭＳ Ｐゴシック"/>
                <a:cs typeface="Times"/>
              </a:rPr>
              <a:t>Finally, we study the effect of restricting the flow to essentially capillary flow. The</a:t>
            </a:r>
            <a:r>
              <a:rPr lang="en-GB" sz="1200">
                <a:solidFill>
                  <a:schemeClr val="accent2"/>
                </a:solidFill>
                <a:latin typeface="Times"/>
                <a:ea typeface="ＭＳ Ｐゴシック"/>
                <a:cs typeface="Times"/>
              </a:rPr>
              <a:t> higher velocity </a:t>
            </a:r>
            <a:r>
              <a:rPr lang="en-GB">
                <a:solidFill>
                  <a:schemeClr val="accent2"/>
                </a:solidFill>
                <a:latin typeface="Times"/>
                <a:ea typeface="ＭＳ Ｐゴシック"/>
                <a:cs typeface="Times"/>
              </a:rPr>
              <a:t>in the smaller channels </a:t>
            </a:r>
            <a:r>
              <a:rPr lang="en-GB" sz="1200">
                <a:solidFill>
                  <a:schemeClr val="accent2"/>
                </a:solidFill>
                <a:latin typeface="Times"/>
                <a:ea typeface="ＭＳ Ｐゴシック"/>
                <a:cs typeface="Times"/>
              </a:rPr>
              <a:t>(due to fixed flow rate) removes boiling mass, in equilibrium with rate of phase transition</a:t>
            </a:r>
            <a:r>
              <a:rPr lang="en-GB">
                <a:solidFill>
                  <a:schemeClr val="accent2"/>
                </a:solidFill>
                <a:latin typeface="Times"/>
                <a:ea typeface="ＭＳ Ｐゴシック"/>
                <a:cs typeface="Times"/>
              </a:rPr>
              <a:t> – essentially having the same effect as the turbulent flows we saw earlier.</a:t>
            </a:r>
            <a:endParaRPr lang="en-US"/>
          </a:p>
          <a:p>
            <a:r>
              <a:rPr lang="en-GB">
                <a:solidFill>
                  <a:schemeClr val="accent2"/>
                </a:solidFill>
                <a:latin typeface="Times"/>
                <a:ea typeface="ＭＳ Ｐゴシック"/>
                <a:cs typeface="Times"/>
              </a:rPr>
              <a:t>We observe that Churn</a:t>
            </a:r>
            <a:r>
              <a:rPr lang="en-GB" sz="1200">
                <a:solidFill>
                  <a:schemeClr val="accent2"/>
                </a:solidFill>
                <a:latin typeface="Times"/>
                <a:ea typeface="ＭＳ Ｐゴシック"/>
                <a:cs typeface="Times"/>
              </a:rPr>
              <a:t>/annular flow </a:t>
            </a:r>
            <a:r>
              <a:rPr lang="en-GB">
                <a:solidFill>
                  <a:schemeClr val="accent2"/>
                </a:solidFill>
                <a:latin typeface="Times"/>
                <a:ea typeface="ＭＳ Ｐゴシック"/>
                <a:cs typeface="Times"/>
              </a:rPr>
              <a:t>is dominant</a:t>
            </a:r>
            <a:r>
              <a:rPr lang="en-GB" sz="1200">
                <a:solidFill>
                  <a:schemeClr val="accent2"/>
                </a:solidFill>
                <a:latin typeface="Times"/>
                <a:ea typeface="ＭＳ Ｐゴシック"/>
                <a:cs typeface="Times"/>
              </a:rPr>
              <a:t> in the smaller pipe, mitigating further formation of GN2</a:t>
            </a:r>
            <a:r>
              <a:rPr lang="en-GB">
                <a:solidFill>
                  <a:schemeClr val="accent2"/>
                </a:solidFill>
                <a:latin typeface="Times"/>
                <a:ea typeface="ＭＳ Ｐゴシック"/>
                <a:cs typeface="Times"/>
              </a:rPr>
              <a:t>. It is likely that smaller pipes than this will continue this trend, but this is an area for further research.</a:t>
            </a:r>
            <a:endParaRPr lang="en-GB">
              <a:solidFill>
                <a:srgbClr val="333399"/>
              </a:solidFill>
              <a:cs typeface="Times"/>
            </a:endParaRPr>
          </a:p>
          <a:p>
            <a:pPr algn="l"/>
            <a:endParaRPr lang="en-GB" sz="1200">
              <a:solidFill>
                <a:srgbClr val="000000"/>
              </a:solidFill>
              <a:cs typeface="Times" pitchFamily="18" charset="0"/>
            </a:endParaRPr>
          </a:p>
        </p:txBody>
      </p:sp>
      <p:sp>
        <p:nvSpPr>
          <p:cNvPr id="4" name="Slide Number Placeholder 3">
            <a:extLst>
              <a:ext uri="{FF2B5EF4-FFF2-40B4-BE49-F238E27FC236}">
                <a16:creationId xmlns:a16="http://schemas.microsoft.com/office/drawing/2014/main" id="{8EFCDD5C-9163-ACD4-2C7F-37692883EB35}"/>
              </a:ext>
            </a:extLst>
          </p:cNvPr>
          <p:cNvSpPr>
            <a:spLocks noGrp="1"/>
          </p:cNvSpPr>
          <p:nvPr>
            <p:ph type="sldNum" sz="quarter" idx="5"/>
          </p:nvPr>
        </p:nvSpPr>
        <p:spPr/>
        <p:txBody>
          <a:bodyPr/>
          <a:lstStyle/>
          <a:p>
            <a:fld id="{6653CE95-F5CB-483A-9B02-1D2576EA1684}" type="slidenum">
              <a:rPr lang="en-US" smtClean="0"/>
              <a:pPr/>
              <a:t>9</a:t>
            </a:fld>
            <a:endParaRPr lang="en-US"/>
          </a:p>
        </p:txBody>
      </p:sp>
    </p:spTree>
    <p:extLst>
      <p:ext uri="{BB962C8B-B14F-4D97-AF65-F5344CB8AC3E}">
        <p14:creationId xmlns:p14="http://schemas.microsoft.com/office/powerpoint/2010/main" val="55595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188043"/>
            <a:ext cx="5110793" cy="1785104"/>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dirty="0">
                <a:latin typeface="Arial"/>
                <a:ea typeface="ＭＳ Ｐゴシック"/>
                <a:cs typeface="Arial"/>
              </a:rPr>
              <a:t>Team Members -</a:t>
            </a:r>
          </a:p>
          <a:p>
            <a:pPr algn="l">
              <a:spcBef>
                <a:spcPts val="1200"/>
              </a:spcBef>
            </a:pPr>
            <a:r>
              <a:rPr lang="en-US" sz="1800" b="0" dirty="0">
                <a:latin typeface="Arial"/>
                <a:ea typeface="ＭＳ Ｐゴシック"/>
                <a:cs typeface="Arial"/>
              </a:rPr>
              <a:t>A Al-Bahlawan of </a:t>
            </a:r>
            <a:r>
              <a:rPr lang="en-US" sz="1800" b="0" dirty="0" err="1">
                <a:latin typeface="Arial"/>
                <a:ea typeface="ＭＳ Ｐゴシック"/>
                <a:cs typeface="Arial"/>
              </a:rPr>
              <a:t>Astrostructures</a:t>
            </a:r>
            <a:r>
              <a:rPr lang="en-US" sz="1800" b="0" dirty="0">
                <a:latin typeface="Arial"/>
                <a:ea typeface="ＭＳ Ｐゴシック"/>
                <a:cs typeface="Arial"/>
              </a:rPr>
              <a:t> Ltd. a.albahlawan@astrostructures.com</a:t>
            </a:r>
            <a:endParaRPr lang="en-US" dirty="0"/>
          </a:p>
          <a:p>
            <a:pPr algn="l">
              <a:spcBef>
                <a:spcPts val="1200"/>
              </a:spcBef>
            </a:pPr>
            <a:r>
              <a:rPr lang="en-US" sz="1800" b="0" dirty="0">
                <a:latin typeface="Arial"/>
                <a:ea typeface="ＭＳ Ｐゴシック"/>
                <a:cs typeface="Arial"/>
              </a:rPr>
              <a:t>T Teschner of Cranfield University Tom.Teschner@cranfield.ac.uk</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353932"/>
            <a:ext cx="10282242" cy="1179718"/>
          </a:xfrm>
        </p:spPr>
        <p:txBody>
          <a:bodyPr/>
          <a:lstStyle/>
          <a:p>
            <a:pPr eaLnBrk="1" hangingPunct="1">
              <a:spcBef>
                <a:spcPts val="0"/>
              </a:spcBef>
              <a:spcAft>
                <a:spcPts val="0"/>
              </a:spcAft>
            </a:pPr>
            <a:r>
              <a:rPr lang="en-US">
                <a:solidFill>
                  <a:srgbClr val="FF4605"/>
                </a:solidFill>
                <a:ea typeface="ＭＳ Ｐゴシック" charset="-128"/>
              </a:rPr>
              <a:t>Mitigation of Superheated Vapor Formation in Cryogenic Coolant Loops of Thermal Vacuum Chambers using Passive Flow Strategies </a:t>
            </a:r>
            <a:endParaRPr lang="en-US" b="0">
              <a:solidFill>
                <a:srgbClr val="FF4605"/>
              </a:solidFill>
              <a:ea typeface="ＭＳ Ｐゴシック" charset="-128"/>
            </a:endParaRPr>
          </a:p>
        </p:txBody>
      </p:sp>
      <p:sp>
        <p:nvSpPr>
          <p:cNvPr id="13315" name="Rectangle 11"/>
          <p:cNvSpPr>
            <a:spLocks noChangeArrowheads="1"/>
          </p:cNvSpPr>
          <p:nvPr/>
        </p:nvSpPr>
        <p:spPr bwMode="auto">
          <a:xfrm>
            <a:off x="6165606" y="505748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12636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a:solidFill>
                  <a:schemeClr val="bg1"/>
                </a:solidFill>
                <a:latin typeface="Arial"/>
                <a:ea typeface="+mn-ea"/>
                <a:cs typeface="Arial"/>
              </a:rPr>
              <a:t>TFAWS 2025 Thermal Control and Protection </a:t>
            </a:r>
          </a:p>
          <a:p>
            <a:pPr>
              <a:spcBef>
                <a:spcPct val="50000"/>
              </a:spcBef>
              <a:tabLst>
                <a:tab pos="4459288" algn="ctr"/>
              </a:tabLst>
              <a:defRPr/>
            </a:pPr>
            <a:r>
              <a:rPr lang="en-US" sz="2800">
                <a:solidFill>
                  <a:schemeClr val="bg1"/>
                </a:solidFill>
                <a:latin typeface="Arial"/>
                <a:ea typeface="+mn-ea"/>
                <a:cs typeface="Arial"/>
              </a:rPr>
              <a:t>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048435" y="90233"/>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a:solidFill>
                  <a:srgbClr val="FF4605"/>
                </a:solidFill>
                <a:ea typeface="ＭＳ Ｐゴシック" charset="-128"/>
              </a:rPr>
              <a:t>Presented by: Vinay N Panda</a:t>
            </a:r>
          </a:p>
        </p:txBody>
      </p:sp>
      <p:pic>
        <p:nvPicPr>
          <p:cNvPr id="2" name="Picture 1" descr="A blue and black logo&#10;&#10;AI-generated content may be incorrect.">
            <a:extLst>
              <a:ext uri="{FF2B5EF4-FFF2-40B4-BE49-F238E27FC236}">
                <a16:creationId xmlns:a16="http://schemas.microsoft.com/office/drawing/2014/main" id="{23050046-4255-7CFC-2C97-246EEFF217F1}"/>
              </a:ext>
            </a:extLst>
          </p:cNvPr>
          <p:cNvPicPr>
            <a:picLocks noChangeAspect="1"/>
          </p:cNvPicPr>
          <p:nvPr/>
        </p:nvPicPr>
        <p:blipFill>
          <a:blip r:embed="rId6"/>
          <a:stretch>
            <a:fillRect/>
          </a:stretch>
        </p:blipFill>
        <p:spPr>
          <a:xfrm>
            <a:off x="10521408" y="5122458"/>
            <a:ext cx="2054257" cy="2074177"/>
          </a:xfrm>
          <a:prstGeom prst="rect">
            <a:avLst/>
          </a:prstGeom>
        </p:spPr>
      </p:pic>
      <p:pic>
        <p:nvPicPr>
          <p:cNvPr id="8" name="Picture 7">
            <a:extLst>
              <a:ext uri="{FF2B5EF4-FFF2-40B4-BE49-F238E27FC236}">
                <a16:creationId xmlns:a16="http://schemas.microsoft.com/office/drawing/2014/main" id="{993DB5E2-9862-3EDA-BD4E-C803637F1BF4}"/>
              </a:ext>
            </a:extLst>
          </p:cNvPr>
          <p:cNvPicPr>
            <a:picLocks noChangeAspect="1"/>
          </p:cNvPicPr>
          <p:nvPr/>
        </p:nvPicPr>
        <p:blipFill>
          <a:blip r:embed="rId7"/>
          <a:stretch>
            <a:fillRect/>
          </a:stretch>
        </p:blipFill>
        <p:spPr>
          <a:xfrm>
            <a:off x="9701892" y="5578928"/>
            <a:ext cx="1115786" cy="1156608"/>
          </a:xfrm>
          <a:prstGeom prst="rect">
            <a:avLst/>
          </a:prstGeom>
        </p:spPr>
      </p:pic>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DEB74F-55B2-678F-3CF3-33DBFA159712}"/>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2" name="Title 1">
            <a:extLst>
              <a:ext uri="{FF2B5EF4-FFF2-40B4-BE49-F238E27FC236}">
                <a16:creationId xmlns:a16="http://schemas.microsoft.com/office/drawing/2014/main" id="{7B78C0BF-BE5F-5285-425D-C58DBC6926CE}"/>
              </a:ext>
            </a:extLst>
          </p:cNvPr>
          <p:cNvSpPr>
            <a:spLocks noGrp="1"/>
          </p:cNvSpPr>
          <p:nvPr>
            <p:ph type="title"/>
          </p:nvPr>
        </p:nvSpPr>
        <p:spPr/>
        <p:txBody>
          <a:bodyPr/>
          <a:lstStyle/>
          <a:p>
            <a:r>
              <a:rPr lang="en-GB"/>
              <a:t>Concluding Remarks</a:t>
            </a:r>
          </a:p>
        </p:txBody>
      </p:sp>
      <p:sp>
        <p:nvSpPr>
          <p:cNvPr id="3" name="Content Placeholder 2">
            <a:extLst>
              <a:ext uri="{FF2B5EF4-FFF2-40B4-BE49-F238E27FC236}">
                <a16:creationId xmlns:a16="http://schemas.microsoft.com/office/drawing/2014/main" id="{7760EEE5-267E-38FE-ED1F-37C825D8083E}"/>
              </a:ext>
            </a:extLst>
          </p:cNvPr>
          <p:cNvSpPr>
            <a:spLocks noGrp="1"/>
          </p:cNvSpPr>
          <p:nvPr>
            <p:ph idx="1"/>
          </p:nvPr>
        </p:nvSpPr>
        <p:spPr/>
        <p:txBody>
          <a:bodyPr/>
          <a:lstStyle/>
          <a:p>
            <a:r>
              <a:rPr lang="en-GB" dirty="0">
                <a:ea typeface="ＭＳ Ｐゴシック"/>
              </a:rPr>
              <a:t>Strategy 1: Higher velocities at the inlet mitigate GN2 formation </a:t>
            </a:r>
          </a:p>
          <a:p>
            <a:r>
              <a:rPr lang="en-GB" dirty="0">
                <a:ea typeface="ＭＳ Ｐゴシック"/>
              </a:rPr>
              <a:t>Strategy 2: Using dimples enhances heat transfer and mitigates GN2 formation</a:t>
            </a:r>
            <a:endParaRPr lang="en-GB" dirty="0">
              <a:ea typeface="ＭＳ Ｐゴシック"/>
              <a:cs typeface="Arial"/>
            </a:endParaRPr>
          </a:p>
          <a:p>
            <a:r>
              <a:rPr lang="en-GB" dirty="0">
                <a:ea typeface="ＭＳ Ｐゴシック"/>
                <a:cs typeface="Arial"/>
              </a:rPr>
              <a:t>Strategy 3: Subcooling the coolant significantly reduces GN2 formation.</a:t>
            </a:r>
            <a:endParaRPr lang="en-GB" dirty="0">
              <a:ea typeface="ＭＳ Ｐゴシック"/>
            </a:endParaRPr>
          </a:p>
          <a:p>
            <a:r>
              <a:rPr lang="en-GB" dirty="0">
                <a:ea typeface="ＭＳ Ｐゴシック"/>
              </a:rPr>
              <a:t>Strategy 4: Decreasing pipe radius reduces GN2 formation</a:t>
            </a:r>
            <a:endParaRPr lang="en-GB" dirty="0">
              <a:ea typeface="ＭＳ Ｐゴシック"/>
              <a:cs typeface="Arial"/>
            </a:endParaRPr>
          </a:p>
          <a:p>
            <a:endParaRPr lang="en-GB"/>
          </a:p>
          <a:p>
            <a:pPr marL="0" indent="0">
              <a:buNone/>
            </a:pPr>
            <a:r>
              <a:rPr lang="en-GB" dirty="0">
                <a:solidFill>
                  <a:schemeClr val="tx2"/>
                </a:solidFill>
                <a:ea typeface="ＭＳ Ｐゴシック"/>
              </a:rPr>
              <a:t>Future Scope</a:t>
            </a:r>
            <a:endParaRPr lang="en-GB" dirty="0">
              <a:solidFill>
                <a:schemeClr val="tx2"/>
              </a:solidFill>
              <a:ea typeface="ＭＳ Ｐゴシック"/>
              <a:cs typeface="Arial"/>
            </a:endParaRPr>
          </a:p>
          <a:p>
            <a:r>
              <a:rPr lang="en-GB" dirty="0">
                <a:solidFill>
                  <a:schemeClr val="tx2"/>
                </a:solidFill>
                <a:ea typeface="ＭＳ Ｐゴシック"/>
                <a:cs typeface="Arial"/>
              </a:rPr>
              <a:t>Validation of results in experimental facilities</a:t>
            </a:r>
          </a:p>
          <a:p>
            <a:r>
              <a:rPr lang="en-GB" dirty="0">
                <a:solidFill>
                  <a:schemeClr val="tx2"/>
                </a:solidFill>
                <a:ea typeface="ＭＳ Ｐゴシック"/>
              </a:rPr>
              <a:t>Further parametric analysis of dimpled geometry</a:t>
            </a:r>
            <a:endParaRPr lang="en-GB" dirty="0">
              <a:solidFill>
                <a:schemeClr val="tx2"/>
              </a:solidFill>
              <a:ea typeface="ＭＳ Ｐゴシック"/>
              <a:cs typeface="Arial"/>
            </a:endParaRPr>
          </a:p>
          <a:p>
            <a:r>
              <a:rPr lang="en-GB" dirty="0">
                <a:solidFill>
                  <a:schemeClr val="tx2"/>
                </a:solidFill>
                <a:ea typeface="ＭＳ Ｐゴシック"/>
              </a:rPr>
              <a:t>Heat load could be varied</a:t>
            </a:r>
            <a:endParaRPr lang="en-GB" dirty="0">
              <a:solidFill>
                <a:schemeClr val="tx2"/>
              </a:solidFill>
              <a:ea typeface="ＭＳ Ｐゴシック"/>
              <a:cs typeface="Arial"/>
            </a:endParaRPr>
          </a:p>
          <a:p>
            <a:r>
              <a:rPr lang="en-GB" dirty="0">
                <a:solidFill>
                  <a:schemeClr val="tx2"/>
                </a:solidFill>
                <a:ea typeface="ＭＳ Ｐゴシック"/>
                <a:cs typeface="Arial"/>
              </a:rPr>
              <a:t>Recirculation strategy</a:t>
            </a:r>
            <a:endParaRPr lang="en-GB" dirty="0">
              <a:solidFill>
                <a:schemeClr val="tx2"/>
              </a:solidFill>
              <a:cs typeface="Arial"/>
            </a:endParaRPr>
          </a:p>
          <a:p>
            <a:endParaRPr lang="en-GB"/>
          </a:p>
          <a:p>
            <a:endParaRPr lang="en-GB">
              <a:cs typeface="Arial"/>
            </a:endParaRPr>
          </a:p>
        </p:txBody>
      </p:sp>
      <p:sp>
        <p:nvSpPr>
          <p:cNvPr id="5" name="Slide Number Placeholder 4">
            <a:extLst>
              <a:ext uri="{FF2B5EF4-FFF2-40B4-BE49-F238E27FC236}">
                <a16:creationId xmlns:a16="http://schemas.microsoft.com/office/drawing/2014/main" id="{F2D556E4-E27D-92FA-86B3-9356AC177BDF}"/>
              </a:ext>
            </a:extLst>
          </p:cNvPr>
          <p:cNvSpPr>
            <a:spLocks noGrp="1"/>
          </p:cNvSpPr>
          <p:nvPr>
            <p:ph type="sldNum" sz="quarter" idx="12"/>
          </p:nvPr>
        </p:nvSpPr>
        <p:spPr/>
        <p:txBody>
          <a:bodyPr/>
          <a:lstStyle/>
          <a:p>
            <a:fld id="{33F42015-0FC7-4B0E-8D2B-76EADF48D957}" type="slidenum">
              <a:rPr lang="en-US" smtClean="0"/>
              <a:pPr/>
              <a:t>10</a:t>
            </a:fld>
            <a:endParaRPr lang="en-US"/>
          </a:p>
        </p:txBody>
      </p:sp>
    </p:spTree>
    <p:extLst>
      <p:ext uri="{BB962C8B-B14F-4D97-AF65-F5344CB8AC3E}">
        <p14:creationId xmlns:p14="http://schemas.microsoft.com/office/powerpoint/2010/main" val="20031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A9E342-7088-D790-7585-A65627F5DCB0}"/>
              </a:ext>
            </a:extLst>
          </p:cNvPr>
          <p:cNvSpPr>
            <a:spLocks noGrp="1"/>
          </p:cNvSpPr>
          <p:nvPr>
            <p:ph type="body" idx="1"/>
          </p:nvPr>
        </p:nvSpPr>
        <p:spPr>
          <a:xfrm>
            <a:off x="3476898" y="1322166"/>
            <a:ext cx="5233448" cy="772884"/>
          </a:xfrm>
        </p:spPr>
        <p:txBody>
          <a:bodyPr/>
          <a:lstStyle/>
          <a:p>
            <a:pPr algn="ctr"/>
            <a:r>
              <a:rPr lang="en-GB" sz="4000"/>
              <a:t>Thank you</a:t>
            </a:r>
            <a:endParaRPr lang="en-US">
              <a:cs typeface="Arial"/>
            </a:endParaRPr>
          </a:p>
        </p:txBody>
      </p:sp>
      <p:sp>
        <p:nvSpPr>
          <p:cNvPr id="4" name="Footer Placeholder 3">
            <a:extLst>
              <a:ext uri="{FF2B5EF4-FFF2-40B4-BE49-F238E27FC236}">
                <a16:creationId xmlns:a16="http://schemas.microsoft.com/office/drawing/2014/main" id="{904F7E64-FCB8-8C0B-05B6-786D2180D88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27C94D1B-5A9C-01C4-F57A-6CF5A72A3BAD}"/>
              </a:ext>
            </a:extLst>
          </p:cNvPr>
          <p:cNvSpPr>
            <a:spLocks noGrp="1"/>
          </p:cNvSpPr>
          <p:nvPr>
            <p:ph type="sldNum" sz="quarter" idx="12"/>
          </p:nvPr>
        </p:nvSpPr>
        <p:spPr/>
        <p:txBody>
          <a:bodyPr/>
          <a:lstStyle/>
          <a:p>
            <a:fld id="{33F42015-0FC7-4B0E-8D2B-76EADF48D957}" type="slidenum">
              <a:rPr lang="en-US" smtClean="0"/>
              <a:pPr/>
              <a:t>11</a:t>
            </a:fld>
            <a:endParaRPr lang="en-US"/>
          </a:p>
        </p:txBody>
      </p:sp>
      <p:sp>
        <p:nvSpPr>
          <p:cNvPr id="2" name="TextBox 1">
            <a:extLst>
              <a:ext uri="{FF2B5EF4-FFF2-40B4-BE49-F238E27FC236}">
                <a16:creationId xmlns:a16="http://schemas.microsoft.com/office/drawing/2014/main" id="{65453CD3-7CCD-CBA9-CF84-0B247DA3ACA2}"/>
              </a:ext>
            </a:extLst>
          </p:cNvPr>
          <p:cNvSpPr txBox="1"/>
          <p:nvPr/>
        </p:nvSpPr>
        <p:spPr>
          <a:xfrm>
            <a:off x="931159" y="3069342"/>
            <a:ext cx="106588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accent2"/>
                </a:solidFill>
                <a:latin typeface="Times"/>
                <a:ea typeface="ＭＳ Ｐゴシック"/>
                <a:cs typeface="Times"/>
              </a:rPr>
              <a:t>This research was done in collaboration with </a:t>
            </a:r>
            <a:r>
              <a:rPr lang="en-GB" dirty="0" err="1">
                <a:solidFill>
                  <a:schemeClr val="accent2">
                    <a:lumMod val="76000"/>
                  </a:schemeClr>
                </a:solidFill>
                <a:latin typeface="Times"/>
                <a:ea typeface="ＭＳ Ｐゴシック"/>
                <a:cs typeface="Times"/>
              </a:rPr>
              <a:t>Astrostructures</a:t>
            </a:r>
            <a:r>
              <a:rPr lang="en-GB" dirty="0">
                <a:solidFill>
                  <a:schemeClr val="accent2">
                    <a:lumMod val="76000"/>
                  </a:schemeClr>
                </a:solidFill>
                <a:latin typeface="Times"/>
                <a:ea typeface="ＭＳ Ｐゴシック"/>
                <a:cs typeface="Times"/>
              </a:rPr>
              <a:t> ltd  (Astrostructures.com)</a:t>
            </a:r>
            <a:r>
              <a:rPr lang="en-GB" dirty="0">
                <a:solidFill>
                  <a:schemeClr val="accent2"/>
                </a:solidFill>
                <a:latin typeface="Times"/>
                <a:ea typeface="ＭＳ Ｐゴシック"/>
                <a:cs typeface="Times"/>
              </a:rPr>
              <a:t> and conducted at </a:t>
            </a:r>
            <a:r>
              <a:rPr lang="en-GB" dirty="0">
                <a:solidFill>
                  <a:srgbClr val="0060BC"/>
                </a:solidFill>
                <a:latin typeface="Times"/>
                <a:ea typeface="ＭＳ Ｐゴシック"/>
                <a:cs typeface="Times"/>
              </a:rPr>
              <a:t>Cranfield University (cranfield.ac.uk).</a:t>
            </a:r>
            <a:endParaRPr lang="en-GB" dirty="0">
              <a:solidFill>
                <a:srgbClr val="0060BC"/>
              </a:solidFill>
              <a:cs typeface="Times"/>
            </a:endParaRPr>
          </a:p>
        </p:txBody>
      </p:sp>
      <p:pic>
        <p:nvPicPr>
          <p:cNvPr id="6" name="Picture 5" descr="A logo of a company&#10;&#10;AI-generated content may be incorrect.">
            <a:extLst>
              <a:ext uri="{FF2B5EF4-FFF2-40B4-BE49-F238E27FC236}">
                <a16:creationId xmlns:a16="http://schemas.microsoft.com/office/drawing/2014/main" id="{E71FC7E3-FA58-9852-23D9-47B143A1888F}"/>
              </a:ext>
            </a:extLst>
          </p:cNvPr>
          <p:cNvPicPr>
            <a:picLocks noChangeAspect="1"/>
          </p:cNvPicPr>
          <p:nvPr/>
        </p:nvPicPr>
        <p:blipFill>
          <a:blip r:embed="rId2"/>
          <a:stretch>
            <a:fillRect/>
          </a:stretch>
        </p:blipFill>
        <p:spPr>
          <a:xfrm>
            <a:off x="2458964" y="3905671"/>
            <a:ext cx="2396259" cy="2499926"/>
          </a:xfrm>
          <a:prstGeom prst="rect">
            <a:avLst/>
          </a:prstGeom>
        </p:spPr>
      </p:pic>
      <p:pic>
        <p:nvPicPr>
          <p:cNvPr id="8" name="Picture 7" descr="A blue and black logo&#10;&#10;AI-generated content may be incorrect.">
            <a:extLst>
              <a:ext uri="{FF2B5EF4-FFF2-40B4-BE49-F238E27FC236}">
                <a16:creationId xmlns:a16="http://schemas.microsoft.com/office/drawing/2014/main" id="{4D1FD5EC-F8A5-D9D9-D39A-FDE76493CF55}"/>
              </a:ext>
            </a:extLst>
          </p:cNvPr>
          <p:cNvPicPr>
            <a:picLocks noChangeAspect="1"/>
          </p:cNvPicPr>
          <p:nvPr/>
        </p:nvPicPr>
        <p:blipFill>
          <a:blip r:embed="rId3"/>
          <a:stretch>
            <a:fillRect/>
          </a:stretch>
        </p:blipFill>
        <p:spPr>
          <a:xfrm>
            <a:off x="6098667" y="3166397"/>
            <a:ext cx="4183140" cy="3975248"/>
          </a:xfrm>
          <a:prstGeom prst="rect">
            <a:avLst/>
          </a:prstGeom>
        </p:spPr>
      </p:pic>
      <p:sp>
        <p:nvSpPr>
          <p:cNvPr id="10" name="TextBox 9">
            <a:extLst>
              <a:ext uri="{FF2B5EF4-FFF2-40B4-BE49-F238E27FC236}">
                <a16:creationId xmlns:a16="http://schemas.microsoft.com/office/drawing/2014/main" id="{503367A0-8036-2F58-C160-45D9B213D8E4}"/>
              </a:ext>
            </a:extLst>
          </p:cNvPr>
          <p:cNvSpPr txBox="1"/>
          <p:nvPr/>
        </p:nvSpPr>
        <p:spPr>
          <a:xfrm>
            <a:off x="931159" y="2543012"/>
            <a:ext cx="106588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accent2"/>
                </a:solidFill>
                <a:latin typeface="Times"/>
                <a:ea typeface="ＭＳ Ｐゴシック"/>
                <a:cs typeface="Times"/>
              </a:rPr>
              <a:t>I am Vinay, and I will be delighted to take further questions at vn16panda@gmail.com.</a:t>
            </a:r>
            <a:endParaRPr lang="en-GB" dirty="0">
              <a:solidFill>
                <a:schemeClr val="accent2"/>
              </a:solidFill>
              <a:cs typeface="Times"/>
            </a:endParaRPr>
          </a:p>
        </p:txBody>
      </p:sp>
    </p:spTree>
    <p:extLst>
      <p:ext uri="{BB962C8B-B14F-4D97-AF65-F5344CB8AC3E}">
        <p14:creationId xmlns:p14="http://schemas.microsoft.com/office/powerpoint/2010/main" val="117596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a:t>Background &amp; Motivation</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mtClean="0"/>
              <a:pPr/>
              <a:t>2</a:t>
            </a:fld>
            <a:endParaRPr lang="en-US"/>
          </a:p>
        </p:txBody>
      </p:sp>
      <p:pic>
        <p:nvPicPr>
          <p:cNvPr id="3" name="Content Placeholder 2" descr="A diagram of a machine&#10;&#10;Description automatically generated">
            <a:extLst>
              <a:ext uri="{FF2B5EF4-FFF2-40B4-BE49-F238E27FC236}">
                <a16:creationId xmlns:a16="http://schemas.microsoft.com/office/drawing/2014/main" id="{488E4ACB-59DE-2D7D-6D92-BCEE92CDE8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8345" y="1005613"/>
            <a:ext cx="3939881" cy="5227773"/>
          </a:xfrm>
          <a:prstGeom prst="rect">
            <a:avLst/>
          </a:prstGeom>
        </p:spPr>
      </p:pic>
      <p:sp>
        <p:nvSpPr>
          <p:cNvPr id="6" name="Text Placeholder 6">
            <a:extLst>
              <a:ext uri="{FF2B5EF4-FFF2-40B4-BE49-F238E27FC236}">
                <a16:creationId xmlns:a16="http://schemas.microsoft.com/office/drawing/2014/main" id="{92FDD7A6-652B-2A60-0C81-B18B8678D9BC}"/>
              </a:ext>
            </a:extLst>
          </p:cNvPr>
          <p:cNvSpPr txBox="1">
            <a:spLocks/>
          </p:cNvSpPr>
          <p:nvPr/>
        </p:nvSpPr>
        <p:spPr>
          <a:xfrm>
            <a:off x="407368" y="1412776"/>
            <a:ext cx="5688632" cy="489654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GB" sz="2000" b="0" kern="0" dirty="0">
                <a:ea typeface="ＭＳ Ｐゴシック"/>
              </a:rPr>
              <a:t>Thermal Vacuum Chambers (TVAC) test deep space heat-sink conditions for space vehicles</a:t>
            </a:r>
            <a:br>
              <a:rPr lang="en-GB" sz="2000" b="0" kern="0" dirty="0">
                <a:ea typeface="ＭＳ Ｐゴシック"/>
              </a:rPr>
            </a:br>
            <a:endParaRPr lang="en-GB" sz="2000" b="0" kern="0" dirty="0">
              <a:cs typeface="Arial"/>
            </a:endParaRPr>
          </a:p>
          <a:p>
            <a:r>
              <a:rPr lang="en-GB" sz="2000" b="0" kern="0" dirty="0">
                <a:ea typeface="ＭＳ Ｐゴシック"/>
              </a:rPr>
              <a:t>Commonly used coolant is Liquid Nitrogen (LN2), as opposed to hydrogen or helium</a:t>
            </a:r>
            <a:br>
              <a:rPr lang="en-GB" sz="2000" b="0" kern="0" dirty="0">
                <a:ea typeface="ＭＳ Ｐゴシック"/>
              </a:rPr>
            </a:br>
            <a:endParaRPr lang="en-GB" sz="2000" b="0" kern="0">
              <a:ea typeface="ＭＳ Ｐゴシック"/>
              <a:cs typeface="Arial"/>
            </a:endParaRPr>
          </a:p>
          <a:p>
            <a:r>
              <a:rPr lang="en-GB" sz="2000" b="0" kern="0" dirty="0">
                <a:ea typeface="ＭＳ Ｐゴシック"/>
                <a:cs typeface="Arial"/>
              </a:rPr>
              <a:t>Both single and multiphase systems of LN2 are used for experimental testing</a:t>
            </a:r>
            <a:br>
              <a:rPr lang="en-GB" sz="2000" b="0" kern="0" dirty="0">
                <a:ea typeface="ＭＳ Ｐゴシック"/>
                <a:cs typeface="Arial"/>
              </a:rPr>
            </a:br>
            <a:endParaRPr lang="en-GB" sz="2000" b="0" kern="0" dirty="0">
              <a:ea typeface="ＭＳ Ｐゴシック"/>
              <a:cs typeface="Arial"/>
            </a:endParaRPr>
          </a:p>
          <a:p>
            <a:r>
              <a:rPr lang="en-GB" sz="2000" kern="0" dirty="0">
                <a:ea typeface="ＭＳ Ｐゴシック"/>
                <a:cs typeface="Arial"/>
              </a:rPr>
              <a:t>The Challenge:</a:t>
            </a:r>
            <a:r>
              <a:rPr lang="en-GB" sz="2000" b="0" kern="0" dirty="0">
                <a:ea typeface="ＭＳ Ｐゴシック"/>
                <a:cs typeface="Arial"/>
              </a:rPr>
              <a:t> Buildup of superheated Gaseous Nitrogen (GN2) in the two-phase system, lowering heat transfer, local thermal imbalance in the chamber and wasting expensive LN2</a:t>
            </a:r>
            <a:endParaRPr lang="en-GB" sz="2000" b="0" kern="0" dirty="0">
              <a:cs typeface="Arial"/>
            </a:endParaRPr>
          </a:p>
          <a:p>
            <a:endParaRPr lang="en-GB" sz="2000" b="0" kern="0">
              <a:cs typeface="Arial"/>
            </a:endParaRPr>
          </a:p>
        </p:txBody>
      </p:sp>
      <p:sp>
        <p:nvSpPr>
          <p:cNvPr id="7" name="TextBox 6">
            <a:extLst>
              <a:ext uri="{FF2B5EF4-FFF2-40B4-BE49-F238E27FC236}">
                <a16:creationId xmlns:a16="http://schemas.microsoft.com/office/drawing/2014/main" id="{0E3A62BF-2185-01D9-C77E-F24993909513}"/>
              </a:ext>
            </a:extLst>
          </p:cNvPr>
          <p:cNvSpPr txBox="1"/>
          <p:nvPr/>
        </p:nvSpPr>
        <p:spPr>
          <a:xfrm>
            <a:off x="7367304" y="6047283"/>
            <a:ext cx="4641976" cy="307777"/>
          </a:xfrm>
          <a:prstGeom prst="rect">
            <a:avLst/>
          </a:prstGeom>
          <a:noFill/>
        </p:spPr>
        <p:txBody>
          <a:bodyPr wrap="none" rtlCol="0">
            <a:spAutoFit/>
          </a:bodyPr>
          <a:lstStyle/>
          <a:p>
            <a:r>
              <a:rPr lang="en-GB" sz="1400" b="0">
                <a:solidFill>
                  <a:schemeClr val="accent2"/>
                </a:solidFill>
                <a:latin typeface="+mn-lt"/>
              </a:rPr>
              <a:t>Figure 1: Sectional View of a Thermal Vacuum Chamber</a:t>
            </a:r>
          </a:p>
        </p:txBody>
      </p:sp>
    </p:spTree>
    <p:extLst>
      <p:ext uri="{BB962C8B-B14F-4D97-AF65-F5344CB8AC3E}">
        <p14:creationId xmlns:p14="http://schemas.microsoft.com/office/powerpoint/2010/main" val="210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7AA0-EF6F-4274-6666-744AB069E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EC7B5-3B02-48B7-C47B-FA7D7CDB4340}"/>
              </a:ext>
            </a:extLst>
          </p:cNvPr>
          <p:cNvSpPr>
            <a:spLocks noGrp="1"/>
          </p:cNvSpPr>
          <p:nvPr>
            <p:ph type="title"/>
          </p:nvPr>
        </p:nvSpPr>
        <p:spPr/>
        <p:txBody>
          <a:bodyPr/>
          <a:lstStyle/>
          <a:p>
            <a:r>
              <a:rPr lang="en-US"/>
              <a:t>Aims &amp; Objectives</a:t>
            </a:r>
          </a:p>
        </p:txBody>
      </p:sp>
      <p:sp>
        <p:nvSpPr>
          <p:cNvPr id="4" name="Footer Placeholder 3">
            <a:extLst>
              <a:ext uri="{FF2B5EF4-FFF2-40B4-BE49-F238E27FC236}">
                <a16:creationId xmlns:a16="http://schemas.microsoft.com/office/drawing/2014/main" id="{D84EA9F7-C238-8E0E-E601-C806ED59B60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284ED693-46BB-1D7E-F1B0-8EA0258BE9EA}"/>
              </a:ext>
            </a:extLst>
          </p:cNvPr>
          <p:cNvSpPr>
            <a:spLocks noGrp="1"/>
          </p:cNvSpPr>
          <p:nvPr>
            <p:ph type="sldNum" sz="quarter" idx="12"/>
          </p:nvPr>
        </p:nvSpPr>
        <p:spPr/>
        <p:txBody>
          <a:bodyPr/>
          <a:lstStyle/>
          <a:p>
            <a:fld id="{33F42015-0FC7-4B0E-8D2B-76EADF48D957}" type="slidenum">
              <a:rPr lang="en-US" smtClean="0"/>
              <a:pPr/>
              <a:t>3</a:t>
            </a:fld>
            <a:endParaRPr lang="en-US"/>
          </a:p>
        </p:txBody>
      </p:sp>
      <p:pic>
        <p:nvPicPr>
          <p:cNvPr id="6" name="Picture 5" descr="A heat map of a heat object&#10;&#10;Description automatically generated with low confidence">
            <a:extLst>
              <a:ext uri="{FF2B5EF4-FFF2-40B4-BE49-F238E27FC236}">
                <a16:creationId xmlns:a16="http://schemas.microsoft.com/office/drawing/2014/main" id="{A6497C72-E131-4AE0-CD7E-D9280AA97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46" y="937397"/>
            <a:ext cx="2316715" cy="4855029"/>
          </a:xfrm>
          <a:prstGeom prst="rect">
            <a:avLst/>
          </a:prstGeom>
        </p:spPr>
      </p:pic>
      <p:pic>
        <p:nvPicPr>
          <p:cNvPr id="7" name="Picture 6" descr="A green rectangles with black numbers&#10;&#10;Description automatically generated">
            <a:extLst>
              <a:ext uri="{FF2B5EF4-FFF2-40B4-BE49-F238E27FC236}">
                <a16:creationId xmlns:a16="http://schemas.microsoft.com/office/drawing/2014/main" id="{C0E8D706-E02D-043C-EDD7-8DFA70854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3632" y="1566838"/>
            <a:ext cx="739537" cy="3992133"/>
          </a:xfrm>
          <a:prstGeom prst="rect">
            <a:avLst/>
          </a:prstGeom>
        </p:spPr>
      </p:pic>
      <p:sp>
        <p:nvSpPr>
          <p:cNvPr id="8" name="TextBox 7">
            <a:extLst>
              <a:ext uri="{FF2B5EF4-FFF2-40B4-BE49-F238E27FC236}">
                <a16:creationId xmlns:a16="http://schemas.microsoft.com/office/drawing/2014/main" id="{659D35A4-F9A9-90E3-656E-F889D355D000}"/>
              </a:ext>
            </a:extLst>
          </p:cNvPr>
          <p:cNvSpPr txBox="1"/>
          <p:nvPr/>
        </p:nvSpPr>
        <p:spPr>
          <a:xfrm>
            <a:off x="6847139" y="5942724"/>
            <a:ext cx="4828566" cy="307777"/>
          </a:xfrm>
          <a:prstGeom prst="rect">
            <a:avLst/>
          </a:prstGeom>
          <a:noFill/>
        </p:spPr>
        <p:txBody>
          <a:bodyPr wrap="none" rtlCol="0">
            <a:spAutoFit/>
          </a:bodyPr>
          <a:lstStyle/>
          <a:p>
            <a:r>
              <a:rPr lang="en-GB" sz="1400" b="0">
                <a:solidFill>
                  <a:schemeClr val="accent2"/>
                </a:solidFill>
                <a:latin typeface="+mn-lt"/>
              </a:rPr>
              <a:t>Figure 2: Production of superheated GN2 during operation</a:t>
            </a:r>
          </a:p>
        </p:txBody>
      </p:sp>
      <p:sp>
        <p:nvSpPr>
          <p:cNvPr id="9" name="Text Placeholder 6">
            <a:extLst>
              <a:ext uri="{FF2B5EF4-FFF2-40B4-BE49-F238E27FC236}">
                <a16:creationId xmlns:a16="http://schemas.microsoft.com/office/drawing/2014/main" id="{990D48D1-2A13-3D81-C61F-5687EC0C58C6}"/>
              </a:ext>
            </a:extLst>
          </p:cNvPr>
          <p:cNvSpPr txBox="1">
            <a:spLocks/>
          </p:cNvSpPr>
          <p:nvPr/>
        </p:nvSpPr>
        <p:spPr>
          <a:xfrm>
            <a:off x="609600" y="1201110"/>
            <a:ext cx="6216977" cy="5061217"/>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GB" sz="1800" kern="0" dirty="0">
                <a:ea typeface="ＭＳ Ｐゴシック"/>
                <a:cs typeface="Arial"/>
              </a:rPr>
              <a:t>The Challenge:</a:t>
            </a:r>
            <a:r>
              <a:rPr lang="en-GB" sz="1800" b="0" kern="0" dirty="0">
                <a:ea typeface="ＭＳ Ｐゴシック"/>
                <a:cs typeface="Arial"/>
              </a:rPr>
              <a:t> Buildup of superheated Gaseous Nitrogen (GN2) in the two-phase system, lowering heat transfer, local thermal imbalance in the chamber and wasting expensive LN2</a:t>
            </a:r>
            <a:endParaRPr lang="en-US" sz="1800">
              <a:cs typeface="Arial"/>
            </a:endParaRPr>
          </a:p>
          <a:p>
            <a:pPr marL="0" indent="0">
              <a:buNone/>
            </a:pPr>
            <a:endParaRPr lang="en-GB" sz="1800" b="0" kern="0" dirty="0">
              <a:ea typeface="ＭＳ Ｐゴシック"/>
              <a:cs typeface="Arial"/>
            </a:endParaRPr>
          </a:p>
          <a:p>
            <a:pPr marL="0" indent="0">
              <a:buNone/>
            </a:pPr>
            <a:r>
              <a:rPr lang="en-GB" sz="1800" kern="0" dirty="0">
                <a:ea typeface="ＭＳ Ｐゴシック"/>
                <a:cs typeface="Arial"/>
              </a:rPr>
              <a:t>Existing Strategies: </a:t>
            </a:r>
            <a:r>
              <a:rPr lang="en-GB" sz="1800" b="0" kern="0" dirty="0">
                <a:ea typeface="ＭＳ Ｐゴシック"/>
                <a:cs typeface="Arial"/>
              </a:rPr>
              <a:t>High flow rates, phase separators</a:t>
            </a:r>
            <a:endParaRPr lang="en-GB" dirty="0"/>
          </a:p>
          <a:p>
            <a:pPr marL="0" indent="0">
              <a:buNone/>
            </a:pPr>
            <a:endParaRPr lang="en-GB" sz="1800" b="0" kern="0" dirty="0">
              <a:ea typeface="ＭＳ Ｐゴシック"/>
            </a:endParaRPr>
          </a:p>
          <a:p>
            <a:pPr marL="0" indent="0">
              <a:buNone/>
            </a:pPr>
            <a:r>
              <a:rPr lang="en-GB" sz="1800" kern="0" dirty="0">
                <a:ea typeface="ＭＳ Ｐゴシック"/>
              </a:rPr>
              <a:t>Strategies:</a:t>
            </a:r>
            <a:endParaRPr lang="en-US" sz="1800" dirty="0">
              <a:cs typeface="Arial"/>
            </a:endParaRPr>
          </a:p>
          <a:p>
            <a:pPr marL="457200" indent="-457200">
              <a:buAutoNum type="arabicPeriod"/>
            </a:pPr>
            <a:r>
              <a:rPr lang="en-GB" sz="1800" b="0" kern="0" dirty="0">
                <a:ea typeface="ＭＳ Ｐゴシック"/>
                <a:cs typeface="Arial"/>
              </a:rPr>
              <a:t>Varying Flow Rates</a:t>
            </a:r>
            <a:endParaRPr lang="en-GB" sz="1800" b="0" kern="0" dirty="0">
              <a:cs typeface="Arial"/>
            </a:endParaRPr>
          </a:p>
          <a:p>
            <a:pPr marL="457200" indent="-457200">
              <a:buAutoNum type="arabicPeriod"/>
            </a:pPr>
            <a:r>
              <a:rPr lang="en-GB" sz="1800" b="0" kern="0" dirty="0">
                <a:ea typeface="ＭＳ Ｐゴシック"/>
                <a:cs typeface="Arial"/>
              </a:rPr>
              <a:t>Introducing dimples in the channel</a:t>
            </a:r>
          </a:p>
          <a:p>
            <a:pPr marL="457200" indent="-457200">
              <a:buAutoNum type="arabicPeriod"/>
            </a:pPr>
            <a:r>
              <a:rPr lang="en-GB" sz="1800" b="0" kern="0" dirty="0">
                <a:ea typeface="ＭＳ Ｐゴシック"/>
                <a:cs typeface="Arial"/>
              </a:rPr>
              <a:t>Subcooling the coolant</a:t>
            </a:r>
          </a:p>
          <a:p>
            <a:pPr marL="457200" indent="-457200">
              <a:buAutoNum type="arabicPeriod"/>
            </a:pPr>
            <a:r>
              <a:rPr lang="en-GB" sz="1800" b="0" kern="0" dirty="0">
                <a:ea typeface="ＭＳ Ｐゴシック"/>
                <a:cs typeface="Arial"/>
              </a:rPr>
              <a:t>Enforcing capillary flow</a:t>
            </a:r>
          </a:p>
          <a:p>
            <a:pPr marL="0" indent="0">
              <a:buNone/>
            </a:pPr>
            <a:endParaRPr lang="en-GB" sz="1800" b="0" kern="0" dirty="0">
              <a:cs typeface="Arial"/>
            </a:endParaRPr>
          </a:p>
          <a:p>
            <a:pPr marL="0" indent="0">
              <a:buNone/>
            </a:pPr>
            <a:r>
              <a:rPr lang="en-GB" sz="1800" kern="0" dirty="0">
                <a:ea typeface="ＭＳ Ｐゴシック"/>
                <a:cs typeface="Arial"/>
              </a:rPr>
              <a:t>Performance measure</a:t>
            </a:r>
            <a:r>
              <a:rPr lang="en-GB" sz="1800" b="0" kern="0" dirty="0">
                <a:ea typeface="ＭＳ Ｐゴシック"/>
                <a:cs typeface="Arial"/>
              </a:rPr>
              <a:t> - %volume of coolant loop occupied by high-quality superheated GN2 – lower percentage indicates better performance</a:t>
            </a:r>
            <a:endParaRPr lang="en-GB">
              <a:cs typeface="Arial"/>
            </a:endParaRPr>
          </a:p>
        </p:txBody>
      </p:sp>
    </p:spTree>
    <p:extLst>
      <p:ext uri="{BB962C8B-B14F-4D97-AF65-F5344CB8AC3E}">
        <p14:creationId xmlns:p14="http://schemas.microsoft.com/office/powerpoint/2010/main" val="186368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B012-0654-BA9B-7F89-C122DA90E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34204-BDBF-64D8-10CC-CFEDB6088EAA}"/>
              </a:ext>
            </a:extLst>
          </p:cNvPr>
          <p:cNvSpPr>
            <a:spLocks noGrp="1"/>
          </p:cNvSpPr>
          <p:nvPr>
            <p:ph type="title"/>
          </p:nvPr>
        </p:nvSpPr>
        <p:spPr/>
        <p:txBody>
          <a:bodyPr/>
          <a:lstStyle/>
          <a:p>
            <a:r>
              <a:rPr lang="en-US"/>
              <a:t>Simulation Setup</a:t>
            </a:r>
          </a:p>
        </p:txBody>
      </p:sp>
      <p:sp>
        <p:nvSpPr>
          <p:cNvPr id="4" name="Footer Placeholder 3">
            <a:extLst>
              <a:ext uri="{FF2B5EF4-FFF2-40B4-BE49-F238E27FC236}">
                <a16:creationId xmlns:a16="http://schemas.microsoft.com/office/drawing/2014/main" id="{63DE111F-4B15-98D0-3E6B-5814ADB8BAC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960F6AD6-5067-CF77-C44D-CE13B9C73B8F}"/>
              </a:ext>
            </a:extLst>
          </p:cNvPr>
          <p:cNvSpPr>
            <a:spLocks noGrp="1"/>
          </p:cNvSpPr>
          <p:nvPr>
            <p:ph type="sldNum" sz="quarter" idx="12"/>
          </p:nvPr>
        </p:nvSpPr>
        <p:spPr/>
        <p:txBody>
          <a:bodyPr/>
          <a:lstStyle/>
          <a:p>
            <a:fld id="{33F42015-0FC7-4B0E-8D2B-76EADF48D957}" type="slidenum">
              <a:rPr lang="en-US" smtClean="0"/>
              <a:pPr/>
              <a:t>4</a:t>
            </a:fld>
            <a:endParaRPr lang="en-US"/>
          </a:p>
        </p:txBody>
      </p:sp>
      <p:sp>
        <p:nvSpPr>
          <p:cNvPr id="3" name="Text Placeholder 6">
            <a:extLst>
              <a:ext uri="{FF2B5EF4-FFF2-40B4-BE49-F238E27FC236}">
                <a16:creationId xmlns:a16="http://schemas.microsoft.com/office/drawing/2014/main" id="{DEEB9665-5082-E91C-5579-632DB2D8E504}"/>
              </a:ext>
            </a:extLst>
          </p:cNvPr>
          <p:cNvSpPr txBox="1">
            <a:spLocks/>
          </p:cNvSpPr>
          <p:nvPr/>
        </p:nvSpPr>
        <p:spPr>
          <a:xfrm>
            <a:off x="609600" y="1412777"/>
            <a:ext cx="5486400" cy="4896544"/>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GB" sz="2000" b="0" kern="0" dirty="0">
                <a:ea typeface="ＭＳ Ｐゴシック"/>
              </a:rPr>
              <a:t>Turbulence: k-</a:t>
            </a:r>
            <a:r>
              <a:rPr lang="el-GR" sz="2000" b="0" kern="0" dirty="0">
                <a:ea typeface="ＭＳ Ｐゴシック"/>
              </a:rPr>
              <a:t>ω</a:t>
            </a:r>
            <a:r>
              <a:rPr lang="en-IN" sz="2000" b="0" kern="0" dirty="0">
                <a:ea typeface="ＭＳ Ｐゴシック"/>
              </a:rPr>
              <a:t> SST</a:t>
            </a:r>
            <a:br>
              <a:rPr lang="en-US" dirty="0"/>
            </a:br>
            <a:endParaRPr lang="en-IN" sz="2000" b="0" kern="0" dirty="0">
              <a:ea typeface="ＭＳ Ｐゴシック"/>
              <a:cs typeface="Arial"/>
            </a:endParaRPr>
          </a:p>
          <a:p>
            <a:r>
              <a:rPr lang="en-IN" sz="2000" b="0" kern="0" dirty="0">
                <a:ea typeface="ＭＳ Ｐゴシック"/>
              </a:rPr>
              <a:t>Multiphase: Explicit Volume Fraction (VOF) used to track flow patterns of both phases (LN2 and GN2)</a:t>
            </a:r>
            <a:br>
              <a:rPr lang="en-US" dirty="0"/>
            </a:br>
            <a:endParaRPr lang="en-IN" sz="2000" b="0" kern="0" dirty="0">
              <a:ea typeface="ＭＳ Ｐゴシック"/>
              <a:cs typeface="Arial"/>
            </a:endParaRPr>
          </a:p>
          <a:p>
            <a:r>
              <a:rPr lang="en-IN" sz="2000" b="0" kern="0" dirty="0">
                <a:ea typeface="ＭＳ Ｐゴシック"/>
              </a:rPr>
              <a:t>Material of fluid (at initial calculation) – Liquid Nitrogen</a:t>
            </a:r>
            <a:br>
              <a:rPr lang="en-US" dirty="0"/>
            </a:br>
            <a:endParaRPr lang="en-IN" sz="2000" b="0" kern="0" dirty="0">
              <a:ea typeface="ＭＳ Ｐゴシック"/>
              <a:cs typeface="Arial"/>
            </a:endParaRPr>
          </a:p>
          <a:p>
            <a:pPr>
              <a:buFont typeface="Arial" panose="020B0604020202020204" pitchFamily="34" charset="0"/>
              <a:buChar char="•"/>
            </a:pPr>
            <a:r>
              <a:rPr lang="en-GB" sz="2000" b="0" dirty="0">
                <a:ea typeface="ＭＳ Ｐゴシック"/>
              </a:rPr>
              <a:t>Verification of simulation setup through a Grid Convergence Study.</a:t>
            </a:r>
            <a:br>
              <a:rPr lang="en-US" dirty="0"/>
            </a:br>
            <a:endParaRPr lang="en-GB" sz="2000" b="0" dirty="0">
              <a:ea typeface="ＭＳ Ｐゴシック"/>
            </a:endParaRPr>
          </a:p>
          <a:p>
            <a:pPr>
              <a:buFont typeface="Arial" panose="020B0604020202020204" pitchFamily="34" charset="0"/>
              <a:buChar char="•"/>
            </a:pPr>
            <a:r>
              <a:rPr lang="en-GB" sz="2000" b="0" dirty="0">
                <a:ea typeface="ＭＳ Ｐゴシック"/>
                <a:cs typeface="Arial"/>
              </a:rPr>
              <a:t>High quality superheated GN2 is defined as regions where volume fraction of GN2 is higher than 0.50.</a:t>
            </a:r>
          </a:p>
        </p:txBody>
      </p:sp>
      <p:sp>
        <p:nvSpPr>
          <p:cNvPr id="6" name="Text Placeholder 6">
            <a:extLst>
              <a:ext uri="{FF2B5EF4-FFF2-40B4-BE49-F238E27FC236}">
                <a16:creationId xmlns:a16="http://schemas.microsoft.com/office/drawing/2014/main" id="{543C731F-85E8-0FC7-0866-381C37580B5C}"/>
              </a:ext>
            </a:extLst>
          </p:cNvPr>
          <p:cNvSpPr txBox="1">
            <a:spLocks/>
          </p:cNvSpPr>
          <p:nvPr/>
        </p:nvSpPr>
        <p:spPr>
          <a:xfrm>
            <a:off x="6096000" y="1412777"/>
            <a:ext cx="6096000" cy="4896544"/>
          </a:xfrm>
          <a:prstGeom prst="rect">
            <a:avLst/>
          </a:prstGeom>
        </p:spPr>
        <p:txBody>
          <a:bodyPr vert="horz" lIns="91440" tIns="45720" rIns="91440" bIns="45720" rtlCol="0" anchor="t" anchorCtr="0">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2"/>
                </a:solidFill>
                <a:latin typeface="Arial"/>
                <a:cs typeface="Arial"/>
              </a:rPr>
              <a:t>Flow Rate Calculation</a:t>
            </a:r>
          </a:p>
          <a:p>
            <a:r>
              <a:rPr lang="en-GB" dirty="0">
                <a:solidFill>
                  <a:srgbClr val="333399"/>
                </a:solidFill>
                <a:latin typeface="Arial"/>
                <a:cs typeface="Arial"/>
              </a:rPr>
              <a:t>Difficult to calculate during manual operation</a:t>
            </a:r>
            <a:endParaRPr lang="en-GB" dirty="0">
              <a:solidFill>
                <a:srgbClr val="333399"/>
              </a:solidFill>
            </a:endParaRPr>
          </a:p>
          <a:p>
            <a:r>
              <a:rPr lang="en-IN" dirty="0">
                <a:solidFill>
                  <a:schemeClr val="accent2"/>
                </a:solidFill>
                <a:latin typeface="Arial"/>
                <a:cs typeface="Arial"/>
              </a:rPr>
              <a:t>Operational Duration driven calculation using limited volume (V) of the Dewar Flask, the pipe (radius r)  over operational desired duration (t), the velocity at inlet (v) is given by:</a:t>
            </a:r>
            <a:br>
              <a:rPr lang="en-IN" dirty="0"/>
            </a:br>
            <a:endParaRPr lang="en-IN"/>
          </a:p>
        </p:txBody>
      </p:sp>
      <p:pic>
        <p:nvPicPr>
          <p:cNvPr id="8" name="Picture 7" descr="A mathematical equation with a number of letters&#10;&#10;Description automatically generated">
            <a:extLst>
              <a:ext uri="{FF2B5EF4-FFF2-40B4-BE49-F238E27FC236}">
                <a16:creationId xmlns:a16="http://schemas.microsoft.com/office/drawing/2014/main" id="{A3DE0CE8-FCA1-084D-65D7-84E7559BB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669" y="3734076"/>
            <a:ext cx="1943268" cy="891617"/>
          </a:xfrm>
          <a:prstGeom prst="rect">
            <a:avLst/>
          </a:prstGeom>
        </p:spPr>
      </p:pic>
      <p:sp>
        <p:nvSpPr>
          <p:cNvPr id="10" name="TextBox 9">
            <a:extLst>
              <a:ext uri="{FF2B5EF4-FFF2-40B4-BE49-F238E27FC236}">
                <a16:creationId xmlns:a16="http://schemas.microsoft.com/office/drawing/2014/main" id="{3DD3462F-5F12-E16D-85B3-5CDBD9312504}"/>
              </a:ext>
            </a:extLst>
          </p:cNvPr>
          <p:cNvSpPr txBox="1"/>
          <p:nvPr/>
        </p:nvSpPr>
        <p:spPr>
          <a:xfrm>
            <a:off x="189654" y="6681706"/>
            <a:ext cx="7912744" cy="215444"/>
          </a:xfrm>
          <a:prstGeom prst="rect">
            <a:avLst/>
          </a:prstGeom>
          <a:noFill/>
        </p:spPr>
        <p:txBody>
          <a:bodyPr wrap="none" rtlCol="0">
            <a:spAutoFit/>
          </a:bodyPr>
          <a:lstStyle/>
          <a:p>
            <a:r>
              <a:rPr lang="en-IN" sz="800"/>
              <a:t>[1]. </a:t>
            </a:r>
            <a:r>
              <a:rPr lang="en-IN" sz="800" err="1"/>
              <a:t>Ashwindran</a:t>
            </a:r>
            <a:r>
              <a:rPr lang="en-IN" sz="800"/>
              <a:t> SN, </a:t>
            </a:r>
            <a:r>
              <a:rPr lang="en-IN" sz="800" err="1"/>
              <a:t>Azizuddin</a:t>
            </a:r>
            <a:r>
              <a:rPr lang="en-IN" sz="800"/>
              <a:t> AA. Design of small thermal vacuum chamber for 125 U CubeSat satellite. IOP Conference Series: Materials Science and Engineering. 2019 Jan;469:012108. </a:t>
            </a:r>
            <a:endParaRPr lang="en-GB" sz="800"/>
          </a:p>
        </p:txBody>
      </p:sp>
    </p:spTree>
    <p:extLst>
      <p:ext uri="{BB962C8B-B14F-4D97-AF65-F5344CB8AC3E}">
        <p14:creationId xmlns:p14="http://schemas.microsoft.com/office/powerpoint/2010/main" val="330364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AD48-E06A-C9C3-15EE-CC196B92A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62A09-E0E0-0A94-97AC-ECEC2A02CADC}"/>
              </a:ext>
            </a:extLst>
          </p:cNvPr>
          <p:cNvSpPr>
            <a:spLocks noGrp="1"/>
          </p:cNvSpPr>
          <p:nvPr>
            <p:ph type="title"/>
          </p:nvPr>
        </p:nvSpPr>
        <p:spPr/>
        <p:txBody>
          <a:bodyPr/>
          <a:lstStyle/>
          <a:p>
            <a:r>
              <a:rPr lang="en-US" dirty="0">
                <a:ea typeface="ＭＳ Ｐゴシック"/>
              </a:rPr>
              <a:t>Strategy 1: Varying Flow Rate</a:t>
            </a:r>
          </a:p>
        </p:txBody>
      </p:sp>
      <p:sp>
        <p:nvSpPr>
          <p:cNvPr id="4" name="Footer Placeholder 3">
            <a:extLst>
              <a:ext uri="{FF2B5EF4-FFF2-40B4-BE49-F238E27FC236}">
                <a16:creationId xmlns:a16="http://schemas.microsoft.com/office/drawing/2014/main" id="{BE487776-5B07-3310-7718-3EDB8B3650F1}"/>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8661E844-B9B8-2847-362D-D32C220D5758}"/>
              </a:ext>
            </a:extLst>
          </p:cNvPr>
          <p:cNvSpPr>
            <a:spLocks noGrp="1"/>
          </p:cNvSpPr>
          <p:nvPr>
            <p:ph type="sldNum" sz="quarter" idx="12"/>
          </p:nvPr>
        </p:nvSpPr>
        <p:spPr/>
        <p:txBody>
          <a:bodyPr/>
          <a:lstStyle/>
          <a:p>
            <a:fld id="{33F42015-0FC7-4B0E-8D2B-76EADF48D957}" type="slidenum">
              <a:rPr lang="en-US" smtClean="0"/>
              <a:pPr/>
              <a:t>5</a:t>
            </a:fld>
            <a:endParaRPr lang="en-US"/>
          </a:p>
        </p:txBody>
      </p:sp>
      <p:pic>
        <p:nvPicPr>
          <p:cNvPr id="3" name="gas_vof_4">
            <a:hlinkClick r:id="" action="ppaction://media"/>
            <a:extLst>
              <a:ext uri="{FF2B5EF4-FFF2-40B4-BE49-F238E27FC236}">
                <a16:creationId xmlns:a16="http://schemas.microsoft.com/office/drawing/2014/main" id="{7CE15393-40A3-2C8D-3FAB-1DA0163F709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8094" y="968736"/>
            <a:ext cx="4462358" cy="3968174"/>
          </a:xfrm>
          <a:prstGeom prst="rect">
            <a:avLst/>
          </a:prstGeom>
        </p:spPr>
      </p:pic>
      <p:pic>
        <p:nvPicPr>
          <p:cNvPr id="6" name="Picture 5" descr="Diagram of a diagram of a liquid&#10;&#10;Description automatically generated">
            <a:extLst>
              <a:ext uri="{FF2B5EF4-FFF2-40B4-BE49-F238E27FC236}">
                <a16:creationId xmlns:a16="http://schemas.microsoft.com/office/drawing/2014/main" id="{5EF8273F-89D3-0C0D-9ED3-1661655263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958" y="968736"/>
            <a:ext cx="2581016" cy="3968174"/>
          </a:xfrm>
          <a:prstGeom prst="rect">
            <a:avLst/>
          </a:prstGeom>
        </p:spPr>
      </p:pic>
      <p:sp>
        <p:nvSpPr>
          <p:cNvPr id="8" name="TextBox 7">
            <a:extLst>
              <a:ext uri="{FF2B5EF4-FFF2-40B4-BE49-F238E27FC236}">
                <a16:creationId xmlns:a16="http://schemas.microsoft.com/office/drawing/2014/main" id="{ADFDBE1E-F9C3-A0AD-3B66-51E2785F82A1}"/>
              </a:ext>
            </a:extLst>
          </p:cNvPr>
          <p:cNvSpPr txBox="1"/>
          <p:nvPr/>
        </p:nvSpPr>
        <p:spPr>
          <a:xfrm>
            <a:off x="992972" y="4936910"/>
            <a:ext cx="3024674" cy="307777"/>
          </a:xfrm>
          <a:prstGeom prst="rect">
            <a:avLst/>
          </a:prstGeom>
          <a:noFill/>
        </p:spPr>
        <p:txBody>
          <a:bodyPr wrap="none" lIns="91440" tIns="45720" rIns="91440" bIns="45720" rtlCol="0" anchor="t">
            <a:spAutoFit/>
          </a:bodyPr>
          <a:lstStyle/>
          <a:p>
            <a:r>
              <a:rPr lang="en-GB" sz="1400" b="0" dirty="0">
                <a:solidFill>
                  <a:srgbClr val="FF0000"/>
                </a:solidFill>
                <a:latin typeface="+mn-lt"/>
                <a:ea typeface="ＭＳ Ｐゴシック"/>
              </a:rPr>
              <a:t>Figure 3: GN2 formation at 0.11 m/s</a:t>
            </a:r>
            <a:endParaRPr lang="en-GB" sz="1400" b="0" dirty="0">
              <a:solidFill>
                <a:srgbClr val="FF0000"/>
              </a:solidFill>
              <a:latin typeface="+mn-lt"/>
              <a:ea typeface="ＭＳ Ｐゴシック"/>
              <a:cs typeface="Arial"/>
            </a:endParaRPr>
          </a:p>
        </p:txBody>
      </p:sp>
      <p:sp>
        <p:nvSpPr>
          <p:cNvPr id="10" name="TextBox 9">
            <a:extLst>
              <a:ext uri="{FF2B5EF4-FFF2-40B4-BE49-F238E27FC236}">
                <a16:creationId xmlns:a16="http://schemas.microsoft.com/office/drawing/2014/main" id="{AAC84B7C-9694-D033-6539-1C7691FEF5C6}"/>
              </a:ext>
            </a:extLst>
          </p:cNvPr>
          <p:cNvSpPr txBox="1"/>
          <p:nvPr/>
        </p:nvSpPr>
        <p:spPr>
          <a:xfrm>
            <a:off x="4906779" y="4936910"/>
            <a:ext cx="2911373" cy="307777"/>
          </a:xfrm>
          <a:prstGeom prst="rect">
            <a:avLst/>
          </a:prstGeom>
          <a:noFill/>
        </p:spPr>
        <p:txBody>
          <a:bodyPr wrap="none" rtlCol="0">
            <a:spAutoFit/>
          </a:bodyPr>
          <a:lstStyle/>
          <a:p>
            <a:r>
              <a:rPr lang="en-GB" sz="1400" b="0">
                <a:solidFill>
                  <a:schemeClr val="accent2"/>
                </a:solidFill>
                <a:latin typeface="+mn-lt"/>
              </a:rPr>
              <a:t>Figure 4: Flow Boiling Regimes [2]</a:t>
            </a:r>
          </a:p>
        </p:txBody>
      </p:sp>
      <p:sp>
        <p:nvSpPr>
          <p:cNvPr id="11" name="TextBox 10">
            <a:extLst>
              <a:ext uri="{FF2B5EF4-FFF2-40B4-BE49-F238E27FC236}">
                <a16:creationId xmlns:a16="http://schemas.microsoft.com/office/drawing/2014/main" id="{B675E039-2020-722C-ADFD-CE3CF7D3161A}"/>
              </a:ext>
            </a:extLst>
          </p:cNvPr>
          <p:cNvSpPr txBox="1"/>
          <p:nvPr/>
        </p:nvSpPr>
        <p:spPr>
          <a:xfrm>
            <a:off x="8127178" y="4936910"/>
            <a:ext cx="4051044" cy="523220"/>
          </a:xfrm>
          <a:prstGeom prst="rect">
            <a:avLst/>
          </a:prstGeom>
          <a:noFill/>
        </p:spPr>
        <p:txBody>
          <a:bodyPr wrap="none" rtlCol="0">
            <a:spAutoFit/>
          </a:bodyPr>
          <a:lstStyle/>
          <a:p>
            <a:pPr algn="ctr"/>
            <a:r>
              <a:rPr lang="en-GB" sz="1400" b="0">
                <a:solidFill>
                  <a:schemeClr val="accent2"/>
                </a:solidFill>
                <a:latin typeface="+mn-lt"/>
              </a:rPr>
              <a:t>Figure 5: Multiple Flow Rates and effect on GN2 </a:t>
            </a:r>
          </a:p>
          <a:p>
            <a:pPr algn="ctr"/>
            <a:r>
              <a:rPr lang="en-GB" sz="1400" b="0">
                <a:solidFill>
                  <a:schemeClr val="accent2"/>
                </a:solidFill>
                <a:latin typeface="+mn-lt"/>
              </a:rPr>
              <a:t>formation</a:t>
            </a:r>
          </a:p>
        </p:txBody>
      </p:sp>
      <p:sp>
        <p:nvSpPr>
          <p:cNvPr id="12" name="Text Placeholder 6">
            <a:extLst>
              <a:ext uri="{FF2B5EF4-FFF2-40B4-BE49-F238E27FC236}">
                <a16:creationId xmlns:a16="http://schemas.microsoft.com/office/drawing/2014/main" id="{2D9C4378-FB08-C712-46C3-1230B5157885}"/>
              </a:ext>
            </a:extLst>
          </p:cNvPr>
          <p:cNvSpPr txBox="1">
            <a:spLocks/>
          </p:cNvSpPr>
          <p:nvPr/>
        </p:nvSpPr>
        <p:spPr>
          <a:xfrm>
            <a:off x="508094" y="5330887"/>
            <a:ext cx="11276538" cy="1028836"/>
          </a:xfrm>
          <a:prstGeom prst="rect">
            <a:avLst/>
          </a:prstGeom>
        </p:spPr>
        <p:txBody>
          <a:bodyPr>
            <a:noAutofit/>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en-GB" sz="1500" b="0" kern="0"/>
          </a:p>
        </p:txBody>
      </p:sp>
      <p:sp>
        <p:nvSpPr>
          <p:cNvPr id="13" name="TextBox 12">
            <a:extLst>
              <a:ext uri="{FF2B5EF4-FFF2-40B4-BE49-F238E27FC236}">
                <a16:creationId xmlns:a16="http://schemas.microsoft.com/office/drawing/2014/main" id="{61FD49BA-2870-40E7-5024-37506781D651}"/>
              </a:ext>
            </a:extLst>
          </p:cNvPr>
          <p:cNvSpPr txBox="1"/>
          <p:nvPr/>
        </p:nvSpPr>
        <p:spPr>
          <a:xfrm>
            <a:off x="179519" y="6667500"/>
            <a:ext cx="8026556" cy="215444"/>
          </a:xfrm>
          <a:prstGeom prst="rect">
            <a:avLst/>
          </a:prstGeom>
          <a:noFill/>
        </p:spPr>
        <p:txBody>
          <a:bodyPr wrap="none" rtlCol="0">
            <a:spAutoFit/>
          </a:bodyPr>
          <a:lstStyle/>
          <a:p>
            <a:r>
              <a:rPr lang="en-US" sz="800"/>
              <a:t>[2] </a:t>
            </a:r>
            <a:r>
              <a:rPr lang="en-US" sz="800" err="1"/>
              <a:t>Setoodeh</a:t>
            </a:r>
            <a:r>
              <a:rPr lang="en-US" sz="800"/>
              <a:t> H, </a:t>
            </a:r>
            <a:r>
              <a:rPr lang="en-US" sz="800" err="1"/>
              <a:t>Shabestary</a:t>
            </a:r>
            <a:r>
              <a:rPr lang="en-US" sz="800"/>
              <a:t> AM, Ding W, Lucas D, Hampel U. CFD-modelling of boiling in a heated pipe including flow pattern transition. Applied Thermal </a:t>
            </a:r>
            <a:r>
              <a:rPr lang="en-US" sz="800" err="1"/>
              <a:t>Engi</a:t>
            </a:r>
            <a:r>
              <a:rPr lang="en-US" sz="800"/>
              <a:t> </a:t>
            </a:r>
            <a:r>
              <a:rPr lang="en-US" sz="800" err="1"/>
              <a:t>neering</a:t>
            </a:r>
            <a:r>
              <a:rPr lang="en-US" sz="800"/>
              <a:t>. 2022 Mar;204:117962.</a:t>
            </a:r>
            <a:endParaRPr lang="en-GB" sz="800"/>
          </a:p>
        </p:txBody>
      </p:sp>
      <p:pic>
        <p:nvPicPr>
          <p:cNvPr id="9" name="Picture 8" descr="A graph of a graph with colored lines&#10;&#10;Description automatically generated">
            <a:extLst>
              <a:ext uri="{FF2B5EF4-FFF2-40B4-BE49-F238E27FC236}">
                <a16:creationId xmlns:a16="http://schemas.microsoft.com/office/drawing/2014/main" id="{95E2B5B3-E6B5-E9C2-3C46-F1A5B88BE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532" y="970397"/>
            <a:ext cx="4358350" cy="3981542"/>
          </a:xfrm>
          <a:prstGeom prst="rect">
            <a:avLst/>
          </a:prstGeom>
        </p:spPr>
      </p:pic>
      <p:cxnSp>
        <p:nvCxnSpPr>
          <p:cNvPr id="14" name="Straight Arrow Connector 13">
            <a:extLst>
              <a:ext uri="{FF2B5EF4-FFF2-40B4-BE49-F238E27FC236}">
                <a16:creationId xmlns:a16="http://schemas.microsoft.com/office/drawing/2014/main" id="{6AB1BE9A-3263-6AAA-0FB9-25CE44EDD658}"/>
              </a:ext>
            </a:extLst>
          </p:cNvPr>
          <p:cNvCxnSpPr>
            <a:cxnSpLocks/>
          </p:cNvCxnSpPr>
          <p:nvPr/>
        </p:nvCxnSpPr>
        <p:spPr>
          <a:xfrm flipV="1">
            <a:off x="9593987" y="2547813"/>
            <a:ext cx="1152128" cy="12961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TextBox 10">
            <a:extLst>
              <a:ext uri="{FF2B5EF4-FFF2-40B4-BE49-F238E27FC236}">
                <a16:creationId xmlns:a16="http://schemas.microsoft.com/office/drawing/2014/main" id="{1588DBD8-3D0A-B498-33F9-FBE3580BCC5D}"/>
              </a:ext>
            </a:extLst>
          </p:cNvPr>
          <p:cNvSpPr txBox="1"/>
          <p:nvPr/>
        </p:nvSpPr>
        <p:spPr>
          <a:xfrm rot="18653162">
            <a:off x="9570832" y="3061673"/>
            <a:ext cx="16594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Rapid boiling in laminar flow</a:t>
            </a:r>
          </a:p>
        </p:txBody>
      </p:sp>
      <p:sp>
        <p:nvSpPr>
          <p:cNvPr id="16" name="TextBox 18">
            <a:extLst>
              <a:ext uri="{FF2B5EF4-FFF2-40B4-BE49-F238E27FC236}">
                <a16:creationId xmlns:a16="http://schemas.microsoft.com/office/drawing/2014/main" id="{AE4200C6-B895-CE4F-1FF5-CA31859C2A39}"/>
              </a:ext>
            </a:extLst>
          </p:cNvPr>
          <p:cNvSpPr txBox="1"/>
          <p:nvPr/>
        </p:nvSpPr>
        <p:spPr>
          <a:xfrm rot="17496069">
            <a:off x="8536514" y="3999073"/>
            <a:ext cx="66877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1</a:t>
            </a:r>
          </a:p>
        </p:txBody>
      </p:sp>
      <p:sp>
        <p:nvSpPr>
          <p:cNvPr id="17" name="TextBox 19">
            <a:extLst>
              <a:ext uri="{FF2B5EF4-FFF2-40B4-BE49-F238E27FC236}">
                <a16:creationId xmlns:a16="http://schemas.microsoft.com/office/drawing/2014/main" id="{B7E02A3C-717A-B4C4-A0A1-7EFE39B6E6E0}"/>
              </a:ext>
            </a:extLst>
          </p:cNvPr>
          <p:cNvSpPr txBox="1"/>
          <p:nvPr/>
        </p:nvSpPr>
        <p:spPr>
          <a:xfrm rot="18662819">
            <a:off x="9271203" y="2942980"/>
            <a:ext cx="66877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2</a:t>
            </a:r>
          </a:p>
        </p:txBody>
      </p:sp>
      <p:sp>
        <p:nvSpPr>
          <p:cNvPr id="18" name="TextBox 20">
            <a:extLst>
              <a:ext uri="{FF2B5EF4-FFF2-40B4-BE49-F238E27FC236}">
                <a16:creationId xmlns:a16="http://schemas.microsoft.com/office/drawing/2014/main" id="{A7EAD4F4-B96E-ACF8-544F-5A9B65F84418}"/>
              </a:ext>
            </a:extLst>
          </p:cNvPr>
          <p:cNvSpPr txBox="1"/>
          <p:nvPr/>
        </p:nvSpPr>
        <p:spPr>
          <a:xfrm rot="19961247">
            <a:off x="10765327" y="1460429"/>
            <a:ext cx="66877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3</a:t>
            </a:r>
          </a:p>
        </p:txBody>
      </p:sp>
      <p:sp>
        <p:nvSpPr>
          <p:cNvPr id="19" name="Oval 18">
            <a:extLst>
              <a:ext uri="{FF2B5EF4-FFF2-40B4-BE49-F238E27FC236}">
                <a16:creationId xmlns:a16="http://schemas.microsoft.com/office/drawing/2014/main" id="{EECA2B22-EDB6-D37A-EF60-AA726C4AEDA8}"/>
              </a:ext>
            </a:extLst>
          </p:cNvPr>
          <p:cNvSpPr/>
          <p:nvPr/>
        </p:nvSpPr>
        <p:spPr>
          <a:xfrm>
            <a:off x="11453311" y="1294234"/>
            <a:ext cx="310900" cy="6290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0" name="Straight Arrow Connector 19">
            <a:extLst>
              <a:ext uri="{FF2B5EF4-FFF2-40B4-BE49-F238E27FC236}">
                <a16:creationId xmlns:a16="http://schemas.microsoft.com/office/drawing/2014/main" id="{DB4FC94A-9C55-17D4-D661-610C27AC3453}"/>
              </a:ext>
            </a:extLst>
          </p:cNvPr>
          <p:cNvCxnSpPr>
            <a:cxnSpLocks/>
          </p:cNvCxnSpPr>
          <p:nvPr/>
        </p:nvCxnSpPr>
        <p:spPr>
          <a:xfrm>
            <a:off x="11608761" y="1923301"/>
            <a:ext cx="58158" cy="215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6">
            <a:extLst>
              <a:ext uri="{FF2B5EF4-FFF2-40B4-BE49-F238E27FC236}">
                <a16:creationId xmlns:a16="http://schemas.microsoft.com/office/drawing/2014/main" id="{DE53F9A8-009F-9338-F5E4-142C08812470}"/>
              </a:ext>
            </a:extLst>
          </p:cNvPr>
          <p:cNvSpPr txBox="1"/>
          <p:nvPr/>
        </p:nvSpPr>
        <p:spPr>
          <a:xfrm>
            <a:off x="10708018" y="2152321"/>
            <a:ext cx="147943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Laminar/Transitional </a:t>
            </a:r>
            <a:br>
              <a:rPr lang="en-GB" sz="1000"/>
            </a:br>
            <a:r>
              <a:rPr lang="en-GB" sz="1000"/>
              <a:t>Flows</a:t>
            </a:r>
          </a:p>
        </p:txBody>
      </p:sp>
      <p:sp>
        <p:nvSpPr>
          <p:cNvPr id="22" name="Oval 21">
            <a:extLst>
              <a:ext uri="{FF2B5EF4-FFF2-40B4-BE49-F238E27FC236}">
                <a16:creationId xmlns:a16="http://schemas.microsoft.com/office/drawing/2014/main" id="{B0A872F6-30B5-ED9D-3CF8-BC098DD3D357}"/>
              </a:ext>
            </a:extLst>
          </p:cNvPr>
          <p:cNvSpPr/>
          <p:nvPr/>
        </p:nvSpPr>
        <p:spPr>
          <a:xfrm>
            <a:off x="11411742" y="3869858"/>
            <a:ext cx="310900" cy="62906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3" name="Straight Arrow Connector 22">
            <a:extLst>
              <a:ext uri="{FF2B5EF4-FFF2-40B4-BE49-F238E27FC236}">
                <a16:creationId xmlns:a16="http://schemas.microsoft.com/office/drawing/2014/main" id="{3A6C45AE-BD31-22F5-0F38-2772357D6A6B}"/>
              </a:ext>
            </a:extLst>
          </p:cNvPr>
          <p:cNvCxnSpPr>
            <a:cxnSpLocks/>
          </p:cNvCxnSpPr>
          <p:nvPr/>
        </p:nvCxnSpPr>
        <p:spPr>
          <a:xfrm flipV="1">
            <a:off x="11567192" y="3597372"/>
            <a:ext cx="0" cy="27248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35">
            <a:extLst>
              <a:ext uri="{FF2B5EF4-FFF2-40B4-BE49-F238E27FC236}">
                <a16:creationId xmlns:a16="http://schemas.microsoft.com/office/drawing/2014/main" id="{D43862E8-FF32-BC60-374D-5C1D6788F0C1}"/>
              </a:ext>
            </a:extLst>
          </p:cNvPr>
          <p:cNvSpPr txBox="1"/>
          <p:nvPr/>
        </p:nvSpPr>
        <p:spPr>
          <a:xfrm>
            <a:off x="11055186" y="3343406"/>
            <a:ext cx="102303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Turbulent Flows</a:t>
            </a:r>
          </a:p>
        </p:txBody>
      </p:sp>
      <p:sp>
        <p:nvSpPr>
          <p:cNvPr id="7" name="TextBox 6">
            <a:extLst>
              <a:ext uri="{FF2B5EF4-FFF2-40B4-BE49-F238E27FC236}">
                <a16:creationId xmlns:a16="http://schemas.microsoft.com/office/drawing/2014/main" id="{639A8EEF-26D0-9874-B458-45FC6637D615}"/>
              </a:ext>
            </a:extLst>
          </p:cNvPr>
          <p:cNvSpPr txBox="1"/>
          <p:nvPr/>
        </p:nvSpPr>
        <p:spPr>
          <a:xfrm>
            <a:off x="507999" y="5693833"/>
            <a:ext cx="11567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0" dirty="0">
                <a:latin typeface="Times"/>
                <a:ea typeface="ＭＳ Ｐゴシック"/>
                <a:cs typeface="Times"/>
              </a:rPr>
              <a:t>Increasing the flow rate would enable the superheated </a:t>
            </a:r>
            <a:r>
              <a:rPr lang="en-US" sz="1400" b="0" dirty="0" err="1">
                <a:latin typeface="Times"/>
                <a:ea typeface="ＭＳ Ｐゴシック"/>
                <a:cs typeface="Times"/>
              </a:rPr>
              <a:t>vapour</a:t>
            </a:r>
            <a:r>
              <a:rPr lang="en-US" sz="1400" b="0" dirty="0">
                <a:latin typeface="Times"/>
                <a:ea typeface="ＭＳ Ｐゴシック"/>
                <a:cs typeface="Times"/>
              </a:rPr>
              <a:t> to be removed faster from the loop, but would cause the stored LN2 to be depleted faster</a:t>
            </a:r>
            <a:endParaRPr lang="en-US" dirty="0">
              <a:cs typeface="Times"/>
            </a:endParaRPr>
          </a:p>
        </p:txBody>
      </p:sp>
      <p:sp>
        <p:nvSpPr>
          <p:cNvPr id="25" name="TextBox 20">
            <a:extLst>
              <a:ext uri="{FF2B5EF4-FFF2-40B4-BE49-F238E27FC236}">
                <a16:creationId xmlns:a16="http://schemas.microsoft.com/office/drawing/2014/main" id="{15A5C8EB-222B-11CD-C663-64CEC786E26E}"/>
              </a:ext>
            </a:extLst>
          </p:cNvPr>
          <p:cNvSpPr txBox="1"/>
          <p:nvPr/>
        </p:nvSpPr>
        <p:spPr>
          <a:xfrm rot="16200000">
            <a:off x="4986827" y="1759623"/>
            <a:ext cx="75343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3</a:t>
            </a:r>
          </a:p>
        </p:txBody>
      </p:sp>
      <p:sp>
        <p:nvSpPr>
          <p:cNvPr id="26" name="TextBox 19">
            <a:extLst>
              <a:ext uri="{FF2B5EF4-FFF2-40B4-BE49-F238E27FC236}">
                <a16:creationId xmlns:a16="http://schemas.microsoft.com/office/drawing/2014/main" id="{72890D78-277E-63C5-6302-35E9EA00A1FD}"/>
              </a:ext>
            </a:extLst>
          </p:cNvPr>
          <p:cNvSpPr txBox="1"/>
          <p:nvPr/>
        </p:nvSpPr>
        <p:spPr>
          <a:xfrm rot="16200000">
            <a:off x="5027285" y="2974729"/>
            <a:ext cx="66877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2</a:t>
            </a:r>
          </a:p>
        </p:txBody>
      </p:sp>
      <p:sp>
        <p:nvSpPr>
          <p:cNvPr id="27" name="TextBox 18">
            <a:extLst>
              <a:ext uri="{FF2B5EF4-FFF2-40B4-BE49-F238E27FC236}">
                <a16:creationId xmlns:a16="http://schemas.microsoft.com/office/drawing/2014/main" id="{52FA33B6-F275-A35B-0E17-0CAEDCDFDBED}"/>
              </a:ext>
            </a:extLst>
          </p:cNvPr>
          <p:cNvSpPr txBox="1"/>
          <p:nvPr/>
        </p:nvSpPr>
        <p:spPr>
          <a:xfrm rot="16200000">
            <a:off x="5033430" y="3670989"/>
            <a:ext cx="66877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t>Regime 1</a:t>
            </a:r>
          </a:p>
        </p:txBody>
      </p:sp>
    </p:spTree>
    <p:extLst>
      <p:ext uri="{BB962C8B-B14F-4D97-AF65-F5344CB8AC3E}">
        <p14:creationId xmlns:p14="http://schemas.microsoft.com/office/powerpoint/2010/main" val="36179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remove"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6E36-48E3-F78B-7410-11B6865B7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1F887-6BB2-B4B1-3996-3CDC76F065ED}"/>
              </a:ext>
            </a:extLst>
          </p:cNvPr>
          <p:cNvSpPr>
            <a:spLocks noGrp="1"/>
          </p:cNvSpPr>
          <p:nvPr>
            <p:ph type="title"/>
          </p:nvPr>
        </p:nvSpPr>
        <p:spPr/>
        <p:txBody>
          <a:bodyPr/>
          <a:lstStyle/>
          <a:p>
            <a:r>
              <a:rPr lang="en-US" dirty="0">
                <a:ea typeface="ＭＳ Ｐゴシック"/>
              </a:rPr>
              <a:t>Strategy 2: Dimples in Coolant Pipe</a:t>
            </a:r>
          </a:p>
        </p:txBody>
      </p:sp>
      <p:sp>
        <p:nvSpPr>
          <p:cNvPr id="4" name="Footer Placeholder 3">
            <a:extLst>
              <a:ext uri="{FF2B5EF4-FFF2-40B4-BE49-F238E27FC236}">
                <a16:creationId xmlns:a16="http://schemas.microsoft.com/office/drawing/2014/main" id="{5E7F2A85-5ABB-7726-D5D7-9832F29E2C0C}"/>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9FC65A4-3D95-1BDD-FA65-6BB9B479BDA2}"/>
              </a:ext>
            </a:extLst>
          </p:cNvPr>
          <p:cNvSpPr>
            <a:spLocks noGrp="1"/>
          </p:cNvSpPr>
          <p:nvPr>
            <p:ph type="sldNum" sz="quarter" idx="12"/>
          </p:nvPr>
        </p:nvSpPr>
        <p:spPr/>
        <p:txBody>
          <a:bodyPr/>
          <a:lstStyle/>
          <a:p>
            <a:fld id="{33F42015-0FC7-4B0E-8D2B-76EADF48D957}" type="slidenum">
              <a:rPr lang="en-US" smtClean="0"/>
              <a:pPr/>
              <a:t>6</a:t>
            </a:fld>
            <a:endParaRPr lang="en-US"/>
          </a:p>
        </p:txBody>
      </p:sp>
      <p:pic>
        <p:nvPicPr>
          <p:cNvPr id="3" name="dimples_vof">
            <a:hlinkClick r:id="" action="ppaction://media"/>
            <a:extLst>
              <a:ext uri="{FF2B5EF4-FFF2-40B4-BE49-F238E27FC236}">
                <a16:creationId xmlns:a16="http://schemas.microsoft.com/office/drawing/2014/main" id="{E28CB58E-3A66-6AA2-D029-C4EF5B15BD9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6670" y="851859"/>
            <a:ext cx="4166524" cy="3705102"/>
          </a:xfrm>
          <a:prstGeom prst="rect">
            <a:avLst/>
          </a:prstGeom>
        </p:spPr>
      </p:pic>
      <p:sp>
        <p:nvSpPr>
          <p:cNvPr id="6" name="TextBox 5">
            <a:extLst>
              <a:ext uri="{FF2B5EF4-FFF2-40B4-BE49-F238E27FC236}">
                <a16:creationId xmlns:a16="http://schemas.microsoft.com/office/drawing/2014/main" id="{52F9A7E0-357E-6108-82D7-4AEC1347E09E}"/>
              </a:ext>
            </a:extLst>
          </p:cNvPr>
          <p:cNvSpPr txBox="1"/>
          <p:nvPr/>
        </p:nvSpPr>
        <p:spPr>
          <a:xfrm>
            <a:off x="229859" y="4548781"/>
            <a:ext cx="4391395" cy="292388"/>
          </a:xfrm>
          <a:prstGeom prst="rect">
            <a:avLst/>
          </a:prstGeom>
          <a:noFill/>
        </p:spPr>
        <p:txBody>
          <a:bodyPr wrap="none" lIns="91440" tIns="45720" rIns="91440" bIns="45720" rtlCol="0" anchor="t">
            <a:spAutoFit/>
          </a:bodyPr>
          <a:lstStyle/>
          <a:p>
            <a:r>
              <a:rPr lang="en-GB" sz="1300" b="0" dirty="0">
                <a:solidFill>
                  <a:schemeClr val="accent2"/>
                </a:solidFill>
                <a:latin typeface="+mn-lt"/>
                <a:ea typeface="ＭＳ Ｐゴシック"/>
              </a:rPr>
              <a:t>Figure 6: GN2 formation at 0.11 m/s in dimpled geometry</a:t>
            </a:r>
          </a:p>
        </p:txBody>
      </p:sp>
      <p:pic>
        <p:nvPicPr>
          <p:cNvPr id="7" name="Picture 6" descr="A graph of a graph&#10;&#10;Description automatically generated">
            <a:extLst>
              <a:ext uri="{FF2B5EF4-FFF2-40B4-BE49-F238E27FC236}">
                <a16:creationId xmlns:a16="http://schemas.microsoft.com/office/drawing/2014/main" id="{4E391931-4865-4BE0-B5D7-B27F1A3B01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2045" y="854825"/>
            <a:ext cx="4489580" cy="3699171"/>
          </a:xfrm>
          <a:prstGeom prst="rect">
            <a:avLst/>
          </a:prstGeom>
        </p:spPr>
      </p:pic>
      <p:sp>
        <p:nvSpPr>
          <p:cNvPr id="8" name="TextBox 7">
            <a:extLst>
              <a:ext uri="{FF2B5EF4-FFF2-40B4-BE49-F238E27FC236}">
                <a16:creationId xmlns:a16="http://schemas.microsoft.com/office/drawing/2014/main" id="{728AF247-C5C5-ED4F-CA62-3A9104547065}"/>
              </a:ext>
            </a:extLst>
          </p:cNvPr>
          <p:cNvSpPr txBox="1"/>
          <p:nvPr/>
        </p:nvSpPr>
        <p:spPr>
          <a:xfrm>
            <a:off x="7368690" y="4557487"/>
            <a:ext cx="4359527" cy="292388"/>
          </a:xfrm>
          <a:prstGeom prst="rect">
            <a:avLst/>
          </a:prstGeom>
          <a:noFill/>
        </p:spPr>
        <p:txBody>
          <a:bodyPr wrap="none" lIns="91440" tIns="45720" rIns="91440" bIns="45720" rtlCol="0" anchor="t">
            <a:spAutoFit/>
          </a:bodyPr>
          <a:lstStyle/>
          <a:p>
            <a:pPr algn="ctr"/>
            <a:r>
              <a:rPr lang="en-GB" sz="1300" b="0" dirty="0">
                <a:solidFill>
                  <a:schemeClr val="accent2"/>
                </a:solidFill>
                <a:latin typeface="+mn-lt"/>
                <a:ea typeface="ＭＳ Ｐゴシック"/>
              </a:rPr>
              <a:t>Figure 8: Effect of Dimpled Geometry on Gn2 formation</a:t>
            </a:r>
          </a:p>
        </p:txBody>
      </p:sp>
      <p:pic>
        <p:nvPicPr>
          <p:cNvPr id="13" name="Picture 12">
            <a:extLst>
              <a:ext uri="{FF2B5EF4-FFF2-40B4-BE49-F238E27FC236}">
                <a16:creationId xmlns:a16="http://schemas.microsoft.com/office/drawing/2014/main" id="{C2E306A4-7BAC-278F-0FED-CE35376DB245}"/>
              </a:ext>
            </a:extLst>
          </p:cNvPr>
          <p:cNvPicPr>
            <a:picLocks noChangeAspect="1"/>
          </p:cNvPicPr>
          <p:nvPr/>
        </p:nvPicPr>
        <p:blipFill rotWithShape="1">
          <a:blip r:embed="rId7">
            <a:extLst>
              <a:ext uri="{28A0092B-C50C-407E-A947-70E740481C1C}">
                <a14:useLocalDpi xmlns:a14="http://schemas.microsoft.com/office/drawing/2010/main" val="0"/>
              </a:ext>
            </a:extLst>
          </a:blip>
          <a:srcRect b="1387"/>
          <a:stretch/>
        </p:blipFill>
        <p:spPr>
          <a:xfrm>
            <a:off x="4712516" y="877733"/>
            <a:ext cx="1615290" cy="2705100"/>
          </a:xfrm>
          <a:prstGeom prst="rect">
            <a:avLst/>
          </a:prstGeom>
        </p:spPr>
      </p:pic>
      <p:pic>
        <p:nvPicPr>
          <p:cNvPr id="14" name="Picture 13" descr="A metal pole with holes&#10;&#10;Description automatically generated">
            <a:extLst>
              <a:ext uri="{FF2B5EF4-FFF2-40B4-BE49-F238E27FC236}">
                <a16:creationId xmlns:a16="http://schemas.microsoft.com/office/drawing/2014/main" id="{42735BBC-880D-E187-83B1-BD3ED49333A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208" r="36806"/>
          <a:stretch/>
        </p:blipFill>
        <p:spPr>
          <a:xfrm>
            <a:off x="6765908" y="2785176"/>
            <a:ext cx="288035" cy="1287648"/>
          </a:xfrm>
          <a:prstGeom prst="rect">
            <a:avLst/>
          </a:prstGeom>
        </p:spPr>
      </p:pic>
      <p:sp>
        <p:nvSpPr>
          <p:cNvPr id="15" name="Rectangle 14">
            <a:extLst>
              <a:ext uri="{FF2B5EF4-FFF2-40B4-BE49-F238E27FC236}">
                <a16:creationId xmlns:a16="http://schemas.microsoft.com/office/drawing/2014/main" id="{D2BA0707-D5D4-533B-3288-8D039D70EDE3}"/>
              </a:ext>
            </a:extLst>
          </p:cNvPr>
          <p:cNvSpPr/>
          <p:nvPr/>
        </p:nvSpPr>
        <p:spPr>
          <a:xfrm>
            <a:off x="5963055" y="2344371"/>
            <a:ext cx="216024"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015C3651-6284-B43B-253E-A571EAB28150}"/>
              </a:ext>
            </a:extLst>
          </p:cNvPr>
          <p:cNvCxnSpPr>
            <a:cxnSpLocks/>
            <a:stCxn id="15" idx="3"/>
            <a:endCxn id="14" idx="1"/>
          </p:cNvCxnSpPr>
          <p:nvPr/>
        </p:nvCxnSpPr>
        <p:spPr>
          <a:xfrm>
            <a:off x="6179079" y="2524391"/>
            <a:ext cx="586829" cy="9046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581A0B8-8C49-9A6E-D3BC-20D9572FD2B3}"/>
              </a:ext>
            </a:extLst>
          </p:cNvPr>
          <p:cNvSpPr txBox="1"/>
          <p:nvPr/>
        </p:nvSpPr>
        <p:spPr>
          <a:xfrm>
            <a:off x="6446044" y="2325834"/>
            <a:ext cx="877163" cy="369332"/>
          </a:xfrm>
          <a:prstGeom prst="rect">
            <a:avLst/>
          </a:prstGeom>
          <a:noFill/>
        </p:spPr>
        <p:txBody>
          <a:bodyPr wrap="none" rtlCol="0">
            <a:spAutoFit/>
          </a:bodyPr>
          <a:lstStyle/>
          <a:p>
            <a:r>
              <a:rPr lang="en-GB" sz="900" b="0">
                <a:solidFill>
                  <a:schemeClr val="accent2"/>
                </a:solidFill>
                <a:latin typeface="+mn-lt"/>
              </a:rPr>
              <a:t>Axisymmetric</a:t>
            </a:r>
            <a:br>
              <a:rPr lang="en-GB" sz="900" b="0">
                <a:solidFill>
                  <a:schemeClr val="accent2"/>
                </a:solidFill>
                <a:latin typeface="+mn-lt"/>
              </a:rPr>
            </a:br>
            <a:r>
              <a:rPr lang="en-GB" sz="900" b="0">
                <a:solidFill>
                  <a:schemeClr val="accent2"/>
                </a:solidFill>
                <a:latin typeface="+mn-lt"/>
              </a:rPr>
              <a:t>placement</a:t>
            </a:r>
          </a:p>
        </p:txBody>
      </p:sp>
      <p:sp>
        <p:nvSpPr>
          <p:cNvPr id="20" name="TextBox 19">
            <a:extLst>
              <a:ext uri="{FF2B5EF4-FFF2-40B4-BE49-F238E27FC236}">
                <a16:creationId xmlns:a16="http://schemas.microsoft.com/office/drawing/2014/main" id="{F59ABC27-905F-2483-1B85-EEE6C70BA415}"/>
              </a:ext>
            </a:extLst>
          </p:cNvPr>
          <p:cNvSpPr txBox="1"/>
          <p:nvPr/>
        </p:nvSpPr>
        <p:spPr>
          <a:xfrm>
            <a:off x="4601728" y="4217129"/>
            <a:ext cx="2840842" cy="307777"/>
          </a:xfrm>
          <a:prstGeom prst="rect">
            <a:avLst/>
          </a:prstGeom>
          <a:noFill/>
        </p:spPr>
        <p:txBody>
          <a:bodyPr wrap="none" lIns="91440" tIns="45720" rIns="91440" bIns="45720" rtlCol="0" anchor="t">
            <a:spAutoFit/>
          </a:bodyPr>
          <a:lstStyle/>
          <a:p>
            <a:r>
              <a:rPr lang="en-GB" sz="1400" b="0" dirty="0">
                <a:solidFill>
                  <a:schemeClr val="accent2"/>
                </a:solidFill>
                <a:latin typeface="+mn-lt"/>
                <a:ea typeface="ＭＳ Ｐゴシック"/>
              </a:rPr>
              <a:t>Figure 7: Dimpled Pipe Geometry</a:t>
            </a:r>
          </a:p>
        </p:txBody>
      </p:sp>
      <p:sp>
        <p:nvSpPr>
          <p:cNvPr id="21" name="Text Placeholder 5">
            <a:extLst>
              <a:ext uri="{FF2B5EF4-FFF2-40B4-BE49-F238E27FC236}">
                <a16:creationId xmlns:a16="http://schemas.microsoft.com/office/drawing/2014/main" id="{EAAAC705-E1B0-BD48-C433-31B405AAB43F}"/>
              </a:ext>
            </a:extLst>
          </p:cNvPr>
          <p:cNvSpPr txBox="1">
            <a:spLocks/>
          </p:cNvSpPr>
          <p:nvPr/>
        </p:nvSpPr>
        <p:spPr bwMode="auto">
          <a:xfrm>
            <a:off x="350953" y="5224207"/>
            <a:ext cx="11377264" cy="74116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defPPr>
              <a:defRPr lang="en-US"/>
            </a:defPPr>
            <a:lvl1pPr algn="ctr" rtl="0" eaLnBrk="0" fontAlgn="base" hangingPunct="0">
              <a:spcBef>
                <a:spcPct val="0"/>
              </a:spcBef>
              <a:spcAft>
                <a:spcPct val="0"/>
              </a:spcAft>
              <a:defRPr sz="1200" b="0" kern="1200">
                <a:solidFill>
                  <a:srgbClr val="333399"/>
                </a:solidFill>
                <a:latin typeface="Arial" pitchFamily="34"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a:lstStyle>
          <a:p>
            <a:pPr marL="342900" indent="-342900" algn="l">
              <a:buFont typeface="Arial" panose="020B0604020202020204" pitchFamily="34" charset="0"/>
              <a:buChar char="•"/>
            </a:pPr>
            <a:r>
              <a:rPr lang="en-GB" sz="1400" dirty="0">
                <a:solidFill>
                  <a:schemeClr val="accent2"/>
                </a:solidFill>
                <a:latin typeface="Arial"/>
                <a:ea typeface="ＭＳ Ｐゴシック"/>
                <a:cs typeface="Arial"/>
              </a:rPr>
              <a:t>Dimples enhance turbulent mixing even in laminar/transitional regime, but they introduce manufacturing complexity</a:t>
            </a:r>
            <a:endParaRPr lang="en-US" dirty="0">
              <a:solidFill>
                <a:schemeClr val="accent2"/>
              </a:solidFill>
            </a:endParaRPr>
          </a:p>
        </p:txBody>
      </p:sp>
    </p:spTree>
    <p:extLst>
      <p:ext uri="{BB962C8B-B14F-4D97-AF65-F5344CB8AC3E}">
        <p14:creationId xmlns:p14="http://schemas.microsoft.com/office/powerpoint/2010/main" val="23461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remove"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6E36-48E3-F78B-7410-11B6865B7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1F887-6BB2-B4B1-3996-3CDC76F065ED}"/>
              </a:ext>
            </a:extLst>
          </p:cNvPr>
          <p:cNvSpPr>
            <a:spLocks noGrp="1"/>
          </p:cNvSpPr>
          <p:nvPr>
            <p:ph type="title"/>
          </p:nvPr>
        </p:nvSpPr>
        <p:spPr/>
        <p:txBody>
          <a:bodyPr/>
          <a:lstStyle/>
          <a:p>
            <a:r>
              <a:rPr lang="en-US"/>
              <a:t>Dimples in Coolant Pipe: Heat Transfer Analysis</a:t>
            </a:r>
          </a:p>
        </p:txBody>
      </p:sp>
      <p:sp>
        <p:nvSpPr>
          <p:cNvPr id="4" name="Footer Placeholder 3">
            <a:extLst>
              <a:ext uri="{FF2B5EF4-FFF2-40B4-BE49-F238E27FC236}">
                <a16:creationId xmlns:a16="http://schemas.microsoft.com/office/drawing/2014/main" id="{5E7F2A85-5ABB-7726-D5D7-9832F29E2C0C}"/>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9FC65A4-3D95-1BDD-FA65-6BB9B479BDA2}"/>
              </a:ext>
            </a:extLst>
          </p:cNvPr>
          <p:cNvSpPr>
            <a:spLocks noGrp="1"/>
          </p:cNvSpPr>
          <p:nvPr>
            <p:ph type="sldNum" sz="quarter" idx="12"/>
          </p:nvPr>
        </p:nvSpPr>
        <p:spPr/>
        <p:txBody>
          <a:bodyPr/>
          <a:lstStyle/>
          <a:p>
            <a:fld id="{33F42015-0FC7-4B0E-8D2B-76EADF48D957}" type="slidenum">
              <a:rPr lang="en-US" smtClean="0"/>
              <a:pPr/>
              <a:t>7</a:t>
            </a:fld>
            <a:endParaRPr lang="en-US"/>
          </a:p>
        </p:txBody>
      </p:sp>
      <p:pic>
        <p:nvPicPr>
          <p:cNvPr id="9" name="Picture 8">
            <a:extLst>
              <a:ext uri="{FF2B5EF4-FFF2-40B4-BE49-F238E27FC236}">
                <a16:creationId xmlns:a16="http://schemas.microsoft.com/office/drawing/2014/main" id="{3AAF4E4C-7FB5-E594-9E01-D9BF126FD0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54" y="963112"/>
            <a:ext cx="6697323" cy="4637300"/>
          </a:xfrm>
          <a:prstGeom prst="rect">
            <a:avLst/>
          </a:prstGeom>
        </p:spPr>
      </p:pic>
      <p:sp>
        <p:nvSpPr>
          <p:cNvPr id="10" name="TextBox 9">
            <a:extLst>
              <a:ext uri="{FF2B5EF4-FFF2-40B4-BE49-F238E27FC236}">
                <a16:creationId xmlns:a16="http://schemas.microsoft.com/office/drawing/2014/main" id="{FE0DF117-40FC-CA1C-E7DC-71D86C942573}"/>
              </a:ext>
            </a:extLst>
          </p:cNvPr>
          <p:cNvSpPr txBox="1"/>
          <p:nvPr/>
        </p:nvSpPr>
        <p:spPr>
          <a:xfrm>
            <a:off x="1087278" y="5598555"/>
            <a:ext cx="6292108" cy="307777"/>
          </a:xfrm>
          <a:prstGeom prst="rect">
            <a:avLst/>
          </a:prstGeom>
          <a:noFill/>
        </p:spPr>
        <p:txBody>
          <a:bodyPr wrap="none" lIns="91440" tIns="45720" rIns="91440" bIns="45720" rtlCol="0" anchor="t">
            <a:spAutoFit/>
          </a:bodyPr>
          <a:lstStyle/>
          <a:p>
            <a:pPr algn="ctr"/>
            <a:r>
              <a:rPr lang="en-GB" sz="1400" b="0" dirty="0">
                <a:solidFill>
                  <a:schemeClr val="accent2"/>
                </a:solidFill>
                <a:latin typeface="+mn-lt"/>
                <a:ea typeface="ＭＳ Ｐゴシック"/>
              </a:rPr>
              <a:t>Figure 9: </a:t>
            </a:r>
            <a:r>
              <a:rPr lang="en-US" sz="1400" b="0" dirty="0">
                <a:solidFill>
                  <a:schemeClr val="accent2"/>
                </a:solidFill>
                <a:latin typeface="+mn-lt"/>
                <a:ea typeface="ＭＳ Ｐゴシック"/>
              </a:rPr>
              <a:t>Local Nusselt Number analysis over dimples, against reference [3]</a:t>
            </a:r>
            <a:endParaRPr lang="en-GB" sz="1400" b="0" dirty="0">
              <a:solidFill>
                <a:schemeClr val="accent2"/>
              </a:solidFill>
              <a:latin typeface="+mn-lt"/>
              <a:ea typeface="ＭＳ Ｐゴシック"/>
            </a:endParaRPr>
          </a:p>
        </p:txBody>
      </p:sp>
      <p:pic>
        <p:nvPicPr>
          <p:cNvPr id="6" name="Picture 5">
            <a:extLst>
              <a:ext uri="{FF2B5EF4-FFF2-40B4-BE49-F238E27FC236}">
                <a16:creationId xmlns:a16="http://schemas.microsoft.com/office/drawing/2014/main" id="{35245326-98F0-96FC-406C-D15F2CD9A56E}"/>
              </a:ext>
            </a:extLst>
          </p:cNvPr>
          <p:cNvPicPr>
            <a:picLocks noChangeAspect="1"/>
          </p:cNvPicPr>
          <p:nvPr/>
        </p:nvPicPr>
        <p:blipFill rotWithShape="1">
          <a:blip r:embed="rId4">
            <a:extLst>
              <a:ext uri="{28A0092B-C50C-407E-A947-70E740481C1C}">
                <a14:useLocalDpi xmlns:a14="http://schemas.microsoft.com/office/drawing/2010/main" val="0"/>
              </a:ext>
            </a:extLst>
          </a:blip>
          <a:srcRect b="1387"/>
          <a:stretch/>
        </p:blipFill>
        <p:spPr>
          <a:xfrm>
            <a:off x="8691849" y="1459816"/>
            <a:ext cx="2409040" cy="4133850"/>
          </a:xfrm>
          <a:prstGeom prst="rect">
            <a:avLst/>
          </a:prstGeom>
        </p:spPr>
      </p:pic>
      <p:sp>
        <p:nvSpPr>
          <p:cNvPr id="8" name="TextBox 7">
            <a:extLst>
              <a:ext uri="{FF2B5EF4-FFF2-40B4-BE49-F238E27FC236}">
                <a16:creationId xmlns:a16="http://schemas.microsoft.com/office/drawing/2014/main" id="{2DDA2746-2600-D2E0-C63A-1B6EB76311DB}"/>
              </a:ext>
            </a:extLst>
          </p:cNvPr>
          <p:cNvSpPr txBox="1"/>
          <p:nvPr/>
        </p:nvSpPr>
        <p:spPr>
          <a:xfrm>
            <a:off x="8425535" y="5592962"/>
            <a:ext cx="2940228" cy="307777"/>
          </a:xfrm>
          <a:prstGeom prst="rect">
            <a:avLst/>
          </a:prstGeom>
          <a:noFill/>
        </p:spPr>
        <p:txBody>
          <a:bodyPr wrap="none" lIns="91440" tIns="45720" rIns="91440" bIns="45720" rtlCol="0" anchor="t">
            <a:spAutoFit/>
          </a:bodyPr>
          <a:lstStyle/>
          <a:p>
            <a:r>
              <a:rPr lang="en-GB" sz="1400" b="0" dirty="0">
                <a:solidFill>
                  <a:schemeClr val="accent2"/>
                </a:solidFill>
                <a:latin typeface="+mn-lt"/>
                <a:ea typeface="ＭＳ Ｐゴシック"/>
              </a:rPr>
              <a:t>Figure 10: Dimpled Pipe Geometry</a:t>
            </a:r>
          </a:p>
        </p:txBody>
      </p:sp>
      <p:cxnSp>
        <p:nvCxnSpPr>
          <p:cNvPr id="11" name="Straight Arrow Connector 10">
            <a:extLst>
              <a:ext uri="{FF2B5EF4-FFF2-40B4-BE49-F238E27FC236}">
                <a16:creationId xmlns:a16="http://schemas.microsoft.com/office/drawing/2014/main" id="{3065D85C-E719-EC42-A05E-C5A13F026308}"/>
              </a:ext>
            </a:extLst>
          </p:cNvPr>
          <p:cNvCxnSpPr/>
          <p:nvPr/>
        </p:nvCxnSpPr>
        <p:spPr bwMode="auto">
          <a:xfrm>
            <a:off x="9205383" y="1828801"/>
            <a:ext cx="4233" cy="2300815"/>
          </a:xfrm>
          <a:prstGeom prst="straightConnector1">
            <a:avLst/>
          </a:prstGeom>
          <a:solidFill>
            <a:schemeClr val="accent1"/>
          </a:solidFill>
          <a:ln w="28575" cap="flat" cmpd="sng" algn="ctr">
            <a:solidFill>
              <a:srgbClr val="E00005"/>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753CEFD6-46D6-16FE-E508-A7B3E9EAD4F5}"/>
              </a:ext>
            </a:extLst>
          </p:cNvPr>
          <p:cNvCxnSpPr>
            <a:cxnSpLocks/>
          </p:cNvCxnSpPr>
          <p:nvPr/>
        </p:nvCxnSpPr>
        <p:spPr bwMode="auto">
          <a:xfrm>
            <a:off x="9618132" y="1828800"/>
            <a:ext cx="4233" cy="2300815"/>
          </a:xfrm>
          <a:prstGeom prst="straightConnector1">
            <a:avLst/>
          </a:prstGeom>
          <a:solidFill>
            <a:schemeClr val="accent1"/>
          </a:solidFill>
          <a:ln w="28575" cap="flat" cmpd="sng" algn="ctr">
            <a:solidFill>
              <a:srgbClr val="00B050"/>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2CB794AE-0984-74F4-9241-8599DAA3B866}"/>
              </a:ext>
            </a:extLst>
          </p:cNvPr>
          <p:cNvCxnSpPr>
            <a:cxnSpLocks/>
          </p:cNvCxnSpPr>
          <p:nvPr/>
        </p:nvCxnSpPr>
        <p:spPr bwMode="auto">
          <a:xfrm>
            <a:off x="10316631" y="1828799"/>
            <a:ext cx="4233" cy="2300815"/>
          </a:xfrm>
          <a:prstGeom prst="straightConnector1">
            <a:avLst/>
          </a:prstGeom>
          <a:solidFill>
            <a:schemeClr val="accent1"/>
          </a:solidFill>
          <a:ln w="28575" cap="flat" cmpd="sng" algn="ctr">
            <a:solidFill>
              <a:srgbClr val="0060BC"/>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7F8E121E-E436-B669-2094-5D6E92726124}"/>
              </a:ext>
            </a:extLst>
          </p:cNvPr>
          <p:cNvCxnSpPr>
            <a:cxnSpLocks/>
          </p:cNvCxnSpPr>
          <p:nvPr/>
        </p:nvCxnSpPr>
        <p:spPr bwMode="auto">
          <a:xfrm>
            <a:off x="10761130" y="1828798"/>
            <a:ext cx="4233" cy="2300815"/>
          </a:xfrm>
          <a:prstGeom prst="straightConnector1">
            <a:avLst/>
          </a:prstGeom>
          <a:solidFill>
            <a:schemeClr val="accent1"/>
          </a:solidFill>
          <a:ln w="28575" cap="flat" cmpd="sng" algn="ctr">
            <a:solidFill>
              <a:srgbClr val="FFC00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105A8032-73F8-C998-4274-2EBBFFAA2E54}"/>
              </a:ext>
            </a:extLst>
          </p:cNvPr>
          <p:cNvSpPr txBox="1"/>
          <p:nvPr/>
        </p:nvSpPr>
        <p:spPr>
          <a:xfrm>
            <a:off x="317499" y="6096000"/>
            <a:ext cx="116416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0" dirty="0">
                <a:latin typeface="Times"/>
                <a:ea typeface="ＭＳ Ｐゴシック"/>
                <a:cs typeface="Times"/>
              </a:rPr>
              <a:t>The dimples cause an increase in heat transfer due to better flow mixing </a:t>
            </a:r>
            <a:r>
              <a:rPr lang="en-US" sz="1400" b="0" dirty="0">
                <a:solidFill>
                  <a:srgbClr val="000000"/>
                </a:solidFill>
                <a:latin typeface="Times"/>
                <a:ea typeface="ＭＳ Ｐゴシック"/>
                <a:cs typeface="Times"/>
              </a:rPr>
              <a:t>larger surface area for bubble nucleation sites</a:t>
            </a:r>
            <a:r>
              <a:rPr lang="en-US" sz="1400" b="0" dirty="0">
                <a:latin typeface="Times"/>
                <a:ea typeface="ＭＳ Ｐゴシック"/>
                <a:cs typeface="Times"/>
              </a:rPr>
              <a:t>, but display oscillatory </a:t>
            </a:r>
            <a:r>
              <a:rPr lang="en-US" sz="1400" b="0" dirty="0" err="1">
                <a:latin typeface="Times"/>
                <a:ea typeface="ＭＳ Ｐゴシック"/>
                <a:cs typeface="Times"/>
              </a:rPr>
              <a:t>behaviour</a:t>
            </a:r>
            <a:r>
              <a:rPr lang="en-US" sz="1400" b="0" dirty="0">
                <a:latin typeface="Times"/>
                <a:ea typeface="ＭＳ Ｐゴシック"/>
                <a:cs typeface="Times"/>
              </a:rPr>
              <a:t> across bends.</a:t>
            </a:r>
            <a:endParaRPr lang="en-US" sz="1400" b="0">
              <a:cs typeface="Times"/>
            </a:endParaRPr>
          </a:p>
        </p:txBody>
      </p:sp>
    </p:spTree>
    <p:extLst>
      <p:ext uri="{BB962C8B-B14F-4D97-AF65-F5344CB8AC3E}">
        <p14:creationId xmlns:p14="http://schemas.microsoft.com/office/powerpoint/2010/main" val="13174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4E61-A4FF-AB6D-E4FB-82F1FD01D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14D04-9FB0-01CC-472C-60DEA4026070}"/>
              </a:ext>
            </a:extLst>
          </p:cNvPr>
          <p:cNvSpPr>
            <a:spLocks noGrp="1"/>
          </p:cNvSpPr>
          <p:nvPr>
            <p:ph type="title"/>
          </p:nvPr>
        </p:nvSpPr>
        <p:spPr/>
        <p:txBody>
          <a:bodyPr/>
          <a:lstStyle/>
          <a:p>
            <a:r>
              <a:rPr lang="en-US" dirty="0">
                <a:ea typeface="ＭＳ Ｐゴシック"/>
              </a:rPr>
              <a:t>Strategy 3: Subcooling the Coolant</a:t>
            </a:r>
            <a:endParaRPr lang="en-US" dirty="0"/>
          </a:p>
        </p:txBody>
      </p:sp>
      <p:sp>
        <p:nvSpPr>
          <p:cNvPr id="4" name="Footer Placeholder 3">
            <a:extLst>
              <a:ext uri="{FF2B5EF4-FFF2-40B4-BE49-F238E27FC236}">
                <a16:creationId xmlns:a16="http://schemas.microsoft.com/office/drawing/2014/main" id="{AE7E078D-DFAF-990D-8F5F-DF6211DE8306}"/>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1A28A9F1-D5DB-9429-14B8-638FF27969B5}"/>
              </a:ext>
            </a:extLst>
          </p:cNvPr>
          <p:cNvSpPr>
            <a:spLocks noGrp="1"/>
          </p:cNvSpPr>
          <p:nvPr>
            <p:ph type="sldNum" sz="quarter" idx="12"/>
          </p:nvPr>
        </p:nvSpPr>
        <p:spPr/>
        <p:txBody>
          <a:bodyPr/>
          <a:lstStyle/>
          <a:p>
            <a:fld id="{33F42015-0FC7-4B0E-8D2B-76EADF48D957}" type="slidenum">
              <a:rPr lang="en-US" smtClean="0"/>
              <a:pPr/>
              <a:t>8</a:t>
            </a:fld>
            <a:endParaRPr lang="en-US"/>
          </a:p>
        </p:txBody>
      </p:sp>
      <p:sp>
        <p:nvSpPr>
          <p:cNvPr id="7" name="TextBox 6">
            <a:extLst>
              <a:ext uri="{FF2B5EF4-FFF2-40B4-BE49-F238E27FC236}">
                <a16:creationId xmlns:a16="http://schemas.microsoft.com/office/drawing/2014/main" id="{C4BB0DA8-ABB1-1FDE-C0AB-620E1C3D8B05}"/>
              </a:ext>
            </a:extLst>
          </p:cNvPr>
          <p:cNvSpPr txBox="1"/>
          <p:nvPr/>
        </p:nvSpPr>
        <p:spPr>
          <a:xfrm>
            <a:off x="681978" y="4942862"/>
            <a:ext cx="4612160" cy="307777"/>
          </a:xfrm>
          <a:prstGeom prst="rect">
            <a:avLst/>
          </a:prstGeom>
          <a:noFill/>
        </p:spPr>
        <p:txBody>
          <a:bodyPr wrap="none" lIns="91440" tIns="45720" rIns="91440" bIns="45720" rtlCol="0" anchor="t">
            <a:spAutoFit/>
          </a:bodyPr>
          <a:lstStyle/>
          <a:p>
            <a:r>
              <a:rPr lang="en-GB" sz="1400" b="0" dirty="0">
                <a:solidFill>
                  <a:schemeClr val="accent2"/>
                </a:solidFill>
                <a:latin typeface="+mn-lt"/>
                <a:ea typeface="ＭＳ Ｐゴシック"/>
                <a:cs typeface="Arial"/>
              </a:rPr>
              <a:t>Figure 11: GN2 formation at 2K subcooling below 77.2K</a:t>
            </a:r>
            <a:endParaRPr lang="en-US" dirty="0">
              <a:solidFill>
                <a:schemeClr val="accent2"/>
              </a:solidFill>
            </a:endParaRPr>
          </a:p>
        </p:txBody>
      </p:sp>
      <p:sp>
        <p:nvSpPr>
          <p:cNvPr id="12" name="TextBox 11">
            <a:extLst>
              <a:ext uri="{FF2B5EF4-FFF2-40B4-BE49-F238E27FC236}">
                <a16:creationId xmlns:a16="http://schemas.microsoft.com/office/drawing/2014/main" id="{94C3A347-84F3-DC03-90E2-9FAC3BABB857}"/>
              </a:ext>
            </a:extLst>
          </p:cNvPr>
          <p:cNvSpPr txBox="1"/>
          <p:nvPr/>
        </p:nvSpPr>
        <p:spPr>
          <a:xfrm>
            <a:off x="6496621" y="4942862"/>
            <a:ext cx="4403193" cy="523220"/>
          </a:xfrm>
          <a:prstGeom prst="rect">
            <a:avLst/>
          </a:prstGeom>
          <a:noFill/>
        </p:spPr>
        <p:txBody>
          <a:bodyPr wrap="none" lIns="91440" tIns="45720" rIns="91440" bIns="45720" rtlCol="0" anchor="t">
            <a:spAutoFit/>
          </a:bodyPr>
          <a:lstStyle/>
          <a:p>
            <a:r>
              <a:rPr lang="en-GB" sz="1400" b="0" dirty="0">
                <a:solidFill>
                  <a:schemeClr val="accent2"/>
                </a:solidFill>
                <a:latin typeface="+mn-lt"/>
                <a:ea typeface="ＭＳ Ｐゴシック"/>
                <a:cs typeface="Arial"/>
              </a:rPr>
              <a:t>Figure 12: GN2 formation at different vapour fractions</a:t>
            </a:r>
          </a:p>
          <a:p>
            <a:pPr algn="ctr"/>
            <a:endParaRPr lang="en-GB" sz="1400" b="0" dirty="0">
              <a:solidFill>
                <a:schemeClr val="accent2"/>
              </a:solidFill>
              <a:latin typeface="+mn-lt"/>
              <a:ea typeface="ＭＳ Ｐゴシック"/>
              <a:cs typeface="Arial"/>
            </a:endParaRPr>
          </a:p>
        </p:txBody>
      </p:sp>
      <p:sp>
        <p:nvSpPr>
          <p:cNvPr id="13" name="Text Placeholder 5">
            <a:extLst>
              <a:ext uri="{FF2B5EF4-FFF2-40B4-BE49-F238E27FC236}">
                <a16:creationId xmlns:a16="http://schemas.microsoft.com/office/drawing/2014/main" id="{E9DEB221-1FC6-1535-B841-0D48F477FC67}"/>
              </a:ext>
            </a:extLst>
          </p:cNvPr>
          <p:cNvSpPr txBox="1">
            <a:spLocks/>
          </p:cNvSpPr>
          <p:nvPr/>
        </p:nvSpPr>
        <p:spPr bwMode="auto">
          <a:xfrm>
            <a:off x="606556" y="5429675"/>
            <a:ext cx="11377264" cy="840496"/>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b="0" kern="1200">
                <a:solidFill>
                  <a:srgbClr val="333399"/>
                </a:solidFill>
                <a:latin typeface="Arial" pitchFamily="34"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a:lstStyle>
          <a:p>
            <a:pPr marL="342900" indent="-342900" algn="l">
              <a:buFont typeface="Arial" panose="020B0604020202020204" pitchFamily="34" charset="0"/>
              <a:buChar char="•"/>
            </a:pPr>
            <a:endParaRPr lang="en-GB" sz="1500">
              <a:solidFill>
                <a:schemeClr val="accent2"/>
              </a:solidFill>
            </a:endParaRPr>
          </a:p>
        </p:txBody>
      </p:sp>
      <p:pic>
        <p:nvPicPr>
          <p:cNvPr id="8" name="subcooling">
            <a:hlinkClick r:id="" action="ppaction://media"/>
            <a:extLst>
              <a:ext uri="{FF2B5EF4-FFF2-40B4-BE49-F238E27FC236}">
                <a16:creationId xmlns:a16="http://schemas.microsoft.com/office/drawing/2014/main" id="{688B1440-A0DB-3372-D5C4-2C6038E15CF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015" y="896576"/>
            <a:ext cx="4376970" cy="3892242"/>
          </a:xfrm>
          <a:prstGeom prst="rect">
            <a:avLst/>
          </a:prstGeom>
        </p:spPr>
      </p:pic>
      <p:pic>
        <p:nvPicPr>
          <p:cNvPr id="10" name="Picture 9" descr="A graph of a number of pipes&#10;&#10;AI-generated content may be incorrect.">
            <a:extLst>
              <a:ext uri="{FF2B5EF4-FFF2-40B4-BE49-F238E27FC236}">
                <a16:creationId xmlns:a16="http://schemas.microsoft.com/office/drawing/2014/main" id="{951A3745-5204-9724-5985-C0E4EBBC85A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68259" y="896575"/>
            <a:ext cx="5009726" cy="3892242"/>
          </a:xfrm>
          <a:prstGeom prst="rect">
            <a:avLst/>
          </a:prstGeom>
        </p:spPr>
      </p:pic>
      <p:sp>
        <p:nvSpPr>
          <p:cNvPr id="6" name="TextBox 5">
            <a:extLst>
              <a:ext uri="{FF2B5EF4-FFF2-40B4-BE49-F238E27FC236}">
                <a16:creationId xmlns:a16="http://schemas.microsoft.com/office/drawing/2014/main" id="{2FA41B0E-FC2D-86FF-4028-2AD12988B82C}"/>
              </a:ext>
            </a:extLst>
          </p:cNvPr>
          <p:cNvSpPr txBox="1"/>
          <p:nvPr/>
        </p:nvSpPr>
        <p:spPr>
          <a:xfrm>
            <a:off x="507999" y="5693833"/>
            <a:ext cx="11567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0" dirty="0">
                <a:latin typeface="Times"/>
                <a:ea typeface="ＭＳ Ｐゴシック"/>
                <a:cs typeface="Times"/>
              </a:rPr>
              <a:t>Decreasing the inlet temperature of LN2 by 2K massively reduces the superheated vapor buildup in the system, but needs upfront investment on cryocooling.</a:t>
            </a:r>
            <a:endParaRPr lang="en-US" sz="1400" b="0" dirty="0">
              <a:cs typeface="Times"/>
            </a:endParaRPr>
          </a:p>
        </p:txBody>
      </p:sp>
    </p:spTree>
    <p:extLst>
      <p:ext uri="{BB962C8B-B14F-4D97-AF65-F5344CB8AC3E}">
        <p14:creationId xmlns:p14="http://schemas.microsoft.com/office/powerpoint/2010/main" val="3637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repeatCount="indefinite" fill="remove"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31FED-85E9-6D32-5280-7E6AA91C9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4EFF2-18AE-2DE6-5AAB-974EB840C526}"/>
              </a:ext>
            </a:extLst>
          </p:cNvPr>
          <p:cNvSpPr>
            <a:spLocks noGrp="1"/>
          </p:cNvSpPr>
          <p:nvPr>
            <p:ph type="title"/>
          </p:nvPr>
        </p:nvSpPr>
        <p:spPr/>
        <p:txBody>
          <a:bodyPr/>
          <a:lstStyle/>
          <a:p>
            <a:r>
              <a:rPr lang="en-US" dirty="0">
                <a:ea typeface="ＭＳ Ｐゴシック"/>
              </a:rPr>
              <a:t>Strategy 4: Decreasing Area of Cross Section</a:t>
            </a:r>
            <a:endParaRPr lang="en-US" dirty="0">
              <a:ea typeface="ＭＳ Ｐゴシック"/>
              <a:cs typeface="Arial"/>
            </a:endParaRPr>
          </a:p>
        </p:txBody>
      </p:sp>
      <p:sp>
        <p:nvSpPr>
          <p:cNvPr id="4" name="Footer Placeholder 3">
            <a:extLst>
              <a:ext uri="{FF2B5EF4-FFF2-40B4-BE49-F238E27FC236}">
                <a16:creationId xmlns:a16="http://schemas.microsoft.com/office/drawing/2014/main" id="{60D35911-E50A-C728-0502-92A855C38AC9}"/>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73A2F716-F30F-C78F-11B1-405D41E88327}"/>
              </a:ext>
            </a:extLst>
          </p:cNvPr>
          <p:cNvSpPr>
            <a:spLocks noGrp="1"/>
          </p:cNvSpPr>
          <p:nvPr>
            <p:ph type="sldNum" sz="quarter" idx="12"/>
          </p:nvPr>
        </p:nvSpPr>
        <p:spPr/>
        <p:txBody>
          <a:bodyPr/>
          <a:lstStyle/>
          <a:p>
            <a:fld id="{33F42015-0FC7-4B0E-8D2B-76EADF48D957}" type="slidenum">
              <a:rPr lang="en-US" smtClean="0"/>
              <a:pPr/>
              <a:t>9</a:t>
            </a:fld>
            <a:endParaRPr lang="en-US"/>
          </a:p>
        </p:txBody>
      </p:sp>
      <p:pic>
        <p:nvPicPr>
          <p:cNvPr id="6" name="radius_gof">
            <a:hlinkClick r:id="" action="ppaction://media"/>
            <a:extLst>
              <a:ext uri="{FF2B5EF4-FFF2-40B4-BE49-F238E27FC236}">
                <a16:creationId xmlns:a16="http://schemas.microsoft.com/office/drawing/2014/main" id="{BC9A0471-8004-A34D-3B5E-7932449FE1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091" y="840199"/>
            <a:ext cx="4613597" cy="4102663"/>
          </a:xfrm>
          <a:prstGeom prst="rect">
            <a:avLst/>
          </a:prstGeom>
        </p:spPr>
      </p:pic>
      <p:sp>
        <p:nvSpPr>
          <p:cNvPr id="7" name="TextBox 6">
            <a:extLst>
              <a:ext uri="{FF2B5EF4-FFF2-40B4-BE49-F238E27FC236}">
                <a16:creationId xmlns:a16="http://schemas.microsoft.com/office/drawing/2014/main" id="{141FAC22-F660-48C0-B76A-F00AEA9F75FA}"/>
              </a:ext>
            </a:extLst>
          </p:cNvPr>
          <p:cNvSpPr txBox="1"/>
          <p:nvPr/>
        </p:nvSpPr>
        <p:spPr>
          <a:xfrm>
            <a:off x="1234608" y="4942862"/>
            <a:ext cx="3972562" cy="307777"/>
          </a:xfrm>
          <a:prstGeom prst="rect">
            <a:avLst/>
          </a:prstGeom>
          <a:noFill/>
        </p:spPr>
        <p:txBody>
          <a:bodyPr wrap="none" lIns="91440" tIns="45720" rIns="91440" bIns="45720" rtlCol="0" anchor="t">
            <a:spAutoFit/>
          </a:bodyPr>
          <a:lstStyle/>
          <a:p>
            <a:pPr algn="ctr"/>
            <a:r>
              <a:rPr lang="en-GB" sz="1400" b="0" dirty="0">
                <a:solidFill>
                  <a:schemeClr val="accent2"/>
                </a:solidFill>
                <a:latin typeface="+mn-lt"/>
                <a:ea typeface="ＭＳ Ｐゴシック"/>
              </a:rPr>
              <a:t>Figure 13: GN2 formation in 5mm diameter pipe</a:t>
            </a:r>
          </a:p>
        </p:txBody>
      </p:sp>
      <p:pic>
        <p:nvPicPr>
          <p:cNvPr id="11" name="Picture 10" descr="A graph of a graph&#10;&#10;Description automatically generated">
            <a:extLst>
              <a:ext uri="{FF2B5EF4-FFF2-40B4-BE49-F238E27FC236}">
                <a16:creationId xmlns:a16="http://schemas.microsoft.com/office/drawing/2014/main" id="{9FA1627E-85FA-1F28-8B07-304F6EA76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840199"/>
            <a:ext cx="5204437" cy="4104456"/>
          </a:xfrm>
          <a:prstGeom prst="rect">
            <a:avLst/>
          </a:prstGeom>
        </p:spPr>
      </p:pic>
      <p:sp>
        <p:nvSpPr>
          <p:cNvPr id="12" name="TextBox 11">
            <a:extLst>
              <a:ext uri="{FF2B5EF4-FFF2-40B4-BE49-F238E27FC236}">
                <a16:creationId xmlns:a16="http://schemas.microsoft.com/office/drawing/2014/main" id="{CFA9385C-DE70-007C-08A1-339D89C7BA11}"/>
              </a:ext>
            </a:extLst>
          </p:cNvPr>
          <p:cNvSpPr txBox="1"/>
          <p:nvPr/>
        </p:nvSpPr>
        <p:spPr>
          <a:xfrm>
            <a:off x="6295188" y="4942862"/>
            <a:ext cx="4806060" cy="307777"/>
          </a:xfrm>
          <a:prstGeom prst="rect">
            <a:avLst/>
          </a:prstGeom>
          <a:noFill/>
        </p:spPr>
        <p:txBody>
          <a:bodyPr wrap="none" lIns="91440" tIns="45720" rIns="91440" bIns="45720" rtlCol="0" anchor="t">
            <a:spAutoFit/>
          </a:bodyPr>
          <a:lstStyle/>
          <a:p>
            <a:pPr algn="ctr"/>
            <a:r>
              <a:rPr lang="en-GB" sz="1400" b="0" dirty="0">
                <a:solidFill>
                  <a:schemeClr val="accent2"/>
                </a:solidFill>
                <a:latin typeface="+mn-lt"/>
                <a:ea typeface="ＭＳ Ｐゴシック"/>
              </a:rPr>
              <a:t>Figure 14: Multiple Radii and their effect on GN2 formation</a:t>
            </a:r>
          </a:p>
        </p:txBody>
      </p:sp>
      <p:sp>
        <p:nvSpPr>
          <p:cNvPr id="8" name="TextBox 7">
            <a:extLst>
              <a:ext uri="{FF2B5EF4-FFF2-40B4-BE49-F238E27FC236}">
                <a16:creationId xmlns:a16="http://schemas.microsoft.com/office/drawing/2014/main" id="{33EF6449-1EBD-1F42-CED3-3B338AE8537C}"/>
              </a:ext>
            </a:extLst>
          </p:cNvPr>
          <p:cNvSpPr txBox="1"/>
          <p:nvPr/>
        </p:nvSpPr>
        <p:spPr>
          <a:xfrm>
            <a:off x="507999" y="5693833"/>
            <a:ext cx="115675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sz="1400" b="0" dirty="0">
                <a:latin typeface="Times"/>
                <a:ea typeface="ＭＳ Ｐゴシック"/>
                <a:cs typeface="Times"/>
              </a:rPr>
              <a:t>Decreasing the pipe diameter causes annular flow in the system, but due to the increased velocity, the vapor buildup can be mitigated. </a:t>
            </a:r>
            <a:endParaRPr lang="en-US" sz="1400" b="0" dirty="0">
              <a:cs typeface="Times"/>
            </a:endParaRPr>
          </a:p>
          <a:p>
            <a:pPr marL="285750" indent="-285750" algn="l">
              <a:buFont typeface="Arial"/>
              <a:buChar char="•"/>
            </a:pPr>
            <a:r>
              <a:rPr lang="en-US" sz="1400" b="0" dirty="0">
                <a:latin typeface="Times"/>
                <a:ea typeface="ＭＳ Ｐゴシック"/>
                <a:cs typeface="Times"/>
              </a:rPr>
              <a:t>Heat transfer effects to be </a:t>
            </a:r>
            <a:r>
              <a:rPr lang="en-US" sz="1400" b="0" dirty="0" err="1">
                <a:latin typeface="Times"/>
                <a:ea typeface="ＭＳ Ｐゴシック"/>
                <a:cs typeface="Times"/>
              </a:rPr>
              <a:t>analysed</a:t>
            </a:r>
            <a:endParaRPr lang="en-US" sz="1400" b="0" dirty="0" err="1">
              <a:cs typeface="Times"/>
            </a:endParaRPr>
          </a:p>
        </p:txBody>
      </p:sp>
    </p:spTree>
    <p:extLst>
      <p:ext uri="{BB962C8B-B14F-4D97-AF65-F5344CB8AC3E}">
        <p14:creationId xmlns:p14="http://schemas.microsoft.com/office/powerpoint/2010/main" val="343295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remove" display="0">
                  <p:stCondLst>
                    <p:cond delay="indefinite"/>
                  </p:stCondLst>
                </p:cTn>
                <p:tgtEl>
                  <p:spTgt spid="6"/>
                </p:tgtEl>
              </p:cMediaNode>
            </p:video>
          </p:childTnLst>
        </p:cTn>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Mitigation of Superheated Vapor Formation in Cryogenic Coolant Loops of Thermal Vacuum Chambers using Passive Flow Strategies </vt:lpstr>
      <vt:lpstr>Background &amp; Motivation</vt:lpstr>
      <vt:lpstr>Aims &amp; Objectives</vt:lpstr>
      <vt:lpstr>Simulation Setup</vt:lpstr>
      <vt:lpstr>Strategy 1: Varying Flow Rate</vt:lpstr>
      <vt:lpstr>Strategy 2: Dimples in Coolant Pipe</vt:lpstr>
      <vt:lpstr>Dimples in Coolant Pipe: Heat Transfer Analysis</vt:lpstr>
      <vt:lpstr>Strategy 3: Subcooling the Coolant</vt:lpstr>
      <vt:lpstr>Strategy 4: Decreasing Area of Cross Section</vt:lpstr>
      <vt:lpstr>Concluding Remarks</vt:lpstr>
      <vt:lpstr>PowerPoint Presentation</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revision>366</cp:revision>
  <cp:lastPrinted>2001-11-30T21:59:45Z</cp:lastPrinted>
  <dcterms:created xsi:type="dcterms:W3CDTF">2001-11-21T21:59:03Z</dcterms:created>
  <dcterms:modified xsi:type="dcterms:W3CDTF">2025-08-04T06:56:44Z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