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modernComment_113_C8E055B.xml" ContentType="application/vnd.ms-powerpoint.comments+xml"/>
  <Override PartName="/ppt/comments/modernComment_117_BDD80C8C.xml" ContentType="application/vnd.ms-powerpoint.comments+xml"/>
  <Override PartName="/ppt/comments/modernComment_118_7273C8F5.xml" ContentType="application/vnd.ms-powerpoint.comments+xml"/>
  <Override PartName="/ppt/notesSlides/notesSlide2.xml" ContentType="application/vnd.openxmlformats-officedocument.presentationml.notesSlide+xml"/>
  <Override PartName="/ppt/comments/modernComment_119_555B13B4.xml" ContentType="application/vnd.ms-powerpoint.comments+xml"/>
  <Override PartName="/ppt/comments/modernComment_11A_A976627E.xml" ContentType="application/vnd.ms-powerpoint.comments+xml"/>
  <Override PartName="/ppt/comments/modernComment_11B_90FB2106.xml" ContentType="application/vnd.ms-powerpoint.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modernComment_11C_E8521B80.xml" ContentType="application/vnd.ms-powerpoint.comments+xml"/>
  <Override PartName="/ppt/notesSlides/notesSlide3.xml" ContentType="application/vnd.openxmlformats-officedocument.presentationml.notesSlide+xml"/>
  <Override PartName="/ppt/comments/modernComment_11E_E5CD624F.xml" ContentType="application/vnd.ms-powerpoint.comments+xml"/>
  <Override PartName="/ppt/notesSlides/notesSlide4.xml" ContentType="application/vnd.openxmlformats-officedocument.presentationml.notesSlide+xml"/>
  <Override PartName="/ppt/comments/modernComment_11F_19917556.xml" ContentType="application/vnd.ms-powerpoint.comments+xml"/>
  <Override PartName="/ppt/comments/modernComment_122_F5A8F5B4.xml" ContentType="application/vnd.ms-powerpoint.comments+xml"/>
  <Override PartName="/ppt/comments/modernComment_120_360E0DB7.xml" ContentType="application/vnd.ms-powerpoint.comments+xml"/>
  <Override PartName="/ppt/comments/modernComment_123_B702DE8C.xml" ContentType="application/vnd.ms-powerpoint.comments+xml"/>
  <Override PartName="/ppt/comments/modernComment_126_728A9FBD.xml" ContentType="application/vnd.ms-powerpoint.comments+xml"/>
  <Override PartName="/ppt/notesSlides/notesSlide5.xml" ContentType="application/vnd.openxmlformats-officedocument.presentationml.notesSlide+xml"/>
  <Override PartName="/ppt/comments/modernComment_127_EBCC95F3.xml" ContentType="application/vnd.ms-powerpoint.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modernComment_129_65E2FD66.xml" ContentType="application/vnd.ms-powerpoint.comments+xml"/>
  <Override PartName="/ppt/comments/modernComment_12A_AB9A957F.xml" ContentType="application/vnd.ms-powerpoint.comments+xml"/>
  <Override PartName="/ppt/comments/modernComment_124_241E94F8.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4"/>
  </p:sldMasterIdLst>
  <p:notesMasterIdLst>
    <p:notesMasterId r:id="rId28"/>
  </p:notesMasterIdLst>
  <p:handoutMasterIdLst>
    <p:handoutMasterId r:id="rId29"/>
  </p:handoutMasterIdLst>
  <p:sldIdLst>
    <p:sldId id="278" r:id="rId5"/>
    <p:sldId id="299" r:id="rId6"/>
    <p:sldId id="275" r:id="rId7"/>
    <p:sldId id="279" r:id="rId8"/>
    <p:sldId id="280" r:id="rId9"/>
    <p:sldId id="281" r:id="rId10"/>
    <p:sldId id="282" r:id="rId11"/>
    <p:sldId id="283" r:id="rId12"/>
    <p:sldId id="284" r:id="rId13"/>
    <p:sldId id="286" r:id="rId14"/>
    <p:sldId id="287" r:id="rId15"/>
    <p:sldId id="290" r:id="rId16"/>
    <p:sldId id="288" r:id="rId17"/>
    <p:sldId id="291" r:id="rId18"/>
    <p:sldId id="294" r:id="rId19"/>
    <p:sldId id="295" r:id="rId20"/>
    <p:sldId id="296" r:id="rId21"/>
    <p:sldId id="297" r:id="rId22"/>
    <p:sldId id="289" r:id="rId23"/>
    <p:sldId id="298" r:id="rId24"/>
    <p:sldId id="292" r:id="rId25"/>
    <p:sldId id="285" r:id="rId26"/>
    <p:sldId id="300" r:id="rId27"/>
  </p:sldIdLst>
  <p:sldSz cx="12192000" cy="6858000"/>
  <p:notesSz cx="7302500" cy="9588500"/>
  <p:defaultTextStyle>
    <a:defPPr>
      <a:defRPr lang="en-US"/>
    </a:defPPr>
    <a:lvl1pPr algn="ctr" rtl="0" eaLnBrk="0" fontAlgn="base" hangingPunct="0">
      <a:spcBef>
        <a:spcPct val="0"/>
      </a:spcBef>
      <a:spcAft>
        <a:spcPct val="0"/>
      </a:spcAft>
      <a:defRPr sz="2000" b="1" kern="1200">
        <a:solidFill>
          <a:schemeClr val="tx1"/>
        </a:solidFill>
        <a:latin typeface="Times" charset="0"/>
        <a:ea typeface="ＭＳ Ｐゴシック" charset="-128"/>
        <a:cs typeface="+mn-cs"/>
      </a:defRPr>
    </a:lvl1pPr>
    <a:lvl2pPr marL="457200" algn="ctr" rtl="0" eaLnBrk="0" fontAlgn="base" hangingPunct="0">
      <a:spcBef>
        <a:spcPct val="0"/>
      </a:spcBef>
      <a:spcAft>
        <a:spcPct val="0"/>
      </a:spcAft>
      <a:defRPr sz="2000" b="1" kern="1200">
        <a:solidFill>
          <a:schemeClr val="tx1"/>
        </a:solidFill>
        <a:latin typeface="Times" charset="0"/>
        <a:ea typeface="ＭＳ Ｐゴシック" charset="-128"/>
        <a:cs typeface="+mn-cs"/>
      </a:defRPr>
    </a:lvl2pPr>
    <a:lvl3pPr marL="914400" algn="ctr" rtl="0" eaLnBrk="0" fontAlgn="base" hangingPunct="0">
      <a:spcBef>
        <a:spcPct val="0"/>
      </a:spcBef>
      <a:spcAft>
        <a:spcPct val="0"/>
      </a:spcAft>
      <a:defRPr sz="2000" b="1" kern="1200">
        <a:solidFill>
          <a:schemeClr val="tx1"/>
        </a:solidFill>
        <a:latin typeface="Times" charset="0"/>
        <a:ea typeface="ＭＳ Ｐゴシック" charset="-128"/>
        <a:cs typeface="+mn-cs"/>
      </a:defRPr>
    </a:lvl3pPr>
    <a:lvl4pPr marL="1371600" algn="ctr" rtl="0" eaLnBrk="0" fontAlgn="base" hangingPunct="0">
      <a:spcBef>
        <a:spcPct val="0"/>
      </a:spcBef>
      <a:spcAft>
        <a:spcPct val="0"/>
      </a:spcAft>
      <a:defRPr sz="2000" b="1" kern="1200">
        <a:solidFill>
          <a:schemeClr val="tx1"/>
        </a:solidFill>
        <a:latin typeface="Times" charset="0"/>
        <a:ea typeface="ＭＳ Ｐゴシック" charset="-128"/>
        <a:cs typeface="+mn-cs"/>
      </a:defRPr>
    </a:lvl4pPr>
    <a:lvl5pPr marL="1828800" algn="ctr" rtl="0" eaLnBrk="0" fontAlgn="base" hangingPunct="0">
      <a:spcBef>
        <a:spcPct val="0"/>
      </a:spcBef>
      <a:spcAft>
        <a:spcPct val="0"/>
      </a:spcAft>
      <a:defRPr sz="2000" b="1" kern="1200">
        <a:solidFill>
          <a:schemeClr val="tx1"/>
        </a:solidFill>
        <a:latin typeface="Times" charset="0"/>
        <a:ea typeface="ＭＳ Ｐゴシック" charset="-128"/>
        <a:cs typeface="+mn-cs"/>
      </a:defRPr>
    </a:lvl5pPr>
    <a:lvl6pPr marL="2286000" algn="l" defTabSz="914400" rtl="0" eaLnBrk="1" latinLnBrk="0" hangingPunct="1">
      <a:defRPr sz="2000" b="1" kern="1200">
        <a:solidFill>
          <a:schemeClr val="tx1"/>
        </a:solidFill>
        <a:latin typeface="Times" charset="0"/>
        <a:ea typeface="ＭＳ Ｐゴシック" charset="-128"/>
        <a:cs typeface="+mn-cs"/>
      </a:defRPr>
    </a:lvl6pPr>
    <a:lvl7pPr marL="2743200" algn="l" defTabSz="914400" rtl="0" eaLnBrk="1" latinLnBrk="0" hangingPunct="1">
      <a:defRPr sz="2000" b="1" kern="1200">
        <a:solidFill>
          <a:schemeClr val="tx1"/>
        </a:solidFill>
        <a:latin typeface="Times" charset="0"/>
        <a:ea typeface="ＭＳ Ｐゴシック" charset="-128"/>
        <a:cs typeface="+mn-cs"/>
      </a:defRPr>
    </a:lvl7pPr>
    <a:lvl8pPr marL="3200400" algn="l" defTabSz="914400" rtl="0" eaLnBrk="1" latinLnBrk="0" hangingPunct="1">
      <a:defRPr sz="2000" b="1" kern="1200">
        <a:solidFill>
          <a:schemeClr val="tx1"/>
        </a:solidFill>
        <a:latin typeface="Times" charset="0"/>
        <a:ea typeface="ＭＳ Ｐゴシック" charset="-128"/>
        <a:cs typeface="+mn-cs"/>
      </a:defRPr>
    </a:lvl8pPr>
    <a:lvl9pPr marL="3657600" algn="l" defTabSz="914400" rtl="0" eaLnBrk="1" latinLnBrk="0" hangingPunct="1">
      <a:defRPr sz="2000" b="1" kern="1200">
        <a:solidFill>
          <a:schemeClr val="tx1"/>
        </a:solidFill>
        <a:latin typeface="Times" charset="0"/>
        <a:ea typeface="ＭＳ Ｐゴシック" charset="-128"/>
        <a:cs typeface="+mn-cs"/>
      </a:defRPr>
    </a:lvl9pPr>
  </p:defaultTextStyle>
  <p:extLst>
    <p:ext uri="{EFAFB233-063F-42B5-8137-9DF3F51BA10A}">
      <p15:sldGuideLst xmlns:p15="http://schemas.microsoft.com/office/powerpoint/2012/main">
        <p15:guide id="1" orient="horz" pos="288"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020">
          <p15:clr>
            <a:srgbClr val="A4A3A4"/>
          </p15:clr>
        </p15:guide>
        <p15:guide id="2" pos="230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22FDE54-C282-9E77-BB7E-C93384D9859C}" name="Byrnes, Mackenzie D. (MSFC-ES22)[ESSCA]" initials="MB" userId="S::mdbyrnes@ndc.nasa.gov::74597cbe-9be7-4707-bfad-df21b9b37e45" providerId="AD"/>
  <p188:author id="{46E82F84-47EF-6658-FF87-731596B56A53}" name="Lyles, Savanna G (MSFC-ES22)" initials="SL" userId="S::slyles@ndc.nasa.gov::9d6daa1e-a59d-4102-82dc-9c1ac2ea96d5" providerId="AD"/>
  <p188:author id="{B441938F-8574-75FE-B86E-3415D0726865}" name="Weide, Parker D. (MSFC-ES22)" initials="W(" userId="S::pweide@ndc.nasa.gov::b68a905f-7573-43af-93d4-0e2c7d0ad559" providerId="AD"/>
  <p188:author id="{AF32EBAA-CAF7-D99B-317B-0BDC0EC4BB3B}" name="Grimes, Heather L. (MSFC-ES22)[ESSCA]" initials="HG" userId="S::hlgrime1@ndc.nasa.gov::4bc09879-6139-4d9d-8894-c4247d4db942" providerId="AD"/>
  <p188:author id="{F05442B4-804C-ADFD-F768-582B66B435CD}" name="Gilligan, Ryan P. (GRC-LTF0)" initials="G(" userId="S::rgilliga@ndc.nasa.gov::fa511eb3-9f8d-4fa1-b2cd-89a5c1c047f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0005"/>
    <a:srgbClr val="0060BC"/>
    <a:srgbClr val="FF4605"/>
    <a:srgbClr val="333399"/>
    <a:srgbClr val="2B2B82"/>
    <a:srgbClr val="B0B3F6"/>
    <a:srgbClr val="5F5F5F"/>
    <a:srgbClr val="DDDDDD"/>
    <a:srgbClr val="777777"/>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551DD5-D5ED-9672-A478-71A31A3FD7AB}" v="1" dt="2025-07-30T18:44:22.631"/>
    <p1510:client id="{2C58F053-C7D5-4F52-B752-2B28B6CB927F}" vWet="1" dt="2025-07-30T19:36:24.417"/>
    <p1510:client id="{450D7BD8-F2B7-51F2-8CC1-D55B2B7189E7}" v="163" dt="2025-07-30T18:14:17.064"/>
    <p1510:client id="{A331F65F-C2DE-4CB2-94DA-79AB2F43E49B}" v="10" vWet="11" dt="2025-07-30T18:45:35.812"/>
    <p1510:client id="{B81F66BD-AD31-4705-9A64-D702156F999E}" v="50" dt="2025-07-30T14:49:36.943"/>
    <p1510:client id="{CBB774B1-6985-451A-B471-F3062B55A5F6}" v="2544" dt="2025-07-30T19:46:50.969"/>
    <p1510:client id="{D6EFE952-377F-44AF-BDC0-AB599EB13415}" v="400" vWet="401" dt="2025-07-30T19:36:24.362"/>
  </p1510:revLst>
</p1510:revInfo>
</file>

<file path=ppt/tableStyles.xml><?xml version="1.0" encoding="utf-8"?>
<a:tblStyleLst xmlns:a="http://schemas.openxmlformats.org/drawingml/2006/main" def="{5C22544A-7EE6-4342-B048-85BDC9FD1C3A}">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9" d="100"/>
          <a:sy n="99" d="100"/>
        </p:scale>
        <p:origin x="996" y="96"/>
      </p:cViewPr>
      <p:guideLst>
        <p:guide orient="horz" pos="288"/>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020"/>
        <p:guide pos="230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8/10/relationships/authors" Target="authors.xml"/><Relationship Id="rId8" Type="http://schemas.openxmlformats.org/officeDocument/2006/relationships/slide" Target="slides/slide4.xml"/></Relationships>
</file>

<file path=ppt/comments/modernComment_113_C8E055B.xml><?xml version="1.0" encoding="utf-8"?>
<p188:cmLst xmlns:a="http://schemas.openxmlformats.org/drawingml/2006/main" xmlns:r="http://schemas.openxmlformats.org/officeDocument/2006/relationships" xmlns:p188="http://schemas.microsoft.com/office/powerpoint/2018/8/main">
  <p188:cm id="{2C64D240-6512-40DB-855C-0584E288D152}" authorId="{B441938F-8574-75FE-B86E-3415D0726865}" status="resolved" created="2025-07-30T17:33:37.873" complete="100000">
    <ac:txMkLst xmlns:ac="http://schemas.microsoft.com/office/drawing/2013/main/command">
      <pc:docMk xmlns:pc="http://schemas.microsoft.com/office/powerpoint/2013/main/command"/>
      <pc:sldMk xmlns:pc="http://schemas.microsoft.com/office/powerpoint/2013/main/command" cId="210634075" sldId="275"/>
      <ac:spMk id="9" creationId="{CF7C2655-8CF6-4027-C0A2-5872239269E2}"/>
      <ac:txMk cp="102" len="154">
        <ac:context len="1014" hash="2243654188"/>
      </ac:txMk>
    </ac:txMkLst>
    <p188:pos x="7671226" y="1120588"/>
    <p188:txBody>
      <a:bodyPr/>
      <a:lstStyle/>
      <a:p>
        <a:r>
          <a:rPr lang="en-US"/>
          <a:t>Run on sentence - reword or break into two sentences</a:t>
        </a:r>
      </a:p>
    </p188:txBody>
  </p188:cm>
  <p188:cm id="{8E95F22B-3919-4B65-A9FF-9D5645FA24C4}" authorId="{B441938F-8574-75FE-B86E-3415D0726865}" status="resolved" created="2025-07-30T17:34:09.326" complete="100000">
    <ac:txMkLst xmlns:ac="http://schemas.microsoft.com/office/drawing/2013/main/command">
      <pc:docMk xmlns:pc="http://schemas.microsoft.com/office/powerpoint/2013/main/command"/>
      <pc:sldMk xmlns:pc="http://schemas.microsoft.com/office/powerpoint/2013/main/command" cId="210634075" sldId="275"/>
      <ac:spMk id="9" creationId="{CF7C2655-8CF6-4027-C0A2-5872239269E2}"/>
      <ac:txMk cp="257" len="2">
        <ac:context len="1014" hash="2243654188"/>
      </ac:txMk>
    </ac:txMkLst>
    <p188:pos x="1331899" y="1485579"/>
    <p188:txBody>
      <a:bodyPr/>
      <a:lstStyle/>
      <a:p>
        <a:r>
          <a:rPr lang="en-US"/>
          <a:t>The results of this study will expand...</a:t>
        </a:r>
      </a:p>
    </p188:txBody>
  </p188:cm>
  <p188:cm id="{4FB504EA-4E42-4E7D-98E4-1B1756EEC4EA}" authorId="{B441938F-8574-75FE-B86E-3415D0726865}" status="resolved" created="2025-07-30T17:35:06.280" complete="100000">
    <ac:txMkLst xmlns:ac="http://schemas.microsoft.com/office/drawing/2013/main/command">
      <pc:docMk xmlns:pc="http://schemas.microsoft.com/office/powerpoint/2013/main/command"/>
      <pc:sldMk xmlns:pc="http://schemas.microsoft.com/office/powerpoint/2013/main/command" cId="210634075" sldId="275"/>
      <ac:spMk id="9" creationId="{CF7C2655-8CF6-4027-C0A2-5872239269E2}"/>
      <ac:txMk cp="718">
        <ac:context len="1014" hash="2243654188"/>
      </ac:txMk>
    </ac:txMkLst>
    <p188:pos x="1235848" y="4046924"/>
    <p188:txBody>
      <a:bodyPr/>
      <a:lstStyle/>
      <a:p>
        <a:r>
          <a:rPr lang="en-US"/>
          <a:t>Remove first person article</a:t>
        </a:r>
      </a:p>
    </p188:txBody>
  </p188:cm>
  <p188:cm id="{3851A1D5-0C65-4E08-B53C-8E70EE318250}" authorId="{B441938F-8574-75FE-B86E-3415D0726865}" status="resolved" created="2025-07-30T17:36:19.704" complete="100000">
    <ac:deMkLst xmlns:ac="http://schemas.microsoft.com/office/drawing/2013/main/command">
      <pc:docMk xmlns:pc="http://schemas.microsoft.com/office/powerpoint/2013/main/command"/>
      <pc:sldMk xmlns:pc="http://schemas.microsoft.com/office/powerpoint/2013/main/command" cId="210634075" sldId="275"/>
      <ac:spMk id="9" creationId="{CF7C2655-8CF6-4027-C0A2-5872239269E2}"/>
    </ac:deMkLst>
    <p188:txBody>
      <a:bodyPr/>
      <a:lstStyle/>
      <a:p>
        <a:r>
          <a:rPr lang="en-US"/>
          <a:t>'accurate thermophysical property values are not known.'</a:t>
        </a:r>
      </a:p>
    </p188:txBody>
  </p188:cm>
  <p188:cm id="{84C87F75-6ED3-47F8-9F39-BB2EE993A0A5}" authorId="{46E82F84-47EF-6658-FF87-731596B56A53}" status="resolved" created="2025-07-30T18:15:08.551" complete="100000">
    <ac:txMkLst xmlns:ac="http://schemas.microsoft.com/office/drawing/2013/main/command">
      <pc:docMk xmlns:pc="http://schemas.microsoft.com/office/powerpoint/2013/main/command"/>
      <pc:sldMk xmlns:pc="http://schemas.microsoft.com/office/powerpoint/2013/main/command" cId="210634075" sldId="275"/>
      <ac:spMk id="9" creationId="{CF7C2655-8CF6-4027-C0A2-5872239269E2}"/>
      <ac:txMk cp="718">
        <ac:context len="1014" hash="2243654188"/>
      </ac:txMk>
    </ac:txMkLst>
    <p188:pos x="2297043" y="4355548"/>
    <p188:txBody>
      <a:bodyPr/>
      <a:lstStyle/>
      <a:p>
        <a:r>
          <a:rPr lang="en-US"/>
          <a:t>I think the wording is a little confusing, maybe "To supply this rapid testing capability, frequently thermal straps are fabricated in-house…"</a:t>
        </a:r>
      </a:p>
    </p188:txBody>
  </p188:cm>
</p188:cmLst>
</file>

<file path=ppt/comments/modernComment_117_BDD80C8C.xml><?xml version="1.0" encoding="utf-8"?>
<p188:cmLst xmlns:a="http://schemas.openxmlformats.org/drawingml/2006/main" xmlns:r="http://schemas.openxmlformats.org/officeDocument/2006/relationships" xmlns:p188="http://schemas.microsoft.com/office/powerpoint/2018/8/main">
  <p188:cm id="{E2CEDA44-0110-4175-AA5F-B361C21412D5}" authorId="{B441938F-8574-75FE-B86E-3415D0726865}" status="resolved" created="2025-07-30T17:37:16.270" complete="100000">
    <ac:deMkLst xmlns:ac="http://schemas.microsoft.com/office/drawing/2013/main/command">
      <pc:docMk xmlns:pc="http://schemas.microsoft.com/office/powerpoint/2013/main/command"/>
      <pc:sldMk xmlns:pc="http://schemas.microsoft.com/office/powerpoint/2013/main/command" cId="3185052812" sldId="279"/>
      <ac:spMk id="10" creationId="{3B259BE8-694D-92D3-65F4-628D89179D0F}"/>
    </ac:deMkLst>
    <p188:txBody>
      <a:bodyPr/>
      <a:lstStyle/>
      <a:p>
        <a:r>
          <a:rPr lang="en-US"/>
          <a:t>You use periods on bullets in slide 2, but do not use periods on these bullets. Be consistent. </a:t>
        </a:r>
      </a:p>
    </p188:txBody>
  </p188:cm>
  <p188:cm id="{A007F550-AB87-4F97-BBA1-04B02E752012}" authorId="{B441938F-8574-75FE-B86E-3415D0726865}" status="resolved" created="2025-07-30T17:38:06.851" complete="100000">
    <ac:txMkLst xmlns:ac="http://schemas.microsoft.com/office/drawing/2013/main/command">
      <pc:docMk xmlns:pc="http://schemas.microsoft.com/office/powerpoint/2013/main/command"/>
      <pc:sldMk xmlns:pc="http://schemas.microsoft.com/office/powerpoint/2013/main/command" cId="3185052812" sldId="279"/>
      <ac:spMk id="10" creationId="{3B259BE8-694D-92D3-65F4-628D89179D0F}"/>
      <ac:txMk cp="81" len="31">
        <ac:context len="254" hash="2076129508"/>
      </ac:txMk>
    </ac:txMkLst>
    <p188:pos x="1448740" y="489185"/>
    <p188:txBody>
      <a:bodyPr/>
      <a:lstStyle/>
      <a:p>
        <a:r>
          <a:rPr lang="en-US"/>
          <a:t>"Lab, in addition to inexpensive,"</a:t>
        </a:r>
      </a:p>
    </p188:txBody>
  </p188:cm>
  <p188:cm id="{4AD5CBA8-1C61-4AF6-934F-E1BB9A390A7F}" authorId="{46E82F84-47EF-6658-FF87-731596B56A53}" status="resolved" created="2025-07-30T18:19:58.943" complete="100000">
    <ac:txMkLst xmlns:ac="http://schemas.microsoft.com/office/drawing/2013/main/command">
      <pc:docMk xmlns:pc="http://schemas.microsoft.com/office/powerpoint/2013/main/command"/>
      <pc:sldMk xmlns:pc="http://schemas.microsoft.com/office/powerpoint/2013/main/command" cId="3185052812" sldId="279"/>
      <ac:spMk id="7" creationId="{992BC349-5ACB-1179-1851-3F0CA46D8BB5}"/>
      <ac:txMk cp="0" len="8">
        <ac:context len="9" hash="3226437342"/>
      </ac:txMk>
    </ac:txMkLst>
    <p188:txBody>
      <a:bodyPr/>
      <a:lstStyle/>
      <a:p>
        <a:r>
          <a:rPr lang="en-US"/>
          <a:t>What if you put Completed in front of Phase 1 in the bottom text box, and then Planned or Forward Work in front of Phase 2? Then you don't have two keys for the table for completed vs planned work</a:t>
        </a:r>
      </a:p>
    </p188:txBody>
  </p188:cm>
</p188:cmLst>
</file>

<file path=ppt/comments/modernComment_118_7273C8F5.xml><?xml version="1.0" encoding="utf-8"?>
<p188:cmLst xmlns:a="http://schemas.openxmlformats.org/drawingml/2006/main" xmlns:r="http://schemas.openxmlformats.org/officeDocument/2006/relationships" xmlns:p188="http://schemas.microsoft.com/office/powerpoint/2018/8/main">
  <p188:cm id="{0BC1FDC1-5073-43F0-B031-1DA7D44A4140}" authorId="{B441938F-8574-75FE-B86E-3415D0726865}" status="resolved" created="2025-07-30T17:40:00.825" complete="100000">
    <ac:deMkLst xmlns:ac="http://schemas.microsoft.com/office/drawing/2013/main/command">
      <pc:docMk xmlns:pc="http://schemas.microsoft.com/office/powerpoint/2013/main/command"/>
      <pc:sldMk xmlns:pc="http://schemas.microsoft.com/office/powerpoint/2013/main/command" cId="1920190709" sldId="280"/>
      <ac:grpSpMk id="16" creationId="{5EA33CBB-8C30-0A1D-874D-2F5F37B232F2}"/>
    </ac:deMkLst>
    <p188:txBody>
      <a:bodyPr/>
      <a:lstStyle/>
      <a:p>
        <a:r>
          <a:rPr lang="en-US"/>
          <a:t>Looks good. Consider adding light border/shadow around images if you feel that would help them pop</a:t>
        </a:r>
      </a:p>
    </p188:txBody>
  </p188:cm>
  <p188:cm id="{0E062A34-3767-4123-985D-3D5F2B27E843}" authorId="{46E82F84-47EF-6658-FF87-731596B56A53}" created="2025-07-30T18:21:46.488">
    <ac:deMkLst xmlns:ac="http://schemas.microsoft.com/office/drawing/2013/main/command">
      <pc:docMk xmlns:pc="http://schemas.microsoft.com/office/powerpoint/2013/main/command"/>
      <pc:sldMk xmlns:pc="http://schemas.microsoft.com/office/powerpoint/2013/main/command" cId="1920190709" sldId="280"/>
      <ac:grpSpMk id="7" creationId="{4260743F-80BB-F12B-69C3-CAB52D696221}"/>
    </ac:deMkLst>
    <p188:txBody>
      <a:bodyPr/>
      <a:lstStyle/>
      <a:p>
        <a:r>
          <a:rPr lang="en-US"/>
          <a:t>If I was seeing this presented, I'd probably ask about the different wire insulation for 1/2/3, you could head off questions by having that included in this slide</a:t>
        </a:r>
      </a:p>
    </p188:txBody>
    <p188:extLst>
      <p:ext xmlns:p="http://schemas.openxmlformats.org/presentationml/2006/main" uri="{57CB4572-C831-44C2-8A1C-0ADB6CCDFE69}">
        <p223:reactions xmlns:p223="http://schemas.microsoft.com/office/powerpoint/2022/03/main">
          <p223:rxn type="👍">
            <p223:instance time="2025-07-30T18:46:28.725" authorId="{AF32EBAA-CAF7-D99B-317B-0BDC0EC4BB3B}"/>
          </p223:rxn>
        </p223:reactions>
      </p:ext>
    </p188:extLst>
  </p188:cm>
</p188:cmLst>
</file>

<file path=ppt/comments/modernComment_119_555B13B4.xml><?xml version="1.0" encoding="utf-8"?>
<p188:cmLst xmlns:a="http://schemas.openxmlformats.org/drawingml/2006/main" xmlns:r="http://schemas.openxmlformats.org/officeDocument/2006/relationships" xmlns:p188="http://schemas.microsoft.com/office/powerpoint/2018/8/main">
  <p188:cm id="{8E9BEC8F-DD89-406D-A31E-31AE99D7D2AC}" authorId="{B441938F-8574-75FE-B86E-3415D0726865}" status="resolved" created="2025-07-30T17:41:52.548" complete="100000">
    <ac:txMkLst xmlns:ac="http://schemas.microsoft.com/office/drawing/2013/main/command">
      <pc:docMk xmlns:pc="http://schemas.microsoft.com/office/powerpoint/2013/main/command"/>
      <pc:sldMk xmlns:pc="http://schemas.microsoft.com/office/powerpoint/2013/main/command" cId="1432032180" sldId="281"/>
      <ac:spMk id="7" creationId="{61963F6B-34D0-0F4A-ABC3-DA2D185DB7AC}"/>
      <ac:txMk cp="1" len="242">
        <ac:context len="245" hash="2310522692"/>
      </ac:txMk>
    </ac:txMkLst>
    <p188:txBody>
      <a:bodyPr/>
      <a:lstStyle/>
      <a:p>
        <a:r>
          <a:rPr lang="en-US"/>
          <a:t>I would remove this and add a column in the table stating 'Repeatability' test. This note draws attention away from the table. </a:t>
        </a:r>
      </a:p>
    </p188:txBody>
  </p188:cm>
  <p188:cm id="{7662E737-1188-4307-932F-136C255081EE}" authorId="{46E82F84-47EF-6658-FF87-731596B56A53}" created="2025-07-30T18:23:57.693">
    <ac:deMkLst xmlns:ac="http://schemas.microsoft.com/office/drawing/2013/main/command">
      <pc:docMk xmlns:pc="http://schemas.microsoft.com/office/powerpoint/2013/main/command"/>
      <pc:sldMk xmlns:pc="http://schemas.microsoft.com/office/powerpoint/2013/main/command" cId="1432032180" sldId="281"/>
      <ac:graphicFrameMk id="6" creationId="{E11B933C-43A6-959A-0F84-7D6EA8700286}"/>
    </ac:deMkLst>
    <p188:txBody>
      <a:bodyPr/>
      <a:lstStyle/>
      <a:p>
        <a:r>
          <a:rPr lang="en-US"/>
          <a:t>I feel like you kind of skipped over the test setup. It's intuitive that the strap is attached between the cold plate and heater, but how did you attach them? Is the heater applied to the strap itself or some block of material? </a:t>
        </a:r>
      </a:p>
    </p188:txBody>
  </p188:cm>
</p188:cmLst>
</file>

<file path=ppt/comments/modernComment_11A_A976627E.xml><?xml version="1.0" encoding="utf-8"?>
<p188:cmLst xmlns:a="http://schemas.openxmlformats.org/drawingml/2006/main" xmlns:r="http://schemas.openxmlformats.org/officeDocument/2006/relationships" xmlns:p188="http://schemas.microsoft.com/office/powerpoint/2018/8/main">
  <p188:cm id="{CA1A3660-EA84-4F44-9268-6048E1D64055}" authorId="{B441938F-8574-75FE-B86E-3415D0726865}" status="resolved" created="2025-07-30T17:45:58.490" complete="100000">
    <ac:txMkLst xmlns:ac="http://schemas.microsoft.com/office/drawing/2013/main/command">
      <pc:docMk xmlns:pc="http://schemas.microsoft.com/office/powerpoint/2013/main/command"/>
      <pc:sldMk xmlns:pc="http://schemas.microsoft.com/office/powerpoint/2013/main/command" cId="2843107966" sldId="282"/>
      <ac:graphicFrameMk id="10" creationId="{B663E801-AE24-F84C-18D2-0EF0EA88FC90}"/>
      <ac:tblMk/>
      <ac:tcMk rowId="2287372526" colId="1149092074"/>
      <ac:txMk cp="0" len="5">
        <ac:context len="15" hash="4211187590"/>
      </ac:txMk>
    </ac:txMkLst>
    <p188:pos x="4233333" y="498592"/>
    <p188:txBody>
      <a:bodyPr/>
      <a:lstStyle/>
      <a:p>
        <a:r>
          <a:rPr lang="en-US"/>
          <a:t>Number of units is not consistent - Significant digits etc. 
Also, consider adding the units under the first row's Name. I did that for 'L' if you want to keep or change back</a:t>
        </a:r>
      </a:p>
    </p188:txBody>
  </p188:cm>
  <p188:cm id="{83534B81-933B-4750-B262-E7D47E4D2A09}" authorId="{B441938F-8574-75FE-B86E-3415D0726865}" status="resolved" created="2025-07-30T17:46:14.068" complete="100000">
    <ac:txMkLst xmlns:ac="http://schemas.microsoft.com/office/drawing/2013/main/command">
      <pc:docMk xmlns:pc="http://schemas.microsoft.com/office/powerpoint/2013/main/command"/>
      <pc:sldMk xmlns:pc="http://schemas.microsoft.com/office/powerpoint/2013/main/command" cId="2843107966" sldId="282"/>
      <ac:graphicFrameMk id="10" creationId="{B663E801-AE24-F84C-18D2-0EF0EA88FC90}"/>
      <ac:tblMk/>
      <ac:tcMk rowId="2287372526" colId="1149092074"/>
      <ac:txMk cp="0" len="5">
        <ac:context len="15" hash="4211187590"/>
      </ac:txMk>
    </ac:txMkLst>
    <p188:pos x="4233333" y="498592"/>
    <p188:txBody>
      <a:bodyPr/>
      <a:lstStyle/>
      <a:p>
        <a:r>
          <a:rPr lang="en-US"/>
          <a:t>Inconsistent abbreviations</a:t>
        </a:r>
      </a:p>
    </p188:txBody>
  </p188:cm>
  <p188:cm id="{9B71D718-490A-42AA-9F08-474AD2204749}" authorId="{46E82F84-47EF-6658-FF87-731596B56A53}" status="resolved" created="2025-07-30T18:27:01.953" complete="100000">
    <pc:sldMkLst xmlns:pc="http://schemas.microsoft.com/office/powerpoint/2013/main/command">
      <pc:docMk/>
      <pc:sldMk cId="2843107966" sldId="282"/>
    </pc:sldMkLst>
    <p188:txBody>
      <a:bodyPr/>
      <a:lstStyle/>
      <a:p>
        <a:r>
          <a:rPr lang="en-US"/>
          <a:t>Can probably remove this "crimp" since you say it's per crimp</a:t>
        </a:r>
      </a:p>
    </p188:txBody>
  </p188:cm>
  <p188:cm id="{0849DAD6-B85A-4D18-A687-440A5A4D1796}" authorId="{46E82F84-47EF-6658-FF87-731596B56A53}" created="2025-07-30T18:27:49.093">
    <ac:txMkLst xmlns:ac="http://schemas.microsoft.com/office/drawing/2013/main/command">
      <pc:docMk xmlns:pc="http://schemas.microsoft.com/office/powerpoint/2013/main/command"/>
      <pc:sldMk xmlns:pc="http://schemas.microsoft.com/office/powerpoint/2013/main/command" cId="2843107966" sldId="282"/>
      <ac:spMk id="3" creationId="{3371AA94-938D-4421-58A3-62AFA37A9A63}"/>
      <ac:txMk cp="308" len="3">
        <ac:context len="550" hash="2845339082"/>
      </ac:txMk>
    </ac:txMkLst>
    <p188:pos x="2248452" y="1904362"/>
    <p188:replyLst>
      <p188:reply id="{B23B8C46-C5D3-41F7-9ADB-3EC95820BE47}" authorId="{AF32EBAA-CAF7-D99B-317B-0BDC0EC4BB3B}" created="2025-07-30T18:49:47.865">
        <p188:txBody>
          <a:bodyPr/>
          <a:lstStyle/>
          <a:p>
            <a:r>
              <a:rPr lang="en-US"/>
              <a:t>Its what the wires are crimped into but its also what the bolt goes through to attach it</a:t>
            </a:r>
          </a:p>
        </p188:txBody>
      </p188:reply>
    </p188:replyLst>
    <p188:txBody>
      <a:bodyPr/>
      <a:lstStyle/>
      <a:p>
        <a:r>
          <a:rPr lang="en-US"/>
          <a:t>Dumb question, what's a lug in this situation, the crimp connector thing? </a:t>
        </a:r>
      </a:p>
    </p188:txBody>
  </p188:cm>
</p188:cmLst>
</file>

<file path=ppt/comments/modernComment_11B_90FB2106.xml><?xml version="1.0" encoding="utf-8"?>
<p188:cmLst xmlns:a="http://schemas.openxmlformats.org/drawingml/2006/main" xmlns:r="http://schemas.openxmlformats.org/officeDocument/2006/relationships" xmlns:p188="http://schemas.microsoft.com/office/powerpoint/2018/8/main">
  <p188:cm id="{EEC867F5-36F4-4778-8F0A-E8CED9561BAF}" authorId="{B441938F-8574-75FE-B86E-3415D0726865}" status="resolved" created="2025-07-30T17:46:47.475" complete="100000">
    <ac:deMkLst xmlns:ac="http://schemas.microsoft.com/office/drawing/2013/main/command">
      <pc:docMk xmlns:pc="http://schemas.microsoft.com/office/powerpoint/2013/main/command"/>
      <pc:sldMk xmlns:pc="http://schemas.microsoft.com/office/powerpoint/2013/main/command" cId="2432377094" sldId="283"/>
      <ac:graphicFrameMk id="6" creationId="{6586F1FE-5C3C-31AE-8B51-7617A6E66273}"/>
    </ac:deMkLst>
    <p188:replyLst>
      <p188:reply id="{D8960D37-7881-48CB-91B7-61E22E1B9E65}" authorId="{B441938F-8574-75FE-B86E-3415D0726865}" created="2025-07-30T17:48:24.367">
        <p188:txBody>
          <a:bodyPr/>
          <a:lstStyle/>
          <a:p>
            <a:r>
              <a:rPr lang="en-US"/>
              <a:t>Maybe reword the formation process, "measure to length" doesn't quite make sense</a:t>
            </a:r>
          </a:p>
        </p188:txBody>
      </p188:reply>
      <p188:reply id="{19E18B7D-9FF7-4973-9C08-1F904C083963}" authorId="{B441938F-8574-75FE-B86E-3415D0726865}" created="2025-07-30T17:50:05.227">
        <p188:txBody>
          <a:bodyPr/>
          <a:lstStyle/>
          <a:p>
            <a:r>
              <a:rPr lang="en-US"/>
              <a:t>Obtain materials, trim to length, crimp wire ends into lugs</a:t>
            </a:r>
          </a:p>
        </p188:txBody>
      </p188:reply>
    </p188:replyLst>
    <p188:txBody>
      <a:bodyPr/>
      <a:lstStyle/>
      <a:p>
        <a:r>
          <a:rPr lang="en-US"/>
          <a:t>Inconsistent spacing, 'Materials' doesn't need to be capital</a:t>
        </a:r>
      </a:p>
    </p188:txBody>
  </p188:cm>
</p188:cmLst>
</file>

<file path=ppt/comments/modernComment_11C_E8521B80.xml><?xml version="1.0" encoding="utf-8"?>
<p188:cmLst xmlns:a="http://schemas.openxmlformats.org/drawingml/2006/main" xmlns:r="http://schemas.openxmlformats.org/officeDocument/2006/relationships" xmlns:p188="http://schemas.microsoft.com/office/powerpoint/2018/8/main">
  <p188:cm id="{8E6871A5-BAB8-4530-AAC4-D646C5F47A81}" authorId="{B441938F-8574-75FE-B86E-3415D0726865}" status="resolved" created="2025-07-30T17:51:49.993" complete="100000">
    <ac:txMkLst xmlns:ac="http://schemas.microsoft.com/office/drawing/2013/main/command">
      <pc:docMk xmlns:pc="http://schemas.microsoft.com/office/powerpoint/2013/main/command"/>
      <pc:sldMk xmlns:pc="http://schemas.microsoft.com/office/powerpoint/2013/main/command" cId="3897695104" sldId="284"/>
      <ac:spMk id="3" creationId="{5D808FCE-7DA8-2271-3FAE-873DBDD12453}"/>
      <ac:txMk cp="312">
        <ac:context len="670" hash="3821255914"/>
      </ac:txMk>
    </ac:txMkLst>
    <p188:pos x="5192888" y="3033888"/>
    <p188:txBody>
      <a:bodyPr/>
      <a:lstStyle/>
      <a:p>
        <a:r>
          <a:rPr lang="en-US"/>
          <a:t>two or more power set points</a:t>
        </a:r>
      </a:p>
    </p188:txBody>
  </p188:cm>
  <p188:cm id="{6B9B7E0F-E6AA-43DA-993B-B04F2B4F39B0}" authorId="{B441938F-8574-75FE-B86E-3415D0726865}" status="resolved" created="2025-07-30T17:53:10.604" complete="100000">
    <ac:txMkLst xmlns:ac="http://schemas.microsoft.com/office/drawing/2013/main/command">
      <pc:docMk xmlns:pc="http://schemas.microsoft.com/office/powerpoint/2013/main/command"/>
      <pc:sldMk xmlns:pc="http://schemas.microsoft.com/office/powerpoint/2013/main/command" cId="3897695104" sldId="284"/>
      <ac:spMk id="3" creationId="{5D808FCE-7DA8-2271-3FAE-873DBDD12453}"/>
      <ac:txMk cp="6" len="1">
        <ac:context len="670" hash="3821255914"/>
      </ac:txMk>
    </ac:txMkLst>
    <p188:pos x="1199444" y="1020703"/>
    <p188:txBody>
      <a:bodyPr/>
      <a:lstStyle/>
      <a:p>
        <a:r>
          <a:rPr lang="en-US"/>
          <a:t>Performed to validate hand calculations?</a:t>
        </a:r>
      </a:p>
    </p188:txBody>
  </p188:cm>
  <p188:cm id="{6DB5A325-0A95-46B2-813E-98B33F8573AD}" authorId="{B441938F-8574-75FE-B86E-3415D0726865}" status="resolved" created="2025-07-30T17:55:51.692" complete="100000">
    <ac:txMkLst xmlns:ac="http://schemas.microsoft.com/office/drawing/2013/main/command">
      <pc:docMk xmlns:pc="http://schemas.microsoft.com/office/powerpoint/2013/main/command"/>
      <pc:sldMk xmlns:pc="http://schemas.microsoft.com/office/powerpoint/2013/main/command" cId="3897695104" sldId="284"/>
      <ac:spMk id="3" creationId="{5D808FCE-7DA8-2271-3FAE-873DBDD12453}"/>
      <ac:txMk cp="6" len="492">
        <ac:context len="670" hash="3821255914"/>
      </ac:txMk>
    </ac:txMkLst>
    <p188:pos x="5117629" y="3993444"/>
    <p188:txBody>
      <a:bodyPr/>
      <a:lstStyle/>
      <a:p>
        <a:r>
          <a:rPr lang="en-US"/>
          <a:t>Maybe lay this out as a
Goal: Validate hand calculations
Method: Insulated w/ foam wrap, multiple test power set points
Results: Increased understanding of TC placement, improved estimation of conductivity, improved data analysis / data processing techniques / gotchas</a:t>
        </a:r>
      </a:p>
    </p188:txBody>
  </p188:cm>
  <p188:cm id="{97FE1ABA-06DC-4745-B78F-D1CE1183F440}" authorId="{B441938F-8574-75FE-B86E-3415D0726865}" status="resolved" created="2025-07-30T17:57:17.805" complete="100000">
    <ac:txMkLst xmlns:ac="http://schemas.microsoft.com/office/drawing/2013/main/command">
      <pc:docMk xmlns:pc="http://schemas.microsoft.com/office/powerpoint/2013/main/command"/>
      <pc:sldMk xmlns:pc="http://schemas.microsoft.com/office/powerpoint/2013/main/command" cId="3897695104" sldId="284"/>
      <ac:spMk id="3" creationId="{5D808FCE-7DA8-2271-3FAE-873DBDD12453}"/>
      <ac:txMk cp="499">
        <ac:context len="670" hash="3821255914"/>
      </ac:txMk>
    </ac:txMkLst>
    <p188:pos x="5117629" y="3993444"/>
    <p188:txBody>
      <a:bodyPr/>
      <a:lstStyle/>
      <a:p>
        <a:r>
          <a:rPr lang="en-US"/>
          <a:t>I'm not sure what style citation is for TFAWS. I would include (mil std / gevs / SMC16) or whichever doc this comes from here as well</a:t>
        </a:r>
      </a:p>
    </p188:txBody>
  </p188:cm>
  <p188:cm id="{1F647476-853D-4FB5-9456-D43EEDC223E3}" authorId="{46E82F84-47EF-6658-FF87-731596B56A53}" created="2025-07-30T18:31:34.356">
    <ac:deMkLst xmlns:ac="http://schemas.microsoft.com/office/drawing/2013/main/command">
      <pc:docMk xmlns:pc="http://schemas.microsoft.com/office/powerpoint/2013/main/command"/>
      <pc:sldMk xmlns:pc="http://schemas.microsoft.com/office/powerpoint/2013/main/command" cId="3897695104" sldId="284"/>
      <ac:picMk id="6" creationId="{30E57629-4F51-0F46-08F9-CD2435CF504E}"/>
    </ac:deMkLst>
    <p188:txBody>
      <a:bodyPr/>
      <a:lstStyle/>
      <a:p>
        <a:r>
          <a:rPr lang="en-US"/>
          <a:t>It might be helpful to have a photo like this in your overview slide to give people an idea of the test setup before you get into the details! </a:t>
        </a:r>
      </a:p>
    </p188:txBody>
  </p188:cm>
</p188:cmLst>
</file>

<file path=ppt/comments/modernComment_11E_E5CD624F.xml><?xml version="1.0" encoding="utf-8"?>
<p188:cmLst xmlns:a="http://schemas.openxmlformats.org/drawingml/2006/main" xmlns:r="http://schemas.openxmlformats.org/officeDocument/2006/relationships" xmlns:p188="http://schemas.microsoft.com/office/powerpoint/2018/8/main">
  <p188:cm id="{86BEBD53-A94A-4FA2-82D5-9553F25A2670}" authorId="{B441938F-8574-75FE-B86E-3415D0726865}" status="resolved" created="2025-07-30T17:57:43.180" complete="100000">
    <ac:deMkLst xmlns:ac="http://schemas.microsoft.com/office/drawing/2013/main/command">
      <pc:docMk xmlns:pc="http://schemas.microsoft.com/office/powerpoint/2013/main/command"/>
      <pc:sldMk xmlns:pc="http://schemas.microsoft.com/office/powerpoint/2013/main/command" cId="3855442511" sldId="286"/>
      <ac:spMk id="3" creationId="{E129A52B-4065-56F3-F5AF-8228C24996A4}"/>
    </ac:deMkLst>
    <p188:txBody>
      <a:bodyPr/>
      <a:lstStyle/>
      <a:p>
        <a:r>
          <a:rPr lang="en-US"/>
          <a:t>big empty space dead center - find another picture?</a:t>
        </a:r>
      </a:p>
    </p188:txBody>
  </p188:cm>
  <p188:cm id="{255066E2-906B-4DB8-905B-1D671C339F09}" authorId="{B441938F-8574-75FE-B86E-3415D0726865}" status="resolved" created="2025-07-30T17:58:06.853" complete="100000">
    <ac:txMkLst xmlns:ac="http://schemas.microsoft.com/office/drawing/2013/main/command">
      <pc:docMk xmlns:pc="http://schemas.microsoft.com/office/powerpoint/2013/main/command"/>
      <pc:sldMk xmlns:pc="http://schemas.microsoft.com/office/powerpoint/2013/main/command" cId="3855442511" sldId="286"/>
      <ac:spMk id="3" creationId="{E129A52B-4065-56F3-F5AF-8228C24996A4}"/>
      <ac:txMk cp="310">
        <ac:context len="343" hash="2556415126"/>
      </ac:txMk>
    </ac:txMkLst>
    <p188:pos x="2582333" y="4816592"/>
    <p188:txBody>
      <a:bodyPr/>
      <a:lstStyle/>
      <a:p>
        <a:r>
          <a:rPr lang="en-US"/>
          <a:t>inconsistent period</a:t>
        </a:r>
      </a:p>
    </p188:txBody>
  </p188:cm>
  <p188:cm id="{B2535615-2CFB-4AB2-873C-BCD6CE43206D}" authorId="{B441938F-8574-75FE-B86E-3415D0726865}" status="resolved" created="2025-07-30T17:59:01.058" complete="100000">
    <ac:txMkLst xmlns:ac="http://schemas.microsoft.com/office/drawing/2013/main/command">
      <pc:docMk xmlns:pc="http://schemas.microsoft.com/office/powerpoint/2013/main/command"/>
      <pc:sldMk xmlns:pc="http://schemas.microsoft.com/office/powerpoint/2013/main/command" cId="3855442511" sldId="286"/>
      <ac:spMk id="3" creationId="{E129A52B-4065-56F3-F5AF-8228C24996A4}"/>
      <ac:txMk cp="311">
        <ac:context len="343" hash="2556415126"/>
      </ac:txMk>
    </ac:txMkLst>
    <p188:pos x="4604925" y="5145851"/>
    <p188:txBody>
      <a:bodyPr/>
      <a:lstStyle/>
      <a:p>
        <a:r>
          <a:rPr lang="en-US"/>
          <a:t>Steady state (as defined by blah blah) was held for a minimum of one hour</a:t>
        </a:r>
      </a:p>
    </p188:txBody>
  </p188:cm>
  <p188:cm id="{18E19B9D-3E23-40F8-8400-2911994D1058}" authorId="{B441938F-8574-75FE-B86E-3415D0726865}" created="2025-07-30T18:44:22.631">
    <ac:txMkLst xmlns:ac="http://schemas.microsoft.com/office/drawing/2013/main/command">
      <pc:docMk xmlns:pc="http://schemas.microsoft.com/office/powerpoint/2013/main/command"/>
      <pc:sldMk xmlns:pc="http://schemas.microsoft.com/office/powerpoint/2013/main/command" cId="3855442511" sldId="286"/>
      <ac:spMk id="3" creationId="{E129A52B-4065-56F3-F5AF-8228C24996A4}"/>
      <ac:txMk cp="311" len="12">
        <ac:context len="343" hash="2556415126"/>
      </ac:txMk>
    </ac:txMkLst>
    <p188:pos x="5023555" y="5437481"/>
    <p188:txBody>
      <a:bodyPr/>
      <a:lstStyle/>
      <a:p>
        <a:r>
          <a:rPr lang="en-US"/>
          <a:t>Steady state held for a minimum of one hour
 - &lt;0.5degC per hour, per NASA Langley [1]</a:t>
        </a:r>
      </a:p>
    </p188:txBody>
  </p188:cm>
</p188:cmLst>
</file>

<file path=ppt/comments/modernComment_11F_19917556.xml><?xml version="1.0" encoding="utf-8"?>
<p188:cmLst xmlns:a="http://schemas.openxmlformats.org/drawingml/2006/main" xmlns:r="http://schemas.openxmlformats.org/officeDocument/2006/relationships" xmlns:p188="http://schemas.microsoft.com/office/powerpoint/2018/8/main">
  <p188:cm id="{2FDB6EC6-4592-4FCB-9C53-AF4E5E89B74D}" authorId="{B441938F-8574-75FE-B86E-3415D0726865}" status="resolved" created="2025-07-30T18:00:23.622" complete="100000">
    <ac:deMkLst xmlns:ac="http://schemas.microsoft.com/office/drawing/2013/main/command">
      <pc:docMk xmlns:pc="http://schemas.microsoft.com/office/powerpoint/2013/main/command"/>
      <pc:sldMk xmlns:pc="http://schemas.microsoft.com/office/powerpoint/2013/main/command" cId="428963158" sldId="287"/>
      <ac:picMk id="8" creationId="{6546130D-3D6C-C3AC-42AD-274A096022E8}"/>
    </ac:deMkLst>
    <p188:txBody>
      <a:bodyPr/>
      <a:lstStyle/>
      <a:p>
        <a:r>
          <a:rPr lang="en-US"/>
          <a:t>replace this image with one without spell check on.</a:t>
        </a:r>
      </a:p>
    </p188:txBody>
  </p188:cm>
</p188:cmLst>
</file>

<file path=ppt/comments/modernComment_120_360E0DB7.xml><?xml version="1.0" encoding="utf-8"?>
<p188:cmLst xmlns:a="http://schemas.openxmlformats.org/drawingml/2006/main" xmlns:r="http://schemas.openxmlformats.org/officeDocument/2006/relationships" xmlns:p188="http://schemas.microsoft.com/office/powerpoint/2018/8/main">
  <p188:cm id="{DA1DBBA0-61B0-4D67-AD86-53CEEE8917B8}" authorId="{46E82F84-47EF-6658-FF87-731596B56A53}" created="2025-07-30T18:45:07.688">
    <ac:deMkLst xmlns:ac="http://schemas.microsoft.com/office/drawing/2013/main/command">
      <pc:docMk xmlns:pc="http://schemas.microsoft.com/office/powerpoint/2013/main/command"/>
      <pc:sldMk xmlns:pc="http://schemas.microsoft.com/office/powerpoint/2013/main/command" cId="906890679" sldId="288"/>
      <ac:picMk id="11" creationId="{1F5F9028-3BF6-9E7E-30DB-D96A9779C85B}"/>
    </ac:deMkLst>
    <p188:txBody>
      <a:bodyPr/>
      <a:lstStyle/>
      <a:p>
        <a:r>
          <a:rPr lang="en-US"/>
          <a:t>This looks a little fuzzy on my big monitor, might be worth getting a clearer screenshot so it shows up well when projected! </a:t>
        </a:r>
      </a:p>
    </p188:txBody>
  </p188:cm>
</p188:cmLst>
</file>

<file path=ppt/comments/modernComment_122_F5A8F5B4.xml><?xml version="1.0" encoding="utf-8"?>
<p188:cmLst xmlns:a="http://schemas.openxmlformats.org/drawingml/2006/main" xmlns:r="http://schemas.openxmlformats.org/officeDocument/2006/relationships" xmlns:p188="http://schemas.microsoft.com/office/powerpoint/2018/8/main">
  <p188:cm id="{F4AD705E-C7EA-4810-B562-1D08C49C3313}" authorId="{B441938F-8574-75FE-B86E-3415D0726865}" status="resolved" created="2025-07-30T17:59:36.121" complete="100000">
    <ac:txMkLst xmlns:ac="http://schemas.microsoft.com/office/drawing/2013/main/command">
      <pc:docMk xmlns:pc="http://schemas.microsoft.com/office/powerpoint/2013/main/command"/>
      <pc:sldMk xmlns:pc="http://schemas.microsoft.com/office/powerpoint/2013/main/command" cId="4121490868" sldId="290"/>
      <ac:spMk id="7" creationId="{70A2A178-47DB-9587-82A3-79187FA696AC}"/>
      <ac:txMk cp="86" len="191">
        <ac:context len="461" hash="2127806771"/>
      </ac:txMk>
    </ac:txMkLst>
    <p188:pos x="3631259" y="2714037"/>
    <p188:txBody>
      <a:bodyPr/>
      <a:lstStyle/>
      <a:p>
        <a:r>
          <a:rPr lang="en-US"/>
          <a:t>inconsistent periods</a:t>
        </a:r>
      </a:p>
    </p188:txBody>
  </p188:cm>
  <p188:cm id="{C4919D7F-84D5-44F7-BC9A-613AD620A87F}" authorId="{46E82F84-47EF-6658-FF87-731596B56A53}" status="resolved" created="2025-07-30T18:40:40.850" complete="100000">
    <ac:txMkLst xmlns:ac="http://schemas.microsoft.com/office/drawing/2013/main/command">
      <pc:docMk xmlns:pc="http://schemas.microsoft.com/office/powerpoint/2013/main/command"/>
      <pc:sldMk xmlns:pc="http://schemas.microsoft.com/office/powerpoint/2013/main/command" cId="4121490868" sldId="290"/>
      <ac:spMk id="7" creationId="{70A2A178-47DB-9587-82A3-79187FA696AC}"/>
      <ac:txMk cp="279" len="180">
        <ac:context len="461" hash="2127806771"/>
      </ac:txMk>
    </ac:txMkLst>
    <p188:pos x="5199270" y="3167270"/>
    <p188:txBody>
      <a:bodyPr/>
      <a:lstStyle/>
      <a:p>
        <a:r>
          <a:rPr lang="en-US"/>
          <a:t>Inconsistent periods</a:t>
        </a:r>
      </a:p>
    </p188:txBody>
  </p188:cm>
</p188:cmLst>
</file>

<file path=ppt/comments/modernComment_123_B702DE8C.xml><?xml version="1.0" encoding="utf-8"?>
<p188:cmLst xmlns:a="http://schemas.openxmlformats.org/drawingml/2006/main" xmlns:r="http://schemas.openxmlformats.org/officeDocument/2006/relationships" xmlns:p188="http://schemas.microsoft.com/office/powerpoint/2018/8/main">
  <p188:cm id="{2B92C5CC-5FC1-4356-AEE9-E8B5FC6E1611}" authorId="{B441938F-8574-75FE-B86E-3415D0726865}" status="resolved" created="2025-07-30T18:03:31.938" complete="100000">
    <ac:txMkLst xmlns:ac="http://schemas.microsoft.com/office/drawing/2013/main/command">
      <pc:docMk xmlns:pc="http://schemas.microsoft.com/office/powerpoint/2013/main/command"/>
      <pc:sldMk xmlns:pc="http://schemas.microsoft.com/office/powerpoint/2013/main/command" cId="3070418572" sldId="291"/>
      <ac:spMk id="4" creationId="{D3AB4AA4-84A0-C9EA-6BA8-C34278D1670E}"/>
      <ac:txMk cp="110" len="330">
        <ac:context len="442" hash="1766451031"/>
      </ac:txMk>
    </ac:txMkLst>
    <p188:pos x="4670777" y="3052703"/>
    <p188:txBody>
      <a:bodyPr/>
      <a:lstStyle/>
      <a:p>
        <a:r>
          <a:rPr lang="en-US"/>
          <a:t>inconsistent periods. consider changing text window width to allow W/K to be on same line</a:t>
        </a:r>
      </a:p>
    </p188:txBody>
  </p188:cm>
</p188:cmLst>
</file>

<file path=ppt/comments/modernComment_124_241E94F8.xml><?xml version="1.0" encoding="utf-8"?>
<p188:cmLst xmlns:a="http://schemas.openxmlformats.org/drawingml/2006/main" xmlns:r="http://schemas.openxmlformats.org/officeDocument/2006/relationships" xmlns:p188="http://schemas.microsoft.com/office/powerpoint/2018/8/main">
  <p188:cm id="{F16715F8-EBC2-4063-B11C-EEAE7FF4D69A}" authorId="{B441938F-8574-75FE-B86E-3415D0726865}" status="resolved" created="2025-07-30T18:12:27.278" complete="100000">
    <pc:sldMkLst xmlns:pc="http://schemas.microsoft.com/office/powerpoint/2013/main/command">
      <pc:docMk/>
      <pc:sldMk cId="605983992" sldId="292"/>
    </pc:sldMkLst>
    <p188:txBody>
      <a:bodyPr/>
      <a:lstStyle/>
      <a:p>
        <a:r>
          <a:rPr lang="en-US"/>
          <a:t>In  your hand calculations, you record the cross sectional area. I don't see that used in any of your metrics to identify mass/volume efficiency. The EMI ribbon is obviously order(s) of magnitude less material, but is that fact taken into account for the conductivity? What if you bolted 30-40 of them in parallel, would that change your result?</a:t>
        </a:r>
      </a:p>
    </p188:txBody>
  </p188:cm>
</p188:cmLst>
</file>

<file path=ppt/comments/modernComment_126_728A9FBD.xml><?xml version="1.0" encoding="utf-8"?>
<p188:cmLst xmlns:a="http://schemas.openxmlformats.org/drawingml/2006/main" xmlns:r="http://schemas.openxmlformats.org/officeDocument/2006/relationships" xmlns:p188="http://schemas.microsoft.com/office/powerpoint/2018/8/main">
  <p188:cm id="{8BB1A7A0-4FA1-4ADE-B148-E1ED26B596F3}" authorId="{B441938F-8574-75FE-B86E-3415D0726865}" status="resolved" created="2025-07-30T18:02:48.156" complete="100000">
    <ac:txMkLst xmlns:ac="http://schemas.microsoft.com/office/drawing/2013/main/command">
      <pc:docMk xmlns:pc="http://schemas.microsoft.com/office/powerpoint/2013/main/command"/>
      <pc:sldMk xmlns:pc="http://schemas.microsoft.com/office/powerpoint/2013/main/command" cId="1921687485" sldId="294"/>
      <ac:graphicFrameMk id="3" creationId="{A9FD7EC7-4933-B273-82A5-3D4E265DB99A}"/>
      <ac:tblMk/>
      <ac:tcMk rowId="2379979473" colId="871218527"/>
      <ac:txMk cp="0" len="1">
        <ac:context len="2" hash="1729"/>
      </ac:txMk>
    </ac:txMkLst>
    <p188:pos x="5047074" y="1237074"/>
    <p188:replyLst>
      <p188:reply id="{DB86A972-2BAF-4F07-B3CE-0B28DAE22C6C}" authorId="{AF32EBAA-CAF7-D99B-317B-0BDC0EC4BB3B}" created="2025-07-30T18:15:57.926">
        <p188:txBody>
          <a:bodyPr/>
          <a:lstStyle/>
          <a:p>
            <a:r>
              <a:rPr lang="en-US"/>
              <a:t>Yes</a:t>
            </a:r>
          </a:p>
        </p188:txBody>
      </p188:reply>
    </p188:replyLst>
    <p188:txBody>
      <a:bodyPr/>
      <a:lstStyle/>
      <a:p>
        <a:r>
          <a:rPr lang="en-US"/>
          <a:t>Do you have any data to prove repeatability (repeated tests?)</a:t>
        </a:r>
      </a:p>
    </p188:txBody>
  </p188:cm>
</p188:cmLst>
</file>

<file path=ppt/comments/modernComment_127_EBCC95F3.xml><?xml version="1.0" encoding="utf-8"?>
<p188:cmLst xmlns:a="http://schemas.openxmlformats.org/drawingml/2006/main" xmlns:r="http://schemas.openxmlformats.org/officeDocument/2006/relationships" xmlns:p188="http://schemas.microsoft.com/office/powerpoint/2018/8/main">
  <p188:cm id="{2EE14264-35DE-40D7-9298-A374427A0FCA}" authorId="{B441938F-8574-75FE-B86E-3415D0726865}" status="resolved" created="2025-07-30T18:06:34.174" complete="100000">
    <ac:txMkLst xmlns:ac="http://schemas.microsoft.com/office/drawing/2013/main/command">
      <pc:docMk xmlns:pc="http://schemas.microsoft.com/office/powerpoint/2013/main/command"/>
      <pc:sldMk xmlns:pc="http://schemas.microsoft.com/office/powerpoint/2013/main/command" cId="3956053491" sldId="295"/>
      <ac:spMk id="4" creationId="{D3AB4AA4-84A0-C9EA-6BA8-C34278D1670E}"/>
      <ac:txMk cp="223" len="4">
        <ac:context len="585" hash="3367928134"/>
      </ac:txMk>
    </ac:txMkLst>
    <p188:pos x="5286962" y="1900296"/>
    <p188:replyLst>
      <p188:reply id="{C477EBAA-36BA-4A80-A295-B8B803B486FE}" authorId="{AF32EBAA-CAF7-D99B-317B-0BDC0EC4BB3B}" created="2025-07-30T18:19:08.383">
        <p188:txBody>
          <a:bodyPr/>
          <a:lstStyle/>
          <a:p>
            <a:r>
              <a:rPr lang="en-US"/>
              <a:t>On it 
</a:t>
            </a:r>
          </a:p>
        </p188:txBody>
      </p188:reply>
    </p188:replyLst>
    <p188:txBody>
      <a:bodyPr/>
      <a:lstStyle/>
      <a:p>
        <a:r>
          <a:rPr lang="en-US"/>
          <a:t>This is splitting hairs (strap fraying joke aside), but this number of significant figures / precision suggests you have the instruments to support this precise of measurement. If you have not done a basic measurement uncertainty analysis for this study, I suggest you pull one together, or reduce the precision of your reported values. </a:t>
        </a:r>
      </a:p>
    </p188:txBody>
  </p188:cm>
</p188:cmLst>
</file>

<file path=ppt/comments/modernComment_129_65E2FD66.xml><?xml version="1.0" encoding="utf-8"?>
<p188:cmLst xmlns:a="http://schemas.openxmlformats.org/drawingml/2006/main" xmlns:r="http://schemas.openxmlformats.org/officeDocument/2006/relationships" xmlns:p188="http://schemas.microsoft.com/office/powerpoint/2018/8/main">
  <p188:cm id="{B7C3A4AD-539D-425B-A83A-004EABBA2975}" authorId="{B441938F-8574-75FE-B86E-3415D0726865}" status="resolved" created="2025-07-30T18:08:03.253" complete="100000">
    <ac:txMkLst xmlns:ac="http://schemas.microsoft.com/office/drawing/2013/main/command">
      <pc:docMk xmlns:pc="http://schemas.microsoft.com/office/powerpoint/2013/main/command"/>
      <pc:sldMk xmlns:pc="http://schemas.microsoft.com/office/powerpoint/2013/main/command" cId="1709374822" sldId="297"/>
      <ac:spMk id="4" creationId="{D3AB4AA4-84A0-C9EA-6BA8-C34278D1670E}"/>
      <ac:txMk cp="359" len="94">
        <ac:context len="454" hash="2966847612"/>
      </ac:txMk>
    </ac:txMkLst>
    <p188:pos x="5084703" y="3095037"/>
    <p188:txBody>
      <a:bodyPr/>
      <a:lstStyle/>
      <a:p>
        <a:r>
          <a:rPr lang="en-US"/>
          <a:t>run on. Lower convenience; this strap is constructed from materials not commonly available in Hi-TeMpP lab</a:t>
        </a:r>
      </a:p>
    </p188:txBody>
  </p188:cm>
</p188:cmLst>
</file>

<file path=ppt/comments/modernComment_12A_AB9A957F.xml><?xml version="1.0" encoding="utf-8"?>
<p188:cmLst xmlns:a="http://schemas.openxmlformats.org/drawingml/2006/main" xmlns:r="http://schemas.openxmlformats.org/officeDocument/2006/relationships" xmlns:p188="http://schemas.microsoft.com/office/powerpoint/2018/8/main">
  <p188:cm id="{5483D412-5C5E-4594-84E9-E701F472DACB}" authorId="{B441938F-8574-75FE-B86E-3415D0726865}" status="resolved" created="2025-07-30T18:14:17.064" complete="100000">
    <ac:txMkLst xmlns:ac="http://schemas.microsoft.com/office/drawing/2013/main/command">
      <pc:docMk xmlns:pc="http://schemas.microsoft.com/office/powerpoint/2013/main/command"/>
      <pc:sldMk xmlns:pc="http://schemas.microsoft.com/office/powerpoint/2013/main/command" cId="2879034751" sldId="298"/>
      <ac:spMk id="3" creationId="{0990121B-024D-BB3A-1F45-C7570AEA54D1}"/>
      <ac:txMk cp="0">
        <ac:context len="376" hash="301152002"/>
      </ac:txMk>
    </ac:txMkLst>
    <p188:pos x="6293555" y="409222"/>
    <p188:replyLst>
      <p188:reply id="{3F128839-EE2B-4796-9183-0DA90A80ADE6}" authorId="{F22FDE54-C282-9E77-BB7E-C93384D9859C}" created="2025-07-30T18:26:05.525">
        <p188:txBody>
          <a:bodyPr/>
          <a:lstStyle/>
          <a:p>
            <a:r>
              <a:rPr lang="en-US"/>
              <a:t>Sick rhyme</a:t>
            </a:r>
          </a:p>
        </p188:txBody>
      </p188:reply>
    </p188:replyLst>
    <p188:txBody>
      <a:bodyPr/>
      <a:lstStyle/>
      <a:p>
        <a:r>
          <a:rPr lang="en-US"/>
          <a:t>Consider moving this to a label under the table </a:t>
        </a:r>
      </a:p>
    </p188:txBody>
  </p188:cm>
</p188:cmLst>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73EE86-F0DC-426F-A565-A461434B5BF2}" type="doc">
      <dgm:prSet loTypeId="urn:microsoft.com/office/officeart/2005/8/layout/process3" loCatId="process" qsTypeId="urn:microsoft.com/office/officeart/2005/8/quickstyle/simple1" qsCatId="simple" csTypeId="urn:microsoft.com/office/officeart/2005/8/colors/accent6_2" csCatId="accent6" phldr="1"/>
      <dgm:spPr/>
      <dgm:t>
        <a:bodyPr/>
        <a:lstStyle/>
        <a:p>
          <a:endParaRPr lang="en-US"/>
        </a:p>
      </dgm:t>
    </dgm:pt>
    <dgm:pt modelId="{19D1FBA0-8537-49B8-ADD4-C8551B54DF7D}">
      <dgm:prSet phldrT="[Text]"/>
      <dgm:spPr/>
      <dgm:t>
        <a:bodyPr/>
        <a:lstStyle/>
        <a:p>
          <a:r>
            <a:rPr lang="en-US"/>
            <a:t>Thermal Strap Construction</a:t>
          </a:r>
        </a:p>
      </dgm:t>
    </dgm:pt>
    <dgm:pt modelId="{3E53DB3F-A667-4C04-A730-1EBB30300314}" type="parTrans" cxnId="{3F9AA588-5CC8-49F9-84E6-6FC1C268BEA4}">
      <dgm:prSet/>
      <dgm:spPr/>
      <dgm:t>
        <a:bodyPr/>
        <a:lstStyle/>
        <a:p>
          <a:endParaRPr lang="en-US"/>
        </a:p>
      </dgm:t>
    </dgm:pt>
    <dgm:pt modelId="{C41748FC-D821-4753-B9C4-29D8B9C42DDA}" type="sibTrans" cxnId="{3F9AA588-5CC8-49F9-84E6-6FC1C268BEA4}">
      <dgm:prSet/>
      <dgm:spPr/>
      <dgm:t>
        <a:bodyPr/>
        <a:lstStyle/>
        <a:p>
          <a:endParaRPr lang="en-US"/>
        </a:p>
      </dgm:t>
    </dgm:pt>
    <dgm:pt modelId="{982BF83C-D31C-47E5-BA55-72A674654C98}">
      <dgm:prSet phldrT="[Text]" custT="1"/>
      <dgm:spPr/>
      <dgm:t>
        <a:bodyPr/>
        <a:lstStyle/>
        <a:p>
          <a:r>
            <a:rPr lang="en-US" sz="1600"/>
            <a:t>Obtain materials</a:t>
          </a:r>
        </a:p>
      </dgm:t>
    </dgm:pt>
    <dgm:pt modelId="{D16C8912-BCCC-4B39-915F-4B4256D80347}" type="parTrans" cxnId="{2A696CD4-E285-4E74-9873-8E514BEF9103}">
      <dgm:prSet/>
      <dgm:spPr/>
      <dgm:t>
        <a:bodyPr/>
        <a:lstStyle/>
        <a:p>
          <a:endParaRPr lang="en-US"/>
        </a:p>
      </dgm:t>
    </dgm:pt>
    <dgm:pt modelId="{6C6ECB8B-1020-4E43-AE2E-AE4453CD14A4}" type="sibTrans" cxnId="{2A696CD4-E285-4E74-9873-8E514BEF9103}">
      <dgm:prSet/>
      <dgm:spPr/>
      <dgm:t>
        <a:bodyPr/>
        <a:lstStyle/>
        <a:p>
          <a:endParaRPr lang="en-US"/>
        </a:p>
      </dgm:t>
    </dgm:pt>
    <dgm:pt modelId="{17786013-9616-4FB9-8D16-7356FC8D9B83}">
      <dgm:prSet phldrT="[Text]"/>
      <dgm:spPr/>
      <dgm:t>
        <a:bodyPr/>
        <a:lstStyle/>
        <a:p>
          <a:r>
            <a:rPr lang="en-US"/>
            <a:t>Thermal Strap and Test Preparation</a:t>
          </a:r>
        </a:p>
      </dgm:t>
    </dgm:pt>
    <dgm:pt modelId="{3FACE2DE-0094-41B9-8497-9CF234FA8513}" type="parTrans" cxnId="{117C63B5-3C6E-4B3C-9B66-E2F819346457}">
      <dgm:prSet/>
      <dgm:spPr/>
      <dgm:t>
        <a:bodyPr/>
        <a:lstStyle/>
        <a:p>
          <a:endParaRPr lang="en-US"/>
        </a:p>
      </dgm:t>
    </dgm:pt>
    <dgm:pt modelId="{917C00FD-6CD2-472B-BEB7-B634FAB47FE5}" type="sibTrans" cxnId="{117C63B5-3C6E-4B3C-9B66-E2F819346457}">
      <dgm:prSet/>
      <dgm:spPr/>
      <dgm:t>
        <a:bodyPr/>
        <a:lstStyle/>
        <a:p>
          <a:endParaRPr lang="en-US"/>
        </a:p>
      </dgm:t>
    </dgm:pt>
    <dgm:pt modelId="{515B9E77-B55A-4672-884E-31BCB259BD75}">
      <dgm:prSet phldrT="[Text]" custT="1"/>
      <dgm:spPr/>
      <dgm:t>
        <a:bodyPr/>
        <a:lstStyle/>
        <a:p>
          <a:r>
            <a:rPr lang="en-US" sz="1600"/>
            <a:t>Clean thermal straps according to cleaning procedure</a:t>
          </a:r>
        </a:p>
      </dgm:t>
    </dgm:pt>
    <dgm:pt modelId="{85C59288-0CE5-446D-AC1C-8400F0BE8B6E}" type="parTrans" cxnId="{176907A3-48BA-4B9A-B457-FA933F6647B5}">
      <dgm:prSet/>
      <dgm:spPr/>
      <dgm:t>
        <a:bodyPr/>
        <a:lstStyle/>
        <a:p>
          <a:endParaRPr lang="en-US"/>
        </a:p>
      </dgm:t>
    </dgm:pt>
    <dgm:pt modelId="{439C7F38-D782-4FB3-A057-16B4DFFFC892}" type="sibTrans" cxnId="{176907A3-48BA-4B9A-B457-FA933F6647B5}">
      <dgm:prSet/>
      <dgm:spPr/>
      <dgm:t>
        <a:bodyPr/>
        <a:lstStyle/>
        <a:p>
          <a:endParaRPr lang="en-US"/>
        </a:p>
      </dgm:t>
    </dgm:pt>
    <dgm:pt modelId="{745C88F0-C983-49D8-B920-E9D053E5D07C}">
      <dgm:prSet phldrT="[Text]"/>
      <dgm:spPr/>
      <dgm:t>
        <a:bodyPr/>
        <a:lstStyle/>
        <a:p>
          <a:r>
            <a:rPr lang="en-US"/>
            <a:t>Test</a:t>
          </a:r>
        </a:p>
      </dgm:t>
    </dgm:pt>
    <dgm:pt modelId="{BCF4D215-55FC-4794-94C0-0A456C045493}" type="parTrans" cxnId="{CDD74D5E-16EA-4FE8-ABCE-F3AD69E67031}">
      <dgm:prSet/>
      <dgm:spPr/>
      <dgm:t>
        <a:bodyPr/>
        <a:lstStyle/>
        <a:p>
          <a:endParaRPr lang="en-US"/>
        </a:p>
      </dgm:t>
    </dgm:pt>
    <dgm:pt modelId="{9567598B-E22E-4908-99CA-952299DABEFF}" type="sibTrans" cxnId="{CDD74D5E-16EA-4FE8-ABCE-F3AD69E67031}">
      <dgm:prSet/>
      <dgm:spPr/>
      <dgm:t>
        <a:bodyPr/>
        <a:lstStyle/>
        <a:p>
          <a:endParaRPr lang="en-US"/>
        </a:p>
      </dgm:t>
    </dgm:pt>
    <dgm:pt modelId="{4576D332-17DF-41CB-93C3-CAC33A836058}">
      <dgm:prSet phldrT="[Text]" custT="1"/>
      <dgm:spPr/>
      <dgm:t>
        <a:bodyPr/>
        <a:lstStyle/>
        <a:p>
          <a:r>
            <a:rPr lang="en-US" sz="1600"/>
            <a:t>Test according to test matrix</a:t>
          </a:r>
        </a:p>
      </dgm:t>
    </dgm:pt>
    <dgm:pt modelId="{40406E0D-ACBD-4FD4-847F-91CCADC5AC82}" type="parTrans" cxnId="{A2ECF0E0-9EB3-4B3B-9781-35C5C055A772}">
      <dgm:prSet/>
      <dgm:spPr/>
      <dgm:t>
        <a:bodyPr/>
        <a:lstStyle/>
        <a:p>
          <a:endParaRPr lang="en-US"/>
        </a:p>
      </dgm:t>
    </dgm:pt>
    <dgm:pt modelId="{9383061C-7C69-451B-B295-E677494F357A}" type="sibTrans" cxnId="{A2ECF0E0-9EB3-4B3B-9781-35C5C055A772}">
      <dgm:prSet/>
      <dgm:spPr/>
      <dgm:t>
        <a:bodyPr/>
        <a:lstStyle/>
        <a:p>
          <a:endParaRPr lang="en-US"/>
        </a:p>
      </dgm:t>
    </dgm:pt>
    <dgm:pt modelId="{FCC7063B-2438-460A-BC8F-8A3AA1D83189}">
      <dgm:prSet phldrT="[Text]" custT="1"/>
      <dgm:spPr/>
      <dgm:t>
        <a:bodyPr/>
        <a:lstStyle/>
        <a:p>
          <a:r>
            <a:rPr lang="en-US" sz="1600"/>
            <a:t>Trim wires to length</a:t>
          </a:r>
        </a:p>
      </dgm:t>
    </dgm:pt>
    <dgm:pt modelId="{7933DB4A-D488-4E65-B865-C8B9255FA3FB}" type="parTrans" cxnId="{1A176C70-887A-466A-B59D-610970BE2B85}">
      <dgm:prSet/>
      <dgm:spPr/>
      <dgm:t>
        <a:bodyPr/>
        <a:lstStyle/>
        <a:p>
          <a:endParaRPr lang="en-US"/>
        </a:p>
      </dgm:t>
    </dgm:pt>
    <dgm:pt modelId="{D6094BC9-726D-411F-B3BC-68380BE0125D}" type="sibTrans" cxnId="{1A176C70-887A-466A-B59D-610970BE2B85}">
      <dgm:prSet/>
      <dgm:spPr/>
      <dgm:t>
        <a:bodyPr/>
        <a:lstStyle/>
        <a:p>
          <a:endParaRPr lang="en-US"/>
        </a:p>
      </dgm:t>
    </dgm:pt>
    <dgm:pt modelId="{0CAB9A92-2184-40D4-B032-6BA8BFF3D68E}">
      <dgm:prSet phldrT="[Text]" custT="1"/>
      <dgm:spPr/>
      <dgm:t>
        <a:bodyPr/>
        <a:lstStyle/>
        <a:p>
          <a:r>
            <a:rPr lang="en-US" sz="1600"/>
            <a:t>Crimp wire ends into lugs</a:t>
          </a:r>
        </a:p>
      </dgm:t>
    </dgm:pt>
    <dgm:pt modelId="{BFA34D26-AA7D-481A-B2F4-7A5D5EC2CA9D}" type="parTrans" cxnId="{BB315813-CC28-4401-9FA9-ABE32F5695C1}">
      <dgm:prSet/>
      <dgm:spPr/>
      <dgm:t>
        <a:bodyPr/>
        <a:lstStyle/>
        <a:p>
          <a:endParaRPr lang="en-US"/>
        </a:p>
      </dgm:t>
    </dgm:pt>
    <dgm:pt modelId="{35E37CE5-A4FF-4379-8716-5E4BAFCED505}" type="sibTrans" cxnId="{BB315813-CC28-4401-9FA9-ABE32F5695C1}">
      <dgm:prSet/>
      <dgm:spPr/>
      <dgm:t>
        <a:bodyPr/>
        <a:lstStyle/>
        <a:p>
          <a:endParaRPr lang="en-US"/>
        </a:p>
      </dgm:t>
    </dgm:pt>
    <dgm:pt modelId="{D7231D35-30ED-4110-B615-93A3877CE373}">
      <dgm:prSet phldrT="[Text]" custT="1"/>
      <dgm:spPr/>
      <dgm:t>
        <a:bodyPr/>
        <a:lstStyle/>
        <a:p>
          <a:r>
            <a:rPr lang="en-US" sz="1600"/>
            <a:t>Instrument thermal straps with 30 G type T thermocouples</a:t>
          </a:r>
        </a:p>
      </dgm:t>
    </dgm:pt>
    <dgm:pt modelId="{FEB9F257-128A-45D7-A759-9B708153D8F4}" type="parTrans" cxnId="{0A0B5ABB-0D3C-4977-9CD1-261C5DA969D2}">
      <dgm:prSet/>
      <dgm:spPr/>
      <dgm:t>
        <a:bodyPr/>
        <a:lstStyle/>
        <a:p>
          <a:endParaRPr lang="en-US"/>
        </a:p>
      </dgm:t>
    </dgm:pt>
    <dgm:pt modelId="{E41FB0A6-B939-4CFF-A614-6C5F3A8D204C}" type="sibTrans" cxnId="{0A0B5ABB-0D3C-4977-9CD1-261C5DA969D2}">
      <dgm:prSet/>
      <dgm:spPr/>
      <dgm:t>
        <a:bodyPr/>
        <a:lstStyle/>
        <a:p>
          <a:endParaRPr lang="en-US"/>
        </a:p>
      </dgm:t>
    </dgm:pt>
    <dgm:pt modelId="{8897A8FB-F2FE-4C78-B28C-EF8AF3575B34}">
      <dgm:prSet phldrT="[Text]" custT="1"/>
      <dgm:spPr/>
      <dgm:t>
        <a:bodyPr/>
        <a:lstStyle/>
        <a:p>
          <a:r>
            <a:rPr lang="en-US" sz="1600"/>
            <a:t>Clean test location (cold plate for ambient, chamber for TVAC)</a:t>
          </a:r>
        </a:p>
      </dgm:t>
    </dgm:pt>
    <dgm:pt modelId="{1057F4DB-786B-49DD-AF58-4669D44AE7A8}" type="parTrans" cxnId="{B4BBC009-8032-4D55-8BB6-50FF9EAF0198}">
      <dgm:prSet/>
      <dgm:spPr/>
      <dgm:t>
        <a:bodyPr/>
        <a:lstStyle/>
        <a:p>
          <a:endParaRPr lang="en-US"/>
        </a:p>
      </dgm:t>
    </dgm:pt>
    <dgm:pt modelId="{B57430CB-233A-405D-9357-FAF314096DC5}" type="sibTrans" cxnId="{B4BBC009-8032-4D55-8BB6-50FF9EAF0198}">
      <dgm:prSet/>
      <dgm:spPr/>
      <dgm:t>
        <a:bodyPr/>
        <a:lstStyle/>
        <a:p>
          <a:endParaRPr lang="en-US"/>
        </a:p>
      </dgm:t>
    </dgm:pt>
    <dgm:pt modelId="{B8159AF5-5FBD-4627-ADD2-C0DCFC829C7E}">
      <dgm:prSet phldrT="[Text]" custT="1"/>
      <dgm:spPr/>
      <dgm:t>
        <a:bodyPr/>
        <a:lstStyle/>
        <a:p>
          <a:r>
            <a:rPr lang="en-US" sz="1600"/>
            <a:t>Test in ambient conditions</a:t>
          </a:r>
        </a:p>
      </dgm:t>
    </dgm:pt>
    <dgm:pt modelId="{537506DB-BC7F-486C-A2C8-8F7A948872DA}" type="parTrans" cxnId="{05BA7337-1BBF-4F1D-842A-07C514FB4AAF}">
      <dgm:prSet/>
      <dgm:spPr/>
      <dgm:t>
        <a:bodyPr/>
        <a:lstStyle/>
        <a:p>
          <a:endParaRPr lang="en-US"/>
        </a:p>
      </dgm:t>
    </dgm:pt>
    <dgm:pt modelId="{84621870-DE30-4D5F-9A67-8457E4B6157F}" type="sibTrans" cxnId="{05BA7337-1BBF-4F1D-842A-07C514FB4AAF}">
      <dgm:prSet/>
      <dgm:spPr/>
      <dgm:t>
        <a:bodyPr/>
        <a:lstStyle/>
        <a:p>
          <a:endParaRPr lang="en-US"/>
        </a:p>
      </dgm:t>
    </dgm:pt>
    <dgm:pt modelId="{93EC6C2C-CF1E-45A1-88AE-4FA72C9104B7}">
      <dgm:prSet phldrT="[Text]" custT="1"/>
      <dgm:spPr/>
      <dgm:t>
        <a:bodyPr/>
        <a:lstStyle/>
        <a:p>
          <a:r>
            <a:rPr lang="en-US" sz="1600"/>
            <a:t>Test in TVAC conditions</a:t>
          </a:r>
        </a:p>
      </dgm:t>
    </dgm:pt>
    <dgm:pt modelId="{0CE2B692-B85A-4C0D-A8A0-4AE8057001B0}" type="parTrans" cxnId="{A00D1D14-E1C0-4CED-B4DE-499FDEA26CBB}">
      <dgm:prSet/>
      <dgm:spPr/>
      <dgm:t>
        <a:bodyPr/>
        <a:lstStyle/>
        <a:p>
          <a:endParaRPr lang="en-US"/>
        </a:p>
      </dgm:t>
    </dgm:pt>
    <dgm:pt modelId="{44152F1D-A645-40BE-A010-1DE3AA7EFF34}" type="sibTrans" cxnId="{A00D1D14-E1C0-4CED-B4DE-499FDEA26CBB}">
      <dgm:prSet/>
      <dgm:spPr/>
      <dgm:t>
        <a:bodyPr/>
        <a:lstStyle/>
        <a:p>
          <a:endParaRPr lang="en-US"/>
        </a:p>
      </dgm:t>
    </dgm:pt>
    <dgm:pt modelId="{1256FB0E-E6B6-4EA0-81D3-F5846F856366}">
      <dgm:prSet phldrT="[Text]" custT="1"/>
      <dgm:spPr/>
      <dgm:t>
        <a:bodyPr/>
        <a:lstStyle/>
        <a:p>
          <a:r>
            <a:rPr lang="en-US" sz="1600"/>
            <a:t>Obtain premade straps </a:t>
          </a:r>
        </a:p>
      </dgm:t>
    </dgm:pt>
    <dgm:pt modelId="{21E30632-BB1C-4F29-9941-DB3543C7634C}" type="parTrans" cxnId="{F2AA60AE-D660-447F-98B3-EAFE61097659}">
      <dgm:prSet/>
      <dgm:spPr/>
      <dgm:t>
        <a:bodyPr/>
        <a:lstStyle/>
        <a:p>
          <a:endParaRPr lang="en-US"/>
        </a:p>
      </dgm:t>
    </dgm:pt>
    <dgm:pt modelId="{5A3C53C2-E251-4F20-9359-4043C7589E4B}" type="sibTrans" cxnId="{F2AA60AE-D660-447F-98B3-EAFE61097659}">
      <dgm:prSet/>
      <dgm:spPr/>
      <dgm:t>
        <a:bodyPr/>
        <a:lstStyle/>
        <a:p>
          <a:endParaRPr lang="en-US"/>
        </a:p>
      </dgm:t>
    </dgm:pt>
    <dgm:pt modelId="{25A9B31A-5962-4181-BA5B-1A912AFF0F68}">
      <dgm:prSet phldrT="[Text]" custT="1"/>
      <dgm:spPr/>
      <dgm:t>
        <a:bodyPr/>
        <a:lstStyle/>
        <a:p>
          <a:r>
            <a:rPr lang="en-US" sz="1600"/>
            <a:t>Assemble in-house straps</a:t>
          </a:r>
        </a:p>
      </dgm:t>
    </dgm:pt>
    <dgm:pt modelId="{9B8FA8DD-52A7-4D1A-AF1B-35C074B6BC1F}" type="parTrans" cxnId="{953190C7-9EF7-423A-8CCF-81FF1E4FF47B}">
      <dgm:prSet/>
      <dgm:spPr/>
      <dgm:t>
        <a:bodyPr/>
        <a:lstStyle/>
        <a:p>
          <a:endParaRPr lang="en-US"/>
        </a:p>
      </dgm:t>
    </dgm:pt>
    <dgm:pt modelId="{4E282FEC-FD3A-40C1-A83C-0759E8A7B1BB}" type="sibTrans" cxnId="{953190C7-9EF7-423A-8CCF-81FF1E4FF47B}">
      <dgm:prSet/>
      <dgm:spPr/>
      <dgm:t>
        <a:bodyPr/>
        <a:lstStyle/>
        <a:p>
          <a:endParaRPr lang="en-US"/>
        </a:p>
      </dgm:t>
    </dgm:pt>
    <dgm:pt modelId="{E20CF51A-EEDF-45CD-8A8E-86E006881427}" type="pres">
      <dgm:prSet presAssocID="{1473EE86-F0DC-426F-A565-A461434B5BF2}" presName="linearFlow" presStyleCnt="0">
        <dgm:presLayoutVars>
          <dgm:dir/>
          <dgm:animLvl val="lvl"/>
          <dgm:resizeHandles val="exact"/>
        </dgm:presLayoutVars>
      </dgm:prSet>
      <dgm:spPr/>
    </dgm:pt>
    <dgm:pt modelId="{35F9E4EC-DA0A-4C09-94BB-FF683C716383}" type="pres">
      <dgm:prSet presAssocID="{19D1FBA0-8537-49B8-ADD4-C8551B54DF7D}" presName="composite" presStyleCnt="0"/>
      <dgm:spPr/>
    </dgm:pt>
    <dgm:pt modelId="{D292E303-48F8-4EB5-AEC7-A4EC031AA63A}" type="pres">
      <dgm:prSet presAssocID="{19D1FBA0-8537-49B8-ADD4-C8551B54DF7D}" presName="parTx" presStyleLbl="node1" presStyleIdx="0" presStyleCnt="3">
        <dgm:presLayoutVars>
          <dgm:chMax val="0"/>
          <dgm:chPref val="0"/>
          <dgm:bulletEnabled val="1"/>
        </dgm:presLayoutVars>
      </dgm:prSet>
      <dgm:spPr/>
    </dgm:pt>
    <dgm:pt modelId="{C361FC82-013B-4C9E-A144-9AFA923701B8}" type="pres">
      <dgm:prSet presAssocID="{19D1FBA0-8537-49B8-ADD4-C8551B54DF7D}" presName="parSh" presStyleLbl="node1" presStyleIdx="0" presStyleCnt="3"/>
      <dgm:spPr/>
    </dgm:pt>
    <dgm:pt modelId="{1ED1763A-6284-4EBF-A808-85A542C69779}" type="pres">
      <dgm:prSet presAssocID="{19D1FBA0-8537-49B8-ADD4-C8551B54DF7D}" presName="desTx" presStyleLbl="fgAcc1" presStyleIdx="0" presStyleCnt="3">
        <dgm:presLayoutVars>
          <dgm:bulletEnabled val="1"/>
        </dgm:presLayoutVars>
      </dgm:prSet>
      <dgm:spPr/>
    </dgm:pt>
    <dgm:pt modelId="{056B1877-6B41-407F-A694-5367C2A8A807}" type="pres">
      <dgm:prSet presAssocID="{C41748FC-D821-4753-B9C4-29D8B9C42DDA}" presName="sibTrans" presStyleLbl="sibTrans2D1" presStyleIdx="0" presStyleCnt="2"/>
      <dgm:spPr/>
    </dgm:pt>
    <dgm:pt modelId="{4AE987B4-22FA-4411-B7D0-599633007D18}" type="pres">
      <dgm:prSet presAssocID="{C41748FC-D821-4753-B9C4-29D8B9C42DDA}" presName="connTx" presStyleLbl="sibTrans2D1" presStyleIdx="0" presStyleCnt="2"/>
      <dgm:spPr/>
    </dgm:pt>
    <dgm:pt modelId="{784E13C4-7241-4F98-BD13-1817C29E1294}" type="pres">
      <dgm:prSet presAssocID="{17786013-9616-4FB9-8D16-7356FC8D9B83}" presName="composite" presStyleCnt="0"/>
      <dgm:spPr/>
    </dgm:pt>
    <dgm:pt modelId="{433D223B-933D-4C1D-A0DC-3FCBDCE7046F}" type="pres">
      <dgm:prSet presAssocID="{17786013-9616-4FB9-8D16-7356FC8D9B83}" presName="parTx" presStyleLbl="node1" presStyleIdx="0" presStyleCnt="3">
        <dgm:presLayoutVars>
          <dgm:chMax val="0"/>
          <dgm:chPref val="0"/>
          <dgm:bulletEnabled val="1"/>
        </dgm:presLayoutVars>
      </dgm:prSet>
      <dgm:spPr/>
    </dgm:pt>
    <dgm:pt modelId="{E6074862-97BB-47F9-9130-86FAA5C48BB5}" type="pres">
      <dgm:prSet presAssocID="{17786013-9616-4FB9-8D16-7356FC8D9B83}" presName="parSh" presStyleLbl="node1" presStyleIdx="1" presStyleCnt="3"/>
      <dgm:spPr/>
    </dgm:pt>
    <dgm:pt modelId="{9C01F46C-1C81-4A8A-BF09-000211CCD861}" type="pres">
      <dgm:prSet presAssocID="{17786013-9616-4FB9-8D16-7356FC8D9B83}" presName="desTx" presStyleLbl="fgAcc1" presStyleIdx="1" presStyleCnt="3">
        <dgm:presLayoutVars>
          <dgm:bulletEnabled val="1"/>
        </dgm:presLayoutVars>
      </dgm:prSet>
      <dgm:spPr/>
    </dgm:pt>
    <dgm:pt modelId="{21221969-96F8-40D6-9B17-14D2DC1F8C27}" type="pres">
      <dgm:prSet presAssocID="{917C00FD-6CD2-472B-BEB7-B634FAB47FE5}" presName="sibTrans" presStyleLbl="sibTrans2D1" presStyleIdx="1" presStyleCnt="2"/>
      <dgm:spPr/>
    </dgm:pt>
    <dgm:pt modelId="{D1655265-495F-48DB-9C8C-666AE246850D}" type="pres">
      <dgm:prSet presAssocID="{917C00FD-6CD2-472B-BEB7-B634FAB47FE5}" presName="connTx" presStyleLbl="sibTrans2D1" presStyleIdx="1" presStyleCnt="2"/>
      <dgm:spPr/>
    </dgm:pt>
    <dgm:pt modelId="{0D5364F9-BBCA-440A-9740-9C30F9492E8B}" type="pres">
      <dgm:prSet presAssocID="{745C88F0-C983-49D8-B920-E9D053E5D07C}" presName="composite" presStyleCnt="0"/>
      <dgm:spPr/>
    </dgm:pt>
    <dgm:pt modelId="{455D85D1-B32D-4E88-8953-C0E404366F7A}" type="pres">
      <dgm:prSet presAssocID="{745C88F0-C983-49D8-B920-E9D053E5D07C}" presName="parTx" presStyleLbl="node1" presStyleIdx="1" presStyleCnt="3">
        <dgm:presLayoutVars>
          <dgm:chMax val="0"/>
          <dgm:chPref val="0"/>
          <dgm:bulletEnabled val="1"/>
        </dgm:presLayoutVars>
      </dgm:prSet>
      <dgm:spPr/>
    </dgm:pt>
    <dgm:pt modelId="{7896707D-8960-4E14-94A8-751F0B06E455}" type="pres">
      <dgm:prSet presAssocID="{745C88F0-C983-49D8-B920-E9D053E5D07C}" presName="parSh" presStyleLbl="node1" presStyleIdx="2" presStyleCnt="3"/>
      <dgm:spPr/>
    </dgm:pt>
    <dgm:pt modelId="{86C0B8BB-9CA5-45A5-B476-326E1EA3F592}" type="pres">
      <dgm:prSet presAssocID="{745C88F0-C983-49D8-B920-E9D053E5D07C}" presName="desTx" presStyleLbl="fgAcc1" presStyleIdx="2" presStyleCnt="3">
        <dgm:presLayoutVars>
          <dgm:bulletEnabled val="1"/>
        </dgm:presLayoutVars>
      </dgm:prSet>
      <dgm:spPr/>
    </dgm:pt>
  </dgm:ptLst>
  <dgm:cxnLst>
    <dgm:cxn modelId="{B4BBC009-8032-4D55-8BB6-50FF9EAF0198}" srcId="{17786013-9616-4FB9-8D16-7356FC8D9B83}" destId="{8897A8FB-F2FE-4C78-B28C-EF8AF3575B34}" srcOrd="2" destOrd="0" parTransId="{1057F4DB-786B-49DD-AF58-4669D44AE7A8}" sibTransId="{B57430CB-233A-405D-9357-FAF314096DC5}"/>
    <dgm:cxn modelId="{2DD0820B-DE19-4FB6-B17B-B643E717302B}" type="presOf" srcId="{982BF83C-D31C-47E5-BA55-72A674654C98}" destId="{1ED1763A-6284-4EBF-A808-85A542C69779}" srcOrd="0" destOrd="1" presId="urn:microsoft.com/office/officeart/2005/8/layout/process3"/>
    <dgm:cxn modelId="{BB315813-CC28-4401-9FA9-ABE32F5695C1}" srcId="{25A9B31A-5962-4181-BA5B-1A912AFF0F68}" destId="{0CAB9A92-2184-40D4-B032-6BA8BFF3D68E}" srcOrd="2" destOrd="0" parTransId="{BFA34D26-AA7D-481A-B2F4-7A5D5EC2CA9D}" sibTransId="{35E37CE5-A4FF-4379-8716-5E4BAFCED505}"/>
    <dgm:cxn modelId="{A00D1D14-E1C0-4CED-B4DE-499FDEA26CBB}" srcId="{4576D332-17DF-41CB-93C3-CAC33A836058}" destId="{93EC6C2C-CF1E-45A1-88AE-4FA72C9104B7}" srcOrd="1" destOrd="0" parTransId="{0CE2B692-B85A-4C0D-A8A0-4AE8057001B0}" sibTransId="{44152F1D-A645-40BE-A010-1DE3AA7EFF34}"/>
    <dgm:cxn modelId="{98916317-7963-47A2-841D-8670F234905D}" type="presOf" srcId="{8897A8FB-F2FE-4C78-B28C-EF8AF3575B34}" destId="{9C01F46C-1C81-4A8A-BF09-000211CCD861}" srcOrd="0" destOrd="2" presId="urn:microsoft.com/office/officeart/2005/8/layout/process3"/>
    <dgm:cxn modelId="{82133122-D5F6-4D27-8286-4F073C280F23}" type="presOf" srcId="{1473EE86-F0DC-426F-A565-A461434B5BF2}" destId="{E20CF51A-EEDF-45CD-8A8E-86E006881427}" srcOrd="0" destOrd="0" presId="urn:microsoft.com/office/officeart/2005/8/layout/process3"/>
    <dgm:cxn modelId="{70E01537-9F8A-4926-BA48-8E6C7C3A72C7}" type="presOf" srcId="{917C00FD-6CD2-472B-BEB7-B634FAB47FE5}" destId="{D1655265-495F-48DB-9C8C-666AE246850D}" srcOrd="1" destOrd="0" presId="urn:microsoft.com/office/officeart/2005/8/layout/process3"/>
    <dgm:cxn modelId="{05BA7337-1BBF-4F1D-842A-07C514FB4AAF}" srcId="{4576D332-17DF-41CB-93C3-CAC33A836058}" destId="{B8159AF5-5FBD-4627-ADD2-C0DCFC829C7E}" srcOrd="0" destOrd="0" parTransId="{537506DB-BC7F-486C-A2C8-8F7A948872DA}" sibTransId="{84621870-DE30-4D5F-9A67-8457E4B6157F}"/>
    <dgm:cxn modelId="{0618565C-6F7C-411C-AB92-CCFC3A0A9B97}" type="presOf" srcId="{17786013-9616-4FB9-8D16-7356FC8D9B83}" destId="{433D223B-933D-4C1D-A0DC-3FCBDCE7046F}" srcOrd="0" destOrd="0" presId="urn:microsoft.com/office/officeart/2005/8/layout/process3"/>
    <dgm:cxn modelId="{CDD74D5E-16EA-4FE8-ABCE-F3AD69E67031}" srcId="{1473EE86-F0DC-426F-A565-A461434B5BF2}" destId="{745C88F0-C983-49D8-B920-E9D053E5D07C}" srcOrd="2" destOrd="0" parTransId="{BCF4D215-55FC-4794-94C0-0A456C045493}" sibTransId="{9567598B-E22E-4908-99CA-952299DABEFF}"/>
    <dgm:cxn modelId="{F2BCBE64-940C-4A5E-86C0-F62E8FFBD952}" type="presOf" srcId="{C41748FC-D821-4753-B9C4-29D8B9C42DDA}" destId="{056B1877-6B41-407F-A694-5367C2A8A807}" srcOrd="0" destOrd="0" presId="urn:microsoft.com/office/officeart/2005/8/layout/process3"/>
    <dgm:cxn modelId="{7A86F748-1F0D-49C2-AACC-73ACAB845326}" type="presOf" srcId="{1256FB0E-E6B6-4EA0-81D3-F5846F856366}" destId="{1ED1763A-6284-4EBF-A808-85A542C69779}" srcOrd="0" destOrd="4" presId="urn:microsoft.com/office/officeart/2005/8/layout/process3"/>
    <dgm:cxn modelId="{CBFFC04C-E5E7-4C4F-8415-FA0FAB663B86}" type="presOf" srcId="{4576D332-17DF-41CB-93C3-CAC33A836058}" destId="{86C0B8BB-9CA5-45A5-B476-326E1EA3F592}" srcOrd="0" destOrd="0" presId="urn:microsoft.com/office/officeart/2005/8/layout/process3"/>
    <dgm:cxn modelId="{1A176C70-887A-466A-B59D-610970BE2B85}" srcId="{25A9B31A-5962-4181-BA5B-1A912AFF0F68}" destId="{FCC7063B-2438-460A-BC8F-8A3AA1D83189}" srcOrd="1" destOrd="0" parTransId="{7933DB4A-D488-4E65-B865-C8B9255FA3FB}" sibTransId="{D6094BC9-726D-411F-B3BC-68380BE0125D}"/>
    <dgm:cxn modelId="{FD1CC95A-CE42-4127-A414-E1900AE46FAC}" type="presOf" srcId="{25A9B31A-5962-4181-BA5B-1A912AFF0F68}" destId="{1ED1763A-6284-4EBF-A808-85A542C69779}" srcOrd="0" destOrd="0" presId="urn:microsoft.com/office/officeart/2005/8/layout/process3"/>
    <dgm:cxn modelId="{3F9AA588-5CC8-49F9-84E6-6FC1C268BEA4}" srcId="{1473EE86-F0DC-426F-A565-A461434B5BF2}" destId="{19D1FBA0-8537-49B8-ADD4-C8551B54DF7D}" srcOrd="0" destOrd="0" parTransId="{3E53DB3F-A667-4C04-A730-1EBB30300314}" sibTransId="{C41748FC-D821-4753-B9C4-29D8B9C42DDA}"/>
    <dgm:cxn modelId="{29933AA0-9650-4B11-B957-EB5FE15EEB34}" type="presOf" srcId="{FCC7063B-2438-460A-BC8F-8A3AA1D83189}" destId="{1ED1763A-6284-4EBF-A808-85A542C69779}" srcOrd="0" destOrd="2" presId="urn:microsoft.com/office/officeart/2005/8/layout/process3"/>
    <dgm:cxn modelId="{176907A3-48BA-4B9A-B457-FA933F6647B5}" srcId="{17786013-9616-4FB9-8D16-7356FC8D9B83}" destId="{515B9E77-B55A-4672-884E-31BCB259BD75}" srcOrd="0" destOrd="0" parTransId="{85C59288-0CE5-446D-AC1C-8400F0BE8B6E}" sibTransId="{439C7F38-D782-4FB3-A057-16B4DFFFC892}"/>
    <dgm:cxn modelId="{2F9E19AB-E7B0-44C4-97C3-3195536BDC5D}" type="presOf" srcId="{D7231D35-30ED-4110-B615-93A3877CE373}" destId="{9C01F46C-1C81-4A8A-BF09-000211CCD861}" srcOrd="0" destOrd="1" presId="urn:microsoft.com/office/officeart/2005/8/layout/process3"/>
    <dgm:cxn modelId="{F2AA60AE-D660-447F-98B3-EAFE61097659}" srcId="{19D1FBA0-8537-49B8-ADD4-C8551B54DF7D}" destId="{1256FB0E-E6B6-4EA0-81D3-F5846F856366}" srcOrd="1" destOrd="0" parTransId="{21E30632-BB1C-4F29-9941-DB3543C7634C}" sibTransId="{5A3C53C2-E251-4F20-9359-4043C7589E4B}"/>
    <dgm:cxn modelId="{129840B2-B78E-4496-8398-BD489A110549}" type="presOf" srcId="{B8159AF5-5FBD-4627-ADD2-C0DCFC829C7E}" destId="{86C0B8BB-9CA5-45A5-B476-326E1EA3F592}" srcOrd="0" destOrd="1" presId="urn:microsoft.com/office/officeart/2005/8/layout/process3"/>
    <dgm:cxn modelId="{117C63B5-3C6E-4B3C-9B66-E2F819346457}" srcId="{1473EE86-F0DC-426F-A565-A461434B5BF2}" destId="{17786013-9616-4FB9-8D16-7356FC8D9B83}" srcOrd="1" destOrd="0" parTransId="{3FACE2DE-0094-41B9-8497-9CF234FA8513}" sibTransId="{917C00FD-6CD2-472B-BEB7-B634FAB47FE5}"/>
    <dgm:cxn modelId="{C768B3BA-B12B-4F2C-8ED5-EB309D84C0EC}" type="presOf" srcId="{19D1FBA0-8537-49B8-ADD4-C8551B54DF7D}" destId="{C361FC82-013B-4C9E-A144-9AFA923701B8}" srcOrd="1" destOrd="0" presId="urn:microsoft.com/office/officeart/2005/8/layout/process3"/>
    <dgm:cxn modelId="{ADFD54BB-6995-4536-BA34-40017747BA31}" type="presOf" srcId="{745C88F0-C983-49D8-B920-E9D053E5D07C}" destId="{7896707D-8960-4E14-94A8-751F0B06E455}" srcOrd="1" destOrd="0" presId="urn:microsoft.com/office/officeart/2005/8/layout/process3"/>
    <dgm:cxn modelId="{0A0B5ABB-0D3C-4977-9CD1-261C5DA969D2}" srcId="{17786013-9616-4FB9-8D16-7356FC8D9B83}" destId="{D7231D35-30ED-4110-B615-93A3877CE373}" srcOrd="1" destOrd="0" parTransId="{FEB9F257-128A-45D7-A759-9B708153D8F4}" sibTransId="{E41FB0A6-B939-4CFF-A614-6C5F3A8D204C}"/>
    <dgm:cxn modelId="{19D80DC5-8D01-4D8D-944C-7A36BFA7F722}" type="presOf" srcId="{917C00FD-6CD2-472B-BEB7-B634FAB47FE5}" destId="{21221969-96F8-40D6-9B17-14D2DC1F8C27}" srcOrd="0" destOrd="0" presId="urn:microsoft.com/office/officeart/2005/8/layout/process3"/>
    <dgm:cxn modelId="{953190C7-9EF7-423A-8CCF-81FF1E4FF47B}" srcId="{19D1FBA0-8537-49B8-ADD4-C8551B54DF7D}" destId="{25A9B31A-5962-4181-BA5B-1A912AFF0F68}" srcOrd="0" destOrd="0" parTransId="{9B8FA8DD-52A7-4D1A-AF1B-35C074B6BC1F}" sibTransId="{4E282FEC-FD3A-40C1-A83C-0759E8A7B1BB}"/>
    <dgm:cxn modelId="{3C9F38C8-4732-4FD2-A483-FB342E2DDA7D}" type="presOf" srcId="{C41748FC-D821-4753-B9C4-29D8B9C42DDA}" destId="{4AE987B4-22FA-4411-B7D0-599633007D18}" srcOrd="1" destOrd="0" presId="urn:microsoft.com/office/officeart/2005/8/layout/process3"/>
    <dgm:cxn modelId="{6C5D75CE-CF2F-44CC-9F92-613C686D3164}" type="presOf" srcId="{19D1FBA0-8537-49B8-ADD4-C8551B54DF7D}" destId="{D292E303-48F8-4EB5-AEC7-A4EC031AA63A}" srcOrd="0" destOrd="0" presId="urn:microsoft.com/office/officeart/2005/8/layout/process3"/>
    <dgm:cxn modelId="{A1AA84D2-300E-4454-9364-9F4A1242A424}" type="presOf" srcId="{745C88F0-C983-49D8-B920-E9D053E5D07C}" destId="{455D85D1-B32D-4E88-8953-C0E404366F7A}" srcOrd="0" destOrd="0" presId="urn:microsoft.com/office/officeart/2005/8/layout/process3"/>
    <dgm:cxn modelId="{2A696CD4-E285-4E74-9873-8E514BEF9103}" srcId="{25A9B31A-5962-4181-BA5B-1A912AFF0F68}" destId="{982BF83C-D31C-47E5-BA55-72A674654C98}" srcOrd="0" destOrd="0" parTransId="{D16C8912-BCCC-4B39-915F-4B4256D80347}" sibTransId="{6C6ECB8B-1020-4E43-AE2E-AE4453CD14A4}"/>
    <dgm:cxn modelId="{BA2FCEDD-FDB8-4959-9313-902AA2BB4669}" type="presOf" srcId="{93EC6C2C-CF1E-45A1-88AE-4FA72C9104B7}" destId="{86C0B8BB-9CA5-45A5-B476-326E1EA3F592}" srcOrd="0" destOrd="2" presId="urn:microsoft.com/office/officeart/2005/8/layout/process3"/>
    <dgm:cxn modelId="{A2ECF0E0-9EB3-4B3B-9781-35C5C055A772}" srcId="{745C88F0-C983-49D8-B920-E9D053E5D07C}" destId="{4576D332-17DF-41CB-93C3-CAC33A836058}" srcOrd="0" destOrd="0" parTransId="{40406E0D-ACBD-4FD4-847F-91CCADC5AC82}" sibTransId="{9383061C-7C69-451B-B295-E677494F357A}"/>
    <dgm:cxn modelId="{E571BCE9-F036-4FC7-9264-DE6909A11960}" type="presOf" srcId="{0CAB9A92-2184-40D4-B032-6BA8BFF3D68E}" destId="{1ED1763A-6284-4EBF-A808-85A542C69779}" srcOrd="0" destOrd="3" presId="urn:microsoft.com/office/officeart/2005/8/layout/process3"/>
    <dgm:cxn modelId="{2E54F2F5-3F1B-4D79-9EB5-17508581CB95}" type="presOf" srcId="{515B9E77-B55A-4672-884E-31BCB259BD75}" destId="{9C01F46C-1C81-4A8A-BF09-000211CCD861}" srcOrd="0" destOrd="0" presId="urn:microsoft.com/office/officeart/2005/8/layout/process3"/>
    <dgm:cxn modelId="{5F4E1BFF-4696-4942-8053-2E9C6DC20E49}" type="presOf" srcId="{17786013-9616-4FB9-8D16-7356FC8D9B83}" destId="{E6074862-97BB-47F9-9130-86FAA5C48BB5}" srcOrd="1" destOrd="0" presId="urn:microsoft.com/office/officeart/2005/8/layout/process3"/>
    <dgm:cxn modelId="{2FBE2FCE-2827-4D40-9D0D-5D120FB89F3C}" type="presParOf" srcId="{E20CF51A-EEDF-45CD-8A8E-86E006881427}" destId="{35F9E4EC-DA0A-4C09-94BB-FF683C716383}" srcOrd="0" destOrd="0" presId="urn:microsoft.com/office/officeart/2005/8/layout/process3"/>
    <dgm:cxn modelId="{94BAA294-C284-4D2C-956B-2924CB1A2034}" type="presParOf" srcId="{35F9E4EC-DA0A-4C09-94BB-FF683C716383}" destId="{D292E303-48F8-4EB5-AEC7-A4EC031AA63A}" srcOrd="0" destOrd="0" presId="urn:microsoft.com/office/officeart/2005/8/layout/process3"/>
    <dgm:cxn modelId="{6FC548D4-DD1F-4F6D-8FE0-C23E19EB8FBC}" type="presParOf" srcId="{35F9E4EC-DA0A-4C09-94BB-FF683C716383}" destId="{C361FC82-013B-4C9E-A144-9AFA923701B8}" srcOrd="1" destOrd="0" presId="urn:microsoft.com/office/officeart/2005/8/layout/process3"/>
    <dgm:cxn modelId="{50E1C9D1-6955-49D1-B193-BAEF99AA5E87}" type="presParOf" srcId="{35F9E4EC-DA0A-4C09-94BB-FF683C716383}" destId="{1ED1763A-6284-4EBF-A808-85A542C69779}" srcOrd="2" destOrd="0" presId="urn:microsoft.com/office/officeart/2005/8/layout/process3"/>
    <dgm:cxn modelId="{B989467B-A764-4153-85AD-BA6521E41DA8}" type="presParOf" srcId="{E20CF51A-EEDF-45CD-8A8E-86E006881427}" destId="{056B1877-6B41-407F-A694-5367C2A8A807}" srcOrd="1" destOrd="0" presId="urn:microsoft.com/office/officeart/2005/8/layout/process3"/>
    <dgm:cxn modelId="{4ECF5C17-A6E6-4B41-9A77-D530C889BF55}" type="presParOf" srcId="{056B1877-6B41-407F-A694-5367C2A8A807}" destId="{4AE987B4-22FA-4411-B7D0-599633007D18}" srcOrd="0" destOrd="0" presId="urn:microsoft.com/office/officeart/2005/8/layout/process3"/>
    <dgm:cxn modelId="{1D92C385-E904-4910-94CA-C983F0604235}" type="presParOf" srcId="{E20CF51A-EEDF-45CD-8A8E-86E006881427}" destId="{784E13C4-7241-4F98-BD13-1817C29E1294}" srcOrd="2" destOrd="0" presId="urn:microsoft.com/office/officeart/2005/8/layout/process3"/>
    <dgm:cxn modelId="{A505081F-70D3-4229-826A-4A9C106C124A}" type="presParOf" srcId="{784E13C4-7241-4F98-BD13-1817C29E1294}" destId="{433D223B-933D-4C1D-A0DC-3FCBDCE7046F}" srcOrd="0" destOrd="0" presId="urn:microsoft.com/office/officeart/2005/8/layout/process3"/>
    <dgm:cxn modelId="{1FAC1E5B-FEF6-4E82-9E30-612518B707B8}" type="presParOf" srcId="{784E13C4-7241-4F98-BD13-1817C29E1294}" destId="{E6074862-97BB-47F9-9130-86FAA5C48BB5}" srcOrd="1" destOrd="0" presId="urn:microsoft.com/office/officeart/2005/8/layout/process3"/>
    <dgm:cxn modelId="{FF2C5416-A667-4F26-B889-470A17D659AA}" type="presParOf" srcId="{784E13C4-7241-4F98-BD13-1817C29E1294}" destId="{9C01F46C-1C81-4A8A-BF09-000211CCD861}" srcOrd="2" destOrd="0" presId="urn:microsoft.com/office/officeart/2005/8/layout/process3"/>
    <dgm:cxn modelId="{C250DF8E-DABE-4304-9748-E0DDB14FAA08}" type="presParOf" srcId="{E20CF51A-EEDF-45CD-8A8E-86E006881427}" destId="{21221969-96F8-40D6-9B17-14D2DC1F8C27}" srcOrd="3" destOrd="0" presId="urn:microsoft.com/office/officeart/2005/8/layout/process3"/>
    <dgm:cxn modelId="{0FC83F5E-981A-418E-A0A1-CAFD548CCD15}" type="presParOf" srcId="{21221969-96F8-40D6-9B17-14D2DC1F8C27}" destId="{D1655265-495F-48DB-9C8C-666AE246850D}" srcOrd="0" destOrd="0" presId="urn:microsoft.com/office/officeart/2005/8/layout/process3"/>
    <dgm:cxn modelId="{818A91A0-5ED9-4FB5-B0E2-F10EC8B5F95B}" type="presParOf" srcId="{E20CF51A-EEDF-45CD-8A8E-86E006881427}" destId="{0D5364F9-BBCA-440A-9740-9C30F9492E8B}" srcOrd="4" destOrd="0" presId="urn:microsoft.com/office/officeart/2005/8/layout/process3"/>
    <dgm:cxn modelId="{C974C707-4DBF-4987-B0FF-5C1234BF2724}" type="presParOf" srcId="{0D5364F9-BBCA-440A-9740-9C30F9492E8B}" destId="{455D85D1-B32D-4E88-8953-C0E404366F7A}" srcOrd="0" destOrd="0" presId="urn:microsoft.com/office/officeart/2005/8/layout/process3"/>
    <dgm:cxn modelId="{C00E483C-9258-44A4-8ACE-37E3D716AAB7}" type="presParOf" srcId="{0D5364F9-BBCA-440A-9740-9C30F9492E8B}" destId="{7896707D-8960-4E14-94A8-751F0B06E455}" srcOrd="1" destOrd="0" presId="urn:microsoft.com/office/officeart/2005/8/layout/process3"/>
    <dgm:cxn modelId="{AEA95BAA-4177-42D6-B6A8-72544D75C513}" type="presParOf" srcId="{0D5364F9-BBCA-440A-9740-9C30F9492E8B}" destId="{86C0B8BB-9CA5-45A5-B476-326E1EA3F592}"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61FC82-013B-4C9E-A144-9AFA923701B8}">
      <dsp:nvSpPr>
        <dsp:cNvPr id="0" name=""/>
        <dsp:cNvSpPr/>
      </dsp:nvSpPr>
      <dsp:spPr>
        <a:xfrm>
          <a:off x="5230" y="799076"/>
          <a:ext cx="2378024" cy="1066993"/>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72390" numCol="1" spcCol="1270" anchor="t" anchorCtr="0">
          <a:noAutofit/>
        </a:bodyPr>
        <a:lstStyle/>
        <a:p>
          <a:pPr marL="0" lvl="0" indent="0" algn="l" defTabSz="844550">
            <a:lnSpc>
              <a:spcPct val="90000"/>
            </a:lnSpc>
            <a:spcBef>
              <a:spcPct val="0"/>
            </a:spcBef>
            <a:spcAft>
              <a:spcPct val="35000"/>
            </a:spcAft>
            <a:buNone/>
          </a:pPr>
          <a:r>
            <a:rPr lang="en-US" sz="1900" kern="1200"/>
            <a:t>Thermal Strap Construction</a:t>
          </a:r>
        </a:p>
      </dsp:txBody>
      <dsp:txXfrm>
        <a:off x="5230" y="799076"/>
        <a:ext cx="2378024" cy="711329"/>
      </dsp:txXfrm>
    </dsp:sp>
    <dsp:sp modelId="{1ED1763A-6284-4EBF-A808-85A542C69779}">
      <dsp:nvSpPr>
        <dsp:cNvPr id="0" name=""/>
        <dsp:cNvSpPr/>
      </dsp:nvSpPr>
      <dsp:spPr>
        <a:xfrm>
          <a:off x="492295" y="1510406"/>
          <a:ext cx="2378024" cy="2770200"/>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a:t>Assemble in-house straps</a:t>
          </a:r>
        </a:p>
        <a:p>
          <a:pPr marL="342900" lvl="2" indent="-171450" algn="l" defTabSz="711200">
            <a:lnSpc>
              <a:spcPct val="90000"/>
            </a:lnSpc>
            <a:spcBef>
              <a:spcPct val="0"/>
            </a:spcBef>
            <a:spcAft>
              <a:spcPct val="15000"/>
            </a:spcAft>
            <a:buChar char="•"/>
          </a:pPr>
          <a:r>
            <a:rPr lang="en-US" sz="1600" kern="1200"/>
            <a:t>Obtain materials</a:t>
          </a:r>
        </a:p>
        <a:p>
          <a:pPr marL="342900" lvl="2" indent="-171450" algn="l" defTabSz="711200">
            <a:lnSpc>
              <a:spcPct val="90000"/>
            </a:lnSpc>
            <a:spcBef>
              <a:spcPct val="0"/>
            </a:spcBef>
            <a:spcAft>
              <a:spcPct val="15000"/>
            </a:spcAft>
            <a:buChar char="•"/>
          </a:pPr>
          <a:r>
            <a:rPr lang="en-US" sz="1600" kern="1200"/>
            <a:t>Trim wires to length</a:t>
          </a:r>
        </a:p>
        <a:p>
          <a:pPr marL="342900" lvl="2" indent="-171450" algn="l" defTabSz="711200">
            <a:lnSpc>
              <a:spcPct val="90000"/>
            </a:lnSpc>
            <a:spcBef>
              <a:spcPct val="0"/>
            </a:spcBef>
            <a:spcAft>
              <a:spcPct val="15000"/>
            </a:spcAft>
            <a:buChar char="•"/>
          </a:pPr>
          <a:r>
            <a:rPr lang="en-US" sz="1600" kern="1200"/>
            <a:t>Crimp wire ends into lugs</a:t>
          </a:r>
        </a:p>
        <a:p>
          <a:pPr marL="171450" lvl="1" indent="-171450" algn="l" defTabSz="711200">
            <a:lnSpc>
              <a:spcPct val="90000"/>
            </a:lnSpc>
            <a:spcBef>
              <a:spcPct val="0"/>
            </a:spcBef>
            <a:spcAft>
              <a:spcPct val="15000"/>
            </a:spcAft>
            <a:buChar char="•"/>
          </a:pPr>
          <a:r>
            <a:rPr lang="en-US" sz="1600" kern="1200"/>
            <a:t>Obtain premade straps </a:t>
          </a:r>
        </a:p>
      </dsp:txBody>
      <dsp:txXfrm>
        <a:off x="561945" y="1580056"/>
        <a:ext cx="2238724" cy="2630900"/>
      </dsp:txXfrm>
    </dsp:sp>
    <dsp:sp modelId="{056B1877-6B41-407F-A694-5367C2A8A807}">
      <dsp:nvSpPr>
        <dsp:cNvPr id="0" name=""/>
        <dsp:cNvSpPr/>
      </dsp:nvSpPr>
      <dsp:spPr>
        <a:xfrm>
          <a:off x="2743754" y="858711"/>
          <a:ext cx="764259" cy="592059"/>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2743754" y="977123"/>
        <a:ext cx="586641" cy="355235"/>
      </dsp:txXfrm>
    </dsp:sp>
    <dsp:sp modelId="{E6074862-97BB-47F9-9130-86FAA5C48BB5}">
      <dsp:nvSpPr>
        <dsp:cNvPr id="0" name=""/>
        <dsp:cNvSpPr/>
      </dsp:nvSpPr>
      <dsp:spPr>
        <a:xfrm>
          <a:off x="3825254" y="799076"/>
          <a:ext cx="2378024" cy="1066993"/>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72390" numCol="1" spcCol="1270" anchor="t" anchorCtr="0">
          <a:noAutofit/>
        </a:bodyPr>
        <a:lstStyle/>
        <a:p>
          <a:pPr marL="0" lvl="0" indent="0" algn="l" defTabSz="844550">
            <a:lnSpc>
              <a:spcPct val="90000"/>
            </a:lnSpc>
            <a:spcBef>
              <a:spcPct val="0"/>
            </a:spcBef>
            <a:spcAft>
              <a:spcPct val="35000"/>
            </a:spcAft>
            <a:buNone/>
          </a:pPr>
          <a:r>
            <a:rPr lang="en-US" sz="1900" kern="1200"/>
            <a:t>Thermal Strap and Test Preparation</a:t>
          </a:r>
        </a:p>
      </dsp:txBody>
      <dsp:txXfrm>
        <a:off x="3825254" y="799076"/>
        <a:ext cx="2378024" cy="711329"/>
      </dsp:txXfrm>
    </dsp:sp>
    <dsp:sp modelId="{9C01F46C-1C81-4A8A-BF09-000211CCD861}">
      <dsp:nvSpPr>
        <dsp:cNvPr id="0" name=""/>
        <dsp:cNvSpPr/>
      </dsp:nvSpPr>
      <dsp:spPr>
        <a:xfrm>
          <a:off x="4312320" y="1510406"/>
          <a:ext cx="2378024" cy="2770200"/>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a:t>Clean thermal straps according to cleaning procedure</a:t>
          </a:r>
        </a:p>
        <a:p>
          <a:pPr marL="171450" lvl="1" indent="-171450" algn="l" defTabSz="711200">
            <a:lnSpc>
              <a:spcPct val="90000"/>
            </a:lnSpc>
            <a:spcBef>
              <a:spcPct val="0"/>
            </a:spcBef>
            <a:spcAft>
              <a:spcPct val="15000"/>
            </a:spcAft>
            <a:buChar char="•"/>
          </a:pPr>
          <a:r>
            <a:rPr lang="en-US" sz="1600" kern="1200"/>
            <a:t>Instrument thermal straps with 30 G type T thermocouples</a:t>
          </a:r>
        </a:p>
        <a:p>
          <a:pPr marL="171450" lvl="1" indent="-171450" algn="l" defTabSz="711200">
            <a:lnSpc>
              <a:spcPct val="90000"/>
            </a:lnSpc>
            <a:spcBef>
              <a:spcPct val="0"/>
            </a:spcBef>
            <a:spcAft>
              <a:spcPct val="15000"/>
            </a:spcAft>
            <a:buChar char="•"/>
          </a:pPr>
          <a:r>
            <a:rPr lang="en-US" sz="1600" kern="1200"/>
            <a:t>Clean test location (cold plate for ambient, chamber for TVAC)</a:t>
          </a:r>
        </a:p>
      </dsp:txBody>
      <dsp:txXfrm>
        <a:off x="4381970" y="1580056"/>
        <a:ext cx="2238724" cy="2630900"/>
      </dsp:txXfrm>
    </dsp:sp>
    <dsp:sp modelId="{21221969-96F8-40D6-9B17-14D2DC1F8C27}">
      <dsp:nvSpPr>
        <dsp:cNvPr id="0" name=""/>
        <dsp:cNvSpPr/>
      </dsp:nvSpPr>
      <dsp:spPr>
        <a:xfrm>
          <a:off x="6563779" y="858711"/>
          <a:ext cx="764259" cy="592059"/>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6563779" y="977123"/>
        <a:ext cx="586641" cy="355235"/>
      </dsp:txXfrm>
    </dsp:sp>
    <dsp:sp modelId="{7896707D-8960-4E14-94A8-751F0B06E455}">
      <dsp:nvSpPr>
        <dsp:cNvPr id="0" name=""/>
        <dsp:cNvSpPr/>
      </dsp:nvSpPr>
      <dsp:spPr>
        <a:xfrm>
          <a:off x="7645279" y="799076"/>
          <a:ext cx="2378024" cy="1066993"/>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72390" numCol="1" spcCol="1270" anchor="t" anchorCtr="0">
          <a:noAutofit/>
        </a:bodyPr>
        <a:lstStyle/>
        <a:p>
          <a:pPr marL="0" lvl="0" indent="0" algn="l" defTabSz="844550">
            <a:lnSpc>
              <a:spcPct val="90000"/>
            </a:lnSpc>
            <a:spcBef>
              <a:spcPct val="0"/>
            </a:spcBef>
            <a:spcAft>
              <a:spcPct val="35000"/>
            </a:spcAft>
            <a:buNone/>
          </a:pPr>
          <a:r>
            <a:rPr lang="en-US" sz="1900" kern="1200"/>
            <a:t>Test</a:t>
          </a:r>
        </a:p>
      </dsp:txBody>
      <dsp:txXfrm>
        <a:off x="7645279" y="799076"/>
        <a:ext cx="2378024" cy="711329"/>
      </dsp:txXfrm>
    </dsp:sp>
    <dsp:sp modelId="{86C0B8BB-9CA5-45A5-B476-326E1EA3F592}">
      <dsp:nvSpPr>
        <dsp:cNvPr id="0" name=""/>
        <dsp:cNvSpPr/>
      </dsp:nvSpPr>
      <dsp:spPr>
        <a:xfrm>
          <a:off x="8132345" y="1510406"/>
          <a:ext cx="2378024" cy="2770200"/>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a:t>Test according to test matrix</a:t>
          </a:r>
        </a:p>
        <a:p>
          <a:pPr marL="342900" lvl="2" indent="-171450" algn="l" defTabSz="711200">
            <a:lnSpc>
              <a:spcPct val="90000"/>
            </a:lnSpc>
            <a:spcBef>
              <a:spcPct val="0"/>
            </a:spcBef>
            <a:spcAft>
              <a:spcPct val="15000"/>
            </a:spcAft>
            <a:buChar char="•"/>
          </a:pPr>
          <a:r>
            <a:rPr lang="en-US" sz="1600" kern="1200"/>
            <a:t>Test in ambient conditions</a:t>
          </a:r>
        </a:p>
        <a:p>
          <a:pPr marL="342900" lvl="2" indent="-171450" algn="l" defTabSz="711200">
            <a:lnSpc>
              <a:spcPct val="90000"/>
            </a:lnSpc>
            <a:spcBef>
              <a:spcPct val="0"/>
            </a:spcBef>
            <a:spcAft>
              <a:spcPct val="15000"/>
            </a:spcAft>
            <a:buChar char="•"/>
          </a:pPr>
          <a:r>
            <a:rPr lang="en-US" sz="1600" kern="1200"/>
            <a:t>Test in TVAC conditions</a:t>
          </a:r>
        </a:p>
      </dsp:txBody>
      <dsp:txXfrm>
        <a:off x="8201995" y="1580056"/>
        <a:ext cx="2238724" cy="2630900"/>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bwMode="auto">
          <a:xfrm>
            <a:off x="0" y="0"/>
            <a:ext cx="3163888" cy="479425"/>
          </a:xfrm>
          <a:prstGeom prst="rect">
            <a:avLst/>
          </a:prstGeom>
          <a:noFill/>
          <a:ln w="9525">
            <a:noFill/>
            <a:miter lim="800000"/>
            <a:headEnd/>
            <a:tailEnd/>
          </a:ln>
          <a:effectLst/>
        </p:spPr>
        <p:txBody>
          <a:bodyPr vert="horz" wrap="square" lIns="95601" tIns="47800" rIns="95601" bIns="47800" numCol="1" anchor="t" anchorCtr="0" compatLnSpc="1">
            <a:prstTxWarp prst="textNoShape">
              <a:avLst/>
            </a:prstTxWarp>
          </a:bodyPr>
          <a:lstStyle>
            <a:lvl1pPr algn="l" defTabSz="955675">
              <a:defRPr sz="1300">
                <a:latin typeface="Times" pitchFamily="18" charset="0"/>
                <a:ea typeface="+mn-ea"/>
              </a:defRPr>
            </a:lvl1pPr>
          </a:lstStyle>
          <a:p>
            <a:pPr>
              <a:defRPr/>
            </a:pPr>
            <a:endParaRPr lang="en-US"/>
          </a:p>
        </p:txBody>
      </p:sp>
      <p:sp>
        <p:nvSpPr>
          <p:cNvPr id="73731" name="Rectangle 3"/>
          <p:cNvSpPr>
            <a:spLocks noGrp="1" noChangeArrowheads="1"/>
          </p:cNvSpPr>
          <p:nvPr>
            <p:ph type="dt" sz="quarter" idx="1"/>
          </p:nvPr>
        </p:nvSpPr>
        <p:spPr bwMode="auto">
          <a:xfrm>
            <a:off x="4138613" y="0"/>
            <a:ext cx="3163887" cy="479425"/>
          </a:xfrm>
          <a:prstGeom prst="rect">
            <a:avLst/>
          </a:prstGeom>
          <a:noFill/>
          <a:ln w="9525">
            <a:noFill/>
            <a:miter lim="800000"/>
            <a:headEnd/>
            <a:tailEnd/>
          </a:ln>
          <a:effectLst/>
        </p:spPr>
        <p:txBody>
          <a:bodyPr vert="horz" wrap="square" lIns="95601" tIns="47800" rIns="95601" bIns="47800" numCol="1" anchor="t" anchorCtr="0" compatLnSpc="1">
            <a:prstTxWarp prst="textNoShape">
              <a:avLst/>
            </a:prstTxWarp>
          </a:bodyPr>
          <a:lstStyle>
            <a:lvl1pPr algn="r" defTabSz="955675">
              <a:defRPr sz="1300">
                <a:latin typeface="Times" pitchFamily="18" charset="0"/>
                <a:ea typeface="+mn-ea"/>
              </a:defRPr>
            </a:lvl1pPr>
          </a:lstStyle>
          <a:p>
            <a:pPr>
              <a:defRPr/>
            </a:pPr>
            <a:endParaRPr lang="en-US"/>
          </a:p>
        </p:txBody>
      </p:sp>
      <p:sp>
        <p:nvSpPr>
          <p:cNvPr id="73732" name="Rectangle 4"/>
          <p:cNvSpPr>
            <a:spLocks noGrp="1" noChangeArrowheads="1"/>
          </p:cNvSpPr>
          <p:nvPr>
            <p:ph type="ftr" sz="quarter" idx="2"/>
          </p:nvPr>
        </p:nvSpPr>
        <p:spPr bwMode="auto">
          <a:xfrm>
            <a:off x="0" y="9109075"/>
            <a:ext cx="3163888" cy="479425"/>
          </a:xfrm>
          <a:prstGeom prst="rect">
            <a:avLst/>
          </a:prstGeom>
          <a:noFill/>
          <a:ln w="9525">
            <a:noFill/>
            <a:miter lim="800000"/>
            <a:headEnd/>
            <a:tailEnd/>
          </a:ln>
          <a:effectLst/>
        </p:spPr>
        <p:txBody>
          <a:bodyPr vert="horz" wrap="square" lIns="95601" tIns="47800" rIns="95601" bIns="47800" numCol="1" anchor="b" anchorCtr="0" compatLnSpc="1">
            <a:prstTxWarp prst="textNoShape">
              <a:avLst/>
            </a:prstTxWarp>
          </a:bodyPr>
          <a:lstStyle>
            <a:lvl1pPr algn="l" defTabSz="955675">
              <a:defRPr sz="1300">
                <a:latin typeface="Times" pitchFamily="18" charset="0"/>
                <a:ea typeface="+mn-ea"/>
              </a:defRPr>
            </a:lvl1pPr>
          </a:lstStyle>
          <a:p>
            <a:pPr>
              <a:defRPr/>
            </a:pPr>
            <a:endParaRPr lang="en-US"/>
          </a:p>
        </p:txBody>
      </p:sp>
      <p:sp>
        <p:nvSpPr>
          <p:cNvPr id="73733" name="Rectangle 5"/>
          <p:cNvSpPr>
            <a:spLocks noGrp="1" noChangeArrowheads="1"/>
          </p:cNvSpPr>
          <p:nvPr>
            <p:ph type="sldNum" sz="quarter" idx="3"/>
          </p:nvPr>
        </p:nvSpPr>
        <p:spPr bwMode="auto">
          <a:xfrm>
            <a:off x="4138613" y="9109075"/>
            <a:ext cx="3163887" cy="479425"/>
          </a:xfrm>
          <a:prstGeom prst="rect">
            <a:avLst/>
          </a:prstGeom>
          <a:noFill/>
          <a:ln w="9525">
            <a:noFill/>
            <a:miter lim="800000"/>
            <a:headEnd/>
            <a:tailEnd/>
          </a:ln>
          <a:effectLst/>
        </p:spPr>
        <p:txBody>
          <a:bodyPr vert="horz" wrap="square" lIns="95601" tIns="47800" rIns="95601" bIns="47800" numCol="1" anchor="b" anchorCtr="0" compatLnSpc="1">
            <a:prstTxWarp prst="textNoShape">
              <a:avLst/>
            </a:prstTxWarp>
          </a:bodyPr>
          <a:lstStyle>
            <a:lvl1pPr algn="r" defTabSz="955675">
              <a:defRPr sz="1300"/>
            </a:lvl1pPr>
          </a:lstStyle>
          <a:p>
            <a:fld id="{3C251C5B-2413-49AF-878E-346224ED81B7}" type="slidenum">
              <a:rPr lang="en-US"/>
              <a:pPr/>
              <a:t>‹#›</a:t>
            </a:fld>
            <a:endParaRPr lang="en-US"/>
          </a:p>
        </p:txBody>
      </p:sp>
    </p:spTree>
    <p:extLst>
      <p:ext uri="{BB962C8B-B14F-4D97-AF65-F5344CB8AC3E}">
        <p14:creationId xmlns:p14="http://schemas.microsoft.com/office/powerpoint/2010/main" val="14048767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3163888" cy="479425"/>
          </a:xfrm>
          <a:prstGeom prst="rect">
            <a:avLst/>
          </a:prstGeom>
          <a:noFill/>
          <a:ln w="9525">
            <a:noFill/>
            <a:miter lim="800000"/>
            <a:headEnd/>
            <a:tailEnd/>
          </a:ln>
          <a:effectLst/>
        </p:spPr>
        <p:txBody>
          <a:bodyPr vert="horz" wrap="square" lIns="95601" tIns="47800" rIns="95601" bIns="47800" numCol="1" anchor="t" anchorCtr="0" compatLnSpc="1">
            <a:prstTxWarp prst="textNoShape">
              <a:avLst/>
            </a:prstTxWarp>
          </a:bodyPr>
          <a:lstStyle>
            <a:lvl1pPr algn="l" defTabSz="955675">
              <a:defRPr sz="1300">
                <a:latin typeface="Times" pitchFamily="18" charset="0"/>
                <a:ea typeface="+mn-ea"/>
              </a:defRPr>
            </a:lvl1pPr>
          </a:lstStyle>
          <a:p>
            <a:pPr>
              <a:defRPr/>
            </a:pPr>
            <a:endParaRPr lang="en-US"/>
          </a:p>
        </p:txBody>
      </p:sp>
      <p:sp>
        <p:nvSpPr>
          <p:cNvPr id="57347" name="Rectangle 3"/>
          <p:cNvSpPr>
            <a:spLocks noGrp="1" noChangeArrowheads="1"/>
          </p:cNvSpPr>
          <p:nvPr>
            <p:ph type="dt" idx="1"/>
          </p:nvPr>
        </p:nvSpPr>
        <p:spPr bwMode="auto">
          <a:xfrm>
            <a:off x="4138613" y="0"/>
            <a:ext cx="3163887" cy="479425"/>
          </a:xfrm>
          <a:prstGeom prst="rect">
            <a:avLst/>
          </a:prstGeom>
          <a:noFill/>
          <a:ln w="9525">
            <a:noFill/>
            <a:miter lim="800000"/>
            <a:headEnd/>
            <a:tailEnd/>
          </a:ln>
          <a:effectLst/>
        </p:spPr>
        <p:txBody>
          <a:bodyPr vert="horz" wrap="square" lIns="95601" tIns="47800" rIns="95601" bIns="47800" numCol="1" anchor="t" anchorCtr="0" compatLnSpc="1">
            <a:prstTxWarp prst="textNoShape">
              <a:avLst/>
            </a:prstTxWarp>
          </a:bodyPr>
          <a:lstStyle>
            <a:lvl1pPr algn="r" defTabSz="955675">
              <a:defRPr sz="1300">
                <a:latin typeface="Times" pitchFamily="18" charset="0"/>
                <a:ea typeface="+mn-ea"/>
              </a:defRPr>
            </a:lvl1pPr>
          </a:lstStyle>
          <a:p>
            <a:pPr>
              <a:defRPr/>
            </a:pPr>
            <a:endParaRPr lang="en-US"/>
          </a:p>
        </p:txBody>
      </p:sp>
      <p:sp>
        <p:nvSpPr>
          <p:cNvPr id="12292" name="Rectangle 4"/>
          <p:cNvSpPr>
            <a:spLocks noGrp="1" noRot="1" noChangeAspect="1" noChangeArrowheads="1" noTextEdit="1"/>
          </p:cNvSpPr>
          <p:nvPr>
            <p:ph type="sldImg" idx="2"/>
          </p:nvPr>
        </p:nvSpPr>
        <p:spPr bwMode="auto">
          <a:xfrm>
            <a:off x="455613" y="719138"/>
            <a:ext cx="6391275" cy="3595687"/>
          </a:xfrm>
          <a:prstGeom prst="rect">
            <a:avLst/>
          </a:prstGeom>
          <a:noFill/>
          <a:ln w="9525">
            <a:solidFill>
              <a:srgbClr val="000000"/>
            </a:solidFill>
            <a:miter lim="800000"/>
            <a:headEnd/>
            <a:tailEnd/>
          </a:ln>
        </p:spPr>
      </p:sp>
      <p:sp>
        <p:nvSpPr>
          <p:cNvPr id="57349" name="Rectangle 5"/>
          <p:cNvSpPr>
            <a:spLocks noGrp="1" noChangeArrowheads="1"/>
          </p:cNvSpPr>
          <p:nvPr>
            <p:ph type="body" sz="quarter" idx="3"/>
          </p:nvPr>
        </p:nvSpPr>
        <p:spPr bwMode="auto">
          <a:xfrm>
            <a:off x="973138" y="4554538"/>
            <a:ext cx="5356225" cy="4314825"/>
          </a:xfrm>
          <a:prstGeom prst="rect">
            <a:avLst/>
          </a:prstGeom>
          <a:noFill/>
          <a:ln w="9525">
            <a:noFill/>
            <a:miter lim="800000"/>
            <a:headEnd/>
            <a:tailEnd/>
          </a:ln>
          <a:effectLst/>
        </p:spPr>
        <p:txBody>
          <a:bodyPr vert="horz" wrap="square" lIns="95601" tIns="47800" rIns="95601" bIns="4780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7350" name="Rectangle 6"/>
          <p:cNvSpPr>
            <a:spLocks noGrp="1" noChangeArrowheads="1"/>
          </p:cNvSpPr>
          <p:nvPr>
            <p:ph type="ftr" sz="quarter" idx="4"/>
          </p:nvPr>
        </p:nvSpPr>
        <p:spPr bwMode="auto">
          <a:xfrm>
            <a:off x="0" y="9109075"/>
            <a:ext cx="3163888" cy="479425"/>
          </a:xfrm>
          <a:prstGeom prst="rect">
            <a:avLst/>
          </a:prstGeom>
          <a:noFill/>
          <a:ln w="9525">
            <a:noFill/>
            <a:miter lim="800000"/>
            <a:headEnd/>
            <a:tailEnd/>
          </a:ln>
          <a:effectLst/>
        </p:spPr>
        <p:txBody>
          <a:bodyPr vert="horz" wrap="square" lIns="95601" tIns="47800" rIns="95601" bIns="47800" numCol="1" anchor="b" anchorCtr="0" compatLnSpc="1">
            <a:prstTxWarp prst="textNoShape">
              <a:avLst/>
            </a:prstTxWarp>
          </a:bodyPr>
          <a:lstStyle>
            <a:lvl1pPr algn="l" defTabSz="955675">
              <a:defRPr sz="1300">
                <a:latin typeface="Times" pitchFamily="18" charset="0"/>
                <a:ea typeface="+mn-ea"/>
              </a:defRPr>
            </a:lvl1pPr>
          </a:lstStyle>
          <a:p>
            <a:pPr>
              <a:defRPr/>
            </a:pPr>
            <a:endParaRPr lang="en-US"/>
          </a:p>
        </p:txBody>
      </p:sp>
      <p:sp>
        <p:nvSpPr>
          <p:cNvPr id="57351" name="Rectangle 7"/>
          <p:cNvSpPr>
            <a:spLocks noGrp="1" noChangeArrowheads="1"/>
          </p:cNvSpPr>
          <p:nvPr>
            <p:ph type="sldNum" sz="quarter" idx="5"/>
          </p:nvPr>
        </p:nvSpPr>
        <p:spPr bwMode="auto">
          <a:xfrm>
            <a:off x="4138613" y="9109075"/>
            <a:ext cx="3163887" cy="479425"/>
          </a:xfrm>
          <a:prstGeom prst="rect">
            <a:avLst/>
          </a:prstGeom>
          <a:noFill/>
          <a:ln w="9525">
            <a:noFill/>
            <a:miter lim="800000"/>
            <a:headEnd/>
            <a:tailEnd/>
          </a:ln>
          <a:effectLst/>
        </p:spPr>
        <p:txBody>
          <a:bodyPr vert="horz" wrap="square" lIns="95601" tIns="47800" rIns="95601" bIns="47800" numCol="1" anchor="b" anchorCtr="0" compatLnSpc="1">
            <a:prstTxWarp prst="textNoShape">
              <a:avLst/>
            </a:prstTxWarp>
          </a:bodyPr>
          <a:lstStyle>
            <a:lvl1pPr algn="r" defTabSz="955675">
              <a:defRPr sz="1300"/>
            </a:lvl1pPr>
          </a:lstStyle>
          <a:p>
            <a:fld id="{6653CE95-F5CB-483A-9B02-1D2576EA1684}" type="slidenum">
              <a:rPr lang="en-US"/>
              <a:pPr/>
              <a:t>‹#›</a:t>
            </a:fld>
            <a:endParaRPr lang="en-US"/>
          </a:p>
        </p:txBody>
      </p:sp>
    </p:spTree>
    <p:extLst>
      <p:ext uri="{BB962C8B-B14F-4D97-AF65-F5344CB8AC3E}">
        <p14:creationId xmlns:p14="http://schemas.microsoft.com/office/powerpoint/2010/main" val="38940371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7"/>
          <p:cNvSpPr>
            <a:spLocks noGrp="1" noChangeArrowheads="1"/>
          </p:cNvSpPr>
          <p:nvPr>
            <p:ph type="sldNum" sz="quarter" idx="5"/>
          </p:nvPr>
        </p:nvSpPr>
        <p:spPr>
          <a:noFill/>
        </p:spPr>
        <p:txBody>
          <a:bodyPr/>
          <a:lstStyle/>
          <a:p>
            <a:fld id="{3113401D-7A41-4710-97B0-05C9D2CF1C69}" type="slidenum">
              <a:rPr lang="en-US"/>
              <a:pPr/>
              <a:t>1</a:t>
            </a:fld>
            <a:endParaRPr lang="en-US"/>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noFill/>
          <a:ln/>
        </p:spPr>
        <p:txBody>
          <a:bodyPr/>
          <a:lstStyle/>
          <a:p>
            <a:pPr eaLnBrk="1" hangingPunct="1"/>
            <a:endParaRPr lang="en-US">
              <a:latin typeface="Times" charset="0"/>
              <a:ea typeface="ＭＳ Ｐゴシック" charset="-128"/>
            </a:endParaRPr>
          </a:p>
        </p:txBody>
      </p:sp>
    </p:spTree>
    <p:extLst>
      <p:ext uri="{BB962C8B-B14F-4D97-AF65-F5344CB8AC3E}">
        <p14:creationId xmlns:p14="http://schemas.microsoft.com/office/powerpoint/2010/main" val="1497922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53CE95-F5CB-483A-9B02-1D2576EA1684}" type="slidenum">
              <a:rPr lang="en-US" smtClean="0"/>
              <a:pPr/>
              <a:t>6</a:t>
            </a:fld>
            <a:endParaRPr lang="en-US"/>
          </a:p>
        </p:txBody>
      </p:sp>
    </p:spTree>
    <p:extLst>
      <p:ext uri="{BB962C8B-B14F-4D97-AF65-F5344CB8AC3E}">
        <p14:creationId xmlns:p14="http://schemas.microsoft.com/office/powerpoint/2010/main" val="2262302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53CE95-F5CB-483A-9B02-1D2576EA1684}" type="slidenum">
              <a:rPr lang="en-US" smtClean="0"/>
              <a:pPr/>
              <a:t>10</a:t>
            </a:fld>
            <a:endParaRPr lang="en-US"/>
          </a:p>
        </p:txBody>
      </p:sp>
    </p:spTree>
    <p:extLst>
      <p:ext uri="{BB962C8B-B14F-4D97-AF65-F5344CB8AC3E}">
        <p14:creationId xmlns:p14="http://schemas.microsoft.com/office/powerpoint/2010/main" val="41655458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53CE95-F5CB-483A-9B02-1D2576EA1684}" type="slidenum">
              <a:rPr lang="en-US" smtClean="0"/>
              <a:pPr/>
              <a:t>11</a:t>
            </a:fld>
            <a:endParaRPr lang="en-US"/>
          </a:p>
        </p:txBody>
      </p:sp>
    </p:spTree>
    <p:extLst>
      <p:ext uri="{BB962C8B-B14F-4D97-AF65-F5344CB8AC3E}">
        <p14:creationId xmlns:p14="http://schemas.microsoft.com/office/powerpoint/2010/main" val="1442507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53CE95-F5CB-483A-9B02-1D2576EA1684}" type="slidenum">
              <a:rPr lang="en-US" smtClean="0"/>
              <a:pPr/>
              <a:t>16</a:t>
            </a:fld>
            <a:endParaRPr lang="en-US"/>
          </a:p>
        </p:txBody>
      </p:sp>
    </p:spTree>
    <p:extLst>
      <p:ext uri="{BB962C8B-B14F-4D97-AF65-F5344CB8AC3E}">
        <p14:creationId xmlns:p14="http://schemas.microsoft.com/office/powerpoint/2010/main" val="2741546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53CE95-F5CB-483A-9B02-1D2576EA1684}" type="slidenum">
              <a:rPr lang="en-US" smtClean="0"/>
              <a:pPr/>
              <a:t>17</a:t>
            </a:fld>
            <a:endParaRPr lang="en-US"/>
          </a:p>
        </p:txBody>
      </p:sp>
    </p:spTree>
    <p:extLst>
      <p:ext uri="{BB962C8B-B14F-4D97-AF65-F5344CB8AC3E}">
        <p14:creationId xmlns:p14="http://schemas.microsoft.com/office/powerpoint/2010/main" val="3350983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53CE95-F5CB-483A-9B02-1D2576EA1684}" type="slidenum">
              <a:rPr lang="en-US" smtClean="0"/>
              <a:pPr/>
              <a:t>18</a:t>
            </a:fld>
            <a:endParaRPr lang="en-US"/>
          </a:p>
        </p:txBody>
      </p:sp>
    </p:spTree>
    <p:extLst>
      <p:ext uri="{BB962C8B-B14F-4D97-AF65-F5344CB8AC3E}">
        <p14:creationId xmlns:p14="http://schemas.microsoft.com/office/powerpoint/2010/main" val="29399979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10" name="Title 9">
            <a:extLst>
              <a:ext uri="{FF2B5EF4-FFF2-40B4-BE49-F238E27FC236}">
                <a16:creationId xmlns:a16="http://schemas.microsoft.com/office/drawing/2014/main" id="{B764CC28-7C81-4F68-BC75-A20671960421}"/>
              </a:ext>
            </a:extLst>
          </p:cNvPr>
          <p:cNvSpPr>
            <a:spLocks noGrp="1"/>
          </p:cNvSpPr>
          <p:nvPr>
            <p:ph type="title"/>
          </p:nvPr>
        </p:nvSpPr>
        <p:spPr>
          <a:xfrm>
            <a:off x="609600" y="190500"/>
            <a:ext cx="10972800" cy="533400"/>
          </a:xfrm>
          <a:prstGeom prst="rect">
            <a:avLst/>
          </a:prstGeom>
        </p:spPr>
        <p:txBody>
          <a:bodyPr/>
          <a:lstStyle/>
          <a:p>
            <a:r>
              <a:rPr lang="en-US"/>
              <a:t>Click to edit Master title style</a:t>
            </a:r>
          </a:p>
        </p:txBody>
      </p:sp>
      <p:sp>
        <p:nvSpPr>
          <p:cNvPr id="11" name="Footer Placeholder 10">
            <a:extLst>
              <a:ext uri="{FF2B5EF4-FFF2-40B4-BE49-F238E27FC236}">
                <a16:creationId xmlns:a16="http://schemas.microsoft.com/office/drawing/2014/main" id="{40658E1A-83A6-4D43-8BAC-8CC650DFB1FF}"/>
              </a:ext>
            </a:extLst>
          </p:cNvPr>
          <p:cNvSpPr>
            <a:spLocks noGrp="1"/>
          </p:cNvSpPr>
          <p:nvPr>
            <p:ph type="ftr" sz="quarter" idx="13"/>
          </p:nvPr>
        </p:nvSpPr>
        <p:spPr/>
        <p:txBody>
          <a:bodyPr/>
          <a:lstStyle/>
          <a:p>
            <a:r>
              <a:rPr lang="en-US">
                <a:latin typeface="Arial"/>
                <a:ea typeface="ＭＳ Ｐゴシック"/>
                <a:cs typeface="Arial"/>
              </a:rPr>
              <a:t>TFAWS 2025 – August 4-7, 2025</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90500"/>
            <a:ext cx="10972800" cy="5334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p:txBody>
          <a:bodyPr/>
          <a:lstStyle>
            <a:lvl1pPr>
              <a:defRPr/>
            </a:lvl1pPr>
          </a:lstStyle>
          <a:p>
            <a:r>
              <a:rPr lang="en-US">
                <a:latin typeface="Arial"/>
                <a:ea typeface="ＭＳ Ｐゴシック"/>
                <a:cs typeface="Arial"/>
              </a:rPr>
              <a:t>TFAWS 2025 – August 4-7, 2025</a:t>
            </a:r>
          </a:p>
        </p:txBody>
      </p:sp>
      <p:sp>
        <p:nvSpPr>
          <p:cNvPr id="6" name="Rectangle 6"/>
          <p:cNvSpPr>
            <a:spLocks noGrp="1" noChangeArrowheads="1"/>
          </p:cNvSpPr>
          <p:nvPr>
            <p:ph type="sldNum" sz="quarter" idx="12"/>
          </p:nvPr>
        </p:nvSpPr>
        <p:spPr/>
        <p:txBody>
          <a:bodyPr/>
          <a:lstStyle>
            <a:lvl1pPr>
              <a:defRPr/>
            </a:lvl1pPr>
          </a:lstStyle>
          <a:p>
            <a:fld id="{33F42015-0FC7-4B0E-8D2B-76EADF48D957}"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Rectangle 5"/>
          <p:cNvSpPr>
            <a:spLocks noGrp="1" noChangeArrowheads="1"/>
          </p:cNvSpPr>
          <p:nvPr>
            <p:ph type="ftr" sz="quarter" idx="11"/>
          </p:nvPr>
        </p:nvSpPr>
        <p:spPr/>
        <p:txBody>
          <a:bodyPr/>
          <a:lstStyle>
            <a:lvl1pPr>
              <a:defRPr/>
            </a:lvl1pPr>
          </a:lstStyle>
          <a:p>
            <a:r>
              <a:rPr lang="en-US">
                <a:latin typeface="Arial"/>
                <a:ea typeface="ＭＳ Ｐゴシック"/>
                <a:cs typeface="Arial"/>
              </a:rPr>
              <a:t>TFAWS 2025 – August 4-7, 2025</a:t>
            </a:r>
          </a:p>
        </p:txBody>
      </p:sp>
      <p:sp>
        <p:nvSpPr>
          <p:cNvPr id="6" name="Rectangle 6"/>
          <p:cNvSpPr>
            <a:spLocks noGrp="1" noChangeArrowheads="1"/>
          </p:cNvSpPr>
          <p:nvPr>
            <p:ph type="sldNum" sz="quarter" idx="12"/>
          </p:nvPr>
        </p:nvSpPr>
        <p:spPr/>
        <p:txBody>
          <a:bodyPr/>
          <a:lstStyle>
            <a:lvl1pPr>
              <a:defRPr/>
            </a:lvl1pPr>
          </a:lstStyle>
          <a:p>
            <a:fld id="{EE9E8C48-CEA1-40D7-918C-CBF5F81BA8C8}"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90500"/>
            <a:ext cx="10972800" cy="5334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914400"/>
            <a:ext cx="53848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914400"/>
            <a:ext cx="53848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p:txBody>
          <a:bodyPr/>
          <a:lstStyle>
            <a:lvl1pPr>
              <a:defRPr/>
            </a:lvl1pPr>
          </a:lstStyle>
          <a:p>
            <a:fld id="{89199CED-6919-4E7D-A690-AD3E6D16DAA7}" type="slidenum">
              <a:rPr lang="en-US"/>
              <a:pPr/>
              <a:t>‹#›</a:t>
            </a:fld>
            <a:endParaRPr lang="en-US"/>
          </a:p>
        </p:txBody>
      </p:sp>
      <p:sp>
        <p:nvSpPr>
          <p:cNvPr id="6" name="Footer Placeholder 5">
            <a:extLst>
              <a:ext uri="{FF2B5EF4-FFF2-40B4-BE49-F238E27FC236}">
                <a16:creationId xmlns:a16="http://schemas.microsoft.com/office/drawing/2014/main" id="{1D956BF8-FFF3-4911-B918-FF080B8BD184}"/>
              </a:ext>
            </a:extLst>
          </p:cNvPr>
          <p:cNvSpPr>
            <a:spLocks noGrp="1"/>
          </p:cNvSpPr>
          <p:nvPr>
            <p:ph type="ftr" sz="quarter" idx="13"/>
          </p:nvPr>
        </p:nvSpPr>
        <p:spPr/>
        <p:txBody>
          <a:bodyPr/>
          <a:lstStyle/>
          <a:p>
            <a:r>
              <a:rPr lang="en-US">
                <a:latin typeface="Arial"/>
                <a:ea typeface="ＭＳ Ｐゴシック"/>
                <a:cs typeface="Arial"/>
              </a:rPr>
              <a:t>TFAWS 2025 – August 4-7, 2025</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411162"/>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219200"/>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1858962"/>
            <a:ext cx="5386917" cy="41608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219200"/>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1858962"/>
            <a:ext cx="5389033" cy="41608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6"/>
          <p:cNvSpPr>
            <a:spLocks noGrp="1" noChangeArrowheads="1"/>
          </p:cNvSpPr>
          <p:nvPr>
            <p:ph type="sldNum" sz="quarter" idx="12"/>
          </p:nvPr>
        </p:nvSpPr>
        <p:spPr/>
        <p:txBody>
          <a:bodyPr/>
          <a:lstStyle>
            <a:lvl1pPr>
              <a:defRPr/>
            </a:lvl1pPr>
          </a:lstStyle>
          <a:p>
            <a:fld id="{7FABF8B5-A29F-4527-8EF2-13DD397BE681}" type="slidenum">
              <a:rPr lang="en-US"/>
              <a:pPr/>
              <a:t>‹#›</a:t>
            </a:fld>
            <a:endParaRPr lang="en-US"/>
          </a:p>
        </p:txBody>
      </p:sp>
      <p:sp>
        <p:nvSpPr>
          <p:cNvPr id="10" name="Rectangle 5">
            <a:extLst>
              <a:ext uri="{FF2B5EF4-FFF2-40B4-BE49-F238E27FC236}">
                <a16:creationId xmlns:a16="http://schemas.microsoft.com/office/drawing/2014/main" id="{92D923EA-ABD6-D9E1-0232-9D3269B7E94A}"/>
              </a:ext>
            </a:extLst>
          </p:cNvPr>
          <p:cNvSpPr>
            <a:spLocks noGrp="1" noChangeArrowheads="1"/>
          </p:cNvSpPr>
          <p:nvPr>
            <p:ph type="ftr" sz="quarter" idx="11"/>
          </p:nvPr>
        </p:nvSpPr>
        <p:spPr>
          <a:xfrm>
            <a:off x="3657600" y="6400800"/>
            <a:ext cx="4876800" cy="304800"/>
          </a:xfrm>
        </p:spPr>
        <p:txBody>
          <a:bodyPr/>
          <a:lstStyle>
            <a:lvl1pPr>
              <a:defRPr/>
            </a:lvl1pPr>
          </a:lstStyle>
          <a:p>
            <a:r>
              <a:rPr lang="en-US">
                <a:latin typeface="Arial"/>
                <a:ea typeface="ＭＳ Ｐゴシック"/>
                <a:cs typeface="Arial"/>
              </a:rPr>
              <a:t>TFAWS 2025 – August 4-7, 2025</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90500"/>
            <a:ext cx="10972800" cy="533400"/>
          </a:xfrm>
          <a:prstGeom prst="rect">
            <a:avLst/>
          </a:prstGeom>
        </p:spPr>
        <p:txBody>
          <a:bodyPr/>
          <a:lstStyle/>
          <a:p>
            <a:r>
              <a:rPr lang="en-US"/>
              <a:t>Click to edit Master title style</a:t>
            </a:r>
          </a:p>
        </p:txBody>
      </p:sp>
      <p:sp>
        <p:nvSpPr>
          <p:cNvPr id="5" name="Rectangle 6"/>
          <p:cNvSpPr>
            <a:spLocks noGrp="1" noChangeArrowheads="1"/>
          </p:cNvSpPr>
          <p:nvPr>
            <p:ph type="sldNum" sz="quarter" idx="12"/>
          </p:nvPr>
        </p:nvSpPr>
        <p:spPr/>
        <p:txBody>
          <a:bodyPr/>
          <a:lstStyle>
            <a:lvl1pPr>
              <a:defRPr/>
            </a:lvl1pPr>
          </a:lstStyle>
          <a:p>
            <a:fld id="{640FA3E2-4CB8-43B1-9AF4-23FEB8A0CB92}" type="slidenum">
              <a:rPr lang="en-US"/>
              <a:pPr/>
              <a:t>‹#›</a:t>
            </a:fld>
            <a:endParaRPr lang="en-US"/>
          </a:p>
        </p:txBody>
      </p:sp>
      <p:sp>
        <p:nvSpPr>
          <p:cNvPr id="6" name="Rectangle 5">
            <a:extLst>
              <a:ext uri="{FF2B5EF4-FFF2-40B4-BE49-F238E27FC236}">
                <a16:creationId xmlns:a16="http://schemas.microsoft.com/office/drawing/2014/main" id="{B421A504-53A7-23C9-529A-B3C0862B2F0C}"/>
              </a:ext>
            </a:extLst>
          </p:cNvPr>
          <p:cNvSpPr>
            <a:spLocks noGrp="1" noChangeArrowheads="1"/>
          </p:cNvSpPr>
          <p:nvPr>
            <p:ph type="ftr" sz="quarter" idx="11"/>
          </p:nvPr>
        </p:nvSpPr>
        <p:spPr>
          <a:xfrm>
            <a:off x="3657600" y="6400800"/>
            <a:ext cx="4876800" cy="304800"/>
          </a:xfrm>
        </p:spPr>
        <p:txBody>
          <a:bodyPr/>
          <a:lstStyle>
            <a:lvl1pPr>
              <a:defRPr/>
            </a:lvl1pPr>
          </a:lstStyle>
          <a:p>
            <a:r>
              <a:rPr lang="en-US">
                <a:latin typeface="Arial"/>
                <a:ea typeface="ＭＳ Ｐゴシック"/>
                <a:cs typeface="Arial"/>
              </a:rPr>
              <a:t>TFAWS 2025 – August 4-7, 2025</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p:txBody>
          <a:bodyPr/>
          <a:lstStyle>
            <a:lvl1pPr>
              <a:defRPr/>
            </a:lvl1pPr>
          </a:lstStyle>
          <a:p>
            <a:fld id="{2624FCD2-9C05-4241-882C-3D134303B4EB}" type="slidenum">
              <a:rPr lang="en-US"/>
              <a:pPr/>
              <a:t>‹#›</a:t>
            </a:fld>
            <a:endParaRPr lang="en-US"/>
          </a:p>
        </p:txBody>
      </p:sp>
      <p:sp>
        <p:nvSpPr>
          <p:cNvPr id="5" name="Rectangle 5">
            <a:extLst>
              <a:ext uri="{FF2B5EF4-FFF2-40B4-BE49-F238E27FC236}">
                <a16:creationId xmlns:a16="http://schemas.microsoft.com/office/drawing/2014/main" id="{F80190D3-EFDF-0F6E-3929-98722B9A9A3D}"/>
              </a:ext>
            </a:extLst>
          </p:cNvPr>
          <p:cNvSpPr>
            <a:spLocks noGrp="1" noChangeArrowheads="1"/>
          </p:cNvSpPr>
          <p:nvPr>
            <p:ph type="ftr" sz="quarter" idx="11"/>
          </p:nvPr>
        </p:nvSpPr>
        <p:spPr>
          <a:xfrm>
            <a:off x="3657600" y="6400800"/>
            <a:ext cx="4876800" cy="304800"/>
          </a:xfrm>
        </p:spPr>
        <p:txBody>
          <a:bodyPr/>
          <a:lstStyle>
            <a:lvl1pPr>
              <a:defRPr/>
            </a:lvl1pPr>
          </a:lstStyle>
          <a:p>
            <a:r>
              <a:rPr lang="en-US">
                <a:latin typeface="Arial"/>
                <a:ea typeface="ＭＳ Ｐゴシック"/>
                <a:cs typeface="Arial"/>
              </a:rPr>
              <a:t>TFAWS 2025 – August 4-7, 2025</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914400"/>
            <a:ext cx="4011084" cy="52070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914400"/>
            <a:ext cx="6815667" cy="521176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Rectangle 6"/>
          <p:cNvSpPr>
            <a:spLocks noGrp="1" noChangeArrowheads="1"/>
          </p:cNvSpPr>
          <p:nvPr>
            <p:ph type="sldNum" sz="quarter" idx="12"/>
          </p:nvPr>
        </p:nvSpPr>
        <p:spPr/>
        <p:txBody>
          <a:bodyPr/>
          <a:lstStyle>
            <a:lvl1pPr>
              <a:defRPr/>
            </a:lvl1pPr>
          </a:lstStyle>
          <a:p>
            <a:fld id="{8340803C-64EA-4536-A101-47E17B86F670}" type="slidenum">
              <a:rPr lang="en-US"/>
              <a:pPr/>
              <a:t>‹#›</a:t>
            </a:fld>
            <a:endParaRPr lang="en-US"/>
          </a:p>
        </p:txBody>
      </p:sp>
      <p:sp>
        <p:nvSpPr>
          <p:cNvPr id="8" name="Rectangle 5">
            <a:extLst>
              <a:ext uri="{FF2B5EF4-FFF2-40B4-BE49-F238E27FC236}">
                <a16:creationId xmlns:a16="http://schemas.microsoft.com/office/drawing/2014/main" id="{1FB25FD5-3767-7224-BCE7-AD65822549A2}"/>
              </a:ext>
            </a:extLst>
          </p:cNvPr>
          <p:cNvSpPr>
            <a:spLocks noGrp="1" noChangeArrowheads="1"/>
          </p:cNvSpPr>
          <p:nvPr>
            <p:ph type="ftr" sz="quarter" idx="11"/>
          </p:nvPr>
        </p:nvSpPr>
        <p:spPr>
          <a:xfrm>
            <a:off x="3657600" y="6400800"/>
            <a:ext cx="4876800" cy="304800"/>
          </a:xfrm>
        </p:spPr>
        <p:txBody>
          <a:bodyPr/>
          <a:lstStyle>
            <a:lvl1pPr>
              <a:defRPr/>
            </a:lvl1pPr>
          </a:lstStyle>
          <a:p>
            <a:r>
              <a:rPr lang="en-US">
                <a:latin typeface="Arial"/>
                <a:ea typeface="ＭＳ Ｐゴシック"/>
                <a:cs typeface="Arial"/>
              </a:rPr>
              <a:t>TFAWS 2025 – August 4-7, 2025</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914399"/>
            <a:ext cx="7315200" cy="38131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Rectangle 6"/>
          <p:cNvSpPr>
            <a:spLocks noGrp="1" noChangeArrowheads="1"/>
          </p:cNvSpPr>
          <p:nvPr>
            <p:ph type="sldNum" sz="quarter" idx="12"/>
          </p:nvPr>
        </p:nvSpPr>
        <p:spPr/>
        <p:txBody>
          <a:bodyPr/>
          <a:lstStyle>
            <a:lvl1pPr>
              <a:defRPr/>
            </a:lvl1pPr>
          </a:lstStyle>
          <a:p>
            <a:fld id="{BACCA9B2-5165-4ADC-9763-7293ADD3F29A}" type="slidenum">
              <a:rPr lang="en-US"/>
              <a:pPr/>
              <a:t>‹#›</a:t>
            </a:fld>
            <a:endParaRPr lang="en-US"/>
          </a:p>
        </p:txBody>
      </p:sp>
      <p:sp>
        <p:nvSpPr>
          <p:cNvPr id="8" name="Rectangle 5">
            <a:extLst>
              <a:ext uri="{FF2B5EF4-FFF2-40B4-BE49-F238E27FC236}">
                <a16:creationId xmlns:a16="http://schemas.microsoft.com/office/drawing/2014/main" id="{51DE3015-D9A1-BD07-2F15-45C69819794C}"/>
              </a:ext>
            </a:extLst>
          </p:cNvPr>
          <p:cNvSpPr>
            <a:spLocks noGrp="1" noChangeArrowheads="1"/>
          </p:cNvSpPr>
          <p:nvPr>
            <p:ph type="ftr" sz="quarter" idx="11"/>
          </p:nvPr>
        </p:nvSpPr>
        <p:spPr>
          <a:xfrm>
            <a:off x="3657600" y="6400800"/>
            <a:ext cx="4876800" cy="304800"/>
          </a:xfrm>
        </p:spPr>
        <p:txBody>
          <a:bodyPr/>
          <a:lstStyle>
            <a:lvl1pPr>
              <a:defRPr/>
            </a:lvl1pPr>
          </a:lstStyle>
          <a:p>
            <a:r>
              <a:rPr lang="en-US">
                <a:latin typeface="Arial"/>
                <a:ea typeface="ＭＳ Ｐゴシック"/>
                <a:cs typeface="Arial"/>
              </a:rPr>
              <a:t>TFAWS 2025 – August 4-7, 2025</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bwMode="auto">
          <a:xfrm>
            <a:off x="609600" y="190500"/>
            <a:ext cx="10972800" cy="533400"/>
          </a:xfrm>
          <a:prstGeom prst="rect">
            <a:avLst/>
          </a:prstGeom>
          <a:noFill/>
          <a:ln w="9525">
            <a:noFill/>
            <a:miter lim="800000"/>
            <a:headEnd/>
            <a:tailEnd/>
          </a:ln>
        </p:spPr>
        <p:txBody>
          <a:bodyPr vert="horz" wrap="square" lIns="91440" tIns="0" rIns="91440" bIns="0" numCol="1" anchor="ctr" anchorCtr="0" compatLnSpc="1">
            <a:prstTxWarp prst="textNoShape">
              <a:avLst/>
            </a:prstTxWarp>
          </a:bodyPr>
          <a:lstStyle/>
          <a:p>
            <a:pPr lvl="0"/>
            <a:r>
              <a:rPr lang="en-US"/>
              <a:t>Click to edit Master title style</a:t>
            </a:r>
          </a:p>
        </p:txBody>
      </p:sp>
      <p:sp>
        <p:nvSpPr>
          <p:cNvPr id="1052" name="Text Box 28"/>
          <p:cNvSpPr txBox="1">
            <a:spLocks noChangeArrowheads="1"/>
          </p:cNvSpPr>
          <p:nvPr userDrawn="1"/>
        </p:nvSpPr>
        <p:spPr bwMode="auto">
          <a:xfrm>
            <a:off x="899163" y="685800"/>
            <a:ext cx="10393680" cy="76200"/>
          </a:xfrm>
          <a:prstGeom prst="rect">
            <a:avLst/>
          </a:prstGeom>
          <a:gradFill rotWithShape="0">
            <a:gsLst>
              <a:gs pos="0">
                <a:schemeClr val="accent2"/>
              </a:gs>
              <a:gs pos="100000">
                <a:schemeClr val="accent2">
                  <a:gamma/>
                  <a:shade val="48627"/>
                  <a:invGamma/>
                </a:schemeClr>
              </a:gs>
            </a:gsLst>
            <a:lin ang="0" scaled="1"/>
          </a:gradFill>
          <a:ln w="9525">
            <a:noFill/>
            <a:miter lim="800000"/>
            <a:headEnd/>
            <a:tailEnd/>
          </a:ln>
          <a:effectLst/>
        </p:spPr>
        <p:txBody>
          <a:bodyPr anchor="ctr"/>
          <a:lstStyle/>
          <a:p>
            <a:pPr algn="l">
              <a:spcBef>
                <a:spcPct val="50000"/>
              </a:spcBef>
              <a:tabLst>
                <a:tab pos="4459288" algn="ctr"/>
              </a:tabLst>
              <a:defRPr/>
            </a:pPr>
            <a:endParaRPr lang="en-US" sz="2800">
              <a:solidFill>
                <a:schemeClr val="bg1"/>
              </a:solidFill>
              <a:latin typeface="Arial" charset="0"/>
              <a:ea typeface="+mn-ea"/>
            </a:endParaRPr>
          </a:p>
        </p:txBody>
      </p:sp>
      <p:sp>
        <p:nvSpPr>
          <p:cNvPr id="1029" name="Rectangle 3"/>
          <p:cNvSpPr>
            <a:spLocks noGrp="1" noChangeArrowheads="1"/>
          </p:cNvSpPr>
          <p:nvPr>
            <p:ph type="body" idx="1"/>
          </p:nvPr>
        </p:nvSpPr>
        <p:spPr bwMode="auto">
          <a:xfrm>
            <a:off x="609600" y="914400"/>
            <a:ext cx="109728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lang="en-US" sz="2000">
                <a:solidFill>
                  <a:schemeClr val="bg1"/>
                </a:solidFill>
                <a:latin typeface="Arial" charset="0"/>
                <a:ea typeface="+mn-ea"/>
              </a:rPr>
              <a:t>	</a:t>
            </a:r>
          </a:p>
          <a:p>
            <a:pPr lvl="1"/>
            <a:r>
              <a:rPr lang="en-US"/>
              <a:t>Second level</a:t>
            </a:r>
          </a:p>
          <a:p>
            <a:pPr lvl="2"/>
            <a:r>
              <a:rPr lang="en-US"/>
              <a:t>Third level</a:t>
            </a:r>
          </a:p>
          <a:p>
            <a:pPr lvl="3"/>
            <a:r>
              <a:rPr lang="en-US"/>
              <a:t>Fourth level</a:t>
            </a:r>
          </a:p>
          <a:p>
            <a:pPr lvl="4"/>
            <a:r>
              <a:rPr lang="en-US"/>
              <a:t>Fifth level</a:t>
            </a:r>
          </a:p>
        </p:txBody>
      </p:sp>
      <p:sp>
        <p:nvSpPr>
          <p:cNvPr id="3" name="Rectangle 5"/>
          <p:cNvSpPr>
            <a:spLocks noGrp="1" noChangeArrowheads="1"/>
          </p:cNvSpPr>
          <p:nvPr>
            <p:ph type="ftr" sz="quarter" idx="3"/>
          </p:nvPr>
        </p:nvSpPr>
        <p:spPr bwMode="auto">
          <a:xfrm>
            <a:off x="3657600" y="6400800"/>
            <a:ext cx="4876800" cy="3048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1200" b="0">
                <a:solidFill>
                  <a:srgbClr val="333399"/>
                </a:solidFill>
                <a:latin typeface="Arial" pitchFamily="34" charset="0"/>
              </a:defRPr>
            </a:lvl1pPr>
          </a:lstStyle>
          <a:p>
            <a:r>
              <a:rPr lang="en-US">
                <a:latin typeface="Arial"/>
                <a:ea typeface="ＭＳ Ｐゴシック"/>
                <a:cs typeface="Arial"/>
              </a:rPr>
              <a:t>TFAWS 2025 – August 4-7, 2025</a:t>
            </a:r>
          </a:p>
        </p:txBody>
      </p:sp>
      <p:sp>
        <p:nvSpPr>
          <p:cNvPr id="1030" name="Rectangle 6"/>
          <p:cNvSpPr>
            <a:spLocks noGrp="1" noChangeArrowheads="1"/>
          </p:cNvSpPr>
          <p:nvPr>
            <p:ph type="sldNum" sz="quarter" idx="4"/>
          </p:nvPr>
        </p:nvSpPr>
        <p:spPr bwMode="auto">
          <a:xfrm>
            <a:off x="9042400" y="6400800"/>
            <a:ext cx="2540000" cy="3048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000" b="0">
                <a:solidFill>
                  <a:srgbClr val="333399"/>
                </a:solidFill>
                <a:latin typeface="Arial" pitchFamily="34" charset="0"/>
              </a:defRPr>
            </a:lvl1pPr>
          </a:lstStyle>
          <a:p>
            <a:fld id="{A937B6BC-EA0C-470E-B991-7E852790E29C}" type="slidenum">
              <a:rPr lang="en-US"/>
              <a:pPr/>
              <a:t>‹#›</a:t>
            </a:fld>
            <a:endParaRPr lang="en-US"/>
          </a:p>
        </p:txBody>
      </p:sp>
      <p:pic>
        <p:nvPicPr>
          <p:cNvPr id="7" name="Graphic 6">
            <a:extLst>
              <a:ext uri="{FF2B5EF4-FFF2-40B4-BE49-F238E27FC236}">
                <a16:creationId xmlns:a16="http://schemas.microsoft.com/office/drawing/2014/main" id="{BB6B5A49-D4D6-2B87-693D-2F74F7E52D6C}"/>
              </a:ext>
            </a:extLst>
          </p:cNvPr>
          <p:cNvPicPr>
            <a:picLocks noChangeAspect="1"/>
          </p:cNvPicPr>
          <p:nvPr userDrawn="1"/>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1250930" y="0"/>
            <a:ext cx="914400" cy="914400"/>
          </a:xfrm>
          <a:prstGeom prst="rect">
            <a:avLst/>
          </a:prstGeom>
        </p:spPr>
      </p:pic>
      <p:pic>
        <p:nvPicPr>
          <p:cNvPr id="5" name="Picture 4" descr="Logo&#10;&#10;AI-generated content may be incorrect.">
            <a:extLst>
              <a:ext uri="{FF2B5EF4-FFF2-40B4-BE49-F238E27FC236}">
                <a16:creationId xmlns:a16="http://schemas.microsoft.com/office/drawing/2014/main" id="{3B79BF85-79B4-B2F6-E39F-842F59488EAA}"/>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2055" y="37024"/>
            <a:ext cx="858065" cy="754793"/>
          </a:xfrm>
          <a:prstGeom prst="rect">
            <a:avLst/>
          </a:prstGeom>
        </p:spPr>
      </p:pic>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Lst>
  <p:hf hdr="0" dt="0"/>
  <p:txStyles>
    <p:titleStyle>
      <a:lvl1pPr algn="ctr" rtl="0" eaLnBrk="0" fontAlgn="base" hangingPunct="0">
        <a:spcBef>
          <a:spcPct val="0"/>
        </a:spcBef>
        <a:spcAft>
          <a:spcPct val="0"/>
        </a:spcAft>
        <a:defRPr sz="2800" b="1">
          <a:solidFill>
            <a:schemeClr val="accent2"/>
          </a:solidFill>
          <a:latin typeface="+mj-lt"/>
          <a:ea typeface="ＭＳ Ｐゴシック" charset="0"/>
          <a:cs typeface="+mj-cs"/>
        </a:defRPr>
      </a:lvl1pPr>
      <a:lvl2pPr algn="ctr" rtl="0" eaLnBrk="0" fontAlgn="base" hangingPunct="0">
        <a:spcBef>
          <a:spcPct val="0"/>
        </a:spcBef>
        <a:spcAft>
          <a:spcPct val="0"/>
        </a:spcAft>
        <a:defRPr sz="2800" b="1">
          <a:solidFill>
            <a:schemeClr val="accent2"/>
          </a:solidFill>
          <a:latin typeface="Arial" charset="0"/>
          <a:ea typeface="ＭＳ Ｐゴシック" charset="0"/>
        </a:defRPr>
      </a:lvl2pPr>
      <a:lvl3pPr algn="ctr" rtl="0" eaLnBrk="0" fontAlgn="base" hangingPunct="0">
        <a:spcBef>
          <a:spcPct val="0"/>
        </a:spcBef>
        <a:spcAft>
          <a:spcPct val="0"/>
        </a:spcAft>
        <a:defRPr sz="2800" b="1">
          <a:solidFill>
            <a:schemeClr val="accent2"/>
          </a:solidFill>
          <a:latin typeface="Arial" charset="0"/>
          <a:ea typeface="ＭＳ Ｐゴシック" charset="0"/>
        </a:defRPr>
      </a:lvl3pPr>
      <a:lvl4pPr algn="ctr" rtl="0" eaLnBrk="0" fontAlgn="base" hangingPunct="0">
        <a:spcBef>
          <a:spcPct val="0"/>
        </a:spcBef>
        <a:spcAft>
          <a:spcPct val="0"/>
        </a:spcAft>
        <a:defRPr sz="2800" b="1">
          <a:solidFill>
            <a:schemeClr val="accent2"/>
          </a:solidFill>
          <a:latin typeface="Arial" charset="0"/>
          <a:ea typeface="ＭＳ Ｐゴシック" charset="0"/>
        </a:defRPr>
      </a:lvl4pPr>
      <a:lvl5pPr algn="ctr" rtl="0" eaLnBrk="0" fontAlgn="base" hangingPunct="0">
        <a:spcBef>
          <a:spcPct val="0"/>
        </a:spcBef>
        <a:spcAft>
          <a:spcPct val="0"/>
        </a:spcAft>
        <a:defRPr sz="2800" b="1">
          <a:solidFill>
            <a:schemeClr val="accent2"/>
          </a:solidFill>
          <a:latin typeface="Arial" charset="0"/>
          <a:ea typeface="ＭＳ Ｐゴシック" charset="0"/>
        </a:defRPr>
      </a:lvl5pPr>
      <a:lvl6pPr marL="457200" algn="ctr" rtl="0" fontAlgn="base">
        <a:spcBef>
          <a:spcPct val="0"/>
        </a:spcBef>
        <a:spcAft>
          <a:spcPct val="0"/>
        </a:spcAft>
        <a:defRPr sz="2800" b="1">
          <a:solidFill>
            <a:schemeClr val="accent2"/>
          </a:solidFill>
          <a:latin typeface="Arial" charset="0"/>
        </a:defRPr>
      </a:lvl6pPr>
      <a:lvl7pPr marL="914400" algn="ctr" rtl="0" fontAlgn="base">
        <a:spcBef>
          <a:spcPct val="0"/>
        </a:spcBef>
        <a:spcAft>
          <a:spcPct val="0"/>
        </a:spcAft>
        <a:defRPr sz="2800" b="1">
          <a:solidFill>
            <a:schemeClr val="accent2"/>
          </a:solidFill>
          <a:latin typeface="Arial" charset="0"/>
        </a:defRPr>
      </a:lvl7pPr>
      <a:lvl8pPr marL="1371600" algn="ctr" rtl="0" fontAlgn="base">
        <a:spcBef>
          <a:spcPct val="0"/>
        </a:spcBef>
        <a:spcAft>
          <a:spcPct val="0"/>
        </a:spcAft>
        <a:defRPr sz="2800" b="1">
          <a:solidFill>
            <a:schemeClr val="accent2"/>
          </a:solidFill>
          <a:latin typeface="Arial" charset="0"/>
        </a:defRPr>
      </a:lvl8pPr>
      <a:lvl9pPr marL="1828800" algn="ctr" rtl="0" fontAlgn="base">
        <a:spcBef>
          <a:spcPct val="0"/>
        </a:spcBef>
        <a:spcAft>
          <a:spcPct val="0"/>
        </a:spcAft>
        <a:defRPr sz="2800" b="1">
          <a:solidFill>
            <a:schemeClr val="accent2"/>
          </a:solidFill>
          <a:latin typeface="Arial" charset="0"/>
        </a:defRPr>
      </a:lvl9pPr>
    </p:titleStyle>
    <p:bodyStyle>
      <a:lvl1pPr marL="342900" indent="-342900" algn="l" rtl="0" eaLnBrk="0" fontAlgn="base" hangingPunct="0">
        <a:spcBef>
          <a:spcPct val="20000"/>
        </a:spcBef>
        <a:spcAft>
          <a:spcPct val="0"/>
        </a:spcAft>
        <a:buChar char="•"/>
        <a:defRPr sz="2400">
          <a:solidFill>
            <a:schemeClr val="accent2"/>
          </a:solidFill>
          <a:latin typeface="+mn-lt"/>
          <a:ea typeface="ＭＳ Ｐゴシック" charset="0"/>
          <a:cs typeface="+mn-cs"/>
        </a:defRPr>
      </a:lvl1pPr>
      <a:lvl2pPr marL="742950" marR="0" indent="-285750" algn="l" defTabSz="914400" rtl="0" eaLnBrk="0" fontAlgn="base" latinLnBrk="0" hangingPunct="0">
        <a:lnSpc>
          <a:spcPct val="100000"/>
        </a:lnSpc>
        <a:spcBef>
          <a:spcPct val="20000"/>
        </a:spcBef>
        <a:spcAft>
          <a:spcPct val="0"/>
        </a:spcAft>
        <a:buClrTx/>
        <a:buSzTx/>
        <a:buFontTx/>
        <a:buChar char="–"/>
        <a:tabLst/>
        <a:defRPr sz="20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charset="0"/>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microsoft.com/office/2018/10/relationships/comments" Target="../comments/modernComment_11E_E5CD624F.xm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microsoft.com/office/2018/10/relationships/comments" Target="../comments/modernComment_11F_19917556.xml"/><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microsoft.com/office/2018/10/relationships/comments" Target="../comments/modernComment_122_F5A8F5B4.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2.emf"/><Relationship Id="rId2" Type="http://schemas.microsoft.com/office/2018/10/relationships/comments" Target="../comments/modernComment_120_360E0DB7.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microsoft.com/office/2018/10/relationships/comments" Target="../comments/modernComment_123_B702DE8C.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microsoft.com/office/2018/10/relationships/comments" Target="../comments/modernComment_126_728A9FBD.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microsoft.com/office/2018/10/relationships/comments" Target="../comments/modernComment_127_EBCC95F3.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microsoft.com/office/2018/10/relationships/comments" Target="../comments/modernComment_129_65E2FD66.xm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microsoft.com/office/2018/10/relationships/comments" Target="../comments/modernComment_12A_AB9A957F.xml"/><Relationship Id="rId1" Type="http://schemas.openxmlformats.org/officeDocument/2006/relationships/slideLayout" Target="../slideLayouts/slideLayout2.xml"/><Relationship Id="rId4" Type="http://schemas.openxmlformats.org/officeDocument/2006/relationships/image" Target="../media/image32.emf"/></Relationships>
</file>

<file path=ppt/slides/_rels/slide21.xml.rels><?xml version="1.0" encoding="UTF-8" standalone="yes"?>
<Relationships xmlns="http://schemas.openxmlformats.org/package/2006/relationships"><Relationship Id="rId2" Type="http://schemas.microsoft.com/office/2018/10/relationships/comments" Target="../comments/modernComment_124_241E94F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s3vi.ndc.nasa.gov/ssri-kb/static/resources/ICES_2016_6.pdf"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microsoft.com/office/2018/10/relationships/comments" Target="../comments/modernComment_113_C8E055B.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microsoft.com/office/2018/10/relationships/comments" Target="../comments/modernComment_117_BDD80C8C.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microsoft.com/office/2018/10/relationships/comments" Target="../comments/modernComment_118_7273C8F5.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microsoft.com/office/2018/10/relationships/comments" Target="../comments/modernComment_119_555B13B4.xm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microsoft.com/office/2018/10/relationships/comments" Target="../comments/modernComment_11A_A976627E.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microsoft.com/office/2018/10/relationships/comments" Target="../comments/modernComment_11B_90FB210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microsoft.com/office/2018/10/relationships/comments" Target="../comments/modernComment_11C_E8521B80.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1">
            <a:extLst>
              <a:ext uri="{FF2B5EF4-FFF2-40B4-BE49-F238E27FC236}">
                <a16:creationId xmlns:a16="http://schemas.microsoft.com/office/drawing/2014/main" id="{77FB7A43-19F9-69F8-EAE7-F9492C4DDE08}"/>
              </a:ext>
            </a:extLst>
          </p:cNvPr>
          <p:cNvSpPr>
            <a:spLocks noChangeArrowheads="1"/>
          </p:cNvSpPr>
          <p:nvPr/>
        </p:nvSpPr>
        <p:spPr bwMode="auto">
          <a:xfrm>
            <a:off x="6165606" y="3443789"/>
            <a:ext cx="5071515" cy="1077218"/>
          </a:xfrm>
          <a:prstGeom prst="rect">
            <a:avLst/>
          </a:prstGeom>
          <a:noFill/>
          <a:ln w="9525">
            <a:noFill/>
            <a:miter lim="800000"/>
            <a:headEnd/>
            <a:tailEnd/>
          </a:ln>
        </p:spPr>
        <p:txBody>
          <a:bodyPr wrap="square" lIns="91440" tIns="45720" rIns="91440" bIns="45720" anchor="ctr">
            <a:spAutoFit/>
          </a:bodyPr>
          <a:lstStyle/>
          <a:p>
            <a:pPr algn="l" eaLnBrk="1" hangingPunct="1"/>
            <a:r>
              <a:rPr lang="en-US" sz="1800" b="0">
                <a:latin typeface="Arial"/>
                <a:ea typeface="ＭＳ Ｐゴシック"/>
                <a:cs typeface="Arial"/>
              </a:rPr>
              <a:t>Heather Grimes</a:t>
            </a:r>
          </a:p>
          <a:p>
            <a:pPr algn="l" eaLnBrk="1" hangingPunct="1"/>
            <a:r>
              <a:rPr lang="en-US" sz="1800" b="0">
                <a:latin typeface="Arial"/>
                <a:ea typeface="ＭＳ Ｐゴシック"/>
                <a:cs typeface="Arial"/>
              </a:rPr>
              <a:t>Mackenzie Byrnes</a:t>
            </a:r>
          </a:p>
          <a:p>
            <a:pPr algn="l" eaLnBrk="1" hangingPunct="1">
              <a:spcBef>
                <a:spcPts val="1200"/>
              </a:spcBef>
            </a:pPr>
            <a:r>
              <a:rPr lang="en-US" sz="1800" b="0">
                <a:latin typeface="Arial"/>
                <a:ea typeface="ＭＳ Ｐゴシック"/>
                <a:cs typeface="Arial"/>
              </a:rPr>
              <a:t>Amentum NASA MSFC</a:t>
            </a:r>
          </a:p>
        </p:txBody>
      </p:sp>
      <p:pic>
        <p:nvPicPr>
          <p:cNvPr id="12" name="Picture 11">
            <a:extLst>
              <a:ext uri="{FF2B5EF4-FFF2-40B4-BE49-F238E27FC236}">
                <a16:creationId xmlns:a16="http://schemas.microsoft.com/office/drawing/2014/main" id="{B1BA37E1-8474-56AD-C62B-52A0E0B0D3E7}"/>
              </a:ext>
            </a:extLst>
          </p:cNvPr>
          <p:cNvPicPr>
            <a:picLocks noChangeAspect="1"/>
          </p:cNvPicPr>
          <p:nvPr/>
        </p:nvPicPr>
        <p:blipFill>
          <a:blip r:embed="rId3">
            <a:alphaModFix amt="20000"/>
          </a:blip>
          <a:stretch>
            <a:fillRect/>
          </a:stretch>
        </p:blipFill>
        <p:spPr>
          <a:xfrm>
            <a:off x="390525" y="3091228"/>
            <a:ext cx="5635871" cy="3757247"/>
          </a:xfrm>
          <a:prstGeom prst="rect">
            <a:avLst/>
          </a:prstGeom>
        </p:spPr>
      </p:pic>
      <p:sp>
        <p:nvSpPr>
          <p:cNvPr id="13314" name="Rectangle 10"/>
          <p:cNvSpPr>
            <a:spLocks noGrp="1" noChangeArrowheads="1"/>
          </p:cNvSpPr>
          <p:nvPr>
            <p:ph type="ctrTitle"/>
          </p:nvPr>
        </p:nvSpPr>
        <p:spPr>
          <a:xfrm>
            <a:off x="954879" y="1587032"/>
            <a:ext cx="10282242" cy="946618"/>
          </a:xfrm>
        </p:spPr>
        <p:txBody>
          <a:bodyPr/>
          <a:lstStyle/>
          <a:p>
            <a:pPr eaLnBrk="1" hangingPunct="1">
              <a:spcBef>
                <a:spcPts val="0"/>
              </a:spcBef>
              <a:spcAft>
                <a:spcPts val="0"/>
              </a:spcAft>
            </a:pPr>
            <a:r>
              <a:rPr lang="en-US" dirty="0">
                <a:solidFill>
                  <a:srgbClr val="FF4605"/>
                </a:solidFill>
                <a:ea typeface="ＭＳ Ｐゴシック" charset="-128"/>
              </a:rPr>
              <a:t>CATS-Vac</a:t>
            </a:r>
            <a:br>
              <a:rPr lang="en-US" dirty="0">
                <a:solidFill>
                  <a:srgbClr val="FF4605"/>
                </a:solidFill>
                <a:ea typeface="ＭＳ Ｐゴシック" charset="-128"/>
              </a:rPr>
            </a:br>
            <a:r>
              <a:rPr lang="en-US" dirty="0">
                <a:solidFill>
                  <a:srgbClr val="FF4605"/>
                </a:solidFill>
                <a:ea typeface="ＭＳ Ｐゴシック" charset="-128"/>
              </a:rPr>
              <a:t>Comparative Analysis of Thermal Straps in Vacuum</a:t>
            </a:r>
            <a:endParaRPr lang="en-US" b="0" dirty="0">
              <a:solidFill>
                <a:srgbClr val="FF4605"/>
              </a:solidFill>
              <a:ea typeface="ＭＳ Ｐゴシック" charset="-128"/>
            </a:endParaRPr>
          </a:p>
        </p:txBody>
      </p:sp>
      <p:sp>
        <p:nvSpPr>
          <p:cNvPr id="13315" name="Rectangle 11"/>
          <p:cNvSpPr>
            <a:spLocks noChangeArrowheads="1"/>
          </p:cNvSpPr>
          <p:nvPr/>
        </p:nvSpPr>
        <p:spPr bwMode="auto">
          <a:xfrm>
            <a:off x="6165606" y="4876800"/>
            <a:ext cx="5071515" cy="1277273"/>
          </a:xfrm>
          <a:prstGeom prst="rect">
            <a:avLst/>
          </a:prstGeom>
          <a:noFill/>
          <a:ln w="9525">
            <a:noFill/>
            <a:miter lim="800000"/>
            <a:headEnd/>
            <a:tailEnd/>
          </a:ln>
        </p:spPr>
        <p:txBody>
          <a:bodyPr wrap="square" lIns="91440" tIns="45720" rIns="91440" bIns="45720" anchor="t">
            <a:spAutoFit/>
          </a:bodyPr>
          <a:lstStyle/>
          <a:p>
            <a:pPr algn="l" eaLnBrk="1" hangingPunct="1"/>
            <a:r>
              <a:rPr lang="en-US" sz="1800">
                <a:solidFill>
                  <a:schemeClr val="accent2"/>
                </a:solidFill>
                <a:latin typeface="Arial"/>
                <a:ea typeface="ＭＳ Ｐゴシック"/>
                <a:cs typeface="Arial"/>
              </a:rPr>
              <a:t>Thermal &amp; Fluids Analysis Workshop 2025</a:t>
            </a:r>
          </a:p>
          <a:p>
            <a:pPr algn="l" eaLnBrk="1" hangingPunct="1"/>
            <a:r>
              <a:rPr lang="en-US" sz="1800">
                <a:solidFill>
                  <a:schemeClr val="accent2"/>
                </a:solidFill>
                <a:latin typeface="Arial"/>
                <a:ea typeface="ＭＳ Ｐゴシック"/>
                <a:cs typeface="Arial"/>
              </a:rPr>
              <a:t>NASA Ames Research Center</a:t>
            </a:r>
            <a:endParaRPr lang="en-US" sz="1800" b="0">
              <a:solidFill>
                <a:schemeClr val="accent2"/>
              </a:solidFill>
              <a:latin typeface="Arial" pitchFamily="34" charset="0"/>
            </a:endParaRPr>
          </a:p>
          <a:p>
            <a:pPr algn="l" eaLnBrk="1" hangingPunct="1">
              <a:spcBef>
                <a:spcPts val="600"/>
              </a:spcBef>
            </a:pPr>
            <a:r>
              <a:rPr lang="en-US" sz="1800" b="0">
                <a:solidFill>
                  <a:schemeClr val="accent2"/>
                </a:solidFill>
                <a:latin typeface="Arial"/>
                <a:ea typeface="ＭＳ Ｐゴシック"/>
                <a:cs typeface="Arial"/>
              </a:rPr>
              <a:t>San Jose, CA</a:t>
            </a:r>
          </a:p>
          <a:p>
            <a:pPr algn="l" eaLnBrk="1" hangingPunct="1"/>
            <a:r>
              <a:rPr lang="en-US" sz="1800" b="0">
                <a:solidFill>
                  <a:schemeClr val="accent2"/>
                </a:solidFill>
                <a:latin typeface="Arial"/>
                <a:ea typeface="ＭＳ Ｐゴシック"/>
                <a:cs typeface="Arial"/>
              </a:rPr>
              <a:t>August 4-7, 2025</a:t>
            </a:r>
          </a:p>
        </p:txBody>
      </p:sp>
      <p:sp>
        <p:nvSpPr>
          <p:cNvPr id="6" name="Text Box 36">
            <a:extLst>
              <a:ext uri="{FF2B5EF4-FFF2-40B4-BE49-F238E27FC236}">
                <a16:creationId xmlns:a16="http://schemas.microsoft.com/office/drawing/2014/main" id="{F917E5F1-6E57-4C5E-B693-B8880278A8DD}"/>
              </a:ext>
            </a:extLst>
          </p:cNvPr>
          <p:cNvSpPr txBox="1">
            <a:spLocks noChangeArrowheads="1"/>
          </p:cNvSpPr>
          <p:nvPr/>
        </p:nvSpPr>
        <p:spPr bwMode="auto">
          <a:xfrm>
            <a:off x="0" y="-1"/>
            <a:ext cx="12192000" cy="914399"/>
          </a:xfrm>
          <a:prstGeom prst="rect">
            <a:avLst/>
          </a:prstGeom>
          <a:gradFill rotWithShape="0">
            <a:gsLst>
              <a:gs pos="0">
                <a:schemeClr val="accent2"/>
              </a:gs>
              <a:gs pos="100000">
                <a:schemeClr val="accent2">
                  <a:gamma/>
                  <a:shade val="48627"/>
                  <a:invGamma/>
                </a:schemeClr>
              </a:gs>
            </a:gsLst>
            <a:lin ang="0" scaled="1"/>
          </a:gradFill>
          <a:ln w="9525">
            <a:noFill/>
            <a:miter lim="800000"/>
            <a:headEnd/>
            <a:tailEnd/>
          </a:ln>
          <a:effectLst/>
        </p:spPr>
        <p:txBody>
          <a:bodyPr lIns="91440" tIns="45720" rIns="91440" bIns="45720" anchor="ctr"/>
          <a:lstStyle/>
          <a:p>
            <a:pPr>
              <a:spcBef>
                <a:spcPct val="50000"/>
              </a:spcBef>
              <a:tabLst>
                <a:tab pos="4459288" algn="ctr"/>
              </a:tabLst>
              <a:defRPr/>
            </a:pPr>
            <a:r>
              <a:rPr lang="en-US" sz="2800">
                <a:solidFill>
                  <a:schemeClr val="bg1"/>
                </a:solidFill>
                <a:latin typeface="Arial"/>
                <a:ea typeface="+mn-ea"/>
                <a:cs typeface="Arial"/>
              </a:rPr>
              <a:t>TFAWS 2025 Passive Thermal Technical Session</a:t>
            </a:r>
          </a:p>
        </p:txBody>
      </p:sp>
      <p:pic>
        <p:nvPicPr>
          <p:cNvPr id="11" name="Content Placeholder 6" descr="Shape&#10;&#10;AI-generated content may be incorrect.">
            <a:extLst>
              <a:ext uri="{FF2B5EF4-FFF2-40B4-BE49-F238E27FC236}">
                <a16:creationId xmlns:a16="http://schemas.microsoft.com/office/drawing/2014/main" id="{E0026DCD-8906-80DD-1DC9-E0B880CC60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11237121" y="-42861"/>
            <a:ext cx="1002504" cy="1002506"/>
          </a:xfrm>
          <a:prstGeom prst="rect">
            <a:avLst/>
          </a:prstGeom>
          <a:noFill/>
          <a:ln w="9525">
            <a:noFill/>
            <a:miter lim="800000"/>
            <a:headEnd/>
            <a:tailEnd/>
          </a:ln>
        </p:spPr>
      </p:pic>
      <p:grpSp>
        <p:nvGrpSpPr>
          <p:cNvPr id="10" name="Group 9">
            <a:extLst>
              <a:ext uri="{FF2B5EF4-FFF2-40B4-BE49-F238E27FC236}">
                <a16:creationId xmlns:a16="http://schemas.microsoft.com/office/drawing/2014/main" id="{5F1F5381-7E05-B219-4531-289394C2D351}"/>
              </a:ext>
            </a:extLst>
          </p:cNvPr>
          <p:cNvGrpSpPr/>
          <p:nvPr/>
        </p:nvGrpSpPr>
        <p:grpSpPr>
          <a:xfrm>
            <a:off x="1406771" y="3396475"/>
            <a:ext cx="3601072" cy="2811000"/>
            <a:chOff x="979611" y="2683114"/>
            <a:chExt cx="3601072" cy="2811000"/>
          </a:xfrm>
        </p:grpSpPr>
        <p:pic>
          <p:nvPicPr>
            <p:cNvPr id="4" name="Picture 3" descr="Shape&#10;&#10;AI-generated content may be incorrect.">
              <a:extLst>
                <a:ext uri="{FF2B5EF4-FFF2-40B4-BE49-F238E27FC236}">
                  <a16:creationId xmlns:a16="http://schemas.microsoft.com/office/drawing/2014/main" id="{8CDC08DD-0247-664B-6EFF-F0F1DE2F2C24}"/>
                </a:ext>
              </a:extLst>
            </p:cNvPr>
            <p:cNvPicPr>
              <a:picLocks noChangeAspect="1"/>
            </p:cNvPicPr>
            <p:nvPr/>
          </p:nvPicPr>
          <p:blipFill>
            <a:blip r:embed="rId5">
              <a:extLst>
                <a:ext uri="{28A0092B-C50C-407E-A947-70E740481C1C}">
                  <a14:useLocalDpi xmlns:a14="http://schemas.microsoft.com/office/drawing/2010/main" val="0"/>
                </a:ext>
              </a:extLst>
            </a:blip>
            <a:srcRect r="70723"/>
            <a:stretch/>
          </p:blipFill>
          <p:spPr>
            <a:xfrm>
              <a:off x="1859582" y="2683114"/>
              <a:ext cx="1841130" cy="1544495"/>
            </a:xfrm>
            <a:prstGeom prst="rect">
              <a:avLst/>
            </a:prstGeom>
          </p:spPr>
        </p:pic>
        <p:pic>
          <p:nvPicPr>
            <p:cNvPr id="7" name="Picture 6" descr="Shape&#10;&#10;AI-generated content may be incorrect.">
              <a:extLst>
                <a:ext uri="{FF2B5EF4-FFF2-40B4-BE49-F238E27FC236}">
                  <a16:creationId xmlns:a16="http://schemas.microsoft.com/office/drawing/2014/main" id="{BAC284A6-DC86-CB59-C8EA-01002B0E4733}"/>
                </a:ext>
              </a:extLst>
            </p:cNvPr>
            <p:cNvPicPr>
              <a:picLocks noChangeAspect="1"/>
            </p:cNvPicPr>
            <p:nvPr/>
          </p:nvPicPr>
          <p:blipFill rotWithShape="1">
            <a:blip r:embed="rId5">
              <a:extLst>
                <a:ext uri="{28A0092B-C50C-407E-A947-70E740481C1C}">
                  <a14:useLocalDpi xmlns:a14="http://schemas.microsoft.com/office/drawing/2010/main" val="0"/>
                </a:ext>
              </a:extLst>
            </a:blip>
            <a:srcRect l="27797"/>
            <a:stretch/>
          </p:blipFill>
          <p:spPr>
            <a:xfrm>
              <a:off x="979611" y="4269228"/>
              <a:ext cx="3601072" cy="1224886"/>
            </a:xfrm>
            <a:prstGeom prst="rect">
              <a:avLst/>
            </a:prstGeom>
          </p:spPr>
        </p:pic>
      </p:grpSp>
      <p:sp>
        <p:nvSpPr>
          <p:cNvPr id="5" name="Rectangle 10">
            <a:extLst>
              <a:ext uri="{FF2B5EF4-FFF2-40B4-BE49-F238E27FC236}">
                <a16:creationId xmlns:a16="http://schemas.microsoft.com/office/drawing/2014/main" id="{7E2B141E-EF3B-F115-F2DA-B8DD0C5072D5}"/>
              </a:ext>
            </a:extLst>
          </p:cNvPr>
          <p:cNvSpPr txBox="1">
            <a:spLocks noChangeArrowheads="1"/>
          </p:cNvSpPr>
          <p:nvPr/>
        </p:nvSpPr>
        <p:spPr bwMode="auto">
          <a:xfrm>
            <a:off x="1933572" y="2647950"/>
            <a:ext cx="8324854" cy="398426"/>
          </a:xfrm>
          <a:prstGeom prst="rect">
            <a:avLst/>
          </a:prstGeom>
          <a:noFill/>
          <a:ln w="9525">
            <a:noFill/>
            <a:miter lim="800000"/>
            <a:headEnd/>
            <a:tailEnd/>
          </a:ln>
        </p:spPr>
        <p:txBody>
          <a:bodyPr vert="horz" wrap="square" lIns="91440" tIns="0" rIns="91440" bIns="0" numCol="1" anchor="ctr" anchorCtr="0" compatLnSpc="1">
            <a:prstTxWarp prst="textNoShape">
              <a:avLst/>
            </a:prstTxWarp>
          </a:bodyPr>
          <a:lstStyle>
            <a:lvl1pPr algn="ctr" rtl="0" eaLnBrk="0" fontAlgn="base" hangingPunct="0">
              <a:spcBef>
                <a:spcPct val="0"/>
              </a:spcBef>
              <a:spcAft>
                <a:spcPct val="0"/>
              </a:spcAft>
              <a:defRPr sz="2800" b="1">
                <a:solidFill>
                  <a:schemeClr val="accent2"/>
                </a:solidFill>
                <a:latin typeface="+mj-lt"/>
                <a:ea typeface="ＭＳ Ｐゴシック" charset="0"/>
                <a:cs typeface="+mj-cs"/>
              </a:defRPr>
            </a:lvl1pPr>
            <a:lvl2pPr algn="ctr" rtl="0" eaLnBrk="0" fontAlgn="base" hangingPunct="0">
              <a:spcBef>
                <a:spcPct val="0"/>
              </a:spcBef>
              <a:spcAft>
                <a:spcPct val="0"/>
              </a:spcAft>
              <a:defRPr sz="2800" b="1">
                <a:solidFill>
                  <a:schemeClr val="accent2"/>
                </a:solidFill>
                <a:latin typeface="Arial" charset="0"/>
                <a:ea typeface="ＭＳ Ｐゴシック" charset="0"/>
              </a:defRPr>
            </a:lvl2pPr>
            <a:lvl3pPr algn="ctr" rtl="0" eaLnBrk="0" fontAlgn="base" hangingPunct="0">
              <a:spcBef>
                <a:spcPct val="0"/>
              </a:spcBef>
              <a:spcAft>
                <a:spcPct val="0"/>
              </a:spcAft>
              <a:defRPr sz="2800" b="1">
                <a:solidFill>
                  <a:schemeClr val="accent2"/>
                </a:solidFill>
                <a:latin typeface="Arial" charset="0"/>
                <a:ea typeface="ＭＳ Ｐゴシック" charset="0"/>
              </a:defRPr>
            </a:lvl3pPr>
            <a:lvl4pPr algn="ctr" rtl="0" eaLnBrk="0" fontAlgn="base" hangingPunct="0">
              <a:spcBef>
                <a:spcPct val="0"/>
              </a:spcBef>
              <a:spcAft>
                <a:spcPct val="0"/>
              </a:spcAft>
              <a:defRPr sz="2800" b="1">
                <a:solidFill>
                  <a:schemeClr val="accent2"/>
                </a:solidFill>
                <a:latin typeface="Arial" charset="0"/>
                <a:ea typeface="ＭＳ Ｐゴシック" charset="0"/>
              </a:defRPr>
            </a:lvl4pPr>
            <a:lvl5pPr algn="ctr" rtl="0" eaLnBrk="0" fontAlgn="base" hangingPunct="0">
              <a:spcBef>
                <a:spcPct val="0"/>
              </a:spcBef>
              <a:spcAft>
                <a:spcPct val="0"/>
              </a:spcAft>
              <a:defRPr sz="2800" b="1">
                <a:solidFill>
                  <a:schemeClr val="accent2"/>
                </a:solidFill>
                <a:latin typeface="Arial" charset="0"/>
                <a:ea typeface="ＭＳ Ｐゴシック" charset="0"/>
              </a:defRPr>
            </a:lvl5pPr>
            <a:lvl6pPr marL="457200" algn="ctr" rtl="0" fontAlgn="base">
              <a:spcBef>
                <a:spcPct val="0"/>
              </a:spcBef>
              <a:spcAft>
                <a:spcPct val="0"/>
              </a:spcAft>
              <a:defRPr sz="2800" b="1">
                <a:solidFill>
                  <a:schemeClr val="accent2"/>
                </a:solidFill>
                <a:latin typeface="Arial" charset="0"/>
              </a:defRPr>
            </a:lvl6pPr>
            <a:lvl7pPr marL="914400" algn="ctr" rtl="0" fontAlgn="base">
              <a:spcBef>
                <a:spcPct val="0"/>
              </a:spcBef>
              <a:spcAft>
                <a:spcPct val="0"/>
              </a:spcAft>
              <a:defRPr sz="2800" b="1">
                <a:solidFill>
                  <a:schemeClr val="accent2"/>
                </a:solidFill>
                <a:latin typeface="Arial" charset="0"/>
              </a:defRPr>
            </a:lvl7pPr>
            <a:lvl8pPr marL="1371600" algn="ctr" rtl="0" fontAlgn="base">
              <a:spcBef>
                <a:spcPct val="0"/>
              </a:spcBef>
              <a:spcAft>
                <a:spcPct val="0"/>
              </a:spcAft>
              <a:defRPr sz="2800" b="1">
                <a:solidFill>
                  <a:schemeClr val="accent2"/>
                </a:solidFill>
                <a:latin typeface="Arial" charset="0"/>
              </a:defRPr>
            </a:lvl8pPr>
            <a:lvl9pPr marL="1828800" algn="ctr" rtl="0" fontAlgn="base">
              <a:spcBef>
                <a:spcPct val="0"/>
              </a:spcBef>
              <a:spcAft>
                <a:spcPct val="0"/>
              </a:spcAft>
              <a:defRPr sz="2800" b="1">
                <a:solidFill>
                  <a:schemeClr val="accent2"/>
                </a:solidFill>
                <a:latin typeface="Arial" charset="0"/>
              </a:defRPr>
            </a:lvl9pPr>
          </a:lstStyle>
          <a:p>
            <a:pPr eaLnBrk="1" hangingPunct="1">
              <a:spcBef>
                <a:spcPts val="0"/>
              </a:spcBef>
              <a:spcAft>
                <a:spcPts val="0"/>
              </a:spcAft>
            </a:pPr>
            <a:r>
              <a:rPr lang="en-US" sz="2200" b="0" kern="0">
                <a:solidFill>
                  <a:srgbClr val="FF4605"/>
                </a:solidFill>
                <a:ea typeface="ＭＳ Ｐゴシック" charset="-128"/>
              </a:rPr>
              <a:t>Presented by: Heather Grimes</a:t>
            </a:r>
          </a:p>
        </p:txBody>
      </p:sp>
    </p:spTree>
    <p:extLst>
      <p:ext uri="{BB962C8B-B14F-4D97-AF65-F5344CB8AC3E}">
        <p14:creationId xmlns:p14="http://schemas.microsoft.com/office/powerpoint/2010/main" val="6286859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70848-5BD3-9A66-00FE-FA010F3BFC8E}"/>
              </a:ext>
            </a:extLst>
          </p:cNvPr>
          <p:cNvSpPr>
            <a:spLocks noGrp="1"/>
          </p:cNvSpPr>
          <p:nvPr>
            <p:ph type="title"/>
          </p:nvPr>
        </p:nvSpPr>
        <p:spPr/>
        <p:txBody>
          <a:bodyPr/>
          <a:lstStyle/>
          <a:p>
            <a:r>
              <a:rPr lang="en-US"/>
              <a:t>TVAC Testing</a:t>
            </a:r>
          </a:p>
        </p:txBody>
      </p:sp>
      <p:sp>
        <p:nvSpPr>
          <p:cNvPr id="3" name="Content Placeholder 2">
            <a:extLst>
              <a:ext uri="{FF2B5EF4-FFF2-40B4-BE49-F238E27FC236}">
                <a16:creationId xmlns:a16="http://schemas.microsoft.com/office/drawing/2014/main" id="{E129A52B-4065-56F3-F5AF-8228C24996A4}"/>
              </a:ext>
            </a:extLst>
          </p:cNvPr>
          <p:cNvSpPr>
            <a:spLocks noGrp="1"/>
          </p:cNvSpPr>
          <p:nvPr>
            <p:ph idx="1"/>
          </p:nvPr>
        </p:nvSpPr>
        <p:spPr>
          <a:xfrm>
            <a:off x="609600" y="914400"/>
            <a:ext cx="6705600" cy="5410200"/>
          </a:xfrm>
        </p:spPr>
        <p:txBody>
          <a:bodyPr/>
          <a:lstStyle/>
          <a:p>
            <a:r>
              <a:rPr lang="en-US" sz="1800" dirty="0"/>
              <a:t>Tested in MSFC HI-TTeMP Ideal Vacuum Cube Chamber</a:t>
            </a:r>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r>
              <a:rPr lang="en-US" sz="1800" dirty="0"/>
              <a:t>Thermal strap bolted to the top of the chamber (cold plate)</a:t>
            </a:r>
          </a:p>
          <a:p>
            <a:r>
              <a:rPr lang="en-US" sz="1800" dirty="0"/>
              <a:t>Used Grafoil at each interface to improve contact</a:t>
            </a:r>
          </a:p>
          <a:p>
            <a:r>
              <a:rPr lang="en-US" sz="1800" dirty="0"/>
              <a:t>Wrapped strap in 11-layer MLI </a:t>
            </a:r>
          </a:p>
          <a:p>
            <a:pPr lvl="1"/>
            <a:r>
              <a:rPr lang="en-US" sz="1400" dirty="0">
                <a:solidFill>
                  <a:schemeClr val="accent6"/>
                </a:solidFill>
              </a:rPr>
              <a:t>Aluminized mylar &amp; </a:t>
            </a:r>
            <a:r>
              <a:rPr lang="en-US" sz="1400" dirty="0" err="1">
                <a:solidFill>
                  <a:schemeClr val="accent6"/>
                </a:solidFill>
              </a:rPr>
              <a:t>dacron</a:t>
            </a:r>
            <a:r>
              <a:rPr lang="en-US" sz="1400" dirty="0">
                <a:solidFill>
                  <a:schemeClr val="accent6"/>
                </a:solidFill>
              </a:rPr>
              <a:t> netting</a:t>
            </a:r>
          </a:p>
          <a:p>
            <a:r>
              <a:rPr lang="en-US" sz="1800" dirty="0"/>
              <a:t>Each strap tested at 2 power set points with consistent cold plate temperature</a:t>
            </a:r>
          </a:p>
          <a:p>
            <a:r>
              <a:rPr lang="en-US" sz="1800" dirty="0">
                <a:solidFill>
                  <a:schemeClr val="accent2"/>
                </a:solidFill>
              </a:rPr>
              <a:t>Steady state held for one hour</a:t>
            </a:r>
            <a:endParaRPr lang="en-US" sz="1800" dirty="0"/>
          </a:p>
          <a:p>
            <a:endParaRPr lang="en-US" sz="1800" dirty="0"/>
          </a:p>
        </p:txBody>
      </p:sp>
      <p:sp>
        <p:nvSpPr>
          <p:cNvPr id="4" name="Footer Placeholder 3">
            <a:extLst>
              <a:ext uri="{FF2B5EF4-FFF2-40B4-BE49-F238E27FC236}">
                <a16:creationId xmlns:a16="http://schemas.microsoft.com/office/drawing/2014/main" id="{4DF2F60A-5B79-82EF-8EEE-B0269B1B1344}"/>
              </a:ext>
            </a:extLst>
          </p:cNvPr>
          <p:cNvSpPr>
            <a:spLocks noGrp="1"/>
          </p:cNvSpPr>
          <p:nvPr>
            <p:ph type="ftr" sz="quarter" idx="11"/>
          </p:nvPr>
        </p:nvSpPr>
        <p:spPr/>
        <p:txBody>
          <a:bodyPr/>
          <a:lstStyle/>
          <a:p>
            <a:r>
              <a:rPr lang="en-US">
                <a:latin typeface="Arial"/>
                <a:ea typeface="ＭＳ Ｐゴシック"/>
                <a:cs typeface="Arial"/>
              </a:rPr>
              <a:t>TFAWS 2025 – August 4-7, 2025</a:t>
            </a:r>
          </a:p>
        </p:txBody>
      </p:sp>
      <p:sp>
        <p:nvSpPr>
          <p:cNvPr id="5" name="Slide Number Placeholder 4">
            <a:extLst>
              <a:ext uri="{FF2B5EF4-FFF2-40B4-BE49-F238E27FC236}">
                <a16:creationId xmlns:a16="http://schemas.microsoft.com/office/drawing/2014/main" id="{2BE18BA9-7AEE-37A9-DCF5-340F5375A804}"/>
              </a:ext>
            </a:extLst>
          </p:cNvPr>
          <p:cNvSpPr>
            <a:spLocks noGrp="1"/>
          </p:cNvSpPr>
          <p:nvPr>
            <p:ph type="sldNum" sz="quarter" idx="12"/>
          </p:nvPr>
        </p:nvSpPr>
        <p:spPr/>
        <p:txBody>
          <a:bodyPr/>
          <a:lstStyle/>
          <a:p>
            <a:fld id="{33F42015-0FC7-4B0E-8D2B-76EADF48D957}" type="slidenum">
              <a:rPr lang="en-US" smtClean="0"/>
              <a:pPr/>
              <a:t>10</a:t>
            </a:fld>
            <a:endParaRPr lang="en-US"/>
          </a:p>
        </p:txBody>
      </p:sp>
      <p:pic>
        <p:nvPicPr>
          <p:cNvPr id="6" name="Picture 5" descr="A machine on the counter&#10;&#10;AI-generated content may be incorrect.">
            <a:extLst>
              <a:ext uri="{FF2B5EF4-FFF2-40B4-BE49-F238E27FC236}">
                <a16:creationId xmlns:a16="http://schemas.microsoft.com/office/drawing/2014/main" id="{BFCAB66D-37BC-227D-D257-D21714516C5D}"/>
              </a:ext>
            </a:extLst>
          </p:cNvPr>
          <p:cNvPicPr>
            <a:picLocks noChangeAspect="1"/>
          </p:cNvPicPr>
          <p:nvPr/>
        </p:nvPicPr>
        <p:blipFill rotWithShape="1">
          <a:blip r:embed="rId4">
            <a:extLst>
              <a:ext uri="{28A0092B-C50C-407E-A947-70E740481C1C}">
                <a14:useLocalDpi xmlns:a14="http://schemas.microsoft.com/office/drawing/2010/main" val="0"/>
              </a:ext>
            </a:extLst>
          </a:blip>
          <a:srcRect t="16994" b="12334"/>
          <a:stretch/>
        </p:blipFill>
        <p:spPr>
          <a:xfrm>
            <a:off x="1496216" y="1299044"/>
            <a:ext cx="2920868" cy="2116119"/>
          </a:xfrm>
          <a:prstGeom prst="rect">
            <a:avLst/>
          </a:prstGeom>
        </p:spPr>
      </p:pic>
      <p:pic>
        <p:nvPicPr>
          <p:cNvPr id="9" name="Picture 8" descr="A picture containing indoor&#10;&#10;AI-generated content may be incorrect.">
            <a:extLst>
              <a:ext uri="{FF2B5EF4-FFF2-40B4-BE49-F238E27FC236}">
                <a16:creationId xmlns:a16="http://schemas.microsoft.com/office/drawing/2014/main" id="{8275AF6F-C7D8-F8BE-0B70-B48DBD8A8C5D}"/>
              </a:ext>
            </a:extLst>
          </p:cNvPr>
          <p:cNvPicPr>
            <a:picLocks noChangeAspect="1"/>
          </p:cNvPicPr>
          <p:nvPr/>
        </p:nvPicPr>
        <p:blipFill>
          <a:blip r:embed="rId5">
            <a:extLst>
              <a:ext uri="{28A0092B-C50C-407E-A947-70E740481C1C}">
                <a14:useLocalDpi xmlns:a14="http://schemas.microsoft.com/office/drawing/2010/main" val="0"/>
              </a:ext>
            </a:extLst>
          </a:blip>
          <a:srcRect l="9999" r="12273"/>
          <a:stretch/>
        </p:blipFill>
        <p:spPr>
          <a:xfrm>
            <a:off x="8216967" y="1021978"/>
            <a:ext cx="2080260" cy="2607819"/>
          </a:xfrm>
          <a:prstGeom prst="rect">
            <a:avLst/>
          </a:prstGeom>
        </p:spPr>
      </p:pic>
      <p:graphicFrame>
        <p:nvGraphicFramePr>
          <p:cNvPr id="10" name="Table 9">
            <a:extLst>
              <a:ext uri="{FF2B5EF4-FFF2-40B4-BE49-F238E27FC236}">
                <a16:creationId xmlns:a16="http://schemas.microsoft.com/office/drawing/2014/main" id="{5802A2AE-1A05-BC17-88CF-8FE540C08593}"/>
              </a:ext>
            </a:extLst>
          </p:cNvPr>
          <p:cNvGraphicFramePr>
            <a:graphicFrameLocks noGrp="1"/>
          </p:cNvGraphicFramePr>
          <p:nvPr>
            <p:extLst>
              <p:ext uri="{D42A27DB-BD31-4B8C-83A1-F6EECF244321}">
                <p14:modId xmlns:p14="http://schemas.microsoft.com/office/powerpoint/2010/main" val="1054981710"/>
              </p:ext>
            </p:extLst>
          </p:nvPr>
        </p:nvGraphicFramePr>
        <p:xfrm>
          <a:off x="6458551" y="1619451"/>
          <a:ext cx="1412147" cy="1474468"/>
        </p:xfrm>
        <a:graphic>
          <a:graphicData uri="http://schemas.openxmlformats.org/drawingml/2006/table">
            <a:tbl>
              <a:tblPr>
                <a:tableStyleId>{10A1B5D5-9B99-4C35-A422-299274C87663}</a:tableStyleId>
              </a:tblPr>
              <a:tblGrid>
                <a:gridCol w="353037">
                  <a:extLst>
                    <a:ext uri="{9D8B030D-6E8A-4147-A177-3AD203B41FA5}">
                      <a16:colId xmlns:a16="http://schemas.microsoft.com/office/drawing/2014/main" val="642000080"/>
                    </a:ext>
                  </a:extLst>
                </a:gridCol>
                <a:gridCol w="1059110">
                  <a:extLst>
                    <a:ext uri="{9D8B030D-6E8A-4147-A177-3AD203B41FA5}">
                      <a16:colId xmlns:a16="http://schemas.microsoft.com/office/drawing/2014/main" val="2766129684"/>
                    </a:ext>
                  </a:extLst>
                </a:gridCol>
              </a:tblGrid>
              <a:tr h="241978">
                <a:tc>
                  <a:txBody>
                    <a:bodyPr/>
                    <a:lstStyle/>
                    <a:p>
                      <a:pPr algn="ctr" fontAlgn="b"/>
                      <a:r>
                        <a:rPr lang="en-US" sz="1200" b="1" u="none" strike="noStrike">
                          <a:effectLst/>
                        </a:rPr>
                        <a:t>TC #</a:t>
                      </a:r>
                      <a:endParaRPr lang="en-US" sz="12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b="1" u="none" strike="noStrike">
                          <a:effectLst/>
                        </a:rPr>
                        <a:t>Location</a:t>
                      </a:r>
                      <a:endParaRPr lang="en-US" sz="12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53142501"/>
                  </a:ext>
                </a:extLst>
              </a:tr>
              <a:tr h="246498">
                <a:tc>
                  <a:txBody>
                    <a:bodyPr/>
                    <a:lstStyle/>
                    <a:p>
                      <a:pPr algn="ctr" fontAlgn="b"/>
                      <a:r>
                        <a:rPr lang="en-US" sz="1200" u="none" strike="noStrike">
                          <a:effectLst/>
                        </a:rPr>
                        <a:t>1</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a:effectLst/>
                        </a:rPr>
                        <a:t>Heater Block</a:t>
                      </a:r>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60462465"/>
                  </a:ext>
                </a:extLst>
              </a:tr>
              <a:tr h="246498">
                <a:tc>
                  <a:txBody>
                    <a:bodyPr/>
                    <a:lstStyle/>
                    <a:p>
                      <a:pPr algn="ctr" fontAlgn="b"/>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a:effectLst/>
                        </a:rPr>
                        <a:t>Hot End Lug</a:t>
                      </a:r>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71806328"/>
                  </a:ext>
                </a:extLst>
              </a:tr>
              <a:tr h="246498">
                <a:tc>
                  <a:txBody>
                    <a:bodyPr/>
                    <a:lstStyle/>
                    <a:p>
                      <a:pPr algn="ctr" fontAlgn="b"/>
                      <a:r>
                        <a:rPr lang="en-US" sz="1200" u="none" strike="noStrike">
                          <a:effectLst/>
                        </a:rPr>
                        <a:t>3</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b="0" u="none" strike="noStrike">
                          <a:solidFill>
                            <a:srgbClr val="000000"/>
                          </a:solidFill>
                          <a:effectLst/>
                        </a:rPr>
                        <a:t>Middle, Wires</a:t>
                      </a:r>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37140397"/>
                  </a:ext>
                </a:extLst>
              </a:tr>
              <a:tr h="246498">
                <a:tc>
                  <a:txBody>
                    <a:bodyPr/>
                    <a:lstStyle/>
                    <a:p>
                      <a:pPr algn="ctr" fontAlgn="b"/>
                      <a:r>
                        <a:rPr lang="en-US" sz="1200" u="none" strike="noStrike">
                          <a:effectLst/>
                        </a:rPr>
                        <a:t>4</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u="none" strike="noStrike" kern="1200" cap="none" spc="0" normalizeH="0" baseline="0" noProof="0">
                          <a:ln>
                            <a:noFill/>
                          </a:ln>
                          <a:solidFill>
                            <a:srgbClr val="000000"/>
                          </a:solidFill>
                          <a:effectLst/>
                          <a:uLnTx/>
                          <a:uFillTx/>
                        </a:rPr>
                        <a:t>Cold End Lug</a:t>
                      </a:r>
                      <a:endParaRPr kumimoji="0" lang="en-US" sz="1200" b="0" i="0" u="none" strike="noStrike" kern="1200" cap="none" spc="0" normalizeH="0" baseline="0" noProof="0">
                        <a:ln>
                          <a:noFill/>
                        </a:ln>
                        <a:solidFill>
                          <a:srgbClr val="000000"/>
                        </a:solidFill>
                        <a:effectLst/>
                        <a:uLnTx/>
                        <a:uFillTx/>
                        <a:latin typeface="Trade Gothic Next"/>
                        <a:ea typeface="+mn-ea"/>
                        <a:cs typeface="+mn-cs"/>
                      </a:endParaRPr>
                    </a:p>
                  </a:txBody>
                  <a:tcPr marL="9525" marR="9525" marT="9525" marB="0" anchor="b"/>
                </a:tc>
                <a:extLst>
                  <a:ext uri="{0D108BD9-81ED-4DB2-BD59-A6C34878D82A}">
                    <a16:rowId xmlns:a16="http://schemas.microsoft.com/office/drawing/2014/main" val="4237293588"/>
                  </a:ext>
                </a:extLst>
              </a:tr>
              <a:tr h="246498">
                <a:tc>
                  <a:txBody>
                    <a:bodyPr/>
                    <a:lstStyle/>
                    <a:p>
                      <a:pPr algn="ctr" fontAlgn="b"/>
                      <a:r>
                        <a:rPr lang="en-US" sz="1200" u="none" strike="noStrike">
                          <a:effectLst/>
                        </a:rPr>
                        <a:t>5</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u="none" strike="noStrike" kern="1200" cap="none" spc="0" normalizeH="0" baseline="0" noProof="0">
                          <a:ln>
                            <a:noFill/>
                          </a:ln>
                          <a:solidFill>
                            <a:srgbClr val="000000"/>
                          </a:solidFill>
                          <a:effectLst/>
                          <a:uLnTx/>
                          <a:uFillTx/>
                        </a:rPr>
                        <a:t>Cold Plate</a:t>
                      </a:r>
                      <a:endParaRPr kumimoji="0" lang="en-US" sz="1200" b="0" i="0" u="none" strike="noStrike" kern="1200" cap="none" spc="0" normalizeH="0" baseline="0" noProof="0">
                        <a:ln>
                          <a:noFill/>
                        </a:ln>
                        <a:solidFill>
                          <a:srgbClr val="000000"/>
                        </a:solidFill>
                        <a:effectLst/>
                        <a:uLnTx/>
                        <a:uFillTx/>
                        <a:latin typeface="Trade Gothic Next"/>
                        <a:ea typeface="+mn-ea"/>
                        <a:cs typeface="+mn-cs"/>
                      </a:endParaRPr>
                    </a:p>
                  </a:txBody>
                  <a:tcPr marL="9525" marR="9525" marT="9525" marB="0" anchor="b"/>
                </a:tc>
                <a:extLst>
                  <a:ext uri="{0D108BD9-81ED-4DB2-BD59-A6C34878D82A}">
                    <a16:rowId xmlns:a16="http://schemas.microsoft.com/office/drawing/2014/main" val="100486582"/>
                  </a:ext>
                </a:extLst>
              </a:tr>
            </a:tbl>
          </a:graphicData>
        </a:graphic>
      </p:graphicFrame>
      <p:graphicFrame>
        <p:nvGraphicFramePr>
          <p:cNvPr id="11" name="Table 10">
            <a:extLst>
              <a:ext uri="{FF2B5EF4-FFF2-40B4-BE49-F238E27FC236}">
                <a16:creationId xmlns:a16="http://schemas.microsoft.com/office/drawing/2014/main" id="{FFC074CD-BCB9-8C50-15BE-73542FCBAECD}"/>
              </a:ext>
            </a:extLst>
          </p:cNvPr>
          <p:cNvGraphicFramePr>
            <a:graphicFrameLocks noGrp="1"/>
          </p:cNvGraphicFramePr>
          <p:nvPr>
            <p:extLst>
              <p:ext uri="{D42A27DB-BD31-4B8C-83A1-F6EECF244321}">
                <p14:modId xmlns:p14="http://schemas.microsoft.com/office/powerpoint/2010/main" val="702753960"/>
              </p:ext>
            </p:extLst>
          </p:nvPr>
        </p:nvGraphicFramePr>
        <p:xfrm>
          <a:off x="7587282" y="3848904"/>
          <a:ext cx="3909494" cy="2383999"/>
        </p:xfrm>
        <a:graphic>
          <a:graphicData uri="http://schemas.openxmlformats.org/drawingml/2006/table">
            <a:tbl>
              <a:tblPr firstRow="1" firstCol="1" bandRow="1">
                <a:tableStyleId>{10A1B5D5-9B99-4C35-A422-299274C87663}</a:tableStyleId>
              </a:tblPr>
              <a:tblGrid>
                <a:gridCol w="867778">
                  <a:extLst>
                    <a:ext uri="{9D8B030D-6E8A-4147-A177-3AD203B41FA5}">
                      <a16:colId xmlns:a16="http://schemas.microsoft.com/office/drawing/2014/main" val="1217223137"/>
                    </a:ext>
                  </a:extLst>
                </a:gridCol>
                <a:gridCol w="2053625">
                  <a:extLst>
                    <a:ext uri="{9D8B030D-6E8A-4147-A177-3AD203B41FA5}">
                      <a16:colId xmlns:a16="http://schemas.microsoft.com/office/drawing/2014/main" val="1264961406"/>
                    </a:ext>
                  </a:extLst>
                </a:gridCol>
                <a:gridCol w="988091">
                  <a:extLst>
                    <a:ext uri="{9D8B030D-6E8A-4147-A177-3AD203B41FA5}">
                      <a16:colId xmlns:a16="http://schemas.microsoft.com/office/drawing/2014/main" val="3333836985"/>
                    </a:ext>
                  </a:extLst>
                </a:gridCol>
              </a:tblGrid>
              <a:tr h="353593">
                <a:tc>
                  <a:txBody>
                    <a:bodyPr/>
                    <a:lstStyle/>
                    <a:p>
                      <a:pPr marL="0" marR="0" algn="ctr">
                        <a:lnSpc>
                          <a:spcPct val="107000"/>
                        </a:lnSpc>
                        <a:spcBef>
                          <a:spcPts val="0"/>
                        </a:spcBef>
                        <a:spcAft>
                          <a:spcPts val="800"/>
                        </a:spcAft>
                      </a:pPr>
                      <a:r>
                        <a:rPr lang="en-US" sz="1200" b="1" kern="0">
                          <a:effectLst/>
                        </a:rPr>
                        <a:t>Strap ID</a:t>
                      </a:r>
                      <a:endParaRPr lang="en-US" sz="1100" b="1"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200" b="1" kern="0">
                          <a:effectLst/>
                        </a:rPr>
                        <a:t>Wire Type, Length [in]</a:t>
                      </a:r>
                      <a:endParaRPr lang="en-US" sz="1100" b="1"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200" b="1" kern="0">
                          <a:effectLst/>
                        </a:rPr>
                        <a:t>G [W/K]</a:t>
                      </a:r>
                      <a:endParaRPr lang="en-US" sz="1100" b="1"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45152873"/>
                  </a:ext>
                </a:extLst>
              </a:tr>
              <a:tr h="353593">
                <a:tc>
                  <a:txBody>
                    <a:bodyPr/>
                    <a:lstStyle/>
                    <a:p>
                      <a:pPr marL="0" marR="0" algn="ctr">
                        <a:lnSpc>
                          <a:spcPct val="107000"/>
                        </a:lnSpc>
                        <a:spcBef>
                          <a:spcPts val="0"/>
                        </a:spcBef>
                        <a:spcAft>
                          <a:spcPts val="800"/>
                        </a:spcAft>
                      </a:pPr>
                      <a:r>
                        <a:rPr lang="en-US" sz="1200" kern="0">
                          <a:effectLst/>
                        </a:rPr>
                        <a:t>1.0</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200" kern="0">
                          <a:effectLst/>
                        </a:rPr>
                        <a:t>19-Strand, 5 in</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kern="100">
                          <a:effectLst/>
                        </a:rPr>
                        <a:t>0.169</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69039102"/>
                  </a:ext>
                </a:extLst>
              </a:tr>
              <a:tr h="353593">
                <a:tc>
                  <a:txBody>
                    <a:bodyPr/>
                    <a:lstStyle/>
                    <a:p>
                      <a:pPr marL="0" marR="0" algn="ctr">
                        <a:lnSpc>
                          <a:spcPct val="107000"/>
                        </a:lnSpc>
                        <a:spcBef>
                          <a:spcPts val="0"/>
                        </a:spcBef>
                        <a:spcAft>
                          <a:spcPts val="800"/>
                        </a:spcAft>
                      </a:pPr>
                      <a:r>
                        <a:rPr lang="en-US" sz="1200" kern="0">
                          <a:effectLst/>
                        </a:rPr>
                        <a:t>2.0</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200" kern="0">
                          <a:effectLst/>
                        </a:rPr>
                        <a:t>975-Strand, 5 in</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kern="100">
                          <a:effectLst/>
                        </a:rPr>
                        <a:t>0.163</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11021753"/>
                  </a:ext>
                </a:extLst>
              </a:tr>
              <a:tr h="330805">
                <a:tc>
                  <a:txBody>
                    <a:bodyPr/>
                    <a:lstStyle/>
                    <a:p>
                      <a:pPr marL="0" marR="0" algn="ctr">
                        <a:lnSpc>
                          <a:spcPct val="107000"/>
                        </a:lnSpc>
                        <a:spcBef>
                          <a:spcPts val="0"/>
                        </a:spcBef>
                        <a:spcAft>
                          <a:spcPts val="800"/>
                        </a:spcAft>
                      </a:pPr>
                      <a:r>
                        <a:rPr lang="en-US" sz="1200" kern="0">
                          <a:effectLst/>
                        </a:rPr>
                        <a:t>3.0</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200" kern="0">
                          <a:effectLst/>
                        </a:rPr>
                        <a:t>2337-Strand, 5 in</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100" kern="100">
                          <a:effectLst/>
                        </a:rPr>
                        <a:t>0.167</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78210075"/>
                  </a:ext>
                </a:extLst>
              </a:tr>
              <a:tr h="330805">
                <a:tc>
                  <a:txBody>
                    <a:bodyPr/>
                    <a:lstStyle/>
                    <a:p>
                      <a:pPr marL="0" marR="0" algn="ctr">
                        <a:lnSpc>
                          <a:spcPct val="107000"/>
                        </a:lnSpc>
                        <a:spcBef>
                          <a:spcPts val="0"/>
                        </a:spcBef>
                        <a:spcAft>
                          <a:spcPts val="800"/>
                        </a:spcAft>
                      </a:pPr>
                      <a:r>
                        <a:rPr lang="en-US" sz="1200" kern="0">
                          <a:effectLst/>
                        </a:rPr>
                        <a:t>2.1</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200" kern="0">
                          <a:effectLst/>
                        </a:rPr>
                        <a:t>975-Strand, 9 in</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200" kern="0">
                          <a:effectLst/>
                        </a:rPr>
                        <a:t>0.091</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34709436"/>
                  </a:ext>
                </a:extLst>
              </a:tr>
              <a:tr h="330805">
                <a:tc>
                  <a:txBody>
                    <a:bodyPr/>
                    <a:lstStyle/>
                    <a:p>
                      <a:pPr marL="0" marR="0" algn="ctr">
                        <a:lnSpc>
                          <a:spcPct val="107000"/>
                        </a:lnSpc>
                        <a:spcBef>
                          <a:spcPts val="0"/>
                        </a:spcBef>
                        <a:spcAft>
                          <a:spcPts val="800"/>
                        </a:spcAft>
                      </a:pPr>
                      <a:r>
                        <a:rPr lang="en-US" sz="1200" kern="0">
                          <a:effectLst/>
                        </a:rPr>
                        <a:t>4.0</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200" kern="100">
                          <a:effectLst/>
                        </a:rPr>
                        <a:t>EMI Copper Ribbon, 6 in</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200" kern="0">
                          <a:effectLst/>
                        </a:rPr>
                        <a:t>0.012</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17648784"/>
                  </a:ext>
                </a:extLst>
              </a:tr>
              <a:tr h="330805">
                <a:tc>
                  <a:txBody>
                    <a:bodyPr/>
                    <a:lstStyle/>
                    <a:p>
                      <a:pPr marL="0" marR="0" algn="ctr">
                        <a:lnSpc>
                          <a:spcPct val="107000"/>
                        </a:lnSpc>
                        <a:spcBef>
                          <a:spcPts val="0"/>
                        </a:spcBef>
                        <a:spcAft>
                          <a:spcPts val="800"/>
                        </a:spcAft>
                      </a:pPr>
                      <a:r>
                        <a:rPr lang="en-US" sz="1200" kern="0">
                          <a:effectLst/>
                        </a:rPr>
                        <a:t>5.0</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200" kern="0">
                          <a:effectLst/>
                        </a:rPr>
                        <a:t>Braided TPC, 9 in</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200" kern="0">
                          <a:effectLst/>
                        </a:rPr>
                        <a:t>0.043</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62996097"/>
                  </a:ext>
                </a:extLst>
              </a:tr>
            </a:tbl>
          </a:graphicData>
        </a:graphic>
      </p:graphicFrame>
    </p:spTree>
    <p:extLst>
      <p:ext uri="{BB962C8B-B14F-4D97-AF65-F5344CB8AC3E}">
        <p14:creationId xmlns:p14="http://schemas.microsoft.com/office/powerpoint/2010/main" val="3855442511"/>
      </p:ext>
    </p:extLst>
  </p:cSld>
  <p:clrMapOvr>
    <a:masterClrMapping/>
  </p:clrMapOvr>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Chart&#10;&#10;AI-generated content may be incorrect.">
            <a:extLst>
              <a:ext uri="{FF2B5EF4-FFF2-40B4-BE49-F238E27FC236}">
                <a16:creationId xmlns:a16="http://schemas.microsoft.com/office/drawing/2014/main" id="{B0752379-DE30-A799-0BB0-8241D27729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8531" y="2283042"/>
            <a:ext cx="6356421" cy="3269017"/>
          </a:xfrm>
          <a:prstGeom prst="rect">
            <a:avLst/>
          </a:prstGeom>
        </p:spPr>
      </p:pic>
      <p:sp>
        <p:nvSpPr>
          <p:cNvPr id="2" name="Title 1">
            <a:extLst>
              <a:ext uri="{FF2B5EF4-FFF2-40B4-BE49-F238E27FC236}">
                <a16:creationId xmlns:a16="http://schemas.microsoft.com/office/drawing/2014/main" id="{8BFBA147-8037-5D95-4B59-519A65C39C55}"/>
              </a:ext>
            </a:extLst>
          </p:cNvPr>
          <p:cNvSpPr>
            <a:spLocks noGrp="1"/>
          </p:cNvSpPr>
          <p:nvPr>
            <p:ph type="title"/>
          </p:nvPr>
        </p:nvSpPr>
        <p:spPr>
          <a:xfrm>
            <a:off x="609600" y="274638"/>
            <a:ext cx="10972800" cy="411162"/>
          </a:xfrm>
        </p:spPr>
        <p:txBody>
          <a:bodyPr wrap="square" anchor="ctr">
            <a:normAutofit/>
          </a:bodyPr>
          <a:lstStyle/>
          <a:p>
            <a:pPr>
              <a:lnSpc>
                <a:spcPct val="90000"/>
              </a:lnSpc>
            </a:pPr>
            <a:r>
              <a:rPr lang="en-US"/>
              <a:t>Thermal Analysis</a:t>
            </a:r>
          </a:p>
        </p:txBody>
      </p:sp>
      <p:sp>
        <p:nvSpPr>
          <p:cNvPr id="11" name="Text Placeholder 2">
            <a:extLst>
              <a:ext uri="{FF2B5EF4-FFF2-40B4-BE49-F238E27FC236}">
                <a16:creationId xmlns:a16="http://schemas.microsoft.com/office/drawing/2014/main" id="{DBDD386C-C8C9-0C38-F734-608125B51214}"/>
              </a:ext>
            </a:extLst>
          </p:cNvPr>
          <p:cNvSpPr>
            <a:spLocks noGrp="1"/>
          </p:cNvSpPr>
          <p:nvPr>
            <p:ph type="body" idx="1"/>
          </p:nvPr>
        </p:nvSpPr>
        <p:spPr>
          <a:xfrm>
            <a:off x="609600" y="1219200"/>
            <a:ext cx="5386917" cy="639762"/>
          </a:xfrm>
        </p:spPr>
        <p:txBody>
          <a:bodyPr/>
          <a:lstStyle/>
          <a:p>
            <a:r>
              <a:rPr lang="en-US"/>
              <a:t>Simple thermal model</a:t>
            </a:r>
          </a:p>
        </p:txBody>
      </p:sp>
      <p:sp>
        <p:nvSpPr>
          <p:cNvPr id="13" name="Text Placeholder 4">
            <a:extLst>
              <a:ext uri="{FF2B5EF4-FFF2-40B4-BE49-F238E27FC236}">
                <a16:creationId xmlns:a16="http://schemas.microsoft.com/office/drawing/2014/main" id="{76AF3762-CB84-5F76-58A0-892C0C3FC063}"/>
              </a:ext>
            </a:extLst>
          </p:cNvPr>
          <p:cNvSpPr>
            <a:spLocks noGrp="1"/>
          </p:cNvSpPr>
          <p:nvPr>
            <p:ph type="body" sz="quarter" idx="3"/>
          </p:nvPr>
        </p:nvSpPr>
        <p:spPr>
          <a:xfrm>
            <a:off x="6193368" y="1219200"/>
            <a:ext cx="5389033" cy="639762"/>
          </a:xfrm>
        </p:spPr>
        <p:txBody>
          <a:bodyPr/>
          <a:lstStyle/>
          <a:p>
            <a:r>
              <a:rPr lang="en-US" dirty="0"/>
              <a:t>Resistance Diagram/Test Set-up</a:t>
            </a:r>
          </a:p>
        </p:txBody>
      </p:sp>
      <p:pic>
        <p:nvPicPr>
          <p:cNvPr id="6" name="Content Placeholder 7" descr="Chart&#10;&#10;AI-generated content may be incorrect.">
            <a:extLst>
              <a:ext uri="{FF2B5EF4-FFF2-40B4-BE49-F238E27FC236}">
                <a16:creationId xmlns:a16="http://schemas.microsoft.com/office/drawing/2014/main" id="{B3CD0435-81A7-3D48-1CF9-607898E5F15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1513" y="1996122"/>
            <a:ext cx="4345523" cy="4160838"/>
          </a:xfrm>
          <a:prstGeom prst="rect">
            <a:avLst/>
          </a:prstGeom>
          <a:noFill/>
          <a:ln>
            <a:noFill/>
          </a:ln>
        </p:spPr>
      </p:pic>
      <p:sp>
        <p:nvSpPr>
          <p:cNvPr id="5" name="Slide Number Placeholder 4">
            <a:extLst>
              <a:ext uri="{FF2B5EF4-FFF2-40B4-BE49-F238E27FC236}">
                <a16:creationId xmlns:a16="http://schemas.microsoft.com/office/drawing/2014/main" id="{21220EDB-DB72-D65F-8C50-C37FBEDAE8D3}"/>
              </a:ext>
            </a:extLst>
          </p:cNvPr>
          <p:cNvSpPr>
            <a:spLocks noGrp="1"/>
          </p:cNvSpPr>
          <p:nvPr>
            <p:ph type="sldNum" sz="quarter" idx="12"/>
          </p:nvPr>
        </p:nvSpPr>
        <p:spPr>
          <a:xfrm>
            <a:off x="9042400" y="6400800"/>
            <a:ext cx="2540000" cy="304800"/>
          </a:xfrm>
        </p:spPr>
        <p:txBody>
          <a:bodyPr wrap="square" anchor="ctr">
            <a:normAutofit/>
          </a:bodyPr>
          <a:lstStyle/>
          <a:p>
            <a:pPr>
              <a:spcAft>
                <a:spcPts val="600"/>
              </a:spcAft>
            </a:pPr>
            <a:fld id="{33F42015-0FC7-4B0E-8D2B-76EADF48D957}" type="slidenum">
              <a:rPr lang="en-US" smtClean="0"/>
              <a:pPr>
                <a:spcAft>
                  <a:spcPts val="600"/>
                </a:spcAft>
              </a:pPr>
              <a:t>11</a:t>
            </a:fld>
            <a:endParaRPr lang="en-US"/>
          </a:p>
        </p:txBody>
      </p:sp>
      <p:sp>
        <p:nvSpPr>
          <p:cNvPr id="4" name="Footer Placeholder 3">
            <a:extLst>
              <a:ext uri="{FF2B5EF4-FFF2-40B4-BE49-F238E27FC236}">
                <a16:creationId xmlns:a16="http://schemas.microsoft.com/office/drawing/2014/main" id="{5008EE16-953E-C5C3-645A-19E535F6FE82}"/>
              </a:ext>
            </a:extLst>
          </p:cNvPr>
          <p:cNvSpPr>
            <a:spLocks noGrp="1"/>
          </p:cNvSpPr>
          <p:nvPr>
            <p:ph type="ftr" sz="quarter" idx="11"/>
          </p:nvPr>
        </p:nvSpPr>
        <p:spPr>
          <a:xfrm>
            <a:off x="3657600" y="6400800"/>
            <a:ext cx="4876800" cy="304800"/>
          </a:xfrm>
        </p:spPr>
        <p:txBody>
          <a:bodyPr wrap="square" anchor="ctr">
            <a:normAutofit/>
          </a:bodyPr>
          <a:lstStyle/>
          <a:p>
            <a:pPr>
              <a:spcAft>
                <a:spcPts val="600"/>
              </a:spcAft>
            </a:pPr>
            <a:r>
              <a:rPr lang="en-US"/>
              <a:t>TFAWS 2025 – August 4-7, 2025</a:t>
            </a:r>
          </a:p>
        </p:txBody>
      </p:sp>
      <p:grpSp>
        <p:nvGrpSpPr>
          <p:cNvPr id="7" name="Group 6">
            <a:extLst>
              <a:ext uri="{FF2B5EF4-FFF2-40B4-BE49-F238E27FC236}">
                <a16:creationId xmlns:a16="http://schemas.microsoft.com/office/drawing/2014/main" id="{E5F2E843-6A4D-B3A5-A272-6AFCFDD79707}"/>
              </a:ext>
            </a:extLst>
          </p:cNvPr>
          <p:cNvGrpSpPr/>
          <p:nvPr/>
        </p:nvGrpSpPr>
        <p:grpSpPr>
          <a:xfrm>
            <a:off x="6088305" y="3001098"/>
            <a:ext cx="5262365" cy="1175582"/>
            <a:chOff x="4705350" y="3654616"/>
            <a:chExt cx="6705600" cy="1468916"/>
          </a:xfrm>
        </p:grpSpPr>
        <p:sp>
          <p:nvSpPr>
            <p:cNvPr id="9" name="Oval 8">
              <a:extLst>
                <a:ext uri="{FF2B5EF4-FFF2-40B4-BE49-F238E27FC236}">
                  <a16:creationId xmlns:a16="http://schemas.microsoft.com/office/drawing/2014/main" id="{DB546FED-8B90-64A6-71AC-F096871DED41}"/>
                </a:ext>
              </a:extLst>
            </p:cNvPr>
            <p:cNvSpPr/>
            <p:nvPr/>
          </p:nvSpPr>
          <p:spPr>
            <a:xfrm>
              <a:off x="4705350" y="4605739"/>
              <a:ext cx="451692" cy="51779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1</a:t>
              </a:r>
            </a:p>
          </p:txBody>
        </p:sp>
        <p:sp>
          <p:nvSpPr>
            <p:cNvPr id="10" name="Oval 9">
              <a:extLst>
                <a:ext uri="{FF2B5EF4-FFF2-40B4-BE49-F238E27FC236}">
                  <a16:creationId xmlns:a16="http://schemas.microsoft.com/office/drawing/2014/main" id="{01F69CEF-9C1F-7917-178E-CEEFBD16F614}"/>
                </a:ext>
              </a:extLst>
            </p:cNvPr>
            <p:cNvSpPr/>
            <p:nvPr/>
          </p:nvSpPr>
          <p:spPr>
            <a:xfrm>
              <a:off x="5584863" y="4383565"/>
              <a:ext cx="451692" cy="51779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2</a:t>
              </a:r>
            </a:p>
          </p:txBody>
        </p:sp>
        <p:sp>
          <p:nvSpPr>
            <p:cNvPr id="12" name="Oval 11">
              <a:extLst>
                <a:ext uri="{FF2B5EF4-FFF2-40B4-BE49-F238E27FC236}">
                  <a16:creationId xmlns:a16="http://schemas.microsoft.com/office/drawing/2014/main" id="{1C14A3A6-E6E6-F792-5EA9-53D9426AEA01}"/>
                </a:ext>
              </a:extLst>
            </p:cNvPr>
            <p:cNvSpPr/>
            <p:nvPr/>
          </p:nvSpPr>
          <p:spPr>
            <a:xfrm>
              <a:off x="7709282" y="4381729"/>
              <a:ext cx="451692" cy="51779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3</a:t>
              </a:r>
            </a:p>
          </p:txBody>
        </p:sp>
        <p:sp>
          <p:nvSpPr>
            <p:cNvPr id="14" name="Oval 13">
              <a:extLst>
                <a:ext uri="{FF2B5EF4-FFF2-40B4-BE49-F238E27FC236}">
                  <a16:creationId xmlns:a16="http://schemas.microsoft.com/office/drawing/2014/main" id="{52FE32BC-1E03-A979-3AFB-F52FB0191F4D}"/>
                </a:ext>
              </a:extLst>
            </p:cNvPr>
            <p:cNvSpPr/>
            <p:nvPr/>
          </p:nvSpPr>
          <p:spPr>
            <a:xfrm>
              <a:off x="9945707" y="4370712"/>
              <a:ext cx="451692" cy="51779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4</a:t>
              </a:r>
            </a:p>
          </p:txBody>
        </p:sp>
        <p:sp>
          <p:nvSpPr>
            <p:cNvPr id="15" name="Oval 14">
              <a:extLst>
                <a:ext uri="{FF2B5EF4-FFF2-40B4-BE49-F238E27FC236}">
                  <a16:creationId xmlns:a16="http://schemas.microsoft.com/office/drawing/2014/main" id="{51F47A67-684A-8BC5-57AD-4989345E2306}"/>
                </a:ext>
              </a:extLst>
            </p:cNvPr>
            <p:cNvSpPr/>
            <p:nvPr/>
          </p:nvSpPr>
          <p:spPr>
            <a:xfrm>
              <a:off x="10959258" y="3654616"/>
              <a:ext cx="451692" cy="51779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5</a:t>
              </a:r>
            </a:p>
          </p:txBody>
        </p:sp>
      </p:grpSp>
    </p:spTree>
    <p:extLst>
      <p:ext uri="{BB962C8B-B14F-4D97-AF65-F5344CB8AC3E}">
        <p14:creationId xmlns:p14="http://schemas.microsoft.com/office/powerpoint/2010/main" val="428963158"/>
      </p:ext>
    </p:extLst>
  </p:cSld>
  <p:clrMapOvr>
    <a:masterClrMapping/>
  </p:clrMapOvr>
  <p:extLst>
    <p:ext uri="{6950BFC3-D8DA-4A85-94F7-54DA5524770B}">
      <p188:commentRel xmlns:p188="http://schemas.microsoft.com/office/powerpoint/2018/8/main" r:id="rId3"/>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60F3A30-3293-B98B-E1A2-3BABCF690A0B}"/>
              </a:ext>
            </a:extLst>
          </p:cNvPr>
          <p:cNvSpPr>
            <a:spLocks noGrp="1"/>
          </p:cNvSpPr>
          <p:nvPr>
            <p:ph type="title"/>
          </p:nvPr>
        </p:nvSpPr>
        <p:spPr/>
        <p:txBody>
          <a:bodyPr/>
          <a:lstStyle/>
          <a:p>
            <a:r>
              <a:rPr lang="en-US"/>
              <a:t>Iterative Improvements &amp; Evolving Test Strategies</a:t>
            </a:r>
          </a:p>
        </p:txBody>
      </p:sp>
      <p:sp>
        <p:nvSpPr>
          <p:cNvPr id="7" name="Content Placeholder 6">
            <a:extLst>
              <a:ext uri="{FF2B5EF4-FFF2-40B4-BE49-F238E27FC236}">
                <a16:creationId xmlns:a16="http://schemas.microsoft.com/office/drawing/2014/main" id="{70A2A178-47DB-9587-82A3-79187FA696AC}"/>
              </a:ext>
            </a:extLst>
          </p:cNvPr>
          <p:cNvSpPr>
            <a:spLocks noGrp="1"/>
          </p:cNvSpPr>
          <p:nvPr>
            <p:ph sz="half" idx="1"/>
          </p:nvPr>
        </p:nvSpPr>
        <p:spPr/>
        <p:txBody>
          <a:bodyPr/>
          <a:lstStyle/>
          <a:p>
            <a:r>
              <a:rPr lang="en-US" sz="2400" dirty="0"/>
              <a:t>Standardized bolt torque to 75 in-</a:t>
            </a:r>
            <a:r>
              <a:rPr lang="en-US" sz="2400" dirty="0" err="1"/>
              <a:t>lbf</a:t>
            </a:r>
            <a:r>
              <a:rPr lang="en-US" sz="2400" dirty="0"/>
              <a:t> using a calibrated torque wrench (per MSFC-STD-486B)</a:t>
            </a:r>
          </a:p>
          <a:p>
            <a:pPr lvl="1"/>
            <a:r>
              <a:rPr lang="en-US" sz="1800" dirty="0">
                <a:solidFill>
                  <a:schemeClr val="accent2"/>
                </a:solidFill>
              </a:rPr>
              <a:t>Improved repeatability of test results by reducing interface resistance variability</a:t>
            </a:r>
          </a:p>
          <a:p>
            <a:pPr lvl="1"/>
            <a:r>
              <a:rPr lang="en-US" sz="1800" dirty="0">
                <a:solidFill>
                  <a:schemeClr val="accent2"/>
                </a:solidFill>
              </a:rPr>
              <a:t>Enabled better isolation of material and fabrication effects from mechanical interface inconsistencies</a:t>
            </a:r>
          </a:p>
          <a:p>
            <a:endParaRPr lang="en-US" sz="2400" dirty="0"/>
          </a:p>
          <a:p>
            <a:r>
              <a:rPr lang="en-US" sz="2400" dirty="0"/>
              <a:t>Addressed previously uncontrolled variability in lug-to-plate contact pressure from early tests</a:t>
            </a:r>
          </a:p>
          <a:p>
            <a:pPr lvl="1"/>
            <a:r>
              <a:rPr lang="en-US" sz="1800" dirty="0">
                <a:solidFill>
                  <a:schemeClr val="accent2"/>
                </a:solidFill>
              </a:rPr>
              <a:t>Supports more accurate correlation of thermal resistance values in predictive models</a:t>
            </a:r>
          </a:p>
          <a:p>
            <a:endParaRPr lang="en-US" dirty="0"/>
          </a:p>
        </p:txBody>
      </p:sp>
      <p:pic>
        <p:nvPicPr>
          <p:cNvPr id="10" name="Content Placeholder 9" descr="Table&#10;&#10;AI-generated content may be incorrect.">
            <a:extLst>
              <a:ext uri="{FF2B5EF4-FFF2-40B4-BE49-F238E27FC236}">
                <a16:creationId xmlns:a16="http://schemas.microsoft.com/office/drawing/2014/main" id="{F298BC6E-6E4C-A63E-8AA0-EA04438C60D9}"/>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923280" y="1400963"/>
            <a:ext cx="5906770" cy="4286853"/>
          </a:xfrm>
        </p:spPr>
      </p:pic>
      <p:sp>
        <p:nvSpPr>
          <p:cNvPr id="5" name="Slide Number Placeholder 4">
            <a:extLst>
              <a:ext uri="{FF2B5EF4-FFF2-40B4-BE49-F238E27FC236}">
                <a16:creationId xmlns:a16="http://schemas.microsoft.com/office/drawing/2014/main" id="{B32DFC94-A15D-EBFC-4EE6-F10E4D4C813A}"/>
              </a:ext>
            </a:extLst>
          </p:cNvPr>
          <p:cNvSpPr>
            <a:spLocks noGrp="1"/>
          </p:cNvSpPr>
          <p:nvPr>
            <p:ph type="sldNum" sz="quarter" idx="12"/>
          </p:nvPr>
        </p:nvSpPr>
        <p:spPr/>
        <p:txBody>
          <a:bodyPr/>
          <a:lstStyle/>
          <a:p>
            <a:fld id="{33F42015-0FC7-4B0E-8D2B-76EADF48D957}" type="slidenum">
              <a:rPr lang="en-US" smtClean="0"/>
              <a:pPr/>
              <a:t>12</a:t>
            </a:fld>
            <a:endParaRPr lang="en-US"/>
          </a:p>
        </p:txBody>
      </p:sp>
      <p:sp>
        <p:nvSpPr>
          <p:cNvPr id="4" name="Footer Placeholder 3">
            <a:extLst>
              <a:ext uri="{FF2B5EF4-FFF2-40B4-BE49-F238E27FC236}">
                <a16:creationId xmlns:a16="http://schemas.microsoft.com/office/drawing/2014/main" id="{5DCBE603-1D1A-5793-DD8D-FCBAAD82C461}"/>
              </a:ext>
            </a:extLst>
          </p:cNvPr>
          <p:cNvSpPr>
            <a:spLocks noGrp="1"/>
          </p:cNvSpPr>
          <p:nvPr>
            <p:ph type="ftr" sz="quarter" idx="13"/>
          </p:nvPr>
        </p:nvSpPr>
        <p:spPr/>
        <p:txBody>
          <a:bodyPr/>
          <a:lstStyle/>
          <a:p>
            <a:r>
              <a:rPr lang="en-US">
                <a:latin typeface="Arial"/>
                <a:ea typeface="ＭＳ Ｐゴシック"/>
                <a:cs typeface="Arial"/>
              </a:rPr>
              <a:t>TFAWS 2025 – August 4-7, 2025</a:t>
            </a:r>
          </a:p>
        </p:txBody>
      </p:sp>
    </p:spTree>
    <p:extLst>
      <p:ext uri="{BB962C8B-B14F-4D97-AF65-F5344CB8AC3E}">
        <p14:creationId xmlns:p14="http://schemas.microsoft.com/office/powerpoint/2010/main" val="4121490868"/>
      </p:ext>
    </p:extLst>
  </p:cSld>
  <p:clrMapOvr>
    <a:masterClrMapping/>
  </p:clrMapOvr>
  <p:extLst>
    <p:ext uri="{6950BFC3-D8DA-4A85-94F7-54DA5524770B}">
      <p188:commentRel xmlns:p188="http://schemas.microsoft.com/office/powerpoint/2018/8/main" r:id="rId2"/>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Placeholder 3">
            <a:extLst>
              <a:ext uri="{FF2B5EF4-FFF2-40B4-BE49-F238E27FC236}">
                <a16:creationId xmlns:a16="http://schemas.microsoft.com/office/drawing/2014/main" id="{98801B25-3933-68C3-7F39-E47105FA53FC}"/>
              </a:ext>
            </a:extLst>
          </p:cNvPr>
          <p:cNvSpPr>
            <a:spLocks noGrp="1"/>
          </p:cNvSpPr>
          <p:nvPr>
            <p:ph type="body" sz="half" idx="2"/>
          </p:nvPr>
        </p:nvSpPr>
        <p:spPr>
          <a:xfrm>
            <a:off x="1017270" y="971550"/>
            <a:ext cx="9544050" cy="1600200"/>
          </a:xfrm>
        </p:spPr>
        <p:txBody>
          <a:bodyPr/>
          <a:lstStyle/>
          <a:p>
            <a:pPr marL="0" indent="0">
              <a:spcBef>
                <a:spcPts val="0"/>
              </a:spcBef>
              <a:buNone/>
            </a:pPr>
            <a:r>
              <a:rPr lang="en-US" sz="1800" dirty="0"/>
              <a:t>Developed a weighted matrix to evaluate each strap for thermal and practical performance</a:t>
            </a:r>
          </a:p>
          <a:p>
            <a:pPr marL="285750" indent="-285750">
              <a:spcBef>
                <a:spcPts val="0"/>
              </a:spcBef>
              <a:buFont typeface="Arial" panose="020B0604020202020204" pitchFamily="34" charset="0"/>
              <a:buChar char="•"/>
            </a:pPr>
            <a:r>
              <a:rPr lang="en-US" sz="1800" dirty="0"/>
              <a:t>Thermal conductance ×3</a:t>
            </a:r>
          </a:p>
          <a:p>
            <a:pPr marL="285750" indent="-285750">
              <a:spcBef>
                <a:spcPts val="0"/>
              </a:spcBef>
              <a:buFont typeface="Arial" panose="020B0604020202020204" pitchFamily="34" charset="0"/>
              <a:buChar char="•"/>
            </a:pPr>
            <a:r>
              <a:rPr lang="en-US" sz="1800" dirty="0"/>
              <a:t>Cost &amp; Repeatability ×2</a:t>
            </a:r>
          </a:p>
          <a:p>
            <a:pPr marL="285750" indent="-285750">
              <a:spcBef>
                <a:spcPts val="0"/>
              </a:spcBef>
              <a:buFont typeface="Arial" panose="020B0604020202020204" pitchFamily="34" charset="0"/>
              <a:buChar char="•"/>
            </a:pPr>
            <a:r>
              <a:rPr lang="en-US" sz="1800" dirty="0"/>
              <a:t>Malleability, Manufacturability, Convenience ×1</a:t>
            </a:r>
          </a:p>
          <a:p>
            <a:pPr marL="0" indent="0">
              <a:spcBef>
                <a:spcPts val="0"/>
              </a:spcBef>
              <a:buNone/>
            </a:pPr>
            <a:r>
              <a:rPr lang="en-US" sz="1800" dirty="0"/>
              <a:t>Scored 1–5 per factor → total weighted score</a:t>
            </a:r>
          </a:p>
          <a:p>
            <a:endParaRPr lang="en-US" dirty="0"/>
          </a:p>
        </p:txBody>
      </p:sp>
      <p:sp>
        <p:nvSpPr>
          <p:cNvPr id="7" name="Slide Number Placeholder 6">
            <a:extLst>
              <a:ext uri="{FF2B5EF4-FFF2-40B4-BE49-F238E27FC236}">
                <a16:creationId xmlns:a16="http://schemas.microsoft.com/office/drawing/2014/main" id="{58BA7EF7-DDB2-6B44-73F5-0C6938D7864F}"/>
              </a:ext>
            </a:extLst>
          </p:cNvPr>
          <p:cNvSpPr>
            <a:spLocks noGrp="1"/>
          </p:cNvSpPr>
          <p:nvPr>
            <p:ph type="sldNum" sz="quarter" idx="12"/>
          </p:nvPr>
        </p:nvSpPr>
        <p:spPr>
          <a:xfrm>
            <a:off x="9042400" y="6400800"/>
            <a:ext cx="2540000" cy="304800"/>
          </a:xfrm>
        </p:spPr>
        <p:txBody>
          <a:bodyPr wrap="square" anchor="ctr">
            <a:normAutofit/>
          </a:bodyPr>
          <a:lstStyle/>
          <a:p>
            <a:pPr>
              <a:spcAft>
                <a:spcPts val="600"/>
              </a:spcAft>
            </a:pPr>
            <a:fld id="{7FABF8B5-A29F-4527-8EF2-13DD397BE681}" type="slidenum">
              <a:rPr lang="en-US" smtClean="0"/>
              <a:pPr>
                <a:spcAft>
                  <a:spcPts val="600"/>
                </a:spcAft>
              </a:pPr>
              <a:t>13</a:t>
            </a:fld>
            <a:endParaRPr lang="en-US"/>
          </a:p>
        </p:txBody>
      </p:sp>
      <p:sp>
        <p:nvSpPr>
          <p:cNvPr id="8" name="Footer Placeholder 7">
            <a:extLst>
              <a:ext uri="{FF2B5EF4-FFF2-40B4-BE49-F238E27FC236}">
                <a16:creationId xmlns:a16="http://schemas.microsoft.com/office/drawing/2014/main" id="{143DE985-E2A3-6025-652D-1FF0CD0BD51A}"/>
              </a:ext>
            </a:extLst>
          </p:cNvPr>
          <p:cNvSpPr>
            <a:spLocks noGrp="1"/>
          </p:cNvSpPr>
          <p:nvPr>
            <p:ph type="ftr" sz="quarter" idx="11"/>
          </p:nvPr>
        </p:nvSpPr>
        <p:spPr>
          <a:xfrm>
            <a:off x="3657600" y="6400800"/>
            <a:ext cx="4876800" cy="304800"/>
          </a:xfrm>
        </p:spPr>
        <p:txBody>
          <a:bodyPr wrap="square" anchor="ctr">
            <a:normAutofit/>
          </a:bodyPr>
          <a:lstStyle/>
          <a:p>
            <a:pPr>
              <a:spcAft>
                <a:spcPts val="600"/>
              </a:spcAft>
            </a:pPr>
            <a:r>
              <a:rPr lang="en-US"/>
              <a:t>TFAWS 2025 – August 4-7, 2025</a:t>
            </a:r>
          </a:p>
        </p:txBody>
      </p:sp>
      <p:sp>
        <p:nvSpPr>
          <p:cNvPr id="12" name="Title 1">
            <a:extLst>
              <a:ext uri="{FF2B5EF4-FFF2-40B4-BE49-F238E27FC236}">
                <a16:creationId xmlns:a16="http://schemas.microsoft.com/office/drawing/2014/main" id="{BB294F0D-7D7F-C4E1-8467-0FD8786467EF}"/>
              </a:ext>
            </a:extLst>
          </p:cNvPr>
          <p:cNvSpPr txBox="1">
            <a:spLocks/>
          </p:cNvSpPr>
          <p:nvPr/>
        </p:nvSpPr>
        <p:spPr bwMode="auto">
          <a:xfrm>
            <a:off x="609600" y="274638"/>
            <a:ext cx="10972800" cy="411162"/>
          </a:xfrm>
          <a:prstGeom prst="rect">
            <a:avLst/>
          </a:prstGeom>
          <a:noFill/>
          <a:ln w="9525">
            <a:noFill/>
            <a:miter lim="800000"/>
            <a:headEnd/>
            <a:tailEnd/>
          </a:ln>
        </p:spPr>
        <p:txBody>
          <a:bodyPr vert="horz" wrap="square" lIns="91440" tIns="0" rIns="91440" bIns="0" numCol="1" anchor="ctr" anchorCtr="0" compatLnSpc="1">
            <a:prstTxWarp prst="textNoShape">
              <a:avLst/>
            </a:prstTxWarp>
            <a:normAutofit/>
          </a:bodyPr>
          <a:lstStyle>
            <a:lvl1pPr algn="l" rtl="0" eaLnBrk="0" fontAlgn="base" hangingPunct="0">
              <a:spcBef>
                <a:spcPct val="0"/>
              </a:spcBef>
              <a:spcAft>
                <a:spcPct val="0"/>
              </a:spcAft>
              <a:defRPr sz="2000" b="1">
                <a:solidFill>
                  <a:schemeClr val="accent2"/>
                </a:solidFill>
                <a:latin typeface="+mj-lt"/>
                <a:ea typeface="ＭＳ Ｐゴシック" charset="0"/>
                <a:cs typeface="+mj-cs"/>
              </a:defRPr>
            </a:lvl1pPr>
            <a:lvl2pPr algn="ctr" rtl="0" eaLnBrk="0" fontAlgn="base" hangingPunct="0">
              <a:spcBef>
                <a:spcPct val="0"/>
              </a:spcBef>
              <a:spcAft>
                <a:spcPct val="0"/>
              </a:spcAft>
              <a:defRPr sz="2800" b="1">
                <a:solidFill>
                  <a:schemeClr val="accent2"/>
                </a:solidFill>
                <a:latin typeface="Arial" charset="0"/>
                <a:ea typeface="ＭＳ Ｐゴシック" charset="0"/>
              </a:defRPr>
            </a:lvl2pPr>
            <a:lvl3pPr algn="ctr" rtl="0" eaLnBrk="0" fontAlgn="base" hangingPunct="0">
              <a:spcBef>
                <a:spcPct val="0"/>
              </a:spcBef>
              <a:spcAft>
                <a:spcPct val="0"/>
              </a:spcAft>
              <a:defRPr sz="2800" b="1">
                <a:solidFill>
                  <a:schemeClr val="accent2"/>
                </a:solidFill>
                <a:latin typeface="Arial" charset="0"/>
                <a:ea typeface="ＭＳ Ｐゴシック" charset="0"/>
              </a:defRPr>
            </a:lvl3pPr>
            <a:lvl4pPr algn="ctr" rtl="0" eaLnBrk="0" fontAlgn="base" hangingPunct="0">
              <a:spcBef>
                <a:spcPct val="0"/>
              </a:spcBef>
              <a:spcAft>
                <a:spcPct val="0"/>
              </a:spcAft>
              <a:defRPr sz="2800" b="1">
                <a:solidFill>
                  <a:schemeClr val="accent2"/>
                </a:solidFill>
                <a:latin typeface="Arial" charset="0"/>
                <a:ea typeface="ＭＳ Ｐゴシック" charset="0"/>
              </a:defRPr>
            </a:lvl4pPr>
            <a:lvl5pPr algn="ctr" rtl="0" eaLnBrk="0" fontAlgn="base" hangingPunct="0">
              <a:spcBef>
                <a:spcPct val="0"/>
              </a:spcBef>
              <a:spcAft>
                <a:spcPct val="0"/>
              </a:spcAft>
              <a:defRPr sz="2800" b="1">
                <a:solidFill>
                  <a:schemeClr val="accent2"/>
                </a:solidFill>
                <a:latin typeface="Arial" charset="0"/>
                <a:ea typeface="ＭＳ Ｐゴシック" charset="0"/>
              </a:defRPr>
            </a:lvl5pPr>
            <a:lvl6pPr marL="457200" algn="ctr" rtl="0" fontAlgn="base">
              <a:spcBef>
                <a:spcPct val="0"/>
              </a:spcBef>
              <a:spcAft>
                <a:spcPct val="0"/>
              </a:spcAft>
              <a:defRPr sz="2800" b="1">
                <a:solidFill>
                  <a:schemeClr val="accent2"/>
                </a:solidFill>
                <a:latin typeface="Arial" charset="0"/>
              </a:defRPr>
            </a:lvl6pPr>
            <a:lvl7pPr marL="914400" algn="ctr" rtl="0" fontAlgn="base">
              <a:spcBef>
                <a:spcPct val="0"/>
              </a:spcBef>
              <a:spcAft>
                <a:spcPct val="0"/>
              </a:spcAft>
              <a:defRPr sz="2800" b="1">
                <a:solidFill>
                  <a:schemeClr val="accent2"/>
                </a:solidFill>
                <a:latin typeface="Arial" charset="0"/>
              </a:defRPr>
            </a:lvl7pPr>
            <a:lvl8pPr marL="1371600" algn="ctr" rtl="0" fontAlgn="base">
              <a:spcBef>
                <a:spcPct val="0"/>
              </a:spcBef>
              <a:spcAft>
                <a:spcPct val="0"/>
              </a:spcAft>
              <a:defRPr sz="2800" b="1">
                <a:solidFill>
                  <a:schemeClr val="accent2"/>
                </a:solidFill>
                <a:latin typeface="Arial" charset="0"/>
              </a:defRPr>
            </a:lvl8pPr>
            <a:lvl9pPr marL="1828800" algn="ctr" rtl="0" fontAlgn="base">
              <a:spcBef>
                <a:spcPct val="0"/>
              </a:spcBef>
              <a:spcAft>
                <a:spcPct val="0"/>
              </a:spcAft>
              <a:defRPr sz="2800" b="1">
                <a:solidFill>
                  <a:schemeClr val="accent2"/>
                </a:solidFill>
                <a:latin typeface="Arial" charset="0"/>
              </a:defRPr>
            </a:lvl9pPr>
          </a:lstStyle>
          <a:p>
            <a:pPr algn="ctr">
              <a:lnSpc>
                <a:spcPct val="90000"/>
              </a:lnSpc>
            </a:pPr>
            <a:r>
              <a:rPr lang="en-US" kern="0"/>
              <a:t>Strap Characterization</a:t>
            </a:r>
          </a:p>
        </p:txBody>
      </p:sp>
      <p:pic>
        <p:nvPicPr>
          <p:cNvPr id="13" name="Picture 12">
            <a:extLst>
              <a:ext uri="{FF2B5EF4-FFF2-40B4-BE49-F238E27FC236}">
                <a16:creationId xmlns:a16="http://schemas.microsoft.com/office/drawing/2014/main" id="{D8361E25-4DF8-6645-AE74-8224A34AA71E}"/>
              </a:ext>
            </a:extLst>
          </p:cNvPr>
          <p:cNvPicPr>
            <a:picLocks noChangeAspect="1"/>
          </p:cNvPicPr>
          <p:nvPr/>
        </p:nvPicPr>
        <p:blipFill>
          <a:blip r:embed="rId3"/>
          <a:stretch>
            <a:fillRect/>
          </a:stretch>
        </p:blipFill>
        <p:spPr>
          <a:xfrm>
            <a:off x="1197568" y="2457036"/>
            <a:ext cx="10111493" cy="3903334"/>
          </a:xfrm>
          <a:prstGeom prst="rect">
            <a:avLst/>
          </a:prstGeom>
        </p:spPr>
      </p:pic>
    </p:spTree>
    <p:extLst>
      <p:ext uri="{BB962C8B-B14F-4D97-AF65-F5344CB8AC3E}">
        <p14:creationId xmlns:p14="http://schemas.microsoft.com/office/powerpoint/2010/main" val="906890679"/>
      </p:ext>
    </p:extLst>
  </p:cSld>
  <p:clrMapOvr>
    <a:masterClrMapping/>
  </p:clrMapOvr>
  <p:extLst>
    <p:ext uri="{6950BFC3-D8DA-4A85-94F7-54DA5524770B}">
      <p188:commentRel xmlns:p188="http://schemas.microsoft.com/office/powerpoint/2018/8/main" r:id="rId2"/>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EE8BD-27B5-B790-A042-1395CE2EC93E}"/>
              </a:ext>
            </a:extLst>
          </p:cNvPr>
          <p:cNvSpPr>
            <a:spLocks noGrp="1"/>
          </p:cNvSpPr>
          <p:nvPr>
            <p:ph type="title"/>
          </p:nvPr>
        </p:nvSpPr>
        <p:spPr/>
        <p:txBody>
          <a:bodyPr/>
          <a:lstStyle/>
          <a:p>
            <a:r>
              <a:rPr lang="en-US"/>
              <a:t>19-Strand Copper Strap (1.0)</a:t>
            </a:r>
          </a:p>
        </p:txBody>
      </p:sp>
      <p:pic>
        <p:nvPicPr>
          <p:cNvPr id="8" name="Content Placeholder 7" descr="A picture containing floor, indoor, tool&#10;&#10;AI-generated content may be incorrect.">
            <a:extLst>
              <a:ext uri="{FF2B5EF4-FFF2-40B4-BE49-F238E27FC236}">
                <a16:creationId xmlns:a16="http://schemas.microsoft.com/office/drawing/2014/main" id="{5854E5DF-6830-C795-91BE-7B16CD9A1CA1}"/>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249545" y="914400"/>
            <a:ext cx="4104910" cy="5410200"/>
          </a:xfrm>
        </p:spPr>
      </p:pic>
      <p:sp>
        <p:nvSpPr>
          <p:cNvPr id="4" name="Content Placeholder 3">
            <a:extLst>
              <a:ext uri="{FF2B5EF4-FFF2-40B4-BE49-F238E27FC236}">
                <a16:creationId xmlns:a16="http://schemas.microsoft.com/office/drawing/2014/main" id="{D3AB4AA4-84A0-C9EA-6BA8-C34278D1670E}"/>
              </a:ext>
            </a:extLst>
          </p:cNvPr>
          <p:cNvSpPr>
            <a:spLocks noGrp="1"/>
          </p:cNvSpPr>
          <p:nvPr>
            <p:ph sz="half" idx="2"/>
          </p:nvPr>
        </p:nvSpPr>
        <p:spPr>
          <a:xfrm>
            <a:off x="5890661" y="914400"/>
            <a:ext cx="5691739" cy="5410200"/>
          </a:xfrm>
        </p:spPr>
        <p:txBody>
          <a:bodyPr/>
          <a:lstStyle/>
          <a:p>
            <a:pPr marL="0" indent="0">
              <a:buNone/>
            </a:pPr>
            <a:r>
              <a:rPr lang="en-US" sz="1400"/>
              <a:t>Strap Build:</a:t>
            </a:r>
          </a:p>
          <a:p>
            <a:r>
              <a:rPr lang="en-US" sz="1400"/>
              <a:t>5-inch, 19 strand, copper building wire</a:t>
            </a:r>
          </a:p>
          <a:p>
            <a:r>
              <a:rPr lang="en-US" sz="1400"/>
              <a:t>Tin-plated copper lugs</a:t>
            </a:r>
          </a:p>
          <a:p>
            <a:r>
              <a:rPr lang="en-US" sz="1400"/>
              <a:t>Crimped twice per lug</a:t>
            </a:r>
          </a:p>
          <a:p>
            <a:pPr marL="0" indent="0">
              <a:buNone/>
            </a:pPr>
            <a:r>
              <a:rPr lang="en-US" sz="1400"/>
              <a:t>Evaluation:</a:t>
            </a:r>
          </a:p>
          <a:p>
            <a:r>
              <a:rPr lang="en-US" sz="1400" kern="100">
                <a:ea typeface="Calibri" panose="020F0502020204030204" pitchFamily="34" charset="0"/>
                <a:cs typeface="Times New Roman" panose="02020603050405020304" pitchFamily="18" charset="0"/>
              </a:rPr>
              <a:t>Averaged across all test cases conducted with this strap, 1.0 e</a:t>
            </a:r>
            <a:r>
              <a:rPr lang="en-US" sz="1400" kern="100">
                <a:effectLst/>
                <a:ea typeface="Calibri" panose="020F0502020204030204" pitchFamily="34" charset="0"/>
                <a:cs typeface="Times New Roman" panose="02020603050405020304" pitchFamily="18" charset="0"/>
              </a:rPr>
              <a:t>xhibited the </a:t>
            </a:r>
            <a:r>
              <a:rPr lang="en-US" sz="1400" b="1" kern="100">
                <a:effectLst/>
                <a:ea typeface="Calibri" panose="020F0502020204030204" pitchFamily="34" charset="0"/>
                <a:cs typeface="Times New Roman" panose="02020603050405020304" pitchFamily="18" charset="0"/>
              </a:rPr>
              <a:t>highest thermal conductance </a:t>
            </a:r>
            <a:r>
              <a:rPr lang="en-US" sz="1400" kern="100">
                <a:effectLst/>
                <a:ea typeface="Calibri" panose="020F0502020204030204" pitchFamily="34" charset="0"/>
                <a:cs typeface="Times New Roman" panose="02020603050405020304" pitchFamily="18" charset="0"/>
              </a:rPr>
              <a:t>at </a:t>
            </a:r>
            <a:r>
              <a:rPr lang="en-US" sz="1400" b="1" kern="100">
                <a:effectLst/>
                <a:ea typeface="Calibri" panose="020F0502020204030204" pitchFamily="34" charset="0"/>
                <a:cs typeface="Times New Roman" panose="02020603050405020304" pitchFamily="18" charset="0"/>
              </a:rPr>
              <a:t>0.169 W/K</a:t>
            </a:r>
            <a:endParaRPr lang="en-US" sz="1400" b="1"/>
          </a:p>
          <a:p>
            <a:r>
              <a:rPr lang="en-US" sz="1400"/>
              <a:t>Does not easily bend and would not be useful in connecting two interfaces in complex configurations</a:t>
            </a:r>
          </a:p>
          <a:p>
            <a:r>
              <a:rPr lang="en-US" sz="1400"/>
              <a:t>Can be manufactured with ease, design is easily replicated, and it performed similarly across repeatability tests</a:t>
            </a:r>
          </a:p>
          <a:p>
            <a:endParaRPr lang="en-US" sz="1400"/>
          </a:p>
        </p:txBody>
      </p:sp>
      <p:sp>
        <p:nvSpPr>
          <p:cNvPr id="5" name="Slide Number Placeholder 4">
            <a:extLst>
              <a:ext uri="{FF2B5EF4-FFF2-40B4-BE49-F238E27FC236}">
                <a16:creationId xmlns:a16="http://schemas.microsoft.com/office/drawing/2014/main" id="{7F3C07D0-8294-BAC7-D8EB-05E2C0692B22}"/>
              </a:ext>
            </a:extLst>
          </p:cNvPr>
          <p:cNvSpPr>
            <a:spLocks noGrp="1"/>
          </p:cNvSpPr>
          <p:nvPr>
            <p:ph type="sldNum" sz="quarter" idx="12"/>
          </p:nvPr>
        </p:nvSpPr>
        <p:spPr/>
        <p:txBody>
          <a:bodyPr/>
          <a:lstStyle/>
          <a:p>
            <a:fld id="{89199CED-6919-4E7D-A690-AD3E6D16DAA7}" type="slidenum">
              <a:rPr lang="en-US" smtClean="0"/>
              <a:pPr/>
              <a:t>14</a:t>
            </a:fld>
            <a:endParaRPr lang="en-US"/>
          </a:p>
        </p:txBody>
      </p:sp>
      <p:sp>
        <p:nvSpPr>
          <p:cNvPr id="6" name="Footer Placeholder 5">
            <a:extLst>
              <a:ext uri="{FF2B5EF4-FFF2-40B4-BE49-F238E27FC236}">
                <a16:creationId xmlns:a16="http://schemas.microsoft.com/office/drawing/2014/main" id="{5E225706-BB48-72FE-1372-9421F2C2C556}"/>
              </a:ext>
            </a:extLst>
          </p:cNvPr>
          <p:cNvSpPr>
            <a:spLocks noGrp="1"/>
          </p:cNvSpPr>
          <p:nvPr>
            <p:ph type="ftr" sz="quarter" idx="13"/>
          </p:nvPr>
        </p:nvSpPr>
        <p:spPr/>
        <p:txBody>
          <a:bodyPr/>
          <a:lstStyle/>
          <a:p>
            <a:r>
              <a:rPr lang="en-US">
                <a:latin typeface="Arial"/>
                <a:ea typeface="ＭＳ Ｐゴシック"/>
                <a:cs typeface="Arial"/>
              </a:rPr>
              <a:t>TFAWS 2025 – August 4-7, 2025</a:t>
            </a:r>
          </a:p>
        </p:txBody>
      </p:sp>
      <p:graphicFrame>
        <p:nvGraphicFramePr>
          <p:cNvPr id="3" name="Table 2">
            <a:extLst>
              <a:ext uri="{FF2B5EF4-FFF2-40B4-BE49-F238E27FC236}">
                <a16:creationId xmlns:a16="http://schemas.microsoft.com/office/drawing/2014/main" id="{A9FD7EC7-4933-B273-82A5-3D4E265DB99A}"/>
              </a:ext>
            </a:extLst>
          </p:cNvPr>
          <p:cNvGraphicFramePr>
            <a:graphicFrameLocks noGrp="1"/>
          </p:cNvGraphicFramePr>
          <p:nvPr>
            <p:extLst>
              <p:ext uri="{D42A27DB-BD31-4B8C-83A1-F6EECF244321}">
                <p14:modId xmlns:p14="http://schemas.microsoft.com/office/powerpoint/2010/main" val="3229649842"/>
              </p:ext>
            </p:extLst>
          </p:nvPr>
        </p:nvGraphicFramePr>
        <p:xfrm>
          <a:off x="6267115" y="4278427"/>
          <a:ext cx="5148447" cy="1920240"/>
        </p:xfrm>
        <a:graphic>
          <a:graphicData uri="http://schemas.openxmlformats.org/drawingml/2006/table">
            <a:tbl>
              <a:tblPr firstRow="1" bandRow="1">
                <a:tableStyleId>{21E4AEA4-8DFA-4A89-87EB-49C32662AFE0}</a:tableStyleId>
              </a:tblPr>
              <a:tblGrid>
                <a:gridCol w="2205819">
                  <a:extLst>
                    <a:ext uri="{9D8B030D-6E8A-4147-A177-3AD203B41FA5}">
                      <a16:colId xmlns:a16="http://schemas.microsoft.com/office/drawing/2014/main" val="1297600377"/>
                    </a:ext>
                  </a:extLst>
                </a:gridCol>
                <a:gridCol w="1295171">
                  <a:extLst>
                    <a:ext uri="{9D8B030D-6E8A-4147-A177-3AD203B41FA5}">
                      <a16:colId xmlns:a16="http://schemas.microsoft.com/office/drawing/2014/main" val="52813108"/>
                    </a:ext>
                  </a:extLst>
                </a:gridCol>
                <a:gridCol w="1647457">
                  <a:extLst>
                    <a:ext uri="{9D8B030D-6E8A-4147-A177-3AD203B41FA5}">
                      <a16:colId xmlns:a16="http://schemas.microsoft.com/office/drawing/2014/main" val="871218527"/>
                    </a:ext>
                  </a:extLst>
                </a:gridCol>
              </a:tblGrid>
              <a:tr h="264007">
                <a:tc>
                  <a:txBody>
                    <a:bodyPr/>
                    <a:lstStyle/>
                    <a:p>
                      <a:pPr algn="ctr"/>
                      <a:r>
                        <a:rPr lang="en-US" sz="1200"/>
                        <a:t>Characteristic</a:t>
                      </a:r>
                    </a:p>
                  </a:txBody>
                  <a:tcPr/>
                </a:tc>
                <a:tc>
                  <a:txBody>
                    <a:bodyPr/>
                    <a:lstStyle/>
                    <a:p>
                      <a:pPr algn="ctr"/>
                      <a:r>
                        <a:rPr lang="en-US" sz="1200"/>
                        <a:t>Value</a:t>
                      </a:r>
                    </a:p>
                  </a:txBody>
                  <a:tcPr/>
                </a:tc>
                <a:tc>
                  <a:txBody>
                    <a:bodyPr/>
                    <a:lstStyle/>
                    <a:p>
                      <a:pPr algn="ctr"/>
                      <a:r>
                        <a:rPr lang="en-US" sz="1200"/>
                        <a:t>Score</a:t>
                      </a:r>
                    </a:p>
                  </a:txBody>
                  <a:tcPr/>
                </a:tc>
                <a:extLst>
                  <a:ext uri="{0D108BD9-81ED-4DB2-BD59-A6C34878D82A}">
                    <a16:rowId xmlns:a16="http://schemas.microsoft.com/office/drawing/2014/main" val="3191356725"/>
                  </a:ext>
                </a:extLst>
              </a:tr>
              <a:tr h="264007">
                <a:tc>
                  <a:txBody>
                    <a:bodyPr/>
                    <a:lstStyle/>
                    <a:p>
                      <a:pPr algn="ctr"/>
                      <a:r>
                        <a:rPr lang="en-US" sz="1200"/>
                        <a:t>Conductivity</a:t>
                      </a:r>
                    </a:p>
                  </a:txBody>
                  <a:tcPr/>
                </a:tc>
                <a:tc>
                  <a:txBody>
                    <a:bodyPr/>
                    <a:lstStyle/>
                    <a:p>
                      <a:pPr algn="ctr"/>
                      <a:r>
                        <a:rPr lang="en-US" sz="1200"/>
                        <a:t>0.169 W/K</a:t>
                      </a:r>
                    </a:p>
                  </a:txBody>
                  <a:tcPr/>
                </a:tc>
                <a:tc>
                  <a:txBody>
                    <a:bodyPr/>
                    <a:lstStyle/>
                    <a:p>
                      <a:pPr algn="ctr"/>
                      <a:r>
                        <a:rPr lang="en-US" sz="1200"/>
                        <a:t>4</a:t>
                      </a:r>
                    </a:p>
                  </a:txBody>
                  <a:tcPr/>
                </a:tc>
                <a:extLst>
                  <a:ext uri="{0D108BD9-81ED-4DB2-BD59-A6C34878D82A}">
                    <a16:rowId xmlns:a16="http://schemas.microsoft.com/office/drawing/2014/main" val="3770489049"/>
                  </a:ext>
                </a:extLst>
              </a:tr>
              <a:tr h="264007">
                <a:tc>
                  <a:txBody>
                    <a:bodyPr/>
                    <a:lstStyle/>
                    <a:p>
                      <a:pPr algn="ctr"/>
                      <a:r>
                        <a:rPr lang="en-US" sz="1200"/>
                        <a:t>Manufacturability</a:t>
                      </a:r>
                    </a:p>
                  </a:txBody>
                  <a:tcPr/>
                </a:tc>
                <a:tc>
                  <a:txBody>
                    <a:bodyPr/>
                    <a:lstStyle/>
                    <a:p>
                      <a:pPr algn="ctr"/>
                      <a:endParaRPr lang="en-US" sz="1200"/>
                    </a:p>
                  </a:txBody>
                  <a:tcPr/>
                </a:tc>
                <a:tc>
                  <a:txBody>
                    <a:bodyPr/>
                    <a:lstStyle/>
                    <a:p>
                      <a:pPr algn="ctr"/>
                      <a:r>
                        <a:rPr lang="en-US" sz="1200"/>
                        <a:t>5</a:t>
                      </a:r>
                    </a:p>
                  </a:txBody>
                  <a:tcPr/>
                </a:tc>
                <a:extLst>
                  <a:ext uri="{0D108BD9-81ED-4DB2-BD59-A6C34878D82A}">
                    <a16:rowId xmlns:a16="http://schemas.microsoft.com/office/drawing/2014/main" val="3734948137"/>
                  </a:ext>
                </a:extLst>
              </a:tr>
              <a:tr h="264007">
                <a:tc>
                  <a:txBody>
                    <a:bodyPr/>
                    <a:lstStyle/>
                    <a:p>
                      <a:pPr algn="ctr"/>
                      <a:r>
                        <a:rPr lang="en-US" sz="1200"/>
                        <a:t>Cost</a:t>
                      </a:r>
                    </a:p>
                  </a:txBody>
                  <a:tcPr/>
                </a:tc>
                <a:tc>
                  <a:txBody>
                    <a:bodyPr/>
                    <a:lstStyle/>
                    <a:p>
                      <a:pPr algn="ctr"/>
                      <a:r>
                        <a:rPr lang="en-US" sz="1200"/>
                        <a:t>$29.85</a:t>
                      </a:r>
                    </a:p>
                  </a:txBody>
                  <a:tcPr/>
                </a:tc>
                <a:tc>
                  <a:txBody>
                    <a:bodyPr/>
                    <a:lstStyle/>
                    <a:p>
                      <a:pPr algn="ctr"/>
                      <a:r>
                        <a:rPr lang="en-US" sz="1200"/>
                        <a:t>4</a:t>
                      </a:r>
                    </a:p>
                  </a:txBody>
                  <a:tcPr/>
                </a:tc>
                <a:extLst>
                  <a:ext uri="{0D108BD9-81ED-4DB2-BD59-A6C34878D82A}">
                    <a16:rowId xmlns:a16="http://schemas.microsoft.com/office/drawing/2014/main" val="1658775363"/>
                  </a:ext>
                </a:extLst>
              </a:tr>
              <a:tr h="264007">
                <a:tc>
                  <a:txBody>
                    <a:bodyPr/>
                    <a:lstStyle/>
                    <a:p>
                      <a:pPr algn="ctr"/>
                      <a:r>
                        <a:rPr lang="en-US" sz="1200"/>
                        <a:t>Repeatability</a:t>
                      </a:r>
                    </a:p>
                  </a:txBody>
                  <a:tcPr/>
                </a:tc>
                <a:tc>
                  <a:txBody>
                    <a:bodyPr/>
                    <a:lstStyle/>
                    <a:p>
                      <a:pPr algn="ctr"/>
                      <a:endParaRPr lang="en-US" sz="1200"/>
                    </a:p>
                  </a:txBody>
                  <a:tcPr/>
                </a:tc>
                <a:tc>
                  <a:txBody>
                    <a:bodyPr/>
                    <a:lstStyle/>
                    <a:p>
                      <a:pPr algn="ctr"/>
                      <a:r>
                        <a:rPr lang="en-US" sz="1200"/>
                        <a:t>4</a:t>
                      </a:r>
                    </a:p>
                  </a:txBody>
                  <a:tcPr/>
                </a:tc>
                <a:extLst>
                  <a:ext uri="{0D108BD9-81ED-4DB2-BD59-A6C34878D82A}">
                    <a16:rowId xmlns:a16="http://schemas.microsoft.com/office/drawing/2014/main" val="2379979473"/>
                  </a:ext>
                </a:extLst>
              </a:tr>
              <a:tr h="264007">
                <a:tc>
                  <a:txBody>
                    <a:bodyPr/>
                    <a:lstStyle/>
                    <a:p>
                      <a:pPr algn="ctr"/>
                      <a:r>
                        <a:rPr lang="en-US" sz="1200"/>
                        <a:t>Malleability</a:t>
                      </a:r>
                    </a:p>
                  </a:txBody>
                  <a:tcPr/>
                </a:tc>
                <a:tc>
                  <a:txBody>
                    <a:bodyPr/>
                    <a:lstStyle/>
                    <a:p>
                      <a:pPr algn="ctr"/>
                      <a:endParaRPr lang="en-US" sz="1200"/>
                    </a:p>
                  </a:txBody>
                  <a:tcPr/>
                </a:tc>
                <a:tc>
                  <a:txBody>
                    <a:bodyPr/>
                    <a:lstStyle/>
                    <a:p>
                      <a:pPr algn="ctr"/>
                      <a:r>
                        <a:rPr lang="en-US" sz="1200"/>
                        <a:t>1</a:t>
                      </a:r>
                    </a:p>
                  </a:txBody>
                  <a:tcPr/>
                </a:tc>
                <a:extLst>
                  <a:ext uri="{0D108BD9-81ED-4DB2-BD59-A6C34878D82A}">
                    <a16:rowId xmlns:a16="http://schemas.microsoft.com/office/drawing/2014/main" val="4294105634"/>
                  </a:ext>
                </a:extLst>
              </a:tr>
              <a:tr h="264007">
                <a:tc>
                  <a:txBody>
                    <a:bodyPr/>
                    <a:lstStyle/>
                    <a:p>
                      <a:pPr algn="ctr"/>
                      <a:r>
                        <a:rPr lang="en-US" sz="1200"/>
                        <a:t>Convenience</a:t>
                      </a:r>
                    </a:p>
                  </a:txBody>
                  <a:tcPr/>
                </a:tc>
                <a:tc>
                  <a:txBody>
                    <a:bodyPr/>
                    <a:lstStyle/>
                    <a:p>
                      <a:pPr algn="ctr"/>
                      <a:endParaRPr lang="en-US" sz="1200"/>
                    </a:p>
                  </a:txBody>
                  <a:tcPr/>
                </a:tc>
                <a:tc>
                  <a:txBody>
                    <a:bodyPr/>
                    <a:lstStyle/>
                    <a:p>
                      <a:pPr algn="ctr"/>
                      <a:r>
                        <a:rPr lang="en-US" sz="1200"/>
                        <a:t>5</a:t>
                      </a:r>
                    </a:p>
                  </a:txBody>
                  <a:tcPr/>
                </a:tc>
                <a:extLst>
                  <a:ext uri="{0D108BD9-81ED-4DB2-BD59-A6C34878D82A}">
                    <a16:rowId xmlns:a16="http://schemas.microsoft.com/office/drawing/2014/main" val="4214185715"/>
                  </a:ext>
                </a:extLst>
              </a:tr>
            </a:tbl>
          </a:graphicData>
        </a:graphic>
      </p:graphicFrame>
    </p:spTree>
    <p:extLst>
      <p:ext uri="{BB962C8B-B14F-4D97-AF65-F5344CB8AC3E}">
        <p14:creationId xmlns:p14="http://schemas.microsoft.com/office/powerpoint/2010/main" val="3070418572"/>
      </p:ext>
    </p:extLst>
  </p:cSld>
  <p:clrMapOvr>
    <a:masterClrMapping/>
  </p:clrMapOvr>
  <p:extLst>
    <p:ext uri="{6950BFC3-D8DA-4A85-94F7-54DA5524770B}">
      <p188:commentRel xmlns:p188="http://schemas.microsoft.com/office/powerpoint/2018/8/main" r:id="rId2"/>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EE8BD-27B5-B790-A042-1395CE2EC93E}"/>
              </a:ext>
            </a:extLst>
          </p:cNvPr>
          <p:cNvSpPr>
            <a:spLocks noGrp="1"/>
          </p:cNvSpPr>
          <p:nvPr>
            <p:ph type="title"/>
          </p:nvPr>
        </p:nvSpPr>
        <p:spPr/>
        <p:txBody>
          <a:bodyPr/>
          <a:lstStyle/>
          <a:p>
            <a:r>
              <a:rPr lang="en-US"/>
              <a:t>975-Strand Copper Strap (2.0)</a:t>
            </a:r>
          </a:p>
        </p:txBody>
      </p:sp>
      <p:sp>
        <p:nvSpPr>
          <p:cNvPr id="4" name="Content Placeholder 3">
            <a:extLst>
              <a:ext uri="{FF2B5EF4-FFF2-40B4-BE49-F238E27FC236}">
                <a16:creationId xmlns:a16="http://schemas.microsoft.com/office/drawing/2014/main" id="{D3AB4AA4-84A0-C9EA-6BA8-C34278D1670E}"/>
              </a:ext>
            </a:extLst>
          </p:cNvPr>
          <p:cNvSpPr>
            <a:spLocks noGrp="1"/>
          </p:cNvSpPr>
          <p:nvPr>
            <p:ph sz="half" idx="2"/>
          </p:nvPr>
        </p:nvSpPr>
        <p:spPr>
          <a:xfrm>
            <a:off x="5861785" y="914400"/>
            <a:ext cx="5869967" cy="5410200"/>
          </a:xfrm>
        </p:spPr>
        <p:txBody>
          <a:bodyPr/>
          <a:lstStyle/>
          <a:p>
            <a:pPr marL="0" indent="0">
              <a:buNone/>
            </a:pPr>
            <a:r>
              <a:rPr lang="en-US" sz="1400"/>
              <a:t>Strap Build:</a:t>
            </a:r>
          </a:p>
          <a:p>
            <a:r>
              <a:rPr lang="en-US" sz="1400"/>
              <a:t>5-inch, 975 strand, copper building wire</a:t>
            </a:r>
          </a:p>
          <a:p>
            <a:r>
              <a:rPr lang="en-US" sz="1400"/>
              <a:t>Tin-plated copper lugs</a:t>
            </a:r>
          </a:p>
          <a:p>
            <a:r>
              <a:rPr lang="en-US" sz="1400"/>
              <a:t>Crimped twice per lug</a:t>
            </a:r>
          </a:p>
          <a:p>
            <a:pPr marL="0" indent="0">
              <a:buNone/>
            </a:pPr>
            <a:r>
              <a:rPr lang="en-US" sz="1400"/>
              <a:t>Evaluation:</a:t>
            </a:r>
          </a:p>
          <a:p>
            <a:r>
              <a:rPr lang="en-US" sz="1400" kern="100">
                <a:ea typeface="Calibri" panose="020F0502020204030204" pitchFamily="34" charset="0"/>
                <a:cs typeface="Times New Roman" panose="02020603050405020304" pitchFamily="18" charset="0"/>
              </a:rPr>
              <a:t>Averaged across all test cases conducted with this strap, 2.0 e</a:t>
            </a:r>
            <a:r>
              <a:rPr lang="en-US" sz="1400" kern="100">
                <a:effectLst/>
                <a:ea typeface="Calibri" panose="020F0502020204030204" pitchFamily="34" charset="0"/>
                <a:cs typeface="Times New Roman" panose="02020603050405020304" pitchFamily="18" charset="0"/>
              </a:rPr>
              <a:t>xhibited </a:t>
            </a:r>
            <a:r>
              <a:rPr lang="en-US" sz="1400" b="1" kern="100">
                <a:effectLst/>
                <a:ea typeface="Calibri" panose="020F0502020204030204" pitchFamily="34" charset="0"/>
                <a:cs typeface="Times New Roman" panose="02020603050405020304" pitchFamily="18" charset="0"/>
              </a:rPr>
              <a:t>the 3</a:t>
            </a:r>
            <a:r>
              <a:rPr lang="en-US" sz="1400" b="1" kern="100" baseline="30000">
                <a:effectLst/>
                <a:ea typeface="Calibri" panose="020F0502020204030204" pitchFamily="34" charset="0"/>
                <a:cs typeface="Times New Roman" panose="02020603050405020304" pitchFamily="18" charset="0"/>
              </a:rPr>
              <a:t>rd</a:t>
            </a:r>
            <a:r>
              <a:rPr lang="en-US" sz="1400" b="1" kern="100">
                <a:effectLst/>
                <a:ea typeface="Calibri" panose="020F0502020204030204" pitchFamily="34" charset="0"/>
                <a:cs typeface="Times New Roman" panose="02020603050405020304" pitchFamily="18" charset="0"/>
              </a:rPr>
              <a:t> highest thermal conductance</a:t>
            </a:r>
            <a:r>
              <a:rPr lang="en-US" sz="1400" b="1" kern="100">
                <a:ea typeface="Calibri" panose="020F0502020204030204" pitchFamily="34" charset="0"/>
                <a:cs typeface="Times New Roman" panose="02020603050405020304" pitchFamily="18" charset="0"/>
              </a:rPr>
              <a:t>, </a:t>
            </a:r>
            <a:r>
              <a:rPr lang="en-US" sz="1400" b="1" kern="100">
                <a:effectLst/>
                <a:ea typeface="Calibri" panose="020F0502020204030204" pitchFamily="34" charset="0"/>
                <a:cs typeface="Times New Roman" panose="02020603050405020304" pitchFamily="18" charset="0"/>
              </a:rPr>
              <a:t>0.163 W/K</a:t>
            </a:r>
            <a:endParaRPr lang="en-US" sz="1400" b="1"/>
          </a:p>
          <a:p>
            <a:r>
              <a:rPr lang="en-US" sz="1400"/>
              <a:t>While the strap is easily bent, it is not highly flexible and may place some force on attached objects when maneuvered into challenging installation locations</a:t>
            </a:r>
          </a:p>
          <a:p>
            <a:r>
              <a:rPr lang="en-US" sz="1400"/>
              <a:t>Due to the high wire count, some wires will fray or splay during construction, but performance proved repeatable regardless</a:t>
            </a:r>
          </a:p>
          <a:p>
            <a:endParaRPr lang="en-US" sz="1400"/>
          </a:p>
        </p:txBody>
      </p:sp>
      <p:sp>
        <p:nvSpPr>
          <p:cNvPr id="5" name="Slide Number Placeholder 4">
            <a:extLst>
              <a:ext uri="{FF2B5EF4-FFF2-40B4-BE49-F238E27FC236}">
                <a16:creationId xmlns:a16="http://schemas.microsoft.com/office/drawing/2014/main" id="{7F3C07D0-8294-BAC7-D8EB-05E2C0692B22}"/>
              </a:ext>
            </a:extLst>
          </p:cNvPr>
          <p:cNvSpPr>
            <a:spLocks noGrp="1"/>
          </p:cNvSpPr>
          <p:nvPr>
            <p:ph type="sldNum" sz="quarter" idx="12"/>
          </p:nvPr>
        </p:nvSpPr>
        <p:spPr/>
        <p:txBody>
          <a:bodyPr/>
          <a:lstStyle/>
          <a:p>
            <a:fld id="{89199CED-6919-4E7D-A690-AD3E6D16DAA7}" type="slidenum">
              <a:rPr lang="en-US" smtClean="0"/>
              <a:pPr/>
              <a:t>15</a:t>
            </a:fld>
            <a:endParaRPr lang="en-US"/>
          </a:p>
        </p:txBody>
      </p:sp>
      <p:sp>
        <p:nvSpPr>
          <p:cNvPr id="6" name="Footer Placeholder 5">
            <a:extLst>
              <a:ext uri="{FF2B5EF4-FFF2-40B4-BE49-F238E27FC236}">
                <a16:creationId xmlns:a16="http://schemas.microsoft.com/office/drawing/2014/main" id="{5E225706-BB48-72FE-1372-9421F2C2C556}"/>
              </a:ext>
            </a:extLst>
          </p:cNvPr>
          <p:cNvSpPr>
            <a:spLocks noGrp="1"/>
          </p:cNvSpPr>
          <p:nvPr>
            <p:ph type="ftr" sz="quarter" idx="13"/>
          </p:nvPr>
        </p:nvSpPr>
        <p:spPr/>
        <p:txBody>
          <a:bodyPr/>
          <a:lstStyle/>
          <a:p>
            <a:r>
              <a:rPr lang="en-US">
                <a:latin typeface="Arial"/>
                <a:ea typeface="ＭＳ Ｐゴシック"/>
                <a:cs typeface="Arial"/>
              </a:rPr>
              <a:t>TFAWS 2025 – August 4-7, 2025</a:t>
            </a:r>
          </a:p>
        </p:txBody>
      </p:sp>
      <p:graphicFrame>
        <p:nvGraphicFramePr>
          <p:cNvPr id="3" name="Table 2">
            <a:extLst>
              <a:ext uri="{FF2B5EF4-FFF2-40B4-BE49-F238E27FC236}">
                <a16:creationId xmlns:a16="http://schemas.microsoft.com/office/drawing/2014/main" id="{A9FD7EC7-4933-B273-82A5-3D4E265DB99A}"/>
              </a:ext>
            </a:extLst>
          </p:cNvPr>
          <p:cNvGraphicFramePr>
            <a:graphicFrameLocks noGrp="1"/>
          </p:cNvGraphicFramePr>
          <p:nvPr>
            <p:extLst>
              <p:ext uri="{D42A27DB-BD31-4B8C-83A1-F6EECF244321}">
                <p14:modId xmlns:p14="http://schemas.microsoft.com/office/powerpoint/2010/main" val="2379714942"/>
              </p:ext>
            </p:extLst>
          </p:nvPr>
        </p:nvGraphicFramePr>
        <p:xfrm>
          <a:off x="6054397" y="4163405"/>
          <a:ext cx="5148447" cy="1920240"/>
        </p:xfrm>
        <a:graphic>
          <a:graphicData uri="http://schemas.openxmlformats.org/drawingml/2006/table">
            <a:tbl>
              <a:tblPr firstRow="1" bandRow="1">
                <a:tableStyleId>{21E4AEA4-8DFA-4A89-87EB-49C32662AFE0}</a:tableStyleId>
              </a:tblPr>
              <a:tblGrid>
                <a:gridCol w="2205819">
                  <a:extLst>
                    <a:ext uri="{9D8B030D-6E8A-4147-A177-3AD203B41FA5}">
                      <a16:colId xmlns:a16="http://schemas.microsoft.com/office/drawing/2014/main" val="1297600377"/>
                    </a:ext>
                  </a:extLst>
                </a:gridCol>
                <a:gridCol w="1295171">
                  <a:extLst>
                    <a:ext uri="{9D8B030D-6E8A-4147-A177-3AD203B41FA5}">
                      <a16:colId xmlns:a16="http://schemas.microsoft.com/office/drawing/2014/main" val="52813108"/>
                    </a:ext>
                  </a:extLst>
                </a:gridCol>
                <a:gridCol w="1647457">
                  <a:extLst>
                    <a:ext uri="{9D8B030D-6E8A-4147-A177-3AD203B41FA5}">
                      <a16:colId xmlns:a16="http://schemas.microsoft.com/office/drawing/2014/main" val="871218527"/>
                    </a:ext>
                  </a:extLst>
                </a:gridCol>
              </a:tblGrid>
              <a:tr h="264007">
                <a:tc>
                  <a:txBody>
                    <a:bodyPr/>
                    <a:lstStyle/>
                    <a:p>
                      <a:pPr algn="ctr"/>
                      <a:r>
                        <a:rPr lang="en-US" sz="1200"/>
                        <a:t>Characteristic</a:t>
                      </a:r>
                    </a:p>
                  </a:txBody>
                  <a:tcPr/>
                </a:tc>
                <a:tc>
                  <a:txBody>
                    <a:bodyPr/>
                    <a:lstStyle/>
                    <a:p>
                      <a:pPr algn="ctr"/>
                      <a:r>
                        <a:rPr lang="en-US" sz="1200"/>
                        <a:t>Value</a:t>
                      </a:r>
                    </a:p>
                  </a:txBody>
                  <a:tcPr/>
                </a:tc>
                <a:tc>
                  <a:txBody>
                    <a:bodyPr/>
                    <a:lstStyle/>
                    <a:p>
                      <a:pPr algn="ctr"/>
                      <a:r>
                        <a:rPr lang="en-US" sz="1200"/>
                        <a:t>Score</a:t>
                      </a:r>
                    </a:p>
                  </a:txBody>
                  <a:tcPr/>
                </a:tc>
                <a:extLst>
                  <a:ext uri="{0D108BD9-81ED-4DB2-BD59-A6C34878D82A}">
                    <a16:rowId xmlns:a16="http://schemas.microsoft.com/office/drawing/2014/main" val="3191356725"/>
                  </a:ext>
                </a:extLst>
              </a:tr>
              <a:tr h="264007">
                <a:tc>
                  <a:txBody>
                    <a:bodyPr/>
                    <a:lstStyle/>
                    <a:p>
                      <a:pPr algn="ctr"/>
                      <a:r>
                        <a:rPr lang="en-US" sz="1200"/>
                        <a:t>Conductivity</a:t>
                      </a:r>
                    </a:p>
                  </a:txBody>
                  <a:tcPr/>
                </a:tc>
                <a:tc>
                  <a:txBody>
                    <a:bodyPr/>
                    <a:lstStyle/>
                    <a:p>
                      <a:pPr algn="ctr"/>
                      <a:r>
                        <a:rPr lang="en-US" sz="1200"/>
                        <a:t>0.163 W/K</a:t>
                      </a:r>
                    </a:p>
                  </a:txBody>
                  <a:tcPr/>
                </a:tc>
                <a:tc>
                  <a:txBody>
                    <a:bodyPr/>
                    <a:lstStyle/>
                    <a:p>
                      <a:pPr algn="ctr"/>
                      <a:r>
                        <a:rPr lang="en-US" sz="1200"/>
                        <a:t>4</a:t>
                      </a:r>
                    </a:p>
                  </a:txBody>
                  <a:tcPr/>
                </a:tc>
                <a:extLst>
                  <a:ext uri="{0D108BD9-81ED-4DB2-BD59-A6C34878D82A}">
                    <a16:rowId xmlns:a16="http://schemas.microsoft.com/office/drawing/2014/main" val="3770489049"/>
                  </a:ext>
                </a:extLst>
              </a:tr>
              <a:tr h="264007">
                <a:tc>
                  <a:txBody>
                    <a:bodyPr/>
                    <a:lstStyle/>
                    <a:p>
                      <a:pPr algn="ctr"/>
                      <a:r>
                        <a:rPr lang="en-US" sz="1200"/>
                        <a:t>Manufacturability</a:t>
                      </a:r>
                    </a:p>
                  </a:txBody>
                  <a:tcPr/>
                </a:tc>
                <a:tc>
                  <a:txBody>
                    <a:bodyPr/>
                    <a:lstStyle/>
                    <a:p>
                      <a:pPr algn="ctr"/>
                      <a:endParaRPr lang="en-US" sz="1200"/>
                    </a:p>
                  </a:txBody>
                  <a:tcPr/>
                </a:tc>
                <a:tc>
                  <a:txBody>
                    <a:bodyPr/>
                    <a:lstStyle/>
                    <a:p>
                      <a:pPr algn="ctr"/>
                      <a:r>
                        <a:rPr lang="en-US" sz="1200"/>
                        <a:t>4</a:t>
                      </a:r>
                    </a:p>
                  </a:txBody>
                  <a:tcPr/>
                </a:tc>
                <a:extLst>
                  <a:ext uri="{0D108BD9-81ED-4DB2-BD59-A6C34878D82A}">
                    <a16:rowId xmlns:a16="http://schemas.microsoft.com/office/drawing/2014/main" val="3734948137"/>
                  </a:ext>
                </a:extLst>
              </a:tr>
              <a:tr h="264007">
                <a:tc>
                  <a:txBody>
                    <a:bodyPr/>
                    <a:lstStyle/>
                    <a:p>
                      <a:pPr algn="ctr"/>
                      <a:r>
                        <a:rPr lang="en-US" sz="1200"/>
                        <a:t>Cost</a:t>
                      </a:r>
                    </a:p>
                  </a:txBody>
                  <a:tcPr/>
                </a:tc>
                <a:tc>
                  <a:txBody>
                    <a:bodyPr/>
                    <a:lstStyle/>
                    <a:p>
                      <a:pPr algn="ctr"/>
                      <a:r>
                        <a:rPr lang="en-US" sz="1200"/>
                        <a:t>$29.94</a:t>
                      </a:r>
                    </a:p>
                  </a:txBody>
                  <a:tcPr/>
                </a:tc>
                <a:tc>
                  <a:txBody>
                    <a:bodyPr/>
                    <a:lstStyle/>
                    <a:p>
                      <a:pPr algn="ctr"/>
                      <a:r>
                        <a:rPr lang="en-US" sz="1200"/>
                        <a:t>4</a:t>
                      </a:r>
                    </a:p>
                  </a:txBody>
                  <a:tcPr/>
                </a:tc>
                <a:extLst>
                  <a:ext uri="{0D108BD9-81ED-4DB2-BD59-A6C34878D82A}">
                    <a16:rowId xmlns:a16="http://schemas.microsoft.com/office/drawing/2014/main" val="1658775363"/>
                  </a:ext>
                </a:extLst>
              </a:tr>
              <a:tr h="264007">
                <a:tc>
                  <a:txBody>
                    <a:bodyPr/>
                    <a:lstStyle/>
                    <a:p>
                      <a:pPr algn="ctr"/>
                      <a:r>
                        <a:rPr lang="en-US" sz="1200"/>
                        <a:t>Repeatability</a:t>
                      </a:r>
                    </a:p>
                  </a:txBody>
                  <a:tcPr/>
                </a:tc>
                <a:tc>
                  <a:txBody>
                    <a:bodyPr/>
                    <a:lstStyle/>
                    <a:p>
                      <a:pPr algn="ctr"/>
                      <a:endParaRPr lang="en-US" sz="1200"/>
                    </a:p>
                  </a:txBody>
                  <a:tcPr/>
                </a:tc>
                <a:tc>
                  <a:txBody>
                    <a:bodyPr/>
                    <a:lstStyle/>
                    <a:p>
                      <a:pPr algn="ctr"/>
                      <a:r>
                        <a:rPr lang="en-US" sz="1200"/>
                        <a:t>4</a:t>
                      </a:r>
                    </a:p>
                  </a:txBody>
                  <a:tcPr/>
                </a:tc>
                <a:extLst>
                  <a:ext uri="{0D108BD9-81ED-4DB2-BD59-A6C34878D82A}">
                    <a16:rowId xmlns:a16="http://schemas.microsoft.com/office/drawing/2014/main" val="2379979473"/>
                  </a:ext>
                </a:extLst>
              </a:tr>
              <a:tr h="264007">
                <a:tc>
                  <a:txBody>
                    <a:bodyPr/>
                    <a:lstStyle/>
                    <a:p>
                      <a:pPr algn="ctr"/>
                      <a:r>
                        <a:rPr lang="en-US" sz="1200"/>
                        <a:t>Malleability</a:t>
                      </a:r>
                    </a:p>
                  </a:txBody>
                  <a:tcPr/>
                </a:tc>
                <a:tc>
                  <a:txBody>
                    <a:bodyPr/>
                    <a:lstStyle/>
                    <a:p>
                      <a:pPr algn="ctr"/>
                      <a:endParaRPr lang="en-US" sz="1200"/>
                    </a:p>
                  </a:txBody>
                  <a:tcPr/>
                </a:tc>
                <a:tc>
                  <a:txBody>
                    <a:bodyPr/>
                    <a:lstStyle/>
                    <a:p>
                      <a:pPr algn="ctr"/>
                      <a:r>
                        <a:rPr lang="en-US" sz="1200"/>
                        <a:t>3</a:t>
                      </a:r>
                    </a:p>
                  </a:txBody>
                  <a:tcPr/>
                </a:tc>
                <a:extLst>
                  <a:ext uri="{0D108BD9-81ED-4DB2-BD59-A6C34878D82A}">
                    <a16:rowId xmlns:a16="http://schemas.microsoft.com/office/drawing/2014/main" val="4294105634"/>
                  </a:ext>
                </a:extLst>
              </a:tr>
              <a:tr h="264007">
                <a:tc>
                  <a:txBody>
                    <a:bodyPr/>
                    <a:lstStyle/>
                    <a:p>
                      <a:pPr algn="ctr"/>
                      <a:r>
                        <a:rPr lang="en-US" sz="1200"/>
                        <a:t>Convenience</a:t>
                      </a:r>
                    </a:p>
                  </a:txBody>
                  <a:tcPr/>
                </a:tc>
                <a:tc>
                  <a:txBody>
                    <a:bodyPr/>
                    <a:lstStyle/>
                    <a:p>
                      <a:pPr algn="ctr"/>
                      <a:endParaRPr lang="en-US" sz="1200"/>
                    </a:p>
                  </a:txBody>
                  <a:tcPr/>
                </a:tc>
                <a:tc>
                  <a:txBody>
                    <a:bodyPr/>
                    <a:lstStyle/>
                    <a:p>
                      <a:pPr algn="ctr"/>
                      <a:r>
                        <a:rPr lang="en-US" sz="1200"/>
                        <a:t>5</a:t>
                      </a:r>
                    </a:p>
                  </a:txBody>
                  <a:tcPr/>
                </a:tc>
                <a:extLst>
                  <a:ext uri="{0D108BD9-81ED-4DB2-BD59-A6C34878D82A}">
                    <a16:rowId xmlns:a16="http://schemas.microsoft.com/office/drawing/2014/main" val="4214185715"/>
                  </a:ext>
                </a:extLst>
              </a:tr>
            </a:tbl>
          </a:graphicData>
        </a:graphic>
      </p:graphicFrame>
      <p:pic>
        <p:nvPicPr>
          <p:cNvPr id="9" name="Picture 8" descr="A picture containing floor, shoes, feet&#10;&#10;AI-generated content may be incorrect.">
            <a:extLst>
              <a:ext uri="{FF2B5EF4-FFF2-40B4-BE49-F238E27FC236}">
                <a16:creationId xmlns:a16="http://schemas.microsoft.com/office/drawing/2014/main" id="{D6C29382-0ECA-5125-DA6B-8DFD0E376F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2408" y="885371"/>
            <a:ext cx="3801979" cy="5481443"/>
          </a:xfrm>
          <a:prstGeom prst="rect">
            <a:avLst/>
          </a:prstGeom>
        </p:spPr>
      </p:pic>
    </p:spTree>
    <p:extLst>
      <p:ext uri="{BB962C8B-B14F-4D97-AF65-F5344CB8AC3E}">
        <p14:creationId xmlns:p14="http://schemas.microsoft.com/office/powerpoint/2010/main" val="1921687485"/>
      </p:ext>
    </p:extLst>
  </p:cSld>
  <p:clrMapOvr>
    <a:masterClrMapping/>
  </p:clrMapOvr>
  <p:extLst>
    <p:ext uri="{6950BFC3-D8DA-4A85-94F7-54DA5524770B}">
      <p188:commentRel xmlns:p188="http://schemas.microsoft.com/office/powerpoint/2018/8/main" r:id="rId2"/>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EE8BD-27B5-B790-A042-1395CE2EC93E}"/>
              </a:ext>
            </a:extLst>
          </p:cNvPr>
          <p:cNvSpPr>
            <a:spLocks noGrp="1"/>
          </p:cNvSpPr>
          <p:nvPr>
            <p:ph type="title"/>
          </p:nvPr>
        </p:nvSpPr>
        <p:spPr/>
        <p:txBody>
          <a:bodyPr/>
          <a:lstStyle/>
          <a:p>
            <a:r>
              <a:rPr lang="en-US"/>
              <a:t>2337-Strand Copper Strap (3.0)</a:t>
            </a:r>
          </a:p>
        </p:txBody>
      </p:sp>
      <p:sp>
        <p:nvSpPr>
          <p:cNvPr id="4" name="Content Placeholder 3">
            <a:extLst>
              <a:ext uri="{FF2B5EF4-FFF2-40B4-BE49-F238E27FC236}">
                <a16:creationId xmlns:a16="http://schemas.microsoft.com/office/drawing/2014/main" id="{D3AB4AA4-84A0-C9EA-6BA8-C34278D1670E}"/>
              </a:ext>
            </a:extLst>
          </p:cNvPr>
          <p:cNvSpPr>
            <a:spLocks noGrp="1"/>
          </p:cNvSpPr>
          <p:nvPr>
            <p:ph sz="half" idx="2"/>
          </p:nvPr>
        </p:nvSpPr>
        <p:spPr>
          <a:xfrm>
            <a:off x="6197600" y="914400"/>
            <a:ext cx="5598160" cy="5410200"/>
          </a:xfrm>
        </p:spPr>
        <p:txBody>
          <a:bodyPr/>
          <a:lstStyle/>
          <a:p>
            <a:pPr marL="0" indent="0">
              <a:buNone/>
            </a:pPr>
            <a:r>
              <a:rPr lang="en-US" sz="1400" dirty="0"/>
              <a:t>Strap Build:</a:t>
            </a:r>
          </a:p>
          <a:p>
            <a:r>
              <a:rPr lang="en-US" sz="1400" dirty="0"/>
              <a:t>5-inch, 2337 strand, copper building wire</a:t>
            </a:r>
          </a:p>
          <a:p>
            <a:r>
              <a:rPr lang="en-US" sz="1400" dirty="0"/>
              <a:t>Tin-plated copper lugs</a:t>
            </a:r>
          </a:p>
          <a:p>
            <a:r>
              <a:rPr lang="en-US" sz="1400" dirty="0"/>
              <a:t>Crimped twice per lug</a:t>
            </a:r>
          </a:p>
          <a:p>
            <a:pPr marL="0" indent="0">
              <a:buNone/>
            </a:pPr>
            <a:r>
              <a:rPr lang="en-US" sz="1400" dirty="0"/>
              <a:t>Evaluation:</a:t>
            </a:r>
          </a:p>
          <a:p>
            <a:r>
              <a:rPr lang="en-US" sz="1400" kern="100" dirty="0">
                <a:ea typeface="Calibri" panose="020F0502020204030204" pitchFamily="34" charset="0"/>
                <a:cs typeface="Times New Roman" panose="02020603050405020304" pitchFamily="18" charset="0"/>
              </a:rPr>
              <a:t>Averaged across all test cases conducted with this strap, 3.0 e</a:t>
            </a:r>
            <a:r>
              <a:rPr lang="en-US" sz="1400" kern="100" dirty="0">
                <a:effectLst/>
                <a:ea typeface="Calibri" panose="020F0502020204030204" pitchFamily="34" charset="0"/>
                <a:cs typeface="Times New Roman" panose="02020603050405020304" pitchFamily="18" charset="0"/>
              </a:rPr>
              <a:t>xhibited the </a:t>
            </a:r>
            <a:r>
              <a:rPr lang="en-US" sz="1400" b="1" kern="100" dirty="0">
                <a:effectLst/>
                <a:ea typeface="Calibri" panose="020F0502020204030204" pitchFamily="34" charset="0"/>
                <a:cs typeface="Times New Roman" panose="02020603050405020304" pitchFamily="18" charset="0"/>
              </a:rPr>
              <a:t>2</a:t>
            </a:r>
            <a:r>
              <a:rPr lang="en-US" sz="1400" b="1" kern="100" baseline="30000" dirty="0">
                <a:effectLst/>
                <a:ea typeface="Calibri" panose="020F0502020204030204" pitchFamily="34" charset="0"/>
                <a:cs typeface="Times New Roman" panose="02020603050405020304" pitchFamily="18" charset="0"/>
              </a:rPr>
              <a:t>nd</a:t>
            </a:r>
            <a:r>
              <a:rPr lang="en-US" sz="1400" b="1" kern="100" dirty="0">
                <a:effectLst/>
                <a:ea typeface="Calibri" panose="020F0502020204030204" pitchFamily="34" charset="0"/>
                <a:cs typeface="Times New Roman" panose="02020603050405020304" pitchFamily="18" charset="0"/>
              </a:rPr>
              <a:t> highest thermal conductance</a:t>
            </a:r>
            <a:r>
              <a:rPr lang="en-US" sz="1400" kern="100" dirty="0">
                <a:ea typeface="Calibri" panose="020F0502020204030204" pitchFamily="34" charset="0"/>
                <a:cs typeface="Times New Roman" panose="02020603050405020304" pitchFamily="18" charset="0"/>
              </a:rPr>
              <a:t>, </a:t>
            </a:r>
            <a:r>
              <a:rPr lang="en-US" sz="1400" b="1" kern="100" dirty="0">
                <a:effectLst/>
                <a:ea typeface="Calibri" panose="020F0502020204030204" pitchFamily="34" charset="0"/>
                <a:cs typeface="Times New Roman" panose="02020603050405020304" pitchFamily="18" charset="0"/>
              </a:rPr>
              <a:t>0.16</a:t>
            </a:r>
            <a:r>
              <a:rPr lang="en-US" sz="1400" b="1" kern="100" dirty="0">
                <a:ea typeface="Calibri" panose="020F0502020204030204" pitchFamily="34" charset="0"/>
                <a:cs typeface="Times New Roman" panose="02020603050405020304" pitchFamily="18" charset="0"/>
              </a:rPr>
              <a:t>7</a:t>
            </a:r>
            <a:r>
              <a:rPr lang="en-US" sz="1400" b="1" kern="100" dirty="0">
                <a:effectLst/>
                <a:ea typeface="Calibri" panose="020F0502020204030204" pitchFamily="34" charset="0"/>
                <a:cs typeface="Times New Roman" panose="02020603050405020304" pitchFamily="18" charset="0"/>
              </a:rPr>
              <a:t> W/K</a:t>
            </a:r>
          </a:p>
          <a:p>
            <a:r>
              <a:rPr lang="en-US" sz="1400" kern="100" dirty="0">
                <a:ea typeface="Calibri" panose="020F0502020204030204" pitchFamily="34" charset="0"/>
                <a:cs typeface="Times New Roman" panose="02020603050405020304" pitchFamily="18" charset="0"/>
              </a:rPr>
              <a:t>This strap is the most malleable of the three copper wire straps due to the very thin individual wire diameter</a:t>
            </a:r>
          </a:p>
          <a:p>
            <a:r>
              <a:rPr lang="en-US" sz="1400" dirty="0"/>
              <a:t>Due to the high wire count, some wires will fray or splay during construction, worse than the 975-strand wire. The test results proved that the performance was still consistent, but visually, these straps are a bit more difficult to construct</a:t>
            </a:r>
          </a:p>
        </p:txBody>
      </p:sp>
      <p:sp>
        <p:nvSpPr>
          <p:cNvPr id="5" name="Slide Number Placeholder 4">
            <a:extLst>
              <a:ext uri="{FF2B5EF4-FFF2-40B4-BE49-F238E27FC236}">
                <a16:creationId xmlns:a16="http://schemas.microsoft.com/office/drawing/2014/main" id="{7F3C07D0-8294-BAC7-D8EB-05E2C0692B22}"/>
              </a:ext>
            </a:extLst>
          </p:cNvPr>
          <p:cNvSpPr>
            <a:spLocks noGrp="1"/>
          </p:cNvSpPr>
          <p:nvPr>
            <p:ph type="sldNum" sz="quarter" idx="12"/>
          </p:nvPr>
        </p:nvSpPr>
        <p:spPr/>
        <p:txBody>
          <a:bodyPr/>
          <a:lstStyle/>
          <a:p>
            <a:fld id="{89199CED-6919-4E7D-A690-AD3E6D16DAA7}" type="slidenum">
              <a:rPr lang="en-US" smtClean="0"/>
              <a:pPr/>
              <a:t>16</a:t>
            </a:fld>
            <a:endParaRPr lang="en-US"/>
          </a:p>
        </p:txBody>
      </p:sp>
      <p:sp>
        <p:nvSpPr>
          <p:cNvPr id="6" name="Footer Placeholder 5">
            <a:extLst>
              <a:ext uri="{FF2B5EF4-FFF2-40B4-BE49-F238E27FC236}">
                <a16:creationId xmlns:a16="http://schemas.microsoft.com/office/drawing/2014/main" id="{5E225706-BB48-72FE-1372-9421F2C2C556}"/>
              </a:ext>
            </a:extLst>
          </p:cNvPr>
          <p:cNvSpPr>
            <a:spLocks noGrp="1"/>
          </p:cNvSpPr>
          <p:nvPr>
            <p:ph type="ftr" sz="quarter" idx="13"/>
          </p:nvPr>
        </p:nvSpPr>
        <p:spPr/>
        <p:txBody>
          <a:bodyPr/>
          <a:lstStyle/>
          <a:p>
            <a:r>
              <a:rPr lang="en-US">
                <a:latin typeface="Arial"/>
                <a:ea typeface="ＭＳ Ｐゴシック"/>
                <a:cs typeface="Arial"/>
              </a:rPr>
              <a:t>TFAWS 2025 – August 4-7, 2025</a:t>
            </a:r>
          </a:p>
        </p:txBody>
      </p:sp>
      <p:graphicFrame>
        <p:nvGraphicFramePr>
          <p:cNvPr id="3" name="Table 2">
            <a:extLst>
              <a:ext uri="{FF2B5EF4-FFF2-40B4-BE49-F238E27FC236}">
                <a16:creationId xmlns:a16="http://schemas.microsoft.com/office/drawing/2014/main" id="{A9FD7EC7-4933-B273-82A5-3D4E265DB99A}"/>
              </a:ext>
            </a:extLst>
          </p:cNvPr>
          <p:cNvGraphicFramePr>
            <a:graphicFrameLocks noGrp="1"/>
          </p:cNvGraphicFramePr>
          <p:nvPr>
            <p:extLst>
              <p:ext uri="{D42A27DB-BD31-4B8C-83A1-F6EECF244321}">
                <p14:modId xmlns:p14="http://schemas.microsoft.com/office/powerpoint/2010/main" val="1500887968"/>
              </p:ext>
            </p:extLst>
          </p:nvPr>
        </p:nvGraphicFramePr>
        <p:xfrm>
          <a:off x="6286365" y="4336178"/>
          <a:ext cx="5148447" cy="1920240"/>
        </p:xfrm>
        <a:graphic>
          <a:graphicData uri="http://schemas.openxmlformats.org/drawingml/2006/table">
            <a:tbl>
              <a:tblPr firstRow="1" bandRow="1">
                <a:tableStyleId>{21E4AEA4-8DFA-4A89-87EB-49C32662AFE0}</a:tableStyleId>
              </a:tblPr>
              <a:tblGrid>
                <a:gridCol w="2205819">
                  <a:extLst>
                    <a:ext uri="{9D8B030D-6E8A-4147-A177-3AD203B41FA5}">
                      <a16:colId xmlns:a16="http://schemas.microsoft.com/office/drawing/2014/main" val="1297600377"/>
                    </a:ext>
                  </a:extLst>
                </a:gridCol>
                <a:gridCol w="1295171">
                  <a:extLst>
                    <a:ext uri="{9D8B030D-6E8A-4147-A177-3AD203B41FA5}">
                      <a16:colId xmlns:a16="http://schemas.microsoft.com/office/drawing/2014/main" val="52813108"/>
                    </a:ext>
                  </a:extLst>
                </a:gridCol>
                <a:gridCol w="1647457">
                  <a:extLst>
                    <a:ext uri="{9D8B030D-6E8A-4147-A177-3AD203B41FA5}">
                      <a16:colId xmlns:a16="http://schemas.microsoft.com/office/drawing/2014/main" val="871218527"/>
                    </a:ext>
                  </a:extLst>
                </a:gridCol>
              </a:tblGrid>
              <a:tr h="264007">
                <a:tc>
                  <a:txBody>
                    <a:bodyPr/>
                    <a:lstStyle/>
                    <a:p>
                      <a:pPr algn="ctr"/>
                      <a:r>
                        <a:rPr lang="en-US" sz="1200"/>
                        <a:t>Characteristic</a:t>
                      </a:r>
                    </a:p>
                  </a:txBody>
                  <a:tcPr/>
                </a:tc>
                <a:tc>
                  <a:txBody>
                    <a:bodyPr/>
                    <a:lstStyle/>
                    <a:p>
                      <a:pPr algn="ctr"/>
                      <a:r>
                        <a:rPr lang="en-US" sz="1200"/>
                        <a:t>Value</a:t>
                      </a:r>
                    </a:p>
                  </a:txBody>
                  <a:tcPr/>
                </a:tc>
                <a:tc>
                  <a:txBody>
                    <a:bodyPr/>
                    <a:lstStyle/>
                    <a:p>
                      <a:pPr algn="ctr"/>
                      <a:r>
                        <a:rPr lang="en-US" sz="1200"/>
                        <a:t>Score</a:t>
                      </a:r>
                    </a:p>
                  </a:txBody>
                  <a:tcPr/>
                </a:tc>
                <a:extLst>
                  <a:ext uri="{0D108BD9-81ED-4DB2-BD59-A6C34878D82A}">
                    <a16:rowId xmlns:a16="http://schemas.microsoft.com/office/drawing/2014/main" val="3191356725"/>
                  </a:ext>
                </a:extLst>
              </a:tr>
              <a:tr h="264007">
                <a:tc>
                  <a:txBody>
                    <a:bodyPr/>
                    <a:lstStyle/>
                    <a:p>
                      <a:pPr algn="ctr"/>
                      <a:r>
                        <a:rPr lang="en-US" sz="1200"/>
                        <a:t>Conductivity</a:t>
                      </a:r>
                    </a:p>
                  </a:txBody>
                  <a:tcPr/>
                </a:tc>
                <a:tc>
                  <a:txBody>
                    <a:bodyPr/>
                    <a:lstStyle/>
                    <a:p>
                      <a:pPr algn="ctr"/>
                      <a:r>
                        <a:rPr lang="en-US" sz="1200"/>
                        <a:t>0.167 W/K</a:t>
                      </a:r>
                    </a:p>
                  </a:txBody>
                  <a:tcPr/>
                </a:tc>
                <a:tc>
                  <a:txBody>
                    <a:bodyPr/>
                    <a:lstStyle/>
                    <a:p>
                      <a:pPr algn="ctr"/>
                      <a:r>
                        <a:rPr lang="en-US" sz="1200"/>
                        <a:t>4</a:t>
                      </a:r>
                    </a:p>
                  </a:txBody>
                  <a:tcPr/>
                </a:tc>
                <a:extLst>
                  <a:ext uri="{0D108BD9-81ED-4DB2-BD59-A6C34878D82A}">
                    <a16:rowId xmlns:a16="http://schemas.microsoft.com/office/drawing/2014/main" val="3770489049"/>
                  </a:ext>
                </a:extLst>
              </a:tr>
              <a:tr h="264007">
                <a:tc>
                  <a:txBody>
                    <a:bodyPr/>
                    <a:lstStyle/>
                    <a:p>
                      <a:pPr algn="ctr"/>
                      <a:r>
                        <a:rPr lang="en-US" sz="1200"/>
                        <a:t>Manufacturability</a:t>
                      </a:r>
                    </a:p>
                  </a:txBody>
                  <a:tcPr/>
                </a:tc>
                <a:tc>
                  <a:txBody>
                    <a:bodyPr/>
                    <a:lstStyle/>
                    <a:p>
                      <a:pPr algn="ctr"/>
                      <a:endParaRPr lang="en-US" sz="1200"/>
                    </a:p>
                  </a:txBody>
                  <a:tcPr/>
                </a:tc>
                <a:tc>
                  <a:txBody>
                    <a:bodyPr/>
                    <a:lstStyle/>
                    <a:p>
                      <a:pPr algn="ctr"/>
                      <a:r>
                        <a:rPr lang="en-US" sz="1200"/>
                        <a:t>3</a:t>
                      </a:r>
                    </a:p>
                  </a:txBody>
                  <a:tcPr/>
                </a:tc>
                <a:extLst>
                  <a:ext uri="{0D108BD9-81ED-4DB2-BD59-A6C34878D82A}">
                    <a16:rowId xmlns:a16="http://schemas.microsoft.com/office/drawing/2014/main" val="3734948137"/>
                  </a:ext>
                </a:extLst>
              </a:tr>
              <a:tr h="264007">
                <a:tc>
                  <a:txBody>
                    <a:bodyPr/>
                    <a:lstStyle/>
                    <a:p>
                      <a:pPr algn="ctr"/>
                      <a:r>
                        <a:rPr lang="en-US" sz="1200"/>
                        <a:t>Cost</a:t>
                      </a:r>
                    </a:p>
                  </a:txBody>
                  <a:tcPr/>
                </a:tc>
                <a:tc>
                  <a:txBody>
                    <a:bodyPr/>
                    <a:lstStyle/>
                    <a:p>
                      <a:pPr algn="ctr"/>
                      <a:r>
                        <a:rPr lang="en-US" sz="1200"/>
                        <a:t>$29.56</a:t>
                      </a:r>
                    </a:p>
                  </a:txBody>
                  <a:tcPr/>
                </a:tc>
                <a:tc>
                  <a:txBody>
                    <a:bodyPr/>
                    <a:lstStyle/>
                    <a:p>
                      <a:pPr algn="ctr"/>
                      <a:r>
                        <a:rPr lang="en-US" sz="1200"/>
                        <a:t>4</a:t>
                      </a:r>
                    </a:p>
                  </a:txBody>
                  <a:tcPr/>
                </a:tc>
                <a:extLst>
                  <a:ext uri="{0D108BD9-81ED-4DB2-BD59-A6C34878D82A}">
                    <a16:rowId xmlns:a16="http://schemas.microsoft.com/office/drawing/2014/main" val="1658775363"/>
                  </a:ext>
                </a:extLst>
              </a:tr>
              <a:tr h="264007">
                <a:tc>
                  <a:txBody>
                    <a:bodyPr/>
                    <a:lstStyle/>
                    <a:p>
                      <a:pPr algn="ctr"/>
                      <a:r>
                        <a:rPr lang="en-US" sz="1200"/>
                        <a:t>Repeatability</a:t>
                      </a:r>
                    </a:p>
                  </a:txBody>
                  <a:tcPr/>
                </a:tc>
                <a:tc>
                  <a:txBody>
                    <a:bodyPr/>
                    <a:lstStyle/>
                    <a:p>
                      <a:pPr algn="ctr"/>
                      <a:endParaRPr lang="en-US" sz="1200"/>
                    </a:p>
                  </a:txBody>
                  <a:tcPr/>
                </a:tc>
                <a:tc>
                  <a:txBody>
                    <a:bodyPr/>
                    <a:lstStyle/>
                    <a:p>
                      <a:pPr algn="ctr"/>
                      <a:r>
                        <a:rPr lang="en-US" sz="1200"/>
                        <a:t>4</a:t>
                      </a:r>
                    </a:p>
                  </a:txBody>
                  <a:tcPr/>
                </a:tc>
                <a:extLst>
                  <a:ext uri="{0D108BD9-81ED-4DB2-BD59-A6C34878D82A}">
                    <a16:rowId xmlns:a16="http://schemas.microsoft.com/office/drawing/2014/main" val="2379979473"/>
                  </a:ext>
                </a:extLst>
              </a:tr>
              <a:tr h="264007">
                <a:tc>
                  <a:txBody>
                    <a:bodyPr/>
                    <a:lstStyle/>
                    <a:p>
                      <a:pPr algn="ctr"/>
                      <a:r>
                        <a:rPr lang="en-US" sz="1200"/>
                        <a:t>Malleability</a:t>
                      </a:r>
                    </a:p>
                  </a:txBody>
                  <a:tcPr/>
                </a:tc>
                <a:tc>
                  <a:txBody>
                    <a:bodyPr/>
                    <a:lstStyle/>
                    <a:p>
                      <a:pPr algn="ctr"/>
                      <a:endParaRPr lang="en-US" sz="1200"/>
                    </a:p>
                  </a:txBody>
                  <a:tcPr/>
                </a:tc>
                <a:tc>
                  <a:txBody>
                    <a:bodyPr/>
                    <a:lstStyle/>
                    <a:p>
                      <a:pPr algn="ctr"/>
                      <a:r>
                        <a:rPr lang="en-US" sz="1200"/>
                        <a:t>4</a:t>
                      </a:r>
                    </a:p>
                  </a:txBody>
                  <a:tcPr/>
                </a:tc>
                <a:extLst>
                  <a:ext uri="{0D108BD9-81ED-4DB2-BD59-A6C34878D82A}">
                    <a16:rowId xmlns:a16="http://schemas.microsoft.com/office/drawing/2014/main" val="4294105634"/>
                  </a:ext>
                </a:extLst>
              </a:tr>
              <a:tr h="264007">
                <a:tc>
                  <a:txBody>
                    <a:bodyPr/>
                    <a:lstStyle/>
                    <a:p>
                      <a:pPr algn="ctr"/>
                      <a:r>
                        <a:rPr lang="en-US" sz="1200"/>
                        <a:t>Convenience</a:t>
                      </a:r>
                    </a:p>
                  </a:txBody>
                  <a:tcPr/>
                </a:tc>
                <a:tc>
                  <a:txBody>
                    <a:bodyPr/>
                    <a:lstStyle/>
                    <a:p>
                      <a:pPr algn="ctr"/>
                      <a:endParaRPr lang="en-US" sz="1200"/>
                    </a:p>
                  </a:txBody>
                  <a:tcPr/>
                </a:tc>
                <a:tc>
                  <a:txBody>
                    <a:bodyPr/>
                    <a:lstStyle/>
                    <a:p>
                      <a:pPr algn="ctr"/>
                      <a:r>
                        <a:rPr lang="en-US" sz="1200"/>
                        <a:t>5</a:t>
                      </a:r>
                    </a:p>
                  </a:txBody>
                  <a:tcPr/>
                </a:tc>
                <a:extLst>
                  <a:ext uri="{0D108BD9-81ED-4DB2-BD59-A6C34878D82A}">
                    <a16:rowId xmlns:a16="http://schemas.microsoft.com/office/drawing/2014/main" val="4214185715"/>
                  </a:ext>
                </a:extLst>
              </a:tr>
            </a:tbl>
          </a:graphicData>
        </a:graphic>
      </p:graphicFrame>
      <p:pic>
        <p:nvPicPr>
          <p:cNvPr id="8" name="Picture 7" descr="A picture containing wooden, tool, surface, knife&#10;&#10;AI-generated content may be incorrect.">
            <a:extLst>
              <a:ext uri="{FF2B5EF4-FFF2-40B4-BE49-F238E27FC236}">
                <a16:creationId xmlns:a16="http://schemas.microsoft.com/office/drawing/2014/main" id="{BCC6C94D-752A-B241-AB2F-1D3AD0D93E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42687" y="3606661"/>
            <a:ext cx="3570972" cy="2552560"/>
          </a:xfrm>
          <a:prstGeom prst="rect">
            <a:avLst/>
          </a:prstGeom>
        </p:spPr>
      </p:pic>
      <p:pic>
        <p:nvPicPr>
          <p:cNvPr id="11" name="Picture 10" descr="A picture containing player, tool&#10;&#10;AI-generated content may be incorrect.">
            <a:extLst>
              <a:ext uri="{FF2B5EF4-FFF2-40B4-BE49-F238E27FC236}">
                <a16:creationId xmlns:a16="http://schemas.microsoft.com/office/drawing/2014/main" id="{35525D9D-DE25-05A7-0320-AAE28C531AAA}"/>
              </a:ext>
            </a:extLst>
          </p:cNvPr>
          <p:cNvPicPr>
            <a:picLocks noChangeAspect="1"/>
          </p:cNvPicPr>
          <p:nvPr/>
        </p:nvPicPr>
        <p:blipFill>
          <a:blip r:embed="rId5">
            <a:extLst>
              <a:ext uri="{28A0092B-C50C-407E-A947-70E740481C1C}">
                <a14:useLocalDpi xmlns:a14="http://schemas.microsoft.com/office/drawing/2010/main" val="0"/>
              </a:ext>
            </a:extLst>
          </a:blip>
          <a:srcRect l="25568" r="21213"/>
          <a:stretch/>
        </p:blipFill>
        <p:spPr>
          <a:xfrm>
            <a:off x="529388" y="1554275"/>
            <a:ext cx="1511167" cy="3947123"/>
          </a:xfrm>
          <a:prstGeom prst="rect">
            <a:avLst/>
          </a:prstGeom>
        </p:spPr>
      </p:pic>
      <p:pic>
        <p:nvPicPr>
          <p:cNvPr id="13" name="Picture 12" descr="A picture containing wooden, tool, wood&#10;&#10;AI-generated content may be incorrect.">
            <a:extLst>
              <a:ext uri="{FF2B5EF4-FFF2-40B4-BE49-F238E27FC236}">
                <a16:creationId xmlns:a16="http://schemas.microsoft.com/office/drawing/2014/main" id="{5FEF17D6-80DE-F699-A691-70D293875065}"/>
              </a:ext>
            </a:extLst>
          </p:cNvPr>
          <p:cNvPicPr>
            <a:picLocks noChangeAspect="1"/>
          </p:cNvPicPr>
          <p:nvPr/>
        </p:nvPicPr>
        <p:blipFill>
          <a:blip r:embed="rId6">
            <a:extLst>
              <a:ext uri="{28A0092B-C50C-407E-A947-70E740481C1C}">
                <a14:useLocalDpi xmlns:a14="http://schemas.microsoft.com/office/drawing/2010/main" val="0"/>
              </a:ext>
            </a:extLst>
          </a:blip>
          <a:srcRect l="20973" t="4455" r="16041" b="13391"/>
          <a:stretch/>
        </p:blipFill>
        <p:spPr>
          <a:xfrm rot="5400000">
            <a:off x="2818608" y="453528"/>
            <a:ext cx="2431663" cy="3577688"/>
          </a:xfrm>
          <a:prstGeom prst="rect">
            <a:avLst/>
          </a:prstGeom>
        </p:spPr>
      </p:pic>
      <p:sp>
        <p:nvSpPr>
          <p:cNvPr id="7" name="TextBox 6">
            <a:extLst>
              <a:ext uri="{FF2B5EF4-FFF2-40B4-BE49-F238E27FC236}">
                <a16:creationId xmlns:a16="http://schemas.microsoft.com/office/drawing/2014/main" id="{B5498C8C-B1AE-E86D-1210-96133D023AA0}"/>
              </a:ext>
            </a:extLst>
          </p:cNvPr>
          <p:cNvSpPr txBox="1"/>
          <p:nvPr/>
        </p:nvSpPr>
        <p:spPr>
          <a:xfrm>
            <a:off x="5053263" y="1424539"/>
            <a:ext cx="750771" cy="400110"/>
          </a:xfrm>
          <a:prstGeom prst="rect">
            <a:avLst/>
          </a:prstGeom>
          <a:noFill/>
        </p:spPr>
        <p:txBody>
          <a:bodyPr wrap="square" rtlCol="0">
            <a:spAutoFit/>
          </a:bodyPr>
          <a:lstStyle/>
          <a:p>
            <a:r>
              <a:rPr lang="en-US" dirty="0"/>
              <a:t>1.1</a:t>
            </a:r>
          </a:p>
        </p:txBody>
      </p:sp>
      <p:sp>
        <p:nvSpPr>
          <p:cNvPr id="9" name="TextBox 8">
            <a:extLst>
              <a:ext uri="{FF2B5EF4-FFF2-40B4-BE49-F238E27FC236}">
                <a16:creationId xmlns:a16="http://schemas.microsoft.com/office/drawing/2014/main" id="{03E7176D-DC83-001B-90C6-3C3A7D71E35A}"/>
              </a:ext>
            </a:extLst>
          </p:cNvPr>
          <p:cNvSpPr txBox="1"/>
          <p:nvPr/>
        </p:nvSpPr>
        <p:spPr>
          <a:xfrm>
            <a:off x="5090160" y="2231457"/>
            <a:ext cx="750771" cy="400110"/>
          </a:xfrm>
          <a:prstGeom prst="rect">
            <a:avLst/>
          </a:prstGeom>
          <a:noFill/>
        </p:spPr>
        <p:txBody>
          <a:bodyPr wrap="square" rtlCol="0">
            <a:spAutoFit/>
          </a:bodyPr>
          <a:lstStyle/>
          <a:p>
            <a:r>
              <a:rPr lang="en-US" dirty="0"/>
              <a:t>2.1</a:t>
            </a:r>
          </a:p>
        </p:txBody>
      </p:sp>
      <p:sp>
        <p:nvSpPr>
          <p:cNvPr id="10" name="TextBox 9">
            <a:extLst>
              <a:ext uri="{FF2B5EF4-FFF2-40B4-BE49-F238E27FC236}">
                <a16:creationId xmlns:a16="http://schemas.microsoft.com/office/drawing/2014/main" id="{F22C687E-16E8-21FB-07F8-E05A22BCFDFB}"/>
              </a:ext>
            </a:extLst>
          </p:cNvPr>
          <p:cNvSpPr txBox="1"/>
          <p:nvPr/>
        </p:nvSpPr>
        <p:spPr>
          <a:xfrm>
            <a:off x="5021179" y="3009499"/>
            <a:ext cx="750771" cy="400110"/>
          </a:xfrm>
          <a:prstGeom prst="rect">
            <a:avLst/>
          </a:prstGeom>
          <a:noFill/>
        </p:spPr>
        <p:txBody>
          <a:bodyPr wrap="square" rtlCol="0">
            <a:spAutoFit/>
          </a:bodyPr>
          <a:lstStyle/>
          <a:p>
            <a:r>
              <a:rPr lang="en-US" dirty="0"/>
              <a:t>3.1</a:t>
            </a:r>
          </a:p>
        </p:txBody>
      </p:sp>
      <p:sp>
        <p:nvSpPr>
          <p:cNvPr id="12" name="TextBox 11">
            <a:extLst>
              <a:ext uri="{FF2B5EF4-FFF2-40B4-BE49-F238E27FC236}">
                <a16:creationId xmlns:a16="http://schemas.microsoft.com/office/drawing/2014/main" id="{244DE9DE-EAF0-D747-8AF7-8365227DB3AD}"/>
              </a:ext>
            </a:extLst>
          </p:cNvPr>
          <p:cNvSpPr txBox="1"/>
          <p:nvPr/>
        </p:nvSpPr>
        <p:spPr>
          <a:xfrm>
            <a:off x="4002505" y="3887003"/>
            <a:ext cx="750771" cy="400110"/>
          </a:xfrm>
          <a:prstGeom prst="rect">
            <a:avLst/>
          </a:prstGeom>
          <a:noFill/>
        </p:spPr>
        <p:txBody>
          <a:bodyPr wrap="square" rtlCol="0">
            <a:spAutoFit/>
          </a:bodyPr>
          <a:lstStyle/>
          <a:p>
            <a:r>
              <a:rPr lang="en-US" dirty="0"/>
              <a:t>1.0</a:t>
            </a:r>
          </a:p>
        </p:txBody>
      </p:sp>
      <p:sp>
        <p:nvSpPr>
          <p:cNvPr id="14" name="TextBox 13">
            <a:extLst>
              <a:ext uri="{FF2B5EF4-FFF2-40B4-BE49-F238E27FC236}">
                <a16:creationId xmlns:a16="http://schemas.microsoft.com/office/drawing/2014/main" id="{88F01357-E49D-DD55-2683-D8CD88933E12}"/>
              </a:ext>
            </a:extLst>
          </p:cNvPr>
          <p:cNvSpPr txBox="1"/>
          <p:nvPr/>
        </p:nvSpPr>
        <p:spPr>
          <a:xfrm>
            <a:off x="4039402" y="4270409"/>
            <a:ext cx="750771" cy="400110"/>
          </a:xfrm>
          <a:prstGeom prst="rect">
            <a:avLst/>
          </a:prstGeom>
          <a:noFill/>
        </p:spPr>
        <p:txBody>
          <a:bodyPr wrap="square" rtlCol="0">
            <a:spAutoFit/>
          </a:bodyPr>
          <a:lstStyle/>
          <a:p>
            <a:r>
              <a:rPr lang="en-US" dirty="0"/>
              <a:t>2.0</a:t>
            </a:r>
          </a:p>
        </p:txBody>
      </p:sp>
      <p:sp>
        <p:nvSpPr>
          <p:cNvPr id="15" name="TextBox 14">
            <a:extLst>
              <a:ext uri="{FF2B5EF4-FFF2-40B4-BE49-F238E27FC236}">
                <a16:creationId xmlns:a16="http://schemas.microsoft.com/office/drawing/2014/main" id="{CE558300-28D5-7E46-EBB3-DF1D7BD85AEE}"/>
              </a:ext>
            </a:extLst>
          </p:cNvPr>
          <p:cNvSpPr txBox="1"/>
          <p:nvPr/>
        </p:nvSpPr>
        <p:spPr>
          <a:xfrm>
            <a:off x="4366661" y="4924927"/>
            <a:ext cx="750771" cy="400110"/>
          </a:xfrm>
          <a:prstGeom prst="rect">
            <a:avLst/>
          </a:prstGeom>
          <a:noFill/>
        </p:spPr>
        <p:txBody>
          <a:bodyPr wrap="square" rtlCol="0">
            <a:spAutoFit/>
          </a:bodyPr>
          <a:lstStyle/>
          <a:p>
            <a:r>
              <a:rPr lang="en-US" dirty="0"/>
              <a:t>3.0</a:t>
            </a:r>
          </a:p>
        </p:txBody>
      </p:sp>
    </p:spTree>
    <p:extLst>
      <p:ext uri="{BB962C8B-B14F-4D97-AF65-F5344CB8AC3E}">
        <p14:creationId xmlns:p14="http://schemas.microsoft.com/office/powerpoint/2010/main" val="3956053491"/>
      </p:ext>
    </p:extLst>
  </p:cSld>
  <p:clrMapOvr>
    <a:masterClrMapping/>
  </p:clrMapOvr>
  <p:extLst>
    <p:ext uri="{6950BFC3-D8DA-4A85-94F7-54DA5524770B}">
      <p188:commentRel xmlns:p188="http://schemas.microsoft.com/office/powerpoint/2018/8/main" r:id="rId3"/>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EE8BD-27B5-B790-A042-1395CE2EC93E}"/>
              </a:ext>
            </a:extLst>
          </p:cNvPr>
          <p:cNvSpPr>
            <a:spLocks noGrp="1"/>
          </p:cNvSpPr>
          <p:nvPr>
            <p:ph type="title"/>
          </p:nvPr>
        </p:nvSpPr>
        <p:spPr/>
        <p:txBody>
          <a:bodyPr/>
          <a:lstStyle/>
          <a:p>
            <a:r>
              <a:rPr lang="en-US"/>
              <a:t>EMI-Reducing Ribbon Grounding Strap (4.0)</a:t>
            </a:r>
          </a:p>
        </p:txBody>
      </p:sp>
      <p:sp>
        <p:nvSpPr>
          <p:cNvPr id="4" name="Content Placeholder 3">
            <a:extLst>
              <a:ext uri="{FF2B5EF4-FFF2-40B4-BE49-F238E27FC236}">
                <a16:creationId xmlns:a16="http://schemas.microsoft.com/office/drawing/2014/main" id="{D3AB4AA4-84A0-C9EA-6BA8-C34278D1670E}"/>
              </a:ext>
            </a:extLst>
          </p:cNvPr>
          <p:cNvSpPr>
            <a:spLocks noGrp="1"/>
          </p:cNvSpPr>
          <p:nvPr>
            <p:ph sz="half" idx="2"/>
          </p:nvPr>
        </p:nvSpPr>
        <p:spPr/>
        <p:txBody>
          <a:bodyPr/>
          <a:lstStyle/>
          <a:p>
            <a:pPr marL="0" indent="0">
              <a:buNone/>
            </a:pPr>
            <a:r>
              <a:rPr lang="en-US" sz="1400" dirty="0"/>
              <a:t>Strap Build:</a:t>
            </a:r>
          </a:p>
          <a:p>
            <a:r>
              <a:rPr lang="en-US" sz="1400" dirty="0"/>
              <a:t>COTS, 6-inch, copper ribbon, tin-plated copper terminals</a:t>
            </a:r>
          </a:p>
          <a:p>
            <a:r>
              <a:rPr lang="en-US" sz="1400" dirty="0"/>
              <a:t>Insulated with Mylar</a:t>
            </a:r>
          </a:p>
          <a:p>
            <a:r>
              <a:rPr lang="en-US" sz="1400" dirty="0"/>
              <a:t>Commonly used for circuit board applications</a:t>
            </a:r>
          </a:p>
          <a:p>
            <a:pPr marL="0" indent="0">
              <a:buNone/>
            </a:pPr>
            <a:r>
              <a:rPr lang="en-US" sz="1400" dirty="0"/>
              <a:t>Evaluation:</a:t>
            </a:r>
          </a:p>
          <a:p>
            <a:r>
              <a:rPr lang="en-US" sz="1400" kern="100" dirty="0">
                <a:ea typeface="Calibri" panose="020F0502020204030204" pitchFamily="34" charset="0"/>
                <a:cs typeface="Times New Roman" panose="02020603050405020304" pitchFamily="18" charset="0"/>
              </a:rPr>
              <a:t>Very low thermal performance; </a:t>
            </a:r>
            <a:r>
              <a:rPr lang="en-US" sz="1400" b="1" kern="100" dirty="0">
                <a:effectLst/>
                <a:ea typeface="Calibri" panose="020F0502020204030204" pitchFamily="34" charset="0"/>
                <a:cs typeface="Times New Roman" panose="02020603050405020304" pitchFamily="18" charset="0"/>
              </a:rPr>
              <a:t>0.012 W/K.</a:t>
            </a:r>
            <a:endParaRPr lang="en-US" sz="1400" kern="100" dirty="0">
              <a:effectLst/>
              <a:ea typeface="Calibri" panose="020F0502020204030204" pitchFamily="34" charset="0"/>
              <a:cs typeface="Times New Roman" panose="02020603050405020304" pitchFamily="18" charset="0"/>
            </a:endParaRPr>
          </a:p>
          <a:p>
            <a:r>
              <a:rPr lang="en-US" sz="1400" kern="100" dirty="0">
                <a:ea typeface="Calibri" panose="020F0502020204030204" pitchFamily="34" charset="0"/>
                <a:cs typeface="Times New Roman" panose="02020603050405020304" pitchFamily="18" charset="0"/>
              </a:rPr>
              <a:t>Highly malleable and can be used in tight spaces</a:t>
            </a:r>
          </a:p>
          <a:p>
            <a:r>
              <a:rPr lang="en-US" sz="1400" dirty="0"/>
              <a:t>Has primarily non-thermal applications for reducing electromagnetic interference </a:t>
            </a:r>
          </a:p>
          <a:p>
            <a:r>
              <a:rPr lang="en-US" sz="1400" dirty="0"/>
              <a:t>Lower convenience because this strap would have to be ordered rather than constructed with in-house materials.</a:t>
            </a:r>
          </a:p>
        </p:txBody>
      </p:sp>
      <p:sp>
        <p:nvSpPr>
          <p:cNvPr id="5" name="Slide Number Placeholder 4">
            <a:extLst>
              <a:ext uri="{FF2B5EF4-FFF2-40B4-BE49-F238E27FC236}">
                <a16:creationId xmlns:a16="http://schemas.microsoft.com/office/drawing/2014/main" id="{7F3C07D0-8294-BAC7-D8EB-05E2C0692B22}"/>
              </a:ext>
            </a:extLst>
          </p:cNvPr>
          <p:cNvSpPr>
            <a:spLocks noGrp="1"/>
          </p:cNvSpPr>
          <p:nvPr>
            <p:ph type="sldNum" sz="quarter" idx="12"/>
          </p:nvPr>
        </p:nvSpPr>
        <p:spPr/>
        <p:txBody>
          <a:bodyPr/>
          <a:lstStyle/>
          <a:p>
            <a:fld id="{89199CED-6919-4E7D-A690-AD3E6D16DAA7}" type="slidenum">
              <a:rPr lang="en-US" smtClean="0"/>
              <a:pPr/>
              <a:t>17</a:t>
            </a:fld>
            <a:endParaRPr lang="en-US"/>
          </a:p>
        </p:txBody>
      </p:sp>
      <p:sp>
        <p:nvSpPr>
          <p:cNvPr id="6" name="Footer Placeholder 5">
            <a:extLst>
              <a:ext uri="{FF2B5EF4-FFF2-40B4-BE49-F238E27FC236}">
                <a16:creationId xmlns:a16="http://schemas.microsoft.com/office/drawing/2014/main" id="{5E225706-BB48-72FE-1372-9421F2C2C556}"/>
              </a:ext>
            </a:extLst>
          </p:cNvPr>
          <p:cNvSpPr>
            <a:spLocks noGrp="1"/>
          </p:cNvSpPr>
          <p:nvPr>
            <p:ph type="ftr" sz="quarter" idx="13"/>
          </p:nvPr>
        </p:nvSpPr>
        <p:spPr/>
        <p:txBody>
          <a:bodyPr/>
          <a:lstStyle/>
          <a:p>
            <a:r>
              <a:rPr lang="en-US" dirty="0">
                <a:latin typeface="Arial"/>
                <a:ea typeface="ＭＳ Ｐゴシック"/>
                <a:cs typeface="Arial"/>
              </a:rPr>
              <a:t>TFAWS 2025 – August 4-7, 2025</a:t>
            </a:r>
          </a:p>
        </p:txBody>
      </p:sp>
      <p:graphicFrame>
        <p:nvGraphicFramePr>
          <p:cNvPr id="3" name="Table 2">
            <a:extLst>
              <a:ext uri="{FF2B5EF4-FFF2-40B4-BE49-F238E27FC236}">
                <a16:creationId xmlns:a16="http://schemas.microsoft.com/office/drawing/2014/main" id="{A9FD7EC7-4933-B273-82A5-3D4E265DB99A}"/>
              </a:ext>
            </a:extLst>
          </p:cNvPr>
          <p:cNvGraphicFramePr>
            <a:graphicFrameLocks noGrp="1"/>
          </p:cNvGraphicFramePr>
          <p:nvPr>
            <p:extLst>
              <p:ext uri="{D42A27DB-BD31-4B8C-83A1-F6EECF244321}">
                <p14:modId xmlns:p14="http://schemas.microsoft.com/office/powerpoint/2010/main" val="1845707242"/>
              </p:ext>
            </p:extLst>
          </p:nvPr>
        </p:nvGraphicFramePr>
        <p:xfrm>
          <a:off x="6218989" y="4008920"/>
          <a:ext cx="5148447" cy="1920240"/>
        </p:xfrm>
        <a:graphic>
          <a:graphicData uri="http://schemas.openxmlformats.org/drawingml/2006/table">
            <a:tbl>
              <a:tblPr firstRow="1" bandRow="1">
                <a:tableStyleId>{21E4AEA4-8DFA-4A89-87EB-49C32662AFE0}</a:tableStyleId>
              </a:tblPr>
              <a:tblGrid>
                <a:gridCol w="2205819">
                  <a:extLst>
                    <a:ext uri="{9D8B030D-6E8A-4147-A177-3AD203B41FA5}">
                      <a16:colId xmlns:a16="http://schemas.microsoft.com/office/drawing/2014/main" val="1297600377"/>
                    </a:ext>
                  </a:extLst>
                </a:gridCol>
                <a:gridCol w="1295171">
                  <a:extLst>
                    <a:ext uri="{9D8B030D-6E8A-4147-A177-3AD203B41FA5}">
                      <a16:colId xmlns:a16="http://schemas.microsoft.com/office/drawing/2014/main" val="52813108"/>
                    </a:ext>
                  </a:extLst>
                </a:gridCol>
                <a:gridCol w="1647457">
                  <a:extLst>
                    <a:ext uri="{9D8B030D-6E8A-4147-A177-3AD203B41FA5}">
                      <a16:colId xmlns:a16="http://schemas.microsoft.com/office/drawing/2014/main" val="871218527"/>
                    </a:ext>
                  </a:extLst>
                </a:gridCol>
              </a:tblGrid>
              <a:tr h="264007">
                <a:tc>
                  <a:txBody>
                    <a:bodyPr/>
                    <a:lstStyle/>
                    <a:p>
                      <a:pPr algn="ctr"/>
                      <a:r>
                        <a:rPr lang="en-US" sz="1200"/>
                        <a:t>Characteristic</a:t>
                      </a:r>
                    </a:p>
                  </a:txBody>
                  <a:tcPr/>
                </a:tc>
                <a:tc>
                  <a:txBody>
                    <a:bodyPr/>
                    <a:lstStyle/>
                    <a:p>
                      <a:pPr algn="ctr"/>
                      <a:r>
                        <a:rPr lang="en-US" sz="1200"/>
                        <a:t>Value</a:t>
                      </a:r>
                    </a:p>
                  </a:txBody>
                  <a:tcPr/>
                </a:tc>
                <a:tc>
                  <a:txBody>
                    <a:bodyPr/>
                    <a:lstStyle/>
                    <a:p>
                      <a:pPr algn="ctr"/>
                      <a:r>
                        <a:rPr lang="en-US" sz="1200"/>
                        <a:t>Score</a:t>
                      </a:r>
                    </a:p>
                  </a:txBody>
                  <a:tcPr/>
                </a:tc>
                <a:extLst>
                  <a:ext uri="{0D108BD9-81ED-4DB2-BD59-A6C34878D82A}">
                    <a16:rowId xmlns:a16="http://schemas.microsoft.com/office/drawing/2014/main" val="3191356725"/>
                  </a:ext>
                </a:extLst>
              </a:tr>
              <a:tr h="264007">
                <a:tc>
                  <a:txBody>
                    <a:bodyPr/>
                    <a:lstStyle/>
                    <a:p>
                      <a:pPr algn="ctr"/>
                      <a:r>
                        <a:rPr lang="en-US" sz="1200"/>
                        <a:t>Conductivity</a:t>
                      </a:r>
                    </a:p>
                  </a:txBody>
                  <a:tcPr/>
                </a:tc>
                <a:tc>
                  <a:txBody>
                    <a:bodyPr/>
                    <a:lstStyle/>
                    <a:p>
                      <a:pPr algn="ctr"/>
                      <a:r>
                        <a:rPr lang="en-US" sz="1200"/>
                        <a:t>0.012 W/K</a:t>
                      </a:r>
                    </a:p>
                  </a:txBody>
                  <a:tcPr/>
                </a:tc>
                <a:tc>
                  <a:txBody>
                    <a:bodyPr/>
                    <a:lstStyle/>
                    <a:p>
                      <a:pPr algn="ctr"/>
                      <a:r>
                        <a:rPr lang="en-US" sz="1200"/>
                        <a:t>1</a:t>
                      </a:r>
                    </a:p>
                  </a:txBody>
                  <a:tcPr/>
                </a:tc>
                <a:extLst>
                  <a:ext uri="{0D108BD9-81ED-4DB2-BD59-A6C34878D82A}">
                    <a16:rowId xmlns:a16="http://schemas.microsoft.com/office/drawing/2014/main" val="3770489049"/>
                  </a:ext>
                </a:extLst>
              </a:tr>
              <a:tr h="264007">
                <a:tc>
                  <a:txBody>
                    <a:bodyPr/>
                    <a:lstStyle/>
                    <a:p>
                      <a:pPr algn="ctr"/>
                      <a:r>
                        <a:rPr lang="en-US" sz="1200"/>
                        <a:t>Manufacturability</a:t>
                      </a:r>
                    </a:p>
                  </a:txBody>
                  <a:tcPr/>
                </a:tc>
                <a:tc>
                  <a:txBody>
                    <a:bodyPr/>
                    <a:lstStyle/>
                    <a:p>
                      <a:pPr algn="ctr"/>
                      <a:endParaRPr lang="en-US" sz="1200"/>
                    </a:p>
                  </a:txBody>
                  <a:tcPr/>
                </a:tc>
                <a:tc>
                  <a:txBody>
                    <a:bodyPr/>
                    <a:lstStyle/>
                    <a:p>
                      <a:pPr algn="ctr"/>
                      <a:r>
                        <a:rPr lang="en-US" sz="1200"/>
                        <a:t>5</a:t>
                      </a:r>
                    </a:p>
                  </a:txBody>
                  <a:tcPr/>
                </a:tc>
                <a:extLst>
                  <a:ext uri="{0D108BD9-81ED-4DB2-BD59-A6C34878D82A}">
                    <a16:rowId xmlns:a16="http://schemas.microsoft.com/office/drawing/2014/main" val="3734948137"/>
                  </a:ext>
                </a:extLst>
              </a:tr>
              <a:tr h="264007">
                <a:tc>
                  <a:txBody>
                    <a:bodyPr/>
                    <a:lstStyle/>
                    <a:p>
                      <a:pPr algn="ctr"/>
                      <a:r>
                        <a:rPr lang="en-US" sz="1200"/>
                        <a:t>Cost</a:t>
                      </a:r>
                    </a:p>
                  </a:txBody>
                  <a:tcPr/>
                </a:tc>
                <a:tc>
                  <a:txBody>
                    <a:bodyPr/>
                    <a:lstStyle/>
                    <a:p>
                      <a:pPr algn="ctr"/>
                      <a:r>
                        <a:rPr lang="en-US" sz="1200"/>
                        <a:t>$24.02</a:t>
                      </a:r>
                    </a:p>
                  </a:txBody>
                  <a:tcPr/>
                </a:tc>
                <a:tc>
                  <a:txBody>
                    <a:bodyPr/>
                    <a:lstStyle/>
                    <a:p>
                      <a:pPr algn="ctr"/>
                      <a:r>
                        <a:rPr lang="en-US" sz="1200"/>
                        <a:t>5</a:t>
                      </a:r>
                    </a:p>
                  </a:txBody>
                  <a:tcPr/>
                </a:tc>
                <a:extLst>
                  <a:ext uri="{0D108BD9-81ED-4DB2-BD59-A6C34878D82A}">
                    <a16:rowId xmlns:a16="http://schemas.microsoft.com/office/drawing/2014/main" val="1658775363"/>
                  </a:ext>
                </a:extLst>
              </a:tr>
              <a:tr h="264007">
                <a:tc>
                  <a:txBody>
                    <a:bodyPr/>
                    <a:lstStyle/>
                    <a:p>
                      <a:pPr algn="ctr"/>
                      <a:r>
                        <a:rPr lang="en-US" sz="1200"/>
                        <a:t>Repeatability</a:t>
                      </a:r>
                    </a:p>
                  </a:txBody>
                  <a:tcPr/>
                </a:tc>
                <a:tc>
                  <a:txBody>
                    <a:bodyPr/>
                    <a:lstStyle/>
                    <a:p>
                      <a:pPr algn="ctr"/>
                      <a:endParaRPr lang="en-US" sz="1200"/>
                    </a:p>
                  </a:txBody>
                  <a:tcPr/>
                </a:tc>
                <a:tc>
                  <a:txBody>
                    <a:bodyPr/>
                    <a:lstStyle/>
                    <a:p>
                      <a:pPr algn="ctr"/>
                      <a:r>
                        <a:rPr lang="en-US" sz="1200"/>
                        <a:t>5</a:t>
                      </a:r>
                    </a:p>
                  </a:txBody>
                  <a:tcPr/>
                </a:tc>
                <a:extLst>
                  <a:ext uri="{0D108BD9-81ED-4DB2-BD59-A6C34878D82A}">
                    <a16:rowId xmlns:a16="http://schemas.microsoft.com/office/drawing/2014/main" val="2379979473"/>
                  </a:ext>
                </a:extLst>
              </a:tr>
              <a:tr h="264007">
                <a:tc>
                  <a:txBody>
                    <a:bodyPr/>
                    <a:lstStyle/>
                    <a:p>
                      <a:pPr algn="ctr"/>
                      <a:r>
                        <a:rPr lang="en-US" sz="1200"/>
                        <a:t>Malleability</a:t>
                      </a:r>
                    </a:p>
                  </a:txBody>
                  <a:tcPr/>
                </a:tc>
                <a:tc>
                  <a:txBody>
                    <a:bodyPr/>
                    <a:lstStyle/>
                    <a:p>
                      <a:pPr algn="ctr"/>
                      <a:endParaRPr lang="en-US" sz="1200"/>
                    </a:p>
                  </a:txBody>
                  <a:tcPr/>
                </a:tc>
                <a:tc>
                  <a:txBody>
                    <a:bodyPr/>
                    <a:lstStyle/>
                    <a:p>
                      <a:pPr algn="ctr"/>
                      <a:r>
                        <a:rPr lang="en-US" sz="1200"/>
                        <a:t>5</a:t>
                      </a:r>
                    </a:p>
                  </a:txBody>
                  <a:tcPr/>
                </a:tc>
                <a:extLst>
                  <a:ext uri="{0D108BD9-81ED-4DB2-BD59-A6C34878D82A}">
                    <a16:rowId xmlns:a16="http://schemas.microsoft.com/office/drawing/2014/main" val="4294105634"/>
                  </a:ext>
                </a:extLst>
              </a:tr>
              <a:tr h="264007">
                <a:tc>
                  <a:txBody>
                    <a:bodyPr/>
                    <a:lstStyle/>
                    <a:p>
                      <a:pPr algn="ctr"/>
                      <a:r>
                        <a:rPr lang="en-US" sz="1200"/>
                        <a:t>Convenience</a:t>
                      </a:r>
                    </a:p>
                  </a:txBody>
                  <a:tcPr/>
                </a:tc>
                <a:tc>
                  <a:txBody>
                    <a:bodyPr/>
                    <a:lstStyle/>
                    <a:p>
                      <a:pPr algn="ctr"/>
                      <a:endParaRPr lang="en-US" sz="1200"/>
                    </a:p>
                  </a:txBody>
                  <a:tcPr/>
                </a:tc>
                <a:tc>
                  <a:txBody>
                    <a:bodyPr/>
                    <a:lstStyle/>
                    <a:p>
                      <a:pPr algn="ctr"/>
                      <a:r>
                        <a:rPr lang="en-US" sz="1200"/>
                        <a:t>3</a:t>
                      </a:r>
                    </a:p>
                  </a:txBody>
                  <a:tcPr/>
                </a:tc>
                <a:extLst>
                  <a:ext uri="{0D108BD9-81ED-4DB2-BD59-A6C34878D82A}">
                    <a16:rowId xmlns:a16="http://schemas.microsoft.com/office/drawing/2014/main" val="4214185715"/>
                  </a:ext>
                </a:extLst>
              </a:tr>
            </a:tbl>
          </a:graphicData>
        </a:graphic>
      </p:graphicFrame>
      <p:pic>
        <p:nvPicPr>
          <p:cNvPr id="9" name="Picture 8" descr="A knife on a table&#10;&#10;AI-generated content may be incorrect.">
            <a:extLst>
              <a:ext uri="{FF2B5EF4-FFF2-40B4-BE49-F238E27FC236}">
                <a16:creationId xmlns:a16="http://schemas.microsoft.com/office/drawing/2014/main" id="{2630DA72-C4C5-29EA-9DFB-EF7FB2C8B3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413" y="1672183"/>
            <a:ext cx="4439270" cy="3667637"/>
          </a:xfrm>
          <a:prstGeom prst="rect">
            <a:avLst/>
          </a:prstGeom>
        </p:spPr>
      </p:pic>
    </p:spTree>
    <p:extLst>
      <p:ext uri="{BB962C8B-B14F-4D97-AF65-F5344CB8AC3E}">
        <p14:creationId xmlns:p14="http://schemas.microsoft.com/office/powerpoint/2010/main" val="7117018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EE8BD-27B5-B790-A042-1395CE2EC93E}"/>
              </a:ext>
            </a:extLst>
          </p:cNvPr>
          <p:cNvSpPr>
            <a:spLocks noGrp="1"/>
          </p:cNvSpPr>
          <p:nvPr>
            <p:ph type="title"/>
          </p:nvPr>
        </p:nvSpPr>
        <p:spPr/>
        <p:txBody>
          <a:bodyPr/>
          <a:lstStyle/>
          <a:p>
            <a:r>
              <a:rPr lang="en-US"/>
              <a:t>Braided Tin-Plated Copper Grounding Strap (5.0)</a:t>
            </a:r>
          </a:p>
        </p:txBody>
      </p:sp>
      <p:sp>
        <p:nvSpPr>
          <p:cNvPr id="4" name="Content Placeholder 3">
            <a:extLst>
              <a:ext uri="{FF2B5EF4-FFF2-40B4-BE49-F238E27FC236}">
                <a16:creationId xmlns:a16="http://schemas.microsoft.com/office/drawing/2014/main" id="{D3AB4AA4-84A0-C9EA-6BA8-C34278D1670E}"/>
              </a:ext>
            </a:extLst>
          </p:cNvPr>
          <p:cNvSpPr>
            <a:spLocks noGrp="1"/>
          </p:cNvSpPr>
          <p:nvPr>
            <p:ph sz="half" idx="2"/>
          </p:nvPr>
        </p:nvSpPr>
        <p:spPr/>
        <p:txBody>
          <a:bodyPr/>
          <a:lstStyle/>
          <a:p>
            <a:pPr marL="0" indent="0">
              <a:buNone/>
            </a:pPr>
            <a:r>
              <a:rPr lang="en-US" sz="1400" dirty="0"/>
              <a:t>Strap Build:</a:t>
            </a:r>
          </a:p>
          <a:p>
            <a:r>
              <a:rPr lang="en-US" sz="1400" dirty="0"/>
              <a:t>COTS, 9-inch, braided TPC wire with TPC terminals</a:t>
            </a:r>
          </a:p>
          <a:p>
            <a:r>
              <a:rPr lang="en-US" sz="1400" dirty="0"/>
              <a:t>Commonly used in tight spaces for low electrical resistance applications </a:t>
            </a:r>
          </a:p>
          <a:p>
            <a:pPr marL="0" indent="0">
              <a:buNone/>
            </a:pPr>
            <a:r>
              <a:rPr lang="en-US" sz="1400" dirty="0"/>
              <a:t>Evaluation:</a:t>
            </a:r>
          </a:p>
          <a:p>
            <a:r>
              <a:rPr lang="en-US" sz="1400" kern="100" dirty="0">
                <a:ea typeface="Calibri" panose="020F0502020204030204" pitchFamily="34" charset="0"/>
                <a:cs typeface="Times New Roman" panose="02020603050405020304" pitchFamily="18" charset="0"/>
              </a:rPr>
              <a:t>Lower thermal performance, </a:t>
            </a:r>
            <a:r>
              <a:rPr lang="en-US" sz="1400" b="1" kern="100" dirty="0">
                <a:ea typeface="Calibri" panose="020F0502020204030204" pitchFamily="34" charset="0"/>
                <a:cs typeface="Times New Roman" panose="02020603050405020304" pitchFamily="18" charset="0"/>
              </a:rPr>
              <a:t>0.043 W/K, </a:t>
            </a:r>
            <a:r>
              <a:rPr lang="en-US" sz="1400" kern="100" dirty="0">
                <a:ea typeface="Calibri" panose="020F0502020204030204" pitchFamily="34" charset="0"/>
                <a:cs typeface="Times New Roman" panose="02020603050405020304" pitchFamily="18" charset="0"/>
              </a:rPr>
              <a:t>but due to its length, is more comparable to other 9-inch straps</a:t>
            </a:r>
          </a:p>
          <a:p>
            <a:r>
              <a:rPr lang="en-US" sz="1400" kern="100" dirty="0">
                <a:ea typeface="Calibri" panose="020F0502020204030204" pitchFamily="34" charset="0"/>
                <a:cs typeface="Times New Roman" panose="02020603050405020304" pitchFamily="18" charset="0"/>
              </a:rPr>
              <a:t>Highly malleable and can be used in tight spaces</a:t>
            </a:r>
          </a:p>
          <a:p>
            <a:r>
              <a:rPr lang="en-US" sz="1400" kern="100" dirty="0">
                <a:ea typeface="Calibri" panose="020F0502020204030204" pitchFamily="34" charset="0"/>
                <a:cs typeface="Times New Roman" panose="02020603050405020304" pitchFamily="18" charset="0"/>
              </a:rPr>
              <a:t>Not primarily used for thermal applications</a:t>
            </a:r>
          </a:p>
          <a:p>
            <a:r>
              <a:rPr lang="en-US" sz="1400" dirty="0"/>
              <a:t>Very low cost</a:t>
            </a:r>
          </a:p>
          <a:p>
            <a:r>
              <a:rPr lang="en-US" sz="1400" dirty="0"/>
              <a:t>Lower convenience; this strap is constructed from materials not commonly available in HI-TTeMP</a:t>
            </a:r>
          </a:p>
        </p:txBody>
      </p:sp>
      <p:sp>
        <p:nvSpPr>
          <p:cNvPr id="5" name="Slide Number Placeholder 4">
            <a:extLst>
              <a:ext uri="{FF2B5EF4-FFF2-40B4-BE49-F238E27FC236}">
                <a16:creationId xmlns:a16="http://schemas.microsoft.com/office/drawing/2014/main" id="{7F3C07D0-8294-BAC7-D8EB-05E2C0692B22}"/>
              </a:ext>
            </a:extLst>
          </p:cNvPr>
          <p:cNvSpPr>
            <a:spLocks noGrp="1"/>
          </p:cNvSpPr>
          <p:nvPr>
            <p:ph type="sldNum" sz="quarter" idx="12"/>
          </p:nvPr>
        </p:nvSpPr>
        <p:spPr/>
        <p:txBody>
          <a:bodyPr/>
          <a:lstStyle/>
          <a:p>
            <a:fld id="{89199CED-6919-4E7D-A690-AD3E6D16DAA7}" type="slidenum">
              <a:rPr lang="en-US" smtClean="0"/>
              <a:pPr/>
              <a:t>18</a:t>
            </a:fld>
            <a:endParaRPr lang="en-US"/>
          </a:p>
        </p:txBody>
      </p:sp>
      <p:sp>
        <p:nvSpPr>
          <p:cNvPr id="6" name="Footer Placeholder 5">
            <a:extLst>
              <a:ext uri="{FF2B5EF4-FFF2-40B4-BE49-F238E27FC236}">
                <a16:creationId xmlns:a16="http://schemas.microsoft.com/office/drawing/2014/main" id="{5E225706-BB48-72FE-1372-9421F2C2C556}"/>
              </a:ext>
            </a:extLst>
          </p:cNvPr>
          <p:cNvSpPr>
            <a:spLocks noGrp="1"/>
          </p:cNvSpPr>
          <p:nvPr>
            <p:ph type="ftr" sz="quarter" idx="13"/>
          </p:nvPr>
        </p:nvSpPr>
        <p:spPr/>
        <p:txBody>
          <a:bodyPr/>
          <a:lstStyle/>
          <a:p>
            <a:r>
              <a:rPr lang="en-US">
                <a:latin typeface="Arial"/>
                <a:ea typeface="ＭＳ Ｐゴシック"/>
                <a:cs typeface="Arial"/>
              </a:rPr>
              <a:t>TFAWS 2025 – August 4-7, 2025</a:t>
            </a:r>
          </a:p>
        </p:txBody>
      </p:sp>
      <p:graphicFrame>
        <p:nvGraphicFramePr>
          <p:cNvPr id="3" name="Table 2">
            <a:extLst>
              <a:ext uri="{FF2B5EF4-FFF2-40B4-BE49-F238E27FC236}">
                <a16:creationId xmlns:a16="http://schemas.microsoft.com/office/drawing/2014/main" id="{A9FD7EC7-4933-B273-82A5-3D4E265DB99A}"/>
              </a:ext>
            </a:extLst>
          </p:cNvPr>
          <p:cNvGraphicFramePr>
            <a:graphicFrameLocks noGrp="1"/>
          </p:cNvGraphicFramePr>
          <p:nvPr>
            <p:extLst>
              <p:ext uri="{D42A27DB-BD31-4B8C-83A1-F6EECF244321}">
                <p14:modId xmlns:p14="http://schemas.microsoft.com/office/powerpoint/2010/main" val="2481852543"/>
              </p:ext>
            </p:extLst>
          </p:nvPr>
        </p:nvGraphicFramePr>
        <p:xfrm>
          <a:off x="6218989" y="4008920"/>
          <a:ext cx="5148447" cy="1920240"/>
        </p:xfrm>
        <a:graphic>
          <a:graphicData uri="http://schemas.openxmlformats.org/drawingml/2006/table">
            <a:tbl>
              <a:tblPr firstRow="1" bandRow="1">
                <a:tableStyleId>{21E4AEA4-8DFA-4A89-87EB-49C32662AFE0}</a:tableStyleId>
              </a:tblPr>
              <a:tblGrid>
                <a:gridCol w="2205819">
                  <a:extLst>
                    <a:ext uri="{9D8B030D-6E8A-4147-A177-3AD203B41FA5}">
                      <a16:colId xmlns:a16="http://schemas.microsoft.com/office/drawing/2014/main" val="1297600377"/>
                    </a:ext>
                  </a:extLst>
                </a:gridCol>
                <a:gridCol w="1295171">
                  <a:extLst>
                    <a:ext uri="{9D8B030D-6E8A-4147-A177-3AD203B41FA5}">
                      <a16:colId xmlns:a16="http://schemas.microsoft.com/office/drawing/2014/main" val="52813108"/>
                    </a:ext>
                  </a:extLst>
                </a:gridCol>
                <a:gridCol w="1647457">
                  <a:extLst>
                    <a:ext uri="{9D8B030D-6E8A-4147-A177-3AD203B41FA5}">
                      <a16:colId xmlns:a16="http://schemas.microsoft.com/office/drawing/2014/main" val="871218527"/>
                    </a:ext>
                  </a:extLst>
                </a:gridCol>
              </a:tblGrid>
              <a:tr h="264007">
                <a:tc>
                  <a:txBody>
                    <a:bodyPr/>
                    <a:lstStyle/>
                    <a:p>
                      <a:pPr algn="ctr"/>
                      <a:r>
                        <a:rPr lang="en-US" sz="1200"/>
                        <a:t>Characteristic</a:t>
                      </a:r>
                    </a:p>
                  </a:txBody>
                  <a:tcPr/>
                </a:tc>
                <a:tc>
                  <a:txBody>
                    <a:bodyPr/>
                    <a:lstStyle/>
                    <a:p>
                      <a:pPr algn="ctr"/>
                      <a:r>
                        <a:rPr lang="en-US" sz="1200"/>
                        <a:t>Value</a:t>
                      </a:r>
                    </a:p>
                  </a:txBody>
                  <a:tcPr/>
                </a:tc>
                <a:tc>
                  <a:txBody>
                    <a:bodyPr/>
                    <a:lstStyle/>
                    <a:p>
                      <a:pPr algn="ctr"/>
                      <a:r>
                        <a:rPr lang="en-US" sz="1200"/>
                        <a:t>Score</a:t>
                      </a:r>
                    </a:p>
                  </a:txBody>
                  <a:tcPr/>
                </a:tc>
                <a:extLst>
                  <a:ext uri="{0D108BD9-81ED-4DB2-BD59-A6C34878D82A}">
                    <a16:rowId xmlns:a16="http://schemas.microsoft.com/office/drawing/2014/main" val="3191356725"/>
                  </a:ext>
                </a:extLst>
              </a:tr>
              <a:tr h="264007">
                <a:tc>
                  <a:txBody>
                    <a:bodyPr/>
                    <a:lstStyle/>
                    <a:p>
                      <a:pPr algn="ctr"/>
                      <a:r>
                        <a:rPr lang="en-US" sz="1200"/>
                        <a:t>Conductivity</a:t>
                      </a:r>
                    </a:p>
                  </a:txBody>
                  <a:tcPr/>
                </a:tc>
                <a:tc>
                  <a:txBody>
                    <a:bodyPr/>
                    <a:lstStyle/>
                    <a:p>
                      <a:pPr algn="ctr"/>
                      <a:r>
                        <a:rPr lang="en-US" sz="1200"/>
                        <a:t>0.043 W/K</a:t>
                      </a:r>
                    </a:p>
                  </a:txBody>
                  <a:tcPr/>
                </a:tc>
                <a:tc>
                  <a:txBody>
                    <a:bodyPr/>
                    <a:lstStyle/>
                    <a:p>
                      <a:pPr algn="ctr"/>
                      <a:r>
                        <a:rPr lang="en-US" sz="1200"/>
                        <a:t>1</a:t>
                      </a:r>
                    </a:p>
                  </a:txBody>
                  <a:tcPr/>
                </a:tc>
                <a:extLst>
                  <a:ext uri="{0D108BD9-81ED-4DB2-BD59-A6C34878D82A}">
                    <a16:rowId xmlns:a16="http://schemas.microsoft.com/office/drawing/2014/main" val="3770489049"/>
                  </a:ext>
                </a:extLst>
              </a:tr>
              <a:tr h="264007">
                <a:tc>
                  <a:txBody>
                    <a:bodyPr/>
                    <a:lstStyle/>
                    <a:p>
                      <a:pPr algn="ctr"/>
                      <a:r>
                        <a:rPr lang="en-US" sz="1200"/>
                        <a:t>Manufacturability</a:t>
                      </a:r>
                    </a:p>
                  </a:txBody>
                  <a:tcPr/>
                </a:tc>
                <a:tc>
                  <a:txBody>
                    <a:bodyPr/>
                    <a:lstStyle/>
                    <a:p>
                      <a:pPr algn="ctr"/>
                      <a:endParaRPr lang="en-US" sz="1200"/>
                    </a:p>
                  </a:txBody>
                  <a:tcPr/>
                </a:tc>
                <a:tc>
                  <a:txBody>
                    <a:bodyPr/>
                    <a:lstStyle/>
                    <a:p>
                      <a:pPr algn="ctr"/>
                      <a:r>
                        <a:rPr lang="en-US" sz="1200"/>
                        <a:t>5</a:t>
                      </a:r>
                    </a:p>
                  </a:txBody>
                  <a:tcPr/>
                </a:tc>
                <a:extLst>
                  <a:ext uri="{0D108BD9-81ED-4DB2-BD59-A6C34878D82A}">
                    <a16:rowId xmlns:a16="http://schemas.microsoft.com/office/drawing/2014/main" val="3734948137"/>
                  </a:ext>
                </a:extLst>
              </a:tr>
              <a:tr h="264007">
                <a:tc>
                  <a:txBody>
                    <a:bodyPr/>
                    <a:lstStyle/>
                    <a:p>
                      <a:pPr algn="ctr"/>
                      <a:r>
                        <a:rPr lang="en-US" sz="1200"/>
                        <a:t>Cost</a:t>
                      </a:r>
                    </a:p>
                  </a:txBody>
                  <a:tcPr/>
                </a:tc>
                <a:tc>
                  <a:txBody>
                    <a:bodyPr/>
                    <a:lstStyle/>
                    <a:p>
                      <a:pPr algn="ctr"/>
                      <a:r>
                        <a:rPr lang="en-US" sz="1200"/>
                        <a:t>$14.16</a:t>
                      </a:r>
                    </a:p>
                  </a:txBody>
                  <a:tcPr/>
                </a:tc>
                <a:tc>
                  <a:txBody>
                    <a:bodyPr/>
                    <a:lstStyle/>
                    <a:p>
                      <a:pPr algn="ctr"/>
                      <a:r>
                        <a:rPr lang="en-US" sz="1200"/>
                        <a:t>5</a:t>
                      </a:r>
                    </a:p>
                  </a:txBody>
                  <a:tcPr/>
                </a:tc>
                <a:extLst>
                  <a:ext uri="{0D108BD9-81ED-4DB2-BD59-A6C34878D82A}">
                    <a16:rowId xmlns:a16="http://schemas.microsoft.com/office/drawing/2014/main" val="1658775363"/>
                  </a:ext>
                </a:extLst>
              </a:tr>
              <a:tr h="264007">
                <a:tc>
                  <a:txBody>
                    <a:bodyPr/>
                    <a:lstStyle/>
                    <a:p>
                      <a:pPr algn="ctr"/>
                      <a:r>
                        <a:rPr lang="en-US" sz="1200"/>
                        <a:t>Repeatability</a:t>
                      </a:r>
                    </a:p>
                  </a:txBody>
                  <a:tcPr/>
                </a:tc>
                <a:tc>
                  <a:txBody>
                    <a:bodyPr/>
                    <a:lstStyle/>
                    <a:p>
                      <a:pPr algn="ctr"/>
                      <a:endParaRPr lang="en-US" sz="1200"/>
                    </a:p>
                  </a:txBody>
                  <a:tcPr/>
                </a:tc>
                <a:tc>
                  <a:txBody>
                    <a:bodyPr/>
                    <a:lstStyle/>
                    <a:p>
                      <a:pPr algn="ctr"/>
                      <a:r>
                        <a:rPr lang="en-US" sz="1200"/>
                        <a:t>5</a:t>
                      </a:r>
                    </a:p>
                  </a:txBody>
                  <a:tcPr/>
                </a:tc>
                <a:extLst>
                  <a:ext uri="{0D108BD9-81ED-4DB2-BD59-A6C34878D82A}">
                    <a16:rowId xmlns:a16="http://schemas.microsoft.com/office/drawing/2014/main" val="2379979473"/>
                  </a:ext>
                </a:extLst>
              </a:tr>
              <a:tr h="264007">
                <a:tc>
                  <a:txBody>
                    <a:bodyPr/>
                    <a:lstStyle/>
                    <a:p>
                      <a:pPr algn="ctr"/>
                      <a:r>
                        <a:rPr lang="en-US" sz="1200"/>
                        <a:t>Malleability</a:t>
                      </a:r>
                    </a:p>
                  </a:txBody>
                  <a:tcPr/>
                </a:tc>
                <a:tc>
                  <a:txBody>
                    <a:bodyPr/>
                    <a:lstStyle/>
                    <a:p>
                      <a:pPr algn="ctr"/>
                      <a:endParaRPr lang="en-US" sz="1200"/>
                    </a:p>
                  </a:txBody>
                  <a:tcPr/>
                </a:tc>
                <a:tc>
                  <a:txBody>
                    <a:bodyPr/>
                    <a:lstStyle/>
                    <a:p>
                      <a:pPr algn="ctr"/>
                      <a:r>
                        <a:rPr lang="en-US" sz="1200"/>
                        <a:t>5</a:t>
                      </a:r>
                    </a:p>
                  </a:txBody>
                  <a:tcPr/>
                </a:tc>
                <a:extLst>
                  <a:ext uri="{0D108BD9-81ED-4DB2-BD59-A6C34878D82A}">
                    <a16:rowId xmlns:a16="http://schemas.microsoft.com/office/drawing/2014/main" val="4294105634"/>
                  </a:ext>
                </a:extLst>
              </a:tr>
              <a:tr h="264007">
                <a:tc>
                  <a:txBody>
                    <a:bodyPr/>
                    <a:lstStyle/>
                    <a:p>
                      <a:pPr algn="ctr"/>
                      <a:r>
                        <a:rPr lang="en-US" sz="1200"/>
                        <a:t>Convenience</a:t>
                      </a:r>
                    </a:p>
                  </a:txBody>
                  <a:tcPr/>
                </a:tc>
                <a:tc>
                  <a:txBody>
                    <a:bodyPr/>
                    <a:lstStyle/>
                    <a:p>
                      <a:pPr algn="ctr"/>
                      <a:endParaRPr lang="en-US" sz="1200"/>
                    </a:p>
                  </a:txBody>
                  <a:tcPr/>
                </a:tc>
                <a:tc>
                  <a:txBody>
                    <a:bodyPr/>
                    <a:lstStyle/>
                    <a:p>
                      <a:pPr algn="ctr"/>
                      <a:r>
                        <a:rPr lang="en-US" sz="1200"/>
                        <a:t>3</a:t>
                      </a:r>
                    </a:p>
                  </a:txBody>
                  <a:tcPr/>
                </a:tc>
                <a:extLst>
                  <a:ext uri="{0D108BD9-81ED-4DB2-BD59-A6C34878D82A}">
                    <a16:rowId xmlns:a16="http://schemas.microsoft.com/office/drawing/2014/main" val="4214185715"/>
                  </a:ext>
                </a:extLst>
              </a:tr>
            </a:tbl>
          </a:graphicData>
        </a:graphic>
      </p:graphicFrame>
      <p:pic>
        <p:nvPicPr>
          <p:cNvPr id="8" name="Picture 7" descr="A silver knife on a wooden surface&#10;&#10;AI-generated content may be incorrect.">
            <a:extLst>
              <a:ext uri="{FF2B5EF4-FFF2-40B4-BE49-F238E27FC236}">
                <a16:creationId xmlns:a16="http://schemas.microsoft.com/office/drawing/2014/main" id="{6316858D-8143-FF8E-5BF6-7276184D77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9330" y="1591408"/>
            <a:ext cx="5220429" cy="3867690"/>
          </a:xfrm>
          <a:prstGeom prst="rect">
            <a:avLst/>
          </a:prstGeom>
        </p:spPr>
      </p:pic>
    </p:spTree>
    <p:extLst>
      <p:ext uri="{BB962C8B-B14F-4D97-AF65-F5344CB8AC3E}">
        <p14:creationId xmlns:p14="http://schemas.microsoft.com/office/powerpoint/2010/main" val="1709374822"/>
      </p:ext>
    </p:extLst>
  </p:cSld>
  <p:clrMapOvr>
    <a:masterClrMapping/>
  </p:clrMapOvr>
  <p:extLst>
    <p:ext uri="{6950BFC3-D8DA-4A85-94F7-54DA5524770B}">
      <p188:commentRel xmlns:p188="http://schemas.microsoft.com/office/powerpoint/2018/8/main" r:id="rId3"/>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B3C22CF-6D3A-F4CA-A9A5-DA95105F165F}"/>
              </a:ext>
            </a:extLst>
          </p:cNvPr>
          <p:cNvSpPr>
            <a:spLocks noGrp="1"/>
          </p:cNvSpPr>
          <p:nvPr>
            <p:ph type="title"/>
          </p:nvPr>
        </p:nvSpPr>
        <p:spPr/>
        <p:txBody>
          <a:bodyPr/>
          <a:lstStyle/>
          <a:p>
            <a:r>
              <a:rPr lang="en-US"/>
              <a:t>Strap Characterization Summary</a:t>
            </a:r>
          </a:p>
        </p:txBody>
      </p:sp>
      <p:sp>
        <p:nvSpPr>
          <p:cNvPr id="8" name="Content Placeholder 7">
            <a:extLst>
              <a:ext uri="{FF2B5EF4-FFF2-40B4-BE49-F238E27FC236}">
                <a16:creationId xmlns:a16="http://schemas.microsoft.com/office/drawing/2014/main" id="{D1B07E18-4033-3D77-018F-9B22418E8CB0}"/>
              </a:ext>
            </a:extLst>
          </p:cNvPr>
          <p:cNvSpPr>
            <a:spLocks noGrp="1"/>
          </p:cNvSpPr>
          <p:nvPr>
            <p:ph idx="1"/>
          </p:nvPr>
        </p:nvSpPr>
        <p:spPr/>
        <p:txBody>
          <a:bodyPr/>
          <a:lstStyle/>
          <a:p>
            <a:pPr fontAlgn="ctr">
              <a:spcBef>
                <a:spcPts val="0"/>
              </a:spcBef>
            </a:pPr>
            <a:r>
              <a:rPr lang="en-US" sz="2000" dirty="0">
                <a:effectLst/>
              </a:rPr>
              <a:t>Top performers: Straps 1.0, 2.0, and 3.0</a:t>
            </a:r>
          </a:p>
          <a:p>
            <a:pPr lvl="1" fontAlgn="ctr">
              <a:spcBef>
                <a:spcPts val="0"/>
              </a:spcBef>
            </a:pPr>
            <a:r>
              <a:rPr lang="en-US" sz="1600" dirty="0">
                <a:solidFill>
                  <a:schemeClr val="accent2"/>
                </a:solidFill>
              </a:rPr>
              <a:t>S</a:t>
            </a:r>
            <a:r>
              <a:rPr lang="en-US" sz="1600" dirty="0">
                <a:solidFill>
                  <a:schemeClr val="accent2"/>
                </a:solidFill>
                <a:effectLst/>
              </a:rPr>
              <a:t>trong balance of thermal performance and repeatability</a:t>
            </a:r>
          </a:p>
          <a:p>
            <a:pPr fontAlgn="ctr">
              <a:spcBef>
                <a:spcPts val="0"/>
              </a:spcBef>
            </a:pPr>
            <a:r>
              <a:rPr lang="en-US" sz="2000" dirty="0">
                <a:effectLst/>
              </a:rPr>
              <a:t>Commercial straps 4.0 &amp; 5.0 scored lower </a:t>
            </a:r>
          </a:p>
          <a:p>
            <a:pPr lvl="1" fontAlgn="ctr">
              <a:spcBef>
                <a:spcPts val="0"/>
              </a:spcBef>
            </a:pPr>
            <a:r>
              <a:rPr lang="en-US" sz="1600" dirty="0">
                <a:solidFill>
                  <a:schemeClr val="accent2"/>
                </a:solidFill>
              </a:rPr>
              <a:t>P</a:t>
            </a:r>
            <a:r>
              <a:rPr lang="en-US" sz="1600" dirty="0">
                <a:solidFill>
                  <a:schemeClr val="accent2"/>
                </a:solidFill>
                <a:effectLst/>
              </a:rPr>
              <a:t>oor thermal conductance despite convenience &amp; malleability</a:t>
            </a:r>
          </a:p>
          <a:p>
            <a:pPr fontAlgn="ctr">
              <a:spcBef>
                <a:spcPts val="0"/>
              </a:spcBef>
            </a:pPr>
            <a:endParaRPr lang="en-US" dirty="0"/>
          </a:p>
          <a:p>
            <a:pPr fontAlgn="ctr">
              <a:spcBef>
                <a:spcPts val="0"/>
              </a:spcBef>
            </a:pPr>
            <a:endParaRPr lang="en-US" dirty="0"/>
          </a:p>
          <a:p>
            <a:pPr fontAlgn="ctr">
              <a:spcBef>
                <a:spcPts val="0"/>
              </a:spcBef>
            </a:pPr>
            <a:endParaRPr lang="en-US" sz="2400" dirty="0">
              <a:effectLst/>
            </a:endParaRPr>
          </a:p>
          <a:p>
            <a:pPr fontAlgn="ctr">
              <a:spcBef>
                <a:spcPts val="0"/>
              </a:spcBef>
            </a:pPr>
            <a:endParaRPr lang="en-US" sz="2400" dirty="0">
              <a:effectLst/>
            </a:endParaRPr>
          </a:p>
          <a:p>
            <a:pPr fontAlgn="ctr">
              <a:spcBef>
                <a:spcPts val="0"/>
              </a:spcBef>
            </a:pPr>
            <a:endParaRPr lang="en-US" sz="2800" dirty="0">
              <a:effectLst/>
              <a:latin typeface="Calibri" panose="020F0502020204030204" pitchFamily="34" charset="0"/>
            </a:endParaRPr>
          </a:p>
          <a:p>
            <a:pPr marL="0" marR="0" indent="0">
              <a:spcBef>
                <a:spcPts val="0"/>
              </a:spcBef>
              <a:spcAft>
                <a:spcPts val="0"/>
              </a:spcAft>
              <a:buNone/>
            </a:pPr>
            <a:endParaRPr lang="en-US" sz="2000" dirty="0">
              <a:effectLst/>
            </a:endParaRPr>
          </a:p>
          <a:p>
            <a:pPr marL="0" marR="0" indent="0">
              <a:spcBef>
                <a:spcPts val="0"/>
              </a:spcBef>
              <a:spcAft>
                <a:spcPts val="0"/>
              </a:spcAft>
              <a:buNone/>
            </a:pPr>
            <a:r>
              <a:rPr lang="en-US" sz="2000" dirty="0">
                <a:effectLst/>
              </a:rPr>
              <a:t>Key Takeaways:</a:t>
            </a:r>
          </a:p>
          <a:p>
            <a:pPr fontAlgn="ctr">
              <a:spcBef>
                <a:spcPts val="0"/>
              </a:spcBef>
            </a:pPr>
            <a:r>
              <a:rPr lang="en-US" sz="2000" dirty="0">
                <a:effectLst/>
              </a:rPr>
              <a:t>Lower strand count (Strap 1.0) showed the best overall thermal performance and repeatability</a:t>
            </a:r>
          </a:p>
          <a:p>
            <a:pPr fontAlgn="ctr">
              <a:spcBef>
                <a:spcPts val="0"/>
              </a:spcBef>
            </a:pPr>
            <a:r>
              <a:rPr lang="en-US" sz="2000" dirty="0">
                <a:effectLst/>
              </a:rPr>
              <a:t>High strand count (3.0) increases flexibility but slightly reduces crimp consistency. </a:t>
            </a:r>
          </a:p>
          <a:p>
            <a:pPr fontAlgn="ctr">
              <a:spcBef>
                <a:spcPts val="0"/>
              </a:spcBef>
            </a:pPr>
            <a:r>
              <a:rPr lang="en-US" sz="2000" dirty="0">
                <a:effectLst/>
              </a:rPr>
              <a:t>Commercial straps (4.0 &amp; 5.0) typically unsuitable for primary thermal transfer roles, highly dependent on application</a:t>
            </a:r>
          </a:p>
          <a:p>
            <a:endParaRPr lang="en-US" dirty="0"/>
          </a:p>
        </p:txBody>
      </p:sp>
      <p:sp>
        <p:nvSpPr>
          <p:cNvPr id="6" name="Footer Placeholder 5">
            <a:extLst>
              <a:ext uri="{FF2B5EF4-FFF2-40B4-BE49-F238E27FC236}">
                <a16:creationId xmlns:a16="http://schemas.microsoft.com/office/drawing/2014/main" id="{96F49158-E184-4B92-37CE-B0C11AA19846}"/>
              </a:ext>
            </a:extLst>
          </p:cNvPr>
          <p:cNvSpPr>
            <a:spLocks noGrp="1"/>
          </p:cNvSpPr>
          <p:nvPr>
            <p:ph type="ftr" sz="quarter" idx="11"/>
          </p:nvPr>
        </p:nvSpPr>
        <p:spPr/>
        <p:txBody>
          <a:bodyPr/>
          <a:lstStyle/>
          <a:p>
            <a:r>
              <a:rPr lang="en-US">
                <a:latin typeface="Arial"/>
                <a:ea typeface="ＭＳ Ｐゴシック"/>
                <a:cs typeface="Arial"/>
              </a:rPr>
              <a:t>TFAWS 2025 – August 4-7, 2025</a:t>
            </a:r>
          </a:p>
        </p:txBody>
      </p:sp>
      <p:sp>
        <p:nvSpPr>
          <p:cNvPr id="5" name="Slide Number Placeholder 4">
            <a:extLst>
              <a:ext uri="{FF2B5EF4-FFF2-40B4-BE49-F238E27FC236}">
                <a16:creationId xmlns:a16="http://schemas.microsoft.com/office/drawing/2014/main" id="{BA817E6F-BC62-B91B-7301-E290061161E7}"/>
              </a:ext>
            </a:extLst>
          </p:cNvPr>
          <p:cNvSpPr>
            <a:spLocks noGrp="1"/>
          </p:cNvSpPr>
          <p:nvPr>
            <p:ph type="sldNum" sz="quarter" idx="12"/>
          </p:nvPr>
        </p:nvSpPr>
        <p:spPr/>
        <p:txBody>
          <a:bodyPr/>
          <a:lstStyle/>
          <a:p>
            <a:fld id="{BACCA9B2-5165-4ADC-9763-7293ADD3F29A}" type="slidenum">
              <a:rPr lang="en-US" smtClean="0"/>
              <a:pPr/>
              <a:t>19</a:t>
            </a:fld>
            <a:endParaRPr lang="en-US"/>
          </a:p>
        </p:txBody>
      </p:sp>
      <p:pic>
        <p:nvPicPr>
          <p:cNvPr id="3" name="Picture 2">
            <a:extLst>
              <a:ext uri="{FF2B5EF4-FFF2-40B4-BE49-F238E27FC236}">
                <a16:creationId xmlns:a16="http://schemas.microsoft.com/office/drawing/2014/main" id="{38088DA4-8FDF-78D8-239A-E91BC529A60A}"/>
              </a:ext>
            </a:extLst>
          </p:cNvPr>
          <p:cNvPicPr>
            <a:picLocks noChangeAspect="1"/>
          </p:cNvPicPr>
          <p:nvPr/>
        </p:nvPicPr>
        <p:blipFill>
          <a:blip r:embed="rId2"/>
          <a:stretch>
            <a:fillRect/>
          </a:stretch>
        </p:blipFill>
        <p:spPr>
          <a:xfrm>
            <a:off x="279788" y="2352706"/>
            <a:ext cx="11585023" cy="1387486"/>
          </a:xfrm>
          <a:prstGeom prst="rect">
            <a:avLst/>
          </a:prstGeom>
        </p:spPr>
      </p:pic>
    </p:spTree>
    <p:extLst>
      <p:ext uri="{BB962C8B-B14F-4D97-AF65-F5344CB8AC3E}">
        <p14:creationId xmlns:p14="http://schemas.microsoft.com/office/powerpoint/2010/main" val="1688629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C182E-E993-185B-8B31-4427976025F9}"/>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B5BAC6E1-EEB9-EEEC-B871-63B5B7C69351}"/>
              </a:ext>
            </a:extLst>
          </p:cNvPr>
          <p:cNvSpPr>
            <a:spLocks noGrp="1"/>
          </p:cNvSpPr>
          <p:nvPr>
            <p:ph idx="1"/>
          </p:nvPr>
        </p:nvSpPr>
        <p:spPr/>
        <p:txBody>
          <a:bodyPr/>
          <a:lstStyle/>
          <a:p>
            <a:r>
              <a:rPr lang="en-US" dirty="0"/>
              <a:t>Introduction</a:t>
            </a:r>
          </a:p>
          <a:p>
            <a:r>
              <a:rPr lang="en-US" dirty="0"/>
              <a:t>Overview</a:t>
            </a:r>
          </a:p>
          <a:p>
            <a:r>
              <a:rPr lang="en-US" dirty="0"/>
              <a:t>Strap Specifications</a:t>
            </a:r>
          </a:p>
          <a:p>
            <a:r>
              <a:rPr lang="en-US" dirty="0"/>
              <a:t>Test Matrix</a:t>
            </a:r>
          </a:p>
          <a:p>
            <a:r>
              <a:rPr lang="en-US" dirty="0"/>
              <a:t>Hand Calculations</a:t>
            </a:r>
          </a:p>
          <a:p>
            <a:r>
              <a:rPr lang="en-US" dirty="0"/>
              <a:t>Test Procedure</a:t>
            </a:r>
          </a:p>
          <a:p>
            <a:r>
              <a:rPr lang="en-US" dirty="0"/>
              <a:t>Bench Top Testing</a:t>
            </a:r>
          </a:p>
          <a:p>
            <a:r>
              <a:rPr lang="en-US" dirty="0"/>
              <a:t>TVAC Testing</a:t>
            </a:r>
          </a:p>
          <a:p>
            <a:r>
              <a:rPr lang="en-US" dirty="0"/>
              <a:t>Thermal Analysis</a:t>
            </a:r>
          </a:p>
          <a:p>
            <a:r>
              <a:rPr lang="en-US" dirty="0"/>
              <a:t>Iterative Improvements</a:t>
            </a:r>
          </a:p>
          <a:p>
            <a:r>
              <a:rPr lang="en-US" dirty="0"/>
              <a:t>Strap Characterization</a:t>
            </a:r>
            <a:r>
              <a:rPr lang="en-US"/>
              <a:t> and </a:t>
            </a:r>
            <a:r>
              <a:rPr lang="en-US" dirty="0"/>
              <a:t>Results</a:t>
            </a:r>
          </a:p>
          <a:p>
            <a:r>
              <a:rPr lang="en-US" dirty="0"/>
              <a:t>Next Steps</a:t>
            </a:r>
          </a:p>
          <a:p>
            <a:endParaRPr lang="en-US" dirty="0"/>
          </a:p>
          <a:p>
            <a:endParaRPr lang="en-US" dirty="0"/>
          </a:p>
        </p:txBody>
      </p:sp>
      <p:sp>
        <p:nvSpPr>
          <p:cNvPr id="4" name="Footer Placeholder 3">
            <a:extLst>
              <a:ext uri="{FF2B5EF4-FFF2-40B4-BE49-F238E27FC236}">
                <a16:creationId xmlns:a16="http://schemas.microsoft.com/office/drawing/2014/main" id="{12B78F5E-2F28-3667-233B-9B3184BDEF6A}"/>
              </a:ext>
            </a:extLst>
          </p:cNvPr>
          <p:cNvSpPr>
            <a:spLocks noGrp="1"/>
          </p:cNvSpPr>
          <p:nvPr>
            <p:ph type="ftr" sz="quarter" idx="11"/>
          </p:nvPr>
        </p:nvSpPr>
        <p:spPr/>
        <p:txBody>
          <a:bodyPr/>
          <a:lstStyle/>
          <a:p>
            <a:r>
              <a:rPr lang="en-US">
                <a:latin typeface="Arial"/>
                <a:ea typeface="ＭＳ Ｐゴシック"/>
                <a:cs typeface="Arial"/>
              </a:rPr>
              <a:t>TFAWS 2025 – August 4-7, 2025</a:t>
            </a:r>
          </a:p>
        </p:txBody>
      </p:sp>
      <p:sp>
        <p:nvSpPr>
          <p:cNvPr id="5" name="Slide Number Placeholder 4">
            <a:extLst>
              <a:ext uri="{FF2B5EF4-FFF2-40B4-BE49-F238E27FC236}">
                <a16:creationId xmlns:a16="http://schemas.microsoft.com/office/drawing/2014/main" id="{FBCE5ADA-3B42-BDAF-FF47-E1A712A4A4A8}"/>
              </a:ext>
            </a:extLst>
          </p:cNvPr>
          <p:cNvSpPr>
            <a:spLocks noGrp="1"/>
          </p:cNvSpPr>
          <p:nvPr>
            <p:ph type="sldNum" sz="quarter" idx="12"/>
          </p:nvPr>
        </p:nvSpPr>
        <p:spPr/>
        <p:txBody>
          <a:bodyPr/>
          <a:lstStyle/>
          <a:p>
            <a:fld id="{33F42015-0FC7-4B0E-8D2B-76EADF48D957}" type="slidenum">
              <a:rPr lang="en-US" smtClean="0"/>
              <a:pPr/>
              <a:t>2</a:t>
            </a:fld>
            <a:endParaRPr lang="en-US"/>
          </a:p>
        </p:txBody>
      </p:sp>
    </p:spTree>
    <p:extLst>
      <p:ext uri="{BB962C8B-B14F-4D97-AF65-F5344CB8AC3E}">
        <p14:creationId xmlns:p14="http://schemas.microsoft.com/office/powerpoint/2010/main" val="12596076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6A941-8030-D075-3A43-FC620D3BEE2B}"/>
              </a:ext>
            </a:extLst>
          </p:cNvPr>
          <p:cNvSpPr>
            <a:spLocks noGrp="1"/>
          </p:cNvSpPr>
          <p:nvPr>
            <p:ph type="title"/>
          </p:nvPr>
        </p:nvSpPr>
        <p:spPr/>
        <p:txBody>
          <a:bodyPr/>
          <a:lstStyle/>
          <a:p>
            <a:r>
              <a:rPr lang="en-US"/>
              <a:t>Other Interesting Comparisons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0990121B-024D-BB3A-1F45-C7570AEA54D1}"/>
                  </a:ext>
                </a:extLst>
              </p:cNvPr>
              <p:cNvSpPr>
                <a:spLocks noGrp="1"/>
              </p:cNvSpPr>
              <p:nvPr>
                <p:ph idx="1"/>
              </p:nvPr>
            </p:nvSpPr>
            <p:spPr/>
            <p:txBody>
              <a:bodyPr/>
              <a:lstStyle/>
              <a:p>
                <a:endParaRPr lang="en-US" sz="2000" dirty="0"/>
              </a:p>
              <a:p>
                <a:endParaRPr lang="en-US" sz="2000" dirty="0"/>
              </a:p>
              <a:p>
                <a:endParaRPr lang="en-US" sz="2000" dirty="0"/>
              </a:p>
              <a:p>
                <a:endParaRPr lang="en-US" sz="2000" dirty="0"/>
              </a:p>
              <a:p>
                <a:endParaRPr lang="en-US" sz="2000" dirty="0"/>
              </a:p>
              <a:p>
                <a:endParaRPr lang="en-US" sz="2000" dirty="0"/>
              </a:p>
              <a:p>
                <a:endParaRPr lang="en-US" dirty="0"/>
              </a:p>
              <a:p>
                <a:endParaRPr lang="en-US" dirty="0"/>
              </a:p>
              <a:p>
                <a:r>
                  <a:rPr lang="en-US" dirty="0"/>
                  <a:t>Cost per conductivity (CPC), normalized by length</a:t>
                </a:r>
              </a:p>
              <a:p>
                <a:pPr lvl="1"/>
                <a14:m>
                  <m:oMath xmlns:m="http://schemas.openxmlformats.org/officeDocument/2006/math">
                    <m:r>
                      <a:rPr lang="en-US" b="0" i="1" smtClean="0">
                        <a:latin typeface="Cambria Math" panose="02040503050406030204" pitchFamily="18" charset="0"/>
                      </a:rPr>
                      <m:t>𝐶𝑃𝐶</m:t>
                    </m:r>
                    <m:r>
                      <a:rPr lang="en-US" b="0" i="1" smtClean="0">
                        <a:latin typeface="Cambria Math" panose="02040503050406030204" pitchFamily="18" charset="0"/>
                      </a:rPr>
                      <m:t>=</m:t>
                    </m:r>
                    <m:f>
                      <m:fPr>
                        <m:ctrlPr>
                          <a:rPr lang="en-US" b="0" i="1" smtClean="0">
                            <a:latin typeface="Cambria Math" panose="02040503050406030204" pitchFamily="18" charset="0"/>
                          </a:rPr>
                        </m:ctrlPr>
                      </m:fPr>
                      <m:num>
                        <m:d>
                          <m:dPr>
                            <m:ctrlPr>
                              <a:rPr lang="en-US" i="1">
                                <a:latin typeface="Cambria Math" panose="02040503050406030204" pitchFamily="18" charset="0"/>
                              </a:rPr>
                            </m:ctrlPr>
                          </m:dPr>
                          <m:e>
                            <m:r>
                              <a:rPr lang="en-US" i="1">
                                <a:latin typeface="Cambria Math" panose="02040503050406030204" pitchFamily="18" charset="0"/>
                              </a:rPr>
                              <m:t>𝐶𝑜𝑠𝑡</m:t>
                            </m:r>
                            <m:r>
                              <a:rPr lang="en-US" i="1">
                                <a:latin typeface="Cambria Math" panose="02040503050406030204" pitchFamily="18" charset="0"/>
                              </a:rPr>
                              <m:t> ÷ </m:t>
                            </m:r>
                            <m:r>
                              <a:rPr lang="en-US" i="1">
                                <a:latin typeface="Cambria Math" panose="02040503050406030204" pitchFamily="18" charset="0"/>
                                <a:ea typeface="Cambria Math" panose="02040503050406030204" pitchFamily="18" charset="0"/>
                              </a:rPr>
                              <m:t>𝐿𝑒𝑛𝑔𝑡h</m:t>
                            </m:r>
                          </m:e>
                        </m:d>
                      </m:num>
                      <m:den>
                        <m:r>
                          <a:rPr lang="en-US" b="0" i="1" smtClean="0">
                            <a:latin typeface="Cambria Math" panose="02040503050406030204" pitchFamily="18" charset="0"/>
                          </a:rPr>
                          <m:t>𝐶𝑜𝑛𝑑𝑢𝑐𝑡𝑖𝑣𝑖𝑡𝑦</m:t>
                        </m:r>
                      </m:den>
                    </m:f>
                  </m:oMath>
                </a14:m>
                <a:endParaRPr lang="en-US" b="0" dirty="0"/>
              </a:p>
              <a:p>
                <a:pPr lvl="1"/>
                <a:r>
                  <a:rPr lang="en-US" sz="1800" dirty="0"/>
                  <a:t>This comparison proves that the braided tin-plated copper strap (5.0) performed better than initially observed</a:t>
                </a:r>
              </a:p>
              <a:p>
                <a:pPr lvl="1"/>
                <a:r>
                  <a:rPr lang="en-US" sz="1800" dirty="0"/>
                  <a:t>This is likely due to the braided configuration of strap 5.0 and a lack of wire splaying that occurs in the high strand copper wires built in-house</a:t>
                </a:r>
              </a:p>
            </p:txBody>
          </p:sp>
        </mc:Choice>
        <mc:Fallback>
          <p:sp>
            <p:nvSpPr>
              <p:cNvPr id="3" name="Content Placeholder 2">
                <a:extLst>
                  <a:ext uri="{FF2B5EF4-FFF2-40B4-BE49-F238E27FC236}">
                    <a16:creationId xmlns:a16="http://schemas.microsoft.com/office/drawing/2014/main" id="{0990121B-024D-BB3A-1F45-C7570AEA54D1}"/>
                  </a:ext>
                </a:extLst>
              </p:cNvPr>
              <p:cNvSpPr>
                <a:spLocks noGrp="1" noRot="1" noChangeAspect="1" noMove="1" noResize="1" noEditPoints="1" noAdjustHandles="1" noChangeArrowheads="1" noChangeShapeType="1" noTextEdit="1"/>
              </p:cNvSpPr>
              <p:nvPr>
                <p:ph idx="1"/>
              </p:nvPr>
            </p:nvSpPr>
            <p:spPr>
              <a:blipFill>
                <a:blip r:embed="rId3"/>
                <a:stretch>
                  <a:fillRect l="-722" r="-222" b="-450"/>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47435595-2BCB-9612-0C32-4CF2635E690D}"/>
              </a:ext>
            </a:extLst>
          </p:cNvPr>
          <p:cNvSpPr>
            <a:spLocks noGrp="1"/>
          </p:cNvSpPr>
          <p:nvPr>
            <p:ph type="ftr" sz="quarter" idx="11"/>
          </p:nvPr>
        </p:nvSpPr>
        <p:spPr/>
        <p:txBody>
          <a:bodyPr/>
          <a:lstStyle/>
          <a:p>
            <a:r>
              <a:rPr lang="en-US">
                <a:latin typeface="Arial"/>
                <a:ea typeface="ＭＳ Ｐゴシック"/>
                <a:cs typeface="Arial"/>
              </a:rPr>
              <a:t>TFAWS 2025 – August 4-7, 2025</a:t>
            </a:r>
          </a:p>
        </p:txBody>
      </p:sp>
      <p:sp>
        <p:nvSpPr>
          <p:cNvPr id="5" name="Slide Number Placeholder 4">
            <a:extLst>
              <a:ext uri="{FF2B5EF4-FFF2-40B4-BE49-F238E27FC236}">
                <a16:creationId xmlns:a16="http://schemas.microsoft.com/office/drawing/2014/main" id="{D5104F30-3F1C-2750-CF93-CCA9E6707C9F}"/>
              </a:ext>
            </a:extLst>
          </p:cNvPr>
          <p:cNvSpPr>
            <a:spLocks noGrp="1"/>
          </p:cNvSpPr>
          <p:nvPr>
            <p:ph type="sldNum" sz="quarter" idx="12"/>
          </p:nvPr>
        </p:nvSpPr>
        <p:spPr/>
        <p:txBody>
          <a:bodyPr/>
          <a:lstStyle/>
          <a:p>
            <a:fld id="{33F42015-0FC7-4B0E-8D2B-76EADF48D957}" type="slidenum">
              <a:rPr lang="en-US" smtClean="0"/>
              <a:pPr/>
              <a:t>20</a:t>
            </a:fld>
            <a:endParaRPr lang="en-US"/>
          </a:p>
        </p:txBody>
      </p:sp>
      <p:pic>
        <p:nvPicPr>
          <p:cNvPr id="8" name="Picture 7">
            <a:extLst>
              <a:ext uri="{FF2B5EF4-FFF2-40B4-BE49-F238E27FC236}">
                <a16:creationId xmlns:a16="http://schemas.microsoft.com/office/drawing/2014/main" id="{BA9F280D-1AE5-1E48-BBD9-9EA3003FD3F0}"/>
              </a:ext>
            </a:extLst>
          </p:cNvPr>
          <p:cNvPicPr>
            <a:picLocks noChangeAspect="1"/>
          </p:cNvPicPr>
          <p:nvPr/>
        </p:nvPicPr>
        <p:blipFill>
          <a:blip r:embed="rId4"/>
          <a:stretch>
            <a:fillRect/>
          </a:stretch>
        </p:blipFill>
        <p:spPr>
          <a:xfrm>
            <a:off x="1407427" y="1141339"/>
            <a:ext cx="9419072" cy="2551655"/>
          </a:xfrm>
          <a:prstGeom prst="rect">
            <a:avLst/>
          </a:prstGeom>
        </p:spPr>
      </p:pic>
    </p:spTree>
    <p:extLst>
      <p:ext uri="{BB962C8B-B14F-4D97-AF65-F5344CB8AC3E}">
        <p14:creationId xmlns:p14="http://schemas.microsoft.com/office/powerpoint/2010/main" val="2879034751"/>
      </p:ext>
    </p:extLst>
  </p:cSld>
  <p:clrMapOvr>
    <a:masterClrMapping/>
  </p:clrMapOvr>
  <p:extLst>
    <p:ext uri="{6950BFC3-D8DA-4A85-94F7-54DA5524770B}">
      <p188:commentRel xmlns:p188="http://schemas.microsoft.com/office/powerpoint/2018/8/main" r:id="rId2"/>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238DF56-6F06-E4C7-A3DF-E44C6E2611B3}"/>
              </a:ext>
            </a:extLst>
          </p:cNvPr>
          <p:cNvSpPr>
            <a:spLocks noGrp="1"/>
          </p:cNvSpPr>
          <p:nvPr>
            <p:ph type="title"/>
          </p:nvPr>
        </p:nvSpPr>
        <p:spPr/>
        <p:txBody>
          <a:bodyPr/>
          <a:lstStyle/>
          <a:p>
            <a:r>
              <a:rPr lang="en-US"/>
              <a:t>Next Steps</a:t>
            </a:r>
          </a:p>
        </p:txBody>
      </p:sp>
      <p:sp>
        <p:nvSpPr>
          <p:cNvPr id="8" name="Content Placeholder 7">
            <a:extLst>
              <a:ext uri="{FF2B5EF4-FFF2-40B4-BE49-F238E27FC236}">
                <a16:creationId xmlns:a16="http://schemas.microsoft.com/office/drawing/2014/main" id="{892E7037-10B4-51EF-AE84-67F7970C8A0A}"/>
              </a:ext>
            </a:extLst>
          </p:cNvPr>
          <p:cNvSpPr>
            <a:spLocks noGrp="1"/>
          </p:cNvSpPr>
          <p:nvPr>
            <p:ph idx="1"/>
          </p:nvPr>
        </p:nvSpPr>
        <p:spPr/>
        <p:txBody>
          <a:bodyPr/>
          <a:lstStyle/>
          <a:p>
            <a:r>
              <a:rPr lang="en-US" sz="2000"/>
              <a:t>Use correlated thermal model to back-calculate contact pressure/resistances at the </a:t>
            </a:r>
            <a:r>
              <a:rPr lang="en-US" sz="2000">
                <a:solidFill>
                  <a:schemeClr val="accent6"/>
                </a:solidFill>
              </a:rPr>
              <a:t>lug-heater block and lug-cold plate interfaces. </a:t>
            </a:r>
          </a:p>
          <a:p>
            <a:r>
              <a:rPr lang="en-US" sz="2000">
                <a:solidFill>
                  <a:schemeClr val="accent6"/>
                </a:solidFill>
              </a:rPr>
              <a:t>Expand on Phase I findings by evaluating new thermal strap fabrication methods, while still focusing on improving thermal conductance and reducing build time, complexity, and material costs.</a:t>
            </a:r>
          </a:p>
          <a:p>
            <a:pPr>
              <a:buFont typeface="Arial" panose="020B0604020202020204" pitchFamily="34" charset="0"/>
              <a:buChar char="•"/>
            </a:pPr>
            <a:r>
              <a:rPr lang="en-US" sz="2000">
                <a:solidFill>
                  <a:schemeClr val="accent6"/>
                </a:solidFill>
              </a:rPr>
              <a:t>Develop and test gallium-nickel (G/N) soldering method:</a:t>
            </a:r>
          </a:p>
          <a:p>
            <a:pPr marL="742950" lvl="1" indent="-285750">
              <a:buFont typeface="Arial" panose="020B0604020202020204" pitchFamily="34" charset="0"/>
              <a:buChar char="•"/>
            </a:pPr>
            <a:r>
              <a:rPr lang="en-US" sz="1800">
                <a:solidFill>
                  <a:schemeClr val="accent6"/>
                </a:solidFill>
              </a:rPr>
              <a:t>Low-temperature gallium-nickel paste applied to copper wire bundle for durable, conductive bonds.</a:t>
            </a:r>
          </a:p>
          <a:p>
            <a:pPr marL="742950" lvl="1" indent="-285750">
              <a:buFont typeface="Arial" panose="020B0604020202020204" pitchFamily="34" charset="0"/>
              <a:buChar char="•"/>
            </a:pPr>
            <a:r>
              <a:rPr lang="en-US" sz="1800">
                <a:solidFill>
                  <a:schemeClr val="accent6"/>
                </a:solidFill>
              </a:rPr>
              <a:t>Mitigates solder wicking seen in traditional high temperature solders, preserving strap flexibility.</a:t>
            </a:r>
          </a:p>
          <a:p>
            <a:pPr>
              <a:buFont typeface="Arial" panose="020B0604020202020204" pitchFamily="34" charset="0"/>
              <a:buChar char="•"/>
            </a:pPr>
            <a:r>
              <a:rPr lang="en-US" sz="2000">
                <a:solidFill>
                  <a:schemeClr val="accent6"/>
                </a:solidFill>
              </a:rPr>
              <a:t>Investigate high-conductivity vacuum-rated epoxy:</a:t>
            </a:r>
          </a:p>
          <a:p>
            <a:pPr marL="742950" lvl="1" indent="-285750">
              <a:buFont typeface="Arial" panose="020B0604020202020204" pitchFamily="34" charset="0"/>
              <a:buChar char="•"/>
            </a:pPr>
            <a:r>
              <a:rPr lang="en-US" sz="1800">
                <a:solidFill>
                  <a:schemeClr val="accent6"/>
                </a:solidFill>
              </a:rPr>
              <a:t>Might increase thermal conductivity at the previously crimped interface of the lug.</a:t>
            </a:r>
          </a:p>
          <a:p>
            <a:pPr>
              <a:buFont typeface="Arial" panose="020B0604020202020204" pitchFamily="34" charset="0"/>
              <a:buChar char="•"/>
            </a:pPr>
            <a:r>
              <a:rPr lang="en-US" sz="2000"/>
              <a:t>Test all new straps under standardized thermal vacuum conditions (as in Phase I) and evaluate thermal conductance, contact resistance, and durability.</a:t>
            </a:r>
          </a:p>
          <a:p>
            <a:pPr>
              <a:buFont typeface="Arial" panose="020B0604020202020204" pitchFamily="34" charset="0"/>
              <a:buChar char="•"/>
            </a:pPr>
            <a:r>
              <a:rPr lang="en-US" sz="2000"/>
              <a:t>Use results to create design guidelines for cost-effective, high-performance thermal straps for developmental thermal testing.</a:t>
            </a:r>
          </a:p>
          <a:p>
            <a:endParaRPr lang="en-US"/>
          </a:p>
        </p:txBody>
      </p:sp>
      <p:sp>
        <p:nvSpPr>
          <p:cNvPr id="6" name="Footer Placeholder 5">
            <a:extLst>
              <a:ext uri="{FF2B5EF4-FFF2-40B4-BE49-F238E27FC236}">
                <a16:creationId xmlns:a16="http://schemas.microsoft.com/office/drawing/2014/main" id="{9298F299-0F6A-6A59-D2D5-C97D7FFE39F7}"/>
              </a:ext>
            </a:extLst>
          </p:cNvPr>
          <p:cNvSpPr>
            <a:spLocks noGrp="1"/>
          </p:cNvSpPr>
          <p:nvPr>
            <p:ph type="ftr" sz="quarter" idx="11"/>
          </p:nvPr>
        </p:nvSpPr>
        <p:spPr/>
        <p:txBody>
          <a:bodyPr/>
          <a:lstStyle/>
          <a:p>
            <a:r>
              <a:rPr lang="en-US">
                <a:latin typeface="Arial"/>
                <a:ea typeface="ＭＳ Ｐゴシック"/>
                <a:cs typeface="Arial"/>
              </a:rPr>
              <a:t>TFAWS 2025 – August 4-7, 2025</a:t>
            </a:r>
          </a:p>
        </p:txBody>
      </p:sp>
      <p:sp>
        <p:nvSpPr>
          <p:cNvPr id="5" name="Slide Number Placeholder 4">
            <a:extLst>
              <a:ext uri="{FF2B5EF4-FFF2-40B4-BE49-F238E27FC236}">
                <a16:creationId xmlns:a16="http://schemas.microsoft.com/office/drawing/2014/main" id="{4C27FE0D-0B13-FF55-755A-CE724E364086}"/>
              </a:ext>
            </a:extLst>
          </p:cNvPr>
          <p:cNvSpPr>
            <a:spLocks noGrp="1"/>
          </p:cNvSpPr>
          <p:nvPr>
            <p:ph type="sldNum" sz="quarter" idx="12"/>
          </p:nvPr>
        </p:nvSpPr>
        <p:spPr/>
        <p:txBody>
          <a:bodyPr/>
          <a:lstStyle/>
          <a:p>
            <a:fld id="{89199CED-6919-4E7D-A690-AD3E6D16DAA7}" type="slidenum">
              <a:rPr lang="en-US" smtClean="0"/>
              <a:pPr/>
              <a:t>21</a:t>
            </a:fld>
            <a:endParaRPr lang="en-US"/>
          </a:p>
        </p:txBody>
      </p:sp>
    </p:spTree>
    <p:extLst>
      <p:ext uri="{BB962C8B-B14F-4D97-AF65-F5344CB8AC3E}">
        <p14:creationId xmlns:p14="http://schemas.microsoft.com/office/powerpoint/2010/main" val="605983992"/>
      </p:ext>
    </p:extLst>
  </p:cSld>
  <p:clrMapOvr>
    <a:masterClrMapping/>
  </p:clrMapOvr>
  <p:extLst>
    <p:ext uri="{6950BFC3-D8DA-4A85-94F7-54DA5524770B}">
      <p188:commentRel xmlns:p188="http://schemas.microsoft.com/office/powerpoint/2018/8/main" r:id="rId2"/>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EEECB-D8A8-B27B-5A96-696E4EFA1CB0}"/>
              </a:ext>
            </a:extLst>
          </p:cNvPr>
          <p:cNvSpPr>
            <a:spLocks noGrp="1"/>
          </p:cNvSpPr>
          <p:nvPr>
            <p:ph type="title"/>
          </p:nvPr>
        </p:nvSpPr>
        <p:spPr/>
        <p:txBody>
          <a:bodyPr/>
          <a:lstStyle/>
          <a:p>
            <a:r>
              <a:rPr lang="en-US"/>
              <a:t>References</a:t>
            </a:r>
          </a:p>
        </p:txBody>
      </p:sp>
      <p:sp>
        <p:nvSpPr>
          <p:cNvPr id="3" name="Content Placeholder 2">
            <a:extLst>
              <a:ext uri="{FF2B5EF4-FFF2-40B4-BE49-F238E27FC236}">
                <a16:creationId xmlns:a16="http://schemas.microsoft.com/office/drawing/2014/main" id="{6FB3CE21-1CAB-054B-2ABD-8F9083690295}"/>
              </a:ext>
            </a:extLst>
          </p:cNvPr>
          <p:cNvSpPr>
            <a:spLocks noGrp="1"/>
          </p:cNvSpPr>
          <p:nvPr>
            <p:ph idx="1"/>
          </p:nvPr>
        </p:nvSpPr>
        <p:spPr/>
        <p:txBody>
          <a:bodyPr/>
          <a:lstStyle/>
          <a:p>
            <a:pPr marL="0" indent="0">
              <a:buNone/>
            </a:pPr>
            <a:r>
              <a:rPr lang="en-US"/>
              <a:t>[1] Welch, J. W. (2016). </a:t>
            </a:r>
            <a:r>
              <a:rPr lang="en-US" i="1"/>
              <a:t>Assessment of thermal balance test criteria requirements on test objectives and thermal design.</a:t>
            </a:r>
            <a:r>
              <a:rPr lang="en-US"/>
              <a:t> International Conference on Environmental Systems (ICES). The Aerospace Corporation. Retrieved from </a:t>
            </a:r>
            <a:r>
              <a:rPr lang="en-US">
                <a:hlinkClick r:id="rId2"/>
              </a:rPr>
              <a:t>https://s3vi.ndc.nasa.gov/ssri-kb/static/resources/ICES_2016_6.pdf</a:t>
            </a:r>
          </a:p>
          <a:p>
            <a:pPr marL="0" indent="0">
              <a:buNone/>
            </a:pPr>
            <a:endParaRPr lang="en-US"/>
          </a:p>
        </p:txBody>
      </p:sp>
      <p:sp>
        <p:nvSpPr>
          <p:cNvPr id="4" name="Footer Placeholder 3">
            <a:extLst>
              <a:ext uri="{FF2B5EF4-FFF2-40B4-BE49-F238E27FC236}">
                <a16:creationId xmlns:a16="http://schemas.microsoft.com/office/drawing/2014/main" id="{9E1F438D-268C-DDEF-D1B5-AF95D19BA24A}"/>
              </a:ext>
            </a:extLst>
          </p:cNvPr>
          <p:cNvSpPr>
            <a:spLocks noGrp="1"/>
          </p:cNvSpPr>
          <p:nvPr>
            <p:ph type="ftr" sz="quarter" idx="11"/>
          </p:nvPr>
        </p:nvSpPr>
        <p:spPr/>
        <p:txBody>
          <a:bodyPr/>
          <a:lstStyle/>
          <a:p>
            <a:r>
              <a:rPr lang="en-US">
                <a:latin typeface="Arial"/>
                <a:ea typeface="ＭＳ Ｐゴシック"/>
                <a:cs typeface="Arial"/>
              </a:rPr>
              <a:t>TFAWS 2025 – August 4-7, 2025</a:t>
            </a:r>
          </a:p>
        </p:txBody>
      </p:sp>
      <p:sp>
        <p:nvSpPr>
          <p:cNvPr id="5" name="Slide Number Placeholder 4">
            <a:extLst>
              <a:ext uri="{FF2B5EF4-FFF2-40B4-BE49-F238E27FC236}">
                <a16:creationId xmlns:a16="http://schemas.microsoft.com/office/drawing/2014/main" id="{8E603903-099E-D641-7B32-54337E927B70}"/>
              </a:ext>
            </a:extLst>
          </p:cNvPr>
          <p:cNvSpPr>
            <a:spLocks noGrp="1"/>
          </p:cNvSpPr>
          <p:nvPr>
            <p:ph type="sldNum" sz="quarter" idx="12"/>
          </p:nvPr>
        </p:nvSpPr>
        <p:spPr/>
        <p:txBody>
          <a:bodyPr/>
          <a:lstStyle/>
          <a:p>
            <a:fld id="{33F42015-0FC7-4B0E-8D2B-76EADF48D957}" type="slidenum">
              <a:rPr lang="en-US" smtClean="0"/>
              <a:pPr/>
              <a:t>22</a:t>
            </a:fld>
            <a:endParaRPr lang="en-US"/>
          </a:p>
        </p:txBody>
      </p:sp>
    </p:spTree>
    <p:extLst>
      <p:ext uri="{BB962C8B-B14F-4D97-AF65-F5344CB8AC3E}">
        <p14:creationId xmlns:p14="http://schemas.microsoft.com/office/powerpoint/2010/main" val="14465426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170452D-F6F6-B72F-D99C-0071B1EC4A9F}"/>
              </a:ext>
            </a:extLst>
          </p:cNvPr>
          <p:cNvSpPr>
            <a:spLocks noGrp="1"/>
          </p:cNvSpPr>
          <p:nvPr>
            <p:ph type="title"/>
          </p:nvPr>
        </p:nvSpPr>
        <p:spPr>
          <a:xfrm>
            <a:off x="639417" y="2744857"/>
            <a:ext cx="10972800" cy="533400"/>
          </a:xfrm>
        </p:spPr>
        <p:txBody>
          <a:bodyPr/>
          <a:lstStyle/>
          <a:p>
            <a:r>
              <a:rPr lang="en-US" sz="5400" dirty="0"/>
              <a:t>Questions?</a:t>
            </a:r>
          </a:p>
        </p:txBody>
      </p:sp>
      <p:sp>
        <p:nvSpPr>
          <p:cNvPr id="4" name="Footer Placeholder 3">
            <a:extLst>
              <a:ext uri="{FF2B5EF4-FFF2-40B4-BE49-F238E27FC236}">
                <a16:creationId xmlns:a16="http://schemas.microsoft.com/office/drawing/2014/main" id="{C8AF2A25-976B-0B18-8A9B-065C0065961D}"/>
              </a:ext>
            </a:extLst>
          </p:cNvPr>
          <p:cNvSpPr>
            <a:spLocks noGrp="1"/>
          </p:cNvSpPr>
          <p:nvPr>
            <p:ph type="ftr" sz="quarter" idx="13"/>
          </p:nvPr>
        </p:nvSpPr>
        <p:spPr/>
        <p:txBody>
          <a:bodyPr wrap="square" anchor="ctr">
            <a:normAutofit/>
          </a:bodyPr>
          <a:lstStyle/>
          <a:p>
            <a:pPr>
              <a:spcAft>
                <a:spcPts val="600"/>
              </a:spcAft>
            </a:pPr>
            <a:r>
              <a:rPr lang="en-US"/>
              <a:t>TFAWS 2025 – August 4-7, 2025</a:t>
            </a:r>
          </a:p>
        </p:txBody>
      </p:sp>
      <p:sp>
        <p:nvSpPr>
          <p:cNvPr id="5" name="Slide Number Placeholder 4">
            <a:extLst>
              <a:ext uri="{FF2B5EF4-FFF2-40B4-BE49-F238E27FC236}">
                <a16:creationId xmlns:a16="http://schemas.microsoft.com/office/drawing/2014/main" id="{31C240A4-6050-B7C3-8364-B521C12A8427}"/>
              </a:ext>
            </a:extLst>
          </p:cNvPr>
          <p:cNvSpPr>
            <a:spLocks noGrp="1"/>
          </p:cNvSpPr>
          <p:nvPr>
            <p:ph type="sldNum" sz="quarter" idx="4294967295"/>
          </p:nvPr>
        </p:nvSpPr>
        <p:spPr>
          <a:xfrm>
            <a:off x="9652000" y="6400800"/>
            <a:ext cx="2540000" cy="304800"/>
          </a:xfrm>
        </p:spPr>
        <p:txBody>
          <a:bodyPr wrap="square" anchor="ctr">
            <a:normAutofit/>
          </a:bodyPr>
          <a:lstStyle/>
          <a:p>
            <a:pPr>
              <a:spcAft>
                <a:spcPts val="600"/>
              </a:spcAft>
            </a:pPr>
            <a:fld id="{33F42015-0FC7-4B0E-8D2B-76EADF48D957}" type="slidenum">
              <a:rPr lang="en-US" smtClean="0"/>
              <a:pPr>
                <a:spcAft>
                  <a:spcPts val="600"/>
                </a:spcAft>
              </a:pPr>
              <a:t>23</a:t>
            </a:fld>
            <a:endParaRPr lang="en-US"/>
          </a:p>
        </p:txBody>
      </p:sp>
    </p:spTree>
    <p:extLst>
      <p:ext uri="{BB962C8B-B14F-4D97-AF65-F5344CB8AC3E}">
        <p14:creationId xmlns:p14="http://schemas.microsoft.com/office/powerpoint/2010/main" val="2582076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8E3FC-6A63-12BD-9751-F1F2FAD511B2}"/>
              </a:ext>
            </a:extLst>
          </p:cNvPr>
          <p:cNvSpPr>
            <a:spLocks noGrp="1"/>
          </p:cNvSpPr>
          <p:nvPr>
            <p:ph type="title"/>
          </p:nvPr>
        </p:nvSpPr>
        <p:spPr/>
        <p:txBody>
          <a:bodyPr/>
          <a:lstStyle/>
          <a:p>
            <a:r>
              <a:rPr lang="en-US"/>
              <a:t>Introduction</a:t>
            </a:r>
          </a:p>
        </p:txBody>
      </p:sp>
      <p:sp>
        <p:nvSpPr>
          <p:cNvPr id="4" name="Footer Placeholder 3">
            <a:extLst>
              <a:ext uri="{FF2B5EF4-FFF2-40B4-BE49-F238E27FC236}">
                <a16:creationId xmlns:a16="http://schemas.microsoft.com/office/drawing/2014/main" id="{53550311-5040-1CD8-E6B9-B4569D99F377}"/>
              </a:ext>
            </a:extLst>
          </p:cNvPr>
          <p:cNvSpPr>
            <a:spLocks noGrp="1"/>
          </p:cNvSpPr>
          <p:nvPr>
            <p:ph type="ftr" sz="quarter" idx="11"/>
          </p:nvPr>
        </p:nvSpPr>
        <p:spPr/>
        <p:txBody>
          <a:bodyPr/>
          <a:lstStyle/>
          <a:p>
            <a:r>
              <a:rPr lang="en-US">
                <a:latin typeface="Arial"/>
                <a:ea typeface="ＭＳ Ｐゴシック"/>
                <a:cs typeface="Arial"/>
              </a:rPr>
              <a:t>TFAWS 2025 – August 4-7, 2025</a:t>
            </a:r>
          </a:p>
        </p:txBody>
      </p:sp>
      <p:sp>
        <p:nvSpPr>
          <p:cNvPr id="5" name="Slide Number Placeholder 4">
            <a:extLst>
              <a:ext uri="{FF2B5EF4-FFF2-40B4-BE49-F238E27FC236}">
                <a16:creationId xmlns:a16="http://schemas.microsoft.com/office/drawing/2014/main" id="{B9459161-B833-CBC8-4028-C21DCDE60CE1}"/>
              </a:ext>
            </a:extLst>
          </p:cNvPr>
          <p:cNvSpPr>
            <a:spLocks noGrp="1"/>
          </p:cNvSpPr>
          <p:nvPr>
            <p:ph type="sldNum" sz="quarter" idx="12"/>
          </p:nvPr>
        </p:nvSpPr>
        <p:spPr/>
        <p:txBody>
          <a:bodyPr/>
          <a:lstStyle/>
          <a:p>
            <a:fld id="{33F42015-0FC7-4B0E-8D2B-76EADF48D957}" type="slidenum">
              <a:rPr lang="en-US" smtClean="0"/>
              <a:pPr/>
              <a:t>3</a:t>
            </a:fld>
            <a:endParaRPr lang="en-US"/>
          </a:p>
        </p:txBody>
      </p:sp>
      <p:sp>
        <p:nvSpPr>
          <p:cNvPr id="9" name="Content Placeholder 8">
            <a:extLst>
              <a:ext uri="{FF2B5EF4-FFF2-40B4-BE49-F238E27FC236}">
                <a16:creationId xmlns:a16="http://schemas.microsoft.com/office/drawing/2014/main" id="{CF7C2655-8CF6-4027-C0A2-5872239269E2}"/>
              </a:ext>
            </a:extLst>
          </p:cNvPr>
          <p:cNvSpPr>
            <a:spLocks noGrp="1"/>
          </p:cNvSpPr>
          <p:nvPr>
            <p:ph idx="1"/>
          </p:nvPr>
        </p:nvSpPr>
        <p:spPr/>
        <p:txBody>
          <a:bodyPr/>
          <a:lstStyle/>
          <a:p>
            <a:r>
              <a:rPr lang="en-US" sz="1900" dirty="0"/>
              <a:t>Thermal straps</a:t>
            </a:r>
            <a:r>
              <a:rPr lang="en-US" sz="1900" dirty="0">
                <a:effectLst/>
              </a:rPr>
              <a:t> are critical for efficient heat transfer and thermal management in space applications.</a:t>
            </a:r>
            <a:endParaRPr lang="en-US" sz="1900" dirty="0"/>
          </a:p>
          <a:p>
            <a:pPr rtl="0"/>
            <a:r>
              <a:rPr lang="en-US" sz="1900" dirty="0"/>
              <a:t>T</a:t>
            </a:r>
            <a:r>
              <a:rPr lang="en-US" sz="1900" dirty="0">
                <a:effectLst/>
              </a:rPr>
              <a:t>his test campaign aims to advance NASA’s thermal design and analysis capabilities by thermal </a:t>
            </a:r>
            <a:r>
              <a:rPr lang="en-US" sz="1900" dirty="0"/>
              <a:t>vacuum </a:t>
            </a:r>
            <a:r>
              <a:rPr lang="en-US" sz="1900" dirty="0">
                <a:effectLst/>
              </a:rPr>
              <a:t>testing and analyzing various thermal strap designs. </a:t>
            </a:r>
          </a:p>
          <a:p>
            <a:pPr rtl="0"/>
            <a:r>
              <a:rPr lang="en-US" sz="1900" dirty="0">
                <a:effectLst/>
              </a:rPr>
              <a:t>The results of this study will expand the capabilities in the Hub for Innovative Thermal Technology Maturation and Prototyping (HI-TTeMP) laboratory which will improve developmental thermal testing efficiency and support a wide variety of projects, including HLS.</a:t>
            </a:r>
          </a:p>
          <a:p>
            <a:pPr marL="0" indent="0" rtl="0">
              <a:buNone/>
            </a:pPr>
            <a:endParaRPr lang="en-US" sz="1900" b="1" dirty="0">
              <a:effectLst/>
            </a:endParaRPr>
          </a:p>
          <a:p>
            <a:pPr marL="0" indent="0">
              <a:lnSpc>
                <a:spcPct val="100000"/>
              </a:lnSpc>
              <a:buClr>
                <a:srgbClr val="000000"/>
              </a:buClr>
              <a:buNone/>
              <a:defRPr/>
            </a:pPr>
            <a:r>
              <a:rPr lang="en-US" sz="1900" b="1" dirty="0"/>
              <a:t>Motivation:</a:t>
            </a:r>
          </a:p>
          <a:p>
            <a:pPr rtl="0" fontAlgn="ctr">
              <a:spcBef>
                <a:spcPts val="0"/>
              </a:spcBef>
              <a:spcAft>
                <a:spcPts val="0"/>
              </a:spcAft>
              <a:buFont typeface="Arial" panose="020B0604020202020204" pitchFamily="34" charset="0"/>
              <a:buChar char="•"/>
            </a:pPr>
            <a:r>
              <a:rPr lang="en-US" sz="1900" dirty="0">
                <a:effectLst/>
              </a:rPr>
              <a:t>Developmental testing in the HI‑TTeMP lab often requires rapid, iterative test designs, making it impractical to wait on commercial thermal straps with long lead times and high costs.</a:t>
            </a:r>
          </a:p>
          <a:p>
            <a:pPr rtl="0" fontAlgn="ctr">
              <a:spcBef>
                <a:spcPts val="0"/>
              </a:spcBef>
              <a:spcAft>
                <a:spcPts val="0"/>
              </a:spcAft>
              <a:buFont typeface="Arial" panose="020B0604020202020204" pitchFamily="34" charset="0"/>
              <a:buChar char="•"/>
            </a:pPr>
            <a:r>
              <a:rPr lang="en-US" sz="1900" dirty="0"/>
              <a:t>Thermal </a:t>
            </a:r>
            <a:r>
              <a:rPr lang="en-US" sz="1900" dirty="0">
                <a:effectLst/>
              </a:rPr>
              <a:t>straps are frequently fabricated in‑house using readily available, cost‑effective materials; however, accurate strap performance values are not known.</a:t>
            </a:r>
          </a:p>
          <a:p>
            <a:pPr rtl="0" fontAlgn="ctr">
              <a:spcBef>
                <a:spcPts val="0"/>
              </a:spcBef>
              <a:spcAft>
                <a:spcPts val="0"/>
              </a:spcAft>
              <a:buFont typeface="Arial" panose="020B0604020202020204" pitchFamily="34" charset="0"/>
              <a:buChar char="•"/>
            </a:pPr>
            <a:r>
              <a:rPr lang="en-US" sz="1900" dirty="0">
                <a:effectLst/>
              </a:rPr>
              <a:t>Characterizing the performance of these convenient in‑house straps ensures reliable test setups without sacrificing schedule or budget.</a:t>
            </a:r>
          </a:p>
          <a:p>
            <a:endParaRPr lang="en-US" dirty="0"/>
          </a:p>
        </p:txBody>
      </p:sp>
    </p:spTree>
    <p:extLst>
      <p:ext uri="{BB962C8B-B14F-4D97-AF65-F5344CB8AC3E}">
        <p14:creationId xmlns:p14="http://schemas.microsoft.com/office/powerpoint/2010/main" val="210634075"/>
      </p:ext>
    </p:extLst>
  </p:cSld>
  <p:clrMapOvr>
    <a:masterClrMapping/>
  </p:clrMapOvr>
  <p:extLst>
    <p:ext uri="{6950BFC3-D8DA-4A85-94F7-54DA5524770B}">
      <p188:commentRel xmlns:p188="http://schemas.microsoft.com/office/powerpoint/2018/8/main" r:id="rId2"/>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AA117-E27B-42BB-8A74-C7AAAC64A194}"/>
              </a:ext>
            </a:extLst>
          </p:cNvPr>
          <p:cNvSpPr>
            <a:spLocks noGrp="1"/>
          </p:cNvSpPr>
          <p:nvPr>
            <p:ph type="title"/>
          </p:nvPr>
        </p:nvSpPr>
        <p:spPr/>
        <p:txBody>
          <a:bodyPr/>
          <a:lstStyle/>
          <a:p>
            <a:r>
              <a:rPr lang="en-US"/>
              <a:t>Overview</a:t>
            </a:r>
          </a:p>
        </p:txBody>
      </p:sp>
      <p:sp>
        <p:nvSpPr>
          <p:cNvPr id="4" name="Footer Placeholder 3">
            <a:extLst>
              <a:ext uri="{FF2B5EF4-FFF2-40B4-BE49-F238E27FC236}">
                <a16:creationId xmlns:a16="http://schemas.microsoft.com/office/drawing/2014/main" id="{6EAA380F-0947-3B91-0546-118363D474F9}"/>
              </a:ext>
            </a:extLst>
          </p:cNvPr>
          <p:cNvSpPr>
            <a:spLocks noGrp="1"/>
          </p:cNvSpPr>
          <p:nvPr>
            <p:ph type="ftr" sz="quarter" idx="11"/>
          </p:nvPr>
        </p:nvSpPr>
        <p:spPr/>
        <p:txBody>
          <a:bodyPr/>
          <a:lstStyle/>
          <a:p>
            <a:r>
              <a:rPr lang="en-US">
                <a:latin typeface="Arial"/>
                <a:ea typeface="ＭＳ Ｐゴシック"/>
                <a:cs typeface="Arial"/>
              </a:rPr>
              <a:t>TFAWS 2025 – August 4-7, 2025</a:t>
            </a:r>
          </a:p>
        </p:txBody>
      </p:sp>
      <p:sp>
        <p:nvSpPr>
          <p:cNvPr id="5" name="Slide Number Placeholder 4">
            <a:extLst>
              <a:ext uri="{FF2B5EF4-FFF2-40B4-BE49-F238E27FC236}">
                <a16:creationId xmlns:a16="http://schemas.microsoft.com/office/drawing/2014/main" id="{0E6A7EAB-3B72-31D5-6584-D6D44127ED02}"/>
              </a:ext>
            </a:extLst>
          </p:cNvPr>
          <p:cNvSpPr>
            <a:spLocks noGrp="1"/>
          </p:cNvSpPr>
          <p:nvPr>
            <p:ph type="sldNum" sz="quarter" idx="12"/>
          </p:nvPr>
        </p:nvSpPr>
        <p:spPr/>
        <p:txBody>
          <a:bodyPr/>
          <a:lstStyle/>
          <a:p>
            <a:fld id="{33F42015-0FC7-4B0E-8D2B-76EADF48D957}" type="slidenum">
              <a:rPr lang="en-US" smtClean="0"/>
              <a:pPr/>
              <a:t>4</a:t>
            </a:fld>
            <a:endParaRPr lang="en-US"/>
          </a:p>
        </p:txBody>
      </p:sp>
      <p:sp>
        <p:nvSpPr>
          <p:cNvPr id="10" name="TextBox 9">
            <a:extLst>
              <a:ext uri="{FF2B5EF4-FFF2-40B4-BE49-F238E27FC236}">
                <a16:creationId xmlns:a16="http://schemas.microsoft.com/office/drawing/2014/main" id="{3B259BE8-694D-92D3-65F4-628D89179D0F}"/>
              </a:ext>
            </a:extLst>
          </p:cNvPr>
          <p:cNvSpPr txBox="1"/>
          <p:nvPr/>
        </p:nvSpPr>
        <p:spPr>
          <a:xfrm>
            <a:off x="539016" y="4446873"/>
            <a:ext cx="10972800" cy="1538883"/>
          </a:xfrm>
          <a:prstGeom prst="rect">
            <a:avLst/>
          </a:prstGeom>
          <a:noFill/>
        </p:spPr>
        <p:txBody>
          <a:bodyPr wrap="square" rtlCol="0">
            <a:spAutoFit/>
          </a:bodyPr>
          <a:lstStyle/>
          <a:p>
            <a:pPr algn="l"/>
            <a:r>
              <a:rPr lang="en-US">
                <a:solidFill>
                  <a:schemeClr val="accent2"/>
                </a:solidFill>
                <a:latin typeface="+mn-lt"/>
              </a:rPr>
              <a:t>Phase 1: </a:t>
            </a:r>
            <a:r>
              <a:rPr lang="en-US" b="0">
                <a:solidFill>
                  <a:schemeClr val="accent2"/>
                </a:solidFill>
                <a:latin typeface="+mn-lt"/>
              </a:rPr>
              <a:t>Testing and characterizing straps used in current tests in the HI-TTeMP Lab, in addition to inexpensive, non-thermal specific COTS straps.</a:t>
            </a:r>
          </a:p>
          <a:p>
            <a:pPr algn="l"/>
            <a:endParaRPr lang="en-US" sz="1100" b="0">
              <a:solidFill>
                <a:schemeClr val="accent2"/>
              </a:solidFill>
              <a:latin typeface="+mn-lt"/>
            </a:endParaRPr>
          </a:p>
          <a:p>
            <a:pPr algn="l"/>
            <a:r>
              <a:rPr lang="en-US">
                <a:solidFill>
                  <a:schemeClr val="accent2"/>
                </a:solidFill>
                <a:latin typeface="+mn-lt"/>
              </a:rPr>
              <a:t>Phase 2: </a:t>
            </a:r>
            <a:r>
              <a:rPr lang="en-US" b="0">
                <a:solidFill>
                  <a:schemeClr val="accent2"/>
                </a:solidFill>
                <a:latin typeface="+mn-lt"/>
              </a:rPr>
              <a:t>Exploring and characterizing new attachment methods that could be used in future thermal tests.</a:t>
            </a:r>
          </a:p>
        </p:txBody>
      </p:sp>
      <p:pic>
        <p:nvPicPr>
          <p:cNvPr id="6" name="Picture 5">
            <a:extLst>
              <a:ext uri="{FF2B5EF4-FFF2-40B4-BE49-F238E27FC236}">
                <a16:creationId xmlns:a16="http://schemas.microsoft.com/office/drawing/2014/main" id="{5B034582-9A48-9D35-7D8E-69ED13A66EF2}"/>
              </a:ext>
            </a:extLst>
          </p:cNvPr>
          <p:cNvPicPr>
            <a:picLocks noChangeAspect="1"/>
          </p:cNvPicPr>
          <p:nvPr/>
        </p:nvPicPr>
        <p:blipFill>
          <a:blip r:embed="rId3"/>
          <a:stretch>
            <a:fillRect/>
          </a:stretch>
        </p:blipFill>
        <p:spPr>
          <a:xfrm>
            <a:off x="1473303" y="909792"/>
            <a:ext cx="9108722" cy="3390838"/>
          </a:xfrm>
          <a:prstGeom prst="rect">
            <a:avLst/>
          </a:prstGeom>
        </p:spPr>
      </p:pic>
    </p:spTree>
    <p:extLst>
      <p:ext uri="{BB962C8B-B14F-4D97-AF65-F5344CB8AC3E}">
        <p14:creationId xmlns:p14="http://schemas.microsoft.com/office/powerpoint/2010/main" val="3185052812"/>
      </p:ext>
    </p:extLst>
  </p:cSld>
  <p:clrMapOvr>
    <a:masterClrMapping/>
  </p:clrMapOvr>
  <p:extLst>
    <p:ext uri="{6950BFC3-D8DA-4A85-94F7-54DA5524770B}">
      <p188:commentRel xmlns:p188="http://schemas.microsoft.com/office/powerpoint/2018/8/main" r:id="rId2"/>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75D1F-6764-F20F-0325-10027835CF58}"/>
              </a:ext>
            </a:extLst>
          </p:cNvPr>
          <p:cNvSpPr>
            <a:spLocks noGrp="1"/>
          </p:cNvSpPr>
          <p:nvPr>
            <p:ph type="title"/>
          </p:nvPr>
        </p:nvSpPr>
        <p:spPr/>
        <p:txBody>
          <a:bodyPr/>
          <a:lstStyle/>
          <a:p>
            <a:r>
              <a:rPr lang="en-US" sz="2800" b="1" kern="0">
                <a:effectLst/>
              </a:rPr>
              <a:t>Thermal Strap Specifications – Phase I</a:t>
            </a:r>
            <a:endParaRPr lang="en-US"/>
          </a:p>
        </p:txBody>
      </p:sp>
      <p:sp>
        <p:nvSpPr>
          <p:cNvPr id="4" name="Footer Placeholder 3">
            <a:extLst>
              <a:ext uri="{FF2B5EF4-FFF2-40B4-BE49-F238E27FC236}">
                <a16:creationId xmlns:a16="http://schemas.microsoft.com/office/drawing/2014/main" id="{67FF9563-B8FE-8028-45F9-49AEB780904E}"/>
              </a:ext>
            </a:extLst>
          </p:cNvPr>
          <p:cNvSpPr>
            <a:spLocks noGrp="1"/>
          </p:cNvSpPr>
          <p:nvPr>
            <p:ph type="ftr" sz="quarter" idx="11"/>
          </p:nvPr>
        </p:nvSpPr>
        <p:spPr/>
        <p:txBody>
          <a:bodyPr/>
          <a:lstStyle/>
          <a:p>
            <a:r>
              <a:rPr lang="en-US">
                <a:latin typeface="Arial"/>
                <a:ea typeface="ＭＳ Ｐゴシック"/>
                <a:cs typeface="Arial"/>
              </a:rPr>
              <a:t>TFAWS 2025 – August 4-7, 2025</a:t>
            </a:r>
          </a:p>
        </p:txBody>
      </p:sp>
      <p:sp>
        <p:nvSpPr>
          <p:cNvPr id="5" name="Slide Number Placeholder 4">
            <a:extLst>
              <a:ext uri="{FF2B5EF4-FFF2-40B4-BE49-F238E27FC236}">
                <a16:creationId xmlns:a16="http://schemas.microsoft.com/office/drawing/2014/main" id="{B2687DFD-0557-2577-43A6-BE42FC4B4A69}"/>
              </a:ext>
            </a:extLst>
          </p:cNvPr>
          <p:cNvSpPr>
            <a:spLocks noGrp="1"/>
          </p:cNvSpPr>
          <p:nvPr>
            <p:ph type="sldNum" sz="quarter" idx="12"/>
          </p:nvPr>
        </p:nvSpPr>
        <p:spPr/>
        <p:txBody>
          <a:bodyPr/>
          <a:lstStyle/>
          <a:p>
            <a:fld id="{33F42015-0FC7-4B0E-8D2B-76EADF48D957}" type="slidenum">
              <a:rPr lang="en-US" smtClean="0"/>
              <a:pPr/>
              <a:t>5</a:t>
            </a:fld>
            <a:endParaRPr lang="en-US"/>
          </a:p>
        </p:txBody>
      </p:sp>
      <p:graphicFrame>
        <p:nvGraphicFramePr>
          <p:cNvPr id="6" name="Content Placeholder 3">
            <a:extLst>
              <a:ext uri="{FF2B5EF4-FFF2-40B4-BE49-F238E27FC236}">
                <a16:creationId xmlns:a16="http://schemas.microsoft.com/office/drawing/2014/main" id="{79CB5E81-FD1D-9F56-10CC-FA65AEFEC7C1}"/>
              </a:ext>
            </a:extLst>
          </p:cNvPr>
          <p:cNvGraphicFramePr>
            <a:graphicFrameLocks/>
          </p:cNvGraphicFramePr>
          <p:nvPr>
            <p:extLst>
              <p:ext uri="{D42A27DB-BD31-4B8C-83A1-F6EECF244321}">
                <p14:modId xmlns:p14="http://schemas.microsoft.com/office/powerpoint/2010/main" val="693380470"/>
              </p:ext>
            </p:extLst>
          </p:nvPr>
        </p:nvGraphicFramePr>
        <p:xfrm>
          <a:off x="1068404" y="856649"/>
          <a:ext cx="9933272" cy="2367810"/>
        </p:xfrm>
        <a:graphic>
          <a:graphicData uri="http://schemas.openxmlformats.org/drawingml/2006/table">
            <a:tbl>
              <a:tblPr firstRow="1" firstCol="1" bandRow="1">
                <a:tableStyleId>{10A1B5D5-9B99-4C35-A422-299274C87663}</a:tableStyleId>
              </a:tblPr>
              <a:tblGrid>
                <a:gridCol w="1043277">
                  <a:extLst>
                    <a:ext uri="{9D8B030D-6E8A-4147-A177-3AD203B41FA5}">
                      <a16:colId xmlns:a16="http://schemas.microsoft.com/office/drawing/2014/main" val="2415301449"/>
                    </a:ext>
                  </a:extLst>
                </a:gridCol>
                <a:gridCol w="1496829">
                  <a:extLst>
                    <a:ext uri="{9D8B030D-6E8A-4147-A177-3AD203B41FA5}">
                      <a16:colId xmlns:a16="http://schemas.microsoft.com/office/drawing/2014/main" val="2619525537"/>
                    </a:ext>
                  </a:extLst>
                </a:gridCol>
                <a:gridCol w="4223408">
                  <a:extLst>
                    <a:ext uri="{9D8B030D-6E8A-4147-A177-3AD203B41FA5}">
                      <a16:colId xmlns:a16="http://schemas.microsoft.com/office/drawing/2014/main" val="1928510632"/>
                    </a:ext>
                  </a:extLst>
                </a:gridCol>
                <a:gridCol w="1320733">
                  <a:extLst>
                    <a:ext uri="{9D8B030D-6E8A-4147-A177-3AD203B41FA5}">
                      <a16:colId xmlns:a16="http://schemas.microsoft.com/office/drawing/2014/main" val="2513694130"/>
                    </a:ext>
                  </a:extLst>
                </a:gridCol>
                <a:gridCol w="1849025">
                  <a:extLst>
                    <a:ext uri="{9D8B030D-6E8A-4147-A177-3AD203B41FA5}">
                      <a16:colId xmlns:a16="http://schemas.microsoft.com/office/drawing/2014/main" val="2885912757"/>
                    </a:ext>
                  </a:extLst>
                </a:gridCol>
              </a:tblGrid>
              <a:tr h="263090">
                <a:tc>
                  <a:txBody>
                    <a:bodyPr/>
                    <a:lstStyle/>
                    <a:p>
                      <a:pPr marL="0" marR="0" algn="ctr">
                        <a:lnSpc>
                          <a:spcPct val="107000"/>
                        </a:lnSpc>
                        <a:spcBef>
                          <a:spcPts val="0"/>
                        </a:spcBef>
                        <a:spcAft>
                          <a:spcPts val="0"/>
                        </a:spcAft>
                      </a:pPr>
                      <a:r>
                        <a:rPr lang="en-US" sz="1400" b="1" kern="0">
                          <a:effectLst/>
                        </a:rPr>
                        <a:t>Strap ID</a:t>
                      </a:r>
                      <a:endParaRPr lang="en-US" sz="1400" b="1"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b="1" kern="0">
                          <a:effectLst/>
                        </a:rPr>
                        <a:t>Lug Material</a:t>
                      </a:r>
                      <a:endParaRPr lang="en-US" sz="1400" b="1"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b="1" kern="0">
                          <a:effectLst/>
                        </a:rPr>
                        <a:t>Wire Type</a:t>
                      </a:r>
                      <a:endParaRPr lang="en-US" sz="1400" b="1"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b="1" kern="0">
                          <a:effectLst/>
                        </a:rPr>
                        <a:t>Length (in)</a:t>
                      </a:r>
                      <a:endParaRPr lang="en-US" sz="1400" b="1"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b="1" kern="0">
                          <a:effectLst/>
                        </a:rPr>
                        <a:t>Joining Method</a:t>
                      </a:r>
                      <a:endParaRPr lang="en-US" sz="1400" b="1"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97283999"/>
                  </a:ext>
                </a:extLst>
              </a:tr>
              <a:tr h="263090">
                <a:tc>
                  <a:txBody>
                    <a:bodyPr/>
                    <a:lstStyle/>
                    <a:p>
                      <a:pPr marL="0" marR="0" algn="ctr">
                        <a:lnSpc>
                          <a:spcPct val="107000"/>
                        </a:lnSpc>
                        <a:spcBef>
                          <a:spcPts val="0"/>
                        </a:spcBef>
                        <a:spcAft>
                          <a:spcPts val="0"/>
                        </a:spcAft>
                      </a:pPr>
                      <a:r>
                        <a:rPr lang="en-US" sz="1400" kern="0">
                          <a:effectLst/>
                        </a:rPr>
                        <a:t>1.0</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kern="0">
                          <a:effectLst/>
                        </a:rPr>
                        <a:t>TPC </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kern="0">
                          <a:effectLst/>
                        </a:rPr>
                        <a:t>19 Strand Copper Building Wire</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kern="0">
                          <a:effectLst/>
                        </a:rPr>
                        <a:t>5</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kern="0">
                          <a:effectLst/>
                        </a:rPr>
                        <a:t>In-House Crimp</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89579197"/>
                  </a:ext>
                </a:extLst>
              </a:tr>
              <a:tr h="263090">
                <a:tc>
                  <a:txBody>
                    <a:bodyPr/>
                    <a:lstStyle/>
                    <a:p>
                      <a:pPr marL="0" marR="0" algn="ctr">
                        <a:lnSpc>
                          <a:spcPct val="107000"/>
                        </a:lnSpc>
                        <a:spcBef>
                          <a:spcPts val="0"/>
                        </a:spcBef>
                        <a:spcAft>
                          <a:spcPts val="0"/>
                        </a:spcAft>
                      </a:pPr>
                      <a:r>
                        <a:rPr lang="en-US" sz="1400" kern="0">
                          <a:effectLst/>
                        </a:rPr>
                        <a:t>2.0</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kern="0">
                          <a:effectLst/>
                        </a:rPr>
                        <a:t>TPC </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kern="0">
                          <a:effectLst/>
                        </a:rPr>
                        <a:t>975 Strand Copper Building Cable</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kern="0">
                          <a:effectLst/>
                        </a:rPr>
                        <a:t>5</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kern="0">
                          <a:effectLst/>
                        </a:rPr>
                        <a:t>In-House Crimp</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01344232"/>
                  </a:ext>
                </a:extLst>
              </a:tr>
              <a:tr h="263090">
                <a:tc>
                  <a:txBody>
                    <a:bodyPr/>
                    <a:lstStyle/>
                    <a:p>
                      <a:pPr marL="0" marR="0" algn="ctr">
                        <a:lnSpc>
                          <a:spcPct val="107000"/>
                        </a:lnSpc>
                        <a:spcBef>
                          <a:spcPts val="0"/>
                        </a:spcBef>
                        <a:spcAft>
                          <a:spcPts val="0"/>
                        </a:spcAft>
                      </a:pPr>
                      <a:r>
                        <a:rPr lang="en-US" sz="1400" kern="0">
                          <a:effectLst/>
                        </a:rPr>
                        <a:t>3.0</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kern="0">
                          <a:effectLst/>
                        </a:rPr>
                        <a:t>TPC </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kern="0">
                          <a:effectLst/>
                        </a:rPr>
                        <a:t>2337 Strand Copper Building Cable</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kern="0">
                          <a:effectLst/>
                        </a:rPr>
                        <a:t>5</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kern="0">
                          <a:effectLst/>
                        </a:rPr>
                        <a:t>In-House Crimp</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33441555"/>
                  </a:ext>
                </a:extLst>
              </a:tr>
              <a:tr h="263090">
                <a:tc>
                  <a:txBody>
                    <a:bodyPr/>
                    <a:lstStyle/>
                    <a:p>
                      <a:pPr marL="0" marR="0" algn="ctr">
                        <a:lnSpc>
                          <a:spcPct val="107000"/>
                        </a:lnSpc>
                        <a:spcBef>
                          <a:spcPts val="0"/>
                        </a:spcBef>
                        <a:spcAft>
                          <a:spcPts val="0"/>
                        </a:spcAft>
                      </a:pPr>
                      <a:r>
                        <a:rPr lang="en-US" sz="1400" kern="0">
                          <a:effectLst/>
                        </a:rPr>
                        <a:t>1.1</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kern="0">
                          <a:effectLst/>
                        </a:rPr>
                        <a:t>TPC </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kern="0">
                          <a:effectLst/>
                        </a:rPr>
                        <a:t>19 Strand Copper Building Wire</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kern="0">
                          <a:effectLst/>
                        </a:rPr>
                        <a:t>9</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kern="0">
                          <a:effectLst/>
                        </a:rPr>
                        <a:t>In-House Crimp</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23120284"/>
                  </a:ext>
                </a:extLst>
              </a:tr>
              <a:tr h="263090">
                <a:tc>
                  <a:txBody>
                    <a:bodyPr/>
                    <a:lstStyle/>
                    <a:p>
                      <a:pPr marL="0" marR="0" algn="ctr">
                        <a:lnSpc>
                          <a:spcPct val="107000"/>
                        </a:lnSpc>
                        <a:spcBef>
                          <a:spcPts val="0"/>
                        </a:spcBef>
                        <a:spcAft>
                          <a:spcPts val="0"/>
                        </a:spcAft>
                      </a:pPr>
                      <a:r>
                        <a:rPr lang="en-US" sz="1400" kern="0">
                          <a:effectLst/>
                        </a:rPr>
                        <a:t>2.1</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kern="0">
                          <a:effectLst/>
                        </a:rPr>
                        <a:t>TPC </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kern="0">
                          <a:effectLst/>
                        </a:rPr>
                        <a:t>975 Strand Copper Building Cable</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kern="0">
                          <a:effectLst/>
                        </a:rPr>
                        <a:t>9</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kern="0">
                          <a:effectLst/>
                        </a:rPr>
                        <a:t>In-House Crimp</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4289896"/>
                  </a:ext>
                </a:extLst>
              </a:tr>
              <a:tr h="263090">
                <a:tc>
                  <a:txBody>
                    <a:bodyPr/>
                    <a:lstStyle/>
                    <a:p>
                      <a:pPr marL="0" marR="0" algn="ctr">
                        <a:lnSpc>
                          <a:spcPct val="107000"/>
                        </a:lnSpc>
                        <a:spcBef>
                          <a:spcPts val="0"/>
                        </a:spcBef>
                        <a:spcAft>
                          <a:spcPts val="0"/>
                        </a:spcAft>
                      </a:pPr>
                      <a:r>
                        <a:rPr lang="en-US" sz="1400" kern="0">
                          <a:effectLst/>
                        </a:rPr>
                        <a:t>3.1</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kern="0">
                          <a:effectLst/>
                        </a:rPr>
                        <a:t>TPC </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kern="0">
                          <a:effectLst/>
                        </a:rPr>
                        <a:t>2337 Strand Copper Building Cable</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kern="0">
                          <a:effectLst/>
                        </a:rPr>
                        <a:t>9</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kern="0">
                          <a:effectLst/>
                        </a:rPr>
                        <a:t>In-House Crimp</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22766272"/>
                  </a:ext>
                </a:extLst>
              </a:tr>
              <a:tr h="263090">
                <a:tc>
                  <a:txBody>
                    <a:bodyPr/>
                    <a:lstStyle/>
                    <a:p>
                      <a:pPr marL="0" marR="0" algn="ctr">
                        <a:lnSpc>
                          <a:spcPct val="107000"/>
                        </a:lnSpc>
                        <a:spcBef>
                          <a:spcPts val="0"/>
                        </a:spcBef>
                        <a:spcAft>
                          <a:spcPts val="0"/>
                        </a:spcAft>
                      </a:pPr>
                      <a:r>
                        <a:rPr lang="en-US" sz="1400" kern="0">
                          <a:effectLst/>
                        </a:rPr>
                        <a:t>4.0</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kern="0">
                          <a:effectLst/>
                        </a:rPr>
                        <a:t>TPC</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kern="0">
                          <a:effectLst/>
                        </a:rPr>
                        <a:t>EMI-Reducing Copper Ribbon Grounding Strap</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kern="0">
                          <a:effectLst/>
                        </a:rPr>
                        <a:t>6</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kern="0">
                          <a:effectLst/>
                        </a:rPr>
                        <a:t>Pre-Assembled</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24294669"/>
                  </a:ext>
                </a:extLst>
              </a:tr>
              <a:tr h="263090">
                <a:tc>
                  <a:txBody>
                    <a:bodyPr/>
                    <a:lstStyle/>
                    <a:p>
                      <a:pPr marL="0" marR="0" algn="ctr">
                        <a:lnSpc>
                          <a:spcPct val="107000"/>
                        </a:lnSpc>
                        <a:spcBef>
                          <a:spcPts val="0"/>
                        </a:spcBef>
                        <a:spcAft>
                          <a:spcPts val="0"/>
                        </a:spcAft>
                      </a:pPr>
                      <a:r>
                        <a:rPr lang="en-US" sz="1400" kern="0">
                          <a:effectLst/>
                        </a:rPr>
                        <a:t>5.0</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kern="0">
                          <a:effectLst/>
                        </a:rPr>
                        <a:t>TPC </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kern="0">
                          <a:effectLst/>
                        </a:rPr>
                        <a:t>TPC Braided Grounding Strap</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kern="0">
                          <a:effectLst/>
                        </a:rPr>
                        <a:t>9</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kern="0">
                          <a:effectLst/>
                        </a:rPr>
                        <a:t>Pre-Assembled</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516081"/>
                  </a:ext>
                </a:extLst>
              </a:tr>
            </a:tbl>
          </a:graphicData>
        </a:graphic>
      </p:graphicFrame>
      <p:grpSp>
        <p:nvGrpSpPr>
          <p:cNvPr id="7" name="Group 6">
            <a:extLst>
              <a:ext uri="{FF2B5EF4-FFF2-40B4-BE49-F238E27FC236}">
                <a16:creationId xmlns:a16="http://schemas.microsoft.com/office/drawing/2014/main" id="{4260743F-80BB-F12B-69C3-CAB52D696221}"/>
              </a:ext>
            </a:extLst>
          </p:cNvPr>
          <p:cNvGrpSpPr/>
          <p:nvPr/>
        </p:nvGrpSpPr>
        <p:grpSpPr>
          <a:xfrm>
            <a:off x="1062638" y="3355452"/>
            <a:ext cx="3884746" cy="2862468"/>
            <a:chOff x="7881175" y="807911"/>
            <a:chExt cx="3195389" cy="2602588"/>
          </a:xfrm>
        </p:grpSpPr>
        <p:grpSp>
          <p:nvGrpSpPr>
            <p:cNvPr id="8" name="Group 7">
              <a:extLst>
                <a:ext uri="{FF2B5EF4-FFF2-40B4-BE49-F238E27FC236}">
                  <a16:creationId xmlns:a16="http://schemas.microsoft.com/office/drawing/2014/main" id="{53319FB6-9395-1B90-A6BA-9405014EDA67}"/>
                </a:ext>
              </a:extLst>
            </p:cNvPr>
            <p:cNvGrpSpPr/>
            <p:nvPr/>
          </p:nvGrpSpPr>
          <p:grpSpPr>
            <a:xfrm>
              <a:off x="7881175" y="807911"/>
              <a:ext cx="3082711" cy="2602588"/>
              <a:chOff x="48390" y="46184"/>
              <a:chExt cx="5463494" cy="4212370"/>
            </a:xfrm>
          </p:grpSpPr>
          <p:pic>
            <p:nvPicPr>
              <p:cNvPr id="12" name="Picture 11" descr="A picture containing indoor&#10;&#10;Description automatically generated">
                <a:extLst>
                  <a:ext uri="{FF2B5EF4-FFF2-40B4-BE49-F238E27FC236}">
                    <a16:creationId xmlns:a16="http://schemas.microsoft.com/office/drawing/2014/main" id="{C0AD1168-34B6-CDF7-8AFE-122CFD75B0E9}"/>
                  </a:ext>
                </a:extLst>
              </p:cNvPr>
              <p:cNvPicPr/>
              <p:nvPr/>
            </p:nvPicPr>
            <p:blipFill>
              <a:blip r:embed="rId3" cstate="print">
                <a:extLst>
                  <a:ext uri="{28A0092B-C50C-407E-A947-70E740481C1C}">
                    <a14:useLocalDpi xmlns:a14="http://schemas.microsoft.com/office/drawing/2010/main" val="0"/>
                  </a:ext>
                </a:extLst>
              </a:blip>
              <a:srcRect t="18240" r="-3" b="22949"/>
              <a:stretch/>
            </p:blipFill>
            <p:spPr>
              <a:xfrm>
                <a:off x="48390" y="46184"/>
                <a:ext cx="5372100" cy="4212370"/>
              </a:xfrm>
              <a:prstGeom prst="rect">
                <a:avLst/>
              </a:prstGeom>
              <a:ln>
                <a:noFill/>
              </a:ln>
              <a:effectLst>
                <a:outerShdw blurRad="292100" dist="139700" dir="2700000" algn="tl" rotWithShape="0">
                  <a:srgbClr val="333333">
                    <a:alpha val="65000"/>
                  </a:srgbClr>
                </a:outerShdw>
              </a:effectLst>
            </p:spPr>
          </p:pic>
          <p:sp>
            <p:nvSpPr>
              <p:cNvPr id="13" name="TextBox 5">
                <a:extLst>
                  <a:ext uri="{FF2B5EF4-FFF2-40B4-BE49-F238E27FC236}">
                    <a16:creationId xmlns:a16="http://schemas.microsoft.com/office/drawing/2014/main" id="{688655D7-543F-DA9D-084B-D0BE0337D193}"/>
                  </a:ext>
                </a:extLst>
              </p:cNvPr>
              <p:cNvSpPr txBox="1"/>
              <p:nvPr/>
            </p:nvSpPr>
            <p:spPr>
              <a:xfrm>
                <a:off x="4240966" y="375229"/>
                <a:ext cx="1270918" cy="704215"/>
              </a:xfrm>
              <a:prstGeom prst="rect">
                <a:avLst/>
              </a:prstGeom>
              <a:noFill/>
            </p:spPr>
            <p:txBody>
              <a:bodyPr wrap="square" rtlCol="0">
                <a:noAutofit/>
              </a:bodyPr>
              <a:lstStyle/>
              <a:p>
                <a:pPr marL="0" marR="0">
                  <a:lnSpc>
                    <a:spcPct val="107000"/>
                  </a:lnSpc>
                  <a:spcBef>
                    <a:spcPts val="0"/>
                  </a:spcBef>
                  <a:spcAft>
                    <a:spcPts val="800"/>
                  </a:spcAft>
                </a:pPr>
                <a:r>
                  <a:rPr lang="en-US" sz="2000" kern="1200">
                    <a:solidFill>
                      <a:srgbClr val="000000"/>
                    </a:solidFill>
                    <a:effectLst>
                      <a:outerShdw blurRad="38100" dist="19050" dir="2700000" algn="tl">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1.1</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Box 9">
                <a:extLst>
                  <a:ext uri="{FF2B5EF4-FFF2-40B4-BE49-F238E27FC236}">
                    <a16:creationId xmlns:a16="http://schemas.microsoft.com/office/drawing/2014/main" id="{3836B27A-0527-EA3C-2357-38396992E6FB}"/>
                  </a:ext>
                </a:extLst>
              </p:cNvPr>
              <p:cNvSpPr txBox="1"/>
              <p:nvPr/>
            </p:nvSpPr>
            <p:spPr>
              <a:xfrm>
                <a:off x="3138710" y="2704296"/>
                <a:ext cx="1212417" cy="704215"/>
              </a:xfrm>
              <a:prstGeom prst="rect">
                <a:avLst/>
              </a:prstGeom>
              <a:noFill/>
            </p:spPr>
            <p:txBody>
              <a:bodyPr wrap="square" rtlCol="0">
                <a:noAutofit/>
              </a:bodyPr>
              <a:lstStyle/>
              <a:p>
                <a:pPr marL="0" marR="0">
                  <a:lnSpc>
                    <a:spcPct val="107000"/>
                  </a:lnSpc>
                  <a:spcBef>
                    <a:spcPts val="0"/>
                  </a:spcBef>
                  <a:spcAft>
                    <a:spcPts val="800"/>
                  </a:spcAft>
                </a:pPr>
                <a:r>
                  <a:rPr lang="en-US" sz="2000" kern="1200">
                    <a:solidFill>
                      <a:srgbClr val="000000"/>
                    </a:solidFill>
                    <a:effectLst>
                      <a:outerShdw blurRad="38100" dist="19050" dir="2700000" algn="tl">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2.0</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Box 10">
                <a:extLst>
                  <a:ext uri="{FF2B5EF4-FFF2-40B4-BE49-F238E27FC236}">
                    <a16:creationId xmlns:a16="http://schemas.microsoft.com/office/drawing/2014/main" id="{0C8F0D7E-6B9C-1E1A-4575-454309B91296}"/>
                  </a:ext>
                </a:extLst>
              </p:cNvPr>
              <p:cNvSpPr txBox="1"/>
              <p:nvPr/>
            </p:nvSpPr>
            <p:spPr>
              <a:xfrm>
                <a:off x="3069046" y="3235514"/>
                <a:ext cx="1154580" cy="704215"/>
              </a:xfrm>
              <a:prstGeom prst="rect">
                <a:avLst/>
              </a:prstGeom>
              <a:noFill/>
            </p:spPr>
            <p:txBody>
              <a:bodyPr wrap="square" rtlCol="0">
                <a:noAutofit/>
              </a:bodyPr>
              <a:lstStyle/>
              <a:p>
                <a:pPr marL="0" marR="0">
                  <a:lnSpc>
                    <a:spcPct val="107000"/>
                  </a:lnSpc>
                  <a:spcBef>
                    <a:spcPts val="0"/>
                  </a:spcBef>
                  <a:spcAft>
                    <a:spcPts val="800"/>
                  </a:spcAft>
                </a:pPr>
                <a:r>
                  <a:rPr lang="en-US" sz="2000" kern="1200">
                    <a:solidFill>
                      <a:srgbClr val="000000"/>
                    </a:solidFill>
                    <a:effectLst>
                      <a:outerShdw blurRad="38100" dist="19050" dir="2700000" algn="tl">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3.0</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9" name="TextBox 5">
              <a:extLst>
                <a:ext uri="{FF2B5EF4-FFF2-40B4-BE49-F238E27FC236}">
                  <a16:creationId xmlns:a16="http://schemas.microsoft.com/office/drawing/2014/main" id="{85024B9B-06BD-7094-426A-15C5AAD1D30C}"/>
                </a:ext>
              </a:extLst>
            </p:cNvPr>
            <p:cNvSpPr txBox="1"/>
            <p:nvPr/>
          </p:nvSpPr>
          <p:spPr>
            <a:xfrm>
              <a:off x="10359464" y="1337418"/>
              <a:ext cx="717100" cy="435095"/>
            </a:xfrm>
            <a:prstGeom prst="rect">
              <a:avLst/>
            </a:prstGeom>
            <a:noFill/>
          </p:spPr>
          <p:txBody>
            <a:bodyPr wrap="square" rtlCol="0">
              <a:noAutofit/>
            </a:bodyPr>
            <a:lstStyle/>
            <a:p>
              <a:pPr marL="0" marR="0">
                <a:lnSpc>
                  <a:spcPct val="107000"/>
                </a:lnSpc>
                <a:spcBef>
                  <a:spcPts val="0"/>
                </a:spcBef>
                <a:spcAft>
                  <a:spcPts val="800"/>
                </a:spcAft>
              </a:pPr>
              <a:r>
                <a:rPr lang="en-US" sz="2000" kern="1200">
                  <a:solidFill>
                    <a:srgbClr val="000000"/>
                  </a:solidFill>
                  <a:effectLst>
                    <a:outerShdw blurRad="38100" dist="19050" dir="2700000" algn="tl">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2.1</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5">
              <a:extLst>
                <a:ext uri="{FF2B5EF4-FFF2-40B4-BE49-F238E27FC236}">
                  <a16:creationId xmlns:a16="http://schemas.microsoft.com/office/drawing/2014/main" id="{19DD3BD0-FB24-FF8B-3C4A-FEF1B8F64CDB}"/>
                </a:ext>
              </a:extLst>
            </p:cNvPr>
            <p:cNvSpPr txBox="1"/>
            <p:nvPr/>
          </p:nvSpPr>
          <p:spPr>
            <a:xfrm>
              <a:off x="10337819" y="1681167"/>
              <a:ext cx="717100" cy="435095"/>
            </a:xfrm>
            <a:prstGeom prst="rect">
              <a:avLst/>
            </a:prstGeom>
            <a:noFill/>
          </p:spPr>
          <p:txBody>
            <a:bodyPr wrap="square" rtlCol="0">
              <a:noAutofit/>
            </a:bodyPr>
            <a:lstStyle/>
            <a:p>
              <a:pPr marL="0" marR="0">
                <a:lnSpc>
                  <a:spcPct val="107000"/>
                </a:lnSpc>
                <a:spcBef>
                  <a:spcPts val="0"/>
                </a:spcBef>
                <a:spcAft>
                  <a:spcPts val="800"/>
                </a:spcAft>
              </a:pPr>
              <a:r>
                <a:rPr lang="en-US" sz="2000" kern="1200">
                  <a:solidFill>
                    <a:srgbClr val="000000"/>
                  </a:solidFill>
                  <a:effectLst>
                    <a:outerShdw blurRad="38100" dist="19050" dir="2700000" algn="tl">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3.1</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5">
              <a:extLst>
                <a:ext uri="{FF2B5EF4-FFF2-40B4-BE49-F238E27FC236}">
                  <a16:creationId xmlns:a16="http://schemas.microsoft.com/office/drawing/2014/main" id="{66E54E2E-9DFF-0FF1-8DB3-D8E57EEB3E19}"/>
                </a:ext>
              </a:extLst>
            </p:cNvPr>
            <p:cNvSpPr txBox="1"/>
            <p:nvPr/>
          </p:nvSpPr>
          <p:spPr>
            <a:xfrm>
              <a:off x="9505980" y="2150808"/>
              <a:ext cx="717100" cy="435095"/>
            </a:xfrm>
            <a:prstGeom prst="rect">
              <a:avLst/>
            </a:prstGeom>
            <a:noFill/>
          </p:spPr>
          <p:txBody>
            <a:bodyPr wrap="square" rtlCol="0">
              <a:noAutofit/>
            </a:bodyPr>
            <a:lstStyle/>
            <a:p>
              <a:pPr marL="0" marR="0">
                <a:lnSpc>
                  <a:spcPct val="107000"/>
                </a:lnSpc>
                <a:spcBef>
                  <a:spcPts val="0"/>
                </a:spcBef>
                <a:spcAft>
                  <a:spcPts val="800"/>
                </a:spcAft>
              </a:pPr>
              <a:r>
                <a:rPr lang="en-US" sz="2000" kern="1200">
                  <a:solidFill>
                    <a:srgbClr val="000000"/>
                  </a:solidFill>
                  <a:effectLst>
                    <a:outerShdw blurRad="38100" dist="19050" dir="2700000" algn="tl">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1.0</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6" name="Group 15">
            <a:extLst>
              <a:ext uri="{FF2B5EF4-FFF2-40B4-BE49-F238E27FC236}">
                <a16:creationId xmlns:a16="http://schemas.microsoft.com/office/drawing/2014/main" id="{5EA33CBB-8C30-0A1D-874D-2F5F37B232F2}"/>
              </a:ext>
            </a:extLst>
          </p:cNvPr>
          <p:cNvGrpSpPr/>
          <p:nvPr/>
        </p:nvGrpSpPr>
        <p:grpSpPr>
          <a:xfrm>
            <a:off x="5240250" y="3298712"/>
            <a:ext cx="5780677" cy="2871081"/>
            <a:chOff x="0" y="-134144"/>
            <a:chExt cx="11794511" cy="6648709"/>
          </a:xfrm>
        </p:grpSpPr>
        <p:pic>
          <p:nvPicPr>
            <p:cNvPr id="17" name="Picture 16">
              <a:extLst>
                <a:ext uri="{FF2B5EF4-FFF2-40B4-BE49-F238E27FC236}">
                  <a16:creationId xmlns:a16="http://schemas.microsoft.com/office/drawing/2014/main" id="{33F719DA-2BC4-54F8-C34C-47866406230D}"/>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982" r="11380" b="-3"/>
            <a:stretch/>
          </p:blipFill>
          <p:spPr bwMode="auto">
            <a:xfrm>
              <a:off x="0" y="0"/>
              <a:ext cx="3793268" cy="651456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a:extLst>
                <a:ext uri="{FF2B5EF4-FFF2-40B4-BE49-F238E27FC236}">
                  <a16:creationId xmlns:a16="http://schemas.microsoft.com/office/drawing/2014/main" id="{E7FEC71A-ED44-ED60-79E7-3A3C9322B93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4693" r="7062" b="-3"/>
            <a:stretch/>
          </p:blipFill>
          <p:spPr bwMode="auto">
            <a:xfrm>
              <a:off x="3992010" y="0"/>
              <a:ext cx="3822924" cy="651456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a:extLst>
                <a:ext uri="{FF2B5EF4-FFF2-40B4-BE49-F238E27FC236}">
                  <a16:creationId xmlns:a16="http://schemas.microsoft.com/office/drawing/2014/main" id="{7D294292-601B-56D2-AACE-A5B53E78DB5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20682" r="1562" b="-3"/>
            <a:stretch/>
          </p:blipFill>
          <p:spPr bwMode="auto">
            <a:xfrm>
              <a:off x="7995504" y="0"/>
              <a:ext cx="3799007" cy="651456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
              <a:extLst>
                <a:ext uri="{FF2B5EF4-FFF2-40B4-BE49-F238E27FC236}">
                  <a16:creationId xmlns:a16="http://schemas.microsoft.com/office/drawing/2014/main" id="{6A59B48A-15E4-23AA-2E94-64703013A8D5}"/>
                </a:ext>
              </a:extLst>
            </p:cNvPr>
            <p:cNvSpPr txBox="1"/>
            <p:nvPr/>
          </p:nvSpPr>
          <p:spPr>
            <a:xfrm>
              <a:off x="4272464" y="1254083"/>
              <a:ext cx="1327549" cy="1321795"/>
            </a:xfrm>
            <a:prstGeom prst="rect">
              <a:avLst/>
            </a:prstGeom>
            <a:noFill/>
          </p:spPr>
          <p:txBody>
            <a:bodyPr wrap="square" rtlCol="0">
              <a:noAutofit/>
            </a:bodyPr>
            <a:lstStyle/>
            <a:p>
              <a:pPr marL="0" marR="0">
                <a:lnSpc>
                  <a:spcPct val="107000"/>
                </a:lnSpc>
                <a:spcBef>
                  <a:spcPts val="0"/>
                </a:spcBef>
                <a:spcAft>
                  <a:spcPts val="800"/>
                </a:spcAft>
              </a:pPr>
              <a:r>
                <a:rPr lang="en-US" sz="2000" kern="1200">
                  <a:solidFill>
                    <a:srgbClr val="000000"/>
                  </a:solidFill>
                  <a:effectLst>
                    <a:outerShdw blurRad="38100" dist="19050" dir="2700000" algn="tl">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4.0</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Box 2">
              <a:extLst>
                <a:ext uri="{FF2B5EF4-FFF2-40B4-BE49-F238E27FC236}">
                  <a16:creationId xmlns:a16="http://schemas.microsoft.com/office/drawing/2014/main" id="{8FBFAF21-8E58-D95A-5C88-17816A2B58D0}"/>
                </a:ext>
              </a:extLst>
            </p:cNvPr>
            <p:cNvSpPr txBox="1"/>
            <p:nvPr/>
          </p:nvSpPr>
          <p:spPr>
            <a:xfrm>
              <a:off x="6127159" y="-134144"/>
              <a:ext cx="1498740" cy="1140607"/>
            </a:xfrm>
            <a:prstGeom prst="rect">
              <a:avLst/>
            </a:prstGeom>
            <a:noFill/>
          </p:spPr>
          <p:txBody>
            <a:bodyPr wrap="square" rtlCol="0">
              <a:noAutofit/>
            </a:bodyPr>
            <a:lstStyle/>
            <a:p>
              <a:pPr marL="0" marR="0">
                <a:lnSpc>
                  <a:spcPct val="107000"/>
                </a:lnSpc>
                <a:spcBef>
                  <a:spcPts val="0"/>
                </a:spcBef>
                <a:spcAft>
                  <a:spcPts val="800"/>
                </a:spcAft>
              </a:pPr>
              <a:r>
                <a:rPr lang="en-US" sz="2000" kern="1200">
                  <a:solidFill>
                    <a:srgbClr val="000000"/>
                  </a:solidFill>
                  <a:effectLst>
                    <a:outerShdw blurRad="38100" dist="19050" dir="2700000" algn="tl">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5.0</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920190709"/>
      </p:ext>
    </p:extLst>
  </p:cSld>
  <p:clrMapOvr>
    <a:masterClrMapping/>
  </p:clrMapOvr>
  <p:extLst>
    <p:ext uri="{6950BFC3-D8DA-4A85-94F7-54DA5524770B}">
      <p188:commentRel xmlns:p188="http://schemas.microsoft.com/office/powerpoint/2018/8/main" r:id="rId2"/>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96BC4-A4EF-DC08-66C0-5BAA29E25931}"/>
              </a:ext>
            </a:extLst>
          </p:cNvPr>
          <p:cNvSpPr>
            <a:spLocks noGrp="1"/>
          </p:cNvSpPr>
          <p:nvPr>
            <p:ph type="title"/>
          </p:nvPr>
        </p:nvSpPr>
        <p:spPr/>
        <p:txBody>
          <a:bodyPr/>
          <a:lstStyle/>
          <a:p>
            <a:r>
              <a:rPr lang="en-US"/>
              <a:t>Test Matrix</a:t>
            </a:r>
          </a:p>
        </p:txBody>
      </p:sp>
      <p:sp>
        <p:nvSpPr>
          <p:cNvPr id="4" name="Footer Placeholder 3">
            <a:extLst>
              <a:ext uri="{FF2B5EF4-FFF2-40B4-BE49-F238E27FC236}">
                <a16:creationId xmlns:a16="http://schemas.microsoft.com/office/drawing/2014/main" id="{7F6730F6-7AC4-3BA3-8782-4187648B4B0C}"/>
              </a:ext>
            </a:extLst>
          </p:cNvPr>
          <p:cNvSpPr>
            <a:spLocks noGrp="1"/>
          </p:cNvSpPr>
          <p:nvPr>
            <p:ph type="ftr" sz="quarter" idx="11"/>
          </p:nvPr>
        </p:nvSpPr>
        <p:spPr/>
        <p:txBody>
          <a:bodyPr/>
          <a:lstStyle/>
          <a:p>
            <a:r>
              <a:rPr lang="en-US">
                <a:latin typeface="Arial"/>
                <a:ea typeface="ＭＳ Ｐゴシック"/>
                <a:cs typeface="Arial"/>
              </a:rPr>
              <a:t>TFAWS 2025 – August 4-7, 2025</a:t>
            </a:r>
          </a:p>
        </p:txBody>
      </p:sp>
      <p:sp>
        <p:nvSpPr>
          <p:cNvPr id="5" name="Slide Number Placeholder 4">
            <a:extLst>
              <a:ext uri="{FF2B5EF4-FFF2-40B4-BE49-F238E27FC236}">
                <a16:creationId xmlns:a16="http://schemas.microsoft.com/office/drawing/2014/main" id="{8ED6C772-2B3C-8C0B-2BBF-866F39CFB128}"/>
              </a:ext>
            </a:extLst>
          </p:cNvPr>
          <p:cNvSpPr>
            <a:spLocks noGrp="1"/>
          </p:cNvSpPr>
          <p:nvPr>
            <p:ph type="sldNum" sz="quarter" idx="12"/>
          </p:nvPr>
        </p:nvSpPr>
        <p:spPr/>
        <p:txBody>
          <a:bodyPr/>
          <a:lstStyle/>
          <a:p>
            <a:fld id="{33F42015-0FC7-4B0E-8D2B-76EADF48D957}" type="slidenum">
              <a:rPr lang="en-US" smtClean="0"/>
              <a:pPr/>
              <a:t>6</a:t>
            </a:fld>
            <a:endParaRPr lang="en-US"/>
          </a:p>
        </p:txBody>
      </p:sp>
      <p:graphicFrame>
        <p:nvGraphicFramePr>
          <p:cNvPr id="6" name="Content Placeholder 3">
            <a:extLst>
              <a:ext uri="{FF2B5EF4-FFF2-40B4-BE49-F238E27FC236}">
                <a16:creationId xmlns:a16="http://schemas.microsoft.com/office/drawing/2014/main" id="{E11B933C-43A6-959A-0F84-7D6EA8700286}"/>
              </a:ext>
            </a:extLst>
          </p:cNvPr>
          <p:cNvGraphicFramePr>
            <a:graphicFrameLocks/>
          </p:cNvGraphicFramePr>
          <p:nvPr>
            <p:extLst>
              <p:ext uri="{D42A27DB-BD31-4B8C-83A1-F6EECF244321}">
                <p14:modId xmlns:p14="http://schemas.microsoft.com/office/powerpoint/2010/main" val="3609100913"/>
              </p:ext>
            </p:extLst>
          </p:nvPr>
        </p:nvGraphicFramePr>
        <p:xfrm>
          <a:off x="527272" y="957186"/>
          <a:ext cx="6747584" cy="5293896"/>
        </p:xfrm>
        <a:graphic>
          <a:graphicData uri="http://schemas.openxmlformats.org/drawingml/2006/table">
            <a:tbl>
              <a:tblPr firstRow="1" firstCol="1" bandRow="1">
                <a:tableStyleId>{10A1B5D5-9B99-4C35-A422-299274C87663}</a:tableStyleId>
              </a:tblPr>
              <a:tblGrid>
                <a:gridCol w="839515">
                  <a:extLst>
                    <a:ext uri="{9D8B030D-6E8A-4147-A177-3AD203B41FA5}">
                      <a16:colId xmlns:a16="http://schemas.microsoft.com/office/drawing/2014/main" val="3255888343"/>
                    </a:ext>
                  </a:extLst>
                </a:gridCol>
                <a:gridCol w="1963554">
                  <a:extLst>
                    <a:ext uri="{9D8B030D-6E8A-4147-A177-3AD203B41FA5}">
                      <a16:colId xmlns:a16="http://schemas.microsoft.com/office/drawing/2014/main" val="2989869251"/>
                    </a:ext>
                  </a:extLst>
                </a:gridCol>
                <a:gridCol w="1126156">
                  <a:extLst>
                    <a:ext uri="{9D8B030D-6E8A-4147-A177-3AD203B41FA5}">
                      <a16:colId xmlns:a16="http://schemas.microsoft.com/office/drawing/2014/main" val="2559832638"/>
                    </a:ext>
                  </a:extLst>
                </a:gridCol>
                <a:gridCol w="1463040">
                  <a:extLst>
                    <a:ext uri="{9D8B030D-6E8A-4147-A177-3AD203B41FA5}">
                      <a16:colId xmlns:a16="http://schemas.microsoft.com/office/drawing/2014/main" val="2822526825"/>
                    </a:ext>
                  </a:extLst>
                </a:gridCol>
                <a:gridCol w="1355319">
                  <a:extLst>
                    <a:ext uri="{9D8B030D-6E8A-4147-A177-3AD203B41FA5}">
                      <a16:colId xmlns:a16="http://schemas.microsoft.com/office/drawing/2014/main" val="3775854168"/>
                    </a:ext>
                  </a:extLst>
                </a:gridCol>
              </a:tblGrid>
              <a:tr h="206210">
                <a:tc>
                  <a:txBody>
                    <a:bodyPr/>
                    <a:lstStyle/>
                    <a:p>
                      <a:pPr marL="0" marR="0" algn="ctr">
                        <a:lnSpc>
                          <a:spcPct val="107000"/>
                        </a:lnSpc>
                        <a:spcBef>
                          <a:spcPts val="0"/>
                        </a:spcBef>
                        <a:spcAft>
                          <a:spcPts val="0"/>
                        </a:spcAft>
                      </a:pPr>
                      <a:r>
                        <a:rPr lang="en-US" sz="1000" kern="0">
                          <a:effectLst/>
                        </a:rPr>
                        <a:t>Test #</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0418" marR="60418" marT="0" marB="0"/>
                </a:tc>
                <a:tc>
                  <a:txBody>
                    <a:bodyPr/>
                    <a:lstStyle/>
                    <a:p>
                      <a:pPr marL="0" marR="0" algn="ctr">
                        <a:lnSpc>
                          <a:spcPct val="107000"/>
                        </a:lnSpc>
                        <a:spcBef>
                          <a:spcPts val="0"/>
                        </a:spcBef>
                        <a:spcAft>
                          <a:spcPts val="0"/>
                        </a:spcAft>
                      </a:pPr>
                      <a:r>
                        <a:rPr lang="en-US" sz="1000" kern="0">
                          <a:effectLst/>
                        </a:rPr>
                        <a:t>Strap Description</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0418" marR="60418" marT="0" marB="0"/>
                </a:tc>
                <a:tc>
                  <a:txBody>
                    <a:bodyPr/>
                    <a:lstStyle/>
                    <a:p>
                      <a:pPr marL="0" marR="0" algn="ctr">
                        <a:lnSpc>
                          <a:spcPct val="107000"/>
                        </a:lnSpc>
                        <a:spcBef>
                          <a:spcPts val="0"/>
                        </a:spcBef>
                        <a:spcAft>
                          <a:spcPts val="0"/>
                        </a:spcAft>
                      </a:pPr>
                      <a:r>
                        <a:rPr lang="en-US" sz="1000" kern="0" dirty="0">
                          <a:effectLst/>
                        </a:rPr>
                        <a:t>Test Conditions</a:t>
                      </a:r>
                      <a:endParaRPr lang="en-US"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0418" marR="60418" marT="0" marB="0"/>
                </a:tc>
                <a:tc>
                  <a:txBody>
                    <a:bodyPr/>
                    <a:lstStyle/>
                    <a:p>
                      <a:pPr marL="0" marR="0" algn="ctr">
                        <a:lnSpc>
                          <a:spcPct val="107000"/>
                        </a:lnSpc>
                        <a:spcBef>
                          <a:spcPts val="0"/>
                        </a:spcBef>
                        <a:spcAft>
                          <a:spcPts val="0"/>
                        </a:spcAft>
                      </a:pPr>
                      <a:r>
                        <a:rPr lang="en-US" sz="1000" kern="0">
                          <a:effectLst/>
                        </a:rPr>
                        <a:t>Cold Plate Temp, [C]</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0418" marR="60418" marT="0" marB="0"/>
                </a:tc>
                <a:tc>
                  <a:txBody>
                    <a:bodyPr/>
                    <a:lstStyle/>
                    <a:p>
                      <a:pPr marL="0" marR="0" algn="ctr">
                        <a:lnSpc>
                          <a:spcPct val="107000"/>
                        </a:lnSpc>
                        <a:spcBef>
                          <a:spcPts val="0"/>
                        </a:spcBef>
                        <a:spcAft>
                          <a:spcPts val="0"/>
                        </a:spcAft>
                      </a:pPr>
                      <a:r>
                        <a:rPr lang="en-US" sz="1000" kern="0">
                          <a:effectLst/>
                        </a:rPr>
                        <a:t>Heater Setpoint</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0418" marR="60418" marT="0" marB="0"/>
                </a:tc>
                <a:extLst>
                  <a:ext uri="{0D108BD9-81ED-4DB2-BD59-A6C34878D82A}">
                    <a16:rowId xmlns:a16="http://schemas.microsoft.com/office/drawing/2014/main" val="520092126"/>
                  </a:ext>
                </a:extLst>
              </a:tr>
              <a:tr h="390580">
                <a:tc>
                  <a:txBody>
                    <a:bodyPr/>
                    <a:lstStyle/>
                    <a:p>
                      <a:pPr marL="0" marR="0" algn="ctr">
                        <a:lnSpc>
                          <a:spcPct val="107000"/>
                        </a:lnSpc>
                        <a:spcBef>
                          <a:spcPts val="0"/>
                        </a:spcBef>
                        <a:spcAft>
                          <a:spcPts val="0"/>
                        </a:spcAft>
                      </a:pPr>
                      <a:r>
                        <a:rPr lang="en-US" sz="1100" kern="0">
                          <a:effectLst/>
                        </a:rPr>
                        <a:t>1.0.A</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0418" marR="60418" marT="0" marB="0" anchor="ctr"/>
                </a:tc>
                <a:tc>
                  <a:txBody>
                    <a:bodyPr/>
                    <a:lstStyle/>
                    <a:p>
                      <a:pPr marL="0" marR="0" algn="ctr">
                        <a:lnSpc>
                          <a:spcPct val="107000"/>
                        </a:lnSpc>
                        <a:spcBef>
                          <a:spcPts val="0"/>
                        </a:spcBef>
                        <a:spcAft>
                          <a:spcPts val="0"/>
                        </a:spcAft>
                      </a:pPr>
                      <a:r>
                        <a:rPr lang="en-US" sz="1100" kern="0">
                          <a:effectLst/>
                        </a:rPr>
                        <a:t>19 Strand, TPC</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0418" marR="60418" marT="0" marB="0" anchor="ctr"/>
                </a:tc>
                <a:tc>
                  <a:txBody>
                    <a:bodyPr/>
                    <a:lstStyle/>
                    <a:p>
                      <a:pPr marL="0" marR="0" algn="ctr">
                        <a:lnSpc>
                          <a:spcPct val="107000"/>
                        </a:lnSpc>
                        <a:spcBef>
                          <a:spcPts val="0"/>
                        </a:spcBef>
                        <a:spcAft>
                          <a:spcPts val="0"/>
                        </a:spcAft>
                      </a:pPr>
                      <a:r>
                        <a:rPr lang="en-US" sz="1100" kern="0">
                          <a:effectLst/>
                        </a:rPr>
                        <a:t>Ambient</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0418" marR="60418" marT="0" marB="0" anchor="ctr"/>
                </a:tc>
                <a:tc>
                  <a:txBody>
                    <a:bodyPr/>
                    <a:lstStyle/>
                    <a:p>
                      <a:pPr marL="0" marR="0" algn="ctr">
                        <a:lnSpc>
                          <a:spcPct val="107000"/>
                        </a:lnSpc>
                        <a:spcBef>
                          <a:spcPts val="0"/>
                        </a:spcBef>
                        <a:spcAft>
                          <a:spcPts val="0"/>
                        </a:spcAft>
                      </a:pPr>
                      <a:r>
                        <a:rPr lang="en-US" sz="1100" kern="0">
                          <a:effectLst/>
                        </a:rPr>
                        <a:t>10</a:t>
                      </a:r>
                      <a:endParaRPr lang="en-US" sz="1100" kern="100">
                        <a:effectLst/>
                      </a:endParaRPr>
                    </a:p>
                    <a:p>
                      <a:pPr marL="0" marR="0" algn="ctr">
                        <a:lnSpc>
                          <a:spcPct val="107000"/>
                        </a:lnSpc>
                        <a:spcBef>
                          <a:spcPts val="0"/>
                        </a:spcBef>
                        <a:spcAft>
                          <a:spcPts val="0"/>
                        </a:spcAft>
                      </a:pPr>
                      <a:r>
                        <a:rPr lang="en-US" sz="1100" kern="0">
                          <a:effectLst/>
                        </a:rPr>
                        <a:t>10</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0418" marR="60418" marT="0" marB="0" anchor="ctr"/>
                </a:tc>
                <a:tc>
                  <a:txBody>
                    <a:bodyPr/>
                    <a:lstStyle/>
                    <a:p>
                      <a:pPr marL="0" marR="0" algn="ctr">
                        <a:lnSpc>
                          <a:spcPct val="107000"/>
                        </a:lnSpc>
                        <a:spcBef>
                          <a:spcPts val="0"/>
                        </a:spcBef>
                        <a:spcAft>
                          <a:spcPts val="0"/>
                        </a:spcAft>
                      </a:pPr>
                      <a:r>
                        <a:rPr lang="en-US" sz="1100" kern="0">
                          <a:effectLst/>
                        </a:rPr>
                        <a:t>1W</a:t>
                      </a:r>
                      <a:endParaRPr lang="en-US" sz="1100" kern="100">
                        <a:effectLst/>
                      </a:endParaRPr>
                    </a:p>
                    <a:p>
                      <a:pPr marL="0" marR="0" algn="ctr">
                        <a:lnSpc>
                          <a:spcPct val="107000"/>
                        </a:lnSpc>
                        <a:spcBef>
                          <a:spcPts val="0"/>
                        </a:spcBef>
                        <a:spcAft>
                          <a:spcPts val="0"/>
                        </a:spcAft>
                      </a:pPr>
                      <a:r>
                        <a:rPr lang="en-US" sz="1100" kern="0">
                          <a:effectLst/>
                        </a:rPr>
                        <a:t>3W</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0418" marR="60418" marT="0" marB="0" anchor="ctr"/>
                </a:tc>
                <a:extLst>
                  <a:ext uri="{0D108BD9-81ED-4DB2-BD59-A6C34878D82A}">
                    <a16:rowId xmlns:a16="http://schemas.microsoft.com/office/drawing/2014/main" val="3200018200"/>
                  </a:ext>
                </a:extLst>
              </a:tr>
              <a:tr h="390580">
                <a:tc>
                  <a:txBody>
                    <a:bodyPr/>
                    <a:lstStyle/>
                    <a:p>
                      <a:pPr marL="0" marR="0" algn="ctr">
                        <a:lnSpc>
                          <a:spcPct val="107000"/>
                        </a:lnSpc>
                        <a:spcBef>
                          <a:spcPts val="0"/>
                        </a:spcBef>
                        <a:spcAft>
                          <a:spcPts val="0"/>
                        </a:spcAft>
                      </a:pPr>
                      <a:r>
                        <a:rPr lang="en-US" sz="1100" kern="0">
                          <a:effectLst/>
                        </a:rPr>
                        <a:t>2.0.A</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0418" marR="60418" marT="0" marB="0" anchor="ctr"/>
                </a:tc>
                <a:tc>
                  <a:txBody>
                    <a:bodyPr/>
                    <a:lstStyle/>
                    <a:p>
                      <a:pPr marL="0" marR="0" algn="ctr">
                        <a:lnSpc>
                          <a:spcPct val="107000"/>
                        </a:lnSpc>
                        <a:spcBef>
                          <a:spcPts val="0"/>
                        </a:spcBef>
                        <a:spcAft>
                          <a:spcPts val="0"/>
                        </a:spcAft>
                      </a:pPr>
                      <a:r>
                        <a:rPr lang="en-US" sz="1100" kern="0">
                          <a:effectLst/>
                        </a:rPr>
                        <a:t>975 Strand, TPC</a:t>
                      </a:r>
                      <a:endParaRPr lang="en-US" sz="1100" kern="100">
                        <a:effectLst/>
                      </a:endParaRPr>
                    </a:p>
                    <a:p>
                      <a:pPr marL="0" marR="0" algn="ctr">
                        <a:lnSpc>
                          <a:spcPct val="107000"/>
                        </a:lnSpc>
                        <a:spcBef>
                          <a:spcPts val="0"/>
                        </a:spcBef>
                        <a:spcAft>
                          <a:spcPts val="0"/>
                        </a:spcAft>
                      </a:pPr>
                      <a:r>
                        <a:rPr lang="en-US" sz="1100" kern="0">
                          <a:effectLst/>
                        </a:rPr>
                        <a:t>Black Insulation</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0418" marR="60418" marT="0" marB="0" anchor="ctr"/>
                </a:tc>
                <a:tc>
                  <a:txBody>
                    <a:bodyPr/>
                    <a:lstStyle/>
                    <a:p>
                      <a:pPr marL="0" marR="0" algn="ctr">
                        <a:lnSpc>
                          <a:spcPct val="107000"/>
                        </a:lnSpc>
                        <a:spcBef>
                          <a:spcPts val="0"/>
                        </a:spcBef>
                        <a:spcAft>
                          <a:spcPts val="0"/>
                        </a:spcAft>
                      </a:pPr>
                      <a:r>
                        <a:rPr lang="en-US" sz="1100" kern="0">
                          <a:effectLst/>
                        </a:rPr>
                        <a:t>Ambient</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0418" marR="60418" marT="0" marB="0" anchor="ctr"/>
                </a:tc>
                <a:tc>
                  <a:txBody>
                    <a:bodyPr/>
                    <a:lstStyle/>
                    <a:p>
                      <a:pPr marL="0" marR="0" algn="ctr">
                        <a:lnSpc>
                          <a:spcPct val="107000"/>
                        </a:lnSpc>
                        <a:spcBef>
                          <a:spcPts val="0"/>
                        </a:spcBef>
                        <a:spcAft>
                          <a:spcPts val="0"/>
                        </a:spcAft>
                      </a:pPr>
                      <a:r>
                        <a:rPr lang="en-US" sz="1100" kern="0">
                          <a:effectLst/>
                        </a:rPr>
                        <a:t>10</a:t>
                      </a:r>
                      <a:endParaRPr lang="en-US" sz="1100" kern="100">
                        <a:effectLst/>
                      </a:endParaRPr>
                    </a:p>
                    <a:p>
                      <a:pPr marL="0" marR="0" algn="ctr">
                        <a:lnSpc>
                          <a:spcPct val="107000"/>
                        </a:lnSpc>
                        <a:spcBef>
                          <a:spcPts val="0"/>
                        </a:spcBef>
                        <a:spcAft>
                          <a:spcPts val="0"/>
                        </a:spcAft>
                      </a:pPr>
                      <a:r>
                        <a:rPr lang="en-US" sz="1100" kern="0">
                          <a:effectLst/>
                        </a:rPr>
                        <a:t>10</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0418" marR="60418" marT="0" marB="0" anchor="ctr"/>
                </a:tc>
                <a:tc>
                  <a:txBody>
                    <a:bodyPr/>
                    <a:lstStyle/>
                    <a:p>
                      <a:pPr marL="0" marR="0" algn="ctr">
                        <a:lnSpc>
                          <a:spcPct val="107000"/>
                        </a:lnSpc>
                        <a:spcBef>
                          <a:spcPts val="0"/>
                        </a:spcBef>
                        <a:spcAft>
                          <a:spcPts val="0"/>
                        </a:spcAft>
                      </a:pPr>
                      <a:r>
                        <a:rPr lang="en-US" sz="1100" kern="0">
                          <a:effectLst/>
                        </a:rPr>
                        <a:t>1W</a:t>
                      </a:r>
                      <a:endParaRPr lang="en-US" sz="1100" kern="100">
                        <a:effectLst/>
                      </a:endParaRPr>
                    </a:p>
                    <a:p>
                      <a:pPr marL="0" marR="0" algn="ctr">
                        <a:lnSpc>
                          <a:spcPct val="107000"/>
                        </a:lnSpc>
                        <a:spcBef>
                          <a:spcPts val="0"/>
                        </a:spcBef>
                        <a:spcAft>
                          <a:spcPts val="0"/>
                        </a:spcAft>
                      </a:pPr>
                      <a:r>
                        <a:rPr lang="en-US" sz="1100" kern="0">
                          <a:effectLst/>
                        </a:rPr>
                        <a:t>3W</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0418" marR="60418" marT="0" marB="0" anchor="ctr"/>
                </a:tc>
                <a:extLst>
                  <a:ext uri="{0D108BD9-81ED-4DB2-BD59-A6C34878D82A}">
                    <a16:rowId xmlns:a16="http://schemas.microsoft.com/office/drawing/2014/main" val="11410009"/>
                  </a:ext>
                </a:extLst>
              </a:tr>
              <a:tr h="390580">
                <a:tc>
                  <a:txBody>
                    <a:bodyPr/>
                    <a:lstStyle/>
                    <a:p>
                      <a:pPr marL="0" marR="0" algn="ctr">
                        <a:lnSpc>
                          <a:spcPct val="107000"/>
                        </a:lnSpc>
                        <a:spcBef>
                          <a:spcPts val="0"/>
                        </a:spcBef>
                        <a:spcAft>
                          <a:spcPts val="0"/>
                        </a:spcAft>
                      </a:pPr>
                      <a:r>
                        <a:rPr lang="en-US" sz="1100" kern="0">
                          <a:effectLst/>
                        </a:rPr>
                        <a:t>3.0.A</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0418" marR="60418" marT="0" marB="0" anchor="ctr"/>
                </a:tc>
                <a:tc>
                  <a:txBody>
                    <a:bodyPr/>
                    <a:lstStyle/>
                    <a:p>
                      <a:pPr marL="0" marR="0" algn="ctr">
                        <a:lnSpc>
                          <a:spcPct val="107000"/>
                        </a:lnSpc>
                        <a:spcBef>
                          <a:spcPts val="0"/>
                        </a:spcBef>
                        <a:spcAft>
                          <a:spcPts val="0"/>
                        </a:spcAft>
                      </a:pPr>
                      <a:r>
                        <a:rPr lang="en-US" sz="1100" kern="0">
                          <a:effectLst/>
                        </a:rPr>
                        <a:t>2337 Strand, TPC</a:t>
                      </a:r>
                      <a:endParaRPr lang="en-US" sz="1100" kern="100">
                        <a:effectLst/>
                      </a:endParaRPr>
                    </a:p>
                    <a:p>
                      <a:pPr marL="0" marR="0" algn="ctr">
                        <a:lnSpc>
                          <a:spcPct val="107000"/>
                        </a:lnSpc>
                        <a:spcBef>
                          <a:spcPts val="0"/>
                        </a:spcBef>
                        <a:spcAft>
                          <a:spcPts val="0"/>
                        </a:spcAft>
                      </a:pPr>
                      <a:r>
                        <a:rPr lang="en-US" sz="1100" kern="0">
                          <a:effectLst/>
                        </a:rPr>
                        <a:t>Orange Insulation</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0418" marR="60418" marT="0" marB="0" anchor="ctr"/>
                </a:tc>
                <a:tc>
                  <a:txBody>
                    <a:bodyPr/>
                    <a:lstStyle/>
                    <a:p>
                      <a:pPr marL="0" marR="0" algn="ctr">
                        <a:lnSpc>
                          <a:spcPct val="107000"/>
                        </a:lnSpc>
                        <a:spcBef>
                          <a:spcPts val="0"/>
                        </a:spcBef>
                        <a:spcAft>
                          <a:spcPts val="0"/>
                        </a:spcAft>
                      </a:pPr>
                      <a:r>
                        <a:rPr lang="en-US" sz="1100" kern="0">
                          <a:effectLst/>
                        </a:rPr>
                        <a:t>Ambient</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0418" marR="60418" marT="0" marB="0" anchor="ctr"/>
                </a:tc>
                <a:tc>
                  <a:txBody>
                    <a:bodyPr/>
                    <a:lstStyle/>
                    <a:p>
                      <a:pPr marL="0" marR="0" algn="ctr">
                        <a:lnSpc>
                          <a:spcPct val="107000"/>
                        </a:lnSpc>
                        <a:spcBef>
                          <a:spcPts val="0"/>
                        </a:spcBef>
                        <a:spcAft>
                          <a:spcPts val="0"/>
                        </a:spcAft>
                      </a:pPr>
                      <a:r>
                        <a:rPr lang="en-US" sz="1100" kern="0">
                          <a:effectLst/>
                        </a:rPr>
                        <a:t>10</a:t>
                      </a:r>
                      <a:endParaRPr lang="en-US" sz="1100" kern="100">
                        <a:effectLst/>
                      </a:endParaRPr>
                    </a:p>
                    <a:p>
                      <a:pPr marL="0" marR="0" algn="ctr">
                        <a:lnSpc>
                          <a:spcPct val="107000"/>
                        </a:lnSpc>
                        <a:spcBef>
                          <a:spcPts val="0"/>
                        </a:spcBef>
                        <a:spcAft>
                          <a:spcPts val="0"/>
                        </a:spcAft>
                      </a:pPr>
                      <a:r>
                        <a:rPr lang="en-US" sz="1100" kern="0">
                          <a:effectLst/>
                        </a:rPr>
                        <a:t>10</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0418" marR="60418" marT="0" marB="0" anchor="ctr"/>
                </a:tc>
                <a:tc>
                  <a:txBody>
                    <a:bodyPr/>
                    <a:lstStyle/>
                    <a:p>
                      <a:pPr marL="0" marR="0" algn="ctr">
                        <a:lnSpc>
                          <a:spcPct val="107000"/>
                        </a:lnSpc>
                        <a:spcBef>
                          <a:spcPts val="0"/>
                        </a:spcBef>
                        <a:spcAft>
                          <a:spcPts val="0"/>
                        </a:spcAft>
                      </a:pPr>
                      <a:r>
                        <a:rPr lang="en-US" sz="1100" kern="0">
                          <a:effectLst/>
                        </a:rPr>
                        <a:t>1W</a:t>
                      </a:r>
                      <a:endParaRPr lang="en-US" sz="1100" kern="100">
                        <a:effectLst/>
                      </a:endParaRPr>
                    </a:p>
                    <a:p>
                      <a:pPr marL="0" marR="0" algn="ctr">
                        <a:lnSpc>
                          <a:spcPct val="107000"/>
                        </a:lnSpc>
                        <a:spcBef>
                          <a:spcPts val="0"/>
                        </a:spcBef>
                        <a:spcAft>
                          <a:spcPts val="0"/>
                        </a:spcAft>
                      </a:pPr>
                      <a:r>
                        <a:rPr lang="en-US" sz="1100" kern="0">
                          <a:effectLst/>
                        </a:rPr>
                        <a:t>3W</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0418" marR="60418" marT="0" marB="0" anchor="ctr"/>
                </a:tc>
                <a:extLst>
                  <a:ext uri="{0D108BD9-81ED-4DB2-BD59-A6C34878D82A}">
                    <a16:rowId xmlns:a16="http://schemas.microsoft.com/office/drawing/2014/main" val="1353421222"/>
                  </a:ext>
                </a:extLst>
              </a:tr>
              <a:tr h="390580">
                <a:tc>
                  <a:txBody>
                    <a:bodyPr/>
                    <a:lstStyle/>
                    <a:p>
                      <a:pPr marL="0" marR="0" algn="ctr">
                        <a:lnSpc>
                          <a:spcPct val="107000"/>
                        </a:lnSpc>
                        <a:spcBef>
                          <a:spcPts val="0"/>
                        </a:spcBef>
                        <a:spcAft>
                          <a:spcPts val="0"/>
                        </a:spcAft>
                      </a:pPr>
                      <a:r>
                        <a:rPr lang="en-US" sz="1100" kern="0">
                          <a:effectLst/>
                        </a:rPr>
                        <a:t>1.0.V</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0418" marR="60418" marT="0" marB="0" anchor="ctr"/>
                </a:tc>
                <a:tc>
                  <a:txBody>
                    <a:bodyPr/>
                    <a:lstStyle/>
                    <a:p>
                      <a:pPr marL="0" marR="0" algn="ctr">
                        <a:lnSpc>
                          <a:spcPct val="107000"/>
                        </a:lnSpc>
                        <a:spcBef>
                          <a:spcPts val="0"/>
                        </a:spcBef>
                        <a:spcAft>
                          <a:spcPts val="0"/>
                        </a:spcAft>
                      </a:pPr>
                      <a:r>
                        <a:rPr lang="en-US" sz="1100" kern="0">
                          <a:effectLst/>
                        </a:rPr>
                        <a:t>19 Strand, TPC</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0418" marR="60418" marT="0" marB="0" anchor="ctr"/>
                </a:tc>
                <a:tc>
                  <a:txBody>
                    <a:bodyPr/>
                    <a:lstStyle/>
                    <a:p>
                      <a:pPr marL="0" marR="0" algn="ctr">
                        <a:lnSpc>
                          <a:spcPct val="107000"/>
                        </a:lnSpc>
                        <a:spcBef>
                          <a:spcPts val="0"/>
                        </a:spcBef>
                        <a:spcAft>
                          <a:spcPts val="0"/>
                        </a:spcAft>
                      </a:pPr>
                      <a:r>
                        <a:rPr lang="en-US" sz="1100" kern="0">
                          <a:effectLst/>
                        </a:rPr>
                        <a:t>Vacuum</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0418" marR="60418" marT="0" marB="0" anchor="ctr"/>
                </a:tc>
                <a:tc>
                  <a:txBody>
                    <a:bodyPr/>
                    <a:lstStyle/>
                    <a:p>
                      <a:pPr marL="0" marR="0" algn="ctr">
                        <a:lnSpc>
                          <a:spcPct val="107000"/>
                        </a:lnSpc>
                        <a:spcBef>
                          <a:spcPts val="0"/>
                        </a:spcBef>
                        <a:spcAft>
                          <a:spcPts val="0"/>
                        </a:spcAft>
                      </a:pPr>
                      <a:r>
                        <a:rPr lang="en-US" sz="1100" kern="0">
                          <a:effectLst/>
                        </a:rPr>
                        <a:t>15</a:t>
                      </a:r>
                      <a:endParaRPr lang="en-US" sz="1100" kern="100">
                        <a:effectLst/>
                      </a:endParaRPr>
                    </a:p>
                    <a:p>
                      <a:pPr marL="0" marR="0" algn="ctr">
                        <a:lnSpc>
                          <a:spcPct val="107000"/>
                        </a:lnSpc>
                        <a:spcBef>
                          <a:spcPts val="0"/>
                        </a:spcBef>
                        <a:spcAft>
                          <a:spcPts val="0"/>
                        </a:spcAft>
                      </a:pPr>
                      <a:r>
                        <a:rPr lang="en-US" sz="1100" kern="0">
                          <a:effectLst/>
                        </a:rPr>
                        <a:t>15</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0418" marR="60418" marT="0" marB="0" anchor="ctr"/>
                </a:tc>
                <a:tc>
                  <a:txBody>
                    <a:bodyPr/>
                    <a:lstStyle/>
                    <a:p>
                      <a:pPr marL="0" marR="0" algn="ctr">
                        <a:lnSpc>
                          <a:spcPct val="107000"/>
                        </a:lnSpc>
                        <a:spcBef>
                          <a:spcPts val="0"/>
                        </a:spcBef>
                        <a:spcAft>
                          <a:spcPts val="0"/>
                        </a:spcAft>
                      </a:pPr>
                      <a:r>
                        <a:rPr lang="en-US" sz="1100" kern="0" dirty="0">
                          <a:effectLst/>
                        </a:rPr>
                        <a:t>1W</a:t>
                      </a:r>
                      <a:endParaRPr lang="en-US" sz="1100" kern="100" dirty="0">
                        <a:effectLst/>
                      </a:endParaRPr>
                    </a:p>
                    <a:p>
                      <a:pPr marL="0" marR="0" algn="ctr">
                        <a:lnSpc>
                          <a:spcPct val="107000"/>
                        </a:lnSpc>
                        <a:spcBef>
                          <a:spcPts val="0"/>
                        </a:spcBef>
                        <a:spcAft>
                          <a:spcPts val="0"/>
                        </a:spcAft>
                      </a:pPr>
                      <a:r>
                        <a:rPr lang="en-US" sz="1100" kern="0" dirty="0">
                          <a:effectLst/>
                        </a:rPr>
                        <a:t>3W</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0418" marR="60418" marT="0" marB="0" anchor="ctr"/>
                </a:tc>
                <a:extLst>
                  <a:ext uri="{0D108BD9-81ED-4DB2-BD59-A6C34878D82A}">
                    <a16:rowId xmlns:a16="http://schemas.microsoft.com/office/drawing/2014/main" val="1744291210"/>
                  </a:ext>
                </a:extLst>
              </a:tr>
              <a:tr h="390580">
                <a:tc>
                  <a:txBody>
                    <a:bodyPr/>
                    <a:lstStyle/>
                    <a:p>
                      <a:pPr marL="0" marR="0" algn="ctr">
                        <a:lnSpc>
                          <a:spcPct val="107000"/>
                        </a:lnSpc>
                        <a:spcBef>
                          <a:spcPts val="0"/>
                        </a:spcBef>
                        <a:spcAft>
                          <a:spcPts val="0"/>
                        </a:spcAft>
                      </a:pPr>
                      <a:r>
                        <a:rPr lang="en-US" sz="1100" kern="0">
                          <a:effectLst/>
                        </a:rPr>
                        <a:t>2.0.V</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0418" marR="60418" marT="0" marB="0" anchor="ctr"/>
                </a:tc>
                <a:tc>
                  <a:txBody>
                    <a:bodyPr/>
                    <a:lstStyle/>
                    <a:p>
                      <a:pPr marL="0" marR="0" algn="ctr">
                        <a:lnSpc>
                          <a:spcPct val="107000"/>
                        </a:lnSpc>
                        <a:spcBef>
                          <a:spcPts val="0"/>
                        </a:spcBef>
                        <a:spcAft>
                          <a:spcPts val="0"/>
                        </a:spcAft>
                      </a:pPr>
                      <a:r>
                        <a:rPr lang="en-US" sz="1100" kern="0">
                          <a:effectLst/>
                        </a:rPr>
                        <a:t>975 Strand, TPC</a:t>
                      </a:r>
                      <a:endParaRPr lang="en-US" sz="1100" kern="100">
                        <a:effectLst/>
                      </a:endParaRPr>
                    </a:p>
                    <a:p>
                      <a:pPr marL="0" marR="0" algn="ctr">
                        <a:lnSpc>
                          <a:spcPct val="107000"/>
                        </a:lnSpc>
                        <a:spcBef>
                          <a:spcPts val="0"/>
                        </a:spcBef>
                        <a:spcAft>
                          <a:spcPts val="0"/>
                        </a:spcAft>
                      </a:pPr>
                      <a:r>
                        <a:rPr lang="en-US" sz="1100" kern="0">
                          <a:effectLst/>
                        </a:rPr>
                        <a:t>Black Insulation</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0418" marR="60418" marT="0" marB="0" anchor="ctr"/>
                </a:tc>
                <a:tc>
                  <a:txBody>
                    <a:bodyPr/>
                    <a:lstStyle/>
                    <a:p>
                      <a:pPr marL="0" marR="0" algn="ctr">
                        <a:lnSpc>
                          <a:spcPct val="107000"/>
                        </a:lnSpc>
                        <a:spcBef>
                          <a:spcPts val="0"/>
                        </a:spcBef>
                        <a:spcAft>
                          <a:spcPts val="0"/>
                        </a:spcAft>
                      </a:pPr>
                      <a:r>
                        <a:rPr lang="en-US" sz="1100" kern="0">
                          <a:effectLst/>
                        </a:rPr>
                        <a:t>Vacuum</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0418" marR="60418" marT="0" marB="0" anchor="ctr"/>
                </a:tc>
                <a:tc>
                  <a:txBody>
                    <a:bodyPr/>
                    <a:lstStyle/>
                    <a:p>
                      <a:pPr marL="0" marR="0" algn="ctr">
                        <a:lnSpc>
                          <a:spcPct val="107000"/>
                        </a:lnSpc>
                        <a:spcBef>
                          <a:spcPts val="0"/>
                        </a:spcBef>
                        <a:spcAft>
                          <a:spcPts val="0"/>
                        </a:spcAft>
                      </a:pPr>
                      <a:r>
                        <a:rPr lang="en-US" sz="1100" kern="0">
                          <a:effectLst/>
                        </a:rPr>
                        <a:t>15</a:t>
                      </a:r>
                      <a:endParaRPr lang="en-US" sz="1100" kern="100">
                        <a:effectLst/>
                      </a:endParaRPr>
                    </a:p>
                    <a:p>
                      <a:pPr marL="0" marR="0" algn="ctr">
                        <a:lnSpc>
                          <a:spcPct val="107000"/>
                        </a:lnSpc>
                        <a:spcBef>
                          <a:spcPts val="0"/>
                        </a:spcBef>
                        <a:spcAft>
                          <a:spcPts val="0"/>
                        </a:spcAft>
                      </a:pPr>
                      <a:r>
                        <a:rPr lang="en-US" sz="1100" kern="0">
                          <a:effectLst/>
                        </a:rPr>
                        <a:t>15</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0418" marR="60418" marT="0" marB="0" anchor="ctr"/>
                </a:tc>
                <a:tc>
                  <a:txBody>
                    <a:bodyPr/>
                    <a:lstStyle/>
                    <a:p>
                      <a:pPr marL="0" marR="0" algn="ctr">
                        <a:lnSpc>
                          <a:spcPct val="107000"/>
                        </a:lnSpc>
                        <a:spcBef>
                          <a:spcPts val="0"/>
                        </a:spcBef>
                        <a:spcAft>
                          <a:spcPts val="0"/>
                        </a:spcAft>
                      </a:pPr>
                      <a:r>
                        <a:rPr lang="en-US" sz="1100" kern="0">
                          <a:effectLst/>
                        </a:rPr>
                        <a:t>1W</a:t>
                      </a:r>
                      <a:endParaRPr lang="en-US" sz="1100" kern="100">
                        <a:effectLst/>
                      </a:endParaRPr>
                    </a:p>
                    <a:p>
                      <a:pPr marL="0" marR="0" algn="ctr">
                        <a:lnSpc>
                          <a:spcPct val="107000"/>
                        </a:lnSpc>
                        <a:spcBef>
                          <a:spcPts val="0"/>
                        </a:spcBef>
                        <a:spcAft>
                          <a:spcPts val="0"/>
                        </a:spcAft>
                      </a:pPr>
                      <a:r>
                        <a:rPr lang="en-US" sz="1100" kern="0">
                          <a:effectLst/>
                        </a:rPr>
                        <a:t>3W</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0418" marR="60418" marT="0" marB="0" anchor="ctr"/>
                </a:tc>
                <a:extLst>
                  <a:ext uri="{0D108BD9-81ED-4DB2-BD59-A6C34878D82A}">
                    <a16:rowId xmlns:a16="http://schemas.microsoft.com/office/drawing/2014/main" val="1555034780"/>
                  </a:ext>
                </a:extLst>
              </a:tr>
              <a:tr h="390580">
                <a:tc>
                  <a:txBody>
                    <a:bodyPr/>
                    <a:lstStyle/>
                    <a:p>
                      <a:pPr marL="0" marR="0" algn="ctr">
                        <a:lnSpc>
                          <a:spcPct val="107000"/>
                        </a:lnSpc>
                        <a:spcBef>
                          <a:spcPts val="0"/>
                        </a:spcBef>
                        <a:spcAft>
                          <a:spcPts val="0"/>
                        </a:spcAft>
                      </a:pPr>
                      <a:r>
                        <a:rPr lang="en-US" sz="1100" kern="0">
                          <a:effectLst/>
                        </a:rPr>
                        <a:t>3.0.V</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0418" marR="60418" marT="0" marB="0" anchor="ctr"/>
                </a:tc>
                <a:tc>
                  <a:txBody>
                    <a:bodyPr/>
                    <a:lstStyle/>
                    <a:p>
                      <a:pPr marL="0" marR="0" algn="ctr">
                        <a:lnSpc>
                          <a:spcPct val="107000"/>
                        </a:lnSpc>
                        <a:spcBef>
                          <a:spcPts val="0"/>
                        </a:spcBef>
                        <a:spcAft>
                          <a:spcPts val="0"/>
                        </a:spcAft>
                      </a:pPr>
                      <a:r>
                        <a:rPr lang="en-US" sz="1100" kern="0">
                          <a:effectLst/>
                        </a:rPr>
                        <a:t>2337 Strand, TPC</a:t>
                      </a:r>
                      <a:endParaRPr lang="en-US" sz="1100" kern="100">
                        <a:effectLst/>
                      </a:endParaRPr>
                    </a:p>
                    <a:p>
                      <a:pPr marL="0" marR="0" algn="ctr">
                        <a:lnSpc>
                          <a:spcPct val="107000"/>
                        </a:lnSpc>
                        <a:spcBef>
                          <a:spcPts val="0"/>
                        </a:spcBef>
                        <a:spcAft>
                          <a:spcPts val="0"/>
                        </a:spcAft>
                      </a:pPr>
                      <a:r>
                        <a:rPr lang="en-US" sz="1100" kern="0">
                          <a:effectLst/>
                        </a:rPr>
                        <a:t>Orange Insulation</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0418" marR="60418" marT="0" marB="0" anchor="ctr"/>
                </a:tc>
                <a:tc>
                  <a:txBody>
                    <a:bodyPr/>
                    <a:lstStyle/>
                    <a:p>
                      <a:pPr marL="0" marR="0" algn="ctr">
                        <a:lnSpc>
                          <a:spcPct val="107000"/>
                        </a:lnSpc>
                        <a:spcBef>
                          <a:spcPts val="0"/>
                        </a:spcBef>
                        <a:spcAft>
                          <a:spcPts val="0"/>
                        </a:spcAft>
                      </a:pPr>
                      <a:r>
                        <a:rPr lang="en-US" sz="1100" kern="0">
                          <a:effectLst/>
                        </a:rPr>
                        <a:t>Vacuum</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0418" marR="60418" marT="0" marB="0" anchor="ctr"/>
                </a:tc>
                <a:tc>
                  <a:txBody>
                    <a:bodyPr/>
                    <a:lstStyle/>
                    <a:p>
                      <a:pPr marL="0" marR="0" algn="ctr">
                        <a:lnSpc>
                          <a:spcPct val="107000"/>
                        </a:lnSpc>
                        <a:spcBef>
                          <a:spcPts val="0"/>
                        </a:spcBef>
                        <a:spcAft>
                          <a:spcPts val="0"/>
                        </a:spcAft>
                      </a:pPr>
                      <a:r>
                        <a:rPr lang="en-US" sz="1100" kern="0">
                          <a:effectLst/>
                        </a:rPr>
                        <a:t>15</a:t>
                      </a:r>
                      <a:endParaRPr lang="en-US" sz="1100" kern="100">
                        <a:effectLst/>
                      </a:endParaRPr>
                    </a:p>
                    <a:p>
                      <a:pPr marL="0" marR="0" algn="ctr">
                        <a:lnSpc>
                          <a:spcPct val="107000"/>
                        </a:lnSpc>
                        <a:spcBef>
                          <a:spcPts val="0"/>
                        </a:spcBef>
                        <a:spcAft>
                          <a:spcPts val="0"/>
                        </a:spcAft>
                      </a:pPr>
                      <a:r>
                        <a:rPr lang="en-US" sz="1100" kern="0">
                          <a:effectLst/>
                        </a:rPr>
                        <a:t>15</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0418" marR="60418" marT="0" marB="0" anchor="ctr"/>
                </a:tc>
                <a:tc>
                  <a:txBody>
                    <a:bodyPr/>
                    <a:lstStyle/>
                    <a:p>
                      <a:pPr marL="0" marR="0" algn="ctr">
                        <a:lnSpc>
                          <a:spcPct val="107000"/>
                        </a:lnSpc>
                        <a:spcBef>
                          <a:spcPts val="0"/>
                        </a:spcBef>
                        <a:spcAft>
                          <a:spcPts val="0"/>
                        </a:spcAft>
                      </a:pPr>
                      <a:r>
                        <a:rPr lang="en-US" sz="1100" kern="0">
                          <a:effectLst/>
                        </a:rPr>
                        <a:t>1W</a:t>
                      </a:r>
                      <a:endParaRPr lang="en-US" sz="1100" kern="100">
                        <a:effectLst/>
                      </a:endParaRPr>
                    </a:p>
                    <a:p>
                      <a:pPr marL="0" marR="0" algn="ctr">
                        <a:lnSpc>
                          <a:spcPct val="107000"/>
                        </a:lnSpc>
                        <a:spcBef>
                          <a:spcPts val="0"/>
                        </a:spcBef>
                        <a:spcAft>
                          <a:spcPts val="0"/>
                        </a:spcAft>
                      </a:pPr>
                      <a:r>
                        <a:rPr lang="en-US" sz="1100" kern="0">
                          <a:effectLst/>
                        </a:rPr>
                        <a:t>3W</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0418" marR="60418" marT="0" marB="0" anchor="ctr"/>
                </a:tc>
                <a:extLst>
                  <a:ext uri="{0D108BD9-81ED-4DB2-BD59-A6C34878D82A}">
                    <a16:rowId xmlns:a16="http://schemas.microsoft.com/office/drawing/2014/main" val="2184533005"/>
                  </a:ext>
                </a:extLst>
              </a:tr>
              <a:tr h="390580">
                <a:tc>
                  <a:txBody>
                    <a:bodyPr/>
                    <a:lstStyle/>
                    <a:p>
                      <a:pPr marL="0" marR="0" algn="ctr">
                        <a:lnSpc>
                          <a:spcPct val="107000"/>
                        </a:lnSpc>
                        <a:spcBef>
                          <a:spcPts val="0"/>
                        </a:spcBef>
                        <a:spcAft>
                          <a:spcPts val="0"/>
                        </a:spcAft>
                      </a:pPr>
                      <a:r>
                        <a:rPr lang="en-US" sz="1100" kern="0">
                          <a:effectLst/>
                        </a:rPr>
                        <a:t>4.0.V</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0418" marR="60418" marT="0" marB="0" anchor="ctr"/>
                </a:tc>
                <a:tc>
                  <a:txBody>
                    <a:bodyPr/>
                    <a:lstStyle/>
                    <a:p>
                      <a:pPr marL="0" marR="0" algn="ctr">
                        <a:lnSpc>
                          <a:spcPct val="107000"/>
                        </a:lnSpc>
                        <a:spcBef>
                          <a:spcPts val="0"/>
                        </a:spcBef>
                        <a:spcAft>
                          <a:spcPts val="0"/>
                        </a:spcAft>
                      </a:pPr>
                      <a:r>
                        <a:rPr lang="en-US" sz="1100" kern="0">
                          <a:effectLst/>
                        </a:rPr>
                        <a:t>Copper Ribbon Grounding Strap</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0418" marR="60418" marT="0" marB="0" anchor="ctr"/>
                </a:tc>
                <a:tc>
                  <a:txBody>
                    <a:bodyPr/>
                    <a:lstStyle/>
                    <a:p>
                      <a:pPr marL="0" marR="0" algn="ctr">
                        <a:lnSpc>
                          <a:spcPct val="107000"/>
                        </a:lnSpc>
                        <a:spcBef>
                          <a:spcPts val="0"/>
                        </a:spcBef>
                        <a:spcAft>
                          <a:spcPts val="0"/>
                        </a:spcAft>
                      </a:pPr>
                      <a:r>
                        <a:rPr lang="en-US" sz="1100" kern="0">
                          <a:effectLst/>
                        </a:rPr>
                        <a:t>Vacuum</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0418" marR="60418" marT="0" marB="0" anchor="ctr"/>
                </a:tc>
                <a:tc>
                  <a:txBody>
                    <a:bodyPr/>
                    <a:lstStyle/>
                    <a:p>
                      <a:pPr marL="0" marR="0" algn="ctr">
                        <a:lnSpc>
                          <a:spcPct val="107000"/>
                        </a:lnSpc>
                        <a:spcBef>
                          <a:spcPts val="0"/>
                        </a:spcBef>
                        <a:spcAft>
                          <a:spcPts val="0"/>
                        </a:spcAft>
                      </a:pPr>
                      <a:r>
                        <a:rPr lang="en-US" sz="1100" kern="0">
                          <a:effectLst/>
                        </a:rPr>
                        <a:t>10</a:t>
                      </a:r>
                      <a:endParaRPr lang="en-US" sz="1100" kern="100">
                        <a:effectLst/>
                      </a:endParaRPr>
                    </a:p>
                    <a:p>
                      <a:pPr marL="0" marR="0" algn="ctr">
                        <a:lnSpc>
                          <a:spcPct val="107000"/>
                        </a:lnSpc>
                        <a:spcBef>
                          <a:spcPts val="0"/>
                        </a:spcBef>
                        <a:spcAft>
                          <a:spcPts val="0"/>
                        </a:spcAft>
                      </a:pPr>
                      <a:r>
                        <a:rPr lang="en-US" sz="1100" kern="0">
                          <a:effectLst/>
                        </a:rPr>
                        <a:t>10</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0418" marR="60418" marT="0" marB="0" anchor="ctr"/>
                </a:tc>
                <a:tc>
                  <a:txBody>
                    <a:bodyPr/>
                    <a:lstStyle/>
                    <a:p>
                      <a:pPr marL="0" marR="0" algn="ctr">
                        <a:lnSpc>
                          <a:spcPct val="107000"/>
                        </a:lnSpc>
                        <a:spcBef>
                          <a:spcPts val="0"/>
                        </a:spcBef>
                        <a:spcAft>
                          <a:spcPts val="0"/>
                        </a:spcAft>
                      </a:pPr>
                      <a:r>
                        <a:rPr lang="en-US" sz="1100" kern="0">
                          <a:effectLst/>
                        </a:rPr>
                        <a:t>1W</a:t>
                      </a:r>
                      <a:endParaRPr lang="en-US" sz="1100" kern="100">
                        <a:effectLst/>
                      </a:endParaRPr>
                    </a:p>
                    <a:p>
                      <a:pPr marL="0" marR="0" algn="ctr">
                        <a:lnSpc>
                          <a:spcPct val="107000"/>
                        </a:lnSpc>
                        <a:spcBef>
                          <a:spcPts val="0"/>
                        </a:spcBef>
                        <a:spcAft>
                          <a:spcPts val="0"/>
                        </a:spcAft>
                      </a:pPr>
                      <a:r>
                        <a:rPr lang="en-US" sz="1100" kern="0">
                          <a:effectLst/>
                        </a:rPr>
                        <a:t>0.6W</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0418" marR="60418" marT="0" marB="0" anchor="ctr"/>
                </a:tc>
                <a:extLst>
                  <a:ext uri="{0D108BD9-81ED-4DB2-BD59-A6C34878D82A}">
                    <a16:rowId xmlns:a16="http://schemas.microsoft.com/office/drawing/2014/main" val="480923147"/>
                  </a:ext>
                </a:extLst>
              </a:tr>
              <a:tr h="390580">
                <a:tc>
                  <a:txBody>
                    <a:bodyPr/>
                    <a:lstStyle/>
                    <a:p>
                      <a:pPr marL="0" marR="0" algn="ctr">
                        <a:lnSpc>
                          <a:spcPct val="107000"/>
                        </a:lnSpc>
                        <a:spcBef>
                          <a:spcPts val="0"/>
                        </a:spcBef>
                        <a:spcAft>
                          <a:spcPts val="0"/>
                        </a:spcAft>
                      </a:pPr>
                      <a:r>
                        <a:rPr lang="en-US" sz="1100" kern="0">
                          <a:effectLst/>
                        </a:rPr>
                        <a:t>5.0.V</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0418" marR="60418" marT="0" marB="0" anchor="ctr"/>
                </a:tc>
                <a:tc>
                  <a:txBody>
                    <a:bodyPr/>
                    <a:lstStyle/>
                    <a:p>
                      <a:pPr marL="0" marR="0" algn="ctr">
                        <a:lnSpc>
                          <a:spcPct val="107000"/>
                        </a:lnSpc>
                        <a:spcBef>
                          <a:spcPts val="0"/>
                        </a:spcBef>
                        <a:spcAft>
                          <a:spcPts val="0"/>
                        </a:spcAft>
                      </a:pPr>
                      <a:r>
                        <a:rPr lang="en-US" sz="1100" kern="0">
                          <a:effectLst/>
                        </a:rPr>
                        <a:t>TPC Braided Grounding Strap</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0418" marR="60418" marT="0" marB="0" anchor="ctr"/>
                </a:tc>
                <a:tc>
                  <a:txBody>
                    <a:bodyPr/>
                    <a:lstStyle/>
                    <a:p>
                      <a:pPr marL="0" marR="0" algn="ctr">
                        <a:lnSpc>
                          <a:spcPct val="107000"/>
                        </a:lnSpc>
                        <a:spcBef>
                          <a:spcPts val="0"/>
                        </a:spcBef>
                        <a:spcAft>
                          <a:spcPts val="0"/>
                        </a:spcAft>
                      </a:pPr>
                      <a:r>
                        <a:rPr lang="en-US" sz="1100" kern="0" dirty="0">
                          <a:effectLst/>
                        </a:rPr>
                        <a:t>Vacuum</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0418" marR="60418" marT="0" marB="0" anchor="ctr"/>
                </a:tc>
                <a:tc>
                  <a:txBody>
                    <a:bodyPr/>
                    <a:lstStyle/>
                    <a:p>
                      <a:pPr marL="0" marR="0" algn="ctr">
                        <a:lnSpc>
                          <a:spcPct val="107000"/>
                        </a:lnSpc>
                        <a:spcBef>
                          <a:spcPts val="0"/>
                        </a:spcBef>
                        <a:spcAft>
                          <a:spcPts val="0"/>
                        </a:spcAft>
                      </a:pPr>
                      <a:r>
                        <a:rPr lang="en-US" sz="1100" kern="0">
                          <a:effectLst/>
                        </a:rPr>
                        <a:t>10</a:t>
                      </a:r>
                      <a:endParaRPr lang="en-US" sz="1100" kern="100">
                        <a:effectLst/>
                      </a:endParaRPr>
                    </a:p>
                    <a:p>
                      <a:pPr marL="0" marR="0" algn="ctr">
                        <a:lnSpc>
                          <a:spcPct val="107000"/>
                        </a:lnSpc>
                        <a:spcBef>
                          <a:spcPts val="0"/>
                        </a:spcBef>
                        <a:spcAft>
                          <a:spcPts val="0"/>
                        </a:spcAft>
                      </a:pPr>
                      <a:r>
                        <a:rPr lang="en-US" sz="1100" kern="0">
                          <a:effectLst/>
                        </a:rPr>
                        <a:t>10</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0418" marR="60418" marT="0" marB="0" anchor="ctr"/>
                </a:tc>
                <a:tc>
                  <a:txBody>
                    <a:bodyPr/>
                    <a:lstStyle/>
                    <a:p>
                      <a:pPr marL="0" marR="0" algn="ctr">
                        <a:lnSpc>
                          <a:spcPct val="107000"/>
                        </a:lnSpc>
                        <a:spcBef>
                          <a:spcPts val="0"/>
                        </a:spcBef>
                        <a:spcAft>
                          <a:spcPts val="0"/>
                        </a:spcAft>
                      </a:pPr>
                      <a:r>
                        <a:rPr lang="en-US" sz="1100" kern="0">
                          <a:effectLst/>
                        </a:rPr>
                        <a:t>1W</a:t>
                      </a:r>
                      <a:endParaRPr lang="en-US" sz="1100" kern="100">
                        <a:effectLst/>
                      </a:endParaRPr>
                    </a:p>
                    <a:p>
                      <a:pPr marL="0" marR="0" algn="ctr">
                        <a:lnSpc>
                          <a:spcPct val="107000"/>
                        </a:lnSpc>
                        <a:spcBef>
                          <a:spcPts val="0"/>
                        </a:spcBef>
                        <a:spcAft>
                          <a:spcPts val="0"/>
                        </a:spcAft>
                      </a:pPr>
                      <a:r>
                        <a:rPr lang="en-US" sz="1100" kern="0">
                          <a:effectLst/>
                        </a:rPr>
                        <a:t>3W</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0418" marR="60418" marT="0" marB="0" anchor="ctr"/>
                </a:tc>
                <a:extLst>
                  <a:ext uri="{0D108BD9-81ED-4DB2-BD59-A6C34878D82A}">
                    <a16:rowId xmlns:a16="http://schemas.microsoft.com/office/drawing/2014/main" val="3293797926"/>
                  </a:ext>
                </a:extLst>
              </a:tr>
              <a:tr h="390580">
                <a:tc>
                  <a:txBody>
                    <a:bodyPr/>
                    <a:lstStyle/>
                    <a:p>
                      <a:pPr marL="0" marR="0" algn="ctr">
                        <a:lnSpc>
                          <a:spcPct val="107000"/>
                        </a:lnSpc>
                        <a:spcBef>
                          <a:spcPts val="0"/>
                        </a:spcBef>
                        <a:spcAft>
                          <a:spcPts val="0"/>
                        </a:spcAft>
                      </a:pPr>
                      <a:r>
                        <a:rPr lang="en-US" sz="1100" kern="0">
                          <a:effectLst/>
                        </a:rPr>
                        <a:t>1.0.V.R</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0418" marR="60418" marT="0" marB="0" anchor="ctr"/>
                </a:tc>
                <a:tc>
                  <a:txBody>
                    <a:bodyPr/>
                    <a:lstStyle/>
                    <a:p>
                      <a:pPr marL="0" marR="0" algn="ctr">
                        <a:lnSpc>
                          <a:spcPct val="107000"/>
                        </a:lnSpc>
                        <a:spcBef>
                          <a:spcPts val="0"/>
                        </a:spcBef>
                        <a:spcAft>
                          <a:spcPts val="0"/>
                        </a:spcAft>
                      </a:pPr>
                      <a:r>
                        <a:rPr lang="en-US" sz="1100" kern="0">
                          <a:effectLst/>
                        </a:rPr>
                        <a:t>19 Strand, TPC</a:t>
                      </a:r>
                      <a:endParaRPr lang="en-US" sz="1100" kern="100">
                        <a:effectLst/>
                      </a:endParaRPr>
                    </a:p>
                    <a:p>
                      <a:pPr marL="0" marR="0" algn="ctr">
                        <a:lnSpc>
                          <a:spcPct val="107000"/>
                        </a:lnSpc>
                        <a:spcBef>
                          <a:spcPts val="0"/>
                        </a:spcBef>
                        <a:spcAft>
                          <a:spcPts val="0"/>
                        </a:spcAft>
                      </a:pPr>
                      <a:r>
                        <a:rPr lang="en-US" sz="1100" kern="0">
                          <a:effectLst/>
                        </a:rPr>
                        <a:t>Reliability</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0418" marR="60418" marT="0" marB="0" anchor="ctr"/>
                </a:tc>
                <a:tc>
                  <a:txBody>
                    <a:bodyPr/>
                    <a:lstStyle/>
                    <a:p>
                      <a:pPr marL="0" marR="0" algn="ctr">
                        <a:lnSpc>
                          <a:spcPct val="107000"/>
                        </a:lnSpc>
                        <a:spcBef>
                          <a:spcPts val="0"/>
                        </a:spcBef>
                        <a:spcAft>
                          <a:spcPts val="0"/>
                        </a:spcAft>
                      </a:pPr>
                      <a:r>
                        <a:rPr lang="en-US" sz="1100" kern="0">
                          <a:effectLst/>
                        </a:rPr>
                        <a:t>Vacuum</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0418" marR="60418" marT="0" marB="0" anchor="ctr"/>
                </a:tc>
                <a:tc>
                  <a:txBody>
                    <a:bodyPr/>
                    <a:lstStyle/>
                    <a:p>
                      <a:pPr marL="0" marR="0" algn="ctr">
                        <a:lnSpc>
                          <a:spcPct val="107000"/>
                        </a:lnSpc>
                        <a:spcBef>
                          <a:spcPts val="0"/>
                        </a:spcBef>
                        <a:spcAft>
                          <a:spcPts val="0"/>
                        </a:spcAft>
                      </a:pPr>
                      <a:r>
                        <a:rPr lang="en-US" sz="1100" kern="0">
                          <a:effectLst/>
                        </a:rPr>
                        <a:t>15</a:t>
                      </a:r>
                      <a:endParaRPr lang="en-US" sz="1100" kern="100">
                        <a:effectLst/>
                      </a:endParaRPr>
                    </a:p>
                    <a:p>
                      <a:pPr marL="0" marR="0" algn="ctr">
                        <a:lnSpc>
                          <a:spcPct val="107000"/>
                        </a:lnSpc>
                        <a:spcBef>
                          <a:spcPts val="0"/>
                        </a:spcBef>
                        <a:spcAft>
                          <a:spcPts val="0"/>
                        </a:spcAft>
                      </a:pPr>
                      <a:r>
                        <a:rPr lang="en-US" sz="1100" kern="0">
                          <a:effectLst/>
                        </a:rPr>
                        <a:t>15</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0418" marR="60418" marT="0" marB="0" anchor="ctr"/>
                </a:tc>
                <a:tc>
                  <a:txBody>
                    <a:bodyPr/>
                    <a:lstStyle/>
                    <a:p>
                      <a:pPr marL="0" marR="0" algn="ctr">
                        <a:lnSpc>
                          <a:spcPct val="107000"/>
                        </a:lnSpc>
                        <a:spcBef>
                          <a:spcPts val="0"/>
                        </a:spcBef>
                        <a:spcAft>
                          <a:spcPts val="0"/>
                        </a:spcAft>
                      </a:pPr>
                      <a:r>
                        <a:rPr lang="en-US" sz="1100" kern="0">
                          <a:effectLst/>
                        </a:rPr>
                        <a:t>1W</a:t>
                      </a:r>
                      <a:endParaRPr lang="en-US" sz="1100" kern="100">
                        <a:effectLst/>
                      </a:endParaRPr>
                    </a:p>
                    <a:p>
                      <a:pPr marL="0" marR="0" algn="ctr">
                        <a:lnSpc>
                          <a:spcPct val="107000"/>
                        </a:lnSpc>
                        <a:spcBef>
                          <a:spcPts val="0"/>
                        </a:spcBef>
                        <a:spcAft>
                          <a:spcPts val="0"/>
                        </a:spcAft>
                      </a:pPr>
                      <a:r>
                        <a:rPr lang="en-US" sz="1100" kern="0">
                          <a:effectLst/>
                        </a:rPr>
                        <a:t>3W</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0418" marR="60418" marT="0" marB="0" anchor="ctr"/>
                </a:tc>
                <a:extLst>
                  <a:ext uri="{0D108BD9-81ED-4DB2-BD59-A6C34878D82A}">
                    <a16:rowId xmlns:a16="http://schemas.microsoft.com/office/drawing/2014/main" val="14962180"/>
                  </a:ext>
                </a:extLst>
              </a:tr>
              <a:tr h="590943">
                <a:tc>
                  <a:txBody>
                    <a:bodyPr/>
                    <a:lstStyle/>
                    <a:p>
                      <a:pPr marL="0" marR="0" algn="ctr">
                        <a:lnSpc>
                          <a:spcPct val="107000"/>
                        </a:lnSpc>
                        <a:spcBef>
                          <a:spcPts val="0"/>
                        </a:spcBef>
                        <a:spcAft>
                          <a:spcPts val="0"/>
                        </a:spcAft>
                      </a:pPr>
                      <a:r>
                        <a:rPr lang="en-US" sz="1100" kern="0">
                          <a:effectLst/>
                        </a:rPr>
                        <a:t>2.0.V.R</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0418" marR="60418" marT="0" marB="0" anchor="ctr"/>
                </a:tc>
                <a:tc>
                  <a:txBody>
                    <a:bodyPr/>
                    <a:lstStyle/>
                    <a:p>
                      <a:pPr marL="0" marR="0" algn="ctr">
                        <a:lnSpc>
                          <a:spcPct val="107000"/>
                        </a:lnSpc>
                        <a:spcBef>
                          <a:spcPts val="0"/>
                        </a:spcBef>
                        <a:spcAft>
                          <a:spcPts val="0"/>
                        </a:spcAft>
                      </a:pPr>
                      <a:r>
                        <a:rPr lang="en-US" sz="1100" kern="0">
                          <a:effectLst/>
                        </a:rPr>
                        <a:t>975 Strand, TPC</a:t>
                      </a:r>
                      <a:endParaRPr lang="en-US" sz="1100" kern="100">
                        <a:effectLst/>
                      </a:endParaRPr>
                    </a:p>
                    <a:p>
                      <a:pPr marL="0" marR="0" algn="ctr">
                        <a:lnSpc>
                          <a:spcPct val="107000"/>
                        </a:lnSpc>
                        <a:spcBef>
                          <a:spcPts val="0"/>
                        </a:spcBef>
                        <a:spcAft>
                          <a:spcPts val="0"/>
                        </a:spcAft>
                      </a:pPr>
                      <a:r>
                        <a:rPr lang="en-US" sz="1100" kern="0">
                          <a:effectLst/>
                        </a:rPr>
                        <a:t>Black Insulation</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0418" marR="60418" marT="0" marB="0" anchor="ctr"/>
                </a:tc>
                <a:tc>
                  <a:txBody>
                    <a:bodyPr/>
                    <a:lstStyle/>
                    <a:p>
                      <a:pPr marL="0" marR="0" algn="ctr">
                        <a:lnSpc>
                          <a:spcPct val="107000"/>
                        </a:lnSpc>
                        <a:spcBef>
                          <a:spcPts val="0"/>
                        </a:spcBef>
                        <a:spcAft>
                          <a:spcPts val="0"/>
                        </a:spcAft>
                      </a:pPr>
                      <a:r>
                        <a:rPr lang="en-US" sz="1100" kern="0">
                          <a:effectLst/>
                        </a:rPr>
                        <a:t>Vacuum</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0418" marR="60418" marT="0" marB="0" anchor="ctr"/>
                </a:tc>
                <a:tc>
                  <a:txBody>
                    <a:bodyPr/>
                    <a:lstStyle/>
                    <a:p>
                      <a:pPr marL="0" marR="0" algn="ctr">
                        <a:lnSpc>
                          <a:spcPct val="107000"/>
                        </a:lnSpc>
                        <a:spcBef>
                          <a:spcPts val="0"/>
                        </a:spcBef>
                        <a:spcAft>
                          <a:spcPts val="0"/>
                        </a:spcAft>
                      </a:pPr>
                      <a:r>
                        <a:rPr lang="en-US" sz="1100" kern="0">
                          <a:effectLst/>
                        </a:rPr>
                        <a:t>15</a:t>
                      </a:r>
                      <a:endParaRPr lang="en-US" sz="1100" kern="100">
                        <a:effectLst/>
                      </a:endParaRPr>
                    </a:p>
                    <a:p>
                      <a:pPr marL="0" marR="0" algn="ctr">
                        <a:lnSpc>
                          <a:spcPct val="107000"/>
                        </a:lnSpc>
                        <a:spcBef>
                          <a:spcPts val="0"/>
                        </a:spcBef>
                        <a:spcAft>
                          <a:spcPts val="0"/>
                        </a:spcAft>
                      </a:pPr>
                      <a:r>
                        <a:rPr lang="en-US" sz="1100" kern="0">
                          <a:effectLst/>
                        </a:rPr>
                        <a:t>15</a:t>
                      </a:r>
                      <a:endParaRPr lang="en-US" sz="1100" kern="100">
                        <a:effectLst/>
                      </a:endParaRPr>
                    </a:p>
                    <a:p>
                      <a:pPr marL="0" marR="0" algn="ctr">
                        <a:lnSpc>
                          <a:spcPct val="107000"/>
                        </a:lnSpc>
                        <a:spcBef>
                          <a:spcPts val="0"/>
                        </a:spcBef>
                        <a:spcAft>
                          <a:spcPts val="0"/>
                        </a:spcAft>
                      </a:pPr>
                      <a:r>
                        <a:rPr lang="en-US" sz="1100" kern="0">
                          <a:effectLst/>
                        </a:rPr>
                        <a:t>12</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0418" marR="60418" marT="0" marB="0" anchor="ctr"/>
                </a:tc>
                <a:tc>
                  <a:txBody>
                    <a:bodyPr/>
                    <a:lstStyle/>
                    <a:p>
                      <a:pPr marL="0" marR="0" algn="ctr">
                        <a:lnSpc>
                          <a:spcPct val="107000"/>
                        </a:lnSpc>
                        <a:spcBef>
                          <a:spcPts val="0"/>
                        </a:spcBef>
                        <a:spcAft>
                          <a:spcPts val="0"/>
                        </a:spcAft>
                      </a:pPr>
                      <a:r>
                        <a:rPr lang="en-US" sz="1100" kern="0">
                          <a:effectLst/>
                        </a:rPr>
                        <a:t>1W</a:t>
                      </a:r>
                      <a:endParaRPr lang="en-US" sz="1100" kern="100">
                        <a:effectLst/>
                      </a:endParaRPr>
                    </a:p>
                    <a:p>
                      <a:pPr marL="0" marR="0" algn="ctr">
                        <a:lnSpc>
                          <a:spcPct val="107000"/>
                        </a:lnSpc>
                        <a:spcBef>
                          <a:spcPts val="0"/>
                        </a:spcBef>
                        <a:spcAft>
                          <a:spcPts val="0"/>
                        </a:spcAft>
                      </a:pPr>
                      <a:r>
                        <a:rPr lang="en-US" sz="1100" kern="0">
                          <a:effectLst/>
                        </a:rPr>
                        <a:t>3W</a:t>
                      </a:r>
                      <a:endParaRPr lang="en-US" sz="1100" kern="100">
                        <a:effectLst/>
                      </a:endParaRPr>
                    </a:p>
                    <a:p>
                      <a:pPr marL="0" marR="0" algn="ctr">
                        <a:lnSpc>
                          <a:spcPct val="107000"/>
                        </a:lnSpc>
                        <a:spcBef>
                          <a:spcPts val="0"/>
                        </a:spcBef>
                        <a:spcAft>
                          <a:spcPts val="0"/>
                        </a:spcAft>
                      </a:pPr>
                      <a:r>
                        <a:rPr lang="en-US" sz="1100" kern="0">
                          <a:effectLst/>
                        </a:rPr>
                        <a:t>4W</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0418" marR="60418" marT="0" marB="0" anchor="ctr"/>
                </a:tc>
                <a:extLst>
                  <a:ext uri="{0D108BD9-81ED-4DB2-BD59-A6C34878D82A}">
                    <a16:rowId xmlns:a16="http://schemas.microsoft.com/office/drawing/2014/main" val="2439586608"/>
                  </a:ext>
                </a:extLst>
              </a:tr>
              <a:tr h="590943">
                <a:tc>
                  <a:txBody>
                    <a:bodyPr/>
                    <a:lstStyle/>
                    <a:p>
                      <a:pPr marL="0" marR="0" algn="ctr">
                        <a:lnSpc>
                          <a:spcPct val="107000"/>
                        </a:lnSpc>
                        <a:spcBef>
                          <a:spcPts val="0"/>
                        </a:spcBef>
                        <a:spcAft>
                          <a:spcPts val="0"/>
                        </a:spcAft>
                      </a:pPr>
                      <a:r>
                        <a:rPr lang="en-US" sz="1100" kern="0">
                          <a:effectLst/>
                        </a:rPr>
                        <a:t>3.0V.R</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0418" marR="60418" marT="0" marB="0" anchor="ctr"/>
                </a:tc>
                <a:tc>
                  <a:txBody>
                    <a:bodyPr/>
                    <a:lstStyle/>
                    <a:p>
                      <a:pPr marL="0" marR="0" algn="ctr">
                        <a:lnSpc>
                          <a:spcPct val="107000"/>
                        </a:lnSpc>
                        <a:spcBef>
                          <a:spcPts val="0"/>
                        </a:spcBef>
                        <a:spcAft>
                          <a:spcPts val="0"/>
                        </a:spcAft>
                      </a:pPr>
                      <a:r>
                        <a:rPr lang="en-US" sz="1100" kern="0">
                          <a:effectLst/>
                        </a:rPr>
                        <a:t>2337 Strand, TPC</a:t>
                      </a:r>
                      <a:endParaRPr lang="en-US" sz="1100" kern="100">
                        <a:effectLst/>
                      </a:endParaRPr>
                    </a:p>
                    <a:p>
                      <a:pPr marL="0" marR="0" algn="ctr">
                        <a:lnSpc>
                          <a:spcPct val="107000"/>
                        </a:lnSpc>
                        <a:spcBef>
                          <a:spcPts val="0"/>
                        </a:spcBef>
                        <a:spcAft>
                          <a:spcPts val="0"/>
                        </a:spcAft>
                      </a:pPr>
                      <a:r>
                        <a:rPr lang="en-US" sz="1100" kern="0">
                          <a:effectLst/>
                        </a:rPr>
                        <a:t>Orange Insulation</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0418" marR="60418" marT="0" marB="0" anchor="ctr"/>
                </a:tc>
                <a:tc>
                  <a:txBody>
                    <a:bodyPr/>
                    <a:lstStyle/>
                    <a:p>
                      <a:pPr marL="0" marR="0" algn="ctr">
                        <a:lnSpc>
                          <a:spcPct val="107000"/>
                        </a:lnSpc>
                        <a:spcBef>
                          <a:spcPts val="0"/>
                        </a:spcBef>
                        <a:spcAft>
                          <a:spcPts val="0"/>
                        </a:spcAft>
                      </a:pPr>
                      <a:r>
                        <a:rPr lang="en-US" sz="1100" kern="0">
                          <a:effectLst/>
                        </a:rPr>
                        <a:t>Vacuum</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0418" marR="60418" marT="0" marB="0" anchor="ctr"/>
                </a:tc>
                <a:tc>
                  <a:txBody>
                    <a:bodyPr/>
                    <a:lstStyle/>
                    <a:p>
                      <a:pPr marL="0" marR="0" algn="ctr">
                        <a:lnSpc>
                          <a:spcPct val="107000"/>
                        </a:lnSpc>
                        <a:spcBef>
                          <a:spcPts val="0"/>
                        </a:spcBef>
                        <a:spcAft>
                          <a:spcPts val="0"/>
                        </a:spcAft>
                      </a:pPr>
                      <a:r>
                        <a:rPr lang="en-US" sz="1100" kern="0">
                          <a:effectLst/>
                        </a:rPr>
                        <a:t>15</a:t>
                      </a:r>
                      <a:endParaRPr lang="en-US" sz="1100" kern="100">
                        <a:effectLst/>
                      </a:endParaRPr>
                    </a:p>
                    <a:p>
                      <a:pPr marL="0" marR="0" algn="ctr">
                        <a:lnSpc>
                          <a:spcPct val="107000"/>
                        </a:lnSpc>
                        <a:spcBef>
                          <a:spcPts val="0"/>
                        </a:spcBef>
                        <a:spcAft>
                          <a:spcPts val="0"/>
                        </a:spcAft>
                      </a:pPr>
                      <a:r>
                        <a:rPr lang="en-US" sz="1100" kern="0">
                          <a:effectLst/>
                        </a:rPr>
                        <a:t>15</a:t>
                      </a:r>
                      <a:endParaRPr lang="en-US" sz="1100" kern="100">
                        <a:effectLst/>
                      </a:endParaRPr>
                    </a:p>
                    <a:p>
                      <a:pPr marL="0" marR="0" algn="ctr">
                        <a:lnSpc>
                          <a:spcPct val="107000"/>
                        </a:lnSpc>
                        <a:spcBef>
                          <a:spcPts val="0"/>
                        </a:spcBef>
                        <a:spcAft>
                          <a:spcPts val="0"/>
                        </a:spcAft>
                      </a:pPr>
                      <a:r>
                        <a:rPr lang="en-US" sz="1100" kern="0">
                          <a:effectLst/>
                        </a:rPr>
                        <a:t>15</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0418" marR="60418" marT="0" marB="0" anchor="ctr"/>
                </a:tc>
                <a:tc>
                  <a:txBody>
                    <a:bodyPr/>
                    <a:lstStyle/>
                    <a:p>
                      <a:pPr marL="0" marR="0" algn="ctr">
                        <a:lnSpc>
                          <a:spcPct val="107000"/>
                        </a:lnSpc>
                        <a:spcBef>
                          <a:spcPts val="0"/>
                        </a:spcBef>
                        <a:spcAft>
                          <a:spcPts val="0"/>
                        </a:spcAft>
                      </a:pPr>
                      <a:r>
                        <a:rPr lang="en-US" sz="1100" kern="0">
                          <a:effectLst/>
                        </a:rPr>
                        <a:t>1W</a:t>
                      </a:r>
                      <a:endParaRPr lang="en-US" sz="1100" kern="100">
                        <a:effectLst/>
                      </a:endParaRPr>
                    </a:p>
                    <a:p>
                      <a:pPr marL="0" marR="0" algn="ctr">
                        <a:lnSpc>
                          <a:spcPct val="107000"/>
                        </a:lnSpc>
                        <a:spcBef>
                          <a:spcPts val="0"/>
                        </a:spcBef>
                        <a:spcAft>
                          <a:spcPts val="0"/>
                        </a:spcAft>
                      </a:pPr>
                      <a:r>
                        <a:rPr lang="en-US" sz="1100" kern="0">
                          <a:effectLst/>
                        </a:rPr>
                        <a:t>3W</a:t>
                      </a:r>
                      <a:endParaRPr lang="en-US" sz="1100" kern="100">
                        <a:effectLst/>
                      </a:endParaRPr>
                    </a:p>
                    <a:p>
                      <a:pPr marL="0" marR="0" algn="ctr">
                        <a:lnSpc>
                          <a:spcPct val="107000"/>
                        </a:lnSpc>
                        <a:spcBef>
                          <a:spcPts val="0"/>
                        </a:spcBef>
                        <a:spcAft>
                          <a:spcPts val="0"/>
                        </a:spcAft>
                      </a:pPr>
                      <a:r>
                        <a:rPr lang="en-US" sz="1100" kern="0">
                          <a:effectLst/>
                        </a:rPr>
                        <a:t>2W</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0418" marR="60418" marT="0" marB="0" anchor="ctr"/>
                </a:tc>
                <a:extLst>
                  <a:ext uri="{0D108BD9-81ED-4DB2-BD59-A6C34878D82A}">
                    <a16:rowId xmlns:a16="http://schemas.microsoft.com/office/drawing/2014/main" val="98416387"/>
                  </a:ext>
                </a:extLst>
              </a:tr>
              <a:tr h="390580">
                <a:tc>
                  <a:txBody>
                    <a:bodyPr/>
                    <a:lstStyle/>
                    <a:p>
                      <a:pPr marL="0" marR="0" algn="ctr">
                        <a:lnSpc>
                          <a:spcPct val="107000"/>
                        </a:lnSpc>
                        <a:spcBef>
                          <a:spcPts val="0"/>
                        </a:spcBef>
                        <a:spcAft>
                          <a:spcPts val="0"/>
                        </a:spcAft>
                      </a:pPr>
                      <a:r>
                        <a:rPr lang="en-US" sz="1100" kern="0">
                          <a:effectLst/>
                        </a:rPr>
                        <a:t>2.1.V</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0418" marR="60418" marT="0" marB="0" anchor="ctr"/>
                </a:tc>
                <a:tc>
                  <a:txBody>
                    <a:bodyPr/>
                    <a:lstStyle/>
                    <a:p>
                      <a:pPr marL="0" marR="0" algn="ctr">
                        <a:lnSpc>
                          <a:spcPct val="107000"/>
                        </a:lnSpc>
                        <a:spcBef>
                          <a:spcPts val="0"/>
                        </a:spcBef>
                        <a:spcAft>
                          <a:spcPts val="0"/>
                        </a:spcAft>
                      </a:pPr>
                      <a:r>
                        <a:rPr lang="en-US" sz="1100" kern="0">
                          <a:effectLst/>
                        </a:rPr>
                        <a:t>975 Strand, TPC</a:t>
                      </a:r>
                      <a:endParaRPr lang="en-US" sz="1100" kern="100">
                        <a:effectLst/>
                      </a:endParaRPr>
                    </a:p>
                    <a:p>
                      <a:pPr marL="0" marR="0" algn="ctr">
                        <a:lnSpc>
                          <a:spcPct val="107000"/>
                        </a:lnSpc>
                        <a:spcBef>
                          <a:spcPts val="0"/>
                        </a:spcBef>
                        <a:spcAft>
                          <a:spcPts val="0"/>
                        </a:spcAft>
                      </a:pPr>
                      <a:r>
                        <a:rPr lang="en-US" sz="1100" kern="0">
                          <a:effectLst/>
                        </a:rPr>
                        <a:t>Black Insulation</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0418" marR="60418" marT="0" marB="0" anchor="ctr"/>
                </a:tc>
                <a:tc>
                  <a:txBody>
                    <a:bodyPr/>
                    <a:lstStyle/>
                    <a:p>
                      <a:pPr marL="0" marR="0" algn="ctr">
                        <a:lnSpc>
                          <a:spcPct val="107000"/>
                        </a:lnSpc>
                        <a:spcBef>
                          <a:spcPts val="0"/>
                        </a:spcBef>
                        <a:spcAft>
                          <a:spcPts val="0"/>
                        </a:spcAft>
                      </a:pPr>
                      <a:r>
                        <a:rPr lang="en-US" sz="1100" kern="0">
                          <a:effectLst/>
                        </a:rPr>
                        <a:t>Vacuum</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0418" marR="60418" marT="0" marB="0" anchor="ctr"/>
                </a:tc>
                <a:tc>
                  <a:txBody>
                    <a:bodyPr/>
                    <a:lstStyle/>
                    <a:p>
                      <a:pPr marL="0" marR="0" algn="ctr">
                        <a:lnSpc>
                          <a:spcPct val="107000"/>
                        </a:lnSpc>
                        <a:spcBef>
                          <a:spcPts val="0"/>
                        </a:spcBef>
                        <a:spcAft>
                          <a:spcPts val="0"/>
                        </a:spcAft>
                      </a:pPr>
                      <a:r>
                        <a:rPr lang="en-US" sz="1100" kern="0">
                          <a:effectLst/>
                        </a:rPr>
                        <a:t>15</a:t>
                      </a:r>
                      <a:endParaRPr lang="en-US" sz="1100" kern="100">
                        <a:effectLst/>
                      </a:endParaRPr>
                    </a:p>
                    <a:p>
                      <a:pPr marL="0" marR="0" algn="ctr">
                        <a:lnSpc>
                          <a:spcPct val="107000"/>
                        </a:lnSpc>
                        <a:spcBef>
                          <a:spcPts val="0"/>
                        </a:spcBef>
                        <a:spcAft>
                          <a:spcPts val="0"/>
                        </a:spcAft>
                      </a:pPr>
                      <a:r>
                        <a:rPr lang="en-US" sz="1100" kern="0">
                          <a:effectLst/>
                        </a:rPr>
                        <a:t>15</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0418" marR="60418" marT="0" marB="0" anchor="ctr"/>
                </a:tc>
                <a:tc>
                  <a:txBody>
                    <a:bodyPr/>
                    <a:lstStyle/>
                    <a:p>
                      <a:pPr marL="0" marR="0" algn="ctr">
                        <a:lnSpc>
                          <a:spcPct val="107000"/>
                        </a:lnSpc>
                        <a:spcBef>
                          <a:spcPts val="0"/>
                        </a:spcBef>
                        <a:spcAft>
                          <a:spcPts val="0"/>
                        </a:spcAft>
                      </a:pPr>
                      <a:r>
                        <a:rPr lang="en-US" sz="1100" kern="0" dirty="0">
                          <a:effectLst/>
                        </a:rPr>
                        <a:t>1W</a:t>
                      </a:r>
                      <a:endParaRPr lang="en-US" sz="1100" kern="100" dirty="0">
                        <a:effectLst/>
                      </a:endParaRPr>
                    </a:p>
                    <a:p>
                      <a:pPr marL="0" marR="0" algn="ctr">
                        <a:lnSpc>
                          <a:spcPct val="107000"/>
                        </a:lnSpc>
                        <a:spcBef>
                          <a:spcPts val="0"/>
                        </a:spcBef>
                        <a:spcAft>
                          <a:spcPts val="0"/>
                        </a:spcAft>
                      </a:pPr>
                      <a:r>
                        <a:rPr lang="en-US" sz="1100" kern="0" dirty="0">
                          <a:effectLst/>
                        </a:rPr>
                        <a:t>3W</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0418" marR="60418" marT="0" marB="0" anchor="ctr"/>
                </a:tc>
                <a:extLst>
                  <a:ext uri="{0D108BD9-81ED-4DB2-BD59-A6C34878D82A}">
                    <a16:rowId xmlns:a16="http://schemas.microsoft.com/office/drawing/2014/main" val="1211969807"/>
                  </a:ext>
                </a:extLst>
              </a:tr>
            </a:tbl>
          </a:graphicData>
        </a:graphic>
      </p:graphicFrame>
      <p:pic>
        <p:nvPicPr>
          <p:cNvPr id="9" name="Picture 8">
            <a:extLst>
              <a:ext uri="{FF2B5EF4-FFF2-40B4-BE49-F238E27FC236}">
                <a16:creationId xmlns:a16="http://schemas.microsoft.com/office/drawing/2014/main" id="{E47659C6-CD5C-7D60-C6AB-3A6951E059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22458" y="1527592"/>
            <a:ext cx="1933845" cy="4553585"/>
          </a:xfrm>
          <a:prstGeom prst="rect">
            <a:avLst/>
          </a:prstGeom>
        </p:spPr>
      </p:pic>
      <p:pic>
        <p:nvPicPr>
          <p:cNvPr id="11" name="Picture 10" descr="Chart, bar chart&#10;&#10;AI-generated content may be incorrect.">
            <a:extLst>
              <a:ext uri="{FF2B5EF4-FFF2-40B4-BE49-F238E27FC236}">
                <a16:creationId xmlns:a16="http://schemas.microsoft.com/office/drawing/2014/main" id="{24C10956-03DD-9903-E33F-7A99049AFA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6394340" y="2592078"/>
            <a:ext cx="4355154" cy="2396018"/>
          </a:xfrm>
          <a:prstGeom prst="rect">
            <a:avLst/>
          </a:prstGeom>
        </p:spPr>
      </p:pic>
    </p:spTree>
    <p:extLst>
      <p:ext uri="{BB962C8B-B14F-4D97-AF65-F5344CB8AC3E}">
        <p14:creationId xmlns:p14="http://schemas.microsoft.com/office/powerpoint/2010/main" val="1432032180"/>
      </p:ext>
    </p:extLst>
  </p:cSld>
  <p:clrMapOvr>
    <a:masterClrMapping/>
  </p:clrMapOvr>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70F7-4C11-CEAD-37DA-09EB7A53D086}"/>
              </a:ext>
            </a:extLst>
          </p:cNvPr>
          <p:cNvSpPr>
            <a:spLocks noGrp="1"/>
          </p:cNvSpPr>
          <p:nvPr>
            <p:ph type="title"/>
          </p:nvPr>
        </p:nvSpPr>
        <p:spPr/>
        <p:txBody>
          <a:bodyPr/>
          <a:lstStyle/>
          <a:p>
            <a:r>
              <a:rPr lang="en-US"/>
              <a:t>Hand Calculations</a:t>
            </a:r>
          </a:p>
        </p:txBody>
      </p:sp>
      <p:sp>
        <p:nvSpPr>
          <p:cNvPr id="3" name="Content Placeholder 2">
            <a:extLst>
              <a:ext uri="{FF2B5EF4-FFF2-40B4-BE49-F238E27FC236}">
                <a16:creationId xmlns:a16="http://schemas.microsoft.com/office/drawing/2014/main" id="{3371AA94-938D-4421-58A3-62AFA37A9A63}"/>
              </a:ext>
            </a:extLst>
          </p:cNvPr>
          <p:cNvSpPr>
            <a:spLocks noGrp="1"/>
          </p:cNvSpPr>
          <p:nvPr>
            <p:ph idx="1"/>
          </p:nvPr>
        </p:nvSpPr>
        <p:spPr>
          <a:xfrm>
            <a:off x="609600" y="962525"/>
            <a:ext cx="10972800" cy="2579572"/>
          </a:xfrm>
        </p:spPr>
        <p:txBody>
          <a:bodyPr numCol="2"/>
          <a:lstStyle/>
          <a:p>
            <a:pPr marL="0" marR="0" indent="0">
              <a:lnSpc>
                <a:spcPct val="107000"/>
              </a:lnSpc>
              <a:spcBef>
                <a:spcPts val="0"/>
              </a:spcBef>
              <a:spcAft>
                <a:spcPts val="800"/>
              </a:spcAft>
              <a:buNone/>
            </a:pPr>
            <a:r>
              <a:rPr lang="en-US" sz="1400" kern="0" dirty="0">
                <a:effectLst/>
                <a:ea typeface="Times New Roman" panose="02020603050405020304" pitchFamily="18" charset="0"/>
                <a:cs typeface="Times New Roman" panose="02020603050405020304" pitchFamily="18" charset="0"/>
              </a:rPr>
              <a:t>Crimp resistance calculation:</a:t>
            </a:r>
            <a:endParaRPr lang="en-US" sz="1400" kern="100" dirty="0">
              <a:ea typeface="Calibri" panose="020F0502020204030204" pitchFamily="34" charset="0"/>
              <a:cs typeface="Times New Roman" panose="02020603050405020304" pitchFamily="18" charset="0"/>
            </a:endParaRPr>
          </a:p>
          <a:p>
            <a:pPr>
              <a:spcBef>
                <a:spcPts val="0"/>
              </a:spcBef>
              <a:spcAft>
                <a:spcPts val="800"/>
              </a:spcAft>
              <a:buSzPct val="100000"/>
              <a:buFont typeface="Arial" panose="020B0604020202020204" pitchFamily="34" charset="0"/>
              <a:buChar char="•"/>
            </a:pPr>
            <a:r>
              <a:rPr lang="en-US" sz="1200" dirty="0">
                <a:effectLst/>
                <a:ea typeface="Times New Roman" panose="02020603050405020304" pitchFamily="18" charset="0"/>
              </a:rPr>
              <a:t>Number of crimps per lug = 4</a:t>
            </a:r>
          </a:p>
          <a:p>
            <a:pPr>
              <a:spcBef>
                <a:spcPts val="0"/>
              </a:spcBef>
              <a:spcAft>
                <a:spcPts val="800"/>
              </a:spcAft>
              <a:buSzPct val="100000"/>
              <a:buFont typeface="Arial" panose="020B0604020202020204" pitchFamily="34" charset="0"/>
              <a:buChar char="•"/>
            </a:pPr>
            <a:r>
              <a:rPr lang="en-US" sz="1200" dirty="0">
                <a:effectLst/>
                <a:ea typeface="Times New Roman" panose="02020603050405020304" pitchFamily="18" charset="0"/>
              </a:rPr>
              <a:t>Crimp contact area = 0.25 in × 0.25 in = 0.0625 in²</a:t>
            </a:r>
          </a:p>
          <a:p>
            <a:pPr>
              <a:spcBef>
                <a:spcPts val="0"/>
              </a:spcBef>
              <a:spcAft>
                <a:spcPts val="800"/>
              </a:spcAft>
              <a:buSzPct val="100000"/>
              <a:buFont typeface="Arial" panose="020B0604020202020204" pitchFamily="34" charset="0"/>
              <a:buChar char="•"/>
            </a:pPr>
            <a:r>
              <a:rPr lang="en-US" sz="1200" dirty="0">
                <a:effectLst/>
                <a:ea typeface="Times New Roman" panose="02020603050405020304" pitchFamily="18" charset="0"/>
              </a:rPr>
              <a:t>Total contact area per lug = 4 × 0.0625 in² = 0.25 in²</a:t>
            </a:r>
          </a:p>
          <a:p>
            <a:pPr>
              <a:spcBef>
                <a:spcPts val="0"/>
              </a:spcBef>
              <a:spcAft>
                <a:spcPts val="800"/>
              </a:spcAft>
              <a:buSzPct val="100000"/>
              <a:buFont typeface="Arial" panose="020B0604020202020204" pitchFamily="34" charset="0"/>
              <a:buChar char="•"/>
            </a:pPr>
            <a:r>
              <a:rPr lang="en-US" sz="1200" dirty="0">
                <a:effectLst/>
                <a:ea typeface="Times New Roman" panose="02020603050405020304" pitchFamily="18" charset="0"/>
              </a:rPr>
              <a:t>Effective conduction depth through the crimp (L) = 1/32 in = 0.03125 in</a:t>
            </a:r>
          </a:p>
          <a:p>
            <a:pPr>
              <a:spcBef>
                <a:spcPts val="0"/>
              </a:spcBef>
              <a:spcAft>
                <a:spcPts val="800"/>
              </a:spcAft>
              <a:buSzPct val="100000"/>
              <a:buFont typeface="Arial" panose="020B0604020202020204" pitchFamily="34" charset="0"/>
              <a:buChar char="•"/>
            </a:pPr>
            <a:r>
              <a:rPr lang="en-US" sz="1200" dirty="0">
                <a:effectLst/>
                <a:ea typeface="Times New Roman" panose="02020603050405020304" pitchFamily="18" charset="0"/>
              </a:rPr>
              <a:t>Thermal conductivity of copper (k) = </a:t>
            </a:r>
            <a:r>
              <a:rPr lang="en-US" sz="1200" dirty="0">
                <a:ea typeface="Times New Roman" panose="02020603050405020304" pitchFamily="18" charset="0"/>
              </a:rPr>
              <a:t>401</a:t>
            </a:r>
            <a:r>
              <a:rPr lang="en-US" sz="1200" dirty="0">
                <a:effectLst/>
                <a:ea typeface="Times New Roman" panose="02020603050405020304" pitchFamily="18" charset="0"/>
              </a:rPr>
              <a:t> W/</a:t>
            </a:r>
            <a:r>
              <a:rPr lang="en-US" sz="1200" dirty="0" err="1">
                <a:effectLst/>
                <a:ea typeface="Times New Roman" panose="02020603050405020304" pitchFamily="18" charset="0"/>
              </a:rPr>
              <a:t>m·K</a:t>
            </a:r>
            <a:endParaRPr lang="en-US" sz="1200" dirty="0">
              <a:ea typeface="Times New Roman" panose="02020603050405020304" pitchFamily="18" charset="0"/>
            </a:endParaRPr>
          </a:p>
          <a:p>
            <a:pPr>
              <a:spcBef>
                <a:spcPts val="0"/>
              </a:spcBef>
              <a:spcAft>
                <a:spcPts val="800"/>
              </a:spcAft>
              <a:buSzPct val="100000"/>
              <a:buFont typeface="Arial" panose="020B0604020202020204" pitchFamily="34" charset="0"/>
              <a:buChar char="•"/>
            </a:pPr>
            <a:r>
              <a:rPr lang="en-US" sz="1200" dirty="0">
                <a:effectLst/>
                <a:ea typeface="Times New Roman" panose="02020603050405020304" pitchFamily="18" charset="0"/>
              </a:rPr>
              <a:t>Thermal resistance per lug = 0.0126 K/W</a:t>
            </a:r>
          </a:p>
          <a:p>
            <a:pPr>
              <a:spcBef>
                <a:spcPts val="0"/>
              </a:spcBef>
              <a:spcAft>
                <a:spcPts val="800"/>
              </a:spcAft>
              <a:buSzPct val="100000"/>
              <a:buFont typeface="Arial" panose="020B0604020202020204" pitchFamily="34" charset="0"/>
              <a:buChar char="•"/>
            </a:pPr>
            <a:r>
              <a:rPr lang="en-US" sz="1200" dirty="0">
                <a:effectLst/>
                <a:ea typeface="Times New Roman" panose="02020603050405020304" pitchFamily="18" charset="0"/>
              </a:rPr>
              <a:t>Total thermal resistance for both lugs (2 lugs per strap): 0.0252 K/W</a:t>
            </a:r>
          </a:p>
          <a:p>
            <a:pPr marL="0" indent="0">
              <a:buNone/>
            </a:pPr>
            <a:r>
              <a:rPr lang="en-US" sz="1400" dirty="0"/>
              <a:t>Assumptions:</a:t>
            </a:r>
            <a:endParaRPr lang="en-US" sz="1200" dirty="0"/>
          </a:p>
          <a:p>
            <a:r>
              <a:rPr lang="en-US" sz="1200" dirty="0"/>
              <a:t>Consistent crimps </a:t>
            </a:r>
          </a:p>
          <a:p>
            <a:r>
              <a:rPr lang="en-US" sz="1200" dirty="0"/>
              <a:t>Constant material properties in copper wire and lugs</a:t>
            </a:r>
          </a:p>
          <a:p>
            <a:r>
              <a:rPr lang="en-US" sz="1200" dirty="0"/>
              <a:t>Negligible resistance in 4.0 and 5.0 thermal straps (pre-assembled)</a:t>
            </a:r>
          </a:p>
          <a:p>
            <a:pPr marL="0" indent="0">
              <a:buSzPts val="1000"/>
              <a:buNone/>
              <a:tabLst>
                <a:tab pos="457200" algn="l"/>
              </a:tabLst>
            </a:pPr>
            <a:endParaRPr lang="en-US" sz="1400" dirty="0">
              <a:effectLst/>
              <a:ea typeface="Times New Roman" panose="02020603050405020304" pitchFamily="18" charset="0"/>
            </a:endParaRPr>
          </a:p>
          <a:p>
            <a:pPr marL="0" indent="0">
              <a:buNone/>
            </a:pPr>
            <a:endParaRPr lang="en-US" dirty="0"/>
          </a:p>
        </p:txBody>
      </p:sp>
      <p:sp>
        <p:nvSpPr>
          <p:cNvPr id="4" name="Footer Placeholder 3">
            <a:extLst>
              <a:ext uri="{FF2B5EF4-FFF2-40B4-BE49-F238E27FC236}">
                <a16:creationId xmlns:a16="http://schemas.microsoft.com/office/drawing/2014/main" id="{6DF6326C-E1E1-B130-F57F-32CE4360D767}"/>
              </a:ext>
            </a:extLst>
          </p:cNvPr>
          <p:cNvSpPr>
            <a:spLocks noGrp="1"/>
          </p:cNvSpPr>
          <p:nvPr>
            <p:ph type="ftr" sz="quarter" idx="11"/>
          </p:nvPr>
        </p:nvSpPr>
        <p:spPr/>
        <p:txBody>
          <a:bodyPr/>
          <a:lstStyle/>
          <a:p>
            <a:r>
              <a:rPr lang="en-US">
                <a:latin typeface="Arial"/>
                <a:ea typeface="ＭＳ Ｐゴシック"/>
                <a:cs typeface="Arial"/>
              </a:rPr>
              <a:t>TFAWS 2025 – August 4-7, 2025</a:t>
            </a:r>
          </a:p>
        </p:txBody>
      </p:sp>
      <p:sp>
        <p:nvSpPr>
          <p:cNvPr id="5" name="Slide Number Placeholder 4">
            <a:extLst>
              <a:ext uri="{FF2B5EF4-FFF2-40B4-BE49-F238E27FC236}">
                <a16:creationId xmlns:a16="http://schemas.microsoft.com/office/drawing/2014/main" id="{F7AA18E8-10BE-AE86-B72F-9E703CDB88AD}"/>
              </a:ext>
            </a:extLst>
          </p:cNvPr>
          <p:cNvSpPr>
            <a:spLocks noGrp="1"/>
          </p:cNvSpPr>
          <p:nvPr>
            <p:ph type="sldNum" sz="quarter" idx="12"/>
          </p:nvPr>
        </p:nvSpPr>
        <p:spPr/>
        <p:txBody>
          <a:bodyPr/>
          <a:lstStyle/>
          <a:p>
            <a:fld id="{33F42015-0FC7-4B0E-8D2B-76EADF48D957}" type="slidenum">
              <a:rPr lang="en-US" smtClean="0"/>
              <a:pPr/>
              <a:t>7</a:t>
            </a:fld>
            <a:endParaRPr lang="en-US"/>
          </a:p>
        </p:txBody>
      </p:sp>
      <mc:AlternateContent xmlns:mc="http://schemas.openxmlformats.org/markup-compatibility/2006">
        <mc:Choice xmlns:a14="http://schemas.microsoft.com/office/drawing/2010/main" Requires="a14">
          <p:sp>
            <p:nvSpPr>
              <p:cNvPr id="6" name="Content Placeholder 2">
                <a:extLst>
                  <a:ext uri="{FF2B5EF4-FFF2-40B4-BE49-F238E27FC236}">
                    <a16:creationId xmlns:a16="http://schemas.microsoft.com/office/drawing/2014/main" id="{01A5B5BC-738A-70C0-0836-C0161B046740}"/>
                  </a:ext>
                </a:extLst>
              </p:cNvPr>
              <p:cNvSpPr txBox="1">
                <a:spLocks/>
              </p:cNvSpPr>
              <p:nvPr/>
            </p:nvSpPr>
            <p:spPr bwMode="auto">
              <a:xfrm>
                <a:off x="6912709" y="2405823"/>
                <a:ext cx="1258061" cy="6131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2400">
                    <a:solidFill>
                      <a:schemeClr val="accent2"/>
                    </a:solidFill>
                    <a:latin typeface="+mn-lt"/>
                    <a:ea typeface="ＭＳ Ｐゴシック" charset="0"/>
                    <a:cs typeface="+mn-cs"/>
                  </a:defRPr>
                </a:lvl1pPr>
                <a:lvl2pPr marL="742950" marR="0" indent="-285750" algn="l" defTabSz="914400" rtl="0" eaLnBrk="0" fontAlgn="base" latinLnBrk="0" hangingPunct="0">
                  <a:lnSpc>
                    <a:spcPct val="100000"/>
                  </a:lnSpc>
                  <a:spcBef>
                    <a:spcPct val="20000"/>
                  </a:spcBef>
                  <a:spcAft>
                    <a:spcPct val="0"/>
                  </a:spcAft>
                  <a:buClrTx/>
                  <a:buSzTx/>
                  <a:buFontTx/>
                  <a:buChar char="–"/>
                  <a:tabLst/>
                  <a:defRPr sz="20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charset="0"/>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marL="0" indent="0">
                  <a:buFontTx/>
                  <a:buNone/>
                </a:pPr>
                <a14:m>
                  <m:oMathPara xmlns:m="http://schemas.openxmlformats.org/officeDocument/2006/math">
                    <m:oMathParaPr>
                      <m:jc m:val="centerGroup"/>
                    </m:oMathParaPr>
                    <m:oMath xmlns:m="http://schemas.openxmlformats.org/officeDocument/2006/math">
                      <m:r>
                        <a:rPr lang="en-US" sz="1800" b="0" i="1" kern="0"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𝐺</m:t>
                      </m:r>
                      <m:r>
                        <a:rPr lang="en-US" sz="1800" b="0" i="1" kern="0"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800" b="0" i="1" ker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1800" b="0" i="1" ker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𝑘</m:t>
                          </m:r>
                          <m:r>
                            <a:rPr lang="en-US" sz="1800" b="0" i="1" ker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r>
                            <a:rPr lang="en-US" sz="1800" b="0" i="1" ker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𝐴</m:t>
                          </m:r>
                        </m:num>
                        <m:den>
                          <m:r>
                            <a:rPr lang="en-US" sz="1800" b="0" i="1" ker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𝐿</m:t>
                          </m:r>
                        </m:den>
                      </m:f>
                    </m:oMath>
                  </m:oMathPara>
                </a14:m>
                <a:endParaRPr lang="en-US" sz="1800" b="0" kern="10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6" name="Content Placeholder 2">
                <a:extLst>
                  <a:ext uri="{FF2B5EF4-FFF2-40B4-BE49-F238E27FC236}">
                    <a16:creationId xmlns:a16="http://schemas.microsoft.com/office/drawing/2014/main" id="{01A5B5BC-738A-70C0-0836-C0161B046740}"/>
                  </a:ext>
                </a:extLst>
              </p:cNvPr>
              <p:cNvSpPr txBox="1">
                <a:spLocks noRot="1" noChangeAspect="1" noMove="1" noResize="1" noEditPoints="1" noAdjustHandles="1" noChangeArrowheads="1" noChangeShapeType="1" noTextEdit="1"/>
              </p:cNvSpPr>
              <p:nvPr/>
            </p:nvSpPr>
            <p:spPr bwMode="auto">
              <a:xfrm>
                <a:off x="6912709" y="2405823"/>
                <a:ext cx="1258061" cy="613118"/>
              </a:xfrm>
              <a:prstGeom prst="rect">
                <a:avLst/>
              </a:prstGeom>
              <a:blipFill>
                <a:blip r:embed="rId3"/>
                <a:stretch>
                  <a:fillRect/>
                </a:stretch>
              </a:blipFill>
              <a:ln w="9525">
                <a:noFill/>
                <a:miter lim="800000"/>
                <a:headEnd/>
                <a:tailEnd/>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Content Placeholder 2">
                <a:extLst>
                  <a:ext uri="{FF2B5EF4-FFF2-40B4-BE49-F238E27FC236}">
                    <a16:creationId xmlns:a16="http://schemas.microsoft.com/office/drawing/2014/main" id="{3CF1F2D0-F6B5-7CEB-7A74-AAEA060A7C90}"/>
                  </a:ext>
                </a:extLst>
              </p:cNvPr>
              <p:cNvSpPr txBox="1">
                <a:spLocks/>
              </p:cNvSpPr>
              <p:nvPr/>
            </p:nvSpPr>
            <p:spPr>
              <a:xfrm>
                <a:off x="8758897" y="2415037"/>
                <a:ext cx="1377696" cy="6706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n-US" sz="1800" i="1" kern="0" smtClean="0">
                          <a:latin typeface="Cambria Math" panose="02040503050406030204" pitchFamily="18" charset="0"/>
                          <a:ea typeface="Times New Roman" panose="02020603050405020304" pitchFamily="18" charset="0"/>
                          <a:cs typeface="Times New Roman" panose="02020603050405020304" pitchFamily="18" charset="0"/>
                        </a:rPr>
                        <m:t>𝑅</m:t>
                      </m:r>
                      <m:r>
                        <a:rPr lang="en-US" sz="1800" i="1" kern="0" smtClean="0">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800" i="1" kern="0">
                              <a:latin typeface="Cambria Math" panose="02040503050406030204" pitchFamily="18" charset="0"/>
                              <a:ea typeface="Times New Roman" panose="02020603050405020304" pitchFamily="18" charset="0"/>
                              <a:cs typeface="Times New Roman" panose="02020603050405020304" pitchFamily="18" charset="0"/>
                            </a:rPr>
                          </m:ctrlPr>
                        </m:fPr>
                        <m:num>
                          <m:r>
                            <a:rPr lang="en-US" sz="1800" i="1" kern="0">
                              <a:latin typeface="Cambria Math" panose="02040503050406030204" pitchFamily="18" charset="0"/>
                              <a:ea typeface="Times New Roman" panose="02020603050405020304" pitchFamily="18" charset="0"/>
                              <a:cs typeface="Times New Roman" panose="02020603050405020304" pitchFamily="18" charset="0"/>
                            </a:rPr>
                            <m:t>𝐿</m:t>
                          </m:r>
                        </m:num>
                        <m:den>
                          <m:r>
                            <a:rPr lang="en-US" sz="1800" i="1" kern="0">
                              <a:latin typeface="Cambria Math" panose="02040503050406030204" pitchFamily="18" charset="0"/>
                              <a:ea typeface="Times New Roman" panose="02020603050405020304" pitchFamily="18" charset="0"/>
                              <a:cs typeface="Times New Roman" panose="02020603050405020304" pitchFamily="18" charset="0"/>
                            </a:rPr>
                            <m:t>𝑘</m:t>
                          </m:r>
                          <m:r>
                            <a:rPr lang="en-US" sz="1800" i="1" kern="0">
                              <a:latin typeface="Cambria Math" panose="02040503050406030204" pitchFamily="18" charset="0"/>
                              <a:ea typeface="Times New Roman" panose="02020603050405020304" pitchFamily="18" charset="0"/>
                              <a:cs typeface="Times New Roman" panose="02020603050405020304" pitchFamily="18" charset="0"/>
                            </a:rPr>
                            <m:t> ∙</m:t>
                          </m:r>
                          <m:r>
                            <a:rPr lang="en-US" sz="1800" i="1" kern="0">
                              <a:latin typeface="Cambria Math" panose="02040503050406030204" pitchFamily="18" charset="0"/>
                              <a:ea typeface="Times New Roman" panose="02020603050405020304" pitchFamily="18" charset="0"/>
                              <a:cs typeface="Times New Roman" panose="02020603050405020304" pitchFamily="18" charset="0"/>
                            </a:rPr>
                            <m:t>𝐴</m:t>
                          </m:r>
                        </m:den>
                      </m:f>
                    </m:oMath>
                  </m:oMathPara>
                </a14:m>
                <a:endParaRPr lang="en-US" sz="1800" kern="100">
                  <a:latin typeface="Calibri" panose="020F0502020204030204" pitchFamily="34" charset="0"/>
                  <a:ea typeface="Calibri" panose="020F0502020204030204" pitchFamily="34" charset="0"/>
                  <a:cs typeface="Times New Roman" panose="02020603050405020304" pitchFamily="18" charset="0"/>
                </a:endParaRPr>
              </a:p>
              <a:p>
                <a:endParaRPr lang="en-US"/>
              </a:p>
            </p:txBody>
          </p:sp>
        </mc:Choice>
        <mc:Fallback>
          <p:sp>
            <p:nvSpPr>
              <p:cNvPr id="7" name="Content Placeholder 2">
                <a:extLst>
                  <a:ext uri="{FF2B5EF4-FFF2-40B4-BE49-F238E27FC236}">
                    <a16:creationId xmlns:a16="http://schemas.microsoft.com/office/drawing/2014/main" id="{3CF1F2D0-F6B5-7CEB-7A74-AAEA060A7C90}"/>
                  </a:ext>
                </a:extLst>
              </p:cNvPr>
              <p:cNvSpPr txBox="1">
                <a:spLocks noRot="1" noChangeAspect="1" noMove="1" noResize="1" noEditPoints="1" noAdjustHandles="1" noChangeArrowheads="1" noChangeShapeType="1" noTextEdit="1"/>
              </p:cNvSpPr>
              <p:nvPr/>
            </p:nvSpPr>
            <p:spPr>
              <a:xfrm>
                <a:off x="8758897" y="2415037"/>
                <a:ext cx="1377696" cy="670687"/>
              </a:xfrm>
              <a:prstGeom prst="rect">
                <a:avLst/>
              </a:prstGeom>
              <a:blipFill>
                <a:blip r:embed="rId4"/>
                <a:stretch>
                  <a:fillRect/>
                </a:stretch>
              </a:blipFill>
            </p:spPr>
            <p:txBody>
              <a:bodyPr/>
              <a:lstStyle/>
              <a:p>
                <a:r>
                  <a:rPr lang="en-US">
                    <a:noFill/>
                  </a:rPr>
                  <a:t> </a:t>
                </a:r>
              </a:p>
            </p:txBody>
          </p:sp>
        </mc:Fallback>
      </mc:AlternateContent>
      <p:graphicFrame>
        <p:nvGraphicFramePr>
          <p:cNvPr id="10" name="Table 9">
            <a:extLst>
              <a:ext uri="{FF2B5EF4-FFF2-40B4-BE49-F238E27FC236}">
                <a16:creationId xmlns:a16="http://schemas.microsoft.com/office/drawing/2014/main" id="{B663E801-AE24-F84C-18D2-0EF0EA88FC90}"/>
              </a:ext>
            </a:extLst>
          </p:cNvPr>
          <p:cNvGraphicFramePr>
            <a:graphicFrameLocks noGrp="1"/>
          </p:cNvGraphicFramePr>
          <p:nvPr>
            <p:extLst>
              <p:ext uri="{D42A27DB-BD31-4B8C-83A1-F6EECF244321}">
                <p14:modId xmlns:p14="http://schemas.microsoft.com/office/powerpoint/2010/main" val="3289923997"/>
              </p:ext>
            </p:extLst>
          </p:nvPr>
        </p:nvGraphicFramePr>
        <p:xfrm>
          <a:off x="2410472" y="3532471"/>
          <a:ext cx="7773056" cy="2604903"/>
        </p:xfrm>
        <a:graphic>
          <a:graphicData uri="http://schemas.openxmlformats.org/drawingml/2006/table">
            <a:tbl>
              <a:tblPr>
                <a:tableStyleId>{E8B1032C-EA38-4F05-BA0D-38AFFFC7BED3}</a:tableStyleId>
              </a:tblPr>
              <a:tblGrid>
                <a:gridCol w="317789">
                  <a:extLst>
                    <a:ext uri="{9D8B030D-6E8A-4147-A177-3AD203B41FA5}">
                      <a16:colId xmlns:a16="http://schemas.microsoft.com/office/drawing/2014/main" val="3212624279"/>
                    </a:ext>
                  </a:extLst>
                </a:gridCol>
                <a:gridCol w="753751">
                  <a:extLst>
                    <a:ext uri="{9D8B030D-6E8A-4147-A177-3AD203B41FA5}">
                      <a16:colId xmlns:a16="http://schemas.microsoft.com/office/drawing/2014/main" val="1432781562"/>
                    </a:ext>
                  </a:extLst>
                </a:gridCol>
                <a:gridCol w="521397">
                  <a:extLst>
                    <a:ext uri="{9D8B030D-6E8A-4147-A177-3AD203B41FA5}">
                      <a16:colId xmlns:a16="http://schemas.microsoft.com/office/drawing/2014/main" val="3192539152"/>
                    </a:ext>
                  </a:extLst>
                </a:gridCol>
                <a:gridCol w="537367">
                  <a:extLst>
                    <a:ext uri="{9D8B030D-6E8A-4147-A177-3AD203B41FA5}">
                      <a16:colId xmlns:a16="http://schemas.microsoft.com/office/drawing/2014/main" val="2244497853"/>
                    </a:ext>
                  </a:extLst>
                </a:gridCol>
                <a:gridCol w="706642">
                  <a:extLst>
                    <a:ext uri="{9D8B030D-6E8A-4147-A177-3AD203B41FA5}">
                      <a16:colId xmlns:a16="http://schemas.microsoft.com/office/drawing/2014/main" val="107112395"/>
                    </a:ext>
                  </a:extLst>
                </a:gridCol>
                <a:gridCol w="706642">
                  <a:extLst>
                    <a:ext uri="{9D8B030D-6E8A-4147-A177-3AD203B41FA5}">
                      <a16:colId xmlns:a16="http://schemas.microsoft.com/office/drawing/2014/main" val="3509301050"/>
                    </a:ext>
                  </a:extLst>
                </a:gridCol>
                <a:gridCol w="706642">
                  <a:extLst>
                    <a:ext uri="{9D8B030D-6E8A-4147-A177-3AD203B41FA5}">
                      <a16:colId xmlns:a16="http://schemas.microsoft.com/office/drawing/2014/main" val="1149092074"/>
                    </a:ext>
                  </a:extLst>
                </a:gridCol>
                <a:gridCol w="635578">
                  <a:extLst>
                    <a:ext uri="{9D8B030D-6E8A-4147-A177-3AD203B41FA5}">
                      <a16:colId xmlns:a16="http://schemas.microsoft.com/office/drawing/2014/main" val="1318481106"/>
                    </a:ext>
                  </a:extLst>
                </a:gridCol>
                <a:gridCol w="587670">
                  <a:extLst>
                    <a:ext uri="{9D8B030D-6E8A-4147-A177-3AD203B41FA5}">
                      <a16:colId xmlns:a16="http://schemas.microsoft.com/office/drawing/2014/main" val="4151013600"/>
                    </a:ext>
                  </a:extLst>
                </a:gridCol>
                <a:gridCol w="646757">
                  <a:extLst>
                    <a:ext uri="{9D8B030D-6E8A-4147-A177-3AD203B41FA5}">
                      <a16:colId xmlns:a16="http://schemas.microsoft.com/office/drawing/2014/main" val="3103533080"/>
                    </a:ext>
                  </a:extLst>
                </a:gridCol>
                <a:gridCol w="828008">
                  <a:extLst>
                    <a:ext uri="{9D8B030D-6E8A-4147-A177-3AD203B41FA5}">
                      <a16:colId xmlns:a16="http://schemas.microsoft.com/office/drawing/2014/main" val="1371449326"/>
                    </a:ext>
                  </a:extLst>
                </a:gridCol>
                <a:gridCol w="824813">
                  <a:extLst>
                    <a:ext uri="{9D8B030D-6E8A-4147-A177-3AD203B41FA5}">
                      <a16:colId xmlns:a16="http://schemas.microsoft.com/office/drawing/2014/main" val="1108438266"/>
                    </a:ext>
                  </a:extLst>
                </a:gridCol>
              </a:tblGrid>
              <a:tr h="210382">
                <a:tc gridSpan="12">
                  <a:txBody>
                    <a:bodyPr/>
                    <a:lstStyle/>
                    <a:p>
                      <a:pPr marL="0" marR="0" algn="ctr">
                        <a:lnSpc>
                          <a:spcPct val="107000"/>
                        </a:lnSpc>
                        <a:spcBef>
                          <a:spcPts val="0"/>
                        </a:spcBef>
                        <a:spcAft>
                          <a:spcPts val="800"/>
                        </a:spcAft>
                      </a:pPr>
                      <a:r>
                        <a:rPr lang="en-US" sz="1200" b="1" kern="100">
                          <a:effectLst/>
                        </a:rPr>
                        <a:t>Calculation Results</a:t>
                      </a:r>
                      <a:endParaRPr lang="en-US" sz="1200" b="1"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hMerge="1">
                  <a:txBody>
                    <a:bodyPr/>
                    <a:lstStyle/>
                    <a:p>
                      <a:endParaRPr/>
                    </a:p>
                  </a:txBody>
                  <a:tcPr marL="9525" marR="9525" marT="9525" marB="0" anchor="b"/>
                </a:tc>
                <a:tc hMerge="1">
                  <a:txBody>
                    <a:bodyPr/>
                    <a:lstStyle/>
                    <a:p>
                      <a:pPr marL="0" marR="0" algn="ctr">
                        <a:lnSpc>
                          <a:spcPct val="107000"/>
                        </a:lnSpc>
                        <a:spcBef>
                          <a:spcPts val="0"/>
                        </a:spcBef>
                        <a:spcAft>
                          <a:spcPts val="800"/>
                        </a:spcAft>
                      </a:pP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hMerge="1">
                  <a:txBody>
                    <a:bodyPr/>
                    <a:lstStyle/>
                    <a:p>
                      <a:pPr marL="0" marR="0" algn="ctr">
                        <a:lnSpc>
                          <a:spcPct val="107000"/>
                        </a:lnSpc>
                        <a:spcBef>
                          <a:spcPts val="0"/>
                        </a:spcBef>
                        <a:spcAft>
                          <a:spcPts val="800"/>
                        </a:spcAft>
                      </a:pP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hMerge="1">
                  <a:txBody>
                    <a:bodyPr/>
                    <a:lstStyle/>
                    <a:p>
                      <a:pPr marL="0" marR="0" algn="ctr">
                        <a:lnSpc>
                          <a:spcPct val="107000"/>
                        </a:lnSpc>
                        <a:spcBef>
                          <a:spcPts val="0"/>
                        </a:spcBef>
                        <a:spcAft>
                          <a:spcPts val="800"/>
                        </a:spcAft>
                      </a:pP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hMerge="1">
                  <a:txBody>
                    <a:bodyPr/>
                    <a:lstStyle/>
                    <a:p>
                      <a:pPr marL="0" marR="0" algn="ctr">
                        <a:lnSpc>
                          <a:spcPct val="107000"/>
                        </a:lnSpc>
                        <a:spcBef>
                          <a:spcPts val="0"/>
                        </a:spcBef>
                        <a:spcAft>
                          <a:spcPts val="800"/>
                        </a:spcAft>
                      </a:pP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hMerge="1">
                  <a:txBody>
                    <a:bodyPr/>
                    <a:lstStyle/>
                    <a:p>
                      <a:pPr marL="0" marR="0" algn="ctr">
                        <a:lnSpc>
                          <a:spcPct val="107000"/>
                        </a:lnSpc>
                        <a:spcBef>
                          <a:spcPts val="0"/>
                        </a:spcBef>
                        <a:spcAft>
                          <a:spcPts val="800"/>
                        </a:spcAft>
                      </a:pP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hMerge="1">
                  <a:txBody>
                    <a:bodyPr/>
                    <a:lstStyle/>
                    <a:p>
                      <a:pPr marL="0" marR="0" algn="ctr">
                        <a:lnSpc>
                          <a:spcPct val="107000"/>
                        </a:lnSpc>
                        <a:spcBef>
                          <a:spcPts val="0"/>
                        </a:spcBef>
                        <a:spcAft>
                          <a:spcPts val="800"/>
                        </a:spcAft>
                      </a:pP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hMerge="1">
                  <a:txBody>
                    <a:bodyPr/>
                    <a:lstStyle/>
                    <a:p>
                      <a:pPr marL="0" marR="0" algn="ctr">
                        <a:lnSpc>
                          <a:spcPct val="107000"/>
                        </a:lnSpc>
                        <a:spcBef>
                          <a:spcPts val="0"/>
                        </a:spcBef>
                        <a:spcAft>
                          <a:spcPts val="800"/>
                        </a:spcAft>
                      </a:pP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hMerge="1">
                  <a:txBody>
                    <a:bodyPr/>
                    <a:lstStyle/>
                    <a:p>
                      <a:pPr marL="0" marR="0" algn="ctr">
                        <a:lnSpc>
                          <a:spcPct val="107000"/>
                        </a:lnSpc>
                        <a:spcBef>
                          <a:spcPts val="0"/>
                        </a:spcBef>
                        <a:spcAft>
                          <a:spcPts val="800"/>
                        </a:spcAft>
                      </a:pP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hMerge="1">
                  <a:txBody>
                    <a:bodyPr/>
                    <a:lstStyle/>
                    <a:p>
                      <a:pPr marL="0" marR="0" algn="ctr">
                        <a:lnSpc>
                          <a:spcPct val="107000"/>
                        </a:lnSpc>
                        <a:spcBef>
                          <a:spcPts val="0"/>
                        </a:spcBef>
                        <a:spcAft>
                          <a:spcPts val="800"/>
                        </a:spcAft>
                      </a:pP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hMerge="1">
                  <a:txBody>
                    <a:bodyPr/>
                    <a:lstStyle/>
                    <a:p>
                      <a:pPr marL="0" marR="0" algn="ctr">
                        <a:lnSpc>
                          <a:spcPct val="107000"/>
                        </a:lnSpc>
                        <a:spcBef>
                          <a:spcPts val="0"/>
                        </a:spcBef>
                        <a:spcAft>
                          <a:spcPts val="800"/>
                        </a:spcAft>
                      </a:pP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solidFill>
                      <a:schemeClr val="accent2">
                        <a:lumMod val="60000"/>
                        <a:lumOff val="40000"/>
                      </a:schemeClr>
                    </a:solidFill>
                  </a:tcPr>
                </a:tc>
                <a:extLst>
                  <a:ext uri="{0D108BD9-81ED-4DB2-BD59-A6C34878D82A}">
                    <a16:rowId xmlns:a16="http://schemas.microsoft.com/office/drawing/2014/main" val="3507288982"/>
                  </a:ext>
                </a:extLst>
              </a:tr>
              <a:tr h="352528">
                <a:tc>
                  <a:txBody>
                    <a:bodyPr/>
                    <a:lstStyle/>
                    <a:p>
                      <a:pPr marL="0" marR="0" algn="ctr">
                        <a:lnSpc>
                          <a:spcPct val="107000"/>
                        </a:lnSpc>
                        <a:spcBef>
                          <a:spcPts val="0"/>
                        </a:spcBef>
                        <a:spcAft>
                          <a:spcPts val="800"/>
                        </a:spcAft>
                      </a:pPr>
                      <a:r>
                        <a:rPr lang="en-US" sz="1000" kern="0">
                          <a:effectLst/>
                        </a:rPr>
                        <a:t>#</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marL="0" marR="0" algn="ctr">
                        <a:lnSpc>
                          <a:spcPct val="107000"/>
                        </a:lnSpc>
                        <a:spcBef>
                          <a:spcPts val="0"/>
                        </a:spcBef>
                        <a:spcAft>
                          <a:spcPts val="800"/>
                        </a:spcAft>
                      </a:pPr>
                      <a:r>
                        <a:rPr lang="en-US" sz="1000" kern="0">
                          <a:effectLst/>
                        </a:rPr>
                        <a:t>Wire Type</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marL="0" marR="0" algn="ctr">
                        <a:lnSpc>
                          <a:spcPct val="100000"/>
                        </a:lnSpc>
                        <a:spcBef>
                          <a:spcPts val="0"/>
                        </a:spcBef>
                        <a:spcAft>
                          <a:spcPts val="200"/>
                        </a:spcAft>
                      </a:pPr>
                      <a:r>
                        <a:rPr lang="en-US" sz="1000" b="1" kern="0">
                          <a:effectLst/>
                        </a:rPr>
                        <a:t>L</a:t>
                      </a:r>
                    </a:p>
                    <a:p>
                      <a:pPr marL="0" marR="0" algn="ctr">
                        <a:lnSpc>
                          <a:spcPct val="100000"/>
                        </a:lnSpc>
                        <a:spcBef>
                          <a:spcPts val="0"/>
                        </a:spcBef>
                        <a:spcAft>
                          <a:spcPts val="200"/>
                        </a:spcAft>
                      </a:pPr>
                      <a:r>
                        <a:rPr lang="en-US" sz="1000" b="1" kern="0">
                          <a:effectLst/>
                        </a:rPr>
                        <a:t>(m)</a:t>
                      </a:r>
                    </a:p>
                  </a:txBody>
                  <a:tcPr marL="9525" marR="9525" marT="9525" marB="0" anchor="b"/>
                </a:tc>
                <a:tc>
                  <a:txBody>
                    <a:bodyPr/>
                    <a:lstStyle/>
                    <a:p>
                      <a:pPr marL="0" marR="0" algn="ctr">
                        <a:lnSpc>
                          <a:spcPct val="107000"/>
                        </a:lnSpc>
                        <a:spcBef>
                          <a:spcPts val="0"/>
                        </a:spcBef>
                        <a:spcAft>
                          <a:spcPts val="800"/>
                        </a:spcAft>
                      </a:pPr>
                      <a:r>
                        <a:rPr lang="en-US" sz="1000" kern="0">
                          <a:effectLst/>
                        </a:rPr>
                        <a:t>k     (w/m-K)</a:t>
                      </a:r>
                    </a:p>
                  </a:txBody>
                  <a:tcPr marL="9525" marR="9525" marT="9525" marB="0" anchor="b"/>
                </a:tc>
                <a:tc>
                  <a:txBody>
                    <a:bodyPr/>
                    <a:lstStyle/>
                    <a:p>
                      <a:pPr marL="0" marR="0" algn="ctr">
                        <a:lnSpc>
                          <a:spcPct val="107000"/>
                        </a:lnSpc>
                        <a:spcBef>
                          <a:spcPts val="0"/>
                        </a:spcBef>
                        <a:spcAft>
                          <a:spcPts val="800"/>
                        </a:spcAft>
                      </a:pPr>
                      <a:r>
                        <a:rPr lang="en-US" sz="1000" kern="0">
                          <a:effectLst/>
                        </a:rPr>
                        <a:t>Strand Dia</a:t>
                      </a:r>
                      <a:r>
                        <a:rPr lang="en-US" sz="1200" kern="100">
                          <a:effectLst/>
                          <a:latin typeface="Calibri" panose="020F0502020204030204" pitchFamily="34" charset="0"/>
                          <a:ea typeface="Calibri" panose="020F0502020204030204" pitchFamily="34" charset="0"/>
                          <a:cs typeface="Times New Roman" panose="02020603050405020304" pitchFamily="18" charset="0"/>
                        </a:rPr>
                        <a:t> (m)</a:t>
                      </a:r>
                      <a:endParaRPr lang="en-US" sz="1000" kern="0">
                        <a:effectLst/>
                      </a:endParaRPr>
                    </a:p>
                  </a:txBody>
                  <a:tcPr marL="9525" marR="9525" marT="9525" marB="0" anchor="b"/>
                </a:tc>
                <a:tc>
                  <a:txBody>
                    <a:bodyPr/>
                    <a:lstStyle/>
                    <a:p>
                      <a:pPr marL="0" marR="0" algn="ctr">
                        <a:lnSpc>
                          <a:spcPct val="107000"/>
                        </a:lnSpc>
                        <a:spcBef>
                          <a:spcPts val="0"/>
                        </a:spcBef>
                        <a:spcAft>
                          <a:spcPts val="800"/>
                        </a:spcAft>
                      </a:pPr>
                      <a:r>
                        <a:rPr lang="en-US" sz="1000" kern="0">
                          <a:effectLst/>
                        </a:rPr>
                        <a:t>A Wire    (</a:t>
                      </a:r>
                      <a:r>
                        <a:rPr lang="en-US" sz="1000" b="0" kern="0">
                          <a:solidFill>
                            <a:schemeClr val="tx1"/>
                          </a:solidFill>
                          <a:effectLst/>
                          <a:latin typeface="+mn-lt"/>
                          <a:ea typeface="Times New Roman" panose="02020603050405020304" pitchFamily="18" charset="0"/>
                          <a:cs typeface="Times New Roman" panose="02020603050405020304" pitchFamily="18" charset="0"/>
                        </a:rPr>
                        <a:t>m²</a:t>
                      </a:r>
                      <a:r>
                        <a:rPr lang="en-US" sz="1000" kern="0">
                          <a:effectLst/>
                        </a:rPr>
                        <a:t>)</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marL="0" marR="0" algn="ctr">
                        <a:lnSpc>
                          <a:spcPct val="107000"/>
                        </a:lnSpc>
                        <a:spcBef>
                          <a:spcPts val="0"/>
                        </a:spcBef>
                        <a:spcAft>
                          <a:spcPts val="800"/>
                        </a:spcAft>
                      </a:pPr>
                      <a:r>
                        <a:rPr lang="en-US" sz="1000" kern="0">
                          <a:effectLst/>
                        </a:rPr>
                        <a:t>A Lug     </a:t>
                      </a:r>
                      <a:r>
                        <a:rPr lang="en-US" sz="1000" kern="0">
                          <a:solidFill>
                            <a:schemeClr val="tx1"/>
                          </a:solidFill>
                          <a:effectLst/>
                        </a:rPr>
                        <a:t>(</a:t>
                      </a:r>
                      <a:r>
                        <a:rPr lang="en-US" sz="1000" b="0" kern="0">
                          <a:solidFill>
                            <a:schemeClr val="tx1"/>
                          </a:solidFill>
                          <a:effectLst/>
                          <a:latin typeface="+mn-lt"/>
                          <a:ea typeface="Times New Roman" panose="02020603050405020304" pitchFamily="18" charset="0"/>
                          <a:cs typeface="Times New Roman" panose="02020603050405020304" pitchFamily="18" charset="0"/>
                        </a:rPr>
                        <a:t>m²</a:t>
                      </a:r>
                      <a:r>
                        <a:rPr lang="en-US" sz="1000" kern="0">
                          <a:solidFill>
                            <a:schemeClr val="tx1"/>
                          </a:solidFill>
                          <a:effectLst/>
                        </a:rPr>
                        <a:t>)</a:t>
                      </a:r>
                      <a:endParaRPr lang="en-US" sz="120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marL="0" marR="0" algn="ctr">
                        <a:lnSpc>
                          <a:spcPct val="107000"/>
                        </a:lnSpc>
                        <a:spcBef>
                          <a:spcPts val="0"/>
                        </a:spcBef>
                        <a:spcAft>
                          <a:spcPts val="800"/>
                        </a:spcAft>
                      </a:pPr>
                      <a:r>
                        <a:rPr lang="en-US" sz="1000" kern="0">
                          <a:effectLst/>
                        </a:rPr>
                        <a:t>L Lug    (m)</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marL="0" marR="0" algn="ctr">
                        <a:lnSpc>
                          <a:spcPct val="107000"/>
                        </a:lnSpc>
                        <a:spcBef>
                          <a:spcPts val="0"/>
                        </a:spcBef>
                        <a:spcAft>
                          <a:spcPts val="800"/>
                        </a:spcAft>
                      </a:pPr>
                      <a:r>
                        <a:rPr lang="en-US" sz="1000" kern="0">
                          <a:effectLst/>
                        </a:rPr>
                        <a:t>R Wire</a:t>
                      </a:r>
                      <a:r>
                        <a:rPr lang="en-US" sz="1200" kern="100">
                          <a:effectLst/>
                          <a:latin typeface="Calibri" panose="020F0502020204030204" pitchFamily="34" charset="0"/>
                          <a:ea typeface="Calibri" panose="020F0502020204030204" pitchFamily="34" charset="0"/>
                          <a:cs typeface="Times New Roman" panose="02020603050405020304" pitchFamily="18" charset="0"/>
                        </a:rPr>
                        <a:t> (K/W)</a:t>
                      </a:r>
                      <a:endParaRPr lang="en-US" sz="1000" kern="0">
                        <a:effectLst/>
                      </a:endParaRPr>
                    </a:p>
                  </a:txBody>
                  <a:tcPr marL="9525" marR="9525" marT="9525" marB="0" anchor="b"/>
                </a:tc>
                <a:tc>
                  <a:txBody>
                    <a:bodyPr/>
                    <a:lstStyle/>
                    <a:p>
                      <a:pPr marL="0" marR="0" algn="ctr">
                        <a:lnSpc>
                          <a:spcPct val="107000"/>
                        </a:lnSpc>
                        <a:spcBef>
                          <a:spcPts val="0"/>
                        </a:spcBef>
                        <a:spcAft>
                          <a:spcPts val="800"/>
                        </a:spcAft>
                      </a:pPr>
                      <a:r>
                        <a:rPr lang="en-US" sz="1000" kern="0">
                          <a:effectLst/>
                        </a:rPr>
                        <a:t>R Crimp (K/W)</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marL="0" marR="0" algn="ctr">
                        <a:lnSpc>
                          <a:spcPct val="107000"/>
                        </a:lnSpc>
                        <a:spcBef>
                          <a:spcPts val="0"/>
                        </a:spcBef>
                        <a:spcAft>
                          <a:spcPts val="800"/>
                        </a:spcAft>
                      </a:pPr>
                      <a:r>
                        <a:rPr lang="en-US" sz="1000" kern="0">
                          <a:effectLst/>
                        </a:rPr>
                        <a:t>R Lug     (K/W)</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marL="0" marR="0" algn="ctr">
                        <a:lnSpc>
                          <a:spcPct val="107000"/>
                        </a:lnSpc>
                        <a:spcBef>
                          <a:spcPts val="0"/>
                        </a:spcBef>
                        <a:spcAft>
                          <a:spcPts val="800"/>
                        </a:spcAft>
                      </a:pPr>
                      <a:r>
                        <a:rPr lang="en-US" sz="1000" b="1" kern="0">
                          <a:solidFill>
                            <a:schemeClr val="tx1"/>
                          </a:solidFill>
                          <a:effectLst/>
                        </a:rPr>
                        <a:t>G Total (W/K)</a:t>
                      </a:r>
                      <a:endParaRPr lang="en-US" sz="1200" b="1"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extLst>
                  <a:ext uri="{0D108BD9-81ED-4DB2-BD59-A6C34878D82A}">
                    <a16:rowId xmlns:a16="http://schemas.microsoft.com/office/drawing/2014/main" val="2287372526"/>
                  </a:ext>
                </a:extLst>
              </a:tr>
              <a:tr h="250428">
                <a:tc>
                  <a:txBody>
                    <a:bodyPr/>
                    <a:lstStyle/>
                    <a:p>
                      <a:pPr marL="0" marR="0" algn="ctr">
                        <a:lnSpc>
                          <a:spcPct val="107000"/>
                        </a:lnSpc>
                        <a:spcBef>
                          <a:spcPts val="0"/>
                        </a:spcBef>
                        <a:spcAft>
                          <a:spcPts val="800"/>
                        </a:spcAft>
                      </a:pPr>
                      <a:r>
                        <a:rPr lang="en-US" sz="1000" kern="0">
                          <a:effectLst/>
                        </a:rPr>
                        <a:t>1.0</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marL="0" marR="0" algn="ctr">
                        <a:lnSpc>
                          <a:spcPct val="107000"/>
                        </a:lnSpc>
                        <a:spcBef>
                          <a:spcPts val="0"/>
                        </a:spcBef>
                        <a:spcAft>
                          <a:spcPts val="800"/>
                        </a:spcAft>
                      </a:pPr>
                      <a:r>
                        <a:rPr lang="en-US" sz="1000" kern="0">
                          <a:effectLst/>
                        </a:rPr>
                        <a:t>19 strand</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marL="0" marR="0" algn="ctr">
                        <a:lnSpc>
                          <a:spcPct val="107000"/>
                        </a:lnSpc>
                        <a:spcBef>
                          <a:spcPts val="0"/>
                        </a:spcBef>
                        <a:spcAft>
                          <a:spcPts val="800"/>
                        </a:spcAft>
                      </a:pPr>
                      <a:r>
                        <a:rPr lang="en-US" sz="1000" kern="0">
                          <a:effectLst/>
                        </a:rPr>
                        <a:t>0.1270</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marL="0" marR="0" algn="ctr">
                        <a:lnSpc>
                          <a:spcPct val="107000"/>
                        </a:lnSpc>
                        <a:spcBef>
                          <a:spcPts val="0"/>
                        </a:spcBef>
                        <a:spcAft>
                          <a:spcPts val="800"/>
                        </a:spcAft>
                      </a:pPr>
                      <a:r>
                        <a:rPr lang="en-US" sz="1000" kern="0">
                          <a:effectLst/>
                        </a:rPr>
                        <a:t>401</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marL="0" marR="0" algn="ctr">
                        <a:lnSpc>
                          <a:spcPct val="107000"/>
                        </a:lnSpc>
                        <a:spcBef>
                          <a:spcPts val="0"/>
                        </a:spcBef>
                        <a:spcAft>
                          <a:spcPts val="800"/>
                        </a:spcAft>
                      </a:pPr>
                      <a:r>
                        <a:rPr lang="en-US" sz="1000" kern="100">
                          <a:effectLst/>
                        </a:rPr>
                        <a:t>1.17E-03</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marL="0" marR="0" algn="ctr">
                        <a:lnSpc>
                          <a:spcPct val="107000"/>
                        </a:lnSpc>
                        <a:spcBef>
                          <a:spcPts val="0"/>
                        </a:spcBef>
                        <a:spcAft>
                          <a:spcPts val="800"/>
                        </a:spcAft>
                      </a:pPr>
                      <a:r>
                        <a:rPr lang="en-US" sz="1000" kern="100">
                          <a:effectLst/>
                        </a:rPr>
                        <a:t>2.04E-05</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marL="0" marR="0" algn="ctr">
                        <a:lnSpc>
                          <a:spcPct val="107000"/>
                        </a:lnSpc>
                        <a:spcBef>
                          <a:spcPts val="0"/>
                        </a:spcBef>
                        <a:spcAft>
                          <a:spcPts val="800"/>
                        </a:spcAft>
                      </a:pPr>
                      <a:r>
                        <a:rPr lang="en-US" sz="1000" kern="0">
                          <a:effectLst/>
                        </a:rPr>
                        <a:t>5.35E-05</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marL="0" marR="0" algn="ctr">
                        <a:lnSpc>
                          <a:spcPct val="107000"/>
                        </a:lnSpc>
                        <a:spcBef>
                          <a:spcPts val="0"/>
                        </a:spcBef>
                        <a:spcAft>
                          <a:spcPts val="800"/>
                        </a:spcAft>
                      </a:pPr>
                      <a:r>
                        <a:rPr lang="en-US" sz="1000" kern="0">
                          <a:effectLst/>
                        </a:rPr>
                        <a:t>2.54E-02</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marL="0" marR="0" algn="ctr">
                        <a:lnSpc>
                          <a:spcPct val="107000"/>
                        </a:lnSpc>
                        <a:spcBef>
                          <a:spcPts val="0"/>
                        </a:spcBef>
                        <a:spcAft>
                          <a:spcPts val="800"/>
                        </a:spcAft>
                      </a:pPr>
                      <a:r>
                        <a:rPr lang="en-US" sz="1000" kern="100">
                          <a:effectLst/>
                        </a:rPr>
                        <a:t>3.2729</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marL="0" marR="0" algn="ctr">
                        <a:lnSpc>
                          <a:spcPct val="107000"/>
                        </a:lnSpc>
                        <a:spcBef>
                          <a:spcPts val="0"/>
                        </a:spcBef>
                        <a:spcAft>
                          <a:spcPts val="800"/>
                        </a:spcAft>
                      </a:pPr>
                      <a:r>
                        <a:rPr lang="en-US" sz="1000" kern="0">
                          <a:effectLst/>
                        </a:rPr>
                        <a:t>0.0252</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marL="0" marR="0" algn="ctr">
                        <a:lnSpc>
                          <a:spcPct val="107000"/>
                        </a:lnSpc>
                        <a:spcBef>
                          <a:spcPts val="0"/>
                        </a:spcBef>
                        <a:spcAft>
                          <a:spcPts val="800"/>
                        </a:spcAft>
                      </a:pPr>
                      <a:r>
                        <a:rPr lang="en-US" sz="1000" kern="0">
                          <a:effectLst/>
                        </a:rPr>
                        <a:t>8.45E-01</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marL="0" marR="0" algn="ctr">
                        <a:lnSpc>
                          <a:spcPct val="107000"/>
                        </a:lnSpc>
                        <a:spcBef>
                          <a:spcPts val="0"/>
                        </a:spcBef>
                        <a:spcAft>
                          <a:spcPts val="800"/>
                        </a:spcAft>
                      </a:pPr>
                      <a:r>
                        <a:rPr lang="en-US" sz="1000" b="1" kern="100">
                          <a:solidFill>
                            <a:schemeClr val="tx1"/>
                          </a:solidFill>
                          <a:effectLst/>
                        </a:rPr>
                        <a:t>0.20051</a:t>
                      </a:r>
                      <a:endParaRPr lang="en-US" sz="1200" b="1"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extLst>
                  <a:ext uri="{0D108BD9-81ED-4DB2-BD59-A6C34878D82A}">
                    <a16:rowId xmlns:a16="http://schemas.microsoft.com/office/drawing/2014/main" val="2491984533"/>
                  </a:ext>
                </a:extLst>
              </a:tr>
              <a:tr h="250428">
                <a:tc>
                  <a:txBody>
                    <a:bodyPr/>
                    <a:lstStyle/>
                    <a:p>
                      <a:pPr marL="0" marR="0" algn="ctr">
                        <a:lnSpc>
                          <a:spcPct val="107000"/>
                        </a:lnSpc>
                        <a:spcBef>
                          <a:spcPts val="0"/>
                        </a:spcBef>
                        <a:spcAft>
                          <a:spcPts val="800"/>
                        </a:spcAft>
                      </a:pPr>
                      <a:r>
                        <a:rPr lang="en-US" sz="1000" kern="0">
                          <a:effectLst/>
                        </a:rPr>
                        <a:t>2.0</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marL="0" marR="0" algn="ctr">
                        <a:lnSpc>
                          <a:spcPct val="107000"/>
                        </a:lnSpc>
                        <a:spcBef>
                          <a:spcPts val="0"/>
                        </a:spcBef>
                        <a:spcAft>
                          <a:spcPts val="800"/>
                        </a:spcAft>
                      </a:pPr>
                      <a:r>
                        <a:rPr lang="en-US" sz="1000" kern="0">
                          <a:effectLst/>
                        </a:rPr>
                        <a:t>975 strand</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marL="0" marR="0" algn="ctr">
                        <a:lnSpc>
                          <a:spcPct val="107000"/>
                        </a:lnSpc>
                        <a:spcBef>
                          <a:spcPts val="0"/>
                        </a:spcBef>
                        <a:spcAft>
                          <a:spcPts val="800"/>
                        </a:spcAft>
                      </a:pPr>
                      <a:r>
                        <a:rPr lang="en-US" sz="1000" kern="0">
                          <a:effectLst/>
                        </a:rPr>
                        <a:t>0.1270</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marL="0" marR="0" algn="ctr">
                        <a:lnSpc>
                          <a:spcPct val="107000"/>
                        </a:lnSpc>
                        <a:spcBef>
                          <a:spcPts val="0"/>
                        </a:spcBef>
                        <a:spcAft>
                          <a:spcPts val="800"/>
                        </a:spcAft>
                      </a:pPr>
                      <a:r>
                        <a:rPr lang="en-US" sz="1000" kern="0">
                          <a:effectLst/>
                        </a:rPr>
                        <a:t>401</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marL="0" marR="0" algn="ctr">
                        <a:lnSpc>
                          <a:spcPct val="107000"/>
                        </a:lnSpc>
                        <a:spcBef>
                          <a:spcPts val="0"/>
                        </a:spcBef>
                        <a:spcAft>
                          <a:spcPts val="800"/>
                        </a:spcAft>
                      </a:pPr>
                      <a:r>
                        <a:rPr lang="en-US" sz="1000" kern="100">
                          <a:effectLst/>
                        </a:rPr>
                        <a:t>7.62E-04</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marL="0" marR="0" algn="ctr">
                        <a:lnSpc>
                          <a:spcPct val="107000"/>
                        </a:lnSpc>
                        <a:spcBef>
                          <a:spcPts val="0"/>
                        </a:spcBef>
                        <a:spcAft>
                          <a:spcPts val="800"/>
                        </a:spcAft>
                      </a:pPr>
                      <a:r>
                        <a:rPr lang="en-US" sz="1000" kern="100">
                          <a:effectLst/>
                        </a:rPr>
                        <a:t>4.45E-04</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marL="0" marR="0" algn="ctr">
                        <a:lnSpc>
                          <a:spcPct val="107000"/>
                        </a:lnSpc>
                        <a:spcBef>
                          <a:spcPts val="0"/>
                        </a:spcBef>
                        <a:spcAft>
                          <a:spcPts val="800"/>
                        </a:spcAft>
                      </a:pPr>
                      <a:r>
                        <a:rPr lang="en-US" sz="1000" kern="0">
                          <a:effectLst/>
                        </a:rPr>
                        <a:t>5.35E-05</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marL="0" marR="0" algn="ctr">
                        <a:lnSpc>
                          <a:spcPct val="107000"/>
                        </a:lnSpc>
                        <a:spcBef>
                          <a:spcPts val="0"/>
                        </a:spcBef>
                        <a:spcAft>
                          <a:spcPts val="800"/>
                        </a:spcAft>
                      </a:pPr>
                      <a:r>
                        <a:rPr lang="en-US" sz="1000" kern="0">
                          <a:effectLst/>
                        </a:rPr>
                        <a:t>2.54E-02</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marL="0" marR="0" algn="ctr">
                        <a:lnSpc>
                          <a:spcPct val="107000"/>
                        </a:lnSpc>
                        <a:spcBef>
                          <a:spcPts val="0"/>
                        </a:spcBef>
                        <a:spcAft>
                          <a:spcPts val="800"/>
                        </a:spcAft>
                      </a:pPr>
                      <a:r>
                        <a:rPr lang="en-US" sz="1000" kern="100">
                          <a:effectLst/>
                        </a:rPr>
                        <a:t>0.0029</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marL="0" marR="0" algn="ctr">
                        <a:lnSpc>
                          <a:spcPct val="107000"/>
                        </a:lnSpc>
                        <a:spcBef>
                          <a:spcPts val="0"/>
                        </a:spcBef>
                        <a:spcAft>
                          <a:spcPts val="800"/>
                        </a:spcAft>
                      </a:pPr>
                      <a:r>
                        <a:rPr lang="en-US" sz="1000" kern="0">
                          <a:effectLst/>
                        </a:rPr>
                        <a:t>0.0252</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marL="0" marR="0" algn="ctr">
                        <a:lnSpc>
                          <a:spcPct val="107000"/>
                        </a:lnSpc>
                        <a:spcBef>
                          <a:spcPts val="0"/>
                        </a:spcBef>
                        <a:spcAft>
                          <a:spcPts val="800"/>
                        </a:spcAft>
                      </a:pPr>
                      <a:r>
                        <a:rPr lang="en-US" sz="1000" kern="0">
                          <a:effectLst/>
                        </a:rPr>
                        <a:t>8.45E-01</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marL="0" marR="0" algn="ctr">
                        <a:lnSpc>
                          <a:spcPct val="107000"/>
                        </a:lnSpc>
                        <a:spcBef>
                          <a:spcPts val="0"/>
                        </a:spcBef>
                        <a:spcAft>
                          <a:spcPts val="800"/>
                        </a:spcAft>
                      </a:pPr>
                      <a:r>
                        <a:rPr lang="en-US" sz="1000" b="1" kern="100">
                          <a:solidFill>
                            <a:schemeClr val="tx1"/>
                          </a:solidFill>
                          <a:effectLst/>
                        </a:rPr>
                        <a:t>0.58228</a:t>
                      </a:r>
                      <a:endParaRPr lang="en-US" sz="1200" b="1"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extLst>
                  <a:ext uri="{0D108BD9-81ED-4DB2-BD59-A6C34878D82A}">
                    <a16:rowId xmlns:a16="http://schemas.microsoft.com/office/drawing/2014/main" val="1827005203"/>
                  </a:ext>
                </a:extLst>
              </a:tr>
              <a:tr h="250428">
                <a:tc>
                  <a:txBody>
                    <a:bodyPr/>
                    <a:lstStyle/>
                    <a:p>
                      <a:pPr marL="0" marR="0" algn="ctr">
                        <a:lnSpc>
                          <a:spcPct val="107000"/>
                        </a:lnSpc>
                        <a:spcBef>
                          <a:spcPts val="0"/>
                        </a:spcBef>
                        <a:spcAft>
                          <a:spcPts val="800"/>
                        </a:spcAft>
                      </a:pPr>
                      <a:r>
                        <a:rPr lang="en-US" sz="1000" kern="0">
                          <a:effectLst/>
                        </a:rPr>
                        <a:t>3.0</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marL="0" marR="0" algn="ctr">
                        <a:lnSpc>
                          <a:spcPct val="107000"/>
                        </a:lnSpc>
                        <a:spcBef>
                          <a:spcPts val="0"/>
                        </a:spcBef>
                        <a:spcAft>
                          <a:spcPts val="800"/>
                        </a:spcAft>
                      </a:pPr>
                      <a:r>
                        <a:rPr lang="en-US" sz="1000" kern="0">
                          <a:effectLst/>
                        </a:rPr>
                        <a:t>2337 strand</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marL="0" marR="0" algn="ctr">
                        <a:lnSpc>
                          <a:spcPct val="107000"/>
                        </a:lnSpc>
                        <a:spcBef>
                          <a:spcPts val="0"/>
                        </a:spcBef>
                        <a:spcAft>
                          <a:spcPts val="800"/>
                        </a:spcAft>
                      </a:pPr>
                      <a:r>
                        <a:rPr lang="en-US" sz="1000" kern="0">
                          <a:effectLst/>
                        </a:rPr>
                        <a:t>0.1270</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marL="0" marR="0" algn="ctr">
                        <a:lnSpc>
                          <a:spcPct val="107000"/>
                        </a:lnSpc>
                        <a:spcBef>
                          <a:spcPts val="0"/>
                        </a:spcBef>
                        <a:spcAft>
                          <a:spcPts val="800"/>
                        </a:spcAft>
                      </a:pPr>
                      <a:r>
                        <a:rPr lang="en-US" sz="1000" kern="0">
                          <a:effectLst/>
                        </a:rPr>
                        <a:t>401</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marL="0" marR="0" algn="ctr">
                        <a:lnSpc>
                          <a:spcPct val="107000"/>
                        </a:lnSpc>
                        <a:spcBef>
                          <a:spcPts val="0"/>
                        </a:spcBef>
                        <a:spcAft>
                          <a:spcPts val="800"/>
                        </a:spcAft>
                      </a:pPr>
                      <a:r>
                        <a:rPr lang="en-US" sz="1000" kern="100">
                          <a:effectLst/>
                        </a:rPr>
                        <a:t>6.60E-04</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marL="0" marR="0" algn="ctr">
                        <a:lnSpc>
                          <a:spcPct val="107000"/>
                        </a:lnSpc>
                        <a:spcBef>
                          <a:spcPts val="0"/>
                        </a:spcBef>
                        <a:spcAft>
                          <a:spcPts val="800"/>
                        </a:spcAft>
                      </a:pPr>
                      <a:r>
                        <a:rPr lang="en-US" sz="1000" kern="100">
                          <a:effectLst/>
                        </a:rPr>
                        <a:t>8.01E-04</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marL="0" marR="0" algn="ctr">
                        <a:lnSpc>
                          <a:spcPct val="107000"/>
                        </a:lnSpc>
                        <a:spcBef>
                          <a:spcPts val="0"/>
                        </a:spcBef>
                        <a:spcAft>
                          <a:spcPts val="800"/>
                        </a:spcAft>
                      </a:pPr>
                      <a:r>
                        <a:rPr lang="en-US" sz="1000" kern="0">
                          <a:effectLst/>
                        </a:rPr>
                        <a:t>5.35E-05</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marL="0" marR="0" algn="ctr">
                        <a:lnSpc>
                          <a:spcPct val="107000"/>
                        </a:lnSpc>
                        <a:spcBef>
                          <a:spcPts val="0"/>
                        </a:spcBef>
                        <a:spcAft>
                          <a:spcPts val="800"/>
                        </a:spcAft>
                      </a:pPr>
                      <a:r>
                        <a:rPr lang="en-US" sz="1000" kern="0">
                          <a:effectLst/>
                        </a:rPr>
                        <a:t>2.54E-02</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marL="0" marR="0" algn="ctr">
                        <a:lnSpc>
                          <a:spcPct val="107000"/>
                        </a:lnSpc>
                        <a:spcBef>
                          <a:spcPts val="0"/>
                        </a:spcBef>
                        <a:spcAft>
                          <a:spcPts val="800"/>
                        </a:spcAft>
                      </a:pPr>
                      <a:r>
                        <a:rPr lang="en-US" sz="1000" kern="100">
                          <a:effectLst/>
                        </a:rPr>
                        <a:t>0.0007</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marL="0" marR="0" algn="ctr">
                        <a:lnSpc>
                          <a:spcPct val="107000"/>
                        </a:lnSpc>
                        <a:spcBef>
                          <a:spcPts val="0"/>
                        </a:spcBef>
                        <a:spcAft>
                          <a:spcPts val="800"/>
                        </a:spcAft>
                      </a:pPr>
                      <a:r>
                        <a:rPr lang="en-US" sz="1000" kern="0">
                          <a:effectLst/>
                        </a:rPr>
                        <a:t>0.0252</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marL="0" marR="0" algn="ctr">
                        <a:lnSpc>
                          <a:spcPct val="107000"/>
                        </a:lnSpc>
                        <a:spcBef>
                          <a:spcPts val="0"/>
                        </a:spcBef>
                        <a:spcAft>
                          <a:spcPts val="800"/>
                        </a:spcAft>
                      </a:pPr>
                      <a:r>
                        <a:rPr lang="en-US" sz="1000" kern="0">
                          <a:effectLst/>
                        </a:rPr>
                        <a:t>8.45E-01</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marL="0" marR="0" algn="ctr">
                        <a:lnSpc>
                          <a:spcPct val="107000"/>
                        </a:lnSpc>
                        <a:spcBef>
                          <a:spcPts val="0"/>
                        </a:spcBef>
                        <a:spcAft>
                          <a:spcPts val="800"/>
                        </a:spcAft>
                      </a:pPr>
                      <a:r>
                        <a:rPr lang="en-US" sz="1000" b="1" kern="100">
                          <a:solidFill>
                            <a:schemeClr val="tx1"/>
                          </a:solidFill>
                          <a:effectLst/>
                        </a:rPr>
                        <a:t>0.58305</a:t>
                      </a:r>
                      <a:endParaRPr lang="en-US" sz="1200" b="1"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extLst>
                  <a:ext uri="{0D108BD9-81ED-4DB2-BD59-A6C34878D82A}">
                    <a16:rowId xmlns:a16="http://schemas.microsoft.com/office/drawing/2014/main" val="2022065644"/>
                  </a:ext>
                </a:extLst>
              </a:tr>
              <a:tr h="250428">
                <a:tc>
                  <a:txBody>
                    <a:bodyPr/>
                    <a:lstStyle/>
                    <a:p>
                      <a:pPr marL="0" marR="0" algn="ctr">
                        <a:lnSpc>
                          <a:spcPct val="107000"/>
                        </a:lnSpc>
                        <a:spcBef>
                          <a:spcPts val="0"/>
                        </a:spcBef>
                        <a:spcAft>
                          <a:spcPts val="800"/>
                        </a:spcAft>
                      </a:pPr>
                      <a:r>
                        <a:rPr lang="en-US" sz="1000" kern="0">
                          <a:effectLst/>
                        </a:rPr>
                        <a:t>1.1</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marL="0" marR="0" algn="ctr">
                        <a:lnSpc>
                          <a:spcPct val="107000"/>
                        </a:lnSpc>
                        <a:spcBef>
                          <a:spcPts val="0"/>
                        </a:spcBef>
                        <a:spcAft>
                          <a:spcPts val="800"/>
                        </a:spcAft>
                      </a:pPr>
                      <a:r>
                        <a:rPr lang="en-US" sz="1000" kern="0">
                          <a:effectLst/>
                        </a:rPr>
                        <a:t>19 strand</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marL="0" marR="0" algn="ctr">
                        <a:lnSpc>
                          <a:spcPct val="107000"/>
                        </a:lnSpc>
                        <a:spcBef>
                          <a:spcPts val="0"/>
                        </a:spcBef>
                        <a:spcAft>
                          <a:spcPts val="800"/>
                        </a:spcAft>
                      </a:pPr>
                      <a:r>
                        <a:rPr lang="en-US" sz="1000" kern="0">
                          <a:effectLst/>
                        </a:rPr>
                        <a:t>0.2286</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marL="0" marR="0" algn="ctr">
                        <a:lnSpc>
                          <a:spcPct val="107000"/>
                        </a:lnSpc>
                        <a:spcBef>
                          <a:spcPts val="0"/>
                        </a:spcBef>
                        <a:spcAft>
                          <a:spcPts val="800"/>
                        </a:spcAft>
                      </a:pPr>
                      <a:r>
                        <a:rPr lang="en-US" sz="1000" kern="0">
                          <a:effectLst/>
                        </a:rPr>
                        <a:t>401</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marL="0" marR="0" algn="ctr">
                        <a:lnSpc>
                          <a:spcPct val="107000"/>
                        </a:lnSpc>
                        <a:spcBef>
                          <a:spcPts val="0"/>
                        </a:spcBef>
                        <a:spcAft>
                          <a:spcPts val="800"/>
                        </a:spcAft>
                      </a:pPr>
                      <a:r>
                        <a:rPr lang="en-US" sz="1000" kern="100">
                          <a:effectLst/>
                        </a:rPr>
                        <a:t>1.17E-03</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marL="0" marR="0" algn="ctr">
                        <a:lnSpc>
                          <a:spcPct val="107000"/>
                        </a:lnSpc>
                        <a:spcBef>
                          <a:spcPts val="0"/>
                        </a:spcBef>
                        <a:spcAft>
                          <a:spcPts val="800"/>
                        </a:spcAft>
                      </a:pPr>
                      <a:r>
                        <a:rPr lang="en-US" sz="1000" kern="100">
                          <a:effectLst/>
                        </a:rPr>
                        <a:t>2.04E-05</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marL="0" marR="0" algn="ctr">
                        <a:lnSpc>
                          <a:spcPct val="107000"/>
                        </a:lnSpc>
                        <a:spcBef>
                          <a:spcPts val="0"/>
                        </a:spcBef>
                        <a:spcAft>
                          <a:spcPts val="800"/>
                        </a:spcAft>
                      </a:pPr>
                      <a:r>
                        <a:rPr lang="en-US" sz="1000" kern="0">
                          <a:effectLst/>
                        </a:rPr>
                        <a:t>5.35E-05</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marL="0" marR="0" algn="ctr">
                        <a:lnSpc>
                          <a:spcPct val="107000"/>
                        </a:lnSpc>
                        <a:spcBef>
                          <a:spcPts val="0"/>
                        </a:spcBef>
                        <a:spcAft>
                          <a:spcPts val="800"/>
                        </a:spcAft>
                      </a:pPr>
                      <a:r>
                        <a:rPr lang="en-US" sz="1000" kern="0">
                          <a:effectLst/>
                        </a:rPr>
                        <a:t>2.54E-02</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marL="0" marR="0" algn="ctr">
                        <a:lnSpc>
                          <a:spcPct val="107000"/>
                        </a:lnSpc>
                        <a:spcBef>
                          <a:spcPts val="0"/>
                        </a:spcBef>
                        <a:spcAft>
                          <a:spcPts val="800"/>
                        </a:spcAft>
                      </a:pPr>
                      <a:r>
                        <a:rPr lang="en-US" sz="1000" kern="100">
                          <a:effectLst/>
                        </a:rPr>
                        <a:t>5.8913</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marL="0" marR="0" algn="ctr">
                        <a:lnSpc>
                          <a:spcPct val="107000"/>
                        </a:lnSpc>
                        <a:spcBef>
                          <a:spcPts val="0"/>
                        </a:spcBef>
                        <a:spcAft>
                          <a:spcPts val="800"/>
                        </a:spcAft>
                      </a:pPr>
                      <a:r>
                        <a:rPr lang="en-US" sz="1000" kern="0">
                          <a:effectLst/>
                        </a:rPr>
                        <a:t>0.0252</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marL="0" marR="0" algn="ctr">
                        <a:lnSpc>
                          <a:spcPct val="107000"/>
                        </a:lnSpc>
                        <a:spcBef>
                          <a:spcPts val="0"/>
                        </a:spcBef>
                        <a:spcAft>
                          <a:spcPts val="800"/>
                        </a:spcAft>
                      </a:pPr>
                      <a:r>
                        <a:rPr lang="en-US" sz="1000" kern="0">
                          <a:effectLst/>
                        </a:rPr>
                        <a:t>8.45E-01</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marL="0" marR="0" algn="ctr">
                        <a:lnSpc>
                          <a:spcPct val="107000"/>
                        </a:lnSpc>
                        <a:spcBef>
                          <a:spcPts val="0"/>
                        </a:spcBef>
                        <a:spcAft>
                          <a:spcPts val="800"/>
                        </a:spcAft>
                      </a:pPr>
                      <a:r>
                        <a:rPr lang="en-US" sz="1000" b="1" kern="100">
                          <a:solidFill>
                            <a:schemeClr val="tx1"/>
                          </a:solidFill>
                          <a:effectLst/>
                        </a:rPr>
                        <a:t>0.13148</a:t>
                      </a:r>
                      <a:endParaRPr lang="en-US" sz="1200" b="1"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extLst>
                  <a:ext uri="{0D108BD9-81ED-4DB2-BD59-A6C34878D82A}">
                    <a16:rowId xmlns:a16="http://schemas.microsoft.com/office/drawing/2014/main" val="857325941"/>
                  </a:ext>
                </a:extLst>
              </a:tr>
              <a:tr h="250428">
                <a:tc>
                  <a:txBody>
                    <a:bodyPr/>
                    <a:lstStyle/>
                    <a:p>
                      <a:pPr marL="0" marR="0" algn="ctr">
                        <a:lnSpc>
                          <a:spcPct val="107000"/>
                        </a:lnSpc>
                        <a:spcBef>
                          <a:spcPts val="0"/>
                        </a:spcBef>
                        <a:spcAft>
                          <a:spcPts val="800"/>
                        </a:spcAft>
                      </a:pPr>
                      <a:r>
                        <a:rPr lang="en-US" sz="1000" kern="0">
                          <a:effectLst/>
                        </a:rPr>
                        <a:t>2.1</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marL="0" marR="0" algn="ctr">
                        <a:lnSpc>
                          <a:spcPct val="107000"/>
                        </a:lnSpc>
                        <a:spcBef>
                          <a:spcPts val="0"/>
                        </a:spcBef>
                        <a:spcAft>
                          <a:spcPts val="800"/>
                        </a:spcAft>
                      </a:pPr>
                      <a:r>
                        <a:rPr lang="en-US" sz="1000" kern="0">
                          <a:effectLst/>
                        </a:rPr>
                        <a:t>975 strand</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marL="0" marR="0" algn="ctr">
                        <a:lnSpc>
                          <a:spcPct val="107000"/>
                        </a:lnSpc>
                        <a:spcBef>
                          <a:spcPts val="0"/>
                        </a:spcBef>
                        <a:spcAft>
                          <a:spcPts val="800"/>
                        </a:spcAft>
                      </a:pPr>
                      <a:r>
                        <a:rPr lang="en-US" sz="1000" kern="0">
                          <a:effectLst/>
                        </a:rPr>
                        <a:t>0.2286</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marL="0" marR="0" algn="ctr">
                        <a:lnSpc>
                          <a:spcPct val="107000"/>
                        </a:lnSpc>
                        <a:spcBef>
                          <a:spcPts val="0"/>
                        </a:spcBef>
                        <a:spcAft>
                          <a:spcPts val="800"/>
                        </a:spcAft>
                      </a:pPr>
                      <a:r>
                        <a:rPr lang="en-US" sz="1000" kern="0">
                          <a:effectLst/>
                        </a:rPr>
                        <a:t>401</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marL="0" marR="0" algn="ctr">
                        <a:lnSpc>
                          <a:spcPct val="107000"/>
                        </a:lnSpc>
                        <a:spcBef>
                          <a:spcPts val="0"/>
                        </a:spcBef>
                        <a:spcAft>
                          <a:spcPts val="800"/>
                        </a:spcAft>
                      </a:pPr>
                      <a:r>
                        <a:rPr lang="en-US" sz="1000" kern="100">
                          <a:effectLst/>
                        </a:rPr>
                        <a:t>7.62E-04</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marL="0" marR="0" algn="ctr">
                        <a:lnSpc>
                          <a:spcPct val="107000"/>
                        </a:lnSpc>
                        <a:spcBef>
                          <a:spcPts val="0"/>
                        </a:spcBef>
                        <a:spcAft>
                          <a:spcPts val="800"/>
                        </a:spcAft>
                      </a:pPr>
                      <a:r>
                        <a:rPr lang="en-US" sz="1000" kern="100">
                          <a:effectLst/>
                        </a:rPr>
                        <a:t>4.45E-04</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marL="0" marR="0" algn="ctr">
                        <a:lnSpc>
                          <a:spcPct val="107000"/>
                        </a:lnSpc>
                        <a:spcBef>
                          <a:spcPts val="0"/>
                        </a:spcBef>
                        <a:spcAft>
                          <a:spcPts val="800"/>
                        </a:spcAft>
                      </a:pPr>
                      <a:r>
                        <a:rPr lang="en-US" sz="1000" kern="0">
                          <a:effectLst/>
                        </a:rPr>
                        <a:t>5.35E-05</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marL="0" marR="0" algn="ctr">
                        <a:lnSpc>
                          <a:spcPct val="107000"/>
                        </a:lnSpc>
                        <a:spcBef>
                          <a:spcPts val="0"/>
                        </a:spcBef>
                        <a:spcAft>
                          <a:spcPts val="800"/>
                        </a:spcAft>
                      </a:pPr>
                      <a:r>
                        <a:rPr lang="en-US" sz="1000" kern="0">
                          <a:effectLst/>
                        </a:rPr>
                        <a:t>2.54E-02</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marL="0" marR="0" algn="ctr">
                        <a:lnSpc>
                          <a:spcPct val="107000"/>
                        </a:lnSpc>
                        <a:spcBef>
                          <a:spcPts val="0"/>
                        </a:spcBef>
                        <a:spcAft>
                          <a:spcPts val="800"/>
                        </a:spcAft>
                      </a:pPr>
                      <a:r>
                        <a:rPr lang="en-US" sz="1000" kern="100">
                          <a:effectLst/>
                        </a:rPr>
                        <a:t>0.0053</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marL="0" marR="0" algn="ctr">
                        <a:lnSpc>
                          <a:spcPct val="107000"/>
                        </a:lnSpc>
                        <a:spcBef>
                          <a:spcPts val="0"/>
                        </a:spcBef>
                        <a:spcAft>
                          <a:spcPts val="800"/>
                        </a:spcAft>
                      </a:pPr>
                      <a:r>
                        <a:rPr lang="en-US" sz="1000" kern="0">
                          <a:effectLst/>
                        </a:rPr>
                        <a:t>0.0252</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marL="0" marR="0" algn="ctr">
                        <a:lnSpc>
                          <a:spcPct val="107000"/>
                        </a:lnSpc>
                        <a:spcBef>
                          <a:spcPts val="0"/>
                        </a:spcBef>
                        <a:spcAft>
                          <a:spcPts val="800"/>
                        </a:spcAft>
                      </a:pPr>
                      <a:r>
                        <a:rPr lang="en-US" sz="1000" kern="0">
                          <a:effectLst/>
                        </a:rPr>
                        <a:t>8.45E-01</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marL="0" marR="0" algn="ctr">
                        <a:lnSpc>
                          <a:spcPct val="107000"/>
                        </a:lnSpc>
                        <a:spcBef>
                          <a:spcPts val="0"/>
                        </a:spcBef>
                        <a:spcAft>
                          <a:spcPts val="800"/>
                        </a:spcAft>
                      </a:pPr>
                      <a:r>
                        <a:rPr lang="en-US" sz="1000" b="1" kern="100">
                          <a:solidFill>
                            <a:schemeClr val="tx1"/>
                          </a:solidFill>
                          <a:effectLst/>
                        </a:rPr>
                        <a:t>0.58149</a:t>
                      </a:r>
                      <a:endParaRPr lang="en-US" sz="1200" b="1"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extLst>
                  <a:ext uri="{0D108BD9-81ED-4DB2-BD59-A6C34878D82A}">
                    <a16:rowId xmlns:a16="http://schemas.microsoft.com/office/drawing/2014/main" val="1377869474"/>
                  </a:ext>
                </a:extLst>
              </a:tr>
              <a:tr h="250428">
                <a:tc>
                  <a:txBody>
                    <a:bodyPr/>
                    <a:lstStyle/>
                    <a:p>
                      <a:pPr marL="0" marR="0" algn="ctr">
                        <a:lnSpc>
                          <a:spcPct val="107000"/>
                        </a:lnSpc>
                        <a:spcBef>
                          <a:spcPts val="0"/>
                        </a:spcBef>
                        <a:spcAft>
                          <a:spcPts val="800"/>
                        </a:spcAft>
                      </a:pPr>
                      <a:r>
                        <a:rPr lang="en-US" sz="1000" kern="0">
                          <a:effectLst/>
                        </a:rPr>
                        <a:t>3.1</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marL="0" marR="0" algn="ctr">
                        <a:lnSpc>
                          <a:spcPct val="107000"/>
                        </a:lnSpc>
                        <a:spcBef>
                          <a:spcPts val="0"/>
                        </a:spcBef>
                        <a:spcAft>
                          <a:spcPts val="800"/>
                        </a:spcAft>
                      </a:pPr>
                      <a:r>
                        <a:rPr lang="en-US" sz="1000" kern="0">
                          <a:effectLst/>
                        </a:rPr>
                        <a:t>2337 strand</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marL="0" marR="0" algn="ctr">
                        <a:lnSpc>
                          <a:spcPct val="107000"/>
                        </a:lnSpc>
                        <a:spcBef>
                          <a:spcPts val="0"/>
                        </a:spcBef>
                        <a:spcAft>
                          <a:spcPts val="800"/>
                        </a:spcAft>
                      </a:pPr>
                      <a:r>
                        <a:rPr lang="en-US" sz="1000" kern="0">
                          <a:effectLst/>
                        </a:rPr>
                        <a:t>0.2286</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marL="0" marR="0" algn="ctr">
                        <a:lnSpc>
                          <a:spcPct val="107000"/>
                        </a:lnSpc>
                        <a:spcBef>
                          <a:spcPts val="0"/>
                        </a:spcBef>
                        <a:spcAft>
                          <a:spcPts val="800"/>
                        </a:spcAft>
                      </a:pPr>
                      <a:r>
                        <a:rPr lang="en-US" sz="1000" kern="0">
                          <a:effectLst/>
                        </a:rPr>
                        <a:t>401</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marL="0" marR="0" algn="ctr">
                        <a:lnSpc>
                          <a:spcPct val="107000"/>
                        </a:lnSpc>
                        <a:spcBef>
                          <a:spcPts val="0"/>
                        </a:spcBef>
                        <a:spcAft>
                          <a:spcPts val="800"/>
                        </a:spcAft>
                      </a:pPr>
                      <a:r>
                        <a:rPr lang="en-US" sz="1000" kern="100">
                          <a:effectLst/>
                        </a:rPr>
                        <a:t>6.60E-04</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marL="0" marR="0" algn="ctr">
                        <a:lnSpc>
                          <a:spcPct val="107000"/>
                        </a:lnSpc>
                        <a:spcBef>
                          <a:spcPts val="0"/>
                        </a:spcBef>
                        <a:spcAft>
                          <a:spcPts val="800"/>
                        </a:spcAft>
                      </a:pPr>
                      <a:r>
                        <a:rPr lang="en-US" sz="1000" kern="100">
                          <a:effectLst/>
                        </a:rPr>
                        <a:t>8.01E-04</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marL="0" marR="0" algn="ctr">
                        <a:lnSpc>
                          <a:spcPct val="107000"/>
                        </a:lnSpc>
                        <a:spcBef>
                          <a:spcPts val="0"/>
                        </a:spcBef>
                        <a:spcAft>
                          <a:spcPts val="800"/>
                        </a:spcAft>
                      </a:pPr>
                      <a:r>
                        <a:rPr lang="en-US" sz="1000" kern="0">
                          <a:effectLst/>
                        </a:rPr>
                        <a:t>5.35E-05</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marL="0" marR="0" algn="ctr">
                        <a:lnSpc>
                          <a:spcPct val="107000"/>
                        </a:lnSpc>
                        <a:spcBef>
                          <a:spcPts val="0"/>
                        </a:spcBef>
                        <a:spcAft>
                          <a:spcPts val="800"/>
                        </a:spcAft>
                      </a:pPr>
                      <a:r>
                        <a:rPr lang="en-US" sz="1000" kern="0">
                          <a:effectLst/>
                        </a:rPr>
                        <a:t>2.54E-02</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marL="0" marR="0" algn="ctr">
                        <a:lnSpc>
                          <a:spcPct val="107000"/>
                        </a:lnSpc>
                        <a:spcBef>
                          <a:spcPts val="0"/>
                        </a:spcBef>
                        <a:spcAft>
                          <a:spcPts val="800"/>
                        </a:spcAft>
                      </a:pPr>
                      <a:r>
                        <a:rPr lang="en-US" sz="1000" kern="100">
                          <a:effectLst/>
                        </a:rPr>
                        <a:t>0.0012</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marL="0" marR="0" algn="ctr">
                        <a:lnSpc>
                          <a:spcPct val="107000"/>
                        </a:lnSpc>
                        <a:spcBef>
                          <a:spcPts val="0"/>
                        </a:spcBef>
                        <a:spcAft>
                          <a:spcPts val="800"/>
                        </a:spcAft>
                      </a:pPr>
                      <a:r>
                        <a:rPr lang="en-US" sz="1000" kern="0">
                          <a:effectLst/>
                        </a:rPr>
                        <a:t>0.0252</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marL="0" marR="0" algn="ctr">
                        <a:lnSpc>
                          <a:spcPct val="107000"/>
                        </a:lnSpc>
                        <a:spcBef>
                          <a:spcPts val="0"/>
                        </a:spcBef>
                        <a:spcAft>
                          <a:spcPts val="800"/>
                        </a:spcAft>
                      </a:pPr>
                      <a:r>
                        <a:rPr lang="en-US" sz="1000" kern="0">
                          <a:effectLst/>
                        </a:rPr>
                        <a:t>8.45E-01</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marL="0" marR="0" algn="ctr">
                        <a:lnSpc>
                          <a:spcPct val="107000"/>
                        </a:lnSpc>
                        <a:spcBef>
                          <a:spcPts val="0"/>
                        </a:spcBef>
                        <a:spcAft>
                          <a:spcPts val="800"/>
                        </a:spcAft>
                      </a:pPr>
                      <a:r>
                        <a:rPr lang="en-US" sz="1000" b="1" kern="100">
                          <a:solidFill>
                            <a:schemeClr val="tx1"/>
                          </a:solidFill>
                          <a:effectLst/>
                        </a:rPr>
                        <a:t>0.58286</a:t>
                      </a:r>
                      <a:endParaRPr lang="en-US" sz="1200" b="1"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extLst>
                  <a:ext uri="{0D108BD9-81ED-4DB2-BD59-A6C34878D82A}">
                    <a16:rowId xmlns:a16="http://schemas.microsoft.com/office/drawing/2014/main" val="790046448"/>
                  </a:ext>
                </a:extLst>
              </a:tr>
              <a:tr h="250428">
                <a:tc>
                  <a:txBody>
                    <a:bodyPr/>
                    <a:lstStyle/>
                    <a:p>
                      <a:pPr marL="0" marR="0" algn="ctr">
                        <a:lnSpc>
                          <a:spcPct val="107000"/>
                        </a:lnSpc>
                        <a:spcBef>
                          <a:spcPts val="0"/>
                        </a:spcBef>
                        <a:spcAft>
                          <a:spcPts val="800"/>
                        </a:spcAft>
                      </a:pPr>
                      <a:r>
                        <a:rPr lang="en-US" sz="1000" kern="0">
                          <a:effectLst/>
                        </a:rPr>
                        <a:t>4.0</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marL="0" marR="0" algn="ctr">
                        <a:lnSpc>
                          <a:spcPct val="107000"/>
                        </a:lnSpc>
                        <a:spcBef>
                          <a:spcPts val="0"/>
                        </a:spcBef>
                        <a:spcAft>
                          <a:spcPts val="800"/>
                        </a:spcAft>
                      </a:pPr>
                      <a:r>
                        <a:rPr lang="en-US" sz="1000" kern="0">
                          <a:effectLst/>
                        </a:rPr>
                        <a:t>Ribbon</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marL="0" marR="0" algn="ctr">
                        <a:lnSpc>
                          <a:spcPct val="107000"/>
                        </a:lnSpc>
                        <a:spcBef>
                          <a:spcPts val="0"/>
                        </a:spcBef>
                        <a:spcAft>
                          <a:spcPts val="800"/>
                        </a:spcAft>
                      </a:pPr>
                      <a:r>
                        <a:rPr lang="en-US" sz="1000" kern="0">
                          <a:effectLst/>
                        </a:rPr>
                        <a:t>0.1524</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marL="0" marR="0" algn="ctr">
                        <a:lnSpc>
                          <a:spcPct val="107000"/>
                        </a:lnSpc>
                        <a:spcBef>
                          <a:spcPts val="0"/>
                        </a:spcBef>
                        <a:spcAft>
                          <a:spcPts val="800"/>
                        </a:spcAft>
                      </a:pPr>
                      <a:r>
                        <a:rPr lang="en-US" sz="1000" kern="0">
                          <a:effectLst/>
                        </a:rPr>
                        <a:t>401</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marL="0" marR="0" algn="ctr">
                        <a:lnSpc>
                          <a:spcPct val="107000"/>
                        </a:lnSpc>
                        <a:spcBef>
                          <a:spcPts val="0"/>
                        </a:spcBef>
                        <a:spcAft>
                          <a:spcPts val="800"/>
                        </a:spcAft>
                      </a:pPr>
                      <a:r>
                        <a:rPr lang="en-US" sz="1000" kern="100">
                          <a:effectLst/>
                        </a:rPr>
                        <a:t>1.27E-02</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marL="0" marR="0" algn="ctr">
                        <a:lnSpc>
                          <a:spcPct val="107000"/>
                        </a:lnSpc>
                        <a:spcBef>
                          <a:spcPts val="0"/>
                        </a:spcBef>
                        <a:spcAft>
                          <a:spcPts val="800"/>
                        </a:spcAft>
                      </a:pPr>
                      <a:r>
                        <a:rPr lang="en-US" sz="1000" kern="100">
                          <a:effectLst/>
                        </a:rPr>
                        <a:t>4.19E-06</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a:lnSpc>
                          <a:spcPct val="107000"/>
                        </a:lnSpc>
                      </a:pPr>
                      <a:endParaRPr lang="en-US" sz="1200" kern="100">
                        <a:effectLst/>
                        <a:latin typeface="Calibri" panose="020F0502020204030204" pitchFamily="34" charset="0"/>
                        <a:cs typeface="Times New Roman" panose="02020603050405020304" pitchFamily="18" charset="0"/>
                      </a:endParaRPr>
                    </a:p>
                  </a:txBody>
                  <a:tcPr marL="9525" marR="9525" marT="9525" marB="0" anchor="b"/>
                </a:tc>
                <a:tc>
                  <a:txBody>
                    <a:bodyPr/>
                    <a:lstStyle/>
                    <a:p>
                      <a:pPr>
                        <a:lnSpc>
                          <a:spcPct val="107000"/>
                        </a:lnSpc>
                      </a:pPr>
                      <a:endParaRPr lang="en-US" sz="1200" kern="100">
                        <a:effectLst/>
                        <a:latin typeface="Calibri" panose="020F0502020204030204" pitchFamily="34" charset="0"/>
                        <a:cs typeface="Times New Roman" panose="02020603050405020304" pitchFamily="18" charset="0"/>
                      </a:endParaRPr>
                    </a:p>
                  </a:txBody>
                  <a:tcPr marL="9525" marR="9525" marT="9525" marB="0" anchor="b"/>
                </a:tc>
                <a:tc>
                  <a:txBody>
                    <a:bodyPr/>
                    <a:lstStyle/>
                    <a:p>
                      <a:pPr marL="0" marR="0" algn="ctr">
                        <a:lnSpc>
                          <a:spcPct val="107000"/>
                        </a:lnSpc>
                        <a:spcBef>
                          <a:spcPts val="0"/>
                        </a:spcBef>
                        <a:spcAft>
                          <a:spcPts val="800"/>
                        </a:spcAft>
                      </a:pPr>
                      <a:r>
                        <a:rPr lang="en-US" sz="1000" kern="100">
                          <a:effectLst/>
                        </a:rPr>
                        <a:t>90.6275</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a:lnSpc>
                          <a:spcPct val="107000"/>
                        </a:lnSpc>
                      </a:pPr>
                      <a:endParaRPr lang="en-US" sz="1200" kern="100">
                        <a:effectLst/>
                        <a:latin typeface="Calibri" panose="020F0502020204030204" pitchFamily="34" charset="0"/>
                        <a:cs typeface="Times New Roman" panose="02020603050405020304" pitchFamily="18" charset="0"/>
                      </a:endParaRPr>
                    </a:p>
                  </a:txBody>
                  <a:tcPr marL="9525" marR="9525" marT="9525" marB="0" anchor="b"/>
                </a:tc>
                <a:tc>
                  <a:txBody>
                    <a:bodyPr/>
                    <a:lstStyle/>
                    <a:p>
                      <a:pPr>
                        <a:lnSpc>
                          <a:spcPct val="107000"/>
                        </a:lnSpc>
                      </a:pPr>
                      <a:endParaRPr lang="en-US" sz="1200" kern="100">
                        <a:effectLst/>
                        <a:latin typeface="Calibri" panose="020F0502020204030204" pitchFamily="34" charset="0"/>
                        <a:cs typeface="Times New Roman" panose="02020603050405020304" pitchFamily="18" charset="0"/>
                      </a:endParaRPr>
                    </a:p>
                  </a:txBody>
                  <a:tcPr marL="9525" marR="9525" marT="9525" marB="0" anchor="b"/>
                </a:tc>
                <a:tc>
                  <a:txBody>
                    <a:bodyPr/>
                    <a:lstStyle/>
                    <a:p>
                      <a:pPr marL="0" marR="0" algn="ctr">
                        <a:lnSpc>
                          <a:spcPct val="107000"/>
                        </a:lnSpc>
                        <a:spcBef>
                          <a:spcPts val="0"/>
                        </a:spcBef>
                        <a:spcAft>
                          <a:spcPts val="800"/>
                        </a:spcAft>
                      </a:pPr>
                      <a:r>
                        <a:rPr lang="en-US" sz="1000" b="1" kern="100">
                          <a:solidFill>
                            <a:schemeClr val="tx1"/>
                          </a:solidFill>
                          <a:effectLst/>
                        </a:rPr>
                        <a:t>0.01103</a:t>
                      </a:r>
                      <a:endParaRPr lang="en-US" sz="1200" b="1"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extLst>
                  <a:ext uri="{0D108BD9-81ED-4DB2-BD59-A6C34878D82A}">
                    <a16:rowId xmlns:a16="http://schemas.microsoft.com/office/drawing/2014/main" val="1845819903"/>
                  </a:ext>
                </a:extLst>
              </a:tr>
              <a:tr h="250428">
                <a:tc>
                  <a:txBody>
                    <a:bodyPr/>
                    <a:lstStyle/>
                    <a:p>
                      <a:pPr marL="0" marR="0" algn="ctr">
                        <a:lnSpc>
                          <a:spcPct val="107000"/>
                        </a:lnSpc>
                        <a:spcBef>
                          <a:spcPts val="0"/>
                        </a:spcBef>
                        <a:spcAft>
                          <a:spcPts val="800"/>
                        </a:spcAft>
                      </a:pPr>
                      <a:r>
                        <a:rPr lang="en-US" sz="1000" kern="0">
                          <a:effectLst/>
                        </a:rPr>
                        <a:t>5.0</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marL="0" marR="0" algn="ctr">
                        <a:lnSpc>
                          <a:spcPct val="107000"/>
                        </a:lnSpc>
                        <a:spcBef>
                          <a:spcPts val="0"/>
                        </a:spcBef>
                        <a:spcAft>
                          <a:spcPts val="800"/>
                        </a:spcAft>
                      </a:pPr>
                      <a:r>
                        <a:rPr lang="en-US" sz="1000" kern="0">
                          <a:effectLst/>
                        </a:rPr>
                        <a:t>Braided</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marL="0" marR="0" algn="ctr">
                        <a:lnSpc>
                          <a:spcPct val="107000"/>
                        </a:lnSpc>
                        <a:spcBef>
                          <a:spcPts val="0"/>
                        </a:spcBef>
                        <a:spcAft>
                          <a:spcPts val="800"/>
                        </a:spcAft>
                      </a:pPr>
                      <a:r>
                        <a:rPr lang="en-US" sz="1000" kern="0">
                          <a:effectLst/>
                        </a:rPr>
                        <a:t>0.2286</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marL="0" marR="0" algn="ctr">
                        <a:lnSpc>
                          <a:spcPct val="107000"/>
                        </a:lnSpc>
                        <a:spcBef>
                          <a:spcPts val="0"/>
                        </a:spcBef>
                        <a:spcAft>
                          <a:spcPts val="800"/>
                        </a:spcAft>
                      </a:pPr>
                      <a:r>
                        <a:rPr lang="en-US" sz="1000" kern="0">
                          <a:effectLst/>
                        </a:rPr>
                        <a:t>315</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marL="0" marR="0" algn="ctr">
                        <a:lnSpc>
                          <a:spcPct val="107000"/>
                        </a:lnSpc>
                        <a:spcBef>
                          <a:spcPts val="0"/>
                        </a:spcBef>
                        <a:spcAft>
                          <a:spcPts val="800"/>
                        </a:spcAft>
                      </a:pPr>
                      <a:r>
                        <a:rPr lang="en-US" sz="1000" kern="100">
                          <a:effectLst/>
                        </a:rPr>
                        <a:t>2.22E-02</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marL="0" marR="0" algn="ctr">
                        <a:lnSpc>
                          <a:spcPct val="107000"/>
                        </a:lnSpc>
                        <a:spcBef>
                          <a:spcPts val="0"/>
                        </a:spcBef>
                        <a:spcAft>
                          <a:spcPts val="800"/>
                        </a:spcAft>
                      </a:pPr>
                      <a:r>
                        <a:rPr lang="en-US" sz="1000" kern="100">
                          <a:effectLst/>
                        </a:rPr>
                        <a:t>3.53E-05</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a:lnSpc>
                          <a:spcPct val="107000"/>
                        </a:lnSpc>
                      </a:pPr>
                      <a:endParaRPr lang="en-US" sz="1200" kern="100">
                        <a:effectLst/>
                        <a:latin typeface="Calibri" panose="020F0502020204030204" pitchFamily="34" charset="0"/>
                        <a:cs typeface="Times New Roman" panose="02020603050405020304" pitchFamily="18" charset="0"/>
                      </a:endParaRPr>
                    </a:p>
                  </a:txBody>
                  <a:tcPr marL="9525" marR="9525" marT="9525" marB="0" anchor="b"/>
                </a:tc>
                <a:tc>
                  <a:txBody>
                    <a:bodyPr/>
                    <a:lstStyle/>
                    <a:p>
                      <a:pPr>
                        <a:lnSpc>
                          <a:spcPct val="107000"/>
                        </a:lnSpc>
                      </a:pPr>
                      <a:endParaRPr lang="en-US" sz="1200" kern="100">
                        <a:effectLst/>
                        <a:latin typeface="Calibri" panose="020F0502020204030204" pitchFamily="34" charset="0"/>
                        <a:cs typeface="Times New Roman" panose="02020603050405020304" pitchFamily="18" charset="0"/>
                      </a:endParaRPr>
                    </a:p>
                  </a:txBody>
                  <a:tcPr marL="9525" marR="9525" marT="9525" marB="0" anchor="b"/>
                </a:tc>
                <a:tc>
                  <a:txBody>
                    <a:bodyPr/>
                    <a:lstStyle/>
                    <a:p>
                      <a:pPr marL="0" marR="0" algn="ctr">
                        <a:lnSpc>
                          <a:spcPct val="107000"/>
                        </a:lnSpc>
                        <a:spcBef>
                          <a:spcPts val="0"/>
                        </a:spcBef>
                        <a:spcAft>
                          <a:spcPts val="800"/>
                        </a:spcAft>
                      </a:pPr>
                      <a:r>
                        <a:rPr lang="en-US" sz="1000" kern="100">
                          <a:effectLst/>
                        </a:rPr>
                        <a:t>20.5689</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a:lnSpc>
                          <a:spcPct val="107000"/>
                        </a:lnSpc>
                      </a:pPr>
                      <a:endParaRPr lang="en-US" sz="1200" kern="100">
                        <a:effectLst/>
                        <a:latin typeface="Calibri" panose="020F0502020204030204" pitchFamily="34" charset="0"/>
                        <a:cs typeface="Times New Roman" panose="02020603050405020304" pitchFamily="18" charset="0"/>
                      </a:endParaRPr>
                    </a:p>
                  </a:txBody>
                  <a:tcPr marL="9525" marR="9525" marT="9525" marB="0" anchor="b"/>
                </a:tc>
                <a:tc>
                  <a:txBody>
                    <a:bodyPr/>
                    <a:lstStyle/>
                    <a:p>
                      <a:pPr>
                        <a:lnSpc>
                          <a:spcPct val="107000"/>
                        </a:lnSpc>
                      </a:pPr>
                      <a:endParaRPr lang="en-US" sz="1200" kern="100">
                        <a:effectLst/>
                        <a:latin typeface="Calibri" panose="020F0502020204030204" pitchFamily="34" charset="0"/>
                        <a:cs typeface="Times New Roman" panose="02020603050405020304" pitchFamily="18" charset="0"/>
                      </a:endParaRPr>
                    </a:p>
                  </a:txBody>
                  <a:tcPr marL="9525" marR="9525" marT="9525" marB="0" anchor="b"/>
                </a:tc>
                <a:tc>
                  <a:txBody>
                    <a:bodyPr/>
                    <a:lstStyle/>
                    <a:p>
                      <a:pPr marL="0" marR="0" algn="ctr">
                        <a:lnSpc>
                          <a:spcPct val="107000"/>
                        </a:lnSpc>
                        <a:spcBef>
                          <a:spcPts val="0"/>
                        </a:spcBef>
                        <a:spcAft>
                          <a:spcPts val="800"/>
                        </a:spcAft>
                      </a:pPr>
                      <a:r>
                        <a:rPr lang="en-US" sz="1000" b="1" kern="100">
                          <a:solidFill>
                            <a:schemeClr val="tx1"/>
                          </a:solidFill>
                          <a:effectLst/>
                        </a:rPr>
                        <a:t>0.02917</a:t>
                      </a:r>
                      <a:endParaRPr lang="en-US" sz="1200" b="1"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extLst>
                  <a:ext uri="{0D108BD9-81ED-4DB2-BD59-A6C34878D82A}">
                    <a16:rowId xmlns:a16="http://schemas.microsoft.com/office/drawing/2014/main" val="1812809522"/>
                  </a:ext>
                </a:extLst>
              </a:tr>
            </a:tbl>
          </a:graphicData>
        </a:graphic>
      </p:graphicFrame>
    </p:spTree>
    <p:extLst>
      <p:ext uri="{BB962C8B-B14F-4D97-AF65-F5344CB8AC3E}">
        <p14:creationId xmlns:p14="http://schemas.microsoft.com/office/powerpoint/2010/main" val="2843107966"/>
      </p:ext>
    </p:extLst>
  </p:cSld>
  <p:clrMapOvr>
    <a:masterClrMapping/>
  </p:clrMapOvr>
  <p:extLst>
    <p:ext uri="{6950BFC3-D8DA-4A85-94F7-54DA5524770B}">
      <p188:commentRel xmlns:p188="http://schemas.microsoft.com/office/powerpoint/2018/8/main" r:id="rId2"/>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0897D-51BE-3FA9-A9F6-5398DEAA5E64}"/>
              </a:ext>
            </a:extLst>
          </p:cNvPr>
          <p:cNvSpPr>
            <a:spLocks noGrp="1"/>
          </p:cNvSpPr>
          <p:nvPr>
            <p:ph type="title"/>
          </p:nvPr>
        </p:nvSpPr>
        <p:spPr/>
        <p:txBody>
          <a:bodyPr/>
          <a:lstStyle/>
          <a:p>
            <a:r>
              <a:rPr lang="en-US"/>
              <a:t>Test and Preparation Procedure</a:t>
            </a:r>
          </a:p>
        </p:txBody>
      </p:sp>
      <p:sp>
        <p:nvSpPr>
          <p:cNvPr id="4" name="Footer Placeholder 3">
            <a:extLst>
              <a:ext uri="{FF2B5EF4-FFF2-40B4-BE49-F238E27FC236}">
                <a16:creationId xmlns:a16="http://schemas.microsoft.com/office/drawing/2014/main" id="{85A9E176-8399-0A0A-C33E-EB23CE6E3CB4}"/>
              </a:ext>
            </a:extLst>
          </p:cNvPr>
          <p:cNvSpPr>
            <a:spLocks noGrp="1"/>
          </p:cNvSpPr>
          <p:nvPr>
            <p:ph type="ftr" sz="quarter" idx="11"/>
          </p:nvPr>
        </p:nvSpPr>
        <p:spPr/>
        <p:txBody>
          <a:bodyPr/>
          <a:lstStyle/>
          <a:p>
            <a:r>
              <a:rPr lang="en-US">
                <a:latin typeface="Arial"/>
                <a:ea typeface="ＭＳ Ｐゴシック"/>
                <a:cs typeface="Arial"/>
              </a:rPr>
              <a:t>TFAWS 2025 – August 4-7, 2025</a:t>
            </a:r>
          </a:p>
        </p:txBody>
      </p:sp>
      <p:sp>
        <p:nvSpPr>
          <p:cNvPr id="5" name="Slide Number Placeholder 4">
            <a:extLst>
              <a:ext uri="{FF2B5EF4-FFF2-40B4-BE49-F238E27FC236}">
                <a16:creationId xmlns:a16="http://schemas.microsoft.com/office/drawing/2014/main" id="{0DE268DC-6D1C-9D6F-29B2-16A4CCB06E0C}"/>
              </a:ext>
            </a:extLst>
          </p:cNvPr>
          <p:cNvSpPr>
            <a:spLocks noGrp="1"/>
          </p:cNvSpPr>
          <p:nvPr>
            <p:ph type="sldNum" sz="quarter" idx="12"/>
          </p:nvPr>
        </p:nvSpPr>
        <p:spPr/>
        <p:txBody>
          <a:bodyPr/>
          <a:lstStyle/>
          <a:p>
            <a:fld id="{33F42015-0FC7-4B0E-8D2B-76EADF48D957}" type="slidenum">
              <a:rPr lang="en-US" smtClean="0"/>
              <a:pPr/>
              <a:t>8</a:t>
            </a:fld>
            <a:endParaRPr lang="en-US"/>
          </a:p>
        </p:txBody>
      </p:sp>
      <p:graphicFrame>
        <p:nvGraphicFramePr>
          <p:cNvPr id="6" name="Content Placeholder 4">
            <a:extLst>
              <a:ext uri="{FF2B5EF4-FFF2-40B4-BE49-F238E27FC236}">
                <a16:creationId xmlns:a16="http://schemas.microsoft.com/office/drawing/2014/main" id="{6586F1FE-5C3C-31AE-8B51-7617A6E66273}"/>
              </a:ext>
            </a:extLst>
          </p:cNvPr>
          <p:cNvGraphicFramePr>
            <a:graphicFrameLocks/>
          </p:cNvGraphicFramePr>
          <p:nvPr>
            <p:extLst>
              <p:ext uri="{D42A27DB-BD31-4B8C-83A1-F6EECF244321}">
                <p14:modId xmlns:p14="http://schemas.microsoft.com/office/powerpoint/2010/main" val="1262243673"/>
              </p:ext>
            </p:extLst>
          </p:nvPr>
        </p:nvGraphicFramePr>
        <p:xfrm>
          <a:off x="838200" y="1097280"/>
          <a:ext cx="10515600" cy="50796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32377094"/>
      </p:ext>
    </p:extLst>
  </p:cSld>
  <p:clrMapOvr>
    <a:masterClrMapping/>
  </p:clrMapOvr>
  <p:extLst>
    <p:ext uri="{6950BFC3-D8DA-4A85-94F7-54DA5524770B}">
      <p188:commentRel xmlns:p188="http://schemas.microsoft.com/office/powerpoint/2018/8/main" r:id="rId2"/>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1C617-C9D4-56CC-C81F-DBF9D2E827AB}"/>
              </a:ext>
            </a:extLst>
          </p:cNvPr>
          <p:cNvSpPr>
            <a:spLocks noGrp="1"/>
          </p:cNvSpPr>
          <p:nvPr>
            <p:ph type="title"/>
          </p:nvPr>
        </p:nvSpPr>
        <p:spPr/>
        <p:txBody>
          <a:bodyPr/>
          <a:lstStyle/>
          <a:p>
            <a:r>
              <a:rPr lang="en-US"/>
              <a:t>Bench Top Ambient Testing</a:t>
            </a:r>
          </a:p>
        </p:txBody>
      </p:sp>
      <p:sp>
        <p:nvSpPr>
          <p:cNvPr id="3" name="Content Placeholder 2">
            <a:extLst>
              <a:ext uri="{FF2B5EF4-FFF2-40B4-BE49-F238E27FC236}">
                <a16:creationId xmlns:a16="http://schemas.microsoft.com/office/drawing/2014/main" id="{5D808FCE-7DA8-2271-3FAE-873DBDD12453}"/>
              </a:ext>
            </a:extLst>
          </p:cNvPr>
          <p:cNvSpPr>
            <a:spLocks noGrp="1"/>
          </p:cNvSpPr>
          <p:nvPr>
            <p:ph idx="1"/>
          </p:nvPr>
        </p:nvSpPr>
        <p:spPr>
          <a:xfrm>
            <a:off x="609600" y="914400"/>
            <a:ext cx="5685322" cy="5410200"/>
          </a:xfrm>
        </p:spPr>
        <p:txBody>
          <a:bodyPr/>
          <a:lstStyle/>
          <a:p>
            <a:pPr marL="0" indent="0">
              <a:buNone/>
            </a:pPr>
            <a:r>
              <a:rPr lang="en-US" sz="1600"/>
              <a:t>Goal: Validate hand calculations</a:t>
            </a:r>
          </a:p>
          <a:p>
            <a:pPr marL="0" indent="0">
              <a:buNone/>
            </a:pPr>
            <a:r>
              <a:rPr lang="en-US" sz="1600"/>
              <a:t>Method: </a:t>
            </a:r>
          </a:p>
          <a:p>
            <a:r>
              <a:rPr lang="en-US" sz="1600"/>
              <a:t>Thermal strap bolted to cold plate on one end and heater block on opposing end with </a:t>
            </a:r>
            <a:r>
              <a:rPr lang="en-US" sz="1600" err="1"/>
              <a:t>Grafoil</a:t>
            </a:r>
            <a:r>
              <a:rPr lang="en-US" sz="1600"/>
              <a:t> interface between each. Added a custom foam insulator around the strap to reduce convective losses and forced convection impacts from the environment</a:t>
            </a:r>
          </a:p>
          <a:p>
            <a:r>
              <a:rPr lang="en-US" sz="1600"/>
              <a:t>Each strap was tested under two or more power set points</a:t>
            </a:r>
          </a:p>
          <a:p>
            <a:r>
              <a:rPr lang="en-US" sz="1600">
                <a:solidFill>
                  <a:schemeClr val="accent2"/>
                </a:solidFill>
              </a:rPr>
              <a:t>Steady state, as defined by a temperature change of less than 0.5◦C over one hour per NASA Langley criteria (Welch, 2016), was held for a minimum of one hour</a:t>
            </a:r>
          </a:p>
          <a:p>
            <a:pPr marL="0" indent="0">
              <a:buNone/>
            </a:pPr>
            <a:r>
              <a:rPr lang="en-US" sz="1600"/>
              <a:t>Results: </a:t>
            </a:r>
          </a:p>
          <a:p>
            <a:r>
              <a:rPr lang="en-US" sz="1600"/>
              <a:t>Increased understanding of thermocouple placement, i</a:t>
            </a:r>
            <a:r>
              <a:rPr lang="en-US" sz="1600">
                <a:effectLst/>
              </a:rPr>
              <a:t>mproved estimation of conductivity values, improved data processing techniques to prepare for vacuum testing</a:t>
            </a:r>
            <a:endParaRPr lang="en-US" sz="1600"/>
          </a:p>
        </p:txBody>
      </p:sp>
      <p:sp>
        <p:nvSpPr>
          <p:cNvPr id="4" name="Footer Placeholder 3">
            <a:extLst>
              <a:ext uri="{FF2B5EF4-FFF2-40B4-BE49-F238E27FC236}">
                <a16:creationId xmlns:a16="http://schemas.microsoft.com/office/drawing/2014/main" id="{E21C4203-953D-3F01-F4AB-87C68031AE23}"/>
              </a:ext>
            </a:extLst>
          </p:cNvPr>
          <p:cNvSpPr>
            <a:spLocks noGrp="1"/>
          </p:cNvSpPr>
          <p:nvPr>
            <p:ph type="ftr" sz="quarter" idx="11"/>
          </p:nvPr>
        </p:nvSpPr>
        <p:spPr/>
        <p:txBody>
          <a:bodyPr/>
          <a:lstStyle/>
          <a:p>
            <a:r>
              <a:rPr lang="en-US">
                <a:latin typeface="Arial"/>
                <a:ea typeface="ＭＳ Ｐゴシック"/>
                <a:cs typeface="Arial"/>
              </a:rPr>
              <a:t>TFAWS 2025 – August 4-7, 2025</a:t>
            </a:r>
          </a:p>
        </p:txBody>
      </p:sp>
      <p:sp>
        <p:nvSpPr>
          <p:cNvPr id="5" name="Slide Number Placeholder 4">
            <a:extLst>
              <a:ext uri="{FF2B5EF4-FFF2-40B4-BE49-F238E27FC236}">
                <a16:creationId xmlns:a16="http://schemas.microsoft.com/office/drawing/2014/main" id="{CC9E2436-B72D-8C7D-5076-22B46809BEF1}"/>
              </a:ext>
            </a:extLst>
          </p:cNvPr>
          <p:cNvSpPr>
            <a:spLocks noGrp="1"/>
          </p:cNvSpPr>
          <p:nvPr>
            <p:ph type="sldNum" sz="quarter" idx="12"/>
          </p:nvPr>
        </p:nvSpPr>
        <p:spPr/>
        <p:txBody>
          <a:bodyPr/>
          <a:lstStyle/>
          <a:p>
            <a:fld id="{33F42015-0FC7-4B0E-8D2B-76EADF48D957}" type="slidenum">
              <a:rPr lang="en-US" smtClean="0"/>
              <a:pPr/>
              <a:t>9</a:t>
            </a:fld>
            <a:endParaRPr lang="en-US"/>
          </a:p>
        </p:txBody>
      </p:sp>
      <p:pic>
        <p:nvPicPr>
          <p:cNvPr id="6" name="Picture 5" descr="A picture containing text, indoor&#10;&#10;AI-generated content may be incorrect.">
            <a:extLst>
              <a:ext uri="{FF2B5EF4-FFF2-40B4-BE49-F238E27FC236}">
                <a16:creationId xmlns:a16="http://schemas.microsoft.com/office/drawing/2014/main" id="{30E57629-4F51-0F46-08F9-CD2435CF504E}"/>
              </a:ext>
            </a:extLst>
          </p:cNvPr>
          <p:cNvPicPr>
            <a:picLocks noChangeAspect="1"/>
          </p:cNvPicPr>
          <p:nvPr/>
        </p:nvPicPr>
        <p:blipFill rotWithShape="1">
          <a:blip r:embed="rId3">
            <a:extLst>
              <a:ext uri="{28A0092B-C50C-407E-A947-70E740481C1C}">
                <a14:useLocalDpi xmlns:a14="http://schemas.microsoft.com/office/drawing/2010/main" val="0"/>
              </a:ext>
            </a:extLst>
          </a:blip>
          <a:srcRect l="7838" t="6919" r="3662" b="4148"/>
          <a:stretch/>
        </p:blipFill>
        <p:spPr>
          <a:xfrm>
            <a:off x="9713988" y="990130"/>
            <a:ext cx="1961456" cy="5087561"/>
          </a:xfrm>
          <a:prstGeom prst="rect">
            <a:avLst/>
          </a:prstGeom>
        </p:spPr>
      </p:pic>
      <p:graphicFrame>
        <p:nvGraphicFramePr>
          <p:cNvPr id="7" name="Table 6">
            <a:extLst>
              <a:ext uri="{FF2B5EF4-FFF2-40B4-BE49-F238E27FC236}">
                <a16:creationId xmlns:a16="http://schemas.microsoft.com/office/drawing/2014/main" id="{8584DB50-63FC-6524-C265-57C301870ED1}"/>
              </a:ext>
            </a:extLst>
          </p:cNvPr>
          <p:cNvGraphicFramePr>
            <a:graphicFrameLocks noGrp="1"/>
          </p:cNvGraphicFramePr>
          <p:nvPr>
            <p:extLst>
              <p:ext uri="{D42A27DB-BD31-4B8C-83A1-F6EECF244321}">
                <p14:modId xmlns:p14="http://schemas.microsoft.com/office/powerpoint/2010/main" val="3866553776"/>
              </p:ext>
            </p:extLst>
          </p:nvPr>
        </p:nvGraphicFramePr>
        <p:xfrm>
          <a:off x="7483928" y="1886551"/>
          <a:ext cx="1968082" cy="1988093"/>
        </p:xfrm>
        <a:graphic>
          <a:graphicData uri="http://schemas.openxmlformats.org/drawingml/2006/table">
            <a:tbl>
              <a:tblPr>
                <a:tableStyleId>{9DCAF9ED-07DC-4A11-8D7F-57B35C25682E}</a:tableStyleId>
              </a:tblPr>
              <a:tblGrid>
                <a:gridCol w="571477">
                  <a:extLst>
                    <a:ext uri="{9D8B030D-6E8A-4147-A177-3AD203B41FA5}">
                      <a16:colId xmlns:a16="http://schemas.microsoft.com/office/drawing/2014/main" val="642000080"/>
                    </a:ext>
                  </a:extLst>
                </a:gridCol>
                <a:gridCol w="1396605">
                  <a:extLst>
                    <a:ext uri="{9D8B030D-6E8A-4147-A177-3AD203B41FA5}">
                      <a16:colId xmlns:a16="http://schemas.microsoft.com/office/drawing/2014/main" val="2766129684"/>
                    </a:ext>
                  </a:extLst>
                </a:gridCol>
              </a:tblGrid>
              <a:tr h="151283">
                <a:tc>
                  <a:txBody>
                    <a:bodyPr/>
                    <a:lstStyle/>
                    <a:p>
                      <a:pPr algn="ctr" fontAlgn="b"/>
                      <a:r>
                        <a:rPr lang="en-US" sz="1200" b="1" u="none" strike="noStrike">
                          <a:effectLst/>
                        </a:rPr>
                        <a:t>TC #</a:t>
                      </a:r>
                      <a:endParaRPr lang="en-US" sz="1200" b="1" i="0" u="none" strike="noStrike">
                        <a:solidFill>
                          <a:srgbClr val="000000"/>
                        </a:solidFill>
                        <a:effectLst/>
                        <a:latin typeface="+mn-lt"/>
                      </a:endParaRPr>
                    </a:p>
                  </a:txBody>
                  <a:tcPr marL="9525" marR="9525" marT="9525" marB="0" anchor="b"/>
                </a:tc>
                <a:tc>
                  <a:txBody>
                    <a:bodyPr/>
                    <a:lstStyle/>
                    <a:p>
                      <a:pPr algn="ctr" fontAlgn="b"/>
                      <a:r>
                        <a:rPr lang="en-US" sz="1200" b="1" u="none" strike="noStrike">
                          <a:effectLst/>
                        </a:rPr>
                        <a:t>Location</a:t>
                      </a:r>
                      <a:endParaRPr lang="en-US" sz="1200" b="1" i="0" u="none" strike="noStrike">
                        <a:solidFill>
                          <a:srgbClr val="000000"/>
                        </a:solidFill>
                        <a:effectLst/>
                        <a:latin typeface="+mn-lt"/>
                      </a:endParaRPr>
                    </a:p>
                  </a:txBody>
                  <a:tcPr marL="9525" marR="9525" marT="9525" marB="0" anchor="b"/>
                </a:tc>
                <a:extLst>
                  <a:ext uri="{0D108BD9-81ED-4DB2-BD59-A6C34878D82A}">
                    <a16:rowId xmlns:a16="http://schemas.microsoft.com/office/drawing/2014/main" val="1453142501"/>
                  </a:ext>
                </a:extLst>
              </a:tr>
              <a:tr h="252020">
                <a:tc>
                  <a:txBody>
                    <a:bodyPr/>
                    <a:lstStyle/>
                    <a:p>
                      <a:pPr algn="ctr" fontAlgn="b"/>
                      <a:r>
                        <a:rPr lang="en-US" sz="1200" u="none" strike="noStrike">
                          <a:effectLst/>
                        </a:rPr>
                        <a:t>1</a:t>
                      </a:r>
                      <a:endParaRPr lang="en-US" sz="1200" b="0" i="0" u="none" strike="noStrike">
                        <a:solidFill>
                          <a:srgbClr val="000000"/>
                        </a:solidFill>
                        <a:effectLst/>
                        <a:latin typeface="+mn-lt"/>
                      </a:endParaRPr>
                    </a:p>
                  </a:txBody>
                  <a:tcPr marL="9525" marR="9525" marT="9525" marB="0" anchor="b"/>
                </a:tc>
                <a:tc>
                  <a:txBody>
                    <a:bodyPr/>
                    <a:lstStyle/>
                    <a:p>
                      <a:pPr algn="ctr" fontAlgn="b"/>
                      <a:r>
                        <a:rPr lang="en-US" sz="1200" u="none" strike="noStrike">
                          <a:effectLst/>
                        </a:rPr>
                        <a:t>Cold Plate</a:t>
                      </a:r>
                      <a:endParaRPr lang="en-US" sz="1200" b="0" i="0" u="none" strike="noStrike">
                        <a:solidFill>
                          <a:srgbClr val="000000"/>
                        </a:solidFill>
                        <a:effectLst/>
                        <a:latin typeface="+mn-lt"/>
                      </a:endParaRPr>
                    </a:p>
                  </a:txBody>
                  <a:tcPr marL="9525" marR="9525" marT="9525" marB="0" anchor="b"/>
                </a:tc>
                <a:extLst>
                  <a:ext uri="{0D108BD9-81ED-4DB2-BD59-A6C34878D82A}">
                    <a16:rowId xmlns:a16="http://schemas.microsoft.com/office/drawing/2014/main" val="1260462465"/>
                  </a:ext>
                </a:extLst>
              </a:tr>
              <a:tr h="252020">
                <a:tc>
                  <a:txBody>
                    <a:bodyPr/>
                    <a:lstStyle/>
                    <a:p>
                      <a:pPr algn="ctr" fontAlgn="b"/>
                      <a:r>
                        <a:rPr lang="en-US" sz="1200" u="none" strike="noStrike">
                          <a:effectLst/>
                        </a:rPr>
                        <a:t>2</a:t>
                      </a:r>
                      <a:endParaRPr lang="en-US" sz="1200" b="0" i="0" u="none" strike="noStrike">
                        <a:solidFill>
                          <a:srgbClr val="000000"/>
                        </a:solidFill>
                        <a:effectLst/>
                        <a:latin typeface="+mn-lt"/>
                      </a:endParaRPr>
                    </a:p>
                  </a:txBody>
                  <a:tcPr marL="9525" marR="9525" marT="9525" marB="0" anchor="b"/>
                </a:tc>
                <a:tc>
                  <a:txBody>
                    <a:bodyPr/>
                    <a:lstStyle/>
                    <a:p>
                      <a:pPr algn="ctr" fontAlgn="b"/>
                      <a:r>
                        <a:rPr lang="en-US" sz="1200" u="none" strike="noStrike">
                          <a:effectLst/>
                        </a:rPr>
                        <a:t>Cold End Lug</a:t>
                      </a:r>
                      <a:endParaRPr lang="en-US" sz="1200" b="0" i="0" u="none" strike="noStrike">
                        <a:solidFill>
                          <a:srgbClr val="000000"/>
                        </a:solidFill>
                        <a:effectLst/>
                        <a:latin typeface="+mn-lt"/>
                      </a:endParaRPr>
                    </a:p>
                  </a:txBody>
                  <a:tcPr marL="9525" marR="9525" marT="9525" marB="0" anchor="b"/>
                </a:tc>
                <a:extLst>
                  <a:ext uri="{0D108BD9-81ED-4DB2-BD59-A6C34878D82A}">
                    <a16:rowId xmlns:a16="http://schemas.microsoft.com/office/drawing/2014/main" val="771806328"/>
                  </a:ext>
                </a:extLst>
              </a:tr>
              <a:tr h="252020">
                <a:tc>
                  <a:txBody>
                    <a:bodyPr/>
                    <a:lstStyle/>
                    <a:p>
                      <a:pPr algn="ctr" fontAlgn="b"/>
                      <a:r>
                        <a:rPr lang="en-US" sz="1200" u="none" strike="noStrike">
                          <a:effectLst/>
                        </a:rPr>
                        <a:t>3</a:t>
                      </a:r>
                      <a:endParaRPr lang="en-US" sz="1200" b="0" i="0" u="none" strike="noStrike">
                        <a:solidFill>
                          <a:srgbClr val="000000"/>
                        </a:solidFill>
                        <a:effectLst/>
                        <a:latin typeface="+mn-lt"/>
                      </a:endParaRPr>
                    </a:p>
                  </a:txBody>
                  <a:tcPr marL="9525" marR="9525" marT="9525" marB="0" anchor="b"/>
                </a:tc>
                <a:tc>
                  <a:txBody>
                    <a:bodyPr/>
                    <a:lstStyle/>
                    <a:p>
                      <a:pPr algn="ctr" fontAlgn="b"/>
                      <a:r>
                        <a:rPr lang="en-US" sz="1200" u="none" strike="noStrike">
                          <a:effectLst/>
                        </a:rPr>
                        <a:t>Cold End Crimp</a:t>
                      </a:r>
                      <a:endParaRPr lang="en-US" sz="1200" b="0" i="0" u="none" strike="noStrike">
                        <a:solidFill>
                          <a:srgbClr val="000000"/>
                        </a:solidFill>
                        <a:effectLst/>
                        <a:latin typeface="+mn-lt"/>
                      </a:endParaRPr>
                    </a:p>
                  </a:txBody>
                  <a:tcPr marL="9525" marR="9525" marT="9525" marB="0" anchor="b"/>
                </a:tc>
                <a:extLst>
                  <a:ext uri="{0D108BD9-81ED-4DB2-BD59-A6C34878D82A}">
                    <a16:rowId xmlns:a16="http://schemas.microsoft.com/office/drawing/2014/main" val="2537140397"/>
                  </a:ext>
                </a:extLst>
              </a:tr>
              <a:tr h="283568">
                <a:tc>
                  <a:txBody>
                    <a:bodyPr/>
                    <a:lstStyle/>
                    <a:p>
                      <a:pPr algn="ctr" fontAlgn="b"/>
                      <a:r>
                        <a:rPr lang="en-US" sz="1200" u="none" strike="noStrike">
                          <a:effectLst/>
                        </a:rPr>
                        <a:t>4</a:t>
                      </a:r>
                      <a:endParaRPr lang="en-US" sz="1200" b="0" i="0" u="none" strike="noStrike">
                        <a:solidFill>
                          <a:srgbClr val="000000"/>
                        </a:solidFill>
                        <a:effectLst/>
                        <a:latin typeface="+mn-lt"/>
                      </a:endParaRPr>
                    </a:p>
                  </a:txBody>
                  <a:tcPr marL="9525" marR="9525" marT="9525" marB="0" anchor="b"/>
                </a:tc>
                <a:tc>
                  <a:txBody>
                    <a:bodyPr/>
                    <a:lstStyle/>
                    <a:p>
                      <a:pPr algn="ctr" fontAlgn="b"/>
                      <a:r>
                        <a:rPr lang="en-US" sz="1200" u="none" strike="noStrike">
                          <a:effectLst/>
                        </a:rPr>
                        <a:t>Middle of Wire</a:t>
                      </a:r>
                      <a:endParaRPr lang="en-US" sz="1200" b="0" i="0" u="none" strike="noStrike">
                        <a:solidFill>
                          <a:srgbClr val="000000"/>
                        </a:solidFill>
                        <a:effectLst/>
                        <a:latin typeface="+mn-lt"/>
                      </a:endParaRPr>
                    </a:p>
                  </a:txBody>
                  <a:tcPr marL="9525" marR="9525" marT="9525" marB="0" anchor="b"/>
                </a:tc>
                <a:extLst>
                  <a:ext uri="{0D108BD9-81ED-4DB2-BD59-A6C34878D82A}">
                    <a16:rowId xmlns:a16="http://schemas.microsoft.com/office/drawing/2014/main" val="4237293588"/>
                  </a:ext>
                </a:extLst>
              </a:tr>
              <a:tr h="252020">
                <a:tc>
                  <a:txBody>
                    <a:bodyPr/>
                    <a:lstStyle/>
                    <a:p>
                      <a:pPr algn="ctr" fontAlgn="b"/>
                      <a:r>
                        <a:rPr lang="en-US" sz="1200" u="none" strike="noStrike">
                          <a:effectLst/>
                        </a:rPr>
                        <a:t>5</a:t>
                      </a:r>
                      <a:endParaRPr lang="en-US" sz="1200" b="0" i="0" u="none" strike="noStrike">
                        <a:solidFill>
                          <a:srgbClr val="000000"/>
                        </a:solidFill>
                        <a:effectLst/>
                        <a:latin typeface="+mn-lt"/>
                      </a:endParaRPr>
                    </a:p>
                  </a:txBody>
                  <a:tcPr marL="9525" marR="9525" marT="9525" marB="0" anchor="b"/>
                </a:tc>
                <a:tc>
                  <a:txBody>
                    <a:bodyPr/>
                    <a:lstStyle/>
                    <a:p>
                      <a:pPr algn="ctr" fontAlgn="b"/>
                      <a:r>
                        <a:rPr lang="en-US" sz="1200" u="none" strike="noStrike">
                          <a:effectLst/>
                        </a:rPr>
                        <a:t>Hot End Crimp</a:t>
                      </a:r>
                      <a:endParaRPr lang="en-US" sz="1200" u="none" strike="noStrike">
                        <a:effectLst/>
                        <a:latin typeface="+mn-lt"/>
                      </a:endParaRPr>
                    </a:p>
                  </a:txBody>
                  <a:tcPr marL="9525" marR="9525" marT="9525" marB="0" anchor="b"/>
                </a:tc>
                <a:extLst>
                  <a:ext uri="{0D108BD9-81ED-4DB2-BD59-A6C34878D82A}">
                    <a16:rowId xmlns:a16="http://schemas.microsoft.com/office/drawing/2014/main" val="100486582"/>
                  </a:ext>
                </a:extLst>
              </a:tr>
              <a:tr h="252020">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200" b="0" u="none" strike="noStrike">
                          <a:solidFill>
                            <a:srgbClr val="000000"/>
                          </a:solidFill>
                          <a:effectLst/>
                        </a:rPr>
                        <a:t>6</a:t>
                      </a:r>
                      <a:endParaRPr lang="en-US" sz="1200" b="0" i="0" u="none" strike="noStrike">
                        <a:solidFill>
                          <a:srgbClr val="000000"/>
                        </a:solidFill>
                        <a:effectLst/>
                        <a:latin typeface="+mn-lt"/>
                      </a:endParaRPr>
                    </a:p>
                  </a:txBody>
                  <a:tcPr marL="9525" marR="9525" marT="9525" marB="0" anchor="b"/>
                </a:tc>
                <a:tc>
                  <a:txBody>
                    <a:bodyPr/>
                    <a:lstStyle/>
                    <a:p>
                      <a:pPr algn="ctr" fontAlgn="b"/>
                      <a:r>
                        <a:rPr lang="en-US" sz="1200" u="none" strike="noStrike">
                          <a:effectLst/>
                        </a:rPr>
                        <a:t>Hot End Lug</a:t>
                      </a:r>
                      <a:endParaRPr lang="en-US" sz="1200" u="none" strike="noStrike">
                        <a:effectLst/>
                        <a:latin typeface="+mn-lt"/>
                      </a:endParaRPr>
                    </a:p>
                  </a:txBody>
                  <a:tcPr marL="9525" marR="9525" marT="9525" marB="0" anchor="b"/>
                </a:tc>
                <a:extLst>
                  <a:ext uri="{0D108BD9-81ED-4DB2-BD59-A6C34878D82A}">
                    <a16:rowId xmlns:a16="http://schemas.microsoft.com/office/drawing/2014/main" val="3058289032"/>
                  </a:ext>
                </a:extLst>
              </a:tr>
              <a:tr h="252020">
                <a:tc>
                  <a:txBody>
                    <a:bodyPr/>
                    <a:lstStyle/>
                    <a:p>
                      <a:pPr algn="ctr" fontAlgn="b"/>
                      <a:r>
                        <a:rPr lang="en-US" sz="1200" u="none" strike="noStrike">
                          <a:effectLst/>
                        </a:rPr>
                        <a:t>7</a:t>
                      </a:r>
                      <a:endParaRPr lang="en-US" sz="1200" b="0" i="0" u="none" strike="noStrike">
                        <a:solidFill>
                          <a:srgbClr val="000000"/>
                        </a:solidFill>
                        <a:effectLst/>
                        <a:latin typeface="+mn-lt"/>
                      </a:endParaRPr>
                    </a:p>
                  </a:txBody>
                  <a:tcPr marL="9525" marR="9525" marT="9525" marB="0" anchor="b"/>
                </a:tc>
                <a:tc>
                  <a:txBody>
                    <a:bodyPr/>
                    <a:lstStyle/>
                    <a:p>
                      <a:pPr algn="ctr" fontAlgn="b"/>
                      <a:r>
                        <a:rPr lang="en-US" sz="1200" u="none" strike="noStrike">
                          <a:effectLst/>
                        </a:rPr>
                        <a:t>Heater Block</a:t>
                      </a:r>
                      <a:endParaRPr lang="en-US" sz="1200" b="0" i="0" u="none" strike="noStrike">
                        <a:solidFill>
                          <a:srgbClr val="000000"/>
                        </a:solidFill>
                        <a:effectLst/>
                        <a:latin typeface="+mn-lt"/>
                      </a:endParaRPr>
                    </a:p>
                  </a:txBody>
                  <a:tcPr marL="9525" marR="9525" marT="9525" marB="0" anchor="b"/>
                </a:tc>
                <a:extLst>
                  <a:ext uri="{0D108BD9-81ED-4DB2-BD59-A6C34878D82A}">
                    <a16:rowId xmlns:a16="http://schemas.microsoft.com/office/drawing/2014/main" val="1179553517"/>
                  </a:ext>
                </a:extLst>
              </a:tr>
            </a:tbl>
          </a:graphicData>
        </a:graphic>
      </p:graphicFrame>
      <p:graphicFrame>
        <p:nvGraphicFramePr>
          <p:cNvPr id="9" name="Table 8">
            <a:extLst>
              <a:ext uri="{FF2B5EF4-FFF2-40B4-BE49-F238E27FC236}">
                <a16:creationId xmlns:a16="http://schemas.microsoft.com/office/drawing/2014/main" id="{11360EEA-04A1-EB03-128F-C6ECF88ADE29}"/>
              </a:ext>
            </a:extLst>
          </p:cNvPr>
          <p:cNvGraphicFramePr>
            <a:graphicFrameLocks noGrp="1"/>
          </p:cNvGraphicFramePr>
          <p:nvPr>
            <p:extLst>
              <p:ext uri="{D42A27DB-BD31-4B8C-83A1-F6EECF244321}">
                <p14:modId xmlns:p14="http://schemas.microsoft.com/office/powerpoint/2010/main" val="3032644244"/>
              </p:ext>
            </p:extLst>
          </p:nvPr>
        </p:nvGraphicFramePr>
        <p:xfrm>
          <a:off x="6256421" y="4580424"/>
          <a:ext cx="3344178" cy="1391584"/>
        </p:xfrm>
        <a:graphic>
          <a:graphicData uri="http://schemas.openxmlformats.org/drawingml/2006/table">
            <a:tbl>
              <a:tblPr firstRow="1" firstCol="1" bandRow="1">
                <a:tableStyleId>{10A1B5D5-9B99-4C35-A422-299274C87663}</a:tableStyleId>
              </a:tblPr>
              <a:tblGrid>
                <a:gridCol w="742297">
                  <a:extLst>
                    <a:ext uri="{9D8B030D-6E8A-4147-A177-3AD203B41FA5}">
                      <a16:colId xmlns:a16="http://schemas.microsoft.com/office/drawing/2014/main" val="1217223137"/>
                    </a:ext>
                  </a:extLst>
                </a:gridCol>
                <a:gridCol w="1756669">
                  <a:extLst>
                    <a:ext uri="{9D8B030D-6E8A-4147-A177-3AD203B41FA5}">
                      <a16:colId xmlns:a16="http://schemas.microsoft.com/office/drawing/2014/main" val="1264961406"/>
                    </a:ext>
                  </a:extLst>
                </a:gridCol>
                <a:gridCol w="845212">
                  <a:extLst>
                    <a:ext uri="{9D8B030D-6E8A-4147-A177-3AD203B41FA5}">
                      <a16:colId xmlns:a16="http://schemas.microsoft.com/office/drawing/2014/main" val="3333836985"/>
                    </a:ext>
                  </a:extLst>
                </a:gridCol>
              </a:tblGrid>
              <a:tr h="353593">
                <a:tc>
                  <a:txBody>
                    <a:bodyPr/>
                    <a:lstStyle/>
                    <a:p>
                      <a:pPr marL="0" marR="0" algn="ctr">
                        <a:lnSpc>
                          <a:spcPct val="107000"/>
                        </a:lnSpc>
                        <a:spcBef>
                          <a:spcPts val="0"/>
                        </a:spcBef>
                        <a:spcAft>
                          <a:spcPts val="800"/>
                        </a:spcAft>
                      </a:pPr>
                      <a:r>
                        <a:rPr lang="en-US" sz="1200" b="1" kern="0">
                          <a:effectLst/>
                        </a:rPr>
                        <a:t>Strap ID</a:t>
                      </a:r>
                      <a:endParaRPr lang="en-US" sz="1100" b="1"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200" b="1" kern="0">
                          <a:effectLst/>
                        </a:rPr>
                        <a:t>Wire Type, Length [in]</a:t>
                      </a:r>
                      <a:endParaRPr lang="en-US" sz="1100" b="1"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200" b="1" kern="0">
                          <a:effectLst/>
                        </a:rPr>
                        <a:t>G [W/K]</a:t>
                      </a:r>
                      <a:endParaRPr lang="en-US" sz="1100" b="1"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45152873"/>
                  </a:ext>
                </a:extLst>
              </a:tr>
              <a:tr h="353593">
                <a:tc>
                  <a:txBody>
                    <a:bodyPr/>
                    <a:lstStyle/>
                    <a:p>
                      <a:pPr marL="0" marR="0" algn="ctr">
                        <a:lnSpc>
                          <a:spcPct val="107000"/>
                        </a:lnSpc>
                        <a:spcBef>
                          <a:spcPts val="0"/>
                        </a:spcBef>
                        <a:spcAft>
                          <a:spcPts val="800"/>
                        </a:spcAft>
                      </a:pPr>
                      <a:r>
                        <a:rPr lang="en-US" sz="1200" kern="0">
                          <a:effectLst/>
                        </a:rPr>
                        <a:t>1.0</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200" kern="0">
                          <a:effectLst/>
                        </a:rPr>
                        <a:t>19-Strand, 5 in</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kern="100">
                          <a:effectLst/>
                        </a:rPr>
                        <a:t>0.186</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69039102"/>
                  </a:ext>
                </a:extLst>
              </a:tr>
              <a:tr h="353593">
                <a:tc>
                  <a:txBody>
                    <a:bodyPr/>
                    <a:lstStyle/>
                    <a:p>
                      <a:pPr marL="0" marR="0" algn="ctr">
                        <a:lnSpc>
                          <a:spcPct val="107000"/>
                        </a:lnSpc>
                        <a:spcBef>
                          <a:spcPts val="0"/>
                        </a:spcBef>
                        <a:spcAft>
                          <a:spcPts val="800"/>
                        </a:spcAft>
                      </a:pPr>
                      <a:r>
                        <a:rPr lang="en-US" sz="1200" kern="0">
                          <a:effectLst/>
                        </a:rPr>
                        <a:t>2.0</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200" kern="0">
                          <a:effectLst/>
                        </a:rPr>
                        <a:t>975-Strand, 5 in</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kern="100">
                          <a:effectLst/>
                        </a:rPr>
                        <a:t>0.179</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11021753"/>
                  </a:ext>
                </a:extLst>
              </a:tr>
              <a:tr h="330805">
                <a:tc>
                  <a:txBody>
                    <a:bodyPr/>
                    <a:lstStyle/>
                    <a:p>
                      <a:pPr marL="0" marR="0" algn="ctr">
                        <a:lnSpc>
                          <a:spcPct val="107000"/>
                        </a:lnSpc>
                        <a:spcBef>
                          <a:spcPts val="0"/>
                        </a:spcBef>
                        <a:spcAft>
                          <a:spcPts val="800"/>
                        </a:spcAft>
                      </a:pPr>
                      <a:r>
                        <a:rPr lang="en-US" sz="1200" kern="0">
                          <a:effectLst/>
                        </a:rPr>
                        <a:t>3.0</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200" kern="0">
                          <a:effectLst/>
                        </a:rPr>
                        <a:t>2337-Strand, 5 in</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100" kern="100">
                          <a:effectLst/>
                        </a:rPr>
                        <a:t>0.207</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78210075"/>
                  </a:ext>
                </a:extLst>
              </a:tr>
            </a:tbl>
          </a:graphicData>
        </a:graphic>
      </p:graphicFrame>
    </p:spTree>
    <p:extLst>
      <p:ext uri="{BB962C8B-B14F-4D97-AF65-F5344CB8AC3E}">
        <p14:creationId xmlns:p14="http://schemas.microsoft.com/office/powerpoint/2010/main" val="3897695104"/>
      </p:ext>
    </p:extLst>
  </p:cSld>
  <p:clrMapOvr>
    <a:masterClrMapping/>
  </p:clrMapOvr>
  <p:extLst>
    <p:ext uri="{6950BFC3-D8DA-4A85-94F7-54DA5524770B}">
      <p188:commentRel xmlns:p188="http://schemas.microsoft.com/office/powerpoint/2018/8/main" r:id="rId2"/>
    </p:ext>
  </p:extLst>
</p:sld>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46698DE3F640C4EBEBE954B8F1AA982" ma:contentTypeVersion="11" ma:contentTypeDescription="Create a new document." ma:contentTypeScope="" ma:versionID="5849d6cc1dbb0f9461e9d50ce8588bf8">
  <xsd:schema xmlns:xsd="http://www.w3.org/2001/XMLSchema" xmlns:xs="http://www.w3.org/2001/XMLSchema" xmlns:p="http://schemas.microsoft.com/office/2006/metadata/properties" xmlns:ns2="0cfb5684-48da-4eeb-a4e8-c25557d0a77f" xmlns:ns3="62a1a058-dda7-4f15-9960-5a663961790c" targetNamespace="http://schemas.microsoft.com/office/2006/metadata/properties" ma:root="true" ma:fieldsID="1c151bd9a8c29cfb79aa323db8ba99ff" ns2:_="" ns3:_="">
    <xsd:import namespace="0cfb5684-48da-4eeb-a4e8-c25557d0a77f"/>
    <xsd:import namespace="62a1a058-dda7-4f15-9960-5a663961790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fb5684-48da-4eeb-a4e8-c25557d0a7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0fb68aea-d2ee-4a6c-85e6-e4b5686e96e8"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2a1a058-dda7-4f15-9960-5a663961790c"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89ac14fd-95a8-4dd1-ab9c-489231b44858}" ma:internalName="TaxCatchAll" ma:showField="CatchAllData" ma:web="62a1a058-dda7-4f15-9960-5a663961790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cfb5684-48da-4eeb-a4e8-c25557d0a77f">
      <Terms xmlns="http://schemas.microsoft.com/office/infopath/2007/PartnerControls"/>
    </lcf76f155ced4ddcb4097134ff3c332f>
    <TaxCatchAll xmlns="62a1a058-dda7-4f15-9960-5a663961790c" xsi:nil="true"/>
  </documentManagement>
</p:properties>
</file>

<file path=customXml/itemProps1.xml><?xml version="1.0" encoding="utf-8"?>
<ds:datastoreItem xmlns:ds="http://schemas.openxmlformats.org/officeDocument/2006/customXml" ds:itemID="{86198C62-4915-4414-9330-D16EAF1D2162}">
  <ds:schemaRefs>
    <ds:schemaRef ds:uri="0cfb5684-48da-4eeb-a4e8-c25557d0a77f"/>
    <ds:schemaRef ds:uri="62a1a058-dda7-4f15-9960-5a663961790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A631D46-A88B-44F9-B011-0891D5ECFBAB}">
  <ds:schemaRefs>
    <ds:schemaRef ds:uri="http://schemas.microsoft.com/sharepoint/v3/contenttype/forms"/>
  </ds:schemaRefs>
</ds:datastoreItem>
</file>

<file path=customXml/itemProps3.xml><?xml version="1.0" encoding="utf-8"?>
<ds:datastoreItem xmlns:ds="http://schemas.openxmlformats.org/officeDocument/2006/customXml" ds:itemID="{A475F7E1-25EC-49AD-AD10-E5DBBDD78C4A}">
  <ds:schemaRefs>
    <ds:schemaRef ds:uri="http://purl.org/dc/dcmitype/"/>
    <ds:schemaRef ds:uri="http://www.w3.org/XML/1998/namespace"/>
    <ds:schemaRef ds:uri="http://purl.org/dc/terms/"/>
    <ds:schemaRef ds:uri="http://schemas.openxmlformats.org/package/2006/metadata/core-properties"/>
    <ds:schemaRef ds:uri="http://purl.org/dc/elements/1.1/"/>
    <ds:schemaRef ds:uri="62a1a058-dda7-4f15-9960-5a663961790c"/>
    <ds:schemaRef ds:uri="0cfb5684-48da-4eeb-a4e8-c25557d0a77f"/>
    <ds:schemaRef ds:uri="http://schemas.microsoft.com/office/2006/documentManagement/types"/>
    <ds:schemaRef ds:uri="http://schemas.microsoft.com/office/infopath/2007/PartnerControls"/>
    <ds:schemaRef ds:uri="http://schemas.microsoft.com/office/2006/metadata/properties"/>
  </ds:schemaRefs>
</ds:datastoreItem>
</file>

<file path=docMetadata/LabelInfo.xml><?xml version="1.0" encoding="utf-8"?>
<clbl:labelList xmlns:clbl="http://schemas.microsoft.com/office/2020/mipLabelMetadata">
  <clbl:label id="{7005d458-45be-48ae-8140-d43da96dd17b}" enabled="0" method="" siteId="{7005d458-45be-48ae-8140-d43da96dd17b}" removed="1"/>
</clbl:labelList>
</file>

<file path=docProps/app.xml><?xml version="1.0" encoding="utf-8"?>
<Properties xmlns="http://schemas.openxmlformats.org/officeDocument/2006/extended-properties" xmlns:vt="http://schemas.openxmlformats.org/officeDocument/2006/docPropsVTypes">
  <TotalTime>0</TotalTime>
  <Words>2457</Words>
  <Application>Microsoft Office PowerPoint</Application>
  <PresentationFormat>Widescreen</PresentationFormat>
  <Paragraphs>659</Paragraphs>
  <Slides>23</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ＭＳ Ｐゴシック</vt:lpstr>
      <vt:lpstr>Arial</vt:lpstr>
      <vt:lpstr>Calibri</vt:lpstr>
      <vt:lpstr>Cambria Math</vt:lpstr>
      <vt:lpstr>Times</vt:lpstr>
      <vt:lpstr>Times New Roman</vt:lpstr>
      <vt:lpstr>Trade Gothic Next</vt:lpstr>
      <vt:lpstr>Blank</vt:lpstr>
      <vt:lpstr>CATS-Vac Comparative Analysis of Thermal Straps in Vacuum</vt:lpstr>
      <vt:lpstr>Outline</vt:lpstr>
      <vt:lpstr>Introduction</vt:lpstr>
      <vt:lpstr>Overview</vt:lpstr>
      <vt:lpstr>Thermal Strap Specifications – Phase I</vt:lpstr>
      <vt:lpstr>Test Matrix</vt:lpstr>
      <vt:lpstr>Hand Calculations</vt:lpstr>
      <vt:lpstr>Test and Preparation Procedure</vt:lpstr>
      <vt:lpstr>Bench Top Ambient Testing</vt:lpstr>
      <vt:lpstr>TVAC Testing</vt:lpstr>
      <vt:lpstr>Thermal Analysis</vt:lpstr>
      <vt:lpstr>Iterative Improvements &amp; Evolving Test Strategies</vt:lpstr>
      <vt:lpstr>PowerPoint Presentation</vt:lpstr>
      <vt:lpstr>19-Strand Copper Strap (1.0)</vt:lpstr>
      <vt:lpstr>975-Strand Copper Strap (2.0)</vt:lpstr>
      <vt:lpstr>2337-Strand Copper Strap (3.0)</vt:lpstr>
      <vt:lpstr>EMI-Reducing Ribbon Grounding Strap (4.0)</vt:lpstr>
      <vt:lpstr>Braided Tin-Plated Copper Grounding Strap (5.0)</vt:lpstr>
      <vt:lpstr>Strap Characterization Summary</vt:lpstr>
      <vt:lpstr>Other Interesting Comparisons</vt:lpstr>
      <vt:lpstr>Next Steps</vt:lpstr>
      <vt:lpstr>References</vt:lpstr>
      <vt:lpstr>Questions?</vt:lpstr>
    </vt:vector>
  </TitlesOfParts>
  <Company>NASA/Ames Research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TFAWS 2010 Center Presentation</dc:title>
  <dc:creator>Tom Squire</dc:creator>
  <cp:lastModifiedBy>Grimes, Heather L. (MSFC-ES22)[ESSCA]</cp:lastModifiedBy>
  <cp:revision>1</cp:revision>
  <cp:lastPrinted>2001-11-30T21:59:45Z</cp:lastPrinted>
  <dcterms:created xsi:type="dcterms:W3CDTF">2001-11-21T21:59:03Z</dcterms:created>
  <dcterms:modified xsi:type="dcterms:W3CDTF">2025-07-30T19:46:51Z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0x010100746698DE3F640C4EBEBE954B8F1AA982</vt:lpwstr>
  </property>
  <property fmtid="{D5CDD505-2E9C-101B-9397-08002B2CF9AE}" pid="3" name="MediaServiceImageTags">
    <vt:lpwstr/>
  </property>
</Properties>
</file>